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4"/>
  </p:sldMasterIdLst>
  <p:notesMasterIdLst>
    <p:notesMasterId r:id="rId148"/>
  </p:notesMasterIdLst>
  <p:sldIdLst>
    <p:sldId id="1424" r:id="rId5"/>
    <p:sldId id="1426" r:id="rId6"/>
    <p:sldId id="1427" r:id="rId7"/>
    <p:sldId id="1428" r:id="rId8"/>
    <p:sldId id="1429" r:id="rId9"/>
    <p:sldId id="1430" r:id="rId10"/>
    <p:sldId id="1566" r:id="rId11"/>
    <p:sldId id="1567" r:id="rId12"/>
    <p:sldId id="1433" r:id="rId13"/>
    <p:sldId id="1434" r:id="rId14"/>
    <p:sldId id="1435" r:id="rId15"/>
    <p:sldId id="1436" r:id="rId16"/>
    <p:sldId id="1437" r:id="rId17"/>
    <p:sldId id="1438" r:id="rId18"/>
    <p:sldId id="1439" r:id="rId19"/>
    <p:sldId id="1440" r:id="rId20"/>
    <p:sldId id="1441" r:id="rId21"/>
    <p:sldId id="1568" r:id="rId22"/>
    <p:sldId id="1442" r:id="rId23"/>
    <p:sldId id="1443" r:id="rId24"/>
    <p:sldId id="1444" r:id="rId25"/>
    <p:sldId id="1445" r:id="rId26"/>
    <p:sldId id="1446" r:id="rId27"/>
    <p:sldId id="1447" r:id="rId28"/>
    <p:sldId id="1448" r:id="rId29"/>
    <p:sldId id="1449" r:id="rId30"/>
    <p:sldId id="1450" r:id="rId31"/>
    <p:sldId id="1451" r:id="rId32"/>
    <p:sldId id="1452" r:id="rId33"/>
    <p:sldId id="1453" r:id="rId34"/>
    <p:sldId id="1454" r:id="rId35"/>
    <p:sldId id="1455" r:id="rId36"/>
    <p:sldId id="1456" r:id="rId37"/>
    <p:sldId id="1457" r:id="rId38"/>
    <p:sldId id="1458" r:id="rId39"/>
    <p:sldId id="1459" r:id="rId40"/>
    <p:sldId id="1460" r:id="rId41"/>
    <p:sldId id="1461" r:id="rId42"/>
    <p:sldId id="1462" r:id="rId43"/>
    <p:sldId id="1463" r:id="rId44"/>
    <p:sldId id="1464" r:id="rId45"/>
    <p:sldId id="1465" r:id="rId46"/>
    <p:sldId id="1466" r:id="rId47"/>
    <p:sldId id="1467" r:id="rId48"/>
    <p:sldId id="1468" r:id="rId49"/>
    <p:sldId id="1569" r:id="rId50"/>
    <p:sldId id="1469" r:id="rId51"/>
    <p:sldId id="1470" r:id="rId52"/>
    <p:sldId id="1471" r:id="rId53"/>
    <p:sldId id="1472" r:id="rId54"/>
    <p:sldId id="1473" r:id="rId55"/>
    <p:sldId id="1474" r:id="rId56"/>
    <p:sldId id="1475" r:id="rId57"/>
    <p:sldId id="1476" r:id="rId58"/>
    <p:sldId id="1477" r:id="rId59"/>
    <p:sldId id="1478" r:id="rId60"/>
    <p:sldId id="1479" r:id="rId61"/>
    <p:sldId id="1480" r:id="rId62"/>
    <p:sldId id="1481" r:id="rId63"/>
    <p:sldId id="1482" r:id="rId64"/>
    <p:sldId id="1483" r:id="rId65"/>
    <p:sldId id="1484" r:id="rId66"/>
    <p:sldId id="1485" r:id="rId67"/>
    <p:sldId id="1486" r:id="rId68"/>
    <p:sldId id="1487" r:id="rId69"/>
    <p:sldId id="1488" r:id="rId70"/>
    <p:sldId id="1489" r:id="rId71"/>
    <p:sldId id="1490" r:id="rId72"/>
    <p:sldId id="1491" r:id="rId73"/>
    <p:sldId id="1492" r:id="rId74"/>
    <p:sldId id="1493" r:id="rId75"/>
    <p:sldId id="1494" r:id="rId76"/>
    <p:sldId id="1495" r:id="rId77"/>
    <p:sldId id="1496" r:id="rId78"/>
    <p:sldId id="1497" r:id="rId79"/>
    <p:sldId id="1498" r:id="rId80"/>
    <p:sldId id="1499" r:id="rId81"/>
    <p:sldId id="1500" r:id="rId82"/>
    <p:sldId id="1501" r:id="rId83"/>
    <p:sldId id="1502" r:id="rId84"/>
    <p:sldId id="1503" r:id="rId85"/>
    <p:sldId id="1504" r:id="rId86"/>
    <p:sldId id="1505" r:id="rId87"/>
    <p:sldId id="1506" r:id="rId88"/>
    <p:sldId id="1507" r:id="rId89"/>
    <p:sldId id="1508" r:id="rId90"/>
    <p:sldId id="1509" r:id="rId91"/>
    <p:sldId id="1510" r:id="rId92"/>
    <p:sldId id="1511" r:id="rId93"/>
    <p:sldId id="1512" r:id="rId94"/>
    <p:sldId id="1513" r:id="rId95"/>
    <p:sldId id="1514" r:id="rId96"/>
    <p:sldId id="1515" r:id="rId97"/>
    <p:sldId id="1516" r:id="rId98"/>
    <p:sldId id="1517" r:id="rId99"/>
    <p:sldId id="1518" r:id="rId100"/>
    <p:sldId id="1519" r:id="rId101"/>
    <p:sldId id="1520" r:id="rId102"/>
    <p:sldId id="1521" r:id="rId103"/>
    <p:sldId id="1522" r:id="rId104"/>
    <p:sldId id="1523" r:id="rId105"/>
    <p:sldId id="1570" r:id="rId106"/>
    <p:sldId id="1524" r:id="rId107"/>
    <p:sldId id="1525" r:id="rId108"/>
    <p:sldId id="1526" r:id="rId109"/>
    <p:sldId id="1527" r:id="rId110"/>
    <p:sldId id="1528" r:id="rId111"/>
    <p:sldId id="1529" r:id="rId112"/>
    <p:sldId id="1565" r:id="rId113"/>
    <p:sldId id="1531" r:id="rId114"/>
    <p:sldId id="1532" r:id="rId115"/>
    <p:sldId id="1533" r:id="rId116"/>
    <p:sldId id="1534" r:id="rId117"/>
    <p:sldId id="1535" r:id="rId118"/>
    <p:sldId id="1536" r:id="rId119"/>
    <p:sldId id="1537" r:id="rId120"/>
    <p:sldId id="1538" r:id="rId121"/>
    <p:sldId id="1539" r:id="rId122"/>
    <p:sldId id="1540" r:id="rId123"/>
    <p:sldId id="1541" r:id="rId124"/>
    <p:sldId id="1542" r:id="rId125"/>
    <p:sldId id="1543" r:id="rId126"/>
    <p:sldId id="1544" r:id="rId127"/>
    <p:sldId id="1545" r:id="rId128"/>
    <p:sldId id="1546" r:id="rId129"/>
    <p:sldId id="1547" r:id="rId130"/>
    <p:sldId id="1548" r:id="rId131"/>
    <p:sldId id="1549" r:id="rId132"/>
    <p:sldId id="1550" r:id="rId133"/>
    <p:sldId id="1551" r:id="rId134"/>
    <p:sldId id="1552" r:id="rId135"/>
    <p:sldId id="1553" r:id="rId136"/>
    <p:sldId id="1554" r:id="rId137"/>
    <p:sldId id="1555" r:id="rId138"/>
    <p:sldId id="1556" r:id="rId139"/>
    <p:sldId id="1557" r:id="rId140"/>
    <p:sldId id="1558" r:id="rId141"/>
    <p:sldId id="1559" r:id="rId142"/>
    <p:sldId id="1560" r:id="rId143"/>
    <p:sldId id="1561" r:id="rId144"/>
    <p:sldId id="1562" r:id="rId145"/>
    <p:sldId id="1563" r:id="rId146"/>
    <p:sldId id="1564" r:id="rId147"/>
  </p:sldIdLst>
  <p:sldSz cx="9144000" cy="6858000" type="screen4x3"/>
  <p:notesSz cx="10234613" cy="71040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0" autoAdjust="0"/>
    <p:restoredTop sz="94434" autoAdjust="0"/>
  </p:normalViewPr>
  <p:slideViewPr>
    <p:cSldViewPr>
      <p:cViewPr varScale="1">
        <p:scale>
          <a:sx n="73" d="100"/>
          <a:sy n="73" d="100"/>
        </p:scale>
        <p:origin x="1164" y="66"/>
      </p:cViewPr>
      <p:guideLst>
        <p:guide orient="horz" pos="2160"/>
        <p:guide pos="2925"/>
      </p:guideLst>
    </p:cSldViewPr>
  </p:slideViewPr>
  <p:notesTextViewPr>
    <p:cViewPr>
      <p:scale>
        <a:sx n="1" d="1"/>
        <a:sy n="1" d="1"/>
      </p:scale>
      <p:origin x="0" y="0"/>
    </p:cViewPr>
  </p:notesTextViewPr>
  <p:sorterViewPr>
    <p:cViewPr>
      <p:scale>
        <a:sx n="100" d="100"/>
        <a:sy n="100" d="100"/>
      </p:scale>
      <p:origin x="0" y="-2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2"/>
            <a:ext cx="4434680" cy="355147"/>
          </a:xfrm>
          <a:prstGeom prst="rect">
            <a:avLst/>
          </a:prstGeom>
        </p:spPr>
        <p:txBody>
          <a:bodyPr vert="horz" lIns="94651" tIns="47325" rIns="94651" bIns="47325"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797550" y="2"/>
            <a:ext cx="4434680" cy="355147"/>
          </a:xfrm>
          <a:prstGeom prst="rect">
            <a:avLst/>
          </a:prstGeom>
        </p:spPr>
        <p:txBody>
          <a:bodyPr vert="horz" lIns="94651" tIns="47325" rIns="94651" bIns="47325" rtlCol="0"/>
          <a:lstStyle>
            <a:lvl1pPr algn="r">
              <a:defRPr sz="1200"/>
            </a:lvl1pPr>
          </a:lstStyle>
          <a:p>
            <a:fld id="{DE10C373-C3EA-44EF-8801-D2F3E8303C7C}" type="datetimeFigureOut">
              <a:rPr kumimoji="1" lang="ja-JP" altLang="en-US" smtClean="0"/>
              <a:pPr/>
              <a:t>2022/1/19</a:t>
            </a:fld>
            <a:endParaRPr kumimoji="1" lang="ja-JP" altLang="en-US" dirty="0"/>
          </a:p>
        </p:txBody>
      </p:sp>
      <p:sp>
        <p:nvSpPr>
          <p:cNvPr id="4" name="スライド イメージ プレースホルダー 3"/>
          <p:cNvSpPr>
            <a:spLocks noGrp="1" noRot="1" noChangeAspect="1"/>
          </p:cNvSpPr>
          <p:nvPr>
            <p:ph type="sldImg" idx="2"/>
          </p:nvPr>
        </p:nvSpPr>
        <p:spPr>
          <a:xfrm>
            <a:off x="3343275" y="533400"/>
            <a:ext cx="3548063" cy="2662238"/>
          </a:xfrm>
          <a:prstGeom prst="rect">
            <a:avLst/>
          </a:prstGeom>
          <a:noFill/>
          <a:ln w="12700">
            <a:solidFill>
              <a:prstClr val="black"/>
            </a:solidFill>
          </a:ln>
        </p:spPr>
        <p:txBody>
          <a:bodyPr vert="horz" lIns="94651" tIns="47325" rIns="94651" bIns="47325" rtlCol="0" anchor="ctr"/>
          <a:lstStyle/>
          <a:p>
            <a:endParaRPr lang="ja-JP" altLang="en-US" dirty="0"/>
          </a:p>
        </p:txBody>
      </p:sp>
      <p:sp>
        <p:nvSpPr>
          <p:cNvPr id="5" name="ノート プレースホルダー 4"/>
          <p:cNvSpPr>
            <a:spLocks noGrp="1"/>
          </p:cNvSpPr>
          <p:nvPr>
            <p:ph type="body" sz="quarter" idx="3"/>
          </p:nvPr>
        </p:nvSpPr>
        <p:spPr>
          <a:xfrm>
            <a:off x="1023942" y="3374461"/>
            <a:ext cx="8186735" cy="3196318"/>
          </a:xfrm>
          <a:prstGeom prst="rect">
            <a:avLst/>
          </a:prstGeom>
        </p:spPr>
        <p:txBody>
          <a:bodyPr vert="horz" lIns="94651" tIns="47325" rIns="94651" bIns="4732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6747783"/>
            <a:ext cx="4434680" cy="355146"/>
          </a:xfrm>
          <a:prstGeom prst="rect">
            <a:avLst/>
          </a:prstGeom>
        </p:spPr>
        <p:txBody>
          <a:bodyPr vert="horz" lIns="94651" tIns="47325" rIns="94651" bIns="47325"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5797550" y="6747783"/>
            <a:ext cx="4434680" cy="355146"/>
          </a:xfrm>
          <a:prstGeom prst="rect">
            <a:avLst/>
          </a:prstGeom>
        </p:spPr>
        <p:txBody>
          <a:bodyPr vert="horz" lIns="94651" tIns="47325" rIns="94651" bIns="47325" rtlCol="0" anchor="b"/>
          <a:lstStyle>
            <a:lvl1pPr algn="r">
              <a:defRPr sz="1200"/>
            </a:lvl1pPr>
          </a:lstStyle>
          <a:p>
            <a:fld id="{1A49BDE8-73DB-4E19-B35E-3C31CC8BBB51}" type="slidenum">
              <a:rPr kumimoji="1" lang="ja-JP" altLang="en-US" smtClean="0"/>
              <a:pPr/>
              <a:t>‹#›</a:t>
            </a:fld>
            <a:endParaRPr kumimoji="1" lang="ja-JP" altLang="en-US" dirty="0"/>
          </a:p>
        </p:txBody>
      </p:sp>
    </p:spTree>
    <p:extLst>
      <p:ext uri="{BB962C8B-B14F-4D97-AF65-F5344CB8AC3E}">
        <p14:creationId xmlns:p14="http://schemas.microsoft.com/office/powerpoint/2010/main" val="40401816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6</a:t>
            </a:fld>
            <a:endParaRPr kumimoji="1" lang="ja-JP" altLang="en-US" dirty="0"/>
          </a:p>
        </p:txBody>
      </p:sp>
    </p:spTree>
    <p:extLst>
      <p:ext uri="{BB962C8B-B14F-4D97-AF65-F5344CB8AC3E}">
        <p14:creationId xmlns:p14="http://schemas.microsoft.com/office/powerpoint/2010/main" val="379161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55005FA-2D46-41A3-B149-44346369C888}" type="slidenum">
              <a:rPr kumimoji="1" lang="ja-JP" altLang="en-US" smtClean="0"/>
              <a:t>9</a:t>
            </a:fld>
            <a:endParaRPr kumimoji="1" lang="ja-JP" altLang="en-US"/>
          </a:p>
        </p:txBody>
      </p:sp>
    </p:spTree>
    <p:extLst>
      <p:ext uri="{BB962C8B-B14F-4D97-AF65-F5344CB8AC3E}">
        <p14:creationId xmlns:p14="http://schemas.microsoft.com/office/powerpoint/2010/main" val="153509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46577">
              <a:defRPr/>
            </a:pPr>
            <a:fld id="{1A49BDE8-73DB-4E19-B35E-3C31CC8BBB51}" type="slidenum">
              <a:rPr lang="ja-JP" altLang="en-US">
                <a:solidFill>
                  <a:prstClr val="black"/>
                </a:solidFill>
                <a:latin typeface="Calibri"/>
                <a:ea typeface="ＭＳ Ｐゴシック" panose="020B0600070205080204" pitchFamily="50" charset="-128"/>
              </a:rPr>
              <a:pPr defTabSz="946577">
                <a:defRPr/>
              </a:pPr>
              <a:t>59</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54550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46577">
              <a:defRPr/>
            </a:pPr>
            <a:fld id="{1A49BDE8-73DB-4E19-B35E-3C31CC8BBB51}" type="slidenum">
              <a:rPr lang="ja-JP" altLang="en-US">
                <a:solidFill>
                  <a:prstClr val="black"/>
                </a:solidFill>
                <a:latin typeface="Calibri"/>
                <a:ea typeface="ＭＳ Ｐゴシック" panose="020B0600070205080204" pitchFamily="50" charset="-128"/>
              </a:rPr>
              <a:pPr defTabSz="946577">
                <a:defRPr/>
              </a:pPr>
              <a:t>67</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3117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46577">
              <a:defRPr/>
            </a:pPr>
            <a:fld id="{C81005DB-AF70-41D7-A185-2905A016DB4F}" type="slidenum">
              <a:rPr lang="ja-JP" altLang="en-US">
                <a:solidFill>
                  <a:prstClr val="black"/>
                </a:solidFill>
                <a:latin typeface="Calibri"/>
                <a:ea typeface="ＭＳ Ｐゴシック" panose="020B0600070205080204" pitchFamily="50" charset="-128"/>
              </a:rPr>
              <a:pPr defTabSz="946577">
                <a:defRPr/>
              </a:pPr>
              <a:t>111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2977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46577">
              <a:defRPr/>
            </a:pPr>
            <a:fld id="{1A49BDE8-73DB-4E19-B35E-3C31CC8BBB51}" type="slidenum">
              <a:rPr lang="ja-JP" altLang="en-US">
                <a:solidFill>
                  <a:prstClr val="black"/>
                </a:solidFill>
                <a:latin typeface="Calibri"/>
                <a:ea typeface="ＭＳ Ｐゴシック" panose="020B0600070205080204" pitchFamily="50" charset="-128"/>
              </a:rPr>
              <a:pPr defTabSz="946577">
                <a:defRPr/>
              </a:pPr>
              <a:t>123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12612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46678">
              <a:defRPr/>
            </a:pPr>
            <a:fld id="{BC3679B3-1E18-48B3-8F05-EEE6147A936D}" type="slidenum">
              <a:rPr lang="ja-JP" altLang="en-US">
                <a:solidFill>
                  <a:prstClr val="black"/>
                </a:solidFill>
                <a:latin typeface="Calibri"/>
                <a:ea typeface="ＭＳ Ｐゴシック" panose="020B0600070205080204" pitchFamily="50" charset="-128"/>
              </a:rPr>
              <a:pPr defTabSz="946678">
                <a:defRPr/>
              </a:pPr>
              <a:t>132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129687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4FABCEC-0447-4346-A60B-0924D5D91D1A}" type="datetime1">
              <a:rPr kumimoji="1" lang="ja-JP" altLang="en-US" smtClean="0"/>
              <a:t>2022/1/19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162315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B736808-0BAC-4F5A-BDEC-AA0AE6EBBFB0}" type="datetime1">
              <a:rPr kumimoji="1" lang="ja-JP" altLang="en-US" smtClean="0"/>
              <a:t>2022/1/19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376232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9DB0D3E-134F-487D-9B43-F85241E66168}" type="datetime1">
              <a:rPr kumimoji="1" lang="ja-JP" altLang="en-US" smtClean="0"/>
              <a:t>2022/1/19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227912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08FD119-C959-4EFE-B3F7-C3C79FC6DB8A}" type="datetime1">
              <a:rPr kumimoji="1" lang="ja-JP" altLang="en-US" smtClean="0"/>
              <a:t>2022/1/19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230044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E915F2B-48AE-4B8C-9369-468E9E133B33}" type="datetime1">
              <a:rPr kumimoji="1" lang="ja-JP" altLang="en-US" smtClean="0"/>
              <a:t>2022/1/19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226484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072CDB8-24FA-4846-AE89-EB7B8E3A324F}" type="datetime1">
              <a:rPr kumimoji="1" lang="ja-JP" altLang="en-US" smtClean="0"/>
              <a:t>2022/1/19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329288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3C0686F-EEA5-4D52-98DE-C4952151FEFA}" type="datetime1">
              <a:rPr kumimoji="1" lang="ja-JP" altLang="en-US" smtClean="0"/>
              <a:t>2022/1/19</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354966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E38D920-69C4-482E-8920-8226E7BD3527}" type="datetime1">
              <a:rPr kumimoji="1" lang="ja-JP" altLang="en-US" smtClean="0"/>
              <a:t>2022/1/19</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276595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11235DC-0E07-4449-A087-A898C31D6BC2}" type="datetime1">
              <a:rPr kumimoji="1" lang="ja-JP" altLang="en-US" smtClean="0"/>
              <a:t>2022/1/19</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167760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0581558-3B9C-4A88-AE62-BE0E1F1FEC3C}" type="datetime1">
              <a:rPr kumimoji="1" lang="ja-JP" altLang="en-US" smtClean="0"/>
              <a:t>2022/1/19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215729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8987B45-698E-4238-9113-F136CDA223CD}" type="datetime1">
              <a:rPr kumimoji="1" lang="ja-JP" altLang="en-US" smtClean="0"/>
              <a:t>2022/1/19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3399140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904174-95AC-4BAD-9D5A-9D450F9B939B}" type="datetime1">
              <a:rPr kumimoji="1" lang="ja-JP" altLang="en-US" smtClean="0"/>
              <a:t>2022/1/19</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2456542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2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51.gi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4.emf"/></Relationships>
</file>

<file path=ppt/slides/_rels/slide7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emf"/></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20377" y="2331054"/>
            <a:ext cx="8101623" cy="1093912"/>
          </a:xfrm>
        </p:spPr>
        <p:txBody>
          <a:bodyPr>
            <a:normAutofit/>
          </a:bodyPr>
          <a:lstStyle/>
          <a:p>
            <a:pPr>
              <a:spcBef>
                <a:spcPts val="600"/>
              </a:spcBef>
            </a:pPr>
            <a:r>
              <a:rPr lang="ja-JP" altLang="en-US" sz="2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大阪の経済から</a:t>
            </a:r>
            <a:r>
              <a:rPr lang="ja-JP" altLang="en-US"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み</a:t>
            </a:r>
            <a:r>
              <a:rPr lang="ja-JP" altLang="en-US" sz="28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た主な分析</a:t>
            </a:r>
            <a:endParaRPr kumimoji="1" lang="ja-JP" altLang="en-US"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4355977" y="404083"/>
            <a:ext cx="4680520" cy="523220"/>
          </a:xfrm>
          <a:prstGeom prst="rect">
            <a:avLst/>
          </a:prstGeom>
          <a:noFill/>
        </p:spPr>
        <p:txBody>
          <a:bodyPr wrap="square" rtlCol="0">
            <a:spAutoFit/>
          </a:bodyPr>
          <a:lstStyle/>
          <a:p>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.1.20</a:t>
            </a:r>
            <a:endParaRPr kumimoji="1"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第２回</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「副首都ビジョン」のバージョンアップに向けた意見交換会</a:t>
            </a:r>
            <a:endParaRPr kumimoji="1"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a:t>
            </a:r>
            <a:r>
              <a:rPr kumimoji="1" lang="ja-JP" altLang="en-US"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サブタイトル 4"/>
          <p:cNvSpPr>
            <a:spLocks noGrp="1"/>
          </p:cNvSpPr>
          <p:nvPr>
            <p:ph type="subTitle" idx="1"/>
          </p:nvPr>
        </p:nvSpPr>
        <p:spPr>
          <a:xfrm>
            <a:off x="2749511" y="4805485"/>
            <a:ext cx="3644979" cy="607629"/>
          </a:xfrm>
        </p:spPr>
        <p:txBody>
          <a:bodyPr>
            <a:noAutofit/>
          </a:bodyPr>
          <a:lstStyle/>
          <a:p>
            <a:r>
              <a:rPr lang="ja-JP" altLang="en-US" sz="2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副首都推進局作成資料</a:t>
            </a:r>
            <a:endParaRPr lang="ja-JP" altLang="en-US" sz="2400" dirty="0">
              <a:solidFill>
                <a:srgbClr val="002060"/>
              </a:solidFill>
            </a:endParaRPr>
          </a:p>
        </p:txBody>
      </p:sp>
      <p:sp>
        <p:nvSpPr>
          <p:cNvPr id="10" name="コンテンツ プレースホルダー 4"/>
          <p:cNvSpPr txBox="1">
            <a:spLocks/>
          </p:cNvSpPr>
          <p:nvPr/>
        </p:nvSpPr>
        <p:spPr>
          <a:xfrm>
            <a:off x="735996" y="5432112"/>
            <a:ext cx="7672009" cy="1112988"/>
          </a:xfrm>
          <a:prstGeom prst="rect">
            <a:avLst/>
          </a:prstGeom>
          <a:solidFill>
            <a:schemeClr val="bg1"/>
          </a:solidFill>
          <a:ln w="25400" cap="flat" cmpd="sng" algn="ctr">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ja-JP"/>
            </a:defPPr>
            <a:lvl1pPr marL="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kumimoji="1" sz="1800" kern="1200">
                <a:solidFill>
                  <a:schemeClr val="lt1"/>
                </a:solidFill>
                <a:latin typeface="+mn-lt"/>
                <a:ea typeface="+mn-ea"/>
                <a:cs typeface="+mn-cs"/>
              </a:defRPr>
            </a:lvl9pPr>
          </a:lstStyle>
          <a:p>
            <a:pPr>
              <a:lnSpc>
                <a:spcPts val="2200"/>
              </a:lnSpc>
              <a:spcBef>
                <a:spcPts val="1200"/>
              </a:spcBef>
              <a:defRPr/>
            </a:pPr>
            <a:r>
              <a:rPr lang="ja-JP" altLang="en-US" sz="1600" dirty="0" smtClean="0">
                <a:solidFill>
                  <a:srgbClr val="002060"/>
                </a:solidFill>
                <a:latin typeface="Meiryo UI" panose="020B0604030504040204" pitchFamily="50" charset="-128"/>
                <a:ea typeface="Meiryo UI" panose="020B0604030504040204" pitchFamily="50" charset="-128"/>
                <a:cs typeface="Meiryo UI" pitchFamily="50" charset="-128"/>
              </a:rPr>
              <a:t>　　　本資料は、各部局と共同で作成したものではなく、有識者の意見も聞きながら、</a:t>
            </a:r>
            <a:endParaRPr lang="en-US" altLang="ja-JP" sz="1600" dirty="0" smtClean="0">
              <a:solidFill>
                <a:srgbClr val="002060"/>
              </a:solidFill>
              <a:latin typeface="Meiryo UI" panose="020B0604030504040204" pitchFamily="50" charset="-128"/>
              <a:ea typeface="Meiryo UI" panose="020B0604030504040204" pitchFamily="50" charset="-128"/>
              <a:cs typeface="Meiryo UI" pitchFamily="50" charset="-128"/>
            </a:endParaRPr>
          </a:p>
          <a:p>
            <a:pPr>
              <a:lnSpc>
                <a:spcPts val="2200"/>
              </a:lnSpc>
              <a:spcBef>
                <a:spcPts val="1200"/>
              </a:spcBef>
              <a:defRPr/>
            </a:pPr>
            <a:r>
              <a:rPr lang="ja-JP" altLang="en-US" sz="1600" dirty="0">
                <a:solidFill>
                  <a:srgbClr val="002060"/>
                </a:solidFill>
                <a:latin typeface="Meiryo UI" panose="020B0604030504040204" pitchFamily="50" charset="-128"/>
                <a:ea typeface="Meiryo UI" panose="020B0604030504040204" pitchFamily="50" charset="-128"/>
                <a:cs typeface="Meiryo UI" pitchFamily="50" charset="-128"/>
              </a:rPr>
              <a:t>　</a:t>
            </a:r>
            <a:r>
              <a:rPr lang="ja-JP" altLang="en-US" sz="1600" dirty="0" smtClean="0">
                <a:solidFill>
                  <a:srgbClr val="002060"/>
                </a:solidFill>
                <a:latin typeface="Meiryo UI" panose="020B0604030504040204" pitchFamily="50" charset="-128"/>
                <a:ea typeface="Meiryo UI" panose="020B0604030504040204" pitchFamily="50" charset="-128"/>
                <a:cs typeface="Meiryo UI" pitchFamily="50" charset="-128"/>
              </a:rPr>
              <a:t>　　副首都推進局において、意見交換会における議論の活性化を目的に作成したもの。</a:t>
            </a:r>
            <a:endParaRPr lang="ja-JP" altLang="en-US" sz="1600" dirty="0">
              <a:solidFill>
                <a:srgbClr val="002060"/>
              </a:solidFill>
              <a:latin typeface="Meiryo UI" panose="020B0604030504040204" pitchFamily="50" charset="-128"/>
              <a:ea typeface="Meiryo UI" panose="020B0604030504040204" pitchFamily="50" charset="-128"/>
              <a:cs typeface="Meiryo UI" pitchFamily="50" charset="-128"/>
            </a:endParaRPr>
          </a:p>
        </p:txBody>
      </p:sp>
    </p:spTree>
    <p:extLst>
      <p:ext uri="{BB962C8B-B14F-4D97-AF65-F5344CB8AC3E}">
        <p14:creationId xmlns:p14="http://schemas.microsoft.com/office/powerpoint/2010/main" val="2854436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706980" y="1958216"/>
            <a:ext cx="4145639" cy="4560203"/>
          </a:xfrm>
          <a:prstGeom prst="rect">
            <a:avLst/>
          </a:prstGeom>
        </p:spPr>
      </p:pic>
      <p:pic>
        <p:nvPicPr>
          <p:cNvPr id="2" name="図 1"/>
          <p:cNvPicPr>
            <a:picLocks noChangeAspect="1"/>
          </p:cNvPicPr>
          <p:nvPr/>
        </p:nvPicPr>
        <p:blipFill>
          <a:blip r:embed="rId4"/>
          <a:stretch>
            <a:fillRect/>
          </a:stretch>
        </p:blipFill>
        <p:spPr>
          <a:xfrm>
            <a:off x="162774" y="1761069"/>
            <a:ext cx="4444369" cy="4737003"/>
          </a:xfrm>
          <a:prstGeom prst="rect">
            <a:avLst/>
          </a:prstGeom>
        </p:spPr>
      </p:pic>
      <p:sp>
        <p:nvSpPr>
          <p:cNvPr id="6" name="スライド番号プレースホルダー 5"/>
          <p:cNvSpPr>
            <a:spLocks noGrp="1"/>
          </p:cNvSpPr>
          <p:nvPr>
            <p:ph type="sldNum" sz="quarter" idx="12"/>
          </p:nvPr>
        </p:nvSpPr>
        <p:spPr>
          <a:xfrm>
            <a:off x="7010400" y="6481289"/>
            <a:ext cx="2133600" cy="365125"/>
          </a:xfrm>
        </p:spPr>
        <p:txBody>
          <a:bodyPr/>
          <a:lstStyle/>
          <a:p>
            <a:fld id="{4AFB2BD9-75B0-4367-96C2-269A9ADE290D}" type="slidenum">
              <a:rPr kumimoji="1" lang="ja-JP" altLang="en-US" smtClean="0"/>
              <a:t>9</a:t>
            </a:fld>
            <a:endParaRPr kumimoji="1" lang="ja-JP" altLang="en-US" dirty="0"/>
          </a:p>
        </p:txBody>
      </p:sp>
      <p:sp>
        <p:nvSpPr>
          <p:cNvPr id="8" name="正方形/長方形 7"/>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２．大阪経済の動き（１）</a:t>
            </a:r>
            <a:r>
              <a:rPr kumimoji="0" lang="en-US" altLang="ja-JP" sz="2000" kern="0" dirty="0">
                <a:solidFill>
                  <a:srgbClr val="000000"/>
                </a:solidFill>
                <a:ea typeface="Meiryo UI" pitchFamily="50" charset="-128"/>
                <a:cs typeface="Meiryo UI" pitchFamily="50" charset="-128"/>
              </a:rPr>
              <a:t>2007</a:t>
            </a:r>
            <a:r>
              <a:rPr kumimoji="0" lang="ja-JP" altLang="en-US" sz="2000" kern="0" dirty="0">
                <a:solidFill>
                  <a:srgbClr val="000000"/>
                </a:solidFill>
                <a:ea typeface="Meiryo UI" pitchFamily="50" charset="-128"/>
                <a:cs typeface="Meiryo UI" pitchFamily="50" charset="-128"/>
              </a:rPr>
              <a:t>年～</a:t>
            </a:r>
            <a:r>
              <a:rPr kumimoji="0" lang="en-US" altLang="ja-JP" sz="2000" kern="0" dirty="0">
                <a:solidFill>
                  <a:srgbClr val="000000"/>
                </a:solidFill>
                <a:ea typeface="Meiryo UI" pitchFamily="50" charset="-128"/>
                <a:cs typeface="Meiryo UI" pitchFamily="50" charset="-128"/>
              </a:rPr>
              <a:t>2018</a:t>
            </a:r>
            <a:r>
              <a:rPr kumimoji="0" lang="ja-JP" altLang="en-US" sz="2000" kern="0" dirty="0">
                <a:solidFill>
                  <a:srgbClr val="000000"/>
                </a:solidFill>
                <a:ea typeface="Meiryo UI" pitchFamily="50" charset="-128"/>
                <a:cs typeface="Meiryo UI" pitchFamily="50" charset="-128"/>
              </a:rPr>
              <a:t>年</a:t>
            </a:r>
            <a:endParaRPr kumimoji="0" lang="en-US" altLang="ja-JP" sz="2000" kern="0" dirty="0">
              <a:solidFill>
                <a:srgbClr val="000000"/>
              </a:solidFill>
              <a:ea typeface="Meiryo UI" pitchFamily="50" charset="-128"/>
              <a:cs typeface="Meiryo UI" pitchFamily="50" charset="-128"/>
            </a:endParaRPr>
          </a:p>
        </p:txBody>
      </p:sp>
      <p:sp>
        <p:nvSpPr>
          <p:cNvPr id="11" name="テキスト ボックス 10"/>
          <p:cNvSpPr txBox="1"/>
          <p:nvPr/>
        </p:nvSpPr>
        <p:spPr>
          <a:xfrm>
            <a:off x="3867963" y="2383941"/>
            <a:ext cx="915511" cy="307777"/>
          </a:xfrm>
          <a:prstGeom prst="rect">
            <a:avLst/>
          </a:prstGeom>
          <a:noFill/>
        </p:spPr>
        <p:txBody>
          <a:bodyPr wrap="square" rtlCol="0">
            <a:spAutoFit/>
          </a:bodyPr>
          <a:lstStyle/>
          <a:p>
            <a:r>
              <a:rPr kumimoji="1" lang="ja-JP" altLang="en-US" sz="1400" b="1" dirty="0" smtClean="0"/>
              <a:t>アメリカ</a:t>
            </a:r>
            <a:endParaRPr kumimoji="1" lang="ja-JP" altLang="en-US" sz="1400" b="1" dirty="0"/>
          </a:p>
        </p:txBody>
      </p:sp>
      <p:sp>
        <p:nvSpPr>
          <p:cNvPr id="12" name="テキスト ボックス 11"/>
          <p:cNvSpPr txBox="1"/>
          <p:nvPr/>
        </p:nvSpPr>
        <p:spPr>
          <a:xfrm>
            <a:off x="3550108" y="3321246"/>
            <a:ext cx="915511" cy="307777"/>
          </a:xfrm>
          <a:prstGeom prst="rect">
            <a:avLst/>
          </a:prstGeom>
          <a:noFill/>
        </p:spPr>
        <p:txBody>
          <a:bodyPr wrap="square" rtlCol="0">
            <a:spAutoFit/>
          </a:bodyPr>
          <a:lstStyle/>
          <a:p>
            <a:r>
              <a:rPr kumimoji="1" lang="ja-JP" altLang="en-US" sz="1400" b="1" dirty="0" smtClean="0"/>
              <a:t>中国</a:t>
            </a:r>
            <a:endParaRPr kumimoji="1" lang="ja-JP" altLang="en-US" sz="1400" b="1" dirty="0"/>
          </a:p>
        </p:txBody>
      </p:sp>
      <p:sp>
        <p:nvSpPr>
          <p:cNvPr id="13" name="テキスト ボックス 12"/>
          <p:cNvSpPr txBox="1"/>
          <p:nvPr/>
        </p:nvSpPr>
        <p:spPr>
          <a:xfrm>
            <a:off x="3550110" y="4904202"/>
            <a:ext cx="915511" cy="307777"/>
          </a:xfrm>
          <a:prstGeom prst="rect">
            <a:avLst/>
          </a:prstGeom>
          <a:noFill/>
        </p:spPr>
        <p:txBody>
          <a:bodyPr wrap="square" rtlCol="0">
            <a:spAutoFit/>
          </a:bodyPr>
          <a:lstStyle/>
          <a:p>
            <a:r>
              <a:rPr kumimoji="1" lang="ja-JP" altLang="en-US" sz="1400" b="1" dirty="0" smtClean="0"/>
              <a:t>日本</a:t>
            </a:r>
            <a:endParaRPr kumimoji="1" lang="ja-JP" altLang="en-US" sz="1400" b="1" dirty="0"/>
          </a:p>
        </p:txBody>
      </p:sp>
      <p:sp>
        <p:nvSpPr>
          <p:cNvPr id="42" name="テキスト ボックス 41"/>
          <p:cNvSpPr txBox="1"/>
          <p:nvPr/>
        </p:nvSpPr>
        <p:spPr>
          <a:xfrm>
            <a:off x="3550108" y="5538857"/>
            <a:ext cx="915511" cy="307777"/>
          </a:xfrm>
          <a:prstGeom prst="rect">
            <a:avLst/>
          </a:prstGeom>
          <a:noFill/>
        </p:spPr>
        <p:txBody>
          <a:bodyPr wrap="square" rtlCol="0">
            <a:spAutoFit/>
          </a:bodyPr>
          <a:lstStyle/>
          <a:p>
            <a:r>
              <a:rPr kumimoji="1" lang="ja-JP" altLang="en-US" sz="1400" b="1" dirty="0" smtClean="0"/>
              <a:t>ドイツ</a:t>
            </a:r>
            <a:endParaRPr kumimoji="1" lang="ja-JP" altLang="en-US" sz="1400" b="1" dirty="0"/>
          </a:p>
        </p:txBody>
      </p:sp>
      <p:sp>
        <p:nvSpPr>
          <p:cNvPr id="43" name="テキスト ボックス 42"/>
          <p:cNvSpPr txBox="1"/>
          <p:nvPr/>
        </p:nvSpPr>
        <p:spPr>
          <a:xfrm>
            <a:off x="8137270" y="2860261"/>
            <a:ext cx="915511" cy="307777"/>
          </a:xfrm>
          <a:prstGeom prst="rect">
            <a:avLst/>
          </a:prstGeom>
          <a:noFill/>
        </p:spPr>
        <p:txBody>
          <a:bodyPr wrap="square" rtlCol="0">
            <a:spAutoFit/>
          </a:bodyPr>
          <a:lstStyle/>
          <a:p>
            <a:r>
              <a:rPr kumimoji="1" lang="ja-JP" altLang="en-US" sz="1400" b="1" dirty="0" smtClean="0"/>
              <a:t>アメリカ</a:t>
            </a:r>
            <a:endParaRPr kumimoji="1" lang="ja-JP" altLang="en-US" sz="1400" b="1" dirty="0"/>
          </a:p>
        </p:txBody>
      </p:sp>
      <p:sp>
        <p:nvSpPr>
          <p:cNvPr id="44" name="テキスト ボックス 43"/>
          <p:cNvSpPr txBox="1"/>
          <p:nvPr/>
        </p:nvSpPr>
        <p:spPr>
          <a:xfrm>
            <a:off x="7679515" y="5283537"/>
            <a:ext cx="915511" cy="307777"/>
          </a:xfrm>
          <a:prstGeom prst="rect">
            <a:avLst/>
          </a:prstGeom>
          <a:noFill/>
        </p:spPr>
        <p:txBody>
          <a:bodyPr wrap="square" rtlCol="0">
            <a:spAutoFit/>
          </a:bodyPr>
          <a:lstStyle/>
          <a:p>
            <a:r>
              <a:rPr kumimoji="1" lang="ja-JP" altLang="en-US" sz="1400" b="1" dirty="0" smtClean="0"/>
              <a:t>中国</a:t>
            </a:r>
            <a:endParaRPr kumimoji="1" lang="ja-JP" altLang="en-US" sz="1400" b="1" dirty="0"/>
          </a:p>
        </p:txBody>
      </p:sp>
      <p:sp>
        <p:nvSpPr>
          <p:cNvPr id="47" name="テキスト ボックス 46"/>
          <p:cNvSpPr txBox="1"/>
          <p:nvPr/>
        </p:nvSpPr>
        <p:spPr>
          <a:xfrm>
            <a:off x="7679515" y="3321246"/>
            <a:ext cx="645014" cy="307777"/>
          </a:xfrm>
          <a:prstGeom prst="rect">
            <a:avLst/>
          </a:prstGeom>
          <a:noFill/>
          <a:ln w="3175">
            <a:noFill/>
          </a:ln>
        </p:spPr>
        <p:txBody>
          <a:bodyPr wrap="square" rtlCol="0">
            <a:spAutoFit/>
          </a:bodyPr>
          <a:lstStyle/>
          <a:p>
            <a:r>
              <a:rPr kumimoji="1" lang="ja-JP" altLang="en-US" sz="1400" b="1" dirty="0" smtClean="0"/>
              <a:t>ドイツ</a:t>
            </a:r>
            <a:endParaRPr kumimoji="1" lang="ja-JP" altLang="en-US" sz="1400" b="1" dirty="0"/>
          </a:p>
        </p:txBody>
      </p:sp>
      <p:sp>
        <p:nvSpPr>
          <p:cNvPr id="54" name="テキスト ボックス 53"/>
          <p:cNvSpPr txBox="1"/>
          <p:nvPr/>
        </p:nvSpPr>
        <p:spPr>
          <a:xfrm>
            <a:off x="7679515" y="4129571"/>
            <a:ext cx="815536" cy="307777"/>
          </a:xfrm>
          <a:prstGeom prst="rect">
            <a:avLst/>
          </a:prstGeom>
          <a:noFill/>
          <a:ln w="3175">
            <a:noFill/>
          </a:ln>
        </p:spPr>
        <p:txBody>
          <a:bodyPr wrap="square" rtlCol="0">
            <a:spAutoFit/>
          </a:bodyPr>
          <a:lstStyle/>
          <a:p>
            <a:r>
              <a:rPr lang="ja-JP" altLang="en-US" sz="1400" b="1" dirty="0" smtClean="0"/>
              <a:t>日本</a:t>
            </a:r>
            <a:endParaRPr kumimoji="1" lang="ja-JP" altLang="en-US" sz="1400" b="1" dirty="0"/>
          </a:p>
        </p:txBody>
      </p:sp>
      <p:sp>
        <p:nvSpPr>
          <p:cNvPr id="16" name="テキスト ボックス 15"/>
          <p:cNvSpPr txBox="1"/>
          <p:nvPr/>
        </p:nvSpPr>
        <p:spPr>
          <a:xfrm>
            <a:off x="179512" y="1593189"/>
            <a:ext cx="3600400" cy="276999"/>
          </a:xfrm>
          <a:prstGeom prst="rect">
            <a:avLst/>
          </a:prstGeom>
          <a:noFill/>
        </p:spPr>
        <p:txBody>
          <a:bodyPr wrap="square" rtlCol="0">
            <a:spAutoFit/>
          </a:bodyPr>
          <a:lstStyle/>
          <a:p>
            <a:r>
              <a:rPr lang="ja-JP" altLang="en-US" sz="1200" dirty="0" smtClean="0"/>
              <a:t>○主要</a:t>
            </a:r>
            <a:r>
              <a:rPr lang="ja-JP" altLang="en-US" sz="1200" dirty="0"/>
              <a:t>先進国の</a:t>
            </a:r>
            <a:r>
              <a:rPr lang="en-US" altLang="ja-JP" sz="1200" dirty="0"/>
              <a:t>GDP</a:t>
            </a:r>
            <a:r>
              <a:rPr lang="ja-JP" altLang="en-US" sz="1200" dirty="0"/>
              <a:t>の推移</a:t>
            </a:r>
          </a:p>
        </p:txBody>
      </p:sp>
      <p:sp>
        <p:nvSpPr>
          <p:cNvPr id="17" name="テキスト ボックス 16"/>
          <p:cNvSpPr txBox="1"/>
          <p:nvPr/>
        </p:nvSpPr>
        <p:spPr>
          <a:xfrm>
            <a:off x="4706980" y="1593002"/>
            <a:ext cx="2880320" cy="276999"/>
          </a:xfrm>
          <a:prstGeom prst="rect">
            <a:avLst/>
          </a:prstGeom>
          <a:noFill/>
        </p:spPr>
        <p:txBody>
          <a:bodyPr wrap="square" rtlCol="0">
            <a:spAutoFit/>
          </a:bodyPr>
          <a:lstStyle/>
          <a:p>
            <a:r>
              <a:rPr lang="ja-JP" altLang="en-US" sz="1200" dirty="0" smtClean="0"/>
              <a:t>○主要</a:t>
            </a:r>
            <a:r>
              <a:rPr lang="ja-JP" altLang="en-US" sz="1200" dirty="0"/>
              <a:t>先進国の</a:t>
            </a:r>
            <a:r>
              <a:rPr lang="ja-JP" altLang="en-US" sz="1200" dirty="0" smtClean="0"/>
              <a:t>一人あたり</a:t>
            </a:r>
            <a:r>
              <a:rPr lang="en-US" altLang="ja-JP" sz="1200" dirty="0"/>
              <a:t>GDP</a:t>
            </a:r>
            <a:r>
              <a:rPr lang="ja-JP" altLang="en-US" sz="1200" dirty="0"/>
              <a:t>の推移</a:t>
            </a:r>
          </a:p>
        </p:txBody>
      </p:sp>
      <p:sp>
        <p:nvSpPr>
          <p:cNvPr id="18" name="テキスト ボックス 17"/>
          <p:cNvSpPr txBox="1"/>
          <p:nvPr/>
        </p:nvSpPr>
        <p:spPr>
          <a:xfrm>
            <a:off x="320291" y="422760"/>
            <a:ext cx="5612105" cy="307777"/>
          </a:xfrm>
          <a:prstGeom prst="rect">
            <a:avLst/>
          </a:prstGeom>
          <a:noFill/>
        </p:spPr>
        <p:txBody>
          <a:bodyPr wrap="square" rtlCol="0">
            <a:spAutoFit/>
          </a:bodyPr>
          <a:lstStyle/>
          <a:p>
            <a:r>
              <a:rPr lang="ja-JP" altLang="en-US" sz="1400" b="1" dirty="0" smtClean="0"/>
              <a:t>■</a:t>
            </a:r>
            <a:r>
              <a:rPr lang="ja-JP" altLang="en-US" sz="1400" b="1" dirty="0"/>
              <a:t>　</a:t>
            </a:r>
            <a:r>
              <a:rPr lang="en-US" altLang="ja-JP" sz="1400" b="1" dirty="0" smtClean="0"/>
              <a:t>GDP</a:t>
            </a:r>
            <a:r>
              <a:rPr lang="ja-JP" altLang="en-US" sz="1400" b="1" dirty="0" smtClean="0"/>
              <a:t>の国際比較</a:t>
            </a:r>
            <a:endParaRPr lang="ja-JP" altLang="en-US" sz="1400" b="1" dirty="0"/>
          </a:p>
        </p:txBody>
      </p:sp>
      <p:sp>
        <p:nvSpPr>
          <p:cNvPr id="19" name="テキスト ボックス 18"/>
          <p:cNvSpPr txBox="1"/>
          <p:nvPr/>
        </p:nvSpPr>
        <p:spPr>
          <a:xfrm>
            <a:off x="320291" y="6555549"/>
            <a:ext cx="7110241" cy="261610"/>
          </a:xfrm>
          <a:prstGeom prst="rect">
            <a:avLst/>
          </a:prstGeom>
          <a:noFill/>
        </p:spPr>
        <p:txBody>
          <a:bodyPr wrap="square" rtlCol="0">
            <a:spAutoFit/>
          </a:bodyPr>
          <a:lstStyle/>
          <a:p>
            <a:pPr lvl="0">
              <a:defRPr/>
            </a:pPr>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：総務省統計局「世界の統計</a:t>
            </a:r>
            <a:r>
              <a:rPr lang="en-US" altLang="ja-JP" sz="1100" dirty="0" smtClean="0">
                <a:latin typeface="Meiryo UI" panose="020B0604030504040204" pitchFamily="50" charset="-128"/>
                <a:ea typeface="Meiryo UI" panose="020B0604030504040204" pitchFamily="50" charset="-128"/>
              </a:rPr>
              <a:t>2021</a:t>
            </a:r>
            <a:r>
              <a:rPr lang="ja-JP" altLang="en-US" sz="1100" dirty="0" smtClean="0">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20" name="正方形/長方形 19"/>
          <p:cNvSpPr/>
          <p:nvPr/>
        </p:nvSpPr>
        <p:spPr>
          <a:xfrm>
            <a:off x="320291" y="739432"/>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と我が国の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の推移をみると、アメリカや中国は、規模、一人あたりともに増加傾向がみられるが、日本は横ばいが続いている。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796599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214488" y="6026274"/>
            <a:ext cx="8101927" cy="430887"/>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100" kern="100" noProof="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左</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図　</a:t>
            </a:r>
            <a:r>
              <a:rPr lang="ja-JP"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厚生</a:t>
            </a:r>
            <a:r>
              <a:rPr lang="ja-JP"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労働省「『外国人雇用状況』の届出状況まとめ」（</a:t>
            </a:r>
            <a:r>
              <a:rPr lang="en-US"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月末現在</a:t>
            </a:r>
            <a:r>
              <a:rPr lang="ja-JP"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a:solidFill>
                  <a:prstClr val="black"/>
                </a:solidFill>
                <a:latin typeface="Meiryo UI" panose="020B0604030504040204" pitchFamily="50" charset="-128"/>
                <a:ea typeface="Meiryo UI" panose="020B0604030504040204" pitchFamily="50" charset="-128"/>
              </a:rPr>
              <a:t>をもとに副首都推進局で作成</a:t>
            </a:r>
          </a:p>
          <a:p>
            <a:pPr lvl="0">
              <a:defRPr/>
            </a:pP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右図　大阪</a:t>
            </a:r>
            <a:r>
              <a:rPr lang="ja-JP"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労働局「</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大阪労働局における外国人雇用状況の届出状況</a:t>
            </a:r>
            <a:r>
              <a:rPr lang="ja-JP"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月末現在）</a:t>
            </a:r>
            <a:r>
              <a:rPr lang="ja-JP" altLang="en-US" sz="11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7" name="正方形/長方形 6"/>
          <p:cNvSpPr/>
          <p:nvPr/>
        </p:nvSpPr>
        <p:spPr>
          <a:xfrm>
            <a:off x="320291" y="944776"/>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外国人を雇用する事業所を規模別でみると、全国・大阪府ともに小規模な事業所で外国人の雇用が多い。</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正方形/長方形 9"/>
          <p:cNvSpPr/>
          <p:nvPr/>
        </p:nvSpPr>
        <p:spPr>
          <a:xfrm>
            <a:off x="395536" y="1628800"/>
            <a:ext cx="4716000" cy="27622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を雇用する事業所（</a:t>
            </a:r>
            <a:r>
              <a:rPr kumimoji="1" 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2020</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月末現在・事業所規模別）</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外国人</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雇用</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事業所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1682865" y="2052000"/>
            <a:ext cx="2232000" cy="276999"/>
          </a:xfrm>
          <a:prstGeom prst="rect">
            <a:avLst/>
          </a:prstGeom>
          <a:solidFill>
            <a:schemeClr val="tx2"/>
          </a:solidFill>
        </p:spPr>
        <p:txBody>
          <a:bodyPr wrap="square" rtlCol="0" anchor="ctr">
            <a:spAutoFit/>
          </a:bodyPr>
          <a:lstStyle/>
          <a:p>
            <a:pPr algn="ctr"/>
            <a:r>
              <a:rPr lang="ja-JP" altLang="en-US" sz="1200" b="1" dirty="0">
                <a:solidFill>
                  <a:schemeClr val="bg1"/>
                </a:solidFill>
              </a:rPr>
              <a:t>全国</a:t>
            </a:r>
            <a:r>
              <a:rPr lang="ja-JP" altLang="en-US" sz="1200" b="1" dirty="0" smtClean="0">
                <a:solidFill>
                  <a:schemeClr val="bg1"/>
                </a:solidFill>
              </a:rPr>
              <a:t>（</a:t>
            </a:r>
            <a:r>
              <a:rPr lang="en-US" altLang="ja-JP" sz="1200" b="1" dirty="0" smtClean="0">
                <a:solidFill>
                  <a:schemeClr val="bg1"/>
                </a:solidFill>
              </a:rPr>
              <a:t>267,243</a:t>
            </a:r>
            <a:r>
              <a:rPr lang="ja-JP" altLang="en-US" sz="1200" b="1" dirty="0" smtClean="0">
                <a:solidFill>
                  <a:schemeClr val="bg1"/>
                </a:solidFill>
              </a:rPr>
              <a:t>事業所）</a:t>
            </a:r>
            <a:endParaRPr lang="ja-JP" altLang="ja-JP" sz="1200" b="1" dirty="0">
              <a:solidFill>
                <a:schemeClr val="bg1"/>
              </a:solidFill>
            </a:endParaRPr>
          </a:p>
        </p:txBody>
      </p:sp>
      <p:sp>
        <p:nvSpPr>
          <p:cNvPr id="18" name="テキスト ボックス 17"/>
          <p:cNvSpPr txBox="1"/>
          <p:nvPr/>
        </p:nvSpPr>
        <p:spPr>
          <a:xfrm>
            <a:off x="5437200" y="2052000"/>
            <a:ext cx="2232000" cy="276999"/>
          </a:xfrm>
          <a:prstGeom prst="rect">
            <a:avLst/>
          </a:prstGeom>
          <a:solidFill>
            <a:schemeClr val="tx2"/>
          </a:solidFill>
        </p:spPr>
        <p:txBody>
          <a:bodyPr wrap="square" rtlCol="0" anchor="ctr">
            <a:spAutoFit/>
          </a:bodyPr>
          <a:lstStyle/>
          <a:p>
            <a:pPr algn="ctr"/>
            <a:r>
              <a:rPr lang="ja-JP" altLang="en-US" sz="1200" b="1" dirty="0">
                <a:solidFill>
                  <a:schemeClr val="bg1"/>
                </a:solidFill>
              </a:rPr>
              <a:t>大阪府</a:t>
            </a:r>
            <a:r>
              <a:rPr lang="ja-JP" altLang="en-US" sz="1200" b="1" dirty="0" smtClean="0">
                <a:solidFill>
                  <a:schemeClr val="bg1"/>
                </a:solidFill>
              </a:rPr>
              <a:t>（</a:t>
            </a:r>
            <a:r>
              <a:rPr lang="en-US" altLang="ja-JP" sz="1200" b="1" dirty="0" smtClean="0">
                <a:solidFill>
                  <a:schemeClr val="bg1"/>
                </a:solidFill>
              </a:rPr>
              <a:t>19,912</a:t>
            </a:r>
            <a:r>
              <a:rPr lang="ja-JP" altLang="en-US" sz="1200" b="1" dirty="0" smtClean="0">
                <a:solidFill>
                  <a:schemeClr val="bg1"/>
                </a:solidFill>
              </a:rPr>
              <a:t>事業所）</a:t>
            </a:r>
            <a:endParaRPr lang="ja-JP" altLang="ja-JP" sz="1200" b="1" dirty="0">
              <a:solidFill>
                <a:schemeClr val="bg1"/>
              </a:solidFill>
            </a:endParaRPr>
          </a:p>
        </p:txBody>
      </p:sp>
      <p:pic>
        <p:nvPicPr>
          <p:cNvPr id="3" name="図 2"/>
          <p:cNvPicPr>
            <a:picLocks noChangeAspect="1"/>
          </p:cNvPicPr>
          <p:nvPr/>
        </p:nvPicPr>
        <p:blipFill>
          <a:blip r:embed="rId2"/>
          <a:stretch>
            <a:fillRect/>
          </a:stretch>
        </p:blipFill>
        <p:spPr>
          <a:xfrm>
            <a:off x="781485" y="2475974"/>
            <a:ext cx="3779848" cy="3499407"/>
          </a:xfrm>
          <a:prstGeom prst="rect">
            <a:avLst/>
          </a:prstGeom>
        </p:spPr>
      </p:pic>
      <p:pic>
        <p:nvPicPr>
          <p:cNvPr id="5" name="図 4"/>
          <p:cNvPicPr>
            <a:picLocks noChangeAspect="1"/>
          </p:cNvPicPr>
          <p:nvPr/>
        </p:nvPicPr>
        <p:blipFill>
          <a:blip r:embed="rId3"/>
          <a:stretch>
            <a:fillRect/>
          </a:stretch>
        </p:blipFill>
        <p:spPr>
          <a:xfrm>
            <a:off x="4788024" y="2392662"/>
            <a:ext cx="3779848" cy="3493311"/>
          </a:xfrm>
          <a:prstGeom prst="rect">
            <a:avLst/>
          </a:prstGeom>
        </p:spPr>
      </p:pic>
    </p:spTree>
    <p:extLst>
      <p:ext uri="{BB962C8B-B14F-4D97-AF65-F5344CB8AC3E}">
        <p14:creationId xmlns:p14="http://schemas.microsoft.com/office/powerpoint/2010/main" val="37132247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76402" y="1979028"/>
            <a:ext cx="4395597" cy="4212701"/>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467544" y="6479758"/>
            <a:ext cx="7177886"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厚生労働省「『外国人雇用状況』の届出状況まとめ</a:t>
            </a:r>
            <a:r>
              <a:rPr lang="ja-JP"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を</a:t>
            </a:r>
            <a:r>
              <a:rPr lang="ja-JP" altLang="en-US" sz="1100" dirty="0" smtClean="0">
                <a:solidFill>
                  <a:prstClr val="black"/>
                </a:solidFill>
                <a:latin typeface="Meiryo UI" panose="020B0604030504040204" pitchFamily="50" charset="-128"/>
                <a:ea typeface="Meiryo UI" panose="020B0604030504040204" pitchFamily="50" charset="-128"/>
              </a:rPr>
              <a:t>もと</a:t>
            </a:r>
            <a:r>
              <a:rPr lang="ja-JP" altLang="en-US" sz="1100" dirty="0">
                <a:solidFill>
                  <a:prstClr val="black"/>
                </a:solidFill>
                <a:latin typeface="Meiryo UI" panose="020B0604030504040204" pitchFamily="50" charset="-128"/>
                <a:ea typeface="Meiryo UI" panose="020B0604030504040204" pitchFamily="50" charset="-128"/>
              </a:rPr>
              <a:t>に副首都推進局で作成</a:t>
            </a:r>
          </a:p>
        </p:txBody>
      </p:sp>
      <p:sp>
        <p:nvSpPr>
          <p:cNvPr id="7" name="正方形/長方形 6"/>
          <p:cNvSpPr/>
          <p:nvPr/>
        </p:nvSpPr>
        <p:spPr>
          <a:xfrm>
            <a:off x="320291" y="908768"/>
            <a:ext cx="8503417" cy="43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雇用</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事業所数及び外国人労働者数は、大阪府は他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都道府県同様、増加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傾向にある。</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正方形/長方形 9"/>
          <p:cNvSpPr/>
          <p:nvPr/>
        </p:nvSpPr>
        <p:spPr>
          <a:xfrm>
            <a:off x="179512" y="1527281"/>
            <a:ext cx="1872208" cy="26975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○外国人雇用事業所数</a:t>
            </a:r>
            <a:endPar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正方形/長方形 11"/>
          <p:cNvSpPr/>
          <p:nvPr/>
        </p:nvSpPr>
        <p:spPr>
          <a:xfrm>
            <a:off x="4499992" y="1535304"/>
            <a:ext cx="1872208" cy="26975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○外国人労働者数</a:t>
            </a:r>
            <a:endPar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54528" y="1812702"/>
            <a:ext cx="5639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（所）</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4730484" y="1822489"/>
            <a:ext cx="5639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75784" y="404664"/>
            <a:ext cx="3816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zh-CN"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a:t>
            </a:r>
            <a:r>
              <a:rPr kumimoji="1" lang="zh-CN"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雇用事業所数、外国人</a:t>
            </a:r>
            <a:r>
              <a:rPr kumimoji="1" lang="zh-CN"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労働者数</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8113544" y="1844824"/>
            <a:ext cx="5639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p:cNvSpPr txBox="1"/>
          <p:nvPr/>
        </p:nvSpPr>
        <p:spPr>
          <a:xfrm>
            <a:off x="5004048" y="6141433"/>
            <a:ext cx="2016224" cy="261610"/>
          </a:xfrm>
          <a:prstGeom prst="rect">
            <a:avLst/>
          </a:prstGeom>
          <a:noFill/>
        </p:spPr>
        <p:txBody>
          <a:bodyPr wrap="square" rtlCol="0">
            <a:spAutoFit/>
          </a:bodyPr>
          <a:lstStyle/>
          <a:p>
            <a:r>
              <a:rPr lang="en-US" altLang="ja-JP" sz="105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5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全国のみ右軸</a:t>
            </a:r>
            <a:r>
              <a:rPr lang="ja-JP" altLang="en-US" sz="105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を</a:t>
            </a:r>
            <a:r>
              <a:rPr lang="ja-JP" altLang="en-US" sz="105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参照</a:t>
            </a:r>
            <a:endParaRPr lang="ja-JP" altLang="en-US" sz="1050" kern="100" dirty="0">
              <a:solidFill>
                <a:prstClr val="black"/>
              </a:solidFill>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936592" y="1814627"/>
            <a:ext cx="5639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（所）</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540048" y="6141433"/>
            <a:ext cx="2016224" cy="261610"/>
          </a:xfrm>
          <a:prstGeom prst="rect">
            <a:avLst/>
          </a:prstGeom>
          <a:noFill/>
        </p:spPr>
        <p:txBody>
          <a:bodyPr wrap="square" rtlCol="0">
            <a:spAutoFit/>
          </a:bodyPr>
          <a:lstStyle/>
          <a:p>
            <a:r>
              <a:rPr lang="en-US" altLang="ja-JP" sz="105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5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全国のみ右軸</a:t>
            </a:r>
            <a:r>
              <a:rPr lang="ja-JP" altLang="en-US" sz="105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を</a:t>
            </a:r>
            <a:r>
              <a:rPr lang="ja-JP" altLang="en-US" sz="105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参照</a:t>
            </a:r>
            <a:endParaRPr lang="ja-JP" altLang="en-US" sz="1050" kern="100" dirty="0">
              <a:solidFill>
                <a:prstClr val="black"/>
              </a:solidFill>
              <a:latin typeface="Meiryo UI" panose="020B0604030504040204" pitchFamily="50" charset="-128"/>
              <a:ea typeface="Meiryo UI" panose="020B0604030504040204" pitchFamily="50" charset="-128"/>
            </a:endParaRPr>
          </a:p>
        </p:txBody>
      </p:sp>
      <p:sp>
        <p:nvSpPr>
          <p:cNvPr id="24" name="テキスト ボックス 3"/>
          <p:cNvSpPr txBox="1"/>
          <p:nvPr/>
        </p:nvSpPr>
        <p:spPr>
          <a:xfrm>
            <a:off x="1187720" y="4590986"/>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東京都</a:t>
            </a:r>
          </a:p>
        </p:txBody>
      </p:sp>
      <p:sp>
        <p:nvSpPr>
          <p:cNvPr id="25" name="テキスト ボックス 4"/>
          <p:cNvSpPr txBox="1"/>
          <p:nvPr/>
        </p:nvSpPr>
        <p:spPr>
          <a:xfrm>
            <a:off x="2915816" y="5353968"/>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大阪府</a:t>
            </a:r>
          </a:p>
        </p:txBody>
      </p:sp>
      <p:sp>
        <p:nvSpPr>
          <p:cNvPr id="26" name="テキスト ボックス 5"/>
          <p:cNvSpPr txBox="1"/>
          <p:nvPr/>
        </p:nvSpPr>
        <p:spPr>
          <a:xfrm>
            <a:off x="971600" y="4058965"/>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全国</a:t>
            </a:r>
          </a:p>
        </p:txBody>
      </p:sp>
      <p:sp>
        <p:nvSpPr>
          <p:cNvPr id="27" name="テキスト ボックス 6"/>
          <p:cNvSpPr txBox="1"/>
          <p:nvPr/>
        </p:nvSpPr>
        <p:spPr>
          <a:xfrm>
            <a:off x="2606274" y="4829853"/>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愛知県</a:t>
            </a:r>
          </a:p>
        </p:txBody>
      </p:sp>
      <p:sp>
        <p:nvSpPr>
          <p:cNvPr id="28" name="テキスト ボックス 3"/>
          <p:cNvSpPr txBox="1"/>
          <p:nvPr/>
        </p:nvSpPr>
        <p:spPr>
          <a:xfrm>
            <a:off x="5940200" y="4856754"/>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東京都</a:t>
            </a:r>
          </a:p>
        </p:txBody>
      </p:sp>
      <p:sp>
        <p:nvSpPr>
          <p:cNvPr id="29" name="テキスト ボックス 4"/>
          <p:cNvSpPr txBox="1"/>
          <p:nvPr/>
        </p:nvSpPr>
        <p:spPr>
          <a:xfrm>
            <a:off x="7613755" y="5396937"/>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大阪府</a:t>
            </a:r>
          </a:p>
        </p:txBody>
      </p:sp>
      <p:sp>
        <p:nvSpPr>
          <p:cNvPr id="30" name="テキスト ボックス 5"/>
          <p:cNvSpPr txBox="1"/>
          <p:nvPr/>
        </p:nvSpPr>
        <p:spPr>
          <a:xfrm>
            <a:off x="5661137" y="4206602"/>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全国</a:t>
            </a:r>
          </a:p>
        </p:txBody>
      </p:sp>
      <p:sp>
        <p:nvSpPr>
          <p:cNvPr id="32" name="テキスト ボックス 6"/>
          <p:cNvSpPr txBox="1"/>
          <p:nvPr/>
        </p:nvSpPr>
        <p:spPr>
          <a:xfrm>
            <a:off x="7188000" y="4738623"/>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50" dirty="0">
                <a:latin typeface="Meiryo UI" panose="020B0604030504040204" pitchFamily="50" charset="-128"/>
                <a:ea typeface="Meiryo UI" panose="020B0604030504040204" pitchFamily="50" charset="-128"/>
              </a:rPr>
              <a:t>愛知県</a:t>
            </a:r>
          </a:p>
        </p:txBody>
      </p:sp>
      <p:pic>
        <p:nvPicPr>
          <p:cNvPr id="33" name="図 32"/>
          <p:cNvPicPr>
            <a:picLocks noChangeAspect="1"/>
          </p:cNvPicPr>
          <p:nvPr/>
        </p:nvPicPr>
        <p:blipFill>
          <a:blip r:embed="rId3"/>
          <a:stretch>
            <a:fillRect/>
          </a:stretch>
        </p:blipFill>
        <p:spPr>
          <a:xfrm>
            <a:off x="4567741" y="1988840"/>
            <a:ext cx="4468755" cy="4212701"/>
          </a:xfrm>
          <a:prstGeom prst="rect">
            <a:avLst/>
          </a:prstGeom>
        </p:spPr>
      </p:pic>
    </p:spTree>
    <p:extLst>
      <p:ext uri="{BB962C8B-B14F-4D97-AF65-F5344CB8AC3E}">
        <p14:creationId xmlns:p14="http://schemas.microsoft.com/office/powerpoint/2010/main" val="17724521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D027E3-62E2-4B97-AB12-56BECFBE21C1}" type="slidenum">
              <a:rPr kumimoji="1" lang="ja-JP" altLang="en-US" smtClean="0"/>
              <a:pPr/>
              <a:t>101</a:t>
            </a:fld>
            <a:endParaRPr kumimoji="1" lang="ja-JP" altLang="en-US" dirty="0"/>
          </a:p>
        </p:txBody>
      </p:sp>
    </p:spTree>
    <p:extLst>
      <p:ext uri="{BB962C8B-B14F-4D97-AF65-F5344CB8AC3E}">
        <p14:creationId xmlns:p14="http://schemas.microsoft.com/office/powerpoint/2010/main" val="16921296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DC1BA3F-1AE2-47E1-8004-18BBF3B026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290AE-011E-403C-A3C9-B3B44B5CA60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タイトル 1">
            <a:extLst>
              <a:ext uri="{FF2B5EF4-FFF2-40B4-BE49-F238E27FC236}">
                <a16:creationId xmlns:a16="http://schemas.microsoft.com/office/drawing/2014/main" id="{DE182360-8E57-4CFB-9AED-F7A852E0EBA9}"/>
              </a:ext>
            </a:extLst>
          </p:cNvPr>
          <p:cNvSpPr txBox="1">
            <a:spLocks/>
          </p:cNvSpPr>
          <p:nvPr/>
        </p:nvSpPr>
        <p:spPr>
          <a:xfrm>
            <a:off x="457200" y="548680"/>
            <a:ext cx="8229600" cy="55247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tab pos="2782888" algn="l"/>
                <a:tab pos="7531100" algn="l"/>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３</a:t>
            </a:r>
            <a:r>
              <a:rPr kumimoji="1" lang="en-US" altLang="ja-JP"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分野</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別主要データ</a:t>
            </a:r>
          </a:p>
          <a:p>
            <a:pPr marL="0" marR="0" lvl="0" indent="0" algn="ctr" defTabSz="914400" rtl="0" eaLnBrk="1" fontAlgn="auto" latinLnBrk="0" hangingPunct="1">
              <a:lnSpc>
                <a:spcPct val="150000"/>
              </a:lnSpc>
              <a:spcBef>
                <a:spcPct val="0"/>
              </a:spcBef>
              <a:spcAft>
                <a:spcPts val="0"/>
              </a:spcAft>
              <a:buClrTx/>
              <a:buSzTx/>
              <a:buFontTx/>
              <a:buNone/>
              <a:tabLst>
                <a:tab pos="2782888" algn="l"/>
                <a:tab pos="7531100" algn="l"/>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（３）くらし・まち・環境など</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Tree>
    <p:extLst>
      <p:ext uri="{BB962C8B-B14F-4D97-AF65-F5344CB8AC3E}">
        <p14:creationId xmlns:p14="http://schemas.microsoft.com/office/powerpoint/2010/main" val="37123471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539552" y="505133"/>
            <a:ext cx="8254516" cy="5909310"/>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721600" algn="l"/>
              </a:tabLst>
            </a:pPr>
            <a:r>
              <a:rPr lang="ja-JP" altLang="en-US" dirty="0"/>
              <a:t>世帯別所得［くらし］・・・・・・・・・・・・・・・・・・・・・・・・・・</a:t>
            </a:r>
            <a:r>
              <a:rPr lang="ja-JP" altLang="en-US" dirty="0" smtClean="0"/>
              <a:t>・・・・・・・・・・・・・・・・・・</a:t>
            </a:r>
            <a:r>
              <a:rPr lang="ja-JP" altLang="en-US" dirty="0"/>
              <a:t>・</a:t>
            </a:r>
            <a:r>
              <a:rPr lang="ja-JP" altLang="en-US" dirty="0" smtClean="0"/>
              <a:t>・</a:t>
            </a:r>
            <a:r>
              <a:rPr lang="en-US" altLang="ja-JP" dirty="0" smtClean="0"/>
              <a:t>106</a:t>
            </a:r>
            <a:r>
              <a:rPr lang="ja-JP" altLang="en-US" dirty="0" smtClean="0"/>
              <a:t> </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労働者の賃金の推移［くらし</a:t>
            </a:r>
            <a:r>
              <a:rPr lang="ja-JP" altLang="en-US" dirty="0" smtClean="0"/>
              <a:t>］ ・・・・・・・・・・・・・・・・・・・・・・・・・・・・・・・・・・・・・・</a:t>
            </a:r>
            <a:r>
              <a:rPr lang="en-US" altLang="ja-JP" dirty="0" smtClean="0"/>
              <a:t>107</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産業別　一般労働者の賃金の推移① ［くらし</a:t>
            </a:r>
            <a:r>
              <a:rPr lang="ja-JP" altLang="en-US" dirty="0" smtClean="0"/>
              <a:t>］ ・・・・・・・・・・・・・・・・・・・・・・・・</a:t>
            </a:r>
            <a:r>
              <a:rPr lang="en-US" altLang="ja-JP" dirty="0" smtClean="0"/>
              <a:t>108</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産業別　一般労働者の賃金の推移② ［くらし</a:t>
            </a:r>
            <a:r>
              <a:rPr lang="ja-JP" altLang="en-US" dirty="0" smtClean="0"/>
              <a:t>］ ・・・・・・・・・・・・・・・・・・・・・・・・</a:t>
            </a:r>
            <a:r>
              <a:rPr lang="en-US" altLang="ja-JP" dirty="0" smtClean="0"/>
              <a:t>109</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可処分所得［くらし</a:t>
            </a:r>
            <a:r>
              <a:rPr lang="ja-JP" altLang="en-US" dirty="0" smtClean="0"/>
              <a:t>］・・・・・・・・・・・・・・・・・・・・・・・・・・・・・・・・・・・・・・・・・・・・・・</a:t>
            </a:r>
            <a:r>
              <a:rPr lang="en-US" altLang="ja-JP" dirty="0" smtClean="0"/>
              <a:t>110</a:t>
            </a:r>
            <a:endParaRPr lang="ja-JP" altLang="en-US" dirty="0"/>
          </a:p>
          <a:p>
            <a:pPr marL="285750" indent="-285750">
              <a:lnSpc>
                <a:spcPct val="150000"/>
              </a:lnSpc>
              <a:buFont typeface="Arial" panose="020B0604020202020204" pitchFamily="34" charset="0"/>
              <a:buChar char="•"/>
              <a:tabLst>
                <a:tab pos="7721600" algn="l"/>
              </a:tabLst>
            </a:pPr>
            <a:r>
              <a:rPr lang="ja-JP" altLang="en-US" dirty="0"/>
              <a:t>所得階層別世帯数割合の</a:t>
            </a:r>
            <a:r>
              <a:rPr lang="ja-JP" altLang="en-US" dirty="0" smtClean="0"/>
              <a:t>推移［くらし］・・・・・・・・・・・・・・・・・・・・・・・・・・・・・・</a:t>
            </a:r>
            <a:r>
              <a:rPr lang="en-US" altLang="ja-JP" dirty="0" smtClean="0"/>
              <a:t>111</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生活保護費［くらし</a:t>
            </a:r>
            <a:r>
              <a:rPr lang="ja-JP" altLang="en-US" dirty="0" smtClean="0"/>
              <a:t>］・・・</a:t>
            </a:r>
            <a:r>
              <a:rPr lang="ja-JP" altLang="en-US" dirty="0"/>
              <a:t>・・・・・・・・・・・・・・・・・・・・・・・・・・・・・・・・・・・・・・・・・・・</a:t>
            </a:r>
            <a:r>
              <a:rPr lang="en-US" altLang="ja-JP" dirty="0" smtClean="0"/>
              <a:t>112</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相対的貧困率［くらし</a:t>
            </a:r>
            <a:r>
              <a:rPr lang="ja-JP" altLang="en-US" dirty="0" smtClean="0"/>
              <a:t>］・・・・・・・・・・・・・・・・・・・・・・・・・・・・・・・・・・・・・・・・・・・・</a:t>
            </a:r>
            <a:r>
              <a:rPr lang="en-US" altLang="ja-JP" dirty="0" smtClean="0"/>
              <a:t>113</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子育て世帯の所得状況［くらし</a:t>
            </a:r>
            <a:r>
              <a:rPr lang="ja-JP" altLang="en-US" dirty="0" smtClean="0"/>
              <a:t>］・・・・・・・・・・・・・・・・・・・・・・・・・・・・・・・・・・・・・</a:t>
            </a:r>
            <a:r>
              <a:rPr lang="en-US" altLang="ja-JP" dirty="0" smtClean="0"/>
              <a:t>114</a:t>
            </a:r>
            <a:r>
              <a:rPr lang="ja-JP" altLang="en-US" dirty="0"/>
              <a:t>　　</a:t>
            </a:r>
          </a:p>
          <a:p>
            <a:pPr marL="285750" indent="-285750">
              <a:lnSpc>
                <a:spcPct val="150000"/>
              </a:lnSpc>
              <a:buFont typeface="Arial" panose="020B0604020202020204" pitchFamily="34" charset="0"/>
              <a:buChar char="•"/>
              <a:tabLst>
                <a:tab pos="7721600" algn="l"/>
              </a:tabLst>
            </a:pPr>
            <a:r>
              <a:rPr lang="ja-JP" altLang="en-US" dirty="0"/>
              <a:t>年齢階級別の所得再分配後の所得格差［くらし</a:t>
            </a:r>
            <a:r>
              <a:rPr lang="ja-JP" altLang="en-US" dirty="0" smtClean="0"/>
              <a:t>］・・・・・・・・・・・・・・・・・・・・・・・</a:t>
            </a:r>
            <a:r>
              <a:rPr lang="en-US" altLang="ja-JP" dirty="0" smtClean="0"/>
              <a:t>115</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平均寿命と健康寿命［まち</a:t>
            </a:r>
            <a:r>
              <a:rPr lang="ja-JP" altLang="en-US" dirty="0" smtClean="0"/>
              <a:t>］・・・・・・・・・・・・・・・・・・・・・・・・・・・・・・・・・・・・・・・ </a:t>
            </a:r>
            <a:r>
              <a:rPr lang="en-US" altLang="ja-JP" dirty="0" smtClean="0"/>
              <a:t>116</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都道府県別の平均寿命と健康寿命［まち</a:t>
            </a:r>
            <a:r>
              <a:rPr lang="ja-JP" altLang="en-US" dirty="0" smtClean="0"/>
              <a:t>］・・・・・・・・・・・・・・・・・・・・・・・・・・・・</a:t>
            </a:r>
            <a:r>
              <a:rPr lang="en-US" altLang="ja-JP" dirty="0" smtClean="0"/>
              <a:t>117</a:t>
            </a:r>
          </a:p>
          <a:p>
            <a:pPr marL="285750" indent="-285750">
              <a:lnSpc>
                <a:spcPct val="150000"/>
              </a:lnSpc>
              <a:buFont typeface="Arial" panose="020B0604020202020204" pitchFamily="34" charset="0"/>
              <a:buChar char="•"/>
              <a:tabLst>
                <a:tab pos="7721600" algn="l"/>
              </a:tabLst>
            </a:pPr>
            <a:r>
              <a:rPr lang="ja-JP" altLang="en-US" dirty="0"/>
              <a:t>健康寿命［まち</a:t>
            </a:r>
            <a:r>
              <a:rPr lang="ja-JP" altLang="en-US" dirty="0" smtClean="0"/>
              <a:t>］・・・・・・・・・・・・・・・・・・・・・・・・・・・・・・・・・・・・・・・・・・・・・・・・・</a:t>
            </a:r>
            <a:r>
              <a:rPr lang="en-US" altLang="ja-JP" dirty="0" smtClean="0"/>
              <a:t>118</a:t>
            </a:r>
            <a:endParaRPr lang="ja-JP" altLang="en-US" dirty="0"/>
          </a:p>
          <a:p>
            <a:pPr marL="285750" indent="-285750">
              <a:lnSpc>
                <a:spcPct val="150000"/>
              </a:lnSpc>
              <a:buFont typeface="Arial" panose="020B0604020202020204" pitchFamily="34" charset="0"/>
              <a:buChar char="•"/>
              <a:tabLst>
                <a:tab pos="7721600" algn="l"/>
              </a:tabLst>
            </a:pPr>
            <a:r>
              <a:rPr lang="ja-JP" altLang="en-US" dirty="0"/>
              <a:t>世代別金融資産分布状況［まち</a:t>
            </a:r>
            <a:r>
              <a:rPr lang="ja-JP" altLang="en-US" dirty="0" smtClean="0"/>
              <a:t>］・・・・・・・・・・・・・・・・・・・・・・・・・・・・・・・・・・・</a:t>
            </a:r>
            <a:r>
              <a:rPr lang="en-US" altLang="ja-JP" dirty="0" smtClean="0"/>
              <a:t>119</a:t>
            </a:r>
            <a:endParaRPr lang="ja-JP" altLang="en-US" dirty="0"/>
          </a:p>
        </p:txBody>
      </p:sp>
    </p:spTree>
    <p:extLst>
      <p:ext uri="{BB962C8B-B14F-4D97-AF65-F5344CB8AC3E}">
        <p14:creationId xmlns:p14="http://schemas.microsoft.com/office/powerpoint/2010/main" val="36307985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611560" y="332656"/>
            <a:ext cx="8254516" cy="5909310"/>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721600" algn="l"/>
              </a:tabLst>
            </a:pPr>
            <a:r>
              <a:rPr lang="ja-JP" altLang="en-US" dirty="0" smtClean="0"/>
              <a:t>住</a:t>
            </a:r>
            <a:r>
              <a:rPr lang="ja-JP" altLang="en-US" dirty="0"/>
              <a:t>宅地・商業地地価［</a:t>
            </a:r>
            <a:r>
              <a:rPr lang="ja-JP" altLang="en-US" dirty="0" smtClean="0"/>
              <a:t>まち］・・・・・・・・・・</a:t>
            </a:r>
            <a:r>
              <a:rPr lang="ja-JP" altLang="en-US" dirty="0"/>
              <a:t>・・・・・・・・・・・・・・・・・・・・・・・・・・・・</a:t>
            </a:r>
            <a:r>
              <a:rPr lang="ja-JP" altLang="en-US" dirty="0" smtClean="0"/>
              <a:t>・</a:t>
            </a:r>
            <a:r>
              <a:rPr lang="en-US" altLang="ja-JP" dirty="0" smtClean="0"/>
              <a:t>120</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工業地・商業地・住宅地価格［</a:t>
            </a:r>
            <a:r>
              <a:rPr lang="ja-JP" altLang="en-US" dirty="0" smtClean="0"/>
              <a:t>まち］・</a:t>
            </a:r>
            <a:r>
              <a:rPr lang="ja-JP" altLang="en-US" dirty="0"/>
              <a:t>・・・</a:t>
            </a:r>
            <a:r>
              <a:rPr lang="ja-JP" altLang="en-US" dirty="0" smtClean="0"/>
              <a:t>・</a:t>
            </a:r>
            <a:r>
              <a:rPr lang="ja-JP" altLang="en-US" dirty="0"/>
              <a:t>・・・・・・・・・・・・・・・・・・・・・・・・・・</a:t>
            </a:r>
            <a:r>
              <a:rPr lang="ja-JP" altLang="en-US" dirty="0" smtClean="0"/>
              <a:t>・</a:t>
            </a:r>
            <a:r>
              <a:rPr lang="en-US" altLang="ja-JP" dirty="0" smtClean="0"/>
              <a:t>121</a:t>
            </a:r>
            <a:r>
              <a:rPr lang="ja-JP" altLang="en-US" dirty="0" smtClean="0"/>
              <a:t> </a:t>
            </a:r>
            <a:r>
              <a:rPr lang="ja-JP" altLang="en-US" dirty="0"/>
              <a:t>　</a:t>
            </a:r>
          </a:p>
          <a:p>
            <a:pPr marL="285750" indent="-285750">
              <a:lnSpc>
                <a:spcPct val="150000"/>
              </a:lnSpc>
              <a:buFont typeface="Arial" panose="020B0604020202020204" pitchFamily="34" charset="0"/>
              <a:buChar char="•"/>
              <a:tabLst>
                <a:tab pos="7721600" algn="l"/>
              </a:tabLst>
            </a:pPr>
            <a:r>
              <a:rPr lang="ja-JP" altLang="en-US" dirty="0"/>
              <a:t>全国の空き家率［まち］・・・・・・・・・・</a:t>
            </a:r>
            <a:r>
              <a:rPr lang="ja-JP" altLang="en-US" dirty="0" smtClean="0"/>
              <a:t>・・・・・・・・・・・・・・・</a:t>
            </a:r>
            <a:r>
              <a:rPr lang="ja-JP" altLang="en-US" dirty="0"/>
              <a:t>・・・・・・・・・・・・・・・・・</a:t>
            </a:r>
            <a:r>
              <a:rPr lang="ja-JP" altLang="en-US" dirty="0" smtClean="0"/>
              <a:t>・</a:t>
            </a:r>
            <a:r>
              <a:rPr lang="en-US" altLang="ja-JP" dirty="0" smtClean="0"/>
              <a:t>122</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空き家の増加［</a:t>
            </a:r>
            <a:r>
              <a:rPr lang="ja-JP" altLang="en-US" dirty="0" smtClean="0"/>
              <a:t>まち］・</a:t>
            </a:r>
            <a:r>
              <a:rPr lang="ja-JP" altLang="en-US" dirty="0"/>
              <a:t>・・・・・・・・・・・</a:t>
            </a:r>
            <a:r>
              <a:rPr lang="ja-JP" altLang="en-US" dirty="0" smtClean="0"/>
              <a:t>・・・・・・・・・・・・・・・・・</a:t>
            </a:r>
            <a:r>
              <a:rPr lang="ja-JP" altLang="en-US" dirty="0"/>
              <a:t>・・・・・・・・・・・・・・・</a:t>
            </a:r>
            <a:r>
              <a:rPr lang="ja-JP" altLang="en-US" dirty="0" smtClean="0"/>
              <a:t>・</a:t>
            </a:r>
            <a:r>
              <a:rPr lang="en-US" altLang="ja-JP" dirty="0" smtClean="0"/>
              <a:t>123</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刑法犯の認知件数①［まち</a:t>
            </a:r>
            <a:r>
              <a:rPr lang="ja-JP" altLang="en-US" dirty="0" smtClean="0"/>
              <a:t>］ ・</a:t>
            </a:r>
            <a:r>
              <a:rPr lang="ja-JP" altLang="en-US" dirty="0"/>
              <a:t>・・・・・・</a:t>
            </a:r>
            <a:r>
              <a:rPr lang="ja-JP" altLang="en-US" dirty="0" smtClean="0"/>
              <a:t>・・・・・・・・・・</a:t>
            </a:r>
            <a:r>
              <a:rPr lang="ja-JP" altLang="en-US" dirty="0"/>
              <a:t>・・・・・・・・・・・・・・・・・・・・</a:t>
            </a:r>
            <a:r>
              <a:rPr lang="ja-JP" altLang="en-US" dirty="0" smtClean="0"/>
              <a:t>・</a:t>
            </a:r>
            <a:r>
              <a:rPr lang="en-US" altLang="ja-JP" dirty="0" smtClean="0"/>
              <a:t>124</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刑法犯の認知件数②［まち</a:t>
            </a:r>
            <a:r>
              <a:rPr lang="ja-JP" altLang="en-US" dirty="0" smtClean="0"/>
              <a:t>］ ・</a:t>
            </a:r>
            <a:r>
              <a:rPr lang="ja-JP" altLang="en-US" dirty="0"/>
              <a:t>・・・・・・・・・・・・・・・・・・・・・・・・・・・・</a:t>
            </a:r>
            <a:r>
              <a:rPr lang="ja-JP" altLang="en-US" dirty="0" smtClean="0"/>
              <a:t>・・・・・・・・・</a:t>
            </a:r>
            <a:r>
              <a:rPr lang="en-US" altLang="ja-JP" dirty="0" smtClean="0"/>
              <a:t>125</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通勤時間［まち］・・・・・・・・・・・・・・・・・・・・・・・・・・・・・</a:t>
            </a:r>
            <a:r>
              <a:rPr lang="ja-JP" altLang="en-US" dirty="0" smtClean="0"/>
              <a:t>・・・・・・・・・・・・・・・・・・・</a:t>
            </a:r>
            <a:r>
              <a:rPr lang="en-US" altLang="ja-JP" dirty="0" smtClean="0"/>
              <a:t>126</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関西国際空港①［まち］・・・・・・・・・・・・・・・・・</a:t>
            </a:r>
            <a:r>
              <a:rPr lang="ja-JP" altLang="en-US" dirty="0" smtClean="0"/>
              <a:t>・・・・・・・・・・・・・・</a:t>
            </a:r>
            <a:r>
              <a:rPr lang="ja-JP" altLang="en-US" dirty="0"/>
              <a:t>・・・・・・・・・・</a:t>
            </a:r>
            <a:r>
              <a:rPr lang="ja-JP" altLang="en-US" dirty="0" smtClean="0"/>
              <a:t>・</a:t>
            </a:r>
            <a:r>
              <a:rPr lang="en-US" altLang="ja-JP" dirty="0" smtClean="0"/>
              <a:t>127</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関西国際空港②［まち］・・・・・・・・・・・・・・・・・・・・・・・・・・・・</a:t>
            </a:r>
            <a:r>
              <a:rPr lang="ja-JP" altLang="en-US" dirty="0" smtClean="0"/>
              <a:t>・・・・・・・・・・・・・・</a:t>
            </a:r>
            <a:r>
              <a:rPr lang="en-US" altLang="ja-JP" dirty="0" smtClean="0"/>
              <a:t>128</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関西国際空港③［まち］・・・・・・・・・・・・・・・・・・・・・・・・・・・・・</a:t>
            </a:r>
            <a:r>
              <a:rPr lang="ja-JP" altLang="en-US" dirty="0" smtClean="0"/>
              <a:t>・・・・・・・・・・・・・</a:t>
            </a:r>
            <a:r>
              <a:rPr lang="en-US" altLang="ja-JP" dirty="0" smtClean="0"/>
              <a:t>129</a:t>
            </a:r>
          </a:p>
          <a:p>
            <a:pPr marL="285750" indent="-285750">
              <a:lnSpc>
                <a:spcPct val="150000"/>
              </a:lnSpc>
              <a:buFont typeface="Arial" panose="020B0604020202020204" pitchFamily="34" charset="0"/>
              <a:buChar char="•"/>
              <a:tabLst>
                <a:tab pos="7721600" algn="l"/>
              </a:tabLst>
            </a:pPr>
            <a:r>
              <a:rPr lang="ja-JP" altLang="en-US" dirty="0"/>
              <a:t>大阪港①［まち］・・・・・・・・・・・・・・・・・・・・・・・・・・・・・</a:t>
            </a:r>
            <a:r>
              <a:rPr lang="ja-JP" altLang="en-US" dirty="0" smtClean="0"/>
              <a:t>・・・・・・・・・・・・・・・・・・・</a:t>
            </a:r>
            <a:r>
              <a:rPr lang="en-US" altLang="ja-JP" dirty="0" smtClean="0"/>
              <a:t>130</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大阪港②［まち］・・・・・・・・・・・・・・・・・・・・・・・・・・・・・</a:t>
            </a:r>
            <a:r>
              <a:rPr lang="ja-JP" altLang="en-US" dirty="0" smtClean="0"/>
              <a:t>・・・・・・・・・・・・・・・・・・・</a:t>
            </a:r>
            <a:r>
              <a:rPr lang="en-US" altLang="ja-JP" dirty="0" smtClean="0"/>
              <a:t>131</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大阪港③［まち］・・・・・・・・・・・・・・・・・・・・・・・・・・・・・</a:t>
            </a:r>
            <a:r>
              <a:rPr lang="ja-JP" altLang="en-US" dirty="0" smtClean="0"/>
              <a:t>・・・・・・・・・・・・・・・・・・・</a:t>
            </a:r>
            <a:r>
              <a:rPr lang="en-US" altLang="ja-JP" dirty="0" smtClean="0"/>
              <a:t>132</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都市緑化［まち］・・・・・・・・・・・・・・・・・・・・・・・・・・・・・</a:t>
            </a:r>
            <a:r>
              <a:rPr lang="ja-JP" altLang="en-US" dirty="0" smtClean="0"/>
              <a:t>・・・・・・・・・・・・・・・・・・・</a:t>
            </a:r>
            <a:r>
              <a:rPr lang="en-US" altLang="ja-JP" dirty="0" smtClean="0"/>
              <a:t>133</a:t>
            </a:r>
            <a:r>
              <a:rPr lang="ja-JP" altLang="en-US" dirty="0" smtClean="0"/>
              <a:t> </a:t>
            </a:r>
            <a:endParaRPr lang="ja-JP" altLang="en-US" dirty="0"/>
          </a:p>
        </p:txBody>
      </p:sp>
    </p:spTree>
    <p:extLst>
      <p:ext uri="{BB962C8B-B14F-4D97-AF65-F5344CB8AC3E}">
        <p14:creationId xmlns:p14="http://schemas.microsoft.com/office/powerpoint/2010/main" val="19655542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439698" y="1484784"/>
            <a:ext cx="8254516" cy="3831818"/>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721600" algn="l"/>
              </a:tabLst>
            </a:pPr>
            <a:r>
              <a:rPr lang="ja-JP" altLang="en-US" dirty="0" smtClean="0"/>
              <a:t>インフラ</a:t>
            </a:r>
            <a:r>
              <a:rPr lang="ja-JP" altLang="en-US" dirty="0"/>
              <a:t>維持コスト①［まち］・・・・・・・・・・・・・・・・・・</a:t>
            </a:r>
            <a:r>
              <a:rPr lang="ja-JP" altLang="en-US" dirty="0" smtClean="0"/>
              <a:t>・・・・・・・・・・・・・</a:t>
            </a:r>
            <a:r>
              <a:rPr lang="ja-JP" altLang="en-US" dirty="0"/>
              <a:t>・・・・・・・・・</a:t>
            </a:r>
            <a:r>
              <a:rPr lang="ja-JP" altLang="en-US" dirty="0" smtClean="0"/>
              <a:t>・</a:t>
            </a:r>
            <a:r>
              <a:rPr lang="en-US" altLang="ja-JP" dirty="0" smtClean="0"/>
              <a:t>134</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インフラ維持コスト②［まち］・・・・・・・・・・・・・・・・・・・・・・・・・・・・・</a:t>
            </a:r>
            <a:r>
              <a:rPr lang="ja-JP" altLang="en-US" dirty="0" smtClean="0"/>
              <a:t>・・・・・・・・・・・・</a:t>
            </a:r>
            <a:r>
              <a:rPr lang="en-US" altLang="ja-JP" dirty="0" smtClean="0"/>
              <a:t>135</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インフラの老朽化［まち</a:t>
            </a:r>
            <a:r>
              <a:rPr lang="ja-JP" altLang="en-US" dirty="0" smtClean="0"/>
              <a:t>］ ・</a:t>
            </a:r>
            <a:r>
              <a:rPr lang="ja-JP" altLang="en-US" dirty="0"/>
              <a:t>・・・・・・・・・・・・・・・・・・・・・・・・・・</a:t>
            </a:r>
            <a:r>
              <a:rPr lang="ja-JP" altLang="en-US" dirty="0" smtClean="0"/>
              <a:t>・・・・・・・・・・・・・・・・</a:t>
            </a:r>
            <a:r>
              <a:rPr lang="en-US" altLang="ja-JP" dirty="0" smtClean="0"/>
              <a:t>136</a:t>
            </a:r>
            <a:endParaRPr lang="ja-JP" altLang="en-US" dirty="0"/>
          </a:p>
          <a:p>
            <a:pPr marL="285750" indent="-285750">
              <a:lnSpc>
                <a:spcPct val="150000"/>
              </a:lnSpc>
              <a:buFont typeface="Arial" panose="020B0604020202020204" pitchFamily="34" charset="0"/>
              <a:buChar char="•"/>
              <a:tabLst>
                <a:tab pos="7721600" algn="l"/>
              </a:tabLst>
            </a:pPr>
            <a:r>
              <a:rPr lang="en-US" altLang="ja-JP" dirty="0"/>
              <a:t>MICE</a:t>
            </a:r>
            <a:r>
              <a:rPr lang="ja-JP" altLang="en-US" dirty="0"/>
              <a:t>施設の国際比較［まち］・・・・・・・・・・・・・</a:t>
            </a:r>
            <a:r>
              <a:rPr lang="ja-JP" altLang="en-US" dirty="0" smtClean="0"/>
              <a:t>・・・・・・・・・・</a:t>
            </a:r>
            <a:r>
              <a:rPr lang="ja-JP" altLang="en-US" dirty="0"/>
              <a:t>・・・・・・・・・・・・・・</a:t>
            </a:r>
            <a:r>
              <a:rPr lang="ja-JP" altLang="en-US" dirty="0" smtClean="0"/>
              <a:t>・</a:t>
            </a:r>
            <a:r>
              <a:rPr lang="en-US" altLang="ja-JP" dirty="0" smtClean="0"/>
              <a:t>137</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産業別のエネルギー消費量①［環境</a:t>
            </a:r>
            <a:r>
              <a:rPr lang="ja-JP" altLang="en-US" dirty="0" smtClean="0"/>
              <a:t>］・・・</a:t>
            </a:r>
            <a:r>
              <a:rPr lang="ja-JP" altLang="en-US" dirty="0"/>
              <a:t>・・・・・・・・・・・・・・・・・・・・・・・・・・・・</a:t>
            </a:r>
            <a:r>
              <a:rPr lang="ja-JP" altLang="en-US" dirty="0" smtClean="0"/>
              <a:t>・</a:t>
            </a:r>
            <a:r>
              <a:rPr lang="en-US" altLang="ja-JP" dirty="0" smtClean="0"/>
              <a:t>138</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産業別のエネルギー消費量②［環境］</a:t>
            </a:r>
            <a:r>
              <a:rPr lang="ja-JP" altLang="en-US" dirty="0" smtClean="0"/>
              <a:t>・・・・</a:t>
            </a:r>
            <a:r>
              <a:rPr lang="ja-JP" altLang="en-US" dirty="0"/>
              <a:t>・・・・・・・・・・・・・・・・・・・・・・・・・・・</a:t>
            </a:r>
            <a:r>
              <a:rPr lang="ja-JP" altLang="en-US" dirty="0" smtClean="0"/>
              <a:t>・</a:t>
            </a:r>
            <a:r>
              <a:rPr lang="en-US" altLang="ja-JP" dirty="0" smtClean="0"/>
              <a:t>139</a:t>
            </a:r>
            <a:endParaRPr lang="ja-JP" altLang="en-US" dirty="0"/>
          </a:p>
          <a:p>
            <a:pPr marL="285750" indent="-285750">
              <a:lnSpc>
                <a:spcPct val="150000"/>
              </a:lnSpc>
              <a:buFont typeface="Arial" panose="020B0604020202020204" pitchFamily="34" charset="0"/>
              <a:buChar char="•"/>
              <a:tabLst>
                <a:tab pos="7721600" algn="l"/>
              </a:tabLst>
            </a:pPr>
            <a:r>
              <a:rPr lang="ja-JP" altLang="en-US" dirty="0"/>
              <a:t>気温・二酸化炭素濃度［環境</a:t>
            </a:r>
            <a:r>
              <a:rPr lang="ja-JP" altLang="en-US" dirty="0" smtClean="0"/>
              <a:t>］ ・</a:t>
            </a:r>
            <a:r>
              <a:rPr lang="ja-JP" altLang="en-US" dirty="0"/>
              <a:t>・・・・・・</a:t>
            </a:r>
            <a:r>
              <a:rPr lang="ja-JP" altLang="en-US" dirty="0" smtClean="0"/>
              <a:t>・・・・・・・・</a:t>
            </a:r>
            <a:r>
              <a:rPr lang="ja-JP" altLang="en-US" dirty="0"/>
              <a:t>・・・・・・・・・・・・・・・・・・・・</a:t>
            </a:r>
            <a:r>
              <a:rPr lang="ja-JP" altLang="en-US" dirty="0" smtClean="0"/>
              <a:t>・</a:t>
            </a:r>
            <a:r>
              <a:rPr lang="en-US" altLang="ja-JP" dirty="0" smtClean="0"/>
              <a:t>140</a:t>
            </a:r>
            <a:endParaRPr lang="ja-JP" altLang="en-US" dirty="0"/>
          </a:p>
          <a:p>
            <a:pPr marL="285750" indent="-285750">
              <a:lnSpc>
                <a:spcPct val="150000"/>
              </a:lnSpc>
              <a:buFont typeface="Arial" panose="020B0604020202020204" pitchFamily="34" charset="0"/>
              <a:buChar char="•"/>
              <a:tabLst>
                <a:tab pos="7721600" algn="l"/>
              </a:tabLst>
            </a:pPr>
            <a:r>
              <a:rPr lang="ja-JP" altLang="en-US" dirty="0"/>
              <a:t>温室効果ガス排出量［環境</a:t>
            </a:r>
            <a:r>
              <a:rPr lang="ja-JP" altLang="en-US" dirty="0" smtClean="0"/>
              <a:t>］ ・・・・・・・・・・</a:t>
            </a:r>
            <a:r>
              <a:rPr lang="ja-JP" altLang="en-US" dirty="0"/>
              <a:t>・・・・・・・・・・・・・・・・・・・・・・・・・・・</a:t>
            </a:r>
            <a:r>
              <a:rPr lang="ja-JP" altLang="en-US" dirty="0" smtClean="0"/>
              <a:t>・</a:t>
            </a:r>
            <a:r>
              <a:rPr lang="en-US" altLang="ja-JP" dirty="0" smtClean="0"/>
              <a:t>141</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リサイクル率［環境</a:t>
            </a:r>
            <a:r>
              <a:rPr lang="ja-JP" altLang="en-US" dirty="0" smtClean="0"/>
              <a:t>］ ・</a:t>
            </a:r>
            <a:r>
              <a:rPr lang="ja-JP" altLang="en-US" dirty="0"/>
              <a:t>・・・・・・・</a:t>
            </a:r>
            <a:r>
              <a:rPr lang="ja-JP" altLang="en-US" dirty="0" smtClean="0"/>
              <a:t>・・・・・・・・・・・・・・・・・・</a:t>
            </a:r>
            <a:r>
              <a:rPr lang="ja-JP" altLang="en-US" dirty="0"/>
              <a:t>・・・・・・・・・・・・・・・・・・・</a:t>
            </a:r>
            <a:r>
              <a:rPr lang="ja-JP" altLang="en-US" dirty="0" smtClean="0"/>
              <a:t>・</a:t>
            </a:r>
            <a:r>
              <a:rPr lang="en-US" altLang="ja-JP" dirty="0" smtClean="0"/>
              <a:t>142</a:t>
            </a:r>
            <a:endParaRPr lang="ja-JP" altLang="en-US" dirty="0"/>
          </a:p>
        </p:txBody>
      </p:sp>
    </p:spTree>
    <p:extLst>
      <p:ext uri="{BB962C8B-B14F-4D97-AF65-F5344CB8AC3E}">
        <p14:creationId xmlns:p14="http://schemas.microsoft.com/office/powerpoint/2010/main" val="23616198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615031" y="6119718"/>
            <a:ext cx="79174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0" y="836824"/>
            <a:ext cx="8503417" cy="100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世帯別所得の分布を見ると、世帯</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所得</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万円未満の世帯の割合</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は、大阪府では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1997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年から</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年で増加している。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一方、東京都では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1997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年と</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年で大きな差は見られず、東京都と比較して大阪府では低所得層の割合が増えている。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589632" y="1772111"/>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世帯別所得の分布状況（大阪府、東京都）</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3" name="大かっこ 32"/>
          <p:cNvSpPr/>
          <p:nvPr/>
        </p:nvSpPr>
        <p:spPr>
          <a:xfrm>
            <a:off x="1113628" y="6357318"/>
            <a:ext cx="3386364" cy="31204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就業構造基本調査（</a:t>
            </a:r>
            <a:r>
              <a:rPr kumimoji="1" lang="en-US" altLang="zh-TW"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1997</a:t>
            </a:r>
            <a:r>
              <a:rPr kumimoji="1" lang="zh-TW"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zh-TW"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zh-TW"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zh-TW"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をもとに作成</a:t>
            </a:r>
            <a:endParaRPr kumimoji="1" lang="en-US" altLang="zh-TW"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世帯別所得［くらし］</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9" name="図 8"/>
          <p:cNvPicPr>
            <a:picLocks noChangeAspect="1"/>
          </p:cNvPicPr>
          <p:nvPr/>
        </p:nvPicPr>
        <p:blipFill>
          <a:blip r:embed="rId2"/>
          <a:stretch>
            <a:fillRect/>
          </a:stretch>
        </p:blipFill>
        <p:spPr>
          <a:xfrm>
            <a:off x="986609" y="2189031"/>
            <a:ext cx="7200704" cy="1944793"/>
          </a:xfrm>
          <a:prstGeom prst="rect">
            <a:avLst/>
          </a:prstGeom>
        </p:spPr>
      </p:pic>
      <p:pic>
        <p:nvPicPr>
          <p:cNvPr id="15" name="図 14"/>
          <p:cNvPicPr>
            <a:picLocks noChangeAspect="1"/>
          </p:cNvPicPr>
          <p:nvPr/>
        </p:nvPicPr>
        <p:blipFill>
          <a:blip r:embed="rId3"/>
          <a:stretch>
            <a:fillRect/>
          </a:stretch>
        </p:blipFill>
        <p:spPr>
          <a:xfrm>
            <a:off x="1113629" y="4086608"/>
            <a:ext cx="7073684" cy="1914310"/>
          </a:xfrm>
          <a:prstGeom prst="rect">
            <a:avLst/>
          </a:prstGeom>
        </p:spPr>
      </p:pic>
    </p:spTree>
    <p:extLst>
      <p:ext uri="{BB962C8B-B14F-4D97-AF65-F5344CB8AC3E}">
        <p14:creationId xmlns:p14="http://schemas.microsoft.com/office/powerpoint/2010/main" val="41053262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764704"/>
            <a:ext cx="8503417" cy="64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日本の平均賃金は、世界の主要国と比べると低位で推移している。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一般労働者の賃金は、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年以降ほぼ横ばい。大阪府は、全国平均を上回っているが、東京都とは差がある。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p:cNvSpPr txBox="1"/>
          <p:nvPr/>
        </p:nvSpPr>
        <p:spPr>
          <a:xfrm>
            <a:off x="4940491" y="5639538"/>
            <a:ext cx="4136064" cy="600164"/>
          </a:xfrm>
          <a:prstGeom prst="rect">
            <a:avLst/>
          </a:prstGeom>
          <a:noFill/>
        </p:spPr>
        <p:txBody>
          <a:bodyPr wrap="square" rtlCol="0">
            <a:spAutoFit/>
          </a:bodyPr>
          <a:lstStyle/>
          <a:p>
            <a:pPr>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：厚生労働省「賃金構造基本統計調査」</a:t>
            </a:r>
            <a:r>
              <a:rPr lang="ja-JP" altLang="en-US" sz="1100" dirty="0">
                <a:solidFill>
                  <a:prstClr val="black"/>
                </a:solidFill>
                <a:latin typeface="Meiryo UI" panose="020B0604030504040204" pitchFamily="50" charset="-128"/>
                <a:ea typeface="Meiryo UI" panose="020B0604030504040204" pitchFamily="50" charset="-128"/>
              </a:rPr>
              <a:t>をもとに副首都</a:t>
            </a:r>
            <a:r>
              <a:rPr lang="ja-JP" altLang="en-US" sz="1100" dirty="0" smtClean="0">
                <a:solidFill>
                  <a:prstClr val="black"/>
                </a:solidFill>
                <a:latin typeface="Meiryo UI" panose="020B0604030504040204" pitchFamily="50" charset="-128"/>
                <a:ea typeface="Meiryo UI" panose="020B0604030504040204" pitchFamily="50" charset="-128"/>
              </a:rPr>
              <a:t>推進局</a:t>
            </a:r>
            <a:endParaRPr lang="en-US" altLang="ja-JP" sz="1100" dirty="0" smtClean="0">
              <a:solidFill>
                <a:prstClr val="black"/>
              </a:solidFill>
              <a:latin typeface="Meiryo UI" panose="020B0604030504040204" pitchFamily="50" charset="-128"/>
              <a:ea typeface="Meiryo UI" panose="020B0604030504040204" pitchFamily="50" charset="-128"/>
            </a:endParaRPr>
          </a:p>
          <a:p>
            <a:pPr>
              <a:defRPr/>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で</a:t>
            </a:r>
            <a:r>
              <a:rPr lang="ja-JP" altLang="en-US" sz="1100" dirty="0">
                <a:solidFill>
                  <a:prstClr val="black"/>
                </a:solidFill>
                <a:latin typeface="Meiryo UI" panose="020B0604030504040204" pitchFamily="50" charset="-128"/>
                <a:ea typeface="Meiryo UI" panose="020B0604030504040204" pitchFamily="50" charset="-128"/>
              </a:rPr>
              <a:t>作成</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13211" y="1468724"/>
            <a:ext cx="2064931" cy="32603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○平均賃金の国際比較</a:t>
            </a:r>
            <a:endPar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p:cNvSpPr/>
          <p:nvPr/>
        </p:nvSpPr>
        <p:spPr>
          <a:xfrm>
            <a:off x="4646470" y="1476000"/>
            <a:ext cx="3741954" cy="32603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○一般労働者の賃金の推移（全業種・男女計）</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5600" y="404664"/>
            <a:ext cx="5612105" cy="307777"/>
          </a:xfrm>
          <a:prstGeom prst="rect">
            <a:avLst/>
          </a:prstGeom>
          <a:noFill/>
        </p:spPr>
        <p:txBody>
          <a:bodyPr wrap="square" rtlCol="0">
            <a:spAutoFit/>
          </a:bodyPr>
          <a:lstStyle/>
          <a:p>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労働者の賃金の推移</a:t>
            </a:r>
            <a:r>
              <a:rPr lang="ja-JP" altLang="en-US" sz="14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［くらし</a:t>
            </a:r>
            <a:r>
              <a:rPr lang="ja-JP" altLang="en-US" sz="1400" b="1"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b="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6" name="スライド番号プレースホルダー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8" name="テキスト ボックス 57"/>
          <p:cNvSpPr txBox="1"/>
          <p:nvPr/>
        </p:nvSpPr>
        <p:spPr>
          <a:xfrm>
            <a:off x="3686971" y="1852330"/>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米国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テキスト ボックス 58"/>
          <p:cNvSpPr txBox="1"/>
          <p:nvPr/>
        </p:nvSpPr>
        <p:spPr>
          <a:xfrm>
            <a:off x="3590314" y="3021361"/>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カナダ</a:t>
            </a:r>
          </a:p>
        </p:txBody>
      </p:sp>
      <p:sp>
        <p:nvSpPr>
          <p:cNvPr id="60" name="テキスト ボックス 59"/>
          <p:cNvSpPr txBox="1"/>
          <p:nvPr/>
        </p:nvSpPr>
        <p:spPr>
          <a:xfrm>
            <a:off x="3762768" y="3387687"/>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ドイツ</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1" name="テキスト ボックス 60"/>
          <p:cNvSpPr txBox="1"/>
          <p:nvPr/>
        </p:nvSpPr>
        <p:spPr>
          <a:xfrm>
            <a:off x="3466014" y="3619616"/>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英国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2" name="テキスト ボックス 61"/>
          <p:cNvSpPr txBox="1"/>
          <p:nvPr/>
        </p:nvSpPr>
        <p:spPr>
          <a:xfrm>
            <a:off x="3457829" y="3967132"/>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フランス</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5" name="テキスト ボックス 64"/>
          <p:cNvSpPr txBox="1"/>
          <p:nvPr/>
        </p:nvSpPr>
        <p:spPr>
          <a:xfrm>
            <a:off x="140175" y="5517336"/>
            <a:ext cx="3827936"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OECD</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Average wage</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1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66" name="テキスト ボックス 65"/>
          <p:cNvSpPr txBox="1"/>
          <p:nvPr/>
        </p:nvSpPr>
        <p:spPr>
          <a:xfrm>
            <a:off x="572155" y="5753635"/>
            <a:ext cx="4071853"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平均</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賃金は、国民経済計算に基づく賃金総額を、経済全体の平均雇用者数で割り、全雇用者の週平均労働時間に対するフルタイム雇用者</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人あたり</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の週平均労働時間の割合を掛けることで</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得られる。</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この指標は、</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年を基準年とする米ドルと購買力平価（</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PPP</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）で表記</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テキスト ボックス 39"/>
          <p:cNvSpPr txBox="1"/>
          <p:nvPr/>
        </p:nvSpPr>
        <p:spPr>
          <a:xfrm>
            <a:off x="3457828" y="4260728"/>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イタリア</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4" name="テキスト ボックス 63"/>
          <p:cNvSpPr txBox="1"/>
          <p:nvPr/>
        </p:nvSpPr>
        <p:spPr>
          <a:xfrm>
            <a:off x="3491631" y="4651619"/>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日本</a:t>
            </a:r>
          </a:p>
        </p:txBody>
      </p:sp>
      <p:sp>
        <p:nvSpPr>
          <p:cNvPr id="38" name="テキスト ボックス 4"/>
          <p:cNvSpPr txBox="1"/>
          <p:nvPr/>
        </p:nvSpPr>
        <p:spPr>
          <a:xfrm>
            <a:off x="35496" y="1755414"/>
            <a:ext cx="929303" cy="322847"/>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米ドル</a:t>
            </a:r>
            <a:r>
              <a:rPr kumimoji="1" lang="ja-JP" altLang="en-US" sz="800" b="0" i="0" u="none" strike="noStrike" kern="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endPar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2" name="大かっこ 1"/>
          <p:cNvSpPr/>
          <p:nvPr/>
        </p:nvSpPr>
        <p:spPr>
          <a:xfrm>
            <a:off x="539552" y="5805368"/>
            <a:ext cx="3984416" cy="864000"/>
          </a:xfrm>
          <a:prstGeom prst="bracketPair">
            <a:avLst>
              <a:gd name="adj" fmla="val 9909"/>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7" name="テキスト ボックス 66"/>
          <p:cNvSpPr txBox="1"/>
          <p:nvPr/>
        </p:nvSpPr>
        <p:spPr>
          <a:xfrm>
            <a:off x="5421390" y="6082583"/>
            <a:ext cx="3564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年より推計方法を変更しているため、</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年以前の数値は</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年と同じ推計方法で集計した数値を掲載</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大かっこ 72"/>
          <p:cNvSpPr/>
          <p:nvPr/>
        </p:nvSpPr>
        <p:spPr>
          <a:xfrm>
            <a:off x="5421390" y="6093344"/>
            <a:ext cx="3420000" cy="432000"/>
          </a:xfrm>
          <a:prstGeom prst="bracketPair">
            <a:avLst>
              <a:gd name="adj" fmla="val 9909"/>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7" name="テキスト ボックス 46"/>
          <p:cNvSpPr txBox="1"/>
          <p:nvPr/>
        </p:nvSpPr>
        <p:spPr>
          <a:xfrm>
            <a:off x="7901596" y="3387686"/>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テキスト ボックス 49"/>
          <p:cNvSpPr txBox="1"/>
          <p:nvPr/>
        </p:nvSpPr>
        <p:spPr>
          <a:xfrm>
            <a:off x="7895565" y="4178037"/>
            <a:ext cx="7229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63" name="テキスト ボックス 62"/>
          <p:cNvSpPr txBox="1"/>
          <p:nvPr/>
        </p:nvSpPr>
        <p:spPr>
          <a:xfrm>
            <a:off x="7901595" y="2382598"/>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4" name="テキスト ボックス 4"/>
          <p:cNvSpPr txBox="1"/>
          <p:nvPr/>
        </p:nvSpPr>
        <p:spPr>
          <a:xfrm>
            <a:off x="4771004" y="1805722"/>
            <a:ext cx="784431" cy="22222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29" name="正方形/長方形 28"/>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別主要</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データ（</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３）くらし・まち・環境</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pic>
        <p:nvPicPr>
          <p:cNvPr id="3" name="図 2"/>
          <p:cNvPicPr>
            <a:picLocks noChangeAspect="1"/>
          </p:cNvPicPr>
          <p:nvPr/>
        </p:nvPicPr>
        <p:blipFill>
          <a:blip r:embed="rId2"/>
          <a:stretch>
            <a:fillRect/>
          </a:stretch>
        </p:blipFill>
        <p:spPr>
          <a:xfrm>
            <a:off x="163973" y="1802035"/>
            <a:ext cx="4413887" cy="3981033"/>
          </a:xfrm>
          <a:prstGeom prst="rect">
            <a:avLst/>
          </a:prstGeom>
        </p:spPr>
      </p:pic>
      <p:pic>
        <p:nvPicPr>
          <p:cNvPr id="4" name="図 3"/>
          <p:cNvPicPr>
            <a:picLocks noChangeAspect="1"/>
          </p:cNvPicPr>
          <p:nvPr/>
        </p:nvPicPr>
        <p:blipFill>
          <a:blip r:embed="rId3"/>
          <a:stretch>
            <a:fillRect/>
          </a:stretch>
        </p:blipFill>
        <p:spPr>
          <a:xfrm>
            <a:off x="4646978" y="1916836"/>
            <a:ext cx="4194412" cy="3810330"/>
          </a:xfrm>
          <a:prstGeom prst="rect">
            <a:avLst/>
          </a:prstGeom>
        </p:spPr>
      </p:pic>
    </p:spTree>
    <p:extLst>
      <p:ext uri="{BB962C8B-B14F-4D97-AF65-F5344CB8AC3E}">
        <p14:creationId xmlns:p14="http://schemas.microsoft.com/office/powerpoint/2010/main" val="7120730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764704"/>
            <a:ext cx="8503417" cy="79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産業別の一般労働者の賃金の推移をみると、製造業では、全国平均は上回っているものの、東京都との差は縮まっていない。</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情報通信業では、大阪府は全国平均を下回っており、東京都とは大きな差がある。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p:cNvSpPr txBox="1"/>
          <p:nvPr/>
        </p:nvSpPr>
        <p:spPr>
          <a:xfrm>
            <a:off x="288352" y="6381328"/>
            <a:ext cx="7452000" cy="430887"/>
          </a:xfrm>
          <a:prstGeom prst="rect">
            <a:avLst/>
          </a:prstGeom>
          <a:noFill/>
        </p:spPr>
        <p:txBody>
          <a:bodyPr wrap="square" rtlCol="0">
            <a:spAutoFit/>
          </a:bodyPr>
          <a:lstStyle/>
          <a:p>
            <a:pPr>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：厚生労働省「賃金構造基本統計調査」</a:t>
            </a:r>
            <a:r>
              <a:rPr lang="ja-JP" altLang="en-US" sz="1100" dirty="0">
                <a:solidFill>
                  <a:prstClr val="black"/>
                </a:solidFill>
                <a:latin typeface="Meiryo UI" panose="020B0604030504040204" pitchFamily="50" charset="-128"/>
                <a:ea typeface="Meiryo UI" panose="020B0604030504040204" pitchFamily="50" charset="-128"/>
              </a:rPr>
              <a:t>をもとに副首都推進局で</a:t>
            </a:r>
            <a:r>
              <a:rPr lang="ja-JP" altLang="en-US" sz="1100" dirty="0" smtClean="0">
                <a:solidFill>
                  <a:prstClr val="black"/>
                </a:solidFill>
                <a:latin typeface="Meiryo UI" panose="020B0604030504040204" pitchFamily="50" charset="-128"/>
                <a:ea typeface="Meiryo UI" panose="020B0604030504040204" pitchFamily="50" charset="-128"/>
              </a:rPr>
              <a:t>作成</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年より推計方法を変更しているため、</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年以前の数値は</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年と同じ推計方法で集計した数値を掲載）</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3776" y="1514127"/>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製造業</a:t>
            </a:r>
            <a:endPar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p:cNvSpPr/>
          <p:nvPr/>
        </p:nvSpPr>
        <p:spPr>
          <a:xfrm>
            <a:off x="-26658" y="3861048"/>
            <a:ext cx="439002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情報通信</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業</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5600" y="404664"/>
            <a:ext cx="5612105" cy="307777"/>
          </a:xfrm>
          <a:prstGeom prst="rect">
            <a:avLst/>
          </a:prstGeom>
          <a:noFill/>
        </p:spPr>
        <p:txBody>
          <a:bodyPr wrap="square" rtlCol="0">
            <a:spAutoFit/>
          </a:bodyPr>
          <a:lstStyle/>
          <a:p>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産業別　一般労働者の賃金の推移</a:t>
            </a:r>
            <a:r>
              <a:rPr lang="ja-JP" altLang="en-US" sz="1400" b="1" dirty="0" smtClean="0">
                <a:solidFill>
                  <a:prstClr val="black"/>
                </a:solidFill>
                <a:latin typeface="Meiryo UI"/>
                <a:ea typeface="Meiryo UI"/>
              </a:rPr>
              <a:t>①</a:t>
            </a:r>
            <a:r>
              <a:rPr lang="ja-JP" altLang="en-US" sz="14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［くらし</a:t>
            </a:r>
            <a:r>
              <a:rPr lang="ja-JP" altLang="en-US" sz="1400" b="1"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b="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8" name="テキスト ボックス 4"/>
          <p:cNvSpPr txBox="1"/>
          <p:nvPr/>
        </p:nvSpPr>
        <p:spPr>
          <a:xfrm>
            <a:off x="2925911" y="1873567"/>
            <a:ext cx="612000" cy="25200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（千円）</a:t>
            </a:r>
          </a:p>
        </p:txBody>
      </p:sp>
      <p:sp>
        <p:nvSpPr>
          <p:cNvPr id="29" name="テキスト ボックス 5"/>
          <p:cNvSpPr txBox="1"/>
          <p:nvPr/>
        </p:nvSpPr>
        <p:spPr>
          <a:xfrm>
            <a:off x="-36512" y="1887601"/>
            <a:ext cx="612000" cy="25200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（千円）</a:t>
            </a:r>
          </a:p>
        </p:txBody>
      </p:sp>
      <p:sp>
        <p:nvSpPr>
          <p:cNvPr id="38" name="テキスト ボックス 4"/>
          <p:cNvSpPr txBox="1"/>
          <p:nvPr/>
        </p:nvSpPr>
        <p:spPr>
          <a:xfrm>
            <a:off x="5973258" y="4258750"/>
            <a:ext cx="612000" cy="25200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（千円）</a:t>
            </a:r>
          </a:p>
        </p:txBody>
      </p:sp>
      <p:sp>
        <p:nvSpPr>
          <p:cNvPr id="6" name="テキスト ボックス 5"/>
          <p:cNvSpPr txBox="1"/>
          <p:nvPr/>
        </p:nvSpPr>
        <p:spPr>
          <a:xfrm>
            <a:off x="1962019" y="2277094"/>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テキスト ボックス 38"/>
          <p:cNvSpPr txBox="1"/>
          <p:nvPr/>
        </p:nvSpPr>
        <p:spPr>
          <a:xfrm>
            <a:off x="4961604" y="2246133"/>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p:cNvSpPr txBox="1"/>
          <p:nvPr/>
        </p:nvSpPr>
        <p:spPr>
          <a:xfrm>
            <a:off x="7426860" y="2277094"/>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テキスト ボックス 40"/>
          <p:cNvSpPr txBox="1"/>
          <p:nvPr/>
        </p:nvSpPr>
        <p:spPr>
          <a:xfrm>
            <a:off x="1971104" y="4549398"/>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テキスト ボックス 41"/>
          <p:cNvSpPr txBox="1"/>
          <p:nvPr/>
        </p:nvSpPr>
        <p:spPr>
          <a:xfrm>
            <a:off x="4843368" y="4585570"/>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テキスト ボックス 42"/>
          <p:cNvSpPr txBox="1"/>
          <p:nvPr/>
        </p:nvSpPr>
        <p:spPr>
          <a:xfrm>
            <a:off x="8068817" y="4492143"/>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テキスト ボックス 43"/>
          <p:cNvSpPr txBox="1"/>
          <p:nvPr/>
        </p:nvSpPr>
        <p:spPr>
          <a:xfrm>
            <a:off x="1895445" y="5521260"/>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5" name="テキスト ボックス 44"/>
          <p:cNvSpPr txBox="1"/>
          <p:nvPr/>
        </p:nvSpPr>
        <p:spPr>
          <a:xfrm>
            <a:off x="1978889" y="2837901"/>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6" name="テキスト ボックス 45"/>
          <p:cNvSpPr txBox="1"/>
          <p:nvPr/>
        </p:nvSpPr>
        <p:spPr>
          <a:xfrm>
            <a:off x="4590944" y="2895215"/>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7" name="テキスト ボックス 46"/>
          <p:cNvSpPr txBox="1"/>
          <p:nvPr/>
        </p:nvSpPr>
        <p:spPr>
          <a:xfrm>
            <a:off x="7715563" y="2854420"/>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テキスト ボックス 47"/>
          <p:cNvSpPr txBox="1"/>
          <p:nvPr/>
        </p:nvSpPr>
        <p:spPr>
          <a:xfrm>
            <a:off x="4118384" y="5666795"/>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テキスト ボックス 48"/>
          <p:cNvSpPr txBox="1"/>
          <p:nvPr/>
        </p:nvSpPr>
        <p:spPr>
          <a:xfrm>
            <a:off x="7338477" y="5698910"/>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テキスト ボックス 49"/>
          <p:cNvSpPr txBox="1"/>
          <p:nvPr/>
        </p:nvSpPr>
        <p:spPr>
          <a:xfrm>
            <a:off x="7898646" y="3410717"/>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51" name="テキスト ボックス 50"/>
          <p:cNvSpPr txBox="1"/>
          <p:nvPr/>
        </p:nvSpPr>
        <p:spPr>
          <a:xfrm>
            <a:off x="4986285" y="3375139"/>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52" name="テキスト ボックス 51"/>
          <p:cNvSpPr txBox="1"/>
          <p:nvPr/>
        </p:nvSpPr>
        <p:spPr>
          <a:xfrm>
            <a:off x="1927956" y="3312327"/>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53" name="テキスト ボックス 52"/>
          <p:cNvSpPr txBox="1"/>
          <p:nvPr/>
        </p:nvSpPr>
        <p:spPr>
          <a:xfrm>
            <a:off x="2056503" y="4993895"/>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54" name="テキスト ボックス 53"/>
          <p:cNvSpPr txBox="1"/>
          <p:nvPr/>
        </p:nvSpPr>
        <p:spPr>
          <a:xfrm>
            <a:off x="5041598" y="5029425"/>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55" name="テキスト ボックス 54"/>
          <p:cNvSpPr txBox="1"/>
          <p:nvPr/>
        </p:nvSpPr>
        <p:spPr>
          <a:xfrm>
            <a:off x="7994293" y="4978830"/>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56" name="スライド番号プレースホルダー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7" name="正方形/長方形 56"/>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別主要</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データ（</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３）くらし・まち・環境</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pic>
        <p:nvPicPr>
          <p:cNvPr id="2" name="図 1"/>
          <p:cNvPicPr>
            <a:picLocks noChangeAspect="1"/>
          </p:cNvPicPr>
          <p:nvPr/>
        </p:nvPicPr>
        <p:blipFill>
          <a:blip r:embed="rId2"/>
          <a:stretch>
            <a:fillRect/>
          </a:stretch>
        </p:blipFill>
        <p:spPr>
          <a:xfrm>
            <a:off x="35383" y="1670416"/>
            <a:ext cx="3060457" cy="2334970"/>
          </a:xfrm>
          <a:prstGeom prst="rect">
            <a:avLst/>
          </a:prstGeom>
        </p:spPr>
      </p:pic>
      <p:pic>
        <p:nvPicPr>
          <p:cNvPr id="3" name="図 2"/>
          <p:cNvPicPr>
            <a:picLocks noChangeAspect="1"/>
          </p:cNvPicPr>
          <p:nvPr/>
        </p:nvPicPr>
        <p:blipFill>
          <a:blip r:embed="rId3"/>
          <a:stretch>
            <a:fillRect/>
          </a:stretch>
        </p:blipFill>
        <p:spPr>
          <a:xfrm>
            <a:off x="2984265" y="1671237"/>
            <a:ext cx="3066554" cy="2334970"/>
          </a:xfrm>
          <a:prstGeom prst="rect">
            <a:avLst/>
          </a:prstGeom>
        </p:spPr>
      </p:pic>
      <p:pic>
        <p:nvPicPr>
          <p:cNvPr id="4" name="図 3"/>
          <p:cNvPicPr>
            <a:picLocks noChangeAspect="1"/>
          </p:cNvPicPr>
          <p:nvPr/>
        </p:nvPicPr>
        <p:blipFill>
          <a:blip r:embed="rId4"/>
          <a:stretch>
            <a:fillRect/>
          </a:stretch>
        </p:blipFill>
        <p:spPr>
          <a:xfrm>
            <a:off x="5918866" y="1738722"/>
            <a:ext cx="3060457" cy="2334970"/>
          </a:xfrm>
          <a:prstGeom prst="rect">
            <a:avLst/>
          </a:prstGeom>
        </p:spPr>
      </p:pic>
      <p:pic>
        <p:nvPicPr>
          <p:cNvPr id="5" name="図 4"/>
          <p:cNvPicPr>
            <a:picLocks noChangeAspect="1"/>
          </p:cNvPicPr>
          <p:nvPr/>
        </p:nvPicPr>
        <p:blipFill>
          <a:blip r:embed="rId5"/>
          <a:stretch>
            <a:fillRect/>
          </a:stretch>
        </p:blipFill>
        <p:spPr>
          <a:xfrm>
            <a:off x="75600" y="4116354"/>
            <a:ext cx="3066554" cy="2341067"/>
          </a:xfrm>
          <a:prstGeom prst="rect">
            <a:avLst/>
          </a:prstGeom>
        </p:spPr>
      </p:pic>
      <p:pic>
        <p:nvPicPr>
          <p:cNvPr id="8" name="図 7"/>
          <p:cNvPicPr>
            <a:picLocks noChangeAspect="1"/>
          </p:cNvPicPr>
          <p:nvPr/>
        </p:nvPicPr>
        <p:blipFill>
          <a:blip r:embed="rId6"/>
          <a:stretch>
            <a:fillRect/>
          </a:stretch>
        </p:blipFill>
        <p:spPr>
          <a:xfrm>
            <a:off x="2984265" y="4115874"/>
            <a:ext cx="3060457" cy="2341067"/>
          </a:xfrm>
          <a:prstGeom prst="rect">
            <a:avLst/>
          </a:prstGeom>
        </p:spPr>
      </p:pic>
      <p:pic>
        <p:nvPicPr>
          <p:cNvPr id="9" name="図 8"/>
          <p:cNvPicPr>
            <a:picLocks noChangeAspect="1"/>
          </p:cNvPicPr>
          <p:nvPr/>
        </p:nvPicPr>
        <p:blipFill>
          <a:blip r:embed="rId7"/>
          <a:stretch>
            <a:fillRect/>
          </a:stretch>
        </p:blipFill>
        <p:spPr>
          <a:xfrm>
            <a:off x="5973258" y="4040261"/>
            <a:ext cx="3060457" cy="2341067"/>
          </a:xfrm>
          <a:prstGeom prst="rect">
            <a:avLst/>
          </a:prstGeom>
        </p:spPr>
      </p:pic>
    </p:spTree>
    <p:extLst>
      <p:ext uri="{BB962C8B-B14F-4D97-AF65-F5344CB8AC3E}">
        <p14:creationId xmlns:p14="http://schemas.microsoft.com/office/powerpoint/2010/main" val="2172392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a:xfrm>
            <a:off x="7010400" y="6521529"/>
            <a:ext cx="2133600" cy="365125"/>
          </a:xfrm>
        </p:spPr>
        <p:txBody>
          <a:bodyPr/>
          <a:lstStyle/>
          <a:p>
            <a:fld id="{4AFB2BD9-75B0-4367-96C2-269A9ADE290D}" type="slidenum">
              <a:rPr kumimoji="1" lang="ja-JP" altLang="en-US" smtClean="0"/>
              <a:t>10</a:t>
            </a:fld>
            <a:endParaRPr kumimoji="1" lang="ja-JP" altLang="en-US" dirty="0"/>
          </a:p>
        </p:txBody>
      </p:sp>
      <p:sp>
        <p:nvSpPr>
          <p:cNvPr id="7" name="正方形/長方形 6"/>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２．大阪経済の動き（１）新型コロナウイルス感染症拡大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以前</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の大阪経済</a:t>
            </a:r>
            <a:endParaRPr kumimoji="0" lang="en-US" altLang="ja-JP" sz="2000" kern="0" dirty="0">
              <a:solidFill>
                <a:srgbClr val="000000"/>
              </a:solidFill>
              <a:ea typeface="Meiryo UI" pitchFamily="50" charset="-128"/>
              <a:cs typeface="Meiryo UI" pitchFamily="50" charset="-128"/>
            </a:endParaRPr>
          </a:p>
        </p:txBody>
      </p:sp>
      <p:sp>
        <p:nvSpPr>
          <p:cNvPr id="10" name="テキスト ボックス 9"/>
          <p:cNvSpPr txBox="1"/>
          <p:nvPr/>
        </p:nvSpPr>
        <p:spPr>
          <a:xfrm>
            <a:off x="287278" y="6580980"/>
            <a:ext cx="4464000" cy="252000"/>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：大阪府「府民経済計算」</a:t>
            </a:r>
            <a:r>
              <a:rPr lang="ja-JP" altLang="en-US" sz="1000" dirty="0">
                <a:solidFill>
                  <a:prstClr val="black"/>
                </a:solidFill>
                <a:latin typeface="Meiryo UI" panose="020B0604030504040204" pitchFamily="50" charset="-128"/>
                <a:ea typeface="Meiryo UI" panose="020B0604030504040204" pitchFamily="50" charset="-128"/>
              </a:rPr>
              <a:t>をもとに副首都推進局で</a:t>
            </a:r>
            <a:r>
              <a:rPr lang="ja-JP" altLang="en-US" sz="1000" dirty="0" smtClean="0">
                <a:solidFill>
                  <a:prstClr val="black"/>
                </a:solidFill>
                <a:latin typeface="Meiryo UI" panose="020B0604030504040204" pitchFamily="50" charset="-128"/>
                <a:ea typeface="Meiryo UI" panose="020B0604030504040204" pitchFamily="50" charset="-128"/>
              </a:rPr>
              <a:t>作成</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25623" y="470095"/>
            <a:ext cx="5040560" cy="307777"/>
          </a:xfrm>
          <a:prstGeom prst="rect">
            <a:avLst/>
          </a:prstGeom>
          <a:noFill/>
        </p:spPr>
        <p:txBody>
          <a:bodyPr wrap="square" rtlCol="0">
            <a:spAutoFit/>
          </a:bodyPr>
          <a:lstStyle/>
          <a:p>
            <a:r>
              <a:rPr kumimoji="1" lang="ja-JP" altLang="en-US" sz="1400" b="1" dirty="0" smtClean="0"/>
              <a:t>■　</a:t>
            </a:r>
            <a:r>
              <a:rPr lang="ja-JP" altLang="en-US" sz="1400" b="1" dirty="0"/>
              <a:t>産業</a:t>
            </a:r>
            <a:r>
              <a:rPr lang="ja-JP" altLang="en-US" sz="1400" b="1" dirty="0" smtClean="0"/>
              <a:t>大分類別の府内総生産（規模が大きい順）</a:t>
            </a:r>
            <a:endParaRPr kumimoji="1" lang="ja-JP" altLang="en-US" sz="1400" b="1" dirty="0"/>
          </a:p>
        </p:txBody>
      </p:sp>
      <p:graphicFrame>
        <p:nvGraphicFramePr>
          <p:cNvPr id="3" name="表 2"/>
          <p:cNvGraphicFramePr>
            <a:graphicFrameLocks noGrp="1"/>
          </p:cNvGraphicFramePr>
          <p:nvPr>
            <p:extLst/>
          </p:nvPr>
        </p:nvGraphicFramePr>
        <p:xfrm>
          <a:off x="264668" y="1861932"/>
          <a:ext cx="4320001" cy="4500000"/>
        </p:xfrm>
        <a:graphic>
          <a:graphicData uri="http://schemas.openxmlformats.org/drawingml/2006/table">
            <a:tbl>
              <a:tblPr>
                <a:tableStyleId>{5C22544A-7EE6-4342-B048-85BDC9FD1C3A}</a:tableStyleId>
              </a:tblPr>
              <a:tblGrid>
                <a:gridCol w="366643">
                  <a:extLst>
                    <a:ext uri="{9D8B030D-6E8A-4147-A177-3AD203B41FA5}">
                      <a16:colId xmlns:a16="http://schemas.microsoft.com/office/drawing/2014/main" val="2958163382"/>
                    </a:ext>
                  </a:extLst>
                </a:gridCol>
                <a:gridCol w="2231732">
                  <a:extLst>
                    <a:ext uri="{9D8B030D-6E8A-4147-A177-3AD203B41FA5}">
                      <a16:colId xmlns:a16="http://schemas.microsoft.com/office/drawing/2014/main" val="2033511534"/>
                    </a:ext>
                  </a:extLst>
                </a:gridCol>
                <a:gridCol w="860813">
                  <a:extLst>
                    <a:ext uri="{9D8B030D-6E8A-4147-A177-3AD203B41FA5}">
                      <a16:colId xmlns:a16="http://schemas.microsoft.com/office/drawing/2014/main" val="1234390835"/>
                    </a:ext>
                  </a:extLst>
                </a:gridCol>
                <a:gridCol w="860813">
                  <a:extLst>
                    <a:ext uri="{9D8B030D-6E8A-4147-A177-3AD203B41FA5}">
                      <a16:colId xmlns:a16="http://schemas.microsoft.com/office/drawing/2014/main" val="2692142729"/>
                    </a:ext>
                  </a:extLst>
                </a:gridCol>
              </a:tblGrid>
              <a:tr h="904148">
                <a:tc>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ja-JP" altLang="en-US" sz="1100" u="none" strike="noStrike" dirty="0">
                          <a:effectLst/>
                        </a:rPr>
                        <a:t>経済活動の種類</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en-US" altLang="zh-CN" sz="1100" u="none" strike="noStrike" dirty="0" smtClean="0">
                          <a:effectLst/>
                        </a:rPr>
                        <a:t>2018</a:t>
                      </a:r>
                      <a:r>
                        <a:rPr lang="zh-CN" altLang="en-US" sz="1100" u="none" strike="noStrike" dirty="0" smtClean="0">
                          <a:effectLst/>
                        </a:rPr>
                        <a:t>年</a:t>
                      </a:r>
                      <a:r>
                        <a:rPr lang="ja-JP" altLang="en-US" sz="1100" u="none" strike="noStrike" dirty="0" smtClean="0">
                          <a:effectLst/>
                        </a:rPr>
                        <a:t>度</a:t>
                      </a:r>
                      <a:r>
                        <a:rPr lang="zh-CN" altLang="en-US" sz="1100" u="none" strike="noStrike" dirty="0">
                          <a:effectLst/>
                        </a:rPr>
                        <a:t/>
                      </a:r>
                      <a:br>
                        <a:rPr lang="zh-CN" altLang="en-US" sz="1100" u="none" strike="noStrike" dirty="0">
                          <a:effectLst/>
                        </a:rPr>
                      </a:br>
                      <a:r>
                        <a:rPr lang="zh-CN" altLang="en-US" sz="1100" u="none" strike="noStrike" dirty="0">
                          <a:effectLst/>
                        </a:rPr>
                        <a:t>府内総生産</a:t>
                      </a:r>
                      <a:br>
                        <a:rPr lang="zh-CN" altLang="en-US" sz="1100" u="none" strike="noStrike" dirty="0">
                          <a:effectLst/>
                        </a:rPr>
                      </a:br>
                      <a:r>
                        <a:rPr lang="zh-CN" altLang="en-US" sz="1100" u="none" strike="noStrike" dirty="0">
                          <a:effectLst/>
                        </a:rPr>
                        <a:t>（百万円）</a:t>
                      </a:r>
                      <a:endParaRPr lang="zh-CN"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en-US" altLang="ja-JP" sz="1100" u="none" strike="noStrike" dirty="0" smtClean="0">
                          <a:effectLst/>
                        </a:rPr>
                        <a:t>2007</a:t>
                      </a:r>
                      <a:r>
                        <a:rPr lang="ja-JP" altLang="en-US" sz="1100" u="none" strike="noStrike" dirty="0" smtClean="0">
                          <a:effectLst/>
                        </a:rPr>
                        <a:t>年度</a:t>
                      </a:r>
                      <a:endParaRPr lang="en-US" altLang="ja-JP" sz="1100" u="none" strike="noStrike" dirty="0" smtClean="0">
                        <a:effectLst/>
                      </a:endParaRPr>
                    </a:p>
                    <a:p>
                      <a:pPr algn="ctr" fontAlgn="ctr"/>
                      <a:r>
                        <a:rPr lang="ja-JP" altLang="en-US" sz="1100" u="none" strike="noStrike" dirty="0" smtClean="0">
                          <a:effectLst/>
                        </a:rPr>
                        <a:t>（</a:t>
                      </a:r>
                      <a:r>
                        <a:rPr lang="ja-JP" altLang="en-US" sz="1100" u="none" strike="noStrike" dirty="0">
                          <a:effectLst/>
                        </a:rPr>
                        <a:t>リーマンショック前）からの伸び率</a:t>
                      </a:r>
                      <a:r>
                        <a:rPr lang="ja-JP" altLang="en-US" sz="1100" u="none" strike="noStrike" dirty="0" smtClean="0">
                          <a:effectLst/>
                        </a:rPr>
                        <a:t>（％）</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528299628"/>
                  </a:ext>
                </a:extLst>
              </a:tr>
              <a:tr h="463666">
                <a:tc>
                  <a:txBody>
                    <a:bodyPr/>
                    <a:lstStyle/>
                    <a:p>
                      <a:pPr algn="ctr" fontAlgn="ctr"/>
                      <a:r>
                        <a:rPr lang="en-US" altLang="ja-JP" sz="1100" u="none" strike="noStrike">
                          <a:effectLst/>
                        </a:rPr>
                        <a:t>1</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3. </a:t>
                      </a:r>
                      <a:r>
                        <a:rPr lang="ja-JP" altLang="en-US" sz="1100" u="none" strike="noStrike">
                          <a:effectLst/>
                        </a:rPr>
                        <a:t>製造業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6,689,110</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7.62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181910675"/>
                  </a:ext>
                </a:extLst>
              </a:tr>
              <a:tr h="463666">
                <a:tc>
                  <a:txBody>
                    <a:bodyPr/>
                    <a:lstStyle/>
                    <a:p>
                      <a:pPr algn="ctr" fontAlgn="ctr"/>
                      <a:r>
                        <a:rPr lang="en-US" altLang="ja-JP" sz="1100" u="none" strike="noStrike">
                          <a:effectLst/>
                        </a:rPr>
                        <a:t>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6. </a:t>
                      </a:r>
                      <a:r>
                        <a:rPr lang="ja-JP" altLang="en-US" sz="1100" u="none" strike="noStrike">
                          <a:effectLst/>
                        </a:rPr>
                        <a:t>卸売・小売業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6,533,353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10.52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825099959"/>
                  </a:ext>
                </a:extLst>
              </a:tr>
              <a:tr h="463666">
                <a:tc>
                  <a:txBody>
                    <a:bodyPr/>
                    <a:lstStyle/>
                    <a:p>
                      <a:pPr algn="ctr" fontAlgn="ctr"/>
                      <a:r>
                        <a:rPr lang="en-US" altLang="ja-JP" sz="1100" u="none" strike="noStrike">
                          <a:effectLst/>
                        </a:rPr>
                        <a:t>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11. </a:t>
                      </a:r>
                      <a:r>
                        <a:rPr lang="ja-JP" altLang="en-US" sz="1100" u="none" strike="noStrike">
                          <a:effectLst/>
                        </a:rPr>
                        <a:t>不動産業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4,532,005</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3.47</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1788099966"/>
                  </a:ext>
                </a:extLst>
              </a:tr>
              <a:tr h="350190">
                <a:tc>
                  <a:txBody>
                    <a:bodyPr/>
                    <a:lstStyle/>
                    <a:p>
                      <a:pPr algn="ctr" fontAlgn="ctr"/>
                      <a:r>
                        <a:rPr lang="en-US" altLang="ja-JP" sz="1100" u="none" strike="noStrike">
                          <a:effectLst/>
                        </a:rPr>
                        <a:t>4</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12. </a:t>
                      </a:r>
                      <a:r>
                        <a:rPr lang="ja-JP" altLang="en-US" sz="1100" u="none" strike="noStrike">
                          <a:effectLst/>
                        </a:rPr>
                        <a:t>専門・科学技術、業務支援サービス業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3,589,328</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11.89</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3906130997"/>
                  </a:ext>
                </a:extLst>
              </a:tr>
              <a:tr h="463666">
                <a:tc>
                  <a:txBody>
                    <a:bodyPr/>
                    <a:lstStyle/>
                    <a:p>
                      <a:pPr algn="ctr" fontAlgn="ctr"/>
                      <a:r>
                        <a:rPr lang="en-US" altLang="ja-JP" sz="1100" u="none" strike="noStrike">
                          <a:effectLst/>
                        </a:rPr>
                        <a:t>5</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15. </a:t>
                      </a:r>
                      <a:r>
                        <a:rPr lang="ja-JP" altLang="en-US" sz="1100" u="none" strike="noStrike">
                          <a:effectLst/>
                        </a:rPr>
                        <a:t>保健衛生・社会事業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3,266,798</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33.64</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1488601233"/>
                  </a:ext>
                </a:extLst>
              </a:tr>
              <a:tr h="463666">
                <a:tc>
                  <a:txBody>
                    <a:bodyPr/>
                    <a:lstStyle/>
                    <a:p>
                      <a:pPr algn="ctr" fontAlgn="ctr"/>
                      <a:r>
                        <a:rPr lang="en-US" altLang="ja-JP" sz="1100" u="none" strike="noStrike">
                          <a:effectLst/>
                        </a:rPr>
                        <a:t>6</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7. </a:t>
                      </a:r>
                      <a:r>
                        <a:rPr lang="ja-JP" altLang="en-US" sz="1100" u="none" strike="noStrike">
                          <a:effectLst/>
                        </a:rPr>
                        <a:t>運輸・郵便業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2,551,706</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13.82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1389376891"/>
                  </a:ext>
                </a:extLst>
              </a:tr>
              <a:tr h="463666">
                <a:tc>
                  <a:txBody>
                    <a:bodyPr/>
                    <a:lstStyle/>
                    <a:p>
                      <a:pPr algn="ctr" fontAlgn="ctr"/>
                      <a:r>
                        <a:rPr lang="en-US" altLang="ja-JP" sz="1100" u="none" strike="noStrike">
                          <a:effectLst/>
                        </a:rPr>
                        <a:t>7</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9. </a:t>
                      </a:r>
                      <a:r>
                        <a:rPr lang="ja-JP" altLang="en-US" sz="1100" u="none" strike="noStrike">
                          <a:effectLst/>
                        </a:rPr>
                        <a:t>情報通信業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2,266,902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0.47</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21499642"/>
                  </a:ext>
                </a:extLst>
              </a:tr>
              <a:tr h="463666">
                <a:tc>
                  <a:txBody>
                    <a:bodyPr/>
                    <a:lstStyle/>
                    <a:p>
                      <a:pPr algn="ctr" fontAlgn="ctr"/>
                      <a:r>
                        <a:rPr lang="en-US" altLang="ja-JP" sz="1100" u="none" strike="noStrike">
                          <a:effectLst/>
                        </a:rPr>
                        <a:t>8</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5. </a:t>
                      </a:r>
                      <a:r>
                        <a:rPr lang="ja-JP" altLang="en-US" sz="1100" u="none" strike="noStrike">
                          <a:effectLst/>
                        </a:rPr>
                        <a:t>建設業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1,865,190</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14.65</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551743315"/>
                  </a:ext>
                </a:extLst>
              </a:tr>
            </a:tbl>
          </a:graphicData>
        </a:graphic>
      </p:graphicFrame>
      <p:graphicFrame>
        <p:nvGraphicFramePr>
          <p:cNvPr id="4" name="表 3"/>
          <p:cNvGraphicFramePr>
            <a:graphicFrameLocks noGrp="1"/>
          </p:cNvGraphicFramePr>
          <p:nvPr>
            <p:extLst/>
          </p:nvPr>
        </p:nvGraphicFramePr>
        <p:xfrm>
          <a:off x="4670176" y="1864456"/>
          <a:ext cx="4320000" cy="4499997"/>
        </p:xfrm>
        <a:graphic>
          <a:graphicData uri="http://schemas.openxmlformats.org/drawingml/2006/table">
            <a:tbl>
              <a:tblPr>
                <a:tableStyleId>{5C22544A-7EE6-4342-B048-85BDC9FD1C3A}</a:tableStyleId>
              </a:tblPr>
              <a:tblGrid>
                <a:gridCol w="366642">
                  <a:extLst>
                    <a:ext uri="{9D8B030D-6E8A-4147-A177-3AD203B41FA5}">
                      <a16:colId xmlns:a16="http://schemas.microsoft.com/office/drawing/2014/main" val="2947816264"/>
                    </a:ext>
                  </a:extLst>
                </a:gridCol>
                <a:gridCol w="2231736">
                  <a:extLst>
                    <a:ext uri="{9D8B030D-6E8A-4147-A177-3AD203B41FA5}">
                      <a16:colId xmlns:a16="http://schemas.microsoft.com/office/drawing/2014/main" val="3307385085"/>
                    </a:ext>
                  </a:extLst>
                </a:gridCol>
                <a:gridCol w="860811">
                  <a:extLst>
                    <a:ext uri="{9D8B030D-6E8A-4147-A177-3AD203B41FA5}">
                      <a16:colId xmlns:a16="http://schemas.microsoft.com/office/drawing/2014/main" val="1819604955"/>
                    </a:ext>
                  </a:extLst>
                </a:gridCol>
                <a:gridCol w="860811">
                  <a:extLst>
                    <a:ext uri="{9D8B030D-6E8A-4147-A177-3AD203B41FA5}">
                      <a16:colId xmlns:a16="http://schemas.microsoft.com/office/drawing/2014/main" val="250246249"/>
                    </a:ext>
                  </a:extLst>
                </a:gridCol>
              </a:tblGrid>
              <a:tr h="881909">
                <a:tc>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ja-JP" altLang="en-US" sz="1100" u="none" strike="noStrike" dirty="0">
                          <a:effectLst/>
                        </a:rPr>
                        <a:t>経済活動の種類</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en-US" altLang="zh-CN" sz="1100" u="none" strike="noStrike" dirty="0" smtClean="0">
                          <a:effectLst/>
                        </a:rPr>
                        <a:t>2018</a:t>
                      </a:r>
                      <a:r>
                        <a:rPr lang="zh-CN" altLang="en-US" sz="1100" u="none" strike="noStrike" dirty="0" smtClean="0">
                          <a:effectLst/>
                        </a:rPr>
                        <a:t>年</a:t>
                      </a:r>
                      <a:r>
                        <a:rPr lang="ja-JP" altLang="en-US" sz="1100" u="none" strike="noStrike" dirty="0" smtClean="0">
                          <a:effectLst/>
                        </a:rPr>
                        <a:t>度</a:t>
                      </a:r>
                      <a:r>
                        <a:rPr lang="zh-CN" altLang="en-US" sz="1100" u="none" strike="noStrike" dirty="0">
                          <a:effectLst/>
                        </a:rPr>
                        <a:t/>
                      </a:r>
                      <a:br>
                        <a:rPr lang="zh-CN" altLang="en-US" sz="1100" u="none" strike="noStrike" dirty="0">
                          <a:effectLst/>
                        </a:rPr>
                      </a:br>
                      <a:r>
                        <a:rPr lang="zh-CN" altLang="en-US" sz="1100" u="none" strike="noStrike" dirty="0">
                          <a:effectLst/>
                        </a:rPr>
                        <a:t>府内総生産</a:t>
                      </a:r>
                      <a:br>
                        <a:rPr lang="zh-CN" altLang="en-US" sz="1100" u="none" strike="noStrike" dirty="0">
                          <a:effectLst/>
                        </a:rPr>
                      </a:br>
                      <a:r>
                        <a:rPr lang="zh-CN" altLang="en-US" sz="1100" u="none" strike="noStrike" dirty="0">
                          <a:effectLst/>
                        </a:rPr>
                        <a:t>（百万円）</a:t>
                      </a:r>
                      <a:endParaRPr lang="zh-CN"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dirty="0" smtClean="0">
                          <a:effectLst/>
                        </a:rPr>
                        <a:t>2007</a:t>
                      </a:r>
                      <a:r>
                        <a:rPr lang="ja-JP" altLang="en-US" sz="1100" u="none" strike="noStrike" dirty="0" smtClean="0">
                          <a:effectLst/>
                        </a:rPr>
                        <a:t>年度</a:t>
                      </a:r>
                      <a:endParaRPr lang="en-US" altLang="ja-JP" sz="1100" u="none" strike="noStrike" dirty="0" smtClean="0">
                        <a:effectLst/>
                      </a:endParaRPr>
                    </a:p>
                    <a:p>
                      <a:pPr algn="l" fontAlgn="ctr"/>
                      <a:r>
                        <a:rPr lang="ja-JP" altLang="en-US" sz="1100" u="none" strike="noStrike" dirty="0" smtClean="0">
                          <a:effectLst/>
                        </a:rPr>
                        <a:t>（</a:t>
                      </a:r>
                      <a:r>
                        <a:rPr lang="ja-JP" altLang="en-US" sz="1100" u="none" strike="noStrike" dirty="0">
                          <a:effectLst/>
                        </a:rPr>
                        <a:t>リーマンショック前）からの伸び率</a:t>
                      </a:r>
                      <a:r>
                        <a:rPr lang="ja-JP" altLang="en-US" sz="1100" u="none" strike="noStrike" dirty="0" smtClean="0">
                          <a:effectLst/>
                        </a:rPr>
                        <a:t>（％）</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536784728"/>
                  </a:ext>
                </a:extLst>
              </a:tr>
              <a:tr h="452261">
                <a:tc>
                  <a:txBody>
                    <a:bodyPr/>
                    <a:lstStyle/>
                    <a:p>
                      <a:pPr algn="ctr" fontAlgn="ctr"/>
                      <a:r>
                        <a:rPr lang="en-US" altLang="ja-JP" sz="1100" u="none" strike="noStrike">
                          <a:effectLst/>
                        </a:rPr>
                        <a:t>9</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dirty="0">
                          <a:effectLst/>
                        </a:rPr>
                        <a:t>10. </a:t>
                      </a:r>
                      <a:r>
                        <a:rPr lang="ja-JP" altLang="en-US" sz="1100" u="none" strike="noStrike" dirty="0">
                          <a:effectLst/>
                        </a:rPr>
                        <a:t>金融・保険業</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1,715,993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26.42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3782634047"/>
                  </a:ext>
                </a:extLst>
              </a:tr>
              <a:tr h="452261">
                <a:tc>
                  <a:txBody>
                    <a:bodyPr/>
                    <a:lstStyle/>
                    <a:p>
                      <a:pPr algn="ctr" fontAlgn="ctr"/>
                      <a:r>
                        <a:rPr lang="en-US" altLang="ja-JP" sz="1100" u="none" strike="noStrike">
                          <a:effectLst/>
                        </a:rPr>
                        <a:t>10</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16. </a:t>
                      </a:r>
                      <a:r>
                        <a:rPr lang="ja-JP" altLang="en-US" sz="1100" u="none" strike="noStrike">
                          <a:effectLst/>
                        </a:rPr>
                        <a:t>その他のサービス</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1,690,689</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0.92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158777121"/>
                  </a:ext>
                </a:extLst>
              </a:tr>
              <a:tr h="452261">
                <a:tc>
                  <a:txBody>
                    <a:bodyPr/>
                    <a:lstStyle/>
                    <a:p>
                      <a:pPr algn="ctr" fontAlgn="ctr"/>
                      <a:r>
                        <a:rPr lang="en-US" altLang="ja-JP" sz="1100" u="none" strike="noStrike">
                          <a:effectLst/>
                        </a:rPr>
                        <a:t>11</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14. </a:t>
                      </a:r>
                      <a:r>
                        <a:rPr lang="ja-JP" altLang="en-US" sz="1100" u="none" strike="noStrike">
                          <a:effectLst/>
                        </a:rPr>
                        <a:t>教育</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1,425,231</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1.54</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3075003617"/>
                  </a:ext>
                </a:extLst>
              </a:tr>
              <a:tr h="452261">
                <a:tc>
                  <a:txBody>
                    <a:bodyPr/>
                    <a:lstStyle/>
                    <a:p>
                      <a:pPr algn="ctr" fontAlgn="ctr"/>
                      <a:r>
                        <a:rPr lang="en-US" altLang="ja-JP" sz="1100" u="none" strike="noStrike">
                          <a:effectLst/>
                        </a:rPr>
                        <a:t>12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4. </a:t>
                      </a:r>
                      <a:r>
                        <a:rPr lang="ja-JP" altLang="en-US" sz="1100" u="none" strike="noStrike">
                          <a:effectLst/>
                        </a:rPr>
                        <a:t>電気・ガス・水道・廃棄物処理業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1,317,058</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15.92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392951774"/>
                  </a:ext>
                </a:extLst>
              </a:tr>
              <a:tr h="452261">
                <a:tc>
                  <a:txBody>
                    <a:bodyPr/>
                    <a:lstStyle/>
                    <a:p>
                      <a:pPr algn="ctr" fontAlgn="ctr"/>
                      <a:r>
                        <a:rPr lang="en-US" altLang="ja-JP" sz="1100" u="none" strike="noStrike">
                          <a:effectLst/>
                        </a:rPr>
                        <a:t>13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13. </a:t>
                      </a:r>
                      <a:r>
                        <a:rPr lang="ja-JP" altLang="en-US" sz="1100" u="none" strike="noStrike">
                          <a:effectLst/>
                        </a:rPr>
                        <a:t>公務</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1,014,892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13.55</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3447617611"/>
                  </a:ext>
                </a:extLst>
              </a:tr>
              <a:tr h="452261">
                <a:tc>
                  <a:txBody>
                    <a:bodyPr/>
                    <a:lstStyle/>
                    <a:p>
                      <a:pPr algn="ctr" fontAlgn="ctr"/>
                      <a:r>
                        <a:rPr lang="en-US" altLang="ja-JP" sz="1100" u="none" strike="noStrike">
                          <a:effectLst/>
                        </a:rPr>
                        <a:t>14</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8. </a:t>
                      </a:r>
                      <a:r>
                        <a:rPr lang="ja-JP" altLang="en-US" sz="1100" u="none" strike="noStrike">
                          <a:effectLst/>
                        </a:rPr>
                        <a:t>宿泊・飲食サービス業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1,012,440</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1.93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204519350"/>
                  </a:ext>
                </a:extLst>
              </a:tr>
              <a:tr h="452261">
                <a:tc>
                  <a:txBody>
                    <a:bodyPr/>
                    <a:lstStyle/>
                    <a:p>
                      <a:pPr algn="ctr" fontAlgn="ctr"/>
                      <a:r>
                        <a:rPr lang="en-US" altLang="ja-JP" sz="1100" u="none" strike="noStrike">
                          <a:effectLst/>
                        </a:rPr>
                        <a:t>15</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dirty="0">
                          <a:effectLst/>
                        </a:rPr>
                        <a:t>1. </a:t>
                      </a:r>
                      <a:r>
                        <a:rPr lang="ja-JP" altLang="en-US" sz="1100" u="none" strike="noStrike" dirty="0">
                          <a:effectLst/>
                        </a:rPr>
                        <a:t>農林水産業</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21,683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16.34</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187185932"/>
                  </a:ext>
                </a:extLst>
              </a:tr>
              <a:tr h="452261">
                <a:tc>
                  <a:txBody>
                    <a:bodyPr/>
                    <a:lstStyle/>
                    <a:p>
                      <a:pPr algn="ctr" fontAlgn="ctr"/>
                      <a:r>
                        <a:rPr lang="en-US" altLang="ja-JP" sz="1100" u="none" strike="noStrike">
                          <a:effectLst/>
                        </a:rPr>
                        <a:t>16</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2. </a:t>
                      </a:r>
                      <a:r>
                        <a:rPr lang="ja-JP" altLang="en-US" sz="1100" u="none" strike="noStrike">
                          <a:effectLst/>
                        </a:rPr>
                        <a:t>鉱業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1,768</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24.80</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1745549082"/>
                  </a:ext>
                </a:extLst>
              </a:tr>
            </a:tbl>
          </a:graphicData>
        </a:graphic>
      </p:graphicFrame>
      <p:sp>
        <p:nvSpPr>
          <p:cNvPr id="12" name="正方形/長方形 11"/>
          <p:cNvSpPr/>
          <p:nvPr/>
        </p:nvSpPr>
        <p:spPr>
          <a:xfrm>
            <a:off x="214074" y="795244"/>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産業大分類別に、大阪の府内総生産の規模を比較すると、「製造業」や「卸売・小売業」の規模が大きく、「鉱業」や「農林水産業」の規模は小さい。</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027087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0" y="1764000"/>
            <a:ext cx="3060457" cy="2334970"/>
          </a:xfrm>
          <a:prstGeom prst="rect">
            <a:avLst/>
          </a:prstGeom>
        </p:spPr>
      </p:pic>
      <p:pic>
        <p:nvPicPr>
          <p:cNvPr id="4" name="図 3"/>
          <p:cNvPicPr>
            <a:picLocks noChangeAspect="1"/>
          </p:cNvPicPr>
          <p:nvPr/>
        </p:nvPicPr>
        <p:blipFill>
          <a:blip r:embed="rId3"/>
          <a:stretch>
            <a:fillRect/>
          </a:stretch>
        </p:blipFill>
        <p:spPr>
          <a:xfrm>
            <a:off x="2986429" y="1764000"/>
            <a:ext cx="3060457" cy="2334970"/>
          </a:xfrm>
          <a:prstGeom prst="rect">
            <a:avLst/>
          </a:prstGeom>
        </p:spPr>
      </p:pic>
      <p:pic>
        <p:nvPicPr>
          <p:cNvPr id="5" name="図 4"/>
          <p:cNvPicPr>
            <a:picLocks noChangeAspect="1"/>
          </p:cNvPicPr>
          <p:nvPr/>
        </p:nvPicPr>
        <p:blipFill>
          <a:blip r:embed="rId4"/>
          <a:stretch>
            <a:fillRect/>
          </a:stretch>
        </p:blipFill>
        <p:spPr>
          <a:xfrm>
            <a:off x="6012000" y="1764000"/>
            <a:ext cx="3109229" cy="2334970"/>
          </a:xfrm>
          <a:prstGeom prst="rect">
            <a:avLst/>
          </a:prstGeom>
        </p:spPr>
      </p:pic>
      <p:sp>
        <p:nvSpPr>
          <p:cNvPr id="12" name="テキスト ボックス 11"/>
          <p:cNvSpPr txBox="1"/>
          <p:nvPr/>
        </p:nvSpPr>
        <p:spPr>
          <a:xfrm>
            <a:off x="75600" y="456927"/>
            <a:ext cx="56121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産業別　一般労働者の賃金の推移②</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［くらし</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p:cNvSpPr/>
          <p:nvPr/>
        </p:nvSpPr>
        <p:spPr>
          <a:xfrm>
            <a:off x="320291" y="800784"/>
            <a:ext cx="8503417" cy="68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宿泊業、飲食サービス業では、大阪府は全国平均を上回っており、</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年の男性は東京都を上回っている。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医療・福祉では、大阪府は全国平均を上回っており、東京都との差も縮まりつつある。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3776" y="1442119"/>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○宿泊業、飲食サービス業</a:t>
            </a:r>
          </a:p>
        </p:txBody>
      </p:sp>
      <p:sp>
        <p:nvSpPr>
          <p:cNvPr id="16" name="正方形/長方形 15"/>
          <p:cNvSpPr/>
          <p:nvPr/>
        </p:nvSpPr>
        <p:spPr>
          <a:xfrm>
            <a:off x="-26658" y="3861048"/>
            <a:ext cx="439002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○医療・福祉</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8" name="テキスト ボックス 4"/>
          <p:cNvSpPr txBox="1"/>
          <p:nvPr/>
        </p:nvSpPr>
        <p:spPr>
          <a:xfrm>
            <a:off x="6073296" y="1948845"/>
            <a:ext cx="612000" cy="25200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（千円）</a:t>
            </a:r>
          </a:p>
        </p:txBody>
      </p:sp>
      <p:sp>
        <p:nvSpPr>
          <p:cNvPr id="33" name="テキスト ボックス 32"/>
          <p:cNvSpPr txBox="1"/>
          <p:nvPr/>
        </p:nvSpPr>
        <p:spPr>
          <a:xfrm>
            <a:off x="1962019" y="2277094"/>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4" name="テキスト ボックス 33"/>
          <p:cNvSpPr txBox="1"/>
          <p:nvPr/>
        </p:nvSpPr>
        <p:spPr>
          <a:xfrm>
            <a:off x="2115924" y="2763011"/>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テキスト ボックス 38"/>
          <p:cNvSpPr txBox="1"/>
          <p:nvPr/>
        </p:nvSpPr>
        <p:spPr>
          <a:xfrm>
            <a:off x="1962018" y="3237808"/>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40" name="テキスト ボックス 39"/>
          <p:cNvSpPr txBox="1"/>
          <p:nvPr/>
        </p:nvSpPr>
        <p:spPr>
          <a:xfrm>
            <a:off x="4986019" y="2211141"/>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テキスト ボックス 40"/>
          <p:cNvSpPr txBox="1"/>
          <p:nvPr/>
        </p:nvSpPr>
        <p:spPr>
          <a:xfrm>
            <a:off x="5136148" y="2790734"/>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テキスト ボックス 41"/>
          <p:cNvSpPr txBox="1"/>
          <p:nvPr/>
        </p:nvSpPr>
        <p:spPr>
          <a:xfrm>
            <a:off x="4951956" y="3246374"/>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43" name="テキスト ボックス 42"/>
          <p:cNvSpPr txBox="1"/>
          <p:nvPr/>
        </p:nvSpPr>
        <p:spPr>
          <a:xfrm>
            <a:off x="7055225" y="2227480"/>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テキスト ボックス 43"/>
          <p:cNvSpPr txBox="1"/>
          <p:nvPr/>
        </p:nvSpPr>
        <p:spPr>
          <a:xfrm>
            <a:off x="7619228" y="2525908"/>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5" name="テキスト ボックス 44"/>
          <p:cNvSpPr txBox="1"/>
          <p:nvPr/>
        </p:nvSpPr>
        <p:spPr>
          <a:xfrm>
            <a:off x="7809396" y="3064741"/>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46" name="テキスト ボックス 45"/>
          <p:cNvSpPr txBox="1"/>
          <p:nvPr/>
        </p:nvSpPr>
        <p:spPr>
          <a:xfrm>
            <a:off x="1899566" y="4581128"/>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7" name="テキスト ボックス 46"/>
          <p:cNvSpPr txBox="1"/>
          <p:nvPr/>
        </p:nvSpPr>
        <p:spPr>
          <a:xfrm>
            <a:off x="1707612" y="5206246"/>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テキスト ボックス 47"/>
          <p:cNvSpPr txBox="1"/>
          <p:nvPr/>
        </p:nvSpPr>
        <p:spPr>
          <a:xfrm>
            <a:off x="1865503" y="5616361"/>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52" name="テキスト ボックス 51"/>
          <p:cNvSpPr txBox="1"/>
          <p:nvPr/>
        </p:nvSpPr>
        <p:spPr>
          <a:xfrm>
            <a:off x="4572000" y="4653136"/>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テキスト ボックス 52"/>
          <p:cNvSpPr txBox="1"/>
          <p:nvPr/>
        </p:nvSpPr>
        <p:spPr>
          <a:xfrm>
            <a:off x="4570385" y="5229200"/>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テキスト ボックス 53"/>
          <p:cNvSpPr txBox="1"/>
          <p:nvPr/>
        </p:nvSpPr>
        <p:spPr>
          <a:xfrm>
            <a:off x="4854929" y="5657369"/>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55" name="テキスト ボックス 54"/>
          <p:cNvSpPr txBox="1"/>
          <p:nvPr/>
        </p:nvSpPr>
        <p:spPr>
          <a:xfrm>
            <a:off x="7029045" y="4725144"/>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p:cNvSpPr txBox="1"/>
          <p:nvPr/>
        </p:nvSpPr>
        <p:spPr>
          <a:xfrm>
            <a:off x="7034512" y="5176422"/>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7" name="テキスト ボックス 56"/>
          <p:cNvSpPr txBox="1"/>
          <p:nvPr/>
        </p:nvSpPr>
        <p:spPr>
          <a:xfrm>
            <a:off x="7029045" y="5586537"/>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35" name="スライド番号プレースホルダー 4"/>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6" name="テキスト ボックス 35"/>
          <p:cNvSpPr txBox="1"/>
          <p:nvPr/>
        </p:nvSpPr>
        <p:spPr>
          <a:xfrm>
            <a:off x="288352" y="6381328"/>
            <a:ext cx="745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：厚生労働省「賃金構造基本統計調査」</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をもとに副首都推進局で作成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年より推計方法を変更しているため、</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年以前の数値は</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年と同じ推計方法で集計した数値を掲載）</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正方形/長方形 36"/>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別主要</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データ（</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３）くらし・まち・環境</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pic>
        <p:nvPicPr>
          <p:cNvPr id="6" name="図 5"/>
          <p:cNvPicPr>
            <a:picLocks noChangeAspect="1"/>
          </p:cNvPicPr>
          <p:nvPr/>
        </p:nvPicPr>
        <p:blipFill>
          <a:blip r:embed="rId5"/>
          <a:stretch>
            <a:fillRect/>
          </a:stretch>
        </p:blipFill>
        <p:spPr>
          <a:xfrm>
            <a:off x="20216" y="4068000"/>
            <a:ext cx="3060457" cy="2341067"/>
          </a:xfrm>
          <a:prstGeom prst="rect">
            <a:avLst/>
          </a:prstGeom>
        </p:spPr>
      </p:pic>
      <p:pic>
        <p:nvPicPr>
          <p:cNvPr id="8" name="図 7"/>
          <p:cNvPicPr>
            <a:picLocks noChangeAspect="1"/>
          </p:cNvPicPr>
          <p:nvPr/>
        </p:nvPicPr>
        <p:blipFill>
          <a:blip r:embed="rId6"/>
          <a:stretch>
            <a:fillRect/>
          </a:stretch>
        </p:blipFill>
        <p:spPr>
          <a:xfrm>
            <a:off x="2988000" y="4068000"/>
            <a:ext cx="3060457" cy="2341067"/>
          </a:xfrm>
          <a:prstGeom prst="rect">
            <a:avLst/>
          </a:prstGeom>
        </p:spPr>
      </p:pic>
      <p:pic>
        <p:nvPicPr>
          <p:cNvPr id="9" name="図 8"/>
          <p:cNvPicPr>
            <a:picLocks noChangeAspect="1"/>
          </p:cNvPicPr>
          <p:nvPr/>
        </p:nvPicPr>
        <p:blipFill>
          <a:blip r:embed="rId7"/>
          <a:stretch>
            <a:fillRect/>
          </a:stretch>
        </p:blipFill>
        <p:spPr>
          <a:xfrm>
            <a:off x="6012000" y="4068000"/>
            <a:ext cx="3060457" cy="2341067"/>
          </a:xfrm>
          <a:prstGeom prst="rect">
            <a:avLst/>
          </a:prstGeom>
        </p:spPr>
      </p:pic>
    </p:spTree>
    <p:extLst>
      <p:ext uri="{BB962C8B-B14F-4D97-AF65-F5344CB8AC3E}">
        <p14:creationId xmlns:p14="http://schemas.microsoft.com/office/powerpoint/2010/main" val="18365111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4592991" y="3339149"/>
            <a:ext cx="4261473" cy="3170195"/>
          </a:xfrm>
          <a:prstGeom prst="rect">
            <a:avLst/>
          </a:prstGeom>
        </p:spPr>
      </p:pic>
      <p:pic>
        <p:nvPicPr>
          <p:cNvPr id="3" name="図 2"/>
          <p:cNvPicPr>
            <a:picLocks noChangeAspect="1"/>
          </p:cNvPicPr>
          <p:nvPr/>
        </p:nvPicPr>
        <p:blipFill>
          <a:blip r:embed="rId3"/>
          <a:stretch>
            <a:fillRect/>
          </a:stretch>
        </p:blipFill>
        <p:spPr>
          <a:xfrm>
            <a:off x="173008" y="3339149"/>
            <a:ext cx="4419983" cy="3200677"/>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1741" y="836912"/>
            <a:ext cx="8460000" cy="75080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県民</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経済計算を基</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全国</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での人口１人あたり県民可処分所得の推移をみると、東京都や愛知県と比べ、</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順位は</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近年低位にある。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5" name="テキスト ボックス 14"/>
          <p:cNvSpPr txBox="1"/>
          <p:nvPr/>
        </p:nvSpPr>
        <p:spPr>
          <a:xfrm>
            <a:off x="320289" y="6407750"/>
            <a:ext cx="39954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出典：内閣府「県民経済計算</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157510" y="1700808"/>
            <a:ext cx="8828980" cy="1145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県民可処分所得とは、県民全体の処分可能な所得のことであり、「県民経済計算」上の式で表すと以下のとおりとなる。</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県民可</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処分</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所得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県民</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所得（市場価格</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表示）＋ 経常</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移転（純）</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県民</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所得（市場価格表示</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県内純生産 ＋ 県外</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からの所得（純）</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県内純生産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県内総生産 － 固定</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資本減耗</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県民可</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処分</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所得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県民</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雇用者報酬（賃金・</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俸給 ＋ 雇主</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の社会負担）</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財産</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所得（非企業部門）</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企業所得 ＋ 経常</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移転（純）</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税</a:t>
            </a: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・補助</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金</a:t>
            </a:r>
            <a:endPar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人口１人あたりの府内総生産等</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が</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、高位であるのに対して府民可処分所得が低位となるのは、経常移転（純）が府はマイナスとなり、地方圏の都道府県がプラスとなることで、府の順位</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が相対的に低下することが主な要因であると考えられる。この他、企業所得なども府民可処分所得が低位となる要因として影響していると考えられる。</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0"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0"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経常移転（純）とは、租税の支払い、国・地方間などの財政移転、公的年金の納付・給付などであり、大都市圏の東京都・愛知県・大阪府ではマイナスになることが多い。</a:t>
            </a:r>
            <a:endParaRPr kumimoji="0"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2" name="テキスト ボックス 11"/>
          <p:cNvSpPr txBox="1"/>
          <p:nvPr/>
        </p:nvSpPr>
        <p:spPr>
          <a:xfrm>
            <a:off x="91237" y="3002861"/>
            <a:ext cx="4428000" cy="276999"/>
          </a:xfrm>
          <a:prstGeom prst="rect">
            <a:avLst/>
          </a:prstGeom>
          <a:noFill/>
          <a:ln>
            <a:noFill/>
          </a:ln>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○人口１人あたり県民可処分所得の推移（</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大かっこ 12"/>
          <p:cNvSpPr/>
          <p:nvPr/>
        </p:nvSpPr>
        <p:spPr>
          <a:xfrm>
            <a:off x="285284" y="1700808"/>
            <a:ext cx="8701206" cy="1201013"/>
          </a:xfrm>
          <a:prstGeom prst="bracketPair">
            <a:avLst>
              <a:gd name="adj" fmla="val 5981"/>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正方形/長方形 13"/>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可処分所得［くらし］</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3561520" y="4127894"/>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p:cNvSpPr txBox="1"/>
          <p:nvPr/>
        </p:nvSpPr>
        <p:spPr>
          <a:xfrm>
            <a:off x="3765066" y="5797756"/>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p:cNvSpPr txBox="1"/>
          <p:nvPr/>
        </p:nvSpPr>
        <p:spPr>
          <a:xfrm>
            <a:off x="3367264" y="5583601"/>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
        <p:nvSpPr>
          <p:cNvPr id="20" name="テキスト ボックス 19"/>
          <p:cNvSpPr txBox="1"/>
          <p:nvPr/>
        </p:nvSpPr>
        <p:spPr>
          <a:xfrm>
            <a:off x="3387980" y="5187762"/>
            <a:ext cx="7541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愛知県</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テキスト ボックス 21"/>
          <p:cNvSpPr txBox="1"/>
          <p:nvPr/>
        </p:nvSpPr>
        <p:spPr>
          <a:xfrm>
            <a:off x="157510" y="3641952"/>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p:cNvSpPr txBox="1"/>
          <p:nvPr/>
        </p:nvSpPr>
        <p:spPr>
          <a:xfrm>
            <a:off x="4607290" y="3667362"/>
            <a:ext cx="7920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（順位）</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5" name="直線コネクタ 4"/>
          <p:cNvCxnSpPr/>
          <p:nvPr/>
        </p:nvCxnSpPr>
        <p:spPr>
          <a:xfrm flipH="1">
            <a:off x="3396268" y="5403344"/>
            <a:ext cx="239628" cy="87994"/>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p:cNvCxnSpPr/>
          <p:nvPr/>
        </p:nvCxnSpPr>
        <p:spPr>
          <a:xfrm>
            <a:off x="3318679" y="5583601"/>
            <a:ext cx="132615" cy="10446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115857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79512" y="1844824"/>
            <a:ext cx="9016765" cy="4346825"/>
          </a:xfrm>
          <a:prstGeom prst="rect">
            <a:avLst/>
          </a:prstGeom>
        </p:spPr>
      </p:pic>
      <p:sp>
        <p:nvSpPr>
          <p:cNvPr id="12" name="正方形/長方形 10"/>
          <p:cNvSpPr>
            <a:spLocks noChangeArrowheads="1"/>
          </p:cNvSpPr>
          <p:nvPr/>
        </p:nvSpPr>
        <p:spPr bwMode="auto">
          <a:xfrm>
            <a:off x="146053" y="6341874"/>
            <a:ext cx="68407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出典：大阪府・大阪市「データでみる</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成長</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戦略</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年（令和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月版）」</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（総務省「就業構造基本調査」より作成）</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10"/>
          <p:cNvSpPr>
            <a:spLocks noChangeArrowheads="1"/>
          </p:cNvSpPr>
          <p:nvPr/>
        </p:nvSpPr>
        <p:spPr bwMode="auto">
          <a:xfrm>
            <a:off x="4577409" y="1442993"/>
            <a:ext cx="41044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○世帯主の年齢が</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歳の世帯</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110557" y="1412776"/>
            <a:ext cx="33946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○総数（分類不能及び不詳除く）</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200" b="1"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1" lang="ja-JP" altLang="en-US" sz="1200" b="1"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1" name="正方形/長方形 8"/>
          <p:cNvSpPr>
            <a:spLocks noChangeArrowheads="1"/>
          </p:cNvSpPr>
          <p:nvPr/>
        </p:nvSpPr>
        <p:spPr bwMode="auto">
          <a:xfrm>
            <a:off x="35496" y="6093296"/>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ts val="17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歳以上の世帯員約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108</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万人（全国）が</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対象</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下矢印吹き出し 3"/>
          <p:cNvSpPr/>
          <p:nvPr/>
        </p:nvSpPr>
        <p:spPr>
          <a:xfrm>
            <a:off x="8214366" y="1705189"/>
            <a:ext cx="76671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1,000</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下矢印吹き出し 20"/>
          <p:cNvSpPr/>
          <p:nvPr/>
        </p:nvSpPr>
        <p:spPr>
          <a:xfrm>
            <a:off x="7340064" y="1711188"/>
            <a:ext cx="79780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500</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999</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下矢印吹き出し 22"/>
          <p:cNvSpPr/>
          <p:nvPr/>
        </p:nvSpPr>
        <p:spPr>
          <a:xfrm>
            <a:off x="6405142" y="1708259"/>
            <a:ext cx="85842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300</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99</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下矢印吹き出し 23"/>
          <p:cNvSpPr/>
          <p:nvPr/>
        </p:nvSpPr>
        <p:spPr>
          <a:xfrm>
            <a:off x="5519818" y="1705189"/>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299</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下矢印吹き出し 28"/>
          <p:cNvSpPr/>
          <p:nvPr/>
        </p:nvSpPr>
        <p:spPr>
          <a:xfrm>
            <a:off x="992056" y="1689955"/>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299</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下矢印吹き出し 29"/>
          <p:cNvSpPr/>
          <p:nvPr/>
        </p:nvSpPr>
        <p:spPr>
          <a:xfrm>
            <a:off x="2196648" y="1705189"/>
            <a:ext cx="834464"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300</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99</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下矢印吹き出し 30"/>
          <p:cNvSpPr/>
          <p:nvPr/>
        </p:nvSpPr>
        <p:spPr>
          <a:xfrm>
            <a:off x="3086748" y="1705189"/>
            <a:ext cx="793367"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500</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999</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下矢印吹き出し 31"/>
          <p:cNvSpPr/>
          <p:nvPr/>
        </p:nvSpPr>
        <p:spPr>
          <a:xfrm>
            <a:off x="3919999" y="1699579"/>
            <a:ext cx="743790"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1,000</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テキスト ボックス 32"/>
          <p:cNvSpPr txBox="1"/>
          <p:nvPr/>
        </p:nvSpPr>
        <p:spPr>
          <a:xfrm>
            <a:off x="225059" y="440752"/>
            <a:ext cx="56121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所得階層別世帯数割合の</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推移</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［くらし</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正方形/長方形 33"/>
          <p:cNvSpPr/>
          <p:nvPr/>
        </p:nvSpPr>
        <p:spPr>
          <a:xfrm>
            <a:off x="293830" y="764704"/>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年の大阪府の所得階層別世帯数割合をみると、</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万円未満の世帯数割合が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年に比べ低下</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一方</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で、全国平均や東京都、愛知県と比べると所得の低い世帯数の割合が高い傾向は続いている</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正方形/長方形 35"/>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別主要</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データ（</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３）くらし・まち・環境</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Tree>
    <p:extLst>
      <p:ext uri="{BB962C8B-B14F-4D97-AF65-F5344CB8AC3E}">
        <p14:creationId xmlns:p14="http://schemas.microsoft.com/office/powerpoint/2010/main" val="208173672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47699" y="1919277"/>
            <a:ext cx="8248603" cy="3926164"/>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生活保護費［くらし］</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正方形/長方形 10"/>
          <p:cNvSpPr/>
          <p:nvPr/>
        </p:nvSpPr>
        <p:spPr>
          <a:xfrm>
            <a:off x="320291" y="857453"/>
            <a:ext cx="8503417" cy="48331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大阪の生活保護率は全国平均よりも高い。</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3620" y="1507149"/>
            <a:ext cx="38494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○生活保護率</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74797" y="5947266"/>
            <a:ext cx="5658578" cy="267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大阪府</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生活保護統計」</a:t>
            </a:r>
          </a:p>
        </p:txBody>
      </p:sp>
      <p:sp>
        <p:nvSpPr>
          <p:cNvPr id="9" name="テキスト ボックス 8"/>
          <p:cNvSpPr txBox="1"/>
          <p:nvPr/>
        </p:nvSpPr>
        <p:spPr>
          <a:xfrm>
            <a:off x="7668344" y="2791203"/>
            <a:ext cx="7541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テキスト ボックス 11"/>
          <p:cNvSpPr txBox="1"/>
          <p:nvPr/>
        </p:nvSpPr>
        <p:spPr>
          <a:xfrm>
            <a:off x="7620000" y="3583886"/>
            <a:ext cx="7541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Tree>
    <p:extLst>
      <p:ext uri="{BB962C8B-B14F-4D97-AF65-F5344CB8AC3E}">
        <p14:creationId xmlns:p14="http://schemas.microsoft.com/office/powerpoint/2010/main" val="582146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980776"/>
            <a:ext cx="8503417" cy="43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大阪府の相対的貧困率は、全国平均と比較して高い状況にある。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1" name="テキスト ボックス 10"/>
          <p:cNvSpPr txBox="1"/>
          <p:nvPr/>
        </p:nvSpPr>
        <p:spPr>
          <a:xfrm>
            <a:off x="251520" y="1571886"/>
            <a:ext cx="38494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○相対的貧困（</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万円未満）世帯の割合</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47056" y="1923798"/>
            <a:ext cx="1458451" cy="19581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単位：</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4" name="テキスト ボックス 2"/>
          <p:cNvSpPr txBox="1"/>
          <p:nvPr/>
        </p:nvSpPr>
        <p:spPr>
          <a:xfrm>
            <a:off x="5848350" y="2834619"/>
            <a:ext cx="704850" cy="3063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大阪府</a:t>
            </a:r>
          </a:p>
        </p:txBody>
      </p:sp>
      <p:sp>
        <p:nvSpPr>
          <p:cNvPr id="15" name="テキスト ボックス 7"/>
          <p:cNvSpPr txBox="1"/>
          <p:nvPr/>
        </p:nvSpPr>
        <p:spPr>
          <a:xfrm>
            <a:off x="6012160" y="3933450"/>
            <a:ext cx="704850" cy="2666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全国</a:t>
            </a:r>
          </a:p>
        </p:txBody>
      </p:sp>
      <p:sp>
        <p:nvSpPr>
          <p:cNvPr id="16" name="テキスト ボックス 15"/>
          <p:cNvSpPr txBox="1"/>
          <p:nvPr/>
        </p:nvSpPr>
        <p:spPr>
          <a:xfrm>
            <a:off x="353582" y="6089268"/>
            <a:ext cx="5658578" cy="267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大阪市「万博のインパクトを</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活かした大阪</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の将来に向けたビジョン」</a:t>
            </a:r>
          </a:p>
        </p:txBody>
      </p:sp>
      <p:sp>
        <p:nvSpPr>
          <p:cNvPr id="17" name="正方形/長方形 16"/>
          <p:cNvSpPr/>
          <p:nvPr/>
        </p:nvSpPr>
        <p:spPr>
          <a:xfrm>
            <a:off x="653531" y="6362537"/>
            <a:ext cx="4953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総務省　「</a:t>
            </a:r>
            <a:r>
              <a:rPr kumimoji="1" lang="ja-JP" altLang="ja-JP" sz="1100" b="0" i="0" u="none" strike="noStrike" kern="1200" cap="none" spc="0" normalizeH="0" baseline="0" noProof="0" dirty="0">
                <a:ln>
                  <a:noFill/>
                </a:ln>
                <a:solidFill>
                  <a:prstClr val="black"/>
                </a:solidFill>
                <a:effectLst/>
                <a:uLnTx/>
                <a:uFillTx/>
                <a:latin typeface="Calibri" panose="020F0502020204030204"/>
                <a:ea typeface="Meiryo UI" panose="020B0604030504040204" pitchFamily="50" charset="-128"/>
                <a:cs typeface="Segoe UI Symbol" panose="020B0502040204020203" pitchFamily="34" charset="0"/>
              </a:rPr>
              <a:t>住宅・土地統計</a:t>
            </a:r>
            <a:r>
              <a:rPr kumimoji="1" lang="ja-JP" altLang="ja-JP" sz="1100" b="0" i="0" u="none" strike="noStrike" kern="1200" cap="none" spc="0" normalizeH="0" baseline="0" noProof="0" dirty="0" smtClean="0">
                <a:ln>
                  <a:noFill/>
                </a:ln>
                <a:solidFill>
                  <a:prstClr val="black"/>
                </a:solidFill>
                <a:effectLst/>
                <a:uLnTx/>
                <a:uFillTx/>
                <a:latin typeface="Calibri" panose="020F0502020204030204"/>
                <a:ea typeface="Meiryo UI" panose="020B0604030504040204" pitchFamily="50" charset="-128"/>
                <a:cs typeface="Segoe UI Symbol" panose="020B0502040204020203" pitchFamily="34" charset="0"/>
              </a:rPr>
              <a:t>調査</a:t>
            </a:r>
            <a:r>
              <a:rPr kumimoji="1" lang="ja-JP" altLang="en-US" sz="1100" b="0" i="0" u="none" strike="noStrike" kern="1200" cap="none" spc="0" normalizeH="0" baseline="0" noProof="0" dirty="0" smtClean="0">
                <a:ln>
                  <a:noFill/>
                </a:ln>
                <a:solidFill>
                  <a:prstClr val="black"/>
                </a:solidFill>
                <a:effectLst/>
                <a:uLnTx/>
                <a:uFillTx/>
                <a:latin typeface="Calibri" panose="020F0502020204030204"/>
                <a:ea typeface="Meiryo UI" panose="020B0604030504040204" pitchFamily="50" charset="-128"/>
                <a:cs typeface="Segoe UI Symbol" panose="020B0502040204020203" pitchFamily="34" charset="0"/>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Calibri" panose="020F0502020204030204"/>
              <a:ea typeface="Meiryo UI" panose="020B0604030504040204" pitchFamily="50" charset="-128"/>
              <a:cs typeface="Segoe UI Symbol" panose="020B0502040204020203" pitchFamily="34" charset="0"/>
            </a:endParaRP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相対的貧困率［くらし］</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2"/>
          <a:stretch>
            <a:fillRect/>
          </a:stretch>
        </p:blipFill>
        <p:spPr>
          <a:xfrm>
            <a:off x="789104" y="2237093"/>
            <a:ext cx="7565792" cy="3535986"/>
          </a:xfrm>
          <a:prstGeom prst="rect">
            <a:avLst/>
          </a:prstGeom>
        </p:spPr>
      </p:pic>
      <p:sp>
        <p:nvSpPr>
          <p:cNvPr id="18" name="テキスト ボックス 17"/>
          <p:cNvSpPr txBox="1"/>
          <p:nvPr/>
        </p:nvSpPr>
        <p:spPr>
          <a:xfrm>
            <a:off x="6265058" y="3137194"/>
            <a:ext cx="7541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p:cNvSpPr txBox="1"/>
          <p:nvPr/>
        </p:nvSpPr>
        <p:spPr>
          <a:xfrm>
            <a:off x="6265058" y="4056309"/>
            <a:ext cx="7541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全国平均</a:t>
            </a:r>
          </a:p>
        </p:txBody>
      </p:sp>
    </p:spTree>
    <p:extLst>
      <p:ext uri="{BB962C8B-B14F-4D97-AF65-F5344CB8AC3E}">
        <p14:creationId xmlns:p14="http://schemas.microsoft.com/office/powerpoint/2010/main" val="7310150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23527" y="5421791"/>
            <a:ext cx="73448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623" y="908792"/>
            <a:ext cx="8503417" cy="64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子どもが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いる世帯の世帯所得は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600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800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万円区分が最も多いが、</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％の世帯が</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万円未満となっている。特に、ひとり親世帯が所得の面で厳しい状況にある。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293143" y="1569278"/>
            <a:ext cx="5062488"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子育て</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世帯の所得状況（大阪府（全体・母子世帯・父子世帯別）</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3" name="大かっこ 32"/>
          <p:cNvSpPr/>
          <p:nvPr/>
        </p:nvSpPr>
        <p:spPr>
          <a:xfrm>
            <a:off x="797683" y="5705397"/>
            <a:ext cx="7662749" cy="65095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大阪府子どもの生活に関する実態調査（</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報告書</a:t>
            </a:r>
            <a:endParaRPr kumimoji="1" lang="en-US" altLang="ja-JP"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調査対象等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年度に大阪府内の</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88,000</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世帯（小学校５年生とその保護者（</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44,000</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世帯）と中学校２年生とその保護者（</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44,000</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世帯））を対象に</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実施</a:t>
            </a:r>
            <a:endPar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048174"/>
            <a:ext cx="7519217" cy="3192820"/>
          </a:xfrm>
          <a:prstGeom prst="rect">
            <a:avLst/>
          </a:prstGeom>
          <a:noFill/>
          <a:ln>
            <a:noFill/>
          </a:ln>
        </p:spPr>
      </p:pic>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400" b="1"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子育て</a:t>
            </a:r>
            <a:r>
              <a:rPr kumimoji="0" lang="ja-JP" altLang="en-US" sz="14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世帯の所得</a:t>
            </a:r>
            <a:r>
              <a:rPr kumimoji="0" lang="ja-JP" altLang="en-US" sz="1400" b="1"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状況［くらし］</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0334063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683568" y="5945614"/>
            <a:ext cx="32275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：内閣府「令和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19236"/>
            <a:ext cx="8503417" cy="7815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等価再配分所得のジニ係数（不平等度を測る指標）について、</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60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歳以上の</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層では、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年と比べ</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年ではやや低下（不平等度が改善）した。</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歳以上の層では、ほかの年齢層に比べ、ジニ係数が高い。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テキスト ボックス 2"/>
          <p:cNvSpPr txBox="1"/>
          <p:nvPr/>
        </p:nvSpPr>
        <p:spPr>
          <a:xfrm>
            <a:off x="504056" y="1717358"/>
            <a:ext cx="42119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○年齢</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階級別ジニ係数（等価再分配所得）</a:t>
            </a:r>
          </a:p>
        </p:txBody>
      </p:sp>
      <p:sp>
        <p:nvSpPr>
          <p:cNvPr id="9" name="正方形/長方形 8"/>
          <p:cNvSpPr/>
          <p:nvPr/>
        </p:nvSpPr>
        <p:spPr>
          <a:xfrm>
            <a:off x="75784" y="404664"/>
            <a:ext cx="4428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年齢階級別の所得再分配後の所得格差［くらし］</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2"/>
          <a:stretch>
            <a:fillRect/>
          </a:stretch>
        </p:blipFill>
        <p:spPr>
          <a:xfrm>
            <a:off x="645479" y="2058297"/>
            <a:ext cx="8041321" cy="4298053"/>
          </a:xfrm>
          <a:prstGeom prst="rect">
            <a:avLst/>
          </a:prstGeom>
        </p:spPr>
      </p:pic>
    </p:spTree>
    <p:extLst>
      <p:ext uri="{BB962C8B-B14F-4D97-AF65-F5344CB8AC3E}">
        <p14:creationId xmlns:p14="http://schemas.microsoft.com/office/powerpoint/2010/main" val="20157730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563455" y="5941726"/>
            <a:ext cx="80801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：厚生労働省「健康寿命の令和元年値について」（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2021.12.20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第</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回健康</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（第二次）推進専門委員会資料）を</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もと</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副首都</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推進局</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72617"/>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日本の平均寿命と健康寿命には約</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年の差がある。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cxnSp>
        <p:nvCxnSpPr>
          <p:cNvPr id="5" name="直線矢印コネクタ 4"/>
          <p:cNvCxnSpPr/>
          <p:nvPr/>
        </p:nvCxnSpPr>
        <p:spPr>
          <a:xfrm>
            <a:off x="5688336" y="2924944"/>
            <a:ext cx="19080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8" name="テキスト ボックス 7"/>
          <p:cNvSpPr txBox="1"/>
          <p:nvPr/>
        </p:nvSpPr>
        <p:spPr>
          <a:xfrm>
            <a:off x="6084316" y="2924944"/>
            <a:ext cx="104360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12.07</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8" name="直線矢印コネクタ 27"/>
          <p:cNvCxnSpPr/>
          <p:nvPr/>
        </p:nvCxnSpPr>
        <p:spPr>
          <a:xfrm>
            <a:off x="5254179" y="4509120"/>
            <a:ext cx="133404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29" name="テキスト ボックス 28"/>
          <p:cNvSpPr txBox="1"/>
          <p:nvPr/>
        </p:nvSpPr>
        <p:spPr>
          <a:xfrm>
            <a:off x="5399397" y="4532950"/>
            <a:ext cx="1043608"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8.73</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p:cNvSpPr txBox="1"/>
          <p:nvPr/>
        </p:nvSpPr>
        <p:spPr>
          <a:xfrm>
            <a:off x="8028384" y="4926360"/>
            <a:ext cx="74398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（年齢）</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323528" y="1556792"/>
            <a:ext cx="54726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○日本の平均寿命と健康寿命（</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平均寿命と健康寿命［まち］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2"/>
          <a:stretch>
            <a:fillRect/>
          </a:stretch>
        </p:blipFill>
        <p:spPr>
          <a:xfrm>
            <a:off x="862261" y="1894391"/>
            <a:ext cx="7419475" cy="3889585"/>
          </a:xfrm>
          <a:prstGeom prst="rect">
            <a:avLst/>
          </a:prstGeom>
        </p:spPr>
      </p:pic>
    </p:spTree>
    <p:extLst>
      <p:ext uri="{BB962C8B-B14F-4D97-AF65-F5344CB8AC3E}">
        <p14:creationId xmlns:p14="http://schemas.microsoft.com/office/powerpoint/2010/main" val="742868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36792"/>
            <a:ext cx="8503417" cy="72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平均寿命と健康寿命の関係を都道府県別に見ると、男女とも平均寿命が全国平均より長い都道府県では、平均寿命と健康寿命の差も全国平均より大きいところがやや多い</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大阪府は、平均寿命と健康寿命の差は全国平均並みであるが、平均寿命は全国平均より低い。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4" name="テキスト ボックス 13"/>
          <p:cNvSpPr txBox="1"/>
          <p:nvPr/>
        </p:nvSpPr>
        <p:spPr>
          <a:xfrm>
            <a:off x="427990" y="6043935"/>
            <a:ext cx="633670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：内閣府「令和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作成</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323528" y="1637423"/>
            <a:ext cx="3600400" cy="27940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都道府県</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別　平均寿命と健康</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寿命</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の関係</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テキスト ボックス 2"/>
          <p:cNvSpPr txBox="1"/>
          <p:nvPr/>
        </p:nvSpPr>
        <p:spPr>
          <a:xfrm>
            <a:off x="2264654" y="1893636"/>
            <a:ext cx="7200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（男性）</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a:off x="6491874" y="1893637"/>
            <a:ext cx="7200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性）</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p:cNvSpPr txBox="1"/>
          <p:nvPr/>
        </p:nvSpPr>
        <p:spPr>
          <a:xfrm>
            <a:off x="4067944" y="5822427"/>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p:cNvSpPr txBox="1"/>
          <p:nvPr/>
        </p:nvSpPr>
        <p:spPr>
          <a:xfrm>
            <a:off x="8316416" y="5827429"/>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4637487" y="1824172"/>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427990" y="1869338"/>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6277586" y="5822427"/>
            <a:ext cx="114865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（平均寿命）</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2029114" y="5830906"/>
            <a:ext cx="114865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（平均寿命）</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p:cNvSpPr/>
          <p:nvPr/>
        </p:nvSpPr>
        <p:spPr>
          <a:xfrm>
            <a:off x="75784" y="404664"/>
            <a:ext cx="3960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都道府県</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別の平均寿命と健康</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寿命［まち］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 name="テキスト ボックス 29"/>
          <p:cNvSpPr txBox="1"/>
          <p:nvPr/>
        </p:nvSpPr>
        <p:spPr>
          <a:xfrm>
            <a:off x="251520" y="2780928"/>
            <a:ext cx="323165" cy="223200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平均寿命と健康寿命の差</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p:cNvSpPr txBox="1"/>
          <p:nvPr/>
        </p:nvSpPr>
        <p:spPr>
          <a:xfrm>
            <a:off x="233953" y="2781176"/>
            <a:ext cx="323165" cy="2232000"/>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32" name="テキスト ボックス 31"/>
          <p:cNvSpPr txBox="1"/>
          <p:nvPr/>
        </p:nvSpPr>
        <p:spPr>
          <a:xfrm>
            <a:off x="4536867" y="2780928"/>
            <a:ext cx="323165" cy="223200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平均寿命と健康寿命の差</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p:cNvSpPr txBox="1"/>
          <p:nvPr/>
        </p:nvSpPr>
        <p:spPr>
          <a:xfrm>
            <a:off x="4519300" y="2781176"/>
            <a:ext cx="323165" cy="2232000"/>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5" name="大かっこ 4"/>
          <p:cNvSpPr/>
          <p:nvPr/>
        </p:nvSpPr>
        <p:spPr>
          <a:xfrm>
            <a:off x="858022" y="6273376"/>
            <a:ext cx="5730202" cy="540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平均</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寿命：厚生労働省「平成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年都道府県別</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生命表</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寿命（平成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年推定値）：「第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回健康日本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（第二次）推進専門委員会資料」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注）熊本県を除く</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値</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2"/>
          <a:stretch>
            <a:fillRect/>
          </a:stretch>
        </p:blipFill>
        <p:spPr>
          <a:xfrm>
            <a:off x="280386" y="1984754"/>
            <a:ext cx="8468078" cy="3956647"/>
          </a:xfrm>
          <a:prstGeom prst="rect">
            <a:avLst/>
          </a:prstGeom>
        </p:spPr>
      </p:pic>
    </p:spTree>
    <p:extLst>
      <p:ext uri="{BB962C8B-B14F-4D97-AF65-F5344CB8AC3E}">
        <p14:creationId xmlns:p14="http://schemas.microsoft.com/office/powerpoint/2010/main" val="112375659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14935" y="1873254"/>
            <a:ext cx="3853006" cy="3535986"/>
          </a:xfrm>
          <a:prstGeom prst="rect">
            <a:avLst/>
          </a:prstGeom>
        </p:spPr>
      </p:pic>
      <p:pic>
        <p:nvPicPr>
          <p:cNvPr id="5" name="図 4"/>
          <p:cNvPicPr>
            <a:picLocks noChangeAspect="1"/>
          </p:cNvPicPr>
          <p:nvPr/>
        </p:nvPicPr>
        <p:blipFill>
          <a:blip r:embed="rId3"/>
          <a:stretch>
            <a:fillRect/>
          </a:stretch>
        </p:blipFill>
        <p:spPr>
          <a:xfrm>
            <a:off x="4716000" y="1872000"/>
            <a:ext cx="3859102" cy="3535986"/>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563455" y="5941726"/>
            <a:ext cx="80801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：厚生労働省「健康寿命の令和元年値について」（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2021.12.20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第</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回健康</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（第二次）推進専門委員会資料）</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副首都</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推進局で</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08768"/>
            <a:ext cx="8503417" cy="43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大阪府では、健康</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寿命が男女とも</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に延伸傾向にあるものの、依然として全国平均を下回っている。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619876" y="1373905"/>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健康</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寿命</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の推移（全国平均・大阪府）</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角丸四角形 5"/>
          <p:cNvSpPr/>
          <p:nvPr/>
        </p:nvSpPr>
        <p:spPr>
          <a:xfrm>
            <a:off x="1475656" y="4569748"/>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21" name="角丸四角形 20"/>
          <p:cNvSpPr/>
          <p:nvPr/>
        </p:nvSpPr>
        <p:spPr>
          <a:xfrm>
            <a:off x="3131840" y="4187420"/>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39</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角丸四角形 21"/>
          <p:cNvSpPr/>
          <p:nvPr/>
        </p:nvSpPr>
        <p:spPr>
          <a:xfrm>
            <a:off x="3975793" y="4227007"/>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41</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角丸四角形 22"/>
          <p:cNvSpPr/>
          <p:nvPr/>
        </p:nvSpPr>
        <p:spPr>
          <a:xfrm>
            <a:off x="2299199" y="4437562"/>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角丸四角形 23"/>
          <p:cNvSpPr/>
          <p:nvPr/>
        </p:nvSpPr>
        <p:spPr>
          <a:xfrm>
            <a:off x="5508104" y="4545574"/>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角丸四角形 24"/>
          <p:cNvSpPr/>
          <p:nvPr/>
        </p:nvSpPr>
        <p:spPr>
          <a:xfrm>
            <a:off x="7132754" y="3971396"/>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角丸四角形 25"/>
          <p:cNvSpPr/>
          <p:nvPr/>
        </p:nvSpPr>
        <p:spPr>
          <a:xfrm>
            <a:off x="8028384" y="4130952"/>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角丸四角形 26"/>
          <p:cNvSpPr/>
          <p:nvPr/>
        </p:nvSpPr>
        <p:spPr>
          <a:xfrm>
            <a:off x="6337176" y="4569748"/>
            <a:ext cx="432048" cy="216024"/>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47</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線吹き出し 1 (枠付き) 7"/>
          <p:cNvSpPr/>
          <p:nvPr/>
        </p:nvSpPr>
        <p:spPr>
          <a:xfrm>
            <a:off x="440596" y="5394274"/>
            <a:ext cx="823543" cy="266974"/>
          </a:xfrm>
          <a:prstGeom prst="borderCallout1">
            <a:avLst>
              <a:gd name="adj1" fmla="val -5145"/>
              <a:gd name="adj2" fmla="val 60094"/>
              <a:gd name="adj3" fmla="val -166283"/>
              <a:gd name="adj4" fmla="val 9723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全国平均</a:t>
            </a:r>
          </a:p>
        </p:txBody>
      </p:sp>
      <p:sp>
        <p:nvSpPr>
          <p:cNvPr id="29" name="線吹き出し 1 (枠付き) 28"/>
          <p:cNvSpPr/>
          <p:nvPr/>
        </p:nvSpPr>
        <p:spPr>
          <a:xfrm>
            <a:off x="1619703" y="5371686"/>
            <a:ext cx="679495" cy="266974"/>
          </a:xfrm>
          <a:prstGeom prst="borderCallout1">
            <a:avLst>
              <a:gd name="adj1" fmla="val -5145"/>
              <a:gd name="adj2" fmla="val 60094"/>
              <a:gd name="adj3" fmla="val -142387"/>
              <a:gd name="adj4" fmla="val 298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線吹き出し 1 (枠付き) 29"/>
          <p:cNvSpPr/>
          <p:nvPr/>
        </p:nvSpPr>
        <p:spPr>
          <a:xfrm>
            <a:off x="4517884" y="5320801"/>
            <a:ext cx="823543" cy="266974"/>
          </a:xfrm>
          <a:prstGeom prst="borderCallout1">
            <a:avLst>
              <a:gd name="adj1" fmla="val -5145"/>
              <a:gd name="adj2" fmla="val 60094"/>
              <a:gd name="adj3" fmla="val -166283"/>
              <a:gd name="adj4" fmla="val 9723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全国平均</a:t>
            </a:r>
          </a:p>
        </p:txBody>
      </p:sp>
      <p:sp>
        <p:nvSpPr>
          <p:cNvPr id="32" name="線吹き出し 1 (枠付き) 31"/>
          <p:cNvSpPr/>
          <p:nvPr/>
        </p:nvSpPr>
        <p:spPr>
          <a:xfrm>
            <a:off x="5696992" y="5298213"/>
            <a:ext cx="640184" cy="266974"/>
          </a:xfrm>
          <a:prstGeom prst="borderCallout1">
            <a:avLst>
              <a:gd name="adj1" fmla="val -5145"/>
              <a:gd name="adj2" fmla="val 60094"/>
              <a:gd name="adj3" fmla="val -142387"/>
              <a:gd name="adj4" fmla="val 298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健康寿命［まち］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61850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841760" y="2113493"/>
            <a:ext cx="7056784" cy="3409554"/>
          </a:xfrm>
          <a:prstGeom prst="rect">
            <a:avLst/>
          </a:prstGeom>
          <a:noFill/>
          <a:ln>
            <a:noFill/>
          </a:ln>
        </p:spPr>
      </p:pic>
      <p:sp>
        <p:nvSpPr>
          <p:cNvPr id="6" name="テキスト ボックス 5"/>
          <p:cNvSpPr txBox="1"/>
          <p:nvPr/>
        </p:nvSpPr>
        <p:spPr>
          <a:xfrm>
            <a:off x="330245" y="504535"/>
            <a:ext cx="7698139" cy="307777"/>
          </a:xfrm>
          <a:prstGeom prst="rect">
            <a:avLst/>
          </a:prstGeom>
          <a:noFill/>
        </p:spPr>
        <p:txBody>
          <a:bodyPr wrap="square" rtlCol="0">
            <a:spAutoFit/>
          </a:bodyPr>
          <a:lstStyle/>
          <a:p>
            <a:r>
              <a:rPr lang="ja-JP" altLang="en-US" sz="1400" b="1" dirty="0" smtClean="0"/>
              <a:t>■</a:t>
            </a:r>
            <a:r>
              <a:rPr lang="ja-JP" altLang="en-US" sz="1400" b="1" dirty="0"/>
              <a:t>　</a:t>
            </a:r>
            <a:r>
              <a:rPr lang="ja-JP" altLang="en-US" sz="1400" b="1" dirty="0" smtClean="0"/>
              <a:t>実質</a:t>
            </a:r>
            <a:r>
              <a:rPr lang="ja-JP" altLang="en-US" sz="1400" b="1" dirty="0"/>
              <a:t>経済</a:t>
            </a:r>
            <a:r>
              <a:rPr lang="ja-JP" altLang="en-US" sz="1400" b="1" dirty="0" smtClean="0"/>
              <a:t>成長率に対する産業大分類別の寄与度（</a:t>
            </a:r>
            <a:r>
              <a:rPr lang="en-US" altLang="ja-JP" sz="1400" b="1" dirty="0" smtClean="0"/>
              <a:t>2018</a:t>
            </a:r>
            <a:r>
              <a:rPr lang="ja-JP" altLang="en-US" sz="1400" b="1" dirty="0" smtClean="0"/>
              <a:t>年度、「</a:t>
            </a:r>
            <a:r>
              <a:rPr lang="en-US" altLang="ja-JP" sz="1400" b="1" dirty="0" smtClean="0"/>
              <a:t>0.1</a:t>
            </a:r>
            <a:r>
              <a:rPr lang="ja-JP" altLang="en-US" sz="1400" b="1" dirty="0" smtClean="0"/>
              <a:t>％増」への寄与）</a:t>
            </a:r>
            <a:endParaRPr lang="ja-JP" altLang="en-US" sz="1400" b="1" dirty="0"/>
          </a:p>
        </p:txBody>
      </p:sp>
      <p:sp>
        <p:nvSpPr>
          <p:cNvPr id="7" name="テキスト ボックス 6"/>
          <p:cNvSpPr txBox="1"/>
          <p:nvPr/>
        </p:nvSpPr>
        <p:spPr>
          <a:xfrm>
            <a:off x="461191" y="5867273"/>
            <a:ext cx="7437353" cy="276999"/>
          </a:xfrm>
          <a:prstGeom prst="rect">
            <a:avLst/>
          </a:prstGeom>
          <a:noFill/>
        </p:spPr>
        <p:txBody>
          <a:bodyPr wrap="square" rtlCol="0">
            <a:spAutoFit/>
          </a:bodyPr>
          <a:lstStyle/>
          <a:p>
            <a:r>
              <a:rPr lang="en-US" altLang="ja-JP" sz="1200" dirty="0" smtClean="0"/>
              <a:t>※</a:t>
            </a:r>
            <a:r>
              <a:rPr lang="ja-JP" altLang="ja-JP" sz="1200" dirty="0" smtClean="0"/>
              <a:t>「</a:t>
            </a:r>
            <a:r>
              <a:rPr lang="ja-JP" altLang="ja-JP" sz="1200" dirty="0"/>
              <a:t>農林水産業」、「鉱業」、「輸入品に課される税・関税」、「</a:t>
            </a:r>
            <a:r>
              <a:rPr lang="en-US" altLang="ja-JP" sz="1200" dirty="0"/>
              <a:t>(</a:t>
            </a:r>
            <a:r>
              <a:rPr lang="ja-JP" altLang="ja-JP" sz="1200" dirty="0"/>
              <a:t>控除</a:t>
            </a:r>
            <a:r>
              <a:rPr lang="en-US" altLang="ja-JP" sz="1200" dirty="0"/>
              <a:t>)</a:t>
            </a:r>
            <a:r>
              <a:rPr lang="ja-JP" altLang="ja-JP" sz="1200" dirty="0"/>
              <a:t>総資本形成に係る消費税」は表章していない。</a:t>
            </a:r>
          </a:p>
        </p:txBody>
      </p:sp>
      <p:sp>
        <p:nvSpPr>
          <p:cNvPr id="10" name="スライド番号プレースホルダー 9"/>
          <p:cNvSpPr>
            <a:spLocks noGrp="1"/>
          </p:cNvSpPr>
          <p:nvPr>
            <p:ph type="sldNum" sz="quarter" idx="12"/>
          </p:nvPr>
        </p:nvSpPr>
        <p:spPr/>
        <p:txBody>
          <a:bodyPr/>
          <a:lstStyle/>
          <a:p>
            <a:fld id="{4AFB2BD9-75B0-4367-96C2-269A9ADE290D}" type="slidenum">
              <a:rPr kumimoji="1" lang="ja-JP" altLang="en-US" smtClean="0"/>
              <a:t>11</a:t>
            </a:fld>
            <a:endParaRPr kumimoji="1" lang="ja-JP" altLang="en-US"/>
          </a:p>
        </p:txBody>
      </p:sp>
      <p:sp>
        <p:nvSpPr>
          <p:cNvPr id="11" name="正方形/長方形 10"/>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２．大阪経済の動き（１）新型コロナウイルス感染症拡大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以前</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の大阪経済</a:t>
            </a:r>
            <a:endParaRPr kumimoji="0" lang="en-US" altLang="ja-JP" sz="2000" kern="0" dirty="0">
              <a:solidFill>
                <a:srgbClr val="000000"/>
              </a:solidFill>
              <a:ea typeface="Meiryo UI" pitchFamily="50" charset="-128"/>
              <a:cs typeface="Meiryo UI" pitchFamily="50" charset="-128"/>
            </a:endParaRPr>
          </a:p>
        </p:txBody>
      </p:sp>
      <p:sp>
        <p:nvSpPr>
          <p:cNvPr id="14" name="テキスト ボックス 13"/>
          <p:cNvSpPr txBox="1"/>
          <p:nvPr/>
        </p:nvSpPr>
        <p:spPr>
          <a:xfrm>
            <a:off x="461191" y="5627694"/>
            <a:ext cx="787137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rPr>
              <a:t>：大阪府「府民経済計算」</a:t>
            </a:r>
            <a:endParaRPr kumimoji="1" lang="ja-JP" altLang="en-US" sz="1200" dirty="0">
              <a:latin typeface="Meiryo UI" panose="020B0604030504040204" pitchFamily="50" charset="-128"/>
              <a:ea typeface="Meiryo UI" panose="020B0604030504040204" pitchFamily="50" charset="-128"/>
            </a:endParaRPr>
          </a:p>
        </p:txBody>
      </p:sp>
      <p:sp>
        <p:nvSpPr>
          <p:cNvPr id="15" name="正方形/長方形 14"/>
          <p:cNvSpPr/>
          <p:nvPr/>
        </p:nvSpPr>
        <p:spPr>
          <a:xfrm>
            <a:off x="320291" y="1024390"/>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年度の実質成長率に対する産業大分類別の寄与度をみると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「保健衛生・社会事業」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と「製造業」、「情報通信業」の順に寄与度が高く、「卸売・小売業」がマイナスに作用している。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50478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755576" y="6108662"/>
            <a:ext cx="32275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：内閣府「令和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72784"/>
            <a:ext cx="8503417" cy="61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金融資産の分布状況を世帯主の世代別に見ると</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1989</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年では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歳以上が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％であったが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64.5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ポイント以上上昇して</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8" name="正方形/長方形 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zh-TW"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世代</a:t>
            </a:r>
            <a:r>
              <a:rPr kumimoji="1" lang="zh-TW"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別金融資産分布</a:t>
            </a:r>
            <a:r>
              <a:rPr kumimoji="1" lang="zh-TW"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状況</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2"/>
          <a:stretch>
            <a:fillRect/>
          </a:stretch>
        </p:blipFill>
        <p:spPr>
          <a:xfrm>
            <a:off x="642788" y="1722768"/>
            <a:ext cx="7858425" cy="4395597"/>
          </a:xfrm>
          <a:prstGeom prst="rect">
            <a:avLst/>
          </a:prstGeom>
        </p:spPr>
      </p:pic>
    </p:spTree>
    <p:extLst>
      <p:ext uri="{BB962C8B-B14F-4D97-AF65-F5344CB8AC3E}">
        <p14:creationId xmlns:p14="http://schemas.microsoft.com/office/powerpoint/2010/main" val="232718706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95536" y="6021288"/>
            <a:ext cx="47525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国土交通省「都道府県地価調査</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72816"/>
            <a:ext cx="8503417" cy="90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住宅地地価は下落している（</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92.2</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住宅地地価</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は上昇している。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107.6</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商業地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地価に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ついて、</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同期間の地価を比較した場合、</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伸び率は、</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東京都、愛知県を上回っている。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229492" y="1906482"/>
            <a:ext cx="4558432" cy="41479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○住宅地</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・商業地地価の推移（</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東京都、愛知県、大阪府、全国）</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住</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宅地・商業地</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地価［まち］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2"/>
          <a:stretch>
            <a:fillRect/>
          </a:stretch>
        </p:blipFill>
        <p:spPr>
          <a:xfrm>
            <a:off x="358390" y="2241440"/>
            <a:ext cx="8638781" cy="3779848"/>
          </a:xfrm>
          <a:prstGeom prst="rect">
            <a:avLst/>
          </a:prstGeom>
        </p:spPr>
      </p:pic>
    </p:spTree>
    <p:extLst>
      <p:ext uri="{BB962C8B-B14F-4D97-AF65-F5344CB8AC3E}">
        <p14:creationId xmlns:p14="http://schemas.microsoft.com/office/powerpoint/2010/main" val="15609698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00776"/>
            <a:ext cx="8503417" cy="5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大阪府の工業地価格、商業地価格は東京都と比較すると半分以下。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住宅地</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価格や家賃、物価など生活関連のコストも東京都に比べて安い。</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361532" y="1355474"/>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工業地平均価格（円／㎡）</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10" name="正方形/長方形 9"/>
          <p:cNvSpPr/>
          <p:nvPr/>
        </p:nvSpPr>
        <p:spPr>
          <a:xfrm>
            <a:off x="75784" y="404664"/>
            <a:ext cx="3492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工業地・商業地・住宅地価格［まち］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rotWithShape="1">
          <a:blip r:embed="rId2"/>
          <a:srcRect l="68033" t="9877" r="176" b="60159"/>
          <a:stretch/>
        </p:blipFill>
        <p:spPr>
          <a:xfrm>
            <a:off x="6118469" y="1696631"/>
            <a:ext cx="2196000" cy="783264"/>
          </a:xfrm>
          <a:prstGeom prst="rect">
            <a:avLst/>
          </a:prstGeom>
        </p:spPr>
      </p:pic>
      <p:sp>
        <p:nvSpPr>
          <p:cNvPr id="15" name="正方形/長方形 14"/>
          <p:cNvSpPr/>
          <p:nvPr/>
        </p:nvSpPr>
        <p:spPr>
          <a:xfrm>
            <a:off x="619819" y="6152753"/>
            <a:ext cx="7732162" cy="69750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工業地平均価格、商業地平均価格、住宅地平均価格：国土交通省「</a:t>
            </a: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2021</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年都道府県地価調査」（基準日：</a:t>
            </a: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2021</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7</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月</a:t>
            </a: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日）</a:t>
            </a:r>
            <a:endPar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オフィス市場</a:t>
            </a:r>
            <a:r>
              <a:rPr kumimoji="1" lang="ja-JP" altLang="en-US" sz="900" b="0" i="0" u="none" strike="noStrike" kern="1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ー</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平均賃料：三鬼商事株式会社「オフィスマーケットデータ」</a:t>
            </a:r>
            <a:endPar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家賃</a:t>
            </a:r>
            <a:r>
              <a:rPr kumimoji="1"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民営借家</a:t>
            </a: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：総務省統計局</a:t>
            </a:r>
            <a:r>
              <a:rPr kumimoji="1" lang="zh-TW"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zh-TW"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小売物価統計調査（動向編）</a:t>
            </a:r>
            <a:r>
              <a:rPr kumimoji="1" lang="en-US" altLang="zh-TW"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2020</a:t>
            </a:r>
            <a:r>
              <a:rPr kumimoji="1" lang="zh-TW"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zh-TW"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都市</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別消費者物価地域差指数：</a:t>
            </a:r>
            <a:r>
              <a:rPr kumimoji="1" lang="zh-TW"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総務省「</a:t>
            </a:r>
            <a:r>
              <a:rPr kumimoji="1" lang="zh-TW"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小売物価統計調査（構造編）−</a:t>
            </a:r>
            <a:r>
              <a:rPr kumimoji="1" lang="en-US" altLang="zh-TW"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2020</a:t>
            </a:r>
            <a:r>
              <a:rPr kumimoji="1" lang="zh-TW"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年結果−」</a:t>
            </a:r>
            <a:endPar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458529" y="5943356"/>
            <a:ext cx="5658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出典：関西</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電力</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企業</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立地</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サポート」</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7" name="図 16"/>
          <p:cNvPicPr>
            <a:picLocks noChangeAspect="1"/>
          </p:cNvPicPr>
          <p:nvPr/>
        </p:nvPicPr>
        <p:blipFill rotWithShape="1">
          <a:blip r:embed="rId2" cstate="email">
            <a:extLst>
              <a:ext uri="{28A0092B-C50C-407E-A947-70E740481C1C}">
                <a14:useLocalDpi xmlns:a14="http://schemas.microsoft.com/office/drawing/2010/main"/>
              </a:ext>
            </a:extLst>
          </a:blip>
          <a:srcRect l="34163" t="8369" r="34250" b="11670"/>
          <a:stretch/>
        </p:blipFill>
        <p:spPr>
          <a:xfrm>
            <a:off x="3408158" y="1700768"/>
            <a:ext cx="2066878" cy="1980000"/>
          </a:xfrm>
          <a:prstGeom prst="rect">
            <a:avLst/>
          </a:prstGeom>
        </p:spPr>
      </p:pic>
      <p:pic>
        <p:nvPicPr>
          <p:cNvPr id="18" name="図 17"/>
          <p:cNvPicPr>
            <a:picLocks noChangeAspect="1"/>
          </p:cNvPicPr>
          <p:nvPr/>
        </p:nvPicPr>
        <p:blipFill rotWithShape="1">
          <a:blip r:embed="rId2" cstate="email">
            <a:extLst>
              <a:ext uri="{28A0092B-C50C-407E-A947-70E740481C1C}">
                <a14:useLocalDpi xmlns:a14="http://schemas.microsoft.com/office/drawing/2010/main"/>
              </a:ext>
            </a:extLst>
          </a:blip>
          <a:srcRect t="9705" r="68033" b="11105"/>
          <a:stretch/>
        </p:blipFill>
        <p:spPr>
          <a:xfrm>
            <a:off x="640480" y="1730405"/>
            <a:ext cx="2112134" cy="1980000"/>
          </a:xfrm>
          <a:prstGeom prst="rect">
            <a:avLst/>
          </a:prstGeom>
        </p:spPr>
      </p:pic>
      <p:pic>
        <p:nvPicPr>
          <p:cNvPr id="19" name="図 18"/>
          <p:cNvPicPr>
            <a:picLocks noChangeAspect="1"/>
          </p:cNvPicPr>
          <p:nvPr/>
        </p:nvPicPr>
        <p:blipFill rotWithShape="1">
          <a:blip r:embed="rId3"/>
          <a:srcRect t="8749" r="67969" b="10452"/>
          <a:stretch/>
        </p:blipFill>
        <p:spPr>
          <a:xfrm>
            <a:off x="601544" y="3954573"/>
            <a:ext cx="2084208" cy="1980000"/>
          </a:xfrm>
          <a:prstGeom prst="rect">
            <a:avLst/>
          </a:prstGeom>
        </p:spPr>
      </p:pic>
      <p:sp>
        <p:nvSpPr>
          <p:cNvPr id="20" name="正方形/長方形 19"/>
          <p:cNvSpPr/>
          <p:nvPr/>
        </p:nvSpPr>
        <p:spPr>
          <a:xfrm>
            <a:off x="3227056" y="3653097"/>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家賃</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民営借家</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（円／ </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3.3㎡</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1" name="正方形/長方形 20"/>
          <p:cNvSpPr/>
          <p:nvPr/>
        </p:nvSpPr>
        <p:spPr>
          <a:xfrm>
            <a:off x="5964279" y="3682556"/>
            <a:ext cx="2947385" cy="24487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都市別消費者物価地域差指数（総合</a:t>
            </a:r>
            <a:r>
              <a:rPr kumimoji="1" lang="zh-TW" altLang="en-US" sz="12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2" name="正方形/長方形 21"/>
          <p:cNvSpPr/>
          <p:nvPr/>
        </p:nvSpPr>
        <p:spPr>
          <a:xfrm>
            <a:off x="354969" y="3646873"/>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住宅地平均価格（円／㎡）</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3" name="正方形/長方形 22"/>
          <p:cNvSpPr/>
          <p:nvPr/>
        </p:nvSpPr>
        <p:spPr>
          <a:xfrm>
            <a:off x="5978434" y="1340768"/>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オフィス市場－平均賃料（円／坪）</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4" name="正方形/長方形 23"/>
          <p:cNvSpPr/>
          <p:nvPr/>
        </p:nvSpPr>
        <p:spPr>
          <a:xfrm>
            <a:off x="3227056" y="1340768"/>
            <a:ext cx="2664000" cy="360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a:ea typeface="Meiryo UI" panose="020B0604030504040204" pitchFamily="50" charset="-128"/>
                <a:cs typeface="Times New Roman" panose="02020603050405020304" pitchFamily="18" charset="0"/>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商業地平均価格（円／㎡）</a:t>
            </a:r>
            <a:endParaRPr kumimoji="1" lang="ja-JP" altLang="en-US" sz="12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sp>
        <p:nvSpPr>
          <p:cNvPr id="25" name="正方形/長方形 24"/>
          <p:cNvSpPr/>
          <p:nvPr/>
        </p:nvSpPr>
        <p:spPr>
          <a:xfrm>
            <a:off x="5964279" y="2447899"/>
            <a:ext cx="3188202" cy="105310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（注）</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月値（データ出典：三鬼商事株式会社）</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800" b="0" i="0" u="none" strike="noStrike" kern="1200" cap="none" spc="0" normalizeH="0" baseline="0" noProof="0" dirty="0">
                <a:ln>
                  <a:noFill/>
                </a:ln>
                <a:solidFill>
                  <a:prstClr val="black"/>
                </a:solidFill>
                <a:effectLst/>
                <a:uLnTx/>
                <a:uFillTx/>
                <a:latin typeface="Meiryo UI"/>
                <a:ea typeface="Meiryo UI"/>
                <a:cs typeface="+mn-cs"/>
              </a:rPr>
              <a:t>　　東　京： 都心</a:t>
            </a:r>
            <a:r>
              <a:rPr kumimoji="1" lang="en-US" altLang="zh-CN" sz="800" b="0" i="0" u="none" strike="noStrike" kern="1200" cap="none" spc="0" normalizeH="0" baseline="0" noProof="0" dirty="0">
                <a:ln>
                  <a:noFill/>
                </a:ln>
                <a:solidFill>
                  <a:prstClr val="black"/>
                </a:solidFill>
                <a:effectLst/>
                <a:uLnTx/>
                <a:uFillTx/>
                <a:latin typeface="Meiryo UI"/>
                <a:ea typeface="Meiryo UI"/>
                <a:cs typeface="+mn-cs"/>
              </a:rPr>
              <a:t>5</a:t>
            </a:r>
            <a:r>
              <a:rPr kumimoji="1" lang="zh-CN" altLang="en-US" sz="800" b="0" i="0" u="none" strike="noStrike" kern="1200" cap="none" spc="0" normalizeH="0" baseline="0" noProof="0" dirty="0">
                <a:ln>
                  <a:noFill/>
                </a:ln>
                <a:solidFill>
                  <a:prstClr val="black"/>
                </a:solidFill>
                <a:effectLst/>
                <a:uLnTx/>
                <a:uFillTx/>
                <a:latin typeface="Meiryo UI"/>
                <a:ea typeface="Meiryo UI"/>
                <a:cs typeface="+mn-cs"/>
              </a:rPr>
              <a:t>区（千代田区、中央区、港区、新宿区</a:t>
            </a:r>
            <a:r>
              <a:rPr kumimoji="1" lang="zh-CN"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渋谷区）</a:t>
            </a:r>
            <a:endPar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内</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にある基準階面積</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100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坪</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以上の</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主要貸事務所ビル。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大　阪： 主要</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6</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地区（梅田、南森町、淀屋橋・本町</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、船場</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、心</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斎</a:t>
            </a:r>
            <a:endPar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橋</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・難波、新大阪）内にある</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延床面積</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1,000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坪以上の</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主</a:t>
            </a:r>
            <a:endPar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要貸</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事務所ビル。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名古屋： 主要</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地区（名駅、伏見、栄、丸の内）内</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にある延床面</a:t>
            </a:r>
            <a:endPar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積</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500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坪以上の主要貸事務所ビル。</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800" b="0" i="0" u="none" strike="noStrike" kern="100" cap="none" spc="0" normalizeH="0" baseline="0" noProof="0" dirty="0">
              <a:ln>
                <a:noFill/>
              </a:ln>
              <a:solidFill>
                <a:srgbClr val="000000"/>
              </a:solidFill>
              <a:effectLst/>
              <a:uLnTx/>
              <a:uFillTx/>
              <a:latin typeface="Meiryo UI"/>
              <a:ea typeface="Meiryo UI" panose="020B0604030504040204" pitchFamily="50" charset="-128"/>
              <a:cs typeface="Times New Roman" panose="02020603050405020304" pitchFamily="18" charset="0"/>
            </a:endParaRPr>
          </a:p>
        </p:txBody>
      </p:sp>
      <p:pic>
        <p:nvPicPr>
          <p:cNvPr id="26" name="図 25"/>
          <p:cNvPicPr>
            <a:picLocks noChangeAspect="1"/>
          </p:cNvPicPr>
          <p:nvPr/>
        </p:nvPicPr>
        <p:blipFill rotWithShape="1">
          <a:blip r:embed="rId3"/>
          <a:srcRect l="32738" t="8502" r="33630" b="10700"/>
          <a:stretch/>
        </p:blipFill>
        <p:spPr>
          <a:xfrm>
            <a:off x="3391689" y="3954573"/>
            <a:ext cx="2188423" cy="1980000"/>
          </a:xfrm>
          <a:prstGeom prst="rect">
            <a:avLst/>
          </a:prstGeom>
        </p:spPr>
      </p:pic>
      <p:pic>
        <p:nvPicPr>
          <p:cNvPr id="27" name="図 26"/>
          <p:cNvPicPr>
            <a:picLocks noChangeAspect="1"/>
          </p:cNvPicPr>
          <p:nvPr/>
        </p:nvPicPr>
        <p:blipFill rotWithShape="1">
          <a:blip r:embed="rId3"/>
          <a:srcRect l="67078" t="10380" b="15201"/>
          <a:stretch/>
        </p:blipFill>
        <p:spPr>
          <a:xfrm>
            <a:off x="6118469" y="3970546"/>
            <a:ext cx="2325868" cy="1980000"/>
          </a:xfrm>
          <a:prstGeom prst="rect">
            <a:avLst/>
          </a:prstGeom>
        </p:spPr>
      </p:pic>
      <p:sp>
        <p:nvSpPr>
          <p:cNvPr id="28" name="正方形/長方形 27"/>
          <p:cNvSpPr/>
          <p:nvPr/>
        </p:nvSpPr>
        <p:spPr>
          <a:xfrm>
            <a:off x="6115745" y="5829536"/>
            <a:ext cx="1320418" cy="32376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（注</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）全国平均</a:t>
            </a:r>
            <a:r>
              <a:rPr kumimoji="1" lang="en-US" altLang="ja-JP" sz="800" b="0" i="0" u="none" strike="noStrike" kern="1200" cap="none" spc="0" normalizeH="0" baseline="0" noProof="0" dirty="0" smtClean="0">
                <a:ln>
                  <a:noFill/>
                </a:ln>
                <a:solidFill>
                  <a:prstClr val="black"/>
                </a:solidFill>
                <a:effectLst/>
                <a:uLnTx/>
                <a:uFillTx/>
                <a:latin typeface="Meiryo UI"/>
                <a:ea typeface="Meiryo UI"/>
                <a:cs typeface="+mn-cs"/>
              </a:rPr>
              <a:t>=100</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大かっこ 5"/>
          <p:cNvSpPr/>
          <p:nvPr/>
        </p:nvSpPr>
        <p:spPr>
          <a:xfrm>
            <a:off x="899592" y="6213749"/>
            <a:ext cx="6244869" cy="576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3906916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72768"/>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大阪府の空き家率は全国平均を下回っているが、東京都や愛知県など他の都心部と比較すると高い状況にある。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300792" y="1333300"/>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都道府県別</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空き家率</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2018</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3" name="大かっこ 32"/>
          <p:cNvSpPr/>
          <p:nvPr/>
        </p:nvSpPr>
        <p:spPr>
          <a:xfrm>
            <a:off x="859108" y="5773204"/>
            <a:ext cx="7457308" cy="468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空き家率：全住宅ストックに占める「その他空き家」の割合</a:t>
            </a:r>
            <a:endParaRPr kumimoji="1" lang="en-US" altLang="ja-JP" sz="10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・その他空き家：二次的住宅・賃貸用の住宅・売却用の住宅以外の人が住んでいない住宅で、例えば、転勤・入院のため居住世帯が長期に</a:t>
            </a:r>
            <a:endParaRPr kumimoji="1" lang="en-US" altLang="ja-JP" sz="10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わたって不在の住宅や建て替えなどのために取り壊すことになっている住宅など（空き家の区分の判断が困難な住宅を含む）</a:t>
            </a:r>
            <a:endPar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全国の空き家率［まち］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2"/>
          <a:stretch>
            <a:fillRect/>
          </a:stretch>
        </p:blipFill>
        <p:spPr>
          <a:xfrm>
            <a:off x="468000" y="1622461"/>
            <a:ext cx="8208000" cy="4124643"/>
          </a:xfrm>
          <a:prstGeom prst="rect">
            <a:avLst/>
          </a:prstGeom>
        </p:spPr>
      </p:pic>
      <p:sp>
        <p:nvSpPr>
          <p:cNvPr id="6" name="正方形/長方形 5"/>
          <p:cNvSpPr/>
          <p:nvPr/>
        </p:nvSpPr>
        <p:spPr>
          <a:xfrm>
            <a:off x="755576" y="6303288"/>
            <a:ext cx="4572000" cy="4308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出典：国土交通省「空き家対策について」（</a:t>
            </a:r>
            <a:r>
              <a:rPr kumimoji="1" lang="en-US" altLang="ja-JP"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（総務省「住宅</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土地</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統計調査</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8477727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908720"/>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空き家数は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万戸となっており、年々増加傾向</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正方形/長方形 9"/>
          <p:cNvSpPr/>
          <p:nvPr/>
        </p:nvSpPr>
        <p:spPr>
          <a:xfrm>
            <a:off x="694380" y="5897711"/>
            <a:ext cx="2591472" cy="271869"/>
          </a:xfrm>
          <a:prstGeom prst="rect">
            <a:avLst/>
          </a:prstGeom>
        </p:spPr>
        <p:txBody>
          <a:bodyPr wrap="square">
            <a:spAutoFit/>
          </a:bodyPr>
          <a:lstStyle/>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住宅・土地統計</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調査」）</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7704" y="1532036"/>
            <a:ext cx="3198601"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CN"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住宅数、世帯数、空家数、空家率</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5428170" y="6277691"/>
            <a:ext cx="347907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※「腐朽・破損あり</a:t>
            </a:r>
            <a:r>
              <a:rPr kumimoji="1" lang="ja-JP" altLang="ja-JP" sz="9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9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ja-JP" sz="9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壁</a:t>
            </a:r>
            <a:r>
              <a:rPr kumimoji="1" lang="ja-JP"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等の一部にひびが入っていたり</a:t>
            </a:r>
            <a:r>
              <a:rPr kumimoji="1" lang="ja-JP" altLang="ja-JP" sz="9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、雨</a:t>
            </a:r>
            <a:r>
              <a:rPr kumimoji="1" lang="ja-JP"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どい</a:t>
            </a:r>
            <a:r>
              <a:rPr kumimoji="1" lang="ja-JP" altLang="ja-JP" sz="9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が破損して</a:t>
            </a:r>
            <a:endParaRPr kumimoji="1" lang="en-US" altLang="ja-JP" sz="9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9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ja-JP" sz="9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ひさし</a:t>
            </a:r>
            <a:r>
              <a:rPr kumimoji="1" lang="ja-JP"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の一部</a:t>
            </a:r>
            <a:r>
              <a:rPr kumimoji="1" lang="ja-JP" altLang="ja-JP" sz="9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が取れて</a:t>
            </a:r>
            <a:r>
              <a:rPr kumimoji="1" lang="ja-JP" altLang="ja-JP" sz="9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いる場合等</a:t>
            </a:r>
            <a:endParaRPr kumimoji="1" lang="ja-JP"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p:cNvSpPr/>
          <p:nvPr/>
        </p:nvSpPr>
        <p:spPr>
          <a:xfrm>
            <a:off x="4950138" y="1525524"/>
            <a:ext cx="3198601"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○種類別の推移と腐朽・破損の状況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
          <p:cNvPicPr>
            <a:picLocks noChangeAspect="1"/>
          </p:cNvPicPr>
          <p:nvPr/>
        </p:nvPicPr>
        <p:blipFill rotWithShape="1">
          <a:blip r:embed="rId3">
            <a:extLst>
              <a:ext uri="{28A0092B-C50C-407E-A947-70E740481C1C}">
                <a14:useLocalDpi xmlns:a14="http://schemas.microsoft.com/office/drawing/2010/main" val="0"/>
              </a:ext>
            </a:extLst>
          </a:blip>
          <a:srcRect t="2479"/>
          <a:stretch/>
        </p:blipFill>
        <p:spPr bwMode="auto">
          <a:xfrm>
            <a:off x="90632" y="1942767"/>
            <a:ext cx="4860000" cy="323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表 15"/>
          <p:cNvGraphicFramePr>
            <a:graphicFrameLocks noGrp="1"/>
          </p:cNvGraphicFramePr>
          <p:nvPr>
            <p:extLst/>
          </p:nvPr>
        </p:nvGraphicFramePr>
        <p:xfrm>
          <a:off x="5511709" y="4708590"/>
          <a:ext cx="3311999" cy="1530608"/>
        </p:xfrm>
        <a:graphic>
          <a:graphicData uri="http://schemas.openxmlformats.org/drawingml/2006/table">
            <a:tbl>
              <a:tblPr/>
              <a:tblGrid>
                <a:gridCol w="1381988">
                  <a:extLst>
                    <a:ext uri="{9D8B030D-6E8A-4147-A177-3AD203B41FA5}">
                      <a16:colId xmlns:a16="http://schemas.microsoft.com/office/drawing/2014/main" val="701147299"/>
                    </a:ext>
                  </a:extLst>
                </a:gridCol>
                <a:gridCol w="643337">
                  <a:extLst>
                    <a:ext uri="{9D8B030D-6E8A-4147-A177-3AD203B41FA5}">
                      <a16:colId xmlns:a16="http://schemas.microsoft.com/office/drawing/2014/main" val="1466240152"/>
                    </a:ext>
                  </a:extLst>
                </a:gridCol>
                <a:gridCol w="656394">
                  <a:extLst>
                    <a:ext uri="{9D8B030D-6E8A-4147-A177-3AD203B41FA5}">
                      <a16:colId xmlns:a16="http://schemas.microsoft.com/office/drawing/2014/main" val="3350735004"/>
                    </a:ext>
                  </a:extLst>
                </a:gridCol>
                <a:gridCol w="630280">
                  <a:extLst>
                    <a:ext uri="{9D8B030D-6E8A-4147-A177-3AD203B41FA5}">
                      <a16:colId xmlns:a16="http://schemas.microsoft.com/office/drawing/2014/main" val="1916085845"/>
                    </a:ext>
                  </a:extLst>
                </a:gridCol>
              </a:tblGrid>
              <a:tr h="324000">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空き家の種類</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総数</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腐朽・破損あり</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割合</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76798601"/>
                  </a:ext>
                </a:extLst>
              </a:tr>
              <a:tr h="221376">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別荘等の二次的住宅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10,600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1,800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17.0%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07806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賃貸用の住宅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453,900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102,000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22.5%</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38737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売却用の住宅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35,800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7,000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19.6%</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643336"/>
                  </a:ext>
                </a:extLst>
              </a:tr>
              <a:tr h="241254">
                <a:tc>
                  <a:txBody>
                    <a:bodyPr/>
                    <a:lstStyle/>
                    <a:p>
                      <a:pPr algn="ctr" fontAlgn="ct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その他の住宅</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209,200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56,500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27.0%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306560353"/>
                  </a:ext>
                </a:extLst>
              </a:tr>
              <a:tr h="241254">
                <a:tc>
                  <a:txBody>
                    <a:bodyPr/>
                    <a:lstStyle/>
                    <a:p>
                      <a:pPr algn="ctr" fontAlgn="ct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空き家総数</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709,400</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167,300</a:t>
                      </a:r>
                    </a:p>
                  </a:txBody>
                  <a:tcPr marL="8936" marR="8936" marT="89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23.6%</a:t>
                      </a:r>
                    </a:p>
                  </a:txBody>
                  <a:tcPr marL="8936" marR="8936" marT="89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329810977"/>
                  </a:ext>
                </a:extLst>
              </a:tr>
            </a:tbl>
          </a:graphicData>
        </a:graphic>
      </p:graphicFrame>
      <p:pic>
        <p:nvPicPr>
          <p:cNvPr id="17" name="図 16"/>
          <p:cNvPicPr>
            <a:picLocks noChangeAspect="1"/>
          </p:cNvPicPr>
          <p:nvPr/>
        </p:nvPicPr>
        <p:blipFill>
          <a:blip r:embed="rId4"/>
          <a:stretch>
            <a:fillRect/>
          </a:stretch>
        </p:blipFill>
        <p:spPr>
          <a:xfrm>
            <a:off x="4976575" y="1833301"/>
            <a:ext cx="3942342" cy="2773185"/>
          </a:xfrm>
          <a:prstGeom prst="rect">
            <a:avLst/>
          </a:prstGeom>
        </p:spPr>
      </p:pic>
      <p:sp>
        <p:nvSpPr>
          <p:cNvPr id="18" name="テキスト ボックス 17"/>
          <p:cNvSpPr txBox="1"/>
          <p:nvPr/>
        </p:nvSpPr>
        <p:spPr>
          <a:xfrm>
            <a:off x="320291" y="5620002"/>
            <a:ext cx="5658578" cy="267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大阪市「万博のインパクトを</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活かした大阪</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の将来に向けたビジョン」</a:t>
            </a: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空き家の増加［まち］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85101687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467545" y="5715502"/>
            <a:ext cx="36004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：警察庁「令和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２年の刑法犯に関する統計</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資料」</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44625"/>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人口</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万人あたり</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の刑法犯認知件数では</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、大阪府は全国</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ワースト１位の状況</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である。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320291" y="1521487"/>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万人あたり</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の刑法犯の認知件数（</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2018</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刑法犯</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の認知</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件数①［まち］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テキスト ボックス 2"/>
          <p:cNvSpPr txBox="1"/>
          <p:nvPr/>
        </p:nvSpPr>
        <p:spPr>
          <a:xfrm>
            <a:off x="320291" y="1891233"/>
            <a:ext cx="612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（件）</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 name="図 4"/>
          <p:cNvPicPr>
            <a:picLocks noChangeAspect="1"/>
          </p:cNvPicPr>
          <p:nvPr/>
        </p:nvPicPr>
        <p:blipFill>
          <a:blip r:embed="rId2"/>
          <a:stretch>
            <a:fillRect/>
          </a:stretch>
        </p:blipFill>
        <p:spPr>
          <a:xfrm>
            <a:off x="107999" y="2076158"/>
            <a:ext cx="8928000" cy="3611394"/>
          </a:xfrm>
          <a:prstGeom prst="rect">
            <a:avLst/>
          </a:prstGeom>
        </p:spPr>
      </p:pic>
    </p:spTree>
    <p:extLst>
      <p:ext uri="{BB962C8B-B14F-4D97-AF65-F5344CB8AC3E}">
        <p14:creationId xmlns:p14="http://schemas.microsoft.com/office/powerpoint/2010/main" val="226736918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4722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大阪府内の全刑法犯</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の認知件数は</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は、過去最少を記録し、ピーク時</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2001</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から</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８</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割減</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少。</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8" name="テキスト ボックス 7"/>
          <p:cNvSpPr txBox="1"/>
          <p:nvPr/>
        </p:nvSpPr>
        <p:spPr>
          <a:xfrm>
            <a:off x="925074" y="6222809"/>
            <a:ext cx="472704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：大阪府警本部「</a:t>
            </a:r>
            <a:r>
              <a:rPr kumimoji="0" lang="ja-JP" altLang="en-US" sz="11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大阪府下の犯罪統計」</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刑法犯</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の認知</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件数②［まち］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p:cNvSpPr/>
          <p:nvPr/>
        </p:nvSpPr>
        <p:spPr>
          <a:xfrm>
            <a:off x="589632" y="1412776"/>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○大阪府内の全刑法犯の認知件数の推移</a:t>
            </a:r>
            <a:endPar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テキスト ボックス 4"/>
          <p:cNvSpPr txBox="1"/>
          <p:nvPr/>
        </p:nvSpPr>
        <p:spPr>
          <a:xfrm>
            <a:off x="1115616" y="1829695"/>
            <a:ext cx="7200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（件）</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 name="図 5"/>
          <p:cNvPicPr>
            <a:picLocks noChangeAspect="1"/>
          </p:cNvPicPr>
          <p:nvPr/>
        </p:nvPicPr>
        <p:blipFill>
          <a:blip r:embed="rId2"/>
          <a:stretch>
            <a:fillRect/>
          </a:stretch>
        </p:blipFill>
        <p:spPr>
          <a:xfrm>
            <a:off x="907985" y="2060527"/>
            <a:ext cx="7328027" cy="4048095"/>
          </a:xfrm>
          <a:prstGeom prst="rect">
            <a:avLst/>
          </a:prstGeom>
        </p:spPr>
      </p:pic>
    </p:spTree>
    <p:extLst>
      <p:ext uri="{BB962C8B-B14F-4D97-AF65-F5344CB8AC3E}">
        <p14:creationId xmlns:p14="http://schemas.microsoft.com/office/powerpoint/2010/main" val="41407514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821482" y="1948462"/>
            <a:ext cx="7638950" cy="3712786"/>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685850" y="5615662"/>
            <a:ext cx="5112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総務省「住宅</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土地</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統計調査（</a:t>
            </a:r>
            <a:r>
              <a:rPr kumimoji="1" lang="en-US" altLang="ja-JP"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44776"/>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大阪府では、通勤時間が</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時間以内である人の比率が約</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割となっており、東京都と比較してその割合は高い。</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589632" y="1484784"/>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○職場</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までの通勤時間（比率）</a:t>
            </a:r>
          </a:p>
        </p:txBody>
      </p:sp>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通勤時間［まち］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角丸四角形 2"/>
          <p:cNvSpPr/>
          <p:nvPr/>
        </p:nvSpPr>
        <p:spPr>
          <a:xfrm>
            <a:off x="1403648" y="2204864"/>
            <a:ext cx="5328592"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角丸四角形 10"/>
          <p:cNvSpPr/>
          <p:nvPr/>
        </p:nvSpPr>
        <p:spPr>
          <a:xfrm>
            <a:off x="1405492" y="3579943"/>
            <a:ext cx="4932000"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角丸四角形吹き出し 4"/>
          <p:cNvSpPr/>
          <p:nvPr/>
        </p:nvSpPr>
        <p:spPr>
          <a:xfrm>
            <a:off x="6101560" y="1804923"/>
            <a:ext cx="1261360" cy="358370"/>
          </a:xfrm>
          <a:prstGeom prst="wedgeRoundRectCallout">
            <a:avLst>
              <a:gd name="adj1" fmla="val -40052"/>
              <a:gd name="adj2" fmla="val 7853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a:ea typeface="Meiryo UI"/>
                <a:cs typeface="+mn-cs"/>
              </a:rPr>
              <a:t>1</a:t>
            </a: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時間以内である人の比率</a:t>
            </a:r>
            <a:r>
              <a:rPr kumimoji="1" lang="en-US" altLang="ja-JP" sz="1000" b="0" i="0" u="none" strike="noStrike" kern="1200" cap="none" spc="0" normalizeH="0" baseline="0" noProof="0" dirty="0" smtClean="0">
                <a:ln>
                  <a:noFill/>
                </a:ln>
                <a:solidFill>
                  <a:prstClr val="black"/>
                </a:solidFill>
                <a:effectLst/>
                <a:uLnTx/>
                <a:uFillTx/>
                <a:latin typeface="Meiryo UI"/>
                <a:ea typeface="Meiryo UI"/>
                <a:cs typeface="+mn-cs"/>
              </a:rPr>
              <a:t>:79.1%</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角丸四角形吹き出し 13"/>
          <p:cNvSpPr/>
          <p:nvPr/>
        </p:nvSpPr>
        <p:spPr>
          <a:xfrm>
            <a:off x="6078220" y="3299030"/>
            <a:ext cx="1261360" cy="358370"/>
          </a:xfrm>
          <a:prstGeom prst="wedgeRoundRectCallout">
            <a:avLst>
              <a:gd name="adj1" fmla="val -63118"/>
              <a:gd name="adj2" fmla="val 4374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a:ea typeface="Meiryo UI"/>
                <a:cs typeface="+mn-cs"/>
              </a:rPr>
              <a:t>1</a:t>
            </a: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時間以内である人の比率</a:t>
            </a:r>
            <a:r>
              <a:rPr kumimoji="1" lang="en-US" altLang="ja-JP" sz="1000" b="0" i="0" u="none" strike="noStrike" kern="1200" cap="none" spc="0" normalizeH="0" baseline="0" noProof="0" dirty="0" smtClean="0">
                <a:ln>
                  <a:noFill/>
                </a:ln>
                <a:solidFill>
                  <a:prstClr val="black"/>
                </a:solidFill>
                <a:effectLst/>
                <a:uLnTx/>
                <a:uFillTx/>
                <a:latin typeface="Meiryo UI"/>
                <a:ea typeface="Meiryo UI"/>
                <a:cs typeface="+mn-cs"/>
              </a:rPr>
              <a:t>:72.8%</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7570477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72617"/>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就航ネットワークの強化や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LCC</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拠点化など、関西国際空港の国際拠点空港としての機能強化及び利用促進が図られ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、コロナ前までは、</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旅客数や就航便数が増加。</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1253422" y="6222809"/>
            <a:ext cx="5658578" cy="267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大阪市「万博のインパクトを</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活かした大阪</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の将来に向けたビジョン」</a:t>
            </a:r>
          </a:p>
        </p:txBody>
      </p:sp>
      <p:pic>
        <p:nvPicPr>
          <p:cNvPr id="11" name="図 10"/>
          <p:cNvPicPr>
            <a:picLocks noChangeAspect="1"/>
          </p:cNvPicPr>
          <p:nvPr/>
        </p:nvPicPr>
        <p:blipFill>
          <a:blip r:embed="rId2"/>
          <a:stretch>
            <a:fillRect/>
          </a:stretch>
        </p:blipFill>
        <p:spPr>
          <a:xfrm>
            <a:off x="1480040" y="3859521"/>
            <a:ext cx="6491489" cy="2376000"/>
          </a:xfrm>
          <a:prstGeom prst="rect">
            <a:avLst/>
          </a:prstGeom>
        </p:spPr>
      </p:pic>
      <p:pic>
        <p:nvPicPr>
          <p:cNvPr id="12" name="図 11"/>
          <p:cNvPicPr>
            <a:picLocks noChangeAspect="1"/>
          </p:cNvPicPr>
          <p:nvPr/>
        </p:nvPicPr>
        <p:blipFill>
          <a:blip r:embed="rId3"/>
          <a:stretch>
            <a:fillRect/>
          </a:stretch>
        </p:blipFill>
        <p:spPr>
          <a:xfrm>
            <a:off x="1191466" y="1681821"/>
            <a:ext cx="7188782" cy="2232000"/>
          </a:xfrm>
          <a:prstGeom prst="rect">
            <a:avLst/>
          </a:prstGeom>
        </p:spPr>
      </p:pic>
      <p:sp>
        <p:nvSpPr>
          <p:cNvPr id="14" name="テキスト ボックス 13"/>
          <p:cNvSpPr txBox="1"/>
          <p:nvPr/>
        </p:nvSpPr>
        <p:spPr>
          <a:xfrm>
            <a:off x="1647298" y="6472089"/>
            <a:ext cx="151216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（関西エアポート</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株</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372301" y="1423809"/>
            <a:ext cx="2704730"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○関西空港における発着回数等</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関西国際空港①［まち］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02856262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76283" y="2202561"/>
            <a:ext cx="4023709" cy="3962743"/>
          </a:xfrm>
          <a:prstGeom prst="rect">
            <a:avLst/>
          </a:prstGeom>
        </p:spPr>
      </p:pic>
      <p:pic>
        <p:nvPicPr>
          <p:cNvPr id="5" name="図 4"/>
          <p:cNvPicPr>
            <a:picLocks noChangeAspect="1"/>
          </p:cNvPicPr>
          <p:nvPr/>
        </p:nvPicPr>
        <p:blipFill>
          <a:blip r:embed="rId3"/>
          <a:stretch>
            <a:fillRect/>
          </a:stretch>
        </p:blipFill>
        <p:spPr>
          <a:xfrm>
            <a:off x="4499992" y="2187319"/>
            <a:ext cx="4468755" cy="3993226"/>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89063" y="764704"/>
            <a:ext cx="8503417" cy="97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年度の外国貨物取扱量は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74.2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万トンと昨年に比べ減少。成田空港とは、依然</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倍近くの差がある状況。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一方、輸出入貿易額では、成田空港とは大きな開きがあるものの、成田空港が前年比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減に対し、関西国際空港は前年比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減と、減少幅は小さい。</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6" name="正方形/長方形 15"/>
          <p:cNvSpPr/>
          <p:nvPr/>
        </p:nvSpPr>
        <p:spPr>
          <a:xfrm>
            <a:off x="4283269" y="1763863"/>
            <a:ext cx="4736429"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○輸出入貿易額</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02565" y="1783849"/>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正方形/長方形 14"/>
          <p:cNvSpPr/>
          <p:nvPr/>
        </p:nvSpPr>
        <p:spPr>
          <a:xfrm>
            <a:off x="75784" y="332656"/>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関西国際空港②［まち］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テキスト ボックス 23"/>
          <p:cNvSpPr txBox="1"/>
          <p:nvPr/>
        </p:nvSpPr>
        <p:spPr>
          <a:xfrm>
            <a:off x="1077679" y="6314773"/>
            <a:ext cx="211635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左図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各社プレスリリースより</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右図　税関資料より作成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大かっこ 24"/>
          <p:cNvSpPr/>
          <p:nvPr/>
        </p:nvSpPr>
        <p:spPr>
          <a:xfrm>
            <a:off x="1043608" y="6346706"/>
            <a:ext cx="2124001" cy="396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8" name="テキスト ボックス 1"/>
          <p:cNvSpPr txBox="1"/>
          <p:nvPr/>
        </p:nvSpPr>
        <p:spPr>
          <a:xfrm>
            <a:off x="387550" y="1992111"/>
            <a:ext cx="656058" cy="2044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572000" y="1974032"/>
            <a:ext cx="93610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線吹き出し 1 (枠付き) 33"/>
          <p:cNvSpPr/>
          <p:nvPr/>
        </p:nvSpPr>
        <p:spPr>
          <a:xfrm>
            <a:off x="2557391" y="3848447"/>
            <a:ext cx="864096" cy="288033"/>
          </a:xfrm>
          <a:prstGeom prst="borderCallout1">
            <a:avLst>
              <a:gd name="adj1" fmla="val 103593"/>
              <a:gd name="adj2" fmla="val 42768"/>
              <a:gd name="adj3" fmla="val 262253"/>
              <a:gd name="adj4" fmla="val 236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関西</a:t>
            </a:r>
            <a:r>
              <a:rPr kumimoji="1" lang="ja-JP" altLang="en-US" sz="1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空港</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5" name="線吹き出し 1 (枠付き) 34"/>
          <p:cNvSpPr/>
          <p:nvPr/>
        </p:nvSpPr>
        <p:spPr>
          <a:xfrm>
            <a:off x="971600" y="4725143"/>
            <a:ext cx="864096" cy="288033"/>
          </a:xfrm>
          <a:prstGeom prst="borderCallout1">
            <a:avLst>
              <a:gd name="adj1" fmla="val 103593"/>
              <a:gd name="adj2" fmla="val 42768"/>
              <a:gd name="adj3" fmla="val 222011"/>
              <a:gd name="adj4" fmla="val 37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中部</a:t>
            </a:r>
            <a:r>
              <a:rPr kumimoji="1" lang="ja-JP" altLang="en-US" sz="1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空港</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6" name="線吹き出し 1 (枠付き) 35"/>
          <p:cNvSpPr/>
          <p:nvPr/>
        </p:nvSpPr>
        <p:spPr>
          <a:xfrm>
            <a:off x="5387197" y="3944082"/>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成田空港</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7" name="線吹き出し 1 (枠付き) 36"/>
          <p:cNvSpPr/>
          <p:nvPr/>
        </p:nvSpPr>
        <p:spPr>
          <a:xfrm>
            <a:off x="7308304" y="3835137"/>
            <a:ext cx="864096" cy="288033"/>
          </a:xfrm>
          <a:prstGeom prst="borderCallout1">
            <a:avLst>
              <a:gd name="adj1" fmla="val 103593"/>
              <a:gd name="adj2" fmla="val 42768"/>
              <a:gd name="adj3" fmla="val 211714"/>
              <a:gd name="adj4" fmla="val 505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関西</a:t>
            </a:r>
            <a:r>
              <a:rPr kumimoji="1" lang="ja-JP" altLang="en-US" sz="1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空港</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8" name="線吹き出し 1 (枠付き) 37"/>
          <p:cNvSpPr/>
          <p:nvPr/>
        </p:nvSpPr>
        <p:spPr>
          <a:xfrm>
            <a:off x="6976329" y="4603988"/>
            <a:ext cx="864096" cy="288033"/>
          </a:xfrm>
          <a:prstGeom prst="borderCallout1">
            <a:avLst>
              <a:gd name="adj1" fmla="val 103593"/>
              <a:gd name="adj2" fmla="val 42768"/>
              <a:gd name="adj3" fmla="val 213746"/>
              <a:gd name="adj4" fmla="val 304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中部</a:t>
            </a:r>
            <a:r>
              <a:rPr kumimoji="1" lang="ja-JP" altLang="en-US" sz="1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空港</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線吹き出し 1 (枠付き) 39"/>
          <p:cNvSpPr/>
          <p:nvPr/>
        </p:nvSpPr>
        <p:spPr>
          <a:xfrm>
            <a:off x="1724469" y="3180883"/>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成田空港</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テキスト ボックス 40"/>
          <p:cNvSpPr txBox="1"/>
          <p:nvPr/>
        </p:nvSpPr>
        <p:spPr>
          <a:xfrm>
            <a:off x="570298" y="6070399"/>
            <a:ext cx="5658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「データでみる</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大阪の成長戦略</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月版）</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576312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599230" y="2158849"/>
            <a:ext cx="4682134" cy="4127350"/>
          </a:xfrm>
          <a:prstGeom prst="rect">
            <a:avLst/>
          </a:prstGeom>
        </p:spPr>
      </p:pic>
      <p:pic>
        <p:nvPicPr>
          <p:cNvPr id="3" name="図 2"/>
          <p:cNvPicPr>
            <a:picLocks noChangeAspect="1"/>
          </p:cNvPicPr>
          <p:nvPr/>
        </p:nvPicPr>
        <p:blipFill>
          <a:blip r:embed="rId3"/>
          <a:stretch>
            <a:fillRect/>
          </a:stretch>
        </p:blipFill>
        <p:spPr>
          <a:xfrm>
            <a:off x="231398" y="1882897"/>
            <a:ext cx="4352921" cy="4322439"/>
          </a:xfrm>
          <a:prstGeom prst="rect">
            <a:avLst/>
          </a:prstGeom>
        </p:spPr>
      </p:pic>
      <p:sp>
        <p:nvSpPr>
          <p:cNvPr id="6" name="スライド番号プレースホルダー 5"/>
          <p:cNvSpPr>
            <a:spLocks noGrp="1"/>
          </p:cNvSpPr>
          <p:nvPr>
            <p:ph type="sldNum" sz="quarter" idx="12"/>
          </p:nvPr>
        </p:nvSpPr>
        <p:spPr>
          <a:xfrm>
            <a:off x="6999915" y="6563578"/>
            <a:ext cx="2133600" cy="339646"/>
          </a:xfrm>
        </p:spPr>
        <p:txBody>
          <a:bodyPr/>
          <a:lstStyle/>
          <a:p>
            <a:fld id="{4AFB2BD9-75B0-4367-96C2-269A9ADE290D}" type="slidenum">
              <a:rPr kumimoji="1" lang="ja-JP" altLang="en-US" smtClean="0"/>
              <a:t>12</a:t>
            </a:fld>
            <a:endParaRPr kumimoji="1" lang="ja-JP" altLang="en-US"/>
          </a:p>
        </p:txBody>
      </p:sp>
      <p:sp>
        <p:nvSpPr>
          <p:cNvPr id="7" name="正方形/長方形 6"/>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２．大阪経済の動き（１）新型コロナウイルス感染症拡大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以前</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の大阪経済</a:t>
            </a:r>
            <a:endParaRPr kumimoji="0" lang="en-US" altLang="ja-JP" sz="2000" kern="0" dirty="0">
              <a:solidFill>
                <a:srgbClr val="000000"/>
              </a:solidFill>
              <a:ea typeface="Meiryo UI" pitchFamily="50" charset="-128"/>
              <a:cs typeface="Meiryo UI" pitchFamily="50" charset="-128"/>
            </a:endParaRPr>
          </a:p>
        </p:txBody>
      </p:sp>
      <p:sp>
        <p:nvSpPr>
          <p:cNvPr id="10" name="テキスト ボックス 9"/>
          <p:cNvSpPr txBox="1"/>
          <p:nvPr/>
        </p:nvSpPr>
        <p:spPr>
          <a:xfrm>
            <a:off x="2090741" y="3174804"/>
            <a:ext cx="1539748" cy="307777"/>
          </a:xfrm>
          <a:prstGeom prst="rect">
            <a:avLst/>
          </a:prstGeom>
          <a:noFill/>
        </p:spPr>
        <p:txBody>
          <a:bodyPr wrap="square" rtlCol="0">
            <a:spAutoFit/>
          </a:bodyPr>
          <a:lstStyle/>
          <a:p>
            <a:r>
              <a:rPr kumimoji="1" lang="ja-JP" altLang="en-US" sz="1400" b="1" dirty="0" smtClean="0"/>
              <a:t>大阪府</a:t>
            </a:r>
            <a:endParaRPr kumimoji="1" lang="ja-JP" altLang="en-US" sz="1400" b="1" dirty="0"/>
          </a:p>
        </p:txBody>
      </p:sp>
      <p:sp>
        <p:nvSpPr>
          <p:cNvPr id="11" name="テキスト ボックス 10"/>
          <p:cNvSpPr txBox="1"/>
          <p:nvPr/>
        </p:nvSpPr>
        <p:spPr>
          <a:xfrm>
            <a:off x="1839869" y="4044117"/>
            <a:ext cx="619615" cy="307777"/>
          </a:xfrm>
          <a:prstGeom prst="rect">
            <a:avLst/>
          </a:prstGeom>
          <a:noFill/>
        </p:spPr>
        <p:txBody>
          <a:bodyPr wrap="square" rtlCol="0">
            <a:spAutoFit/>
          </a:bodyPr>
          <a:lstStyle/>
          <a:p>
            <a:r>
              <a:rPr kumimoji="1" lang="ja-JP" altLang="en-US" sz="1400" b="1" dirty="0" smtClean="0"/>
              <a:t>全国</a:t>
            </a:r>
            <a:endParaRPr kumimoji="1" lang="ja-JP" altLang="en-US" sz="1400" b="1" dirty="0"/>
          </a:p>
        </p:txBody>
      </p:sp>
      <p:cxnSp>
        <p:nvCxnSpPr>
          <p:cNvPr id="12" name="直線コネクタ 11"/>
          <p:cNvCxnSpPr/>
          <p:nvPr/>
        </p:nvCxnSpPr>
        <p:spPr>
          <a:xfrm flipH="1">
            <a:off x="3260823" y="3390696"/>
            <a:ext cx="286158" cy="879519"/>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3260823" y="3365419"/>
            <a:ext cx="739335" cy="307777"/>
          </a:xfrm>
          <a:prstGeom prst="rect">
            <a:avLst/>
          </a:prstGeom>
          <a:solidFill>
            <a:schemeClr val="bg1"/>
          </a:solidFill>
          <a:ln w="3175">
            <a:solidFill>
              <a:schemeClr val="tx1"/>
            </a:solidFill>
          </a:ln>
        </p:spPr>
        <p:txBody>
          <a:bodyPr wrap="square" rtlCol="0">
            <a:spAutoFit/>
          </a:bodyPr>
          <a:lstStyle/>
          <a:p>
            <a:r>
              <a:rPr kumimoji="1" lang="ja-JP" altLang="en-US" sz="1400" b="1" dirty="0" smtClean="0"/>
              <a:t>東京都</a:t>
            </a:r>
            <a:endParaRPr kumimoji="1" lang="ja-JP" altLang="en-US" sz="1400" b="1" dirty="0"/>
          </a:p>
        </p:txBody>
      </p:sp>
      <p:sp>
        <p:nvSpPr>
          <p:cNvPr id="18" name="テキスト ボックス 17"/>
          <p:cNvSpPr txBox="1"/>
          <p:nvPr/>
        </p:nvSpPr>
        <p:spPr>
          <a:xfrm>
            <a:off x="6708973" y="3046388"/>
            <a:ext cx="869437" cy="307777"/>
          </a:xfrm>
          <a:prstGeom prst="rect">
            <a:avLst/>
          </a:prstGeom>
          <a:noFill/>
          <a:ln w="3175">
            <a:solidFill>
              <a:schemeClr val="tx1"/>
            </a:solidFill>
          </a:ln>
        </p:spPr>
        <p:txBody>
          <a:bodyPr wrap="square" rtlCol="0">
            <a:spAutoFit/>
          </a:bodyPr>
          <a:lstStyle/>
          <a:p>
            <a:r>
              <a:rPr kumimoji="1" lang="ja-JP" altLang="en-US" sz="1400" b="1" dirty="0" smtClean="0"/>
              <a:t>東京都</a:t>
            </a:r>
            <a:endParaRPr kumimoji="1" lang="ja-JP" altLang="en-US" sz="1400" b="1" dirty="0"/>
          </a:p>
        </p:txBody>
      </p:sp>
      <p:sp>
        <p:nvSpPr>
          <p:cNvPr id="19" name="テキスト ボックス 18"/>
          <p:cNvSpPr txBox="1"/>
          <p:nvPr/>
        </p:nvSpPr>
        <p:spPr>
          <a:xfrm>
            <a:off x="7842185" y="3263315"/>
            <a:ext cx="719865" cy="307777"/>
          </a:xfrm>
          <a:prstGeom prst="rect">
            <a:avLst/>
          </a:prstGeom>
          <a:noFill/>
          <a:ln w="3175">
            <a:solidFill>
              <a:schemeClr val="tx1"/>
            </a:solidFill>
          </a:ln>
        </p:spPr>
        <p:txBody>
          <a:bodyPr wrap="square" rtlCol="0">
            <a:spAutoFit/>
          </a:bodyPr>
          <a:lstStyle/>
          <a:p>
            <a:r>
              <a:rPr kumimoji="1" lang="ja-JP" altLang="en-US" sz="1400" b="1" dirty="0" smtClean="0"/>
              <a:t>大阪府</a:t>
            </a:r>
            <a:endParaRPr kumimoji="1" lang="ja-JP" altLang="en-US" sz="1400" b="1" dirty="0"/>
          </a:p>
        </p:txBody>
      </p:sp>
      <p:sp>
        <p:nvSpPr>
          <p:cNvPr id="20" name="テキスト ボックス 19"/>
          <p:cNvSpPr txBox="1"/>
          <p:nvPr/>
        </p:nvSpPr>
        <p:spPr>
          <a:xfrm>
            <a:off x="8435251" y="3956396"/>
            <a:ext cx="619615" cy="307777"/>
          </a:xfrm>
          <a:prstGeom prst="rect">
            <a:avLst/>
          </a:prstGeom>
          <a:noFill/>
          <a:ln w="3175">
            <a:solidFill>
              <a:schemeClr val="tx1"/>
            </a:solidFill>
          </a:ln>
        </p:spPr>
        <p:txBody>
          <a:bodyPr wrap="square" rtlCol="0">
            <a:spAutoFit/>
          </a:bodyPr>
          <a:lstStyle/>
          <a:p>
            <a:pPr algn="ctr"/>
            <a:r>
              <a:rPr kumimoji="1" lang="ja-JP" altLang="en-US" sz="1400" b="1" dirty="0" smtClean="0"/>
              <a:t>全国</a:t>
            </a:r>
            <a:endParaRPr kumimoji="1" lang="ja-JP" altLang="en-US" sz="1400" b="1" dirty="0"/>
          </a:p>
        </p:txBody>
      </p:sp>
      <p:sp>
        <p:nvSpPr>
          <p:cNvPr id="16" name="テキスト ボックス 15"/>
          <p:cNvSpPr txBox="1"/>
          <p:nvPr/>
        </p:nvSpPr>
        <p:spPr>
          <a:xfrm>
            <a:off x="320291" y="491196"/>
            <a:ext cx="5612105" cy="307777"/>
          </a:xfrm>
          <a:prstGeom prst="rect">
            <a:avLst/>
          </a:prstGeom>
          <a:noFill/>
        </p:spPr>
        <p:txBody>
          <a:bodyPr wrap="square" rtlCol="0">
            <a:spAutoFit/>
          </a:bodyPr>
          <a:lstStyle/>
          <a:p>
            <a:r>
              <a:rPr lang="ja-JP" altLang="en-US" sz="1400" b="1" dirty="0" smtClean="0"/>
              <a:t>■</a:t>
            </a:r>
            <a:r>
              <a:rPr lang="ja-JP" altLang="en-US" sz="1400" b="1" dirty="0"/>
              <a:t>　</a:t>
            </a:r>
            <a:r>
              <a:rPr lang="ja-JP" altLang="en-US" sz="1400" b="1" dirty="0" smtClean="0"/>
              <a:t>完全失業率・有効求人倍率の推移</a:t>
            </a:r>
            <a:endParaRPr lang="ja-JP" altLang="en-US" sz="1400" b="1" dirty="0"/>
          </a:p>
        </p:txBody>
      </p:sp>
      <p:sp>
        <p:nvSpPr>
          <p:cNvPr id="21" name="正方形/長方形 20"/>
          <p:cNvSpPr/>
          <p:nvPr/>
        </p:nvSpPr>
        <p:spPr>
          <a:xfrm>
            <a:off x="275837" y="1680668"/>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○完全失業率の推移</a:t>
            </a:r>
          </a:p>
        </p:txBody>
      </p:sp>
      <p:sp>
        <p:nvSpPr>
          <p:cNvPr id="22" name="正方形/長方形 21"/>
          <p:cNvSpPr/>
          <p:nvPr/>
        </p:nvSpPr>
        <p:spPr>
          <a:xfrm>
            <a:off x="4838601" y="1680668"/>
            <a:ext cx="439002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○有効求人倍率の推移</a:t>
            </a:r>
          </a:p>
        </p:txBody>
      </p:sp>
      <p:sp>
        <p:nvSpPr>
          <p:cNvPr id="23" name="テキスト ボックス 22"/>
          <p:cNvSpPr txBox="1"/>
          <p:nvPr/>
        </p:nvSpPr>
        <p:spPr>
          <a:xfrm>
            <a:off x="320291" y="6395369"/>
            <a:ext cx="3403298"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：総務省統計局「労働力調査」</a:t>
            </a:r>
            <a:endParaRPr kumimoji="1" lang="ja-JP" altLang="en-US" sz="11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543425" y="6286199"/>
            <a:ext cx="4680967" cy="43088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：厚生労働省</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「都道府県（受理地）別労働市場関係指標（実数、季節調整値）」</a:t>
            </a:r>
            <a:endParaRPr kumimoji="1" lang="ja-JP" altLang="en-US" sz="1100" dirty="0">
              <a:latin typeface="Meiryo UI" panose="020B0604030504040204" pitchFamily="50" charset="-128"/>
              <a:ea typeface="Meiryo UI" panose="020B0604030504040204" pitchFamily="50" charset="-128"/>
            </a:endParaRPr>
          </a:p>
        </p:txBody>
      </p:sp>
      <p:sp>
        <p:nvSpPr>
          <p:cNvPr id="25" name="正方形/長方形 24"/>
          <p:cNvSpPr/>
          <p:nvPr/>
        </p:nvSpPr>
        <p:spPr>
          <a:xfrm>
            <a:off x="214074" y="795244"/>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大阪府の雇用環境は、リーマンショックで悪化したが、その後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大きく</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改善傾向が続いている。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p:nvPr/>
        </p:nvCxnSpPr>
        <p:spPr>
          <a:xfrm>
            <a:off x="971600" y="2403449"/>
            <a:ext cx="0" cy="3516053"/>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a:off x="1907704" y="2155381"/>
            <a:ext cx="28348" cy="3757454"/>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a:off x="2219855" y="2817490"/>
            <a:ext cx="0" cy="3102012"/>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4000158" y="2514796"/>
            <a:ext cx="0" cy="3413456"/>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a:off x="3260823" y="2155381"/>
            <a:ext cx="13636" cy="3757454"/>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sp>
        <p:nvSpPr>
          <p:cNvPr id="33" name="テキスト ボックス 32"/>
          <p:cNvSpPr txBox="1"/>
          <p:nvPr/>
        </p:nvSpPr>
        <p:spPr>
          <a:xfrm>
            <a:off x="785263" y="2130395"/>
            <a:ext cx="590954"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リーマン</a:t>
            </a:r>
            <a:endParaRPr kumimoji="1" lang="en-US" altLang="ja-JP" sz="900" dirty="0" smtClean="0"/>
          </a:p>
          <a:p>
            <a:pPr algn="ctr"/>
            <a:r>
              <a:rPr kumimoji="1" lang="ja-JP" altLang="en-US" sz="900" dirty="0" smtClean="0"/>
              <a:t>ショック</a:t>
            </a:r>
            <a:endParaRPr kumimoji="1" lang="ja-JP" altLang="en-US" sz="900" dirty="0"/>
          </a:p>
        </p:txBody>
      </p:sp>
      <p:sp>
        <p:nvSpPr>
          <p:cNvPr id="34" name="テキスト ボックス 33"/>
          <p:cNvSpPr txBox="1"/>
          <p:nvPr/>
        </p:nvSpPr>
        <p:spPr>
          <a:xfrm>
            <a:off x="1991833" y="2541778"/>
            <a:ext cx="685006"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府市統合</a:t>
            </a:r>
            <a:endParaRPr kumimoji="1" lang="en-US" altLang="ja-JP" sz="900" dirty="0" smtClean="0"/>
          </a:p>
          <a:p>
            <a:pPr algn="ctr"/>
            <a:r>
              <a:rPr kumimoji="1" lang="ja-JP" altLang="en-US" sz="900" dirty="0" smtClean="0"/>
              <a:t>本部設置</a:t>
            </a:r>
            <a:endParaRPr kumimoji="1" lang="ja-JP" altLang="en-US" sz="900" dirty="0"/>
          </a:p>
        </p:txBody>
      </p:sp>
      <p:sp>
        <p:nvSpPr>
          <p:cNvPr id="35" name="テキスト ボックス 34"/>
          <p:cNvSpPr txBox="1"/>
          <p:nvPr/>
        </p:nvSpPr>
        <p:spPr>
          <a:xfrm>
            <a:off x="1412106" y="2130395"/>
            <a:ext cx="807749"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東日本</a:t>
            </a:r>
            <a:endParaRPr kumimoji="1" lang="en-US" altLang="ja-JP" sz="900" dirty="0" smtClean="0"/>
          </a:p>
          <a:p>
            <a:pPr algn="ctr"/>
            <a:r>
              <a:rPr kumimoji="1" lang="ja-JP" altLang="en-US" sz="900" dirty="0" smtClean="0"/>
              <a:t>大震災発災</a:t>
            </a:r>
            <a:endParaRPr kumimoji="1" lang="ja-JP" altLang="en-US" sz="900" dirty="0"/>
          </a:p>
        </p:txBody>
      </p:sp>
      <p:sp>
        <p:nvSpPr>
          <p:cNvPr id="36" name="テキスト ボックス 35"/>
          <p:cNvSpPr txBox="1"/>
          <p:nvPr/>
        </p:nvSpPr>
        <p:spPr>
          <a:xfrm>
            <a:off x="3528741" y="2121560"/>
            <a:ext cx="836853"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a:t>
            </a:r>
            <a:endParaRPr kumimoji="1" lang="en-US" altLang="ja-JP" sz="900" dirty="0" smtClean="0"/>
          </a:p>
          <a:p>
            <a:pPr algn="ctr"/>
            <a:r>
              <a:rPr kumimoji="1" lang="ja-JP" altLang="en-US" sz="900" dirty="0" smtClean="0"/>
              <a:t>ビジョン策定</a:t>
            </a:r>
            <a:endParaRPr kumimoji="1" lang="ja-JP" altLang="en-US" sz="900" dirty="0"/>
          </a:p>
        </p:txBody>
      </p:sp>
      <p:sp>
        <p:nvSpPr>
          <p:cNvPr id="37" name="テキスト ボックス 36"/>
          <p:cNvSpPr txBox="1"/>
          <p:nvPr/>
        </p:nvSpPr>
        <p:spPr>
          <a:xfrm>
            <a:off x="2637115" y="2123559"/>
            <a:ext cx="836853"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副首都推進</a:t>
            </a:r>
            <a:endParaRPr kumimoji="1" lang="en-US" altLang="ja-JP" sz="900" dirty="0" smtClean="0"/>
          </a:p>
          <a:p>
            <a:pPr algn="ctr"/>
            <a:r>
              <a:rPr kumimoji="1" lang="ja-JP" altLang="en-US" sz="900" dirty="0" smtClean="0"/>
              <a:t>本部設置</a:t>
            </a:r>
            <a:endParaRPr kumimoji="1" lang="ja-JP" altLang="en-US" sz="900" dirty="0"/>
          </a:p>
        </p:txBody>
      </p:sp>
      <p:grpSp>
        <p:nvGrpSpPr>
          <p:cNvPr id="58" name="グループ化 57"/>
          <p:cNvGrpSpPr/>
          <p:nvPr/>
        </p:nvGrpSpPr>
        <p:grpSpPr>
          <a:xfrm>
            <a:off x="5293382" y="2112810"/>
            <a:ext cx="3580331" cy="3806692"/>
            <a:chOff x="9154271" y="2170447"/>
            <a:chExt cx="3580331" cy="3806692"/>
          </a:xfrm>
        </p:grpSpPr>
        <p:cxnSp>
          <p:nvCxnSpPr>
            <p:cNvPr id="45" name="直線コネクタ 44"/>
            <p:cNvCxnSpPr/>
            <p:nvPr/>
          </p:nvCxnSpPr>
          <p:spPr>
            <a:xfrm>
              <a:off x="9340608" y="2452336"/>
              <a:ext cx="0" cy="3516053"/>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a:off x="10276712" y="2204268"/>
              <a:ext cx="2170" cy="3772871"/>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a:off x="10588863" y="2866377"/>
              <a:ext cx="0" cy="3102012"/>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48" name="直線コネクタ 47"/>
            <p:cNvCxnSpPr/>
            <p:nvPr/>
          </p:nvCxnSpPr>
          <p:spPr>
            <a:xfrm>
              <a:off x="12369166" y="2563683"/>
              <a:ext cx="0" cy="3413456"/>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49" name="直線コネクタ 48"/>
            <p:cNvCxnSpPr/>
            <p:nvPr/>
          </p:nvCxnSpPr>
          <p:spPr>
            <a:xfrm>
              <a:off x="11629831" y="2204268"/>
              <a:ext cx="13636" cy="3757454"/>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sp>
          <p:nvSpPr>
            <p:cNvPr id="50" name="テキスト ボックス 49"/>
            <p:cNvSpPr txBox="1"/>
            <p:nvPr/>
          </p:nvSpPr>
          <p:spPr>
            <a:xfrm>
              <a:off x="9154271" y="2179282"/>
              <a:ext cx="590954"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リーマン</a:t>
              </a:r>
              <a:endParaRPr kumimoji="1" lang="en-US" altLang="ja-JP" sz="900" dirty="0" smtClean="0"/>
            </a:p>
            <a:p>
              <a:pPr algn="ctr"/>
              <a:r>
                <a:rPr kumimoji="1" lang="ja-JP" altLang="en-US" sz="900" dirty="0" smtClean="0"/>
                <a:t>ショック</a:t>
              </a:r>
              <a:endParaRPr kumimoji="1" lang="ja-JP" altLang="en-US" sz="900" dirty="0"/>
            </a:p>
          </p:txBody>
        </p:sp>
        <p:sp>
          <p:nvSpPr>
            <p:cNvPr id="51" name="テキスト ボックス 50"/>
            <p:cNvSpPr txBox="1"/>
            <p:nvPr/>
          </p:nvSpPr>
          <p:spPr>
            <a:xfrm>
              <a:off x="10360841" y="2590665"/>
              <a:ext cx="685006"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府市統合</a:t>
              </a:r>
              <a:endParaRPr kumimoji="1" lang="en-US" altLang="ja-JP" sz="900" dirty="0" smtClean="0"/>
            </a:p>
            <a:p>
              <a:pPr algn="ctr"/>
              <a:r>
                <a:rPr kumimoji="1" lang="ja-JP" altLang="en-US" sz="900" dirty="0" smtClean="0"/>
                <a:t>本部設置</a:t>
              </a:r>
              <a:endParaRPr kumimoji="1" lang="ja-JP" altLang="en-US" sz="900" dirty="0"/>
            </a:p>
          </p:txBody>
        </p:sp>
        <p:sp>
          <p:nvSpPr>
            <p:cNvPr id="52" name="テキスト ボックス 51"/>
            <p:cNvSpPr txBox="1"/>
            <p:nvPr/>
          </p:nvSpPr>
          <p:spPr>
            <a:xfrm>
              <a:off x="9781114" y="2179282"/>
              <a:ext cx="807749"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東日本</a:t>
              </a:r>
              <a:endParaRPr kumimoji="1" lang="en-US" altLang="ja-JP" sz="900" dirty="0" smtClean="0"/>
            </a:p>
            <a:p>
              <a:pPr algn="ctr"/>
              <a:r>
                <a:rPr kumimoji="1" lang="ja-JP" altLang="en-US" sz="900" dirty="0" smtClean="0"/>
                <a:t>大震災発災</a:t>
              </a:r>
              <a:endParaRPr kumimoji="1" lang="ja-JP" altLang="en-US" sz="900" dirty="0"/>
            </a:p>
          </p:txBody>
        </p:sp>
        <p:sp>
          <p:nvSpPr>
            <p:cNvPr id="53" name="テキスト ボックス 52"/>
            <p:cNvSpPr txBox="1"/>
            <p:nvPr/>
          </p:nvSpPr>
          <p:spPr>
            <a:xfrm>
              <a:off x="11897749" y="2170447"/>
              <a:ext cx="836853"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a:t>
              </a:r>
              <a:endParaRPr kumimoji="1" lang="en-US" altLang="ja-JP" sz="900" dirty="0" smtClean="0"/>
            </a:p>
            <a:p>
              <a:pPr algn="ctr"/>
              <a:r>
                <a:rPr kumimoji="1" lang="ja-JP" altLang="en-US" sz="900" dirty="0" smtClean="0"/>
                <a:t>ビジョン策定</a:t>
              </a:r>
              <a:endParaRPr kumimoji="1" lang="ja-JP" altLang="en-US" sz="900" dirty="0"/>
            </a:p>
          </p:txBody>
        </p:sp>
        <p:sp>
          <p:nvSpPr>
            <p:cNvPr id="54" name="テキスト ボックス 53"/>
            <p:cNvSpPr txBox="1"/>
            <p:nvPr/>
          </p:nvSpPr>
          <p:spPr>
            <a:xfrm>
              <a:off x="11006123" y="2172446"/>
              <a:ext cx="836853"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副首都推進</a:t>
              </a:r>
              <a:endParaRPr kumimoji="1" lang="en-US" altLang="ja-JP" sz="900" dirty="0" smtClean="0"/>
            </a:p>
            <a:p>
              <a:pPr algn="ctr"/>
              <a:r>
                <a:rPr kumimoji="1" lang="ja-JP" altLang="en-US" sz="900" dirty="0" smtClean="0"/>
                <a:t>本部設置</a:t>
              </a:r>
              <a:endParaRPr kumimoji="1" lang="ja-JP" altLang="en-US" sz="900" dirty="0"/>
            </a:p>
          </p:txBody>
        </p:sp>
      </p:grpSp>
      <p:sp>
        <p:nvSpPr>
          <p:cNvPr id="2" name="テキスト ボックス 1"/>
          <p:cNvSpPr txBox="1"/>
          <p:nvPr/>
        </p:nvSpPr>
        <p:spPr>
          <a:xfrm>
            <a:off x="90737" y="2006191"/>
            <a:ext cx="518125" cy="215444"/>
          </a:xfrm>
          <a:prstGeom prst="rect">
            <a:avLst/>
          </a:prstGeom>
          <a:noFill/>
        </p:spPr>
        <p:txBody>
          <a:bodyPr wrap="square" rtlCol="0">
            <a:spAutoFit/>
          </a:bodyPr>
          <a:lstStyle/>
          <a:p>
            <a:r>
              <a:rPr kumimoji="1" lang="ja-JP" altLang="en-US" sz="800" dirty="0" smtClean="0"/>
              <a:t>（％）</a:t>
            </a:r>
            <a:endParaRPr kumimoji="1" lang="ja-JP" altLang="en-US" sz="800" dirty="0"/>
          </a:p>
        </p:txBody>
      </p:sp>
      <p:sp>
        <p:nvSpPr>
          <p:cNvPr id="41" name="テキスト ボックス 40"/>
          <p:cNvSpPr txBox="1"/>
          <p:nvPr/>
        </p:nvSpPr>
        <p:spPr>
          <a:xfrm>
            <a:off x="4475803" y="2001884"/>
            <a:ext cx="518125" cy="215444"/>
          </a:xfrm>
          <a:prstGeom prst="rect">
            <a:avLst/>
          </a:prstGeom>
          <a:noFill/>
        </p:spPr>
        <p:txBody>
          <a:bodyPr wrap="square" rtlCol="0">
            <a:spAutoFit/>
          </a:bodyPr>
          <a:lstStyle/>
          <a:p>
            <a:r>
              <a:rPr kumimoji="1" lang="ja-JP" altLang="en-US" sz="800" dirty="0" smtClean="0"/>
              <a:t>（倍）</a:t>
            </a:r>
            <a:endParaRPr kumimoji="1" lang="ja-JP" altLang="en-US" sz="800" dirty="0"/>
          </a:p>
        </p:txBody>
      </p:sp>
      <p:cxnSp>
        <p:nvCxnSpPr>
          <p:cNvPr id="8" name="直線コネクタ 7"/>
          <p:cNvCxnSpPr>
            <a:stCxn id="18" idx="2"/>
          </p:cNvCxnSpPr>
          <p:nvPr/>
        </p:nvCxnSpPr>
        <p:spPr>
          <a:xfrm>
            <a:off x="7143692" y="3354165"/>
            <a:ext cx="207991" cy="278482"/>
          </a:xfrm>
          <a:prstGeom prst="line">
            <a:avLst/>
          </a:prstGeom>
        </p:spPr>
        <p:style>
          <a:lnRef idx="1">
            <a:schemeClr val="dk1"/>
          </a:lnRef>
          <a:fillRef idx="0">
            <a:schemeClr val="dk1"/>
          </a:fillRef>
          <a:effectRef idx="0">
            <a:schemeClr val="dk1"/>
          </a:effectRef>
          <a:fontRef idx="minor">
            <a:schemeClr val="tx1"/>
          </a:fontRef>
        </p:style>
      </p:cxnSp>
      <p:cxnSp>
        <p:nvCxnSpPr>
          <p:cNvPr id="14" name="直線コネクタ 13"/>
          <p:cNvCxnSpPr>
            <a:stCxn id="19" idx="3"/>
          </p:cNvCxnSpPr>
          <p:nvPr/>
        </p:nvCxnSpPr>
        <p:spPr>
          <a:xfrm flipV="1">
            <a:off x="8562050" y="3276539"/>
            <a:ext cx="115526" cy="140665"/>
          </a:xfrm>
          <a:prstGeom prst="line">
            <a:avLst/>
          </a:prstGeom>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H="1" flipV="1">
            <a:off x="8818259" y="3802684"/>
            <a:ext cx="55455" cy="15371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796111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970690" y="1988840"/>
            <a:ext cx="8004742" cy="4090771"/>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89063" y="844632"/>
            <a:ext cx="8503417" cy="43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国際航空貨物の品目別内訳をみると、</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は、輸出では電気機器の割合が、輸入では電気機器、化学製品の割合が高い。</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6457950" y="622801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6" name="正方形/長方形 15"/>
          <p:cNvSpPr/>
          <p:nvPr/>
        </p:nvSpPr>
        <p:spPr>
          <a:xfrm>
            <a:off x="251520" y="1335890"/>
            <a:ext cx="4736429"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○国際航空貨物の品目別内訳（</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関西国際空港③［まち］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8"/>
          <p:cNvSpPr txBox="1"/>
          <p:nvPr/>
        </p:nvSpPr>
        <p:spPr>
          <a:xfrm>
            <a:off x="437050" y="6421216"/>
            <a:ext cx="675051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：一般</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社団法人アジア太平洋</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研究所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「アジア太平洋と関西　関西経済</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白書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zh-TW"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税関、東京税関「令和２年貿易額速報値資料</a:t>
            </a:r>
            <a:r>
              <a:rPr kumimoji="1" lang="zh-TW"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名古屋</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税関「令和２年分貿易概況速報</a:t>
            </a:r>
            <a:r>
              <a:rPr kumimoji="1" lang="zh-TW"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501558" y="1669161"/>
            <a:ext cx="648000"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輸出</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p:cNvSpPr txBox="1"/>
          <p:nvPr/>
        </p:nvSpPr>
        <p:spPr>
          <a:xfrm>
            <a:off x="524936" y="3863314"/>
            <a:ext cx="648000"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輸入</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1624316" y="1691625"/>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関西国際空港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131984" y="1684846"/>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成田</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国際空港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6789608" y="1691625"/>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中部</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国際空港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Text Box 38">
            <a:extLst>
              <a:ext uri="{FF2B5EF4-FFF2-40B4-BE49-F238E27FC236}">
                <a16:creationId xmlns:a16="http://schemas.microsoft.com/office/drawing/2014/main" id="{00000000-0008-0000-0000-0000EF060000}"/>
              </a:ext>
            </a:extLst>
          </p:cNvPr>
          <p:cNvSpPr txBox="1">
            <a:spLocks noChangeArrowheads="1"/>
          </p:cNvSpPr>
          <p:nvPr/>
        </p:nvSpPr>
        <p:spPr bwMode="auto">
          <a:xfrm>
            <a:off x="1761059" y="2574465"/>
            <a:ext cx="930532" cy="5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27432"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2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4</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兆</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9</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899</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Text Box 38">
            <a:extLst>
              <a:ext uri="{FF2B5EF4-FFF2-40B4-BE49-F238E27FC236}">
                <a16:creationId xmlns:a16="http://schemas.microsoft.com/office/drawing/2014/main" id="{00000000-0008-0000-0000-00001E000000}"/>
              </a:ext>
            </a:extLst>
          </p:cNvPr>
          <p:cNvSpPr txBox="1">
            <a:spLocks noChangeArrowheads="1"/>
          </p:cNvSpPr>
          <p:nvPr/>
        </p:nvSpPr>
        <p:spPr bwMode="auto">
          <a:xfrm>
            <a:off x="4321309" y="2611527"/>
            <a:ext cx="856709" cy="5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27432"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2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10</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兆</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1</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589</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Text Box 38">
            <a:extLst>
              <a:ext uri="{FF2B5EF4-FFF2-40B4-BE49-F238E27FC236}">
                <a16:creationId xmlns:a16="http://schemas.microsoft.com/office/drawing/2014/main" id="{00000000-0008-0000-0000-000020000000}"/>
              </a:ext>
            </a:extLst>
          </p:cNvPr>
          <p:cNvSpPr txBox="1">
            <a:spLocks noChangeArrowheads="1"/>
          </p:cNvSpPr>
          <p:nvPr/>
        </p:nvSpPr>
        <p:spPr bwMode="auto">
          <a:xfrm>
            <a:off x="6878325" y="2618500"/>
            <a:ext cx="930533" cy="5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27432"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2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8</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049</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5" name="Rectangle 705">
            <a:extLst>
              <a:ext uri="{FF2B5EF4-FFF2-40B4-BE49-F238E27FC236}">
                <a16:creationId xmlns:a16="http://schemas.microsoft.com/office/drawing/2014/main" id="{00000000-0008-0000-0000-0000F9060000}"/>
              </a:ext>
            </a:extLst>
          </p:cNvPr>
          <p:cNvSpPr>
            <a:spLocks noChangeArrowheads="1"/>
          </p:cNvSpPr>
          <p:nvPr/>
        </p:nvSpPr>
        <p:spPr bwMode="auto">
          <a:xfrm>
            <a:off x="1736872" y="4910644"/>
            <a:ext cx="943977" cy="34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3</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兆</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7</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190</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Rectangle 705">
            <a:extLst>
              <a:ext uri="{FF2B5EF4-FFF2-40B4-BE49-F238E27FC236}">
                <a16:creationId xmlns:a16="http://schemas.microsoft.com/office/drawing/2014/main" id="{00000000-0008-0000-0000-000022000000}"/>
              </a:ext>
            </a:extLst>
          </p:cNvPr>
          <p:cNvSpPr>
            <a:spLocks noChangeArrowheads="1"/>
          </p:cNvSpPr>
          <p:nvPr/>
        </p:nvSpPr>
        <p:spPr bwMode="auto">
          <a:xfrm>
            <a:off x="4333884" y="4939052"/>
            <a:ext cx="884683" cy="34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12</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兆</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7</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436</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Rectangle 705">
            <a:extLst>
              <a:ext uri="{FF2B5EF4-FFF2-40B4-BE49-F238E27FC236}">
                <a16:creationId xmlns:a16="http://schemas.microsoft.com/office/drawing/2014/main" id="{00000000-0008-0000-0000-000024000000}"/>
              </a:ext>
            </a:extLst>
          </p:cNvPr>
          <p:cNvSpPr>
            <a:spLocks noChangeArrowheads="1"/>
          </p:cNvSpPr>
          <p:nvPr/>
        </p:nvSpPr>
        <p:spPr bwMode="auto">
          <a:xfrm>
            <a:off x="6918172" y="4964195"/>
            <a:ext cx="943977" cy="34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 tIns="18288"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総額</a:t>
            </a:r>
          </a:p>
          <a:p>
            <a:pPr marL="0" marR="0" lvl="0" indent="0" algn="ctr" defTabSz="914400" rtl="0" eaLnBrk="1" fontAlgn="auto" latinLnBrk="0" hangingPunct="1">
              <a:lnSpc>
                <a:spcPts val="1300"/>
              </a:lnSpc>
              <a:spcBef>
                <a:spcPts val="0"/>
              </a:spcBef>
              <a:spcAft>
                <a:spcPts val="0"/>
              </a:spcAft>
              <a:buClrTx/>
              <a:buSzTx/>
              <a:buFontTx/>
              <a:buNone/>
              <a:tabLst/>
              <a:defRPr sz="1000"/>
            </a:pP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8</a:t>
            </a:r>
            <a:r>
              <a:rPr kumimoji="1" lang="ja-JP" altLang="en-US" sz="900" b="0" i="0" u="none" strike="noStrike" kern="1200" cap="none" spc="0" normalizeH="0" baseline="0" noProof="0" dirty="0" err="1">
                <a:ln>
                  <a:noFill/>
                </a:ln>
                <a:solidFill>
                  <a:srgbClr val="000000"/>
                </a:solidFill>
                <a:effectLst/>
                <a:uLnTx/>
                <a:uFillTx/>
                <a:latin typeface="ＭＳ Ｐゴシック"/>
                <a:ea typeface="ＭＳ Ｐゴシック"/>
                <a:cs typeface="+mn-cs"/>
              </a:rPr>
              <a:t>,</a:t>
            </a:r>
            <a:r>
              <a:rPr kumimoji="1" lang="en-US" altLang="ja-JP" sz="900" b="0" i="0" u="none" strike="noStrike" kern="1200" cap="none" spc="0" normalizeH="0" baseline="0" noProof="0" dirty="0">
                <a:ln>
                  <a:noFill/>
                </a:ln>
                <a:solidFill>
                  <a:srgbClr val="000000"/>
                </a:solidFill>
                <a:effectLst/>
                <a:uLnTx/>
                <a:uFillTx/>
                <a:latin typeface="ＭＳ Ｐゴシック"/>
                <a:ea typeface="ＭＳ Ｐゴシック"/>
                <a:cs typeface="+mn-cs"/>
              </a:rPr>
              <a:t>233</a:t>
            </a:r>
            <a:r>
              <a:rPr kumimoji="1" lang="ja-JP" altLang="en-US" sz="900" b="0" i="0" u="none" strike="noStrike" kern="1200" cap="none" spc="0" normalizeH="0" baseline="0" noProof="0" dirty="0">
                <a:ln>
                  <a:noFill/>
                </a:ln>
                <a:solidFill>
                  <a:srgbClr val="000000"/>
                </a:solidFill>
                <a:effectLst/>
                <a:uLnTx/>
                <a:uFillTx/>
                <a:latin typeface="ＭＳ Ｐゴシック"/>
                <a:ea typeface="ＭＳ Ｐゴシック"/>
                <a:cs typeface="+mn-cs"/>
              </a:rPr>
              <a:t>億円</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p:cNvSpPr txBox="1"/>
          <p:nvPr/>
        </p:nvSpPr>
        <p:spPr>
          <a:xfrm>
            <a:off x="1620300" y="3898916"/>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関西国際空港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4127968" y="3892137"/>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成田</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国際空港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6785592" y="3898916"/>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中部</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国際空港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43" name="直線コネクタ 42"/>
          <p:cNvCxnSpPr/>
          <p:nvPr/>
        </p:nvCxnSpPr>
        <p:spPr>
          <a:xfrm rot="16200000">
            <a:off x="2791344" y="2266185"/>
            <a:ext cx="108284" cy="96252"/>
          </a:xfrm>
          <a:prstGeom prst="line">
            <a:avLst/>
          </a:prstGeom>
          <a:ln w="6350"/>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rot="16200000">
            <a:off x="5458337" y="2400894"/>
            <a:ext cx="108284" cy="96252"/>
          </a:xfrm>
          <a:prstGeom prst="line">
            <a:avLst/>
          </a:prstGeom>
          <a:ln w="6350"/>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rot="16200000">
            <a:off x="7792315" y="2232290"/>
            <a:ext cx="108284" cy="96252"/>
          </a:xfrm>
          <a:prstGeom prst="line">
            <a:avLst/>
          </a:prstGeom>
          <a:ln w="6350"/>
        </p:spPr>
        <p:style>
          <a:lnRef idx="1">
            <a:schemeClr val="dk1"/>
          </a:lnRef>
          <a:fillRef idx="0">
            <a:schemeClr val="dk1"/>
          </a:fillRef>
          <a:effectRef idx="0">
            <a:schemeClr val="dk1"/>
          </a:effectRef>
          <a:fontRef idx="minor">
            <a:schemeClr val="tx1"/>
          </a:fontRef>
        </p:style>
      </p:cxnSp>
      <p:cxnSp>
        <p:nvCxnSpPr>
          <p:cNvPr id="48" name="直線コネクタ 47"/>
          <p:cNvCxnSpPr/>
          <p:nvPr/>
        </p:nvCxnSpPr>
        <p:spPr>
          <a:xfrm>
            <a:off x="2961792" y="5501929"/>
            <a:ext cx="92184" cy="55404"/>
          </a:xfrm>
          <a:prstGeom prst="line">
            <a:avLst/>
          </a:prstGeom>
          <a:ln w="6350"/>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flipV="1">
            <a:off x="5559591" y="4942808"/>
            <a:ext cx="124281" cy="15196"/>
          </a:xfrm>
          <a:prstGeom prst="line">
            <a:avLst/>
          </a:prstGeom>
          <a:ln w="6350"/>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flipV="1">
            <a:off x="8090708" y="4825604"/>
            <a:ext cx="144000" cy="36000"/>
          </a:xfrm>
          <a:prstGeom prst="line">
            <a:avLst/>
          </a:prstGeom>
          <a:ln w="6350"/>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flipV="1">
            <a:off x="7374398" y="4252207"/>
            <a:ext cx="527194" cy="43593"/>
          </a:xfrm>
          <a:prstGeom prst="line">
            <a:avLst/>
          </a:prstGeom>
          <a:ln w="6350"/>
        </p:spPr>
        <p:style>
          <a:lnRef idx="1">
            <a:schemeClr val="dk1"/>
          </a:lnRef>
          <a:fillRef idx="0">
            <a:schemeClr val="dk1"/>
          </a:fillRef>
          <a:effectRef idx="0">
            <a:schemeClr val="dk1"/>
          </a:effectRef>
          <a:fontRef idx="minor">
            <a:schemeClr val="tx1"/>
          </a:fontRef>
        </p:style>
      </p:cxnSp>
      <p:cxnSp>
        <p:nvCxnSpPr>
          <p:cNvPr id="58" name="直線コネクタ 57"/>
          <p:cNvCxnSpPr/>
          <p:nvPr/>
        </p:nvCxnSpPr>
        <p:spPr>
          <a:xfrm>
            <a:off x="7025568" y="4237035"/>
            <a:ext cx="324000" cy="61895"/>
          </a:xfrm>
          <a:prstGeom prst="line">
            <a:avLst/>
          </a:prstGeom>
          <a:ln w="6350"/>
        </p:spPr>
        <p:style>
          <a:lnRef idx="1">
            <a:schemeClr val="dk1"/>
          </a:lnRef>
          <a:fillRef idx="0">
            <a:schemeClr val="dk1"/>
          </a:fillRef>
          <a:effectRef idx="0">
            <a:schemeClr val="dk1"/>
          </a:effectRef>
          <a:fontRef idx="minor">
            <a:schemeClr val="tx1"/>
          </a:fontRef>
        </p:style>
      </p:cxnSp>
      <p:cxnSp>
        <p:nvCxnSpPr>
          <p:cNvPr id="62" name="直線コネクタ 61"/>
          <p:cNvCxnSpPr/>
          <p:nvPr/>
        </p:nvCxnSpPr>
        <p:spPr>
          <a:xfrm flipH="1" flipV="1">
            <a:off x="4202097" y="4193282"/>
            <a:ext cx="595192" cy="43754"/>
          </a:xfrm>
          <a:prstGeom prst="line">
            <a:avLst/>
          </a:prstGeom>
          <a:ln w="6350"/>
        </p:spPr>
        <p:style>
          <a:lnRef idx="1">
            <a:schemeClr val="dk1"/>
          </a:lnRef>
          <a:fillRef idx="0">
            <a:schemeClr val="dk1"/>
          </a:fillRef>
          <a:effectRef idx="0">
            <a:schemeClr val="dk1"/>
          </a:effectRef>
          <a:fontRef idx="minor">
            <a:schemeClr val="tx1"/>
          </a:fontRef>
        </p:style>
      </p:cxnSp>
      <p:cxnSp>
        <p:nvCxnSpPr>
          <p:cNvPr id="68" name="直線コネクタ 67"/>
          <p:cNvCxnSpPr/>
          <p:nvPr/>
        </p:nvCxnSpPr>
        <p:spPr>
          <a:xfrm flipH="1" flipV="1">
            <a:off x="1451511" y="4226821"/>
            <a:ext cx="792000" cy="72000"/>
          </a:xfrm>
          <a:prstGeom prst="line">
            <a:avLst/>
          </a:prstGeom>
          <a:ln w="6350"/>
        </p:spPr>
        <p:style>
          <a:lnRef idx="1">
            <a:schemeClr val="dk1"/>
          </a:lnRef>
          <a:fillRef idx="0">
            <a:schemeClr val="dk1"/>
          </a:fillRef>
          <a:effectRef idx="0">
            <a:schemeClr val="dk1"/>
          </a:effectRef>
          <a:fontRef idx="minor">
            <a:schemeClr val="tx1"/>
          </a:fontRef>
        </p:style>
      </p:cxnSp>
      <p:sp>
        <p:nvSpPr>
          <p:cNvPr id="70" name="テキスト ボックス 69"/>
          <p:cNvSpPr txBox="1"/>
          <p:nvPr/>
        </p:nvSpPr>
        <p:spPr>
          <a:xfrm>
            <a:off x="524936" y="6052874"/>
            <a:ext cx="43602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原料</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別製品には、繊維用糸及び繊維製品、鉄鋼、金属製品などが含まれる</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中部</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国際空港は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年から概況品で公表しているため、統計品目が他空港と異なる。</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77451973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36712"/>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大阪港の外貿定期コンテナ航路（近海・東南アジア）の推移は、これまでに増減を繰り返しながら、近年は増加傾向。</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345102" y="6165304"/>
            <a:ext cx="56585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大阪市「万博のインパクトを</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活かした大阪</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の将来に向けたビジョン</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交通省「我が国港湾への外貿定期コンテナ航路便数（便</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週）</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より作成</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0"/>
          <p:cNvSpPr>
            <a:spLocks noChangeArrowheads="1"/>
          </p:cNvSpPr>
          <p:nvPr/>
        </p:nvSpPr>
        <p:spPr bwMode="auto">
          <a:xfrm>
            <a:off x="171490" y="1484784"/>
            <a:ext cx="61345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港湾別、外貿定期コンテナ航路</a:t>
            </a:r>
            <a:r>
              <a:rPr kumimoji="1"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便数　</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大阪港①［まち］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2"/>
          <a:stretch>
            <a:fillRect/>
          </a:stretch>
        </p:blipFill>
        <p:spPr>
          <a:xfrm>
            <a:off x="276375" y="1847719"/>
            <a:ext cx="8547333" cy="4176122"/>
          </a:xfrm>
          <a:prstGeom prst="rect">
            <a:avLst/>
          </a:prstGeom>
        </p:spPr>
      </p:pic>
    </p:spTree>
    <p:extLst>
      <p:ext uri="{BB962C8B-B14F-4D97-AF65-F5344CB8AC3E}">
        <p14:creationId xmlns:p14="http://schemas.microsoft.com/office/powerpoint/2010/main" val="409141690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45102" y="836712"/>
            <a:ext cx="8503417" cy="7624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213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TEU</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％増。また、神戸港の外貿コンテナ取扱個数は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TEU</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減。</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年の阪神港の輸出入貿易額は、前年比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の減少。</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6" name="正方形/長方形 25"/>
          <p:cNvSpPr/>
          <p:nvPr/>
        </p:nvSpPr>
        <p:spPr>
          <a:xfrm>
            <a:off x="156907" y="1671191"/>
            <a:ext cx="4734270" cy="461665"/>
          </a:xfrm>
          <a:prstGeom prst="rect">
            <a:avLst/>
          </a:prstGeom>
        </p:spPr>
        <p:txBody>
          <a:bodyPr wrap="square" anchor="t">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7" name="正方形/長方形 26"/>
          <p:cNvSpPr/>
          <p:nvPr/>
        </p:nvSpPr>
        <p:spPr>
          <a:xfrm>
            <a:off x="4427984" y="1671191"/>
            <a:ext cx="4736429"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4323145" y="1916832"/>
            <a:ext cx="7920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（兆円）</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251520" y="1933203"/>
            <a:ext cx="8640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大阪港②［まち］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943482" y="6218610"/>
            <a:ext cx="21163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左図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港湾</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統計より</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右図　税関資料より作成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大かっこ 13"/>
          <p:cNvSpPr/>
          <p:nvPr/>
        </p:nvSpPr>
        <p:spPr>
          <a:xfrm>
            <a:off x="836465" y="6224654"/>
            <a:ext cx="1944000" cy="396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9" name="テキスト ボックス 18"/>
          <p:cNvSpPr txBox="1"/>
          <p:nvPr/>
        </p:nvSpPr>
        <p:spPr>
          <a:xfrm>
            <a:off x="353582" y="5949280"/>
            <a:ext cx="5658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「データでみる</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大阪の成長戦略</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月版）</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a:blip r:embed="rId2"/>
          <a:stretch>
            <a:fillRect/>
          </a:stretch>
        </p:blipFill>
        <p:spPr>
          <a:xfrm>
            <a:off x="319476" y="2163053"/>
            <a:ext cx="4102964" cy="3938357"/>
          </a:xfrm>
          <a:prstGeom prst="rect">
            <a:avLst/>
          </a:prstGeom>
        </p:spPr>
      </p:pic>
      <p:pic>
        <p:nvPicPr>
          <p:cNvPr id="6" name="図 5"/>
          <p:cNvPicPr>
            <a:picLocks noChangeAspect="1"/>
          </p:cNvPicPr>
          <p:nvPr/>
        </p:nvPicPr>
        <p:blipFill>
          <a:blip r:embed="rId3"/>
          <a:stretch>
            <a:fillRect/>
          </a:stretch>
        </p:blipFill>
        <p:spPr>
          <a:xfrm>
            <a:off x="4388333" y="2096933"/>
            <a:ext cx="4572396" cy="3974937"/>
          </a:xfrm>
          <a:prstGeom prst="rect">
            <a:avLst/>
          </a:prstGeom>
        </p:spPr>
      </p:pic>
    </p:spTree>
    <p:extLst>
      <p:ext uri="{BB962C8B-B14F-4D97-AF65-F5344CB8AC3E}">
        <p14:creationId xmlns:p14="http://schemas.microsoft.com/office/powerpoint/2010/main" val="419422438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023012" y="2019449"/>
            <a:ext cx="7797460" cy="4194412"/>
          </a:xfrm>
          <a:prstGeom prst="rect">
            <a:avLst/>
          </a:prstGeom>
        </p:spPr>
      </p:pic>
      <p:sp>
        <p:nvSpPr>
          <p:cNvPr id="27" name="テキスト ボックス 26"/>
          <p:cNvSpPr txBox="1"/>
          <p:nvPr/>
        </p:nvSpPr>
        <p:spPr>
          <a:xfrm>
            <a:off x="6793418" y="4007483"/>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名古屋港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45102" y="817344"/>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要港における国際海運貨物の品目別内訳をみると、大阪・神戸港は、輸出では電気機器と一般機械で約半数を占める。一方、輸入では、食料品が１位、原料別製品が２位のほか、他の品目も１割程度のシェアを有す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295821" y="6449742"/>
            <a:ext cx="56585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：一般</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社団法人アジア太平洋</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研究所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「アジア太平洋と関西　関西経済</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白書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各税関「令和</a:t>
            </a:r>
            <a:r>
              <a:rPr kumimoji="1" lang="en-US" altLang="zh-TW"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年貿易額確々報値資料」</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p:cNvSpPr/>
          <p:nvPr/>
        </p:nvSpPr>
        <p:spPr>
          <a:xfrm>
            <a:off x="156907" y="1431841"/>
            <a:ext cx="4734270" cy="276999"/>
          </a:xfrm>
          <a:prstGeom prst="rect">
            <a:avLst/>
          </a:prstGeom>
        </p:spPr>
        <p:txBody>
          <a:bodyPr wrap="square" anchor="t">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主要港における国際海運貨物の品目別内訳</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大阪港③［まち］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8"/>
          <p:cNvSpPr txBox="1"/>
          <p:nvPr/>
        </p:nvSpPr>
        <p:spPr>
          <a:xfrm>
            <a:off x="501558" y="1776968"/>
            <a:ext cx="648000"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輸出</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524936" y="3997169"/>
            <a:ext cx="648000" cy="276999"/>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輸入</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0" name="直線コネクタ 19"/>
          <p:cNvCxnSpPr/>
          <p:nvPr/>
        </p:nvCxnSpPr>
        <p:spPr>
          <a:xfrm flipV="1">
            <a:off x="7486650" y="4320103"/>
            <a:ext cx="313660" cy="124822"/>
          </a:xfrm>
          <a:prstGeom prst="line">
            <a:avLst/>
          </a:prstGeom>
          <a:ln w="6350"/>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1624316" y="1748775"/>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大阪・神戸港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4131984" y="1741996"/>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東京・横浜港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6789608" y="1748775"/>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名古屋港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1628126" y="4007483"/>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大阪・神戸港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135794" y="4000704"/>
            <a:ext cx="11160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東京・横浜港</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p:cNvSpPr txBox="1"/>
          <p:nvPr/>
        </p:nvSpPr>
        <p:spPr>
          <a:xfrm>
            <a:off x="380619" y="6139133"/>
            <a:ext cx="43602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原料</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別製品には、繊維用糸及び繊維製品、鉄鋼、金属製品などが含まれる。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名古屋港</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年から概況品で公表しているため、統計品目が他港と異なる</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18912756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53123" y="1988840"/>
            <a:ext cx="4035902" cy="3682303"/>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908720"/>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大阪府は一人あたり公園面積が他の都道府県と比べて低い水準。また、大阪府（都心部）の緑被状況も世界主要都市と比較して低水準に留まっている。</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5061537" y="5466135"/>
            <a:ext cx="284380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（）内の数字は前年のランキング</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08967" y="1599183"/>
            <a:ext cx="5124327" cy="461665"/>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○一人あたり</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面積</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746784" y="1582994"/>
            <a:ext cx="44144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年世界の主要都市の都心部</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の緑被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状況</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5075540" y="2017790"/>
          <a:ext cx="3444406" cy="3411608"/>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12592">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ジュネーブ</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ヘルシンキ</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バンクーバー</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ウィーン</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シカゴ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740144025"/>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7"/>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8"/>
                  </a:ext>
                </a:extLst>
              </a:tr>
            </a:tbl>
          </a:graphicData>
        </a:graphic>
      </p:graphicFrame>
      <p:sp>
        <p:nvSpPr>
          <p:cNvPr id="17" name="テキスト ボックス 16"/>
          <p:cNvSpPr txBox="1"/>
          <p:nvPr/>
        </p:nvSpPr>
        <p:spPr>
          <a:xfrm>
            <a:off x="4860032" y="5789676"/>
            <a:ext cx="56585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森記念財団</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「世界の都市総合力</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ランキング</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291430" y="1880783"/>
            <a:ext cx="9707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都市緑化［まち］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テキスト ボックス 3"/>
          <p:cNvSpPr txBox="1"/>
          <p:nvPr/>
        </p:nvSpPr>
        <p:spPr>
          <a:xfrm>
            <a:off x="3470274" y="4010463"/>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p>
        </p:txBody>
      </p:sp>
      <p:sp>
        <p:nvSpPr>
          <p:cNvPr id="23" name="テキスト ボックス 4"/>
          <p:cNvSpPr txBox="1"/>
          <p:nvPr/>
        </p:nvSpPr>
        <p:spPr>
          <a:xfrm>
            <a:off x="3470274" y="4548625"/>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24" name="テキスト ボックス 5"/>
          <p:cNvSpPr txBox="1"/>
          <p:nvPr/>
        </p:nvSpPr>
        <p:spPr>
          <a:xfrm>
            <a:off x="3554196" y="2466886"/>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p>
        </p:txBody>
      </p:sp>
      <p:sp>
        <p:nvSpPr>
          <p:cNvPr id="25" name="テキスト ボックス 6"/>
          <p:cNvSpPr txBox="1"/>
          <p:nvPr/>
        </p:nvSpPr>
        <p:spPr>
          <a:xfrm>
            <a:off x="3484307" y="3360118"/>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愛知県</a:t>
            </a:r>
          </a:p>
        </p:txBody>
      </p:sp>
      <p:sp>
        <p:nvSpPr>
          <p:cNvPr id="26" name="テキスト ボックス 25"/>
          <p:cNvSpPr txBox="1"/>
          <p:nvPr/>
        </p:nvSpPr>
        <p:spPr>
          <a:xfrm>
            <a:off x="503766" y="5675952"/>
            <a:ext cx="4284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国土</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交通省「都市公園データベース」</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時点</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0228091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45102" y="908720"/>
            <a:ext cx="8619386"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都道府県別にインフラ維持コストを見ると、いずれの都道府県でも将来的に一人あたりの負担額は増加する予測。</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特</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に地方では、人口要因（負担する人口減）がコスト増の大きな要因となっている。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大かっこ 2"/>
          <p:cNvSpPr/>
          <p:nvPr/>
        </p:nvSpPr>
        <p:spPr>
          <a:xfrm>
            <a:off x="707394" y="6165304"/>
            <a:ext cx="7392998" cy="462007"/>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026" name="Picture 2" descr="第2-2-13図　都道府県別インフラ維持コスト"/>
          <p:cNvPicPr>
            <a:picLocks noChangeAspect="1" noChangeArrowheads="1"/>
          </p:cNvPicPr>
          <p:nvPr/>
        </p:nvPicPr>
        <p:blipFill rotWithShape="1">
          <a:blip r:embed="rId2">
            <a:extLst>
              <a:ext uri="{28A0092B-C50C-407E-A947-70E740481C1C}">
                <a14:useLocalDpi xmlns:a14="http://schemas.microsoft.com/office/drawing/2010/main" val="0"/>
              </a:ext>
            </a:extLst>
          </a:blip>
          <a:srcRect l="1153" t="6940" r="6404" b="56740"/>
          <a:stretch/>
        </p:blipFill>
        <p:spPr bwMode="auto">
          <a:xfrm>
            <a:off x="159891" y="1844824"/>
            <a:ext cx="4356016" cy="22948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第2-2-13図　都道府県別インフラ維持コスト"/>
          <p:cNvPicPr>
            <a:picLocks noChangeAspect="1" noChangeArrowheads="1"/>
          </p:cNvPicPr>
          <p:nvPr/>
        </p:nvPicPr>
        <p:blipFill rotWithShape="1">
          <a:blip r:embed="rId2">
            <a:extLst>
              <a:ext uri="{28A0092B-C50C-407E-A947-70E740481C1C}">
                <a14:useLocalDpi xmlns:a14="http://schemas.microsoft.com/office/drawing/2010/main" val="0"/>
              </a:ext>
            </a:extLst>
          </a:blip>
          <a:srcRect l="2002" t="44909" r="5110" b="18771"/>
          <a:stretch/>
        </p:blipFill>
        <p:spPr bwMode="auto">
          <a:xfrm>
            <a:off x="4572000" y="1844824"/>
            <a:ext cx="4376928" cy="2294824"/>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707394" y="6148323"/>
            <a:ext cx="7392998" cy="434543"/>
          </a:xfrm>
          <a:prstGeom prst="rect">
            <a:avLst/>
          </a:prstGeom>
        </p:spPr>
        <p:txBody>
          <a:bodyPr wrap="square">
            <a:spAutoFit/>
          </a:bodyPr>
          <a:lstStyle/>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内閣府「社会資本ストック推計」、「国民経済計算」、国土交通省「国土交通省所管分野における社会資本の将来の維持管理</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更新費</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の合計」</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「人口推計」、国立社会保障・人口問題研究所「日本の将来推計人口（平成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年推計）により</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356801" y="5895519"/>
            <a:ext cx="340329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年度年次</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経済財政</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報告書」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大かっこ 20"/>
          <p:cNvSpPr/>
          <p:nvPr/>
        </p:nvSpPr>
        <p:spPr>
          <a:xfrm>
            <a:off x="238815" y="4221088"/>
            <a:ext cx="4198168" cy="1640974"/>
          </a:xfrm>
          <a:prstGeom prst="bracketPair">
            <a:avLst>
              <a:gd name="adj" fmla="val 114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a:t>
            </a:r>
            <a:r>
              <a:rPr lang="ja-JP" altLang="en-US" sz="1000" dirty="0" smtClean="0">
                <a:solidFill>
                  <a:prstClr val="black"/>
                </a:solidFill>
                <a:latin typeface="Meiryo UI" panose="020B0604030504040204" pitchFamily="50" charset="-128"/>
                <a:ea typeface="Meiryo UI" panose="020B0604030504040204" pitchFamily="50" charset="-128"/>
              </a:rPr>
              <a:t>あ</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たりインフラコストは、以下の方法で試算。</a:t>
            </a: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①一般政府固定資産（除く機械・設備、防衛装備品、知的財産生成物）の前年比を用いて、</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年以降の粗資本ストック額を延伸。</a:t>
            </a: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年の粗資本ストック額の都道府県別のシェアを、国土交通省が推計した</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年及び</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2038</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年の維持管理・更新費の最大値に乗じることにより、都道府県別の維持管理・更新費を試算。</a:t>
            </a: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2035</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年と</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年の推計人口を線形補完することで</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2038</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年の総人口を推計した上</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、②で試算した都道府県別の維持管理・更新費を、</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年及び</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2038</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年の総人口で除することで、</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人あたりの費用を試算。</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大かっこ 21"/>
          <p:cNvSpPr/>
          <p:nvPr/>
        </p:nvSpPr>
        <p:spPr>
          <a:xfrm>
            <a:off x="4788024" y="4221088"/>
            <a:ext cx="4104456" cy="470912"/>
          </a:xfrm>
          <a:prstGeom prst="bracketPair">
            <a:avLst>
              <a:gd name="adj" fmla="val 11400"/>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要因分解にあたって生じた交差項は等分し、維持更新費要因と人口要因に同額を加算。</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インフラ維持コスト①［まち］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47513012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45102" y="908816"/>
            <a:ext cx="8619386" cy="86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人口密度と行政コストの間には、人口密度が高いほど</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一人あたり</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行政コストは小さくなる傾向が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ある。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関連サービス</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施設の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提供には、一定の需要規模、人口規模が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不可欠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であり</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、人口減少地域のインフラ維持は将来困難となるリスクがある。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2" name="正方形/長方形 11"/>
          <p:cNvSpPr/>
          <p:nvPr/>
        </p:nvSpPr>
        <p:spPr>
          <a:xfrm>
            <a:off x="707395" y="6253475"/>
            <a:ext cx="5461206" cy="271869"/>
          </a:xfrm>
          <a:prstGeom prst="rect">
            <a:avLst/>
          </a:prstGeom>
        </p:spPr>
        <p:txBody>
          <a:bodyPr wrap="square">
            <a:spAutoFit/>
          </a:bodyPr>
          <a:lstStyle/>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（総務省「市町村決算状況調」、国土交通省「平成</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年国土交通白書」により作成）</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大かっこ 2"/>
          <p:cNvSpPr/>
          <p:nvPr/>
        </p:nvSpPr>
        <p:spPr>
          <a:xfrm>
            <a:off x="4718212" y="4449281"/>
            <a:ext cx="4281623" cy="1312897"/>
          </a:xfrm>
          <a:prstGeom prst="bracketPair">
            <a:avLst>
              <a:gd name="adj" fmla="val 10523"/>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生活</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サービス施設（「飲食料品小売業」「ショッピングセンター」「飲食店」「郵便局」「銀行」「一般診療所」「歯科診療所」「介護老人福祉施設」「一般病院」「通所・短期入所介護事業」「介護老人保健施設」「救急告示病院」「有料老人ホーム」</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それぞれ</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を存在確率</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80</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％以上で維持するために必要な人口（国土交通白書</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よる）が、各市町村の人口を上回る施設数を市区町村ごとにカウントし、その割合を求め、市区町村の面積で加重平均することで算出。</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50" name="Picture 2" descr="第2-2-14図　人口密度と行政コスト"/>
          <p:cNvPicPr>
            <a:picLocks noChangeAspect="1" noChangeArrowheads="1"/>
          </p:cNvPicPr>
          <p:nvPr/>
        </p:nvPicPr>
        <p:blipFill rotWithShape="1">
          <a:blip r:embed="rId2">
            <a:extLst>
              <a:ext uri="{28A0092B-C50C-407E-A947-70E740481C1C}">
                <a14:useLocalDpi xmlns:a14="http://schemas.microsoft.com/office/drawing/2010/main" val="0"/>
              </a:ext>
            </a:extLst>
          </a:blip>
          <a:srcRect l="5062" t="10034" r="3379" b="54247"/>
          <a:stretch/>
        </p:blipFill>
        <p:spPr bwMode="auto">
          <a:xfrm>
            <a:off x="323820" y="2221909"/>
            <a:ext cx="422287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第2-2-14図　人口密度と行政コスト"/>
          <p:cNvPicPr>
            <a:picLocks noChangeAspect="1" noChangeArrowheads="1"/>
          </p:cNvPicPr>
          <p:nvPr/>
        </p:nvPicPr>
        <p:blipFill rotWithShape="1">
          <a:blip r:embed="rId2">
            <a:extLst>
              <a:ext uri="{28A0092B-C50C-407E-A947-70E740481C1C}">
                <a14:useLocalDpi xmlns:a14="http://schemas.microsoft.com/office/drawing/2010/main" val="0"/>
              </a:ext>
            </a:extLst>
          </a:blip>
          <a:srcRect l="4724" t="48676" r="7449" b="16663"/>
          <a:stretch/>
        </p:blipFill>
        <p:spPr bwMode="auto">
          <a:xfrm>
            <a:off x="4708737" y="2221909"/>
            <a:ext cx="4281622" cy="2141864"/>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251520" y="1838174"/>
            <a:ext cx="2496329"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人口</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密度と行政コスト</a:t>
            </a:r>
          </a:p>
        </p:txBody>
      </p:sp>
      <p:sp>
        <p:nvSpPr>
          <p:cNvPr id="14" name="正方形/長方形 13"/>
          <p:cNvSpPr/>
          <p:nvPr/>
        </p:nvSpPr>
        <p:spPr>
          <a:xfrm>
            <a:off x="4654795" y="1839869"/>
            <a:ext cx="3085557"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○生活関連インフラ維持危険指数</a:t>
            </a:r>
          </a:p>
        </p:txBody>
      </p:sp>
      <p:sp>
        <p:nvSpPr>
          <p:cNvPr id="15" name="大かっこ 14"/>
          <p:cNvSpPr/>
          <p:nvPr/>
        </p:nvSpPr>
        <p:spPr>
          <a:xfrm>
            <a:off x="356801" y="4472836"/>
            <a:ext cx="4281623" cy="757594"/>
          </a:xfrm>
          <a:prstGeom prst="bracketPair">
            <a:avLst>
              <a:gd name="adj" fmla="val 10523"/>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サンプル数は</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1741</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市区町村。人口密度は、住民基本台帳掲載人口を面積で除して算出。住民一人</a:t>
            </a:r>
            <a:r>
              <a:rPr lang="ja-JP" altLang="en-US" sz="1050" dirty="0">
                <a:solidFill>
                  <a:prstClr val="black"/>
                </a:solidFill>
                <a:latin typeface="Meiryo UI" panose="020B0604030504040204" pitchFamily="50" charset="-128"/>
                <a:ea typeface="Meiryo UI" panose="020B0604030504040204" pitchFamily="50" charset="-128"/>
              </a:rPr>
              <a:t>あ</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たり歳出額は、歳出総額を住民基本台帳掲載人口で除して算出。いずれも</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年度の</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年間の平均値。</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356801" y="6000671"/>
            <a:ext cx="340329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年度年次</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経済財政</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報告書」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インフラ維持</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コスト②［</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まち］</a:t>
            </a:r>
            <a:endParaRPr kumimoji="1" lang="ja-JP" altLang="en-US"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09506235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45102" y="836824"/>
            <a:ext cx="8619386" cy="100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大阪府の道路</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橋梁や水門等の河川・海岸設備は、国内でも特に高齢化が進行。</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治水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対策や公衆衛生対策として、早い時期から整備してきた河川護岸や下水道設備が高齢化。</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その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まま放置すれば、今後、都市基盤施設が一斉に更新時期を迎え、歳出が集中する恐れがある事から全国に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先駆け都市</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基盤施設長寿命化計画を策定</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5817887" y="4665063"/>
            <a:ext cx="31462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大阪市「万博のインパクトを</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活かした</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大阪</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の将来に向けたビジョン</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6228184" y="5049041"/>
            <a:ext cx="2530624" cy="451406"/>
          </a:xfrm>
          <a:prstGeom prst="rect">
            <a:avLst/>
          </a:prstGeom>
        </p:spPr>
        <p:txBody>
          <a:bodyPr wrap="square">
            <a:spAutoFit/>
          </a:bodyPr>
          <a:lstStyle/>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「大阪府都市基盤施設長寿命化計画」</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ts val="14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2"/>
          <a:stretch>
            <a:fillRect/>
          </a:stretch>
        </p:blipFill>
        <p:spPr>
          <a:xfrm>
            <a:off x="539552" y="1919043"/>
            <a:ext cx="5316749" cy="4604090"/>
          </a:xfrm>
          <a:prstGeom prst="rect">
            <a:avLst/>
          </a:prstGeom>
        </p:spPr>
      </p:pic>
      <p:sp>
        <p:nvSpPr>
          <p:cNvPr id="3" name="大かっこ 2"/>
          <p:cNvSpPr/>
          <p:nvPr/>
        </p:nvSpPr>
        <p:spPr>
          <a:xfrm>
            <a:off x="6215844" y="5095950"/>
            <a:ext cx="2542964" cy="404497"/>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9" name="正方形/長方形 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インフラの老朽化［まち］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3018015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45102" y="692848"/>
            <a:ext cx="8619386" cy="13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インテックス大阪は国内３位の規模を誇る大規模展示会・見本市の会場であり、Ｇ</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大阪サミットの開催会場として使用されるとともに、大阪府立国際会議場は大阪を代表する国際会議場として、それぞれ大阪経済の発展や国際化を牽引。</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一方</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で、世界的な潮流となっている</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大規模</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開催</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に対応可能な一定規模の展示場・会議場が一体的に整備・運営されて</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いる</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施設</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は不足。こうした中、現在、日本最大の複合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施設を備えた</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の誘致の動きが進んでいる。</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262700" y="6381328"/>
            <a:ext cx="6852264" cy="2645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大阪市「万博のインパクトを</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活かした大阪</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の将来に向けたビジョン</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8" name="表 7"/>
          <p:cNvGraphicFramePr>
            <a:graphicFrameLocks noGrp="1"/>
          </p:cNvGraphicFramePr>
          <p:nvPr>
            <p:extLst/>
          </p:nvPr>
        </p:nvGraphicFramePr>
        <p:xfrm>
          <a:off x="262307" y="2172335"/>
          <a:ext cx="8619386" cy="4233108"/>
        </p:xfrm>
        <a:graphic>
          <a:graphicData uri="http://schemas.openxmlformats.org/drawingml/2006/table">
            <a:tbl>
              <a:tblPr firstRow="1" bandRow="1">
                <a:tableStyleId>{5C22544A-7EE6-4342-B048-85BDC9FD1C3A}</a:tableStyleId>
              </a:tblPr>
              <a:tblGrid>
                <a:gridCol w="804981">
                  <a:extLst>
                    <a:ext uri="{9D8B030D-6E8A-4147-A177-3AD203B41FA5}">
                      <a16:colId xmlns:a16="http://schemas.microsoft.com/office/drawing/2014/main" val="679076636"/>
                    </a:ext>
                  </a:extLst>
                </a:gridCol>
                <a:gridCol w="1738925">
                  <a:extLst>
                    <a:ext uri="{9D8B030D-6E8A-4147-A177-3AD203B41FA5}">
                      <a16:colId xmlns:a16="http://schemas.microsoft.com/office/drawing/2014/main" val="4285470663"/>
                    </a:ext>
                  </a:extLst>
                </a:gridCol>
                <a:gridCol w="754065">
                  <a:extLst>
                    <a:ext uri="{9D8B030D-6E8A-4147-A177-3AD203B41FA5}">
                      <a16:colId xmlns:a16="http://schemas.microsoft.com/office/drawing/2014/main" val="1427931556"/>
                    </a:ext>
                  </a:extLst>
                </a:gridCol>
                <a:gridCol w="1260896">
                  <a:extLst>
                    <a:ext uri="{9D8B030D-6E8A-4147-A177-3AD203B41FA5}">
                      <a16:colId xmlns:a16="http://schemas.microsoft.com/office/drawing/2014/main" val="2666809425"/>
                    </a:ext>
                  </a:extLst>
                </a:gridCol>
                <a:gridCol w="1443788">
                  <a:extLst>
                    <a:ext uri="{9D8B030D-6E8A-4147-A177-3AD203B41FA5}">
                      <a16:colId xmlns:a16="http://schemas.microsoft.com/office/drawing/2014/main" val="4291096862"/>
                    </a:ext>
                  </a:extLst>
                </a:gridCol>
                <a:gridCol w="764138">
                  <a:extLst>
                    <a:ext uri="{9D8B030D-6E8A-4147-A177-3AD203B41FA5}">
                      <a16:colId xmlns:a16="http://schemas.microsoft.com/office/drawing/2014/main" val="1583000448"/>
                    </a:ext>
                  </a:extLst>
                </a:gridCol>
                <a:gridCol w="1852593">
                  <a:extLst>
                    <a:ext uri="{9D8B030D-6E8A-4147-A177-3AD203B41FA5}">
                      <a16:colId xmlns:a16="http://schemas.microsoft.com/office/drawing/2014/main" val="4251352027"/>
                    </a:ext>
                  </a:extLst>
                </a:gridCol>
              </a:tblGrid>
              <a:tr h="349316">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国　名</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施設名</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開業年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展示面積</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最大収容人数</a:t>
                      </a:r>
                      <a:endParaRPr kumimoji="1" lang="en-US" altLang="ja-JP" sz="1000" dirty="0" smtClean="0">
                        <a:latin typeface="Meiryo UI" panose="020B0604030504040204" pitchFamily="50" charset="-128"/>
                        <a:ea typeface="Meiryo UI" panose="020B0604030504040204" pitchFamily="50" charset="-128"/>
                      </a:endParaRPr>
                    </a:p>
                    <a:p>
                      <a:pPr algn="ctr">
                        <a:lnSpc>
                          <a:spcPts val="1000"/>
                        </a:lnSpc>
                      </a:pPr>
                      <a:r>
                        <a:rPr kumimoji="1" lang="ja-JP" altLang="en-US" sz="1000" dirty="0" smtClean="0">
                          <a:latin typeface="Meiryo UI" panose="020B0604030504040204" pitchFamily="50" charset="-128"/>
                          <a:ea typeface="Meiryo UI" panose="020B0604030504040204" pitchFamily="50" charset="-128"/>
                        </a:rPr>
                        <a:t>（会議室）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会議室数</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その他</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1456974"/>
                  </a:ext>
                </a:extLst>
              </a:tr>
              <a:tr h="214964">
                <a:tc rowSpan="8">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日　本</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大阪府立国際会議場</a:t>
                      </a:r>
                      <a:endParaRPr kumimoji="1" lang="en-US" altLang="ja-JP" sz="1000" dirty="0" smtClean="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2000</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2,600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2,754</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27</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573571208"/>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インテックス大阪</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1985</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1" lang="en-US" altLang="ja-JP" sz="1000" dirty="0" smtClean="0">
                          <a:latin typeface="Meiryo UI" panose="020B0604030504040204" pitchFamily="50" charset="-128"/>
                          <a:ea typeface="Meiryo UI" panose="020B0604030504040204" pitchFamily="50" charset="-128"/>
                        </a:rPr>
                        <a:t>70,078</a:t>
                      </a:r>
                      <a:r>
                        <a:rPr kumimoji="1" lang="ja-JP" altLang="en-US" sz="1000" dirty="0" smtClean="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300</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25</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560961487"/>
                  </a:ext>
                </a:extLst>
              </a:tr>
              <a:tr h="214964">
                <a:tc vMerge="1">
                  <a:txBody>
                    <a:bodyPr/>
                    <a:lstStyle/>
                    <a:p>
                      <a:endParaRPr kumimoji="1" lang="ja-JP" altLang="en-US"/>
                    </a:p>
                  </a:txBody>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大阪</a:t>
                      </a:r>
                      <a:r>
                        <a:rPr kumimoji="1" lang="en-US" altLang="ja-JP" sz="1000" dirty="0" smtClean="0">
                          <a:latin typeface="Meiryo UI" panose="020B0604030504040204" pitchFamily="50" charset="-128"/>
                          <a:ea typeface="Meiryo UI" panose="020B0604030504040204" pitchFamily="50" charset="-128"/>
                        </a:rPr>
                        <a:t>IR</a:t>
                      </a:r>
                      <a:r>
                        <a:rPr kumimoji="1" lang="ja-JP" altLang="en-US" sz="1000" dirty="0" smtClean="0">
                          <a:latin typeface="Meiryo UI" panose="020B0604030504040204" pitchFamily="50" charset="-128"/>
                          <a:ea typeface="Meiryo UI" panose="020B0604030504040204" pitchFamily="50" charset="-128"/>
                        </a:rPr>
                        <a:t>（夢洲）</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ー</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1" lang="en-US" altLang="ja-JP" sz="1000" dirty="0" smtClean="0">
                          <a:latin typeface="Meiryo UI" panose="020B0604030504040204" pitchFamily="50" charset="-128"/>
                          <a:ea typeface="Meiryo UI" panose="020B0604030504040204" pitchFamily="50" charset="-128"/>
                        </a:rPr>
                        <a:t>100,000</a:t>
                      </a:r>
                      <a:r>
                        <a:rPr kumimoji="1" lang="ja-JP" altLang="en-US" sz="1000" dirty="0" smtClean="0">
                          <a:latin typeface="Meiryo UI" panose="020B0604030504040204" pitchFamily="50" charset="-128"/>
                          <a:ea typeface="Meiryo UI" panose="020B0604030504040204" pitchFamily="50" charset="-128"/>
                        </a:rPr>
                        <a:t>㎡以上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r" defTabSz="914400" rtl="0" eaLnBrk="1" fontAlgn="auto" latinLnBrk="0" hangingPunct="1">
                        <a:lnSpc>
                          <a:spcPts val="1000"/>
                        </a:lnSpc>
                        <a:spcBef>
                          <a:spcPts val="0"/>
                        </a:spcBef>
                        <a:spcAft>
                          <a:spcPts val="0"/>
                        </a:spcAft>
                        <a:buClrTx/>
                        <a:buSzTx/>
                        <a:buFontTx/>
                        <a:buNone/>
                        <a:tabLst/>
                        <a:defRPr/>
                      </a:pPr>
                      <a:r>
                        <a:rPr kumimoji="1" lang="en-US" altLang="ja-JP" sz="1000" dirty="0" smtClean="0">
                          <a:latin typeface="Meiryo UI" panose="020B0604030504040204" pitchFamily="50" charset="-128"/>
                          <a:ea typeface="Meiryo UI" panose="020B0604030504040204" pitchFamily="50" charset="-128"/>
                        </a:rPr>
                        <a:t>6,000</a:t>
                      </a:r>
                      <a:r>
                        <a:rPr kumimoji="1" lang="ja-JP" altLang="en-US" sz="1000" dirty="0" smtClean="0">
                          <a:latin typeface="Meiryo UI" panose="020B0604030504040204" pitchFamily="50" charset="-128"/>
                          <a:ea typeface="Meiryo UI" panose="020B0604030504040204" pitchFamily="50" charset="-128"/>
                        </a:rPr>
                        <a:t>人以上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r">
                        <a:lnSpc>
                          <a:spcPts val="1000"/>
                        </a:lnSpc>
                      </a:pPr>
                      <a:r>
                        <a:rPr kumimoji="1" lang="ja-JP" altLang="en-US" sz="1000" dirty="0" err="1" smtClean="0">
                          <a:latin typeface="Meiryo UI" panose="020B0604030504040204" pitchFamily="50" charset="-128"/>
                          <a:ea typeface="Meiryo UI" panose="020B0604030504040204" pitchFamily="50" charset="-128"/>
                        </a:rPr>
                        <a:t>ー</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nSpc>
                          <a:spcPts val="1000"/>
                        </a:lnSpc>
                      </a:pPr>
                      <a:r>
                        <a:rPr kumimoji="1" lang="ja-JP" altLang="en-US" sz="1000" dirty="0" smtClean="0">
                          <a:latin typeface="Meiryo UI" panose="020B0604030504040204" pitchFamily="50" charset="-128"/>
                          <a:ea typeface="Meiryo UI" panose="020B0604030504040204" pitchFamily="50" charset="-128"/>
                        </a:rPr>
                        <a:t>左記は基本構想段階のデータ</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393217077"/>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国立京都国際会館</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1966</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5,000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1,840</a:t>
                      </a:r>
                      <a:r>
                        <a:rPr kumimoji="1" lang="ja-JP" altLang="en-US" sz="1000" dirty="0" smtClean="0">
                          <a:latin typeface="Meiryo UI" panose="020B0604030504040204" pitchFamily="50" charset="-128"/>
                          <a:ea typeface="Meiryo UI" panose="020B0604030504040204" pitchFamily="50" charset="-128"/>
                        </a:rPr>
                        <a:t>人（固定席）</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60</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8353071"/>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東京ビッグサイト</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1996</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11,5420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1,000</a:t>
                      </a:r>
                      <a:r>
                        <a:rPr kumimoji="1" lang="ja-JP" altLang="en-US" sz="1000" dirty="0" smtClean="0">
                          <a:latin typeface="Meiryo UI" panose="020B0604030504040204" pitchFamily="50" charset="-128"/>
                          <a:ea typeface="Meiryo UI" panose="020B0604030504040204" pitchFamily="50" charset="-128"/>
                        </a:rPr>
                        <a:t>人（固定席）</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20</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8261711"/>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東京国際フォーラム</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2003</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5,000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5,012</a:t>
                      </a:r>
                      <a:r>
                        <a:rPr kumimoji="1" lang="ja-JP" altLang="en-US" sz="1000" dirty="0" smtClean="0">
                          <a:latin typeface="Meiryo UI" panose="020B0604030504040204" pitchFamily="50" charset="-128"/>
                          <a:ea typeface="Meiryo UI" panose="020B0604030504040204" pitchFamily="50" charset="-128"/>
                        </a:rPr>
                        <a:t>人（固定席）</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30</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6998626"/>
                  </a:ext>
                </a:extLst>
              </a:tr>
              <a:tr h="349316">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パシフィコ横浜</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1991</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20,000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5,002</a:t>
                      </a:r>
                      <a:r>
                        <a:rPr kumimoji="1" lang="ja-JP" altLang="en-US" sz="1000" dirty="0" smtClean="0">
                          <a:latin typeface="Meiryo UI" panose="020B0604030504040204" pitchFamily="50" charset="-128"/>
                          <a:ea typeface="Meiryo UI" panose="020B0604030504040204" pitchFamily="50" charset="-128"/>
                        </a:rPr>
                        <a:t>人（固定席）</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50</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smtClean="0">
                          <a:latin typeface="Meiryo UI" panose="020B0604030504040204" pitchFamily="50" charset="-128"/>
                          <a:ea typeface="Meiryo UI" panose="020B0604030504040204" pitchFamily="50" charset="-128"/>
                        </a:rPr>
                        <a:t>パシフィコ横浜ノース開業予定（</a:t>
                      </a:r>
                      <a:r>
                        <a:rPr kumimoji="1" lang="en-US" altLang="ja-JP" sz="1000" dirty="0" smtClean="0">
                          <a:latin typeface="Meiryo UI" panose="020B0604030504040204" pitchFamily="50" charset="-128"/>
                          <a:ea typeface="Meiryo UI" panose="020B0604030504040204" pitchFamily="50" charset="-128"/>
                        </a:rPr>
                        <a:t>2020</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月</a:t>
                      </a:r>
                      <a:r>
                        <a:rPr kumimoji="1" lang="en-US" altLang="ja-JP" sz="1000" dirty="0" smtClean="0">
                          <a:latin typeface="Meiryo UI" panose="020B0604030504040204" pitchFamily="50" charset="-128"/>
                          <a:ea typeface="Meiryo UI" panose="020B0604030504040204" pitchFamily="50" charset="-128"/>
                        </a:rPr>
                        <a:t>24</a:t>
                      </a:r>
                      <a:r>
                        <a:rPr kumimoji="1" lang="ja-JP" altLang="en-US" sz="1000" dirty="0" smtClean="0">
                          <a:latin typeface="Meiryo UI" panose="020B0604030504040204" pitchFamily="50" charset="-128"/>
                          <a:ea typeface="Meiryo UI" panose="020B0604030504040204" pitchFamily="50" charset="-128"/>
                        </a:rPr>
                        <a:t>日）</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7549884"/>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幕張メッセ</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1989</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72,000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1,664</a:t>
                      </a:r>
                      <a:r>
                        <a:rPr kumimoji="1" lang="ja-JP" altLang="en-US" sz="1000" dirty="0" smtClean="0">
                          <a:latin typeface="Meiryo UI" panose="020B0604030504040204" pitchFamily="50" charset="-128"/>
                          <a:ea typeface="Meiryo UI" panose="020B0604030504040204" pitchFamily="50" charset="-128"/>
                        </a:rPr>
                        <a:t>人（可動式）</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20</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436388"/>
                  </a:ext>
                </a:extLst>
              </a:tr>
              <a:tr h="214964">
                <a:tc rowSpan="3">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韓　国</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COEX</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1979</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36,000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1,800</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48</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smtClean="0">
                          <a:latin typeface="Meiryo UI" panose="020B0604030504040204" pitchFamily="50" charset="-128"/>
                          <a:ea typeface="Meiryo UI" panose="020B0604030504040204" pitchFamily="50" charset="-128"/>
                        </a:rPr>
                        <a:t>第２</a:t>
                      </a:r>
                      <a:r>
                        <a:rPr kumimoji="1" lang="en-US" altLang="ja-JP" sz="1000" dirty="0" smtClean="0">
                          <a:latin typeface="Meiryo UI" panose="020B0604030504040204" pitchFamily="50" charset="-128"/>
                          <a:ea typeface="Meiryo UI" panose="020B0604030504040204" pitchFamily="50" charset="-128"/>
                        </a:rPr>
                        <a:t>COEX</a:t>
                      </a:r>
                      <a:r>
                        <a:rPr kumimoji="1" lang="ja-JP" altLang="en-US" sz="1000" dirty="0" smtClean="0">
                          <a:latin typeface="Meiryo UI" panose="020B0604030504040204" pitchFamily="50" charset="-128"/>
                          <a:ea typeface="Meiryo UI" panose="020B0604030504040204" pitchFamily="50" charset="-128"/>
                        </a:rPr>
                        <a:t>建設</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0732535"/>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KINTEX</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100,000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1,600</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39</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smtClean="0">
                          <a:latin typeface="Meiryo UI" panose="020B0604030504040204" pitchFamily="50" charset="-128"/>
                          <a:ea typeface="Meiryo UI" panose="020B0604030504040204" pitchFamily="50" charset="-128"/>
                        </a:rPr>
                        <a:t>周辺インフラ整備</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2341664"/>
                  </a:ext>
                </a:extLst>
              </a:tr>
              <a:tr h="21496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BEXCO</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2001</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46,000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4,000</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49</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smtClean="0">
                          <a:latin typeface="Meiryo UI" panose="020B0604030504040204" pitchFamily="50" charset="-128"/>
                          <a:ea typeface="Meiryo UI" panose="020B0604030504040204" pitchFamily="50" charset="-128"/>
                        </a:rPr>
                        <a:t>第</a:t>
                      </a:r>
                      <a:r>
                        <a:rPr kumimoji="1" lang="en-US" altLang="ja-JP" sz="1000" dirty="0" smtClean="0">
                          <a:latin typeface="Meiryo UI" panose="020B0604030504040204" pitchFamily="50" charset="-128"/>
                          <a:ea typeface="Meiryo UI" panose="020B0604030504040204" pitchFamily="50" charset="-128"/>
                        </a:rPr>
                        <a:t>2,3BEXCO</a:t>
                      </a:r>
                      <a:r>
                        <a:rPr kumimoji="1" lang="ja-JP" altLang="en-US" sz="1000" dirty="0" smtClean="0">
                          <a:latin typeface="Meiryo UI" panose="020B0604030504040204" pitchFamily="50" charset="-128"/>
                          <a:ea typeface="Meiryo UI" panose="020B0604030504040204" pitchFamily="50" charset="-128"/>
                        </a:rPr>
                        <a:t>建設</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7051731"/>
                  </a:ext>
                </a:extLst>
              </a:tr>
              <a:tr h="349316">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台　湾</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台北世界貿易中心</a:t>
                      </a:r>
                      <a:endParaRPr kumimoji="1" lang="en-US" altLang="ja-JP" sz="1000" dirty="0" smtClean="0">
                        <a:latin typeface="Meiryo UI" panose="020B0604030504040204" pitchFamily="50" charset="-128"/>
                        <a:ea typeface="Meiryo UI" panose="020B0604030504040204" pitchFamily="50" charset="-128"/>
                      </a:endParaRPr>
                    </a:p>
                    <a:p>
                      <a:pPr algn="ctr">
                        <a:lnSpc>
                          <a:spcPts val="1000"/>
                        </a:lnSpc>
                      </a:pPr>
                      <a:r>
                        <a:rPr kumimoji="1" lang="ja-JP" altLang="en-US" sz="1000" dirty="0" smtClean="0">
                          <a:latin typeface="Meiryo UI" panose="020B0604030504040204" pitchFamily="50" charset="-128"/>
                          <a:ea typeface="Meiryo UI" panose="020B0604030504040204" pitchFamily="50" charset="-128"/>
                        </a:rPr>
                        <a:t>南港展覧館</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2008</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45,000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500</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8</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r>
                        <a:rPr kumimoji="1" lang="ja-JP" altLang="en-US" sz="1000" dirty="0" smtClean="0">
                          <a:latin typeface="Meiryo UI" panose="020B0604030504040204" pitchFamily="50" charset="-128"/>
                          <a:ea typeface="Meiryo UI" panose="020B0604030504040204" pitchFamily="50" charset="-128"/>
                        </a:rPr>
                        <a:t>国際会議場、ホテル建設</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750114"/>
                  </a:ext>
                </a:extLst>
              </a:tr>
              <a:tr h="214964">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香　港</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アジア・ワールド</a:t>
                      </a:r>
                      <a:r>
                        <a:rPr kumimoji="1" lang="en-US" altLang="ja-JP" sz="1000" dirty="0" smtClean="0">
                          <a:latin typeface="Meiryo UI" panose="020B0604030504040204" pitchFamily="50" charset="-128"/>
                          <a:ea typeface="Meiryo UI" panose="020B0604030504040204" pitchFamily="50" charset="-128"/>
                        </a:rPr>
                        <a:t>EXPO</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70,000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13,500</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7</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215428"/>
                  </a:ext>
                </a:extLst>
              </a:tr>
              <a:tr h="214964">
                <a:tc rowSpan="3">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シンガポール</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サンテック・シンガポール</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1995</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24,000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12,000</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36</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7121427"/>
                  </a:ext>
                </a:extLst>
              </a:tr>
              <a:tr h="214964">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シンガポール</a:t>
                      </a:r>
                      <a:r>
                        <a:rPr kumimoji="1" lang="en-US" altLang="ja-JP" sz="1000" dirty="0" smtClean="0">
                          <a:latin typeface="Meiryo UI" panose="020B0604030504040204" pitchFamily="50" charset="-128"/>
                          <a:ea typeface="Meiryo UI" panose="020B0604030504040204" pitchFamily="50" charset="-128"/>
                        </a:rPr>
                        <a:t>EXPO</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2000</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100,000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8,000</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42</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628386"/>
                  </a:ext>
                </a:extLst>
              </a:tr>
              <a:tr h="333509">
                <a:tc vMerge="1">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1000" dirty="0" smtClean="0">
                          <a:latin typeface="Meiryo UI" panose="020B0604030504040204" pitchFamily="50" charset="-128"/>
                          <a:ea typeface="Meiryo UI" panose="020B0604030504040204" pitchFamily="50" charset="-128"/>
                        </a:rPr>
                        <a:t>マリナベイ・サンズ</a:t>
                      </a:r>
                      <a:endParaRPr kumimoji="1" lang="en-US" altLang="ja-JP" sz="1000" dirty="0" smtClean="0">
                        <a:latin typeface="Meiryo UI" panose="020B0604030504040204" pitchFamily="50" charset="-128"/>
                        <a:ea typeface="Meiryo UI" panose="020B0604030504040204" pitchFamily="50" charset="-128"/>
                      </a:endParaRPr>
                    </a:p>
                    <a:p>
                      <a:pPr algn="ctr">
                        <a:lnSpc>
                          <a:spcPts val="1000"/>
                        </a:lnSpc>
                      </a:pPr>
                      <a:r>
                        <a:rPr kumimoji="1" lang="ja-JP" altLang="en-US" sz="1000" dirty="0" smtClean="0">
                          <a:latin typeface="Meiryo UI" panose="020B0604030504040204" pitchFamily="50" charset="-128"/>
                          <a:ea typeface="Meiryo UI" panose="020B0604030504040204" pitchFamily="50" charset="-128"/>
                        </a:rPr>
                        <a:t>（統合型リゾート）</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en-US" altLang="ja-JP" sz="1000" dirty="0" smtClean="0">
                          <a:latin typeface="Meiryo UI" panose="020B0604030504040204" pitchFamily="50" charset="-128"/>
                          <a:ea typeface="Meiryo UI" panose="020B0604030504040204" pitchFamily="50" charset="-128"/>
                        </a:rPr>
                        <a:t>2010</a:t>
                      </a:r>
                      <a:r>
                        <a:rPr kumimoji="1" lang="ja-JP" altLang="en-US" sz="1000" dirty="0" smtClean="0">
                          <a:latin typeface="Meiryo UI" panose="020B0604030504040204" pitchFamily="50" charset="-128"/>
                          <a:ea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32,000</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11,000</a:t>
                      </a:r>
                      <a:r>
                        <a:rPr kumimoji="1"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000"/>
                        </a:lnSpc>
                      </a:pPr>
                      <a:r>
                        <a:rPr kumimoji="1" lang="en-US" altLang="ja-JP" sz="1000" dirty="0" smtClean="0">
                          <a:latin typeface="Meiryo UI" panose="020B0604030504040204" pitchFamily="50" charset="-128"/>
                          <a:ea typeface="Meiryo UI" panose="020B0604030504040204" pitchFamily="50" charset="-128"/>
                        </a:rPr>
                        <a:t>217</a:t>
                      </a:r>
                      <a:r>
                        <a:rPr kumimoji="1" lang="ja-JP" altLang="en-US" sz="1000" dirty="0" smtClean="0">
                          <a:latin typeface="Meiryo UI" panose="020B0604030504040204" pitchFamily="50" charset="-128"/>
                          <a:ea typeface="Meiryo UI" panose="020B0604030504040204" pitchFamily="50" charset="-128"/>
                        </a:rPr>
                        <a:t>室</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2487606"/>
                  </a:ext>
                </a:extLst>
              </a:tr>
            </a:tbl>
          </a:graphicData>
        </a:graphic>
      </p:graphicFrame>
      <p:sp>
        <p:nvSpPr>
          <p:cNvPr id="9" name="正方形/長方形 8"/>
          <p:cNvSpPr/>
          <p:nvPr/>
        </p:nvSpPr>
        <p:spPr>
          <a:xfrm>
            <a:off x="588964" y="6559460"/>
            <a:ext cx="801548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（大阪における</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MICE</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推進方針（平成</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29</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年３月）</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、大阪府・大阪市「大阪</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基本構想」、各施設</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75784" y="404664"/>
            <a:ext cx="3672000" cy="288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MICE</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施設の国際</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比較［まち］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32440307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3528" y="872832"/>
            <a:ext cx="8503417" cy="104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産業別のエネルギー</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消費量を</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みると</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、東日本</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大震災（</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以降、エネルギー</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消費量は減少</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傾向</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ある。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いずれ</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の部門もエネルギー消費量の減少に寄与しているが、特に「製造業」「運輸」「第三次産業」といった企業部門の寄与が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大きい。</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467544" y="1988840"/>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○産業別にみたエネルギー消費量の変化</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796010" y="5701829"/>
            <a:ext cx="578067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年度年次</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経済財政</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報告書」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大かっこ 11"/>
          <p:cNvSpPr/>
          <p:nvPr/>
        </p:nvSpPr>
        <p:spPr>
          <a:xfrm>
            <a:off x="1238074" y="6010019"/>
            <a:ext cx="5854205" cy="341803"/>
          </a:xfrm>
          <a:prstGeom prst="bracketPair">
            <a:avLst>
              <a:gd name="adj" fmla="val 13821"/>
            </a:avLst>
          </a:prstGeom>
          <a:ln/>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資源エネルギー庁「令和元年度におけるエネルギー需給実績」、内閣府「国民経済計算」により作成</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50" name="Picture 2" descr="第2-2-5図　産業別にみたエネルギー消費量の変化"/>
          <p:cNvPicPr>
            <a:picLocks noChangeAspect="1" noChangeArrowheads="1"/>
          </p:cNvPicPr>
          <p:nvPr/>
        </p:nvPicPr>
        <p:blipFill rotWithShape="1">
          <a:blip r:embed="rId2">
            <a:extLst>
              <a:ext uri="{28A0092B-C50C-407E-A947-70E740481C1C}">
                <a14:useLocalDpi xmlns:a14="http://schemas.microsoft.com/office/drawing/2010/main" val="0"/>
              </a:ext>
            </a:extLst>
          </a:blip>
          <a:srcRect t="8369" b="63125"/>
          <a:stretch/>
        </p:blipFill>
        <p:spPr bwMode="auto">
          <a:xfrm>
            <a:off x="589632" y="2418059"/>
            <a:ext cx="7954555" cy="3220100"/>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75784" y="404664"/>
            <a:ext cx="3384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産業別のエネルギー消費量①［環境］</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3889695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a:xfrm>
            <a:off x="7010400" y="6525406"/>
            <a:ext cx="2133600" cy="365125"/>
          </a:xfrm>
        </p:spPr>
        <p:txBody>
          <a:bodyPr/>
          <a:lstStyle/>
          <a:p>
            <a:fld id="{4AFB2BD9-75B0-4367-96C2-269A9ADE290D}" type="slidenum">
              <a:rPr kumimoji="1" lang="ja-JP" altLang="en-US" smtClean="0"/>
              <a:t>13</a:t>
            </a:fld>
            <a:endParaRPr kumimoji="1" lang="ja-JP" altLang="en-US"/>
          </a:p>
        </p:txBody>
      </p:sp>
      <p:sp>
        <p:nvSpPr>
          <p:cNvPr id="10" name="正方形/長方形 9"/>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２．大阪経済の動き（１）新型コロナウイルス感染症拡大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以前</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の大阪経済</a:t>
            </a:r>
            <a:endParaRPr kumimoji="0" lang="en-US" altLang="ja-JP" sz="2000" kern="0" dirty="0">
              <a:solidFill>
                <a:srgbClr val="000000"/>
              </a:solidFill>
              <a:ea typeface="Meiryo UI" pitchFamily="50" charset="-128"/>
              <a:cs typeface="Meiryo UI" pitchFamily="50" charset="-128"/>
            </a:endParaRPr>
          </a:p>
        </p:txBody>
      </p:sp>
      <p:sp>
        <p:nvSpPr>
          <p:cNvPr id="8" name="テキスト ボックス 7"/>
          <p:cNvSpPr txBox="1"/>
          <p:nvPr/>
        </p:nvSpPr>
        <p:spPr>
          <a:xfrm>
            <a:off x="287279" y="6580980"/>
            <a:ext cx="4140705" cy="246221"/>
          </a:xfrm>
          <a:prstGeom prst="rect">
            <a:avLst/>
          </a:prstGeom>
          <a:noFill/>
        </p:spPr>
        <p:txBody>
          <a:bodyPr wrap="square" rtlCol="0">
            <a:spAutoFit/>
          </a:bodyPr>
          <a:lstStyle/>
          <a:p>
            <a:pPr lvl="0">
              <a:defRPr/>
            </a:pPr>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：大阪府「府民経済計算」</a:t>
            </a:r>
            <a:r>
              <a:rPr lang="ja-JP" altLang="en-US" sz="10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9" name="テキスト ボックス 8"/>
          <p:cNvSpPr txBox="1"/>
          <p:nvPr/>
        </p:nvSpPr>
        <p:spPr>
          <a:xfrm>
            <a:off x="320291" y="437886"/>
            <a:ext cx="5612105" cy="307777"/>
          </a:xfrm>
          <a:prstGeom prst="rect">
            <a:avLst/>
          </a:prstGeom>
          <a:noFill/>
        </p:spPr>
        <p:txBody>
          <a:bodyPr wrap="square" rtlCol="0">
            <a:spAutoFit/>
          </a:bodyPr>
          <a:lstStyle/>
          <a:p>
            <a:r>
              <a:rPr lang="ja-JP" altLang="en-US" sz="1400" b="1" dirty="0" smtClean="0"/>
              <a:t>■</a:t>
            </a:r>
            <a:r>
              <a:rPr lang="ja-JP" altLang="en-US" sz="1400" b="1" dirty="0"/>
              <a:t>　</a:t>
            </a:r>
            <a:r>
              <a:rPr lang="ja-JP" altLang="en-US" sz="1400" b="1" dirty="0" smtClean="0"/>
              <a:t>産業大分類別の府民雇用者数（規模が大きい順）</a:t>
            </a:r>
            <a:endParaRPr lang="ja-JP" altLang="en-US" sz="1400" b="1" dirty="0"/>
          </a:p>
        </p:txBody>
      </p:sp>
      <p:graphicFrame>
        <p:nvGraphicFramePr>
          <p:cNvPr id="3" name="表 2"/>
          <p:cNvGraphicFramePr>
            <a:graphicFrameLocks noGrp="1"/>
          </p:cNvGraphicFramePr>
          <p:nvPr>
            <p:extLst/>
          </p:nvPr>
        </p:nvGraphicFramePr>
        <p:xfrm>
          <a:off x="287279" y="1756872"/>
          <a:ext cx="4320001" cy="4500002"/>
        </p:xfrm>
        <a:graphic>
          <a:graphicData uri="http://schemas.openxmlformats.org/drawingml/2006/table">
            <a:tbl>
              <a:tblPr>
                <a:tableStyleId>{5C22544A-7EE6-4342-B048-85BDC9FD1C3A}</a:tableStyleId>
              </a:tblPr>
              <a:tblGrid>
                <a:gridCol w="466477">
                  <a:extLst>
                    <a:ext uri="{9D8B030D-6E8A-4147-A177-3AD203B41FA5}">
                      <a16:colId xmlns:a16="http://schemas.microsoft.com/office/drawing/2014/main" val="2072863555"/>
                    </a:ext>
                  </a:extLst>
                </a:gridCol>
                <a:gridCol w="1562982">
                  <a:extLst>
                    <a:ext uri="{9D8B030D-6E8A-4147-A177-3AD203B41FA5}">
                      <a16:colId xmlns:a16="http://schemas.microsoft.com/office/drawing/2014/main" val="2432122714"/>
                    </a:ext>
                  </a:extLst>
                </a:gridCol>
                <a:gridCol w="1145271">
                  <a:extLst>
                    <a:ext uri="{9D8B030D-6E8A-4147-A177-3AD203B41FA5}">
                      <a16:colId xmlns:a16="http://schemas.microsoft.com/office/drawing/2014/main" val="3671618798"/>
                    </a:ext>
                  </a:extLst>
                </a:gridCol>
                <a:gridCol w="1145271">
                  <a:extLst>
                    <a:ext uri="{9D8B030D-6E8A-4147-A177-3AD203B41FA5}">
                      <a16:colId xmlns:a16="http://schemas.microsoft.com/office/drawing/2014/main" val="225827088"/>
                    </a:ext>
                  </a:extLst>
                </a:gridCol>
              </a:tblGrid>
              <a:tr h="784182">
                <a:tc>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ja-JP" altLang="en-US" sz="1100" u="none" strike="noStrike">
                          <a:effectLst/>
                        </a:rPr>
                        <a:t>経済活動の種類</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en-US" altLang="zh-CN" sz="1100" u="none" strike="noStrike" dirty="0" smtClean="0">
                          <a:effectLst/>
                        </a:rPr>
                        <a:t>2018</a:t>
                      </a:r>
                      <a:r>
                        <a:rPr lang="zh-CN" altLang="en-US" sz="1100" u="none" strike="noStrike" dirty="0" smtClean="0">
                          <a:effectLst/>
                        </a:rPr>
                        <a:t>年</a:t>
                      </a:r>
                      <a:r>
                        <a:rPr lang="ja-JP" altLang="en-US" sz="1100" u="none" strike="noStrike" dirty="0" smtClean="0">
                          <a:effectLst/>
                        </a:rPr>
                        <a:t>度</a:t>
                      </a:r>
                      <a:r>
                        <a:rPr lang="zh-CN" altLang="en-US" sz="1100" u="none" strike="noStrike" dirty="0">
                          <a:effectLst/>
                        </a:rPr>
                        <a:t/>
                      </a:r>
                      <a:br>
                        <a:rPr lang="zh-CN" altLang="en-US" sz="1100" u="none" strike="noStrike" dirty="0">
                          <a:effectLst/>
                        </a:rPr>
                      </a:br>
                      <a:r>
                        <a:rPr lang="ja-JP" altLang="en-US" sz="1100" u="none" strike="noStrike" dirty="0" smtClean="0">
                          <a:effectLst/>
                        </a:rPr>
                        <a:t>府民</a:t>
                      </a:r>
                      <a:r>
                        <a:rPr lang="zh-CN" altLang="en-US" sz="1100" u="none" strike="noStrike" dirty="0" smtClean="0">
                          <a:effectLst/>
                        </a:rPr>
                        <a:t>雇用者数</a:t>
                      </a:r>
                      <a:r>
                        <a:rPr lang="zh-CN" altLang="en-US" sz="1100" u="none" strike="noStrike" dirty="0">
                          <a:effectLst/>
                        </a:rPr>
                        <a:t/>
                      </a:r>
                      <a:br>
                        <a:rPr lang="zh-CN" altLang="en-US" sz="1100" u="none" strike="noStrike" dirty="0">
                          <a:effectLst/>
                        </a:rPr>
                      </a:br>
                      <a:r>
                        <a:rPr lang="zh-CN" altLang="en-US" sz="1100" u="none" strike="noStrike" dirty="0">
                          <a:effectLst/>
                        </a:rPr>
                        <a:t>（人）</a:t>
                      </a:r>
                      <a:endParaRPr lang="zh-CN"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en-US" altLang="ja-JP" sz="1100" u="none" strike="noStrike" dirty="0" smtClean="0">
                          <a:effectLst/>
                        </a:rPr>
                        <a:t>2007</a:t>
                      </a:r>
                      <a:r>
                        <a:rPr lang="ja-JP" altLang="en-US" sz="1100" u="none" strike="noStrike" dirty="0" smtClean="0">
                          <a:effectLst/>
                        </a:rPr>
                        <a:t>年度</a:t>
                      </a:r>
                      <a:endParaRPr lang="en-US" altLang="ja-JP" sz="1100" u="none" strike="noStrike" dirty="0" smtClean="0">
                        <a:effectLst/>
                      </a:endParaRPr>
                    </a:p>
                    <a:p>
                      <a:pPr algn="ctr" fontAlgn="ctr"/>
                      <a:r>
                        <a:rPr lang="ja-JP" altLang="en-US" sz="1100" u="none" strike="noStrike" dirty="0" smtClean="0">
                          <a:effectLst/>
                        </a:rPr>
                        <a:t>（</a:t>
                      </a:r>
                      <a:r>
                        <a:rPr lang="ja-JP" altLang="en-US" sz="1100" u="none" strike="noStrike" dirty="0">
                          <a:effectLst/>
                        </a:rPr>
                        <a:t>リーマンショック前）からの伸び率</a:t>
                      </a:r>
                      <a:r>
                        <a:rPr lang="ja-JP" altLang="en-US" sz="1100" u="none" strike="noStrike" dirty="0" smtClean="0">
                          <a:effectLst/>
                        </a:rPr>
                        <a:t>（％）</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911284008"/>
                  </a:ext>
                </a:extLst>
              </a:tr>
              <a:tr h="402145">
                <a:tc>
                  <a:txBody>
                    <a:bodyPr/>
                    <a:lstStyle/>
                    <a:p>
                      <a:pPr algn="ctr" fontAlgn="ctr"/>
                      <a:r>
                        <a:rPr lang="en-US" altLang="ja-JP" sz="1100" u="none" strike="noStrike">
                          <a:effectLst/>
                        </a:rPr>
                        <a:t>1</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6. </a:t>
                      </a:r>
                      <a:r>
                        <a:rPr lang="ja-JP" altLang="en-US" sz="1100" u="none" strike="noStrike">
                          <a:effectLst/>
                        </a:rPr>
                        <a:t>卸売・小売業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720,966</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4.35</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431855026"/>
                  </a:ext>
                </a:extLst>
              </a:tr>
              <a:tr h="402145">
                <a:tc>
                  <a:txBody>
                    <a:bodyPr/>
                    <a:lstStyle/>
                    <a:p>
                      <a:pPr algn="ctr" fontAlgn="ctr"/>
                      <a:r>
                        <a:rPr lang="en-US" altLang="ja-JP" sz="1100" u="none" strike="noStrike">
                          <a:effectLst/>
                        </a:rPr>
                        <a:t>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3. </a:t>
                      </a:r>
                      <a:r>
                        <a:rPr lang="ja-JP" altLang="en-US" sz="1100" u="none" strike="noStrike">
                          <a:effectLst/>
                        </a:rPr>
                        <a:t>製造業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707,297</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0.95</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40805866"/>
                  </a:ext>
                </a:extLst>
              </a:tr>
              <a:tr h="470510">
                <a:tc>
                  <a:txBody>
                    <a:bodyPr/>
                    <a:lstStyle/>
                    <a:p>
                      <a:pPr algn="ctr" fontAlgn="ctr"/>
                      <a:r>
                        <a:rPr lang="en-US" altLang="ja-JP" sz="1100" u="none" strike="noStrike">
                          <a:effectLst/>
                        </a:rPr>
                        <a:t>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15. </a:t>
                      </a:r>
                      <a:r>
                        <a:rPr lang="ja-JP" altLang="en-US" sz="1100" u="none" strike="noStrike">
                          <a:effectLst/>
                        </a:rPr>
                        <a:t>保健衛生・社会事業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599,133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58.76</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229768262"/>
                  </a:ext>
                </a:extLst>
              </a:tr>
              <a:tr h="695710">
                <a:tc>
                  <a:txBody>
                    <a:bodyPr/>
                    <a:lstStyle/>
                    <a:p>
                      <a:pPr algn="ctr" fontAlgn="ctr"/>
                      <a:r>
                        <a:rPr lang="en-US" altLang="ja-JP" sz="1100" u="none" strike="noStrike">
                          <a:effectLst/>
                        </a:rPr>
                        <a:t>4</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12. </a:t>
                      </a:r>
                      <a:r>
                        <a:rPr lang="ja-JP" altLang="en-US" sz="1100" u="none" strike="noStrike">
                          <a:effectLst/>
                        </a:rPr>
                        <a:t>専門・科学技術、業務支援サービス業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346,489</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6.45</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1775916530"/>
                  </a:ext>
                </a:extLst>
              </a:tr>
              <a:tr h="402145">
                <a:tc>
                  <a:txBody>
                    <a:bodyPr/>
                    <a:lstStyle/>
                    <a:p>
                      <a:pPr algn="ctr" fontAlgn="ctr"/>
                      <a:r>
                        <a:rPr lang="en-US" altLang="ja-JP" sz="1100" u="none" strike="noStrike">
                          <a:effectLst/>
                        </a:rPr>
                        <a:t>5</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7. </a:t>
                      </a:r>
                      <a:r>
                        <a:rPr lang="ja-JP" altLang="en-US" sz="1100" u="none" strike="noStrike">
                          <a:effectLst/>
                        </a:rPr>
                        <a:t>運輸・郵便業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295,982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7.45</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320908338"/>
                  </a:ext>
                </a:extLst>
              </a:tr>
              <a:tr h="402145">
                <a:tc>
                  <a:txBody>
                    <a:bodyPr/>
                    <a:lstStyle/>
                    <a:p>
                      <a:pPr algn="ctr" fontAlgn="ctr"/>
                      <a:r>
                        <a:rPr lang="en-US" altLang="ja-JP" sz="1100" u="none" strike="noStrike">
                          <a:effectLst/>
                        </a:rPr>
                        <a:t>6</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5. </a:t>
                      </a:r>
                      <a:r>
                        <a:rPr lang="ja-JP" altLang="en-US" sz="1100" u="none" strike="noStrike">
                          <a:effectLst/>
                        </a:rPr>
                        <a:t>建設業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248,503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2.73</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741836333"/>
                  </a:ext>
                </a:extLst>
              </a:tr>
              <a:tr h="470510">
                <a:tc>
                  <a:txBody>
                    <a:bodyPr/>
                    <a:lstStyle/>
                    <a:p>
                      <a:pPr algn="ctr" fontAlgn="ctr"/>
                      <a:r>
                        <a:rPr lang="en-US" altLang="ja-JP" sz="1100" u="none" strike="noStrike">
                          <a:effectLst/>
                        </a:rPr>
                        <a:t>7</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16. </a:t>
                      </a:r>
                      <a:r>
                        <a:rPr lang="ja-JP" altLang="en-US" sz="1100" u="none" strike="noStrike">
                          <a:effectLst/>
                        </a:rPr>
                        <a:t>その他のサービス</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235,539</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7.14</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3290725222"/>
                  </a:ext>
                </a:extLst>
              </a:tr>
              <a:tr h="470510">
                <a:tc>
                  <a:txBody>
                    <a:bodyPr/>
                    <a:lstStyle/>
                    <a:p>
                      <a:pPr algn="ctr" fontAlgn="ctr"/>
                      <a:r>
                        <a:rPr lang="en-US" altLang="ja-JP" sz="1100" u="none" strike="noStrike">
                          <a:effectLst/>
                        </a:rPr>
                        <a:t>8</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dirty="0">
                          <a:effectLst/>
                        </a:rPr>
                        <a:t>8. </a:t>
                      </a:r>
                      <a:r>
                        <a:rPr lang="ja-JP" altLang="en-US" sz="1100" u="none" strike="noStrike" dirty="0">
                          <a:effectLst/>
                        </a:rPr>
                        <a:t>宿泊・飲食サービス業</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233,658</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7.78</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510614799"/>
                  </a:ext>
                </a:extLst>
              </a:tr>
            </a:tbl>
          </a:graphicData>
        </a:graphic>
      </p:graphicFrame>
      <p:graphicFrame>
        <p:nvGraphicFramePr>
          <p:cNvPr id="4" name="表 3"/>
          <p:cNvGraphicFramePr>
            <a:graphicFrameLocks noGrp="1"/>
          </p:cNvGraphicFramePr>
          <p:nvPr>
            <p:extLst/>
          </p:nvPr>
        </p:nvGraphicFramePr>
        <p:xfrm>
          <a:off x="4657373" y="1750760"/>
          <a:ext cx="4320001" cy="4506113"/>
        </p:xfrm>
        <a:graphic>
          <a:graphicData uri="http://schemas.openxmlformats.org/drawingml/2006/table">
            <a:tbl>
              <a:tblPr>
                <a:tableStyleId>{5C22544A-7EE6-4342-B048-85BDC9FD1C3A}</a:tableStyleId>
              </a:tblPr>
              <a:tblGrid>
                <a:gridCol w="466479">
                  <a:extLst>
                    <a:ext uri="{9D8B030D-6E8A-4147-A177-3AD203B41FA5}">
                      <a16:colId xmlns:a16="http://schemas.microsoft.com/office/drawing/2014/main" val="1375335708"/>
                    </a:ext>
                  </a:extLst>
                </a:gridCol>
                <a:gridCol w="1729390">
                  <a:extLst>
                    <a:ext uri="{9D8B030D-6E8A-4147-A177-3AD203B41FA5}">
                      <a16:colId xmlns:a16="http://schemas.microsoft.com/office/drawing/2014/main" val="2042722393"/>
                    </a:ext>
                  </a:extLst>
                </a:gridCol>
                <a:gridCol w="1062066">
                  <a:extLst>
                    <a:ext uri="{9D8B030D-6E8A-4147-A177-3AD203B41FA5}">
                      <a16:colId xmlns:a16="http://schemas.microsoft.com/office/drawing/2014/main" val="3472409197"/>
                    </a:ext>
                  </a:extLst>
                </a:gridCol>
                <a:gridCol w="1062066">
                  <a:extLst>
                    <a:ext uri="{9D8B030D-6E8A-4147-A177-3AD203B41FA5}">
                      <a16:colId xmlns:a16="http://schemas.microsoft.com/office/drawing/2014/main" val="1489696211"/>
                    </a:ext>
                  </a:extLst>
                </a:gridCol>
              </a:tblGrid>
              <a:tr h="868273">
                <a:tc>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ja-JP" altLang="en-US" sz="1100" u="none" strike="noStrike">
                          <a:effectLst/>
                        </a:rPr>
                        <a:t>経済活動の種類</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en-US" altLang="zh-CN" sz="1100" u="none" strike="noStrike" dirty="0" smtClean="0">
                          <a:effectLst/>
                        </a:rPr>
                        <a:t>2018</a:t>
                      </a:r>
                      <a:r>
                        <a:rPr lang="zh-CN" altLang="en-US" sz="1100" u="none" strike="noStrike" dirty="0" smtClean="0">
                          <a:effectLst/>
                        </a:rPr>
                        <a:t>年</a:t>
                      </a:r>
                      <a:r>
                        <a:rPr lang="ja-JP" altLang="en-US" sz="1100" u="none" strike="noStrike" dirty="0" smtClean="0">
                          <a:effectLst/>
                        </a:rPr>
                        <a:t>度</a:t>
                      </a:r>
                      <a:r>
                        <a:rPr lang="zh-CN" altLang="en-US" sz="1100" u="none" strike="noStrike" dirty="0">
                          <a:effectLst/>
                        </a:rPr>
                        <a:t/>
                      </a:r>
                      <a:br>
                        <a:rPr lang="zh-CN" altLang="en-US" sz="1100" u="none" strike="noStrike" dirty="0">
                          <a:effectLst/>
                        </a:rPr>
                      </a:br>
                      <a:r>
                        <a:rPr lang="zh-CN" altLang="en-US" sz="1100" u="none" strike="noStrike" dirty="0" smtClean="0">
                          <a:effectLst/>
                        </a:rPr>
                        <a:t>府</a:t>
                      </a:r>
                      <a:r>
                        <a:rPr lang="ja-JP" altLang="en-US" sz="1100" u="none" strike="noStrike" dirty="0" smtClean="0">
                          <a:effectLst/>
                        </a:rPr>
                        <a:t>民</a:t>
                      </a:r>
                      <a:r>
                        <a:rPr lang="zh-CN" altLang="en-US" sz="1100" u="none" strike="noStrike" dirty="0" smtClean="0">
                          <a:effectLst/>
                        </a:rPr>
                        <a:t>雇用者数</a:t>
                      </a:r>
                      <a:r>
                        <a:rPr lang="zh-CN" altLang="en-US" sz="1100" u="none" strike="noStrike" dirty="0">
                          <a:effectLst/>
                        </a:rPr>
                        <a:t/>
                      </a:r>
                      <a:br>
                        <a:rPr lang="zh-CN" altLang="en-US" sz="1100" u="none" strike="noStrike" dirty="0">
                          <a:effectLst/>
                        </a:rPr>
                      </a:br>
                      <a:r>
                        <a:rPr lang="zh-CN" altLang="en-US" sz="1100" u="none" strike="noStrike" dirty="0">
                          <a:effectLst/>
                        </a:rPr>
                        <a:t>（人）</a:t>
                      </a:r>
                      <a:endParaRPr lang="zh-CN"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ctr" fontAlgn="ctr"/>
                      <a:r>
                        <a:rPr lang="en-US" altLang="ja-JP" sz="1100" u="none" strike="noStrike" dirty="0" smtClean="0">
                          <a:effectLst/>
                        </a:rPr>
                        <a:t>2007</a:t>
                      </a:r>
                      <a:r>
                        <a:rPr lang="ja-JP" altLang="en-US" sz="1100" u="none" strike="noStrike" dirty="0" smtClean="0">
                          <a:effectLst/>
                        </a:rPr>
                        <a:t>年度</a:t>
                      </a:r>
                      <a:endParaRPr lang="en-US" altLang="ja-JP" sz="1100" u="none" strike="noStrike" dirty="0" smtClean="0">
                        <a:effectLst/>
                      </a:endParaRPr>
                    </a:p>
                    <a:p>
                      <a:pPr algn="ctr" fontAlgn="ctr"/>
                      <a:r>
                        <a:rPr lang="ja-JP" altLang="en-US" sz="1100" u="none" strike="noStrike" dirty="0" smtClean="0">
                          <a:effectLst/>
                        </a:rPr>
                        <a:t>（</a:t>
                      </a:r>
                      <a:r>
                        <a:rPr lang="ja-JP" altLang="en-US" sz="1100" u="none" strike="noStrike" dirty="0">
                          <a:effectLst/>
                        </a:rPr>
                        <a:t>リーマンショック前）からの伸び率</a:t>
                      </a:r>
                      <a:r>
                        <a:rPr lang="ja-JP" altLang="en-US" sz="1100" u="none" strike="noStrike" dirty="0" smtClean="0">
                          <a:effectLst/>
                        </a:rPr>
                        <a:t>（％）</a:t>
                      </a:r>
                      <a:endParaRPr lang="ja-JP" altLang="en-US"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448167199"/>
                  </a:ext>
                </a:extLst>
              </a:tr>
              <a:tr h="445268">
                <a:tc>
                  <a:txBody>
                    <a:bodyPr/>
                    <a:lstStyle/>
                    <a:p>
                      <a:pPr algn="ctr" fontAlgn="ctr"/>
                      <a:r>
                        <a:rPr lang="en-US" altLang="ja-JP" sz="1100" u="none" strike="noStrike">
                          <a:effectLst/>
                        </a:rPr>
                        <a:t>9</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14. </a:t>
                      </a:r>
                      <a:r>
                        <a:rPr lang="ja-JP" altLang="en-US" sz="1100" u="none" strike="noStrike">
                          <a:effectLst/>
                        </a:rPr>
                        <a:t>教育</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196,257</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32.70</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497842237"/>
                  </a:ext>
                </a:extLst>
              </a:tr>
              <a:tr h="445268">
                <a:tc>
                  <a:txBody>
                    <a:bodyPr/>
                    <a:lstStyle/>
                    <a:p>
                      <a:pPr algn="ctr" fontAlgn="ctr"/>
                      <a:r>
                        <a:rPr lang="en-US" altLang="ja-JP" sz="1100" u="none" strike="noStrike">
                          <a:effectLst/>
                        </a:rPr>
                        <a:t>10</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9. </a:t>
                      </a:r>
                      <a:r>
                        <a:rPr lang="ja-JP" altLang="en-US" sz="1100" u="none" strike="noStrike">
                          <a:effectLst/>
                        </a:rPr>
                        <a:t>情報通信業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124,118</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14.12</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652318541"/>
                  </a:ext>
                </a:extLst>
              </a:tr>
              <a:tr h="445268">
                <a:tc>
                  <a:txBody>
                    <a:bodyPr/>
                    <a:lstStyle/>
                    <a:p>
                      <a:pPr algn="ctr" fontAlgn="ctr"/>
                      <a:r>
                        <a:rPr lang="en-US" altLang="ja-JP" sz="1100" u="none" strike="noStrike">
                          <a:effectLst/>
                        </a:rPr>
                        <a:t>11</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13. </a:t>
                      </a:r>
                      <a:r>
                        <a:rPr lang="ja-JP" altLang="en-US" sz="1100" u="none" strike="noStrike">
                          <a:effectLst/>
                        </a:rPr>
                        <a:t>公務</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119,325</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13.26</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783900869"/>
                  </a:ext>
                </a:extLst>
              </a:tr>
              <a:tr h="445268">
                <a:tc>
                  <a:txBody>
                    <a:bodyPr/>
                    <a:lstStyle/>
                    <a:p>
                      <a:pPr algn="ctr" fontAlgn="ctr"/>
                      <a:r>
                        <a:rPr lang="en-US" altLang="ja-JP" sz="1100" u="none" strike="noStrike">
                          <a:effectLst/>
                        </a:rPr>
                        <a:t>12</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10. </a:t>
                      </a:r>
                      <a:r>
                        <a:rPr lang="ja-JP" altLang="en-US" sz="1100" u="none" strike="noStrike">
                          <a:effectLst/>
                        </a:rPr>
                        <a:t>金融・保険業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113,694</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6.60</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3952123972"/>
                  </a:ext>
                </a:extLst>
              </a:tr>
              <a:tr h="445268">
                <a:tc>
                  <a:txBody>
                    <a:bodyPr/>
                    <a:lstStyle/>
                    <a:p>
                      <a:pPr algn="ctr" fontAlgn="ctr"/>
                      <a:r>
                        <a:rPr lang="en-US" altLang="ja-JP" sz="1100" u="none" strike="noStrike">
                          <a:effectLst/>
                        </a:rPr>
                        <a:t>13</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11. </a:t>
                      </a:r>
                      <a:r>
                        <a:rPr lang="ja-JP" altLang="en-US" sz="1100" u="none" strike="noStrike">
                          <a:effectLst/>
                        </a:rPr>
                        <a:t>不動産業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97,936</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21.65</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4194454562"/>
                  </a:ext>
                </a:extLst>
              </a:tr>
              <a:tr h="520964">
                <a:tc>
                  <a:txBody>
                    <a:bodyPr/>
                    <a:lstStyle/>
                    <a:p>
                      <a:pPr algn="ctr" fontAlgn="ctr"/>
                      <a:r>
                        <a:rPr lang="en-US" altLang="ja-JP" sz="1100" u="none" strike="noStrike">
                          <a:effectLst/>
                        </a:rPr>
                        <a:t>14</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4. </a:t>
                      </a:r>
                      <a:r>
                        <a:rPr lang="ja-JP" altLang="en-US" sz="1100" u="none" strike="noStrike">
                          <a:effectLst/>
                        </a:rPr>
                        <a:t>電気・ガス・水道・廃棄物処理業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39,731</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7.35</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3796621914"/>
                  </a:ext>
                </a:extLst>
              </a:tr>
              <a:tr h="445268">
                <a:tc>
                  <a:txBody>
                    <a:bodyPr/>
                    <a:lstStyle/>
                    <a:p>
                      <a:pPr algn="ctr" fontAlgn="ctr"/>
                      <a:r>
                        <a:rPr lang="en-US" altLang="ja-JP" sz="1100" u="none" strike="noStrike">
                          <a:effectLst/>
                        </a:rPr>
                        <a:t>15</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1. </a:t>
                      </a:r>
                      <a:r>
                        <a:rPr lang="ja-JP" altLang="en-US" sz="1100" u="none" strike="noStrike">
                          <a:effectLst/>
                        </a:rPr>
                        <a:t>農林水産業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4,776</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dirty="0">
                          <a:effectLst/>
                        </a:rPr>
                        <a:t>55.67</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2993382678"/>
                  </a:ext>
                </a:extLst>
              </a:tr>
              <a:tr h="445268">
                <a:tc>
                  <a:txBody>
                    <a:bodyPr/>
                    <a:lstStyle/>
                    <a:p>
                      <a:pPr algn="ctr" fontAlgn="ctr"/>
                      <a:r>
                        <a:rPr lang="en-US" altLang="ja-JP" sz="1100" u="none" strike="noStrike">
                          <a:effectLst/>
                        </a:rPr>
                        <a:t>16</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l" fontAlgn="ctr"/>
                      <a:r>
                        <a:rPr lang="en-US" altLang="ja-JP" sz="1100" u="none" strike="noStrike">
                          <a:effectLst/>
                        </a:rPr>
                        <a:t>2. </a:t>
                      </a:r>
                      <a:r>
                        <a:rPr lang="ja-JP" altLang="en-US" sz="1100" u="none" strike="noStrike">
                          <a:effectLst/>
                        </a:rPr>
                        <a:t>鉱業</a:t>
                      </a:r>
                      <a:endParaRPr lang="ja-JP" altLang="en-US"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en-US" altLang="ja-JP" sz="1100" u="none" strike="noStrike">
                          <a:effectLst/>
                        </a:rPr>
                        <a:t>230</a:t>
                      </a:r>
                      <a:endParaRPr lang="en-US" altLang="ja-JP" sz="1100" b="0" i="0" u="none" strike="noStrike">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7.63</a:t>
                      </a:r>
                      <a:endParaRPr lang="en-US" altLang="ja-JP" sz="1100" b="0" i="0" u="none" strike="noStrike" dirty="0">
                        <a:solidFill>
                          <a:srgbClr val="000000"/>
                        </a:solidFill>
                        <a:effectLst/>
                        <a:latin typeface="ＭＳ Ｐ明朝" panose="02020600040205080304" pitchFamily="18" charset="-128"/>
                        <a:ea typeface="ＭＳ Ｐ明朝" panose="02020600040205080304" pitchFamily="18" charset="-128"/>
                      </a:endParaRPr>
                    </a:p>
                  </a:txBody>
                  <a:tcPr marL="9525" marR="9525" marT="9525" marB="0" anchor="ctr"/>
                </a:tc>
                <a:extLst>
                  <a:ext uri="{0D108BD9-81ED-4DB2-BD59-A6C34878D82A}">
                    <a16:rowId xmlns:a16="http://schemas.microsoft.com/office/drawing/2014/main" val="4111829694"/>
                  </a:ext>
                </a:extLst>
              </a:tr>
            </a:tbl>
          </a:graphicData>
        </a:graphic>
      </p:graphicFrame>
      <p:sp>
        <p:nvSpPr>
          <p:cNvPr id="14" name="正方形/長方形 13"/>
          <p:cNvSpPr/>
          <p:nvPr/>
        </p:nvSpPr>
        <p:spPr>
          <a:xfrm>
            <a:off x="355571" y="801633"/>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産業大分類別に、府民雇用者数を比較すると、「卸売・小売業」、「製造業」、「保健衛生・社会事業」の規模が大きく、「鉱業」や「農林水産業」の規模は小さい。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2007</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年度の伸び率では、「卸売・小売業」や「建設業」がマイナスとなっている。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264265" y="6334759"/>
            <a:ext cx="8196167" cy="246221"/>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府民雇用者数：</a:t>
            </a:r>
            <a:r>
              <a:rPr lang="ja-JP" altLang="en-US" sz="1000" dirty="0">
                <a:latin typeface="Meiryo UI" panose="020B0604030504040204" pitchFamily="50" charset="-128"/>
                <a:ea typeface="Meiryo UI" panose="020B0604030504040204" pitchFamily="50" charset="-128"/>
              </a:rPr>
              <a:t>大阪府内</a:t>
            </a:r>
            <a:r>
              <a:rPr lang="ja-JP" altLang="en-US" sz="1000" dirty="0" smtClean="0">
                <a:latin typeface="Meiryo UI" panose="020B0604030504040204" pitchFamily="50" charset="-128"/>
                <a:ea typeface="Meiryo UI" panose="020B0604030504040204" pitchFamily="50" charset="-128"/>
              </a:rPr>
              <a:t>に居住し、あらゆる生産活動に従事する就業者から、個人事業主と無給の家族従業者を除いたすべての者</a:t>
            </a:r>
            <a:endParaRPr lang="en-US" altLang="ja-JP" sz="1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7024696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908720"/>
            <a:ext cx="8503417" cy="97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エネルギー消費</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増減の要因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分解の結果をみると、いずれの部門においてもエネルギーの生産効率を示す「エネルギー原単位」が減少に寄与</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している。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特</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に、第三次産業部門では延べ床面積が、家庭部門では世帯数</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が増加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する中にあっても、エネルギー効率向上・省エネによりエネルギー消費量を着実に減少させて</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320291" y="1816031"/>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○部門別のエネルギー消費増減の要因分解</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050" name="Picture 2" descr="第2-2-5図　産業別にみたエネルギー消費量の変化"/>
          <p:cNvPicPr>
            <a:picLocks noChangeAspect="1" noChangeArrowheads="1"/>
          </p:cNvPicPr>
          <p:nvPr/>
        </p:nvPicPr>
        <p:blipFill rotWithShape="1">
          <a:blip r:embed="rId2">
            <a:extLst>
              <a:ext uri="{28A0092B-C50C-407E-A947-70E740481C1C}">
                <a14:useLocalDpi xmlns:a14="http://schemas.microsoft.com/office/drawing/2010/main" val="0"/>
              </a:ext>
            </a:extLst>
          </a:blip>
          <a:srcRect l="1079" t="39709" r="2229" b="8731"/>
          <a:stretch/>
        </p:blipFill>
        <p:spPr bwMode="auto">
          <a:xfrm>
            <a:off x="395536" y="2233155"/>
            <a:ext cx="5668040" cy="429218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6032995" y="3659884"/>
            <a:ext cx="3112848" cy="2640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年度年次</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経済財政</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報告書」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大かっこ 14"/>
          <p:cNvSpPr/>
          <p:nvPr/>
        </p:nvSpPr>
        <p:spPr>
          <a:xfrm>
            <a:off x="6444208" y="3991308"/>
            <a:ext cx="2555304" cy="2186384"/>
          </a:xfrm>
          <a:prstGeom prst="bracketPair">
            <a:avLst>
              <a:gd name="adj" fmla="val 6850"/>
            </a:avLst>
          </a:prstGeom>
          <a:ln/>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資源エネルギー庁「令和元年度におけるエネルギー需給実績」、内閣府「国民経済計算」により作成</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要因分解は、いずれも資源エネルギー庁による。</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エネルギー原単位要因」とは、エネルギーの生産効率を表し、マイナスであれば、エネルギー効率向上・省エネ、プラスであればエネルギー効率の悪化となる。「構造変化要因」は、電力消費量の多い産業構造にシフトすればプラス、逆の場合マイナスとなる。</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75784" y="404664"/>
            <a:ext cx="3384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産業別のエネルギー消費量②［環境］</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67399512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4722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世界及び日本の気温及び二酸化炭素濃度は、上昇の一途を辿っている。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611560" y="1454828"/>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世界</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及び我が国の気温上昇と二酸化炭素濃度</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204412" y="5307813"/>
            <a:ext cx="3112848" cy="2640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年度年次</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経済財政</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報告書」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大かっこ 14"/>
          <p:cNvSpPr/>
          <p:nvPr/>
        </p:nvSpPr>
        <p:spPr>
          <a:xfrm>
            <a:off x="1691680" y="5661248"/>
            <a:ext cx="6336704" cy="648072"/>
          </a:xfrm>
          <a:prstGeom prst="bracketPair">
            <a:avLst>
              <a:gd name="adj" fmla="val 9464"/>
            </a:avLst>
          </a:prstGeom>
          <a:ln/>
        </p:spPr>
        <p:style>
          <a:lnRef idx="1">
            <a:schemeClr val="dk1"/>
          </a:lnRef>
          <a:fillRef idx="0">
            <a:schemeClr val="dk1"/>
          </a:fillRef>
          <a:effectRef idx="0">
            <a:schemeClr val="dk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気象庁により作成。</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年平均</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気温の基準値からの偏差の</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年移動平均値。平年気温の基準値は</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1991</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年の</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年平均値。</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二酸化炭素濃度は、綾里（岩手県大船渡市）を観測地点とするもの。</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122" name="Picture 2" descr="コラム2-3-2図　我が国と世界の気温上昇と二酸化炭素濃度"/>
          <p:cNvPicPr>
            <a:picLocks noChangeAspect="1" noChangeArrowheads="1"/>
          </p:cNvPicPr>
          <p:nvPr/>
        </p:nvPicPr>
        <p:blipFill rotWithShape="1">
          <a:blip r:embed="rId2">
            <a:extLst>
              <a:ext uri="{28A0092B-C50C-407E-A947-70E740481C1C}">
                <a14:useLocalDpi xmlns:a14="http://schemas.microsoft.com/office/drawing/2010/main" val="0"/>
              </a:ext>
            </a:extLst>
          </a:blip>
          <a:srcRect t="10656" b="11164"/>
          <a:stretch/>
        </p:blipFill>
        <p:spPr bwMode="auto">
          <a:xfrm>
            <a:off x="1071563" y="1866465"/>
            <a:ext cx="7000875" cy="3276569"/>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気温・二酸化炭素濃度［環境］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06928154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17055" y="6214153"/>
            <a:ext cx="79174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大阪府域における</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年度の温室効果ガス排出量について」</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東京都「東京都</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における最終エネルギー消費及び温室効果ガス排出量総合</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調査</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」をもとに副首都推進局で作成</a:t>
            </a:r>
          </a:p>
        </p:txBody>
      </p:sp>
      <p:sp>
        <p:nvSpPr>
          <p:cNvPr id="7" name="正方形/長方形 6"/>
          <p:cNvSpPr/>
          <p:nvPr/>
        </p:nvSpPr>
        <p:spPr>
          <a:xfrm>
            <a:off x="317055" y="908720"/>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二酸化炭素の排出量を部門別にみると、大阪府では、産業部門や家庭部門、運輸部門での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低下。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589632" y="1441033"/>
            <a:ext cx="3888000"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○部門別二酸化炭素排出量の推移</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温室</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効果ガス</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排出量［環境］</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テキスト ボックス 2"/>
          <p:cNvSpPr txBox="1"/>
          <p:nvPr/>
        </p:nvSpPr>
        <p:spPr>
          <a:xfrm>
            <a:off x="431377" y="1932704"/>
            <a:ext cx="792000" cy="216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t-CO₂</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5" name="テキスト ボックス 3"/>
          <p:cNvSpPr txBox="1"/>
          <p:nvPr/>
        </p:nvSpPr>
        <p:spPr>
          <a:xfrm>
            <a:off x="4860089" y="3789040"/>
            <a:ext cx="432000" cy="18529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産業部門</a:t>
            </a:r>
          </a:p>
        </p:txBody>
      </p:sp>
      <p:sp>
        <p:nvSpPr>
          <p:cNvPr id="16" name="テキスト ボックス 4"/>
          <p:cNvSpPr txBox="1"/>
          <p:nvPr/>
        </p:nvSpPr>
        <p:spPr>
          <a:xfrm>
            <a:off x="4840208" y="5343030"/>
            <a:ext cx="432000" cy="15652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運輸部門</a:t>
            </a:r>
          </a:p>
        </p:txBody>
      </p:sp>
      <p:sp>
        <p:nvSpPr>
          <p:cNvPr id="17" name="テキスト ボックス 5"/>
          <p:cNvSpPr txBox="1"/>
          <p:nvPr/>
        </p:nvSpPr>
        <p:spPr>
          <a:xfrm>
            <a:off x="4840208" y="4898177"/>
            <a:ext cx="432000" cy="1821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家庭部門</a:t>
            </a:r>
          </a:p>
        </p:txBody>
      </p:sp>
      <p:sp>
        <p:nvSpPr>
          <p:cNvPr id="18" name="テキスト ボックス 6"/>
          <p:cNvSpPr txBox="1"/>
          <p:nvPr/>
        </p:nvSpPr>
        <p:spPr>
          <a:xfrm>
            <a:off x="4853493" y="4374546"/>
            <a:ext cx="432000" cy="16101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業務部門</a:t>
            </a:r>
          </a:p>
        </p:txBody>
      </p:sp>
      <p:sp>
        <p:nvSpPr>
          <p:cNvPr id="19" name="テキスト ボックス 7"/>
          <p:cNvSpPr txBox="1"/>
          <p:nvPr/>
        </p:nvSpPr>
        <p:spPr>
          <a:xfrm>
            <a:off x="4876701" y="5439758"/>
            <a:ext cx="468000" cy="3077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36000" tIns="0" rIns="3600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エネルギー転換部門</a:t>
            </a:r>
          </a:p>
        </p:txBody>
      </p:sp>
      <p:cxnSp>
        <p:nvCxnSpPr>
          <p:cNvPr id="20" name="直線コネクタ 19"/>
          <p:cNvCxnSpPr>
            <a:endCxn id="15" idx="1"/>
          </p:cNvCxnSpPr>
          <p:nvPr/>
        </p:nvCxnSpPr>
        <p:spPr>
          <a:xfrm flipV="1">
            <a:off x="4795985" y="3881686"/>
            <a:ext cx="64104" cy="7604"/>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p:cNvCxnSpPr>
            <a:endCxn id="17" idx="1"/>
          </p:cNvCxnSpPr>
          <p:nvPr/>
        </p:nvCxnSpPr>
        <p:spPr>
          <a:xfrm flipV="1">
            <a:off x="4758716" y="4987843"/>
            <a:ext cx="81492" cy="53210"/>
          </a:xfrm>
          <a:prstGeom prst="line">
            <a:avLst/>
          </a:prstGeom>
        </p:spPr>
        <p:style>
          <a:lnRef idx="1">
            <a:schemeClr val="dk1"/>
          </a:lnRef>
          <a:fillRef idx="0">
            <a:schemeClr val="dk1"/>
          </a:fillRef>
          <a:effectRef idx="0">
            <a:schemeClr val="dk1"/>
          </a:effectRef>
          <a:fontRef idx="minor">
            <a:schemeClr val="tx1"/>
          </a:fontRef>
        </p:style>
      </p:cxnSp>
      <p:cxnSp>
        <p:nvCxnSpPr>
          <p:cNvPr id="22" name="直線コネクタ 21"/>
          <p:cNvCxnSpPr>
            <a:endCxn id="18" idx="1"/>
          </p:cNvCxnSpPr>
          <p:nvPr/>
        </p:nvCxnSpPr>
        <p:spPr>
          <a:xfrm flipV="1">
            <a:off x="4789389" y="4455055"/>
            <a:ext cx="64104" cy="18005"/>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p:cNvCxnSpPr>
            <a:endCxn id="16" idx="1"/>
          </p:cNvCxnSpPr>
          <p:nvPr/>
        </p:nvCxnSpPr>
        <p:spPr>
          <a:xfrm flipV="1">
            <a:off x="4735740" y="5421292"/>
            <a:ext cx="104468" cy="48565"/>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p:cNvCxnSpPr/>
          <p:nvPr/>
        </p:nvCxnSpPr>
        <p:spPr>
          <a:xfrm flipV="1">
            <a:off x="4765808" y="5647473"/>
            <a:ext cx="145381" cy="45120"/>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3"/>
          <p:cNvSpPr txBox="1"/>
          <p:nvPr/>
        </p:nvSpPr>
        <p:spPr>
          <a:xfrm>
            <a:off x="4840208" y="5681805"/>
            <a:ext cx="540000" cy="1832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r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廃棄物部門</a:t>
            </a:r>
          </a:p>
        </p:txBody>
      </p:sp>
      <p:cxnSp>
        <p:nvCxnSpPr>
          <p:cNvPr id="26" name="直線コネクタ 25"/>
          <p:cNvCxnSpPr>
            <a:endCxn id="25" idx="1"/>
          </p:cNvCxnSpPr>
          <p:nvPr/>
        </p:nvCxnSpPr>
        <p:spPr>
          <a:xfrm>
            <a:off x="4765315" y="5725266"/>
            <a:ext cx="74893" cy="48169"/>
          </a:xfrm>
          <a:prstGeom prst="line">
            <a:avLst/>
          </a:prstGeom>
        </p:spPr>
        <p:style>
          <a:lnRef idx="1">
            <a:schemeClr val="dk1"/>
          </a:lnRef>
          <a:fillRef idx="0">
            <a:schemeClr val="dk1"/>
          </a:fillRef>
          <a:effectRef idx="0">
            <a:schemeClr val="dk1"/>
          </a:effectRef>
          <a:fontRef idx="minor">
            <a:schemeClr val="tx1"/>
          </a:fontRef>
        </p:style>
      </p:cxnSp>
      <p:sp>
        <p:nvSpPr>
          <p:cNvPr id="47" name="テキスト ボックス 2"/>
          <p:cNvSpPr txBox="1"/>
          <p:nvPr/>
        </p:nvSpPr>
        <p:spPr>
          <a:xfrm>
            <a:off x="5249316" y="1984491"/>
            <a:ext cx="974073" cy="261478"/>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（万</a:t>
            </a:r>
            <a:r>
              <a:rPr kumimoji="1" lang="en-US" altLang="ja-JP"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t-CO₂</a:t>
            </a: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p>
        </p:txBody>
      </p:sp>
      <p:sp>
        <p:nvSpPr>
          <p:cNvPr id="48" name="テキスト ボックス 3"/>
          <p:cNvSpPr txBox="1"/>
          <p:nvPr/>
        </p:nvSpPr>
        <p:spPr>
          <a:xfrm>
            <a:off x="8486353" y="2852936"/>
            <a:ext cx="504000" cy="183175"/>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産業部門</a:t>
            </a:r>
          </a:p>
        </p:txBody>
      </p:sp>
      <p:sp>
        <p:nvSpPr>
          <p:cNvPr id="49" name="テキスト ボックス 4"/>
          <p:cNvSpPr txBox="1"/>
          <p:nvPr/>
        </p:nvSpPr>
        <p:spPr>
          <a:xfrm>
            <a:off x="8502228" y="5164111"/>
            <a:ext cx="504000" cy="183175"/>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運輸部門</a:t>
            </a:r>
          </a:p>
        </p:txBody>
      </p:sp>
      <p:sp>
        <p:nvSpPr>
          <p:cNvPr id="50" name="テキスト ボックス 5"/>
          <p:cNvSpPr txBox="1"/>
          <p:nvPr/>
        </p:nvSpPr>
        <p:spPr>
          <a:xfrm>
            <a:off x="8502228" y="4453495"/>
            <a:ext cx="504000" cy="180000"/>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家庭部門</a:t>
            </a:r>
          </a:p>
        </p:txBody>
      </p:sp>
      <p:sp>
        <p:nvSpPr>
          <p:cNvPr id="51" name="テキスト ボックス 6"/>
          <p:cNvSpPr txBox="1"/>
          <p:nvPr/>
        </p:nvSpPr>
        <p:spPr>
          <a:xfrm>
            <a:off x="8502228" y="3240286"/>
            <a:ext cx="504000" cy="183175"/>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業務部門</a:t>
            </a:r>
          </a:p>
        </p:txBody>
      </p:sp>
      <p:sp>
        <p:nvSpPr>
          <p:cNvPr id="52" name="テキスト ボックス 7"/>
          <p:cNvSpPr txBox="1"/>
          <p:nvPr/>
        </p:nvSpPr>
        <p:spPr>
          <a:xfrm>
            <a:off x="8422052" y="5387628"/>
            <a:ext cx="612000" cy="490274"/>
          </a:xfrm>
          <a:prstGeom prst="rect">
            <a:avLst/>
          </a:prstGeom>
          <a:noFill/>
          <a:ln w="9525" cmpd="sng">
            <a:noFill/>
          </a:ln>
          <a:effectLst/>
        </p:spPr>
        <p:txBody>
          <a:bodyPr wrap="square" lIns="36000" r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非エネルギー</a:t>
            </a:r>
            <a:endParaRPr kumimoji="1" lang="en-US" altLang="ja-JP"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起源</a:t>
            </a:r>
            <a:r>
              <a:rPr kumimoji="1" lang="en-US" altLang="ja-JP"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CO₂</a:t>
            </a:r>
            <a:endParaRPr kumimoji="1" lang="ja-JP" altLang="en-US" sz="7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cxnSp>
        <p:nvCxnSpPr>
          <p:cNvPr id="53" name="直線コネクタ 52"/>
          <p:cNvCxnSpPr>
            <a:endCxn id="49" idx="1"/>
          </p:cNvCxnSpPr>
          <p:nvPr/>
        </p:nvCxnSpPr>
        <p:spPr>
          <a:xfrm flipV="1">
            <a:off x="8391103" y="5255699"/>
            <a:ext cx="111125" cy="63988"/>
          </a:xfrm>
          <a:prstGeom prst="line">
            <a:avLst/>
          </a:prstGeom>
          <a:noFill/>
          <a:ln w="6350" cap="flat" cmpd="sng" algn="ctr">
            <a:solidFill>
              <a:sysClr val="windowText" lastClr="000000"/>
            </a:solidFill>
            <a:prstDash val="solid"/>
            <a:miter lim="800000"/>
          </a:ln>
          <a:effectLst/>
        </p:spPr>
      </p:cxnSp>
      <p:cxnSp>
        <p:nvCxnSpPr>
          <p:cNvPr id="54" name="直線コネクタ 53"/>
          <p:cNvCxnSpPr/>
          <p:nvPr/>
        </p:nvCxnSpPr>
        <p:spPr>
          <a:xfrm flipV="1">
            <a:off x="8406177" y="5666795"/>
            <a:ext cx="91694" cy="25798"/>
          </a:xfrm>
          <a:prstGeom prst="line">
            <a:avLst/>
          </a:prstGeom>
          <a:noFill/>
          <a:ln w="6350" cap="flat" cmpd="sng" algn="ctr">
            <a:solidFill>
              <a:sysClr val="windowText" lastClr="000000"/>
            </a:solidFill>
            <a:prstDash val="solid"/>
            <a:miter lim="800000"/>
          </a:ln>
          <a:effectLst/>
        </p:spPr>
      </p:cxnSp>
      <p:cxnSp>
        <p:nvCxnSpPr>
          <p:cNvPr id="55" name="直線コネクタ 54"/>
          <p:cNvCxnSpPr>
            <a:endCxn id="48" idx="1"/>
          </p:cNvCxnSpPr>
          <p:nvPr/>
        </p:nvCxnSpPr>
        <p:spPr>
          <a:xfrm flipV="1">
            <a:off x="8410153" y="2944524"/>
            <a:ext cx="76200" cy="19538"/>
          </a:xfrm>
          <a:prstGeom prst="line">
            <a:avLst/>
          </a:prstGeom>
          <a:noFill/>
          <a:ln w="6350" cap="flat" cmpd="sng" algn="ctr">
            <a:solidFill>
              <a:sysClr val="windowText" lastClr="000000"/>
            </a:solidFill>
            <a:prstDash val="solid"/>
            <a:miter lim="800000"/>
          </a:ln>
          <a:effectLst/>
        </p:spPr>
      </p:cxnSp>
      <p:cxnSp>
        <p:nvCxnSpPr>
          <p:cNvPr id="56" name="直線コネクタ 55"/>
          <p:cNvCxnSpPr>
            <a:endCxn id="51" idx="1"/>
          </p:cNvCxnSpPr>
          <p:nvPr/>
        </p:nvCxnSpPr>
        <p:spPr>
          <a:xfrm flipV="1">
            <a:off x="8397453" y="3331874"/>
            <a:ext cx="104775" cy="38587"/>
          </a:xfrm>
          <a:prstGeom prst="line">
            <a:avLst/>
          </a:prstGeom>
          <a:noFill/>
          <a:ln w="6350" cap="flat" cmpd="sng" algn="ctr">
            <a:solidFill>
              <a:sysClr val="windowText" lastClr="000000"/>
            </a:solidFill>
            <a:prstDash val="solid"/>
            <a:miter lim="800000"/>
          </a:ln>
          <a:effectLst/>
        </p:spPr>
      </p:cxnSp>
      <p:cxnSp>
        <p:nvCxnSpPr>
          <p:cNvPr id="57" name="直線コネクタ 56"/>
          <p:cNvCxnSpPr>
            <a:endCxn id="50" idx="1"/>
          </p:cNvCxnSpPr>
          <p:nvPr/>
        </p:nvCxnSpPr>
        <p:spPr>
          <a:xfrm flipV="1">
            <a:off x="8391103" y="4543495"/>
            <a:ext cx="111125" cy="75100"/>
          </a:xfrm>
          <a:prstGeom prst="line">
            <a:avLst/>
          </a:prstGeom>
          <a:noFill/>
          <a:ln w="6350" cap="flat" cmpd="sng" algn="ctr">
            <a:solidFill>
              <a:sysClr val="windowText" lastClr="000000"/>
            </a:solidFill>
            <a:prstDash val="solid"/>
            <a:miter lim="800000"/>
          </a:ln>
          <a:effectLst/>
        </p:spPr>
      </p:cxnSp>
      <p:pic>
        <p:nvPicPr>
          <p:cNvPr id="3" name="図 2"/>
          <p:cNvPicPr>
            <a:picLocks noChangeAspect="1"/>
          </p:cNvPicPr>
          <p:nvPr/>
        </p:nvPicPr>
        <p:blipFill>
          <a:blip r:embed="rId2"/>
          <a:stretch>
            <a:fillRect/>
          </a:stretch>
        </p:blipFill>
        <p:spPr>
          <a:xfrm>
            <a:off x="645782" y="1927327"/>
            <a:ext cx="8071804" cy="4322439"/>
          </a:xfrm>
          <a:prstGeom prst="rect">
            <a:avLst/>
          </a:prstGeom>
        </p:spPr>
      </p:pic>
    </p:spTree>
    <p:extLst>
      <p:ext uri="{BB962C8B-B14F-4D97-AF65-F5344CB8AC3E}">
        <p14:creationId xmlns:p14="http://schemas.microsoft.com/office/powerpoint/2010/main" val="217521717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64432" y="2132856"/>
            <a:ext cx="8212024" cy="4188315"/>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３．分野別主要データ（３）くらし・まち・環境</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など</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55279" y="6356350"/>
            <a:ext cx="79174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環境省「一般廃棄物処理実態調査」（</a:t>
            </a:r>
            <a:r>
              <a:rPr kumimoji="1" lang="en-US" altLang="ja-JP"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a:t>
            </a:r>
            <a:r>
              <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をもとに副首都推進局で作成</a:t>
            </a:r>
          </a:p>
        </p:txBody>
      </p:sp>
      <p:sp>
        <p:nvSpPr>
          <p:cNvPr id="7" name="正方形/長方形 6"/>
          <p:cNvSpPr/>
          <p:nvPr/>
        </p:nvSpPr>
        <p:spPr>
          <a:xfrm>
            <a:off x="320291" y="908720"/>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住民</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日あたり</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のごみ</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排出量は、大阪府は全国平均を上回っている。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ごみ</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のリサイクル率は</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は全国で最低水準に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ある。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323528" y="1556792"/>
            <a:ext cx="671867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○都道府県</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ごみ処理の状況（</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2019</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実績・１人</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1</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日あたり</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総排出量とリサイクル率）</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四角形吹き出し 2"/>
          <p:cNvSpPr/>
          <p:nvPr/>
        </p:nvSpPr>
        <p:spPr>
          <a:xfrm>
            <a:off x="7704416" y="4868106"/>
            <a:ext cx="612000" cy="360040"/>
          </a:xfrm>
          <a:prstGeom prst="wedgeRectCallout">
            <a:avLst>
              <a:gd name="adj1" fmla="val 30764"/>
              <a:gd name="adj2" fmla="val -199271"/>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全国　</a:t>
            </a:r>
            <a:r>
              <a:rPr kumimoji="1" lang="en-US" altLang="ja-JP" sz="1000" b="0" i="0" u="none" strike="noStrike" kern="1200" cap="none" spc="0" normalizeH="0" baseline="0" noProof="0" dirty="0" smtClean="0">
                <a:ln>
                  <a:noFill/>
                </a:ln>
                <a:solidFill>
                  <a:prstClr val="black"/>
                </a:solidFill>
                <a:effectLst/>
                <a:uLnTx/>
                <a:uFillTx/>
                <a:latin typeface="Meiryo UI"/>
                <a:ea typeface="Meiryo UI"/>
                <a:cs typeface="+mn-cs"/>
              </a:rPr>
              <a:t>19.6</a:t>
            </a: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四角形吹き出し 11"/>
          <p:cNvSpPr/>
          <p:nvPr/>
        </p:nvSpPr>
        <p:spPr>
          <a:xfrm>
            <a:off x="5004048" y="4868106"/>
            <a:ext cx="648000" cy="360040"/>
          </a:xfrm>
          <a:prstGeom prst="wedgeRectCallout">
            <a:avLst>
              <a:gd name="adj1" fmla="val -45386"/>
              <a:gd name="adj2" fmla="val -87880"/>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13.1</a:t>
            </a: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四角形吹き出し 13"/>
          <p:cNvSpPr/>
          <p:nvPr/>
        </p:nvSpPr>
        <p:spPr>
          <a:xfrm>
            <a:off x="7511427" y="2117427"/>
            <a:ext cx="828000" cy="376741"/>
          </a:xfrm>
          <a:prstGeom prst="wedgeRectCallout">
            <a:avLst>
              <a:gd name="adj1" fmla="val 37894"/>
              <a:gd name="adj2" fmla="val 192826"/>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全国</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a:ea typeface="Meiryo UI"/>
                <a:cs typeface="+mn-cs"/>
              </a:rPr>
              <a:t>918g/</a:t>
            </a: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人日</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四角形吹き出し 14"/>
          <p:cNvSpPr/>
          <p:nvPr/>
        </p:nvSpPr>
        <p:spPr>
          <a:xfrm>
            <a:off x="4392072" y="2305797"/>
            <a:ext cx="828000" cy="376741"/>
          </a:xfrm>
          <a:prstGeom prst="wedgeRectCallout">
            <a:avLst>
              <a:gd name="adj1" fmla="val 20457"/>
              <a:gd name="adj2" fmla="val 120438"/>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大阪府</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Meiryo UI"/>
                <a:ea typeface="Meiryo UI"/>
                <a:cs typeface="+mn-cs"/>
              </a:rPr>
              <a:t>953g/</a:t>
            </a: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人日</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四角形吹き出し 15"/>
          <p:cNvSpPr/>
          <p:nvPr/>
        </p:nvSpPr>
        <p:spPr>
          <a:xfrm>
            <a:off x="1583502" y="4577691"/>
            <a:ext cx="648000" cy="360040"/>
          </a:xfrm>
          <a:prstGeom prst="wedgeRectCallout">
            <a:avLst>
              <a:gd name="adj1" fmla="val 1651"/>
              <a:gd name="adj2" fmla="val -168082"/>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22.3</a:t>
            </a: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四角形吹き出し 16"/>
          <p:cNvSpPr/>
          <p:nvPr/>
        </p:nvSpPr>
        <p:spPr>
          <a:xfrm>
            <a:off x="1331640" y="2527846"/>
            <a:ext cx="828000" cy="376741"/>
          </a:xfrm>
          <a:prstGeom prst="wedgeRectCallout">
            <a:avLst>
              <a:gd name="adj1" fmla="val 20457"/>
              <a:gd name="adj2" fmla="val 120438"/>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東京都</a:t>
            </a:r>
            <a:r>
              <a:rPr kumimoji="1" lang="en-US" altLang="ja-JP" sz="1000" b="0" i="0" u="none" strike="noStrike" kern="1200" cap="none" spc="0" normalizeH="0" baseline="0" noProof="0" dirty="0" smtClean="0">
                <a:ln>
                  <a:noFill/>
                </a:ln>
                <a:solidFill>
                  <a:prstClr val="black"/>
                </a:solidFill>
                <a:effectLst/>
                <a:uLnTx/>
                <a:uFillTx/>
                <a:latin typeface="Meiryo UI"/>
                <a:ea typeface="Meiryo UI"/>
                <a:cs typeface="+mn-cs"/>
              </a:rPr>
              <a:t>871g/</a:t>
            </a:r>
            <a:r>
              <a:rPr kumimoji="1" lang="ja-JP" altLang="en-US" sz="1000" b="0" i="0" u="none" strike="noStrike" kern="1200" cap="none" spc="0" normalizeH="0" baseline="0" noProof="0" dirty="0" smtClean="0">
                <a:ln>
                  <a:noFill/>
                </a:ln>
                <a:solidFill>
                  <a:prstClr val="black"/>
                </a:solidFill>
                <a:effectLst/>
                <a:uLnTx/>
                <a:uFillTx/>
                <a:latin typeface="Meiryo UI"/>
                <a:ea typeface="Meiryo UI"/>
                <a:cs typeface="+mn-cs"/>
              </a:rPr>
              <a:t>人日</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正方形/長方形 1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リサイクル率［環境］</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305120" y="2071867"/>
            <a:ext cx="97079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g/</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8201403" y="2055843"/>
            <a:ext cx="9707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05120" y="1904763"/>
            <a:ext cx="97079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ごみ排出量</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8221330" y="1897358"/>
            <a:ext cx="9707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リサイクル率</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44521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C5ACA237-6338-445E-9FC4-7EA80A8C632D}"/>
              </a:ext>
            </a:extLst>
          </p:cNvPr>
          <p:cNvGraphicFramePr>
            <a:graphicFrameLocks noGrp="1"/>
          </p:cNvGraphicFramePr>
          <p:nvPr>
            <p:extLst/>
          </p:nvPr>
        </p:nvGraphicFramePr>
        <p:xfrm>
          <a:off x="175201" y="1875689"/>
          <a:ext cx="4311872" cy="1830289"/>
        </p:xfrm>
        <a:graphic>
          <a:graphicData uri="http://schemas.openxmlformats.org/drawingml/2006/table">
            <a:tbl>
              <a:tblPr>
                <a:tableStyleId>{5C22544A-7EE6-4342-B048-85BDC9FD1C3A}</a:tableStyleId>
              </a:tblPr>
              <a:tblGrid>
                <a:gridCol w="454938">
                  <a:extLst>
                    <a:ext uri="{9D8B030D-6E8A-4147-A177-3AD203B41FA5}">
                      <a16:colId xmlns:a16="http://schemas.microsoft.com/office/drawing/2014/main" val="294942048"/>
                    </a:ext>
                  </a:extLst>
                </a:gridCol>
                <a:gridCol w="2789733">
                  <a:extLst>
                    <a:ext uri="{9D8B030D-6E8A-4147-A177-3AD203B41FA5}">
                      <a16:colId xmlns:a16="http://schemas.microsoft.com/office/drawing/2014/main" val="3569667640"/>
                    </a:ext>
                  </a:extLst>
                </a:gridCol>
                <a:gridCol w="1067201">
                  <a:extLst>
                    <a:ext uri="{9D8B030D-6E8A-4147-A177-3AD203B41FA5}">
                      <a16:colId xmlns:a16="http://schemas.microsoft.com/office/drawing/2014/main" val="740283204"/>
                    </a:ext>
                  </a:extLst>
                </a:gridCol>
              </a:tblGrid>
              <a:tr h="390289">
                <a:tc>
                  <a:txBody>
                    <a:bodyPr/>
                    <a:lstStyle/>
                    <a:p>
                      <a:pPr algn="ctr" fontAlgn="ctr"/>
                      <a:r>
                        <a:rPr lang="ja-JP" altLang="en-US" sz="1100" u="none" strike="noStrike">
                          <a:effectLst/>
                        </a:rPr>
                        <a:t>順位</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a:effectLst/>
                        </a:rPr>
                        <a:t>産業小分類</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正社（職）員</a:t>
                      </a:r>
                      <a:endParaRPr lang="en-US" altLang="ja-JP" sz="1100" u="none" strike="noStrike" dirty="0" smtClean="0">
                        <a:effectLst/>
                      </a:endParaRPr>
                    </a:p>
                    <a:p>
                      <a:pPr algn="ctr" fontAlgn="ctr"/>
                      <a:r>
                        <a:rPr lang="en-US" altLang="ja-JP" sz="1100" u="none" strike="noStrike" dirty="0" smtClean="0">
                          <a:effectLst/>
                        </a:rPr>
                        <a:t>【</a:t>
                      </a:r>
                      <a:r>
                        <a:rPr lang="ja-JP" altLang="en-US" sz="1100" u="none" strike="noStrike" dirty="0" smtClean="0">
                          <a:effectLst/>
                        </a:rPr>
                        <a:t>男</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119319818"/>
                  </a:ext>
                </a:extLst>
              </a:tr>
              <a:tr h="288000">
                <a:tc>
                  <a:txBody>
                    <a:bodyPr/>
                    <a:lstStyle/>
                    <a:p>
                      <a:pPr algn="ctr" fontAlgn="ctr"/>
                      <a:r>
                        <a:rPr lang="en-US" altLang="ja-JP" sz="1100" u="none" strike="noStrike" dirty="0">
                          <a:effectLst/>
                        </a:rPr>
                        <a:t>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a:effectLst/>
                        </a:rPr>
                        <a:t>441 </a:t>
                      </a:r>
                      <a:r>
                        <a:rPr lang="zh-TW" altLang="en-US" sz="1100" u="none" strike="noStrike">
                          <a:effectLst/>
                        </a:rPr>
                        <a:t>一般貨物自動車運送業</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70,272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992683612"/>
                  </a:ext>
                </a:extLst>
              </a:tr>
              <a:tr h="288000">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391 </a:t>
                      </a:r>
                      <a:r>
                        <a:rPr lang="ja-JP" altLang="en-US" sz="1100" u="none" strike="noStrike" dirty="0">
                          <a:effectLst/>
                        </a:rPr>
                        <a:t>ソフトウェア業</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57,647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4174687158"/>
                  </a:ext>
                </a:extLst>
              </a:tr>
              <a:tr h="288000">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dirty="0">
                          <a:effectLst/>
                        </a:rPr>
                        <a:t>543 </a:t>
                      </a:r>
                      <a:r>
                        <a:rPr lang="zh-TW" altLang="en-US" sz="1100" u="none" strike="noStrike" dirty="0">
                          <a:effectLst/>
                        </a:rPr>
                        <a:t>電気機械器具卸売業</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35,150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63224633"/>
                  </a:ext>
                </a:extLst>
              </a:tr>
              <a:tr h="288000">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831 </a:t>
                      </a:r>
                      <a:r>
                        <a:rPr lang="ja-JP" altLang="en-US" sz="1100" u="none" strike="noStrike" dirty="0">
                          <a:effectLst/>
                        </a:rPr>
                        <a:t>病院</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32,105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936464741"/>
                  </a:ext>
                </a:extLst>
              </a:tr>
              <a:tr h="288000">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a:effectLst/>
                        </a:rPr>
                        <a:t>541 </a:t>
                      </a:r>
                      <a:r>
                        <a:rPr lang="zh-TW" altLang="en-US" sz="1100" u="none" strike="noStrike">
                          <a:effectLst/>
                        </a:rPr>
                        <a:t>産業機械器具卸売業</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31,492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608544674"/>
                  </a:ext>
                </a:extLst>
              </a:tr>
            </a:tbl>
          </a:graphicData>
        </a:graphic>
      </p:graphicFrame>
      <p:graphicFrame>
        <p:nvGraphicFramePr>
          <p:cNvPr id="5" name="表 4">
            <a:extLst>
              <a:ext uri="{FF2B5EF4-FFF2-40B4-BE49-F238E27FC236}">
                <a16:creationId xmlns:a16="http://schemas.microsoft.com/office/drawing/2014/main" id="{FCCF6326-BB41-4F58-81E9-49BA9862A386}"/>
              </a:ext>
            </a:extLst>
          </p:cNvPr>
          <p:cNvGraphicFramePr>
            <a:graphicFrameLocks noGrp="1"/>
          </p:cNvGraphicFramePr>
          <p:nvPr>
            <p:extLst/>
          </p:nvPr>
        </p:nvGraphicFramePr>
        <p:xfrm>
          <a:off x="4625157" y="1875981"/>
          <a:ext cx="4380758" cy="1830234"/>
        </p:xfrm>
        <a:graphic>
          <a:graphicData uri="http://schemas.openxmlformats.org/drawingml/2006/table">
            <a:tbl>
              <a:tblPr>
                <a:tableStyleId>{5C22544A-7EE6-4342-B048-85BDC9FD1C3A}</a:tableStyleId>
              </a:tblPr>
              <a:tblGrid>
                <a:gridCol w="306883">
                  <a:extLst>
                    <a:ext uri="{9D8B030D-6E8A-4147-A177-3AD203B41FA5}">
                      <a16:colId xmlns:a16="http://schemas.microsoft.com/office/drawing/2014/main" val="671684235"/>
                    </a:ext>
                  </a:extLst>
                </a:gridCol>
                <a:gridCol w="3157948">
                  <a:extLst>
                    <a:ext uri="{9D8B030D-6E8A-4147-A177-3AD203B41FA5}">
                      <a16:colId xmlns:a16="http://schemas.microsoft.com/office/drawing/2014/main" val="506459365"/>
                    </a:ext>
                  </a:extLst>
                </a:gridCol>
                <a:gridCol w="915927">
                  <a:extLst>
                    <a:ext uri="{9D8B030D-6E8A-4147-A177-3AD203B41FA5}">
                      <a16:colId xmlns:a16="http://schemas.microsoft.com/office/drawing/2014/main" val="4066703529"/>
                    </a:ext>
                  </a:extLst>
                </a:gridCol>
              </a:tblGrid>
              <a:tr h="390234">
                <a:tc>
                  <a:txBody>
                    <a:bodyPr/>
                    <a:lstStyle/>
                    <a:p>
                      <a:pPr algn="ctr" fontAlgn="ctr"/>
                      <a:r>
                        <a:rPr lang="ja-JP" altLang="en-US" sz="1100" u="none" strike="noStrike">
                          <a:effectLst/>
                        </a:rPr>
                        <a:t>順位</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正社（職）員</a:t>
                      </a:r>
                      <a:endParaRPr lang="en-US" altLang="ja-JP" sz="1100" u="none" strike="noStrike" dirty="0" smtClean="0">
                        <a:effectLst/>
                      </a:endParaRPr>
                    </a:p>
                    <a:p>
                      <a:pPr algn="ctr" fontAlgn="ctr"/>
                      <a:r>
                        <a:rPr lang="en-US" altLang="ja-JP" sz="1100" u="none" strike="noStrike" dirty="0" smtClean="0">
                          <a:effectLst/>
                        </a:rPr>
                        <a:t>【</a:t>
                      </a:r>
                      <a:r>
                        <a:rPr lang="ja-JP" altLang="en-US" sz="1100" u="none" strike="noStrike" dirty="0" smtClean="0">
                          <a:effectLst/>
                        </a:rPr>
                        <a:t>女</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418604227"/>
                  </a:ext>
                </a:extLst>
              </a:tr>
              <a:tr h="288000">
                <a:tc>
                  <a:txBody>
                    <a:bodyPr/>
                    <a:lstStyle/>
                    <a:p>
                      <a:pPr algn="ctr" fontAlgn="ctr"/>
                      <a:r>
                        <a:rPr lang="en-US" altLang="ja-JP" sz="1100" u="none" strike="noStrike" dirty="0">
                          <a:effectLst/>
                        </a:rPr>
                        <a:t>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831 </a:t>
                      </a:r>
                      <a:r>
                        <a:rPr lang="ja-JP" altLang="en-US" sz="1100" u="none" strike="noStrike" dirty="0">
                          <a:effectLst/>
                        </a:rPr>
                        <a:t>病院</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86,658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713575080"/>
                  </a:ext>
                </a:extLst>
              </a:tr>
              <a:tr h="288000">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854 </a:t>
                      </a:r>
                      <a:r>
                        <a:rPr lang="ja-JP" altLang="en-US" sz="1100" u="none" strike="noStrike" dirty="0">
                          <a:effectLst/>
                        </a:rPr>
                        <a:t>老人福祉・介護事業</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47,014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615347911"/>
                  </a:ext>
                </a:extLst>
              </a:tr>
              <a:tr h="288000">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832 </a:t>
                      </a:r>
                      <a:r>
                        <a:rPr lang="ja-JP" altLang="en-US" sz="1100" u="none" strike="noStrike" dirty="0">
                          <a:effectLst/>
                        </a:rPr>
                        <a:t>一般診療所</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23,261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369097361"/>
                  </a:ext>
                </a:extLst>
              </a:tr>
              <a:tr h="288000">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671 </a:t>
                      </a:r>
                      <a:r>
                        <a:rPr lang="ja-JP" altLang="en-US" sz="1100" u="none" strike="noStrike" dirty="0">
                          <a:effectLst/>
                        </a:rPr>
                        <a:t>生命保険業</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19,778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188496132"/>
                  </a:ext>
                </a:extLst>
              </a:tr>
              <a:tr h="288000">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929 </a:t>
                      </a:r>
                      <a:r>
                        <a:rPr lang="ja-JP" altLang="en-US" sz="1100" u="none" strike="noStrike" spc="-90" baseline="0" dirty="0">
                          <a:effectLst/>
                        </a:rPr>
                        <a:t>他に分類されない事業</a:t>
                      </a:r>
                      <a:r>
                        <a:rPr lang="ja-JP" altLang="en-US" sz="1100" u="none" strike="noStrike" spc="-90" baseline="0" dirty="0" smtClean="0">
                          <a:effectLst/>
                        </a:rPr>
                        <a:t>サービス業（ｺｰﾙｾﾝﾀｰ業など）</a:t>
                      </a:r>
                      <a:endParaRPr lang="ja-JP" altLang="en-US" sz="1100" b="0" i="0" u="none" strike="noStrike" spc="-90" baseline="0"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17,367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692726867"/>
                  </a:ext>
                </a:extLst>
              </a:tr>
            </a:tbl>
          </a:graphicData>
        </a:graphic>
      </p:graphicFrame>
      <p:graphicFrame>
        <p:nvGraphicFramePr>
          <p:cNvPr id="6" name="表 5">
            <a:extLst>
              <a:ext uri="{FF2B5EF4-FFF2-40B4-BE49-F238E27FC236}">
                <a16:creationId xmlns:a16="http://schemas.microsoft.com/office/drawing/2014/main" id="{7E577D0D-84A8-42D0-BE57-48E2D3221957}"/>
              </a:ext>
            </a:extLst>
          </p:cNvPr>
          <p:cNvGraphicFramePr>
            <a:graphicFrameLocks noGrp="1"/>
          </p:cNvGraphicFramePr>
          <p:nvPr>
            <p:extLst/>
          </p:nvPr>
        </p:nvGraphicFramePr>
        <p:xfrm>
          <a:off x="174571" y="3848883"/>
          <a:ext cx="4311872" cy="2032469"/>
        </p:xfrm>
        <a:graphic>
          <a:graphicData uri="http://schemas.openxmlformats.org/drawingml/2006/table">
            <a:tbl>
              <a:tblPr>
                <a:tableStyleId>{5C22544A-7EE6-4342-B048-85BDC9FD1C3A}</a:tableStyleId>
              </a:tblPr>
              <a:tblGrid>
                <a:gridCol w="519411">
                  <a:extLst>
                    <a:ext uri="{9D8B030D-6E8A-4147-A177-3AD203B41FA5}">
                      <a16:colId xmlns:a16="http://schemas.microsoft.com/office/drawing/2014/main" val="1987841481"/>
                    </a:ext>
                  </a:extLst>
                </a:gridCol>
                <a:gridCol w="2967515">
                  <a:extLst>
                    <a:ext uri="{9D8B030D-6E8A-4147-A177-3AD203B41FA5}">
                      <a16:colId xmlns:a16="http://schemas.microsoft.com/office/drawing/2014/main" val="1542016985"/>
                    </a:ext>
                  </a:extLst>
                </a:gridCol>
                <a:gridCol w="824946">
                  <a:extLst>
                    <a:ext uri="{9D8B030D-6E8A-4147-A177-3AD203B41FA5}">
                      <a16:colId xmlns:a16="http://schemas.microsoft.com/office/drawing/2014/main" val="2402926790"/>
                    </a:ext>
                  </a:extLst>
                </a:gridCol>
              </a:tblGrid>
              <a:tr h="592469">
                <a:tc>
                  <a:txBody>
                    <a:bodyPr/>
                    <a:lstStyle/>
                    <a:p>
                      <a:pPr algn="ctr" fontAlgn="ctr"/>
                      <a:r>
                        <a:rPr lang="ja-JP" altLang="en-US" sz="1100" u="none" strike="noStrike">
                          <a:effectLst/>
                        </a:rPr>
                        <a:t>順位</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zh-TW" altLang="en-US" sz="1100" u="none" strike="noStrike" spc="0" baseline="0" dirty="0" smtClean="0">
                          <a:effectLst/>
                        </a:rPr>
                        <a:t>非正規社</a:t>
                      </a:r>
                      <a:r>
                        <a:rPr lang="ja-JP" altLang="en-US" sz="1100" u="none" strike="noStrike" spc="0" baseline="0" dirty="0" smtClean="0">
                          <a:effectLst/>
                        </a:rPr>
                        <a:t>（職）員</a:t>
                      </a:r>
                      <a:endParaRPr lang="en-US" altLang="ja-JP" sz="1100" u="none" strike="noStrike" spc="0" baseline="0" dirty="0" smtClean="0">
                        <a:effectLst/>
                      </a:endParaRPr>
                    </a:p>
                    <a:p>
                      <a:pPr algn="ctr" fontAlgn="ctr"/>
                      <a:r>
                        <a:rPr lang="en-US" altLang="ja-JP" sz="1100" u="none" strike="noStrike" spc="0" baseline="0" dirty="0" smtClean="0">
                          <a:effectLst/>
                        </a:rPr>
                        <a:t>【</a:t>
                      </a:r>
                      <a:r>
                        <a:rPr lang="zh-TW" altLang="en-US" sz="1100" u="none" strike="noStrike" spc="0" baseline="0" dirty="0" smtClean="0">
                          <a:effectLst/>
                        </a:rPr>
                        <a:t>男</a:t>
                      </a:r>
                      <a:r>
                        <a:rPr lang="en-US" altLang="ja-JP" sz="1100" u="none" strike="noStrike" spc="0" baseline="0" dirty="0" smtClean="0">
                          <a:effectLst/>
                        </a:rPr>
                        <a:t>】</a:t>
                      </a:r>
                      <a:endParaRPr lang="zh-TW" altLang="en-US" sz="1100" b="0" i="0" u="none" strike="noStrike" spc="0" baseline="0"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78155664"/>
                  </a:ext>
                </a:extLst>
              </a:tr>
              <a:tr h="288000">
                <a:tc>
                  <a:txBody>
                    <a:bodyPr/>
                    <a:lstStyle/>
                    <a:p>
                      <a:pPr algn="ctr" fontAlgn="ctr"/>
                      <a:r>
                        <a:rPr lang="en-US" altLang="ja-JP" sz="1100" u="none" strike="noStrike" dirty="0">
                          <a:effectLst/>
                        </a:rPr>
                        <a:t>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762 </a:t>
                      </a:r>
                      <a:r>
                        <a:rPr lang="ja-JP" altLang="en-US" sz="1100" u="none" strike="noStrike" dirty="0">
                          <a:effectLst/>
                        </a:rPr>
                        <a:t>専門料理店</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33,443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617389226"/>
                  </a:ext>
                </a:extLst>
              </a:tr>
              <a:tr h="288000">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589 </a:t>
                      </a:r>
                      <a:r>
                        <a:rPr lang="ja-JP" altLang="en-US" sz="1100" u="none" strike="noStrike" dirty="0">
                          <a:effectLst/>
                        </a:rPr>
                        <a:t>その他の飲食料品</a:t>
                      </a:r>
                      <a:r>
                        <a:rPr lang="ja-JP" altLang="en-US" sz="1100" u="none" strike="noStrike" dirty="0" smtClean="0">
                          <a:effectLst/>
                        </a:rPr>
                        <a:t>小売業</a:t>
                      </a:r>
                      <a:r>
                        <a:rPr lang="en-US" altLang="ja-JP" sz="1100" u="none" strike="noStrike" dirty="0" smtClean="0">
                          <a:effectLst/>
                        </a:rPr>
                        <a:t>(</a:t>
                      </a:r>
                      <a:r>
                        <a:rPr lang="ja-JP" altLang="en-US" sz="1100" u="none" strike="noStrike" dirty="0" smtClean="0">
                          <a:effectLst/>
                        </a:rPr>
                        <a:t>ｺﾝﾋﾞﾆｴﾝｽｽﾄｱなど</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27,003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427123413"/>
                  </a:ext>
                </a:extLst>
              </a:tr>
              <a:tr h="288000">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922 </a:t>
                      </a:r>
                      <a:r>
                        <a:rPr lang="ja-JP" altLang="en-US" sz="1100" u="none" strike="noStrike" dirty="0">
                          <a:effectLst/>
                        </a:rPr>
                        <a:t>建物サービス業</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21,957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138260542"/>
                  </a:ext>
                </a:extLst>
              </a:tr>
              <a:tr h="288000">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765 </a:t>
                      </a:r>
                      <a:r>
                        <a:rPr lang="ja-JP" altLang="en-US" sz="1100" u="none" strike="noStrike" dirty="0">
                          <a:effectLst/>
                        </a:rPr>
                        <a:t>酒場，ビヤホール</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17,989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676869822"/>
                  </a:ext>
                </a:extLst>
              </a:tr>
              <a:tr h="288000">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dirty="0">
                          <a:effectLst/>
                        </a:rPr>
                        <a:t>441 </a:t>
                      </a:r>
                      <a:r>
                        <a:rPr lang="zh-TW" altLang="en-US" sz="1100" u="none" strike="noStrike" dirty="0">
                          <a:effectLst/>
                        </a:rPr>
                        <a:t>一般貨物自動車運送業</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17,862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346206581"/>
                  </a:ext>
                </a:extLst>
              </a:tr>
            </a:tbl>
          </a:graphicData>
        </a:graphic>
      </p:graphicFrame>
      <p:graphicFrame>
        <p:nvGraphicFramePr>
          <p:cNvPr id="7" name="表 6">
            <a:extLst>
              <a:ext uri="{FF2B5EF4-FFF2-40B4-BE49-F238E27FC236}">
                <a16:creationId xmlns:a16="http://schemas.microsoft.com/office/drawing/2014/main" id="{623D3609-5B08-48AF-A379-01FE21ADC9B0}"/>
              </a:ext>
            </a:extLst>
          </p:cNvPr>
          <p:cNvGraphicFramePr>
            <a:graphicFrameLocks noGrp="1"/>
          </p:cNvGraphicFramePr>
          <p:nvPr>
            <p:extLst/>
          </p:nvPr>
        </p:nvGraphicFramePr>
        <p:xfrm>
          <a:off x="4625157" y="3848883"/>
          <a:ext cx="4380128" cy="2032468"/>
        </p:xfrm>
        <a:graphic>
          <a:graphicData uri="http://schemas.openxmlformats.org/drawingml/2006/table">
            <a:tbl>
              <a:tblPr>
                <a:tableStyleId>{5C22544A-7EE6-4342-B048-85BDC9FD1C3A}</a:tableStyleId>
              </a:tblPr>
              <a:tblGrid>
                <a:gridCol w="306253">
                  <a:extLst>
                    <a:ext uri="{9D8B030D-6E8A-4147-A177-3AD203B41FA5}">
                      <a16:colId xmlns:a16="http://schemas.microsoft.com/office/drawing/2014/main" val="2811993506"/>
                    </a:ext>
                  </a:extLst>
                </a:gridCol>
                <a:gridCol w="3230906">
                  <a:extLst>
                    <a:ext uri="{9D8B030D-6E8A-4147-A177-3AD203B41FA5}">
                      <a16:colId xmlns:a16="http://schemas.microsoft.com/office/drawing/2014/main" val="2747227457"/>
                    </a:ext>
                  </a:extLst>
                </a:gridCol>
                <a:gridCol w="842969">
                  <a:extLst>
                    <a:ext uri="{9D8B030D-6E8A-4147-A177-3AD203B41FA5}">
                      <a16:colId xmlns:a16="http://schemas.microsoft.com/office/drawing/2014/main" val="572251335"/>
                    </a:ext>
                  </a:extLst>
                </a:gridCol>
              </a:tblGrid>
              <a:tr h="592468">
                <a:tc>
                  <a:txBody>
                    <a:bodyPr/>
                    <a:lstStyle/>
                    <a:p>
                      <a:pPr algn="ctr" fontAlgn="ctr"/>
                      <a:r>
                        <a:rPr lang="ja-JP" altLang="en-US" sz="1100" u="none" strike="noStrike">
                          <a:effectLst/>
                        </a:rPr>
                        <a:t>順位</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zh-TW" altLang="en-US" sz="1100" u="none" strike="noStrike" spc="0" baseline="0" dirty="0" smtClean="0">
                          <a:effectLst/>
                        </a:rPr>
                        <a:t>非正規社</a:t>
                      </a:r>
                      <a:r>
                        <a:rPr lang="ja-JP" altLang="en-US" sz="1100" u="none" strike="noStrike" spc="0" baseline="0" dirty="0" smtClean="0">
                          <a:effectLst/>
                        </a:rPr>
                        <a:t>（職）員</a:t>
                      </a:r>
                      <a:endParaRPr lang="en-US" altLang="ja-JP" sz="1100" u="none" strike="noStrike" spc="0" baseline="0" dirty="0" smtClean="0">
                        <a:effectLst/>
                      </a:endParaRPr>
                    </a:p>
                    <a:p>
                      <a:pPr algn="ctr" fontAlgn="ctr"/>
                      <a:r>
                        <a:rPr lang="en-US" altLang="ja-JP" sz="1100" u="none" strike="noStrike" spc="0" baseline="0" dirty="0" smtClean="0">
                          <a:effectLst/>
                        </a:rPr>
                        <a:t>【</a:t>
                      </a:r>
                      <a:r>
                        <a:rPr lang="ja-JP" altLang="en-US" sz="1100" u="none" strike="noStrike" spc="0" baseline="0" dirty="0" smtClean="0">
                          <a:effectLst/>
                        </a:rPr>
                        <a:t>女</a:t>
                      </a:r>
                      <a:r>
                        <a:rPr lang="en-US" altLang="ja-JP" sz="1100" u="none" strike="noStrike" spc="0" baseline="0" dirty="0" smtClean="0">
                          <a:effectLst/>
                        </a:rPr>
                        <a:t>】</a:t>
                      </a:r>
                      <a:endParaRPr lang="zh-TW" altLang="en-US" sz="1100" b="0" i="0" u="none" strike="noStrike" spc="0" baseline="0"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369127564"/>
                  </a:ext>
                </a:extLst>
              </a:tr>
              <a:tr h="288000">
                <a:tc>
                  <a:txBody>
                    <a:bodyPr/>
                    <a:lstStyle/>
                    <a:p>
                      <a:pPr algn="ctr" fontAlgn="ctr"/>
                      <a:r>
                        <a:rPr lang="en-US" altLang="ja-JP" sz="1100" u="none" strike="noStrike" dirty="0">
                          <a:effectLst/>
                        </a:rPr>
                        <a:t>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854 </a:t>
                      </a:r>
                      <a:r>
                        <a:rPr lang="ja-JP" altLang="en-US" sz="1100" u="none" strike="noStrike" dirty="0">
                          <a:effectLst/>
                        </a:rPr>
                        <a:t>老人福祉・介護事業</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68,279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667045018"/>
                  </a:ext>
                </a:extLst>
              </a:tr>
              <a:tr h="288000">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762 </a:t>
                      </a:r>
                      <a:r>
                        <a:rPr lang="ja-JP" altLang="en-US" sz="1100" u="none" strike="noStrike" dirty="0">
                          <a:effectLst/>
                        </a:rPr>
                        <a:t>専門料理店</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53,907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841508073"/>
                  </a:ext>
                </a:extLst>
              </a:tr>
              <a:tr h="288000">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dirty="0">
                          <a:effectLst/>
                        </a:rPr>
                        <a:t>581 </a:t>
                      </a:r>
                      <a:r>
                        <a:rPr lang="zh-TW" altLang="en-US" sz="1100" u="none" strike="noStrike" dirty="0">
                          <a:effectLst/>
                        </a:rPr>
                        <a:t>各種食料品小売業</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51,052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8825652"/>
                  </a:ext>
                </a:extLst>
              </a:tr>
              <a:tr h="288000">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a:effectLst/>
                        </a:rPr>
                        <a:t>589 </a:t>
                      </a:r>
                      <a:r>
                        <a:rPr lang="ja-JP" altLang="en-US" sz="1100" u="none" strike="noStrike" dirty="0">
                          <a:effectLst/>
                        </a:rPr>
                        <a:t>その他の飲食料品</a:t>
                      </a:r>
                      <a:r>
                        <a:rPr lang="ja-JP" altLang="en-US" sz="1100" u="none" strike="noStrike" dirty="0" smtClean="0">
                          <a:effectLst/>
                        </a:rPr>
                        <a:t>小売業</a:t>
                      </a:r>
                      <a:r>
                        <a:rPr lang="en-US" altLang="ja-JP" sz="1100" u="none" strike="noStrike" dirty="0" smtClean="0">
                          <a:effectLst/>
                        </a:rPr>
                        <a:t>(</a:t>
                      </a:r>
                      <a:r>
                        <a:rPr lang="ja-JP" altLang="en-US" sz="1100" u="none" strike="noStrike" dirty="0" smtClean="0">
                          <a:effectLst/>
                        </a:rPr>
                        <a:t>ｺﾝﾋﾞﾆｴﾝｽｽﾄｱなど</a:t>
                      </a:r>
                      <a:r>
                        <a:rPr lang="en-US" altLang="ja-JP" sz="1100" u="none" strike="noStrike" dirty="0" smtClean="0">
                          <a:effectLst/>
                        </a:rPr>
                        <a:t>)</a:t>
                      </a:r>
                      <a:endPar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43,561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070236661"/>
                  </a:ext>
                </a:extLst>
              </a:tr>
              <a:tr h="288000">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100" u="none" strike="noStrike" dirty="0">
                          <a:effectLst/>
                        </a:rPr>
                        <a:t>929 </a:t>
                      </a:r>
                      <a:r>
                        <a:rPr lang="ja-JP" altLang="en-US" sz="1100" u="none" strike="noStrike" dirty="0">
                          <a:effectLst/>
                        </a:rPr>
                        <a:t>他に分類されない事業</a:t>
                      </a:r>
                      <a:r>
                        <a:rPr lang="ja-JP" altLang="en-US" sz="1100" u="none" strike="noStrike" dirty="0" smtClean="0">
                          <a:effectLst/>
                        </a:rPr>
                        <a:t>サービス業</a:t>
                      </a:r>
                      <a:r>
                        <a:rPr lang="ja-JP" altLang="en-US" sz="1100" u="none" strike="noStrike" spc="-90" baseline="0" dirty="0" smtClean="0">
                          <a:effectLst/>
                        </a:rPr>
                        <a:t>（ｺｰﾙｾﾝﾀｰ業など）</a:t>
                      </a:r>
                      <a:endParaRPr lang="ja-JP" altLang="en-US" sz="1100" b="0" i="0" u="none" strike="noStrike" spc="-90" baseline="0" dirty="0" smtClean="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37,026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784362318"/>
                  </a:ext>
                </a:extLst>
              </a:tr>
            </a:tbl>
          </a:graphicData>
        </a:graphic>
      </p:graphicFrame>
      <p:sp>
        <p:nvSpPr>
          <p:cNvPr id="8" name="スライド番号プレースホルダー 7"/>
          <p:cNvSpPr>
            <a:spLocks noGrp="1"/>
          </p:cNvSpPr>
          <p:nvPr>
            <p:ph type="sldNum" sz="quarter" idx="12"/>
          </p:nvPr>
        </p:nvSpPr>
        <p:spPr>
          <a:xfrm>
            <a:off x="7012632" y="6508442"/>
            <a:ext cx="2133600" cy="365125"/>
          </a:xfrm>
        </p:spPr>
        <p:txBody>
          <a:bodyPr/>
          <a:lstStyle/>
          <a:p>
            <a:fld id="{4AFB2BD9-75B0-4367-96C2-269A9ADE290D}" type="slidenum">
              <a:rPr kumimoji="1" lang="ja-JP" altLang="en-US" smtClean="0"/>
              <a:t>14</a:t>
            </a:fld>
            <a:endParaRPr kumimoji="1" lang="ja-JP" altLang="en-US"/>
          </a:p>
        </p:txBody>
      </p:sp>
      <p:sp>
        <p:nvSpPr>
          <p:cNvPr id="9" name="正方形/長方形 8"/>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２．大阪経済の動き（１）新型コロナウイルス感染症拡大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以前</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の大阪経済</a:t>
            </a:r>
            <a:endParaRPr kumimoji="0" lang="en-US" altLang="ja-JP" sz="2000" kern="0" dirty="0">
              <a:solidFill>
                <a:srgbClr val="000000"/>
              </a:solidFill>
              <a:ea typeface="Meiryo UI" pitchFamily="50" charset="-128"/>
              <a:cs typeface="Meiryo UI" pitchFamily="50" charset="-128"/>
            </a:endParaRPr>
          </a:p>
        </p:txBody>
      </p:sp>
      <p:sp>
        <p:nvSpPr>
          <p:cNvPr id="16" name="テキスト ボックス 15"/>
          <p:cNvSpPr txBox="1"/>
          <p:nvPr/>
        </p:nvSpPr>
        <p:spPr>
          <a:xfrm>
            <a:off x="287279" y="6580980"/>
            <a:ext cx="7371787" cy="246221"/>
          </a:xfrm>
          <a:prstGeom prst="rect">
            <a:avLst/>
          </a:prstGeom>
          <a:noFill/>
        </p:spPr>
        <p:txBody>
          <a:bodyPr wrap="square" rtlCol="0">
            <a:spAutoFit/>
          </a:bodyPr>
          <a:lstStyle/>
          <a:p>
            <a:pPr lvl="0">
              <a:defRPr/>
            </a:pPr>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：平成</a:t>
            </a:r>
            <a:r>
              <a:rPr lang="en-US" altLang="ja-JP" sz="1000" dirty="0" smtClean="0">
                <a:latin typeface="Meiryo UI" panose="020B0604030504040204" pitchFamily="50" charset="-128"/>
                <a:ea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rPr>
              <a:t>年及び平成</a:t>
            </a:r>
            <a:r>
              <a:rPr lang="en-US" altLang="ja-JP" sz="1000" dirty="0" smtClean="0">
                <a:latin typeface="Meiryo UI" panose="020B0604030504040204" pitchFamily="50" charset="-128"/>
                <a:ea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rPr>
              <a:t>年経済センサス</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活動調査</a:t>
            </a:r>
            <a:r>
              <a:rPr lang="ja-JP" altLang="en-US" sz="10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17" name="テキスト ボックス 16"/>
          <p:cNvSpPr txBox="1"/>
          <p:nvPr/>
        </p:nvSpPr>
        <p:spPr>
          <a:xfrm>
            <a:off x="313286" y="411844"/>
            <a:ext cx="9011242" cy="307777"/>
          </a:xfrm>
          <a:prstGeom prst="rect">
            <a:avLst/>
          </a:prstGeom>
          <a:noFill/>
        </p:spPr>
        <p:txBody>
          <a:bodyPr wrap="square" rtlCol="0">
            <a:spAutoFit/>
          </a:bodyPr>
          <a:lstStyle/>
          <a:p>
            <a:r>
              <a:rPr lang="ja-JP" altLang="en-US" sz="1400" b="1" dirty="0" smtClean="0"/>
              <a:t>■</a:t>
            </a:r>
            <a:r>
              <a:rPr lang="ja-JP" altLang="en-US" sz="1400" b="1" dirty="0"/>
              <a:t>　</a:t>
            </a:r>
            <a:r>
              <a:rPr lang="ja-JP" altLang="en-US" sz="1400" b="1" dirty="0" smtClean="0"/>
              <a:t>産業</a:t>
            </a:r>
            <a:r>
              <a:rPr lang="ja-JP" altLang="en-US" sz="1400" b="1" dirty="0"/>
              <a:t>小分類別にみた正規・非正規</a:t>
            </a:r>
            <a:r>
              <a:rPr lang="ja-JP" altLang="en-US" sz="1400" b="1" dirty="0" smtClean="0"/>
              <a:t>の社員（職員）数（規模</a:t>
            </a:r>
            <a:r>
              <a:rPr lang="ja-JP" altLang="en-US" sz="1400" b="1" dirty="0"/>
              <a:t>の大きい順トップ</a:t>
            </a:r>
            <a:r>
              <a:rPr lang="ja-JP" altLang="en-US" sz="1400" b="1" dirty="0" smtClean="0"/>
              <a:t>５）</a:t>
            </a:r>
            <a:endParaRPr lang="ja-JP" altLang="en-US" sz="1400" b="1" dirty="0"/>
          </a:p>
        </p:txBody>
      </p:sp>
      <p:sp>
        <p:nvSpPr>
          <p:cNvPr id="18" name="テキスト ボックス 17"/>
          <p:cNvSpPr txBox="1"/>
          <p:nvPr/>
        </p:nvSpPr>
        <p:spPr>
          <a:xfrm>
            <a:off x="149452" y="1560251"/>
            <a:ext cx="5612105" cy="276999"/>
          </a:xfrm>
          <a:prstGeom prst="rect">
            <a:avLst/>
          </a:prstGeom>
          <a:noFill/>
        </p:spPr>
        <p:txBody>
          <a:bodyPr wrap="square" rtlCol="0">
            <a:spAutoFit/>
          </a:bodyPr>
          <a:lstStyle/>
          <a:p>
            <a:r>
              <a:rPr lang="ja-JP" altLang="en-US" sz="1200" dirty="0" smtClean="0"/>
              <a:t>○産業小分類別にみた正規・非正規の府民雇用者数の規模の大きい順トップ５</a:t>
            </a:r>
            <a:endParaRPr lang="ja-JP" altLang="en-US" sz="1200" dirty="0"/>
          </a:p>
        </p:txBody>
      </p:sp>
      <p:sp>
        <p:nvSpPr>
          <p:cNvPr id="2" name="テキスト ボックス 1"/>
          <p:cNvSpPr txBox="1"/>
          <p:nvPr/>
        </p:nvSpPr>
        <p:spPr>
          <a:xfrm>
            <a:off x="7746283" y="1614080"/>
            <a:ext cx="1259632" cy="261610"/>
          </a:xfrm>
          <a:prstGeom prst="rect">
            <a:avLst/>
          </a:prstGeom>
          <a:noFill/>
        </p:spPr>
        <p:txBody>
          <a:bodyPr wrap="square" rtlCol="0">
            <a:spAutoFit/>
          </a:bodyPr>
          <a:lstStyle/>
          <a:p>
            <a:r>
              <a:rPr kumimoji="1" lang="ja-JP" altLang="en-US" sz="1100" dirty="0" smtClean="0"/>
              <a:t>（単位：人）</a:t>
            </a:r>
            <a:endParaRPr kumimoji="1" lang="ja-JP" altLang="en-US" sz="1100" dirty="0"/>
          </a:p>
        </p:txBody>
      </p:sp>
      <p:sp>
        <p:nvSpPr>
          <p:cNvPr id="19" name="正方形/長方形 18"/>
          <p:cNvSpPr/>
          <p:nvPr/>
        </p:nvSpPr>
        <p:spPr>
          <a:xfrm>
            <a:off x="320291" y="697576"/>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経済センサスをもとに、</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正規</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非正規</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で社員（職員）数が多い産業小分類をみたところ、男性の正規では「一般貨物自動車運送業」、女性の正規では「病院」、男性の非正規では「専門料理店」、女性の非正規では「老人福祉・介護事業」の規模がそれぞれトップとなってい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74571" y="6010805"/>
            <a:ext cx="7833748" cy="553998"/>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正規社（職）員　 ：事業所に常時雇用されている者のうち、一般に「正社員」、「正職員」として処遇されている者</a:t>
            </a:r>
            <a:endParaRPr lang="en-US" altLang="ja-JP" sz="1000" dirty="0" smtClean="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非正規社（職）員：事業所に常時雇用されている者のうち、「正社員」、「正職員」として処遇されている者以外で、「契約社員」や「パートタイマー」、</a:t>
            </a:r>
            <a:endParaRPr kumimoji="1"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「アルバイト」などで処遇されている者</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30238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11"/>
          <p:cNvSpPr>
            <a:spLocks noGrp="1"/>
          </p:cNvSpPr>
          <p:nvPr>
            <p:ph type="sldNum" sz="quarter" idx="12"/>
          </p:nvPr>
        </p:nvSpPr>
        <p:spPr>
          <a:xfrm>
            <a:off x="6893910" y="6486929"/>
            <a:ext cx="2133600" cy="365125"/>
          </a:xfrm>
        </p:spPr>
        <p:txBody>
          <a:bodyPr/>
          <a:lstStyle/>
          <a:p>
            <a:fld id="{4AFB2BD9-75B0-4367-96C2-269A9ADE290D}" type="slidenum">
              <a:rPr kumimoji="1" lang="ja-JP" altLang="en-US" smtClean="0"/>
              <a:t>15</a:t>
            </a:fld>
            <a:endParaRPr kumimoji="1" lang="ja-JP" altLang="en-US"/>
          </a:p>
        </p:txBody>
      </p:sp>
      <p:graphicFrame>
        <p:nvGraphicFramePr>
          <p:cNvPr id="8" name="表 7"/>
          <p:cNvGraphicFramePr>
            <a:graphicFrameLocks noGrp="1"/>
          </p:cNvGraphicFramePr>
          <p:nvPr>
            <p:extLst/>
          </p:nvPr>
        </p:nvGraphicFramePr>
        <p:xfrm>
          <a:off x="81566" y="1850774"/>
          <a:ext cx="4428000" cy="2205707"/>
        </p:xfrm>
        <a:graphic>
          <a:graphicData uri="http://schemas.openxmlformats.org/drawingml/2006/table">
            <a:tbl>
              <a:tblPr>
                <a:tableStyleId>{5C22544A-7EE6-4342-B048-85BDC9FD1C3A}</a:tableStyleId>
              </a:tblPr>
              <a:tblGrid>
                <a:gridCol w="662820">
                  <a:extLst>
                    <a:ext uri="{9D8B030D-6E8A-4147-A177-3AD203B41FA5}">
                      <a16:colId xmlns:a16="http://schemas.microsoft.com/office/drawing/2014/main" val="762107590"/>
                    </a:ext>
                  </a:extLst>
                </a:gridCol>
                <a:gridCol w="2384310">
                  <a:extLst>
                    <a:ext uri="{9D8B030D-6E8A-4147-A177-3AD203B41FA5}">
                      <a16:colId xmlns:a16="http://schemas.microsoft.com/office/drawing/2014/main" val="1243227055"/>
                    </a:ext>
                  </a:extLst>
                </a:gridCol>
                <a:gridCol w="690435">
                  <a:extLst>
                    <a:ext uri="{9D8B030D-6E8A-4147-A177-3AD203B41FA5}">
                      <a16:colId xmlns:a16="http://schemas.microsoft.com/office/drawing/2014/main" val="3039433219"/>
                    </a:ext>
                  </a:extLst>
                </a:gridCol>
                <a:gridCol w="690435">
                  <a:extLst>
                    <a:ext uri="{9D8B030D-6E8A-4147-A177-3AD203B41FA5}">
                      <a16:colId xmlns:a16="http://schemas.microsoft.com/office/drawing/2014/main" val="3902350762"/>
                    </a:ext>
                  </a:extLst>
                </a:gridCol>
              </a:tblGrid>
              <a:tr h="364845">
                <a:tc rowSpan="2">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rowSpan="2">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dirty="0" smtClean="0">
                          <a:effectLst/>
                        </a:rPr>
                        <a:t>正規社（職）員</a:t>
                      </a:r>
                      <a:r>
                        <a:rPr lang="en-US" altLang="ja-JP" sz="1100" u="none" strike="noStrike" dirty="0" smtClean="0">
                          <a:effectLst/>
                        </a:rPr>
                        <a:t>【</a:t>
                      </a:r>
                      <a:r>
                        <a:rPr lang="ja-JP" altLang="en-US" sz="1100" u="none" strike="noStrike" dirty="0" smtClean="0">
                          <a:effectLst/>
                        </a:rPr>
                        <a:t>男</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532817874"/>
                  </a:ext>
                </a:extLst>
              </a:tr>
              <a:tr h="244290">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u="none" strike="noStrike" dirty="0" smtClean="0">
                          <a:effectLst/>
                        </a:rPr>
                        <a:t>増（人）</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伸び率（％）</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59877707"/>
                  </a:ext>
                </a:extLst>
              </a:tr>
              <a:tr h="287813">
                <a:tc>
                  <a:txBody>
                    <a:bodyPr/>
                    <a:lstStyle/>
                    <a:p>
                      <a:pPr algn="ctr" fontAlgn="ctr"/>
                      <a:r>
                        <a:rPr lang="en-US" altLang="ja-JP" sz="1100" u="none" strike="noStrike">
                          <a:effectLst/>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929 </a:t>
                      </a:r>
                      <a:r>
                        <a:rPr lang="ja-JP" altLang="en-US" sz="1100" u="none" strike="noStrike" dirty="0">
                          <a:effectLst/>
                        </a:rPr>
                        <a:t>他に分類されない事業</a:t>
                      </a:r>
                      <a:r>
                        <a:rPr lang="ja-JP" altLang="en-US" sz="1100" u="none" strike="noStrike" dirty="0" smtClean="0">
                          <a:effectLst/>
                        </a:rPr>
                        <a:t>サービス業</a:t>
                      </a:r>
                      <a:endPar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endParaRPr>
                    </a:p>
                    <a:p>
                      <a:pPr algn="l" fontAlgn="ctr"/>
                      <a:r>
                        <a:rPr lang="ja-JP" altLang="en-US" sz="1100" b="0" i="0" u="none" strike="noStrike" baseline="0" dirty="0" smtClean="0">
                          <a:solidFill>
                            <a:srgbClr val="000000"/>
                          </a:solidFill>
                          <a:effectLst/>
                          <a:latin typeface="Meiryo UI" panose="020B0604030504040204" pitchFamily="50" charset="-128"/>
                          <a:ea typeface="Meiryo UI" panose="020B0604030504040204" pitchFamily="50" charset="-128"/>
                        </a:rPr>
                        <a:t>　　　（コールセンター業など）</a:t>
                      </a:r>
                      <a:endParaRPr lang="en-US" altLang="ja-JP" sz="1100" u="none" strike="noStrike" dirty="0" smtClean="0">
                        <a:effectLst/>
                      </a:endParaRPr>
                    </a:p>
                  </a:txBody>
                  <a:tcPr marL="9525" marR="9525" marT="9525" marB="0" anchor="ctr"/>
                </a:tc>
                <a:tc>
                  <a:txBody>
                    <a:bodyPr/>
                    <a:lstStyle/>
                    <a:p>
                      <a:pPr algn="r" fontAlgn="ctr"/>
                      <a:r>
                        <a:rPr lang="en-US" altLang="ja-JP" sz="1100" u="none" strike="noStrike">
                          <a:effectLst/>
                        </a:rPr>
                        <a:t>9,116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51.25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705657116"/>
                  </a:ext>
                </a:extLst>
              </a:tr>
              <a:tr h="287813">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854 </a:t>
                      </a:r>
                      <a:r>
                        <a:rPr lang="ja-JP" altLang="en-US" sz="1100" u="none" strike="noStrike">
                          <a:effectLst/>
                        </a:rPr>
                        <a:t>老人福祉・介護事業</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rPr>
                        <a:t>7,889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44.45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103634285"/>
                  </a:ext>
                </a:extLst>
              </a:tr>
              <a:tr h="287813">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dirty="0">
                          <a:effectLst/>
                        </a:rPr>
                        <a:t>541 </a:t>
                      </a:r>
                      <a:r>
                        <a:rPr lang="zh-TW" altLang="en-US" sz="1100" u="none" strike="noStrike" dirty="0">
                          <a:effectLst/>
                        </a:rPr>
                        <a:t>産業機械器具卸売業</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6,233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24.68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648889055"/>
                  </a:ext>
                </a:extLst>
              </a:tr>
              <a:tr h="287813">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831 </a:t>
                      </a:r>
                      <a:r>
                        <a:rPr lang="ja-JP" altLang="en-US" sz="1100" u="none" strike="noStrike">
                          <a:effectLst/>
                        </a:rPr>
                        <a:t>病院</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6,008</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23.02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58550401"/>
                  </a:ext>
                </a:extLst>
              </a:tr>
              <a:tr h="287813">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311 </a:t>
                      </a:r>
                      <a:r>
                        <a:rPr lang="ja-JP" altLang="en-US" sz="1100" u="none" strike="noStrike">
                          <a:effectLst/>
                        </a:rPr>
                        <a:t>自動車・同附属品製造業</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rPr>
                        <a:t>6,004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92.77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853592985"/>
                  </a:ext>
                </a:extLst>
              </a:tr>
            </a:tbl>
          </a:graphicData>
        </a:graphic>
      </p:graphicFrame>
      <p:graphicFrame>
        <p:nvGraphicFramePr>
          <p:cNvPr id="9" name="表 8"/>
          <p:cNvGraphicFramePr>
            <a:graphicFrameLocks noGrp="1"/>
          </p:cNvGraphicFramePr>
          <p:nvPr>
            <p:extLst/>
          </p:nvPr>
        </p:nvGraphicFramePr>
        <p:xfrm>
          <a:off x="90744" y="4314662"/>
          <a:ext cx="4428000" cy="2169489"/>
        </p:xfrm>
        <a:graphic>
          <a:graphicData uri="http://schemas.openxmlformats.org/drawingml/2006/table">
            <a:tbl>
              <a:tblPr>
                <a:tableStyleId>{5C22544A-7EE6-4342-B048-85BDC9FD1C3A}</a:tableStyleId>
              </a:tblPr>
              <a:tblGrid>
                <a:gridCol w="662819">
                  <a:extLst>
                    <a:ext uri="{9D8B030D-6E8A-4147-A177-3AD203B41FA5}">
                      <a16:colId xmlns:a16="http://schemas.microsoft.com/office/drawing/2014/main" val="3821769308"/>
                    </a:ext>
                  </a:extLst>
                </a:gridCol>
                <a:gridCol w="2384307">
                  <a:extLst>
                    <a:ext uri="{9D8B030D-6E8A-4147-A177-3AD203B41FA5}">
                      <a16:colId xmlns:a16="http://schemas.microsoft.com/office/drawing/2014/main" val="4193551084"/>
                    </a:ext>
                  </a:extLst>
                </a:gridCol>
                <a:gridCol w="690437">
                  <a:extLst>
                    <a:ext uri="{9D8B030D-6E8A-4147-A177-3AD203B41FA5}">
                      <a16:colId xmlns:a16="http://schemas.microsoft.com/office/drawing/2014/main" val="1554271892"/>
                    </a:ext>
                  </a:extLst>
                </a:gridCol>
                <a:gridCol w="690437">
                  <a:extLst>
                    <a:ext uri="{9D8B030D-6E8A-4147-A177-3AD203B41FA5}">
                      <a16:colId xmlns:a16="http://schemas.microsoft.com/office/drawing/2014/main" val="2939304849"/>
                    </a:ext>
                  </a:extLst>
                </a:gridCol>
              </a:tblGrid>
              <a:tr h="422336">
                <a:tc rowSpan="2">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rowSpan="2">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dirty="0" smtClean="0">
                          <a:effectLst/>
                        </a:rPr>
                        <a:t>正規社（職）員</a:t>
                      </a:r>
                      <a:r>
                        <a:rPr lang="en-US" altLang="ja-JP" sz="1100" u="none" strike="noStrike" dirty="0" smtClean="0">
                          <a:effectLst/>
                        </a:rPr>
                        <a:t>【</a:t>
                      </a:r>
                      <a:r>
                        <a:rPr lang="ja-JP" altLang="en-US" sz="1100" u="none" strike="noStrike" dirty="0" smtClean="0">
                          <a:effectLst/>
                        </a:rPr>
                        <a:t>男</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2894655149"/>
                  </a:ext>
                </a:extLst>
              </a:tr>
              <a:tr h="342039">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u="none" strike="noStrike" dirty="0" smtClean="0">
                          <a:effectLst/>
                        </a:rPr>
                        <a:t>減（人）</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伸び率（％）</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41686712"/>
                  </a:ext>
                </a:extLst>
              </a:tr>
              <a:tr h="245003">
                <a:tc>
                  <a:txBody>
                    <a:bodyPr/>
                    <a:lstStyle/>
                    <a:p>
                      <a:pPr algn="ctr" fontAlgn="ctr"/>
                      <a:r>
                        <a:rPr lang="en-US" altLang="ja-JP" sz="1100" u="none" strike="noStrike">
                          <a:effectLst/>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a:effectLst/>
                        </a:rPr>
                        <a:t>061 </a:t>
                      </a:r>
                      <a:r>
                        <a:rPr lang="zh-TW" altLang="en-US" sz="1100" u="none" strike="noStrike">
                          <a:effectLst/>
                        </a:rPr>
                        <a:t>一般土木建築工事業</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5,173</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a:t>
                      </a: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35.80</a:t>
                      </a:r>
                    </a:p>
                  </a:txBody>
                  <a:tcPr marL="9525" marR="9525" marT="9525" marB="0" anchor="ctr"/>
                </a:tc>
                <a:extLst>
                  <a:ext uri="{0D108BD9-81ED-4DB2-BD59-A6C34878D82A}">
                    <a16:rowId xmlns:a16="http://schemas.microsoft.com/office/drawing/2014/main" val="3496155607"/>
                  </a:ext>
                </a:extLst>
              </a:tr>
              <a:tr h="422336">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310 </a:t>
                      </a:r>
                      <a:r>
                        <a:rPr lang="ja-JP" altLang="en-US" sz="1100" u="none" strike="noStrike" dirty="0">
                          <a:effectLst/>
                        </a:rPr>
                        <a:t>管理，補助的経済活動を行う</a:t>
                      </a:r>
                      <a:r>
                        <a:rPr lang="ja-JP" altLang="en-US" sz="1100" u="none" strike="noStrike" dirty="0" smtClean="0">
                          <a:effectLst/>
                        </a:rPr>
                        <a:t>事業所</a:t>
                      </a:r>
                      <a:r>
                        <a:rPr lang="ja-JP" altLang="en-US" sz="1100" u="none" strike="noStrike" spc="-90" baseline="0" dirty="0" smtClean="0">
                          <a:effectLst/>
                        </a:rPr>
                        <a:t>（輸送用機械器具製造業の本社など）</a:t>
                      </a:r>
                      <a:endParaRPr lang="ja-JP" altLang="en-US" sz="1100" b="0" i="0" u="none" strike="noStrike" spc="-90" baseline="0"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5,068</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▲96.02</a:t>
                      </a:r>
                    </a:p>
                  </a:txBody>
                  <a:tcPr marL="9525" marR="9525" marT="9525" marB="0" anchor="ctr"/>
                </a:tc>
                <a:extLst>
                  <a:ext uri="{0D108BD9-81ED-4DB2-BD59-A6C34878D82A}">
                    <a16:rowId xmlns:a16="http://schemas.microsoft.com/office/drawing/2014/main" val="3386007437"/>
                  </a:ext>
                </a:extLst>
              </a:tr>
              <a:tr h="245003">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a:effectLst/>
                        </a:rPr>
                        <a:t>432 </a:t>
                      </a:r>
                      <a:r>
                        <a:rPr lang="zh-TW" altLang="en-US" sz="1100" u="none" strike="noStrike">
                          <a:effectLst/>
                        </a:rPr>
                        <a:t>一般乗用旅客自動車運送業</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4,711</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▲23.07</a:t>
                      </a:r>
                    </a:p>
                  </a:txBody>
                  <a:tcPr marL="9525" marR="9525" marT="9525" marB="0" anchor="ctr"/>
                </a:tc>
                <a:extLst>
                  <a:ext uri="{0D108BD9-81ED-4DB2-BD59-A6C34878D82A}">
                    <a16:rowId xmlns:a16="http://schemas.microsoft.com/office/drawing/2014/main" val="2713286680"/>
                  </a:ext>
                </a:extLst>
              </a:tr>
              <a:tr h="245003">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a:effectLst/>
                        </a:rPr>
                        <a:t>371 </a:t>
                      </a:r>
                      <a:r>
                        <a:rPr lang="zh-TW" altLang="en-US" sz="1100" u="none" strike="noStrike">
                          <a:effectLst/>
                        </a:rPr>
                        <a:t>固定電気通信業</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4,605</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▲43.16</a:t>
                      </a:r>
                    </a:p>
                  </a:txBody>
                  <a:tcPr marL="9525" marR="9525" marT="9525" marB="0" anchor="ctr"/>
                </a:tc>
                <a:extLst>
                  <a:ext uri="{0D108BD9-81ED-4DB2-BD59-A6C34878D82A}">
                    <a16:rowId xmlns:a16="http://schemas.microsoft.com/office/drawing/2014/main" val="1514088961"/>
                  </a:ext>
                </a:extLst>
              </a:tr>
              <a:tr h="245003">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302 </a:t>
                      </a:r>
                      <a:r>
                        <a:rPr lang="ja-JP" altLang="en-US" sz="1100" u="none" strike="noStrike">
                          <a:effectLst/>
                        </a:rPr>
                        <a:t>映像・音響機械器具製造業</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4,403</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▲77.04</a:t>
                      </a:r>
                    </a:p>
                  </a:txBody>
                  <a:tcPr marL="9525" marR="9525" marT="9525" marB="0" anchor="ctr"/>
                </a:tc>
                <a:extLst>
                  <a:ext uri="{0D108BD9-81ED-4DB2-BD59-A6C34878D82A}">
                    <a16:rowId xmlns:a16="http://schemas.microsoft.com/office/drawing/2014/main" val="3160484502"/>
                  </a:ext>
                </a:extLst>
              </a:tr>
            </a:tbl>
          </a:graphicData>
        </a:graphic>
      </p:graphicFrame>
      <p:graphicFrame>
        <p:nvGraphicFramePr>
          <p:cNvPr id="10" name="表 9"/>
          <p:cNvGraphicFramePr>
            <a:graphicFrameLocks noGrp="1"/>
          </p:cNvGraphicFramePr>
          <p:nvPr>
            <p:extLst/>
          </p:nvPr>
        </p:nvGraphicFramePr>
        <p:xfrm>
          <a:off x="4599510" y="1850774"/>
          <a:ext cx="4428000" cy="2204250"/>
        </p:xfrm>
        <a:graphic>
          <a:graphicData uri="http://schemas.openxmlformats.org/drawingml/2006/table">
            <a:tbl>
              <a:tblPr>
                <a:tableStyleId>{5C22544A-7EE6-4342-B048-85BDC9FD1C3A}</a:tableStyleId>
              </a:tblPr>
              <a:tblGrid>
                <a:gridCol w="662818">
                  <a:extLst>
                    <a:ext uri="{9D8B030D-6E8A-4147-A177-3AD203B41FA5}">
                      <a16:colId xmlns:a16="http://schemas.microsoft.com/office/drawing/2014/main" val="2493219468"/>
                    </a:ext>
                  </a:extLst>
                </a:gridCol>
                <a:gridCol w="2384306">
                  <a:extLst>
                    <a:ext uri="{9D8B030D-6E8A-4147-A177-3AD203B41FA5}">
                      <a16:colId xmlns:a16="http://schemas.microsoft.com/office/drawing/2014/main" val="393188302"/>
                    </a:ext>
                  </a:extLst>
                </a:gridCol>
                <a:gridCol w="690438">
                  <a:extLst>
                    <a:ext uri="{9D8B030D-6E8A-4147-A177-3AD203B41FA5}">
                      <a16:colId xmlns:a16="http://schemas.microsoft.com/office/drawing/2014/main" val="1845528998"/>
                    </a:ext>
                  </a:extLst>
                </a:gridCol>
                <a:gridCol w="690438">
                  <a:extLst>
                    <a:ext uri="{9D8B030D-6E8A-4147-A177-3AD203B41FA5}">
                      <a16:colId xmlns:a16="http://schemas.microsoft.com/office/drawing/2014/main" val="4157616988"/>
                    </a:ext>
                  </a:extLst>
                </a:gridCol>
              </a:tblGrid>
              <a:tr h="302928">
                <a:tc rowSpan="2">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rowSpan="2">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dirty="0" smtClean="0">
                          <a:effectLst/>
                        </a:rPr>
                        <a:t>正規社（職）員</a:t>
                      </a:r>
                      <a:r>
                        <a:rPr lang="en-US" altLang="ja-JP" sz="1100" u="none" strike="noStrike" dirty="0" smtClean="0">
                          <a:effectLst/>
                        </a:rPr>
                        <a:t>【</a:t>
                      </a:r>
                      <a:r>
                        <a:rPr lang="ja-JP" altLang="en-US" sz="1100" u="none" strike="noStrike" dirty="0" smtClean="0">
                          <a:effectLst/>
                        </a:rPr>
                        <a:t>女</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4036320684"/>
                  </a:ext>
                </a:extLst>
              </a:tr>
              <a:tr h="338499">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u="none" strike="noStrike" dirty="0" smtClean="0">
                          <a:effectLst/>
                        </a:rPr>
                        <a:t>増（人）</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伸び率（％）</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538917368"/>
                  </a:ext>
                </a:extLst>
              </a:tr>
              <a:tr h="302928">
                <a:tc>
                  <a:txBody>
                    <a:bodyPr/>
                    <a:lstStyle/>
                    <a:p>
                      <a:pPr algn="ctr" fontAlgn="ctr"/>
                      <a:r>
                        <a:rPr lang="en-US" altLang="ja-JP" sz="1100" u="none" strike="noStrike">
                          <a:effectLst/>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831 </a:t>
                      </a:r>
                      <a:r>
                        <a:rPr lang="ja-JP" altLang="en-US" sz="1100" u="none" strike="noStrike">
                          <a:effectLst/>
                        </a:rPr>
                        <a:t>病院</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12,162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16.33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376579488"/>
                  </a:ext>
                </a:extLst>
              </a:tr>
              <a:tr h="302928">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854 </a:t>
                      </a:r>
                      <a:r>
                        <a:rPr lang="ja-JP" altLang="en-US" sz="1100" u="none" strike="noStrike" dirty="0">
                          <a:effectLst/>
                        </a:rPr>
                        <a:t>老人福祉・介護事業</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10,867</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30.06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535287238"/>
                  </a:ext>
                </a:extLst>
              </a:tr>
              <a:tr h="302928">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929 </a:t>
                      </a:r>
                      <a:r>
                        <a:rPr lang="ja-JP" altLang="en-US" sz="1100" u="none" strike="noStrike" dirty="0">
                          <a:effectLst/>
                        </a:rPr>
                        <a:t>他に分類されない事業</a:t>
                      </a:r>
                      <a:r>
                        <a:rPr lang="ja-JP" altLang="en-US" sz="1100" u="none" strike="noStrike" dirty="0" smtClean="0">
                          <a:effectLst/>
                        </a:rPr>
                        <a:t>サービス業</a:t>
                      </a:r>
                      <a:endParaRPr lang="en-US" altLang="ja-JP" sz="1100" u="none" strike="noStrike" dirty="0" smtClean="0">
                        <a:effectLst/>
                      </a:endParaRPr>
                    </a:p>
                    <a:p>
                      <a:pPr algn="l"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　　　（コールセンター業など）</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5,750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49.50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88093431"/>
                  </a:ext>
                </a:extLst>
              </a:tr>
              <a:tr h="302928">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819 </a:t>
                      </a:r>
                      <a:r>
                        <a:rPr lang="ja-JP" altLang="en-US" sz="1100" u="none" strike="noStrike" dirty="0">
                          <a:effectLst/>
                        </a:rPr>
                        <a:t>幼保連携型認定こども</a:t>
                      </a:r>
                      <a:r>
                        <a:rPr lang="ja-JP" altLang="en-US" sz="1100" u="none" strike="noStrike" dirty="0" smtClean="0">
                          <a:effectLst/>
                        </a:rPr>
                        <a:t>園 （</a:t>
                      </a:r>
                      <a:r>
                        <a:rPr lang="en-US" altLang="ja-JP" sz="1100" u="none" strike="noStrike" dirty="0" smtClean="0">
                          <a:effectLst/>
                        </a:rPr>
                        <a:t>※</a:t>
                      </a:r>
                      <a:r>
                        <a:rPr lang="ja-JP" altLang="en-US"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4,753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100.00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32029353"/>
                  </a:ext>
                </a:extLst>
              </a:tr>
              <a:tr h="302928">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832 </a:t>
                      </a:r>
                      <a:r>
                        <a:rPr lang="ja-JP" altLang="en-US" sz="1100" u="none" strike="noStrike">
                          <a:effectLst/>
                        </a:rPr>
                        <a:t>一般診療所</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2,775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13.55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767735469"/>
                  </a:ext>
                </a:extLst>
              </a:tr>
            </a:tbl>
          </a:graphicData>
        </a:graphic>
      </p:graphicFrame>
      <p:graphicFrame>
        <p:nvGraphicFramePr>
          <p:cNvPr id="11" name="表 10"/>
          <p:cNvGraphicFramePr>
            <a:graphicFrameLocks noGrp="1"/>
          </p:cNvGraphicFramePr>
          <p:nvPr>
            <p:extLst/>
          </p:nvPr>
        </p:nvGraphicFramePr>
        <p:xfrm>
          <a:off x="4608688" y="4314660"/>
          <a:ext cx="4428001" cy="2118813"/>
        </p:xfrm>
        <a:graphic>
          <a:graphicData uri="http://schemas.openxmlformats.org/drawingml/2006/table">
            <a:tbl>
              <a:tblPr>
                <a:tableStyleId>{5C22544A-7EE6-4342-B048-85BDC9FD1C3A}</a:tableStyleId>
              </a:tblPr>
              <a:tblGrid>
                <a:gridCol w="662819">
                  <a:extLst>
                    <a:ext uri="{9D8B030D-6E8A-4147-A177-3AD203B41FA5}">
                      <a16:colId xmlns:a16="http://schemas.microsoft.com/office/drawing/2014/main" val="34501109"/>
                    </a:ext>
                  </a:extLst>
                </a:gridCol>
                <a:gridCol w="2384308">
                  <a:extLst>
                    <a:ext uri="{9D8B030D-6E8A-4147-A177-3AD203B41FA5}">
                      <a16:colId xmlns:a16="http://schemas.microsoft.com/office/drawing/2014/main" val="1008864126"/>
                    </a:ext>
                  </a:extLst>
                </a:gridCol>
                <a:gridCol w="690437">
                  <a:extLst>
                    <a:ext uri="{9D8B030D-6E8A-4147-A177-3AD203B41FA5}">
                      <a16:colId xmlns:a16="http://schemas.microsoft.com/office/drawing/2014/main" val="3741134380"/>
                    </a:ext>
                  </a:extLst>
                </a:gridCol>
                <a:gridCol w="690437">
                  <a:extLst>
                    <a:ext uri="{9D8B030D-6E8A-4147-A177-3AD203B41FA5}">
                      <a16:colId xmlns:a16="http://schemas.microsoft.com/office/drawing/2014/main" val="177173594"/>
                    </a:ext>
                  </a:extLst>
                </a:gridCol>
              </a:tblGrid>
              <a:tr h="295668">
                <a:tc rowSpan="2">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rowSpan="2">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dirty="0" smtClean="0">
                          <a:effectLst/>
                        </a:rPr>
                        <a:t>正規社（職）員</a:t>
                      </a:r>
                      <a:r>
                        <a:rPr lang="en-US" altLang="ja-JP" sz="1100" u="none" strike="noStrike" dirty="0" smtClean="0">
                          <a:effectLst/>
                        </a:rPr>
                        <a:t>【</a:t>
                      </a:r>
                      <a:r>
                        <a:rPr lang="ja-JP" altLang="en-US" sz="1100" u="none" strike="noStrike" dirty="0" smtClean="0">
                          <a:effectLst/>
                        </a:rPr>
                        <a:t>女</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3730855258"/>
                  </a:ext>
                </a:extLst>
              </a:tr>
              <a:tr h="342039">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u="none" strike="noStrike" dirty="0" smtClean="0">
                          <a:effectLst/>
                        </a:rPr>
                        <a:t>減（人）</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伸び率（％）</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430404764"/>
                  </a:ext>
                </a:extLst>
              </a:tr>
              <a:tr h="295668">
                <a:tc>
                  <a:txBody>
                    <a:bodyPr/>
                    <a:lstStyle/>
                    <a:p>
                      <a:pPr algn="ctr" fontAlgn="ctr"/>
                      <a:r>
                        <a:rPr lang="en-US" altLang="ja-JP" sz="1100" u="none" strike="noStrike">
                          <a:effectLst/>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392 </a:t>
                      </a:r>
                      <a:r>
                        <a:rPr lang="ja-JP" altLang="en-US" sz="1100" u="none" strike="noStrike">
                          <a:effectLst/>
                        </a:rPr>
                        <a:t>情報処理・提供サービス業</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1,420</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▲34.13</a:t>
                      </a:r>
                    </a:p>
                  </a:txBody>
                  <a:tcPr marL="9525" marR="9525" marT="9525" marB="0" anchor="ctr"/>
                </a:tc>
                <a:extLst>
                  <a:ext uri="{0D108BD9-81ED-4DB2-BD59-A6C34878D82A}">
                    <a16:rowId xmlns:a16="http://schemas.microsoft.com/office/drawing/2014/main" val="3589732763"/>
                  </a:ext>
                </a:extLst>
              </a:tr>
              <a:tr h="295668">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512 </a:t>
                      </a:r>
                      <a:r>
                        <a:rPr lang="ja-JP" altLang="en-US" sz="1100" u="none" strike="noStrike">
                          <a:effectLst/>
                        </a:rPr>
                        <a:t>衣服卸売業</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1,276</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▲16.43</a:t>
                      </a:r>
                    </a:p>
                  </a:txBody>
                  <a:tcPr marL="9525" marR="9525" marT="9525" marB="0" anchor="ctr"/>
                </a:tc>
                <a:extLst>
                  <a:ext uri="{0D108BD9-81ED-4DB2-BD59-A6C34878D82A}">
                    <a16:rowId xmlns:a16="http://schemas.microsoft.com/office/drawing/2014/main" val="3639752707"/>
                  </a:ext>
                </a:extLst>
              </a:tr>
              <a:tr h="295668">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a:effectLst/>
                        </a:rPr>
                        <a:t>061 </a:t>
                      </a:r>
                      <a:r>
                        <a:rPr lang="zh-TW" altLang="en-US" sz="1100" u="none" strike="noStrike">
                          <a:effectLst/>
                        </a:rPr>
                        <a:t>一般土木建築工事業</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863</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▲40.84</a:t>
                      </a:r>
                    </a:p>
                  </a:txBody>
                  <a:tcPr marL="9525" marR="9525" marT="9525" marB="0" anchor="ctr"/>
                </a:tc>
                <a:extLst>
                  <a:ext uri="{0D108BD9-81ED-4DB2-BD59-A6C34878D82A}">
                    <a16:rowId xmlns:a16="http://schemas.microsoft.com/office/drawing/2014/main" val="3780005678"/>
                  </a:ext>
                </a:extLst>
              </a:tr>
              <a:tr h="295668">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783 </a:t>
                      </a:r>
                      <a:r>
                        <a:rPr lang="ja-JP" altLang="en-US" sz="1100" u="none" strike="noStrike">
                          <a:effectLst/>
                        </a:rPr>
                        <a:t>美容業</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652</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▲6.51</a:t>
                      </a:r>
                    </a:p>
                  </a:txBody>
                  <a:tcPr marL="9525" marR="9525" marT="9525" marB="0" anchor="ctr"/>
                </a:tc>
                <a:extLst>
                  <a:ext uri="{0D108BD9-81ED-4DB2-BD59-A6C34878D82A}">
                    <a16:rowId xmlns:a16="http://schemas.microsoft.com/office/drawing/2014/main" val="441427277"/>
                  </a:ext>
                </a:extLst>
              </a:tr>
              <a:tr h="295668">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dirty="0">
                          <a:effectLst/>
                        </a:rPr>
                        <a:t>371 </a:t>
                      </a:r>
                      <a:r>
                        <a:rPr lang="zh-TW" altLang="en-US" sz="1100" u="none" strike="noStrike" dirty="0">
                          <a:effectLst/>
                        </a:rPr>
                        <a:t>固定電気通信業</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646</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▲35.28</a:t>
                      </a:r>
                    </a:p>
                  </a:txBody>
                  <a:tcPr marL="9525" marR="9525" marT="9525" marB="0" anchor="ctr"/>
                </a:tc>
                <a:extLst>
                  <a:ext uri="{0D108BD9-81ED-4DB2-BD59-A6C34878D82A}">
                    <a16:rowId xmlns:a16="http://schemas.microsoft.com/office/drawing/2014/main" val="206222038"/>
                  </a:ext>
                </a:extLst>
              </a:tr>
            </a:tbl>
          </a:graphicData>
        </a:graphic>
      </p:graphicFrame>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２．大阪経済の動き（１）新型コロナウイルス感染症拡大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以前</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の大阪経済</a:t>
            </a:r>
            <a:endParaRPr kumimoji="0" lang="en-US" altLang="ja-JP" sz="2000" kern="0" dirty="0">
              <a:solidFill>
                <a:srgbClr val="000000"/>
              </a:solidFill>
              <a:ea typeface="Meiryo UI" pitchFamily="50" charset="-128"/>
              <a:cs typeface="Meiryo UI" pitchFamily="50" charset="-128"/>
            </a:endParaRPr>
          </a:p>
        </p:txBody>
      </p:sp>
      <p:sp>
        <p:nvSpPr>
          <p:cNvPr id="17" name="テキスト ボックス 16"/>
          <p:cNvSpPr txBox="1"/>
          <p:nvPr/>
        </p:nvSpPr>
        <p:spPr>
          <a:xfrm>
            <a:off x="270923" y="394558"/>
            <a:ext cx="9917701" cy="307777"/>
          </a:xfrm>
          <a:prstGeom prst="rect">
            <a:avLst/>
          </a:prstGeom>
          <a:noFill/>
        </p:spPr>
        <p:txBody>
          <a:bodyPr wrap="square" rtlCol="0">
            <a:spAutoFit/>
          </a:bodyPr>
          <a:lstStyle/>
          <a:p>
            <a:r>
              <a:rPr lang="ja-JP" altLang="en-US" sz="1400" b="1" dirty="0" smtClean="0"/>
              <a:t>■</a:t>
            </a:r>
            <a:r>
              <a:rPr lang="ja-JP" altLang="en-US" sz="1400" b="1" dirty="0"/>
              <a:t>　</a:t>
            </a:r>
            <a:r>
              <a:rPr lang="ja-JP" altLang="en-US" sz="1400" b="1" dirty="0" smtClean="0"/>
              <a:t>産業小分類</a:t>
            </a:r>
            <a:r>
              <a:rPr lang="ja-JP" altLang="en-US" sz="1400" b="1" dirty="0"/>
              <a:t>別に</a:t>
            </a:r>
            <a:r>
              <a:rPr lang="ja-JP" altLang="en-US" sz="1400" b="1" dirty="0" smtClean="0"/>
              <a:t>みた正規社（職）員数</a:t>
            </a:r>
            <a:r>
              <a:rPr lang="ja-JP" altLang="en-US" sz="1400" b="1" dirty="0"/>
              <a:t>の増減（</a:t>
            </a:r>
            <a:r>
              <a:rPr lang="en-US" altLang="ja-JP" sz="1400" b="1" dirty="0"/>
              <a:t>2012</a:t>
            </a:r>
            <a:r>
              <a:rPr lang="ja-JP" altLang="en-US" sz="1400" b="1" dirty="0" smtClean="0"/>
              <a:t>年</a:t>
            </a:r>
            <a:r>
              <a:rPr lang="ja-JP" altLang="en-US" sz="1400" b="1" dirty="0"/>
              <a:t>と</a:t>
            </a:r>
            <a:r>
              <a:rPr lang="en-US" altLang="ja-JP" sz="1400" b="1" dirty="0" smtClean="0"/>
              <a:t>2016</a:t>
            </a:r>
            <a:r>
              <a:rPr lang="ja-JP" altLang="en-US" sz="1400" b="1" dirty="0" smtClean="0"/>
              <a:t>年を比較した規模</a:t>
            </a:r>
            <a:r>
              <a:rPr lang="ja-JP" altLang="en-US" sz="1400" b="1" dirty="0"/>
              <a:t>の大きい</a:t>
            </a:r>
            <a:r>
              <a:rPr lang="ja-JP" altLang="en-US" sz="1400" b="1" dirty="0" smtClean="0"/>
              <a:t>順トップ５）</a:t>
            </a:r>
            <a:endParaRPr lang="ja-JP" altLang="en-US" sz="1400" b="1" dirty="0"/>
          </a:p>
        </p:txBody>
      </p:sp>
      <p:sp>
        <p:nvSpPr>
          <p:cNvPr id="18" name="テキスト ボックス 17"/>
          <p:cNvSpPr txBox="1"/>
          <p:nvPr/>
        </p:nvSpPr>
        <p:spPr>
          <a:xfrm>
            <a:off x="257857" y="1607246"/>
            <a:ext cx="1561613" cy="308111"/>
          </a:xfrm>
          <a:prstGeom prst="rect">
            <a:avLst/>
          </a:prstGeom>
          <a:noFill/>
        </p:spPr>
        <p:txBody>
          <a:bodyPr wrap="square" rtlCol="0">
            <a:spAutoFit/>
          </a:bodyPr>
          <a:lstStyle/>
          <a:p>
            <a:r>
              <a:rPr lang="ja-JP" altLang="en-US" sz="1400" dirty="0" smtClean="0"/>
              <a:t>（増加トップ５）</a:t>
            </a:r>
            <a:endParaRPr lang="ja-JP" altLang="en-US" sz="1400" dirty="0"/>
          </a:p>
        </p:txBody>
      </p:sp>
      <p:sp>
        <p:nvSpPr>
          <p:cNvPr id="19" name="テキスト ボックス 18"/>
          <p:cNvSpPr txBox="1"/>
          <p:nvPr/>
        </p:nvSpPr>
        <p:spPr>
          <a:xfrm>
            <a:off x="267034" y="4067201"/>
            <a:ext cx="1561613" cy="307777"/>
          </a:xfrm>
          <a:prstGeom prst="rect">
            <a:avLst/>
          </a:prstGeom>
          <a:noFill/>
        </p:spPr>
        <p:txBody>
          <a:bodyPr wrap="square" rtlCol="0">
            <a:spAutoFit/>
          </a:bodyPr>
          <a:lstStyle/>
          <a:p>
            <a:r>
              <a:rPr lang="ja-JP" altLang="en-US" sz="1400" dirty="0" smtClean="0"/>
              <a:t>（減少トップ５）</a:t>
            </a:r>
            <a:endParaRPr lang="ja-JP" altLang="en-US" sz="1400" dirty="0"/>
          </a:p>
        </p:txBody>
      </p:sp>
      <p:sp>
        <p:nvSpPr>
          <p:cNvPr id="21" name="テキスト ボックス 20"/>
          <p:cNvSpPr txBox="1"/>
          <p:nvPr/>
        </p:nvSpPr>
        <p:spPr>
          <a:xfrm>
            <a:off x="174064" y="6546380"/>
            <a:ext cx="7371787" cy="246221"/>
          </a:xfrm>
          <a:prstGeom prst="rect">
            <a:avLst/>
          </a:prstGeom>
          <a:noFill/>
        </p:spPr>
        <p:txBody>
          <a:bodyPr wrap="square" rtlCol="0">
            <a:spAutoFit/>
          </a:bodyPr>
          <a:lstStyle/>
          <a:p>
            <a:pPr lvl="0">
              <a:defRPr/>
            </a:pPr>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：平成</a:t>
            </a:r>
            <a:r>
              <a:rPr lang="en-US" altLang="ja-JP" sz="1000" dirty="0" smtClean="0">
                <a:latin typeface="Meiryo UI" panose="020B0604030504040204" pitchFamily="50" charset="-128"/>
                <a:ea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rPr>
              <a:t>年及び平成</a:t>
            </a:r>
            <a:r>
              <a:rPr lang="en-US" altLang="ja-JP" sz="1000" dirty="0" smtClean="0">
                <a:latin typeface="Meiryo UI" panose="020B0604030504040204" pitchFamily="50" charset="-128"/>
                <a:ea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rPr>
              <a:t>年経済センサス</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活動調査</a:t>
            </a:r>
            <a:r>
              <a:rPr lang="ja-JP" altLang="en-US" sz="10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2" name="テキスト ボックス 1"/>
          <p:cNvSpPr txBox="1"/>
          <p:nvPr/>
        </p:nvSpPr>
        <p:spPr>
          <a:xfrm>
            <a:off x="4636222" y="4036423"/>
            <a:ext cx="4369707" cy="230832"/>
          </a:xfrm>
          <a:prstGeom prst="rect">
            <a:avLst/>
          </a:prstGeom>
          <a:noFill/>
        </p:spPr>
        <p:txBody>
          <a:bodyPr wrap="square" rtlCol="0">
            <a:spAutoFit/>
          </a:bodyPr>
          <a:lstStyle/>
          <a:p>
            <a:r>
              <a:rPr kumimoji="1" lang="ja-JP" altLang="en-US" sz="900" dirty="0" smtClean="0"/>
              <a:t>（</a:t>
            </a:r>
            <a:r>
              <a:rPr kumimoji="1" lang="en-US" altLang="ja-JP" sz="900" dirty="0" smtClean="0"/>
              <a:t>※</a:t>
            </a:r>
            <a:r>
              <a:rPr kumimoji="1" lang="ja-JP" altLang="en-US" sz="900" dirty="0" smtClean="0"/>
              <a:t>）「</a:t>
            </a:r>
            <a:r>
              <a:rPr kumimoji="1" lang="en-US" altLang="ja-JP" sz="900" dirty="0" smtClean="0"/>
              <a:t>819 </a:t>
            </a:r>
            <a:r>
              <a:rPr kumimoji="1" lang="ja-JP" altLang="en-US" sz="900" dirty="0" smtClean="0"/>
              <a:t>幼保連携型認定こども園」は、平成</a:t>
            </a:r>
            <a:r>
              <a:rPr kumimoji="1" lang="en-US" altLang="ja-JP" sz="900" dirty="0" smtClean="0"/>
              <a:t>28</a:t>
            </a:r>
            <a:r>
              <a:rPr kumimoji="1" lang="ja-JP" altLang="en-US" sz="900" dirty="0" smtClean="0"/>
              <a:t>年経済センサスからの新規指標。</a:t>
            </a:r>
            <a:endParaRPr kumimoji="1" lang="ja-JP" altLang="en-US" sz="900" dirty="0"/>
          </a:p>
        </p:txBody>
      </p:sp>
      <p:sp>
        <p:nvSpPr>
          <p:cNvPr id="16" name="正方形/長方形 15"/>
          <p:cNvSpPr/>
          <p:nvPr/>
        </p:nvSpPr>
        <p:spPr>
          <a:xfrm>
            <a:off x="320291" y="697576"/>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経済センサスをもとに、</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て、正規で、社（職）員数が増加・減少した産業小分類を男女別にみると、男性で最も増加したのは「他に分類されないサービス業（コールセンター業など）」、減少したのは「一般土木建築工事業」、女性で最も増加したのは「病院」、減少したのは「情報処理・提供サービス業」となってい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63393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p:cNvSpPr>
            <a:spLocks noGrp="1"/>
          </p:cNvSpPr>
          <p:nvPr>
            <p:ph type="sldNum" sz="quarter" idx="12"/>
          </p:nvPr>
        </p:nvSpPr>
        <p:spPr>
          <a:xfrm>
            <a:off x="7010400" y="6548670"/>
            <a:ext cx="2133600" cy="365125"/>
          </a:xfrm>
        </p:spPr>
        <p:txBody>
          <a:bodyPr/>
          <a:lstStyle/>
          <a:p>
            <a:fld id="{4AFB2BD9-75B0-4367-96C2-269A9ADE290D}" type="slidenum">
              <a:rPr kumimoji="1" lang="ja-JP" altLang="en-US" smtClean="0"/>
              <a:t>16</a:t>
            </a:fld>
            <a:endParaRPr kumimoji="1" lang="ja-JP" altLang="en-US"/>
          </a:p>
        </p:txBody>
      </p:sp>
      <p:graphicFrame>
        <p:nvGraphicFramePr>
          <p:cNvPr id="10" name="表 9"/>
          <p:cNvGraphicFramePr>
            <a:graphicFrameLocks noGrp="1"/>
          </p:cNvGraphicFramePr>
          <p:nvPr>
            <p:extLst/>
          </p:nvPr>
        </p:nvGraphicFramePr>
        <p:xfrm>
          <a:off x="107504" y="1815586"/>
          <a:ext cx="4428000" cy="2320510"/>
        </p:xfrm>
        <a:graphic>
          <a:graphicData uri="http://schemas.openxmlformats.org/drawingml/2006/table">
            <a:tbl>
              <a:tblPr>
                <a:tableStyleId>{5C22544A-7EE6-4342-B048-85BDC9FD1C3A}</a:tableStyleId>
              </a:tblPr>
              <a:tblGrid>
                <a:gridCol w="496827">
                  <a:extLst>
                    <a:ext uri="{9D8B030D-6E8A-4147-A177-3AD203B41FA5}">
                      <a16:colId xmlns:a16="http://schemas.microsoft.com/office/drawing/2014/main" val="523305716"/>
                    </a:ext>
                  </a:extLst>
                </a:gridCol>
                <a:gridCol w="2529025">
                  <a:extLst>
                    <a:ext uri="{9D8B030D-6E8A-4147-A177-3AD203B41FA5}">
                      <a16:colId xmlns:a16="http://schemas.microsoft.com/office/drawing/2014/main" val="3633117455"/>
                    </a:ext>
                  </a:extLst>
                </a:gridCol>
                <a:gridCol w="682864">
                  <a:extLst>
                    <a:ext uri="{9D8B030D-6E8A-4147-A177-3AD203B41FA5}">
                      <a16:colId xmlns:a16="http://schemas.microsoft.com/office/drawing/2014/main" val="2758057670"/>
                    </a:ext>
                  </a:extLst>
                </a:gridCol>
                <a:gridCol w="719284">
                  <a:extLst>
                    <a:ext uri="{9D8B030D-6E8A-4147-A177-3AD203B41FA5}">
                      <a16:colId xmlns:a16="http://schemas.microsoft.com/office/drawing/2014/main" val="3080573326"/>
                    </a:ext>
                  </a:extLst>
                </a:gridCol>
              </a:tblGrid>
              <a:tr h="411221">
                <a:tc rowSpan="2">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rowSpan="2">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dirty="0" smtClean="0">
                          <a:effectLst/>
                        </a:rPr>
                        <a:t>非正規社（職）員</a:t>
                      </a:r>
                      <a:r>
                        <a:rPr lang="en-US" altLang="ja-JP" sz="1100" u="none" strike="noStrike" dirty="0" smtClean="0">
                          <a:effectLst/>
                        </a:rPr>
                        <a:t>【</a:t>
                      </a:r>
                      <a:r>
                        <a:rPr lang="ja-JP" altLang="en-US" sz="1100" u="none" strike="noStrike" dirty="0" smtClean="0">
                          <a:effectLst/>
                        </a:rPr>
                        <a:t>男</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2360298637"/>
                  </a:ext>
                </a:extLst>
              </a:tr>
              <a:tr h="377282">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u="none" strike="noStrike" dirty="0" smtClean="0">
                          <a:effectLst/>
                        </a:rPr>
                        <a:t>増</a:t>
                      </a:r>
                      <a:endParaRPr lang="en-US" altLang="ja-JP" sz="1100" u="none" strike="noStrike" dirty="0" smtClean="0">
                        <a:effectLst/>
                      </a:endParaRPr>
                    </a:p>
                    <a:p>
                      <a:pPr algn="ctr" fontAlgn="ctr"/>
                      <a:r>
                        <a:rPr lang="ja-JP" altLang="en-US" sz="1100" u="none" strike="noStrike" dirty="0" smtClean="0">
                          <a:effectLst/>
                        </a:rPr>
                        <a:t>（人）</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伸び率（％）</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537462292"/>
                  </a:ext>
                </a:extLst>
              </a:tr>
              <a:tr h="280799">
                <a:tc>
                  <a:txBody>
                    <a:bodyPr/>
                    <a:lstStyle/>
                    <a:p>
                      <a:pPr algn="ctr" fontAlgn="ctr"/>
                      <a:r>
                        <a:rPr lang="en-US" altLang="ja-JP" sz="1100" u="none" strike="noStrike">
                          <a:effectLst/>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929 </a:t>
                      </a:r>
                      <a:r>
                        <a:rPr lang="ja-JP" altLang="en-US" sz="1100" u="none" strike="noStrike" dirty="0">
                          <a:effectLst/>
                        </a:rPr>
                        <a:t>他に分類されない事業</a:t>
                      </a:r>
                      <a:r>
                        <a:rPr lang="ja-JP" altLang="en-US" sz="1100" u="none" strike="noStrike" dirty="0" smtClean="0">
                          <a:effectLst/>
                        </a:rPr>
                        <a:t>サービス業</a:t>
                      </a:r>
                      <a:endParaRPr lang="en-US" altLang="ja-JP" sz="1100" u="none" strike="noStrike" dirty="0" smtClean="0">
                        <a:effectLst/>
                      </a:endParaRPr>
                    </a:p>
                    <a:p>
                      <a:pPr algn="l"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　　　（コールセンター業など）</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5,062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41.69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621907674"/>
                  </a:ext>
                </a:extLst>
              </a:tr>
              <a:tr h="280799">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589 </a:t>
                      </a:r>
                      <a:r>
                        <a:rPr lang="ja-JP" altLang="en-US" sz="1100" u="none" strike="noStrike" dirty="0">
                          <a:effectLst/>
                        </a:rPr>
                        <a:t>その他の飲食料品</a:t>
                      </a:r>
                      <a:r>
                        <a:rPr lang="ja-JP" altLang="en-US" sz="1100" u="none" strike="noStrike" dirty="0" smtClean="0">
                          <a:effectLst/>
                        </a:rPr>
                        <a:t>小売業</a:t>
                      </a:r>
                      <a:endParaRPr lang="en-US" altLang="ja-JP" sz="1100" u="none" strike="noStrike" dirty="0" smtClean="0">
                        <a:effectLst/>
                      </a:endParaRPr>
                    </a:p>
                    <a:p>
                      <a:pPr algn="l"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　　　（コンビニエンスストアなど）</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4,841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21.84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505266863"/>
                  </a:ext>
                </a:extLst>
              </a:tr>
              <a:tr h="280799">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dirty="0">
                          <a:effectLst/>
                        </a:rPr>
                        <a:t>816 </a:t>
                      </a:r>
                      <a:r>
                        <a:rPr lang="zh-TW" altLang="en-US" sz="1100" u="none" strike="noStrike" dirty="0">
                          <a:effectLst/>
                        </a:rPr>
                        <a:t>高等教育機関</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4,661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66.06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868423370"/>
                  </a:ext>
                </a:extLst>
              </a:tr>
              <a:tr h="280799">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762 </a:t>
                      </a:r>
                      <a:r>
                        <a:rPr lang="ja-JP" altLang="en-US" sz="1100" u="none" strike="noStrike">
                          <a:effectLst/>
                        </a:rPr>
                        <a:t>専門料理店</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4,582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15.88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503203695"/>
                  </a:ext>
                </a:extLst>
              </a:tr>
              <a:tr h="280799">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922 </a:t>
                      </a:r>
                      <a:r>
                        <a:rPr lang="ja-JP" altLang="en-US" sz="1100" u="none" strike="noStrike">
                          <a:effectLst/>
                        </a:rPr>
                        <a:t>建物サービス業</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4,582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26.37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168536228"/>
                  </a:ext>
                </a:extLst>
              </a:tr>
            </a:tbl>
          </a:graphicData>
        </a:graphic>
      </p:graphicFrame>
      <p:sp>
        <p:nvSpPr>
          <p:cNvPr id="11" name="正方形/長方形 10"/>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２．大阪経済の動き（１）新型コロナウイルス感染症拡大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以前</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の大阪経済</a:t>
            </a:r>
            <a:endParaRPr kumimoji="0" lang="en-US" altLang="ja-JP" sz="2000" kern="0" dirty="0">
              <a:solidFill>
                <a:srgbClr val="000000"/>
              </a:solidFill>
              <a:ea typeface="Meiryo UI" pitchFamily="50" charset="-128"/>
              <a:cs typeface="Meiryo UI" pitchFamily="50" charset="-128"/>
            </a:endParaRPr>
          </a:p>
        </p:txBody>
      </p:sp>
      <p:graphicFrame>
        <p:nvGraphicFramePr>
          <p:cNvPr id="14" name="表 13"/>
          <p:cNvGraphicFramePr>
            <a:graphicFrameLocks noGrp="1"/>
          </p:cNvGraphicFramePr>
          <p:nvPr>
            <p:extLst/>
          </p:nvPr>
        </p:nvGraphicFramePr>
        <p:xfrm>
          <a:off x="89200" y="4388767"/>
          <a:ext cx="4428000" cy="2232465"/>
        </p:xfrm>
        <a:graphic>
          <a:graphicData uri="http://schemas.openxmlformats.org/drawingml/2006/table">
            <a:tbl>
              <a:tblPr>
                <a:tableStyleId>{5C22544A-7EE6-4342-B048-85BDC9FD1C3A}</a:tableStyleId>
              </a:tblPr>
              <a:tblGrid>
                <a:gridCol w="496827">
                  <a:extLst>
                    <a:ext uri="{9D8B030D-6E8A-4147-A177-3AD203B41FA5}">
                      <a16:colId xmlns:a16="http://schemas.microsoft.com/office/drawing/2014/main" val="2371768325"/>
                    </a:ext>
                  </a:extLst>
                </a:gridCol>
                <a:gridCol w="2529025">
                  <a:extLst>
                    <a:ext uri="{9D8B030D-6E8A-4147-A177-3AD203B41FA5}">
                      <a16:colId xmlns:a16="http://schemas.microsoft.com/office/drawing/2014/main" val="2770578858"/>
                    </a:ext>
                  </a:extLst>
                </a:gridCol>
                <a:gridCol w="682864">
                  <a:extLst>
                    <a:ext uri="{9D8B030D-6E8A-4147-A177-3AD203B41FA5}">
                      <a16:colId xmlns:a16="http://schemas.microsoft.com/office/drawing/2014/main" val="2817857230"/>
                    </a:ext>
                  </a:extLst>
                </a:gridCol>
                <a:gridCol w="719284">
                  <a:extLst>
                    <a:ext uri="{9D8B030D-6E8A-4147-A177-3AD203B41FA5}">
                      <a16:colId xmlns:a16="http://schemas.microsoft.com/office/drawing/2014/main" val="2359770061"/>
                    </a:ext>
                  </a:extLst>
                </a:gridCol>
              </a:tblGrid>
              <a:tr h="308571">
                <a:tc rowSpan="2">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rowSpan="2">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dirty="0" smtClean="0">
                          <a:effectLst/>
                        </a:rPr>
                        <a:t>非正規社（職）員</a:t>
                      </a:r>
                      <a:r>
                        <a:rPr lang="en-US" altLang="ja-JP" sz="1100" u="none" strike="noStrike" dirty="0" smtClean="0">
                          <a:effectLst/>
                        </a:rPr>
                        <a:t>【</a:t>
                      </a:r>
                      <a:r>
                        <a:rPr lang="ja-JP" altLang="en-US" sz="1100" u="none" strike="noStrike" dirty="0" smtClean="0">
                          <a:effectLst/>
                        </a:rPr>
                        <a:t>男</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92029163"/>
                  </a:ext>
                </a:extLst>
              </a:tr>
              <a:tr h="308571">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u="none" strike="noStrike" dirty="0" smtClean="0">
                          <a:effectLst/>
                        </a:rPr>
                        <a:t>増</a:t>
                      </a:r>
                      <a:endParaRPr lang="en-US" altLang="ja-JP" sz="1100" u="none" strike="noStrike" dirty="0" smtClean="0">
                        <a:effectLst/>
                      </a:endParaRPr>
                    </a:p>
                    <a:p>
                      <a:pPr algn="ctr" fontAlgn="ctr"/>
                      <a:r>
                        <a:rPr lang="ja-JP" altLang="en-US" sz="1100" u="none" strike="noStrike" dirty="0" smtClean="0">
                          <a:effectLst/>
                        </a:rPr>
                        <a:t>（人）</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伸び率（％）</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420048572"/>
                  </a:ext>
                </a:extLst>
              </a:tr>
              <a:tr h="308571">
                <a:tc>
                  <a:txBody>
                    <a:bodyPr/>
                    <a:lstStyle/>
                    <a:p>
                      <a:pPr algn="ctr" fontAlgn="ctr"/>
                      <a:r>
                        <a:rPr lang="en-US" altLang="ja-JP" sz="1100" u="none" strike="noStrike">
                          <a:effectLst/>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a:effectLst/>
                        </a:rPr>
                        <a:t>912 </a:t>
                      </a:r>
                      <a:r>
                        <a:rPr lang="zh-TW" altLang="en-US" sz="1100" u="none" strike="noStrike">
                          <a:effectLst/>
                        </a:rPr>
                        <a:t>労働者派遣業</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2,487</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▲13.00</a:t>
                      </a:r>
                    </a:p>
                  </a:txBody>
                  <a:tcPr marL="9525" marR="9525" marT="9525" marB="0" anchor="ctr"/>
                </a:tc>
                <a:extLst>
                  <a:ext uri="{0D108BD9-81ED-4DB2-BD59-A6C34878D82A}">
                    <a16:rowId xmlns:a16="http://schemas.microsoft.com/office/drawing/2014/main" val="2557687764"/>
                  </a:ext>
                </a:extLst>
              </a:tr>
              <a:tr h="308571">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491 </a:t>
                      </a:r>
                      <a:r>
                        <a:rPr lang="ja-JP" altLang="en-US" sz="1100" u="none" strike="noStrike">
                          <a:effectLst/>
                        </a:rPr>
                        <a:t>郵便業</a:t>
                      </a:r>
                      <a:r>
                        <a:rPr lang="en-US" altLang="ja-JP" sz="1100" u="none" strike="noStrike">
                          <a:effectLst/>
                        </a:rPr>
                        <a:t>(</a:t>
                      </a:r>
                      <a:r>
                        <a:rPr lang="ja-JP" altLang="en-US" sz="1100" u="none" strike="noStrike">
                          <a:effectLst/>
                        </a:rPr>
                        <a:t>信書便事業を含む</a:t>
                      </a:r>
                      <a:r>
                        <a:rPr lang="en-US" altLang="ja-JP" sz="1100" u="none" strike="noStrike">
                          <a:effectLst/>
                        </a:rPr>
                        <a:t>)</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2,294</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▲31.47</a:t>
                      </a:r>
                    </a:p>
                  </a:txBody>
                  <a:tcPr marL="9525" marR="9525" marT="9525" marB="0" anchor="ctr"/>
                </a:tc>
                <a:extLst>
                  <a:ext uri="{0D108BD9-81ED-4DB2-BD59-A6C34878D82A}">
                    <a16:rowId xmlns:a16="http://schemas.microsoft.com/office/drawing/2014/main" val="533062841"/>
                  </a:ext>
                </a:extLst>
              </a:tr>
              <a:tr h="308571">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806 </a:t>
                      </a:r>
                      <a:r>
                        <a:rPr lang="ja-JP" altLang="en-US" sz="1100" u="none" strike="noStrike">
                          <a:effectLst/>
                        </a:rPr>
                        <a:t>遊戯場</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2,085</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▲27.36</a:t>
                      </a:r>
                    </a:p>
                  </a:txBody>
                  <a:tcPr marL="9525" marR="9525" marT="9525" marB="0" anchor="ctr"/>
                </a:tc>
                <a:extLst>
                  <a:ext uri="{0D108BD9-81ED-4DB2-BD59-A6C34878D82A}">
                    <a16:rowId xmlns:a16="http://schemas.microsoft.com/office/drawing/2014/main" val="2800658949"/>
                  </a:ext>
                </a:extLst>
              </a:tr>
              <a:tr h="308571">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606 </a:t>
                      </a:r>
                      <a:r>
                        <a:rPr lang="ja-JP" altLang="en-US" sz="1100" u="none" strike="noStrike">
                          <a:effectLst/>
                        </a:rPr>
                        <a:t>書籍・文房具小売業</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1,611</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▲14.09</a:t>
                      </a:r>
                    </a:p>
                  </a:txBody>
                  <a:tcPr marL="9525" marR="9525" marT="9525" marB="0" anchor="ctr"/>
                </a:tc>
                <a:extLst>
                  <a:ext uri="{0D108BD9-81ED-4DB2-BD59-A6C34878D82A}">
                    <a16:rowId xmlns:a16="http://schemas.microsoft.com/office/drawing/2014/main" val="613573213"/>
                  </a:ext>
                </a:extLst>
              </a:tr>
              <a:tr h="308571">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a:effectLst/>
                        </a:rPr>
                        <a:t>371 </a:t>
                      </a:r>
                      <a:r>
                        <a:rPr lang="zh-TW" altLang="en-US" sz="1100" u="none" strike="noStrike">
                          <a:effectLst/>
                        </a:rPr>
                        <a:t>固定電気通信業</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1,099</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▲55.48</a:t>
                      </a:r>
                    </a:p>
                  </a:txBody>
                  <a:tcPr marL="9525" marR="9525" marT="9525" marB="0" anchor="ctr"/>
                </a:tc>
                <a:extLst>
                  <a:ext uri="{0D108BD9-81ED-4DB2-BD59-A6C34878D82A}">
                    <a16:rowId xmlns:a16="http://schemas.microsoft.com/office/drawing/2014/main" val="1086992741"/>
                  </a:ext>
                </a:extLst>
              </a:tr>
            </a:tbl>
          </a:graphicData>
        </a:graphic>
      </p:graphicFrame>
      <p:graphicFrame>
        <p:nvGraphicFramePr>
          <p:cNvPr id="15" name="表 14"/>
          <p:cNvGraphicFramePr>
            <a:graphicFrameLocks noGrp="1"/>
          </p:cNvGraphicFramePr>
          <p:nvPr>
            <p:extLst/>
          </p:nvPr>
        </p:nvGraphicFramePr>
        <p:xfrm>
          <a:off x="4563075" y="1811851"/>
          <a:ext cx="4428000" cy="2304933"/>
        </p:xfrm>
        <a:graphic>
          <a:graphicData uri="http://schemas.openxmlformats.org/drawingml/2006/table">
            <a:tbl>
              <a:tblPr>
                <a:tableStyleId>{5C22544A-7EE6-4342-B048-85BDC9FD1C3A}</a:tableStyleId>
              </a:tblPr>
              <a:tblGrid>
                <a:gridCol w="505752">
                  <a:extLst>
                    <a:ext uri="{9D8B030D-6E8A-4147-A177-3AD203B41FA5}">
                      <a16:colId xmlns:a16="http://schemas.microsoft.com/office/drawing/2014/main" val="675738345"/>
                    </a:ext>
                  </a:extLst>
                </a:gridCol>
                <a:gridCol w="2520100">
                  <a:extLst>
                    <a:ext uri="{9D8B030D-6E8A-4147-A177-3AD203B41FA5}">
                      <a16:colId xmlns:a16="http://schemas.microsoft.com/office/drawing/2014/main" val="833254136"/>
                    </a:ext>
                  </a:extLst>
                </a:gridCol>
                <a:gridCol w="682864">
                  <a:extLst>
                    <a:ext uri="{9D8B030D-6E8A-4147-A177-3AD203B41FA5}">
                      <a16:colId xmlns:a16="http://schemas.microsoft.com/office/drawing/2014/main" val="2981537577"/>
                    </a:ext>
                  </a:extLst>
                </a:gridCol>
                <a:gridCol w="719284">
                  <a:extLst>
                    <a:ext uri="{9D8B030D-6E8A-4147-A177-3AD203B41FA5}">
                      <a16:colId xmlns:a16="http://schemas.microsoft.com/office/drawing/2014/main" val="2713294429"/>
                    </a:ext>
                  </a:extLst>
                </a:gridCol>
              </a:tblGrid>
              <a:tr h="308571">
                <a:tc rowSpan="2">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rowSpan="2">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dirty="0" smtClean="0">
                          <a:effectLst/>
                        </a:rPr>
                        <a:t>非正規社（職）員</a:t>
                      </a:r>
                      <a:endParaRPr lang="en-US" altLang="ja-JP" sz="1100" u="none" strike="noStrike" dirty="0" smtClean="0">
                        <a:effectLst/>
                      </a:endParaRPr>
                    </a:p>
                    <a:p>
                      <a:pPr algn="ctr" fontAlgn="ctr"/>
                      <a:r>
                        <a:rPr lang="en-US" altLang="ja-JP" sz="1100" u="none" strike="noStrike" dirty="0" smtClean="0">
                          <a:effectLst/>
                        </a:rPr>
                        <a:t>【</a:t>
                      </a:r>
                      <a:r>
                        <a:rPr lang="ja-JP" altLang="en-US" sz="1100" u="none" strike="noStrike" dirty="0" smtClean="0">
                          <a:effectLst/>
                        </a:rPr>
                        <a:t>女</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2676455593"/>
                  </a:ext>
                </a:extLst>
              </a:tr>
              <a:tr h="308571">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u="none" strike="noStrike" dirty="0" smtClean="0">
                          <a:effectLst/>
                        </a:rPr>
                        <a:t>増</a:t>
                      </a:r>
                      <a:endParaRPr lang="en-US" altLang="ja-JP" sz="1100" u="none" strike="noStrike" dirty="0" smtClean="0">
                        <a:effectLst/>
                      </a:endParaRPr>
                    </a:p>
                    <a:p>
                      <a:pPr algn="ctr" fontAlgn="ctr"/>
                      <a:r>
                        <a:rPr lang="ja-JP" altLang="en-US" sz="1100" u="none" strike="noStrike" dirty="0" smtClean="0">
                          <a:effectLst/>
                        </a:rPr>
                        <a:t>（人）</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伸び率（％）</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825559170"/>
                  </a:ext>
                </a:extLst>
              </a:tr>
              <a:tr h="308571">
                <a:tc>
                  <a:txBody>
                    <a:bodyPr/>
                    <a:lstStyle/>
                    <a:p>
                      <a:pPr algn="ctr" fontAlgn="ctr"/>
                      <a:r>
                        <a:rPr lang="en-US" altLang="ja-JP" sz="1100" u="none" strike="noStrike">
                          <a:effectLst/>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854 </a:t>
                      </a:r>
                      <a:r>
                        <a:rPr lang="ja-JP" altLang="en-US" sz="1100" u="none" strike="noStrike">
                          <a:effectLst/>
                        </a:rPr>
                        <a:t>老人福祉・介護事業</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14,201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26.26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72173974"/>
                  </a:ext>
                </a:extLst>
              </a:tr>
              <a:tr h="308571">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929 </a:t>
                      </a:r>
                      <a:r>
                        <a:rPr lang="ja-JP" altLang="en-US" sz="1100" u="none" strike="noStrike" dirty="0">
                          <a:effectLst/>
                        </a:rPr>
                        <a:t>他に分類されない事業</a:t>
                      </a:r>
                      <a:r>
                        <a:rPr lang="ja-JP" altLang="en-US" sz="1100" u="none" strike="noStrike" dirty="0" smtClean="0">
                          <a:effectLst/>
                        </a:rPr>
                        <a:t>サービス業</a:t>
                      </a:r>
                      <a:endParaRPr lang="en-US" altLang="ja-JP" sz="1100" u="none" strike="noStrike" dirty="0" smtClean="0">
                        <a:effectLst/>
                      </a:endParaRPr>
                    </a:p>
                    <a:p>
                      <a:pPr algn="l"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　　　（コールセンター業など）</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13,173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55.23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129065225"/>
                  </a:ext>
                </a:extLst>
              </a:tr>
              <a:tr h="308571">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589 </a:t>
                      </a:r>
                      <a:r>
                        <a:rPr lang="ja-JP" altLang="en-US" sz="1100" u="none" strike="noStrike" dirty="0">
                          <a:effectLst/>
                        </a:rPr>
                        <a:t>その他の飲食料品</a:t>
                      </a:r>
                      <a:r>
                        <a:rPr lang="ja-JP" altLang="en-US" sz="1100" u="none" strike="noStrike" dirty="0" smtClean="0">
                          <a:effectLst/>
                        </a:rPr>
                        <a:t>小売業</a:t>
                      </a:r>
                      <a:endParaRPr lang="en-US" altLang="ja-JP" sz="1100" u="none" strike="noStrike" dirty="0" smtClean="0">
                        <a:effectLst/>
                      </a:endParaRPr>
                    </a:p>
                    <a:p>
                      <a:pPr algn="l"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　　　（コンビニエンスストアなど）</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8,273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23.44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31993668"/>
                  </a:ext>
                </a:extLst>
              </a:tr>
              <a:tr h="308571">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762 </a:t>
                      </a:r>
                      <a:r>
                        <a:rPr lang="ja-JP" altLang="en-US" sz="1100" u="none" strike="noStrike">
                          <a:effectLst/>
                        </a:rPr>
                        <a:t>専門料理店</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6,665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14.11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365873102"/>
                  </a:ext>
                </a:extLst>
              </a:tr>
              <a:tr h="308571">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dirty="0">
                          <a:effectLst/>
                        </a:rPr>
                        <a:t>581 </a:t>
                      </a:r>
                      <a:r>
                        <a:rPr lang="zh-TW" altLang="en-US" sz="1100" u="none" strike="noStrike" dirty="0">
                          <a:effectLst/>
                        </a:rPr>
                        <a:t>各種食料品小売業</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rPr>
                        <a:t>6,221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13.88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884766169"/>
                  </a:ext>
                </a:extLst>
              </a:tr>
            </a:tbl>
          </a:graphicData>
        </a:graphic>
      </p:graphicFrame>
      <p:graphicFrame>
        <p:nvGraphicFramePr>
          <p:cNvPr id="16" name="表 15"/>
          <p:cNvGraphicFramePr>
            <a:graphicFrameLocks noGrp="1"/>
          </p:cNvGraphicFramePr>
          <p:nvPr>
            <p:extLst/>
          </p:nvPr>
        </p:nvGraphicFramePr>
        <p:xfrm>
          <a:off x="4563075" y="4282956"/>
          <a:ext cx="4428000" cy="2338276"/>
        </p:xfrm>
        <a:graphic>
          <a:graphicData uri="http://schemas.openxmlformats.org/drawingml/2006/table">
            <a:tbl>
              <a:tblPr>
                <a:tableStyleId>{5C22544A-7EE6-4342-B048-85BDC9FD1C3A}</a:tableStyleId>
              </a:tblPr>
              <a:tblGrid>
                <a:gridCol w="482619">
                  <a:extLst>
                    <a:ext uri="{9D8B030D-6E8A-4147-A177-3AD203B41FA5}">
                      <a16:colId xmlns:a16="http://schemas.microsoft.com/office/drawing/2014/main" val="2337741084"/>
                    </a:ext>
                  </a:extLst>
                </a:gridCol>
                <a:gridCol w="2543233">
                  <a:extLst>
                    <a:ext uri="{9D8B030D-6E8A-4147-A177-3AD203B41FA5}">
                      <a16:colId xmlns:a16="http://schemas.microsoft.com/office/drawing/2014/main" val="3154157532"/>
                    </a:ext>
                  </a:extLst>
                </a:gridCol>
                <a:gridCol w="682864">
                  <a:extLst>
                    <a:ext uri="{9D8B030D-6E8A-4147-A177-3AD203B41FA5}">
                      <a16:colId xmlns:a16="http://schemas.microsoft.com/office/drawing/2014/main" val="3122177024"/>
                    </a:ext>
                  </a:extLst>
                </a:gridCol>
                <a:gridCol w="719284">
                  <a:extLst>
                    <a:ext uri="{9D8B030D-6E8A-4147-A177-3AD203B41FA5}">
                      <a16:colId xmlns:a16="http://schemas.microsoft.com/office/drawing/2014/main" val="783713014"/>
                    </a:ext>
                  </a:extLst>
                </a:gridCol>
              </a:tblGrid>
              <a:tr h="276022">
                <a:tc rowSpan="2">
                  <a:txBody>
                    <a:bodyPr/>
                    <a:lstStyle/>
                    <a:p>
                      <a:pPr algn="ctr" fontAlgn="ctr"/>
                      <a:r>
                        <a:rPr lang="ja-JP" altLang="en-US" sz="1100" u="none" strike="noStrike" dirty="0">
                          <a:effectLst/>
                        </a:rPr>
                        <a:t>順位</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rowSpan="2">
                  <a:txBody>
                    <a:bodyPr/>
                    <a:lstStyle/>
                    <a:p>
                      <a:pPr algn="ctr" fontAlgn="ctr"/>
                      <a:r>
                        <a:rPr lang="ja-JP" altLang="en-US" sz="1100" u="none" strike="noStrike" dirty="0">
                          <a:effectLst/>
                        </a:rPr>
                        <a:t>産業小分類</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dirty="0" smtClean="0">
                          <a:effectLst/>
                        </a:rPr>
                        <a:t>非正規社（職）員</a:t>
                      </a:r>
                      <a:endParaRPr lang="en-US" altLang="ja-JP" sz="1100" u="none" strike="noStrike" dirty="0" smtClean="0">
                        <a:effectLst/>
                      </a:endParaRPr>
                    </a:p>
                    <a:p>
                      <a:pPr algn="ctr" fontAlgn="ctr"/>
                      <a:r>
                        <a:rPr lang="en-US" altLang="ja-JP" sz="1100" u="none" strike="noStrike" dirty="0" smtClean="0">
                          <a:effectLst/>
                        </a:rPr>
                        <a:t>【</a:t>
                      </a:r>
                      <a:r>
                        <a:rPr lang="ja-JP" altLang="en-US" sz="1100" u="none" strike="noStrike" dirty="0" smtClean="0">
                          <a:effectLst/>
                        </a:rPr>
                        <a:t>女</a:t>
                      </a:r>
                      <a:r>
                        <a:rPr lang="en-US" altLang="ja-JP" sz="1100" u="none" strike="noStrike" dirty="0" smtClean="0">
                          <a:effectLst/>
                        </a:rPr>
                        <a:t>】</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567511347"/>
                  </a:ext>
                </a:extLst>
              </a:tr>
              <a:tr h="276379">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100" u="none" strike="noStrike" dirty="0" smtClean="0">
                          <a:effectLst/>
                        </a:rPr>
                        <a:t>増</a:t>
                      </a:r>
                      <a:endParaRPr lang="en-US" altLang="ja-JP" sz="1100" u="none" strike="noStrike" dirty="0" smtClean="0">
                        <a:effectLst/>
                      </a:endParaRPr>
                    </a:p>
                    <a:p>
                      <a:pPr algn="ctr" fontAlgn="ctr"/>
                      <a:r>
                        <a:rPr lang="ja-JP" altLang="en-US" sz="1100" u="none" strike="noStrike" dirty="0" smtClean="0">
                          <a:effectLst/>
                        </a:rPr>
                        <a:t>（人）</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100" u="none" strike="noStrike" dirty="0" smtClean="0">
                          <a:effectLst/>
                        </a:rPr>
                        <a:t>伸び率（％）</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782549283"/>
                  </a:ext>
                </a:extLst>
              </a:tr>
              <a:tr h="276022">
                <a:tc>
                  <a:txBody>
                    <a:bodyPr/>
                    <a:lstStyle/>
                    <a:p>
                      <a:pPr algn="ctr" fontAlgn="ctr"/>
                      <a:r>
                        <a:rPr lang="en-US" altLang="ja-JP" sz="1100" u="none" strike="noStrike">
                          <a:effectLst/>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769 </a:t>
                      </a:r>
                      <a:r>
                        <a:rPr lang="ja-JP" altLang="en-US" sz="1100" u="none" strike="noStrike" dirty="0">
                          <a:effectLst/>
                        </a:rPr>
                        <a:t>その他の</a:t>
                      </a:r>
                      <a:r>
                        <a:rPr lang="ja-JP" altLang="en-US" sz="1100" u="none" strike="noStrike" dirty="0" smtClean="0">
                          <a:effectLst/>
                        </a:rPr>
                        <a:t>飲食店</a:t>
                      </a:r>
                      <a:endParaRPr lang="en-US" altLang="ja-JP" sz="1100" u="none" strike="noStrike" dirty="0" smtClean="0">
                        <a:effectLst/>
                      </a:endParaRPr>
                    </a:p>
                    <a:p>
                      <a:pPr algn="l" fontAlgn="ctr"/>
                      <a:r>
                        <a:rPr lang="ja-JP" altLang="en-US" sz="1100" u="none" strike="noStrike" dirty="0" smtClean="0">
                          <a:effectLst/>
                        </a:rPr>
                        <a:t>　　　（ハンバーガー、お好み焼き店など）</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3,404</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▲18.98</a:t>
                      </a:r>
                    </a:p>
                  </a:txBody>
                  <a:tcPr marL="9525" marR="9525" marT="9525" marB="0" anchor="ctr"/>
                </a:tc>
                <a:extLst>
                  <a:ext uri="{0D108BD9-81ED-4DB2-BD59-A6C34878D82A}">
                    <a16:rowId xmlns:a16="http://schemas.microsoft.com/office/drawing/2014/main" val="1050181859"/>
                  </a:ext>
                </a:extLst>
              </a:tr>
              <a:tr h="276022">
                <a:tc>
                  <a:txBody>
                    <a:bodyPr/>
                    <a:lstStyle/>
                    <a:p>
                      <a:pPr algn="ctr" fontAlgn="ctr"/>
                      <a:r>
                        <a:rPr lang="en-US" altLang="ja-JP" sz="1100" u="none" strike="noStrike">
                          <a:effectLst/>
                        </a:rPr>
                        <a:t>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dirty="0">
                          <a:effectLst/>
                        </a:rPr>
                        <a:t>912 </a:t>
                      </a:r>
                      <a:r>
                        <a:rPr lang="zh-TW" altLang="en-US" sz="1100" u="none" strike="noStrike" dirty="0">
                          <a:effectLst/>
                        </a:rPr>
                        <a:t>労働者派遣業</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2,560</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▲8.40</a:t>
                      </a:r>
                    </a:p>
                  </a:txBody>
                  <a:tcPr marL="9525" marR="9525" marT="9525" marB="0" anchor="ctr"/>
                </a:tc>
                <a:extLst>
                  <a:ext uri="{0D108BD9-81ED-4DB2-BD59-A6C34878D82A}">
                    <a16:rowId xmlns:a16="http://schemas.microsoft.com/office/drawing/2014/main" val="3206195563"/>
                  </a:ext>
                </a:extLst>
              </a:tr>
              <a:tr h="475795">
                <a:tc>
                  <a:txBody>
                    <a:bodyPr/>
                    <a:lstStyle/>
                    <a:p>
                      <a:pPr algn="ctr" fontAlgn="ctr"/>
                      <a:r>
                        <a:rPr lang="en-US" altLang="ja-JP" sz="1100" u="none" strike="noStrike">
                          <a:effectLst/>
                        </a:rPr>
                        <a:t>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dirty="0">
                          <a:effectLst/>
                        </a:rPr>
                        <a:t>760 </a:t>
                      </a:r>
                      <a:r>
                        <a:rPr lang="ja-JP" altLang="en-US" sz="1100" u="none" strike="noStrike" dirty="0">
                          <a:effectLst/>
                        </a:rPr>
                        <a:t>管理，補助的経済活動を行う</a:t>
                      </a:r>
                      <a:r>
                        <a:rPr lang="ja-JP" altLang="en-US" sz="1100" u="none" strike="noStrike" dirty="0" smtClean="0">
                          <a:effectLst/>
                        </a:rPr>
                        <a:t>事業所</a:t>
                      </a:r>
                      <a:endParaRPr lang="en-US" altLang="ja-JP" sz="1100" u="none" strike="noStrike" dirty="0" smtClean="0">
                        <a:effectLst/>
                      </a:endParaRPr>
                    </a:p>
                    <a:p>
                      <a:pPr algn="l" fontAlgn="ctr"/>
                      <a:r>
                        <a:rPr lang="ja-JP" altLang="en-US" sz="1100" b="0" i="0" u="none" strike="noStrike" dirty="0" smtClean="0">
                          <a:solidFill>
                            <a:srgbClr val="000000"/>
                          </a:solidFill>
                          <a:effectLst/>
                          <a:latin typeface="Meiryo UI" panose="020B0604030504040204" pitchFamily="50" charset="-128"/>
                          <a:ea typeface="Meiryo UI" panose="020B0604030504040204" pitchFamily="50" charset="-128"/>
                        </a:rPr>
                        <a:t>　　　（飲食店の本社など）</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2,475</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▲82.09</a:t>
                      </a:r>
                    </a:p>
                  </a:txBody>
                  <a:tcPr marL="9525" marR="9525" marT="9525" marB="0" anchor="ctr"/>
                </a:tc>
                <a:extLst>
                  <a:ext uri="{0D108BD9-81ED-4DB2-BD59-A6C34878D82A}">
                    <a16:rowId xmlns:a16="http://schemas.microsoft.com/office/drawing/2014/main" val="4191852247"/>
                  </a:ext>
                </a:extLst>
              </a:tr>
              <a:tr h="276022">
                <a:tc>
                  <a:txBody>
                    <a:bodyPr/>
                    <a:lstStyle/>
                    <a:p>
                      <a:pPr algn="ctr" fontAlgn="ctr"/>
                      <a:r>
                        <a:rPr lang="en-US" altLang="ja-JP" sz="1100" u="none" strike="noStrike">
                          <a:effectLst/>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zh-TW" sz="1100" u="none" strike="noStrike">
                          <a:effectLst/>
                        </a:rPr>
                        <a:t>805 </a:t>
                      </a:r>
                      <a:r>
                        <a:rPr lang="zh-TW" altLang="en-US" sz="1100" u="none" strike="noStrike">
                          <a:effectLst/>
                        </a:rPr>
                        <a:t>公園，遊園地</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2,098</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▲43.29</a:t>
                      </a:r>
                    </a:p>
                  </a:txBody>
                  <a:tcPr marL="9525" marR="9525" marT="9525" marB="0" anchor="ctr"/>
                </a:tc>
                <a:extLst>
                  <a:ext uri="{0D108BD9-81ED-4DB2-BD59-A6C34878D82A}">
                    <a16:rowId xmlns:a16="http://schemas.microsoft.com/office/drawing/2014/main" val="3823663263"/>
                  </a:ext>
                </a:extLst>
              </a:tr>
              <a:tr h="276022">
                <a:tc>
                  <a:txBody>
                    <a:bodyPr/>
                    <a:lstStyle/>
                    <a:p>
                      <a:pPr algn="ctr" fontAlgn="ctr"/>
                      <a:r>
                        <a:rPr lang="en-US" altLang="ja-JP" sz="1100" u="none" strike="noStrike">
                          <a:effectLst/>
                        </a:rPr>
                        <a:t>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en-US" altLang="ja-JP" sz="1100" u="none" strike="noStrike">
                          <a:effectLst/>
                        </a:rPr>
                        <a:t>491 </a:t>
                      </a:r>
                      <a:r>
                        <a:rPr lang="ja-JP" altLang="en-US" sz="1100" u="none" strike="noStrike">
                          <a:effectLst/>
                        </a:rPr>
                        <a:t>郵便業</a:t>
                      </a:r>
                      <a:r>
                        <a:rPr lang="en-US" altLang="ja-JP" sz="1100" u="none" strike="noStrike">
                          <a:effectLst/>
                        </a:rPr>
                        <a:t>(</a:t>
                      </a:r>
                      <a:r>
                        <a:rPr lang="ja-JP" altLang="en-US" sz="1100" u="none" strike="noStrike">
                          <a:effectLst/>
                        </a:rPr>
                        <a:t>信書便事業を含む</a:t>
                      </a:r>
                      <a:r>
                        <a:rPr lang="en-US" altLang="ja-JP" sz="1100" u="none" strike="noStrike">
                          <a:effectLst/>
                        </a:rPr>
                        <a:t>)</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ja-JP" altLang="en-US" sz="1100" u="none" strike="noStrike" dirty="0" smtClean="0">
                          <a:effectLst/>
                        </a:rPr>
                        <a:t>▲</a:t>
                      </a:r>
                      <a:r>
                        <a:rPr lang="en-US" altLang="ja-JP" sz="1100" u="none" strike="noStrike" dirty="0" smtClean="0">
                          <a:effectLst/>
                        </a:rPr>
                        <a:t>2,017</a:t>
                      </a:r>
                      <a:endParaRPr lang="en-US" altLang="ja-JP" sz="1100" b="0" i="0" u="none"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smtClean="0">
                          <a:effectLst/>
                        </a:rPr>
                        <a:t>▲46.25</a:t>
                      </a:r>
                    </a:p>
                  </a:txBody>
                  <a:tcPr marL="9525" marR="9525" marT="9525" marB="0" anchor="ctr"/>
                </a:tc>
                <a:extLst>
                  <a:ext uri="{0D108BD9-81ED-4DB2-BD59-A6C34878D82A}">
                    <a16:rowId xmlns:a16="http://schemas.microsoft.com/office/drawing/2014/main" val="348481366"/>
                  </a:ext>
                </a:extLst>
              </a:tr>
            </a:tbl>
          </a:graphicData>
        </a:graphic>
      </p:graphicFrame>
      <p:sp>
        <p:nvSpPr>
          <p:cNvPr id="20" name="テキスト ボックス 19"/>
          <p:cNvSpPr txBox="1"/>
          <p:nvPr/>
        </p:nvSpPr>
        <p:spPr>
          <a:xfrm>
            <a:off x="270923" y="394558"/>
            <a:ext cx="10637781" cy="307777"/>
          </a:xfrm>
          <a:prstGeom prst="rect">
            <a:avLst/>
          </a:prstGeom>
          <a:noFill/>
        </p:spPr>
        <p:txBody>
          <a:bodyPr wrap="square" rtlCol="0">
            <a:spAutoFit/>
          </a:bodyPr>
          <a:lstStyle/>
          <a:p>
            <a:r>
              <a:rPr lang="ja-JP" altLang="en-US" sz="1400" b="1" dirty="0" smtClean="0"/>
              <a:t>■</a:t>
            </a:r>
            <a:r>
              <a:rPr lang="ja-JP" altLang="en-US" sz="1400" b="1" dirty="0"/>
              <a:t>　産業小分類別に</a:t>
            </a:r>
            <a:r>
              <a:rPr lang="ja-JP" altLang="en-US" sz="1400" b="1" dirty="0" smtClean="0"/>
              <a:t>みた非正規社</a:t>
            </a:r>
            <a:r>
              <a:rPr lang="ja-JP" altLang="en-US" sz="1400" b="1" dirty="0"/>
              <a:t>（職）員数の増減（</a:t>
            </a:r>
            <a:r>
              <a:rPr lang="en-US" altLang="ja-JP" sz="1400" b="1" dirty="0"/>
              <a:t>2012</a:t>
            </a:r>
            <a:r>
              <a:rPr lang="ja-JP" altLang="en-US" sz="1400" b="1" dirty="0"/>
              <a:t>年と</a:t>
            </a:r>
            <a:r>
              <a:rPr lang="en-US" altLang="ja-JP" sz="1400" b="1" dirty="0"/>
              <a:t>2016</a:t>
            </a:r>
            <a:r>
              <a:rPr lang="ja-JP" altLang="en-US" sz="1400" b="1" dirty="0"/>
              <a:t>年を比較した規模の大きい順トップ５）</a:t>
            </a:r>
          </a:p>
        </p:txBody>
      </p:sp>
      <p:sp>
        <p:nvSpPr>
          <p:cNvPr id="21" name="テキスト ボックス 20"/>
          <p:cNvSpPr txBox="1"/>
          <p:nvPr/>
        </p:nvSpPr>
        <p:spPr>
          <a:xfrm>
            <a:off x="263694" y="1551395"/>
            <a:ext cx="1561613" cy="308111"/>
          </a:xfrm>
          <a:prstGeom prst="rect">
            <a:avLst/>
          </a:prstGeom>
          <a:noFill/>
        </p:spPr>
        <p:txBody>
          <a:bodyPr wrap="square" rtlCol="0">
            <a:spAutoFit/>
          </a:bodyPr>
          <a:lstStyle/>
          <a:p>
            <a:r>
              <a:rPr lang="ja-JP" altLang="en-US" sz="1400" dirty="0" smtClean="0"/>
              <a:t>（増加トップ５）</a:t>
            </a:r>
            <a:endParaRPr lang="ja-JP" altLang="en-US" sz="1400" dirty="0"/>
          </a:p>
        </p:txBody>
      </p:sp>
      <p:sp>
        <p:nvSpPr>
          <p:cNvPr id="22" name="テキスト ボックス 21"/>
          <p:cNvSpPr txBox="1"/>
          <p:nvPr/>
        </p:nvSpPr>
        <p:spPr>
          <a:xfrm>
            <a:off x="270923" y="4117495"/>
            <a:ext cx="1561613" cy="307777"/>
          </a:xfrm>
          <a:prstGeom prst="rect">
            <a:avLst/>
          </a:prstGeom>
          <a:noFill/>
        </p:spPr>
        <p:txBody>
          <a:bodyPr wrap="square" rtlCol="0">
            <a:spAutoFit/>
          </a:bodyPr>
          <a:lstStyle/>
          <a:p>
            <a:r>
              <a:rPr lang="ja-JP" altLang="en-US" sz="1400" dirty="0" smtClean="0"/>
              <a:t>（減少トップ５）</a:t>
            </a:r>
            <a:endParaRPr lang="ja-JP" altLang="en-US" sz="1400" dirty="0"/>
          </a:p>
        </p:txBody>
      </p:sp>
      <p:sp>
        <p:nvSpPr>
          <p:cNvPr id="23" name="テキスト ボックス 22"/>
          <p:cNvSpPr txBox="1"/>
          <p:nvPr/>
        </p:nvSpPr>
        <p:spPr>
          <a:xfrm>
            <a:off x="262369" y="6608123"/>
            <a:ext cx="7371787" cy="246221"/>
          </a:xfrm>
          <a:prstGeom prst="rect">
            <a:avLst/>
          </a:prstGeom>
          <a:noFill/>
        </p:spPr>
        <p:txBody>
          <a:bodyPr wrap="square" rtlCol="0">
            <a:spAutoFit/>
          </a:bodyPr>
          <a:lstStyle/>
          <a:p>
            <a:pPr lvl="0">
              <a:defRPr/>
            </a:pPr>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：平成</a:t>
            </a:r>
            <a:r>
              <a:rPr lang="en-US" altLang="ja-JP" sz="1000" dirty="0" smtClean="0">
                <a:latin typeface="Meiryo UI" panose="020B0604030504040204" pitchFamily="50" charset="-128"/>
                <a:ea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rPr>
              <a:t>年及び平成</a:t>
            </a:r>
            <a:r>
              <a:rPr lang="en-US" altLang="ja-JP" sz="1000" dirty="0" smtClean="0">
                <a:latin typeface="Meiryo UI" panose="020B0604030504040204" pitchFamily="50" charset="-128"/>
                <a:ea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rPr>
              <a:t>年経済センサス</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活動調査</a:t>
            </a:r>
            <a:r>
              <a:rPr lang="ja-JP" altLang="en-US" sz="10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19" name="正方形/長方形 18"/>
          <p:cNvSpPr/>
          <p:nvPr/>
        </p:nvSpPr>
        <p:spPr>
          <a:xfrm>
            <a:off x="320291" y="697575"/>
            <a:ext cx="8503417" cy="88116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センサスをもとに、</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を比較して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非正規</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、社（職）員数が増加・減少した産業小分類を男女別にみると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男性で最も増加したのは「他に分類されないサービス業（コールセンター業など）」、減少したのは「労働者派遣業」、女性で最も増加したのは「老人福祉・介護事業」、減少したのは「その他の飲食店（ハンバーガー、お好み焼き店など）」となってい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57201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17</a:t>
            </a:fld>
            <a:endParaRPr kumimoji="1" lang="ja-JP" altLang="en-US" dirty="0"/>
          </a:p>
        </p:txBody>
      </p:sp>
    </p:spTree>
    <p:extLst>
      <p:ext uri="{BB962C8B-B14F-4D97-AF65-F5344CB8AC3E}">
        <p14:creationId xmlns:p14="http://schemas.microsoft.com/office/powerpoint/2010/main" val="3092556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DC1BA3F-1AE2-47E1-8004-18BBF3B02693}"/>
              </a:ext>
            </a:extLst>
          </p:cNvPr>
          <p:cNvSpPr>
            <a:spLocks noGrp="1"/>
          </p:cNvSpPr>
          <p:nvPr>
            <p:ph type="sldNum" sz="quarter" idx="12"/>
          </p:nvPr>
        </p:nvSpPr>
        <p:spPr/>
        <p:txBody>
          <a:bodyPr/>
          <a:lstStyle/>
          <a:p>
            <a:fld id="{893290AE-011E-403C-A3C9-B3B44B5CA60C}" type="slidenum">
              <a:rPr kumimoji="1" lang="ja-JP" altLang="en-US" smtClean="0"/>
              <a:t>18</a:t>
            </a:fld>
            <a:endParaRPr kumimoji="1" lang="ja-JP" altLang="en-US"/>
          </a:p>
        </p:txBody>
      </p:sp>
      <p:sp>
        <p:nvSpPr>
          <p:cNvPr id="5" name="タイトル 1">
            <a:extLst>
              <a:ext uri="{FF2B5EF4-FFF2-40B4-BE49-F238E27FC236}">
                <a16:creationId xmlns:a16="http://schemas.microsoft.com/office/drawing/2014/main" id="{DE182360-8E57-4CFB-9AED-F7A852E0EBA9}"/>
              </a:ext>
            </a:extLst>
          </p:cNvPr>
          <p:cNvSpPr txBox="1">
            <a:spLocks/>
          </p:cNvSpPr>
          <p:nvPr/>
        </p:nvSpPr>
        <p:spPr>
          <a:xfrm>
            <a:off x="457200" y="548680"/>
            <a:ext cx="8229600" cy="55247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50000"/>
              </a:lnSpc>
              <a:tabLst>
                <a:tab pos="2782888" algn="l"/>
                <a:tab pos="7531100" algn="l"/>
              </a:tabLst>
            </a:pPr>
            <a:r>
              <a:rPr lang="ja-JP" altLang="en-US" sz="3200" b="1" dirty="0" smtClean="0">
                <a:latin typeface="Meiryo UI" panose="020B0604030504040204" pitchFamily="50" charset="-128"/>
                <a:ea typeface="Meiryo UI" panose="020B0604030504040204" pitchFamily="50" charset="-128"/>
              </a:rPr>
              <a:t>２</a:t>
            </a:r>
            <a:r>
              <a:rPr lang="en-US" altLang="ja-JP" sz="3200" b="1" dirty="0" smtClean="0">
                <a:latin typeface="Meiryo UI" panose="020B0604030504040204" pitchFamily="50" charset="-128"/>
                <a:ea typeface="Meiryo UI" panose="020B0604030504040204" pitchFamily="50" charset="-128"/>
              </a:rPr>
              <a:t>.</a:t>
            </a:r>
            <a:r>
              <a:rPr lang="ja-JP" altLang="en-US" sz="3200" b="1" dirty="0" smtClean="0">
                <a:latin typeface="Meiryo UI" panose="020B0604030504040204" pitchFamily="50" charset="-128"/>
                <a:ea typeface="Meiryo UI" panose="020B0604030504040204" pitchFamily="50" charset="-128"/>
              </a:rPr>
              <a:t>大阪経済の動き</a:t>
            </a:r>
            <a:endParaRPr lang="ja-JP" altLang="en-US" sz="3200" b="1" dirty="0">
              <a:latin typeface="Meiryo UI" panose="020B0604030504040204" pitchFamily="50" charset="-128"/>
              <a:ea typeface="Meiryo UI" panose="020B0604030504040204" pitchFamily="50" charset="-128"/>
            </a:endParaRPr>
          </a:p>
          <a:p>
            <a:pPr>
              <a:lnSpc>
                <a:spcPct val="150000"/>
              </a:lnSpc>
              <a:tabLst>
                <a:tab pos="2782888" algn="l"/>
                <a:tab pos="7531100" algn="l"/>
              </a:tabLst>
            </a:pPr>
            <a:r>
              <a:rPr lang="ja-JP" altLang="en-US" sz="2400" b="1" dirty="0" smtClean="0">
                <a:latin typeface="Meiryo UI" panose="020B0604030504040204" pitchFamily="50" charset="-128"/>
                <a:ea typeface="Meiryo UI" panose="020B0604030504040204" pitchFamily="50" charset="-128"/>
              </a:rPr>
              <a:t>（２）</a:t>
            </a:r>
            <a:r>
              <a:rPr lang="ja-JP" altLang="en-US" sz="2400" b="1" dirty="0">
                <a:latin typeface="Meiryo UI" panose="020B0604030504040204" pitchFamily="50" charset="-128"/>
                <a:ea typeface="Meiryo UI" panose="020B0604030504040204" pitchFamily="50" charset="-128"/>
              </a:rPr>
              <a:t>新型コロナウイルス感染症拡大</a:t>
            </a:r>
            <a:r>
              <a:rPr lang="en-US" altLang="ja-JP" sz="2400" b="1" dirty="0" smtClean="0">
                <a:latin typeface="Meiryo UI" panose="020B0604030504040204" pitchFamily="50" charset="-128"/>
                <a:ea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rPr>
              <a:t>前後</a:t>
            </a:r>
            <a:r>
              <a:rPr lang="en-US" altLang="ja-JP" sz="2400" b="1" dirty="0" smtClean="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の大阪</a:t>
            </a:r>
            <a:r>
              <a:rPr lang="ja-JP" altLang="en-US" sz="2400" b="1" dirty="0" smtClean="0">
                <a:latin typeface="Meiryo UI" panose="020B0604030504040204" pitchFamily="50" charset="-128"/>
                <a:ea typeface="Meiryo UI" panose="020B0604030504040204" pitchFamily="50" charset="-128"/>
              </a:rPr>
              <a:t>経済等</a:t>
            </a:r>
            <a:endParaRPr lang="en-US" altLang="ja-JP" sz="2400" b="1" dirty="0" smtClean="0">
              <a:latin typeface="Meiryo UI" panose="020B0604030504040204" pitchFamily="50" charset="-128"/>
              <a:ea typeface="Meiryo UI" panose="020B0604030504040204" pitchFamily="50" charset="-128"/>
            </a:endParaRPr>
          </a:p>
          <a:p>
            <a:pPr>
              <a:lnSpc>
                <a:spcPct val="150000"/>
              </a:lnSpc>
              <a:tabLst>
                <a:tab pos="2782888" algn="l"/>
                <a:tab pos="7531100" algn="l"/>
              </a:tabLst>
            </a:pPr>
            <a:r>
              <a:rPr lang="ja-JP" altLang="en-US" sz="1600" dirty="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rPr>
              <a:t>年 ～</a:t>
            </a:r>
            <a:r>
              <a:rPr lang="en-US" altLang="ja-JP" sz="1600" dirty="0" smtClean="0">
                <a:latin typeface="Meiryo UI" panose="020B0604030504040204" pitchFamily="50" charset="-128"/>
                <a:ea typeface="Meiryo UI" panose="020B0604030504040204" pitchFamily="50" charset="-128"/>
              </a:rPr>
              <a:t>2021</a:t>
            </a:r>
            <a:r>
              <a:rPr lang="ja-JP" altLang="en-US" sz="1600" dirty="0" smtClean="0">
                <a:latin typeface="Meiryo UI" panose="020B0604030504040204" pitchFamily="50" charset="-128"/>
                <a:ea typeface="Meiryo UI" panose="020B0604030504040204" pitchFamily="50" charset="-128"/>
              </a:rPr>
              <a:t>年 の</a:t>
            </a:r>
            <a:r>
              <a:rPr lang="ja-JP" altLang="en-US" sz="1600" dirty="0">
                <a:latin typeface="Meiryo UI" panose="020B0604030504040204" pitchFamily="50" charset="-128"/>
                <a:ea typeface="Meiryo UI" panose="020B0604030504040204" pitchFamily="50" charset="-128"/>
              </a:rPr>
              <a:t>動き</a:t>
            </a:r>
            <a:r>
              <a:rPr lang="ja-JP" altLang="en-US" sz="1600" dirty="0" smtClean="0">
                <a:latin typeface="Meiryo UI" panose="020B0604030504040204" pitchFamily="50" charset="-128"/>
                <a:ea typeface="Meiryo UI" panose="020B0604030504040204" pitchFamily="50" charset="-128"/>
              </a:rPr>
              <a:t>）</a:t>
            </a:r>
            <a:endParaRPr lang="en-US" altLang="ja-JP" sz="3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4653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182360-8E57-4CFB-9AED-F7A852E0EBA9}"/>
              </a:ext>
            </a:extLst>
          </p:cNvPr>
          <p:cNvSpPr>
            <a:spLocks noGrp="1"/>
          </p:cNvSpPr>
          <p:nvPr>
            <p:ph type="title"/>
          </p:nvPr>
        </p:nvSpPr>
        <p:spPr>
          <a:xfrm>
            <a:off x="432284" y="548681"/>
            <a:ext cx="8229600" cy="648072"/>
          </a:xfrm>
        </p:spPr>
        <p:txBody>
          <a:bodyPr>
            <a:normAutofit/>
          </a:bodyPr>
          <a:lstStyle/>
          <a:p>
            <a:r>
              <a:rPr kumimoji="1" lang="ja-JP" altLang="en-US" sz="2400" b="1" dirty="0" smtClean="0">
                <a:latin typeface="Meiryo UI" panose="020B0604030504040204" pitchFamily="50" charset="-128"/>
                <a:ea typeface="Meiryo UI" panose="020B0604030504040204" pitchFamily="50" charset="-128"/>
              </a:rPr>
              <a:t>目　次</a:t>
            </a:r>
            <a:endParaRPr kumimoji="1" lang="ja-JP" altLang="en-US" sz="2400" b="1"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FDC1BA3F-1AE2-47E1-8004-18BBF3B02693}"/>
              </a:ext>
            </a:extLst>
          </p:cNvPr>
          <p:cNvSpPr>
            <a:spLocks noGrp="1"/>
          </p:cNvSpPr>
          <p:nvPr>
            <p:ph type="sldNum" sz="quarter" idx="12"/>
          </p:nvPr>
        </p:nvSpPr>
        <p:spPr/>
        <p:txBody>
          <a:bodyPr/>
          <a:lstStyle/>
          <a:p>
            <a:fld id="{893290AE-011E-403C-A3C9-B3B44B5CA60C}" type="slidenum">
              <a:rPr kumimoji="1" lang="ja-JP" altLang="en-US" smtClean="0"/>
              <a:t>1</a:t>
            </a:fld>
            <a:endParaRPr kumimoji="1" lang="ja-JP" altLang="en-US"/>
          </a:p>
        </p:txBody>
      </p:sp>
      <p:sp>
        <p:nvSpPr>
          <p:cNvPr id="5" name="タイトル 1">
            <a:extLst>
              <a:ext uri="{FF2B5EF4-FFF2-40B4-BE49-F238E27FC236}">
                <a16:creationId xmlns:a16="http://schemas.microsoft.com/office/drawing/2014/main" id="{DE182360-8E57-4CFB-9AED-F7A852E0EBA9}"/>
              </a:ext>
            </a:extLst>
          </p:cNvPr>
          <p:cNvSpPr txBox="1">
            <a:spLocks/>
          </p:cNvSpPr>
          <p:nvPr/>
        </p:nvSpPr>
        <p:spPr>
          <a:xfrm>
            <a:off x="402610" y="977782"/>
            <a:ext cx="8259274" cy="53785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50000"/>
              </a:lnSpc>
              <a:tabLst>
                <a:tab pos="2782888" algn="l"/>
                <a:tab pos="7531100" algn="l"/>
              </a:tabLst>
            </a:pPr>
            <a:r>
              <a:rPr lang="ja-JP" altLang="en-US" sz="1600" dirty="0" smtClean="0">
                <a:latin typeface="Meiryo UI" panose="020B0604030504040204" pitchFamily="50" charset="-128"/>
                <a:ea typeface="Meiryo UI" panose="020B0604030504040204" pitchFamily="50" charset="-128"/>
              </a:rPr>
              <a:t>１</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主な分析概要 ・・</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a:p>
            <a:pPr marL="457200" indent="-457200" algn="l">
              <a:lnSpc>
                <a:spcPct val="150000"/>
              </a:lnSpc>
              <a:buFont typeface="Arial" panose="020B0604020202020204" pitchFamily="34" charset="0"/>
              <a:buChar char="•"/>
              <a:tabLst>
                <a:tab pos="2782888" algn="l"/>
                <a:tab pos="7531100" algn="l"/>
              </a:tabLst>
            </a:pPr>
            <a:endParaRPr lang="en-US" altLang="ja-JP" sz="1600" dirty="0" smtClean="0">
              <a:latin typeface="Meiryo UI" panose="020B0604030504040204" pitchFamily="50" charset="-128"/>
              <a:ea typeface="Meiryo UI" panose="020B0604030504040204" pitchFamily="50" charset="-128"/>
            </a:endParaRPr>
          </a:p>
          <a:p>
            <a:pPr algn="l">
              <a:lnSpc>
                <a:spcPct val="150000"/>
              </a:lnSpc>
              <a:tabLst>
                <a:tab pos="2959100" algn="l"/>
                <a:tab pos="7531100" algn="l"/>
              </a:tabLst>
            </a:pPr>
            <a:r>
              <a:rPr lang="ja-JP" altLang="en-US" sz="1600" dirty="0">
                <a:latin typeface="Meiryo UI" panose="020B0604030504040204" pitchFamily="50" charset="-128"/>
                <a:ea typeface="Meiryo UI" panose="020B0604030504040204" pitchFamily="50" charset="-128"/>
              </a:rPr>
              <a:t>２</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大阪経済の動き </a:t>
            </a:r>
            <a:endParaRPr lang="en-US" altLang="ja-JP" sz="1600" dirty="0" smtClean="0">
              <a:latin typeface="Meiryo UI" panose="020B0604030504040204" pitchFamily="50" charset="-128"/>
              <a:ea typeface="Meiryo UI" panose="020B0604030504040204" pitchFamily="50" charset="-128"/>
            </a:endParaRPr>
          </a:p>
          <a:p>
            <a:pPr algn="l">
              <a:lnSpc>
                <a:spcPct val="150000"/>
              </a:lnSpc>
              <a:tabLst>
                <a:tab pos="2689225" algn="l"/>
                <a:tab pos="7531100" algn="l"/>
              </a:tabLst>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１</a:t>
            </a:r>
            <a:r>
              <a:rPr lang="ja-JP" altLang="en-US" sz="1600" dirty="0" smtClean="0">
                <a:latin typeface="Meiryo UI" panose="020B0604030504040204" pitchFamily="50" charset="-128"/>
                <a:ea typeface="Meiryo UI" panose="020B0604030504040204" pitchFamily="50" charset="-128"/>
              </a:rPr>
              <a:t>）新型コロナウイルス感染症拡大</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以前</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の大阪経済　</a:t>
            </a: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rPr>
              <a:t>4</a:t>
            </a:r>
          </a:p>
          <a:p>
            <a:pPr algn="l">
              <a:lnSpc>
                <a:spcPct val="150000"/>
              </a:lnSpc>
              <a:tabLst>
                <a:tab pos="2689225" algn="l"/>
                <a:tab pos="7531100" algn="l"/>
              </a:tabLst>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 </a:t>
            </a:r>
            <a:r>
              <a:rPr lang="en-US" altLang="ja-JP" sz="1600" dirty="0" smtClean="0">
                <a:latin typeface="Meiryo UI" panose="020B0604030504040204" pitchFamily="50" charset="-128"/>
                <a:ea typeface="Meiryo UI" panose="020B0604030504040204" pitchFamily="50" charset="-128"/>
              </a:rPr>
              <a:t>2007</a:t>
            </a:r>
            <a:r>
              <a:rPr lang="ja-JP" altLang="en-US" sz="1600" dirty="0">
                <a:latin typeface="Meiryo UI" panose="020B0604030504040204" pitchFamily="50" charset="-128"/>
                <a:ea typeface="Meiryo UI" panose="020B0604030504040204" pitchFamily="50" charset="-128"/>
              </a:rPr>
              <a:t>年 </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リーマンショック前</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rPr>
              <a:t>年 </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新型コロナ以前</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rPr>
              <a:t>動き）</a:t>
            </a:r>
            <a:endParaRPr lang="en-US" altLang="ja-JP" sz="1600" dirty="0" smtClean="0">
              <a:latin typeface="Meiryo UI" panose="020B0604030504040204" pitchFamily="50" charset="-128"/>
              <a:ea typeface="Meiryo UI" panose="020B0604030504040204" pitchFamily="50" charset="-128"/>
            </a:endParaRPr>
          </a:p>
          <a:p>
            <a:pPr algn="l">
              <a:lnSpc>
                <a:spcPct val="150000"/>
              </a:lnSpc>
              <a:tabLst>
                <a:tab pos="2689225" algn="l"/>
                <a:tab pos="7531100" algn="l"/>
              </a:tabLst>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２</a:t>
            </a:r>
            <a:r>
              <a:rPr lang="ja-JP" altLang="en-US" sz="1600" dirty="0">
                <a:latin typeface="Meiryo UI" panose="020B0604030504040204" pitchFamily="50" charset="-128"/>
                <a:ea typeface="Meiryo UI" panose="020B0604030504040204" pitchFamily="50" charset="-128"/>
              </a:rPr>
              <a:t>）新型コロナウイルス感染症拡大</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前後</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の大阪</a:t>
            </a:r>
            <a:r>
              <a:rPr lang="ja-JP" altLang="en-US" sz="1600" dirty="0" smtClean="0">
                <a:latin typeface="Meiryo UI" panose="020B0604030504040204" pitchFamily="50" charset="-128"/>
                <a:ea typeface="Meiryo UI" panose="020B0604030504040204" pitchFamily="50" charset="-128"/>
              </a:rPr>
              <a:t>経済等　 </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rPr>
              <a:t>18</a:t>
            </a:r>
          </a:p>
          <a:p>
            <a:pPr algn="l">
              <a:lnSpc>
                <a:spcPct val="150000"/>
              </a:lnSpc>
              <a:tabLst>
                <a:tab pos="2689225" algn="l"/>
                <a:tab pos="7531100" algn="l"/>
              </a:tabLst>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 </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2021</a:t>
            </a:r>
            <a:r>
              <a:rPr lang="ja-JP" altLang="en-US" sz="1600" dirty="0">
                <a:latin typeface="Meiryo UI" panose="020B0604030504040204" pitchFamily="50" charset="-128"/>
                <a:ea typeface="Meiryo UI" panose="020B0604030504040204" pitchFamily="50" charset="-128"/>
              </a:rPr>
              <a:t>年」の動き</a:t>
            </a:r>
            <a:r>
              <a:rPr lang="ja-JP" altLang="en-US" sz="1600" dirty="0" smtClean="0">
                <a:latin typeface="Meiryo UI" panose="020B0604030504040204" pitchFamily="50" charset="-128"/>
                <a:ea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endParaRPr>
          </a:p>
          <a:p>
            <a:pPr algn="l">
              <a:lnSpc>
                <a:spcPct val="150000"/>
              </a:lnSpc>
              <a:tabLst>
                <a:tab pos="2689225" algn="l"/>
                <a:tab pos="7531100" algn="l"/>
              </a:tabLst>
            </a:pPr>
            <a:endParaRPr lang="en-US" altLang="ja-JP" sz="1600" dirty="0" smtClean="0">
              <a:latin typeface="Meiryo UI" panose="020B0604030504040204" pitchFamily="50" charset="-128"/>
              <a:ea typeface="Meiryo UI" panose="020B0604030504040204" pitchFamily="50" charset="-128"/>
            </a:endParaRPr>
          </a:p>
          <a:p>
            <a:pPr algn="l">
              <a:lnSpc>
                <a:spcPct val="150000"/>
              </a:lnSpc>
              <a:tabLst>
                <a:tab pos="2689225" algn="l"/>
                <a:tab pos="7531100" algn="l"/>
              </a:tabLst>
            </a:pPr>
            <a:r>
              <a:rPr lang="ja-JP" altLang="en-US" sz="1600" dirty="0" smtClean="0">
                <a:latin typeface="Meiryo UI" panose="020B0604030504040204" pitchFamily="50" charset="-128"/>
                <a:ea typeface="Meiryo UI" panose="020B0604030504040204" pitchFamily="50" charset="-128"/>
              </a:rPr>
              <a:t>３</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分野別主要データ</a:t>
            </a:r>
            <a:endParaRPr lang="en-US" altLang="ja-JP" sz="1600" dirty="0" smtClean="0">
              <a:latin typeface="Meiryo UI" panose="020B0604030504040204" pitchFamily="50" charset="-128"/>
              <a:ea typeface="Meiryo UI" panose="020B0604030504040204" pitchFamily="50" charset="-128"/>
            </a:endParaRPr>
          </a:p>
          <a:p>
            <a:pPr algn="l">
              <a:lnSpc>
                <a:spcPct val="150000"/>
              </a:lnSpc>
              <a:tabLst>
                <a:tab pos="2689225" algn="l"/>
                <a:tab pos="7531100" algn="l"/>
              </a:tabLst>
            </a:pPr>
            <a:r>
              <a:rPr lang="ja-JP" altLang="en-US" sz="1600" dirty="0" smtClean="0">
                <a:latin typeface="Meiryo UI" panose="020B0604030504040204" pitchFamily="50" charset="-128"/>
                <a:ea typeface="Meiryo UI" panose="020B0604030504040204" pitchFamily="50" charset="-128"/>
              </a:rPr>
              <a:t>　　　（１）産業　・・</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rPr>
              <a:t>46</a:t>
            </a:r>
          </a:p>
          <a:p>
            <a:pPr algn="l">
              <a:lnSpc>
                <a:spcPct val="150000"/>
              </a:lnSpc>
              <a:tabLst>
                <a:tab pos="2689225" algn="l"/>
                <a:tab pos="7531100" algn="l"/>
              </a:tabLst>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２</a:t>
            </a:r>
            <a:r>
              <a:rPr lang="ja-JP" altLang="en-US" sz="1600" dirty="0" smtClean="0">
                <a:latin typeface="Meiryo UI" panose="020B0604030504040204" pitchFamily="50" charset="-128"/>
                <a:ea typeface="Meiryo UI" panose="020B0604030504040204" pitchFamily="50" charset="-128"/>
              </a:rPr>
              <a:t>）人材　・</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rPr>
              <a:t>76</a:t>
            </a:r>
          </a:p>
          <a:p>
            <a:pPr algn="l">
              <a:lnSpc>
                <a:spcPct val="150000"/>
              </a:lnSpc>
              <a:tabLst>
                <a:tab pos="2689225" algn="l"/>
                <a:tab pos="7531100" algn="l"/>
              </a:tabLst>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（３）くらし・まち・環境など　・・</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rPr>
              <a:t>102</a:t>
            </a: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8755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11560" y="764704"/>
            <a:ext cx="8254516" cy="5020220"/>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624763" algn="l"/>
              </a:tabLst>
            </a:pPr>
            <a:r>
              <a:rPr lang="ja-JP" altLang="en-US" dirty="0" smtClean="0"/>
              <a:t>コロナ後の業績の</a:t>
            </a:r>
            <a:r>
              <a:rPr lang="ja-JP" altLang="en-US" dirty="0"/>
              <a:t>変化 ・・・・・・・・・・・・・・・・・・・・・・・・・・・・・・・・・・・・・・・・・・・・・</a:t>
            </a:r>
            <a:r>
              <a:rPr lang="en-US" altLang="ja-JP" dirty="0"/>
              <a:t>	21</a:t>
            </a:r>
            <a:endParaRPr lang="en-US" altLang="ja-JP" dirty="0" smtClean="0"/>
          </a:p>
          <a:p>
            <a:pPr marL="285750" indent="-285750">
              <a:lnSpc>
                <a:spcPct val="150000"/>
              </a:lnSpc>
              <a:buFont typeface="Arial" panose="020B0604020202020204" pitchFamily="34" charset="0"/>
              <a:buChar char="•"/>
              <a:tabLst>
                <a:tab pos="7624763" algn="l"/>
              </a:tabLst>
            </a:pPr>
            <a:r>
              <a:rPr lang="ja-JP" altLang="en-US" dirty="0" smtClean="0"/>
              <a:t>コロナ後</a:t>
            </a:r>
            <a:r>
              <a:rPr lang="ja-JP" altLang="en-US" dirty="0"/>
              <a:t>の雇用の</a:t>
            </a:r>
            <a:r>
              <a:rPr lang="ja-JP" altLang="en-US" dirty="0" smtClean="0"/>
              <a:t>変化 </a:t>
            </a:r>
            <a:r>
              <a:rPr lang="ja-JP" altLang="en-US" dirty="0"/>
              <a:t>・・・・・・・・・・・・・・・・・・・・・・・・・・・・・・・・・・・・・・・・・・・・・</a:t>
            </a:r>
            <a:r>
              <a:rPr lang="en-US" altLang="ja-JP" dirty="0" smtClean="0"/>
              <a:t>	22</a:t>
            </a:r>
            <a:endParaRPr lang="ja-JP" altLang="en-US" dirty="0"/>
          </a:p>
          <a:p>
            <a:pPr marL="285750" indent="-285750">
              <a:lnSpc>
                <a:spcPct val="150000"/>
              </a:lnSpc>
              <a:buFont typeface="Arial" panose="020B0604020202020204" pitchFamily="34" charset="0"/>
              <a:buChar char="•"/>
              <a:tabLst>
                <a:tab pos="7624763" algn="l"/>
              </a:tabLst>
            </a:pPr>
            <a:r>
              <a:rPr lang="ja-JP" altLang="en-US" dirty="0" smtClean="0"/>
              <a:t>景気</a:t>
            </a:r>
            <a:r>
              <a:rPr lang="ja-JP" altLang="en-US" dirty="0"/>
              <a:t>動向指数（</a:t>
            </a:r>
            <a:r>
              <a:rPr lang="en-US" altLang="ja-JP" dirty="0"/>
              <a:t>CI</a:t>
            </a:r>
            <a:r>
              <a:rPr lang="ja-JP" altLang="en-US" dirty="0"/>
              <a:t>）の</a:t>
            </a:r>
            <a:r>
              <a:rPr lang="ja-JP" altLang="en-US" dirty="0" smtClean="0"/>
              <a:t>動き </a:t>
            </a:r>
            <a:r>
              <a:rPr lang="ja-JP" altLang="en-US" dirty="0"/>
              <a:t>・・・・・・・・・・・・・・・・</a:t>
            </a:r>
            <a:r>
              <a:rPr lang="ja-JP" altLang="en-US" dirty="0" smtClean="0"/>
              <a:t>・・・</a:t>
            </a:r>
            <a:r>
              <a:rPr lang="ja-JP" altLang="en-US" dirty="0"/>
              <a:t>・・・・・・・・・・・・・・・・・・・</a:t>
            </a:r>
            <a:r>
              <a:rPr lang="ja-JP" altLang="en-US" dirty="0" smtClean="0"/>
              <a:t>・・</a:t>
            </a:r>
            <a:r>
              <a:rPr lang="en-US" altLang="ja-JP" dirty="0" smtClean="0"/>
              <a:t>	23</a:t>
            </a:r>
            <a:endParaRPr lang="ja-JP" altLang="en-US" dirty="0"/>
          </a:p>
          <a:p>
            <a:pPr marL="285750" indent="-285750">
              <a:lnSpc>
                <a:spcPct val="150000"/>
              </a:lnSpc>
              <a:buFont typeface="Arial" panose="020B0604020202020204" pitchFamily="34" charset="0"/>
              <a:buChar char="•"/>
              <a:tabLst>
                <a:tab pos="7624763" algn="l"/>
              </a:tabLst>
            </a:pPr>
            <a:r>
              <a:rPr lang="ja-JP" altLang="en-US" dirty="0" smtClean="0"/>
              <a:t>百貨店</a:t>
            </a:r>
            <a:r>
              <a:rPr lang="ja-JP" altLang="en-US" dirty="0"/>
              <a:t>・スーパー販売額</a:t>
            </a:r>
            <a:r>
              <a:rPr lang="en-US" altLang="ja-JP" dirty="0"/>
              <a:t>(</a:t>
            </a:r>
            <a:r>
              <a:rPr lang="ja-JP" altLang="en-US" dirty="0"/>
              <a:t>全店ベース</a:t>
            </a:r>
            <a:r>
              <a:rPr lang="en-US" altLang="ja-JP" dirty="0"/>
              <a:t>)</a:t>
            </a:r>
            <a:r>
              <a:rPr lang="ja-JP" altLang="en-US" dirty="0"/>
              <a:t>　の動き</a:t>
            </a:r>
            <a:r>
              <a:rPr lang="en-US" altLang="ja-JP" dirty="0"/>
              <a:t>【</a:t>
            </a:r>
            <a:r>
              <a:rPr lang="ja-JP" altLang="en-US" dirty="0"/>
              <a:t>消費面</a:t>
            </a:r>
            <a:r>
              <a:rPr lang="en-US" altLang="ja-JP" dirty="0" smtClean="0"/>
              <a:t>】 </a:t>
            </a:r>
            <a:r>
              <a:rPr lang="ja-JP" altLang="en-US" dirty="0"/>
              <a:t>・・・・・・・・・・・・・・・・・</a:t>
            </a:r>
            <a:r>
              <a:rPr lang="ja-JP" altLang="en-US" dirty="0" smtClean="0"/>
              <a:t>・</a:t>
            </a:r>
            <a:r>
              <a:rPr lang="en-US" altLang="ja-JP" dirty="0" smtClean="0"/>
              <a:t>	24</a:t>
            </a:r>
            <a:endParaRPr lang="en-US" altLang="ja-JP" dirty="0"/>
          </a:p>
          <a:p>
            <a:pPr marL="285750" indent="-285750">
              <a:lnSpc>
                <a:spcPct val="150000"/>
              </a:lnSpc>
              <a:buFont typeface="Arial" panose="020B0604020202020204" pitchFamily="34" charset="0"/>
              <a:buChar char="•"/>
              <a:tabLst>
                <a:tab pos="7624763" algn="l"/>
              </a:tabLst>
            </a:pPr>
            <a:r>
              <a:rPr lang="ja-JP" altLang="en-US" dirty="0" smtClean="0"/>
              <a:t>家電</a:t>
            </a:r>
            <a:r>
              <a:rPr lang="ja-JP" altLang="en-US" dirty="0"/>
              <a:t>販売額の動き</a:t>
            </a:r>
            <a:r>
              <a:rPr lang="en-US" altLang="ja-JP" dirty="0"/>
              <a:t>【</a:t>
            </a:r>
            <a:r>
              <a:rPr lang="ja-JP" altLang="en-US" dirty="0"/>
              <a:t>消費面</a:t>
            </a:r>
            <a:r>
              <a:rPr lang="en-US" altLang="ja-JP" dirty="0" smtClean="0"/>
              <a:t>】 </a:t>
            </a:r>
            <a:r>
              <a:rPr lang="ja-JP" altLang="en-US" dirty="0"/>
              <a:t>・・・・・・・・</a:t>
            </a:r>
            <a:r>
              <a:rPr lang="ja-JP" altLang="en-US" dirty="0" smtClean="0"/>
              <a:t>・・</a:t>
            </a:r>
            <a:r>
              <a:rPr lang="ja-JP" altLang="en-US" dirty="0"/>
              <a:t>・・・・・・・・・・・・・・・・・・・・・・・・・・・・</a:t>
            </a:r>
            <a:r>
              <a:rPr lang="ja-JP" altLang="en-US" dirty="0" smtClean="0"/>
              <a:t>・・</a:t>
            </a:r>
            <a:r>
              <a:rPr lang="en-US" altLang="ja-JP" dirty="0" smtClean="0"/>
              <a:t>	25</a:t>
            </a:r>
            <a:endParaRPr lang="en-US" altLang="ja-JP" dirty="0"/>
          </a:p>
          <a:p>
            <a:pPr marL="285750" indent="-285750">
              <a:lnSpc>
                <a:spcPct val="150000"/>
              </a:lnSpc>
              <a:buFont typeface="Arial" panose="020B0604020202020204" pitchFamily="34" charset="0"/>
              <a:buChar char="•"/>
              <a:tabLst>
                <a:tab pos="7624763" algn="l"/>
              </a:tabLst>
            </a:pPr>
            <a:r>
              <a:rPr lang="ja-JP" altLang="en-US" dirty="0" smtClean="0"/>
              <a:t>新車</a:t>
            </a:r>
            <a:r>
              <a:rPr lang="ja-JP" altLang="en-US" dirty="0"/>
              <a:t>販売台数の動き</a:t>
            </a:r>
            <a:r>
              <a:rPr lang="en-US" altLang="ja-JP" dirty="0"/>
              <a:t>【</a:t>
            </a:r>
            <a:r>
              <a:rPr lang="ja-JP" altLang="en-US" dirty="0"/>
              <a:t>消費面</a:t>
            </a:r>
            <a:r>
              <a:rPr lang="en-US" altLang="ja-JP" dirty="0" smtClean="0"/>
              <a:t>】 </a:t>
            </a:r>
            <a:r>
              <a:rPr lang="ja-JP" altLang="en-US" dirty="0"/>
              <a:t>・・・・・・・・・・・・・・・・・・・・・・・・・・・・・・・・・</a:t>
            </a:r>
            <a:r>
              <a:rPr lang="ja-JP" altLang="en-US" dirty="0" smtClean="0"/>
              <a:t>・</a:t>
            </a:r>
            <a:r>
              <a:rPr lang="ja-JP" altLang="en-US" dirty="0"/>
              <a:t>・・・・</a:t>
            </a:r>
            <a:r>
              <a:rPr lang="en-US" altLang="ja-JP" dirty="0" smtClean="0"/>
              <a:t>	26</a:t>
            </a:r>
            <a:endParaRPr lang="en-US" altLang="ja-JP" dirty="0"/>
          </a:p>
          <a:p>
            <a:pPr marL="285750" indent="-285750">
              <a:lnSpc>
                <a:spcPct val="150000"/>
              </a:lnSpc>
              <a:buFont typeface="Arial" panose="020B0604020202020204" pitchFamily="34" charset="0"/>
              <a:buChar char="•"/>
              <a:tabLst>
                <a:tab pos="7624763" algn="l"/>
              </a:tabLst>
            </a:pPr>
            <a:r>
              <a:rPr lang="ja-JP" altLang="en-US" dirty="0" smtClean="0"/>
              <a:t>新設</a:t>
            </a:r>
            <a:r>
              <a:rPr lang="ja-JP" altLang="en-US" dirty="0"/>
              <a:t>住宅着工戸数の動き</a:t>
            </a:r>
            <a:r>
              <a:rPr lang="en-US" altLang="ja-JP" dirty="0"/>
              <a:t>【</a:t>
            </a:r>
            <a:r>
              <a:rPr lang="ja-JP" altLang="en-US" dirty="0"/>
              <a:t>投資面</a:t>
            </a:r>
            <a:r>
              <a:rPr lang="en-US" altLang="ja-JP" dirty="0" smtClean="0"/>
              <a:t>】 </a:t>
            </a:r>
            <a:r>
              <a:rPr lang="ja-JP" altLang="en-US" dirty="0"/>
              <a:t>・・・・・・・・・・・・・・・・・・・・・・・・・・・・・・・・</a:t>
            </a:r>
            <a:r>
              <a:rPr lang="ja-JP" altLang="en-US" dirty="0" smtClean="0"/>
              <a:t>・・</a:t>
            </a:r>
            <a:r>
              <a:rPr lang="en-US" altLang="ja-JP" dirty="0" smtClean="0"/>
              <a:t>	27</a:t>
            </a:r>
            <a:endParaRPr lang="en-US" altLang="ja-JP" dirty="0"/>
          </a:p>
          <a:p>
            <a:pPr marL="285750" indent="-285750">
              <a:lnSpc>
                <a:spcPct val="150000"/>
              </a:lnSpc>
              <a:buFont typeface="Arial" panose="020B0604020202020204" pitchFamily="34" charset="0"/>
              <a:buChar char="•"/>
              <a:tabLst>
                <a:tab pos="7624763" algn="l"/>
              </a:tabLst>
            </a:pPr>
            <a:r>
              <a:rPr lang="ja-JP" altLang="en-US" dirty="0" smtClean="0"/>
              <a:t>機械</a:t>
            </a:r>
            <a:r>
              <a:rPr lang="ja-JP" altLang="en-US" dirty="0"/>
              <a:t>受注額の動き</a:t>
            </a:r>
            <a:r>
              <a:rPr lang="en-US" altLang="ja-JP" dirty="0"/>
              <a:t>【</a:t>
            </a:r>
            <a:r>
              <a:rPr lang="ja-JP" altLang="en-US" dirty="0"/>
              <a:t>投資面</a:t>
            </a:r>
            <a:r>
              <a:rPr lang="en-US" altLang="ja-JP" dirty="0" smtClean="0"/>
              <a:t>】 </a:t>
            </a:r>
            <a:r>
              <a:rPr lang="ja-JP" altLang="en-US" dirty="0"/>
              <a:t>・・・・・・・・・・・・</a:t>
            </a:r>
            <a:r>
              <a:rPr lang="ja-JP" altLang="en-US" dirty="0" smtClean="0"/>
              <a:t>・・</a:t>
            </a:r>
            <a:r>
              <a:rPr lang="ja-JP" altLang="en-US" dirty="0"/>
              <a:t>・・・・・・・・・・・・・・・・・・・・・・・・</a:t>
            </a:r>
            <a:r>
              <a:rPr lang="ja-JP" altLang="en-US" dirty="0" smtClean="0"/>
              <a:t>・・</a:t>
            </a:r>
            <a:r>
              <a:rPr lang="en-US" altLang="ja-JP" dirty="0" smtClean="0"/>
              <a:t>	28</a:t>
            </a:r>
            <a:endParaRPr lang="en-US" altLang="ja-JP" dirty="0"/>
          </a:p>
          <a:p>
            <a:pPr marL="285750" indent="-285750">
              <a:lnSpc>
                <a:spcPct val="150000"/>
              </a:lnSpc>
              <a:buFont typeface="Arial" panose="020B0604020202020204" pitchFamily="34" charset="0"/>
              <a:buChar char="•"/>
              <a:tabLst>
                <a:tab pos="7624763" algn="l"/>
              </a:tabLst>
            </a:pPr>
            <a:r>
              <a:rPr lang="ja-JP" altLang="en-US" dirty="0" smtClean="0"/>
              <a:t>設備</a:t>
            </a:r>
            <a:r>
              <a:rPr lang="ja-JP" altLang="en-US" dirty="0"/>
              <a:t>投資動向の動き</a:t>
            </a:r>
            <a:r>
              <a:rPr lang="en-US" altLang="ja-JP" dirty="0"/>
              <a:t>【</a:t>
            </a:r>
            <a:r>
              <a:rPr lang="ja-JP" altLang="en-US" dirty="0"/>
              <a:t>投資面</a:t>
            </a:r>
            <a:r>
              <a:rPr lang="en-US" altLang="ja-JP" dirty="0" smtClean="0"/>
              <a:t>】 </a:t>
            </a:r>
            <a:r>
              <a:rPr lang="ja-JP" altLang="en-US" dirty="0"/>
              <a:t>・・・・・・・</a:t>
            </a:r>
            <a:r>
              <a:rPr lang="ja-JP" altLang="en-US" dirty="0" smtClean="0"/>
              <a:t>・・</a:t>
            </a:r>
            <a:r>
              <a:rPr lang="ja-JP" altLang="en-US" dirty="0"/>
              <a:t>・・・・・・・・・・・・・・・・・・・・・・・・・・・</a:t>
            </a:r>
            <a:r>
              <a:rPr lang="ja-JP" altLang="en-US" dirty="0" smtClean="0"/>
              <a:t>・・</a:t>
            </a:r>
            <a:r>
              <a:rPr lang="en-US" altLang="ja-JP" dirty="0" smtClean="0"/>
              <a:t>	29</a:t>
            </a:r>
            <a:endParaRPr lang="en-US" altLang="ja-JP" dirty="0"/>
          </a:p>
          <a:p>
            <a:pPr marL="285750" indent="-285750">
              <a:lnSpc>
                <a:spcPct val="150000"/>
              </a:lnSpc>
              <a:buFont typeface="Arial" panose="020B0604020202020204" pitchFamily="34" charset="0"/>
              <a:buChar char="•"/>
              <a:tabLst>
                <a:tab pos="7624763" algn="l"/>
              </a:tabLst>
            </a:pPr>
            <a:r>
              <a:rPr lang="ja-JP" altLang="en-US" dirty="0" smtClean="0"/>
              <a:t>輸出</a:t>
            </a:r>
            <a:r>
              <a:rPr lang="ja-JP" altLang="en-US" dirty="0"/>
              <a:t>額の動き</a:t>
            </a:r>
            <a:r>
              <a:rPr lang="en-US" altLang="ja-JP" dirty="0"/>
              <a:t>【</a:t>
            </a:r>
            <a:r>
              <a:rPr lang="ja-JP" altLang="en-US" dirty="0"/>
              <a:t>貿易・観光面</a:t>
            </a:r>
            <a:r>
              <a:rPr lang="en-US" altLang="ja-JP" dirty="0" smtClean="0"/>
              <a:t>】 </a:t>
            </a:r>
            <a:r>
              <a:rPr lang="ja-JP" altLang="en-US" dirty="0"/>
              <a:t>・・・・・・・</a:t>
            </a:r>
            <a:r>
              <a:rPr lang="ja-JP" altLang="en-US" dirty="0" smtClean="0"/>
              <a:t>・・</a:t>
            </a:r>
            <a:r>
              <a:rPr lang="ja-JP" altLang="en-US" dirty="0"/>
              <a:t>・・・・・・・・・・・・・・・・・・・・・・・・・・・・</a:t>
            </a:r>
            <a:r>
              <a:rPr lang="ja-JP" altLang="en-US" dirty="0" smtClean="0"/>
              <a:t>・・</a:t>
            </a:r>
            <a:r>
              <a:rPr lang="en-US" altLang="ja-JP" dirty="0" smtClean="0"/>
              <a:t>	30</a:t>
            </a:r>
            <a:endParaRPr lang="en-US" altLang="ja-JP" dirty="0"/>
          </a:p>
          <a:p>
            <a:pPr marL="285750" indent="-285750">
              <a:lnSpc>
                <a:spcPct val="150000"/>
              </a:lnSpc>
              <a:buFont typeface="Arial" panose="020B0604020202020204" pitchFamily="34" charset="0"/>
              <a:buChar char="•"/>
              <a:tabLst>
                <a:tab pos="7624763" algn="l"/>
              </a:tabLst>
            </a:pPr>
            <a:r>
              <a:rPr lang="ja-JP" altLang="en-US" dirty="0" smtClean="0"/>
              <a:t>輸入</a:t>
            </a:r>
            <a:r>
              <a:rPr lang="ja-JP" altLang="en-US" dirty="0"/>
              <a:t>額の動き</a:t>
            </a:r>
            <a:r>
              <a:rPr lang="en-US" altLang="ja-JP" dirty="0"/>
              <a:t>【</a:t>
            </a:r>
            <a:r>
              <a:rPr lang="ja-JP" altLang="en-US" dirty="0"/>
              <a:t>貿易・観光面</a:t>
            </a:r>
            <a:r>
              <a:rPr lang="en-US" altLang="ja-JP" dirty="0" smtClean="0"/>
              <a:t>】 </a:t>
            </a:r>
            <a:r>
              <a:rPr lang="ja-JP" altLang="en-US" dirty="0"/>
              <a:t>・・・・・・・・・・・・・・・・・・・・・</a:t>
            </a:r>
            <a:r>
              <a:rPr lang="ja-JP" altLang="en-US" dirty="0" smtClean="0"/>
              <a:t>・・</a:t>
            </a:r>
            <a:r>
              <a:rPr lang="ja-JP" altLang="en-US" dirty="0"/>
              <a:t>・・・・・・・・・・・・・・・</a:t>
            </a:r>
            <a:r>
              <a:rPr lang="ja-JP" altLang="en-US" dirty="0" smtClean="0"/>
              <a:t>・</a:t>
            </a:r>
            <a:r>
              <a:rPr lang="en-US" altLang="ja-JP" dirty="0" smtClean="0"/>
              <a:t>	31</a:t>
            </a:r>
            <a:endParaRPr lang="en-US" altLang="ja-JP" dirty="0"/>
          </a:p>
          <a:p>
            <a:pPr marL="285750" indent="-285750">
              <a:lnSpc>
                <a:spcPct val="150000"/>
              </a:lnSpc>
              <a:buFont typeface="Arial" panose="020B0604020202020204" pitchFamily="34" charset="0"/>
              <a:buChar char="•"/>
              <a:tabLst>
                <a:tab pos="7624763" algn="l"/>
              </a:tabLst>
            </a:pPr>
            <a:r>
              <a:rPr lang="ja-JP" altLang="en-US" dirty="0" smtClean="0"/>
              <a:t>関西</a:t>
            </a:r>
            <a:r>
              <a:rPr lang="ja-JP" altLang="en-US" dirty="0"/>
              <a:t>国際空港 国際線外国人旅客数の動き</a:t>
            </a:r>
            <a:r>
              <a:rPr lang="en-US" altLang="ja-JP" dirty="0"/>
              <a:t>【</a:t>
            </a:r>
            <a:r>
              <a:rPr lang="ja-JP" altLang="en-US" dirty="0"/>
              <a:t>貿易・観光面</a:t>
            </a:r>
            <a:r>
              <a:rPr lang="en-US" altLang="ja-JP" dirty="0" smtClean="0"/>
              <a:t>】 </a:t>
            </a:r>
            <a:r>
              <a:rPr lang="ja-JP" altLang="en-US" dirty="0"/>
              <a:t>・・・・・・・・・・・・・</a:t>
            </a:r>
            <a:r>
              <a:rPr lang="ja-JP" altLang="en-US" dirty="0" smtClean="0"/>
              <a:t>・</a:t>
            </a:r>
            <a:r>
              <a:rPr lang="en-US" altLang="ja-JP" dirty="0" smtClean="0"/>
              <a:t>	32</a:t>
            </a:r>
            <a:endParaRPr lang="en-US" altLang="ja-JP" dirty="0"/>
          </a:p>
        </p:txBody>
      </p:sp>
      <p:sp>
        <p:nvSpPr>
          <p:cNvPr id="5" name="スライド番号プレースホルダー 4"/>
          <p:cNvSpPr>
            <a:spLocks noGrp="1"/>
          </p:cNvSpPr>
          <p:nvPr>
            <p:ph type="sldNum" sz="quarter" idx="12"/>
          </p:nvPr>
        </p:nvSpPr>
        <p:spPr/>
        <p:txBody>
          <a:bodyPr/>
          <a:lstStyle/>
          <a:p>
            <a:fld id="{4AFB2BD9-75B0-4367-96C2-269A9ADE290D}" type="slidenum">
              <a:rPr kumimoji="1" lang="ja-JP" altLang="en-US" smtClean="0"/>
              <a:t>19</a:t>
            </a:fld>
            <a:endParaRPr kumimoji="1" lang="ja-JP" altLang="en-US"/>
          </a:p>
        </p:txBody>
      </p:sp>
    </p:spTree>
    <p:extLst>
      <p:ext uri="{BB962C8B-B14F-4D97-AF65-F5344CB8AC3E}">
        <p14:creationId xmlns:p14="http://schemas.microsoft.com/office/powerpoint/2010/main" val="3301424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33421" y="629602"/>
            <a:ext cx="8254516" cy="5909310"/>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721600" algn="l"/>
              </a:tabLst>
            </a:pPr>
            <a:r>
              <a:rPr lang="ja-JP" altLang="en-US" dirty="0"/>
              <a:t>鉱工業生産指数の動き</a:t>
            </a:r>
            <a:r>
              <a:rPr lang="en-US" altLang="ja-JP" dirty="0"/>
              <a:t>【</a:t>
            </a:r>
            <a:r>
              <a:rPr lang="ja-JP" altLang="en-US" dirty="0"/>
              <a:t>生産・企業活動面</a:t>
            </a:r>
            <a:r>
              <a:rPr lang="en-US" altLang="ja-JP" dirty="0" smtClean="0"/>
              <a:t>】</a:t>
            </a:r>
            <a:r>
              <a:rPr lang="ja-JP" altLang="en-US" dirty="0"/>
              <a:t> </a:t>
            </a:r>
            <a:r>
              <a:rPr lang="ja-JP" altLang="en-US" dirty="0" smtClean="0"/>
              <a:t>・・・・・・・・・・・・・・・・・・・・・・・・・・・・</a:t>
            </a:r>
            <a:r>
              <a:rPr lang="en-US" altLang="ja-JP" dirty="0" smtClean="0"/>
              <a:t>	33</a:t>
            </a:r>
          </a:p>
          <a:p>
            <a:pPr marL="285750" indent="-285750">
              <a:lnSpc>
                <a:spcPct val="150000"/>
              </a:lnSpc>
              <a:buFont typeface="Arial" panose="020B0604020202020204" pitchFamily="34" charset="0"/>
              <a:buChar char="•"/>
              <a:tabLst>
                <a:tab pos="7721600" algn="l"/>
              </a:tabLst>
            </a:pPr>
            <a:r>
              <a:rPr lang="ja-JP" altLang="en-US" dirty="0" smtClean="0"/>
              <a:t>企業</a:t>
            </a:r>
            <a:r>
              <a:rPr lang="ja-JP" altLang="en-US" dirty="0"/>
              <a:t>倒産の動き</a:t>
            </a:r>
            <a:r>
              <a:rPr lang="en-US" altLang="ja-JP" dirty="0"/>
              <a:t>【</a:t>
            </a:r>
            <a:r>
              <a:rPr lang="ja-JP" altLang="en-US" dirty="0"/>
              <a:t>生産・企業活動面</a:t>
            </a:r>
            <a:r>
              <a:rPr lang="en-US" altLang="ja-JP" dirty="0" smtClean="0"/>
              <a:t>】 </a:t>
            </a:r>
            <a:r>
              <a:rPr lang="ja-JP" altLang="en-US" dirty="0"/>
              <a:t>・・・・・・・・・・・・・</a:t>
            </a:r>
            <a:r>
              <a:rPr lang="ja-JP" altLang="en-US" dirty="0" smtClean="0"/>
              <a:t>・</a:t>
            </a:r>
            <a:r>
              <a:rPr lang="ja-JP" altLang="en-US" dirty="0"/>
              <a:t>・・・・・・・</a:t>
            </a:r>
            <a:r>
              <a:rPr lang="ja-JP" altLang="en-US" dirty="0" smtClean="0"/>
              <a:t>・</a:t>
            </a:r>
            <a:r>
              <a:rPr lang="ja-JP" altLang="en-US" dirty="0"/>
              <a:t>・・・・・・・・・・</a:t>
            </a:r>
            <a:r>
              <a:rPr lang="ja-JP" altLang="en-US" dirty="0" smtClean="0"/>
              <a:t>・・</a:t>
            </a:r>
            <a:r>
              <a:rPr lang="en-US" altLang="ja-JP" dirty="0" smtClean="0"/>
              <a:t>	34</a:t>
            </a:r>
            <a:endParaRPr lang="en-US" altLang="ja-JP" dirty="0"/>
          </a:p>
          <a:p>
            <a:pPr marL="285750" indent="-285750">
              <a:lnSpc>
                <a:spcPct val="150000"/>
              </a:lnSpc>
              <a:buFont typeface="Arial" panose="020B0604020202020204" pitchFamily="34" charset="0"/>
              <a:buChar char="•"/>
              <a:tabLst>
                <a:tab pos="7721600" algn="l"/>
              </a:tabLst>
            </a:pPr>
            <a:r>
              <a:rPr lang="ja-JP" altLang="en-US" dirty="0" smtClean="0"/>
              <a:t>完全</a:t>
            </a:r>
            <a:r>
              <a:rPr lang="ja-JP" altLang="en-US" dirty="0"/>
              <a:t>失業率の動き</a:t>
            </a:r>
            <a:r>
              <a:rPr lang="en-US" altLang="ja-JP" dirty="0"/>
              <a:t>【</a:t>
            </a:r>
            <a:r>
              <a:rPr lang="ja-JP" altLang="en-US" dirty="0"/>
              <a:t>雇用面</a:t>
            </a:r>
            <a:r>
              <a:rPr lang="en-US" altLang="ja-JP" dirty="0" smtClean="0"/>
              <a:t>】 </a:t>
            </a:r>
            <a:r>
              <a:rPr lang="ja-JP" altLang="en-US" dirty="0"/>
              <a:t>・・・・・・・・・・・・・・・・・・・</a:t>
            </a:r>
            <a:r>
              <a:rPr lang="ja-JP" altLang="en-US" dirty="0" smtClean="0"/>
              <a:t>・・</a:t>
            </a:r>
            <a:r>
              <a:rPr lang="ja-JP" altLang="en-US" dirty="0"/>
              <a:t>・・・・・・・・・・・・・・・・</a:t>
            </a:r>
            <a:r>
              <a:rPr lang="ja-JP" altLang="en-US" dirty="0" smtClean="0"/>
              <a:t>・・・・</a:t>
            </a:r>
            <a:r>
              <a:rPr lang="en-US" altLang="ja-JP" dirty="0" smtClean="0"/>
              <a:t>	35</a:t>
            </a:r>
            <a:endParaRPr lang="en-US" altLang="ja-JP" dirty="0"/>
          </a:p>
          <a:p>
            <a:pPr marL="285750" indent="-285750">
              <a:lnSpc>
                <a:spcPct val="150000"/>
              </a:lnSpc>
              <a:buFont typeface="Arial" panose="020B0604020202020204" pitchFamily="34" charset="0"/>
              <a:buChar char="•"/>
              <a:tabLst>
                <a:tab pos="7721600" algn="l"/>
              </a:tabLst>
            </a:pPr>
            <a:r>
              <a:rPr lang="ja-JP" altLang="en-US" dirty="0" smtClean="0"/>
              <a:t>消費者</a:t>
            </a:r>
            <a:r>
              <a:rPr lang="ja-JP" altLang="en-US" dirty="0"/>
              <a:t>物価指数の動き</a:t>
            </a:r>
            <a:r>
              <a:rPr lang="en-US" altLang="ja-JP" dirty="0"/>
              <a:t>【</a:t>
            </a:r>
            <a:r>
              <a:rPr lang="ja-JP" altLang="en-US" dirty="0" smtClean="0"/>
              <a:t>物価面</a:t>
            </a:r>
            <a:r>
              <a:rPr lang="en-US" altLang="ja-JP" dirty="0" smtClean="0"/>
              <a:t>】 </a:t>
            </a:r>
            <a:r>
              <a:rPr lang="ja-JP" altLang="en-US" dirty="0" smtClean="0"/>
              <a:t>・・・・</a:t>
            </a:r>
            <a:r>
              <a:rPr lang="ja-JP" altLang="en-US" dirty="0"/>
              <a:t>・・・・・・</a:t>
            </a:r>
            <a:r>
              <a:rPr lang="ja-JP" altLang="en-US" dirty="0" smtClean="0"/>
              <a:t>・・</a:t>
            </a:r>
            <a:r>
              <a:rPr lang="ja-JP" altLang="en-US" dirty="0"/>
              <a:t>・・・・・・・・・・・・・・・・・・・・・・・・</a:t>
            </a:r>
            <a:r>
              <a:rPr lang="ja-JP" altLang="en-US" dirty="0" smtClean="0"/>
              <a:t>・</a:t>
            </a:r>
            <a:r>
              <a:rPr lang="en-US" altLang="ja-JP" dirty="0" smtClean="0"/>
              <a:t>	36</a:t>
            </a:r>
            <a:endParaRPr lang="en-US" altLang="ja-JP" dirty="0"/>
          </a:p>
          <a:p>
            <a:pPr marL="285750" indent="-285750">
              <a:lnSpc>
                <a:spcPct val="150000"/>
              </a:lnSpc>
              <a:buFont typeface="Arial" panose="020B0604020202020204" pitchFamily="34" charset="0"/>
              <a:buChar char="•"/>
              <a:tabLst>
                <a:tab pos="7721600" algn="l"/>
              </a:tabLst>
            </a:pPr>
            <a:r>
              <a:rPr lang="ja-JP" altLang="en-US" dirty="0" smtClean="0"/>
              <a:t>主</a:t>
            </a:r>
            <a:r>
              <a:rPr lang="ja-JP" altLang="en-US" dirty="0"/>
              <a:t>な産業大分類別の求人</a:t>
            </a:r>
            <a:r>
              <a:rPr lang="ja-JP" altLang="en-US" dirty="0" smtClean="0"/>
              <a:t>充足率 </a:t>
            </a:r>
            <a:r>
              <a:rPr lang="ja-JP" altLang="en-US" dirty="0"/>
              <a:t>・・・・・・・・・・・・・・・・・・・・・・・・・・・・・・・・・・・</a:t>
            </a:r>
            <a:r>
              <a:rPr lang="ja-JP" altLang="en-US" dirty="0" smtClean="0"/>
              <a:t>・・</a:t>
            </a:r>
            <a:r>
              <a:rPr lang="en-US" altLang="ja-JP" dirty="0" smtClean="0"/>
              <a:t>	37</a:t>
            </a:r>
            <a:endParaRPr lang="ja-JP" altLang="en-US" dirty="0"/>
          </a:p>
          <a:p>
            <a:pPr marL="285750" indent="-285750">
              <a:lnSpc>
                <a:spcPct val="150000"/>
              </a:lnSpc>
              <a:buFont typeface="Arial" panose="020B0604020202020204" pitchFamily="34" charset="0"/>
              <a:buChar char="•"/>
              <a:tabLst>
                <a:tab pos="7721600" algn="l"/>
              </a:tabLst>
            </a:pPr>
            <a:r>
              <a:rPr lang="ja-JP" altLang="en-US" dirty="0" smtClean="0"/>
              <a:t>コロナ後</a:t>
            </a:r>
            <a:r>
              <a:rPr lang="ja-JP" altLang="en-US" dirty="0"/>
              <a:t>の経済予測（関西経済の実質</a:t>
            </a:r>
            <a:r>
              <a:rPr lang="en-US" altLang="ja-JP" dirty="0"/>
              <a:t>GRP</a:t>
            </a:r>
            <a:r>
              <a:rPr lang="ja-JP" altLang="en-US" dirty="0"/>
              <a:t>成長率と寄与度</a:t>
            </a:r>
            <a:r>
              <a:rPr lang="ja-JP" altLang="en-US" dirty="0" smtClean="0"/>
              <a:t>） </a:t>
            </a:r>
            <a:r>
              <a:rPr lang="ja-JP" altLang="en-US" dirty="0"/>
              <a:t>・・・・・・・・・・・・</a:t>
            </a:r>
            <a:r>
              <a:rPr lang="ja-JP" altLang="en-US" dirty="0" smtClean="0"/>
              <a:t>・</a:t>
            </a:r>
            <a:r>
              <a:rPr lang="en-US" altLang="ja-JP" dirty="0" smtClean="0"/>
              <a:t>	38</a:t>
            </a:r>
            <a:endParaRPr lang="ja-JP" altLang="en-US" dirty="0"/>
          </a:p>
          <a:p>
            <a:pPr marL="285750" indent="-285750">
              <a:lnSpc>
                <a:spcPct val="150000"/>
              </a:lnSpc>
              <a:buFont typeface="Arial" panose="020B0604020202020204" pitchFamily="34" charset="0"/>
              <a:buChar char="•"/>
              <a:tabLst>
                <a:tab pos="7721600" algn="l"/>
              </a:tabLst>
            </a:pPr>
            <a:r>
              <a:rPr lang="ja-JP" altLang="en-US" dirty="0" smtClean="0"/>
              <a:t>大阪府</a:t>
            </a:r>
            <a:r>
              <a:rPr lang="ja-JP" altLang="en-US" dirty="0"/>
              <a:t>と東京都への人口移動（</a:t>
            </a:r>
            <a:r>
              <a:rPr lang="en-US" altLang="ja-JP" dirty="0"/>
              <a:t>2007</a:t>
            </a:r>
            <a:r>
              <a:rPr lang="ja-JP" altLang="en-US" dirty="0"/>
              <a:t>年、</a:t>
            </a:r>
            <a:r>
              <a:rPr lang="en-US" altLang="ja-JP" dirty="0"/>
              <a:t>2018</a:t>
            </a:r>
            <a:r>
              <a:rPr lang="ja-JP" altLang="en-US" dirty="0"/>
              <a:t>年、</a:t>
            </a:r>
            <a:r>
              <a:rPr lang="en-US" altLang="ja-JP" dirty="0"/>
              <a:t>2020</a:t>
            </a:r>
            <a:r>
              <a:rPr lang="ja-JP" altLang="en-US" dirty="0"/>
              <a:t>年の比較</a:t>
            </a:r>
            <a:r>
              <a:rPr lang="ja-JP" altLang="en-US" dirty="0" smtClean="0"/>
              <a:t>） </a:t>
            </a:r>
            <a:r>
              <a:rPr lang="ja-JP" altLang="en-US" dirty="0"/>
              <a:t>・・・・・</a:t>
            </a:r>
            <a:r>
              <a:rPr lang="ja-JP" altLang="en-US" dirty="0" smtClean="0"/>
              <a:t>・</a:t>
            </a:r>
            <a:r>
              <a:rPr lang="en-US" altLang="ja-JP" dirty="0" smtClean="0"/>
              <a:t>	39</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大阪府内の市町村間の人口移動状況（</a:t>
            </a:r>
            <a:r>
              <a:rPr lang="en-US" altLang="ja-JP" dirty="0"/>
              <a:t>2018</a:t>
            </a:r>
            <a:r>
              <a:rPr lang="ja-JP" altLang="en-US" dirty="0"/>
              <a:t>年と</a:t>
            </a:r>
            <a:r>
              <a:rPr lang="en-US" altLang="ja-JP" dirty="0"/>
              <a:t>2020</a:t>
            </a:r>
            <a:r>
              <a:rPr lang="ja-JP" altLang="en-US" dirty="0"/>
              <a:t>年の比較） ・・・</a:t>
            </a:r>
            <a:r>
              <a:rPr lang="ja-JP" altLang="en-US" dirty="0" smtClean="0"/>
              <a:t>・・</a:t>
            </a:r>
            <a:r>
              <a:rPr lang="ja-JP" altLang="en-US" dirty="0"/>
              <a:t>・・</a:t>
            </a:r>
            <a:r>
              <a:rPr lang="ja-JP" altLang="en-US" dirty="0" smtClean="0"/>
              <a:t>・</a:t>
            </a:r>
            <a:r>
              <a:rPr lang="en-US" altLang="ja-JP" dirty="0" smtClean="0"/>
              <a:t>	40</a:t>
            </a:r>
            <a:endParaRPr lang="ja-JP" altLang="en-US" dirty="0"/>
          </a:p>
          <a:p>
            <a:pPr marL="285750" indent="-285750">
              <a:lnSpc>
                <a:spcPct val="150000"/>
              </a:lnSpc>
              <a:buFont typeface="Arial" panose="020B0604020202020204" pitchFamily="34" charset="0"/>
              <a:buChar char="•"/>
              <a:tabLst>
                <a:tab pos="7721600" algn="l"/>
              </a:tabLst>
            </a:pPr>
            <a:r>
              <a:rPr lang="ja-JP" altLang="en-US" dirty="0" smtClean="0"/>
              <a:t>大阪市</a:t>
            </a:r>
            <a:r>
              <a:rPr lang="ja-JP" altLang="en-US" dirty="0"/>
              <a:t>における人口移動の主な</a:t>
            </a:r>
            <a:r>
              <a:rPr lang="ja-JP" altLang="en-US" dirty="0" smtClean="0"/>
              <a:t>内訳 </a:t>
            </a:r>
            <a:r>
              <a:rPr lang="ja-JP" altLang="en-US" dirty="0"/>
              <a:t>・・・・・・・・・・・・・・・・・・・・・・・・・・・・・・・・</a:t>
            </a:r>
            <a:r>
              <a:rPr lang="ja-JP" altLang="en-US" dirty="0" smtClean="0"/>
              <a:t>・</a:t>
            </a:r>
            <a:r>
              <a:rPr lang="ja-JP" altLang="en-US" dirty="0"/>
              <a:t>・</a:t>
            </a:r>
            <a:r>
              <a:rPr lang="en-US" altLang="ja-JP" dirty="0" smtClean="0"/>
              <a:t>	41</a:t>
            </a:r>
            <a:endParaRPr lang="ja-JP" altLang="en-US" dirty="0"/>
          </a:p>
          <a:p>
            <a:pPr marL="285750" indent="-285750">
              <a:lnSpc>
                <a:spcPct val="150000"/>
              </a:lnSpc>
              <a:buFont typeface="Arial" panose="020B0604020202020204" pitchFamily="34" charset="0"/>
              <a:buChar char="•"/>
              <a:tabLst>
                <a:tab pos="7721600" algn="l"/>
              </a:tabLst>
            </a:pPr>
            <a:r>
              <a:rPr lang="ja-JP" altLang="en-US" dirty="0" smtClean="0"/>
              <a:t>堺市</a:t>
            </a:r>
            <a:r>
              <a:rPr lang="ja-JP" altLang="en-US" dirty="0"/>
              <a:t>における人口移動の主な</a:t>
            </a:r>
            <a:r>
              <a:rPr lang="ja-JP" altLang="en-US" dirty="0" smtClean="0"/>
              <a:t>内訳 </a:t>
            </a:r>
            <a:r>
              <a:rPr lang="ja-JP" altLang="en-US" dirty="0"/>
              <a:t>・・・・・・・・・・・・・・・・・・・・・・・・・・・・・・・・・</a:t>
            </a:r>
            <a:r>
              <a:rPr lang="ja-JP" altLang="en-US" dirty="0" smtClean="0"/>
              <a:t>・</a:t>
            </a:r>
            <a:r>
              <a:rPr lang="ja-JP" altLang="en-US" dirty="0"/>
              <a:t>・・</a:t>
            </a:r>
            <a:r>
              <a:rPr lang="en-US" altLang="ja-JP" dirty="0" smtClean="0"/>
              <a:t>	42</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大阪府内の市町村間の人口移動で、 </a:t>
            </a:r>
            <a:r>
              <a:rPr lang="en-US" altLang="ja-JP" dirty="0"/>
              <a:t>2018</a:t>
            </a:r>
            <a:r>
              <a:rPr lang="ja-JP" altLang="en-US" dirty="0"/>
              <a:t>年は転出超過、</a:t>
            </a:r>
            <a:r>
              <a:rPr lang="en-US" altLang="ja-JP" dirty="0"/>
              <a:t>2020</a:t>
            </a:r>
            <a:r>
              <a:rPr lang="ja-JP" altLang="en-US" dirty="0"/>
              <a:t>年では転入超過となった主な市町村</a:t>
            </a:r>
            <a:r>
              <a:rPr lang="ja-JP" altLang="en-US" dirty="0" smtClean="0"/>
              <a:t>・・・・・・・・・・・・・・・・・・・・・・・・・・・・・・・・・・・・・・・・・・・・・・・・・</a:t>
            </a:r>
            <a:r>
              <a:rPr lang="en-US" altLang="ja-JP" dirty="0" smtClean="0"/>
              <a:t>	43</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大阪府内の市町村間の人口移動で、 </a:t>
            </a:r>
            <a:r>
              <a:rPr lang="en-US" altLang="ja-JP" dirty="0"/>
              <a:t>2018</a:t>
            </a:r>
            <a:r>
              <a:rPr lang="ja-JP" altLang="en-US" dirty="0"/>
              <a:t>年は転入超過、</a:t>
            </a:r>
            <a:r>
              <a:rPr lang="en-US" altLang="ja-JP" dirty="0"/>
              <a:t>2020</a:t>
            </a:r>
            <a:r>
              <a:rPr lang="ja-JP" altLang="en-US" dirty="0"/>
              <a:t>年では転出超過となった主な市町村・</a:t>
            </a:r>
            <a:r>
              <a:rPr lang="ja-JP" altLang="en-US" dirty="0" smtClean="0"/>
              <a:t>・・・・・・・・・・・・・・・・・・・・・・・・・・・・・・・・・・・・・・・・</a:t>
            </a:r>
            <a:r>
              <a:rPr lang="ja-JP" altLang="en-US" dirty="0"/>
              <a:t>・・・・・・</a:t>
            </a:r>
            <a:r>
              <a:rPr lang="ja-JP" altLang="en-US" dirty="0" smtClean="0"/>
              <a:t>・・</a:t>
            </a:r>
            <a:r>
              <a:rPr lang="en-US" altLang="ja-JP" dirty="0" smtClean="0"/>
              <a:t>	44</a:t>
            </a:r>
            <a:endParaRPr lang="ja-JP" altLang="en-US" dirty="0"/>
          </a:p>
        </p:txBody>
      </p:sp>
      <p:sp>
        <p:nvSpPr>
          <p:cNvPr id="5" name="スライド番号プレースホルダー 4"/>
          <p:cNvSpPr>
            <a:spLocks noGrp="1"/>
          </p:cNvSpPr>
          <p:nvPr>
            <p:ph type="sldNum" sz="quarter" idx="12"/>
          </p:nvPr>
        </p:nvSpPr>
        <p:spPr/>
        <p:txBody>
          <a:bodyPr/>
          <a:lstStyle/>
          <a:p>
            <a:fld id="{4AFB2BD9-75B0-4367-96C2-269A9ADE290D}" type="slidenum">
              <a:rPr kumimoji="1" lang="ja-JP" altLang="en-US" smtClean="0"/>
              <a:t>20</a:t>
            </a:fld>
            <a:endParaRPr kumimoji="1" lang="ja-JP" altLang="en-US"/>
          </a:p>
        </p:txBody>
      </p:sp>
    </p:spTree>
    <p:extLst>
      <p:ext uri="{BB962C8B-B14F-4D97-AF65-F5344CB8AC3E}">
        <p14:creationId xmlns:p14="http://schemas.microsoft.com/office/powerpoint/2010/main" val="2623163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628445" y="6502384"/>
            <a:ext cx="2133600" cy="365125"/>
          </a:xfrm>
        </p:spPr>
        <p:txBody>
          <a:bodyPr/>
          <a:lstStyle/>
          <a:p>
            <a:fld id="{E1D027E3-62E2-4B97-AB12-56BECFBE21C1}" type="slidenum">
              <a:rPr kumimoji="1" lang="ja-JP" altLang="en-US" smtClean="0"/>
              <a:pPr/>
              <a:t>21</a:t>
            </a:fld>
            <a:endParaRPr kumimoji="1" lang="ja-JP" altLang="en-US" dirty="0"/>
          </a:p>
        </p:txBody>
      </p:sp>
      <p:sp>
        <p:nvSpPr>
          <p:cNvPr id="3" name="正方形/長方形 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
        <p:nvSpPr>
          <p:cNvPr id="4" name="正方形/長方形 3"/>
          <p:cNvSpPr/>
          <p:nvPr/>
        </p:nvSpPr>
        <p:spPr>
          <a:xfrm>
            <a:off x="396451" y="771023"/>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府内企業の約</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割で業績は悪化したが、大幅に悪化する層がみられる一方で、維持・向上する層もあり、コロナ禍の影響は一様では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ない。</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2"/>
          <a:stretch>
            <a:fillRect/>
          </a:stretch>
        </p:blipFill>
        <p:spPr>
          <a:xfrm>
            <a:off x="365274" y="1657816"/>
            <a:ext cx="8533679" cy="4800600"/>
          </a:xfrm>
          <a:prstGeom prst="rect">
            <a:avLst/>
          </a:prstGeom>
        </p:spPr>
      </p:pic>
      <p:sp>
        <p:nvSpPr>
          <p:cNvPr id="6" name="テキスト ボックス 5"/>
          <p:cNvSpPr txBox="1"/>
          <p:nvPr/>
        </p:nvSpPr>
        <p:spPr>
          <a:xfrm>
            <a:off x="977453" y="6523492"/>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大阪府・公益</a:t>
            </a:r>
            <a:r>
              <a:rPr lang="ja-JP" altLang="en-US" sz="1100" dirty="0">
                <a:latin typeface="Meiryo UI" panose="020B0604030504040204" pitchFamily="50" charset="-128"/>
                <a:ea typeface="Meiryo UI" panose="020B0604030504040204" pitchFamily="50" charset="-128"/>
              </a:rPr>
              <a:t>財団法人大阪産業局「</a:t>
            </a:r>
            <a:r>
              <a:rPr lang="ja-JP" altLang="en-US" sz="1100" dirty="0" smtClean="0">
                <a:latin typeface="Meiryo UI" panose="020B0604030504040204" pitchFamily="50" charset="-128"/>
                <a:ea typeface="Meiryo UI" panose="020B0604030504040204" pitchFamily="50" charset="-128"/>
              </a:rPr>
              <a:t>新型コロナウイルス感染症</a:t>
            </a:r>
            <a:r>
              <a:rPr lang="ja-JP" altLang="en-US" sz="1100" dirty="0">
                <a:latin typeface="Meiryo UI" panose="020B0604030504040204" pitchFamily="50" charset="-128"/>
                <a:ea typeface="Meiryo UI" panose="020B0604030504040204" pitchFamily="50" charset="-128"/>
              </a:rPr>
              <a:t>の影響下に</a:t>
            </a:r>
            <a:r>
              <a:rPr lang="ja-JP" altLang="en-US" sz="1100" dirty="0" smtClean="0">
                <a:latin typeface="Meiryo UI" panose="020B0604030504040204" pitchFamily="50" charset="-128"/>
                <a:ea typeface="Meiryo UI" panose="020B0604030504040204" pitchFamily="50" charset="-128"/>
              </a:rPr>
              <a:t>おける府内企業</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実態調査」</a:t>
            </a:r>
            <a:endParaRPr kumimoji="1" lang="ja-JP" altLang="en-US" sz="11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335277" y="448120"/>
            <a:ext cx="5040560" cy="307777"/>
          </a:xfrm>
          <a:prstGeom prst="rect">
            <a:avLst/>
          </a:prstGeom>
          <a:noFill/>
        </p:spPr>
        <p:txBody>
          <a:bodyPr wrap="square" rtlCol="0">
            <a:spAutoFit/>
          </a:bodyPr>
          <a:lstStyle/>
          <a:p>
            <a:r>
              <a:rPr kumimoji="1" lang="ja-JP" altLang="en-US" sz="1400" b="1" dirty="0" smtClean="0"/>
              <a:t>■</a:t>
            </a:r>
            <a:r>
              <a:rPr lang="ja-JP" altLang="en-US" sz="1400" b="1" dirty="0"/>
              <a:t>　コロナ後の業績の変化</a:t>
            </a:r>
            <a:endParaRPr kumimoji="1" lang="ja-JP" altLang="en-US" sz="1400" b="1" dirty="0"/>
          </a:p>
        </p:txBody>
      </p:sp>
    </p:spTree>
    <p:extLst>
      <p:ext uri="{BB962C8B-B14F-4D97-AF65-F5344CB8AC3E}">
        <p14:creationId xmlns:p14="http://schemas.microsoft.com/office/powerpoint/2010/main" val="4170590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556437" y="6502384"/>
            <a:ext cx="2133600" cy="365125"/>
          </a:xfrm>
        </p:spPr>
        <p:txBody>
          <a:bodyPr/>
          <a:lstStyle/>
          <a:p>
            <a:fld id="{E1D027E3-62E2-4B97-AB12-56BECFBE21C1}" type="slidenum">
              <a:rPr kumimoji="1" lang="ja-JP" altLang="en-US" smtClean="0"/>
              <a:pPr/>
              <a:t>22</a:t>
            </a:fld>
            <a:endParaRPr kumimoji="1" lang="ja-JP" altLang="en-US" dirty="0"/>
          </a:p>
        </p:txBody>
      </p:sp>
      <p:sp>
        <p:nvSpPr>
          <p:cNvPr id="4" name="正方形/長方形 3"/>
          <p:cNvSpPr/>
          <p:nvPr/>
        </p:nvSpPr>
        <p:spPr>
          <a:xfrm>
            <a:off x="323528" y="745287"/>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人材不足感が強まるなか、全体的に従業者数は減少しているが、正規雇用では減少幅が少なく増加している業種もある。</a:t>
            </a:r>
          </a:p>
        </p:txBody>
      </p:sp>
      <p:sp>
        <p:nvSpPr>
          <p:cNvPr id="6" name="テキスト ボックス 5"/>
          <p:cNvSpPr txBox="1"/>
          <p:nvPr/>
        </p:nvSpPr>
        <p:spPr>
          <a:xfrm>
            <a:off x="905445" y="6523492"/>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大阪府・公益</a:t>
            </a:r>
            <a:r>
              <a:rPr lang="ja-JP" altLang="en-US" sz="1100" dirty="0">
                <a:latin typeface="Meiryo UI" panose="020B0604030504040204" pitchFamily="50" charset="-128"/>
                <a:ea typeface="Meiryo UI" panose="020B0604030504040204" pitchFamily="50" charset="-128"/>
              </a:rPr>
              <a:t>財団法人大阪産業局「</a:t>
            </a:r>
            <a:r>
              <a:rPr lang="ja-JP" altLang="en-US" sz="1100" dirty="0" smtClean="0">
                <a:latin typeface="Meiryo UI" panose="020B0604030504040204" pitchFamily="50" charset="-128"/>
                <a:ea typeface="Meiryo UI" panose="020B0604030504040204" pitchFamily="50" charset="-128"/>
              </a:rPr>
              <a:t>新型コロナウイルス感染症</a:t>
            </a:r>
            <a:r>
              <a:rPr lang="ja-JP" altLang="en-US" sz="1100" dirty="0">
                <a:latin typeface="Meiryo UI" panose="020B0604030504040204" pitchFamily="50" charset="-128"/>
                <a:ea typeface="Meiryo UI" panose="020B0604030504040204" pitchFamily="50" charset="-128"/>
              </a:rPr>
              <a:t>の影響下に</a:t>
            </a:r>
            <a:r>
              <a:rPr lang="ja-JP" altLang="en-US" sz="1100" dirty="0" smtClean="0">
                <a:latin typeface="Meiryo UI" panose="020B0604030504040204" pitchFamily="50" charset="-128"/>
                <a:ea typeface="Meiryo UI" panose="020B0604030504040204" pitchFamily="50" charset="-128"/>
              </a:rPr>
              <a:t>おける府内企業</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実態調査」</a:t>
            </a:r>
            <a:endParaRPr kumimoji="1" lang="ja-JP" altLang="en-US" sz="11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a:stretch>
            <a:fillRect/>
          </a:stretch>
        </p:blipFill>
        <p:spPr>
          <a:xfrm>
            <a:off x="614797" y="1669461"/>
            <a:ext cx="7599968" cy="4705350"/>
          </a:xfrm>
          <a:prstGeom prst="rect">
            <a:avLst/>
          </a:prstGeom>
        </p:spPr>
      </p:pic>
      <p:sp>
        <p:nvSpPr>
          <p:cNvPr id="8" name="テキスト ボックス 7"/>
          <p:cNvSpPr txBox="1"/>
          <p:nvPr/>
        </p:nvSpPr>
        <p:spPr>
          <a:xfrm>
            <a:off x="335277" y="448120"/>
            <a:ext cx="5040560" cy="307777"/>
          </a:xfrm>
          <a:prstGeom prst="rect">
            <a:avLst/>
          </a:prstGeom>
          <a:noFill/>
        </p:spPr>
        <p:txBody>
          <a:bodyPr wrap="square" rtlCol="0">
            <a:spAutoFit/>
          </a:bodyPr>
          <a:lstStyle/>
          <a:p>
            <a:r>
              <a:rPr kumimoji="1" lang="ja-JP" altLang="en-US" sz="1400" b="1" dirty="0" smtClean="0"/>
              <a:t>■</a:t>
            </a:r>
            <a:r>
              <a:rPr lang="ja-JP" altLang="en-US" sz="1400" b="1" dirty="0"/>
              <a:t>　コロナ後の雇用の変化</a:t>
            </a:r>
            <a:endParaRPr kumimoji="1" lang="ja-JP" altLang="en-US" sz="1400" b="1" dirty="0"/>
          </a:p>
        </p:txBody>
      </p:sp>
      <p:sp>
        <p:nvSpPr>
          <p:cNvPr id="9" name="正方形/長方形 8"/>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656089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23</a:t>
            </a:fld>
            <a:endParaRPr kumimoji="1" lang="ja-JP" altLang="en-US" dirty="0"/>
          </a:p>
        </p:txBody>
      </p:sp>
      <p:sp>
        <p:nvSpPr>
          <p:cNvPr id="4" name="正方形/長方形 3"/>
          <p:cNvSpPr/>
          <p:nvPr/>
        </p:nvSpPr>
        <p:spPr>
          <a:xfrm>
            <a:off x="375465" y="878966"/>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では、一致Ｃ</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は上昇。全国</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の一致</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CI</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は低下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99" y="1770242"/>
            <a:ext cx="4486076" cy="38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825" y="1753672"/>
            <a:ext cx="4275859" cy="38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23</a:t>
            </a:fld>
            <a:endParaRPr lang="ja-JP" altLang="en-US" dirty="0"/>
          </a:p>
        </p:txBody>
      </p:sp>
      <p:sp>
        <p:nvSpPr>
          <p:cNvPr id="11" name="大かっこ 10"/>
          <p:cNvSpPr/>
          <p:nvPr/>
        </p:nvSpPr>
        <p:spPr>
          <a:xfrm>
            <a:off x="1454222" y="6119001"/>
            <a:ext cx="6469868" cy="23454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100" dirty="0">
                <a:latin typeface="Meiryo UI" panose="020B0604030504040204" pitchFamily="50" charset="-128"/>
                <a:ea typeface="Meiryo UI" panose="020B0604030504040204" pitchFamily="50" charset="-128"/>
              </a:rPr>
              <a:t>大阪産業経済リサーチ＆デザインセンター「景気動向指数」、内閣府「景気動向指数」、　</a:t>
            </a:r>
            <a:r>
              <a:rPr lang="en-US" altLang="ja-JP" sz="1100" dirty="0">
                <a:latin typeface="Meiryo UI" panose="020B0604030504040204" pitchFamily="50" charset="-128"/>
                <a:ea typeface="Meiryo UI" panose="020B0604030504040204" pitchFamily="50" charset="-128"/>
              </a:rPr>
              <a:t>2015</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100</a:t>
            </a:r>
            <a:endParaRPr lang="zh-TW" altLang="en-US" sz="11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356828" y="461021"/>
            <a:ext cx="5040560" cy="307777"/>
          </a:xfrm>
          <a:prstGeom prst="rect">
            <a:avLst/>
          </a:prstGeom>
          <a:noFill/>
        </p:spPr>
        <p:txBody>
          <a:bodyPr wrap="square" rtlCol="0">
            <a:spAutoFit/>
          </a:bodyPr>
          <a:lstStyle/>
          <a:p>
            <a:r>
              <a:rPr kumimoji="1" lang="ja-JP" altLang="en-US" sz="1400" b="1" dirty="0" smtClean="0"/>
              <a:t>■　景気動向指数（</a:t>
            </a:r>
            <a:r>
              <a:rPr kumimoji="1" lang="en-US" altLang="ja-JP" sz="1400" b="1" dirty="0" smtClean="0"/>
              <a:t>CI</a:t>
            </a:r>
            <a:r>
              <a:rPr kumimoji="1" lang="ja-JP" altLang="en-US" sz="1400" b="1" dirty="0" smtClean="0"/>
              <a:t>）の動き</a:t>
            </a:r>
            <a:endParaRPr kumimoji="1" lang="ja-JP" altLang="en-US" sz="1400" b="1" dirty="0"/>
          </a:p>
        </p:txBody>
      </p:sp>
      <p:sp>
        <p:nvSpPr>
          <p:cNvPr id="6" name="正方形/長方形 5"/>
          <p:cNvSpPr/>
          <p:nvPr/>
        </p:nvSpPr>
        <p:spPr>
          <a:xfrm>
            <a:off x="1115616" y="1918104"/>
            <a:ext cx="3168352" cy="316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490519" y="1930595"/>
            <a:ext cx="3168352" cy="316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61183" y="1530115"/>
            <a:ext cx="3778769" cy="276999"/>
          </a:xfrm>
          <a:prstGeom prst="rect">
            <a:avLst/>
          </a:prstGeom>
          <a:noFill/>
        </p:spPr>
        <p:txBody>
          <a:bodyPr wrap="square" rtlCol="0">
            <a:spAutoFit/>
          </a:bodyPr>
          <a:lstStyle/>
          <a:p>
            <a:r>
              <a:rPr lang="ja-JP" altLang="en-US" sz="1200" dirty="0" smtClean="0"/>
              <a:t>○景気動向指数（一致</a:t>
            </a:r>
            <a:r>
              <a:rPr lang="en-US" altLang="ja-JP" sz="1200" dirty="0" smtClean="0"/>
              <a:t>CI</a:t>
            </a:r>
            <a:r>
              <a:rPr lang="ja-JP" altLang="en-US" sz="1200" dirty="0" smtClean="0"/>
              <a:t>：大阪府）</a:t>
            </a:r>
            <a:endParaRPr lang="ja-JP" altLang="en-US" sz="1200" dirty="0"/>
          </a:p>
        </p:txBody>
      </p:sp>
      <p:sp>
        <p:nvSpPr>
          <p:cNvPr id="14" name="テキスト ボックス 13"/>
          <p:cNvSpPr txBox="1"/>
          <p:nvPr/>
        </p:nvSpPr>
        <p:spPr>
          <a:xfrm>
            <a:off x="4803152" y="1497171"/>
            <a:ext cx="3778769" cy="276999"/>
          </a:xfrm>
          <a:prstGeom prst="rect">
            <a:avLst/>
          </a:prstGeom>
          <a:noFill/>
        </p:spPr>
        <p:txBody>
          <a:bodyPr wrap="square" rtlCol="0">
            <a:spAutoFit/>
          </a:bodyPr>
          <a:lstStyle/>
          <a:p>
            <a:r>
              <a:rPr lang="ja-JP" altLang="en-US" sz="1200" dirty="0" smtClean="0"/>
              <a:t>○景気動向指数（一致</a:t>
            </a:r>
            <a:r>
              <a:rPr lang="en-US" altLang="ja-JP" sz="1200" dirty="0" smtClean="0"/>
              <a:t>CI</a:t>
            </a:r>
            <a:r>
              <a:rPr lang="ja-JP" altLang="en-US" sz="1200" dirty="0" smtClean="0"/>
              <a:t>：全国）</a:t>
            </a:r>
            <a:endParaRPr lang="ja-JP" altLang="en-US" sz="1200" dirty="0"/>
          </a:p>
        </p:txBody>
      </p:sp>
      <p:sp>
        <p:nvSpPr>
          <p:cNvPr id="17" name="正方形/長方形 16"/>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2296061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24</a:t>
            </a:fld>
            <a:endParaRPr kumimoji="1" lang="ja-JP" altLang="en-US" dirty="0"/>
          </a:p>
        </p:txBody>
      </p:sp>
      <p:sp>
        <p:nvSpPr>
          <p:cNvPr id="4" name="正方形/長方形 3"/>
          <p:cNvSpPr/>
          <p:nvPr/>
        </p:nvSpPr>
        <p:spPr>
          <a:xfrm>
            <a:off x="320291" y="841323"/>
            <a:ext cx="8503417" cy="6994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個人消費は、持ち直しの動きが続いているものの、一部で弱さが増している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百貨店・スーパー販売額は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ヶ月ぶりの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上昇。</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24</a:t>
            </a:fld>
            <a:endParaRPr lang="ja-JP" altLang="en-US" dirty="0"/>
          </a:p>
        </p:txBody>
      </p:sp>
      <p:sp>
        <p:nvSpPr>
          <p:cNvPr id="11" name="大かっこ 10"/>
          <p:cNvSpPr/>
          <p:nvPr/>
        </p:nvSpPr>
        <p:spPr>
          <a:xfrm>
            <a:off x="1454222" y="6119000"/>
            <a:ext cx="4917978" cy="23734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100" dirty="0">
                <a:latin typeface="Meiryo UI" panose="020B0604030504040204" pitchFamily="50" charset="-128"/>
                <a:ea typeface="Meiryo UI" panose="020B0604030504040204" pitchFamily="50" charset="-128"/>
              </a:rPr>
              <a:t>近畿経済産業局「百貨店・スーパー販売状況」　、経済産業省「商業動態統計」</a:t>
            </a:r>
            <a:endParaRPr lang="zh-TW" altLang="en-US" sz="1100" dirty="0">
              <a:latin typeface="Meiryo UI" panose="020B0604030504040204" pitchFamily="50" charset="-128"/>
              <a:ea typeface="Meiryo UI" panose="020B0604030504040204"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91" y="1693715"/>
            <a:ext cx="8527656" cy="376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20291" y="507133"/>
            <a:ext cx="5040560" cy="307777"/>
          </a:xfrm>
          <a:prstGeom prst="rect">
            <a:avLst/>
          </a:prstGeom>
          <a:noFill/>
        </p:spPr>
        <p:txBody>
          <a:bodyPr wrap="square" rtlCol="0">
            <a:spAutoFit/>
          </a:bodyPr>
          <a:lstStyle/>
          <a:p>
            <a:r>
              <a:rPr kumimoji="1" lang="ja-JP" altLang="en-US" sz="1400" b="1" dirty="0" smtClean="0"/>
              <a:t>■</a:t>
            </a:r>
            <a:r>
              <a:rPr lang="ja-JP" altLang="en-US" sz="1400" b="1" dirty="0"/>
              <a:t>　百貨店・スーパー販売</a:t>
            </a:r>
            <a:r>
              <a:rPr lang="ja-JP" altLang="en-US" sz="1400" b="1" dirty="0" smtClean="0"/>
              <a:t>額（全店ベース）の</a:t>
            </a:r>
            <a:r>
              <a:rPr kumimoji="1" lang="ja-JP" altLang="en-US" sz="1400" b="1" dirty="0" smtClean="0"/>
              <a:t>動き</a:t>
            </a:r>
            <a:r>
              <a:rPr kumimoji="1" lang="en-US" altLang="ja-JP" sz="1400" b="1" dirty="0" smtClean="0"/>
              <a:t>【</a:t>
            </a:r>
            <a:r>
              <a:rPr kumimoji="1" lang="ja-JP" altLang="en-US" sz="1400" b="1" dirty="0" smtClean="0"/>
              <a:t>消費面</a:t>
            </a:r>
            <a:r>
              <a:rPr kumimoji="1" lang="en-US" altLang="ja-JP" sz="1400" b="1" dirty="0" smtClean="0"/>
              <a:t>】</a:t>
            </a:r>
            <a:endParaRPr kumimoji="1" lang="ja-JP" altLang="en-US" sz="1400" b="1" dirty="0"/>
          </a:p>
        </p:txBody>
      </p:sp>
      <p:sp>
        <p:nvSpPr>
          <p:cNvPr id="13" name="正方形/長方形 12"/>
          <p:cNvSpPr/>
          <p:nvPr/>
        </p:nvSpPr>
        <p:spPr>
          <a:xfrm>
            <a:off x="2699792" y="1805194"/>
            <a:ext cx="3853408" cy="399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622969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25</a:t>
            </a:fld>
            <a:endParaRPr kumimoji="1" lang="ja-JP" altLang="en-US" dirty="0"/>
          </a:p>
        </p:txBody>
      </p:sp>
      <p:sp>
        <p:nvSpPr>
          <p:cNvPr id="4" name="正方形/長方形 3"/>
          <p:cNvSpPr/>
          <p:nvPr/>
        </p:nvSpPr>
        <p:spPr>
          <a:xfrm>
            <a:off x="323528" y="964061"/>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個人消費は、持ち直しの動きが続いているものの、一部で弱さが増している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家電販売額は前年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同月比で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ヶ月ぶりの増加。</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25</a:t>
            </a:fld>
            <a:endParaRPr lang="ja-JP" altLang="en-US" dirty="0"/>
          </a:p>
        </p:txBody>
      </p:sp>
      <p:sp>
        <p:nvSpPr>
          <p:cNvPr id="11" name="大かっこ 10"/>
          <p:cNvSpPr/>
          <p:nvPr/>
        </p:nvSpPr>
        <p:spPr>
          <a:xfrm>
            <a:off x="1403648" y="6180826"/>
            <a:ext cx="2088232" cy="27251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zh-TW" altLang="en-US" sz="1100" dirty="0">
                <a:latin typeface="Meiryo UI" panose="020B0604030504040204" pitchFamily="50" charset="-128"/>
                <a:ea typeface="Meiryo UI" panose="020B0604030504040204" pitchFamily="50" charset="-128"/>
              </a:rPr>
              <a:t>経済産業省「商業動態統計」</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06283"/>
            <a:ext cx="8503417" cy="371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23528" y="546031"/>
            <a:ext cx="5040560" cy="307777"/>
          </a:xfrm>
          <a:prstGeom prst="rect">
            <a:avLst/>
          </a:prstGeom>
          <a:noFill/>
        </p:spPr>
        <p:txBody>
          <a:bodyPr wrap="square" rtlCol="0">
            <a:spAutoFit/>
          </a:bodyPr>
          <a:lstStyle/>
          <a:p>
            <a:r>
              <a:rPr kumimoji="1" lang="ja-JP" altLang="en-US" sz="1400" b="1" dirty="0" smtClean="0"/>
              <a:t>■</a:t>
            </a:r>
            <a:r>
              <a:rPr lang="ja-JP" altLang="en-US" sz="1400" b="1" dirty="0"/>
              <a:t>　家電販売額の</a:t>
            </a:r>
            <a:r>
              <a:rPr kumimoji="1" lang="ja-JP" altLang="en-US" sz="1400" b="1" dirty="0" smtClean="0"/>
              <a:t>動き</a:t>
            </a:r>
            <a:r>
              <a:rPr kumimoji="1" lang="en-US" altLang="ja-JP" sz="1400" b="1" dirty="0" smtClean="0"/>
              <a:t>【</a:t>
            </a:r>
            <a:r>
              <a:rPr kumimoji="1" lang="ja-JP" altLang="en-US" sz="1400" b="1" dirty="0" smtClean="0"/>
              <a:t>消費面</a:t>
            </a:r>
            <a:r>
              <a:rPr kumimoji="1" lang="en-US" altLang="ja-JP" sz="1400" b="1" dirty="0" smtClean="0"/>
              <a:t>】</a:t>
            </a:r>
            <a:endParaRPr kumimoji="1" lang="ja-JP" altLang="en-US" sz="1400" b="1" dirty="0"/>
          </a:p>
        </p:txBody>
      </p:sp>
      <p:sp>
        <p:nvSpPr>
          <p:cNvPr id="13" name="正方形/長方形 12"/>
          <p:cNvSpPr/>
          <p:nvPr/>
        </p:nvSpPr>
        <p:spPr>
          <a:xfrm>
            <a:off x="3491880" y="2006283"/>
            <a:ext cx="2232248" cy="399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629547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26</a:t>
            </a:fld>
            <a:endParaRPr kumimoji="1" lang="ja-JP" altLang="en-US" dirty="0"/>
          </a:p>
        </p:txBody>
      </p:sp>
      <p:sp>
        <p:nvSpPr>
          <p:cNvPr id="4" name="正方形/長方形 3"/>
          <p:cNvSpPr/>
          <p:nvPr/>
        </p:nvSpPr>
        <p:spPr>
          <a:xfrm>
            <a:off x="320291" y="848200"/>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個人消費は、持ち直しの動きが続いているものの、一部で弱さが増している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新車販売台数は前年同月比で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ヶ月連続の減少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26</a:t>
            </a:fld>
            <a:endParaRPr lang="ja-JP" altLang="en-US" dirty="0"/>
          </a:p>
        </p:txBody>
      </p:sp>
      <p:sp>
        <p:nvSpPr>
          <p:cNvPr id="11" name="大かっこ 10"/>
          <p:cNvSpPr/>
          <p:nvPr/>
        </p:nvSpPr>
        <p:spPr>
          <a:xfrm>
            <a:off x="1403648" y="6180826"/>
            <a:ext cx="6120680" cy="276188"/>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zh-TW" altLang="en-US" sz="1100" dirty="0">
                <a:latin typeface="Meiryo UI" panose="020B0604030504040204" pitchFamily="50" charset="-128"/>
                <a:ea typeface="Meiryo UI" panose="020B0604030504040204" pitchFamily="50" charset="-128"/>
              </a:rPr>
              <a:t>（一社）日本自動車販売協会連合会、（一社）全国軽自動車協会連合会</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18" y="1916165"/>
            <a:ext cx="8503417" cy="375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a:t>
            </a:r>
            <a:r>
              <a:rPr lang="zh-TW" altLang="en-US" sz="1400" b="1" dirty="0"/>
              <a:t>新車販売台数</a:t>
            </a:r>
            <a:r>
              <a:rPr lang="ja-JP" altLang="en-US" sz="1400" b="1" dirty="0" smtClean="0"/>
              <a:t>の</a:t>
            </a:r>
            <a:r>
              <a:rPr kumimoji="1" lang="ja-JP" altLang="en-US" sz="1400" b="1" dirty="0" smtClean="0"/>
              <a:t>動き</a:t>
            </a:r>
            <a:r>
              <a:rPr kumimoji="1" lang="en-US" altLang="ja-JP" sz="1400" b="1" dirty="0" smtClean="0"/>
              <a:t>【</a:t>
            </a:r>
            <a:r>
              <a:rPr kumimoji="1" lang="ja-JP" altLang="en-US" sz="1400" b="1" dirty="0" smtClean="0"/>
              <a:t>消費面</a:t>
            </a:r>
            <a:r>
              <a:rPr kumimoji="1" lang="en-US" altLang="ja-JP" sz="1400" b="1" dirty="0" smtClean="0"/>
              <a:t>】</a:t>
            </a:r>
            <a:endParaRPr kumimoji="1" lang="ja-JP" altLang="en-US" sz="1400" b="1" dirty="0"/>
          </a:p>
        </p:txBody>
      </p:sp>
      <p:sp>
        <p:nvSpPr>
          <p:cNvPr id="13" name="正方形/長方形 12"/>
          <p:cNvSpPr/>
          <p:nvPr/>
        </p:nvSpPr>
        <p:spPr>
          <a:xfrm>
            <a:off x="3473207" y="2047168"/>
            <a:ext cx="2232248" cy="558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7017261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27</a:t>
            </a:fld>
            <a:endParaRPr kumimoji="1" lang="ja-JP" altLang="en-US" dirty="0"/>
          </a:p>
        </p:txBody>
      </p:sp>
      <p:sp>
        <p:nvSpPr>
          <p:cNvPr id="4" name="正方形/長方形 3"/>
          <p:cNvSpPr/>
          <p:nvPr/>
        </p:nvSpPr>
        <p:spPr>
          <a:xfrm>
            <a:off x="318513" y="874313"/>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投資は、持ち直している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投資は前年同月比で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ヶ月ぶりの減少。</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27</a:t>
            </a:fld>
            <a:endParaRPr lang="ja-JP" altLang="en-US" dirty="0"/>
          </a:p>
        </p:txBody>
      </p:sp>
      <p:sp>
        <p:nvSpPr>
          <p:cNvPr id="11" name="大かっこ 10"/>
          <p:cNvSpPr/>
          <p:nvPr/>
        </p:nvSpPr>
        <p:spPr>
          <a:xfrm>
            <a:off x="1403648" y="6180826"/>
            <a:ext cx="2088232" cy="17552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zh-TW" altLang="en-US" sz="1100" dirty="0">
                <a:latin typeface="Meiryo UI" panose="020B0604030504040204" pitchFamily="50" charset="-128"/>
                <a:ea typeface="Meiryo UI" panose="020B0604030504040204" pitchFamily="50" charset="-128"/>
              </a:rPr>
              <a:t>国土交通省「住宅着工統計」</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44" y="1785280"/>
            <a:ext cx="8517047" cy="375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a:t>
            </a:r>
            <a:r>
              <a:rPr lang="ja-JP" altLang="en-US" sz="1400" b="1" dirty="0" smtClean="0"/>
              <a:t>新設住宅着工戸数の</a:t>
            </a:r>
            <a:r>
              <a:rPr kumimoji="1" lang="ja-JP" altLang="en-US" sz="1400" b="1" dirty="0" smtClean="0"/>
              <a:t>動き</a:t>
            </a:r>
            <a:r>
              <a:rPr kumimoji="1" lang="en-US" altLang="ja-JP" sz="1400" b="1" dirty="0" smtClean="0"/>
              <a:t>【</a:t>
            </a:r>
            <a:r>
              <a:rPr lang="ja-JP" altLang="en-US" sz="1400" b="1" dirty="0"/>
              <a:t>投資</a:t>
            </a:r>
            <a:r>
              <a:rPr kumimoji="1" lang="ja-JP" altLang="en-US" sz="1400" b="1" dirty="0" smtClean="0"/>
              <a:t>面</a:t>
            </a:r>
            <a:r>
              <a:rPr kumimoji="1" lang="en-US" altLang="ja-JP" sz="1400" b="1" dirty="0" smtClean="0"/>
              <a:t>】</a:t>
            </a:r>
            <a:endParaRPr kumimoji="1" lang="ja-JP" altLang="en-US" sz="1400" b="1" dirty="0"/>
          </a:p>
        </p:txBody>
      </p:sp>
      <p:sp>
        <p:nvSpPr>
          <p:cNvPr id="13" name="正方形/長方形 12"/>
          <p:cNvSpPr/>
          <p:nvPr/>
        </p:nvSpPr>
        <p:spPr>
          <a:xfrm>
            <a:off x="3467145" y="1823044"/>
            <a:ext cx="2232248" cy="558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833776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28</a:t>
            </a:fld>
            <a:endParaRPr kumimoji="1" lang="ja-JP" altLang="en-US" dirty="0"/>
          </a:p>
        </p:txBody>
      </p:sp>
      <p:sp>
        <p:nvSpPr>
          <p:cNvPr id="4" name="正方形/長方形 3"/>
          <p:cNvSpPr/>
          <p:nvPr/>
        </p:nvSpPr>
        <p:spPr>
          <a:xfrm>
            <a:off x="320289" y="917975"/>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投資は、持ち直している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機械受注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は前月比で減少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28</a:t>
            </a:fld>
            <a:endParaRPr lang="ja-JP" altLang="en-US" dirty="0"/>
          </a:p>
        </p:txBody>
      </p:sp>
      <p:sp>
        <p:nvSpPr>
          <p:cNvPr id="11" name="大かっこ 10"/>
          <p:cNvSpPr/>
          <p:nvPr/>
        </p:nvSpPr>
        <p:spPr>
          <a:xfrm>
            <a:off x="1403648" y="6180826"/>
            <a:ext cx="2088232" cy="17552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zh-TW" altLang="en-US" sz="1100" dirty="0">
                <a:latin typeface="Meiryo UI" panose="020B0604030504040204" pitchFamily="50" charset="-128"/>
                <a:ea typeface="Meiryo UI" panose="020B0604030504040204" pitchFamily="50" charset="-128"/>
              </a:rPr>
              <a:t>内閣府「機械受注統計調査」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90" y="1938131"/>
            <a:ext cx="8503417" cy="380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機械受注額の</a:t>
            </a:r>
            <a:r>
              <a:rPr kumimoji="1" lang="ja-JP" altLang="en-US" sz="1400" b="1" dirty="0" smtClean="0"/>
              <a:t>動き</a:t>
            </a:r>
            <a:r>
              <a:rPr kumimoji="1" lang="en-US" altLang="ja-JP" sz="1400" b="1" dirty="0" smtClean="0"/>
              <a:t>【</a:t>
            </a:r>
            <a:r>
              <a:rPr lang="ja-JP" altLang="en-US" sz="1400" b="1" dirty="0"/>
              <a:t>投資</a:t>
            </a:r>
            <a:r>
              <a:rPr kumimoji="1" lang="ja-JP" altLang="en-US" sz="1400" b="1" dirty="0" smtClean="0"/>
              <a:t>面</a:t>
            </a:r>
            <a:r>
              <a:rPr kumimoji="1" lang="en-US" altLang="ja-JP" sz="1400" b="1" dirty="0" smtClean="0"/>
              <a:t>】</a:t>
            </a:r>
            <a:endParaRPr kumimoji="1" lang="ja-JP" altLang="en-US" sz="1400" b="1" dirty="0"/>
          </a:p>
        </p:txBody>
      </p:sp>
      <p:sp>
        <p:nvSpPr>
          <p:cNvPr id="13" name="正方形/長方形 12"/>
          <p:cNvSpPr/>
          <p:nvPr/>
        </p:nvSpPr>
        <p:spPr>
          <a:xfrm>
            <a:off x="2447764" y="1907962"/>
            <a:ext cx="4105436" cy="524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829975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84480" y="866094"/>
            <a:ext cx="8856000" cy="540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281963" y="3973685"/>
            <a:ext cx="8640000" cy="2232000"/>
          </a:xfrm>
          <a:prstGeom prst="roundRect">
            <a:avLst>
              <a:gd name="adj" fmla="val 29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281963" y="937099"/>
            <a:ext cx="8640000" cy="2988000"/>
          </a:xfrm>
          <a:prstGeom prst="roundRect">
            <a:avLst>
              <a:gd name="adj" fmla="val 290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2728" y="143330"/>
            <a:ext cx="8911760" cy="404664"/>
          </a:xfrm>
          <a:prstGeom prst="rect">
            <a:avLst/>
          </a:prstGeom>
          <a:solidFill>
            <a:schemeClr val="bg1"/>
          </a:solidFill>
          <a:ln w="25400" cap="flat" cmpd="sng" algn="ctr">
            <a:noFill/>
            <a:prstDash val="solid"/>
          </a:ln>
          <a:effectLst/>
        </p:spPr>
        <p:txBody>
          <a:bodyPr anchor="ctr"/>
          <a:lstStyle/>
          <a:p>
            <a:pPr lvl="0">
              <a:defRPr/>
            </a:pPr>
            <a:r>
              <a:rPr lang="ja-JP" altLang="en-US" sz="2800" b="1" dirty="0" smtClean="0">
                <a:latin typeface="Meiryo UI" panose="020B0604030504040204" pitchFamily="50" charset="-128"/>
                <a:ea typeface="Meiryo UI" panose="020B0604030504040204" pitchFamily="50" charset="-128"/>
              </a:rPr>
              <a:t>１．</a:t>
            </a:r>
            <a:r>
              <a:rPr kumimoji="0" lang="ja-JP" altLang="en-US" sz="2800" b="1" kern="0" dirty="0" smtClean="0">
                <a:solidFill>
                  <a:srgbClr val="000000"/>
                </a:solidFill>
                <a:latin typeface="ＭＳ Ｐゴシック" pitchFamily="50" charset="-128"/>
                <a:ea typeface="Meiryo UI" pitchFamily="50" charset="-128"/>
                <a:cs typeface="Meiryo UI" pitchFamily="50" charset="-128"/>
              </a:rPr>
              <a:t>主な分析概要　</a:t>
            </a:r>
            <a:r>
              <a:rPr kumimoji="0" lang="ja-JP" altLang="en-US" sz="2800" b="1" kern="0" dirty="0">
                <a:solidFill>
                  <a:srgbClr val="000000"/>
                </a:solidFill>
                <a:latin typeface="ＭＳ Ｐゴシック" pitchFamily="50" charset="-128"/>
                <a:ea typeface="Meiryo UI" pitchFamily="50" charset="-128"/>
                <a:cs typeface="Meiryo UI" pitchFamily="50" charset="-128"/>
              </a:rPr>
              <a:t>①</a:t>
            </a:r>
            <a:endParaRPr kumimoji="0" lang="en-US" altLang="ja-JP" sz="2800" b="1" kern="0" dirty="0">
              <a:solidFill>
                <a:srgbClr val="000000"/>
              </a:solidFill>
              <a:latin typeface="ＭＳ Ｐゴシック" pitchFamily="50" charset="-128"/>
              <a:ea typeface="Meiryo UI" pitchFamily="50" charset="-128"/>
              <a:cs typeface="Meiryo UI" pitchFamily="50" charset="-128"/>
            </a:endParaRPr>
          </a:p>
        </p:txBody>
      </p:sp>
      <p:sp>
        <p:nvSpPr>
          <p:cNvPr id="9" name="テキスト ボックス 8"/>
          <p:cNvSpPr txBox="1"/>
          <p:nvPr/>
        </p:nvSpPr>
        <p:spPr>
          <a:xfrm>
            <a:off x="129060" y="543961"/>
            <a:ext cx="4506788"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「大阪経済</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全体</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の動き」からみた主な分析</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84480" y="992519"/>
            <a:ext cx="9355539" cy="297517"/>
          </a:xfrm>
          <a:prstGeom prst="rect">
            <a:avLst/>
          </a:prstGeom>
          <a:noFill/>
        </p:spPr>
        <p:txBody>
          <a:bodyPr wrap="square" rtlCol="0" anchor="ctr" anchorCtr="0">
            <a:spAutoFit/>
          </a:bodyPr>
          <a:lstStyle/>
          <a:p>
            <a:pPr>
              <a:lnSpc>
                <a:spcPts val="16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（１）新型コロナウイルス感染症拡大</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以前</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の大阪経済</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2007</a:t>
            </a:r>
            <a:r>
              <a:rPr lang="ja-JP" altLang="en-US" sz="1200" dirty="0" smtClean="0">
                <a:latin typeface="Meiryo UI" panose="020B0604030504040204" pitchFamily="50" charset="-128"/>
                <a:ea typeface="Meiryo UI" panose="020B0604030504040204" pitchFamily="50" charset="-128"/>
              </a:rPr>
              <a:t>年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リーマンショック前</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 </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新型コロナ以前</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の動き）</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nvPr>
        </p:nvGraphicFramePr>
        <p:xfrm>
          <a:off x="708745" y="1221357"/>
          <a:ext cx="7977235" cy="624840"/>
        </p:xfrm>
        <a:graphic>
          <a:graphicData uri="http://schemas.openxmlformats.org/drawingml/2006/table">
            <a:tbl>
              <a:tblPr firstRow="1" bandRow="1">
                <a:tableStyleId>{5940675A-B579-460E-94D1-54222C63F5DA}</a:tableStyleId>
              </a:tblPr>
              <a:tblGrid>
                <a:gridCol w="7977235">
                  <a:extLst>
                    <a:ext uri="{9D8B030D-6E8A-4147-A177-3AD203B41FA5}">
                      <a16:colId xmlns:a16="http://schemas.microsoft.com/office/drawing/2014/main" val="3016237626"/>
                    </a:ext>
                  </a:extLst>
                </a:gridCol>
              </a:tblGrid>
              <a:tr h="0">
                <a:tc>
                  <a:txBody>
                    <a:bodyPr/>
                    <a:lstStyle/>
                    <a:p>
                      <a:pPr marL="179388" marR="0" lvl="0" indent="-179388" algn="l" defTabSz="914400" rtl="0" eaLnBrk="1" fontAlgn="auto" latinLnBrk="0" hangingPunct="1">
                        <a:lnSpc>
                          <a:spcPts val="1400"/>
                        </a:lnSpc>
                        <a:spcBef>
                          <a:spcPts val="30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　府民経済計算を中心に分析した新型コロナ拡大以前の大阪経済は、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年のリーマンショック後に急速に落ち込んだ後、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年春を底に、概ね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からのインバウンドの飛躍的な増加なども背景に、緩やかな回復基調が続いていた。総体として、コロナ前までの大阪経済は、特に、雇用環境が大きく改善してきた一方で、府内総生産は、ほぼ横ばいの状態が続いてきた。</a:t>
                      </a: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003019"/>
                  </a:ext>
                </a:extLst>
              </a:tr>
            </a:tbl>
          </a:graphicData>
        </a:graphic>
      </p:graphicFrame>
      <p:sp>
        <p:nvSpPr>
          <p:cNvPr id="23" name="タイトル 1">
            <a:extLst>
              <a:ext uri="{FF2B5EF4-FFF2-40B4-BE49-F238E27FC236}">
                <a16:creationId xmlns:a16="http://schemas.microsoft.com/office/drawing/2014/main" id="{3E923693-AA87-4A2E-A41B-C65873D48263}"/>
              </a:ext>
            </a:extLst>
          </p:cNvPr>
          <p:cNvSpPr txBox="1">
            <a:spLocks/>
          </p:cNvSpPr>
          <p:nvPr/>
        </p:nvSpPr>
        <p:spPr>
          <a:xfrm>
            <a:off x="848983" y="1946826"/>
            <a:ext cx="7783279" cy="1884344"/>
          </a:xfrm>
          <a:prstGeom prst="rect">
            <a:avLst/>
          </a:prstGeom>
          <a:noFill/>
          <a:ln>
            <a:solidFill>
              <a:schemeClr val="tx1"/>
            </a:solidFill>
            <a:prstDash val="sysDash"/>
          </a:ln>
        </p:spPr>
        <p:txBody>
          <a:bodyPr vert="horz" wrap="square" lIns="108000" tIns="144000" rIns="10800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400"/>
              </a:lnSpc>
              <a:spcBef>
                <a:spcPts val="900"/>
              </a:spcBef>
              <a:buFont typeface="Wingdings" panose="05000000000000000000" pitchFamily="2" charset="2"/>
              <a:buChar char="Ø"/>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雇用の改善について「経済センサス」を用いて産業別に傾向をみた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ところ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、情報</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通信や福祉・医療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など人的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資産が活かされるサービス関連分野の付加</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価値が伸び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る一方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製造業や卸・小売りなど、有形資産に基づく分野の付加</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価値が減少。付加</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価値を生み出す源泉が、有形資産から無形資産へと移りつつ</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あること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考えられ、無形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資産から付加価値を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創出できる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人的資本への投資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が、今後の成長戦略の柱の一つとなるのではないか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400"/>
              </a:lnSpc>
              <a:spcBef>
                <a:spcPts val="300"/>
              </a:spcBef>
              <a:buFont typeface="Wingdings" panose="05000000000000000000" pitchFamily="2" charset="2"/>
              <a:buChar char="Ø"/>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また、正社員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や正職員での就労を望みながら、非正規となって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いる人々への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支援の強化や、働く人々の満足度なども含めた雇用の質を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高めること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魅力ある雇用環境</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」を創出していくことが、内外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からの人材の集積にもつながるのでは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ないか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lgn="l">
              <a:lnSpc>
                <a:spcPts val="1400"/>
              </a:lnSpc>
              <a:spcBef>
                <a:spcPts val="30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横ばいが続く府内総生産に関して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そもそも日本全体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の伸び</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が諸外国に比べ見劣りし、そこには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大阪など大都市の域内総生産が伸び悩むこと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が背景と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考えられ、とりわけ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、大阪の伸びが低いことから、</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付加価値を大きく生み出すリーディング産業の育成</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や、スタートアップなど、</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担い手の</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創出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が、大きな課題となるのではないか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848984" y="1820204"/>
            <a:ext cx="1379519" cy="239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主な分析内容</a:t>
            </a:r>
            <a:endParaRPr kumimoji="1" lang="ja-JP" altLang="en-US" sz="1200" b="1" dirty="0"/>
          </a:p>
        </p:txBody>
      </p:sp>
      <p:sp>
        <p:nvSpPr>
          <p:cNvPr id="29" name="テキスト ボックス 28"/>
          <p:cNvSpPr txBox="1"/>
          <p:nvPr/>
        </p:nvSpPr>
        <p:spPr>
          <a:xfrm>
            <a:off x="217303" y="3999414"/>
            <a:ext cx="7200800" cy="297517"/>
          </a:xfrm>
          <a:prstGeom prst="rect">
            <a:avLst/>
          </a:prstGeom>
          <a:noFill/>
        </p:spPr>
        <p:txBody>
          <a:bodyPr wrap="square" rtlCol="0" anchor="ctr" anchorCtr="0">
            <a:spAutoFit/>
          </a:bodyPr>
          <a:lstStyle/>
          <a:p>
            <a:pPr>
              <a:lnSpc>
                <a:spcPts val="16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（２）新型コロナウイルス感染症拡大</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前後</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の大阪経済等</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rPr>
              <a:t>年」</a:t>
            </a:r>
            <a:r>
              <a:rPr lang="ja-JP" altLang="en-US" sz="1050" dirty="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rPr>
              <a:t>年</a:t>
            </a: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の</a:t>
            </a:r>
            <a:r>
              <a:rPr lang="ja-JP" altLang="en-US" sz="1050" dirty="0" smtClean="0">
                <a:latin typeface="Meiryo UI" panose="020B0604030504040204" pitchFamily="50" charset="-128"/>
                <a:ea typeface="Meiryo UI" panose="020B0604030504040204" pitchFamily="50" charset="-128"/>
              </a:rPr>
              <a:t>動き）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p:cNvGraphicFramePr>
            <a:graphicFrameLocks noGrp="1"/>
          </p:cNvGraphicFramePr>
          <p:nvPr>
            <p:extLst/>
          </p:nvPr>
        </p:nvGraphicFramePr>
        <p:xfrm>
          <a:off x="652646" y="4214592"/>
          <a:ext cx="7937953" cy="1018540"/>
        </p:xfrm>
        <a:graphic>
          <a:graphicData uri="http://schemas.openxmlformats.org/drawingml/2006/table">
            <a:tbl>
              <a:tblPr firstRow="1" bandRow="1">
                <a:tableStyleId>{5940675A-B579-460E-94D1-54222C63F5DA}</a:tableStyleId>
              </a:tblPr>
              <a:tblGrid>
                <a:gridCol w="7937953">
                  <a:extLst>
                    <a:ext uri="{9D8B030D-6E8A-4147-A177-3AD203B41FA5}">
                      <a16:colId xmlns:a16="http://schemas.microsoft.com/office/drawing/2014/main" val="3016237626"/>
                    </a:ext>
                  </a:extLst>
                </a:gridCol>
              </a:tblGrid>
              <a:tr h="0">
                <a:tc>
                  <a:txBody>
                    <a:bodyPr/>
                    <a:lstStyle/>
                    <a:p>
                      <a:pPr marL="179388" marR="0" lvl="0" indent="-179388" algn="l" defTabSz="914400" rtl="0" eaLnBrk="1" fontAlgn="auto" latinLnBrk="0" hangingPunct="1">
                        <a:lnSpc>
                          <a:spcPts val="1400"/>
                        </a:lnSpc>
                        <a:spcBef>
                          <a:spcPts val="30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　各種経済指標をもとに分析した新型コロナ拡大前後の大阪経済は、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春から急速に悪化し、好調であったインバウンドはほぼ蒸発。現在は、個人消費の一部で弱さがみられるなど厳しい状況は続いているが、雇用に下げ止まりの兆しがみられるなど、投資や生産活動も含め、持ち直しの動きとなっている。また、北摂周辺の人口が増加するなど、人口動態の変化もみられ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auto" latinLnBrk="0" hangingPunct="1">
                        <a:lnSpc>
                          <a:spcPts val="1400"/>
                        </a:lnSpc>
                        <a:spcBef>
                          <a:spcPts val="30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〇 今後については、新型コロナの感染再拡大や資源高に伴う世界経済のリスクの高まりなどが懸念されるが、より積極的な設備投資や労働生産性の向上、所得改善による消費の拡大が図られるよう取り組むことが、経済の回復にとって重要になる。</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003019"/>
                  </a:ext>
                </a:extLst>
              </a:tr>
            </a:tbl>
          </a:graphicData>
        </a:graphic>
      </p:graphicFrame>
      <p:sp>
        <p:nvSpPr>
          <p:cNvPr id="32" name="タイトル 1">
            <a:extLst>
              <a:ext uri="{FF2B5EF4-FFF2-40B4-BE49-F238E27FC236}">
                <a16:creationId xmlns:a16="http://schemas.microsoft.com/office/drawing/2014/main" id="{3E923693-AA87-4A2E-A41B-C65873D48263}"/>
              </a:ext>
            </a:extLst>
          </p:cNvPr>
          <p:cNvSpPr txBox="1">
            <a:spLocks/>
          </p:cNvSpPr>
          <p:nvPr/>
        </p:nvSpPr>
        <p:spPr>
          <a:xfrm>
            <a:off x="837292" y="5382694"/>
            <a:ext cx="7794970" cy="730182"/>
          </a:xfrm>
          <a:prstGeom prst="rect">
            <a:avLst/>
          </a:prstGeom>
          <a:noFill/>
          <a:ln>
            <a:solidFill>
              <a:schemeClr val="tx1"/>
            </a:solidFill>
            <a:prstDash val="sysDash"/>
          </a:ln>
        </p:spPr>
        <p:txBody>
          <a:bodyPr vert="horz" wrap="square" lIns="108000" tIns="144000" rIns="108000" bIns="4572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400"/>
              </a:lnSpc>
              <a:spcBef>
                <a:spcPts val="90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大阪の雇用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のボリュームゾーンとなっている「小売り」や「サービス業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、今般の新型コロナウイルス感染症に係る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制限やインバウンドの増減に影響を受ける分野であり、安心できる豊かな暮らしを確保するという観点での</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雇用のレジリエンスの強化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外的ショックにも柔軟に対応できる産業構造</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を確立していくことが重要と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なるのではないか。</a:t>
            </a:r>
          </a:p>
        </p:txBody>
      </p:sp>
      <p:sp>
        <p:nvSpPr>
          <p:cNvPr id="2" name="二等辺三角形 1"/>
          <p:cNvSpPr/>
          <p:nvPr/>
        </p:nvSpPr>
        <p:spPr>
          <a:xfrm rot="10800000">
            <a:off x="3965201" y="6323907"/>
            <a:ext cx="1440000" cy="72000"/>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13" name="テキスト ボックス 12"/>
          <p:cNvSpPr txBox="1"/>
          <p:nvPr/>
        </p:nvSpPr>
        <p:spPr>
          <a:xfrm>
            <a:off x="245844" y="6403190"/>
            <a:ext cx="8780008" cy="297517"/>
          </a:xfrm>
          <a:prstGeom prst="rect">
            <a:avLst/>
          </a:prstGeom>
          <a:noFill/>
        </p:spPr>
        <p:txBody>
          <a:bodyPr wrap="square" rtlCol="0" anchor="ctr" anchorCtr="0">
            <a:spAutoFit/>
          </a:bodyPr>
          <a:lstStyle/>
          <a:p>
            <a:pPr>
              <a:lnSpc>
                <a:spcPts val="16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万博のインパクトを活かすことなどに</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、人的投資の拡大と付加価値を大きく生み出す仕組みを創出していくことが重要</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825256" y="5263167"/>
            <a:ext cx="1379519" cy="239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主な分析内容</a:t>
            </a:r>
            <a:endParaRPr kumimoji="1" lang="ja-JP" altLang="en-US" sz="1200" b="1" dirty="0"/>
          </a:p>
        </p:txBody>
      </p:sp>
      <p:sp>
        <p:nvSpPr>
          <p:cNvPr id="4" name="テキスト ボックス 3"/>
          <p:cNvSpPr txBox="1"/>
          <p:nvPr/>
        </p:nvSpPr>
        <p:spPr>
          <a:xfrm>
            <a:off x="4121158" y="109858"/>
            <a:ext cx="4900528" cy="461665"/>
          </a:xfrm>
          <a:prstGeom prst="rect">
            <a:avLst/>
          </a:prstGeom>
          <a:solidFill>
            <a:schemeClr val="accent6">
              <a:lumMod val="40000"/>
              <a:lumOff val="60000"/>
            </a:schemeClr>
          </a:solidFill>
          <a:ln>
            <a:noFill/>
          </a:ln>
        </p:spPr>
        <p:txBody>
          <a:bodyPr wrap="square" rtlCol="0" anchor="ctr">
            <a:spAutoFit/>
          </a:bodyPr>
          <a:lstStyle/>
          <a:p>
            <a:pPr marL="285750" indent="-285750">
              <a:buFont typeface="Wingdings" panose="05000000000000000000" pitchFamily="2" charset="2"/>
              <a:buChar char="Ø"/>
            </a:pPr>
            <a:r>
              <a:rPr lang="ja-JP" altLang="en-US" sz="1200" dirty="0"/>
              <a:t>こうした経済分析や社会潮流分析、都市分析も含め、どのようにして</a:t>
            </a:r>
            <a:r>
              <a:rPr lang="ja-JP" altLang="en-US" sz="1200" dirty="0" smtClean="0"/>
              <a:t>、</a:t>
            </a:r>
            <a:endParaRPr lang="en-US" altLang="ja-JP" sz="1200" dirty="0" smtClean="0"/>
          </a:p>
          <a:p>
            <a:r>
              <a:rPr lang="ja-JP" altLang="en-US" sz="1200" dirty="0"/>
              <a:t>　</a:t>
            </a:r>
            <a:r>
              <a:rPr lang="ja-JP" altLang="en-US" sz="1200" dirty="0" smtClean="0"/>
              <a:t>　　大阪</a:t>
            </a:r>
            <a:r>
              <a:rPr lang="ja-JP" altLang="en-US" sz="1200" dirty="0"/>
              <a:t>を、東京さらには世界に伍して成長していく都市としていく</a:t>
            </a:r>
            <a:r>
              <a:rPr lang="ja-JP" altLang="en-US" sz="1200" dirty="0" smtClean="0"/>
              <a:t>か</a:t>
            </a:r>
            <a:endParaRPr lang="ja-JP" altLang="en-US" sz="1200" dirty="0"/>
          </a:p>
        </p:txBody>
      </p:sp>
      <p:sp>
        <p:nvSpPr>
          <p:cNvPr id="19" name="スライド番号プレースホルダー 3">
            <a:extLst>
              <a:ext uri="{FF2B5EF4-FFF2-40B4-BE49-F238E27FC236}">
                <a16:creationId xmlns:a16="http://schemas.microsoft.com/office/drawing/2014/main" id="{FDC1BA3F-1AE2-47E1-8004-18BBF3B02693}"/>
              </a:ext>
            </a:extLst>
          </p:cNvPr>
          <p:cNvSpPr>
            <a:spLocks noGrp="1"/>
          </p:cNvSpPr>
          <p:nvPr>
            <p:ph type="sldNum" sz="quarter" idx="12"/>
          </p:nvPr>
        </p:nvSpPr>
        <p:spPr>
          <a:xfrm>
            <a:off x="6976609" y="6423727"/>
            <a:ext cx="2133600" cy="365125"/>
          </a:xfrm>
        </p:spPr>
        <p:txBody>
          <a:bodyPr/>
          <a:lstStyle/>
          <a:p>
            <a:fld id="{893290AE-011E-403C-A3C9-B3B44B5CA60C}" type="slidenum">
              <a:rPr kumimoji="1" lang="ja-JP" altLang="en-US" smtClean="0"/>
              <a:t>2</a:t>
            </a:fld>
            <a:endParaRPr kumimoji="1" lang="ja-JP" altLang="en-US"/>
          </a:p>
        </p:txBody>
      </p:sp>
    </p:spTree>
    <p:extLst>
      <p:ext uri="{BB962C8B-B14F-4D97-AF65-F5344CB8AC3E}">
        <p14:creationId xmlns:p14="http://schemas.microsoft.com/office/powerpoint/2010/main" val="41271556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29</a:t>
            </a:fld>
            <a:endParaRPr kumimoji="1" lang="ja-JP" altLang="en-US" dirty="0"/>
          </a:p>
        </p:txBody>
      </p:sp>
      <p:sp>
        <p:nvSpPr>
          <p:cNvPr id="4" name="正方形/長方形 3"/>
          <p:cNvSpPr/>
          <p:nvPr/>
        </p:nvSpPr>
        <p:spPr>
          <a:xfrm>
            <a:off x="320289" y="890807"/>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投資は、持ち直している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動向は、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月期（近畿）は前年同期比で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期ぶりの減少</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29</a:t>
            </a:fld>
            <a:endParaRPr lang="ja-JP" altLang="en-US" dirty="0"/>
          </a:p>
        </p:txBody>
      </p:sp>
      <p:sp>
        <p:nvSpPr>
          <p:cNvPr id="11" name="大かっこ 10"/>
          <p:cNvSpPr/>
          <p:nvPr/>
        </p:nvSpPr>
        <p:spPr>
          <a:xfrm>
            <a:off x="1403648" y="6086025"/>
            <a:ext cx="6696744" cy="54064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100" dirty="0" smtClean="0">
                <a:latin typeface="Meiryo UI" panose="020B0604030504040204" pitchFamily="50" charset="-128"/>
                <a:ea typeface="Meiryo UI" panose="020B0604030504040204" pitchFamily="50" charset="-128"/>
              </a:rPr>
              <a:t>近畿</a:t>
            </a:r>
            <a:r>
              <a:rPr lang="ja-JP" altLang="en-US" sz="1100" dirty="0">
                <a:latin typeface="Meiryo UI" panose="020B0604030504040204" pitchFamily="50" charset="-128"/>
                <a:ea typeface="Meiryo UI" panose="020B0604030504040204" pitchFamily="50" charset="-128"/>
              </a:rPr>
              <a:t>財務局「法人企業統計」　、財務省「法人企業統計」　</a:t>
            </a: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資本金</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億円以上、全産業（金融・保険業を除く）。ソフトウウェアを含む設備投資</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90" y="1969025"/>
            <a:ext cx="8503417" cy="380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a:t>
            </a:r>
            <a:r>
              <a:rPr lang="zh-TW" altLang="en-US" sz="1400" b="1" dirty="0"/>
              <a:t>設備投資動向</a:t>
            </a:r>
            <a:r>
              <a:rPr lang="ja-JP" altLang="en-US" sz="1400" b="1" dirty="0" smtClean="0"/>
              <a:t>の</a:t>
            </a:r>
            <a:r>
              <a:rPr kumimoji="1" lang="ja-JP" altLang="en-US" sz="1400" b="1" dirty="0" smtClean="0"/>
              <a:t>動き</a:t>
            </a:r>
            <a:r>
              <a:rPr kumimoji="1" lang="en-US" altLang="ja-JP" sz="1400" b="1" dirty="0" smtClean="0"/>
              <a:t>【</a:t>
            </a:r>
            <a:r>
              <a:rPr lang="ja-JP" altLang="en-US" sz="1400" b="1" dirty="0"/>
              <a:t>投資</a:t>
            </a:r>
            <a:r>
              <a:rPr kumimoji="1" lang="ja-JP" altLang="en-US" sz="1400" b="1" dirty="0" smtClean="0"/>
              <a:t>面</a:t>
            </a:r>
            <a:r>
              <a:rPr kumimoji="1" lang="en-US" altLang="ja-JP" sz="1400" b="1" dirty="0" smtClean="0"/>
              <a:t>】</a:t>
            </a:r>
            <a:endParaRPr kumimoji="1" lang="ja-JP" altLang="en-US" sz="1400" b="1" dirty="0"/>
          </a:p>
        </p:txBody>
      </p:sp>
      <p:sp>
        <p:nvSpPr>
          <p:cNvPr id="13" name="正方形/長方形 12"/>
          <p:cNvSpPr/>
          <p:nvPr/>
        </p:nvSpPr>
        <p:spPr>
          <a:xfrm>
            <a:off x="3779912" y="1907962"/>
            <a:ext cx="1579161" cy="524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092454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30</a:t>
            </a:fld>
            <a:endParaRPr kumimoji="1" lang="ja-JP" altLang="en-US" dirty="0"/>
          </a:p>
        </p:txBody>
      </p:sp>
      <p:sp>
        <p:nvSpPr>
          <p:cNvPr id="4" name="正方形/長方形 3"/>
          <p:cNvSpPr/>
          <p:nvPr/>
        </p:nvSpPr>
        <p:spPr>
          <a:xfrm>
            <a:off x="755577" y="894497"/>
            <a:ext cx="7507240"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輸出は、持ち直して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ヶ月連続の増加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30</a:t>
            </a:fld>
            <a:endParaRPr lang="ja-JP" altLang="en-US" dirty="0"/>
          </a:p>
        </p:txBody>
      </p:sp>
      <p:sp>
        <p:nvSpPr>
          <p:cNvPr id="11" name="大かっこ 10"/>
          <p:cNvSpPr/>
          <p:nvPr/>
        </p:nvSpPr>
        <p:spPr>
          <a:xfrm>
            <a:off x="1403648" y="6086025"/>
            <a:ext cx="6696744" cy="54064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税関「貿易統計」、日本銀行「時系列統計」</a:t>
            </a: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対ドル為替レートは、東京インターバンク相場、ドル・円、スポット、中心相場</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月中平均。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68" y="1804594"/>
            <a:ext cx="8506840" cy="377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a:t>
            </a:r>
            <a:r>
              <a:rPr lang="ja-JP" altLang="en-US" sz="1400" b="1" dirty="0" smtClean="0"/>
              <a:t>輸出額の</a:t>
            </a:r>
            <a:r>
              <a:rPr kumimoji="1" lang="ja-JP" altLang="en-US" sz="1400" b="1" dirty="0" smtClean="0"/>
              <a:t>動き</a:t>
            </a:r>
            <a:r>
              <a:rPr kumimoji="1" lang="en-US" altLang="ja-JP" sz="1400" b="1" dirty="0" smtClean="0"/>
              <a:t>【</a:t>
            </a:r>
            <a:r>
              <a:rPr lang="ja-JP" altLang="en-US" sz="1400" b="1" dirty="0" smtClean="0"/>
              <a:t>貿易・観光</a:t>
            </a:r>
            <a:r>
              <a:rPr kumimoji="1" lang="ja-JP" altLang="en-US" sz="1400" b="1" dirty="0" smtClean="0"/>
              <a:t>面</a:t>
            </a:r>
            <a:r>
              <a:rPr kumimoji="1" lang="en-US" altLang="ja-JP" sz="1400" b="1" dirty="0" smtClean="0"/>
              <a:t>】</a:t>
            </a:r>
            <a:endParaRPr kumimoji="1" lang="ja-JP" altLang="en-US" sz="1400" b="1" dirty="0"/>
          </a:p>
        </p:txBody>
      </p:sp>
      <p:sp>
        <p:nvSpPr>
          <p:cNvPr id="13" name="正方形/長方形 12"/>
          <p:cNvSpPr/>
          <p:nvPr/>
        </p:nvSpPr>
        <p:spPr>
          <a:xfrm>
            <a:off x="3419872" y="1907963"/>
            <a:ext cx="2448272" cy="440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739360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31</a:t>
            </a:fld>
            <a:endParaRPr kumimoji="1" lang="ja-JP" altLang="en-US" dirty="0"/>
          </a:p>
        </p:txBody>
      </p:sp>
      <p:sp>
        <p:nvSpPr>
          <p:cNvPr id="4" name="正方形/長方形 3"/>
          <p:cNvSpPr/>
          <p:nvPr/>
        </p:nvSpPr>
        <p:spPr>
          <a:xfrm>
            <a:off x="319002" y="856367"/>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ヶ月連続の増加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31</a:t>
            </a:fld>
            <a:endParaRPr lang="ja-JP" altLang="en-US" dirty="0"/>
          </a:p>
        </p:txBody>
      </p:sp>
      <p:sp>
        <p:nvSpPr>
          <p:cNvPr id="11" name="大かっこ 10"/>
          <p:cNvSpPr/>
          <p:nvPr/>
        </p:nvSpPr>
        <p:spPr>
          <a:xfrm>
            <a:off x="1403648" y="6086025"/>
            <a:ext cx="1584176" cy="2703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zh-TW" altLang="en-US" sz="1100" dirty="0">
                <a:latin typeface="Meiryo UI" panose="020B0604030504040204" pitchFamily="50" charset="-128"/>
                <a:ea typeface="Meiryo UI" panose="020B0604030504040204" pitchFamily="50" charset="-128"/>
              </a:rPr>
              <a:t>大阪税関「貿易統計</a:t>
            </a:r>
            <a:r>
              <a:rPr lang="zh-TW"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03" y="1806335"/>
            <a:ext cx="8503417" cy="377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3779912" y="1907962"/>
            <a:ext cx="1579161" cy="524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a:t>
            </a:r>
            <a:r>
              <a:rPr lang="ja-JP" altLang="en-US" sz="1400" b="1" dirty="0" smtClean="0"/>
              <a:t>輸入額の</a:t>
            </a:r>
            <a:r>
              <a:rPr kumimoji="1" lang="ja-JP" altLang="en-US" sz="1400" b="1" dirty="0" smtClean="0"/>
              <a:t>動き</a:t>
            </a:r>
            <a:r>
              <a:rPr kumimoji="1" lang="en-US" altLang="ja-JP" sz="1400" b="1" dirty="0" smtClean="0"/>
              <a:t>【</a:t>
            </a:r>
            <a:r>
              <a:rPr lang="ja-JP" altLang="en-US" sz="1400" b="1" dirty="0" smtClean="0"/>
              <a:t>貿易・観光</a:t>
            </a:r>
            <a:r>
              <a:rPr kumimoji="1" lang="ja-JP" altLang="en-US" sz="1400" b="1" dirty="0" smtClean="0"/>
              <a:t>面</a:t>
            </a:r>
            <a:r>
              <a:rPr kumimoji="1" lang="en-US" altLang="ja-JP" sz="1400" b="1" dirty="0" smtClean="0"/>
              <a:t>】</a:t>
            </a:r>
            <a:endParaRPr kumimoji="1" lang="ja-JP" altLang="en-US" sz="1400" b="1" dirty="0"/>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453162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32</a:t>
            </a:fld>
            <a:endParaRPr kumimoji="1" lang="ja-JP" altLang="en-US" dirty="0"/>
          </a:p>
        </p:txBody>
      </p:sp>
      <p:sp>
        <p:nvSpPr>
          <p:cNvPr id="4" name="正方形/長方形 3"/>
          <p:cNvSpPr/>
          <p:nvPr/>
        </p:nvSpPr>
        <p:spPr>
          <a:xfrm>
            <a:off x="313739" y="959814"/>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 国際線外国人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旅客数は、新型コロナウイルスの感染拡大を機に蒸発。</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月以降、一時対前年同月比で増加傾向がみられたが、直近では再び減少。</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32</a:t>
            </a:fld>
            <a:endParaRPr lang="ja-JP" altLang="en-US" dirty="0"/>
          </a:p>
        </p:txBody>
      </p:sp>
      <p:sp>
        <p:nvSpPr>
          <p:cNvPr id="11" name="大かっこ 10"/>
          <p:cNvSpPr/>
          <p:nvPr/>
        </p:nvSpPr>
        <p:spPr>
          <a:xfrm>
            <a:off x="1403648" y="6086025"/>
            <a:ext cx="1584176" cy="2703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100" dirty="0">
                <a:latin typeface="Meiryo UI" panose="020B0604030504040204" pitchFamily="50" charset="-128"/>
                <a:ea typeface="Meiryo UI" panose="020B0604030504040204" pitchFamily="50" charset="-128"/>
              </a:rPr>
              <a:t>関西エアポート（株）</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740" y="2029317"/>
            <a:ext cx="8503417" cy="380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a:t>
            </a:r>
            <a:r>
              <a:rPr lang="zh-CN" altLang="en-US" sz="1400" b="1" dirty="0"/>
              <a:t>関西国際空港 国際線外国人旅客数</a:t>
            </a:r>
            <a:r>
              <a:rPr lang="ja-JP" altLang="en-US" sz="1400" b="1" dirty="0" smtClean="0"/>
              <a:t>の</a:t>
            </a:r>
            <a:r>
              <a:rPr kumimoji="1" lang="ja-JP" altLang="en-US" sz="1400" b="1" dirty="0" smtClean="0"/>
              <a:t>動き</a:t>
            </a:r>
            <a:r>
              <a:rPr kumimoji="1" lang="en-US" altLang="ja-JP" sz="1400" b="1" dirty="0" smtClean="0"/>
              <a:t>【</a:t>
            </a:r>
            <a:r>
              <a:rPr lang="ja-JP" altLang="en-US" sz="1400" b="1" dirty="0" smtClean="0"/>
              <a:t>貿易・観光</a:t>
            </a:r>
            <a:r>
              <a:rPr kumimoji="1" lang="ja-JP" altLang="en-US" sz="1400" b="1" dirty="0" smtClean="0"/>
              <a:t>面</a:t>
            </a:r>
            <a:r>
              <a:rPr kumimoji="1" lang="en-US" altLang="ja-JP" sz="1400" b="1" dirty="0" smtClean="0"/>
              <a:t>】</a:t>
            </a:r>
            <a:endParaRPr kumimoji="1" lang="ja-JP" altLang="en-US" sz="1400" b="1" dirty="0"/>
          </a:p>
        </p:txBody>
      </p:sp>
      <p:sp>
        <p:nvSpPr>
          <p:cNvPr id="13" name="正方形/長方形 12"/>
          <p:cNvSpPr/>
          <p:nvPr/>
        </p:nvSpPr>
        <p:spPr>
          <a:xfrm>
            <a:off x="2843808" y="2029317"/>
            <a:ext cx="3456384" cy="40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17413913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33</a:t>
            </a:fld>
            <a:endParaRPr kumimoji="1" lang="ja-JP" altLang="en-US" dirty="0"/>
          </a:p>
        </p:txBody>
      </p:sp>
      <p:sp>
        <p:nvSpPr>
          <p:cNvPr id="4" name="正方形/長方形 3"/>
          <p:cNvSpPr/>
          <p:nvPr/>
        </p:nvSpPr>
        <p:spPr>
          <a:xfrm>
            <a:off x="320291" y="926425"/>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生産動向は、持ち直しの動きが弱まっている。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鉱</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工業生産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指数は大阪府</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ヶ月ぶりの上昇</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33</a:t>
            </a:fld>
            <a:endParaRPr lang="ja-JP" altLang="en-US" dirty="0"/>
          </a:p>
        </p:txBody>
      </p:sp>
      <p:sp>
        <p:nvSpPr>
          <p:cNvPr id="11" name="大かっこ 10"/>
          <p:cNvSpPr/>
          <p:nvPr/>
        </p:nvSpPr>
        <p:spPr>
          <a:xfrm>
            <a:off x="1403648" y="6086025"/>
            <a:ext cx="6480720" cy="43749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100" dirty="0">
                <a:latin typeface="Meiryo UI" panose="020B0604030504040204" pitchFamily="50" charset="-128"/>
                <a:ea typeface="Meiryo UI" panose="020B0604030504040204" pitchFamily="50" charset="-128"/>
              </a:rPr>
              <a:t>大阪府統計課「大阪府工業指数」、近畿経済産業局「鉱工業生産動向」、経済産業省「鉱工業指数」</a:t>
            </a: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大阪府は製造工業指数。</a:t>
            </a:r>
            <a:r>
              <a:rPr lang="en-US" altLang="ja-JP" sz="1100" dirty="0">
                <a:latin typeface="Meiryo UI" panose="020B0604030504040204" pitchFamily="50" charset="-128"/>
                <a:ea typeface="Meiryo UI" panose="020B0604030504040204" pitchFamily="50" charset="-128"/>
              </a:rPr>
              <a:t>2015</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=100</a:t>
            </a:r>
            <a:r>
              <a:rPr lang="ja-JP" altLang="en-US" sz="1100" dirty="0" err="1">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17" y="1928403"/>
            <a:ext cx="8507981" cy="378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a:t>
            </a:r>
            <a:r>
              <a:rPr lang="zh-CN" altLang="en-US" sz="1400" b="1" dirty="0"/>
              <a:t>鉱工業生産指数</a:t>
            </a:r>
            <a:r>
              <a:rPr lang="ja-JP" altLang="en-US" sz="1400" b="1" dirty="0" smtClean="0"/>
              <a:t>の</a:t>
            </a:r>
            <a:r>
              <a:rPr kumimoji="1" lang="ja-JP" altLang="en-US" sz="1400" b="1" dirty="0" smtClean="0"/>
              <a:t>動き</a:t>
            </a:r>
            <a:r>
              <a:rPr kumimoji="1" lang="en-US" altLang="ja-JP" sz="1400" b="1" dirty="0" smtClean="0"/>
              <a:t>【</a:t>
            </a:r>
            <a:r>
              <a:rPr kumimoji="1" lang="ja-JP" altLang="en-US" sz="1400" b="1" dirty="0" smtClean="0"/>
              <a:t>生産</a:t>
            </a:r>
            <a:r>
              <a:rPr lang="ja-JP" altLang="en-US" sz="1400" b="1" dirty="0" smtClean="0"/>
              <a:t>・企業活動</a:t>
            </a:r>
            <a:r>
              <a:rPr kumimoji="1" lang="ja-JP" altLang="en-US" sz="1400" b="1" dirty="0" smtClean="0"/>
              <a:t>面</a:t>
            </a:r>
            <a:r>
              <a:rPr kumimoji="1" lang="en-US" altLang="ja-JP" sz="1400" b="1" dirty="0" smtClean="0"/>
              <a:t>】</a:t>
            </a:r>
            <a:endParaRPr kumimoji="1" lang="ja-JP" altLang="en-US" sz="1400" b="1" dirty="0"/>
          </a:p>
        </p:txBody>
      </p:sp>
      <p:sp>
        <p:nvSpPr>
          <p:cNvPr id="13" name="正方形/長方形 12"/>
          <p:cNvSpPr/>
          <p:nvPr/>
        </p:nvSpPr>
        <p:spPr>
          <a:xfrm>
            <a:off x="3851920" y="2029317"/>
            <a:ext cx="1656184" cy="40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95851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34</a:t>
            </a:fld>
            <a:endParaRPr kumimoji="1" lang="ja-JP" altLang="en-US" dirty="0"/>
          </a:p>
        </p:txBody>
      </p:sp>
      <p:sp>
        <p:nvSpPr>
          <p:cNvPr id="4" name="正方形/長方形 3"/>
          <p:cNvSpPr/>
          <p:nvPr/>
        </p:nvSpPr>
        <p:spPr>
          <a:xfrm>
            <a:off x="316297" y="906532"/>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企業倒産件数</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は前年同月比で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ヶ月連続の減少（改善）、負債金額は前年同月比で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ヶ月ぶりの減少（改善）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34</a:t>
            </a:fld>
            <a:endParaRPr lang="ja-JP" altLang="en-US" dirty="0"/>
          </a:p>
        </p:txBody>
      </p:sp>
      <p:sp>
        <p:nvSpPr>
          <p:cNvPr id="11" name="大かっこ 10"/>
          <p:cNvSpPr/>
          <p:nvPr/>
        </p:nvSpPr>
        <p:spPr>
          <a:xfrm>
            <a:off x="1403648" y="6086025"/>
            <a:ext cx="6480720" cy="2703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100" dirty="0">
                <a:latin typeface="Meiryo UI" panose="020B0604030504040204" pitchFamily="50" charset="-128"/>
                <a:ea typeface="Meiryo UI" panose="020B0604030504040204" pitchFamily="50" charset="-128"/>
              </a:rPr>
              <a:t>東京商工リサーチ「倒産月報」</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97" y="1928657"/>
            <a:ext cx="8507411" cy="378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4067944" y="1929074"/>
            <a:ext cx="1080120" cy="40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企業倒産</a:t>
            </a:r>
            <a:r>
              <a:rPr lang="ja-JP" altLang="en-US" sz="1400" b="1" dirty="0" smtClean="0"/>
              <a:t>の</a:t>
            </a:r>
            <a:r>
              <a:rPr kumimoji="1" lang="ja-JP" altLang="en-US" sz="1400" b="1" dirty="0" smtClean="0"/>
              <a:t>動き</a:t>
            </a:r>
            <a:r>
              <a:rPr kumimoji="1" lang="en-US" altLang="ja-JP" sz="1400" b="1" dirty="0" smtClean="0"/>
              <a:t>【</a:t>
            </a:r>
            <a:r>
              <a:rPr kumimoji="1" lang="ja-JP" altLang="en-US" sz="1400" b="1" dirty="0" smtClean="0"/>
              <a:t>生産</a:t>
            </a:r>
            <a:r>
              <a:rPr lang="ja-JP" altLang="en-US" sz="1400" b="1" dirty="0" smtClean="0"/>
              <a:t>・企業活動</a:t>
            </a:r>
            <a:r>
              <a:rPr kumimoji="1" lang="ja-JP" altLang="en-US" sz="1400" b="1" dirty="0" smtClean="0"/>
              <a:t>面</a:t>
            </a:r>
            <a:r>
              <a:rPr kumimoji="1" lang="en-US" altLang="ja-JP" sz="1400" b="1" dirty="0" smtClean="0"/>
              <a:t>】</a:t>
            </a:r>
            <a:endParaRPr kumimoji="1" lang="ja-JP" altLang="en-US" sz="1400" b="1" dirty="0"/>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12850007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35</a:t>
            </a:fld>
            <a:endParaRPr kumimoji="1" lang="ja-JP" altLang="en-US" dirty="0"/>
          </a:p>
        </p:txBody>
      </p:sp>
      <p:sp>
        <p:nvSpPr>
          <p:cNvPr id="4" name="正方形/長方形 3"/>
          <p:cNvSpPr/>
          <p:nvPr/>
        </p:nvSpPr>
        <p:spPr>
          <a:xfrm>
            <a:off x="310887" y="905769"/>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雇用は、弱い動きが続いているものの、下げ止まりの兆しがみられる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近畿の完全失業率は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ヶ月連続の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求人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倍率は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前月比</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35</a:t>
            </a:fld>
            <a:endParaRPr lang="ja-JP" altLang="en-US" dirty="0"/>
          </a:p>
        </p:txBody>
      </p:sp>
      <p:sp>
        <p:nvSpPr>
          <p:cNvPr id="11" name="大かっこ 10"/>
          <p:cNvSpPr/>
          <p:nvPr/>
        </p:nvSpPr>
        <p:spPr>
          <a:xfrm>
            <a:off x="1403648" y="6086025"/>
            <a:ext cx="6480720" cy="2703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100" dirty="0">
                <a:latin typeface="Meiryo UI" panose="020B0604030504040204" pitchFamily="50" charset="-128"/>
                <a:ea typeface="Meiryo UI" panose="020B0604030504040204" pitchFamily="50" charset="-128"/>
              </a:rPr>
              <a:t>厚生労働省「一般職業紹介状況」、総務省統計局「労働力調査」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有効求人倍率はパートを含む。</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84" y="1969042"/>
            <a:ext cx="8499729" cy="377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3347864" y="1929074"/>
            <a:ext cx="2664296" cy="707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a:t>
            </a:r>
            <a:r>
              <a:rPr lang="ja-JP" altLang="en-US" sz="1400" b="1" dirty="0" smtClean="0"/>
              <a:t>完全失業率の</a:t>
            </a:r>
            <a:r>
              <a:rPr kumimoji="1" lang="ja-JP" altLang="en-US" sz="1400" b="1" dirty="0" smtClean="0"/>
              <a:t>動き</a:t>
            </a:r>
            <a:r>
              <a:rPr kumimoji="1" lang="en-US" altLang="ja-JP" sz="1400" b="1" dirty="0" smtClean="0"/>
              <a:t>【</a:t>
            </a:r>
            <a:r>
              <a:rPr kumimoji="1" lang="ja-JP" altLang="en-US" sz="1400" b="1" dirty="0" smtClean="0"/>
              <a:t>雇用面</a:t>
            </a:r>
            <a:r>
              <a:rPr kumimoji="1" lang="en-US" altLang="ja-JP" sz="1400" b="1" dirty="0" smtClean="0"/>
              <a:t>】</a:t>
            </a:r>
            <a:endParaRPr kumimoji="1" lang="ja-JP" altLang="en-US" sz="1400" b="1" dirty="0"/>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1673618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36</a:t>
            </a:fld>
            <a:endParaRPr kumimoji="1" lang="ja-JP" altLang="en-US" dirty="0"/>
          </a:p>
        </p:txBody>
      </p:sp>
      <p:sp>
        <p:nvSpPr>
          <p:cNvPr id="4" name="正方形/長方形 3"/>
          <p:cNvSpPr/>
          <p:nvPr/>
        </p:nvSpPr>
        <p:spPr>
          <a:xfrm>
            <a:off x="356447" y="863996"/>
            <a:ext cx="8503417" cy="8217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消費者物価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指数について、大阪市</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の生鮮食品を除く総合指数は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ヶ月ぶりの低下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食品及びエネルギーを除く総合指数は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ヶ月ぶりの低下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53496" y="5838239"/>
            <a:ext cx="730932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出典：大阪府商工</a:t>
            </a:r>
            <a:r>
              <a:rPr lang="ja-JP" altLang="en-US" sz="1100" dirty="0" smtClean="0">
                <a:latin typeface="Meiryo UI" panose="020B0604030504040204" pitchFamily="50" charset="-128"/>
                <a:ea typeface="Meiryo UI" panose="020B0604030504040204" pitchFamily="50" charset="-128"/>
              </a:rPr>
              <a:t>労働部（</a:t>
            </a:r>
            <a:r>
              <a:rPr lang="ja-JP" altLang="en-US" sz="1100" dirty="0">
                <a:latin typeface="Meiryo UI" panose="020B0604030504040204" pitchFamily="50" charset="-128"/>
                <a:ea typeface="Meiryo UI" panose="020B0604030504040204" pitchFamily="50" charset="-128"/>
              </a:rPr>
              <a:t>大阪産業経済リサーチ＆デザインセンター</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経済の情勢（</a:t>
            </a:r>
            <a:r>
              <a:rPr lang="en-US" altLang="ja-JP" sz="1100" dirty="0">
                <a:latin typeface="Meiryo UI" panose="020B0604030504040204" pitchFamily="50" charset="-128"/>
                <a:ea typeface="Meiryo UI" panose="020B0604030504040204" pitchFamily="50" charset="-128"/>
              </a:rPr>
              <a:t>2021</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月指標を中心に）」</a:t>
            </a:r>
            <a:endParaRPr kumimoji="1" lang="ja-JP" altLang="en-US" sz="1100" dirty="0">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pPr/>
              <a:t>36</a:t>
            </a:fld>
            <a:endParaRPr lang="ja-JP" altLang="en-US" dirty="0"/>
          </a:p>
        </p:txBody>
      </p:sp>
      <p:sp>
        <p:nvSpPr>
          <p:cNvPr id="11" name="大かっこ 10"/>
          <p:cNvSpPr/>
          <p:nvPr/>
        </p:nvSpPr>
        <p:spPr>
          <a:xfrm>
            <a:off x="1403648" y="6086025"/>
            <a:ext cx="6480720" cy="43931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zh-TW" altLang="en-US" sz="1100" dirty="0" smtClean="0">
                <a:latin typeface="Meiryo UI" panose="020B0604030504040204" pitchFamily="50" charset="-128"/>
                <a:ea typeface="Meiryo UI" panose="020B0604030504040204" pitchFamily="50" charset="-128"/>
              </a:rPr>
              <a:t>大阪府「</a:t>
            </a:r>
            <a:r>
              <a:rPr lang="zh-TW" altLang="en-US" sz="1100" dirty="0">
                <a:latin typeface="Meiryo UI" panose="020B0604030504040204" pitchFamily="50" charset="-128"/>
                <a:ea typeface="Meiryo UI" panose="020B0604030504040204" pitchFamily="50" charset="-128"/>
              </a:rPr>
              <a:t>大阪市消費者物価指数」、総務省「消費者物価指数」　</a:t>
            </a:r>
          </a:p>
          <a:p>
            <a:r>
              <a:rPr lang="en-US" altLang="zh-TW" sz="1100" dirty="0">
                <a:latin typeface="Meiryo UI" panose="020B0604030504040204" pitchFamily="50" charset="-128"/>
                <a:ea typeface="Meiryo UI" panose="020B0604030504040204" pitchFamily="50" charset="-128"/>
              </a:rPr>
              <a:t>※2020</a:t>
            </a:r>
            <a:r>
              <a:rPr lang="zh-TW" altLang="en-US" sz="1100" dirty="0">
                <a:latin typeface="Meiryo UI" panose="020B0604030504040204" pitchFamily="50" charset="-128"/>
                <a:ea typeface="Meiryo UI" panose="020B0604030504040204" pitchFamily="50" charset="-128"/>
              </a:rPr>
              <a:t>年</a:t>
            </a:r>
            <a:r>
              <a:rPr lang="en-US" altLang="zh-TW" sz="1100" dirty="0">
                <a:latin typeface="Meiryo UI" panose="020B0604030504040204" pitchFamily="50" charset="-128"/>
                <a:ea typeface="Meiryo UI" panose="020B0604030504040204" pitchFamily="50" charset="-128"/>
              </a:rPr>
              <a:t>=100</a:t>
            </a:r>
            <a:r>
              <a:rPr lang="zh-TW" altLang="en-US" sz="1100" dirty="0">
                <a:latin typeface="Meiryo UI" panose="020B0604030504040204" pitchFamily="50" charset="-128"/>
                <a:ea typeface="Meiryo UI" panose="020B0604030504040204" pitchFamily="50" charset="-128"/>
              </a:rPr>
              <a:t>。</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91" y="1816436"/>
            <a:ext cx="8503417" cy="400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3707904" y="1764379"/>
            <a:ext cx="2448272" cy="40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18513" y="498341"/>
            <a:ext cx="5040560" cy="307777"/>
          </a:xfrm>
          <a:prstGeom prst="rect">
            <a:avLst/>
          </a:prstGeom>
          <a:noFill/>
        </p:spPr>
        <p:txBody>
          <a:bodyPr wrap="square" rtlCol="0">
            <a:spAutoFit/>
          </a:bodyPr>
          <a:lstStyle/>
          <a:p>
            <a:r>
              <a:rPr kumimoji="1" lang="ja-JP" altLang="en-US" sz="1400" b="1" dirty="0" smtClean="0"/>
              <a:t>■</a:t>
            </a:r>
            <a:r>
              <a:rPr lang="ja-JP" altLang="en-US" sz="1400" b="1" dirty="0"/>
              <a:t>　消費者物価指数の</a:t>
            </a:r>
            <a:r>
              <a:rPr kumimoji="1" lang="ja-JP" altLang="en-US" sz="1400" b="1" dirty="0" smtClean="0"/>
              <a:t>動き</a:t>
            </a:r>
            <a:r>
              <a:rPr kumimoji="1" lang="en-US" altLang="ja-JP" sz="1400" b="1" dirty="0" smtClean="0"/>
              <a:t>【</a:t>
            </a:r>
            <a:r>
              <a:rPr lang="ja-JP" altLang="en-US" sz="1400" b="1" dirty="0"/>
              <a:t>物価</a:t>
            </a:r>
            <a:r>
              <a:rPr kumimoji="1" lang="ja-JP" altLang="en-US" sz="1400" b="1" dirty="0" smtClean="0"/>
              <a:t>面</a:t>
            </a:r>
            <a:r>
              <a:rPr kumimoji="1" lang="en-US" altLang="ja-JP" sz="1400" b="1" dirty="0" smtClean="0"/>
              <a:t>】</a:t>
            </a:r>
            <a:endParaRPr kumimoji="1" lang="ja-JP" altLang="en-US" sz="1400" b="1" dirty="0"/>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7301893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975805" y="6248997"/>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a:t>
            </a:r>
            <a:r>
              <a:rPr lang="zh-TW" altLang="en-US" sz="1100" dirty="0">
                <a:latin typeface="Meiryo UI" panose="020B0604030504040204" pitchFamily="50" charset="-128"/>
                <a:ea typeface="Meiryo UI" panose="020B0604030504040204" pitchFamily="50" charset="-128"/>
              </a:rPr>
              <a:t>大阪</a:t>
            </a:r>
            <a:r>
              <a:rPr lang="zh-TW" altLang="en-US" sz="1100" dirty="0" smtClean="0">
                <a:latin typeface="Meiryo UI" panose="020B0604030504040204" pitchFamily="50" charset="-128"/>
                <a:ea typeface="Meiryo UI" panose="020B0604030504040204" pitchFamily="50" charset="-128"/>
              </a:rPr>
              <a:t>労働局</a:t>
            </a:r>
            <a:r>
              <a:rPr lang="ja-JP" altLang="en-US" sz="1100" dirty="0">
                <a:latin typeface="Meiryo UI" panose="020B0604030504040204" pitchFamily="50" charset="-128"/>
                <a:ea typeface="Meiryo UI" panose="020B0604030504040204" pitchFamily="50" charset="-128"/>
              </a:rPr>
              <a:t>「</a:t>
            </a:r>
            <a:r>
              <a:rPr lang="zh-TW" altLang="en-US" sz="1100" dirty="0" smtClean="0">
                <a:latin typeface="Meiryo UI" panose="020B0604030504040204" pitchFamily="50" charset="-128"/>
                <a:ea typeface="Meiryo UI" panose="020B0604030504040204" pitchFamily="50" charset="-128"/>
              </a:rPr>
              <a:t>統計年報</a:t>
            </a:r>
            <a:r>
              <a:rPr lang="ja-JP" altLang="en-US" sz="1100" dirty="0" smtClean="0">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をもとに副首都推進局で</a:t>
            </a:r>
            <a:r>
              <a:rPr lang="ja-JP" altLang="en-US" sz="1100" dirty="0" smtClean="0">
                <a:solidFill>
                  <a:prstClr val="black"/>
                </a:solidFill>
                <a:latin typeface="Meiryo UI" panose="020B0604030504040204" pitchFamily="50" charset="-128"/>
                <a:ea typeface="Meiryo UI" panose="020B0604030504040204" pitchFamily="50" charset="-128"/>
              </a:rPr>
              <a:t>作成</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0291" y="105211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新型コロナウイルス感染症拡大前後で人手不足の状況に大きな変化はない。</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別でみると、建設業、情報通信業で求人充足率が低下している。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37</a:t>
            </a:fld>
            <a:endParaRPr kumimoji="1" lang="ja-JP" altLang="en-US" dirty="0"/>
          </a:p>
        </p:txBody>
      </p:sp>
      <p:sp>
        <p:nvSpPr>
          <p:cNvPr id="10" name="コンテンツ プレースホルダー 1"/>
          <p:cNvSpPr txBox="1">
            <a:spLocks/>
          </p:cNvSpPr>
          <p:nvPr/>
        </p:nvSpPr>
        <p:spPr>
          <a:xfrm>
            <a:off x="320292" y="503542"/>
            <a:ext cx="6279027"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主</a:t>
            </a:r>
            <a:r>
              <a:rPr lang="ja-JP" sz="1400" b="1" kern="12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な</a:t>
            </a:r>
            <a:r>
              <a:rPr lang="ja-JP"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大分類</a:t>
            </a:r>
            <a:r>
              <a:rPr lang="ja-JP"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別</a:t>
            </a:r>
            <a:r>
              <a:rPr lang="ja-JP" altLang="en-US"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求人充足率</a:t>
            </a:r>
            <a:endParaRPr lang="ja-JP" b="1"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正方形/長方形 8"/>
          <p:cNvSpPr/>
          <p:nvPr/>
        </p:nvSpPr>
        <p:spPr>
          <a:xfrm>
            <a:off x="539552" y="1628800"/>
            <a:ext cx="41764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産業</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別の求人充足率（大阪：</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年度、</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年度）</a:t>
            </a:r>
            <a:endPar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正方形/長方形 11"/>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pic>
        <p:nvPicPr>
          <p:cNvPr id="3" name="図 2"/>
          <p:cNvPicPr>
            <a:picLocks noChangeAspect="1"/>
          </p:cNvPicPr>
          <p:nvPr/>
        </p:nvPicPr>
        <p:blipFill>
          <a:blip r:embed="rId2"/>
          <a:stretch>
            <a:fillRect/>
          </a:stretch>
        </p:blipFill>
        <p:spPr>
          <a:xfrm>
            <a:off x="1090881" y="2224716"/>
            <a:ext cx="6962235" cy="4230991"/>
          </a:xfrm>
          <a:prstGeom prst="rect">
            <a:avLst/>
          </a:prstGeom>
        </p:spPr>
      </p:pic>
    </p:spTree>
    <p:extLst>
      <p:ext uri="{BB962C8B-B14F-4D97-AF65-F5344CB8AC3E}">
        <p14:creationId xmlns:p14="http://schemas.microsoft.com/office/powerpoint/2010/main" val="4420380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84268" y="6505654"/>
            <a:ext cx="2133600" cy="365125"/>
          </a:xfrm>
        </p:spPr>
        <p:txBody>
          <a:bodyPr/>
          <a:lstStyle/>
          <a:p>
            <a:fld id="{4AFB2BD9-75B0-4367-96C2-269A9ADE290D}" type="slidenum">
              <a:rPr kumimoji="1" lang="ja-JP" altLang="en-US" smtClean="0"/>
              <a:t>38</a:t>
            </a:fld>
            <a:endParaRPr kumimoji="1" lang="ja-JP" altLang="en-US"/>
          </a:p>
        </p:txBody>
      </p:sp>
      <p:sp>
        <p:nvSpPr>
          <p:cNvPr id="17" name="テキスト ボックス 16"/>
          <p:cNvSpPr txBox="1"/>
          <p:nvPr/>
        </p:nvSpPr>
        <p:spPr>
          <a:xfrm>
            <a:off x="325622" y="6565105"/>
            <a:ext cx="4320000"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APIR</a:t>
            </a:r>
            <a:r>
              <a:rPr lang="ja-JP" altLang="en-US" sz="1000" dirty="0">
                <a:latin typeface="Meiryo UI" panose="020B0604030504040204" pitchFamily="50" charset="-128"/>
                <a:ea typeface="Meiryo UI" panose="020B0604030504040204" pitchFamily="50" charset="-128"/>
              </a:rPr>
              <a:t>「関西経済の現況と予測</a:t>
            </a:r>
            <a:r>
              <a:rPr lang="en-US" altLang="ja-JP" sz="1000" dirty="0" smtClean="0">
                <a:latin typeface="Meiryo UI" panose="020B0604030504040204" pitchFamily="50" charset="-128"/>
                <a:ea typeface="Meiryo UI" panose="020B0604030504040204" pitchFamily="50" charset="-128"/>
              </a:rPr>
              <a:t>No.57</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2021</a:t>
            </a:r>
            <a:r>
              <a:rPr lang="ja-JP" altLang="en-US" sz="1000" dirty="0">
                <a:latin typeface="Meiryo UI" panose="020B0604030504040204" pitchFamily="50" charset="-128"/>
                <a:ea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rPr>
              <a:t>12/23</a:t>
            </a:r>
            <a:r>
              <a:rPr lang="ja-JP" altLang="en-US" sz="1000" dirty="0" smtClean="0">
                <a:latin typeface="Meiryo UI" panose="020B0604030504040204" pitchFamily="50" charset="-128"/>
                <a:ea typeface="Meiryo UI" panose="020B0604030504040204" pitchFamily="50" charset="-128"/>
              </a:rPr>
              <a:t>公表）</a:t>
            </a:r>
            <a:endParaRPr kumimoji="1" lang="ja-JP" altLang="en-US" sz="1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25622" y="470095"/>
            <a:ext cx="5614529" cy="307777"/>
          </a:xfrm>
          <a:prstGeom prst="rect">
            <a:avLst/>
          </a:prstGeom>
          <a:noFill/>
        </p:spPr>
        <p:txBody>
          <a:bodyPr wrap="square" rtlCol="0">
            <a:spAutoFit/>
          </a:bodyPr>
          <a:lstStyle/>
          <a:p>
            <a:r>
              <a:rPr kumimoji="1" lang="ja-JP" altLang="en-US" sz="1400" b="1" dirty="0" smtClean="0"/>
              <a:t>■</a:t>
            </a:r>
            <a:r>
              <a:rPr lang="ja-JP" altLang="en-US" sz="1400" b="1" dirty="0"/>
              <a:t> </a:t>
            </a:r>
            <a:r>
              <a:rPr lang="ja-JP" altLang="en-US" sz="1400" b="1" dirty="0" smtClean="0"/>
              <a:t>コロナ後の経済</a:t>
            </a:r>
            <a:r>
              <a:rPr lang="ja-JP" altLang="en-US" sz="1400" b="1" dirty="0"/>
              <a:t>予測</a:t>
            </a:r>
            <a:r>
              <a:rPr lang="ja-JP" altLang="en-US" sz="1400" b="1" dirty="0" smtClean="0"/>
              <a:t>（関西経済の実質</a:t>
            </a:r>
            <a:r>
              <a:rPr lang="en-US" altLang="ja-JP" sz="1400" b="1" dirty="0"/>
              <a:t>GRP</a:t>
            </a:r>
            <a:r>
              <a:rPr lang="ja-JP" altLang="en-US" sz="1400" b="1" dirty="0"/>
              <a:t>成長率と寄与度）</a:t>
            </a:r>
            <a:endParaRPr kumimoji="1" lang="ja-JP" altLang="en-US" sz="1400" b="1" dirty="0"/>
          </a:p>
        </p:txBody>
      </p:sp>
      <p:sp>
        <p:nvSpPr>
          <p:cNvPr id="20" name="正方形/長方形 19"/>
          <p:cNvSpPr/>
          <p:nvPr/>
        </p:nvSpPr>
        <p:spPr>
          <a:xfrm>
            <a:off x="214074" y="795244"/>
            <a:ext cx="8903794"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次速報</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GRP</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成長率を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予測されている。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コロナ禍前の水準に回復するのは、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年度以降となる見込み。</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043608" y="6228655"/>
            <a:ext cx="5489865" cy="276999"/>
          </a:xfrm>
          <a:prstGeom prst="rect">
            <a:avLst/>
          </a:prstGeom>
          <a:noFill/>
        </p:spPr>
        <p:txBody>
          <a:bodyPr wrap="square" rtlCol="0">
            <a:spAutoFit/>
          </a:bodyPr>
          <a:lstStyle/>
          <a:p>
            <a:pPr lvl="0">
              <a:defRPr/>
            </a:pPr>
            <a:r>
              <a:rPr kumimoji="1" lang="en-US" altLang="ja-JP" sz="1200" dirty="0">
                <a:solidFill>
                  <a:prstClr val="black"/>
                </a:solidFill>
                <a:latin typeface="+mn-ea"/>
              </a:rPr>
              <a:t>※2020</a:t>
            </a:r>
            <a:r>
              <a:rPr kumimoji="1" lang="ja-JP" altLang="en-US" sz="1200" dirty="0">
                <a:solidFill>
                  <a:prstClr val="black"/>
                </a:solidFill>
                <a:latin typeface="+mn-ea"/>
              </a:rPr>
              <a:t>年度まで実績値、</a:t>
            </a:r>
            <a:r>
              <a:rPr kumimoji="1" lang="en-US" altLang="ja-JP" sz="1200" dirty="0">
                <a:solidFill>
                  <a:prstClr val="black"/>
                </a:solidFill>
                <a:latin typeface="+mn-ea"/>
              </a:rPr>
              <a:t>21 </a:t>
            </a:r>
            <a:r>
              <a:rPr kumimoji="1" lang="ja-JP" altLang="en-US" sz="1200" dirty="0">
                <a:solidFill>
                  <a:prstClr val="black"/>
                </a:solidFill>
                <a:latin typeface="+mn-ea"/>
              </a:rPr>
              <a:t>年度以降は予測値。</a:t>
            </a:r>
            <a:endParaRPr kumimoji="1" lang="ja-JP" altLang="en-US" sz="1200" b="0" i="0" u="none" strike="noStrike" kern="1200" cap="none" spc="0" normalizeH="0" baseline="0" noProof="0" dirty="0">
              <a:ln>
                <a:noFill/>
              </a:ln>
              <a:solidFill>
                <a:prstClr val="black"/>
              </a:solidFill>
              <a:effectLst/>
              <a:uLnTx/>
              <a:uFillTx/>
              <a:latin typeface="+mn-ea"/>
            </a:endParaRPr>
          </a:p>
        </p:txBody>
      </p:sp>
      <p:pic>
        <p:nvPicPr>
          <p:cNvPr id="8" name="図 7"/>
          <p:cNvPicPr>
            <a:picLocks noChangeAspect="1"/>
          </p:cNvPicPr>
          <p:nvPr/>
        </p:nvPicPr>
        <p:blipFill>
          <a:blip r:embed="rId2"/>
          <a:stretch>
            <a:fillRect/>
          </a:stretch>
        </p:blipFill>
        <p:spPr>
          <a:xfrm>
            <a:off x="1043608" y="1693178"/>
            <a:ext cx="7128792" cy="4480218"/>
          </a:xfrm>
          <a:prstGeom prst="rect">
            <a:avLst/>
          </a:prstGeom>
        </p:spPr>
      </p:pic>
      <p:sp>
        <p:nvSpPr>
          <p:cNvPr id="10" name="正方形/長方形 9"/>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21380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42634" y="393209"/>
            <a:ext cx="3563888"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別主要データからみた主な分析</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708194858"/>
              </p:ext>
            </p:extLst>
          </p:nvPr>
        </p:nvGraphicFramePr>
        <p:xfrm>
          <a:off x="348634" y="709652"/>
          <a:ext cx="8532000" cy="6079200"/>
        </p:xfrm>
        <a:graphic>
          <a:graphicData uri="http://schemas.openxmlformats.org/drawingml/2006/table">
            <a:tbl>
              <a:tblPr firstRow="1" bandRow="1">
                <a:tableStyleId>{5940675A-B579-460E-94D1-54222C63F5DA}</a:tableStyleId>
              </a:tblPr>
              <a:tblGrid>
                <a:gridCol w="1019458">
                  <a:extLst>
                    <a:ext uri="{9D8B030D-6E8A-4147-A177-3AD203B41FA5}">
                      <a16:colId xmlns:a16="http://schemas.microsoft.com/office/drawing/2014/main" val="20000"/>
                    </a:ext>
                  </a:extLst>
                </a:gridCol>
                <a:gridCol w="7512542">
                  <a:extLst>
                    <a:ext uri="{9D8B030D-6E8A-4147-A177-3AD203B41FA5}">
                      <a16:colId xmlns:a16="http://schemas.microsoft.com/office/drawing/2014/main" val="20001"/>
                    </a:ext>
                  </a:extLst>
                </a:gridCol>
              </a:tblGrid>
              <a:tr h="199506">
                <a:tc>
                  <a:txBody>
                    <a:bodyPr/>
                    <a:lstStyle/>
                    <a:p>
                      <a:pPr algn="ctr">
                        <a:lnSpc>
                          <a:spcPts val="1200"/>
                        </a:lnSpc>
                        <a:spcBef>
                          <a:spcPts val="0"/>
                        </a:spcBef>
                      </a:pPr>
                      <a:r>
                        <a:rPr kumimoji="1"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1"/>
                    </a:solidFill>
                  </a:tcPr>
                </a:tc>
                <a:tc>
                  <a:txBody>
                    <a:bodyPr/>
                    <a:lstStyle/>
                    <a:p>
                      <a:pPr marL="174625" marR="0" indent="-174625" algn="ctr" defTabSz="914400" rtl="0" eaLnBrk="1" fontAlgn="auto" latinLnBrk="0" hangingPunct="1">
                        <a:lnSpc>
                          <a:spcPts val="1200"/>
                        </a:lnSpc>
                        <a:spcBef>
                          <a:spcPts val="0"/>
                        </a:spcBef>
                        <a:spcAft>
                          <a:spcPts val="0"/>
                        </a:spcAft>
                        <a:buClrTx/>
                        <a:buSzTx/>
                        <a:buFontTx/>
                        <a:buNone/>
                        <a:tabLst/>
                        <a:defRPr/>
                      </a:pPr>
                      <a:r>
                        <a:rPr lang="ja-JP" altLang="en-US" sz="1200" b="1" dirty="0" smtClean="0">
                          <a:solidFill>
                            <a:schemeClr val="bg1"/>
                          </a:solidFill>
                          <a:latin typeface="Meiryo UI"/>
                          <a:ea typeface="Meiryo UI"/>
                          <a:cs typeface="Meiryo UI"/>
                        </a:rPr>
                        <a:t>主な今後の議論のための論点</a:t>
                      </a:r>
                      <a:endParaRPr lang="en-US" altLang="ja-JP" sz="1200" b="1" dirty="0" smtClean="0">
                        <a:solidFill>
                          <a:schemeClr val="bg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112721558"/>
                  </a:ext>
                </a:extLst>
              </a:tr>
              <a:tr h="1991603">
                <a:tc>
                  <a:txBody>
                    <a:bodyPr/>
                    <a:lstStyle/>
                    <a:p>
                      <a:pPr algn="ctr">
                        <a:lnSpc>
                          <a:spcPts val="1200"/>
                        </a:lnSpc>
                        <a:spcBef>
                          <a:spcPts val="0"/>
                        </a:spcBef>
                      </a:pP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indent="-174625" algn="l" defTabSz="914400" rtl="0" eaLnBrk="1" fontAlgn="auto" latinLnBrk="0" hangingPunct="1">
                        <a:lnSpc>
                          <a:spcPts val="1400"/>
                        </a:lnSpc>
                        <a:spcBef>
                          <a:spcPts val="300"/>
                        </a:spcBef>
                        <a:spcAft>
                          <a:spcPts val="0"/>
                        </a:spcAft>
                        <a:buClrTx/>
                        <a:buSzTx/>
                        <a:buFontTx/>
                        <a:buNone/>
                        <a:tabLst/>
                        <a:defRPr/>
                      </a:pPr>
                      <a:r>
                        <a:rPr lang="ja-JP" altLang="en-US" sz="1200" dirty="0" smtClean="0">
                          <a:solidFill>
                            <a:schemeClr val="tx1"/>
                          </a:solidFill>
                          <a:latin typeface="Meiryo UI"/>
                          <a:ea typeface="Meiryo UI"/>
                          <a:cs typeface="Meiryo UI"/>
                        </a:rPr>
                        <a:t>〇 大阪・関西には、ライフサイエンスや環境、新エネルギーなどの分野で、大学、研究機関、企業、産業支援機関が集積。大阪・関西万博のインパクトも視野に、とりわけ、</a:t>
                      </a:r>
                      <a:r>
                        <a:rPr lang="ja-JP" altLang="en-US" sz="1200" b="0" u="none" dirty="0" smtClean="0">
                          <a:solidFill>
                            <a:schemeClr val="tx1"/>
                          </a:solidFill>
                          <a:latin typeface="Meiryo UI"/>
                          <a:ea typeface="Meiryo UI"/>
                          <a:cs typeface="Meiryo UI"/>
                        </a:rPr>
                        <a:t>すそ野が広く、内外の高齢化の進展などで市場規模の拡大も見込まれる</a:t>
                      </a:r>
                      <a:r>
                        <a:rPr lang="ja-JP" altLang="en-US" sz="1200" b="1" u="sng" dirty="0" smtClean="0">
                          <a:solidFill>
                            <a:schemeClr val="tx1"/>
                          </a:solidFill>
                          <a:latin typeface="Meiryo UI"/>
                          <a:ea typeface="Meiryo UI"/>
                          <a:cs typeface="Meiryo UI"/>
                        </a:rPr>
                        <a:t>ライフサイエンス・ヘルスケア分野の強化</a:t>
                      </a:r>
                      <a:r>
                        <a:rPr lang="ja-JP" altLang="en-US" sz="1200" dirty="0" smtClean="0">
                          <a:solidFill>
                            <a:schemeClr val="tx1"/>
                          </a:solidFill>
                          <a:latin typeface="Meiryo UI"/>
                          <a:ea typeface="Meiryo UI"/>
                          <a:cs typeface="Meiryo UI"/>
                        </a:rPr>
                        <a:t>が重要となるのではないか。また、持続可能な都市として、市場規模の拡大も見込まれる</a:t>
                      </a:r>
                      <a:r>
                        <a:rPr lang="ja-JP" altLang="en-US" sz="1200" b="1" u="sng" dirty="0" smtClean="0">
                          <a:solidFill>
                            <a:schemeClr val="tx1"/>
                          </a:solidFill>
                          <a:latin typeface="Meiryo UI"/>
                          <a:ea typeface="Meiryo UI"/>
                          <a:cs typeface="Meiryo UI"/>
                        </a:rPr>
                        <a:t>環境分野への積極的な取組み</a:t>
                      </a:r>
                      <a:r>
                        <a:rPr lang="ja-JP" altLang="en-US" sz="1200" dirty="0" smtClean="0">
                          <a:solidFill>
                            <a:schemeClr val="tx1"/>
                          </a:solidFill>
                          <a:latin typeface="Meiryo UI"/>
                          <a:ea typeface="Meiryo UI"/>
                          <a:cs typeface="Meiryo UI"/>
                        </a:rPr>
                        <a:t>も必要ではないか。</a:t>
                      </a:r>
                      <a:endParaRPr lang="en-US" altLang="ja-JP" sz="1200" dirty="0" smtClean="0">
                        <a:solidFill>
                          <a:schemeClr val="tx1"/>
                        </a:solidFill>
                        <a:latin typeface="Meiryo UI"/>
                        <a:ea typeface="Meiryo UI"/>
                        <a:cs typeface="Meiryo UI"/>
                      </a:endParaRPr>
                    </a:p>
                    <a:p>
                      <a:pPr marL="174625" marR="0" indent="-174625" algn="l" defTabSz="914400" rtl="0" eaLnBrk="1" fontAlgn="auto" latinLnBrk="0" hangingPunct="1">
                        <a:lnSpc>
                          <a:spcPts val="1400"/>
                        </a:lnSpc>
                        <a:spcBef>
                          <a:spcPts val="300"/>
                        </a:spcBef>
                        <a:spcAft>
                          <a:spcPts val="0"/>
                        </a:spcAft>
                        <a:buClrTx/>
                        <a:buSzTx/>
                        <a:buFontTx/>
                        <a:buNone/>
                        <a:tabLst/>
                        <a:defRPr/>
                      </a:pPr>
                      <a:r>
                        <a:rPr lang="ja-JP" altLang="en-US" sz="1200" dirty="0" smtClean="0">
                          <a:solidFill>
                            <a:schemeClr val="tx1"/>
                          </a:solidFill>
                          <a:latin typeface="Meiryo UI"/>
                          <a:ea typeface="Meiryo UI"/>
                          <a:cs typeface="Meiryo UI"/>
                        </a:rPr>
                        <a:t>〇 </a:t>
                      </a:r>
                      <a:r>
                        <a:rPr lang="ja-JP" altLang="en-US" sz="1200" b="1" u="sng" dirty="0" smtClean="0">
                          <a:solidFill>
                            <a:schemeClr val="tx1"/>
                          </a:solidFill>
                          <a:latin typeface="Meiryo UI"/>
                          <a:ea typeface="Meiryo UI"/>
                          <a:cs typeface="Meiryo UI"/>
                        </a:rPr>
                        <a:t>観光産業</a:t>
                      </a:r>
                      <a:r>
                        <a:rPr lang="ja-JP" altLang="en-US" sz="1200" dirty="0" smtClean="0">
                          <a:solidFill>
                            <a:schemeClr val="tx1"/>
                          </a:solidFill>
                          <a:latin typeface="+mn-lt"/>
                          <a:ea typeface="+mn-ea"/>
                          <a:cs typeface="Meiryo UI"/>
                        </a:rPr>
                        <a:t>は、新型コロナウイルス感染症の影響により大きな打撃を受けているが、</a:t>
                      </a:r>
                      <a:r>
                        <a:rPr lang="en-US" altLang="ja-JP" sz="1200" dirty="0" smtClean="0">
                          <a:solidFill>
                            <a:schemeClr val="tx1"/>
                          </a:solidFill>
                          <a:latin typeface="Meiryo UI"/>
                          <a:ea typeface="Meiryo UI"/>
                          <a:cs typeface="Meiryo UI"/>
                        </a:rPr>
                        <a:t>APIR</a:t>
                      </a:r>
                      <a:r>
                        <a:rPr lang="ja-JP" altLang="en-US" sz="1200" dirty="0" smtClean="0">
                          <a:solidFill>
                            <a:schemeClr val="tx1"/>
                          </a:solidFill>
                          <a:latin typeface="Meiryo UI"/>
                          <a:ea typeface="Meiryo UI"/>
                          <a:cs typeface="Meiryo UI"/>
                        </a:rPr>
                        <a:t>による産業連関分析手法を用いた影響力分析調査の結果からも、</a:t>
                      </a:r>
                      <a:r>
                        <a:rPr lang="ja-JP" altLang="en-US" sz="1200" b="0" u="none" dirty="0" smtClean="0">
                          <a:solidFill>
                            <a:schemeClr val="tx1"/>
                          </a:solidFill>
                          <a:latin typeface="Meiryo UI"/>
                          <a:ea typeface="Meiryo UI"/>
                          <a:cs typeface="Meiryo UI"/>
                        </a:rPr>
                        <a:t>付加価値や雇用の誘発効果が高いことが示されており、引き続き、</a:t>
                      </a:r>
                      <a:r>
                        <a:rPr lang="ja-JP" altLang="en-US" sz="1200" b="1" u="sng" dirty="0" smtClean="0">
                          <a:solidFill>
                            <a:schemeClr val="tx1"/>
                          </a:solidFill>
                          <a:latin typeface="Meiryo UI"/>
                          <a:ea typeface="Meiryo UI"/>
                          <a:cs typeface="Meiryo UI"/>
                        </a:rPr>
                        <a:t>国内需要の取り込みや、メニューの多様化、質の深化などに、継続的に取り組む必要</a:t>
                      </a:r>
                      <a:r>
                        <a:rPr lang="ja-JP" altLang="en-US" sz="1200" dirty="0" smtClean="0">
                          <a:solidFill>
                            <a:schemeClr val="tx1"/>
                          </a:solidFill>
                          <a:latin typeface="Meiryo UI"/>
                          <a:ea typeface="Meiryo UI"/>
                          <a:cs typeface="Meiryo UI"/>
                        </a:rPr>
                        <a:t>があるのではないか。</a:t>
                      </a:r>
                      <a:endParaRPr lang="en-US" altLang="ja-JP" sz="1200" dirty="0" smtClean="0">
                        <a:solidFill>
                          <a:schemeClr val="tx1"/>
                        </a:solidFill>
                        <a:latin typeface="Meiryo UI"/>
                        <a:ea typeface="Meiryo UI"/>
                        <a:cs typeface="Meiryo UI"/>
                      </a:endParaRPr>
                    </a:p>
                    <a:p>
                      <a:pPr marL="174625" marR="0" indent="-174625" algn="l" defTabSz="914400" rtl="0" eaLnBrk="1" fontAlgn="auto" latinLnBrk="0" hangingPunct="1">
                        <a:lnSpc>
                          <a:spcPts val="1400"/>
                        </a:lnSpc>
                        <a:spcBef>
                          <a:spcPts val="300"/>
                        </a:spcBef>
                        <a:spcAft>
                          <a:spcPts val="0"/>
                        </a:spcAft>
                        <a:buClrTx/>
                        <a:buSzTx/>
                        <a:buFontTx/>
                        <a:buNone/>
                        <a:tabLst/>
                        <a:defRPr/>
                      </a:pPr>
                      <a:r>
                        <a:rPr lang="ja-JP" altLang="en-US" sz="1200" dirty="0" smtClean="0">
                          <a:solidFill>
                            <a:schemeClr val="tx1"/>
                          </a:solidFill>
                          <a:latin typeface="Meiryo UI"/>
                          <a:ea typeface="Meiryo UI"/>
                          <a:cs typeface="Meiryo UI"/>
                        </a:rPr>
                        <a:t>〇 また、</a:t>
                      </a:r>
                      <a:r>
                        <a:rPr lang="en-US" altLang="ja-JP" sz="1200" dirty="0" smtClean="0">
                          <a:solidFill>
                            <a:schemeClr val="tx1"/>
                          </a:solidFill>
                          <a:latin typeface="Meiryo UI"/>
                          <a:ea typeface="Meiryo UI"/>
                          <a:cs typeface="Meiryo UI"/>
                        </a:rPr>
                        <a:t>OECD</a:t>
                      </a:r>
                      <a:r>
                        <a:rPr lang="ja-JP" altLang="en-US" sz="1200" dirty="0" smtClean="0">
                          <a:solidFill>
                            <a:schemeClr val="tx1"/>
                          </a:solidFill>
                          <a:latin typeface="Meiryo UI"/>
                          <a:ea typeface="Meiryo UI"/>
                          <a:cs typeface="Meiryo UI"/>
                        </a:rPr>
                        <a:t>の統計データを用いた日本生産性本部の分析において、諸外国と比較して我が国の労働生産性の伸びは産業全般において低く、</a:t>
                      </a:r>
                      <a:r>
                        <a:rPr lang="en-US" altLang="ja-JP" sz="1200" dirty="0" smtClean="0">
                          <a:solidFill>
                            <a:schemeClr val="tx1"/>
                          </a:solidFill>
                          <a:latin typeface="Meiryo UI"/>
                          <a:ea typeface="Meiryo UI"/>
                          <a:cs typeface="Meiryo UI"/>
                        </a:rPr>
                        <a:t>AI</a:t>
                      </a:r>
                      <a:r>
                        <a:rPr lang="ja-JP" altLang="en-US" sz="1200" dirty="0" smtClean="0">
                          <a:solidFill>
                            <a:schemeClr val="tx1"/>
                          </a:solidFill>
                          <a:latin typeface="Meiryo UI"/>
                          <a:ea typeface="Meiryo UI"/>
                          <a:cs typeface="Meiryo UI"/>
                        </a:rPr>
                        <a:t>の活用やロボットの普及など、</a:t>
                      </a:r>
                      <a:r>
                        <a:rPr lang="ja-JP" altLang="en-US" sz="1200" b="1" u="sng" dirty="0" smtClean="0">
                          <a:solidFill>
                            <a:schemeClr val="tx1"/>
                          </a:solidFill>
                          <a:latin typeface="Meiryo UI"/>
                          <a:ea typeface="Meiryo UI"/>
                          <a:cs typeface="Meiryo UI"/>
                        </a:rPr>
                        <a:t>人口減少時代において労働生産性を向上させる未来社会の実験や取組みを、大阪から先導</a:t>
                      </a:r>
                      <a:r>
                        <a:rPr lang="ja-JP" altLang="en-US" sz="1200" dirty="0" smtClean="0">
                          <a:solidFill>
                            <a:schemeClr val="tx1"/>
                          </a:solidFill>
                          <a:latin typeface="Meiryo UI"/>
                          <a:ea typeface="Meiryo UI"/>
                          <a:cs typeface="Meiryo UI"/>
                        </a:rPr>
                        <a:t>していく必要があるのではないか。</a:t>
                      </a:r>
                      <a:endParaRPr lang="en-US" altLang="ja-JP" sz="1200" dirty="0" smtClean="0">
                        <a:solidFill>
                          <a:schemeClr val="tx1"/>
                        </a:solidFill>
                        <a:latin typeface="Meiryo UI"/>
                        <a:ea typeface="Meiryo UI"/>
                        <a:cs typeface="Meiryo UI"/>
                      </a:endParaRPr>
                    </a:p>
                    <a:p>
                      <a:pPr marL="174625" marR="0" indent="-174625" algn="l" defTabSz="914400" rtl="0" eaLnBrk="1" fontAlgn="auto" latinLnBrk="0" hangingPunct="1">
                        <a:lnSpc>
                          <a:spcPts val="1400"/>
                        </a:lnSpc>
                        <a:spcBef>
                          <a:spcPts val="300"/>
                        </a:spcBef>
                        <a:spcAft>
                          <a:spcPts val="0"/>
                        </a:spcAft>
                        <a:buClrTx/>
                        <a:buSzTx/>
                        <a:buFontTx/>
                        <a:buNone/>
                        <a:tabLst/>
                        <a:defRPr/>
                      </a:pPr>
                      <a:r>
                        <a:rPr lang="ja-JP" altLang="en-US" sz="1200" dirty="0" smtClean="0">
                          <a:solidFill>
                            <a:schemeClr val="tx1"/>
                          </a:solidFill>
                          <a:latin typeface="Meiryo UI"/>
                          <a:ea typeface="Meiryo UI"/>
                          <a:cs typeface="Meiryo UI"/>
                        </a:rPr>
                        <a:t>〇 国際</a:t>
                      </a:r>
                      <a:r>
                        <a:rPr lang="en-US" altLang="ja-JP" sz="1200" dirty="0" smtClean="0">
                          <a:solidFill>
                            <a:schemeClr val="tx1"/>
                          </a:solidFill>
                          <a:latin typeface="Meiryo UI"/>
                          <a:ea typeface="Meiryo UI"/>
                          <a:cs typeface="Meiryo UI"/>
                        </a:rPr>
                        <a:t>NPO</a:t>
                      </a:r>
                      <a:r>
                        <a:rPr lang="ja-JP" altLang="en-US" sz="1200" dirty="0" smtClean="0">
                          <a:solidFill>
                            <a:schemeClr val="tx1"/>
                          </a:solidFill>
                          <a:latin typeface="Meiryo UI"/>
                          <a:ea typeface="Meiryo UI"/>
                          <a:cs typeface="Meiryo UI"/>
                        </a:rPr>
                        <a:t>の調査レポート等によると、世界全体でグリーンボンドやソーシャルボンド、サステナビリティボンドの発行が増加し、</a:t>
                      </a:r>
                      <a:r>
                        <a:rPr lang="en-US" altLang="ja-JP" sz="1200" dirty="0" smtClean="0">
                          <a:solidFill>
                            <a:schemeClr val="tx1"/>
                          </a:solidFill>
                          <a:latin typeface="Meiryo UI"/>
                          <a:ea typeface="Meiryo UI"/>
                          <a:cs typeface="Meiryo UI"/>
                        </a:rPr>
                        <a:t>ESG</a:t>
                      </a:r>
                      <a:r>
                        <a:rPr lang="ja-JP" altLang="en-US" sz="1200" dirty="0" smtClean="0">
                          <a:solidFill>
                            <a:schemeClr val="tx1"/>
                          </a:solidFill>
                          <a:latin typeface="Meiryo UI"/>
                          <a:ea typeface="Meiryo UI"/>
                          <a:cs typeface="Meiryo UI"/>
                        </a:rPr>
                        <a:t>投資も拡大。「経済の血液」といわれる</a:t>
                      </a:r>
                      <a:r>
                        <a:rPr lang="ja-JP" altLang="en-US" sz="1200" b="1" u="sng" dirty="0" smtClean="0">
                          <a:solidFill>
                            <a:schemeClr val="tx1"/>
                          </a:solidFill>
                          <a:latin typeface="Meiryo UI"/>
                          <a:ea typeface="Meiryo UI"/>
                          <a:cs typeface="Meiryo UI"/>
                        </a:rPr>
                        <a:t>金融機能の強化</a:t>
                      </a:r>
                      <a:r>
                        <a:rPr lang="ja-JP" altLang="en-US" sz="1200" dirty="0" smtClean="0">
                          <a:solidFill>
                            <a:schemeClr val="tx1"/>
                          </a:solidFill>
                          <a:latin typeface="Meiryo UI"/>
                          <a:ea typeface="Meiryo UI"/>
                          <a:cs typeface="Meiryo UI"/>
                        </a:rPr>
                        <a:t>を図ることは、ポストコロナに向けた大阪経済の再生を図るための新たな成長の柱となり、引いては、我が国の経済発展にも資することになるのではないか。</a:t>
                      </a:r>
                      <a:endParaRPr lang="en-US" altLang="ja-JP" sz="120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424510">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indent="-174625">
                        <a:lnSpc>
                          <a:spcPts val="1400"/>
                        </a:lnSpc>
                        <a:spcBef>
                          <a:spcPts val="300"/>
                        </a:spcBef>
                        <a:defRPr/>
                      </a:pPr>
                      <a:r>
                        <a:rPr lang="ja-JP" altLang="en-US" sz="1200" b="0" u="none" dirty="0" smtClean="0">
                          <a:solidFill>
                            <a:schemeClr val="tx1"/>
                          </a:solidFill>
                          <a:latin typeface="Meiryo UI"/>
                          <a:ea typeface="Meiryo UI"/>
                          <a:cs typeface="Meiryo UI"/>
                        </a:rPr>
                        <a:t>〇 人材関連企業の研究レポートでは、大学生のうち、地元への就職割合は半数に満たない状況。地元企業への就業意識の涵養を図るとともに、働く場・住まう場としての魅力を高め、</a:t>
                      </a:r>
                      <a:r>
                        <a:rPr lang="ja-JP" altLang="en-US" sz="1200" b="1" u="sng" dirty="0" smtClean="0">
                          <a:solidFill>
                            <a:schemeClr val="tx1"/>
                          </a:solidFill>
                          <a:latin typeface="Meiryo UI"/>
                          <a:ea typeface="Meiryo UI"/>
                          <a:cs typeface="Meiryo UI"/>
                        </a:rPr>
                        <a:t>若者の地域への定着を高めていくこと</a:t>
                      </a:r>
                      <a:r>
                        <a:rPr lang="ja-JP" altLang="en-US" sz="1200" b="0" u="none" dirty="0" smtClean="0">
                          <a:solidFill>
                            <a:schemeClr val="tx1"/>
                          </a:solidFill>
                          <a:latin typeface="Meiryo UI"/>
                          <a:ea typeface="Meiryo UI"/>
                          <a:cs typeface="Meiryo UI"/>
                        </a:rPr>
                        <a:t>が重要ではないか。</a:t>
                      </a:r>
                      <a:endParaRPr lang="en-US" altLang="ja-JP" sz="1200" b="0" u="none" dirty="0" smtClean="0">
                        <a:solidFill>
                          <a:schemeClr val="tx1"/>
                        </a:solidFill>
                        <a:latin typeface="Meiryo UI"/>
                        <a:ea typeface="Meiryo UI"/>
                        <a:cs typeface="Meiryo UI"/>
                      </a:endParaRPr>
                    </a:p>
                    <a:p>
                      <a:pPr marL="174625" indent="-174625">
                        <a:lnSpc>
                          <a:spcPts val="1400"/>
                        </a:lnSpc>
                        <a:spcBef>
                          <a:spcPts val="300"/>
                        </a:spcBef>
                        <a:defRPr/>
                      </a:pPr>
                      <a:r>
                        <a:rPr lang="ja-JP" altLang="en-US" sz="1200" b="0" u="none" dirty="0" smtClean="0">
                          <a:solidFill>
                            <a:schemeClr val="tx1"/>
                          </a:solidFill>
                          <a:latin typeface="+mn-lt"/>
                          <a:ea typeface="+mn-ea"/>
                          <a:cs typeface="Meiryo UI"/>
                        </a:rPr>
                        <a:t>〇 労働力調査の結果から、大阪では、近年は上昇傾向にあるものの、</a:t>
                      </a:r>
                      <a:r>
                        <a:rPr lang="ja-JP" altLang="en-US" sz="1200" b="0" u="none" dirty="0" smtClean="0">
                          <a:solidFill>
                            <a:schemeClr val="tx1"/>
                          </a:solidFill>
                          <a:latin typeface="Meiryo UI"/>
                          <a:ea typeface="Meiryo UI"/>
                          <a:cs typeface="Meiryo UI"/>
                        </a:rPr>
                        <a:t>女性の就業率が低く、</a:t>
                      </a:r>
                      <a:r>
                        <a:rPr lang="ja-JP" altLang="en-US" sz="1200" b="1" u="sng" dirty="0" smtClean="0">
                          <a:solidFill>
                            <a:schemeClr val="tx1"/>
                          </a:solidFill>
                          <a:latin typeface="Meiryo UI"/>
                          <a:ea typeface="Meiryo UI"/>
                          <a:cs typeface="Meiryo UI"/>
                        </a:rPr>
                        <a:t>女性の潜在力が引き出せていない現状を変えていく</a:t>
                      </a:r>
                      <a:r>
                        <a:rPr lang="ja-JP" altLang="en-US" sz="1200" b="0" u="none" dirty="0" smtClean="0">
                          <a:solidFill>
                            <a:schemeClr val="tx1"/>
                          </a:solidFill>
                          <a:latin typeface="Meiryo UI"/>
                          <a:ea typeface="Meiryo UI"/>
                          <a:cs typeface="Meiryo UI"/>
                        </a:rPr>
                        <a:t>必要があるのではないか。また、就業構造基本調査では高齢者の有業率も低いことも示されており、意欲の高い高齢者の活躍を促し</a:t>
                      </a:r>
                      <a:r>
                        <a:rPr lang="ja-JP" altLang="en-US" sz="1200" b="1" u="sng" dirty="0" smtClean="0">
                          <a:solidFill>
                            <a:schemeClr val="tx1"/>
                          </a:solidFill>
                          <a:latin typeface="Meiryo UI"/>
                          <a:ea typeface="Meiryo UI"/>
                          <a:cs typeface="Meiryo UI"/>
                        </a:rPr>
                        <a:t>高齢者の持つノウハウや経験を活かせる仕組みづくり</a:t>
                      </a:r>
                      <a:r>
                        <a:rPr lang="ja-JP" altLang="en-US" sz="1200" b="0" u="none" dirty="0" smtClean="0">
                          <a:solidFill>
                            <a:schemeClr val="tx1"/>
                          </a:solidFill>
                          <a:latin typeface="Meiryo UI"/>
                          <a:ea typeface="Meiryo UI"/>
                          <a:cs typeface="Meiryo UI"/>
                        </a:rPr>
                        <a:t>が求められるのではないか。</a:t>
                      </a:r>
                      <a:endParaRPr lang="en-US" altLang="ja-JP" sz="1200" b="0" u="none" dirty="0" smtClean="0">
                        <a:solidFill>
                          <a:schemeClr val="tx1"/>
                        </a:solidFill>
                        <a:latin typeface="Meiryo UI"/>
                        <a:ea typeface="Meiryo UI"/>
                        <a:cs typeface="Meiryo UI"/>
                      </a:endParaRPr>
                    </a:p>
                    <a:p>
                      <a:pPr marL="174625" indent="-174625">
                        <a:lnSpc>
                          <a:spcPts val="1400"/>
                        </a:lnSpc>
                        <a:spcBef>
                          <a:spcPts val="300"/>
                        </a:spcBef>
                        <a:defRPr/>
                      </a:pPr>
                      <a:r>
                        <a:rPr lang="ja-JP" altLang="en-US" sz="1200" b="0" u="none" dirty="0" smtClean="0">
                          <a:solidFill>
                            <a:schemeClr val="tx1"/>
                          </a:solidFill>
                          <a:latin typeface="Meiryo UI"/>
                          <a:ea typeface="Meiryo UI"/>
                          <a:cs typeface="Meiryo UI"/>
                        </a:rPr>
                        <a:t>〇 加えて、在留外国人統計等の結果からも、単に不足する労働力を補うということではなく、人材の多様性という観点からも、地域の住民、生活者として</a:t>
                      </a:r>
                      <a:r>
                        <a:rPr lang="ja-JP" altLang="en-US" sz="1200" b="1" u="sng" dirty="0" smtClean="0">
                          <a:solidFill>
                            <a:schemeClr val="tx1"/>
                          </a:solidFill>
                          <a:latin typeface="Meiryo UI"/>
                          <a:ea typeface="Meiryo UI"/>
                          <a:cs typeface="Meiryo UI"/>
                        </a:rPr>
                        <a:t>外国人材と共生できる社会づくりや、受入環境の整備</a:t>
                      </a:r>
                      <a:r>
                        <a:rPr lang="ja-JP" altLang="en-US" sz="1200" b="0" u="none" dirty="0" smtClean="0">
                          <a:solidFill>
                            <a:schemeClr val="tx1"/>
                          </a:solidFill>
                          <a:latin typeface="Meiryo UI"/>
                          <a:ea typeface="Meiryo UI"/>
                          <a:cs typeface="Meiryo UI"/>
                        </a:rPr>
                        <a:t>が必要ではないか。</a:t>
                      </a:r>
                      <a:endParaRPr lang="en-US" altLang="ja-JP" sz="1200" b="0" u="none" dirty="0" smtClean="0">
                        <a:solidFill>
                          <a:schemeClr val="tx1"/>
                        </a:solidFill>
                        <a:latin typeface="Meiryo UI"/>
                        <a:ea typeface="Meiryo UI"/>
                        <a:cs typeface="Meiryo UI"/>
                      </a:endParaRPr>
                    </a:p>
                    <a:p>
                      <a:pPr marL="174625" indent="-174625">
                        <a:lnSpc>
                          <a:spcPts val="1400"/>
                        </a:lnSpc>
                        <a:spcBef>
                          <a:spcPts val="300"/>
                        </a:spcBef>
                        <a:defRPr/>
                      </a:pPr>
                      <a:r>
                        <a:rPr lang="ja-JP" altLang="en-US" sz="1200" b="0" u="none" dirty="0" smtClean="0">
                          <a:solidFill>
                            <a:schemeClr val="tx1"/>
                          </a:solidFill>
                          <a:latin typeface="Meiryo UI"/>
                          <a:ea typeface="Meiryo UI"/>
                          <a:cs typeface="Meiryo UI"/>
                        </a:rPr>
                        <a:t>〇 総体として、</a:t>
                      </a:r>
                      <a:r>
                        <a:rPr lang="ja-JP" altLang="en-US" sz="1200" b="0" u="none" baseline="0" dirty="0" smtClean="0">
                          <a:solidFill>
                            <a:schemeClr val="tx1"/>
                          </a:solidFill>
                          <a:latin typeface="+mn-lt"/>
                          <a:ea typeface="+mn-ea"/>
                          <a:cs typeface="Meiryo UI"/>
                        </a:rPr>
                        <a:t>人口減少時代において、</a:t>
                      </a:r>
                      <a:r>
                        <a:rPr lang="ja-JP" altLang="en-US" sz="1200" b="1" u="sng" baseline="0" dirty="0" smtClean="0">
                          <a:solidFill>
                            <a:schemeClr val="tx1"/>
                          </a:solidFill>
                          <a:latin typeface="Meiryo UI"/>
                          <a:ea typeface="Meiryo UI"/>
                          <a:cs typeface="Meiryo UI"/>
                        </a:rPr>
                        <a:t>潜在的な人的資源の労働参画の促進</a:t>
                      </a:r>
                      <a:r>
                        <a:rPr lang="ja-JP" altLang="en-US" sz="1200" b="0" u="none" baseline="0" dirty="0" smtClean="0">
                          <a:solidFill>
                            <a:schemeClr val="tx1"/>
                          </a:solidFill>
                          <a:latin typeface="Meiryo UI"/>
                          <a:ea typeface="Meiryo UI"/>
                          <a:cs typeface="Meiryo UI"/>
                        </a:rPr>
                        <a:t>と、</a:t>
                      </a:r>
                      <a:r>
                        <a:rPr lang="ja-JP" altLang="en-US" sz="1200" b="1" u="sng" baseline="0" dirty="0" smtClean="0">
                          <a:solidFill>
                            <a:schemeClr val="tx1"/>
                          </a:solidFill>
                          <a:latin typeface="Meiryo UI"/>
                          <a:ea typeface="Meiryo UI"/>
                          <a:cs typeface="Meiryo UI"/>
                        </a:rPr>
                        <a:t>成熟分野から、高い付加価値を生み出す成長分野への人材のシフト</a:t>
                      </a:r>
                      <a:r>
                        <a:rPr lang="ja-JP" altLang="en-US" sz="1200" b="0" u="none" baseline="0" dirty="0" smtClean="0">
                          <a:solidFill>
                            <a:schemeClr val="tx1"/>
                          </a:solidFill>
                          <a:latin typeface="Meiryo UI"/>
                          <a:ea typeface="Meiryo UI"/>
                          <a:cs typeface="Meiryo UI"/>
                        </a:rPr>
                        <a:t>が重要な課題となるのではないか。</a:t>
                      </a:r>
                      <a:endParaRPr lang="en-US" altLang="ja-JP" sz="1200" b="0" u="none" baseline="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394130">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暮らし・まち</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 など</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174625" marR="0" lvl="0" indent="-174625" algn="l" defTabSz="914400" rtl="0" eaLnBrk="1" fontAlgn="auto" latinLnBrk="0" hangingPunct="1">
                        <a:lnSpc>
                          <a:spcPts val="1400"/>
                        </a:lnSpc>
                        <a:spcBef>
                          <a:spcPts val="300"/>
                        </a:spcBef>
                        <a:spcAft>
                          <a:spcPts val="0"/>
                        </a:spcAft>
                        <a:buClrTx/>
                        <a:buSzTx/>
                        <a:buFontTx/>
                        <a:buNone/>
                        <a:tabLst/>
                        <a:defRPr/>
                      </a:pPr>
                      <a:r>
                        <a:rPr lang="ja-JP" altLang="en-US" sz="1200" dirty="0" smtClean="0">
                          <a:solidFill>
                            <a:schemeClr val="tx1"/>
                          </a:solidFill>
                          <a:latin typeface="Meiryo UI"/>
                          <a:ea typeface="Meiryo UI"/>
                          <a:cs typeface="Meiryo UI"/>
                        </a:rPr>
                        <a:t>〇</a:t>
                      </a:r>
                      <a:r>
                        <a:rPr lang="ja-JP" altLang="en-US" sz="1200" baseline="0" dirty="0" smtClean="0">
                          <a:solidFill>
                            <a:schemeClr val="tx1"/>
                          </a:solidFill>
                          <a:latin typeface="Meiryo UI"/>
                          <a:ea typeface="Meiryo UI"/>
                          <a:cs typeface="Meiryo UI"/>
                        </a:rPr>
                        <a:t> 賃金構造基本調査の結果を見ると、総体として、大阪だけでなく、我が国全体の賃金は、横ばいの状態が続いている。大阪においては、府民経済計算からも、東京や全国平均と比較して可処分所得が低く、就業構造基本調査からは、低所得世帯の割合が高いことが特徴となっている。</a:t>
                      </a:r>
                      <a:r>
                        <a:rPr lang="ja-JP" altLang="en-US" sz="1200" b="1" u="sng" baseline="0" dirty="0" smtClean="0">
                          <a:solidFill>
                            <a:schemeClr val="tx1"/>
                          </a:solidFill>
                          <a:latin typeface="Meiryo UI"/>
                          <a:ea typeface="Meiryo UI"/>
                          <a:cs typeface="Meiryo UI"/>
                        </a:rPr>
                        <a:t>所得や貧困問題の解消</a:t>
                      </a:r>
                      <a:r>
                        <a:rPr lang="ja-JP" altLang="en-US" sz="1200" baseline="0" dirty="0" smtClean="0">
                          <a:solidFill>
                            <a:schemeClr val="tx1"/>
                          </a:solidFill>
                          <a:latin typeface="Meiryo UI"/>
                          <a:ea typeface="Meiryo UI"/>
                          <a:cs typeface="Meiryo UI"/>
                        </a:rPr>
                        <a:t>は、住民が安心して暮らし続けるための前提となるものであり、地域住民との連携など、地域や課題に応じたきめ細かな取組みを進めていく必要があるのではないか。</a:t>
                      </a:r>
                      <a:endParaRPr lang="en-US" altLang="ja-JP" sz="1200" dirty="0" smtClean="0">
                        <a:solidFill>
                          <a:schemeClr val="tx1"/>
                        </a:solidFill>
                        <a:latin typeface="Meiryo UI"/>
                        <a:ea typeface="Meiryo UI"/>
                        <a:cs typeface="Meiryo UI"/>
                      </a:endParaRPr>
                    </a:p>
                    <a:p>
                      <a:pPr marL="174625" indent="-174625">
                        <a:lnSpc>
                          <a:spcPts val="1400"/>
                        </a:lnSpc>
                        <a:spcBef>
                          <a:spcPts val="300"/>
                        </a:spcBef>
                        <a:defRPr/>
                      </a:pPr>
                      <a:r>
                        <a:rPr lang="ja-JP" altLang="en-US" sz="1200" dirty="0" smtClean="0">
                          <a:solidFill>
                            <a:schemeClr val="tx1"/>
                          </a:solidFill>
                          <a:latin typeface="Meiryo UI"/>
                          <a:ea typeface="Meiryo UI"/>
                          <a:cs typeface="Meiryo UI"/>
                        </a:rPr>
                        <a:t>〇 人口減少や高齢化の進展により、都市が持つべき機能や地域の中での住民同士の関わり方が変化していくことが考えられ</a:t>
                      </a:r>
                      <a:r>
                        <a:rPr lang="ja-JP" altLang="en-US" sz="1200" dirty="0" smtClean="0">
                          <a:solidFill>
                            <a:schemeClr val="tx1"/>
                          </a:solidFill>
                          <a:latin typeface="+mn-lt"/>
                          <a:ea typeface="+mn-ea"/>
                          <a:cs typeface="Meiryo UI"/>
                        </a:rPr>
                        <a:t>、都市の新しい成長モデルを描くうえでも、</a:t>
                      </a:r>
                      <a:r>
                        <a:rPr lang="ja-JP" altLang="en-US" sz="1200" b="1" u="sng" dirty="0" smtClean="0">
                          <a:solidFill>
                            <a:schemeClr val="tx1"/>
                          </a:solidFill>
                          <a:latin typeface="+mn-lt"/>
                          <a:ea typeface="+mn-ea"/>
                          <a:cs typeface="Meiryo UI"/>
                        </a:rPr>
                        <a:t>様々な</a:t>
                      </a:r>
                      <a:r>
                        <a:rPr lang="ja-JP" altLang="en-US" sz="1200" b="1" u="sng" dirty="0" smtClean="0">
                          <a:solidFill>
                            <a:schemeClr val="tx1"/>
                          </a:solidFill>
                          <a:latin typeface="Meiryo UI"/>
                          <a:ea typeface="Meiryo UI"/>
                          <a:cs typeface="Meiryo UI"/>
                        </a:rPr>
                        <a:t>つながりを意識した居住環境の向上</a:t>
                      </a:r>
                      <a:r>
                        <a:rPr lang="ja-JP" altLang="en-US" sz="1200" dirty="0" smtClean="0">
                          <a:solidFill>
                            <a:schemeClr val="tx1"/>
                          </a:solidFill>
                          <a:latin typeface="Meiryo UI"/>
                          <a:ea typeface="Meiryo UI"/>
                          <a:cs typeface="Meiryo UI"/>
                        </a:rPr>
                        <a:t>が重要になるのではないか。</a:t>
                      </a:r>
                      <a:endParaRPr lang="en-US" altLang="ja-JP" sz="1200" dirty="0" smtClean="0">
                        <a:solidFill>
                          <a:schemeClr val="tx1"/>
                        </a:solidFill>
                        <a:latin typeface="Meiryo UI"/>
                        <a:ea typeface="Meiryo UI"/>
                        <a:cs typeface="Meiryo UI"/>
                      </a:endParaRPr>
                    </a:p>
                    <a:p>
                      <a:pPr marL="174625" indent="-174625">
                        <a:lnSpc>
                          <a:spcPts val="1400"/>
                        </a:lnSpc>
                        <a:spcBef>
                          <a:spcPts val="300"/>
                        </a:spcBef>
                        <a:defRPr/>
                      </a:pPr>
                      <a:r>
                        <a:rPr lang="ja-JP" altLang="en-US" sz="1200" dirty="0" smtClean="0">
                          <a:solidFill>
                            <a:schemeClr val="tx1"/>
                          </a:solidFill>
                          <a:latin typeface="Meiryo UI"/>
                          <a:ea typeface="Meiryo UI"/>
                          <a:cs typeface="Meiryo UI"/>
                        </a:rPr>
                        <a:t>〇　温暖化対策やプラスチックごみ問題など、地球規模での環境への対応が都市レベルで求められるようになっており、</a:t>
                      </a:r>
                      <a:r>
                        <a:rPr lang="ja-JP" altLang="en-US" sz="1200" b="1" u="sng" dirty="0" smtClean="0">
                          <a:solidFill>
                            <a:schemeClr val="tx1"/>
                          </a:solidFill>
                          <a:latin typeface="Meiryo UI"/>
                          <a:ea typeface="Meiryo UI"/>
                          <a:cs typeface="Meiryo UI"/>
                        </a:rPr>
                        <a:t>環境にやさしい、持続可能な社会づくりを行っていくこと</a:t>
                      </a:r>
                      <a:r>
                        <a:rPr lang="ja-JP" altLang="en-US" sz="1200" dirty="0" smtClean="0">
                          <a:solidFill>
                            <a:schemeClr val="tx1"/>
                          </a:solidFill>
                          <a:latin typeface="Meiryo UI"/>
                          <a:ea typeface="Meiryo UI"/>
                          <a:cs typeface="Meiryo UI"/>
                        </a:rPr>
                        <a:t>が、都市としての価値向上にもつながることになるのではないか。</a:t>
                      </a:r>
                      <a:endParaRPr lang="en-US" altLang="ja-JP" sz="120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6" name="正方形/長方形 5"/>
          <p:cNvSpPr/>
          <p:nvPr/>
        </p:nvSpPr>
        <p:spPr>
          <a:xfrm>
            <a:off x="14924" y="14263"/>
            <a:ext cx="9144000" cy="404664"/>
          </a:xfrm>
          <a:prstGeom prst="rect">
            <a:avLst/>
          </a:prstGeom>
          <a:solidFill>
            <a:schemeClr val="bg1"/>
          </a:solidFill>
          <a:ln w="25400" cap="flat" cmpd="sng" algn="ctr">
            <a:noFill/>
            <a:prstDash val="solid"/>
          </a:ln>
          <a:effectLst/>
        </p:spPr>
        <p:txBody>
          <a:bodyPr anchor="ctr"/>
          <a:lstStyle/>
          <a:p>
            <a:pPr lvl="0">
              <a:defRPr/>
            </a:pPr>
            <a:r>
              <a:rPr lang="ja-JP" altLang="en-US" sz="2800" b="1" dirty="0" smtClean="0">
                <a:latin typeface="Meiryo UI" panose="020B0604030504040204" pitchFamily="50" charset="-128"/>
                <a:ea typeface="Meiryo UI" panose="020B0604030504040204" pitchFamily="50" charset="-128"/>
              </a:rPr>
              <a:t>１．</a:t>
            </a:r>
            <a:r>
              <a:rPr kumimoji="0" lang="ja-JP" altLang="en-US" sz="2800" b="1" kern="0" dirty="0" smtClean="0">
                <a:solidFill>
                  <a:srgbClr val="000000"/>
                </a:solidFill>
                <a:latin typeface="ＭＳ Ｐゴシック" pitchFamily="50" charset="-128"/>
                <a:ea typeface="Meiryo UI" pitchFamily="50" charset="-128"/>
                <a:cs typeface="Meiryo UI" pitchFamily="50" charset="-128"/>
              </a:rPr>
              <a:t>主な分析概要　</a:t>
            </a:r>
            <a:r>
              <a:rPr kumimoji="0" lang="ja-JP" altLang="en-US" sz="2800" b="1" kern="0" dirty="0">
                <a:solidFill>
                  <a:srgbClr val="000000"/>
                </a:solidFill>
                <a:latin typeface="ＭＳ Ｐゴシック" pitchFamily="50" charset="-128"/>
                <a:ea typeface="Meiryo UI" pitchFamily="50" charset="-128"/>
                <a:cs typeface="Meiryo UI" pitchFamily="50" charset="-128"/>
              </a:rPr>
              <a:t>②</a:t>
            </a:r>
            <a:endParaRPr kumimoji="0" lang="en-US" altLang="ja-JP" sz="2800" b="1" kern="0" dirty="0">
              <a:solidFill>
                <a:srgbClr val="000000"/>
              </a:solidFill>
              <a:latin typeface="ＭＳ Ｐゴシック" pitchFamily="50" charset="-128"/>
              <a:ea typeface="Meiryo UI" pitchFamily="50" charset="-128"/>
              <a:cs typeface="Meiryo UI" pitchFamily="50" charset="-128"/>
            </a:endParaRPr>
          </a:p>
        </p:txBody>
      </p:sp>
      <p:sp>
        <p:nvSpPr>
          <p:cNvPr id="5" name="スライド番号プレースホルダー 3">
            <a:extLst>
              <a:ext uri="{FF2B5EF4-FFF2-40B4-BE49-F238E27FC236}">
                <a16:creationId xmlns:a16="http://schemas.microsoft.com/office/drawing/2014/main" id="{FDC1BA3F-1AE2-47E1-8004-18BBF3B02693}"/>
              </a:ext>
            </a:extLst>
          </p:cNvPr>
          <p:cNvSpPr>
            <a:spLocks noGrp="1"/>
          </p:cNvSpPr>
          <p:nvPr>
            <p:ph type="sldNum" sz="quarter" idx="12"/>
          </p:nvPr>
        </p:nvSpPr>
        <p:spPr>
          <a:xfrm>
            <a:off x="6976609" y="6423727"/>
            <a:ext cx="2133600" cy="365125"/>
          </a:xfrm>
        </p:spPr>
        <p:txBody>
          <a:bodyPr/>
          <a:lstStyle/>
          <a:p>
            <a:fld id="{893290AE-011E-403C-A3C9-B3B44B5CA60C}" type="slidenum">
              <a:rPr kumimoji="1" lang="ja-JP" altLang="en-US" smtClean="0"/>
              <a:t>3</a:t>
            </a:fld>
            <a:endParaRPr kumimoji="1" lang="ja-JP" altLang="en-US"/>
          </a:p>
        </p:txBody>
      </p:sp>
    </p:spTree>
    <p:extLst>
      <p:ext uri="{BB962C8B-B14F-4D97-AF65-F5344CB8AC3E}">
        <p14:creationId xmlns:p14="http://schemas.microsoft.com/office/powerpoint/2010/main" val="14979575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6" name="グループ化 595"/>
          <p:cNvGrpSpPr/>
          <p:nvPr/>
        </p:nvGrpSpPr>
        <p:grpSpPr>
          <a:xfrm>
            <a:off x="1946545" y="1388348"/>
            <a:ext cx="4690381" cy="5276088"/>
            <a:chOff x="2235511" y="1676074"/>
            <a:chExt cx="3858518" cy="4796766"/>
          </a:xfrm>
        </p:grpSpPr>
        <p:grpSp>
          <p:nvGrpSpPr>
            <p:cNvPr id="9" name="グループ 3">
              <a:extLst>
                <a:ext uri="{FF2B5EF4-FFF2-40B4-BE49-F238E27FC236}">
                  <a16:creationId xmlns:a16="http://schemas.microsoft.com/office/drawing/2014/main" id="{00000000-0008-0000-0000-000004000000}"/>
                </a:ext>
              </a:extLst>
            </p:cNvPr>
            <p:cNvGrpSpPr>
              <a:grpSpLocks noChangeAspect="1"/>
            </p:cNvGrpSpPr>
            <p:nvPr/>
          </p:nvGrpSpPr>
          <p:grpSpPr bwMode="auto">
            <a:xfrm>
              <a:off x="2771800" y="1746002"/>
              <a:ext cx="3312368" cy="4726838"/>
              <a:chOff x="0" y="0"/>
              <a:chExt cx="735" cy="1056"/>
            </a:xfrm>
          </p:grpSpPr>
          <p:sp>
            <p:nvSpPr>
              <p:cNvPr id="10" name="オートシェイプ 2">
                <a:extLst>
                  <a:ext uri="{FF2B5EF4-FFF2-40B4-BE49-F238E27FC236}">
                    <a16:creationId xmlns:a16="http://schemas.microsoft.com/office/drawing/2014/main" id="{00000000-0008-0000-0000-000005000000}"/>
                  </a:ext>
                </a:extLst>
              </p:cNvPr>
              <p:cNvSpPr>
                <a:spLocks noChangeAspect="1" noChangeArrowheads="1" noTextEdit="1"/>
              </p:cNvSpPr>
              <p:nvPr/>
            </p:nvSpPr>
            <p:spPr bwMode="auto">
              <a:xfrm>
                <a:off x="0" y="0"/>
                <a:ext cx="735"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nvGrpSpPr>
              <p:cNvPr id="11" name="グループ 204">
                <a:extLst>
                  <a:ext uri="{FF2B5EF4-FFF2-40B4-BE49-F238E27FC236}">
                    <a16:creationId xmlns:a16="http://schemas.microsoft.com/office/drawing/2014/main" id="{00000000-0008-0000-0000-000006000000}"/>
                  </a:ext>
                </a:extLst>
              </p:cNvPr>
              <p:cNvGrpSpPr>
                <a:grpSpLocks/>
              </p:cNvGrpSpPr>
              <p:nvPr/>
            </p:nvGrpSpPr>
            <p:grpSpPr bwMode="auto">
              <a:xfrm>
                <a:off x="20" y="155"/>
                <a:ext cx="707" cy="767"/>
                <a:chOff x="20" y="155"/>
                <a:chExt cx="707" cy="767"/>
              </a:xfrm>
            </p:grpSpPr>
            <p:sp>
              <p:nvSpPr>
                <p:cNvPr id="163" name="フリーフォーム 162">
                  <a:extLst>
                    <a:ext uri="{FF2B5EF4-FFF2-40B4-BE49-F238E27FC236}">
                      <a16:creationId xmlns:a16="http://schemas.microsoft.com/office/drawing/2014/main" id="{00000000-0008-0000-0000-0000F8050000}"/>
                    </a:ext>
                  </a:extLst>
                </p:cNvPr>
                <p:cNvSpPr>
                  <a:spLocks/>
                </p:cNvSpPr>
                <p:nvPr/>
              </p:nvSpPr>
              <p:spPr bwMode="auto">
                <a:xfrm>
                  <a:off x="681" y="212"/>
                  <a:ext cx="46" cy="47"/>
                </a:xfrm>
                <a:custGeom>
                  <a:avLst/>
                  <a:gdLst>
                    <a:gd name="T0" fmla="*/ 320 w 409"/>
                    <a:gd name="T1" fmla="*/ 119 h 425"/>
                    <a:gd name="T2" fmla="*/ 282 w 409"/>
                    <a:gd name="T3" fmla="*/ 122 h 425"/>
                    <a:gd name="T4" fmla="*/ 261 w 409"/>
                    <a:gd name="T5" fmla="*/ 124 h 425"/>
                    <a:gd name="T6" fmla="*/ 233 w 409"/>
                    <a:gd name="T7" fmla="*/ 150 h 425"/>
                    <a:gd name="T8" fmla="*/ 232 w 409"/>
                    <a:gd name="T9" fmla="*/ 159 h 425"/>
                    <a:gd name="T10" fmla="*/ 230 w 409"/>
                    <a:gd name="T11" fmla="*/ 165 h 425"/>
                    <a:gd name="T12" fmla="*/ 223 w 409"/>
                    <a:gd name="T13" fmla="*/ 167 h 425"/>
                    <a:gd name="T14" fmla="*/ 204 w 409"/>
                    <a:gd name="T15" fmla="*/ 178 h 425"/>
                    <a:gd name="T16" fmla="*/ 186 w 409"/>
                    <a:gd name="T17" fmla="*/ 190 h 425"/>
                    <a:gd name="T18" fmla="*/ 180 w 409"/>
                    <a:gd name="T19" fmla="*/ 207 h 425"/>
                    <a:gd name="T20" fmla="*/ 175 w 409"/>
                    <a:gd name="T21" fmla="*/ 211 h 425"/>
                    <a:gd name="T22" fmla="*/ 169 w 409"/>
                    <a:gd name="T23" fmla="*/ 223 h 425"/>
                    <a:gd name="T24" fmla="*/ 169 w 409"/>
                    <a:gd name="T25" fmla="*/ 246 h 425"/>
                    <a:gd name="T26" fmla="*/ 162 w 409"/>
                    <a:gd name="T27" fmla="*/ 244 h 425"/>
                    <a:gd name="T28" fmla="*/ 151 w 409"/>
                    <a:gd name="T29" fmla="*/ 245 h 425"/>
                    <a:gd name="T30" fmla="*/ 139 w 409"/>
                    <a:gd name="T31" fmla="*/ 275 h 425"/>
                    <a:gd name="T32" fmla="*/ 134 w 409"/>
                    <a:gd name="T33" fmla="*/ 290 h 425"/>
                    <a:gd name="T34" fmla="*/ 109 w 409"/>
                    <a:gd name="T35" fmla="*/ 301 h 425"/>
                    <a:gd name="T36" fmla="*/ 88 w 409"/>
                    <a:gd name="T37" fmla="*/ 305 h 425"/>
                    <a:gd name="T38" fmla="*/ 75 w 409"/>
                    <a:gd name="T39" fmla="*/ 318 h 425"/>
                    <a:gd name="T40" fmla="*/ 70 w 409"/>
                    <a:gd name="T41" fmla="*/ 319 h 425"/>
                    <a:gd name="T42" fmla="*/ 61 w 409"/>
                    <a:gd name="T43" fmla="*/ 367 h 425"/>
                    <a:gd name="T44" fmla="*/ 53 w 409"/>
                    <a:gd name="T45" fmla="*/ 422 h 425"/>
                    <a:gd name="T46" fmla="*/ 49 w 409"/>
                    <a:gd name="T47" fmla="*/ 407 h 425"/>
                    <a:gd name="T48" fmla="*/ 54 w 409"/>
                    <a:gd name="T49" fmla="*/ 401 h 425"/>
                    <a:gd name="T50" fmla="*/ 54 w 409"/>
                    <a:gd name="T51" fmla="*/ 397 h 425"/>
                    <a:gd name="T52" fmla="*/ 54 w 409"/>
                    <a:gd name="T53" fmla="*/ 389 h 425"/>
                    <a:gd name="T54" fmla="*/ 42 w 409"/>
                    <a:gd name="T55" fmla="*/ 386 h 425"/>
                    <a:gd name="T56" fmla="*/ 20 w 409"/>
                    <a:gd name="T57" fmla="*/ 390 h 425"/>
                    <a:gd name="T58" fmla="*/ 8 w 409"/>
                    <a:gd name="T59" fmla="*/ 387 h 425"/>
                    <a:gd name="T60" fmla="*/ 6 w 409"/>
                    <a:gd name="T61" fmla="*/ 354 h 425"/>
                    <a:gd name="T62" fmla="*/ 0 w 409"/>
                    <a:gd name="T63" fmla="*/ 339 h 425"/>
                    <a:gd name="T64" fmla="*/ 16 w 409"/>
                    <a:gd name="T65" fmla="*/ 329 h 425"/>
                    <a:gd name="T66" fmla="*/ 39 w 409"/>
                    <a:gd name="T67" fmla="*/ 301 h 425"/>
                    <a:gd name="T68" fmla="*/ 54 w 409"/>
                    <a:gd name="T69" fmla="*/ 288 h 425"/>
                    <a:gd name="T70" fmla="*/ 65 w 409"/>
                    <a:gd name="T71" fmla="*/ 282 h 425"/>
                    <a:gd name="T72" fmla="*/ 79 w 409"/>
                    <a:gd name="T73" fmla="*/ 264 h 425"/>
                    <a:gd name="T74" fmla="*/ 93 w 409"/>
                    <a:gd name="T75" fmla="*/ 253 h 425"/>
                    <a:gd name="T76" fmla="*/ 99 w 409"/>
                    <a:gd name="T77" fmla="*/ 244 h 425"/>
                    <a:gd name="T78" fmla="*/ 108 w 409"/>
                    <a:gd name="T79" fmla="*/ 240 h 425"/>
                    <a:gd name="T80" fmla="*/ 123 w 409"/>
                    <a:gd name="T81" fmla="*/ 228 h 425"/>
                    <a:gd name="T82" fmla="*/ 125 w 409"/>
                    <a:gd name="T83" fmla="*/ 205 h 425"/>
                    <a:gd name="T84" fmla="*/ 138 w 409"/>
                    <a:gd name="T85" fmla="*/ 186 h 425"/>
                    <a:gd name="T86" fmla="*/ 155 w 409"/>
                    <a:gd name="T87" fmla="*/ 168 h 425"/>
                    <a:gd name="T88" fmla="*/ 166 w 409"/>
                    <a:gd name="T89" fmla="*/ 143 h 425"/>
                    <a:gd name="T90" fmla="*/ 195 w 409"/>
                    <a:gd name="T91" fmla="*/ 117 h 425"/>
                    <a:gd name="T92" fmla="*/ 203 w 409"/>
                    <a:gd name="T93" fmla="*/ 105 h 425"/>
                    <a:gd name="T94" fmla="*/ 215 w 409"/>
                    <a:gd name="T95" fmla="*/ 86 h 425"/>
                    <a:gd name="T96" fmla="*/ 216 w 409"/>
                    <a:gd name="T97" fmla="*/ 71 h 425"/>
                    <a:gd name="T98" fmla="*/ 228 w 409"/>
                    <a:gd name="T99" fmla="*/ 55 h 425"/>
                    <a:gd name="T100" fmla="*/ 238 w 409"/>
                    <a:gd name="T101" fmla="*/ 34 h 425"/>
                    <a:gd name="T102" fmla="*/ 255 w 409"/>
                    <a:gd name="T103" fmla="*/ 10 h 425"/>
                    <a:gd name="T104" fmla="*/ 272 w 409"/>
                    <a:gd name="T105" fmla="*/ 0 h 425"/>
                    <a:gd name="T106" fmla="*/ 279 w 409"/>
                    <a:gd name="T107" fmla="*/ 6 h 425"/>
                    <a:gd name="T108" fmla="*/ 293 w 409"/>
                    <a:gd name="T109" fmla="*/ 18 h 425"/>
                    <a:gd name="T110" fmla="*/ 306 w 409"/>
                    <a:gd name="T111" fmla="*/ 36 h 425"/>
                    <a:gd name="T112" fmla="*/ 336 w 409"/>
                    <a:gd name="T113" fmla="*/ 50 h 425"/>
                    <a:gd name="T114" fmla="*/ 386 w 409"/>
                    <a:gd name="T115" fmla="*/ 44 h 425"/>
                    <a:gd name="T116" fmla="*/ 409 w 409"/>
                    <a:gd name="T117" fmla="*/ 39 h 425"/>
                    <a:gd name="T118" fmla="*/ 388 w 409"/>
                    <a:gd name="T119" fmla="*/ 69 h 425"/>
                    <a:gd name="T120" fmla="*/ 346 w 409"/>
                    <a:gd name="T121" fmla="*/ 8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9" h="425">
                      <a:moveTo>
                        <a:pt x="327" y="111"/>
                      </a:moveTo>
                      <a:lnTo>
                        <a:pt x="327" y="111"/>
                      </a:lnTo>
                      <a:lnTo>
                        <a:pt x="326" y="113"/>
                      </a:lnTo>
                      <a:lnTo>
                        <a:pt x="324" y="113"/>
                      </a:lnTo>
                      <a:lnTo>
                        <a:pt x="324" y="113"/>
                      </a:lnTo>
                      <a:lnTo>
                        <a:pt x="323" y="115"/>
                      </a:lnTo>
                      <a:lnTo>
                        <a:pt x="322" y="117"/>
                      </a:lnTo>
                      <a:lnTo>
                        <a:pt x="320" y="119"/>
                      </a:lnTo>
                      <a:lnTo>
                        <a:pt x="319" y="120"/>
                      </a:lnTo>
                      <a:lnTo>
                        <a:pt x="319" y="120"/>
                      </a:lnTo>
                      <a:lnTo>
                        <a:pt x="295" y="122"/>
                      </a:lnTo>
                      <a:lnTo>
                        <a:pt x="295" y="122"/>
                      </a:lnTo>
                      <a:lnTo>
                        <a:pt x="289" y="122"/>
                      </a:lnTo>
                      <a:lnTo>
                        <a:pt x="285" y="122"/>
                      </a:lnTo>
                      <a:lnTo>
                        <a:pt x="282" y="122"/>
                      </a:lnTo>
                      <a:lnTo>
                        <a:pt x="282" y="122"/>
                      </a:lnTo>
                      <a:lnTo>
                        <a:pt x="277" y="123"/>
                      </a:lnTo>
                      <a:lnTo>
                        <a:pt x="273" y="122"/>
                      </a:lnTo>
                      <a:lnTo>
                        <a:pt x="273" y="122"/>
                      </a:lnTo>
                      <a:lnTo>
                        <a:pt x="272" y="122"/>
                      </a:lnTo>
                      <a:lnTo>
                        <a:pt x="270" y="123"/>
                      </a:lnTo>
                      <a:lnTo>
                        <a:pt x="267" y="125"/>
                      </a:lnTo>
                      <a:lnTo>
                        <a:pt x="267" y="125"/>
                      </a:lnTo>
                      <a:lnTo>
                        <a:pt x="261" y="124"/>
                      </a:lnTo>
                      <a:lnTo>
                        <a:pt x="257" y="124"/>
                      </a:lnTo>
                      <a:lnTo>
                        <a:pt x="253" y="126"/>
                      </a:lnTo>
                      <a:lnTo>
                        <a:pt x="253" y="126"/>
                      </a:lnTo>
                      <a:lnTo>
                        <a:pt x="242" y="136"/>
                      </a:lnTo>
                      <a:lnTo>
                        <a:pt x="235" y="145"/>
                      </a:lnTo>
                      <a:lnTo>
                        <a:pt x="235" y="145"/>
                      </a:lnTo>
                      <a:lnTo>
                        <a:pt x="234" y="147"/>
                      </a:lnTo>
                      <a:lnTo>
                        <a:pt x="233" y="150"/>
                      </a:lnTo>
                      <a:lnTo>
                        <a:pt x="232" y="153"/>
                      </a:lnTo>
                      <a:lnTo>
                        <a:pt x="232" y="153"/>
                      </a:lnTo>
                      <a:lnTo>
                        <a:pt x="230" y="156"/>
                      </a:lnTo>
                      <a:lnTo>
                        <a:pt x="230" y="156"/>
                      </a:lnTo>
                      <a:lnTo>
                        <a:pt x="230" y="157"/>
                      </a:lnTo>
                      <a:lnTo>
                        <a:pt x="230" y="158"/>
                      </a:lnTo>
                      <a:lnTo>
                        <a:pt x="230" y="158"/>
                      </a:lnTo>
                      <a:lnTo>
                        <a:pt x="232" y="159"/>
                      </a:lnTo>
                      <a:lnTo>
                        <a:pt x="231" y="159"/>
                      </a:lnTo>
                      <a:lnTo>
                        <a:pt x="231" y="159"/>
                      </a:lnTo>
                      <a:lnTo>
                        <a:pt x="230" y="161"/>
                      </a:lnTo>
                      <a:lnTo>
                        <a:pt x="229" y="163"/>
                      </a:lnTo>
                      <a:lnTo>
                        <a:pt x="229" y="163"/>
                      </a:lnTo>
                      <a:lnTo>
                        <a:pt x="230" y="164"/>
                      </a:lnTo>
                      <a:lnTo>
                        <a:pt x="230" y="164"/>
                      </a:lnTo>
                      <a:lnTo>
                        <a:pt x="230" y="165"/>
                      </a:lnTo>
                      <a:lnTo>
                        <a:pt x="230" y="165"/>
                      </a:lnTo>
                      <a:lnTo>
                        <a:pt x="228" y="164"/>
                      </a:lnTo>
                      <a:lnTo>
                        <a:pt x="225" y="164"/>
                      </a:lnTo>
                      <a:lnTo>
                        <a:pt x="225" y="164"/>
                      </a:lnTo>
                      <a:lnTo>
                        <a:pt x="224" y="164"/>
                      </a:lnTo>
                      <a:lnTo>
                        <a:pt x="224" y="165"/>
                      </a:lnTo>
                      <a:lnTo>
                        <a:pt x="223" y="167"/>
                      </a:lnTo>
                      <a:lnTo>
                        <a:pt x="223" y="167"/>
                      </a:lnTo>
                      <a:lnTo>
                        <a:pt x="219" y="169"/>
                      </a:lnTo>
                      <a:lnTo>
                        <a:pt x="215" y="171"/>
                      </a:lnTo>
                      <a:lnTo>
                        <a:pt x="215" y="171"/>
                      </a:lnTo>
                      <a:lnTo>
                        <a:pt x="210" y="172"/>
                      </a:lnTo>
                      <a:lnTo>
                        <a:pt x="208" y="173"/>
                      </a:lnTo>
                      <a:lnTo>
                        <a:pt x="206" y="174"/>
                      </a:lnTo>
                      <a:lnTo>
                        <a:pt x="206" y="174"/>
                      </a:lnTo>
                      <a:lnTo>
                        <a:pt x="204" y="178"/>
                      </a:lnTo>
                      <a:lnTo>
                        <a:pt x="203" y="180"/>
                      </a:lnTo>
                      <a:lnTo>
                        <a:pt x="201" y="181"/>
                      </a:lnTo>
                      <a:lnTo>
                        <a:pt x="201" y="181"/>
                      </a:lnTo>
                      <a:lnTo>
                        <a:pt x="197" y="181"/>
                      </a:lnTo>
                      <a:lnTo>
                        <a:pt x="194" y="182"/>
                      </a:lnTo>
                      <a:lnTo>
                        <a:pt x="194" y="182"/>
                      </a:lnTo>
                      <a:lnTo>
                        <a:pt x="186" y="190"/>
                      </a:lnTo>
                      <a:lnTo>
                        <a:pt x="186" y="190"/>
                      </a:lnTo>
                      <a:lnTo>
                        <a:pt x="184" y="193"/>
                      </a:lnTo>
                      <a:lnTo>
                        <a:pt x="181" y="196"/>
                      </a:lnTo>
                      <a:lnTo>
                        <a:pt x="181" y="196"/>
                      </a:lnTo>
                      <a:lnTo>
                        <a:pt x="178" y="200"/>
                      </a:lnTo>
                      <a:lnTo>
                        <a:pt x="177" y="203"/>
                      </a:lnTo>
                      <a:lnTo>
                        <a:pt x="178" y="205"/>
                      </a:lnTo>
                      <a:lnTo>
                        <a:pt x="178" y="205"/>
                      </a:lnTo>
                      <a:lnTo>
                        <a:pt x="180" y="207"/>
                      </a:lnTo>
                      <a:lnTo>
                        <a:pt x="180" y="208"/>
                      </a:lnTo>
                      <a:lnTo>
                        <a:pt x="180" y="209"/>
                      </a:lnTo>
                      <a:lnTo>
                        <a:pt x="180" y="209"/>
                      </a:lnTo>
                      <a:lnTo>
                        <a:pt x="178" y="210"/>
                      </a:lnTo>
                      <a:lnTo>
                        <a:pt x="177" y="210"/>
                      </a:lnTo>
                      <a:lnTo>
                        <a:pt x="177" y="210"/>
                      </a:lnTo>
                      <a:lnTo>
                        <a:pt x="176" y="211"/>
                      </a:lnTo>
                      <a:lnTo>
                        <a:pt x="175" y="211"/>
                      </a:lnTo>
                      <a:lnTo>
                        <a:pt x="174" y="213"/>
                      </a:lnTo>
                      <a:lnTo>
                        <a:pt x="174" y="213"/>
                      </a:lnTo>
                      <a:lnTo>
                        <a:pt x="173" y="215"/>
                      </a:lnTo>
                      <a:lnTo>
                        <a:pt x="172" y="217"/>
                      </a:lnTo>
                      <a:lnTo>
                        <a:pt x="172" y="217"/>
                      </a:lnTo>
                      <a:lnTo>
                        <a:pt x="171" y="220"/>
                      </a:lnTo>
                      <a:lnTo>
                        <a:pt x="169" y="223"/>
                      </a:lnTo>
                      <a:lnTo>
                        <a:pt x="169" y="223"/>
                      </a:lnTo>
                      <a:lnTo>
                        <a:pt x="167" y="228"/>
                      </a:lnTo>
                      <a:lnTo>
                        <a:pt x="165" y="232"/>
                      </a:lnTo>
                      <a:lnTo>
                        <a:pt x="165" y="232"/>
                      </a:lnTo>
                      <a:lnTo>
                        <a:pt x="165" y="238"/>
                      </a:lnTo>
                      <a:lnTo>
                        <a:pt x="166" y="241"/>
                      </a:lnTo>
                      <a:lnTo>
                        <a:pt x="166" y="241"/>
                      </a:lnTo>
                      <a:lnTo>
                        <a:pt x="168" y="244"/>
                      </a:lnTo>
                      <a:lnTo>
                        <a:pt x="169" y="246"/>
                      </a:lnTo>
                      <a:lnTo>
                        <a:pt x="169" y="246"/>
                      </a:lnTo>
                      <a:lnTo>
                        <a:pt x="167" y="247"/>
                      </a:lnTo>
                      <a:lnTo>
                        <a:pt x="166" y="247"/>
                      </a:lnTo>
                      <a:lnTo>
                        <a:pt x="165" y="247"/>
                      </a:lnTo>
                      <a:lnTo>
                        <a:pt x="165" y="247"/>
                      </a:lnTo>
                      <a:lnTo>
                        <a:pt x="163" y="246"/>
                      </a:lnTo>
                      <a:lnTo>
                        <a:pt x="162" y="244"/>
                      </a:lnTo>
                      <a:lnTo>
                        <a:pt x="162" y="244"/>
                      </a:lnTo>
                      <a:lnTo>
                        <a:pt x="161" y="242"/>
                      </a:lnTo>
                      <a:lnTo>
                        <a:pt x="160" y="241"/>
                      </a:lnTo>
                      <a:lnTo>
                        <a:pt x="159" y="241"/>
                      </a:lnTo>
                      <a:lnTo>
                        <a:pt x="159" y="241"/>
                      </a:lnTo>
                      <a:lnTo>
                        <a:pt x="155" y="242"/>
                      </a:lnTo>
                      <a:lnTo>
                        <a:pt x="153" y="243"/>
                      </a:lnTo>
                      <a:lnTo>
                        <a:pt x="151" y="245"/>
                      </a:lnTo>
                      <a:lnTo>
                        <a:pt x="151" y="245"/>
                      </a:lnTo>
                      <a:lnTo>
                        <a:pt x="148" y="251"/>
                      </a:lnTo>
                      <a:lnTo>
                        <a:pt x="146" y="255"/>
                      </a:lnTo>
                      <a:lnTo>
                        <a:pt x="144" y="258"/>
                      </a:lnTo>
                      <a:lnTo>
                        <a:pt x="144" y="258"/>
                      </a:lnTo>
                      <a:lnTo>
                        <a:pt x="142" y="261"/>
                      </a:lnTo>
                      <a:lnTo>
                        <a:pt x="140" y="266"/>
                      </a:lnTo>
                      <a:lnTo>
                        <a:pt x="139" y="275"/>
                      </a:lnTo>
                      <a:lnTo>
                        <a:pt x="139" y="275"/>
                      </a:lnTo>
                      <a:lnTo>
                        <a:pt x="139" y="281"/>
                      </a:lnTo>
                      <a:lnTo>
                        <a:pt x="139" y="283"/>
                      </a:lnTo>
                      <a:lnTo>
                        <a:pt x="138" y="285"/>
                      </a:lnTo>
                      <a:lnTo>
                        <a:pt x="138" y="285"/>
                      </a:lnTo>
                      <a:lnTo>
                        <a:pt x="137" y="286"/>
                      </a:lnTo>
                      <a:lnTo>
                        <a:pt x="136" y="288"/>
                      </a:lnTo>
                      <a:lnTo>
                        <a:pt x="136" y="288"/>
                      </a:lnTo>
                      <a:lnTo>
                        <a:pt x="134" y="290"/>
                      </a:lnTo>
                      <a:lnTo>
                        <a:pt x="132" y="290"/>
                      </a:lnTo>
                      <a:lnTo>
                        <a:pt x="132" y="290"/>
                      </a:lnTo>
                      <a:lnTo>
                        <a:pt x="130" y="290"/>
                      </a:lnTo>
                      <a:lnTo>
                        <a:pt x="128" y="292"/>
                      </a:lnTo>
                      <a:lnTo>
                        <a:pt x="123" y="295"/>
                      </a:lnTo>
                      <a:lnTo>
                        <a:pt x="123" y="295"/>
                      </a:lnTo>
                      <a:lnTo>
                        <a:pt x="118" y="299"/>
                      </a:lnTo>
                      <a:lnTo>
                        <a:pt x="109" y="301"/>
                      </a:lnTo>
                      <a:lnTo>
                        <a:pt x="109" y="301"/>
                      </a:lnTo>
                      <a:lnTo>
                        <a:pt x="103" y="302"/>
                      </a:lnTo>
                      <a:lnTo>
                        <a:pt x="99" y="303"/>
                      </a:lnTo>
                      <a:lnTo>
                        <a:pt x="99" y="303"/>
                      </a:lnTo>
                      <a:lnTo>
                        <a:pt x="91" y="302"/>
                      </a:lnTo>
                      <a:lnTo>
                        <a:pt x="91" y="302"/>
                      </a:lnTo>
                      <a:lnTo>
                        <a:pt x="89" y="303"/>
                      </a:lnTo>
                      <a:lnTo>
                        <a:pt x="88" y="305"/>
                      </a:lnTo>
                      <a:lnTo>
                        <a:pt x="84" y="310"/>
                      </a:lnTo>
                      <a:lnTo>
                        <a:pt x="84" y="310"/>
                      </a:lnTo>
                      <a:lnTo>
                        <a:pt x="80" y="313"/>
                      </a:lnTo>
                      <a:lnTo>
                        <a:pt x="78" y="314"/>
                      </a:lnTo>
                      <a:lnTo>
                        <a:pt x="78" y="314"/>
                      </a:lnTo>
                      <a:lnTo>
                        <a:pt x="77" y="314"/>
                      </a:lnTo>
                      <a:lnTo>
                        <a:pt x="76" y="315"/>
                      </a:lnTo>
                      <a:lnTo>
                        <a:pt x="75" y="318"/>
                      </a:lnTo>
                      <a:lnTo>
                        <a:pt x="75" y="318"/>
                      </a:lnTo>
                      <a:lnTo>
                        <a:pt x="73" y="320"/>
                      </a:lnTo>
                      <a:lnTo>
                        <a:pt x="72" y="321"/>
                      </a:lnTo>
                      <a:lnTo>
                        <a:pt x="72" y="321"/>
                      </a:lnTo>
                      <a:lnTo>
                        <a:pt x="71" y="319"/>
                      </a:lnTo>
                      <a:lnTo>
                        <a:pt x="71" y="319"/>
                      </a:lnTo>
                      <a:lnTo>
                        <a:pt x="70" y="319"/>
                      </a:lnTo>
                      <a:lnTo>
                        <a:pt x="70" y="319"/>
                      </a:lnTo>
                      <a:lnTo>
                        <a:pt x="68" y="323"/>
                      </a:lnTo>
                      <a:lnTo>
                        <a:pt x="65" y="330"/>
                      </a:lnTo>
                      <a:lnTo>
                        <a:pt x="65" y="330"/>
                      </a:lnTo>
                      <a:lnTo>
                        <a:pt x="63" y="336"/>
                      </a:lnTo>
                      <a:lnTo>
                        <a:pt x="63" y="342"/>
                      </a:lnTo>
                      <a:lnTo>
                        <a:pt x="63" y="342"/>
                      </a:lnTo>
                      <a:lnTo>
                        <a:pt x="61" y="367"/>
                      </a:lnTo>
                      <a:lnTo>
                        <a:pt x="61" y="367"/>
                      </a:lnTo>
                      <a:lnTo>
                        <a:pt x="60" y="381"/>
                      </a:lnTo>
                      <a:lnTo>
                        <a:pt x="58" y="393"/>
                      </a:lnTo>
                      <a:lnTo>
                        <a:pt x="58" y="393"/>
                      </a:lnTo>
                      <a:lnTo>
                        <a:pt x="56" y="409"/>
                      </a:lnTo>
                      <a:lnTo>
                        <a:pt x="56" y="409"/>
                      </a:lnTo>
                      <a:lnTo>
                        <a:pt x="55" y="417"/>
                      </a:lnTo>
                      <a:lnTo>
                        <a:pt x="54" y="420"/>
                      </a:lnTo>
                      <a:lnTo>
                        <a:pt x="53" y="422"/>
                      </a:lnTo>
                      <a:lnTo>
                        <a:pt x="53" y="422"/>
                      </a:lnTo>
                      <a:lnTo>
                        <a:pt x="51" y="425"/>
                      </a:lnTo>
                      <a:lnTo>
                        <a:pt x="49" y="424"/>
                      </a:lnTo>
                      <a:lnTo>
                        <a:pt x="49" y="421"/>
                      </a:lnTo>
                      <a:lnTo>
                        <a:pt x="49" y="421"/>
                      </a:lnTo>
                      <a:lnTo>
                        <a:pt x="48" y="413"/>
                      </a:lnTo>
                      <a:lnTo>
                        <a:pt x="48" y="409"/>
                      </a:lnTo>
                      <a:lnTo>
                        <a:pt x="49" y="407"/>
                      </a:lnTo>
                      <a:lnTo>
                        <a:pt x="49" y="407"/>
                      </a:lnTo>
                      <a:lnTo>
                        <a:pt x="51" y="402"/>
                      </a:lnTo>
                      <a:lnTo>
                        <a:pt x="53" y="400"/>
                      </a:lnTo>
                      <a:lnTo>
                        <a:pt x="53" y="400"/>
                      </a:lnTo>
                      <a:lnTo>
                        <a:pt x="53" y="400"/>
                      </a:lnTo>
                      <a:lnTo>
                        <a:pt x="53" y="400"/>
                      </a:lnTo>
                      <a:lnTo>
                        <a:pt x="53" y="401"/>
                      </a:lnTo>
                      <a:lnTo>
                        <a:pt x="54" y="401"/>
                      </a:lnTo>
                      <a:lnTo>
                        <a:pt x="54" y="401"/>
                      </a:lnTo>
                      <a:lnTo>
                        <a:pt x="55" y="400"/>
                      </a:lnTo>
                      <a:lnTo>
                        <a:pt x="56" y="399"/>
                      </a:lnTo>
                      <a:lnTo>
                        <a:pt x="55" y="399"/>
                      </a:lnTo>
                      <a:lnTo>
                        <a:pt x="55" y="399"/>
                      </a:lnTo>
                      <a:lnTo>
                        <a:pt x="54" y="398"/>
                      </a:lnTo>
                      <a:lnTo>
                        <a:pt x="54" y="397"/>
                      </a:lnTo>
                      <a:lnTo>
                        <a:pt x="54" y="397"/>
                      </a:lnTo>
                      <a:lnTo>
                        <a:pt x="54" y="397"/>
                      </a:lnTo>
                      <a:lnTo>
                        <a:pt x="56" y="395"/>
                      </a:lnTo>
                      <a:lnTo>
                        <a:pt x="56" y="391"/>
                      </a:lnTo>
                      <a:lnTo>
                        <a:pt x="56" y="391"/>
                      </a:lnTo>
                      <a:lnTo>
                        <a:pt x="55" y="389"/>
                      </a:lnTo>
                      <a:lnTo>
                        <a:pt x="55" y="389"/>
                      </a:lnTo>
                      <a:lnTo>
                        <a:pt x="54" y="389"/>
                      </a:lnTo>
                      <a:lnTo>
                        <a:pt x="54" y="389"/>
                      </a:lnTo>
                      <a:lnTo>
                        <a:pt x="54" y="393"/>
                      </a:lnTo>
                      <a:lnTo>
                        <a:pt x="53" y="395"/>
                      </a:lnTo>
                      <a:lnTo>
                        <a:pt x="53" y="395"/>
                      </a:lnTo>
                      <a:lnTo>
                        <a:pt x="53" y="389"/>
                      </a:lnTo>
                      <a:lnTo>
                        <a:pt x="53" y="387"/>
                      </a:lnTo>
                      <a:lnTo>
                        <a:pt x="52" y="386"/>
                      </a:lnTo>
                      <a:lnTo>
                        <a:pt x="52" y="386"/>
                      </a:lnTo>
                      <a:lnTo>
                        <a:pt x="42" y="386"/>
                      </a:lnTo>
                      <a:lnTo>
                        <a:pt x="42" y="386"/>
                      </a:lnTo>
                      <a:lnTo>
                        <a:pt x="38" y="386"/>
                      </a:lnTo>
                      <a:lnTo>
                        <a:pt x="34" y="387"/>
                      </a:lnTo>
                      <a:lnTo>
                        <a:pt x="31" y="388"/>
                      </a:lnTo>
                      <a:lnTo>
                        <a:pt x="31" y="388"/>
                      </a:lnTo>
                      <a:lnTo>
                        <a:pt x="27" y="389"/>
                      </a:lnTo>
                      <a:lnTo>
                        <a:pt x="23" y="389"/>
                      </a:lnTo>
                      <a:lnTo>
                        <a:pt x="20" y="390"/>
                      </a:lnTo>
                      <a:lnTo>
                        <a:pt x="17" y="391"/>
                      </a:lnTo>
                      <a:lnTo>
                        <a:pt x="17" y="391"/>
                      </a:lnTo>
                      <a:lnTo>
                        <a:pt x="14" y="394"/>
                      </a:lnTo>
                      <a:lnTo>
                        <a:pt x="13" y="395"/>
                      </a:lnTo>
                      <a:lnTo>
                        <a:pt x="13" y="395"/>
                      </a:lnTo>
                      <a:lnTo>
                        <a:pt x="10" y="391"/>
                      </a:lnTo>
                      <a:lnTo>
                        <a:pt x="8" y="387"/>
                      </a:lnTo>
                      <a:lnTo>
                        <a:pt x="8" y="387"/>
                      </a:lnTo>
                      <a:lnTo>
                        <a:pt x="7" y="381"/>
                      </a:lnTo>
                      <a:lnTo>
                        <a:pt x="7" y="377"/>
                      </a:lnTo>
                      <a:lnTo>
                        <a:pt x="7" y="377"/>
                      </a:lnTo>
                      <a:lnTo>
                        <a:pt x="8" y="373"/>
                      </a:lnTo>
                      <a:lnTo>
                        <a:pt x="9" y="367"/>
                      </a:lnTo>
                      <a:lnTo>
                        <a:pt x="9" y="367"/>
                      </a:lnTo>
                      <a:lnTo>
                        <a:pt x="8" y="361"/>
                      </a:lnTo>
                      <a:lnTo>
                        <a:pt x="6" y="354"/>
                      </a:lnTo>
                      <a:lnTo>
                        <a:pt x="6" y="354"/>
                      </a:lnTo>
                      <a:lnTo>
                        <a:pt x="5" y="349"/>
                      </a:lnTo>
                      <a:lnTo>
                        <a:pt x="3" y="344"/>
                      </a:lnTo>
                      <a:lnTo>
                        <a:pt x="3" y="344"/>
                      </a:lnTo>
                      <a:lnTo>
                        <a:pt x="1" y="342"/>
                      </a:lnTo>
                      <a:lnTo>
                        <a:pt x="0" y="341"/>
                      </a:lnTo>
                      <a:lnTo>
                        <a:pt x="0" y="339"/>
                      </a:lnTo>
                      <a:lnTo>
                        <a:pt x="0" y="339"/>
                      </a:lnTo>
                      <a:lnTo>
                        <a:pt x="2" y="335"/>
                      </a:lnTo>
                      <a:lnTo>
                        <a:pt x="3" y="334"/>
                      </a:lnTo>
                      <a:lnTo>
                        <a:pt x="5" y="334"/>
                      </a:lnTo>
                      <a:lnTo>
                        <a:pt x="5" y="334"/>
                      </a:lnTo>
                      <a:lnTo>
                        <a:pt x="11" y="332"/>
                      </a:lnTo>
                      <a:lnTo>
                        <a:pt x="14" y="331"/>
                      </a:lnTo>
                      <a:lnTo>
                        <a:pt x="16" y="329"/>
                      </a:lnTo>
                      <a:lnTo>
                        <a:pt x="16" y="329"/>
                      </a:lnTo>
                      <a:lnTo>
                        <a:pt x="17" y="325"/>
                      </a:lnTo>
                      <a:lnTo>
                        <a:pt x="20" y="320"/>
                      </a:lnTo>
                      <a:lnTo>
                        <a:pt x="23" y="313"/>
                      </a:lnTo>
                      <a:lnTo>
                        <a:pt x="25" y="310"/>
                      </a:lnTo>
                      <a:lnTo>
                        <a:pt x="28" y="308"/>
                      </a:lnTo>
                      <a:lnTo>
                        <a:pt x="28" y="308"/>
                      </a:lnTo>
                      <a:lnTo>
                        <a:pt x="34" y="303"/>
                      </a:lnTo>
                      <a:lnTo>
                        <a:pt x="39" y="301"/>
                      </a:lnTo>
                      <a:lnTo>
                        <a:pt x="46" y="296"/>
                      </a:lnTo>
                      <a:lnTo>
                        <a:pt x="46" y="296"/>
                      </a:lnTo>
                      <a:lnTo>
                        <a:pt x="47" y="295"/>
                      </a:lnTo>
                      <a:lnTo>
                        <a:pt x="47" y="293"/>
                      </a:lnTo>
                      <a:lnTo>
                        <a:pt x="48" y="291"/>
                      </a:lnTo>
                      <a:lnTo>
                        <a:pt x="49" y="290"/>
                      </a:lnTo>
                      <a:lnTo>
                        <a:pt x="49" y="290"/>
                      </a:lnTo>
                      <a:lnTo>
                        <a:pt x="54" y="288"/>
                      </a:lnTo>
                      <a:lnTo>
                        <a:pt x="55" y="287"/>
                      </a:lnTo>
                      <a:lnTo>
                        <a:pt x="57" y="286"/>
                      </a:lnTo>
                      <a:lnTo>
                        <a:pt x="57" y="286"/>
                      </a:lnTo>
                      <a:lnTo>
                        <a:pt x="58" y="285"/>
                      </a:lnTo>
                      <a:lnTo>
                        <a:pt x="59" y="284"/>
                      </a:lnTo>
                      <a:lnTo>
                        <a:pt x="63" y="283"/>
                      </a:lnTo>
                      <a:lnTo>
                        <a:pt x="63" y="283"/>
                      </a:lnTo>
                      <a:lnTo>
                        <a:pt x="65" y="282"/>
                      </a:lnTo>
                      <a:lnTo>
                        <a:pt x="67" y="281"/>
                      </a:lnTo>
                      <a:lnTo>
                        <a:pt x="68" y="277"/>
                      </a:lnTo>
                      <a:lnTo>
                        <a:pt x="68" y="277"/>
                      </a:lnTo>
                      <a:lnTo>
                        <a:pt x="69" y="273"/>
                      </a:lnTo>
                      <a:lnTo>
                        <a:pt x="71" y="271"/>
                      </a:lnTo>
                      <a:lnTo>
                        <a:pt x="73" y="269"/>
                      </a:lnTo>
                      <a:lnTo>
                        <a:pt x="73" y="269"/>
                      </a:lnTo>
                      <a:lnTo>
                        <a:pt x="79" y="264"/>
                      </a:lnTo>
                      <a:lnTo>
                        <a:pt x="84" y="261"/>
                      </a:lnTo>
                      <a:lnTo>
                        <a:pt x="84" y="261"/>
                      </a:lnTo>
                      <a:lnTo>
                        <a:pt x="87" y="260"/>
                      </a:lnTo>
                      <a:lnTo>
                        <a:pt x="89" y="260"/>
                      </a:lnTo>
                      <a:lnTo>
                        <a:pt x="89" y="260"/>
                      </a:lnTo>
                      <a:lnTo>
                        <a:pt x="90" y="257"/>
                      </a:lnTo>
                      <a:lnTo>
                        <a:pt x="91" y="255"/>
                      </a:lnTo>
                      <a:lnTo>
                        <a:pt x="93" y="253"/>
                      </a:lnTo>
                      <a:lnTo>
                        <a:pt x="93" y="253"/>
                      </a:lnTo>
                      <a:lnTo>
                        <a:pt x="96" y="252"/>
                      </a:lnTo>
                      <a:lnTo>
                        <a:pt x="98" y="252"/>
                      </a:lnTo>
                      <a:lnTo>
                        <a:pt x="99" y="251"/>
                      </a:lnTo>
                      <a:lnTo>
                        <a:pt x="100" y="250"/>
                      </a:lnTo>
                      <a:lnTo>
                        <a:pt x="100" y="250"/>
                      </a:lnTo>
                      <a:lnTo>
                        <a:pt x="99" y="245"/>
                      </a:lnTo>
                      <a:lnTo>
                        <a:pt x="99" y="244"/>
                      </a:lnTo>
                      <a:lnTo>
                        <a:pt x="99" y="243"/>
                      </a:lnTo>
                      <a:lnTo>
                        <a:pt x="99" y="243"/>
                      </a:lnTo>
                      <a:lnTo>
                        <a:pt x="101" y="244"/>
                      </a:lnTo>
                      <a:lnTo>
                        <a:pt x="102" y="244"/>
                      </a:lnTo>
                      <a:lnTo>
                        <a:pt x="103" y="243"/>
                      </a:lnTo>
                      <a:lnTo>
                        <a:pt x="103" y="243"/>
                      </a:lnTo>
                      <a:lnTo>
                        <a:pt x="106" y="241"/>
                      </a:lnTo>
                      <a:lnTo>
                        <a:pt x="108" y="240"/>
                      </a:lnTo>
                      <a:lnTo>
                        <a:pt x="108" y="240"/>
                      </a:lnTo>
                      <a:lnTo>
                        <a:pt x="111" y="239"/>
                      </a:lnTo>
                      <a:lnTo>
                        <a:pt x="114" y="237"/>
                      </a:lnTo>
                      <a:lnTo>
                        <a:pt x="114" y="237"/>
                      </a:lnTo>
                      <a:lnTo>
                        <a:pt x="119" y="235"/>
                      </a:lnTo>
                      <a:lnTo>
                        <a:pt x="121" y="232"/>
                      </a:lnTo>
                      <a:lnTo>
                        <a:pt x="121" y="232"/>
                      </a:lnTo>
                      <a:lnTo>
                        <a:pt x="123" y="228"/>
                      </a:lnTo>
                      <a:lnTo>
                        <a:pt x="124" y="224"/>
                      </a:lnTo>
                      <a:lnTo>
                        <a:pt x="124" y="220"/>
                      </a:lnTo>
                      <a:lnTo>
                        <a:pt x="124" y="220"/>
                      </a:lnTo>
                      <a:lnTo>
                        <a:pt x="122" y="212"/>
                      </a:lnTo>
                      <a:lnTo>
                        <a:pt x="122" y="209"/>
                      </a:lnTo>
                      <a:lnTo>
                        <a:pt x="122" y="208"/>
                      </a:lnTo>
                      <a:lnTo>
                        <a:pt x="122" y="208"/>
                      </a:lnTo>
                      <a:lnTo>
                        <a:pt x="125" y="205"/>
                      </a:lnTo>
                      <a:lnTo>
                        <a:pt x="127" y="203"/>
                      </a:lnTo>
                      <a:lnTo>
                        <a:pt x="128" y="200"/>
                      </a:lnTo>
                      <a:lnTo>
                        <a:pt x="128" y="200"/>
                      </a:lnTo>
                      <a:lnTo>
                        <a:pt x="130" y="197"/>
                      </a:lnTo>
                      <a:lnTo>
                        <a:pt x="131" y="194"/>
                      </a:lnTo>
                      <a:lnTo>
                        <a:pt x="131" y="194"/>
                      </a:lnTo>
                      <a:lnTo>
                        <a:pt x="135" y="190"/>
                      </a:lnTo>
                      <a:lnTo>
                        <a:pt x="138" y="186"/>
                      </a:lnTo>
                      <a:lnTo>
                        <a:pt x="138" y="186"/>
                      </a:lnTo>
                      <a:lnTo>
                        <a:pt x="139" y="184"/>
                      </a:lnTo>
                      <a:lnTo>
                        <a:pt x="139" y="183"/>
                      </a:lnTo>
                      <a:lnTo>
                        <a:pt x="140" y="182"/>
                      </a:lnTo>
                      <a:lnTo>
                        <a:pt x="140" y="182"/>
                      </a:lnTo>
                      <a:lnTo>
                        <a:pt x="146" y="177"/>
                      </a:lnTo>
                      <a:lnTo>
                        <a:pt x="152" y="174"/>
                      </a:lnTo>
                      <a:lnTo>
                        <a:pt x="155" y="168"/>
                      </a:lnTo>
                      <a:lnTo>
                        <a:pt x="155" y="168"/>
                      </a:lnTo>
                      <a:lnTo>
                        <a:pt x="161" y="159"/>
                      </a:lnTo>
                      <a:lnTo>
                        <a:pt x="164" y="152"/>
                      </a:lnTo>
                      <a:lnTo>
                        <a:pt x="164" y="152"/>
                      </a:lnTo>
                      <a:lnTo>
                        <a:pt x="165" y="147"/>
                      </a:lnTo>
                      <a:lnTo>
                        <a:pt x="165" y="145"/>
                      </a:lnTo>
                      <a:lnTo>
                        <a:pt x="166" y="143"/>
                      </a:lnTo>
                      <a:lnTo>
                        <a:pt x="166" y="143"/>
                      </a:lnTo>
                      <a:lnTo>
                        <a:pt x="171" y="136"/>
                      </a:lnTo>
                      <a:lnTo>
                        <a:pt x="180" y="129"/>
                      </a:lnTo>
                      <a:lnTo>
                        <a:pt x="180" y="129"/>
                      </a:lnTo>
                      <a:lnTo>
                        <a:pt x="187" y="122"/>
                      </a:lnTo>
                      <a:lnTo>
                        <a:pt x="191" y="119"/>
                      </a:lnTo>
                      <a:lnTo>
                        <a:pt x="191" y="119"/>
                      </a:lnTo>
                      <a:lnTo>
                        <a:pt x="194" y="118"/>
                      </a:lnTo>
                      <a:lnTo>
                        <a:pt x="195" y="117"/>
                      </a:lnTo>
                      <a:lnTo>
                        <a:pt x="195" y="117"/>
                      </a:lnTo>
                      <a:lnTo>
                        <a:pt x="196" y="114"/>
                      </a:lnTo>
                      <a:lnTo>
                        <a:pt x="197" y="112"/>
                      </a:lnTo>
                      <a:lnTo>
                        <a:pt x="199" y="110"/>
                      </a:lnTo>
                      <a:lnTo>
                        <a:pt x="199" y="110"/>
                      </a:lnTo>
                      <a:lnTo>
                        <a:pt x="201" y="109"/>
                      </a:lnTo>
                      <a:lnTo>
                        <a:pt x="203" y="105"/>
                      </a:lnTo>
                      <a:lnTo>
                        <a:pt x="203" y="105"/>
                      </a:lnTo>
                      <a:lnTo>
                        <a:pt x="207" y="101"/>
                      </a:lnTo>
                      <a:lnTo>
                        <a:pt x="210" y="96"/>
                      </a:lnTo>
                      <a:lnTo>
                        <a:pt x="210" y="96"/>
                      </a:lnTo>
                      <a:lnTo>
                        <a:pt x="210" y="93"/>
                      </a:lnTo>
                      <a:lnTo>
                        <a:pt x="212" y="91"/>
                      </a:lnTo>
                      <a:lnTo>
                        <a:pt x="212" y="91"/>
                      </a:lnTo>
                      <a:lnTo>
                        <a:pt x="214" y="88"/>
                      </a:lnTo>
                      <a:lnTo>
                        <a:pt x="215" y="86"/>
                      </a:lnTo>
                      <a:lnTo>
                        <a:pt x="215" y="86"/>
                      </a:lnTo>
                      <a:lnTo>
                        <a:pt x="216" y="84"/>
                      </a:lnTo>
                      <a:lnTo>
                        <a:pt x="216" y="81"/>
                      </a:lnTo>
                      <a:lnTo>
                        <a:pt x="216" y="81"/>
                      </a:lnTo>
                      <a:lnTo>
                        <a:pt x="217" y="78"/>
                      </a:lnTo>
                      <a:lnTo>
                        <a:pt x="218" y="74"/>
                      </a:lnTo>
                      <a:lnTo>
                        <a:pt x="218" y="74"/>
                      </a:lnTo>
                      <a:lnTo>
                        <a:pt x="216" y="71"/>
                      </a:lnTo>
                      <a:lnTo>
                        <a:pt x="216" y="70"/>
                      </a:lnTo>
                      <a:lnTo>
                        <a:pt x="216" y="69"/>
                      </a:lnTo>
                      <a:lnTo>
                        <a:pt x="216" y="69"/>
                      </a:lnTo>
                      <a:lnTo>
                        <a:pt x="219" y="66"/>
                      </a:lnTo>
                      <a:lnTo>
                        <a:pt x="222" y="63"/>
                      </a:lnTo>
                      <a:lnTo>
                        <a:pt x="222" y="63"/>
                      </a:lnTo>
                      <a:lnTo>
                        <a:pt x="225" y="59"/>
                      </a:lnTo>
                      <a:lnTo>
                        <a:pt x="228" y="55"/>
                      </a:lnTo>
                      <a:lnTo>
                        <a:pt x="228" y="55"/>
                      </a:lnTo>
                      <a:lnTo>
                        <a:pt x="230" y="52"/>
                      </a:lnTo>
                      <a:lnTo>
                        <a:pt x="232" y="50"/>
                      </a:lnTo>
                      <a:lnTo>
                        <a:pt x="232" y="50"/>
                      </a:lnTo>
                      <a:lnTo>
                        <a:pt x="234" y="46"/>
                      </a:lnTo>
                      <a:lnTo>
                        <a:pt x="235" y="41"/>
                      </a:lnTo>
                      <a:lnTo>
                        <a:pt x="235" y="41"/>
                      </a:lnTo>
                      <a:lnTo>
                        <a:pt x="238" y="34"/>
                      </a:lnTo>
                      <a:lnTo>
                        <a:pt x="241" y="24"/>
                      </a:lnTo>
                      <a:lnTo>
                        <a:pt x="241" y="24"/>
                      </a:lnTo>
                      <a:lnTo>
                        <a:pt x="244" y="21"/>
                      </a:lnTo>
                      <a:lnTo>
                        <a:pt x="246" y="18"/>
                      </a:lnTo>
                      <a:lnTo>
                        <a:pt x="249" y="15"/>
                      </a:lnTo>
                      <a:lnTo>
                        <a:pt x="249" y="15"/>
                      </a:lnTo>
                      <a:lnTo>
                        <a:pt x="252" y="14"/>
                      </a:lnTo>
                      <a:lnTo>
                        <a:pt x="255" y="10"/>
                      </a:lnTo>
                      <a:lnTo>
                        <a:pt x="255" y="10"/>
                      </a:lnTo>
                      <a:lnTo>
                        <a:pt x="258" y="6"/>
                      </a:lnTo>
                      <a:lnTo>
                        <a:pt x="260" y="5"/>
                      </a:lnTo>
                      <a:lnTo>
                        <a:pt x="261" y="4"/>
                      </a:lnTo>
                      <a:lnTo>
                        <a:pt x="261" y="4"/>
                      </a:lnTo>
                      <a:lnTo>
                        <a:pt x="269" y="2"/>
                      </a:lnTo>
                      <a:lnTo>
                        <a:pt x="269" y="2"/>
                      </a:lnTo>
                      <a:lnTo>
                        <a:pt x="272" y="0"/>
                      </a:lnTo>
                      <a:lnTo>
                        <a:pt x="273" y="0"/>
                      </a:lnTo>
                      <a:lnTo>
                        <a:pt x="274" y="0"/>
                      </a:lnTo>
                      <a:lnTo>
                        <a:pt x="274" y="0"/>
                      </a:lnTo>
                      <a:lnTo>
                        <a:pt x="274" y="3"/>
                      </a:lnTo>
                      <a:lnTo>
                        <a:pt x="276" y="5"/>
                      </a:lnTo>
                      <a:lnTo>
                        <a:pt x="276" y="5"/>
                      </a:lnTo>
                      <a:lnTo>
                        <a:pt x="278" y="5"/>
                      </a:lnTo>
                      <a:lnTo>
                        <a:pt x="279" y="6"/>
                      </a:lnTo>
                      <a:lnTo>
                        <a:pt x="280" y="7"/>
                      </a:lnTo>
                      <a:lnTo>
                        <a:pt x="280" y="7"/>
                      </a:lnTo>
                      <a:lnTo>
                        <a:pt x="282" y="11"/>
                      </a:lnTo>
                      <a:lnTo>
                        <a:pt x="285" y="14"/>
                      </a:lnTo>
                      <a:lnTo>
                        <a:pt x="285" y="14"/>
                      </a:lnTo>
                      <a:lnTo>
                        <a:pt x="290" y="16"/>
                      </a:lnTo>
                      <a:lnTo>
                        <a:pt x="293" y="18"/>
                      </a:lnTo>
                      <a:lnTo>
                        <a:pt x="293" y="18"/>
                      </a:lnTo>
                      <a:lnTo>
                        <a:pt x="295" y="23"/>
                      </a:lnTo>
                      <a:lnTo>
                        <a:pt x="298" y="29"/>
                      </a:lnTo>
                      <a:lnTo>
                        <a:pt x="298" y="29"/>
                      </a:lnTo>
                      <a:lnTo>
                        <a:pt x="300" y="31"/>
                      </a:lnTo>
                      <a:lnTo>
                        <a:pt x="302" y="33"/>
                      </a:lnTo>
                      <a:lnTo>
                        <a:pt x="302" y="33"/>
                      </a:lnTo>
                      <a:lnTo>
                        <a:pt x="303" y="35"/>
                      </a:lnTo>
                      <a:lnTo>
                        <a:pt x="306" y="36"/>
                      </a:lnTo>
                      <a:lnTo>
                        <a:pt x="306" y="36"/>
                      </a:lnTo>
                      <a:lnTo>
                        <a:pt x="309" y="36"/>
                      </a:lnTo>
                      <a:lnTo>
                        <a:pt x="309" y="36"/>
                      </a:lnTo>
                      <a:lnTo>
                        <a:pt x="317" y="41"/>
                      </a:lnTo>
                      <a:lnTo>
                        <a:pt x="324" y="46"/>
                      </a:lnTo>
                      <a:lnTo>
                        <a:pt x="330" y="49"/>
                      </a:lnTo>
                      <a:lnTo>
                        <a:pt x="333" y="50"/>
                      </a:lnTo>
                      <a:lnTo>
                        <a:pt x="336" y="50"/>
                      </a:lnTo>
                      <a:lnTo>
                        <a:pt x="336" y="50"/>
                      </a:lnTo>
                      <a:lnTo>
                        <a:pt x="350" y="47"/>
                      </a:lnTo>
                      <a:lnTo>
                        <a:pt x="356" y="46"/>
                      </a:lnTo>
                      <a:lnTo>
                        <a:pt x="361" y="46"/>
                      </a:lnTo>
                      <a:lnTo>
                        <a:pt x="361" y="46"/>
                      </a:lnTo>
                      <a:lnTo>
                        <a:pt x="367" y="47"/>
                      </a:lnTo>
                      <a:lnTo>
                        <a:pt x="375" y="46"/>
                      </a:lnTo>
                      <a:lnTo>
                        <a:pt x="386" y="44"/>
                      </a:lnTo>
                      <a:lnTo>
                        <a:pt x="386" y="44"/>
                      </a:lnTo>
                      <a:lnTo>
                        <a:pt x="392" y="41"/>
                      </a:lnTo>
                      <a:lnTo>
                        <a:pt x="399" y="36"/>
                      </a:lnTo>
                      <a:lnTo>
                        <a:pt x="406" y="33"/>
                      </a:lnTo>
                      <a:lnTo>
                        <a:pt x="408" y="33"/>
                      </a:lnTo>
                      <a:lnTo>
                        <a:pt x="409" y="34"/>
                      </a:lnTo>
                      <a:lnTo>
                        <a:pt x="409" y="34"/>
                      </a:lnTo>
                      <a:lnTo>
                        <a:pt x="409" y="39"/>
                      </a:lnTo>
                      <a:lnTo>
                        <a:pt x="406" y="48"/>
                      </a:lnTo>
                      <a:lnTo>
                        <a:pt x="403" y="56"/>
                      </a:lnTo>
                      <a:lnTo>
                        <a:pt x="401" y="61"/>
                      </a:lnTo>
                      <a:lnTo>
                        <a:pt x="401" y="61"/>
                      </a:lnTo>
                      <a:lnTo>
                        <a:pt x="399" y="63"/>
                      </a:lnTo>
                      <a:lnTo>
                        <a:pt x="396" y="66"/>
                      </a:lnTo>
                      <a:lnTo>
                        <a:pt x="393" y="68"/>
                      </a:lnTo>
                      <a:lnTo>
                        <a:pt x="388" y="69"/>
                      </a:lnTo>
                      <a:lnTo>
                        <a:pt x="388" y="69"/>
                      </a:lnTo>
                      <a:lnTo>
                        <a:pt x="374" y="67"/>
                      </a:lnTo>
                      <a:lnTo>
                        <a:pt x="366" y="67"/>
                      </a:lnTo>
                      <a:lnTo>
                        <a:pt x="363" y="68"/>
                      </a:lnTo>
                      <a:lnTo>
                        <a:pt x="362" y="69"/>
                      </a:lnTo>
                      <a:lnTo>
                        <a:pt x="362" y="69"/>
                      </a:lnTo>
                      <a:lnTo>
                        <a:pt x="351" y="79"/>
                      </a:lnTo>
                      <a:lnTo>
                        <a:pt x="346" y="84"/>
                      </a:lnTo>
                      <a:lnTo>
                        <a:pt x="344" y="86"/>
                      </a:lnTo>
                      <a:lnTo>
                        <a:pt x="343" y="88"/>
                      </a:lnTo>
                      <a:lnTo>
                        <a:pt x="343" y="88"/>
                      </a:lnTo>
                      <a:lnTo>
                        <a:pt x="341" y="93"/>
                      </a:lnTo>
                      <a:lnTo>
                        <a:pt x="335" y="99"/>
                      </a:lnTo>
                      <a:lnTo>
                        <a:pt x="327" y="111"/>
                      </a:lnTo>
                      <a:lnTo>
                        <a:pt x="327" y="11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64" name="フリーフォーム 163">
                  <a:extLst>
                    <a:ext uri="{FF2B5EF4-FFF2-40B4-BE49-F238E27FC236}">
                      <a16:creationId xmlns:a16="http://schemas.microsoft.com/office/drawing/2014/main" id="{00000000-0008-0000-0000-0000FA050000}"/>
                    </a:ext>
                  </a:extLst>
                </p:cNvPr>
                <p:cNvSpPr>
                  <a:spLocks/>
                </p:cNvSpPr>
                <p:nvPr/>
              </p:nvSpPr>
              <p:spPr bwMode="auto">
                <a:xfrm>
                  <a:off x="460" y="381"/>
                  <a:ext cx="0" cy="0"/>
                </a:xfrm>
                <a:custGeom>
                  <a:avLst/>
                  <a:gdLst>
                    <a:gd name="T0" fmla="*/ 1 w 2"/>
                    <a:gd name="T1" fmla="*/ 1 h 1"/>
                    <a:gd name="T2" fmla="*/ 1 w 2"/>
                    <a:gd name="T3" fmla="*/ 1 h 1"/>
                    <a:gd name="T4" fmla="*/ 0 w 2"/>
                    <a:gd name="T5" fmla="*/ 1 h 1"/>
                    <a:gd name="T6" fmla="*/ 1 w 2"/>
                    <a:gd name="T7" fmla="*/ 0 h 1"/>
                    <a:gd name="T8" fmla="*/ 1 w 2"/>
                    <a:gd name="T9" fmla="*/ 0 h 1"/>
                    <a:gd name="T10" fmla="*/ 2 w 2"/>
                    <a:gd name="T11" fmla="*/ 1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lnTo>
                        <a:pt x="1" y="1"/>
                      </a:lnTo>
                      <a:lnTo>
                        <a:pt x="0" y="1"/>
                      </a:lnTo>
                      <a:lnTo>
                        <a:pt x="1" y="0"/>
                      </a:lnTo>
                      <a:lnTo>
                        <a:pt x="1" y="0"/>
                      </a:lnTo>
                      <a:lnTo>
                        <a:pt x="2" y="1"/>
                      </a:lnTo>
                      <a:lnTo>
                        <a:pt x="1" y="1"/>
                      </a:lnTo>
                      <a:lnTo>
                        <a:pt x="1"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65" name="フリーフォーム 164">
                  <a:extLst>
                    <a:ext uri="{FF2B5EF4-FFF2-40B4-BE49-F238E27FC236}">
                      <a16:creationId xmlns:a16="http://schemas.microsoft.com/office/drawing/2014/main" id="{00000000-0008-0000-0000-0000FB050000}"/>
                    </a:ext>
                  </a:extLst>
                </p:cNvPr>
                <p:cNvSpPr>
                  <a:spLocks/>
                </p:cNvSpPr>
                <p:nvPr/>
              </p:nvSpPr>
              <p:spPr bwMode="auto">
                <a:xfrm>
                  <a:off x="526" y="37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66" name="フリーフォーム 165">
                  <a:extLst>
                    <a:ext uri="{FF2B5EF4-FFF2-40B4-BE49-F238E27FC236}">
                      <a16:creationId xmlns:a16="http://schemas.microsoft.com/office/drawing/2014/main" id="{00000000-0008-0000-0000-0000FC050000}"/>
                    </a:ext>
                  </a:extLst>
                </p:cNvPr>
                <p:cNvSpPr>
                  <a:spLocks/>
                </p:cNvSpPr>
                <p:nvPr/>
              </p:nvSpPr>
              <p:spPr bwMode="auto">
                <a:xfrm>
                  <a:off x="398" y="536"/>
                  <a:ext cx="14" cy="27"/>
                </a:xfrm>
                <a:custGeom>
                  <a:avLst/>
                  <a:gdLst>
                    <a:gd name="T0" fmla="*/ 38 w 130"/>
                    <a:gd name="T1" fmla="*/ 227 h 237"/>
                    <a:gd name="T2" fmla="*/ 28 w 130"/>
                    <a:gd name="T3" fmla="*/ 231 h 237"/>
                    <a:gd name="T4" fmla="*/ 17 w 130"/>
                    <a:gd name="T5" fmla="*/ 237 h 237"/>
                    <a:gd name="T6" fmla="*/ 0 w 130"/>
                    <a:gd name="T7" fmla="*/ 229 h 237"/>
                    <a:gd name="T8" fmla="*/ 8 w 130"/>
                    <a:gd name="T9" fmla="*/ 221 h 237"/>
                    <a:gd name="T10" fmla="*/ 22 w 130"/>
                    <a:gd name="T11" fmla="*/ 218 h 237"/>
                    <a:gd name="T12" fmla="*/ 28 w 130"/>
                    <a:gd name="T13" fmla="*/ 203 h 237"/>
                    <a:gd name="T14" fmla="*/ 28 w 130"/>
                    <a:gd name="T15" fmla="*/ 188 h 237"/>
                    <a:gd name="T16" fmla="*/ 34 w 130"/>
                    <a:gd name="T17" fmla="*/ 176 h 237"/>
                    <a:gd name="T18" fmla="*/ 46 w 130"/>
                    <a:gd name="T19" fmla="*/ 168 h 237"/>
                    <a:gd name="T20" fmla="*/ 45 w 130"/>
                    <a:gd name="T21" fmla="*/ 154 h 237"/>
                    <a:gd name="T22" fmla="*/ 31 w 130"/>
                    <a:gd name="T23" fmla="*/ 147 h 237"/>
                    <a:gd name="T24" fmla="*/ 24 w 130"/>
                    <a:gd name="T25" fmla="*/ 148 h 237"/>
                    <a:gd name="T26" fmla="*/ 21 w 130"/>
                    <a:gd name="T27" fmla="*/ 154 h 237"/>
                    <a:gd name="T28" fmla="*/ 16 w 130"/>
                    <a:gd name="T29" fmla="*/ 164 h 237"/>
                    <a:gd name="T30" fmla="*/ 8 w 130"/>
                    <a:gd name="T31" fmla="*/ 155 h 237"/>
                    <a:gd name="T32" fmla="*/ 8 w 130"/>
                    <a:gd name="T33" fmla="*/ 142 h 237"/>
                    <a:gd name="T34" fmla="*/ 11 w 130"/>
                    <a:gd name="T35" fmla="*/ 135 h 237"/>
                    <a:gd name="T36" fmla="*/ 11 w 130"/>
                    <a:gd name="T37" fmla="*/ 121 h 237"/>
                    <a:gd name="T38" fmla="*/ 14 w 130"/>
                    <a:gd name="T39" fmla="*/ 113 h 237"/>
                    <a:gd name="T40" fmla="*/ 12 w 130"/>
                    <a:gd name="T41" fmla="*/ 110 h 237"/>
                    <a:gd name="T42" fmla="*/ 18 w 130"/>
                    <a:gd name="T43" fmla="*/ 107 h 237"/>
                    <a:gd name="T44" fmla="*/ 31 w 130"/>
                    <a:gd name="T45" fmla="*/ 84 h 237"/>
                    <a:gd name="T46" fmla="*/ 42 w 130"/>
                    <a:gd name="T47" fmla="*/ 64 h 237"/>
                    <a:gd name="T48" fmla="*/ 49 w 130"/>
                    <a:gd name="T49" fmla="*/ 59 h 237"/>
                    <a:gd name="T50" fmla="*/ 65 w 130"/>
                    <a:gd name="T51" fmla="*/ 42 h 237"/>
                    <a:gd name="T52" fmla="*/ 71 w 130"/>
                    <a:gd name="T53" fmla="*/ 34 h 237"/>
                    <a:gd name="T54" fmla="*/ 80 w 130"/>
                    <a:gd name="T55" fmla="*/ 33 h 237"/>
                    <a:gd name="T56" fmla="*/ 83 w 130"/>
                    <a:gd name="T57" fmla="*/ 26 h 237"/>
                    <a:gd name="T58" fmla="*/ 85 w 130"/>
                    <a:gd name="T59" fmla="*/ 18 h 237"/>
                    <a:gd name="T60" fmla="*/ 90 w 130"/>
                    <a:gd name="T61" fmla="*/ 10 h 237"/>
                    <a:gd name="T62" fmla="*/ 93 w 130"/>
                    <a:gd name="T63" fmla="*/ 4 h 237"/>
                    <a:gd name="T64" fmla="*/ 109 w 130"/>
                    <a:gd name="T65" fmla="*/ 0 h 237"/>
                    <a:gd name="T66" fmla="*/ 108 w 130"/>
                    <a:gd name="T67" fmla="*/ 21 h 237"/>
                    <a:gd name="T68" fmla="*/ 102 w 130"/>
                    <a:gd name="T69" fmla="*/ 60 h 237"/>
                    <a:gd name="T70" fmla="*/ 92 w 130"/>
                    <a:gd name="T71" fmla="*/ 78 h 237"/>
                    <a:gd name="T72" fmla="*/ 86 w 130"/>
                    <a:gd name="T73" fmla="*/ 88 h 237"/>
                    <a:gd name="T74" fmla="*/ 82 w 130"/>
                    <a:gd name="T75" fmla="*/ 107 h 237"/>
                    <a:gd name="T76" fmla="*/ 91 w 130"/>
                    <a:gd name="T77" fmla="*/ 118 h 237"/>
                    <a:gd name="T78" fmla="*/ 101 w 130"/>
                    <a:gd name="T79" fmla="*/ 118 h 237"/>
                    <a:gd name="T80" fmla="*/ 114 w 130"/>
                    <a:gd name="T81" fmla="*/ 115 h 237"/>
                    <a:gd name="T82" fmla="*/ 125 w 130"/>
                    <a:gd name="T83" fmla="*/ 113 h 237"/>
                    <a:gd name="T84" fmla="*/ 129 w 130"/>
                    <a:gd name="T85" fmla="*/ 122 h 237"/>
                    <a:gd name="T86" fmla="*/ 123 w 130"/>
                    <a:gd name="T87" fmla="*/ 139 h 237"/>
                    <a:gd name="T88" fmla="*/ 116 w 130"/>
                    <a:gd name="T89" fmla="*/ 153 h 237"/>
                    <a:gd name="T90" fmla="*/ 112 w 130"/>
                    <a:gd name="T91" fmla="*/ 161 h 237"/>
                    <a:gd name="T92" fmla="*/ 106 w 130"/>
                    <a:gd name="T93" fmla="*/ 174 h 237"/>
                    <a:gd name="T94" fmla="*/ 105 w 130"/>
                    <a:gd name="T95" fmla="*/ 184 h 237"/>
                    <a:gd name="T96" fmla="*/ 97 w 130"/>
                    <a:gd name="T97" fmla="*/ 190 h 237"/>
                    <a:gd name="T98" fmla="*/ 93 w 130"/>
                    <a:gd name="T99" fmla="*/ 197 h 237"/>
                    <a:gd name="T100" fmla="*/ 82 w 130"/>
                    <a:gd name="T101" fmla="*/ 202 h 237"/>
                    <a:gd name="T102" fmla="*/ 73 w 130"/>
                    <a:gd name="T103" fmla="*/ 210 h 237"/>
                    <a:gd name="T104" fmla="*/ 58 w 130"/>
                    <a:gd name="T105" fmla="*/ 222 h 237"/>
                    <a:gd name="T106" fmla="*/ 47 w 130"/>
                    <a:gd name="T107" fmla="*/ 22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237">
                      <a:moveTo>
                        <a:pt x="47" y="227"/>
                      </a:moveTo>
                      <a:lnTo>
                        <a:pt x="47" y="227"/>
                      </a:lnTo>
                      <a:lnTo>
                        <a:pt x="43" y="227"/>
                      </a:lnTo>
                      <a:lnTo>
                        <a:pt x="40" y="227"/>
                      </a:lnTo>
                      <a:lnTo>
                        <a:pt x="38" y="227"/>
                      </a:lnTo>
                      <a:lnTo>
                        <a:pt x="36" y="227"/>
                      </a:lnTo>
                      <a:lnTo>
                        <a:pt x="36" y="227"/>
                      </a:lnTo>
                      <a:lnTo>
                        <a:pt x="34" y="229"/>
                      </a:lnTo>
                      <a:lnTo>
                        <a:pt x="32" y="229"/>
                      </a:lnTo>
                      <a:lnTo>
                        <a:pt x="28" y="231"/>
                      </a:lnTo>
                      <a:lnTo>
                        <a:pt x="28" y="231"/>
                      </a:lnTo>
                      <a:lnTo>
                        <a:pt x="22" y="234"/>
                      </a:lnTo>
                      <a:lnTo>
                        <a:pt x="19" y="236"/>
                      </a:lnTo>
                      <a:lnTo>
                        <a:pt x="17" y="237"/>
                      </a:lnTo>
                      <a:lnTo>
                        <a:pt x="17" y="237"/>
                      </a:lnTo>
                      <a:lnTo>
                        <a:pt x="9" y="235"/>
                      </a:lnTo>
                      <a:lnTo>
                        <a:pt x="4" y="233"/>
                      </a:lnTo>
                      <a:lnTo>
                        <a:pt x="1" y="231"/>
                      </a:lnTo>
                      <a:lnTo>
                        <a:pt x="1" y="231"/>
                      </a:lnTo>
                      <a:lnTo>
                        <a:pt x="0" y="229"/>
                      </a:lnTo>
                      <a:lnTo>
                        <a:pt x="1" y="226"/>
                      </a:lnTo>
                      <a:lnTo>
                        <a:pt x="4" y="223"/>
                      </a:lnTo>
                      <a:lnTo>
                        <a:pt x="6" y="222"/>
                      </a:lnTo>
                      <a:lnTo>
                        <a:pt x="8" y="221"/>
                      </a:lnTo>
                      <a:lnTo>
                        <a:pt x="8" y="221"/>
                      </a:lnTo>
                      <a:lnTo>
                        <a:pt x="11" y="221"/>
                      </a:lnTo>
                      <a:lnTo>
                        <a:pt x="13" y="221"/>
                      </a:lnTo>
                      <a:lnTo>
                        <a:pt x="18" y="219"/>
                      </a:lnTo>
                      <a:lnTo>
                        <a:pt x="18" y="219"/>
                      </a:lnTo>
                      <a:lnTo>
                        <a:pt x="22" y="218"/>
                      </a:lnTo>
                      <a:lnTo>
                        <a:pt x="23" y="217"/>
                      </a:lnTo>
                      <a:lnTo>
                        <a:pt x="24" y="215"/>
                      </a:lnTo>
                      <a:lnTo>
                        <a:pt x="24" y="215"/>
                      </a:lnTo>
                      <a:lnTo>
                        <a:pt x="28" y="203"/>
                      </a:lnTo>
                      <a:lnTo>
                        <a:pt x="28" y="203"/>
                      </a:lnTo>
                      <a:lnTo>
                        <a:pt x="29" y="198"/>
                      </a:lnTo>
                      <a:lnTo>
                        <a:pt x="29" y="194"/>
                      </a:lnTo>
                      <a:lnTo>
                        <a:pt x="29" y="194"/>
                      </a:lnTo>
                      <a:lnTo>
                        <a:pt x="28" y="190"/>
                      </a:lnTo>
                      <a:lnTo>
                        <a:pt x="28" y="188"/>
                      </a:lnTo>
                      <a:lnTo>
                        <a:pt x="28" y="186"/>
                      </a:lnTo>
                      <a:lnTo>
                        <a:pt x="28" y="186"/>
                      </a:lnTo>
                      <a:lnTo>
                        <a:pt x="30" y="181"/>
                      </a:lnTo>
                      <a:lnTo>
                        <a:pt x="32" y="178"/>
                      </a:lnTo>
                      <a:lnTo>
                        <a:pt x="34" y="176"/>
                      </a:lnTo>
                      <a:lnTo>
                        <a:pt x="34" y="176"/>
                      </a:lnTo>
                      <a:lnTo>
                        <a:pt x="41" y="172"/>
                      </a:lnTo>
                      <a:lnTo>
                        <a:pt x="44" y="170"/>
                      </a:lnTo>
                      <a:lnTo>
                        <a:pt x="46" y="168"/>
                      </a:lnTo>
                      <a:lnTo>
                        <a:pt x="46" y="168"/>
                      </a:lnTo>
                      <a:lnTo>
                        <a:pt x="48" y="165"/>
                      </a:lnTo>
                      <a:lnTo>
                        <a:pt x="48" y="161"/>
                      </a:lnTo>
                      <a:lnTo>
                        <a:pt x="48" y="161"/>
                      </a:lnTo>
                      <a:lnTo>
                        <a:pt x="47" y="158"/>
                      </a:lnTo>
                      <a:lnTo>
                        <a:pt x="45" y="154"/>
                      </a:lnTo>
                      <a:lnTo>
                        <a:pt x="41" y="150"/>
                      </a:lnTo>
                      <a:lnTo>
                        <a:pt x="38" y="147"/>
                      </a:lnTo>
                      <a:lnTo>
                        <a:pt x="38" y="147"/>
                      </a:lnTo>
                      <a:lnTo>
                        <a:pt x="34" y="146"/>
                      </a:lnTo>
                      <a:lnTo>
                        <a:pt x="31" y="147"/>
                      </a:lnTo>
                      <a:lnTo>
                        <a:pt x="29" y="147"/>
                      </a:lnTo>
                      <a:lnTo>
                        <a:pt x="26" y="148"/>
                      </a:lnTo>
                      <a:lnTo>
                        <a:pt x="26" y="148"/>
                      </a:lnTo>
                      <a:lnTo>
                        <a:pt x="25" y="148"/>
                      </a:lnTo>
                      <a:lnTo>
                        <a:pt x="24" y="148"/>
                      </a:lnTo>
                      <a:lnTo>
                        <a:pt x="23" y="150"/>
                      </a:lnTo>
                      <a:lnTo>
                        <a:pt x="23" y="150"/>
                      </a:lnTo>
                      <a:lnTo>
                        <a:pt x="23" y="152"/>
                      </a:lnTo>
                      <a:lnTo>
                        <a:pt x="22" y="153"/>
                      </a:lnTo>
                      <a:lnTo>
                        <a:pt x="21" y="154"/>
                      </a:lnTo>
                      <a:lnTo>
                        <a:pt x="20" y="156"/>
                      </a:lnTo>
                      <a:lnTo>
                        <a:pt x="20" y="156"/>
                      </a:lnTo>
                      <a:lnTo>
                        <a:pt x="19" y="161"/>
                      </a:lnTo>
                      <a:lnTo>
                        <a:pt x="18" y="163"/>
                      </a:lnTo>
                      <a:lnTo>
                        <a:pt x="16" y="164"/>
                      </a:lnTo>
                      <a:lnTo>
                        <a:pt x="16" y="164"/>
                      </a:lnTo>
                      <a:lnTo>
                        <a:pt x="11" y="160"/>
                      </a:lnTo>
                      <a:lnTo>
                        <a:pt x="9" y="158"/>
                      </a:lnTo>
                      <a:lnTo>
                        <a:pt x="8" y="155"/>
                      </a:lnTo>
                      <a:lnTo>
                        <a:pt x="8" y="155"/>
                      </a:lnTo>
                      <a:lnTo>
                        <a:pt x="10" y="151"/>
                      </a:lnTo>
                      <a:lnTo>
                        <a:pt x="11" y="149"/>
                      </a:lnTo>
                      <a:lnTo>
                        <a:pt x="10" y="146"/>
                      </a:lnTo>
                      <a:lnTo>
                        <a:pt x="10" y="146"/>
                      </a:lnTo>
                      <a:lnTo>
                        <a:pt x="8" y="142"/>
                      </a:lnTo>
                      <a:lnTo>
                        <a:pt x="7" y="141"/>
                      </a:lnTo>
                      <a:lnTo>
                        <a:pt x="7" y="139"/>
                      </a:lnTo>
                      <a:lnTo>
                        <a:pt x="7" y="139"/>
                      </a:lnTo>
                      <a:lnTo>
                        <a:pt x="10" y="137"/>
                      </a:lnTo>
                      <a:lnTo>
                        <a:pt x="11" y="135"/>
                      </a:lnTo>
                      <a:lnTo>
                        <a:pt x="11" y="133"/>
                      </a:lnTo>
                      <a:lnTo>
                        <a:pt x="11" y="133"/>
                      </a:lnTo>
                      <a:lnTo>
                        <a:pt x="11" y="126"/>
                      </a:lnTo>
                      <a:lnTo>
                        <a:pt x="11" y="123"/>
                      </a:lnTo>
                      <a:lnTo>
                        <a:pt x="11" y="121"/>
                      </a:lnTo>
                      <a:lnTo>
                        <a:pt x="11" y="121"/>
                      </a:lnTo>
                      <a:lnTo>
                        <a:pt x="14" y="116"/>
                      </a:lnTo>
                      <a:lnTo>
                        <a:pt x="15" y="114"/>
                      </a:lnTo>
                      <a:lnTo>
                        <a:pt x="15" y="114"/>
                      </a:lnTo>
                      <a:lnTo>
                        <a:pt x="14" y="113"/>
                      </a:lnTo>
                      <a:lnTo>
                        <a:pt x="14" y="113"/>
                      </a:lnTo>
                      <a:lnTo>
                        <a:pt x="13" y="113"/>
                      </a:lnTo>
                      <a:lnTo>
                        <a:pt x="12" y="112"/>
                      </a:lnTo>
                      <a:lnTo>
                        <a:pt x="12" y="111"/>
                      </a:lnTo>
                      <a:lnTo>
                        <a:pt x="12" y="110"/>
                      </a:lnTo>
                      <a:lnTo>
                        <a:pt x="12" y="110"/>
                      </a:lnTo>
                      <a:lnTo>
                        <a:pt x="15" y="109"/>
                      </a:lnTo>
                      <a:lnTo>
                        <a:pt x="16" y="109"/>
                      </a:lnTo>
                      <a:lnTo>
                        <a:pt x="18" y="107"/>
                      </a:lnTo>
                      <a:lnTo>
                        <a:pt x="18" y="107"/>
                      </a:lnTo>
                      <a:lnTo>
                        <a:pt x="21" y="102"/>
                      </a:lnTo>
                      <a:lnTo>
                        <a:pt x="23" y="95"/>
                      </a:lnTo>
                      <a:lnTo>
                        <a:pt x="23" y="95"/>
                      </a:lnTo>
                      <a:lnTo>
                        <a:pt x="26" y="89"/>
                      </a:lnTo>
                      <a:lnTo>
                        <a:pt x="31" y="84"/>
                      </a:lnTo>
                      <a:lnTo>
                        <a:pt x="31" y="84"/>
                      </a:lnTo>
                      <a:lnTo>
                        <a:pt x="37" y="76"/>
                      </a:lnTo>
                      <a:lnTo>
                        <a:pt x="41" y="69"/>
                      </a:lnTo>
                      <a:lnTo>
                        <a:pt x="41" y="69"/>
                      </a:lnTo>
                      <a:lnTo>
                        <a:pt x="42" y="64"/>
                      </a:lnTo>
                      <a:lnTo>
                        <a:pt x="42" y="61"/>
                      </a:lnTo>
                      <a:lnTo>
                        <a:pt x="43" y="59"/>
                      </a:lnTo>
                      <a:lnTo>
                        <a:pt x="43" y="59"/>
                      </a:lnTo>
                      <a:lnTo>
                        <a:pt x="47" y="59"/>
                      </a:lnTo>
                      <a:lnTo>
                        <a:pt x="49" y="59"/>
                      </a:lnTo>
                      <a:lnTo>
                        <a:pt x="51" y="57"/>
                      </a:lnTo>
                      <a:lnTo>
                        <a:pt x="51" y="57"/>
                      </a:lnTo>
                      <a:lnTo>
                        <a:pt x="61" y="46"/>
                      </a:lnTo>
                      <a:lnTo>
                        <a:pt x="61" y="46"/>
                      </a:lnTo>
                      <a:lnTo>
                        <a:pt x="65" y="42"/>
                      </a:lnTo>
                      <a:lnTo>
                        <a:pt x="66" y="41"/>
                      </a:lnTo>
                      <a:lnTo>
                        <a:pt x="68" y="39"/>
                      </a:lnTo>
                      <a:lnTo>
                        <a:pt x="68" y="39"/>
                      </a:lnTo>
                      <a:lnTo>
                        <a:pt x="70" y="36"/>
                      </a:lnTo>
                      <a:lnTo>
                        <a:pt x="71" y="34"/>
                      </a:lnTo>
                      <a:lnTo>
                        <a:pt x="71" y="34"/>
                      </a:lnTo>
                      <a:lnTo>
                        <a:pt x="75" y="34"/>
                      </a:lnTo>
                      <a:lnTo>
                        <a:pt x="78" y="34"/>
                      </a:lnTo>
                      <a:lnTo>
                        <a:pt x="80" y="33"/>
                      </a:lnTo>
                      <a:lnTo>
                        <a:pt x="80" y="33"/>
                      </a:lnTo>
                      <a:lnTo>
                        <a:pt x="81" y="32"/>
                      </a:lnTo>
                      <a:lnTo>
                        <a:pt x="82" y="30"/>
                      </a:lnTo>
                      <a:lnTo>
                        <a:pt x="82" y="29"/>
                      </a:lnTo>
                      <a:lnTo>
                        <a:pt x="83" y="26"/>
                      </a:lnTo>
                      <a:lnTo>
                        <a:pt x="83" y="26"/>
                      </a:lnTo>
                      <a:lnTo>
                        <a:pt x="84" y="24"/>
                      </a:lnTo>
                      <a:lnTo>
                        <a:pt x="84" y="22"/>
                      </a:lnTo>
                      <a:lnTo>
                        <a:pt x="84" y="20"/>
                      </a:lnTo>
                      <a:lnTo>
                        <a:pt x="84" y="20"/>
                      </a:lnTo>
                      <a:lnTo>
                        <a:pt x="85" y="18"/>
                      </a:lnTo>
                      <a:lnTo>
                        <a:pt x="86" y="16"/>
                      </a:lnTo>
                      <a:lnTo>
                        <a:pt x="88" y="14"/>
                      </a:lnTo>
                      <a:lnTo>
                        <a:pt x="89" y="12"/>
                      </a:lnTo>
                      <a:lnTo>
                        <a:pt x="89" y="12"/>
                      </a:lnTo>
                      <a:lnTo>
                        <a:pt x="90" y="10"/>
                      </a:lnTo>
                      <a:lnTo>
                        <a:pt x="91" y="9"/>
                      </a:lnTo>
                      <a:lnTo>
                        <a:pt x="91" y="7"/>
                      </a:lnTo>
                      <a:lnTo>
                        <a:pt x="91" y="7"/>
                      </a:lnTo>
                      <a:lnTo>
                        <a:pt x="92" y="5"/>
                      </a:lnTo>
                      <a:lnTo>
                        <a:pt x="93" y="4"/>
                      </a:lnTo>
                      <a:lnTo>
                        <a:pt x="96" y="2"/>
                      </a:lnTo>
                      <a:lnTo>
                        <a:pt x="96" y="2"/>
                      </a:lnTo>
                      <a:lnTo>
                        <a:pt x="103" y="1"/>
                      </a:lnTo>
                      <a:lnTo>
                        <a:pt x="109" y="0"/>
                      </a:lnTo>
                      <a:lnTo>
                        <a:pt x="109" y="0"/>
                      </a:lnTo>
                      <a:lnTo>
                        <a:pt x="110" y="1"/>
                      </a:lnTo>
                      <a:lnTo>
                        <a:pt x="110" y="4"/>
                      </a:lnTo>
                      <a:lnTo>
                        <a:pt x="109" y="8"/>
                      </a:lnTo>
                      <a:lnTo>
                        <a:pt x="109" y="8"/>
                      </a:lnTo>
                      <a:lnTo>
                        <a:pt x="108" y="21"/>
                      </a:lnTo>
                      <a:lnTo>
                        <a:pt x="108" y="31"/>
                      </a:lnTo>
                      <a:lnTo>
                        <a:pt x="106" y="42"/>
                      </a:lnTo>
                      <a:lnTo>
                        <a:pt x="106" y="42"/>
                      </a:lnTo>
                      <a:lnTo>
                        <a:pt x="104" y="55"/>
                      </a:lnTo>
                      <a:lnTo>
                        <a:pt x="102" y="60"/>
                      </a:lnTo>
                      <a:lnTo>
                        <a:pt x="100" y="64"/>
                      </a:lnTo>
                      <a:lnTo>
                        <a:pt x="100" y="64"/>
                      </a:lnTo>
                      <a:lnTo>
                        <a:pt x="96" y="70"/>
                      </a:lnTo>
                      <a:lnTo>
                        <a:pt x="94" y="74"/>
                      </a:lnTo>
                      <a:lnTo>
                        <a:pt x="92" y="78"/>
                      </a:lnTo>
                      <a:lnTo>
                        <a:pt x="89" y="81"/>
                      </a:lnTo>
                      <a:lnTo>
                        <a:pt x="89" y="81"/>
                      </a:lnTo>
                      <a:lnTo>
                        <a:pt x="87" y="83"/>
                      </a:lnTo>
                      <a:lnTo>
                        <a:pt x="86" y="85"/>
                      </a:lnTo>
                      <a:lnTo>
                        <a:pt x="86" y="88"/>
                      </a:lnTo>
                      <a:lnTo>
                        <a:pt x="85" y="91"/>
                      </a:lnTo>
                      <a:lnTo>
                        <a:pt x="85" y="91"/>
                      </a:lnTo>
                      <a:lnTo>
                        <a:pt x="84" y="95"/>
                      </a:lnTo>
                      <a:lnTo>
                        <a:pt x="82" y="102"/>
                      </a:lnTo>
                      <a:lnTo>
                        <a:pt x="82" y="107"/>
                      </a:lnTo>
                      <a:lnTo>
                        <a:pt x="82" y="110"/>
                      </a:lnTo>
                      <a:lnTo>
                        <a:pt x="83" y="112"/>
                      </a:lnTo>
                      <a:lnTo>
                        <a:pt x="83" y="112"/>
                      </a:lnTo>
                      <a:lnTo>
                        <a:pt x="86" y="115"/>
                      </a:lnTo>
                      <a:lnTo>
                        <a:pt x="91" y="118"/>
                      </a:lnTo>
                      <a:lnTo>
                        <a:pt x="95" y="120"/>
                      </a:lnTo>
                      <a:lnTo>
                        <a:pt x="98" y="121"/>
                      </a:lnTo>
                      <a:lnTo>
                        <a:pt x="98" y="121"/>
                      </a:lnTo>
                      <a:lnTo>
                        <a:pt x="100" y="120"/>
                      </a:lnTo>
                      <a:lnTo>
                        <a:pt x="101" y="118"/>
                      </a:lnTo>
                      <a:lnTo>
                        <a:pt x="102" y="116"/>
                      </a:lnTo>
                      <a:lnTo>
                        <a:pt x="104" y="116"/>
                      </a:lnTo>
                      <a:lnTo>
                        <a:pt x="104" y="116"/>
                      </a:lnTo>
                      <a:lnTo>
                        <a:pt x="111" y="116"/>
                      </a:lnTo>
                      <a:lnTo>
                        <a:pt x="114" y="115"/>
                      </a:lnTo>
                      <a:lnTo>
                        <a:pt x="116" y="114"/>
                      </a:lnTo>
                      <a:lnTo>
                        <a:pt x="116" y="114"/>
                      </a:lnTo>
                      <a:lnTo>
                        <a:pt x="117" y="113"/>
                      </a:lnTo>
                      <a:lnTo>
                        <a:pt x="119" y="113"/>
                      </a:lnTo>
                      <a:lnTo>
                        <a:pt x="125" y="113"/>
                      </a:lnTo>
                      <a:lnTo>
                        <a:pt x="125" y="113"/>
                      </a:lnTo>
                      <a:lnTo>
                        <a:pt x="127" y="114"/>
                      </a:lnTo>
                      <a:lnTo>
                        <a:pt x="129" y="116"/>
                      </a:lnTo>
                      <a:lnTo>
                        <a:pt x="130" y="118"/>
                      </a:lnTo>
                      <a:lnTo>
                        <a:pt x="129" y="122"/>
                      </a:lnTo>
                      <a:lnTo>
                        <a:pt x="129" y="122"/>
                      </a:lnTo>
                      <a:lnTo>
                        <a:pt x="128" y="127"/>
                      </a:lnTo>
                      <a:lnTo>
                        <a:pt x="127" y="132"/>
                      </a:lnTo>
                      <a:lnTo>
                        <a:pt x="123" y="139"/>
                      </a:lnTo>
                      <a:lnTo>
                        <a:pt x="123" y="139"/>
                      </a:lnTo>
                      <a:lnTo>
                        <a:pt x="122" y="142"/>
                      </a:lnTo>
                      <a:lnTo>
                        <a:pt x="122" y="144"/>
                      </a:lnTo>
                      <a:lnTo>
                        <a:pt x="122" y="144"/>
                      </a:lnTo>
                      <a:lnTo>
                        <a:pt x="119" y="149"/>
                      </a:lnTo>
                      <a:lnTo>
                        <a:pt x="116" y="153"/>
                      </a:lnTo>
                      <a:lnTo>
                        <a:pt x="116" y="153"/>
                      </a:lnTo>
                      <a:lnTo>
                        <a:pt x="116" y="155"/>
                      </a:lnTo>
                      <a:lnTo>
                        <a:pt x="114" y="156"/>
                      </a:lnTo>
                      <a:lnTo>
                        <a:pt x="114" y="156"/>
                      </a:lnTo>
                      <a:lnTo>
                        <a:pt x="112" y="161"/>
                      </a:lnTo>
                      <a:lnTo>
                        <a:pt x="110" y="167"/>
                      </a:lnTo>
                      <a:lnTo>
                        <a:pt x="110" y="167"/>
                      </a:lnTo>
                      <a:lnTo>
                        <a:pt x="108" y="171"/>
                      </a:lnTo>
                      <a:lnTo>
                        <a:pt x="106" y="174"/>
                      </a:lnTo>
                      <a:lnTo>
                        <a:pt x="106" y="174"/>
                      </a:lnTo>
                      <a:lnTo>
                        <a:pt x="106" y="175"/>
                      </a:lnTo>
                      <a:lnTo>
                        <a:pt x="106" y="177"/>
                      </a:lnTo>
                      <a:lnTo>
                        <a:pt x="106" y="177"/>
                      </a:lnTo>
                      <a:lnTo>
                        <a:pt x="105" y="184"/>
                      </a:lnTo>
                      <a:lnTo>
                        <a:pt x="105" y="184"/>
                      </a:lnTo>
                      <a:lnTo>
                        <a:pt x="104" y="184"/>
                      </a:lnTo>
                      <a:lnTo>
                        <a:pt x="102" y="185"/>
                      </a:lnTo>
                      <a:lnTo>
                        <a:pt x="102" y="185"/>
                      </a:lnTo>
                      <a:lnTo>
                        <a:pt x="100" y="187"/>
                      </a:lnTo>
                      <a:lnTo>
                        <a:pt x="97" y="190"/>
                      </a:lnTo>
                      <a:lnTo>
                        <a:pt x="97" y="190"/>
                      </a:lnTo>
                      <a:lnTo>
                        <a:pt x="96" y="194"/>
                      </a:lnTo>
                      <a:lnTo>
                        <a:pt x="94" y="196"/>
                      </a:lnTo>
                      <a:lnTo>
                        <a:pt x="93" y="197"/>
                      </a:lnTo>
                      <a:lnTo>
                        <a:pt x="93" y="197"/>
                      </a:lnTo>
                      <a:lnTo>
                        <a:pt x="90" y="197"/>
                      </a:lnTo>
                      <a:lnTo>
                        <a:pt x="87" y="198"/>
                      </a:lnTo>
                      <a:lnTo>
                        <a:pt x="87" y="198"/>
                      </a:lnTo>
                      <a:lnTo>
                        <a:pt x="85" y="200"/>
                      </a:lnTo>
                      <a:lnTo>
                        <a:pt x="82" y="202"/>
                      </a:lnTo>
                      <a:lnTo>
                        <a:pt x="82" y="202"/>
                      </a:lnTo>
                      <a:lnTo>
                        <a:pt x="80" y="203"/>
                      </a:lnTo>
                      <a:lnTo>
                        <a:pt x="77" y="204"/>
                      </a:lnTo>
                      <a:lnTo>
                        <a:pt x="77" y="204"/>
                      </a:lnTo>
                      <a:lnTo>
                        <a:pt x="73" y="210"/>
                      </a:lnTo>
                      <a:lnTo>
                        <a:pt x="73" y="210"/>
                      </a:lnTo>
                      <a:lnTo>
                        <a:pt x="66" y="215"/>
                      </a:lnTo>
                      <a:lnTo>
                        <a:pt x="66" y="215"/>
                      </a:lnTo>
                      <a:lnTo>
                        <a:pt x="58" y="222"/>
                      </a:lnTo>
                      <a:lnTo>
                        <a:pt x="58" y="222"/>
                      </a:lnTo>
                      <a:lnTo>
                        <a:pt x="55" y="223"/>
                      </a:lnTo>
                      <a:lnTo>
                        <a:pt x="55" y="223"/>
                      </a:lnTo>
                      <a:lnTo>
                        <a:pt x="53" y="226"/>
                      </a:lnTo>
                      <a:lnTo>
                        <a:pt x="51" y="227"/>
                      </a:lnTo>
                      <a:lnTo>
                        <a:pt x="47" y="227"/>
                      </a:lnTo>
                      <a:lnTo>
                        <a:pt x="47" y="22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67" name="フリーフォーム 166">
                  <a:extLst>
                    <a:ext uri="{FF2B5EF4-FFF2-40B4-BE49-F238E27FC236}">
                      <a16:creationId xmlns:a16="http://schemas.microsoft.com/office/drawing/2014/main" id="{00000000-0008-0000-0000-0000FD050000}"/>
                    </a:ext>
                  </a:extLst>
                </p:cNvPr>
                <p:cNvSpPr>
                  <a:spLocks/>
                </p:cNvSpPr>
                <p:nvPr/>
              </p:nvSpPr>
              <p:spPr bwMode="auto">
                <a:xfrm>
                  <a:off x="437" y="528"/>
                  <a:ext cx="2" cy="3"/>
                </a:xfrm>
                <a:custGeom>
                  <a:avLst/>
                  <a:gdLst>
                    <a:gd name="T0" fmla="*/ 15 w 17"/>
                    <a:gd name="T1" fmla="*/ 9 h 26"/>
                    <a:gd name="T2" fmla="*/ 15 w 17"/>
                    <a:gd name="T3" fmla="*/ 9 h 26"/>
                    <a:gd name="T4" fmla="*/ 14 w 17"/>
                    <a:gd name="T5" fmla="*/ 8 h 26"/>
                    <a:gd name="T6" fmla="*/ 14 w 17"/>
                    <a:gd name="T7" fmla="*/ 7 h 26"/>
                    <a:gd name="T8" fmla="*/ 15 w 17"/>
                    <a:gd name="T9" fmla="*/ 5 h 26"/>
                    <a:gd name="T10" fmla="*/ 15 w 17"/>
                    <a:gd name="T11" fmla="*/ 5 h 26"/>
                    <a:gd name="T12" fmla="*/ 17 w 17"/>
                    <a:gd name="T13" fmla="*/ 3 h 26"/>
                    <a:gd name="T14" fmla="*/ 17 w 17"/>
                    <a:gd name="T15" fmla="*/ 1 h 26"/>
                    <a:gd name="T16" fmla="*/ 17 w 17"/>
                    <a:gd name="T17" fmla="*/ 1 h 26"/>
                    <a:gd name="T18" fmla="*/ 15 w 17"/>
                    <a:gd name="T19" fmla="*/ 0 h 26"/>
                    <a:gd name="T20" fmla="*/ 14 w 17"/>
                    <a:gd name="T21" fmla="*/ 0 h 26"/>
                    <a:gd name="T22" fmla="*/ 14 w 17"/>
                    <a:gd name="T23" fmla="*/ 0 h 26"/>
                    <a:gd name="T24" fmla="*/ 11 w 17"/>
                    <a:gd name="T25" fmla="*/ 3 h 26"/>
                    <a:gd name="T26" fmla="*/ 9 w 17"/>
                    <a:gd name="T27" fmla="*/ 6 h 26"/>
                    <a:gd name="T28" fmla="*/ 9 w 17"/>
                    <a:gd name="T29" fmla="*/ 6 h 26"/>
                    <a:gd name="T30" fmla="*/ 3 w 17"/>
                    <a:gd name="T31" fmla="*/ 12 h 26"/>
                    <a:gd name="T32" fmla="*/ 3 w 17"/>
                    <a:gd name="T33" fmla="*/ 12 h 26"/>
                    <a:gd name="T34" fmla="*/ 2 w 17"/>
                    <a:gd name="T35" fmla="*/ 14 h 26"/>
                    <a:gd name="T36" fmla="*/ 2 w 17"/>
                    <a:gd name="T37" fmla="*/ 16 h 26"/>
                    <a:gd name="T38" fmla="*/ 2 w 17"/>
                    <a:gd name="T39" fmla="*/ 16 h 26"/>
                    <a:gd name="T40" fmla="*/ 0 w 17"/>
                    <a:gd name="T41" fmla="*/ 23 h 26"/>
                    <a:gd name="T42" fmla="*/ 0 w 17"/>
                    <a:gd name="T43" fmla="*/ 23 h 26"/>
                    <a:gd name="T44" fmla="*/ 0 w 17"/>
                    <a:gd name="T45" fmla="*/ 25 h 26"/>
                    <a:gd name="T46" fmla="*/ 1 w 17"/>
                    <a:gd name="T47" fmla="*/ 25 h 26"/>
                    <a:gd name="T48" fmla="*/ 2 w 17"/>
                    <a:gd name="T49" fmla="*/ 26 h 26"/>
                    <a:gd name="T50" fmla="*/ 2 w 17"/>
                    <a:gd name="T51" fmla="*/ 26 h 26"/>
                    <a:gd name="T52" fmla="*/ 4 w 17"/>
                    <a:gd name="T53" fmla="*/ 25 h 26"/>
                    <a:gd name="T54" fmla="*/ 6 w 17"/>
                    <a:gd name="T55" fmla="*/ 23 h 26"/>
                    <a:gd name="T56" fmla="*/ 6 w 17"/>
                    <a:gd name="T57" fmla="*/ 23 h 26"/>
                    <a:gd name="T58" fmla="*/ 8 w 17"/>
                    <a:gd name="T59" fmla="*/ 21 h 26"/>
                    <a:gd name="T60" fmla="*/ 10 w 17"/>
                    <a:gd name="T61" fmla="*/ 20 h 26"/>
                    <a:gd name="T62" fmla="*/ 10 w 17"/>
                    <a:gd name="T63" fmla="*/ 20 h 26"/>
                    <a:gd name="T64" fmla="*/ 11 w 17"/>
                    <a:gd name="T65" fmla="*/ 18 h 26"/>
                    <a:gd name="T66" fmla="*/ 13 w 17"/>
                    <a:gd name="T67" fmla="*/ 15 h 26"/>
                    <a:gd name="T68" fmla="*/ 13 w 17"/>
                    <a:gd name="T69" fmla="*/ 15 h 26"/>
                    <a:gd name="T70" fmla="*/ 14 w 17"/>
                    <a:gd name="T71" fmla="*/ 11 h 26"/>
                    <a:gd name="T72" fmla="*/ 15 w 17"/>
                    <a:gd name="T73" fmla="*/ 10 h 26"/>
                    <a:gd name="T74" fmla="*/ 15 w 17"/>
                    <a:gd name="T75" fmla="*/ 9 h 26"/>
                    <a:gd name="T76" fmla="*/ 15 w 17"/>
                    <a:gd name="T7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 h="26">
                      <a:moveTo>
                        <a:pt x="15" y="9"/>
                      </a:moveTo>
                      <a:lnTo>
                        <a:pt x="15" y="9"/>
                      </a:lnTo>
                      <a:lnTo>
                        <a:pt x="14" y="8"/>
                      </a:lnTo>
                      <a:lnTo>
                        <a:pt x="14" y="7"/>
                      </a:lnTo>
                      <a:lnTo>
                        <a:pt x="15" y="5"/>
                      </a:lnTo>
                      <a:lnTo>
                        <a:pt x="15" y="5"/>
                      </a:lnTo>
                      <a:lnTo>
                        <a:pt x="17" y="3"/>
                      </a:lnTo>
                      <a:lnTo>
                        <a:pt x="17" y="1"/>
                      </a:lnTo>
                      <a:lnTo>
                        <a:pt x="17" y="1"/>
                      </a:lnTo>
                      <a:lnTo>
                        <a:pt x="15" y="0"/>
                      </a:lnTo>
                      <a:lnTo>
                        <a:pt x="14" y="0"/>
                      </a:lnTo>
                      <a:lnTo>
                        <a:pt x="14" y="0"/>
                      </a:lnTo>
                      <a:lnTo>
                        <a:pt x="11" y="3"/>
                      </a:lnTo>
                      <a:lnTo>
                        <a:pt x="9" y="6"/>
                      </a:lnTo>
                      <a:lnTo>
                        <a:pt x="9" y="6"/>
                      </a:lnTo>
                      <a:lnTo>
                        <a:pt x="3" y="12"/>
                      </a:lnTo>
                      <a:lnTo>
                        <a:pt x="3" y="12"/>
                      </a:lnTo>
                      <a:lnTo>
                        <a:pt x="2" y="14"/>
                      </a:lnTo>
                      <a:lnTo>
                        <a:pt x="2" y="16"/>
                      </a:lnTo>
                      <a:lnTo>
                        <a:pt x="2" y="16"/>
                      </a:lnTo>
                      <a:lnTo>
                        <a:pt x="0" y="23"/>
                      </a:lnTo>
                      <a:lnTo>
                        <a:pt x="0" y="23"/>
                      </a:lnTo>
                      <a:lnTo>
                        <a:pt x="0" y="25"/>
                      </a:lnTo>
                      <a:lnTo>
                        <a:pt x="1" y="25"/>
                      </a:lnTo>
                      <a:lnTo>
                        <a:pt x="2" y="26"/>
                      </a:lnTo>
                      <a:lnTo>
                        <a:pt x="2" y="26"/>
                      </a:lnTo>
                      <a:lnTo>
                        <a:pt x="4" y="25"/>
                      </a:lnTo>
                      <a:lnTo>
                        <a:pt x="6" y="23"/>
                      </a:lnTo>
                      <a:lnTo>
                        <a:pt x="6" y="23"/>
                      </a:lnTo>
                      <a:lnTo>
                        <a:pt x="8" y="21"/>
                      </a:lnTo>
                      <a:lnTo>
                        <a:pt x="10" y="20"/>
                      </a:lnTo>
                      <a:lnTo>
                        <a:pt x="10" y="20"/>
                      </a:lnTo>
                      <a:lnTo>
                        <a:pt x="11" y="18"/>
                      </a:lnTo>
                      <a:lnTo>
                        <a:pt x="13" y="15"/>
                      </a:lnTo>
                      <a:lnTo>
                        <a:pt x="13" y="15"/>
                      </a:lnTo>
                      <a:lnTo>
                        <a:pt x="14" y="11"/>
                      </a:lnTo>
                      <a:lnTo>
                        <a:pt x="15" y="10"/>
                      </a:lnTo>
                      <a:lnTo>
                        <a:pt x="15" y="9"/>
                      </a:lnTo>
                      <a:lnTo>
                        <a:pt x="15" y="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68" name="フリーフォーム 167">
                  <a:extLst>
                    <a:ext uri="{FF2B5EF4-FFF2-40B4-BE49-F238E27FC236}">
                      <a16:creationId xmlns:a16="http://schemas.microsoft.com/office/drawing/2014/main" id="{00000000-0008-0000-0000-0000FE050000}"/>
                    </a:ext>
                  </a:extLst>
                </p:cNvPr>
                <p:cNvSpPr>
                  <a:spLocks/>
                </p:cNvSpPr>
                <p:nvPr/>
              </p:nvSpPr>
              <p:spPr bwMode="auto">
                <a:xfrm>
                  <a:off x="512" y="536"/>
                  <a:ext cx="0" cy="0"/>
                </a:xfrm>
                <a:custGeom>
                  <a:avLst/>
                  <a:gdLst>
                    <a:gd name="T0" fmla="*/ 6 w 6"/>
                    <a:gd name="T1" fmla="*/ 0 h 5"/>
                    <a:gd name="T2" fmla="*/ 1 w 6"/>
                    <a:gd name="T3" fmla="*/ 5 h 5"/>
                    <a:gd name="T4" fmla="*/ 1 w 6"/>
                    <a:gd name="T5" fmla="*/ 5 h 5"/>
                    <a:gd name="T6" fmla="*/ 0 w 6"/>
                    <a:gd name="T7" fmla="*/ 4 h 5"/>
                    <a:gd name="T8" fmla="*/ 0 w 6"/>
                    <a:gd name="T9" fmla="*/ 3 h 5"/>
                    <a:gd name="T10" fmla="*/ 0 w 6"/>
                    <a:gd name="T11" fmla="*/ 3 h 5"/>
                    <a:gd name="T12" fmla="*/ 0 w 6"/>
                    <a:gd name="T13" fmla="*/ 1 h 5"/>
                    <a:gd name="T14" fmla="*/ 0 w 6"/>
                    <a:gd name="T15" fmla="*/ 0 h 5"/>
                    <a:gd name="T16" fmla="*/ 0 w 6"/>
                    <a:gd name="T17" fmla="*/ 0 h 5"/>
                    <a:gd name="T18" fmla="*/ 4 w 6"/>
                    <a:gd name="T19" fmla="*/ 1 h 5"/>
                    <a:gd name="T20" fmla="*/ 4 w 6"/>
                    <a:gd name="T21" fmla="*/ 1 h 5"/>
                    <a:gd name="T22" fmla="*/ 6 w 6"/>
                    <a:gd name="T23" fmla="*/ 0 h 5"/>
                    <a:gd name="T24" fmla="*/ 6 w 6"/>
                    <a:gd name="T25" fmla="*/ 0 h 5"/>
                    <a:gd name="T26" fmla="*/ 6 w 6"/>
                    <a:gd name="T2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5">
                      <a:moveTo>
                        <a:pt x="6" y="0"/>
                      </a:moveTo>
                      <a:lnTo>
                        <a:pt x="1" y="5"/>
                      </a:lnTo>
                      <a:lnTo>
                        <a:pt x="1" y="5"/>
                      </a:lnTo>
                      <a:lnTo>
                        <a:pt x="0" y="4"/>
                      </a:lnTo>
                      <a:lnTo>
                        <a:pt x="0" y="3"/>
                      </a:lnTo>
                      <a:lnTo>
                        <a:pt x="0" y="3"/>
                      </a:lnTo>
                      <a:lnTo>
                        <a:pt x="0" y="1"/>
                      </a:lnTo>
                      <a:lnTo>
                        <a:pt x="0" y="0"/>
                      </a:lnTo>
                      <a:lnTo>
                        <a:pt x="0" y="0"/>
                      </a:lnTo>
                      <a:lnTo>
                        <a:pt x="4" y="1"/>
                      </a:lnTo>
                      <a:lnTo>
                        <a:pt x="4" y="1"/>
                      </a:lnTo>
                      <a:lnTo>
                        <a:pt x="6" y="0"/>
                      </a:lnTo>
                      <a:lnTo>
                        <a:pt x="6" y="0"/>
                      </a:lnTo>
                      <a:lnTo>
                        <a:pt x="6"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69" name="フリーフォーム 168">
                  <a:extLst>
                    <a:ext uri="{FF2B5EF4-FFF2-40B4-BE49-F238E27FC236}">
                      <a16:creationId xmlns:a16="http://schemas.microsoft.com/office/drawing/2014/main" id="{00000000-0008-0000-0000-0000FF050000}"/>
                    </a:ext>
                  </a:extLst>
                </p:cNvPr>
                <p:cNvSpPr>
                  <a:spLocks/>
                </p:cNvSpPr>
                <p:nvPr/>
              </p:nvSpPr>
              <p:spPr bwMode="auto">
                <a:xfrm>
                  <a:off x="511" y="536"/>
                  <a:ext cx="1" cy="0"/>
                </a:xfrm>
                <a:custGeom>
                  <a:avLst/>
                  <a:gdLst>
                    <a:gd name="T0" fmla="*/ 7 w 7"/>
                    <a:gd name="T1" fmla="*/ 3 h 3"/>
                    <a:gd name="T2" fmla="*/ 7 w 7"/>
                    <a:gd name="T3" fmla="*/ 3 h 3"/>
                    <a:gd name="T4" fmla="*/ 7 w 7"/>
                    <a:gd name="T5" fmla="*/ 2 h 3"/>
                    <a:gd name="T6" fmla="*/ 5 w 7"/>
                    <a:gd name="T7" fmla="*/ 1 h 3"/>
                    <a:gd name="T8" fmla="*/ 5 w 7"/>
                    <a:gd name="T9" fmla="*/ 1 h 3"/>
                    <a:gd name="T10" fmla="*/ 1 w 7"/>
                    <a:gd name="T11" fmla="*/ 0 h 3"/>
                    <a:gd name="T12" fmla="*/ 0 w 7"/>
                    <a:gd name="T13" fmla="*/ 1 h 3"/>
                    <a:gd name="T14" fmla="*/ 1 w 7"/>
                    <a:gd name="T15" fmla="*/ 1 h 3"/>
                    <a:gd name="T16" fmla="*/ 1 w 7"/>
                    <a:gd name="T17" fmla="*/ 1 h 3"/>
                    <a:gd name="T18" fmla="*/ 4 w 7"/>
                    <a:gd name="T19" fmla="*/ 2 h 3"/>
                    <a:gd name="T20" fmla="*/ 7 w 7"/>
                    <a:gd name="T21" fmla="*/ 3 h 3"/>
                    <a:gd name="T22" fmla="*/ 7 w 7"/>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3">
                      <a:moveTo>
                        <a:pt x="7" y="3"/>
                      </a:moveTo>
                      <a:lnTo>
                        <a:pt x="7" y="3"/>
                      </a:lnTo>
                      <a:lnTo>
                        <a:pt x="7" y="2"/>
                      </a:lnTo>
                      <a:lnTo>
                        <a:pt x="5" y="1"/>
                      </a:lnTo>
                      <a:lnTo>
                        <a:pt x="5" y="1"/>
                      </a:lnTo>
                      <a:lnTo>
                        <a:pt x="1" y="0"/>
                      </a:lnTo>
                      <a:lnTo>
                        <a:pt x="0" y="1"/>
                      </a:lnTo>
                      <a:lnTo>
                        <a:pt x="1" y="1"/>
                      </a:lnTo>
                      <a:lnTo>
                        <a:pt x="1" y="1"/>
                      </a:lnTo>
                      <a:lnTo>
                        <a:pt x="4" y="2"/>
                      </a:lnTo>
                      <a:lnTo>
                        <a:pt x="7" y="3"/>
                      </a:lnTo>
                      <a:lnTo>
                        <a:pt x="7"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0" name="フリーフォーム 169">
                  <a:extLst>
                    <a:ext uri="{FF2B5EF4-FFF2-40B4-BE49-F238E27FC236}">
                      <a16:creationId xmlns:a16="http://schemas.microsoft.com/office/drawing/2014/main" id="{00000000-0008-0000-0000-000002060000}"/>
                    </a:ext>
                  </a:extLst>
                </p:cNvPr>
                <p:cNvSpPr>
                  <a:spLocks/>
                </p:cNvSpPr>
                <p:nvPr/>
              </p:nvSpPr>
              <p:spPr bwMode="auto">
                <a:xfrm>
                  <a:off x="529" y="537"/>
                  <a:ext cx="2" cy="2"/>
                </a:xfrm>
                <a:custGeom>
                  <a:avLst/>
                  <a:gdLst>
                    <a:gd name="T0" fmla="*/ 10 w 14"/>
                    <a:gd name="T1" fmla="*/ 19 h 19"/>
                    <a:gd name="T2" fmla="*/ 10 w 14"/>
                    <a:gd name="T3" fmla="*/ 19 h 19"/>
                    <a:gd name="T4" fmla="*/ 8 w 14"/>
                    <a:gd name="T5" fmla="*/ 18 h 19"/>
                    <a:gd name="T6" fmla="*/ 7 w 14"/>
                    <a:gd name="T7" fmla="*/ 17 h 19"/>
                    <a:gd name="T8" fmla="*/ 4 w 14"/>
                    <a:gd name="T9" fmla="*/ 15 h 19"/>
                    <a:gd name="T10" fmla="*/ 4 w 14"/>
                    <a:gd name="T11" fmla="*/ 15 h 19"/>
                    <a:gd name="T12" fmla="*/ 2 w 14"/>
                    <a:gd name="T13" fmla="*/ 12 h 19"/>
                    <a:gd name="T14" fmla="*/ 0 w 14"/>
                    <a:gd name="T15" fmla="*/ 9 h 19"/>
                    <a:gd name="T16" fmla="*/ 0 w 14"/>
                    <a:gd name="T17" fmla="*/ 9 h 19"/>
                    <a:gd name="T18" fmla="*/ 0 w 14"/>
                    <a:gd name="T19" fmla="*/ 7 h 19"/>
                    <a:gd name="T20" fmla="*/ 0 w 14"/>
                    <a:gd name="T21" fmla="*/ 4 h 19"/>
                    <a:gd name="T22" fmla="*/ 0 w 14"/>
                    <a:gd name="T23" fmla="*/ 4 h 19"/>
                    <a:gd name="T24" fmla="*/ 1 w 14"/>
                    <a:gd name="T25" fmla="*/ 3 h 19"/>
                    <a:gd name="T26" fmla="*/ 2 w 14"/>
                    <a:gd name="T27" fmla="*/ 2 h 19"/>
                    <a:gd name="T28" fmla="*/ 2 w 14"/>
                    <a:gd name="T29" fmla="*/ 2 h 19"/>
                    <a:gd name="T30" fmla="*/ 5 w 14"/>
                    <a:gd name="T31" fmla="*/ 1 h 19"/>
                    <a:gd name="T32" fmla="*/ 7 w 14"/>
                    <a:gd name="T33" fmla="*/ 0 h 19"/>
                    <a:gd name="T34" fmla="*/ 8 w 14"/>
                    <a:gd name="T35" fmla="*/ 1 h 19"/>
                    <a:gd name="T36" fmla="*/ 8 w 14"/>
                    <a:gd name="T37" fmla="*/ 1 h 19"/>
                    <a:gd name="T38" fmla="*/ 8 w 14"/>
                    <a:gd name="T39" fmla="*/ 1 h 19"/>
                    <a:gd name="T40" fmla="*/ 8 w 14"/>
                    <a:gd name="T41" fmla="*/ 2 h 19"/>
                    <a:gd name="T42" fmla="*/ 9 w 14"/>
                    <a:gd name="T43" fmla="*/ 3 h 19"/>
                    <a:gd name="T44" fmla="*/ 9 w 14"/>
                    <a:gd name="T45" fmla="*/ 4 h 19"/>
                    <a:gd name="T46" fmla="*/ 9 w 14"/>
                    <a:gd name="T47" fmla="*/ 4 h 19"/>
                    <a:gd name="T48" fmla="*/ 13 w 14"/>
                    <a:gd name="T49" fmla="*/ 4 h 19"/>
                    <a:gd name="T50" fmla="*/ 14 w 14"/>
                    <a:gd name="T51" fmla="*/ 5 h 19"/>
                    <a:gd name="T52" fmla="*/ 14 w 14"/>
                    <a:gd name="T53" fmla="*/ 6 h 19"/>
                    <a:gd name="T54" fmla="*/ 14 w 14"/>
                    <a:gd name="T55" fmla="*/ 6 h 19"/>
                    <a:gd name="T56" fmla="*/ 13 w 14"/>
                    <a:gd name="T57" fmla="*/ 9 h 19"/>
                    <a:gd name="T58" fmla="*/ 12 w 14"/>
                    <a:gd name="T59" fmla="*/ 12 h 19"/>
                    <a:gd name="T60" fmla="*/ 12 w 14"/>
                    <a:gd name="T61" fmla="*/ 12 h 19"/>
                    <a:gd name="T62" fmla="*/ 13 w 14"/>
                    <a:gd name="T63" fmla="*/ 16 h 19"/>
                    <a:gd name="T64" fmla="*/ 13 w 14"/>
                    <a:gd name="T65" fmla="*/ 16 h 19"/>
                    <a:gd name="T66" fmla="*/ 12 w 14"/>
                    <a:gd name="T67" fmla="*/ 18 h 19"/>
                    <a:gd name="T68" fmla="*/ 12 w 14"/>
                    <a:gd name="T69" fmla="*/ 19 h 19"/>
                    <a:gd name="T70" fmla="*/ 10 w 14"/>
                    <a:gd name="T71" fmla="*/ 19 h 19"/>
                    <a:gd name="T72" fmla="*/ 10 w 14"/>
                    <a:gd name="T7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 h="19">
                      <a:moveTo>
                        <a:pt x="10" y="19"/>
                      </a:moveTo>
                      <a:lnTo>
                        <a:pt x="10" y="19"/>
                      </a:lnTo>
                      <a:lnTo>
                        <a:pt x="8" y="18"/>
                      </a:lnTo>
                      <a:lnTo>
                        <a:pt x="7" y="17"/>
                      </a:lnTo>
                      <a:lnTo>
                        <a:pt x="4" y="15"/>
                      </a:lnTo>
                      <a:lnTo>
                        <a:pt x="4" y="15"/>
                      </a:lnTo>
                      <a:lnTo>
                        <a:pt x="2" y="12"/>
                      </a:lnTo>
                      <a:lnTo>
                        <a:pt x="0" y="9"/>
                      </a:lnTo>
                      <a:lnTo>
                        <a:pt x="0" y="9"/>
                      </a:lnTo>
                      <a:lnTo>
                        <a:pt x="0" y="7"/>
                      </a:lnTo>
                      <a:lnTo>
                        <a:pt x="0" y="4"/>
                      </a:lnTo>
                      <a:lnTo>
                        <a:pt x="0" y="4"/>
                      </a:lnTo>
                      <a:lnTo>
                        <a:pt x="1" y="3"/>
                      </a:lnTo>
                      <a:lnTo>
                        <a:pt x="2" y="2"/>
                      </a:lnTo>
                      <a:lnTo>
                        <a:pt x="2" y="2"/>
                      </a:lnTo>
                      <a:lnTo>
                        <a:pt x="5" y="1"/>
                      </a:lnTo>
                      <a:lnTo>
                        <a:pt x="7" y="0"/>
                      </a:lnTo>
                      <a:lnTo>
                        <a:pt x="8" y="1"/>
                      </a:lnTo>
                      <a:lnTo>
                        <a:pt x="8" y="1"/>
                      </a:lnTo>
                      <a:lnTo>
                        <a:pt x="8" y="1"/>
                      </a:lnTo>
                      <a:lnTo>
                        <a:pt x="8" y="2"/>
                      </a:lnTo>
                      <a:lnTo>
                        <a:pt x="9" y="3"/>
                      </a:lnTo>
                      <a:lnTo>
                        <a:pt x="9" y="4"/>
                      </a:lnTo>
                      <a:lnTo>
                        <a:pt x="9" y="4"/>
                      </a:lnTo>
                      <a:lnTo>
                        <a:pt x="13" y="4"/>
                      </a:lnTo>
                      <a:lnTo>
                        <a:pt x="14" y="5"/>
                      </a:lnTo>
                      <a:lnTo>
                        <a:pt x="14" y="6"/>
                      </a:lnTo>
                      <a:lnTo>
                        <a:pt x="14" y="6"/>
                      </a:lnTo>
                      <a:lnTo>
                        <a:pt x="13" y="9"/>
                      </a:lnTo>
                      <a:lnTo>
                        <a:pt x="12" y="12"/>
                      </a:lnTo>
                      <a:lnTo>
                        <a:pt x="12" y="12"/>
                      </a:lnTo>
                      <a:lnTo>
                        <a:pt x="13" y="16"/>
                      </a:lnTo>
                      <a:lnTo>
                        <a:pt x="13" y="16"/>
                      </a:lnTo>
                      <a:lnTo>
                        <a:pt x="12" y="18"/>
                      </a:lnTo>
                      <a:lnTo>
                        <a:pt x="12" y="19"/>
                      </a:lnTo>
                      <a:lnTo>
                        <a:pt x="10" y="19"/>
                      </a:lnTo>
                      <a:lnTo>
                        <a:pt x="10" y="1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1" name="フリーフォーム 170">
                  <a:extLst>
                    <a:ext uri="{FF2B5EF4-FFF2-40B4-BE49-F238E27FC236}">
                      <a16:creationId xmlns:a16="http://schemas.microsoft.com/office/drawing/2014/main" id="{00000000-0008-0000-0000-000003060000}"/>
                    </a:ext>
                  </a:extLst>
                </p:cNvPr>
                <p:cNvSpPr>
                  <a:spLocks/>
                </p:cNvSpPr>
                <p:nvPr/>
              </p:nvSpPr>
              <p:spPr bwMode="auto">
                <a:xfrm>
                  <a:off x="531" y="533"/>
                  <a:ext cx="0" cy="0"/>
                </a:xfrm>
                <a:custGeom>
                  <a:avLst/>
                  <a:gdLst>
                    <a:gd name="T0" fmla="*/ 3 w 3"/>
                    <a:gd name="T1" fmla="*/ 3 h 3"/>
                    <a:gd name="T2" fmla="*/ 3 w 3"/>
                    <a:gd name="T3" fmla="*/ 3 h 3"/>
                    <a:gd name="T4" fmla="*/ 1 w 3"/>
                    <a:gd name="T5" fmla="*/ 3 h 3"/>
                    <a:gd name="T6" fmla="*/ 0 w 3"/>
                    <a:gd name="T7" fmla="*/ 3 h 3"/>
                    <a:gd name="T8" fmla="*/ 0 w 3"/>
                    <a:gd name="T9" fmla="*/ 2 h 3"/>
                    <a:gd name="T10" fmla="*/ 0 w 3"/>
                    <a:gd name="T11" fmla="*/ 2 h 3"/>
                    <a:gd name="T12" fmla="*/ 0 w 3"/>
                    <a:gd name="T13" fmla="*/ 0 h 3"/>
                    <a:gd name="T14" fmla="*/ 1 w 3"/>
                    <a:gd name="T15" fmla="*/ 0 h 3"/>
                    <a:gd name="T16" fmla="*/ 1 w 3"/>
                    <a:gd name="T17" fmla="*/ 0 h 3"/>
                    <a:gd name="T18" fmla="*/ 1 w 3"/>
                    <a:gd name="T19" fmla="*/ 0 h 3"/>
                    <a:gd name="T20" fmla="*/ 3 w 3"/>
                    <a:gd name="T21" fmla="*/ 1 h 3"/>
                    <a:gd name="T22" fmla="*/ 3 w 3"/>
                    <a:gd name="T23" fmla="*/ 2 h 3"/>
                    <a:gd name="T24" fmla="*/ 3 w 3"/>
                    <a:gd name="T25" fmla="*/ 3 h 3"/>
                    <a:gd name="T26" fmla="*/ 3 w 3"/>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3">
                      <a:moveTo>
                        <a:pt x="3" y="3"/>
                      </a:moveTo>
                      <a:lnTo>
                        <a:pt x="3" y="3"/>
                      </a:lnTo>
                      <a:lnTo>
                        <a:pt x="1" y="3"/>
                      </a:lnTo>
                      <a:lnTo>
                        <a:pt x="0" y="3"/>
                      </a:lnTo>
                      <a:lnTo>
                        <a:pt x="0" y="2"/>
                      </a:lnTo>
                      <a:lnTo>
                        <a:pt x="0" y="2"/>
                      </a:lnTo>
                      <a:lnTo>
                        <a:pt x="0" y="0"/>
                      </a:lnTo>
                      <a:lnTo>
                        <a:pt x="1" y="0"/>
                      </a:lnTo>
                      <a:lnTo>
                        <a:pt x="1" y="0"/>
                      </a:lnTo>
                      <a:lnTo>
                        <a:pt x="1" y="0"/>
                      </a:lnTo>
                      <a:lnTo>
                        <a:pt x="3" y="1"/>
                      </a:lnTo>
                      <a:lnTo>
                        <a:pt x="3" y="2"/>
                      </a:lnTo>
                      <a:lnTo>
                        <a:pt x="3" y="3"/>
                      </a:lnTo>
                      <a:lnTo>
                        <a:pt x="3"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2" name="フリーフォーム 171">
                  <a:extLst>
                    <a:ext uri="{FF2B5EF4-FFF2-40B4-BE49-F238E27FC236}">
                      <a16:creationId xmlns:a16="http://schemas.microsoft.com/office/drawing/2014/main" id="{00000000-0008-0000-0000-000005060000}"/>
                    </a:ext>
                  </a:extLst>
                </p:cNvPr>
                <p:cNvSpPr>
                  <a:spLocks/>
                </p:cNvSpPr>
                <p:nvPr/>
              </p:nvSpPr>
              <p:spPr bwMode="auto">
                <a:xfrm>
                  <a:off x="466" y="457"/>
                  <a:ext cx="0" cy="0"/>
                </a:xfrm>
                <a:custGeom>
                  <a:avLst/>
                  <a:gdLst>
                    <a:gd name="T0" fmla="*/ 0 w 6"/>
                    <a:gd name="T1" fmla="*/ 1 h 4"/>
                    <a:gd name="T2" fmla="*/ 5 w 6"/>
                    <a:gd name="T3" fmla="*/ 4 h 4"/>
                    <a:gd name="T4" fmla="*/ 5 w 6"/>
                    <a:gd name="T5" fmla="*/ 4 h 4"/>
                    <a:gd name="T6" fmla="*/ 6 w 6"/>
                    <a:gd name="T7" fmla="*/ 2 h 4"/>
                    <a:gd name="T8" fmla="*/ 6 w 6"/>
                    <a:gd name="T9" fmla="*/ 2 h 4"/>
                    <a:gd name="T10" fmla="*/ 3 w 6"/>
                    <a:gd name="T11" fmla="*/ 0 h 4"/>
                    <a:gd name="T12" fmla="*/ 3 w 6"/>
                    <a:gd name="T13" fmla="*/ 0 h 4"/>
                    <a:gd name="T14" fmla="*/ 0 w 6"/>
                    <a:gd name="T15" fmla="*/ 1 h 4"/>
                    <a:gd name="T16" fmla="*/ 0 w 6"/>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0" y="1"/>
                      </a:moveTo>
                      <a:lnTo>
                        <a:pt x="5" y="4"/>
                      </a:lnTo>
                      <a:lnTo>
                        <a:pt x="5" y="4"/>
                      </a:lnTo>
                      <a:lnTo>
                        <a:pt x="6" y="2"/>
                      </a:lnTo>
                      <a:lnTo>
                        <a:pt x="6" y="2"/>
                      </a:lnTo>
                      <a:lnTo>
                        <a:pt x="3" y="0"/>
                      </a:lnTo>
                      <a:lnTo>
                        <a:pt x="3" y="0"/>
                      </a:lnTo>
                      <a:lnTo>
                        <a:pt x="0" y="1"/>
                      </a:lnTo>
                      <a:lnTo>
                        <a:pt x="0"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3" name="フリーフォーム 172">
                  <a:extLst>
                    <a:ext uri="{FF2B5EF4-FFF2-40B4-BE49-F238E27FC236}">
                      <a16:creationId xmlns:a16="http://schemas.microsoft.com/office/drawing/2014/main" id="{00000000-0008-0000-0000-000006060000}"/>
                    </a:ext>
                  </a:extLst>
                </p:cNvPr>
                <p:cNvSpPr>
                  <a:spLocks/>
                </p:cNvSpPr>
                <p:nvPr/>
              </p:nvSpPr>
              <p:spPr bwMode="auto">
                <a:xfrm>
                  <a:off x="168" y="734"/>
                  <a:ext cx="5" cy="7"/>
                </a:xfrm>
                <a:custGeom>
                  <a:avLst/>
                  <a:gdLst>
                    <a:gd name="T0" fmla="*/ 38 w 44"/>
                    <a:gd name="T1" fmla="*/ 58 h 68"/>
                    <a:gd name="T2" fmla="*/ 39 w 44"/>
                    <a:gd name="T3" fmla="*/ 53 h 68"/>
                    <a:gd name="T4" fmla="*/ 36 w 44"/>
                    <a:gd name="T5" fmla="*/ 52 h 68"/>
                    <a:gd name="T6" fmla="*/ 35 w 44"/>
                    <a:gd name="T7" fmla="*/ 45 h 68"/>
                    <a:gd name="T8" fmla="*/ 36 w 44"/>
                    <a:gd name="T9" fmla="*/ 41 h 68"/>
                    <a:gd name="T10" fmla="*/ 40 w 44"/>
                    <a:gd name="T11" fmla="*/ 33 h 68"/>
                    <a:gd name="T12" fmla="*/ 43 w 44"/>
                    <a:gd name="T13" fmla="*/ 27 h 68"/>
                    <a:gd name="T14" fmla="*/ 44 w 44"/>
                    <a:gd name="T15" fmla="*/ 22 h 68"/>
                    <a:gd name="T16" fmla="*/ 41 w 44"/>
                    <a:gd name="T17" fmla="*/ 15 h 68"/>
                    <a:gd name="T18" fmla="*/ 43 w 44"/>
                    <a:gd name="T19" fmla="*/ 8 h 68"/>
                    <a:gd name="T20" fmla="*/ 37 w 44"/>
                    <a:gd name="T21" fmla="*/ 2 h 68"/>
                    <a:gd name="T22" fmla="*/ 30 w 44"/>
                    <a:gd name="T23" fmla="*/ 0 h 68"/>
                    <a:gd name="T24" fmla="*/ 23 w 44"/>
                    <a:gd name="T25" fmla="*/ 0 h 68"/>
                    <a:gd name="T26" fmla="*/ 21 w 44"/>
                    <a:gd name="T27" fmla="*/ 4 h 68"/>
                    <a:gd name="T28" fmla="*/ 22 w 44"/>
                    <a:gd name="T29" fmla="*/ 7 h 68"/>
                    <a:gd name="T30" fmla="*/ 24 w 44"/>
                    <a:gd name="T31" fmla="*/ 12 h 68"/>
                    <a:gd name="T32" fmla="*/ 22 w 44"/>
                    <a:gd name="T33" fmla="*/ 14 h 68"/>
                    <a:gd name="T34" fmla="*/ 23 w 44"/>
                    <a:gd name="T35" fmla="*/ 18 h 68"/>
                    <a:gd name="T36" fmla="*/ 26 w 44"/>
                    <a:gd name="T37" fmla="*/ 17 h 68"/>
                    <a:gd name="T38" fmla="*/ 30 w 44"/>
                    <a:gd name="T39" fmla="*/ 16 h 68"/>
                    <a:gd name="T40" fmla="*/ 35 w 44"/>
                    <a:gd name="T41" fmla="*/ 22 h 68"/>
                    <a:gd name="T42" fmla="*/ 35 w 44"/>
                    <a:gd name="T43" fmla="*/ 30 h 68"/>
                    <a:gd name="T44" fmla="*/ 33 w 44"/>
                    <a:gd name="T45" fmla="*/ 33 h 68"/>
                    <a:gd name="T46" fmla="*/ 30 w 44"/>
                    <a:gd name="T47" fmla="*/ 25 h 68"/>
                    <a:gd name="T48" fmla="*/ 29 w 44"/>
                    <a:gd name="T49" fmla="*/ 25 h 68"/>
                    <a:gd name="T50" fmla="*/ 25 w 44"/>
                    <a:gd name="T51" fmla="*/ 29 h 68"/>
                    <a:gd name="T52" fmla="*/ 23 w 44"/>
                    <a:gd name="T53" fmla="*/ 24 h 68"/>
                    <a:gd name="T54" fmla="*/ 19 w 44"/>
                    <a:gd name="T55" fmla="*/ 19 h 68"/>
                    <a:gd name="T56" fmla="*/ 17 w 44"/>
                    <a:gd name="T57" fmla="*/ 13 h 68"/>
                    <a:gd name="T58" fmla="*/ 7 w 44"/>
                    <a:gd name="T59" fmla="*/ 13 h 68"/>
                    <a:gd name="T60" fmla="*/ 2 w 44"/>
                    <a:gd name="T61" fmla="*/ 12 h 68"/>
                    <a:gd name="T62" fmla="*/ 0 w 44"/>
                    <a:gd name="T63" fmla="*/ 13 h 68"/>
                    <a:gd name="T64" fmla="*/ 5 w 44"/>
                    <a:gd name="T65" fmla="*/ 22 h 68"/>
                    <a:gd name="T66" fmla="*/ 4 w 44"/>
                    <a:gd name="T67" fmla="*/ 24 h 68"/>
                    <a:gd name="T68" fmla="*/ 3 w 44"/>
                    <a:gd name="T69" fmla="*/ 26 h 68"/>
                    <a:gd name="T70" fmla="*/ 9 w 44"/>
                    <a:gd name="T71" fmla="*/ 36 h 68"/>
                    <a:gd name="T72" fmla="*/ 15 w 44"/>
                    <a:gd name="T73" fmla="*/ 40 h 68"/>
                    <a:gd name="T74" fmla="*/ 19 w 44"/>
                    <a:gd name="T75" fmla="*/ 48 h 68"/>
                    <a:gd name="T76" fmla="*/ 20 w 44"/>
                    <a:gd name="T77" fmla="*/ 47 h 68"/>
                    <a:gd name="T78" fmla="*/ 22 w 44"/>
                    <a:gd name="T79" fmla="*/ 40 h 68"/>
                    <a:gd name="T80" fmla="*/ 24 w 44"/>
                    <a:gd name="T81" fmla="*/ 41 h 68"/>
                    <a:gd name="T82" fmla="*/ 25 w 44"/>
                    <a:gd name="T83" fmla="*/ 45 h 68"/>
                    <a:gd name="T84" fmla="*/ 24 w 44"/>
                    <a:gd name="T85" fmla="*/ 57 h 68"/>
                    <a:gd name="T86" fmla="*/ 23 w 44"/>
                    <a:gd name="T87" fmla="*/ 56 h 68"/>
                    <a:gd name="T88" fmla="*/ 22 w 44"/>
                    <a:gd name="T89" fmla="*/ 56 h 68"/>
                    <a:gd name="T90" fmla="*/ 19 w 44"/>
                    <a:gd name="T91" fmla="*/ 61 h 68"/>
                    <a:gd name="T92" fmla="*/ 24 w 44"/>
                    <a:gd name="T93" fmla="*/ 60 h 68"/>
                    <a:gd name="T94" fmla="*/ 21 w 44"/>
                    <a:gd name="T95" fmla="*/ 64 h 68"/>
                    <a:gd name="T96" fmla="*/ 20 w 44"/>
                    <a:gd name="T97" fmla="*/ 68 h 68"/>
                    <a:gd name="T98" fmla="*/ 25 w 44"/>
                    <a:gd name="T99" fmla="*/ 66 h 68"/>
                    <a:gd name="T100" fmla="*/ 33 w 44"/>
                    <a:gd name="T101" fmla="*/ 64 h 68"/>
                    <a:gd name="T102" fmla="*/ 38 w 44"/>
                    <a:gd name="T103" fmla="*/ 62 h 68"/>
                    <a:gd name="T104" fmla="*/ 39 w 44"/>
                    <a:gd name="T105" fmla="*/ 61 h 68"/>
                    <a:gd name="T106" fmla="*/ 39 w 44"/>
                    <a:gd name="T107"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68">
                      <a:moveTo>
                        <a:pt x="39" y="59"/>
                      </a:moveTo>
                      <a:lnTo>
                        <a:pt x="39" y="59"/>
                      </a:lnTo>
                      <a:lnTo>
                        <a:pt x="38" y="58"/>
                      </a:lnTo>
                      <a:lnTo>
                        <a:pt x="39" y="56"/>
                      </a:lnTo>
                      <a:lnTo>
                        <a:pt x="40" y="55"/>
                      </a:lnTo>
                      <a:lnTo>
                        <a:pt x="39" y="53"/>
                      </a:lnTo>
                      <a:lnTo>
                        <a:pt x="39" y="53"/>
                      </a:lnTo>
                      <a:lnTo>
                        <a:pt x="37" y="52"/>
                      </a:lnTo>
                      <a:lnTo>
                        <a:pt x="36" y="52"/>
                      </a:lnTo>
                      <a:lnTo>
                        <a:pt x="35" y="50"/>
                      </a:lnTo>
                      <a:lnTo>
                        <a:pt x="35" y="50"/>
                      </a:lnTo>
                      <a:lnTo>
                        <a:pt x="35" y="45"/>
                      </a:lnTo>
                      <a:lnTo>
                        <a:pt x="35" y="42"/>
                      </a:lnTo>
                      <a:lnTo>
                        <a:pt x="36" y="41"/>
                      </a:lnTo>
                      <a:lnTo>
                        <a:pt x="36" y="41"/>
                      </a:lnTo>
                      <a:lnTo>
                        <a:pt x="39" y="39"/>
                      </a:lnTo>
                      <a:lnTo>
                        <a:pt x="40" y="36"/>
                      </a:lnTo>
                      <a:lnTo>
                        <a:pt x="40" y="33"/>
                      </a:lnTo>
                      <a:lnTo>
                        <a:pt x="40" y="33"/>
                      </a:lnTo>
                      <a:lnTo>
                        <a:pt x="41" y="30"/>
                      </a:lnTo>
                      <a:lnTo>
                        <a:pt x="43" y="27"/>
                      </a:lnTo>
                      <a:lnTo>
                        <a:pt x="44" y="24"/>
                      </a:lnTo>
                      <a:lnTo>
                        <a:pt x="44" y="22"/>
                      </a:lnTo>
                      <a:lnTo>
                        <a:pt x="44" y="22"/>
                      </a:lnTo>
                      <a:lnTo>
                        <a:pt x="43" y="19"/>
                      </a:lnTo>
                      <a:lnTo>
                        <a:pt x="41" y="15"/>
                      </a:lnTo>
                      <a:lnTo>
                        <a:pt x="41" y="15"/>
                      </a:lnTo>
                      <a:lnTo>
                        <a:pt x="43" y="12"/>
                      </a:lnTo>
                      <a:lnTo>
                        <a:pt x="43" y="10"/>
                      </a:lnTo>
                      <a:lnTo>
                        <a:pt x="43" y="8"/>
                      </a:lnTo>
                      <a:lnTo>
                        <a:pt x="43" y="8"/>
                      </a:lnTo>
                      <a:lnTo>
                        <a:pt x="40" y="6"/>
                      </a:lnTo>
                      <a:lnTo>
                        <a:pt x="37" y="2"/>
                      </a:lnTo>
                      <a:lnTo>
                        <a:pt x="37" y="2"/>
                      </a:lnTo>
                      <a:lnTo>
                        <a:pt x="34" y="1"/>
                      </a:lnTo>
                      <a:lnTo>
                        <a:pt x="30" y="0"/>
                      </a:lnTo>
                      <a:lnTo>
                        <a:pt x="30" y="0"/>
                      </a:lnTo>
                      <a:lnTo>
                        <a:pt x="25" y="0"/>
                      </a:lnTo>
                      <a:lnTo>
                        <a:pt x="23" y="0"/>
                      </a:lnTo>
                      <a:lnTo>
                        <a:pt x="22" y="0"/>
                      </a:lnTo>
                      <a:lnTo>
                        <a:pt x="22" y="0"/>
                      </a:lnTo>
                      <a:lnTo>
                        <a:pt x="21" y="4"/>
                      </a:lnTo>
                      <a:lnTo>
                        <a:pt x="21" y="6"/>
                      </a:lnTo>
                      <a:lnTo>
                        <a:pt x="22" y="7"/>
                      </a:lnTo>
                      <a:lnTo>
                        <a:pt x="22" y="7"/>
                      </a:lnTo>
                      <a:lnTo>
                        <a:pt x="24" y="10"/>
                      </a:lnTo>
                      <a:lnTo>
                        <a:pt x="24" y="11"/>
                      </a:lnTo>
                      <a:lnTo>
                        <a:pt x="24" y="12"/>
                      </a:lnTo>
                      <a:lnTo>
                        <a:pt x="24" y="12"/>
                      </a:lnTo>
                      <a:lnTo>
                        <a:pt x="22" y="13"/>
                      </a:lnTo>
                      <a:lnTo>
                        <a:pt x="22" y="14"/>
                      </a:lnTo>
                      <a:lnTo>
                        <a:pt x="22" y="15"/>
                      </a:lnTo>
                      <a:lnTo>
                        <a:pt x="22" y="15"/>
                      </a:lnTo>
                      <a:lnTo>
                        <a:pt x="23" y="18"/>
                      </a:lnTo>
                      <a:lnTo>
                        <a:pt x="24" y="18"/>
                      </a:lnTo>
                      <a:lnTo>
                        <a:pt x="26" y="17"/>
                      </a:lnTo>
                      <a:lnTo>
                        <a:pt x="26" y="17"/>
                      </a:lnTo>
                      <a:lnTo>
                        <a:pt x="28" y="15"/>
                      </a:lnTo>
                      <a:lnTo>
                        <a:pt x="29" y="15"/>
                      </a:lnTo>
                      <a:lnTo>
                        <a:pt x="30" y="16"/>
                      </a:lnTo>
                      <a:lnTo>
                        <a:pt x="30" y="16"/>
                      </a:lnTo>
                      <a:lnTo>
                        <a:pt x="34" y="20"/>
                      </a:lnTo>
                      <a:lnTo>
                        <a:pt x="35" y="22"/>
                      </a:lnTo>
                      <a:lnTo>
                        <a:pt x="36" y="24"/>
                      </a:lnTo>
                      <a:lnTo>
                        <a:pt x="36" y="24"/>
                      </a:lnTo>
                      <a:lnTo>
                        <a:pt x="35" y="30"/>
                      </a:lnTo>
                      <a:lnTo>
                        <a:pt x="34" y="33"/>
                      </a:lnTo>
                      <a:lnTo>
                        <a:pt x="34" y="34"/>
                      </a:lnTo>
                      <a:lnTo>
                        <a:pt x="33" y="33"/>
                      </a:lnTo>
                      <a:lnTo>
                        <a:pt x="33" y="33"/>
                      </a:lnTo>
                      <a:lnTo>
                        <a:pt x="31" y="28"/>
                      </a:lnTo>
                      <a:lnTo>
                        <a:pt x="30" y="25"/>
                      </a:lnTo>
                      <a:lnTo>
                        <a:pt x="29" y="25"/>
                      </a:lnTo>
                      <a:lnTo>
                        <a:pt x="29" y="25"/>
                      </a:lnTo>
                      <a:lnTo>
                        <a:pt x="29" y="25"/>
                      </a:lnTo>
                      <a:lnTo>
                        <a:pt x="27" y="28"/>
                      </a:lnTo>
                      <a:lnTo>
                        <a:pt x="26" y="29"/>
                      </a:lnTo>
                      <a:lnTo>
                        <a:pt x="25" y="29"/>
                      </a:lnTo>
                      <a:lnTo>
                        <a:pt x="25" y="29"/>
                      </a:lnTo>
                      <a:lnTo>
                        <a:pt x="24" y="26"/>
                      </a:lnTo>
                      <a:lnTo>
                        <a:pt x="23" y="24"/>
                      </a:lnTo>
                      <a:lnTo>
                        <a:pt x="21" y="21"/>
                      </a:lnTo>
                      <a:lnTo>
                        <a:pt x="21" y="21"/>
                      </a:lnTo>
                      <a:lnTo>
                        <a:pt x="19" y="19"/>
                      </a:lnTo>
                      <a:lnTo>
                        <a:pt x="19" y="16"/>
                      </a:lnTo>
                      <a:lnTo>
                        <a:pt x="18" y="14"/>
                      </a:lnTo>
                      <a:lnTo>
                        <a:pt x="17" y="13"/>
                      </a:lnTo>
                      <a:lnTo>
                        <a:pt x="17" y="13"/>
                      </a:lnTo>
                      <a:lnTo>
                        <a:pt x="12" y="13"/>
                      </a:lnTo>
                      <a:lnTo>
                        <a:pt x="7" y="13"/>
                      </a:lnTo>
                      <a:lnTo>
                        <a:pt x="7" y="13"/>
                      </a:lnTo>
                      <a:lnTo>
                        <a:pt x="4" y="13"/>
                      </a:lnTo>
                      <a:lnTo>
                        <a:pt x="2" y="12"/>
                      </a:lnTo>
                      <a:lnTo>
                        <a:pt x="0" y="12"/>
                      </a:lnTo>
                      <a:lnTo>
                        <a:pt x="0" y="13"/>
                      </a:lnTo>
                      <a:lnTo>
                        <a:pt x="0" y="13"/>
                      </a:lnTo>
                      <a:lnTo>
                        <a:pt x="3" y="18"/>
                      </a:lnTo>
                      <a:lnTo>
                        <a:pt x="4" y="20"/>
                      </a:lnTo>
                      <a:lnTo>
                        <a:pt x="5" y="22"/>
                      </a:lnTo>
                      <a:lnTo>
                        <a:pt x="5" y="22"/>
                      </a:lnTo>
                      <a:lnTo>
                        <a:pt x="5" y="23"/>
                      </a:lnTo>
                      <a:lnTo>
                        <a:pt x="4" y="24"/>
                      </a:lnTo>
                      <a:lnTo>
                        <a:pt x="3" y="24"/>
                      </a:lnTo>
                      <a:lnTo>
                        <a:pt x="3" y="26"/>
                      </a:lnTo>
                      <a:lnTo>
                        <a:pt x="3" y="26"/>
                      </a:lnTo>
                      <a:lnTo>
                        <a:pt x="4" y="28"/>
                      </a:lnTo>
                      <a:lnTo>
                        <a:pt x="6" y="31"/>
                      </a:lnTo>
                      <a:lnTo>
                        <a:pt x="9" y="36"/>
                      </a:lnTo>
                      <a:lnTo>
                        <a:pt x="9" y="36"/>
                      </a:lnTo>
                      <a:lnTo>
                        <a:pt x="13" y="38"/>
                      </a:lnTo>
                      <a:lnTo>
                        <a:pt x="15" y="40"/>
                      </a:lnTo>
                      <a:lnTo>
                        <a:pt x="15" y="40"/>
                      </a:lnTo>
                      <a:lnTo>
                        <a:pt x="18" y="45"/>
                      </a:lnTo>
                      <a:lnTo>
                        <a:pt x="19" y="48"/>
                      </a:lnTo>
                      <a:lnTo>
                        <a:pt x="20" y="49"/>
                      </a:lnTo>
                      <a:lnTo>
                        <a:pt x="20" y="49"/>
                      </a:lnTo>
                      <a:lnTo>
                        <a:pt x="20" y="47"/>
                      </a:lnTo>
                      <a:lnTo>
                        <a:pt x="21" y="44"/>
                      </a:lnTo>
                      <a:lnTo>
                        <a:pt x="21" y="41"/>
                      </a:lnTo>
                      <a:lnTo>
                        <a:pt x="22" y="40"/>
                      </a:lnTo>
                      <a:lnTo>
                        <a:pt x="22" y="40"/>
                      </a:lnTo>
                      <a:lnTo>
                        <a:pt x="22" y="40"/>
                      </a:lnTo>
                      <a:lnTo>
                        <a:pt x="24" y="41"/>
                      </a:lnTo>
                      <a:lnTo>
                        <a:pt x="25" y="42"/>
                      </a:lnTo>
                      <a:lnTo>
                        <a:pt x="25" y="45"/>
                      </a:lnTo>
                      <a:lnTo>
                        <a:pt x="25" y="45"/>
                      </a:lnTo>
                      <a:lnTo>
                        <a:pt x="25" y="52"/>
                      </a:lnTo>
                      <a:lnTo>
                        <a:pt x="25" y="55"/>
                      </a:lnTo>
                      <a:lnTo>
                        <a:pt x="24" y="57"/>
                      </a:lnTo>
                      <a:lnTo>
                        <a:pt x="24" y="57"/>
                      </a:lnTo>
                      <a:lnTo>
                        <a:pt x="23" y="57"/>
                      </a:lnTo>
                      <a:lnTo>
                        <a:pt x="23" y="56"/>
                      </a:lnTo>
                      <a:lnTo>
                        <a:pt x="23" y="56"/>
                      </a:lnTo>
                      <a:lnTo>
                        <a:pt x="22" y="56"/>
                      </a:lnTo>
                      <a:lnTo>
                        <a:pt x="22" y="56"/>
                      </a:lnTo>
                      <a:lnTo>
                        <a:pt x="20" y="59"/>
                      </a:lnTo>
                      <a:lnTo>
                        <a:pt x="19" y="60"/>
                      </a:lnTo>
                      <a:lnTo>
                        <a:pt x="19" y="61"/>
                      </a:lnTo>
                      <a:lnTo>
                        <a:pt x="19" y="61"/>
                      </a:lnTo>
                      <a:lnTo>
                        <a:pt x="22" y="60"/>
                      </a:lnTo>
                      <a:lnTo>
                        <a:pt x="24" y="60"/>
                      </a:lnTo>
                      <a:lnTo>
                        <a:pt x="24" y="60"/>
                      </a:lnTo>
                      <a:lnTo>
                        <a:pt x="24" y="60"/>
                      </a:lnTo>
                      <a:lnTo>
                        <a:pt x="21" y="64"/>
                      </a:lnTo>
                      <a:lnTo>
                        <a:pt x="19" y="66"/>
                      </a:lnTo>
                      <a:lnTo>
                        <a:pt x="19" y="68"/>
                      </a:lnTo>
                      <a:lnTo>
                        <a:pt x="20" y="68"/>
                      </a:lnTo>
                      <a:lnTo>
                        <a:pt x="20" y="68"/>
                      </a:lnTo>
                      <a:lnTo>
                        <a:pt x="22" y="66"/>
                      </a:lnTo>
                      <a:lnTo>
                        <a:pt x="25" y="66"/>
                      </a:lnTo>
                      <a:lnTo>
                        <a:pt x="25" y="66"/>
                      </a:lnTo>
                      <a:lnTo>
                        <a:pt x="30" y="66"/>
                      </a:lnTo>
                      <a:lnTo>
                        <a:pt x="33" y="64"/>
                      </a:lnTo>
                      <a:lnTo>
                        <a:pt x="33" y="64"/>
                      </a:lnTo>
                      <a:lnTo>
                        <a:pt x="36" y="62"/>
                      </a:lnTo>
                      <a:lnTo>
                        <a:pt x="38" y="62"/>
                      </a:lnTo>
                      <a:lnTo>
                        <a:pt x="38" y="62"/>
                      </a:lnTo>
                      <a:lnTo>
                        <a:pt x="39" y="62"/>
                      </a:lnTo>
                      <a:lnTo>
                        <a:pt x="39" y="61"/>
                      </a:lnTo>
                      <a:lnTo>
                        <a:pt x="39" y="60"/>
                      </a:lnTo>
                      <a:lnTo>
                        <a:pt x="39" y="59"/>
                      </a:lnTo>
                      <a:lnTo>
                        <a:pt x="39" y="5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4" name="フリーフォーム 173">
                  <a:extLst>
                    <a:ext uri="{FF2B5EF4-FFF2-40B4-BE49-F238E27FC236}">
                      <a16:creationId xmlns:a16="http://schemas.microsoft.com/office/drawing/2014/main" id="{00000000-0008-0000-0000-000007060000}"/>
                    </a:ext>
                  </a:extLst>
                </p:cNvPr>
                <p:cNvSpPr>
                  <a:spLocks/>
                </p:cNvSpPr>
                <p:nvPr/>
              </p:nvSpPr>
              <p:spPr bwMode="auto">
                <a:xfrm>
                  <a:off x="171" y="738"/>
                  <a:ext cx="6" cy="6"/>
                </a:xfrm>
                <a:custGeom>
                  <a:avLst/>
                  <a:gdLst>
                    <a:gd name="T0" fmla="*/ 32 w 51"/>
                    <a:gd name="T1" fmla="*/ 2 h 55"/>
                    <a:gd name="T2" fmla="*/ 31 w 51"/>
                    <a:gd name="T3" fmla="*/ 1 h 55"/>
                    <a:gd name="T4" fmla="*/ 26 w 51"/>
                    <a:gd name="T5" fmla="*/ 1 h 55"/>
                    <a:gd name="T6" fmla="*/ 21 w 51"/>
                    <a:gd name="T7" fmla="*/ 5 h 55"/>
                    <a:gd name="T8" fmla="*/ 19 w 51"/>
                    <a:gd name="T9" fmla="*/ 8 h 55"/>
                    <a:gd name="T10" fmla="*/ 14 w 51"/>
                    <a:gd name="T11" fmla="*/ 16 h 55"/>
                    <a:gd name="T12" fmla="*/ 15 w 51"/>
                    <a:gd name="T13" fmla="*/ 18 h 55"/>
                    <a:gd name="T14" fmla="*/ 18 w 51"/>
                    <a:gd name="T15" fmla="*/ 21 h 55"/>
                    <a:gd name="T16" fmla="*/ 20 w 51"/>
                    <a:gd name="T17" fmla="*/ 23 h 55"/>
                    <a:gd name="T18" fmla="*/ 20 w 51"/>
                    <a:gd name="T19" fmla="*/ 26 h 55"/>
                    <a:gd name="T20" fmla="*/ 12 w 51"/>
                    <a:gd name="T21" fmla="*/ 31 h 55"/>
                    <a:gd name="T22" fmla="*/ 2 w 51"/>
                    <a:gd name="T23" fmla="*/ 36 h 55"/>
                    <a:gd name="T24" fmla="*/ 0 w 51"/>
                    <a:gd name="T25" fmla="*/ 41 h 55"/>
                    <a:gd name="T26" fmla="*/ 0 w 51"/>
                    <a:gd name="T27" fmla="*/ 45 h 55"/>
                    <a:gd name="T28" fmla="*/ 2 w 51"/>
                    <a:gd name="T29" fmla="*/ 47 h 55"/>
                    <a:gd name="T30" fmla="*/ 3 w 51"/>
                    <a:gd name="T31" fmla="*/ 49 h 55"/>
                    <a:gd name="T32" fmla="*/ 11 w 51"/>
                    <a:gd name="T33" fmla="*/ 46 h 55"/>
                    <a:gd name="T34" fmla="*/ 19 w 51"/>
                    <a:gd name="T35" fmla="*/ 45 h 55"/>
                    <a:gd name="T36" fmla="*/ 21 w 51"/>
                    <a:gd name="T37" fmla="*/ 40 h 55"/>
                    <a:gd name="T38" fmla="*/ 22 w 51"/>
                    <a:gd name="T39" fmla="*/ 44 h 55"/>
                    <a:gd name="T40" fmla="*/ 24 w 51"/>
                    <a:gd name="T41" fmla="*/ 46 h 55"/>
                    <a:gd name="T42" fmla="*/ 30 w 51"/>
                    <a:gd name="T43" fmla="*/ 41 h 55"/>
                    <a:gd name="T44" fmla="*/ 34 w 51"/>
                    <a:gd name="T45" fmla="*/ 46 h 55"/>
                    <a:gd name="T46" fmla="*/ 35 w 51"/>
                    <a:gd name="T47" fmla="*/ 50 h 55"/>
                    <a:gd name="T48" fmla="*/ 33 w 51"/>
                    <a:gd name="T49" fmla="*/ 54 h 55"/>
                    <a:gd name="T50" fmla="*/ 38 w 51"/>
                    <a:gd name="T51" fmla="*/ 55 h 55"/>
                    <a:gd name="T52" fmla="*/ 36 w 51"/>
                    <a:gd name="T53" fmla="*/ 53 h 55"/>
                    <a:gd name="T54" fmla="*/ 38 w 51"/>
                    <a:gd name="T55" fmla="*/ 50 h 55"/>
                    <a:gd name="T56" fmla="*/ 41 w 51"/>
                    <a:gd name="T57" fmla="*/ 43 h 55"/>
                    <a:gd name="T58" fmla="*/ 42 w 51"/>
                    <a:gd name="T59" fmla="*/ 37 h 55"/>
                    <a:gd name="T60" fmla="*/ 46 w 51"/>
                    <a:gd name="T61" fmla="*/ 39 h 55"/>
                    <a:gd name="T62" fmla="*/ 50 w 51"/>
                    <a:gd name="T63" fmla="*/ 37 h 55"/>
                    <a:gd name="T64" fmla="*/ 45 w 51"/>
                    <a:gd name="T65" fmla="*/ 36 h 55"/>
                    <a:gd name="T66" fmla="*/ 45 w 51"/>
                    <a:gd name="T67" fmla="*/ 33 h 55"/>
                    <a:gd name="T68" fmla="*/ 42 w 51"/>
                    <a:gd name="T69" fmla="*/ 31 h 55"/>
                    <a:gd name="T70" fmla="*/ 35 w 51"/>
                    <a:gd name="T71" fmla="*/ 36 h 55"/>
                    <a:gd name="T72" fmla="*/ 33 w 51"/>
                    <a:gd name="T73" fmla="*/ 38 h 55"/>
                    <a:gd name="T74" fmla="*/ 33 w 51"/>
                    <a:gd name="T75" fmla="*/ 35 h 55"/>
                    <a:gd name="T76" fmla="*/ 33 w 51"/>
                    <a:gd name="T77" fmla="*/ 30 h 55"/>
                    <a:gd name="T78" fmla="*/ 35 w 51"/>
                    <a:gd name="T79" fmla="*/ 26 h 55"/>
                    <a:gd name="T80" fmla="*/ 38 w 51"/>
                    <a:gd name="T81" fmla="*/ 22 h 55"/>
                    <a:gd name="T82" fmla="*/ 37 w 51"/>
                    <a:gd name="T83" fmla="*/ 21 h 55"/>
                    <a:gd name="T84" fmla="*/ 33 w 51"/>
                    <a:gd name="T85" fmla="*/ 21 h 55"/>
                    <a:gd name="T86" fmla="*/ 31 w 51"/>
                    <a:gd name="T87" fmla="*/ 20 h 55"/>
                    <a:gd name="T88" fmla="*/ 28 w 51"/>
                    <a:gd name="T89" fmla="*/ 19 h 55"/>
                    <a:gd name="T90" fmla="*/ 30 w 51"/>
                    <a:gd name="T91" fmla="*/ 16 h 55"/>
                    <a:gd name="T92" fmla="*/ 36 w 51"/>
                    <a:gd name="T93" fmla="*/ 12 h 55"/>
                    <a:gd name="T94" fmla="*/ 38 w 51"/>
                    <a:gd name="T95" fmla="*/ 9 h 55"/>
                    <a:gd name="T96" fmla="*/ 35 w 51"/>
                    <a:gd name="T97"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55">
                      <a:moveTo>
                        <a:pt x="33" y="2"/>
                      </a:moveTo>
                      <a:lnTo>
                        <a:pt x="33" y="2"/>
                      </a:lnTo>
                      <a:lnTo>
                        <a:pt x="32" y="2"/>
                      </a:lnTo>
                      <a:lnTo>
                        <a:pt x="33" y="2"/>
                      </a:lnTo>
                      <a:lnTo>
                        <a:pt x="33" y="2"/>
                      </a:lnTo>
                      <a:lnTo>
                        <a:pt x="31" y="1"/>
                      </a:lnTo>
                      <a:lnTo>
                        <a:pt x="31" y="1"/>
                      </a:lnTo>
                      <a:lnTo>
                        <a:pt x="28" y="0"/>
                      </a:lnTo>
                      <a:lnTo>
                        <a:pt x="26" y="1"/>
                      </a:lnTo>
                      <a:lnTo>
                        <a:pt x="26" y="1"/>
                      </a:lnTo>
                      <a:lnTo>
                        <a:pt x="21" y="5"/>
                      </a:lnTo>
                      <a:lnTo>
                        <a:pt x="21" y="5"/>
                      </a:lnTo>
                      <a:lnTo>
                        <a:pt x="19" y="6"/>
                      </a:lnTo>
                      <a:lnTo>
                        <a:pt x="19" y="8"/>
                      </a:lnTo>
                      <a:lnTo>
                        <a:pt x="19" y="8"/>
                      </a:lnTo>
                      <a:lnTo>
                        <a:pt x="15" y="14"/>
                      </a:lnTo>
                      <a:lnTo>
                        <a:pt x="15" y="14"/>
                      </a:lnTo>
                      <a:lnTo>
                        <a:pt x="14" y="16"/>
                      </a:lnTo>
                      <a:lnTo>
                        <a:pt x="14" y="17"/>
                      </a:lnTo>
                      <a:lnTo>
                        <a:pt x="15" y="18"/>
                      </a:lnTo>
                      <a:lnTo>
                        <a:pt x="15" y="18"/>
                      </a:lnTo>
                      <a:lnTo>
                        <a:pt x="17" y="19"/>
                      </a:lnTo>
                      <a:lnTo>
                        <a:pt x="17" y="20"/>
                      </a:lnTo>
                      <a:lnTo>
                        <a:pt x="18" y="21"/>
                      </a:lnTo>
                      <a:lnTo>
                        <a:pt x="18" y="22"/>
                      </a:lnTo>
                      <a:lnTo>
                        <a:pt x="18" y="22"/>
                      </a:lnTo>
                      <a:lnTo>
                        <a:pt x="20" y="23"/>
                      </a:lnTo>
                      <a:lnTo>
                        <a:pt x="20" y="24"/>
                      </a:lnTo>
                      <a:lnTo>
                        <a:pt x="20" y="24"/>
                      </a:lnTo>
                      <a:lnTo>
                        <a:pt x="20" y="26"/>
                      </a:lnTo>
                      <a:lnTo>
                        <a:pt x="18" y="29"/>
                      </a:lnTo>
                      <a:lnTo>
                        <a:pt x="12" y="31"/>
                      </a:lnTo>
                      <a:lnTo>
                        <a:pt x="12" y="31"/>
                      </a:lnTo>
                      <a:lnTo>
                        <a:pt x="6" y="34"/>
                      </a:lnTo>
                      <a:lnTo>
                        <a:pt x="6" y="34"/>
                      </a:lnTo>
                      <a:lnTo>
                        <a:pt x="2" y="36"/>
                      </a:lnTo>
                      <a:lnTo>
                        <a:pt x="2" y="36"/>
                      </a:lnTo>
                      <a:lnTo>
                        <a:pt x="0" y="39"/>
                      </a:lnTo>
                      <a:lnTo>
                        <a:pt x="0" y="41"/>
                      </a:lnTo>
                      <a:lnTo>
                        <a:pt x="0" y="41"/>
                      </a:lnTo>
                      <a:lnTo>
                        <a:pt x="0" y="44"/>
                      </a:lnTo>
                      <a:lnTo>
                        <a:pt x="0" y="45"/>
                      </a:lnTo>
                      <a:lnTo>
                        <a:pt x="1" y="46"/>
                      </a:lnTo>
                      <a:lnTo>
                        <a:pt x="1" y="46"/>
                      </a:lnTo>
                      <a:lnTo>
                        <a:pt x="2" y="47"/>
                      </a:lnTo>
                      <a:lnTo>
                        <a:pt x="2" y="48"/>
                      </a:lnTo>
                      <a:lnTo>
                        <a:pt x="2" y="49"/>
                      </a:lnTo>
                      <a:lnTo>
                        <a:pt x="3" y="49"/>
                      </a:lnTo>
                      <a:lnTo>
                        <a:pt x="3" y="49"/>
                      </a:lnTo>
                      <a:lnTo>
                        <a:pt x="11" y="46"/>
                      </a:lnTo>
                      <a:lnTo>
                        <a:pt x="11" y="46"/>
                      </a:lnTo>
                      <a:lnTo>
                        <a:pt x="17" y="46"/>
                      </a:lnTo>
                      <a:lnTo>
                        <a:pt x="18" y="45"/>
                      </a:lnTo>
                      <a:lnTo>
                        <a:pt x="19" y="45"/>
                      </a:lnTo>
                      <a:lnTo>
                        <a:pt x="19" y="45"/>
                      </a:lnTo>
                      <a:lnTo>
                        <a:pt x="20" y="42"/>
                      </a:lnTo>
                      <a:lnTo>
                        <a:pt x="21" y="40"/>
                      </a:lnTo>
                      <a:lnTo>
                        <a:pt x="21" y="41"/>
                      </a:lnTo>
                      <a:lnTo>
                        <a:pt x="21" y="41"/>
                      </a:lnTo>
                      <a:lnTo>
                        <a:pt x="22" y="44"/>
                      </a:lnTo>
                      <a:lnTo>
                        <a:pt x="23" y="46"/>
                      </a:lnTo>
                      <a:lnTo>
                        <a:pt x="24" y="46"/>
                      </a:lnTo>
                      <a:lnTo>
                        <a:pt x="24" y="46"/>
                      </a:lnTo>
                      <a:lnTo>
                        <a:pt x="26" y="44"/>
                      </a:lnTo>
                      <a:lnTo>
                        <a:pt x="28" y="43"/>
                      </a:lnTo>
                      <a:lnTo>
                        <a:pt x="30" y="41"/>
                      </a:lnTo>
                      <a:lnTo>
                        <a:pt x="31" y="42"/>
                      </a:lnTo>
                      <a:lnTo>
                        <a:pt x="31" y="42"/>
                      </a:lnTo>
                      <a:lnTo>
                        <a:pt x="34" y="46"/>
                      </a:lnTo>
                      <a:lnTo>
                        <a:pt x="35" y="48"/>
                      </a:lnTo>
                      <a:lnTo>
                        <a:pt x="35" y="50"/>
                      </a:lnTo>
                      <a:lnTo>
                        <a:pt x="35" y="50"/>
                      </a:lnTo>
                      <a:lnTo>
                        <a:pt x="33" y="53"/>
                      </a:lnTo>
                      <a:lnTo>
                        <a:pt x="32" y="54"/>
                      </a:lnTo>
                      <a:lnTo>
                        <a:pt x="33" y="54"/>
                      </a:lnTo>
                      <a:lnTo>
                        <a:pt x="33" y="54"/>
                      </a:lnTo>
                      <a:lnTo>
                        <a:pt x="37" y="55"/>
                      </a:lnTo>
                      <a:lnTo>
                        <a:pt x="38" y="55"/>
                      </a:lnTo>
                      <a:lnTo>
                        <a:pt x="38" y="54"/>
                      </a:lnTo>
                      <a:lnTo>
                        <a:pt x="38" y="54"/>
                      </a:lnTo>
                      <a:lnTo>
                        <a:pt x="36" y="53"/>
                      </a:lnTo>
                      <a:lnTo>
                        <a:pt x="35" y="53"/>
                      </a:lnTo>
                      <a:lnTo>
                        <a:pt x="35" y="53"/>
                      </a:lnTo>
                      <a:lnTo>
                        <a:pt x="38" y="50"/>
                      </a:lnTo>
                      <a:lnTo>
                        <a:pt x="38" y="50"/>
                      </a:lnTo>
                      <a:lnTo>
                        <a:pt x="40" y="47"/>
                      </a:lnTo>
                      <a:lnTo>
                        <a:pt x="41" y="43"/>
                      </a:lnTo>
                      <a:lnTo>
                        <a:pt x="41" y="43"/>
                      </a:lnTo>
                      <a:lnTo>
                        <a:pt x="41" y="39"/>
                      </a:lnTo>
                      <a:lnTo>
                        <a:pt x="42" y="37"/>
                      </a:lnTo>
                      <a:lnTo>
                        <a:pt x="42" y="37"/>
                      </a:lnTo>
                      <a:lnTo>
                        <a:pt x="46" y="39"/>
                      </a:lnTo>
                      <a:lnTo>
                        <a:pt x="46" y="39"/>
                      </a:lnTo>
                      <a:lnTo>
                        <a:pt x="50" y="38"/>
                      </a:lnTo>
                      <a:lnTo>
                        <a:pt x="51" y="37"/>
                      </a:lnTo>
                      <a:lnTo>
                        <a:pt x="50" y="37"/>
                      </a:lnTo>
                      <a:lnTo>
                        <a:pt x="50" y="37"/>
                      </a:lnTo>
                      <a:lnTo>
                        <a:pt x="46" y="36"/>
                      </a:lnTo>
                      <a:lnTo>
                        <a:pt x="45" y="36"/>
                      </a:lnTo>
                      <a:lnTo>
                        <a:pt x="45" y="35"/>
                      </a:lnTo>
                      <a:lnTo>
                        <a:pt x="45" y="35"/>
                      </a:lnTo>
                      <a:lnTo>
                        <a:pt x="45" y="33"/>
                      </a:lnTo>
                      <a:lnTo>
                        <a:pt x="44" y="32"/>
                      </a:lnTo>
                      <a:lnTo>
                        <a:pt x="42" y="31"/>
                      </a:lnTo>
                      <a:lnTo>
                        <a:pt x="42" y="31"/>
                      </a:lnTo>
                      <a:lnTo>
                        <a:pt x="37" y="33"/>
                      </a:lnTo>
                      <a:lnTo>
                        <a:pt x="37" y="33"/>
                      </a:lnTo>
                      <a:lnTo>
                        <a:pt x="35" y="36"/>
                      </a:lnTo>
                      <a:lnTo>
                        <a:pt x="34" y="37"/>
                      </a:lnTo>
                      <a:lnTo>
                        <a:pt x="33" y="38"/>
                      </a:lnTo>
                      <a:lnTo>
                        <a:pt x="33" y="38"/>
                      </a:lnTo>
                      <a:lnTo>
                        <a:pt x="32" y="37"/>
                      </a:lnTo>
                      <a:lnTo>
                        <a:pt x="33" y="35"/>
                      </a:lnTo>
                      <a:lnTo>
                        <a:pt x="33" y="35"/>
                      </a:lnTo>
                      <a:lnTo>
                        <a:pt x="33" y="33"/>
                      </a:lnTo>
                      <a:lnTo>
                        <a:pt x="33" y="31"/>
                      </a:lnTo>
                      <a:lnTo>
                        <a:pt x="33" y="30"/>
                      </a:lnTo>
                      <a:lnTo>
                        <a:pt x="33" y="30"/>
                      </a:lnTo>
                      <a:lnTo>
                        <a:pt x="34" y="27"/>
                      </a:lnTo>
                      <a:lnTo>
                        <a:pt x="35" y="26"/>
                      </a:lnTo>
                      <a:lnTo>
                        <a:pt x="35" y="24"/>
                      </a:lnTo>
                      <a:lnTo>
                        <a:pt x="35" y="24"/>
                      </a:lnTo>
                      <a:lnTo>
                        <a:pt x="38" y="22"/>
                      </a:lnTo>
                      <a:lnTo>
                        <a:pt x="38" y="21"/>
                      </a:lnTo>
                      <a:lnTo>
                        <a:pt x="37" y="21"/>
                      </a:lnTo>
                      <a:lnTo>
                        <a:pt x="37" y="21"/>
                      </a:lnTo>
                      <a:lnTo>
                        <a:pt x="35" y="21"/>
                      </a:lnTo>
                      <a:lnTo>
                        <a:pt x="34" y="21"/>
                      </a:lnTo>
                      <a:lnTo>
                        <a:pt x="33" y="21"/>
                      </a:lnTo>
                      <a:lnTo>
                        <a:pt x="33" y="21"/>
                      </a:lnTo>
                      <a:lnTo>
                        <a:pt x="33" y="20"/>
                      </a:lnTo>
                      <a:lnTo>
                        <a:pt x="31" y="20"/>
                      </a:lnTo>
                      <a:lnTo>
                        <a:pt x="31" y="20"/>
                      </a:lnTo>
                      <a:lnTo>
                        <a:pt x="29" y="19"/>
                      </a:lnTo>
                      <a:lnTo>
                        <a:pt x="28" y="19"/>
                      </a:lnTo>
                      <a:lnTo>
                        <a:pt x="28" y="18"/>
                      </a:lnTo>
                      <a:lnTo>
                        <a:pt x="28" y="18"/>
                      </a:lnTo>
                      <a:lnTo>
                        <a:pt x="30" y="16"/>
                      </a:lnTo>
                      <a:lnTo>
                        <a:pt x="33" y="14"/>
                      </a:lnTo>
                      <a:lnTo>
                        <a:pt x="33" y="14"/>
                      </a:lnTo>
                      <a:lnTo>
                        <a:pt x="36" y="12"/>
                      </a:lnTo>
                      <a:lnTo>
                        <a:pt x="38" y="11"/>
                      </a:lnTo>
                      <a:lnTo>
                        <a:pt x="38" y="9"/>
                      </a:lnTo>
                      <a:lnTo>
                        <a:pt x="38" y="9"/>
                      </a:lnTo>
                      <a:lnTo>
                        <a:pt x="38" y="7"/>
                      </a:lnTo>
                      <a:lnTo>
                        <a:pt x="37" y="5"/>
                      </a:lnTo>
                      <a:lnTo>
                        <a:pt x="35" y="3"/>
                      </a:lnTo>
                      <a:lnTo>
                        <a:pt x="33" y="2"/>
                      </a:lnTo>
                      <a:lnTo>
                        <a:pt x="33"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5" name="フリーフォーム 174">
                  <a:extLst>
                    <a:ext uri="{FF2B5EF4-FFF2-40B4-BE49-F238E27FC236}">
                      <a16:creationId xmlns:a16="http://schemas.microsoft.com/office/drawing/2014/main" id="{00000000-0008-0000-0000-000008060000}"/>
                    </a:ext>
                  </a:extLst>
                </p:cNvPr>
                <p:cNvSpPr>
                  <a:spLocks/>
                </p:cNvSpPr>
                <p:nvPr/>
              </p:nvSpPr>
              <p:spPr bwMode="auto">
                <a:xfrm>
                  <a:off x="346" y="594"/>
                  <a:ext cx="6" cy="4"/>
                </a:xfrm>
                <a:custGeom>
                  <a:avLst/>
                  <a:gdLst>
                    <a:gd name="T0" fmla="*/ 18 w 54"/>
                    <a:gd name="T1" fmla="*/ 34 h 34"/>
                    <a:gd name="T2" fmla="*/ 15 w 54"/>
                    <a:gd name="T3" fmla="*/ 31 h 34"/>
                    <a:gd name="T4" fmla="*/ 15 w 54"/>
                    <a:gd name="T5" fmla="*/ 28 h 34"/>
                    <a:gd name="T6" fmla="*/ 15 w 54"/>
                    <a:gd name="T7" fmla="*/ 25 h 34"/>
                    <a:gd name="T8" fmla="*/ 10 w 54"/>
                    <a:gd name="T9" fmla="*/ 19 h 34"/>
                    <a:gd name="T10" fmla="*/ 5 w 54"/>
                    <a:gd name="T11" fmla="*/ 16 h 34"/>
                    <a:gd name="T12" fmla="*/ 3 w 54"/>
                    <a:gd name="T13" fmla="*/ 14 h 34"/>
                    <a:gd name="T14" fmla="*/ 2 w 54"/>
                    <a:gd name="T15" fmla="*/ 13 h 34"/>
                    <a:gd name="T16" fmla="*/ 0 w 54"/>
                    <a:gd name="T17" fmla="*/ 8 h 34"/>
                    <a:gd name="T18" fmla="*/ 0 w 54"/>
                    <a:gd name="T19" fmla="*/ 7 h 34"/>
                    <a:gd name="T20" fmla="*/ 4 w 54"/>
                    <a:gd name="T21" fmla="*/ 6 h 34"/>
                    <a:gd name="T22" fmla="*/ 5 w 54"/>
                    <a:gd name="T23" fmla="*/ 7 h 34"/>
                    <a:gd name="T24" fmla="*/ 6 w 54"/>
                    <a:gd name="T25" fmla="*/ 8 h 34"/>
                    <a:gd name="T26" fmla="*/ 9 w 54"/>
                    <a:gd name="T27" fmla="*/ 10 h 34"/>
                    <a:gd name="T28" fmla="*/ 8 w 54"/>
                    <a:gd name="T29" fmla="*/ 14 h 34"/>
                    <a:gd name="T30" fmla="*/ 9 w 54"/>
                    <a:gd name="T31" fmla="*/ 16 h 34"/>
                    <a:gd name="T32" fmla="*/ 10 w 54"/>
                    <a:gd name="T33" fmla="*/ 15 h 34"/>
                    <a:gd name="T34" fmla="*/ 11 w 54"/>
                    <a:gd name="T35" fmla="*/ 12 h 34"/>
                    <a:gd name="T36" fmla="*/ 13 w 54"/>
                    <a:gd name="T37" fmla="*/ 11 h 34"/>
                    <a:gd name="T38" fmla="*/ 15 w 54"/>
                    <a:gd name="T39" fmla="*/ 10 h 34"/>
                    <a:gd name="T40" fmla="*/ 18 w 54"/>
                    <a:gd name="T41" fmla="*/ 11 h 34"/>
                    <a:gd name="T42" fmla="*/ 19 w 54"/>
                    <a:gd name="T43" fmla="*/ 12 h 34"/>
                    <a:gd name="T44" fmla="*/ 21 w 54"/>
                    <a:gd name="T45" fmla="*/ 11 h 34"/>
                    <a:gd name="T46" fmla="*/ 23 w 54"/>
                    <a:gd name="T47" fmla="*/ 11 h 34"/>
                    <a:gd name="T48" fmla="*/ 24 w 54"/>
                    <a:gd name="T49" fmla="*/ 9 h 34"/>
                    <a:gd name="T50" fmla="*/ 26 w 54"/>
                    <a:gd name="T51" fmla="*/ 8 h 34"/>
                    <a:gd name="T52" fmla="*/ 29 w 54"/>
                    <a:gd name="T53" fmla="*/ 8 h 34"/>
                    <a:gd name="T54" fmla="*/ 31 w 54"/>
                    <a:gd name="T55" fmla="*/ 10 h 34"/>
                    <a:gd name="T56" fmla="*/ 33 w 54"/>
                    <a:gd name="T57" fmla="*/ 11 h 34"/>
                    <a:gd name="T58" fmla="*/ 36 w 54"/>
                    <a:gd name="T59" fmla="*/ 12 h 34"/>
                    <a:gd name="T60" fmla="*/ 38 w 54"/>
                    <a:gd name="T61" fmla="*/ 14 h 34"/>
                    <a:gd name="T62" fmla="*/ 38 w 54"/>
                    <a:gd name="T63" fmla="*/ 14 h 34"/>
                    <a:gd name="T64" fmla="*/ 38 w 54"/>
                    <a:gd name="T65" fmla="*/ 11 h 34"/>
                    <a:gd name="T66" fmla="*/ 39 w 54"/>
                    <a:gd name="T67" fmla="*/ 10 h 34"/>
                    <a:gd name="T68" fmla="*/ 43 w 54"/>
                    <a:gd name="T69" fmla="*/ 10 h 34"/>
                    <a:gd name="T70" fmla="*/ 44 w 54"/>
                    <a:gd name="T71" fmla="*/ 9 h 34"/>
                    <a:gd name="T72" fmla="*/ 44 w 54"/>
                    <a:gd name="T73" fmla="*/ 5 h 34"/>
                    <a:gd name="T74" fmla="*/ 45 w 54"/>
                    <a:gd name="T75" fmla="*/ 4 h 34"/>
                    <a:gd name="T76" fmla="*/ 50 w 54"/>
                    <a:gd name="T77" fmla="*/ 0 h 34"/>
                    <a:gd name="T78" fmla="*/ 51 w 54"/>
                    <a:gd name="T79" fmla="*/ 0 h 34"/>
                    <a:gd name="T80" fmla="*/ 52 w 54"/>
                    <a:gd name="T81" fmla="*/ 6 h 34"/>
                    <a:gd name="T82" fmla="*/ 54 w 54"/>
                    <a:gd name="T83" fmla="*/ 7 h 34"/>
                    <a:gd name="T84" fmla="*/ 54 w 54"/>
                    <a:gd name="T85" fmla="*/ 8 h 34"/>
                    <a:gd name="T86" fmla="*/ 52 w 54"/>
                    <a:gd name="T87" fmla="*/ 11 h 34"/>
                    <a:gd name="T88" fmla="*/ 51 w 54"/>
                    <a:gd name="T89" fmla="*/ 15 h 34"/>
                    <a:gd name="T90" fmla="*/ 53 w 54"/>
                    <a:gd name="T91" fmla="*/ 18 h 34"/>
                    <a:gd name="T92" fmla="*/ 49 w 54"/>
                    <a:gd name="T93" fmla="*/ 22 h 34"/>
                    <a:gd name="T94" fmla="*/ 45 w 54"/>
                    <a:gd name="T95" fmla="*/ 24 h 34"/>
                    <a:gd name="T96" fmla="*/ 41 w 54"/>
                    <a:gd name="T97" fmla="*/ 24 h 34"/>
                    <a:gd name="T98" fmla="*/ 38 w 54"/>
                    <a:gd name="T99" fmla="*/ 22 h 34"/>
                    <a:gd name="T100" fmla="*/ 36 w 54"/>
                    <a:gd name="T101" fmla="*/ 24 h 34"/>
                    <a:gd name="T102" fmla="*/ 35 w 54"/>
                    <a:gd name="T103" fmla="*/ 22 h 34"/>
                    <a:gd name="T104" fmla="*/ 34 w 54"/>
                    <a:gd name="T105" fmla="*/ 21 h 34"/>
                    <a:gd name="T106" fmla="*/ 30 w 54"/>
                    <a:gd name="T107" fmla="*/ 28 h 34"/>
                    <a:gd name="T108" fmla="*/ 29 w 54"/>
                    <a:gd name="T109" fmla="*/ 31 h 34"/>
                    <a:gd name="T110" fmla="*/ 28 w 54"/>
                    <a:gd name="T111" fmla="*/ 31 h 34"/>
                    <a:gd name="T112" fmla="*/ 24 w 54"/>
                    <a:gd name="T113" fmla="*/ 30 h 34"/>
                    <a:gd name="T114" fmla="*/ 23 w 54"/>
                    <a:gd name="T115" fmla="*/ 29 h 34"/>
                    <a:gd name="T116" fmla="*/ 22 w 54"/>
                    <a:gd name="T117" fmla="*/ 30 h 34"/>
                    <a:gd name="T118" fmla="*/ 19 w 54"/>
                    <a:gd name="T119" fmla="*/ 31 h 34"/>
                    <a:gd name="T120" fmla="*/ 18 w 54"/>
                    <a:gd name="T1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 h="34">
                      <a:moveTo>
                        <a:pt x="18" y="34"/>
                      </a:moveTo>
                      <a:lnTo>
                        <a:pt x="18" y="34"/>
                      </a:lnTo>
                      <a:lnTo>
                        <a:pt x="17" y="33"/>
                      </a:lnTo>
                      <a:lnTo>
                        <a:pt x="15" y="31"/>
                      </a:lnTo>
                      <a:lnTo>
                        <a:pt x="15" y="31"/>
                      </a:lnTo>
                      <a:lnTo>
                        <a:pt x="15" y="28"/>
                      </a:lnTo>
                      <a:lnTo>
                        <a:pt x="15" y="25"/>
                      </a:lnTo>
                      <a:lnTo>
                        <a:pt x="15" y="25"/>
                      </a:lnTo>
                      <a:lnTo>
                        <a:pt x="12" y="21"/>
                      </a:lnTo>
                      <a:lnTo>
                        <a:pt x="10" y="19"/>
                      </a:lnTo>
                      <a:lnTo>
                        <a:pt x="10" y="19"/>
                      </a:lnTo>
                      <a:lnTo>
                        <a:pt x="5" y="16"/>
                      </a:lnTo>
                      <a:lnTo>
                        <a:pt x="5" y="16"/>
                      </a:lnTo>
                      <a:lnTo>
                        <a:pt x="3" y="14"/>
                      </a:lnTo>
                      <a:lnTo>
                        <a:pt x="2" y="13"/>
                      </a:lnTo>
                      <a:lnTo>
                        <a:pt x="2" y="13"/>
                      </a:lnTo>
                      <a:lnTo>
                        <a:pt x="1" y="10"/>
                      </a:lnTo>
                      <a:lnTo>
                        <a:pt x="0" y="8"/>
                      </a:lnTo>
                      <a:lnTo>
                        <a:pt x="0" y="8"/>
                      </a:lnTo>
                      <a:lnTo>
                        <a:pt x="0" y="7"/>
                      </a:lnTo>
                      <a:lnTo>
                        <a:pt x="2" y="7"/>
                      </a:lnTo>
                      <a:lnTo>
                        <a:pt x="4" y="6"/>
                      </a:lnTo>
                      <a:lnTo>
                        <a:pt x="4" y="6"/>
                      </a:lnTo>
                      <a:lnTo>
                        <a:pt x="5" y="7"/>
                      </a:lnTo>
                      <a:lnTo>
                        <a:pt x="6" y="8"/>
                      </a:lnTo>
                      <a:lnTo>
                        <a:pt x="6" y="8"/>
                      </a:lnTo>
                      <a:lnTo>
                        <a:pt x="7" y="9"/>
                      </a:lnTo>
                      <a:lnTo>
                        <a:pt x="9" y="10"/>
                      </a:lnTo>
                      <a:lnTo>
                        <a:pt x="9" y="10"/>
                      </a:lnTo>
                      <a:lnTo>
                        <a:pt x="8" y="14"/>
                      </a:lnTo>
                      <a:lnTo>
                        <a:pt x="8" y="15"/>
                      </a:lnTo>
                      <a:lnTo>
                        <a:pt x="9" y="16"/>
                      </a:lnTo>
                      <a:lnTo>
                        <a:pt x="9" y="16"/>
                      </a:lnTo>
                      <a:lnTo>
                        <a:pt x="10" y="15"/>
                      </a:lnTo>
                      <a:lnTo>
                        <a:pt x="10" y="14"/>
                      </a:lnTo>
                      <a:lnTo>
                        <a:pt x="11" y="12"/>
                      </a:lnTo>
                      <a:lnTo>
                        <a:pt x="11" y="12"/>
                      </a:lnTo>
                      <a:lnTo>
                        <a:pt x="13" y="11"/>
                      </a:lnTo>
                      <a:lnTo>
                        <a:pt x="14" y="10"/>
                      </a:lnTo>
                      <a:lnTo>
                        <a:pt x="15" y="10"/>
                      </a:lnTo>
                      <a:lnTo>
                        <a:pt x="15" y="10"/>
                      </a:lnTo>
                      <a:lnTo>
                        <a:pt x="18" y="11"/>
                      </a:lnTo>
                      <a:lnTo>
                        <a:pt x="18" y="12"/>
                      </a:lnTo>
                      <a:lnTo>
                        <a:pt x="19" y="12"/>
                      </a:lnTo>
                      <a:lnTo>
                        <a:pt x="19" y="12"/>
                      </a:lnTo>
                      <a:lnTo>
                        <a:pt x="21" y="11"/>
                      </a:lnTo>
                      <a:lnTo>
                        <a:pt x="23" y="11"/>
                      </a:lnTo>
                      <a:lnTo>
                        <a:pt x="23" y="11"/>
                      </a:lnTo>
                      <a:lnTo>
                        <a:pt x="23" y="10"/>
                      </a:lnTo>
                      <a:lnTo>
                        <a:pt x="24" y="9"/>
                      </a:lnTo>
                      <a:lnTo>
                        <a:pt x="24" y="9"/>
                      </a:lnTo>
                      <a:lnTo>
                        <a:pt x="26" y="8"/>
                      </a:lnTo>
                      <a:lnTo>
                        <a:pt x="29" y="8"/>
                      </a:lnTo>
                      <a:lnTo>
                        <a:pt x="29" y="8"/>
                      </a:lnTo>
                      <a:lnTo>
                        <a:pt x="30" y="9"/>
                      </a:lnTo>
                      <a:lnTo>
                        <a:pt x="31" y="10"/>
                      </a:lnTo>
                      <a:lnTo>
                        <a:pt x="31" y="10"/>
                      </a:lnTo>
                      <a:lnTo>
                        <a:pt x="33" y="11"/>
                      </a:lnTo>
                      <a:lnTo>
                        <a:pt x="36" y="12"/>
                      </a:lnTo>
                      <a:lnTo>
                        <a:pt x="36" y="12"/>
                      </a:lnTo>
                      <a:lnTo>
                        <a:pt x="37" y="14"/>
                      </a:lnTo>
                      <a:lnTo>
                        <a:pt x="38" y="14"/>
                      </a:lnTo>
                      <a:lnTo>
                        <a:pt x="38" y="14"/>
                      </a:lnTo>
                      <a:lnTo>
                        <a:pt x="38" y="14"/>
                      </a:lnTo>
                      <a:lnTo>
                        <a:pt x="38" y="11"/>
                      </a:lnTo>
                      <a:lnTo>
                        <a:pt x="38" y="11"/>
                      </a:lnTo>
                      <a:lnTo>
                        <a:pt x="39" y="10"/>
                      </a:lnTo>
                      <a:lnTo>
                        <a:pt x="39" y="10"/>
                      </a:lnTo>
                      <a:lnTo>
                        <a:pt x="42" y="10"/>
                      </a:lnTo>
                      <a:lnTo>
                        <a:pt x="43" y="10"/>
                      </a:lnTo>
                      <a:lnTo>
                        <a:pt x="44" y="9"/>
                      </a:lnTo>
                      <a:lnTo>
                        <a:pt x="44" y="9"/>
                      </a:lnTo>
                      <a:lnTo>
                        <a:pt x="44" y="6"/>
                      </a:lnTo>
                      <a:lnTo>
                        <a:pt x="44" y="5"/>
                      </a:lnTo>
                      <a:lnTo>
                        <a:pt x="45" y="4"/>
                      </a:lnTo>
                      <a:lnTo>
                        <a:pt x="45" y="4"/>
                      </a:lnTo>
                      <a:lnTo>
                        <a:pt x="49" y="1"/>
                      </a:lnTo>
                      <a:lnTo>
                        <a:pt x="50" y="0"/>
                      </a:lnTo>
                      <a:lnTo>
                        <a:pt x="51" y="0"/>
                      </a:lnTo>
                      <a:lnTo>
                        <a:pt x="51" y="0"/>
                      </a:lnTo>
                      <a:lnTo>
                        <a:pt x="51" y="3"/>
                      </a:lnTo>
                      <a:lnTo>
                        <a:pt x="52" y="6"/>
                      </a:lnTo>
                      <a:lnTo>
                        <a:pt x="52" y="6"/>
                      </a:lnTo>
                      <a:lnTo>
                        <a:pt x="54" y="7"/>
                      </a:lnTo>
                      <a:lnTo>
                        <a:pt x="54" y="7"/>
                      </a:lnTo>
                      <a:lnTo>
                        <a:pt x="54" y="8"/>
                      </a:lnTo>
                      <a:lnTo>
                        <a:pt x="54" y="8"/>
                      </a:lnTo>
                      <a:lnTo>
                        <a:pt x="52" y="11"/>
                      </a:lnTo>
                      <a:lnTo>
                        <a:pt x="51" y="15"/>
                      </a:lnTo>
                      <a:lnTo>
                        <a:pt x="51" y="15"/>
                      </a:lnTo>
                      <a:lnTo>
                        <a:pt x="53" y="18"/>
                      </a:lnTo>
                      <a:lnTo>
                        <a:pt x="53" y="18"/>
                      </a:lnTo>
                      <a:lnTo>
                        <a:pt x="51" y="20"/>
                      </a:lnTo>
                      <a:lnTo>
                        <a:pt x="49" y="22"/>
                      </a:lnTo>
                      <a:lnTo>
                        <a:pt x="49" y="22"/>
                      </a:lnTo>
                      <a:lnTo>
                        <a:pt x="45" y="24"/>
                      </a:lnTo>
                      <a:lnTo>
                        <a:pt x="41" y="24"/>
                      </a:lnTo>
                      <a:lnTo>
                        <a:pt x="41" y="24"/>
                      </a:lnTo>
                      <a:lnTo>
                        <a:pt x="38" y="22"/>
                      </a:lnTo>
                      <a:lnTo>
                        <a:pt x="38" y="22"/>
                      </a:lnTo>
                      <a:lnTo>
                        <a:pt x="38" y="24"/>
                      </a:lnTo>
                      <a:lnTo>
                        <a:pt x="36" y="24"/>
                      </a:lnTo>
                      <a:lnTo>
                        <a:pt x="36" y="24"/>
                      </a:lnTo>
                      <a:lnTo>
                        <a:pt x="35" y="22"/>
                      </a:lnTo>
                      <a:lnTo>
                        <a:pt x="34" y="21"/>
                      </a:lnTo>
                      <a:lnTo>
                        <a:pt x="34" y="21"/>
                      </a:lnTo>
                      <a:lnTo>
                        <a:pt x="30" y="28"/>
                      </a:lnTo>
                      <a:lnTo>
                        <a:pt x="30" y="28"/>
                      </a:lnTo>
                      <a:lnTo>
                        <a:pt x="29" y="30"/>
                      </a:lnTo>
                      <a:lnTo>
                        <a:pt x="29" y="31"/>
                      </a:lnTo>
                      <a:lnTo>
                        <a:pt x="28" y="31"/>
                      </a:lnTo>
                      <a:lnTo>
                        <a:pt x="28" y="31"/>
                      </a:lnTo>
                      <a:lnTo>
                        <a:pt x="25" y="31"/>
                      </a:lnTo>
                      <a:lnTo>
                        <a:pt x="24" y="30"/>
                      </a:lnTo>
                      <a:lnTo>
                        <a:pt x="24" y="30"/>
                      </a:lnTo>
                      <a:lnTo>
                        <a:pt x="23" y="29"/>
                      </a:lnTo>
                      <a:lnTo>
                        <a:pt x="22" y="30"/>
                      </a:lnTo>
                      <a:lnTo>
                        <a:pt x="22" y="30"/>
                      </a:lnTo>
                      <a:lnTo>
                        <a:pt x="20" y="30"/>
                      </a:lnTo>
                      <a:lnTo>
                        <a:pt x="19" y="31"/>
                      </a:lnTo>
                      <a:lnTo>
                        <a:pt x="19" y="31"/>
                      </a:lnTo>
                      <a:lnTo>
                        <a:pt x="18" y="34"/>
                      </a:lnTo>
                      <a:lnTo>
                        <a:pt x="18" y="3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6" name="フリーフォーム 175">
                  <a:extLst>
                    <a:ext uri="{FF2B5EF4-FFF2-40B4-BE49-F238E27FC236}">
                      <a16:creationId xmlns:a16="http://schemas.microsoft.com/office/drawing/2014/main" id="{00000000-0008-0000-0000-000009060000}"/>
                    </a:ext>
                  </a:extLst>
                </p:cNvPr>
                <p:cNvSpPr>
                  <a:spLocks/>
                </p:cNvSpPr>
                <p:nvPr/>
              </p:nvSpPr>
              <p:spPr bwMode="auto">
                <a:xfrm>
                  <a:off x="200" y="634"/>
                  <a:ext cx="8" cy="9"/>
                </a:xfrm>
                <a:custGeom>
                  <a:avLst/>
                  <a:gdLst>
                    <a:gd name="T0" fmla="*/ 15 w 74"/>
                    <a:gd name="T1" fmla="*/ 68 h 81"/>
                    <a:gd name="T2" fmla="*/ 9 w 74"/>
                    <a:gd name="T3" fmla="*/ 62 h 81"/>
                    <a:gd name="T4" fmla="*/ 9 w 74"/>
                    <a:gd name="T5" fmla="*/ 59 h 81"/>
                    <a:gd name="T6" fmla="*/ 2 w 74"/>
                    <a:gd name="T7" fmla="*/ 59 h 81"/>
                    <a:gd name="T8" fmla="*/ 4 w 74"/>
                    <a:gd name="T9" fmla="*/ 50 h 81"/>
                    <a:gd name="T10" fmla="*/ 4 w 74"/>
                    <a:gd name="T11" fmla="*/ 43 h 81"/>
                    <a:gd name="T12" fmla="*/ 0 w 74"/>
                    <a:gd name="T13" fmla="*/ 38 h 81"/>
                    <a:gd name="T14" fmla="*/ 2 w 74"/>
                    <a:gd name="T15" fmla="*/ 26 h 81"/>
                    <a:gd name="T16" fmla="*/ 3 w 74"/>
                    <a:gd name="T17" fmla="*/ 25 h 81"/>
                    <a:gd name="T18" fmla="*/ 7 w 74"/>
                    <a:gd name="T19" fmla="*/ 26 h 81"/>
                    <a:gd name="T20" fmla="*/ 6 w 74"/>
                    <a:gd name="T21" fmla="*/ 24 h 81"/>
                    <a:gd name="T22" fmla="*/ 9 w 74"/>
                    <a:gd name="T23" fmla="*/ 20 h 81"/>
                    <a:gd name="T24" fmla="*/ 10 w 74"/>
                    <a:gd name="T25" fmla="*/ 18 h 81"/>
                    <a:gd name="T26" fmla="*/ 19 w 74"/>
                    <a:gd name="T27" fmla="*/ 14 h 81"/>
                    <a:gd name="T28" fmla="*/ 19 w 74"/>
                    <a:gd name="T29" fmla="*/ 7 h 81"/>
                    <a:gd name="T30" fmla="*/ 22 w 74"/>
                    <a:gd name="T31" fmla="*/ 5 h 81"/>
                    <a:gd name="T32" fmla="*/ 27 w 74"/>
                    <a:gd name="T33" fmla="*/ 6 h 81"/>
                    <a:gd name="T34" fmla="*/ 32 w 74"/>
                    <a:gd name="T35" fmla="*/ 5 h 81"/>
                    <a:gd name="T36" fmla="*/ 36 w 74"/>
                    <a:gd name="T37" fmla="*/ 1 h 81"/>
                    <a:gd name="T38" fmla="*/ 37 w 74"/>
                    <a:gd name="T39" fmla="*/ 1 h 81"/>
                    <a:gd name="T40" fmla="*/ 41 w 74"/>
                    <a:gd name="T41" fmla="*/ 8 h 81"/>
                    <a:gd name="T42" fmla="*/ 47 w 74"/>
                    <a:gd name="T43" fmla="*/ 9 h 81"/>
                    <a:gd name="T44" fmla="*/ 48 w 74"/>
                    <a:gd name="T45" fmla="*/ 12 h 81"/>
                    <a:gd name="T46" fmla="*/ 50 w 74"/>
                    <a:gd name="T47" fmla="*/ 9 h 81"/>
                    <a:gd name="T48" fmla="*/ 52 w 74"/>
                    <a:gd name="T49" fmla="*/ 15 h 81"/>
                    <a:gd name="T50" fmla="*/ 57 w 74"/>
                    <a:gd name="T51" fmla="*/ 15 h 81"/>
                    <a:gd name="T52" fmla="*/ 61 w 74"/>
                    <a:gd name="T53" fmla="*/ 20 h 81"/>
                    <a:gd name="T54" fmla="*/ 64 w 74"/>
                    <a:gd name="T55" fmla="*/ 23 h 81"/>
                    <a:gd name="T56" fmla="*/ 67 w 74"/>
                    <a:gd name="T57" fmla="*/ 28 h 81"/>
                    <a:gd name="T58" fmla="*/ 71 w 74"/>
                    <a:gd name="T59" fmla="*/ 30 h 81"/>
                    <a:gd name="T60" fmla="*/ 72 w 74"/>
                    <a:gd name="T61" fmla="*/ 33 h 81"/>
                    <a:gd name="T62" fmla="*/ 73 w 74"/>
                    <a:gd name="T63" fmla="*/ 35 h 81"/>
                    <a:gd name="T64" fmla="*/ 69 w 74"/>
                    <a:gd name="T65" fmla="*/ 45 h 81"/>
                    <a:gd name="T66" fmla="*/ 67 w 74"/>
                    <a:gd name="T67" fmla="*/ 61 h 81"/>
                    <a:gd name="T68" fmla="*/ 63 w 74"/>
                    <a:gd name="T69" fmla="*/ 63 h 81"/>
                    <a:gd name="T70" fmla="*/ 57 w 74"/>
                    <a:gd name="T71" fmla="*/ 65 h 81"/>
                    <a:gd name="T72" fmla="*/ 58 w 74"/>
                    <a:gd name="T73" fmla="*/ 61 h 81"/>
                    <a:gd name="T74" fmla="*/ 58 w 74"/>
                    <a:gd name="T75" fmla="*/ 55 h 81"/>
                    <a:gd name="T76" fmla="*/ 55 w 74"/>
                    <a:gd name="T77" fmla="*/ 62 h 81"/>
                    <a:gd name="T78" fmla="*/ 56 w 74"/>
                    <a:gd name="T79" fmla="*/ 67 h 81"/>
                    <a:gd name="T80" fmla="*/ 56 w 74"/>
                    <a:gd name="T81" fmla="*/ 72 h 81"/>
                    <a:gd name="T82" fmla="*/ 57 w 74"/>
                    <a:gd name="T83" fmla="*/ 77 h 81"/>
                    <a:gd name="T84" fmla="*/ 44 w 74"/>
                    <a:gd name="T85" fmla="*/ 76 h 81"/>
                    <a:gd name="T86" fmla="*/ 39 w 74"/>
                    <a:gd name="T87" fmla="*/ 73 h 81"/>
                    <a:gd name="T88" fmla="*/ 37 w 74"/>
                    <a:gd name="T89" fmla="*/ 77 h 81"/>
                    <a:gd name="T90" fmla="*/ 36 w 74"/>
                    <a:gd name="T91" fmla="*/ 75 h 81"/>
                    <a:gd name="T92" fmla="*/ 35 w 74"/>
                    <a:gd name="T93" fmla="*/ 78 h 81"/>
                    <a:gd name="T94" fmla="*/ 26 w 74"/>
                    <a:gd name="T95" fmla="*/ 81 h 81"/>
                    <a:gd name="T96" fmla="*/ 20 w 74"/>
                    <a:gd name="T97" fmla="*/ 79 h 81"/>
                    <a:gd name="T98" fmla="*/ 21 w 74"/>
                    <a:gd name="T99" fmla="*/ 73 h 81"/>
                    <a:gd name="T100" fmla="*/ 22 w 74"/>
                    <a:gd name="T101"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 h="81">
                      <a:moveTo>
                        <a:pt x="22" y="68"/>
                      </a:moveTo>
                      <a:lnTo>
                        <a:pt x="22" y="68"/>
                      </a:lnTo>
                      <a:lnTo>
                        <a:pt x="17" y="68"/>
                      </a:lnTo>
                      <a:lnTo>
                        <a:pt x="15" y="68"/>
                      </a:lnTo>
                      <a:lnTo>
                        <a:pt x="15" y="68"/>
                      </a:lnTo>
                      <a:lnTo>
                        <a:pt x="11" y="65"/>
                      </a:lnTo>
                      <a:lnTo>
                        <a:pt x="9" y="62"/>
                      </a:lnTo>
                      <a:lnTo>
                        <a:pt x="9" y="62"/>
                      </a:lnTo>
                      <a:lnTo>
                        <a:pt x="9" y="62"/>
                      </a:lnTo>
                      <a:lnTo>
                        <a:pt x="10" y="61"/>
                      </a:lnTo>
                      <a:lnTo>
                        <a:pt x="10" y="60"/>
                      </a:lnTo>
                      <a:lnTo>
                        <a:pt x="9" y="59"/>
                      </a:lnTo>
                      <a:lnTo>
                        <a:pt x="9" y="59"/>
                      </a:lnTo>
                      <a:lnTo>
                        <a:pt x="5" y="59"/>
                      </a:lnTo>
                      <a:lnTo>
                        <a:pt x="3" y="59"/>
                      </a:lnTo>
                      <a:lnTo>
                        <a:pt x="2" y="59"/>
                      </a:lnTo>
                      <a:lnTo>
                        <a:pt x="2" y="59"/>
                      </a:lnTo>
                      <a:lnTo>
                        <a:pt x="2" y="52"/>
                      </a:lnTo>
                      <a:lnTo>
                        <a:pt x="2" y="52"/>
                      </a:lnTo>
                      <a:lnTo>
                        <a:pt x="4" y="50"/>
                      </a:lnTo>
                      <a:lnTo>
                        <a:pt x="5" y="47"/>
                      </a:lnTo>
                      <a:lnTo>
                        <a:pt x="5" y="47"/>
                      </a:lnTo>
                      <a:lnTo>
                        <a:pt x="5" y="45"/>
                      </a:lnTo>
                      <a:lnTo>
                        <a:pt x="4" y="43"/>
                      </a:lnTo>
                      <a:lnTo>
                        <a:pt x="2" y="40"/>
                      </a:lnTo>
                      <a:lnTo>
                        <a:pt x="2" y="40"/>
                      </a:lnTo>
                      <a:lnTo>
                        <a:pt x="0" y="39"/>
                      </a:lnTo>
                      <a:lnTo>
                        <a:pt x="0" y="38"/>
                      </a:lnTo>
                      <a:lnTo>
                        <a:pt x="2" y="35"/>
                      </a:lnTo>
                      <a:lnTo>
                        <a:pt x="2" y="35"/>
                      </a:lnTo>
                      <a:lnTo>
                        <a:pt x="3" y="30"/>
                      </a:lnTo>
                      <a:lnTo>
                        <a:pt x="2" y="26"/>
                      </a:lnTo>
                      <a:lnTo>
                        <a:pt x="2" y="26"/>
                      </a:lnTo>
                      <a:lnTo>
                        <a:pt x="2" y="24"/>
                      </a:lnTo>
                      <a:lnTo>
                        <a:pt x="3" y="24"/>
                      </a:lnTo>
                      <a:lnTo>
                        <a:pt x="3" y="25"/>
                      </a:lnTo>
                      <a:lnTo>
                        <a:pt x="3" y="25"/>
                      </a:lnTo>
                      <a:lnTo>
                        <a:pt x="5" y="27"/>
                      </a:lnTo>
                      <a:lnTo>
                        <a:pt x="6" y="27"/>
                      </a:lnTo>
                      <a:lnTo>
                        <a:pt x="7" y="26"/>
                      </a:lnTo>
                      <a:lnTo>
                        <a:pt x="7" y="26"/>
                      </a:lnTo>
                      <a:lnTo>
                        <a:pt x="7" y="25"/>
                      </a:lnTo>
                      <a:lnTo>
                        <a:pt x="6" y="25"/>
                      </a:lnTo>
                      <a:lnTo>
                        <a:pt x="6" y="24"/>
                      </a:lnTo>
                      <a:lnTo>
                        <a:pt x="6" y="23"/>
                      </a:lnTo>
                      <a:lnTo>
                        <a:pt x="6" y="23"/>
                      </a:lnTo>
                      <a:lnTo>
                        <a:pt x="7" y="20"/>
                      </a:lnTo>
                      <a:lnTo>
                        <a:pt x="9" y="20"/>
                      </a:lnTo>
                      <a:lnTo>
                        <a:pt x="9" y="20"/>
                      </a:lnTo>
                      <a:lnTo>
                        <a:pt x="10" y="19"/>
                      </a:lnTo>
                      <a:lnTo>
                        <a:pt x="10" y="18"/>
                      </a:lnTo>
                      <a:lnTo>
                        <a:pt x="10" y="18"/>
                      </a:lnTo>
                      <a:lnTo>
                        <a:pt x="11" y="17"/>
                      </a:lnTo>
                      <a:lnTo>
                        <a:pt x="11" y="17"/>
                      </a:lnTo>
                      <a:lnTo>
                        <a:pt x="17" y="15"/>
                      </a:lnTo>
                      <a:lnTo>
                        <a:pt x="19" y="14"/>
                      </a:lnTo>
                      <a:lnTo>
                        <a:pt x="19" y="12"/>
                      </a:lnTo>
                      <a:lnTo>
                        <a:pt x="19" y="12"/>
                      </a:lnTo>
                      <a:lnTo>
                        <a:pt x="18" y="8"/>
                      </a:lnTo>
                      <a:lnTo>
                        <a:pt x="19" y="7"/>
                      </a:lnTo>
                      <a:lnTo>
                        <a:pt x="20" y="7"/>
                      </a:lnTo>
                      <a:lnTo>
                        <a:pt x="20" y="7"/>
                      </a:lnTo>
                      <a:lnTo>
                        <a:pt x="21" y="7"/>
                      </a:lnTo>
                      <a:lnTo>
                        <a:pt x="22" y="5"/>
                      </a:lnTo>
                      <a:lnTo>
                        <a:pt x="23" y="4"/>
                      </a:lnTo>
                      <a:lnTo>
                        <a:pt x="24" y="4"/>
                      </a:lnTo>
                      <a:lnTo>
                        <a:pt x="24" y="4"/>
                      </a:lnTo>
                      <a:lnTo>
                        <a:pt x="27" y="6"/>
                      </a:lnTo>
                      <a:lnTo>
                        <a:pt x="30" y="7"/>
                      </a:lnTo>
                      <a:lnTo>
                        <a:pt x="30" y="7"/>
                      </a:lnTo>
                      <a:lnTo>
                        <a:pt x="31" y="6"/>
                      </a:lnTo>
                      <a:lnTo>
                        <a:pt x="32" y="5"/>
                      </a:lnTo>
                      <a:lnTo>
                        <a:pt x="32" y="5"/>
                      </a:lnTo>
                      <a:lnTo>
                        <a:pt x="35" y="4"/>
                      </a:lnTo>
                      <a:lnTo>
                        <a:pt x="36" y="1"/>
                      </a:lnTo>
                      <a:lnTo>
                        <a:pt x="36" y="1"/>
                      </a:lnTo>
                      <a:lnTo>
                        <a:pt x="36" y="0"/>
                      </a:lnTo>
                      <a:lnTo>
                        <a:pt x="36" y="0"/>
                      </a:lnTo>
                      <a:lnTo>
                        <a:pt x="37" y="1"/>
                      </a:lnTo>
                      <a:lnTo>
                        <a:pt x="37" y="1"/>
                      </a:lnTo>
                      <a:lnTo>
                        <a:pt x="38" y="4"/>
                      </a:lnTo>
                      <a:lnTo>
                        <a:pt x="39" y="6"/>
                      </a:lnTo>
                      <a:lnTo>
                        <a:pt x="39" y="6"/>
                      </a:lnTo>
                      <a:lnTo>
                        <a:pt x="41" y="8"/>
                      </a:lnTo>
                      <a:lnTo>
                        <a:pt x="44" y="8"/>
                      </a:lnTo>
                      <a:lnTo>
                        <a:pt x="44" y="8"/>
                      </a:lnTo>
                      <a:lnTo>
                        <a:pt x="46" y="8"/>
                      </a:lnTo>
                      <a:lnTo>
                        <a:pt x="47" y="9"/>
                      </a:lnTo>
                      <a:lnTo>
                        <a:pt x="47" y="9"/>
                      </a:lnTo>
                      <a:lnTo>
                        <a:pt x="47" y="11"/>
                      </a:lnTo>
                      <a:lnTo>
                        <a:pt x="48" y="12"/>
                      </a:lnTo>
                      <a:lnTo>
                        <a:pt x="48" y="12"/>
                      </a:lnTo>
                      <a:lnTo>
                        <a:pt x="48" y="12"/>
                      </a:lnTo>
                      <a:lnTo>
                        <a:pt x="50" y="8"/>
                      </a:lnTo>
                      <a:lnTo>
                        <a:pt x="50" y="8"/>
                      </a:lnTo>
                      <a:lnTo>
                        <a:pt x="50" y="9"/>
                      </a:lnTo>
                      <a:lnTo>
                        <a:pt x="50" y="9"/>
                      </a:lnTo>
                      <a:lnTo>
                        <a:pt x="52" y="14"/>
                      </a:lnTo>
                      <a:lnTo>
                        <a:pt x="52" y="14"/>
                      </a:lnTo>
                      <a:lnTo>
                        <a:pt x="52" y="15"/>
                      </a:lnTo>
                      <a:lnTo>
                        <a:pt x="54" y="15"/>
                      </a:lnTo>
                      <a:lnTo>
                        <a:pt x="57" y="15"/>
                      </a:lnTo>
                      <a:lnTo>
                        <a:pt x="57" y="15"/>
                      </a:lnTo>
                      <a:lnTo>
                        <a:pt x="57" y="15"/>
                      </a:lnTo>
                      <a:lnTo>
                        <a:pt x="58" y="17"/>
                      </a:lnTo>
                      <a:lnTo>
                        <a:pt x="58" y="17"/>
                      </a:lnTo>
                      <a:lnTo>
                        <a:pt x="59" y="19"/>
                      </a:lnTo>
                      <a:lnTo>
                        <a:pt x="61" y="20"/>
                      </a:lnTo>
                      <a:lnTo>
                        <a:pt x="61" y="20"/>
                      </a:lnTo>
                      <a:lnTo>
                        <a:pt x="63" y="21"/>
                      </a:lnTo>
                      <a:lnTo>
                        <a:pt x="64" y="23"/>
                      </a:lnTo>
                      <a:lnTo>
                        <a:pt x="64" y="23"/>
                      </a:lnTo>
                      <a:lnTo>
                        <a:pt x="65" y="26"/>
                      </a:lnTo>
                      <a:lnTo>
                        <a:pt x="66" y="27"/>
                      </a:lnTo>
                      <a:lnTo>
                        <a:pt x="67" y="28"/>
                      </a:lnTo>
                      <a:lnTo>
                        <a:pt x="67" y="28"/>
                      </a:lnTo>
                      <a:lnTo>
                        <a:pt x="70" y="28"/>
                      </a:lnTo>
                      <a:lnTo>
                        <a:pt x="71" y="29"/>
                      </a:lnTo>
                      <a:lnTo>
                        <a:pt x="71" y="30"/>
                      </a:lnTo>
                      <a:lnTo>
                        <a:pt x="71" y="30"/>
                      </a:lnTo>
                      <a:lnTo>
                        <a:pt x="70" y="31"/>
                      </a:lnTo>
                      <a:lnTo>
                        <a:pt x="70" y="32"/>
                      </a:lnTo>
                      <a:lnTo>
                        <a:pt x="72" y="33"/>
                      </a:lnTo>
                      <a:lnTo>
                        <a:pt x="72" y="33"/>
                      </a:lnTo>
                      <a:lnTo>
                        <a:pt x="74" y="33"/>
                      </a:lnTo>
                      <a:lnTo>
                        <a:pt x="74" y="34"/>
                      </a:lnTo>
                      <a:lnTo>
                        <a:pt x="73" y="35"/>
                      </a:lnTo>
                      <a:lnTo>
                        <a:pt x="73" y="35"/>
                      </a:lnTo>
                      <a:lnTo>
                        <a:pt x="71" y="36"/>
                      </a:lnTo>
                      <a:lnTo>
                        <a:pt x="69" y="38"/>
                      </a:lnTo>
                      <a:lnTo>
                        <a:pt x="69" y="45"/>
                      </a:lnTo>
                      <a:lnTo>
                        <a:pt x="69" y="45"/>
                      </a:lnTo>
                      <a:lnTo>
                        <a:pt x="69" y="54"/>
                      </a:lnTo>
                      <a:lnTo>
                        <a:pt x="68" y="58"/>
                      </a:lnTo>
                      <a:lnTo>
                        <a:pt x="67" y="61"/>
                      </a:lnTo>
                      <a:lnTo>
                        <a:pt x="67" y="61"/>
                      </a:lnTo>
                      <a:lnTo>
                        <a:pt x="66" y="62"/>
                      </a:lnTo>
                      <a:lnTo>
                        <a:pt x="64" y="62"/>
                      </a:lnTo>
                      <a:lnTo>
                        <a:pt x="64" y="62"/>
                      </a:lnTo>
                      <a:lnTo>
                        <a:pt x="63" y="63"/>
                      </a:lnTo>
                      <a:lnTo>
                        <a:pt x="63" y="63"/>
                      </a:lnTo>
                      <a:lnTo>
                        <a:pt x="61" y="64"/>
                      </a:lnTo>
                      <a:lnTo>
                        <a:pt x="59" y="65"/>
                      </a:lnTo>
                      <a:lnTo>
                        <a:pt x="57" y="65"/>
                      </a:lnTo>
                      <a:lnTo>
                        <a:pt x="57" y="65"/>
                      </a:lnTo>
                      <a:lnTo>
                        <a:pt x="57" y="65"/>
                      </a:lnTo>
                      <a:lnTo>
                        <a:pt x="58" y="63"/>
                      </a:lnTo>
                      <a:lnTo>
                        <a:pt x="58" y="61"/>
                      </a:lnTo>
                      <a:lnTo>
                        <a:pt x="58" y="61"/>
                      </a:lnTo>
                      <a:lnTo>
                        <a:pt x="59" y="57"/>
                      </a:lnTo>
                      <a:lnTo>
                        <a:pt x="59" y="55"/>
                      </a:lnTo>
                      <a:lnTo>
                        <a:pt x="58" y="55"/>
                      </a:lnTo>
                      <a:lnTo>
                        <a:pt x="58" y="55"/>
                      </a:lnTo>
                      <a:lnTo>
                        <a:pt x="55" y="60"/>
                      </a:lnTo>
                      <a:lnTo>
                        <a:pt x="55" y="60"/>
                      </a:lnTo>
                      <a:lnTo>
                        <a:pt x="55" y="62"/>
                      </a:lnTo>
                      <a:lnTo>
                        <a:pt x="55" y="63"/>
                      </a:lnTo>
                      <a:lnTo>
                        <a:pt x="56" y="66"/>
                      </a:lnTo>
                      <a:lnTo>
                        <a:pt x="56" y="66"/>
                      </a:lnTo>
                      <a:lnTo>
                        <a:pt x="56" y="67"/>
                      </a:lnTo>
                      <a:lnTo>
                        <a:pt x="57" y="69"/>
                      </a:lnTo>
                      <a:lnTo>
                        <a:pt x="56" y="70"/>
                      </a:lnTo>
                      <a:lnTo>
                        <a:pt x="56" y="70"/>
                      </a:lnTo>
                      <a:lnTo>
                        <a:pt x="56" y="72"/>
                      </a:lnTo>
                      <a:lnTo>
                        <a:pt x="57" y="75"/>
                      </a:lnTo>
                      <a:lnTo>
                        <a:pt x="57" y="76"/>
                      </a:lnTo>
                      <a:lnTo>
                        <a:pt x="57" y="77"/>
                      </a:lnTo>
                      <a:lnTo>
                        <a:pt x="57" y="77"/>
                      </a:lnTo>
                      <a:lnTo>
                        <a:pt x="54" y="77"/>
                      </a:lnTo>
                      <a:lnTo>
                        <a:pt x="51" y="78"/>
                      </a:lnTo>
                      <a:lnTo>
                        <a:pt x="51" y="78"/>
                      </a:lnTo>
                      <a:lnTo>
                        <a:pt x="44" y="76"/>
                      </a:lnTo>
                      <a:lnTo>
                        <a:pt x="44" y="76"/>
                      </a:lnTo>
                      <a:lnTo>
                        <a:pt x="41" y="75"/>
                      </a:lnTo>
                      <a:lnTo>
                        <a:pt x="40" y="73"/>
                      </a:lnTo>
                      <a:lnTo>
                        <a:pt x="39" y="73"/>
                      </a:lnTo>
                      <a:lnTo>
                        <a:pt x="39" y="73"/>
                      </a:lnTo>
                      <a:lnTo>
                        <a:pt x="37" y="76"/>
                      </a:lnTo>
                      <a:lnTo>
                        <a:pt x="37" y="77"/>
                      </a:lnTo>
                      <a:lnTo>
                        <a:pt x="37" y="77"/>
                      </a:lnTo>
                      <a:lnTo>
                        <a:pt x="37" y="75"/>
                      </a:lnTo>
                      <a:lnTo>
                        <a:pt x="36" y="73"/>
                      </a:lnTo>
                      <a:lnTo>
                        <a:pt x="36" y="75"/>
                      </a:lnTo>
                      <a:lnTo>
                        <a:pt x="36" y="75"/>
                      </a:lnTo>
                      <a:lnTo>
                        <a:pt x="36" y="76"/>
                      </a:lnTo>
                      <a:lnTo>
                        <a:pt x="36" y="77"/>
                      </a:lnTo>
                      <a:lnTo>
                        <a:pt x="35" y="78"/>
                      </a:lnTo>
                      <a:lnTo>
                        <a:pt x="35" y="78"/>
                      </a:lnTo>
                      <a:lnTo>
                        <a:pt x="32" y="79"/>
                      </a:lnTo>
                      <a:lnTo>
                        <a:pt x="30" y="80"/>
                      </a:lnTo>
                      <a:lnTo>
                        <a:pt x="30" y="80"/>
                      </a:lnTo>
                      <a:lnTo>
                        <a:pt x="26" y="81"/>
                      </a:lnTo>
                      <a:lnTo>
                        <a:pt x="24" y="81"/>
                      </a:lnTo>
                      <a:lnTo>
                        <a:pt x="23" y="80"/>
                      </a:lnTo>
                      <a:lnTo>
                        <a:pt x="23" y="80"/>
                      </a:lnTo>
                      <a:lnTo>
                        <a:pt x="20" y="79"/>
                      </a:lnTo>
                      <a:lnTo>
                        <a:pt x="19" y="78"/>
                      </a:lnTo>
                      <a:lnTo>
                        <a:pt x="20" y="77"/>
                      </a:lnTo>
                      <a:lnTo>
                        <a:pt x="20" y="77"/>
                      </a:lnTo>
                      <a:lnTo>
                        <a:pt x="21" y="73"/>
                      </a:lnTo>
                      <a:lnTo>
                        <a:pt x="22" y="71"/>
                      </a:lnTo>
                      <a:lnTo>
                        <a:pt x="22" y="71"/>
                      </a:lnTo>
                      <a:lnTo>
                        <a:pt x="23" y="70"/>
                      </a:lnTo>
                      <a:lnTo>
                        <a:pt x="22" y="68"/>
                      </a:lnTo>
                      <a:lnTo>
                        <a:pt x="22" y="6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7" name="フリーフォーム 176">
                  <a:extLst>
                    <a:ext uri="{FF2B5EF4-FFF2-40B4-BE49-F238E27FC236}">
                      <a16:creationId xmlns:a16="http://schemas.microsoft.com/office/drawing/2014/main" id="{00000000-0008-0000-0000-00000A060000}"/>
                    </a:ext>
                  </a:extLst>
                </p:cNvPr>
                <p:cNvSpPr>
                  <a:spLocks/>
                </p:cNvSpPr>
                <p:nvPr/>
              </p:nvSpPr>
              <p:spPr bwMode="auto">
                <a:xfrm>
                  <a:off x="191" y="644"/>
                  <a:ext cx="6" cy="5"/>
                </a:xfrm>
                <a:custGeom>
                  <a:avLst/>
                  <a:gdLst>
                    <a:gd name="T0" fmla="*/ 34 w 54"/>
                    <a:gd name="T1" fmla="*/ 35 h 43"/>
                    <a:gd name="T2" fmla="*/ 30 w 54"/>
                    <a:gd name="T3" fmla="*/ 32 h 43"/>
                    <a:gd name="T4" fmla="*/ 25 w 54"/>
                    <a:gd name="T5" fmla="*/ 31 h 43"/>
                    <a:gd name="T6" fmla="*/ 23 w 54"/>
                    <a:gd name="T7" fmla="*/ 28 h 43"/>
                    <a:gd name="T8" fmla="*/ 22 w 54"/>
                    <a:gd name="T9" fmla="*/ 24 h 43"/>
                    <a:gd name="T10" fmla="*/ 20 w 54"/>
                    <a:gd name="T11" fmla="*/ 22 h 43"/>
                    <a:gd name="T12" fmla="*/ 19 w 54"/>
                    <a:gd name="T13" fmla="*/ 23 h 43"/>
                    <a:gd name="T14" fmla="*/ 14 w 54"/>
                    <a:gd name="T15" fmla="*/ 23 h 43"/>
                    <a:gd name="T16" fmla="*/ 14 w 54"/>
                    <a:gd name="T17" fmla="*/ 28 h 43"/>
                    <a:gd name="T18" fmla="*/ 17 w 54"/>
                    <a:gd name="T19" fmla="*/ 36 h 43"/>
                    <a:gd name="T20" fmla="*/ 19 w 54"/>
                    <a:gd name="T21" fmla="*/ 41 h 43"/>
                    <a:gd name="T22" fmla="*/ 19 w 54"/>
                    <a:gd name="T23" fmla="*/ 43 h 43"/>
                    <a:gd name="T24" fmla="*/ 14 w 54"/>
                    <a:gd name="T25" fmla="*/ 41 h 43"/>
                    <a:gd name="T26" fmla="*/ 10 w 54"/>
                    <a:gd name="T27" fmla="*/ 37 h 43"/>
                    <a:gd name="T28" fmla="*/ 5 w 54"/>
                    <a:gd name="T29" fmla="*/ 36 h 43"/>
                    <a:gd name="T30" fmla="*/ 2 w 54"/>
                    <a:gd name="T31" fmla="*/ 33 h 43"/>
                    <a:gd name="T32" fmla="*/ 3 w 54"/>
                    <a:gd name="T33" fmla="*/ 30 h 43"/>
                    <a:gd name="T34" fmla="*/ 2 w 54"/>
                    <a:gd name="T35" fmla="*/ 28 h 43"/>
                    <a:gd name="T36" fmla="*/ 2 w 54"/>
                    <a:gd name="T37" fmla="*/ 25 h 43"/>
                    <a:gd name="T38" fmla="*/ 6 w 54"/>
                    <a:gd name="T39" fmla="*/ 21 h 43"/>
                    <a:gd name="T40" fmla="*/ 6 w 54"/>
                    <a:gd name="T41" fmla="*/ 19 h 43"/>
                    <a:gd name="T42" fmla="*/ 8 w 54"/>
                    <a:gd name="T43" fmla="*/ 16 h 43"/>
                    <a:gd name="T44" fmla="*/ 14 w 54"/>
                    <a:gd name="T45" fmla="*/ 10 h 43"/>
                    <a:gd name="T46" fmla="*/ 15 w 54"/>
                    <a:gd name="T47" fmla="*/ 13 h 43"/>
                    <a:gd name="T48" fmla="*/ 16 w 54"/>
                    <a:gd name="T49" fmla="*/ 11 h 43"/>
                    <a:gd name="T50" fmla="*/ 18 w 54"/>
                    <a:gd name="T51" fmla="*/ 11 h 43"/>
                    <a:gd name="T52" fmla="*/ 20 w 54"/>
                    <a:gd name="T53" fmla="*/ 14 h 43"/>
                    <a:gd name="T54" fmla="*/ 24 w 54"/>
                    <a:gd name="T55" fmla="*/ 11 h 43"/>
                    <a:gd name="T56" fmla="*/ 25 w 54"/>
                    <a:gd name="T57" fmla="*/ 8 h 43"/>
                    <a:gd name="T58" fmla="*/ 24 w 54"/>
                    <a:gd name="T59" fmla="*/ 2 h 43"/>
                    <a:gd name="T60" fmla="*/ 28 w 54"/>
                    <a:gd name="T61" fmla="*/ 1 h 43"/>
                    <a:gd name="T62" fmla="*/ 34 w 54"/>
                    <a:gd name="T63" fmla="*/ 1 h 43"/>
                    <a:gd name="T64" fmla="*/ 37 w 54"/>
                    <a:gd name="T65" fmla="*/ 3 h 43"/>
                    <a:gd name="T66" fmla="*/ 40 w 54"/>
                    <a:gd name="T67" fmla="*/ 4 h 43"/>
                    <a:gd name="T68" fmla="*/ 42 w 54"/>
                    <a:gd name="T69" fmla="*/ 4 h 43"/>
                    <a:gd name="T70" fmla="*/ 43 w 54"/>
                    <a:gd name="T71" fmla="*/ 0 h 43"/>
                    <a:gd name="T72" fmla="*/ 49 w 54"/>
                    <a:gd name="T73" fmla="*/ 1 h 43"/>
                    <a:gd name="T74" fmla="*/ 54 w 54"/>
                    <a:gd name="T75" fmla="*/ 1 h 43"/>
                    <a:gd name="T76" fmla="*/ 54 w 54"/>
                    <a:gd name="T77" fmla="*/ 2 h 43"/>
                    <a:gd name="T78" fmla="*/ 50 w 54"/>
                    <a:gd name="T79" fmla="*/ 6 h 43"/>
                    <a:gd name="T80" fmla="*/ 48 w 54"/>
                    <a:gd name="T81" fmla="*/ 9 h 43"/>
                    <a:gd name="T82" fmla="*/ 45 w 54"/>
                    <a:gd name="T83" fmla="*/ 11 h 43"/>
                    <a:gd name="T84" fmla="*/ 40 w 54"/>
                    <a:gd name="T85" fmla="*/ 12 h 43"/>
                    <a:gd name="T86" fmla="*/ 36 w 54"/>
                    <a:gd name="T87" fmla="*/ 13 h 43"/>
                    <a:gd name="T88" fmla="*/ 35 w 54"/>
                    <a:gd name="T89" fmla="*/ 16 h 43"/>
                    <a:gd name="T90" fmla="*/ 39 w 54"/>
                    <a:gd name="T91" fmla="*/ 19 h 43"/>
                    <a:gd name="T92" fmla="*/ 41 w 54"/>
                    <a:gd name="T93" fmla="*/ 26 h 43"/>
                    <a:gd name="T94" fmla="*/ 40 w 54"/>
                    <a:gd name="T95" fmla="*/ 28 h 43"/>
                    <a:gd name="T96" fmla="*/ 37 w 54"/>
                    <a:gd name="T97"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43">
                      <a:moveTo>
                        <a:pt x="37" y="35"/>
                      </a:moveTo>
                      <a:lnTo>
                        <a:pt x="37" y="35"/>
                      </a:lnTo>
                      <a:lnTo>
                        <a:pt x="34" y="35"/>
                      </a:lnTo>
                      <a:lnTo>
                        <a:pt x="32" y="34"/>
                      </a:lnTo>
                      <a:lnTo>
                        <a:pt x="31" y="33"/>
                      </a:lnTo>
                      <a:lnTo>
                        <a:pt x="30" y="32"/>
                      </a:lnTo>
                      <a:lnTo>
                        <a:pt x="30" y="32"/>
                      </a:lnTo>
                      <a:lnTo>
                        <a:pt x="27" y="32"/>
                      </a:lnTo>
                      <a:lnTo>
                        <a:pt x="25" y="31"/>
                      </a:lnTo>
                      <a:lnTo>
                        <a:pt x="25" y="31"/>
                      </a:lnTo>
                      <a:lnTo>
                        <a:pt x="23" y="29"/>
                      </a:lnTo>
                      <a:lnTo>
                        <a:pt x="23" y="28"/>
                      </a:lnTo>
                      <a:lnTo>
                        <a:pt x="22" y="27"/>
                      </a:lnTo>
                      <a:lnTo>
                        <a:pt x="22" y="27"/>
                      </a:lnTo>
                      <a:lnTo>
                        <a:pt x="22" y="24"/>
                      </a:lnTo>
                      <a:lnTo>
                        <a:pt x="21" y="23"/>
                      </a:lnTo>
                      <a:lnTo>
                        <a:pt x="21" y="23"/>
                      </a:lnTo>
                      <a:lnTo>
                        <a:pt x="20" y="22"/>
                      </a:lnTo>
                      <a:lnTo>
                        <a:pt x="20" y="22"/>
                      </a:lnTo>
                      <a:lnTo>
                        <a:pt x="19" y="23"/>
                      </a:lnTo>
                      <a:lnTo>
                        <a:pt x="19" y="23"/>
                      </a:lnTo>
                      <a:lnTo>
                        <a:pt x="17" y="24"/>
                      </a:lnTo>
                      <a:lnTo>
                        <a:pt x="16" y="24"/>
                      </a:lnTo>
                      <a:lnTo>
                        <a:pt x="14" y="23"/>
                      </a:lnTo>
                      <a:lnTo>
                        <a:pt x="14" y="23"/>
                      </a:lnTo>
                      <a:lnTo>
                        <a:pt x="14" y="28"/>
                      </a:lnTo>
                      <a:lnTo>
                        <a:pt x="14" y="28"/>
                      </a:lnTo>
                      <a:lnTo>
                        <a:pt x="15" y="33"/>
                      </a:lnTo>
                      <a:lnTo>
                        <a:pt x="17" y="36"/>
                      </a:lnTo>
                      <a:lnTo>
                        <a:pt x="17" y="36"/>
                      </a:lnTo>
                      <a:lnTo>
                        <a:pt x="18" y="39"/>
                      </a:lnTo>
                      <a:lnTo>
                        <a:pt x="19" y="41"/>
                      </a:lnTo>
                      <a:lnTo>
                        <a:pt x="19" y="41"/>
                      </a:lnTo>
                      <a:lnTo>
                        <a:pt x="20" y="42"/>
                      </a:lnTo>
                      <a:lnTo>
                        <a:pt x="20" y="43"/>
                      </a:lnTo>
                      <a:lnTo>
                        <a:pt x="19" y="43"/>
                      </a:lnTo>
                      <a:lnTo>
                        <a:pt x="19" y="43"/>
                      </a:lnTo>
                      <a:lnTo>
                        <a:pt x="16" y="42"/>
                      </a:lnTo>
                      <a:lnTo>
                        <a:pt x="14" y="41"/>
                      </a:lnTo>
                      <a:lnTo>
                        <a:pt x="14" y="41"/>
                      </a:lnTo>
                      <a:lnTo>
                        <a:pt x="13" y="39"/>
                      </a:lnTo>
                      <a:lnTo>
                        <a:pt x="10" y="37"/>
                      </a:lnTo>
                      <a:lnTo>
                        <a:pt x="10" y="37"/>
                      </a:lnTo>
                      <a:lnTo>
                        <a:pt x="8" y="37"/>
                      </a:lnTo>
                      <a:lnTo>
                        <a:pt x="5" y="36"/>
                      </a:lnTo>
                      <a:lnTo>
                        <a:pt x="5" y="36"/>
                      </a:lnTo>
                      <a:lnTo>
                        <a:pt x="2" y="34"/>
                      </a:lnTo>
                      <a:lnTo>
                        <a:pt x="2" y="33"/>
                      </a:lnTo>
                      <a:lnTo>
                        <a:pt x="2" y="31"/>
                      </a:lnTo>
                      <a:lnTo>
                        <a:pt x="2" y="31"/>
                      </a:lnTo>
                      <a:lnTo>
                        <a:pt x="3" y="30"/>
                      </a:lnTo>
                      <a:lnTo>
                        <a:pt x="3" y="28"/>
                      </a:lnTo>
                      <a:lnTo>
                        <a:pt x="3" y="28"/>
                      </a:lnTo>
                      <a:lnTo>
                        <a:pt x="2" y="28"/>
                      </a:lnTo>
                      <a:lnTo>
                        <a:pt x="0" y="27"/>
                      </a:lnTo>
                      <a:lnTo>
                        <a:pt x="0" y="27"/>
                      </a:lnTo>
                      <a:lnTo>
                        <a:pt x="2" y="25"/>
                      </a:lnTo>
                      <a:lnTo>
                        <a:pt x="2" y="25"/>
                      </a:lnTo>
                      <a:lnTo>
                        <a:pt x="5" y="23"/>
                      </a:lnTo>
                      <a:lnTo>
                        <a:pt x="6" y="21"/>
                      </a:lnTo>
                      <a:lnTo>
                        <a:pt x="6" y="21"/>
                      </a:lnTo>
                      <a:lnTo>
                        <a:pt x="6" y="20"/>
                      </a:lnTo>
                      <a:lnTo>
                        <a:pt x="6" y="19"/>
                      </a:lnTo>
                      <a:lnTo>
                        <a:pt x="7" y="17"/>
                      </a:lnTo>
                      <a:lnTo>
                        <a:pt x="8" y="16"/>
                      </a:lnTo>
                      <a:lnTo>
                        <a:pt x="8" y="16"/>
                      </a:lnTo>
                      <a:lnTo>
                        <a:pt x="12" y="11"/>
                      </a:lnTo>
                      <a:lnTo>
                        <a:pt x="14" y="10"/>
                      </a:lnTo>
                      <a:lnTo>
                        <a:pt x="14" y="10"/>
                      </a:lnTo>
                      <a:lnTo>
                        <a:pt x="14" y="10"/>
                      </a:lnTo>
                      <a:lnTo>
                        <a:pt x="14" y="12"/>
                      </a:lnTo>
                      <a:lnTo>
                        <a:pt x="15" y="13"/>
                      </a:lnTo>
                      <a:lnTo>
                        <a:pt x="16" y="12"/>
                      </a:lnTo>
                      <a:lnTo>
                        <a:pt x="16" y="12"/>
                      </a:lnTo>
                      <a:lnTo>
                        <a:pt x="16" y="11"/>
                      </a:lnTo>
                      <a:lnTo>
                        <a:pt x="17" y="10"/>
                      </a:lnTo>
                      <a:lnTo>
                        <a:pt x="17" y="10"/>
                      </a:lnTo>
                      <a:lnTo>
                        <a:pt x="18" y="11"/>
                      </a:lnTo>
                      <a:lnTo>
                        <a:pt x="18" y="11"/>
                      </a:lnTo>
                      <a:lnTo>
                        <a:pt x="20" y="13"/>
                      </a:lnTo>
                      <a:lnTo>
                        <a:pt x="20" y="14"/>
                      </a:lnTo>
                      <a:lnTo>
                        <a:pt x="22" y="13"/>
                      </a:lnTo>
                      <a:lnTo>
                        <a:pt x="22" y="13"/>
                      </a:lnTo>
                      <a:lnTo>
                        <a:pt x="24" y="11"/>
                      </a:lnTo>
                      <a:lnTo>
                        <a:pt x="25" y="10"/>
                      </a:lnTo>
                      <a:lnTo>
                        <a:pt x="25" y="8"/>
                      </a:lnTo>
                      <a:lnTo>
                        <a:pt x="25" y="8"/>
                      </a:lnTo>
                      <a:lnTo>
                        <a:pt x="23" y="4"/>
                      </a:lnTo>
                      <a:lnTo>
                        <a:pt x="23" y="2"/>
                      </a:lnTo>
                      <a:lnTo>
                        <a:pt x="24" y="2"/>
                      </a:lnTo>
                      <a:lnTo>
                        <a:pt x="24" y="2"/>
                      </a:lnTo>
                      <a:lnTo>
                        <a:pt x="26" y="2"/>
                      </a:lnTo>
                      <a:lnTo>
                        <a:pt x="28" y="1"/>
                      </a:lnTo>
                      <a:lnTo>
                        <a:pt x="30" y="1"/>
                      </a:lnTo>
                      <a:lnTo>
                        <a:pt x="34" y="1"/>
                      </a:lnTo>
                      <a:lnTo>
                        <a:pt x="34" y="1"/>
                      </a:lnTo>
                      <a:lnTo>
                        <a:pt x="36" y="2"/>
                      </a:lnTo>
                      <a:lnTo>
                        <a:pt x="36" y="3"/>
                      </a:lnTo>
                      <a:lnTo>
                        <a:pt x="37" y="3"/>
                      </a:lnTo>
                      <a:lnTo>
                        <a:pt x="38" y="3"/>
                      </a:lnTo>
                      <a:lnTo>
                        <a:pt x="38" y="3"/>
                      </a:lnTo>
                      <a:lnTo>
                        <a:pt x="40" y="4"/>
                      </a:lnTo>
                      <a:lnTo>
                        <a:pt x="41" y="4"/>
                      </a:lnTo>
                      <a:lnTo>
                        <a:pt x="42" y="4"/>
                      </a:lnTo>
                      <a:lnTo>
                        <a:pt x="42" y="4"/>
                      </a:lnTo>
                      <a:lnTo>
                        <a:pt x="43" y="3"/>
                      </a:lnTo>
                      <a:lnTo>
                        <a:pt x="43" y="1"/>
                      </a:lnTo>
                      <a:lnTo>
                        <a:pt x="43" y="0"/>
                      </a:lnTo>
                      <a:lnTo>
                        <a:pt x="45" y="0"/>
                      </a:lnTo>
                      <a:lnTo>
                        <a:pt x="45" y="0"/>
                      </a:lnTo>
                      <a:lnTo>
                        <a:pt x="49" y="1"/>
                      </a:lnTo>
                      <a:lnTo>
                        <a:pt x="52" y="1"/>
                      </a:lnTo>
                      <a:lnTo>
                        <a:pt x="52" y="1"/>
                      </a:lnTo>
                      <a:lnTo>
                        <a:pt x="54" y="1"/>
                      </a:lnTo>
                      <a:lnTo>
                        <a:pt x="54" y="1"/>
                      </a:lnTo>
                      <a:lnTo>
                        <a:pt x="54" y="2"/>
                      </a:lnTo>
                      <a:lnTo>
                        <a:pt x="54" y="2"/>
                      </a:lnTo>
                      <a:lnTo>
                        <a:pt x="51" y="4"/>
                      </a:lnTo>
                      <a:lnTo>
                        <a:pt x="50" y="5"/>
                      </a:lnTo>
                      <a:lnTo>
                        <a:pt x="50" y="6"/>
                      </a:lnTo>
                      <a:lnTo>
                        <a:pt x="50" y="6"/>
                      </a:lnTo>
                      <a:lnTo>
                        <a:pt x="49" y="8"/>
                      </a:lnTo>
                      <a:lnTo>
                        <a:pt x="48" y="9"/>
                      </a:lnTo>
                      <a:lnTo>
                        <a:pt x="48" y="9"/>
                      </a:lnTo>
                      <a:lnTo>
                        <a:pt x="46" y="10"/>
                      </a:lnTo>
                      <a:lnTo>
                        <a:pt x="45" y="11"/>
                      </a:lnTo>
                      <a:lnTo>
                        <a:pt x="43" y="12"/>
                      </a:lnTo>
                      <a:lnTo>
                        <a:pt x="43" y="12"/>
                      </a:lnTo>
                      <a:lnTo>
                        <a:pt x="40" y="12"/>
                      </a:lnTo>
                      <a:lnTo>
                        <a:pt x="38" y="12"/>
                      </a:lnTo>
                      <a:lnTo>
                        <a:pt x="38" y="12"/>
                      </a:lnTo>
                      <a:lnTo>
                        <a:pt x="36" y="13"/>
                      </a:lnTo>
                      <a:lnTo>
                        <a:pt x="35" y="14"/>
                      </a:lnTo>
                      <a:lnTo>
                        <a:pt x="35" y="16"/>
                      </a:lnTo>
                      <a:lnTo>
                        <a:pt x="35" y="16"/>
                      </a:lnTo>
                      <a:lnTo>
                        <a:pt x="36" y="17"/>
                      </a:lnTo>
                      <a:lnTo>
                        <a:pt x="38" y="18"/>
                      </a:lnTo>
                      <a:lnTo>
                        <a:pt x="39" y="19"/>
                      </a:lnTo>
                      <a:lnTo>
                        <a:pt x="39" y="19"/>
                      </a:lnTo>
                      <a:lnTo>
                        <a:pt x="41" y="26"/>
                      </a:lnTo>
                      <a:lnTo>
                        <a:pt x="41" y="26"/>
                      </a:lnTo>
                      <a:lnTo>
                        <a:pt x="41" y="26"/>
                      </a:lnTo>
                      <a:lnTo>
                        <a:pt x="40" y="28"/>
                      </a:lnTo>
                      <a:lnTo>
                        <a:pt x="40" y="28"/>
                      </a:lnTo>
                      <a:lnTo>
                        <a:pt x="39" y="32"/>
                      </a:lnTo>
                      <a:lnTo>
                        <a:pt x="37" y="35"/>
                      </a:lnTo>
                      <a:lnTo>
                        <a:pt x="37" y="3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8" name="フリーフォーム 177">
                  <a:extLst>
                    <a:ext uri="{FF2B5EF4-FFF2-40B4-BE49-F238E27FC236}">
                      <a16:creationId xmlns:a16="http://schemas.microsoft.com/office/drawing/2014/main" id="{00000000-0008-0000-0000-00000B060000}"/>
                    </a:ext>
                  </a:extLst>
                </p:cNvPr>
                <p:cNvSpPr>
                  <a:spLocks/>
                </p:cNvSpPr>
                <p:nvPr/>
              </p:nvSpPr>
              <p:spPr bwMode="auto">
                <a:xfrm>
                  <a:off x="196" y="645"/>
                  <a:ext cx="3" cy="4"/>
                </a:xfrm>
                <a:custGeom>
                  <a:avLst/>
                  <a:gdLst>
                    <a:gd name="T0" fmla="*/ 3 w 29"/>
                    <a:gd name="T1" fmla="*/ 36 h 36"/>
                    <a:gd name="T2" fmla="*/ 2 w 29"/>
                    <a:gd name="T3" fmla="*/ 30 h 36"/>
                    <a:gd name="T4" fmla="*/ 2 w 29"/>
                    <a:gd name="T5" fmla="*/ 28 h 36"/>
                    <a:gd name="T6" fmla="*/ 5 w 29"/>
                    <a:gd name="T7" fmla="*/ 24 h 36"/>
                    <a:gd name="T8" fmla="*/ 5 w 29"/>
                    <a:gd name="T9" fmla="*/ 23 h 36"/>
                    <a:gd name="T10" fmla="*/ 1 w 29"/>
                    <a:gd name="T11" fmla="*/ 21 h 36"/>
                    <a:gd name="T12" fmla="*/ 2 w 29"/>
                    <a:gd name="T13" fmla="*/ 20 h 36"/>
                    <a:gd name="T14" fmla="*/ 4 w 29"/>
                    <a:gd name="T15" fmla="*/ 17 h 36"/>
                    <a:gd name="T16" fmla="*/ 4 w 29"/>
                    <a:gd name="T17" fmla="*/ 16 h 36"/>
                    <a:gd name="T18" fmla="*/ 0 w 29"/>
                    <a:gd name="T19" fmla="*/ 12 h 36"/>
                    <a:gd name="T20" fmla="*/ 0 w 29"/>
                    <a:gd name="T21" fmla="*/ 10 h 36"/>
                    <a:gd name="T22" fmla="*/ 2 w 29"/>
                    <a:gd name="T23" fmla="*/ 8 h 36"/>
                    <a:gd name="T24" fmla="*/ 5 w 29"/>
                    <a:gd name="T25" fmla="*/ 5 h 36"/>
                    <a:gd name="T26" fmla="*/ 8 w 29"/>
                    <a:gd name="T27" fmla="*/ 2 h 36"/>
                    <a:gd name="T28" fmla="*/ 8 w 29"/>
                    <a:gd name="T29" fmla="*/ 2 h 36"/>
                    <a:gd name="T30" fmla="*/ 8 w 29"/>
                    <a:gd name="T31" fmla="*/ 9 h 36"/>
                    <a:gd name="T32" fmla="*/ 9 w 29"/>
                    <a:gd name="T33" fmla="*/ 9 h 36"/>
                    <a:gd name="T34" fmla="*/ 9 w 29"/>
                    <a:gd name="T35" fmla="*/ 5 h 36"/>
                    <a:gd name="T36" fmla="*/ 11 w 29"/>
                    <a:gd name="T37" fmla="*/ 1 h 36"/>
                    <a:gd name="T38" fmla="*/ 15 w 29"/>
                    <a:gd name="T39" fmla="*/ 0 h 36"/>
                    <a:gd name="T40" fmla="*/ 18 w 29"/>
                    <a:gd name="T41" fmla="*/ 0 h 36"/>
                    <a:gd name="T42" fmla="*/ 23 w 29"/>
                    <a:gd name="T43" fmla="*/ 2 h 36"/>
                    <a:gd name="T44" fmla="*/ 25 w 29"/>
                    <a:gd name="T45" fmla="*/ 4 h 36"/>
                    <a:gd name="T46" fmla="*/ 23 w 29"/>
                    <a:gd name="T47" fmla="*/ 5 h 36"/>
                    <a:gd name="T48" fmla="*/ 23 w 29"/>
                    <a:gd name="T49" fmla="*/ 7 h 36"/>
                    <a:gd name="T50" fmla="*/ 26 w 29"/>
                    <a:gd name="T51" fmla="*/ 7 h 36"/>
                    <a:gd name="T52" fmla="*/ 26 w 29"/>
                    <a:gd name="T53" fmla="*/ 8 h 36"/>
                    <a:gd name="T54" fmla="*/ 23 w 29"/>
                    <a:gd name="T55" fmla="*/ 9 h 36"/>
                    <a:gd name="T56" fmla="*/ 21 w 29"/>
                    <a:gd name="T57" fmla="*/ 12 h 36"/>
                    <a:gd name="T58" fmla="*/ 19 w 29"/>
                    <a:gd name="T59" fmla="*/ 16 h 36"/>
                    <a:gd name="T60" fmla="*/ 19 w 29"/>
                    <a:gd name="T61" fmla="*/ 17 h 36"/>
                    <a:gd name="T62" fmla="*/ 25 w 29"/>
                    <a:gd name="T63" fmla="*/ 17 h 36"/>
                    <a:gd name="T64" fmla="*/ 29 w 29"/>
                    <a:gd name="T65" fmla="*/ 19 h 36"/>
                    <a:gd name="T66" fmla="*/ 25 w 29"/>
                    <a:gd name="T67" fmla="*/ 19 h 36"/>
                    <a:gd name="T68" fmla="*/ 20 w 29"/>
                    <a:gd name="T69" fmla="*/ 20 h 36"/>
                    <a:gd name="T70" fmla="*/ 19 w 29"/>
                    <a:gd name="T71" fmla="*/ 19 h 36"/>
                    <a:gd name="T72" fmla="*/ 18 w 29"/>
                    <a:gd name="T73" fmla="*/ 19 h 36"/>
                    <a:gd name="T74" fmla="*/ 19 w 29"/>
                    <a:gd name="T75" fmla="*/ 23 h 36"/>
                    <a:gd name="T76" fmla="*/ 17 w 29"/>
                    <a:gd name="T77" fmla="*/ 24 h 36"/>
                    <a:gd name="T78" fmla="*/ 14 w 29"/>
                    <a:gd name="T79" fmla="*/ 23 h 36"/>
                    <a:gd name="T80" fmla="*/ 12 w 29"/>
                    <a:gd name="T81" fmla="*/ 23 h 36"/>
                    <a:gd name="T82" fmla="*/ 15 w 29"/>
                    <a:gd name="T83" fmla="*/ 25 h 36"/>
                    <a:gd name="T84" fmla="*/ 15 w 29"/>
                    <a:gd name="T85" fmla="*/ 26 h 36"/>
                    <a:gd name="T86" fmla="*/ 12 w 29"/>
                    <a:gd name="T87" fmla="*/ 29 h 36"/>
                    <a:gd name="T88" fmla="*/ 12 w 29"/>
                    <a:gd name="T89" fmla="*/ 29 h 36"/>
                    <a:gd name="T90" fmla="*/ 14 w 29"/>
                    <a:gd name="T91" fmla="*/ 31 h 36"/>
                    <a:gd name="T92" fmla="*/ 13 w 29"/>
                    <a:gd name="T93" fmla="*/ 31 h 36"/>
                    <a:gd name="T94" fmla="*/ 8 w 29"/>
                    <a:gd name="T95" fmla="*/ 30 h 36"/>
                    <a:gd name="T96" fmla="*/ 7 w 29"/>
                    <a:gd name="T97" fmla="*/ 31 h 36"/>
                    <a:gd name="T98" fmla="*/ 3 w 29"/>
                    <a:gd name="T9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 h="36">
                      <a:moveTo>
                        <a:pt x="3" y="36"/>
                      </a:moveTo>
                      <a:lnTo>
                        <a:pt x="3" y="36"/>
                      </a:lnTo>
                      <a:lnTo>
                        <a:pt x="2" y="33"/>
                      </a:lnTo>
                      <a:lnTo>
                        <a:pt x="2" y="30"/>
                      </a:lnTo>
                      <a:lnTo>
                        <a:pt x="2" y="28"/>
                      </a:lnTo>
                      <a:lnTo>
                        <a:pt x="2" y="28"/>
                      </a:lnTo>
                      <a:lnTo>
                        <a:pt x="5" y="25"/>
                      </a:lnTo>
                      <a:lnTo>
                        <a:pt x="5" y="24"/>
                      </a:lnTo>
                      <a:lnTo>
                        <a:pt x="5" y="23"/>
                      </a:lnTo>
                      <a:lnTo>
                        <a:pt x="5" y="23"/>
                      </a:lnTo>
                      <a:lnTo>
                        <a:pt x="2" y="21"/>
                      </a:lnTo>
                      <a:lnTo>
                        <a:pt x="1" y="21"/>
                      </a:lnTo>
                      <a:lnTo>
                        <a:pt x="2" y="20"/>
                      </a:lnTo>
                      <a:lnTo>
                        <a:pt x="2" y="20"/>
                      </a:lnTo>
                      <a:lnTo>
                        <a:pt x="4" y="18"/>
                      </a:lnTo>
                      <a:lnTo>
                        <a:pt x="4" y="17"/>
                      </a:lnTo>
                      <a:lnTo>
                        <a:pt x="4" y="16"/>
                      </a:lnTo>
                      <a:lnTo>
                        <a:pt x="4" y="16"/>
                      </a:lnTo>
                      <a:lnTo>
                        <a:pt x="1" y="13"/>
                      </a:lnTo>
                      <a:lnTo>
                        <a:pt x="0" y="12"/>
                      </a:lnTo>
                      <a:lnTo>
                        <a:pt x="0" y="10"/>
                      </a:lnTo>
                      <a:lnTo>
                        <a:pt x="0" y="10"/>
                      </a:lnTo>
                      <a:lnTo>
                        <a:pt x="1" y="9"/>
                      </a:lnTo>
                      <a:lnTo>
                        <a:pt x="2" y="8"/>
                      </a:lnTo>
                      <a:lnTo>
                        <a:pt x="5" y="5"/>
                      </a:lnTo>
                      <a:lnTo>
                        <a:pt x="5" y="5"/>
                      </a:lnTo>
                      <a:lnTo>
                        <a:pt x="7" y="3"/>
                      </a:lnTo>
                      <a:lnTo>
                        <a:pt x="8" y="2"/>
                      </a:lnTo>
                      <a:lnTo>
                        <a:pt x="8" y="2"/>
                      </a:lnTo>
                      <a:lnTo>
                        <a:pt x="8" y="2"/>
                      </a:lnTo>
                      <a:lnTo>
                        <a:pt x="8" y="8"/>
                      </a:lnTo>
                      <a:lnTo>
                        <a:pt x="8" y="9"/>
                      </a:lnTo>
                      <a:lnTo>
                        <a:pt x="9" y="9"/>
                      </a:lnTo>
                      <a:lnTo>
                        <a:pt x="9" y="9"/>
                      </a:lnTo>
                      <a:lnTo>
                        <a:pt x="9" y="7"/>
                      </a:lnTo>
                      <a:lnTo>
                        <a:pt x="9" y="5"/>
                      </a:lnTo>
                      <a:lnTo>
                        <a:pt x="10" y="3"/>
                      </a:lnTo>
                      <a:lnTo>
                        <a:pt x="11" y="1"/>
                      </a:lnTo>
                      <a:lnTo>
                        <a:pt x="11" y="1"/>
                      </a:lnTo>
                      <a:lnTo>
                        <a:pt x="15" y="0"/>
                      </a:lnTo>
                      <a:lnTo>
                        <a:pt x="17" y="0"/>
                      </a:lnTo>
                      <a:lnTo>
                        <a:pt x="18" y="0"/>
                      </a:lnTo>
                      <a:lnTo>
                        <a:pt x="18" y="0"/>
                      </a:lnTo>
                      <a:lnTo>
                        <a:pt x="23" y="2"/>
                      </a:lnTo>
                      <a:lnTo>
                        <a:pt x="25" y="3"/>
                      </a:lnTo>
                      <a:lnTo>
                        <a:pt x="25" y="4"/>
                      </a:lnTo>
                      <a:lnTo>
                        <a:pt x="25" y="4"/>
                      </a:lnTo>
                      <a:lnTo>
                        <a:pt x="23" y="5"/>
                      </a:lnTo>
                      <a:lnTo>
                        <a:pt x="23" y="5"/>
                      </a:lnTo>
                      <a:lnTo>
                        <a:pt x="23" y="7"/>
                      </a:lnTo>
                      <a:lnTo>
                        <a:pt x="23" y="7"/>
                      </a:lnTo>
                      <a:lnTo>
                        <a:pt x="26" y="7"/>
                      </a:lnTo>
                      <a:lnTo>
                        <a:pt x="27" y="8"/>
                      </a:lnTo>
                      <a:lnTo>
                        <a:pt x="26" y="8"/>
                      </a:lnTo>
                      <a:lnTo>
                        <a:pt x="26" y="8"/>
                      </a:lnTo>
                      <a:lnTo>
                        <a:pt x="23" y="9"/>
                      </a:lnTo>
                      <a:lnTo>
                        <a:pt x="21" y="12"/>
                      </a:lnTo>
                      <a:lnTo>
                        <a:pt x="21" y="12"/>
                      </a:lnTo>
                      <a:lnTo>
                        <a:pt x="19" y="15"/>
                      </a:lnTo>
                      <a:lnTo>
                        <a:pt x="19" y="16"/>
                      </a:lnTo>
                      <a:lnTo>
                        <a:pt x="19" y="17"/>
                      </a:lnTo>
                      <a:lnTo>
                        <a:pt x="19" y="17"/>
                      </a:lnTo>
                      <a:lnTo>
                        <a:pt x="23" y="17"/>
                      </a:lnTo>
                      <a:lnTo>
                        <a:pt x="25" y="17"/>
                      </a:lnTo>
                      <a:lnTo>
                        <a:pt x="29" y="19"/>
                      </a:lnTo>
                      <a:lnTo>
                        <a:pt x="29" y="19"/>
                      </a:lnTo>
                      <a:lnTo>
                        <a:pt x="25" y="19"/>
                      </a:lnTo>
                      <a:lnTo>
                        <a:pt x="25" y="19"/>
                      </a:lnTo>
                      <a:lnTo>
                        <a:pt x="21" y="20"/>
                      </a:lnTo>
                      <a:lnTo>
                        <a:pt x="20" y="20"/>
                      </a:lnTo>
                      <a:lnTo>
                        <a:pt x="19" y="19"/>
                      </a:lnTo>
                      <a:lnTo>
                        <a:pt x="19" y="19"/>
                      </a:lnTo>
                      <a:lnTo>
                        <a:pt x="18" y="18"/>
                      </a:lnTo>
                      <a:lnTo>
                        <a:pt x="18" y="19"/>
                      </a:lnTo>
                      <a:lnTo>
                        <a:pt x="18" y="19"/>
                      </a:lnTo>
                      <a:lnTo>
                        <a:pt x="19" y="23"/>
                      </a:lnTo>
                      <a:lnTo>
                        <a:pt x="19" y="24"/>
                      </a:lnTo>
                      <a:lnTo>
                        <a:pt x="17" y="24"/>
                      </a:lnTo>
                      <a:lnTo>
                        <a:pt x="17" y="24"/>
                      </a:lnTo>
                      <a:lnTo>
                        <a:pt x="14" y="23"/>
                      </a:lnTo>
                      <a:lnTo>
                        <a:pt x="12" y="23"/>
                      </a:lnTo>
                      <a:lnTo>
                        <a:pt x="12" y="23"/>
                      </a:lnTo>
                      <a:lnTo>
                        <a:pt x="14" y="24"/>
                      </a:lnTo>
                      <a:lnTo>
                        <a:pt x="15" y="25"/>
                      </a:lnTo>
                      <a:lnTo>
                        <a:pt x="15" y="26"/>
                      </a:lnTo>
                      <a:lnTo>
                        <a:pt x="15" y="26"/>
                      </a:lnTo>
                      <a:lnTo>
                        <a:pt x="12" y="28"/>
                      </a:lnTo>
                      <a:lnTo>
                        <a:pt x="12" y="29"/>
                      </a:lnTo>
                      <a:lnTo>
                        <a:pt x="12" y="29"/>
                      </a:lnTo>
                      <a:lnTo>
                        <a:pt x="12" y="29"/>
                      </a:lnTo>
                      <a:lnTo>
                        <a:pt x="14" y="30"/>
                      </a:lnTo>
                      <a:lnTo>
                        <a:pt x="14" y="31"/>
                      </a:lnTo>
                      <a:lnTo>
                        <a:pt x="13" y="31"/>
                      </a:lnTo>
                      <a:lnTo>
                        <a:pt x="13" y="31"/>
                      </a:lnTo>
                      <a:lnTo>
                        <a:pt x="9" y="30"/>
                      </a:lnTo>
                      <a:lnTo>
                        <a:pt x="8" y="30"/>
                      </a:lnTo>
                      <a:lnTo>
                        <a:pt x="7" y="31"/>
                      </a:lnTo>
                      <a:lnTo>
                        <a:pt x="7" y="31"/>
                      </a:lnTo>
                      <a:lnTo>
                        <a:pt x="5" y="34"/>
                      </a:lnTo>
                      <a:lnTo>
                        <a:pt x="3" y="36"/>
                      </a:lnTo>
                      <a:lnTo>
                        <a:pt x="3" y="3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9" name="フリーフォーム 178">
                  <a:extLst>
                    <a:ext uri="{FF2B5EF4-FFF2-40B4-BE49-F238E27FC236}">
                      <a16:creationId xmlns:a16="http://schemas.microsoft.com/office/drawing/2014/main" id="{00000000-0008-0000-0000-00000C060000}"/>
                    </a:ext>
                  </a:extLst>
                </p:cNvPr>
                <p:cNvSpPr>
                  <a:spLocks/>
                </p:cNvSpPr>
                <p:nvPr/>
              </p:nvSpPr>
              <p:spPr bwMode="auto">
                <a:xfrm>
                  <a:off x="193" y="650"/>
                  <a:ext cx="3" cy="1"/>
                </a:xfrm>
                <a:custGeom>
                  <a:avLst/>
                  <a:gdLst>
                    <a:gd name="T0" fmla="*/ 20 w 25"/>
                    <a:gd name="T1" fmla="*/ 15 h 16"/>
                    <a:gd name="T2" fmla="*/ 20 w 25"/>
                    <a:gd name="T3" fmla="*/ 15 h 16"/>
                    <a:gd name="T4" fmla="*/ 17 w 25"/>
                    <a:gd name="T5" fmla="*/ 12 h 16"/>
                    <a:gd name="T6" fmla="*/ 15 w 25"/>
                    <a:gd name="T7" fmla="*/ 11 h 16"/>
                    <a:gd name="T8" fmla="*/ 15 w 25"/>
                    <a:gd name="T9" fmla="*/ 11 h 16"/>
                    <a:gd name="T10" fmla="*/ 15 w 25"/>
                    <a:gd name="T11" fmla="*/ 8 h 16"/>
                    <a:gd name="T12" fmla="*/ 15 w 25"/>
                    <a:gd name="T13" fmla="*/ 9 h 16"/>
                    <a:gd name="T14" fmla="*/ 15 w 25"/>
                    <a:gd name="T15" fmla="*/ 9 h 16"/>
                    <a:gd name="T16" fmla="*/ 13 w 25"/>
                    <a:gd name="T17" fmla="*/ 12 h 16"/>
                    <a:gd name="T18" fmla="*/ 11 w 25"/>
                    <a:gd name="T19" fmla="*/ 12 h 16"/>
                    <a:gd name="T20" fmla="*/ 9 w 25"/>
                    <a:gd name="T21" fmla="*/ 11 h 16"/>
                    <a:gd name="T22" fmla="*/ 9 w 25"/>
                    <a:gd name="T23" fmla="*/ 11 h 16"/>
                    <a:gd name="T24" fmla="*/ 7 w 25"/>
                    <a:gd name="T25" fmla="*/ 10 h 16"/>
                    <a:gd name="T26" fmla="*/ 6 w 25"/>
                    <a:gd name="T27" fmla="*/ 9 h 16"/>
                    <a:gd name="T28" fmla="*/ 5 w 25"/>
                    <a:gd name="T29" fmla="*/ 10 h 16"/>
                    <a:gd name="T30" fmla="*/ 5 w 25"/>
                    <a:gd name="T31" fmla="*/ 10 h 16"/>
                    <a:gd name="T32" fmla="*/ 2 w 25"/>
                    <a:gd name="T33" fmla="*/ 11 h 16"/>
                    <a:gd name="T34" fmla="*/ 1 w 25"/>
                    <a:gd name="T35" fmla="*/ 11 h 16"/>
                    <a:gd name="T36" fmla="*/ 0 w 25"/>
                    <a:gd name="T37" fmla="*/ 10 h 16"/>
                    <a:gd name="T38" fmla="*/ 0 w 25"/>
                    <a:gd name="T39" fmla="*/ 10 h 16"/>
                    <a:gd name="T40" fmla="*/ 0 w 25"/>
                    <a:gd name="T41" fmla="*/ 4 h 16"/>
                    <a:gd name="T42" fmla="*/ 0 w 25"/>
                    <a:gd name="T43" fmla="*/ 4 h 16"/>
                    <a:gd name="T44" fmla="*/ 0 w 25"/>
                    <a:gd name="T45" fmla="*/ 1 h 16"/>
                    <a:gd name="T46" fmla="*/ 1 w 25"/>
                    <a:gd name="T47" fmla="*/ 0 h 16"/>
                    <a:gd name="T48" fmla="*/ 1 w 25"/>
                    <a:gd name="T49" fmla="*/ 0 h 16"/>
                    <a:gd name="T50" fmla="*/ 1 w 25"/>
                    <a:gd name="T51" fmla="*/ 0 h 16"/>
                    <a:gd name="T52" fmla="*/ 6 w 25"/>
                    <a:gd name="T53" fmla="*/ 0 h 16"/>
                    <a:gd name="T54" fmla="*/ 8 w 25"/>
                    <a:gd name="T55" fmla="*/ 0 h 16"/>
                    <a:gd name="T56" fmla="*/ 10 w 25"/>
                    <a:gd name="T57" fmla="*/ 1 h 16"/>
                    <a:gd name="T58" fmla="*/ 10 w 25"/>
                    <a:gd name="T59" fmla="*/ 1 h 16"/>
                    <a:gd name="T60" fmla="*/ 14 w 25"/>
                    <a:gd name="T61" fmla="*/ 4 h 16"/>
                    <a:gd name="T62" fmla="*/ 17 w 25"/>
                    <a:gd name="T63" fmla="*/ 5 h 16"/>
                    <a:gd name="T64" fmla="*/ 17 w 25"/>
                    <a:gd name="T65" fmla="*/ 5 h 16"/>
                    <a:gd name="T66" fmla="*/ 22 w 25"/>
                    <a:gd name="T67" fmla="*/ 7 h 16"/>
                    <a:gd name="T68" fmla="*/ 25 w 25"/>
                    <a:gd name="T69" fmla="*/ 7 h 16"/>
                    <a:gd name="T70" fmla="*/ 25 w 25"/>
                    <a:gd name="T71" fmla="*/ 8 h 16"/>
                    <a:gd name="T72" fmla="*/ 25 w 25"/>
                    <a:gd name="T73" fmla="*/ 8 h 16"/>
                    <a:gd name="T74" fmla="*/ 25 w 25"/>
                    <a:gd name="T75" fmla="*/ 8 h 16"/>
                    <a:gd name="T76" fmla="*/ 24 w 25"/>
                    <a:gd name="T77" fmla="*/ 10 h 16"/>
                    <a:gd name="T78" fmla="*/ 24 w 25"/>
                    <a:gd name="T79" fmla="*/ 13 h 16"/>
                    <a:gd name="T80" fmla="*/ 22 w 25"/>
                    <a:gd name="T81" fmla="*/ 16 h 16"/>
                    <a:gd name="T82" fmla="*/ 21 w 25"/>
                    <a:gd name="T83" fmla="*/ 16 h 16"/>
                    <a:gd name="T84" fmla="*/ 20 w 25"/>
                    <a:gd name="T85" fmla="*/ 15 h 16"/>
                    <a:gd name="T86" fmla="*/ 20 w 25"/>
                    <a:gd name="T8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 h="16">
                      <a:moveTo>
                        <a:pt x="20" y="15"/>
                      </a:moveTo>
                      <a:lnTo>
                        <a:pt x="20" y="15"/>
                      </a:lnTo>
                      <a:lnTo>
                        <a:pt x="17" y="12"/>
                      </a:lnTo>
                      <a:lnTo>
                        <a:pt x="15" y="11"/>
                      </a:lnTo>
                      <a:lnTo>
                        <a:pt x="15" y="11"/>
                      </a:lnTo>
                      <a:lnTo>
                        <a:pt x="15" y="8"/>
                      </a:lnTo>
                      <a:lnTo>
                        <a:pt x="15" y="9"/>
                      </a:lnTo>
                      <a:lnTo>
                        <a:pt x="15" y="9"/>
                      </a:lnTo>
                      <a:lnTo>
                        <a:pt x="13" y="12"/>
                      </a:lnTo>
                      <a:lnTo>
                        <a:pt x="11" y="12"/>
                      </a:lnTo>
                      <a:lnTo>
                        <a:pt x="9" y="11"/>
                      </a:lnTo>
                      <a:lnTo>
                        <a:pt x="9" y="11"/>
                      </a:lnTo>
                      <a:lnTo>
                        <a:pt x="7" y="10"/>
                      </a:lnTo>
                      <a:lnTo>
                        <a:pt x="6" y="9"/>
                      </a:lnTo>
                      <a:lnTo>
                        <a:pt x="5" y="10"/>
                      </a:lnTo>
                      <a:lnTo>
                        <a:pt x="5" y="10"/>
                      </a:lnTo>
                      <a:lnTo>
                        <a:pt x="2" y="11"/>
                      </a:lnTo>
                      <a:lnTo>
                        <a:pt x="1" y="11"/>
                      </a:lnTo>
                      <a:lnTo>
                        <a:pt x="0" y="10"/>
                      </a:lnTo>
                      <a:lnTo>
                        <a:pt x="0" y="10"/>
                      </a:lnTo>
                      <a:lnTo>
                        <a:pt x="0" y="4"/>
                      </a:lnTo>
                      <a:lnTo>
                        <a:pt x="0" y="4"/>
                      </a:lnTo>
                      <a:lnTo>
                        <a:pt x="0" y="1"/>
                      </a:lnTo>
                      <a:lnTo>
                        <a:pt x="1" y="0"/>
                      </a:lnTo>
                      <a:lnTo>
                        <a:pt x="1" y="0"/>
                      </a:lnTo>
                      <a:lnTo>
                        <a:pt x="1" y="0"/>
                      </a:lnTo>
                      <a:lnTo>
                        <a:pt x="6" y="0"/>
                      </a:lnTo>
                      <a:lnTo>
                        <a:pt x="8" y="0"/>
                      </a:lnTo>
                      <a:lnTo>
                        <a:pt x="10" y="1"/>
                      </a:lnTo>
                      <a:lnTo>
                        <a:pt x="10" y="1"/>
                      </a:lnTo>
                      <a:lnTo>
                        <a:pt x="14" y="4"/>
                      </a:lnTo>
                      <a:lnTo>
                        <a:pt x="17" y="5"/>
                      </a:lnTo>
                      <a:lnTo>
                        <a:pt x="17" y="5"/>
                      </a:lnTo>
                      <a:lnTo>
                        <a:pt x="22" y="7"/>
                      </a:lnTo>
                      <a:lnTo>
                        <a:pt x="25" y="7"/>
                      </a:lnTo>
                      <a:lnTo>
                        <a:pt x="25" y="8"/>
                      </a:lnTo>
                      <a:lnTo>
                        <a:pt x="25" y="8"/>
                      </a:lnTo>
                      <a:lnTo>
                        <a:pt x="25" y="8"/>
                      </a:lnTo>
                      <a:lnTo>
                        <a:pt x="24" y="10"/>
                      </a:lnTo>
                      <a:lnTo>
                        <a:pt x="24" y="13"/>
                      </a:lnTo>
                      <a:lnTo>
                        <a:pt x="22" y="16"/>
                      </a:lnTo>
                      <a:lnTo>
                        <a:pt x="21" y="16"/>
                      </a:lnTo>
                      <a:lnTo>
                        <a:pt x="20" y="15"/>
                      </a:lnTo>
                      <a:lnTo>
                        <a:pt x="20" y="1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0" name="フリーフォーム 179">
                  <a:extLst>
                    <a:ext uri="{FF2B5EF4-FFF2-40B4-BE49-F238E27FC236}">
                      <a16:creationId xmlns:a16="http://schemas.microsoft.com/office/drawing/2014/main" id="{00000000-0008-0000-0000-00000D060000}"/>
                    </a:ext>
                  </a:extLst>
                </p:cNvPr>
                <p:cNvSpPr>
                  <a:spLocks/>
                </p:cNvSpPr>
                <p:nvPr/>
              </p:nvSpPr>
              <p:spPr bwMode="auto">
                <a:xfrm>
                  <a:off x="460" y="670"/>
                  <a:ext cx="1" cy="2"/>
                </a:xfrm>
                <a:custGeom>
                  <a:avLst/>
                  <a:gdLst>
                    <a:gd name="T0" fmla="*/ 12 w 12"/>
                    <a:gd name="T1" fmla="*/ 7 h 12"/>
                    <a:gd name="T2" fmla="*/ 7 w 12"/>
                    <a:gd name="T3" fmla="*/ 0 h 12"/>
                    <a:gd name="T4" fmla="*/ 0 w 12"/>
                    <a:gd name="T5" fmla="*/ 9 h 12"/>
                    <a:gd name="T6" fmla="*/ 5 w 12"/>
                    <a:gd name="T7" fmla="*/ 12 h 12"/>
                    <a:gd name="T8" fmla="*/ 12 w 12"/>
                    <a:gd name="T9" fmla="*/ 7 h 12"/>
                  </a:gdLst>
                  <a:ahLst/>
                  <a:cxnLst>
                    <a:cxn ang="0">
                      <a:pos x="T0" y="T1"/>
                    </a:cxn>
                    <a:cxn ang="0">
                      <a:pos x="T2" y="T3"/>
                    </a:cxn>
                    <a:cxn ang="0">
                      <a:pos x="T4" y="T5"/>
                    </a:cxn>
                    <a:cxn ang="0">
                      <a:pos x="T6" y="T7"/>
                    </a:cxn>
                    <a:cxn ang="0">
                      <a:pos x="T8" y="T9"/>
                    </a:cxn>
                  </a:cxnLst>
                  <a:rect l="0" t="0" r="r" b="b"/>
                  <a:pathLst>
                    <a:path w="12" h="12">
                      <a:moveTo>
                        <a:pt x="12" y="7"/>
                      </a:moveTo>
                      <a:lnTo>
                        <a:pt x="7" y="0"/>
                      </a:lnTo>
                      <a:lnTo>
                        <a:pt x="0" y="9"/>
                      </a:lnTo>
                      <a:lnTo>
                        <a:pt x="5" y="12"/>
                      </a:lnTo>
                      <a:lnTo>
                        <a:pt x="12" y="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1" name="フリーフォーム 180">
                  <a:extLst>
                    <a:ext uri="{FF2B5EF4-FFF2-40B4-BE49-F238E27FC236}">
                      <a16:creationId xmlns:a16="http://schemas.microsoft.com/office/drawing/2014/main" id="{00000000-0008-0000-0000-00000E060000}"/>
                    </a:ext>
                  </a:extLst>
                </p:cNvPr>
                <p:cNvSpPr>
                  <a:spLocks/>
                </p:cNvSpPr>
                <p:nvPr/>
              </p:nvSpPr>
              <p:spPr bwMode="auto">
                <a:xfrm>
                  <a:off x="342" y="705"/>
                  <a:ext cx="1" cy="2"/>
                </a:xfrm>
                <a:custGeom>
                  <a:avLst/>
                  <a:gdLst>
                    <a:gd name="T0" fmla="*/ 10 w 10"/>
                    <a:gd name="T1" fmla="*/ 13 h 18"/>
                    <a:gd name="T2" fmla="*/ 5 w 10"/>
                    <a:gd name="T3" fmla="*/ 14 h 18"/>
                    <a:gd name="T4" fmla="*/ 5 w 10"/>
                    <a:gd name="T5" fmla="*/ 17 h 18"/>
                    <a:gd name="T6" fmla="*/ 4 w 10"/>
                    <a:gd name="T7" fmla="*/ 18 h 18"/>
                    <a:gd name="T8" fmla="*/ 0 w 10"/>
                    <a:gd name="T9" fmla="*/ 2 h 18"/>
                    <a:gd name="T10" fmla="*/ 6 w 10"/>
                    <a:gd name="T11" fmla="*/ 0 h 18"/>
                    <a:gd name="T12" fmla="*/ 10 w 10"/>
                    <a:gd name="T13" fmla="*/ 13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10" y="13"/>
                      </a:moveTo>
                      <a:lnTo>
                        <a:pt x="5" y="14"/>
                      </a:lnTo>
                      <a:lnTo>
                        <a:pt x="5" y="17"/>
                      </a:lnTo>
                      <a:lnTo>
                        <a:pt x="4" y="18"/>
                      </a:lnTo>
                      <a:lnTo>
                        <a:pt x="0" y="2"/>
                      </a:lnTo>
                      <a:lnTo>
                        <a:pt x="6" y="0"/>
                      </a:lnTo>
                      <a:lnTo>
                        <a:pt x="10" y="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2" name="フリーフォーム 181">
                  <a:extLst>
                    <a:ext uri="{FF2B5EF4-FFF2-40B4-BE49-F238E27FC236}">
                      <a16:creationId xmlns:a16="http://schemas.microsoft.com/office/drawing/2014/main" id="{00000000-0008-0000-0000-000013060000}"/>
                    </a:ext>
                  </a:extLst>
                </p:cNvPr>
                <p:cNvSpPr>
                  <a:spLocks/>
                </p:cNvSpPr>
                <p:nvPr/>
              </p:nvSpPr>
              <p:spPr bwMode="auto">
                <a:xfrm>
                  <a:off x="350" y="714"/>
                  <a:ext cx="0" cy="0"/>
                </a:xfrm>
                <a:custGeom>
                  <a:avLst/>
                  <a:gdLst>
                    <a:gd name="T0" fmla="*/ 4 w 5"/>
                    <a:gd name="T1" fmla="*/ 2 h 3"/>
                    <a:gd name="T2" fmla="*/ 4 w 5"/>
                    <a:gd name="T3" fmla="*/ 2 h 3"/>
                    <a:gd name="T4" fmla="*/ 1 w 5"/>
                    <a:gd name="T5" fmla="*/ 3 h 3"/>
                    <a:gd name="T6" fmla="*/ 0 w 5"/>
                    <a:gd name="T7" fmla="*/ 3 h 3"/>
                    <a:gd name="T8" fmla="*/ 1 w 5"/>
                    <a:gd name="T9" fmla="*/ 2 h 3"/>
                    <a:gd name="T10" fmla="*/ 1 w 5"/>
                    <a:gd name="T11" fmla="*/ 2 h 3"/>
                    <a:gd name="T12" fmla="*/ 2 w 5"/>
                    <a:gd name="T13" fmla="*/ 1 h 3"/>
                    <a:gd name="T14" fmla="*/ 4 w 5"/>
                    <a:gd name="T15" fmla="*/ 0 h 3"/>
                    <a:gd name="T16" fmla="*/ 4 w 5"/>
                    <a:gd name="T17" fmla="*/ 0 h 3"/>
                    <a:gd name="T18" fmla="*/ 5 w 5"/>
                    <a:gd name="T19" fmla="*/ 1 h 3"/>
                    <a:gd name="T20" fmla="*/ 5 w 5"/>
                    <a:gd name="T21" fmla="*/ 2 h 3"/>
                    <a:gd name="T22" fmla="*/ 4 w 5"/>
                    <a:gd name="T23" fmla="*/ 2 h 3"/>
                    <a:gd name="T24" fmla="*/ 4 w 5"/>
                    <a:gd name="T2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3">
                      <a:moveTo>
                        <a:pt x="4" y="2"/>
                      </a:moveTo>
                      <a:lnTo>
                        <a:pt x="4" y="2"/>
                      </a:lnTo>
                      <a:lnTo>
                        <a:pt x="1" y="3"/>
                      </a:lnTo>
                      <a:lnTo>
                        <a:pt x="0" y="3"/>
                      </a:lnTo>
                      <a:lnTo>
                        <a:pt x="1" y="2"/>
                      </a:lnTo>
                      <a:lnTo>
                        <a:pt x="1" y="2"/>
                      </a:lnTo>
                      <a:lnTo>
                        <a:pt x="2" y="1"/>
                      </a:lnTo>
                      <a:lnTo>
                        <a:pt x="4" y="0"/>
                      </a:lnTo>
                      <a:lnTo>
                        <a:pt x="4" y="0"/>
                      </a:lnTo>
                      <a:lnTo>
                        <a:pt x="5" y="1"/>
                      </a:lnTo>
                      <a:lnTo>
                        <a:pt x="5" y="2"/>
                      </a:lnTo>
                      <a:lnTo>
                        <a:pt x="4" y="2"/>
                      </a:lnTo>
                      <a:lnTo>
                        <a:pt x="4"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3" name="フリーフォーム 182">
                  <a:extLst>
                    <a:ext uri="{FF2B5EF4-FFF2-40B4-BE49-F238E27FC236}">
                      <a16:creationId xmlns:a16="http://schemas.microsoft.com/office/drawing/2014/main" id="{00000000-0008-0000-0000-000015060000}"/>
                    </a:ext>
                  </a:extLst>
                </p:cNvPr>
                <p:cNvSpPr>
                  <a:spLocks/>
                </p:cNvSpPr>
                <p:nvPr/>
              </p:nvSpPr>
              <p:spPr bwMode="auto">
                <a:xfrm>
                  <a:off x="303" y="772"/>
                  <a:ext cx="2" cy="1"/>
                </a:xfrm>
                <a:custGeom>
                  <a:avLst/>
                  <a:gdLst>
                    <a:gd name="T0" fmla="*/ 20 w 20"/>
                    <a:gd name="T1" fmla="*/ 5 h 14"/>
                    <a:gd name="T2" fmla="*/ 17 w 20"/>
                    <a:gd name="T3" fmla="*/ 4 h 14"/>
                    <a:gd name="T4" fmla="*/ 14 w 20"/>
                    <a:gd name="T5" fmla="*/ 3 h 14"/>
                    <a:gd name="T6" fmla="*/ 12 w 20"/>
                    <a:gd name="T7" fmla="*/ 2 h 14"/>
                    <a:gd name="T8" fmla="*/ 11 w 20"/>
                    <a:gd name="T9" fmla="*/ 1 h 14"/>
                    <a:gd name="T10" fmla="*/ 10 w 20"/>
                    <a:gd name="T11" fmla="*/ 3 h 14"/>
                    <a:gd name="T12" fmla="*/ 9 w 20"/>
                    <a:gd name="T13" fmla="*/ 3 h 14"/>
                    <a:gd name="T14" fmla="*/ 8 w 20"/>
                    <a:gd name="T15" fmla="*/ 3 h 14"/>
                    <a:gd name="T16" fmla="*/ 6 w 20"/>
                    <a:gd name="T17" fmla="*/ 1 h 14"/>
                    <a:gd name="T18" fmla="*/ 5 w 20"/>
                    <a:gd name="T19" fmla="*/ 0 h 14"/>
                    <a:gd name="T20" fmla="*/ 3 w 20"/>
                    <a:gd name="T21" fmla="*/ 2 h 14"/>
                    <a:gd name="T22" fmla="*/ 2 w 20"/>
                    <a:gd name="T23" fmla="*/ 3 h 14"/>
                    <a:gd name="T24" fmla="*/ 1 w 20"/>
                    <a:gd name="T25" fmla="*/ 5 h 14"/>
                    <a:gd name="T26" fmla="*/ 0 w 20"/>
                    <a:gd name="T27" fmla="*/ 8 h 14"/>
                    <a:gd name="T28" fmla="*/ 0 w 20"/>
                    <a:gd name="T29" fmla="*/ 9 h 14"/>
                    <a:gd name="T30" fmla="*/ 3 w 20"/>
                    <a:gd name="T31" fmla="*/ 8 h 14"/>
                    <a:gd name="T32" fmla="*/ 5 w 20"/>
                    <a:gd name="T33" fmla="*/ 9 h 14"/>
                    <a:gd name="T34" fmla="*/ 6 w 20"/>
                    <a:gd name="T35" fmla="*/ 9 h 14"/>
                    <a:gd name="T36" fmla="*/ 8 w 20"/>
                    <a:gd name="T37" fmla="*/ 10 h 14"/>
                    <a:gd name="T38" fmla="*/ 8 w 20"/>
                    <a:gd name="T39" fmla="*/ 12 h 14"/>
                    <a:gd name="T40" fmla="*/ 8 w 20"/>
                    <a:gd name="T41" fmla="*/ 13 h 14"/>
                    <a:gd name="T42" fmla="*/ 11 w 20"/>
                    <a:gd name="T43" fmla="*/ 14 h 14"/>
                    <a:gd name="T44" fmla="*/ 11 w 20"/>
                    <a:gd name="T45" fmla="*/ 13 h 14"/>
                    <a:gd name="T46" fmla="*/ 11 w 20"/>
                    <a:gd name="T47" fmla="*/ 12 h 14"/>
                    <a:gd name="T48" fmla="*/ 12 w 20"/>
                    <a:gd name="T49" fmla="*/ 13 h 14"/>
                    <a:gd name="T50" fmla="*/ 13 w 20"/>
                    <a:gd name="T51" fmla="*/ 13 h 14"/>
                    <a:gd name="T52" fmla="*/ 14 w 20"/>
                    <a:gd name="T53" fmla="*/ 11 h 14"/>
                    <a:gd name="T54" fmla="*/ 15 w 20"/>
                    <a:gd name="T55" fmla="*/ 10 h 14"/>
                    <a:gd name="T56" fmla="*/ 18 w 20"/>
                    <a:gd name="T57" fmla="*/ 10 h 14"/>
                    <a:gd name="T58" fmla="*/ 19 w 20"/>
                    <a:gd name="T59" fmla="*/ 9 h 14"/>
                    <a:gd name="T60" fmla="*/ 20 w 20"/>
                    <a:gd name="T61" fmla="*/ 6 h 14"/>
                    <a:gd name="T62" fmla="*/ 20 w 20"/>
                    <a:gd name="T63"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14">
                      <a:moveTo>
                        <a:pt x="20" y="5"/>
                      </a:moveTo>
                      <a:lnTo>
                        <a:pt x="20" y="5"/>
                      </a:lnTo>
                      <a:lnTo>
                        <a:pt x="19" y="5"/>
                      </a:lnTo>
                      <a:lnTo>
                        <a:pt x="17" y="4"/>
                      </a:lnTo>
                      <a:lnTo>
                        <a:pt x="17" y="4"/>
                      </a:lnTo>
                      <a:lnTo>
                        <a:pt x="14" y="3"/>
                      </a:lnTo>
                      <a:lnTo>
                        <a:pt x="14" y="3"/>
                      </a:lnTo>
                      <a:lnTo>
                        <a:pt x="12" y="2"/>
                      </a:lnTo>
                      <a:lnTo>
                        <a:pt x="11" y="1"/>
                      </a:lnTo>
                      <a:lnTo>
                        <a:pt x="11" y="1"/>
                      </a:lnTo>
                      <a:lnTo>
                        <a:pt x="11" y="2"/>
                      </a:lnTo>
                      <a:lnTo>
                        <a:pt x="10" y="3"/>
                      </a:lnTo>
                      <a:lnTo>
                        <a:pt x="10" y="3"/>
                      </a:lnTo>
                      <a:lnTo>
                        <a:pt x="9" y="3"/>
                      </a:lnTo>
                      <a:lnTo>
                        <a:pt x="8" y="3"/>
                      </a:lnTo>
                      <a:lnTo>
                        <a:pt x="8" y="3"/>
                      </a:lnTo>
                      <a:lnTo>
                        <a:pt x="6" y="1"/>
                      </a:lnTo>
                      <a:lnTo>
                        <a:pt x="6" y="1"/>
                      </a:lnTo>
                      <a:lnTo>
                        <a:pt x="6" y="0"/>
                      </a:lnTo>
                      <a:lnTo>
                        <a:pt x="5" y="0"/>
                      </a:lnTo>
                      <a:lnTo>
                        <a:pt x="5" y="0"/>
                      </a:lnTo>
                      <a:lnTo>
                        <a:pt x="3" y="2"/>
                      </a:lnTo>
                      <a:lnTo>
                        <a:pt x="3" y="2"/>
                      </a:lnTo>
                      <a:lnTo>
                        <a:pt x="2" y="3"/>
                      </a:lnTo>
                      <a:lnTo>
                        <a:pt x="2" y="3"/>
                      </a:lnTo>
                      <a:lnTo>
                        <a:pt x="1" y="5"/>
                      </a:lnTo>
                      <a:lnTo>
                        <a:pt x="1" y="5"/>
                      </a:lnTo>
                      <a:lnTo>
                        <a:pt x="0" y="8"/>
                      </a:lnTo>
                      <a:lnTo>
                        <a:pt x="0" y="9"/>
                      </a:lnTo>
                      <a:lnTo>
                        <a:pt x="0" y="9"/>
                      </a:lnTo>
                      <a:lnTo>
                        <a:pt x="3" y="8"/>
                      </a:lnTo>
                      <a:lnTo>
                        <a:pt x="3" y="8"/>
                      </a:lnTo>
                      <a:lnTo>
                        <a:pt x="4" y="8"/>
                      </a:lnTo>
                      <a:lnTo>
                        <a:pt x="5" y="9"/>
                      </a:lnTo>
                      <a:lnTo>
                        <a:pt x="5" y="9"/>
                      </a:lnTo>
                      <a:lnTo>
                        <a:pt x="6" y="9"/>
                      </a:lnTo>
                      <a:lnTo>
                        <a:pt x="8" y="10"/>
                      </a:lnTo>
                      <a:lnTo>
                        <a:pt x="8" y="10"/>
                      </a:lnTo>
                      <a:lnTo>
                        <a:pt x="8" y="11"/>
                      </a:lnTo>
                      <a:lnTo>
                        <a:pt x="8" y="12"/>
                      </a:lnTo>
                      <a:lnTo>
                        <a:pt x="8" y="13"/>
                      </a:lnTo>
                      <a:lnTo>
                        <a:pt x="8" y="13"/>
                      </a:lnTo>
                      <a:lnTo>
                        <a:pt x="10" y="14"/>
                      </a:lnTo>
                      <a:lnTo>
                        <a:pt x="11" y="14"/>
                      </a:lnTo>
                      <a:lnTo>
                        <a:pt x="11" y="14"/>
                      </a:lnTo>
                      <a:lnTo>
                        <a:pt x="11" y="13"/>
                      </a:lnTo>
                      <a:lnTo>
                        <a:pt x="11" y="12"/>
                      </a:lnTo>
                      <a:lnTo>
                        <a:pt x="11" y="12"/>
                      </a:lnTo>
                      <a:lnTo>
                        <a:pt x="11" y="12"/>
                      </a:lnTo>
                      <a:lnTo>
                        <a:pt x="12" y="13"/>
                      </a:lnTo>
                      <a:lnTo>
                        <a:pt x="12" y="13"/>
                      </a:lnTo>
                      <a:lnTo>
                        <a:pt x="13" y="13"/>
                      </a:lnTo>
                      <a:lnTo>
                        <a:pt x="13" y="13"/>
                      </a:lnTo>
                      <a:lnTo>
                        <a:pt x="14" y="11"/>
                      </a:lnTo>
                      <a:lnTo>
                        <a:pt x="15" y="10"/>
                      </a:lnTo>
                      <a:lnTo>
                        <a:pt x="15" y="10"/>
                      </a:lnTo>
                      <a:lnTo>
                        <a:pt x="15" y="10"/>
                      </a:lnTo>
                      <a:lnTo>
                        <a:pt x="18" y="10"/>
                      </a:lnTo>
                      <a:lnTo>
                        <a:pt x="19" y="9"/>
                      </a:lnTo>
                      <a:lnTo>
                        <a:pt x="19" y="9"/>
                      </a:lnTo>
                      <a:lnTo>
                        <a:pt x="20" y="8"/>
                      </a:lnTo>
                      <a:lnTo>
                        <a:pt x="20" y="6"/>
                      </a:lnTo>
                      <a:lnTo>
                        <a:pt x="20" y="5"/>
                      </a:lnTo>
                      <a:lnTo>
                        <a:pt x="20"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4" name="フリーフォーム 183">
                  <a:extLst>
                    <a:ext uri="{FF2B5EF4-FFF2-40B4-BE49-F238E27FC236}">
                      <a16:creationId xmlns:a16="http://schemas.microsoft.com/office/drawing/2014/main" id="{00000000-0008-0000-0000-000016060000}"/>
                    </a:ext>
                  </a:extLst>
                </p:cNvPr>
                <p:cNvSpPr>
                  <a:spLocks/>
                </p:cNvSpPr>
                <p:nvPr/>
              </p:nvSpPr>
              <p:spPr bwMode="auto">
                <a:xfrm>
                  <a:off x="280" y="726"/>
                  <a:ext cx="2" cy="2"/>
                </a:xfrm>
                <a:custGeom>
                  <a:avLst/>
                  <a:gdLst>
                    <a:gd name="T0" fmla="*/ 17 w 17"/>
                    <a:gd name="T1" fmla="*/ 3 h 15"/>
                    <a:gd name="T2" fmla="*/ 2 w 17"/>
                    <a:gd name="T3" fmla="*/ 15 h 15"/>
                    <a:gd name="T4" fmla="*/ 0 w 17"/>
                    <a:gd name="T5" fmla="*/ 12 h 15"/>
                    <a:gd name="T6" fmla="*/ 14 w 17"/>
                    <a:gd name="T7" fmla="*/ 0 h 15"/>
                    <a:gd name="T8" fmla="*/ 17 w 17"/>
                    <a:gd name="T9" fmla="*/ 3 h 15"/>
                  </a:gdLst>
                  <a:ahLst/>
                  <a:cxnLst>
                    <a:cxn ang="0">
                      <a:pos x="T0" y="T1"/>
                    </a:cxn>
                    <a:cxn ang="0">
                      <a:pos x="T2" y="T3"/>
                    </a:cxn>
                    <a:cxn ang="0">
                      <a:pos x="T4" y="T5"/>
                    </a:cxn>
                    <a:cxn ang="0">
                      <a:pos x="T6" y="T7"/>
                    </a:cxn>
                    <a:cxn ang="0">
                      <a:pos x="T8" y="T9"/>
                    </a:cxn>
                  </a:cxnLst>
                  <a:rect l="0" t="0" r="r" b="b"/>
                  <a:pathLst>
                    <a:path w="17" h="15">
                      <a:moveTo>
                        <a:pt x="17" y="3"/>
                      </a:moveTo>
                      <a:lnTo>
                        <a:pt x="2" y="15"/>
                      </a:lnTo>
                      <a:lnTo>
                        <a:pt x="0" y="12"/>
                      </a:lnTo>
                      <a:lnTo>
                        <a:pt x="14" y="0"/>
                      </a:lnTo>
                      <a:lnTo>
                        <a:pt x="17"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5" name="フリーフォーム 184">
                  <a:extLst>
                    <a:ext uri="{FF2B5EF4-FFF2-40B4-BE49-F238E27FC236}">
                      <a16:creationId xmlns:a16="http://schemas.microsoft.com/office/drawing/2014/main" id="{00000000-0008-0000-0000-000017060000}"/>
                    </a:ext>
                  </a:extLst>
                </p:cNvPr>
                <p:cNvSpPr>
                  <a:spLocks/>
                </p:cNvSpPr>
                <p:nvPr/>
              </p:nvSpPr>
              <p:spPr bwMode="auto">
                <a:xfrm>
                  <a:off x="285" y="722"/>
                  <a:ext cx="1" cy="1"/>
                </a:xfrm>
                <a:custGeom>
                  <a:avLst/>
                  <a:gdLst>
                    <a:gd name="T0" fmla="*/ 7 w 7"/>
                    <a:gd name="T1" fmla="*/ 6 h 8"/>
                    <a:gd name="T2" fmla="*/ 5 w 7"/>
                    <a:gd name="T3" fmla="*/ 4 h 8"/>
                    <a:gd name="T4" fmla="*/ 5 w 7"/>
                    <a:gd name="T5" fmla="*/ 0 h 8"/>
                    <a:gd name="T6" fmla="*/ 0 w 7"/>
                    <a:gd name="T7" fmla="*/ 6 h 8"/>
                    <a:gd name="T8" fmla="*/ 3 w 7"/>
                    <a:gd name="T9" fmla="*/ 8 h 8"/>
                    <a:gd name="T10" fmla="*/ 7 w 7"/>
                    <a:gd name="T11" fmla="*/ 6 h 8"/>
                  </a:gdLst>
                  <a:ahLst/>
                  <a:cxnLst>
                    <a:cxn ang="0">
                      <a:pos x="T0" y="T1"/>
                    </a:cxn>
                    <a:cxn ang="0">
                      <a:pos x="T2" y="T3"/>
                    </a:cxn>
                    <a:cxn ang="0">
                      <a:pos x="T4" y="T5"/>
                    </a:cxn>
                    <a:cxn ang="0">
                      <a:pos x="T6" y="T7"/>
                    </a:cxn>
                    <a:cxn ang="0">
                      <a:pos x="T8" y="T9"/>
                    </a:cxn>
                    <a:cxn ang="0">
                      <a:pos x="T10" y="T11"/>
                    </a:cxn>
                  </a:cxnLst>
                  <a:rect l="0" t="0" r="r" b="b"/>
                  <a:pathLst>
                    <a:path w="7" h="8">
                      <a:moveTo>
                        <a:pt x="7" y="6"/>
                      </a:moveTo>
                      <a:lnTo>
                        <a:pt x="5" y="4"/>
                      </a:lnTo>
                      <a:lnTo>
                        <a:pt x="5" y="0"/>
                      </a:lnTo>
                      <a:lnTo>
                        <a:pt x="0" y="6"/>
                      </a:lnTo>
                      <a:lnTo>
                        <a:pt x="3" y="8"/>
                      </a:lnTo>
                      <a:lnTo>
                        <a:pt x="7"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6" name="フリーフォーム 185">
                  <a:extLst>
                    <a:ext uri="{FF2B5EF4-FFF2-40B4-BE49-F238E27FC236}">
                      <a16:creationId xmlns:a16="http://schemas.microsoft.com/office/drawing/2014/main" id="{00000000-0008-0000-0000-000018060000}"/>
                    </a:ext>
                  </a:extLst>
                </p:cNvPr>
                <p:cNvSpPr>
                  <a:spLocks/>
                </p:cNvSpPr>
                <p:nvPr/>
              </p:nvSpPr>
              <p:spPr bwMode="auto">
                <a:xfrm>
                  <a:off x="286" y="722"/>
                  <a:ext cx="1" cy="1"/>
                </a:xfrm>
                <a:custGeom>
                  <a:avLst/>
                  <a:gdLst>
                    <a:gd name="T0" fmla="*/ 2 w 4"/>
                    <a:gd name="T1" fmla="*/ 5 h 5"/>
                    <a:gd name="T2" fmla="*/ 0 w 4"/>
                    <a:gd name="T3" fmla="*/ 3 h 5"/>
                    <a:gd name="T4" fmla="*/ 1 w 4"/>
                    <a:gd name="T5" fmla="*/ 0 h 5"/>
                    <a:gd name="T6" fmla="*/ 4 w 4"/>
                    <a:gd name="T7" fmla="*/ 3 h 5"/>
                    <a:gd name="T8" fmla="*/ 2 w 4"/>
                    <a:gd name="T9" fmla="*/ 5 h 5"/>
                  </a:gdLst>
                  <a:ahLst/>
                  <a:cxnLst>
                    <a:cxn ang="0">
                      <a:pos x="T0" y="T1"/>
                    </a:cxn>
                    <a:cxn ang="0">
                      <a:pos x="T2" y="T3"/>
                    </a:cxn>
                    <a:cxn ang="0">
                      <a:pos x="T4" y="T5"/>
                    </a:cxn>
                    <a:cxn ang="0">
                      <a:pos x="T6" y="T7"/>
                    </a:cxn>
                    <a:cxn ang="0">
                      <a:pos x="T8" y="T9"/>
                    </a:cxn>
                  </a:cxnLst>
                  <a:rect l="0" t="0" r="r" b="b"/>
                  <a:pathLst>
                    <a:path w="4" h="5">
                      <a:moveTo>
                        <a:pt x="2" y="5"/>
                      </a:moveTo>
                      <a:lnTo>
                        <a:pt x="0" y="3"/>
                      </a:lnTo>
                      <a:lnTo>
                        <a:pt x="1" y="0"/>
                      </a:lnTo>
                      <a:lnTo>
                        <a:pt x="4" y="3"/>
                      </a:lnTo>
                      <a:lnTo>
                        <a:pt x="2"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7" name="フリーフォーム 186">
                  <a:extLst>
                    <a:ext uri="{FF2B5EF4-FFF2-40B4-BE49-F238E27FC236}">
                      <a16:creationId xmlns:a16="http://schemas.microsoft.com/office/drawing/2014/main" id="{00000000-0008-0000-0000-000019060000}"/>
                    </a:ext>
                  </a:extLst>
                </p:cNvPr>
                <p:cNvSpPr>
                  <a:spLocks/>
                </p:cNvSpPr>
                <p:nvPr/>
              </p:nvSpPr>
              <p:spPr bwMode="auto">
                <a:xfrm>
                  <a:off x="286" y="715"/>
                  <a:ext cx="1" cy="1"/>
                </a:xfrm>
                <a:custGeom>
                  <a:avLst/>
                  <a:gdLst>
                    <a:gd name="T0" fmla="*/ 7 w 7"/>
                    <a:gd name="T1" fmla="*/ 6 h 6"/>
                    <a:gd name="T2" fmla="*/ 7 w 7"/>
                    <a:gd name="T3" fmla="*/ 0 h 6"/>
                    <a:gd name="T4" fmla="*/ 1 w 7"/>
                    <a:gd name="T5" fmla="*/ 0 h 6"/>
                    <a:gd name="T6" fmla="*/ 0 w 7"/>
                    <a:gd name="T7" fmla="*/ 5 h 6"/>
                    <a:gd name="T8" fmla="*/ 7 w 7"/>
                    <a:gd name="T9" fmla="*/ 6 h 6"/>
                  </a:gdLst>
                  <a:ahLst/>
                  <a:cxnLst>
                    <a:cxn ang="0">
                      <a:pos x="T0" y="T1"/>
                    </a:cxn>
                    <a:cxn ang="0">
                      <a:pos x="T2" y="T3"/>
                    </a:cxn>
                    <a:cxn ang="0">
                      <a:pos x="T4" y="T5"/>
                    </a:cxn>
                    <a:cxn ang="0">
                      <a:pos x="T6" y="T7"/>
                    </a:cxn>
                    <a:cxn ang="0">
                      <a:pos x="T8" y="T9"/>
                    </a:cxn>
                  </a:cxnLst>
                  <a:rect l="0" t="0" r="r" b="b"/>
                  <a:pathLst>
                    <a:path w="7" h="6">
                      <a:moveTo>
                        <a:pt x="7" y="6"/>
                      </a:moveTo>
                      <a:lnTo>
                        <a:pt x="7" y="0"/>
                      </a:lnTo>
                      <a:lnTo>
                        <a:pt x="1" y="0"/>
                      </a:lnTo>
                      <a:lnTo>
                        <a:pt x="0" y="5"/>
                      </a:lnTo>
                      <a:lnTo>
                        <a:pt x="7"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8" name="フリーフォーム 187">
                  <a:extLst>
                    <a:ext uri="{FF2B5EF4-FFF2-40B4-BE49-F238E27FC236}">
                      <a16:creationId xmlns:a16="http://schemas.microsoft.com/office/drawing/2014/main" id="{00000000-0008-0000-0000-00001A060000}"/>
                    </a:ext>
                  </a:extLst>
                </p:cNvPr>
                <p:cNvSpPr>
                  <a:spLocks/>
                </p:cNvSpPr>
                <p:nvPr/>
              </p:nvSpPr>
              <p:spPr bwMode="auto">
                <a:xfrm>
                  <a:off x="286" y="716"/>
                  <a:ext cx="1" cy="1"/>
                </a:xfrm>
                <a:custGeom>
                  <a:avLst/>
                  <a:gdLst>
                    <a:gd name="T0" fmla="*/ 10 w 10"/>
                    <a:gd name="T1" fmla="*/ 0 h 8"/>
                    <a:gd name="T2" fmla="*/ 9 w 10"/>
                    <a:gd name="T3" fmla="*/ 5 h 8"/>
                    <a:gd name="T4" fmla="*/ 5 w 10"/>
                    <a:gd name="T5" fmla="*/ 8 h 8"/>
                    <a:gd name="T6" fmla="*/ 0 w 10"/>
                    <a:gd name="T7" fmla="*/ 4 h 8"/>
                    <a:gd name="T8" fmla="*/ 3 w 10"/>
                    <a:gd name="T9" fmla="*/ 0 h 8"/>
                    <a:gd name="T10" fmla="*/ 1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10" y="0"/>
                      </a:moveTo>
                      <a:lnTo>
                        <a:pt x="9" y="5"/>
                      </a:lnTo>
                      <a:lnTo>
                        <a:pt x="5" y="8"/>
                      </a:lnTo>
                      <a:lnTo>
                        <a:pt x="0" y="4"/>
                      </a:lnTo>
                      <a:lnTo>
                        <a:pt x="3" y="0"/>
                      </a:lnTo>
                      <a:lnTo>
                        <a:pt x="1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9" name="四角形 39">
                  <a:extLst>
                    <a:ext uri="{FF2B5EF4-FFF2-40B4-BE49-F238E27FC236}">
                      <a16:creationId xmlns:a16="http://schemas.microsoft.com/office/drawing/2014/main" id="{00000000-0008-0000-0000-00001B060000}"/>
                    </a:ext>
                  </a:extLst>
                </p:cNvPr>
                <p:cNvSpPr>
                  <a:spLocks noChangeArrowheads="1"/>
                </p:cNvSpPr>
                <p:nvPr/>
              </p:nvSpPr>
              <p:spPr bwMode="auto">
                <a:xfrm>
                  <a:off x="287" y="718"/>
                  <a:ext cx="1" cy="1"/>
                </a:xfrm>
                <a:prstGeom prst="rect">
                  <a:avLst/>
                </a:prstGeom>
                <a:solidFill>
                  <a:srgbClr val="FFFFFF"/>
                </a:solidFill>
                <a:ln w="0">
                  <a:solidFill>
                    <a:srgbClr val="231815"/>
                  </a:solidFill>
                  <a:prstDash val="solid"/>
                  <a:miter lim="800000"/>
                  <a:headEnd/>
                  <a:tailEnd/>
                </a:ln>
              </p:spPr>
              <p:txBody>
                <a:bodyPr/>
                <a:lstStyle/>
                <a:p>
                  <a:endParaRPr lang="ja-JP" altLang="en-US"/>
                </a:p>
              </p:txBody>
            </p:sp>
            <p:sp>
              <p:nvSpPr>
                <p:cNvPr id="190" name="フリーフォーム 189">
                  <a:extLst>
                    <a:ext uri="{FF2B5EF4-FFF2-40B4-BE49-F238E27FC236}">
                      <a16:creationId xmlns:a16="http://schemas.microsoft.com/office/drawing/2014/main" id="{00000000-0008-0000-0000-00001C060000}"/>
                    </a:ext>
                  </a:extLst>
                </p:cNvPr>
                <p:cNvSpPr>
                  <a:spLocks/>
                </p:cNvSpPr>
                <p:nvPr/>
              </p:nvSpPr>
              <p:spPr bwMode="auto">
                <a:xfrm>
                  <a:off x="287" y="717"/>
                  <a:ext cx="1" cy="1"/>
                </a:xfrm>
                <a:custGeom>
                  <a:avLst/>
                  <a:gdLst>
                    <a:gd name="T0" fmla="*/ 14 w 14"/>
                    <a:gd name="T1" fmla="*/ 6 h 8"/>
                    <a:gd name="T2" fmla="*/ 13 w 14"/>
                    <a:gd name="T3" fmla="*/ 0 h 8"/>
                    <a:gd name="T4" fmla="*/ 0 w 14"/>
                    <a:gd name="T5" fmla="*/ 1 h 8"/>
                    <a:gd name="T6" fmla="*/ 0 w 14"/>
                    <a:gd name="T7" fmla="*/ 5 h 8"/>
                    <a:gd name="T8" fmla="*/ 6 w 14"/>
                    <a:gd name="T9" fmla="*/ 6 h 8"/>
                    <a:gd name="T10" fmla="*/ 6 w 14"/>
                    <a:gd name="T11" fmla="*/ 7 h 8"/>
                    <a:gd name="T12" fmla="*/ 9 w 14"/>
                    <a:gd name="T13" fmla="*/ 8 h 8"/>
                    <a:gd name="T14" fmla="*/ 14 w 14"/>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6"/>
                      </a:moveTo>
                      <a:lnTo>
                        <a:pt x="13" y="0"/>
                      </a:lnTo>
                      <a:lnTo>
                        <a:pt x="0" y="1"/>
                      </a:lnTo>
                      <a:lnTo>
                        <a:pt x="0" y="5"/>
                      </a:lnTo>
                      <a:lnTo>
                        <a:pt x="6" y="6"/>
                      </a:lnTo>
                      <a:lnTo>
                        <a:pt x="6" y="7"/>
                      </a:lnTo>
                      <a:lnTo>
                        <a:pt x="9" y="8"/>
                      </a:lnTo>
                      <a:lnTo>
                        <a:pt x="14"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1" name="フリーフォーム 190">
                  <a:extLst>
                    <a:ext uri="{FF2B5EF4-FFF2-40B4-BE49-F238E27FC236}">
                      <a16:creationId xmlns:a16="http://schemas.microsoft.com/office/drawing/2014/main" id="{00000000-0008-0000-0000-00001D060000}"/>
                    </a:ext>
                  </a:extLst>
                </p:cNvPr>
                <p:cNvSpPr>
                  <a:spLocks/>
                </p:cNvSpPr>
                <p:nvPr/>
              </p:nvSpPr>
              <p:spPr bwMode="auto">
                <a:xfrm>
                  <a:off x="281" y="714"/>
                  <a:ext cx="2" cy="1"/>
                </a:xfrm>
                <a:custGeom>
                  <a:avLst/>
                  <a:gdLst>
                    <a:gd name="T0" fmla="*/ 12 w 12"/>
                    <a:gd name="T1" fmla="*/ 4 h 7"/>
                    <a:gd name="T2" fmla="*/ 12 w 12"/>
                    <a:gd name="T3" fmla="*/ 5 h 7"/>
                    <a:gd name="T4" fmla="*/ 7 w 12"/>
                    <a:gd name="T5" fmla="*/ 5 h 7"/>
                    <a:gd name="T6" fmla="*/ 7 w 12"/>
                    <a:gd name="T7" fmla="*/ 7 h 7"/>
                    <a:gd name="T8" fmla="*/ 0 w 12"/>
                    <a:gd name="T9" fmla="*/ 7 h 7"/>
                    <a:gd name="T10" fmla="*/ 0 w 12"/>
                    <a:gd name="T11" fmla="*/ 3 h 7"/>
                    <a:gd name="T12" fmla="*/ 2 w 12"/>
                    <a:gd name="T13" fmla="*/ 1 h 7"/>
                    <a:gd name="T14" fmla="*/ 12 w 12"/>
                    <a:gd name="T15" fmla="*/ 0 h 7"/>
                    <a:gd name="T16" fmla="*/ 12 w 12"/>
                    <a:gd name="T17" fmla="*/ 2 h 7"/>
                    <a:gd name="T18" fmla="*/ 8 w 12"/>
                    <a:gd name="T19" fmla="*/ 2 h 7"/>
                    <a:gd name="T20" fmla="*/ 8 w 12"/>
                    <a:gd name="T21" fmla="*/ 4 h 7"/>
                    <a:gd name="T22" fmla="*/ 12 w 12"/>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7">
                      <a:moveTo>
                        <a:pt x="12" y="4"/>
                      </a:moveTo>
                      <a:lnTo>
                        <a:pt x="12" y="5"/>
                      </a:lnTo>
                      <a:lnTo>
                        <a:pt x="7" y="5"/>
                      </a:lnTo>
                      <a:lnTo>
                        <a:pt x="7" y="7"/>
                      </a:lnTo>
                      <a:lnTo>
                        <a:pt x="0" y="7"/>
                      </a:lnTo>
                      <a:lnTo>
                        <a:pt x="0" y="3"/>
                      </a:lnTo>
                      <a:lnTo>
                        <a:pt x="2" y="1"/>
                      </a:lnTo>
                      <a:lnTo>
                        <a:pt x="12" y="0"/>
                      </a:lnTo>
                      <a:lnTo>
                        <a:pt x="12" y="2"/>
                      </a:lnTo>
                      <a:lnTo>
                        <a:pt x="8" y="2"/>
                      </a:lnTo>
                      <a:lnTo>
                        <a:pt x="8" y="4"/>
                      </a:lnTo>
                      <a:lnTo>
                        <a:pt x="12" y="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2" name="フリーフォーム 191">
                  <a:extLst>
                    <a:ext uri="{FF2B5EF4-FFF2-40B4-BE49-F238E27FC236}">
                      <a16:creationId xmlns:a16="http://schemas.microsoft.com/office/drawing/2014/main" id="{00000000-0008-0000-0000-00001E060000}"/>
                    </a:ext>
                  </a:extLst>
                </p:cNvPr>
                <p:cNvSpPr>
                  <a:spLocks/>
                </p:cNvSpPr>
                <p:nvPr/>
              </p:nvSpPr>
              <p:spPr bwMode="auto">
                <a:xfrm>
                  <a:off x="279" y="715"/>
                  <a:ext cx="2" cy="1"/>
                </a:xfrm>
                <a:custGeom>
                  <a:avLst/>
                  <a:gdLst>
                    <a:gd name="T0" fmla="*/ 15 w 15"/>
                    <a:gd name="T1" fmla="*/ 13 h 13"/>
                    <a:gd name="T2" fmla="*/ 14 w 15"/>
                    <a:gd name="T3" fmla="*/ 11 h 13"/>
                    <a:gd name="T4" fmla="*/ 10 w 15"/>
                    <a:gd name="T5" fmla="*/ 11 h 13"/>
                    <a:gd name="T6" fmla="*/ 10 w 15"/>
                    <a:gd name="T7" fmla="*/ 9 h 13"/>
                    <a:gd name="T8" fmla="*/ 13 w 15"/>
                    <a:gd name="T9" fmla="*/ 8 h 13"/>
                    <a:gd name="T10" fmla="*/ 13 w 15"/>
                    <a:gd name="T11" fmla="*/ 6 h 13"/>
                    <a:gd name="T12" fmla="*/ 7 w 15"/>
                    <a:gd name="T13" fmla="*/ 6 h 13"/>
                    <a:gd name="T14" fmla="*/ 7 w 15"/>
                    <a:gd name="T15" fmla="*/ 5 h 13"/>
                    <a:gd name="T16" fmla="*/ 13 w 15"/>
                    <a:gd name="T17" fmla="*/ 5 h 13"/>
                    <a:gd name="T18" fmla="*/ 13 w 15"/>
                    <a:gd name="T19" fmla="*/ 4 h 13"/>
                    <a:gd name="T20" fmla="*/ 6 w 15"/>
                    <a:gd name="T21" fmla="*/ 4 h 13"/>
                    <a:gd name="T22" fmla="*/ 6 w 15"/>
                    <a:gd name="T23" fmla="*/ 3 h 13"/>
                    <a:gd name="T24" fmla="*/ 8 w 15"/>
                    <a:gd name="T25" fmla="*/ 2 h 13"/>
                    <a:gd name="T26" fmla="*/ 8 w 15"/>
                    <a:gd name="T27" fmla="*/ 1 h 13"/>
                    <a:gd name="T28" fmla="*/ 6 w 15"/>
                    <a:gd name="T29" fmla="*/ 1 h 13"/>
                    <a:gd name="T30" fmla="*/ 6 w 15"/>
                    <a:gd name="T31" fmla="*/ 0 h 13"/>
                    <a:gd name="T32" fmla="*/ 4 w 15"/>
                    <a:gd name="T33" fmla="*/ 0 h 13"/>
                    <a:gd name="T34" fmla="*/ 0 w 15"/>
                    <a:gd name="T35" fmla="*/ 3 h 13"/>
                    <a:gd name="T36" fmla="*/ 0 w 15"/>
                    <a:gd name="T37" fmla="*/ 5 h 13"/>
                    <a:gd name="T38" fmla="*/ 1 w 15"/>
                    <a:gd name="T39" fmla="*/ 5 h 13"/>
                    <a:gd name="T40" fmla="*/ 1 w 15"/>
                    <a:gd name="T41" fmla="*/ 11 h 13"/>
                    <a:gd name="T42" fmla="*/ 4 w 15"/>
                    <a:gd name="T43" fmla="*/ 13 h 13"/>
                    <a:gd name="T44" fmla="*/ 15 w 15"/>
                    <a:gd name="T4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13">
                      <a:moveTo>
                        <a:pt x="15" y="13"/>
                      </a:moveTo>
                      <a:lnTo>
                        <a:pt x="14" y="11"/>
                      </a:lnTo>
                      <a:lnTo>
                        <a:pt x="10" y="11"/>
                      </a:lnTo>
                      <a:lnTo>
                        <a:pt x="10" y="9"/>
                      </a:lnTo>
                      <a:lnTo>
                        <a:pt x="13" y="8"/>
                      </a:lnTo>
                      <a:lnTo>
                        <a:pt x="13" y="6"/>
                      </a:lnTo>
                      <a:lnTo>
                        <a:pt x="7" y="6"/>
                      </a:lnTo>
                      <a:lnTo>
                        <a:pt x="7" y="5"/>
                      </a:lnTo>
                      <a:lnTo>
                        <a:pt x="13" y="5"/>
                      </a:lnTo>
                      <a:lnTo>
                        <a:pt x="13" y="4"/>
                      </a:lnTo>
                      <a:lnTo>
                        <a:pt x="6" y="4"/>
                      </a:lnTo>
                      <a:lnTo>
                        <a:pt x="6" y="3"/>
                      </a:lnTo>
                      <a:lnTo>
                        <a:pt x="8" y="2"/>
                      </a:lnTo>
                      <a:lnTo>
                        <a:pt x="8" y="1"/>
                      </a:lnTo>
                      <a:lnTo>
                        <a:pt x="6" y="1"/>
                      </a:lnTo>
                      <a:lnTo>
                        <a:pt x="6" y="0"/>
                      </a:lnTo>
                      <a:lnTo>
                        <a:pt x="4" y="0"/>
                      </a:lnTo>
                      <a:lnTo>
                        <a:pt x="0" y="3"/>
                      </a:lnTo>
                      <a:lnTo>
                        <a:pt x="0" y="5"/>
                      </a:lnTo>
                      <a:lnTo>
                        <a:pt x="1" y="5"/>
                      </a:lnTo>
                      <a:lnTo>
                        <a:pt x="1" y="11"/>
                      </a:lnTo>
                      <a:lnTo>
                        <a:pt x="4" y="13"/>
                      </a:lnTo>
                      <a:lnTo>
                        <a:pt x="15" y="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3" name="フリーフォーム 192">
                  <a:extLst>
                    <a:ext uri="{FF2B5EF4-FFF2-40B4-BE49-F238E27FC236}">
                      <a16:creationId xmlns:a16="http://schemas.microsoft.com/office/drawing/2014/main" id="{00000000-0008-0000-0000-00001F060000}"/>
                    </a:ext>
                  </a:extLst>
                </p:cNvPr>
                <p:cNvSpPr>
                  <a:spLocks/>
                </p:cNvSpPr>
                <p:nvPr/>
              </p:nvSpPr>
              <p:spPr bwMode="auto">
                <a:xfrm>
                  <a:off x="42" y="732"/>
                  <a:ext cx="9" cy="11"/>
                </a:xfrm>
                <a:custGeom>
                  <a:avLst/>
                  <a:gdLst>
                    <a:gd name="T0" fmla="*/ 1 w 79"/>
                    <a:gd name="T1" fmla="*/ 92 h 105"/>
                    <a:gd name="T2" fmla="*/ 2 w 79"/>
                    <a:gd name="T3" fmla="*/ 76 h 105"/>
                    <a:gd name="T4" fmla="*/ 2 w 79"/>
                    <a:gd name="T5" fmla="*/ 70 h 105"/>
                    <a:gd name="T6" fmla="*/ 5 w 79"/>
                    <a:gd name="T7" fmla="*/ 64 h 105"/>
                    <a:gd name="T8" fmla="*/ 7 w 79"/>
                    <a:gd name="T9" fmla="*/ 35 h 105"/>
                    <a:gd name="T10" fmla="*/ 10 w 79"/>
                    <a:gd name="T11" fmla="*/ 17 h 105"/>
                    <a:gd name="T12" fmla="*/ 13 w 79"/>
                    <a:gd name="T13" fmla="*/ 2 h 105"/>
                    <a:gd name="T14" fmla="*/ 19 w 79"/>
                    <a:gd name="T15" fmla="*/ 0 h 105"/>
                    <a:gd name="T16" fmla="*/ 21 w 79"/>
                    <a:gd name="T17" fmla="*/ 7 h 105"/>
                    <a:gd name="T18" fmla="*/ 23 w 79"/>
                    <a:gd name="T19" fmla="*/ 14 h 105"/>
                    <a:gd name="T20" fmla="*/ 29 w 79"/>
                    <a:gd name="T21" fmla="*/ 11 h 105"/>
                    <a:gd name="T22" fmla="*/ 32 w 79"/>
                    <a:gd name="T23" fmla="*/ 8 h 105"/>
                    <a:gd name="T24" fmla="*/ 32 w 79"/>
                    <a:gd name="T25" fmla="*/ 15 h 105"/>
                    <a:gd name="T26" fmla="*/ 36 w 79"/>
                    <a:gd name="T27" fmla="*/ 12 h 105"/>
                    <a:gd name="T28" fmla="*/ 39 w 79"/>
                    <a:gd name="T29" fmla="*/ 12 h 105"/>
                    <a:gd name="T30" fmla="*/ 41 w 79"/>
                    <a:gd name="T31" fmla="*/ 18 h 105"/>
                    <a:gd name="T32" fmla="*/ 44 w 79"/>
                    <a:gd name="T33" fmla="*/ 23 h 105"/>
                    <a:gd name="T34" fmla="*/ 43 w 79"/>
                    <a:gd name="T35" fmla="*/ 12 h 105"/>
                    <a:gd name="T36" fmla="*/ 36 w 79"/>
                    <a:gd name="T37" fmla="*/ 4 h 105"/>
                    <a:gd name="T38" fmla="*/ 38 w 79"/>
                    <a:gd name="T39" fmla="*/ 1 h 105"/>
                    <a:gd name="T40" fmla="*/ 46 w 79"/>
                    <a:gd name="T41" fmla="*/ 8 h 105"/>
                    <a:gd name="T42" fmla="*/ 50 w 79"/>
                    <a:gd name="T43" fmla="*/ 9 h 105"/>
                    <a:gd name="T44" fmla="*/ 48 w 79"/>
                    <a:gd name="T45" fmla="*/ 17 h 105"/>
                    <a:gd name="T46" fmla="*/ 50 w 79"/>
                    <a:gd name="T47" fmla="*/ 18 h 105"/>
                    <a:gd name="T48" fmla="*/ 52 w 79"/>
                    <a:gd name="T49" fmla="*/ 20 h 105"/>
                    <a:gd name="T50" fmla="*/ 51 w 79"/>
                    <a:gd name="T51" fmla="*/ 15 h 105"/>
                    <a:gd name="T52" fmla="*/ 58 w 79"/>
                    <a:gd name="T53" fmla="*/ 15 h 105"/>
                    <a:gd name="T54" fmla="*/ 71 w 79"/>
                    <a:gd name="T55" fmla="*/ 13 h 105"/>
                    <a:gd name="T56" fmla="*/ 73 w 79"/>
                    <a:gd name="T57" fmla="*/ 14 h 105"/>
                    <a:gd name="T58" fmla="*/ 78 w 79"/>
                    <a:gd name="T59" fmla="*/ 11 h 105"/>
                    <a:gd name="T60" fmla="*/ 78 w 79"/>
                    <a:gd name="T61" fmla="*/ 15 h 105"/>
                    <a:gd name="T62" fmla="*/ 69 w 79"/>
                    <a:gd name="T63" fmla="*/ 26 h 105"/>
                    <a:gd name="T64" fmla="*/ 64 w 79"/>
                    <a:gd name="T65" fmla="*/ 22 h 105"/>
                    <a:gd name="T66" fmla="*/ 60 w 79"/>
                    <a:gd name="T67" fmla="*/ 25 h 105"/>
                    <a:gd name="T68" fmla="*/ 59 w 79"/>
                    <a:gd name="T69" fmla="*/ 24 h 105"/>
                    <a:gd name="T70" fmla="*/ 57 w 79"/>
                    <a:gd name="T71" fmla="*/ 31 h 105"/>
                    <a:gd name="T72" fmla="*/ 54 w 79"/>
                    <a:gd name="T73" fmla="*/ 37 h 105"/>
                    <a:gd name="T74" fmla="*/ 56 w 79"/>
                    <a:gd name="T75" fmla="*/ 44 h 105"/>
                    <a:gd name="T76" fmla="*/ 51 w 79"/>
                    <a:gd name="T77" fmla="*/ 50 h 105"/>
                    <a:gd name="T78" fmla="*/ 48 w 79"/>
                    <a:gd name="T79" fmla="*/ 47 h 105"/>
                    <a:gd name="T80" fmla="*/ 47 w 79"/>
                    <a:gd name="T81" fmla="*/ 46 h 105"/>
                    <a:gd name="T82" fmla="*/ 47 w 79"/>
                    <a:gd name="T83" fmla="*/ 51 h 105"/>
                    <a:gd name="T84" fmla="*/ 47 w 79"/>
                    <a:gd name="T85" fmla="*/ 58 h 105"/>
                    <a:gd name="T86" fmla="*/ 44 w 79"/>
                    <a:gd name="T87" fmla="*/ 58 h 105"/>
                    <a:gd name="T88" fmla="*/ 46 w 79"/>
                    <a:gd name="T89" fmla="*/ 63 h 105"/>
                    <a:gd name="T90" fmla="*/ 44 w 79"/>
                    <a:gd name="T91" fmla="*/ 71 h 105"/>
                    <a:gd name="T92" fmla="*/ 41 w 79"/>
                    <a:gd name="T93" fmla="*/ 72 h 105"/>
                    <a:gd name="T94" fmla="*/ 40 w 79"/>
                    <a:gd name="T95" fmla="*/ 78 h 105"/>
                    <a:gd name="T96" fmla="*/ 39 w 79"/>
                    <a:gd name="T97" fmla="*/ 81 h 105"/>
                    <a:gd name="T98" fmla="*/ 39 w 79"/>
                    <a:gd name="T99" fmla="*/ 87 h 105"/>
                    <a:gd name="T100" fmla="*/ 32 w 79"/>
                    <a:gd name="T101" fmla="*/ 90 h 105"/>
                    <a:gd name="T102" fmla="*/ 32 w 79"/>
                    <a:gd name="T103" fmla="*/ 94 h 105"/>
                    <a:gd name="T104" fmla="*/ 27 w 79"/>
                    <a:gd name="T105" fmla="*/ 98 h 105"/>
                    <a:gd name="T106" fmla="*/ 25 w 79"/>
                    <a:gd name="T107" fmla="*/ 95 h 105"/>
                    <a:gd name="T108" fmla="*/ 23 w 79"/>
                    <a:gd name="T109" fmla="*/ 101 h 105"/>
                    <a:gd name="T110" fmla="*/ 16 w 79"/>
                    <a:gd name="T111" fmla="*/ 105 h 105"/>
                    <a:gd name="T112" fmla="*/ 16 w 79"/>
                    <a:gd name="T113" fmla="*/ 95 h 105"/>
                    <a:gd name="T114" fmla="*/ 12 w 79"/>
                    <a:gd name="T115" fmla="*/ 99 h 105"/>
                    <a:gd name="T116" fmla="*/ 8 w 79"/>
                    <a:gd name="T117" fmla="*/ 92 h 105"/>
                    <a:gd name="T118" fmla="*/ 2 w 79"/>
                    <a:gd name="T119" fmla="*/ 9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105">
                      <a:moveTo>
                        <a:pt x="1" y="96"/>
                      </a:moveTo>
                      <a:lnTo>
                        <a:pt x="1" y="96"/>
                      </a:lnTo>
                      <a:lnTo>
                        <a:pt x="2" y="94"/>
                      </a:lnTo>
                      <a:lnTo>
                        <a:pt x="1" y="92"/>
                      </a:lnTo>
                      <a:lnTo>
                        <a:pt x="0" y="87"/>
                      </a:lnTo>
                      <a:lnTo>
                        <a:pt x="0" y="87"/>
                      </a:lnTo>
                      <a:lnTo>
                        <a:pt x="1" y="82"/>
                      </a:lnTo>
                      <a:lnTo>
                        <a:pt x="2" y="76"/>
                      </a:lnTo>
                      <a:lnTo>
                        <a:pt x="2" y="76"/>
                      </a:lnTo>
                      <a:lnTo>
                        <a:pt x="2" y="73"/>
                      </a:lnTo>
                      <a:lnTo>
                        <a:pt x="2" y="72"/>
                      </a:lnTo>
                      <a:lnTo>
                        <a:pt x="2" y="70"/>
                      </a:lnTo>
                      <a:lnTo>
                        <a:pt x="2" y="70"/>
                      </a:lnTo>
                      <a:lnTo>
                        <a:pt x="4" y="67"/>
                      </a:lnTo>
                      <a:lnTo>
                        <a:pt x="5" y="64"/>
                      </a:lnTo>
                      <a:lnTo>
                        <a:pt x="5" y="64"/>
                      </a:lnTo>
                      <a:lnTo>
                        <a:pt x="7" y="44"/>
                      </a:lnTo>
                      <a:lnTo>
                        <a:pt x="7" y="44"/>
                      </a:lnTo>
                      <a:lnTo>
                        <a:pt x="7" y="39"/>
                      </a:lnTo>
                      <a:lnTo>
                        <a:pt x="7" y="35"/>
                      </a:lnTo>
                      <a:lnTo>
                        <a:pt x="7" y="35"/>
                      </a:lnTo>
                      <a:lnTo>
                        <a:pt x="9" y="27"/>
                      </a:lnTo>
                      <a:lnTo>
                        <a:pt x="9" y="27"/>
                      </a:lnTo>
                      <a:lnTo>
                        <a:pt x="10" y="17"/>
                      </a:lnTo>
                      <a:lnTo>
                        <a:pt x="11" y="8"/>
                      </a:lnTo>
                      <a:lnTo>
                        <a:pt x="11" y="8"/>
                      </a:lnTo>
                      <a:lnTo>
                        <a:pt x="12" y="3"/>
                      </a:lnTo>
                      <a:lnTo>
                        <a:pt x="13" y="2"/>
                      </a:lnTo>
                      <a:lnTo>
                        <a:pt x="14" y="1"/>
                      </a:lnTo>
                      <a:lnTo>
                        <a:pt x="14" y="1"/>
                      </a:lnTo>
                      <a:lnTo>
                        <a:pt x="17" y="0"/>
                      </a:lnTo>
                      <a:lnTo>
                        <a:pt x="19" y="0"/>
                      </a:lnTo>
                      <a:lnTo>
                        <a:pt x="20" y="1"/>
                      </a:lnTo>
                      <a:lnTo>
                        <a:pt x="20" y="1"/>
                      </a:lnTo>
                      <a:lnTo>
                        <a:pt x="21" y="7"/>
                      </a:lnTo>
                      <a:lnTo>
                        <a:pt x="21" y="7"/>
                      </a:lnTo>
                      <a:lnTo>
                        <a:pt x="20" y="13"/>
                      </a:lnTo>
                      <a:lnTo>
                        <a:pt x="20" y="13"/>
                      </a:lnTo>
                      <a:lnTo>
                        <a:pt x="21" y="14"/>
                      </a:lnTo>
                      <a:lnTo>
                        <a:pt x="23" y="14"/>
                      </a:lnTo>
                      <a:lnTo>
                        <a:pt x="24" y="14"/>
                      </a:lnTo>
                      <a:lnTo>
                        <a:pt x="24" y="14"/>
                      </a:lnTo>
                      <a:lnTo>
                        <a:pt x="26" y="13"/>
                      </a:lnTo>
                      <a:lnTo>
                        <a:pt x="29" y="11"/>
                      </a:lnTo>
                      <a:lnTo>
                        <a:pt x="29" y="11"/>
                      </a:lnTo>
                      <a:lnTo>
                        <a:pt x="31" y="8"/>
                      </a:lnTo>
                      <a:lnTo>
                        <a:pt x="32" y="8"/>
                      </a:lnTo>
                      <a:lnTo>
                        <a:pt x="32" y="8"/>
                      </a:lnTo>
                      <a:lnTo>
                        <a:pt x="32" y="8"/>
                      </a:lnTo>
                      <a:lnTo>
                        <a:pt x="32" y="12"/>
                      </a:lnTo>
                      <a:lnTo>
                        <a:pt x="32" y="15"/>
                      </a:lnTo>
                      <a:lnTo>
                        <a:pt x="32" y="15"/>
                      </a:lnTo>
                      <a:lnTo>
                        <a:pt x="33" y="15"/>
                      </a:lnTo>
                      <a:lnTo>
                        <a:pt x="33" y="15"/>
                      </a:lnTo>
                      <a:lnTo>
                        <a:pt x="35" y="14"/>
                      </a:lnTo>
                      <a:lnTo>
                        <a:pt x="36" y="12"/>
                      </a:lnTo>
                      <a:lnTo>
                        <a:pt x="37" y="11"/>
                      </a:lnTo>
                      <a:lnTo>
                        <a:pt x="37" y="11"/>
                      </a:lnTo>
                      <a:lnTo>
                        <a:pt x="37" y="11"/>
                      </a:lnTo>
                      <a:lnTo>
                        <a:pt x="39" y="12"/>
                      </a:lnTo>
                      <a:lnTo>
                        <a:pt x="40" y="12"/>
                      </a:lnTo>
                      <a:lnTo>
                        <a:pt x="41" y="13"/>
                      </a:lnTo>
                      <a:lnTo>
                        <a:pt x="41" y="13"/>
                      </a:lnTo>
                      <a:lnTo>
                        <a:pt x="41" y="18"/>
                      </a:lnTo>
                      <a:lnTo>
                        <a:pt x="41" y="20"/>
                      </a:lnTo>
                      <a:lnTo>
                        <a:pt x="42" y="22"/>
                      </a:lnTo>
                      <a:lnTo>
                        <a:pt x="42" y="22"/>
                      </a:lnTo>
                      <a:lnTo>
                        <a:pt x="44" y="23"/>
                      </a:lnTo>
                      <a:lnTo>
                        <a:pt x="44" y="22"/>
                      </a:lnTo>
                      <a:lnTo>
                        <a:pt x="44" y="22"/>
                      </a:lnTo>
                      <a:lnTo>
                        <a:pt x="44" y="15"/>
                      </a:lnTo>
                      <a:lnTo>
                        <a:pt x="43" y="12"/>
                      </a:lnTo>
                      <a:lnTo>
                        <a:pt x="42" y="9"/>
                      </a:lnTo>
                      <a:lnTo>
                        <a:pt x="42" y="9"/>
                      </a:lnTo>
                      <a:lnTo>
                        <a:pt x="38" y="5"/>
                      </a:lnTo>
                      <a:lnTo>
                        <a:pt x="36" y="4"/>
                      </a:lnTo>
                      <a:lnTo>
                        <a:pt x="36" y="2"/>
                      </a:lnTo>
                      <a:lnTo>
                        <a:pt x="36" y="2"/>
                      </a:lnTo>
                      <a:lnTo>
                        <a:pt x="37" y="2"/>
                      </a:lnTo>
                      <a:lnTo>
                        <a:pt x="38" y="1"/>
                      </a:lnTo>
                      <a:lnTo>
                        <a:pt x="39" y="2"/>
                      </a:lnTo>
                      <a:lnTo>
                        <a:pt x="41" y="3"/>
                      </a:lnTo>
                      <a:lnTo>
                        <a:pt x="41" y="3"/>
                      </a:lnTo>
                      <a:lnTo>
                        <a:pt x="46" y="8"/>
                      </a:lnTo>
                      <a:lnTo>
                        <a:pt x="46" y="8"/>
                      </a:lnTo>
                      <a:lnTo>
                        <a:pt x="48" y="9"/>
                      </a:lnTo>
                      <a:lnTo>
                        <a:pt x="49" y="9"/>
                      </a:lnTo>
                      <a:lnTo>
                        <a:pt x="50" y="9"/>
                      </a:lnTo>
                      <a:lnTo>
                        <a:pt x="51" y="10"/>
                      </a:lnTo>
                      <a:lnTo>
                        <a:pt x="51" y="10"/>
                      </a:lnTo>
                      <a:lnTo>
                        <a:pt x="48" y="15"/>
                      </a:lnTo>
                      <a:lnTo>
                        <a:pt x="48" y="17"/>
                      </a:lnTo>
                      <a:lnTo>
                        <a:pt x="48" y="18"/>
                      </a:lnTo>
                      <a:lnTo>
                        <a:pt x="48" y="18"/>
                      </a:lnTo>
                      <a:lnTo>
                        <a:pt x="48" y="18"/>
                      </a:lnTo>
                      <a:lnTo>
                        <a:pt x="50" y="18"/>
                      </a:lnTo>
                      <a:lnTo>
                        <a:pt x="51" y="19"/>
                      </a:lnTo>
                      <a:lnTo>
                        <a:pt x="51" y="19"/>
                      </a:lnTo>
                      <a:lnTo>
                        <a:pt x="52" y="20"/>
                      </a:lnTo>
                      <a:lnTo>
                        <a:pt x="52" y="20"/>
                      </a:lnTo>
                      <a:lnTo>
                        <a:pt x="53" y="19"/>
                      </a:lnTo>
                      <a:lnTo>
                        <a:pt x="53" y="19"/>
                      </a:lnTo>
                      <a:lnTo>
                        <a:pt x="52" y="17"/>
                      </a:lnTo>
                      <a:lnTo>
                        <a:pt x="51" y="15"/>
                      </a:lnTo>
                      <a:lnTo>
                        <a:pt x="51" y="14"/>
                      </a:lnTo>
                      <a:lnTo>
                        <a:pt x="53" y="14"/>
                      </a:lnTo>
                      <a:lnTo>
                        <a:pt x="53" y="14"/>
                      </a:lnTo>
                      <a:lnTo>
                        <a:pt x="58" y="15"/>
                      </a:lnTo>
                      <a:lnTo>
                        <a:pt x="62" y="15"/>
                      </a:lnTo>
                      <a:lnTo>
                        <a:pt x="65" y="14"/>
                      </a:lnTo>
                      <a:lnTo>
                        <a:pt x="65" y="14"/>
                      </a:lnTo>
                      <a:lnTo>
                        <a:pt x="71" y="13"/>
                      </a:lnTo>
                      <a:lnTo>
                        <a:pt x="71" y="13"/>
                      </a:lnTo>
                      <a:lnTo>
                        <a:pt x="72" y="13"/>
                      </a:lnTo>
                      <a:lnTo>
                        <a:pt x="73" y="14"/>
                      </a:lnTo>
                      <a:lnTo>
                        <a:pt x="73" y="14"/>
                      </a:lnTo>
                      <a:lnTo>
                        <a:pt x="74" y="14"/>
                      </a:lnTo>
                      <a:lnTo>
                        <a:pt x="74" y="14"/>
                      </a:lnTo>
                      <a:lnTo>
                        <a:pt x="76" y="11"/>
                      </a:lnTo>
                      <a:lnTo>
                        <a:pt x="78" y="11"/>
                      </a:lnTo>
                      <a:lnTo>
                        <a:pt x="78" y="11"/>
                      </a:lnTo>
                      <a:lnTo>
                        <a:pt x="79" y="12"/>
                      </a:lnTo>
                      <a:lnTo>
                        <a:pt x="79" y="13"/>
                      </a:lnTo>
                      <a:lnTo>
                        <a:pt x="78" y="15"/>
                      </a:lnTo>
                      <a:lnTo>
                        <a:pt x="78" y="15"/>
                      </a:lnTo>
                      <a:lnTo>
                        <a:pt x="72" y="23"/>
                      </a:lnTo>
                      <a:lnTo>
                        <a:pt x="72" y="23"/>
                      </a:lnTo>
                      <a:lnTo>
                        <a:pt x="69" y="26"/>
                      </a:lnTo>
                      <a:lnTo>
                        <a:pt x="68" y="26"/>
                      </a:lnTo>
                      <a:lnTo>
                        <a:pt x="66" y="25"/>
                      </a:lnTo>
                      <a:lnTo>
                        <a:pt x="66" y="25"/>
                      </a:lnTo>
                      <a:lnTo>
                        <a:pt x="64" y="22"/>
                      </a:lnTo>
                      <a:lnTo>
                        <a:pt x="63" y="20"/>
                      </a:lnTo>
                      <a:lnTo>
                        <a:pt x="62" y="22"/>
                      </a:lnTo>
                      <a:lnTo>
                        <a:pt x="62" y="22"/>
                      </a:lnTo>
                      <a:lnTo>
                        <a:pt x="60" y="25"/>
                      </a:lnTo>
                      <a:lnTo>
                        <a:pt x="59" y="26"/>
                      </a:lnTo>
                      <a:lnTo>
                        <a:pt x="59" y="26"/>
                      </a:lnTo>
                      <a:lnTo>
                        <a:pt x="59" y="25"/>
                      </a:lnTo>
                      <a:lnTo>
                        <a:pt x="59" y="24"/>
                      </a:lnTo>
                      <a:lnTo>
                        <a:pt x="58" y="25"/>
                      </a:lnTo>
                      <a:lnTo>
                        <a:pt x="58" y="25"/>
                      </a:lnTo>
                      <a:lnTo>
                        <a:pt x="57" y="29"/>
                      </a:lnTo>
                      <a:lnTo>
                        <a:pt x="57" y="31"/>
                      </a:lnTo>
                      <a:lnTo>
                        <a:pt x="57" y="31"/>
                      </a:lnTo>
                      <a:lnTo>
                        <a:pt x="54" y="34"/>
                      </a:lnTo>
                      <a:lnTo>
                        <a:pt x="54" y="36"/>
                      </a:lnTo>
                      <a:lnTo>
                        <a:pt x="54" y="37"/>
                      </a:lnTo>
                      <a:lnTo>
                        <a:pt x="54" y="37"/>
                      </a:lnTo>
                      <a:lnTo>
                        <a:pt x="56" y="41"/>
                      </a:lnTo>
                      <a:lnTo>
                        <a:pt x="56" y="44"/>
                      </a:lnTo>
                      <a:lnTo>
                        <a:pt x="56" y="44"/>
                      </a:lnTo>
                      <a:lnTo>
                        <a:pt x="53" y="45"/>
                      </a:lnTo>
                      <a:lnTo>
                        <a:pt x="51" y="47"/>
                      </a:lnTo>
                      <a:lnTo>
                        <a:pt x="51" y="47"/>
                      </a:lnTo>
                      <a:lnTo>
                        <a:pt x="51" y="50"/>
                      </a:lnTo>
                      <a:lnTo>
                        <a:pt x="50" y="50"/>
                      </a:lnTo>
                      <a:lnTo>
                        <a:pt x="49" y="49"/>
                      </a:lnTo>
                      <a:lnTo>
                        <a:pt x="49" y="49"/>
                      </a:lnTo>
                      <a:lnTo>
                        <a:pt x="48" y="47"/>
                      </a:lnTo>
                      <a:lnTo>
                        <a:pt x="48" y="46"/>
                      </a:lnTo>
                      <a:lnTo>
                        <a:pt x="48" y="45"/>
                      </a:lnTo>
                      <a:lnTo>
                        <a:pt x="47" y="46"/>
                      </a:lnTo>
                      <a:lnTo>
                        <a:pt x="47" y="46"/>
                      </a:lnTo>
                      <a:lnTo>
                        <a:pt x="46" y="48"/>
                      </a:lnTo>
                      <a:lnTo>
                        <a:pt x="46" y="49"/>
                      </a:lnTo>
                      <a:lnTo>
                        <a:pt x="47" y="51"/>
                      </a:lnTo>
                      <a:lnTo>
                        <a:pt x="47" y="51"/>
                      </a:lnTo>
                      <a:lnTo>
                        <a:pt x="48" y="56"/>
                      </a:lnTo>
                      <a:lnTo>
                        <a:pt x="48" y="58"/>
                      </a:lnTo>
                      <a:lnTo>
                        <a:pt x="47" y="59"/>
                      </a:lnTo>
                      <a:lnTo>
                        <a:pt x="47" y="58"/>
                      </a:lnTo>
                      <a:lnTo>
                        <a:pt x="47" y="58"/>
                      </a:lnTo>
                      <a:lnTo>
                        <a:pt x="45" y="57"/>
                      </a:lnTo>
                      <a:lnTo>
                        <a:pt x="44" y="57"/>
                      </a:lnTo>
                      <a:lnTo>
                        <a:pt x="44" y="58"/>
                      </a:lnTo>
                      <a:lnTo>
                        <a:pt x="44" y="58"/>
                      </a:lnTo>
                      <a:lnTo>
                        <a:pt x="46" y="61"/>
                      </a:lnTo>
                      <a:lnTo>
                        <a:pt x="46" y="61"/>
                      </a:lnTo>
                      <a:lnTo>
                        <a:pt x="46" y="63"/>
                      </a:lnTo>
                      <a:lnTo>
                        <a:pt x="45" y="64"/>
                      </a:lnTo>
                      <a:lnTo>
                        <a:pt x="43" y="65"/>
                      </a:lnTo>
                      <a:lnTo>
                        <a:pt x="43" y="65"/>
                      </a:lnTo>
                      <a:lnTo>
                        <a:pt x="44" y="71"/>
                      </a:lnTo>
                      <a:lnTo>
                        <a:pt x="44" y="71"/>
                      </a:lnTo>
                      <a:lnTo>
                        <a:pt x="44" y="72"/>
                      </a:lnTo>
                      <a:lnTo>
                        <a:pt x="43" y="72"/>
                      </a:lnTo>
                      <a:lnTo>
                        <a:pt x="41" y="72"/>
                      </a:lnTo>
                      <a:lnTo>
                        <a:pt x="41" y="72"/>
                      </a:lnTo>
                      <a:lnTo>
                        <a:pt x="41" y="72"/>
                      </a:lnTo>
                      <a:lnTo>
                        <a:pt x="40" y="75"/>
                      </a:lnTo>
                      <a:lnTo>
                        <a:pt x="40" y="78"/>
                      </a:lnTo>
                      <a:lnTo>
                        <a:pt x="40" y="78"/>
                      </a:lnTo>
                      <a:lnTo>
                        <a:pt x="40" y="80"/>
                      </a:lnTo>
                      <a:lnTo>
                        <a:pt x="39" y="81"/>
                      </a:lnTo>
                      <a:lnTo>
                        <a:pt x="39" y="81"/>
                      </a:lnTo>
                      <a:lnTo>
                        <a:pt x="40" y="82"/>
                      </a:lnTo>
                      <a:lnTo>
                        <a:pt x="41" y="84"/>
                      </a:lnTo>
                      <a:lnTo>
                        <a:pt x="41" y="86"/>
                      </a:lnTo>
                      <a:lnTo>
                        <a:pt x="39" y="87"/>
                      </a:lnTo>
                      <a:lnTo>
                        <a:pt x="39" y="87"/>
                      </a:lnTo>
                      <a:lnTo>
                        <a:pt x="34" y="89"/>
                      </a:lnTo>
                      <a:lnTo>
                        <a:pt x="32" y="90"/>
                      </a:lnTo>
                      <a:lnTo>
                        <a:pt x="32" y="90"/>
                      </a:lnTo>
                      <a:lnTo>
                        <a:pt x="33" y="92"/>
                      </a:lnTo>
                      <a:lnTo>
                        <a:pt x="33" y="93"/>
                      </a:lnTo>
                      <a:lnTo>
                        <a:pt x="32" y="94"/>
                      </a:lnTo>
                      <a:lnTo>
                        <a:pt x="32" y="94"/>
                      </a:lnTo>
                      <a:lnTo>
                        <a:pt x="29" y="98"/>
                      </a:lnTo>
                      <a:lnTo>
                        <a:pt x="28" y="98"/>
                      </a:lnTo>
                      <a:lnTo>
                        <a:pt x="27" y="98"/>
                      </a:lnTo>
                      <a:lnTo>
                        <a:pt x="27" y="98"/>
                      </a:lnTo>
                      <a:lnTo>
                        <a:pt x="26" y="95"/>
                      </a:lnTo>
                      <a:lnTo>
                        <a:pt x="26" y="94"/>
                      </a:lnTo>
                      <a:lnTo>
                        <a:pt x="25" y="95"/>
                      </a:lnTo>
                      <a:lnTo>
                        <a:pt x="25" y="95"/>
                      </a:lnTo>
                      <a:lnTo>
                        <a:pt x="25" y="96"/>
                      </a:lnTo>
                      <a:lnTo>
                        <a:pt x="25" y="98"/>
                      </a:lnTo>
                      <a:lnTo>
                        <a:pt x="25" y="100"/>
                      </a:lnTo>
                      <a:lnTo>
                        <a:pt x="23" y="101"/>
                      </a:lnTo>
                      <a:lnTo>
                        <a:pt x="23" y="101"/>
                      </a:lnTo>
                      <a:lnTo>
                        <a:pt x="18" y="104"/>
                      </a:lnTo>
                      <a:lnTo>
                        <a:pt x="16" y="105"/>
                      </a:lnTo>
                      <a:lnTo>
                        <a:pt x="16" y="105"/>
                      </a:lnTo>
                      <a:lnTo>
                        <a:pt x="16" y="105"/>
                      </a:lnTo>
                      <a:lnTo>
                        <a:pt x="16" y="99"/>
                      </a:lnTo>
                      <a:lnTo>
                        <a:pt x="16" y="96"/>
                      </a:lnTo>
                      <a:lnTo>
                        <a:pt x="16" y="95"/>
                      </a:lnTo>
                      <a:lnTo>
                        <a:pt x="16" y="95"/>
                      </a:lnTo>
                      <a:lnTo>
                        <a:pt x="15" y="98"/>
                      </a:lnTo>
                      <a:lnTo>
                        <a:pt x="14" y="99"/>
                      </a:lnTo>
                      <a:lnTo>
                        <a:pt x="12" y="99"/>
                      </a:lnTo>
                      <a:lnTo>
                        <a:pt x="12" y="99"/>
                      </a:lnTo>
                      <a:lnTo>
                        <a:pt x="10" y="97"/>
                      </a:lnTo>
                      <a:lnTo>
                        <a:pt x="9" y="94"/>
                      </a:lnTo>
                      <a:lnTo>
                        <a:pt x="8" y="92"/>
                      </a:lnTo>
                      <a:lnTo>
                        <a:pt x="7" y="92"/>
                      </a:lnTo>
                      <a:lnTo>
                        <a:pt x="7" y="93"/>
                      </a:lnTo>
                      <a:lnTo>
                        <a:pt x="7" y="93"/>
                      </a:lnTo>
                      <a:lnTo>
                        <a:pt x="2" y="97"/>
                      </a:lnTo>
                      <a:lnTo>
                        <a:pt x="1" y="98"/>
                      </a:lnTo>
                      <a:lnTo>
                        <a:pt x="1" y="96"/>
                      </a:lnTo>
                      <a:lnTo>
                        <a:pt x="1" y="9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4" name="フリーフォーム 193">
                  <a:extLst>
                    <a:ext uri="{FF2B5EF4-FFF2-40B4-BE49-F238E27FC236}">
                      <a16:creationId xmlns:a16="http://schemas.microsoft.com/office/drawing/2014/main" id="{00000000-0008-0000-0000-000020060000}"/>
                    </a:ext>
                  </a:extLst>
                </p:cNvPr>
                <p:cNvSpPr>
                  <a:spLocks/>
                </p:cNvSpPr>
                <p:nvPr/>
              </p:nvSpPr>
              <p:spPr bwMode="auto">
                <a:xfrm>
                  <a:off x="45" y="714"/>
                  <a:ext cx="10" cy="19"/>
                </a:xfrm>
                <a:custGeom>
                  <a:avLst/>
                  <a:gdLst>
                    <a:gd name="T0" fmla="*/ 28 w 93"/>
                    <a:gd name="T1" fmla="*/ 36 h 171"/>
                    <a:gd name="T2" fmla="*/ 20 w 93"/>
                    <a:gd name="T3" fmla="*/ 62 h 171"/>
                    <a:gd name="T4" fmla="*/ 28 w 93"/>
                    <a:gd name="T5" fmla="*/ 60 h 171"/>
                    <a:gd name="T6" fmla="*/ 31 w 93"/>
                    <a:gd name="T7" fmla="*/ 67 h 171"/>
                    <a:gd name="T8" fmla="*/ 38 w 93"/>
                    <a:gd name="T9" fmla="*/ 72 h 171"/>
                    <a:gd name="T10" fmla="*/ 34 w 93"/>
                    <a:gd name="T11" fmla="*/ 72 h 171"/>
                    <a:gd name="T12" fmla="*/ 28 w 93"/>
                    <a:gd name="T13" fmla="*/ 76 h 171"/>
                    <a:gd name="T14" fmla="*/ 22 w 93"/>
                    <a:gd name="T15" fmla="*/ 93 h 171"/>
                    <a:gd name="T16" fmla="*/ 19 w 93"/>
                    <a:gd name="T17" fmla="*/ 106 h 171"/>
                    <a:gd name="T18" fmla="*/ 21 w 93"/>
                    <a:gd name="T19" fmla="*/ 114 h 171"/>
                    <a:gd name="T20" fmla="*/ 15 w 93"/>
                    <a:gd name="T21" fmla="*/ 115 h 171"/>
                    <a:gd name="T22" fmla="*/ 14 w 93"/>
                    <a:gd name="T23" fmla="*/ 138 h 171"/>
                    <a:gd name="T24" fmla="*/ 6 w 93"/>
                    <a:gd name="T25" fmla="*/ 148 h 171"/>
                    <a:gd name="T26" fmla="*/ 0 w 93"/>
                    <a:gd name="T27" fmla="*/ 148 h 171"/>
                    <a:gd name="T28" fmla="*/ 18 w 93"/>
                    <a:gd name="T29" fmla="*/ 153 h 171"/>
                    <a:gd name="T30" fmla="*/ 23 w 93"/>
                    <a:gd name="T31" fmla="*/ 151 h 171"/>
                    <a:gd name="T32" fmla="*/ 19 w 93"/>
                    <a:gd name="T33" fmla="*/ 144 h 171"/>
                    <a:gd name="T34" fmla="*/ 19 w 93"/>
                    <a:gd name="T35" fmla="*/ 136 h 171"/>
                    <a:gd name="T36" fmla="*/ 28 w 93"/>
                    <a:gd name="T37" fmla="*/ 137 h 171"/>
                    <a:gd name="T38" fmla="*/ 25 w 93"/>
                    <a:gd name="T39" fmla="*/ 146 h 171"/>
                    <a:gd name="T40" fmla="*/ 25 w 93"/>
                    <a:gd name="T41" fmla="*/ 155 h 171"/>
                    <a:gd name="T42" fmla="*/ 33 w 93"/>
                    <a:gd name="T43" fmla="*/ 152 h 171"/>
                    <a:gd name="T44" fmla="*/ 37 w 93"/>
                    <a:gd name="T45" fmla="*/ 143 h 171"/>
                    <a:gd name="T46" fmla="*/ 41 w 93"/>
                    <a:gd name="T47" fmla="*/ 152 h 171"/>
                    <a:gd name="T48" fmla="*/ 42 w 93"/>
                    <a:gd name="T49" fmla="*/ 162 h 171"/>
                    <a:gd name="T50" fmla="*/ 34 w 93"/>
                    <a:gd name="T51" fmla="*/ 158 h 171"/>
                    <a:gd name="T52" fmla="*/ 22 w 93"/>
                    <a:gd name="T53" fmla="*/ 160 h 171"/>
                    <a:gd name="T54" fmla="*/ 25 w 93"/>
                    <a:gd name="T55" fmla="*/ 162 h 171"/>
                    <a:gd name="T56" fmla="*/ 30 w 93"/>
                    <a:gd name="T57" fmla="*/ 167 h 171"/>
                    <a:gd name="T58" fmla="*/ 43 w 93"/>
                    <a:gd name="T59" fmla="*/ 171 h 171"/>
                    <a:gd name="T60" fmla="*/ 53 w 93"/>
                    <a:gd name="T61" fmla="*/ 167 h 171"/>
                    <a:gd name="T62" fmla="*/ 50 w 93"/>
                    <a:gd name="T63" fmla="*/ 157 h 171"/>
                    <a:gd name="T64" fmla="*/ 63 w 93"/>
                    <a:gd name="T65" fmla="*/ 146 h 171"/>
                    <a:gd name="T66" fmla="*/ 58 w 93"/>
                    <a:gd name="T67" fmla="*/ 147 h 171"/>
                    <a:gd name="T68" fmla="*/ 51 w 93"/>
                    <a:gd name="T69" fmla="*/ 154 h 171"/>
                    <a:gd name="T70" fmla="*/ 55 w 93"/>
                    <a:gd name="T71" fmla="*/ 142 h 171"/>
                    <a:gd name="T72" fmla="*/ 52 w 93"/>
                    <a:gd name="T73" fmla="*/ 138 h 171"/>
                    <a:gd name="T74" fmla="*/ 55 w 93"/>
                    <a:gd name="T75" fmla="*/ 137 h 171"/>
                    <a:gd name="T76" fmla="*/ 51 w 93"/>
                    <a:gd name="T77" fmla="*/ 130 h 171"/>
                    <a:gd name="T78" fmla="*/ 51 w 93"/>
                    <a:gd name="T79" fmla="*/ 121 h 171"/>
                    <a:gd name="T80" fmla="*/ 48 w 93"/>
                    <a:gd name="T81" fmla="*/ 117 h 171"/>
                    <a:gd name="T82" fmla="*/ 51 w 93"/>
                    <a:gd name="T83" fmla="*/ 110 h 171"/>
                    <a:gd name="T84" fmla="*/ 57 w 93"/>
                    <a:gd name="T85" fmla="*/ 101 h 171"/>
                    <a:gd name="T86" fmla="*/ 69 w 93"/>
                    <a:gd name="T87" fmla="*/ 88 h 171"/>
                    <a:gd name="T88" fmla="*/ 79 w 93"/>
                    <a:gd name="T89" fmla="*/ 74 h 171"/>
                    <a:gd name="T90" fmla="*/ 82 w 93"/>
                    <a:gd name="T91" fmla="*/ 65 h 171"/>
                    <a:gd name="T92" fmla="*/ 84 w 93"/>
                    <a:gd name="T93" fmla="*/ 59 h 171"/>
                    <a:gd name="T94" fmla="*/ 87 w 93"/>
                    <a:gd name="T95" fmla="*/ 51 h 171"/>
                    <a:gd name="T96" fmla="*/ 81 w 93"/>
                    <a:gd name="T97" fmla="*/ 41 h 171"/>
                    <a:gd name="T98" fmla="*/ 81 w 93"/>
                    <a:gd name="T99" fmla="*/ 39 h 171"/>
                    <a:gd name="T100" fmla="*/ 81 w 93"/>
                    <a:gd name="T101" fmla="*/ 36 h 171"/>
                    <a:gd name="T102" fmla="*/ 86 w 93"/>
                    <a:gd name="T103" fmla="*/ 35 h 171"/>
                    <a:gd name="T104" fmla="*/ 93 w 93"/>
                    <a:gd name="T105" fmla="*/ 26 h 171"/>
                    <a:gd name="T106" fmla="*/ 90 w 93"/>
                    <a:gd name="T107" fmla="*/ 19 h 171"/>
                    <a:gd name="T108" fmla="*/ 91 w 93"/>
                    <a:gd name="T109" fmla="*/ 11 h 171"/>
                    <a:gd name="T110" fmla="*/ 86 w 93"/>
                    <a:gd name="T111" fmla="*/ 3 h 171"/>
                    <a:gd name="T112" fmla="*/ 77 w 93"/>
                    <a:gd name="T113" fmla="*/ 0 h 171"/>
                    <a:gd name="T114" fmla="*/ 67 w 93"/>
                    <a:gd name="T115" fmla="*/ 3 h 171"/>
                    <a:gd name="T116" fmla="*/ 61 w 93"/>
                    <a:gd name="T117" fmla="*/ 14 h 171"/>
                    <a:gd name="T118" fmla="*/ 54 w 93"/>
                    <a:gd name="T119" fmla="*/ 24 h 171"/>
                    <a:gd name="T120" fmla="*/ 43 w 93"/>
                    <a:gd name="T121" fmla="*/ 24 h 171"/>
                    <a:gd name="T122" fmla="*/ 37 w 93"/>
                    <a:gd name="T123" fmla="*/ 2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 h="171">
                      <a:moveTo>
                        <a:pt x="36" y="22"/>
                      </a:moveTo>
                      <a:lnTo>
                        <a:pt x="36" y="22"/>
                      </a:lnTo>
                      <a:lnTo>
                        <a:pt x="34" y="24"/>
                      </a:lnTo>
                      <a:lnTo>
                        <a:pt x="33" y="26"/>
                      </a:lnTo>
                      <a:lnTo>
                        <a:pt x="33" y="26"/>
                      </a:lnTo>
                      <a:lnTo>
                        <a:pt x="30" y="32"/>
                      </a:lnTo>
                      <a:lnTo>
                        <a:pt x="28" y="36"/>
                      </a:lnTo>
                      <a:lnTo>
                        <a:pt x="28" y="36"/>
                      </a:lnTo>
                      <a:lnTo>
                        <a:pt x="26" y="45"/>
                      </a:lnTo>
                      <a:lnTo>
                        <a:pt x="25" y="50"/>
                      </a:lnTo>
                      <a:lnTo>
                        <a:pt x="24" y="54"/>
                      </a:lnTo>
                      <a:lnTo>
                        <a:pt x="24" y="54"/>
                      </a:lnTo>
                      <a:lnTo>
                        <a:pt x="21" y="58"/>
                      </a:lnTo>
                      <a:lnTo>
                        <a:pt x="20" y="60"/>
                      </a:lnTo>
                      <a:lnTo>
                        <a:pt x="20" y="60"/>
                      </a:lnTo>
                      <a:lnTo>
                        <a:pt x="20" y="62"/>
                      </a:lnTo>
                      <a:lnTo>
                        <a:pt x="21" y="62"/>
                      </a:lnTo>
                      <a:lnTo>
                        <a:pt x="22" y="62"/>
                      </a:lnTo>
                      <a:lnTo>
                        <a:pt x="22" y="62"/>
                      </a:lnTo>
                      <a:lnTo>
                        <a:pt x="25" y="59"/>
                      </a:lnTo>
                      <a:lnTo>
                        <a:pt x="26" y="58"/>
                      </a:lnTo>
                      <a:lnTo>
                        <a:pt x="27" y="59"/>
                      </a:lnTo>
                      <a:lnTo>
                        <a:pt x="27" y="59"/>
                      </a:lnTo>
                      <a:lnTo>
                        <a:pt x="28" y="60"/>
                      </a:lnTo>
                      <a:lnTo>
                        <a:pt x="28" y="60"/>
                      </a:lnTo>
                      <a:lnTo>
                        <a:pt x="29" y="60"/>
                      </a:lnTo>
                      <a:lnTo>
                        <a:pt x="29" y="62"/>
                      </a:lnTo>
                      <a:lnTo>
                        <a:pt x="29" y="62"/>
                      </a:lnTo>
                      <a:lnTo>
                        <a:pt x="30" y="66"/>
                      </a:lnTo>
                      <a:lnTo>
                        <a:pt x="30" y="67"/>
                      </a:lnTo>
                      <a:lnTo>
                        <a:pt x="31" y="67"/>
                      </a:lnTo>
                      <a:lnTo>
                        <a:pt x="31" y="67"/>
                      </a:lnTo>
                      <a:lnTo>
                        <a:pt x="34" y="65"/>
                      </a:lnTo>
                      <a:lnTo>
                        <a:pt x="34" y="65"/>
                      </a:lnTo>
                      <a:lnTo>
                        <a:pt x="34" y="66"/>
                      </a:lnTo>
                      <a:lnTo>
                        <a:pt x="34" y="66"/>
                      </a:lnTo>
                      <a:lnTo>
                        <a:pt x="35" y="69"/>
                      </a:lnTo>
                      <a:lnTo>
                        <a:pt x="36" y="71"/>
                      </a:lnTo>
                      <a:lnTo>
                        <a:pt x="37" y="72"/>
                      </a:lnTo>
                      <a:lnTo>
                        <a:pt x="38" y="72"/>
                      </a:lnTo>
                      <a:lnTo>
                        <a:pt x="38" y="72"/>
                      </a:lnTo>
                      <a:lnTo>
                        <a:pt x="38" y="72"/>
                      </a:lnTo>
                      <a:lnTo>
                        <a:pt x="38" y="72"/>
                      </a:lnTo>
                      <a:lnTo>
                        <a:pt x="37" y="73"/>
                      </a:lnTo>
                      <a:lnTo>
                        <a:pt x="36" y="73"/>
                      </a:lnTo>
                      <a:lnTo>
                        <a:pt x="36" y="73"/>
                      </a:lnTo>
                      <a:lnTo>
                        <a:pt x="35" y="73"/>
                      </a:lnTo>
                      <a:lnTo>
                        <a:pt x="34" y="72"/>
                      </a:lnTo>
                      <a:lnTo>
                        <a:pt x="33" y="72"/>
                      </a:lnTo>
                      <a:lnTo>
                        <a:pt x="31" y="73"/>
                      </a:lnTo>
                      <a:lnTo>
                        <a:pt x="31" y="73"/>
                      </a:lnTo>
                      <a:lnTo>
                        <a:pt x="29" y="77"/>
                      </a:lnTo>
                      <a:lnTo>
                        <a:pt x="28" y="80"/>
                      </a:lnTo>
                      <a:lnTo>
                        <a:pt x="28" y="80"/>
                      </a:lnTo>
                      <a:lnTo>
                        <a:pt x="28" y="77"/>
                      </a:lnTo>
                      <a:lnTo>
                        <a:pt x="28" y="76"/>
                      </a:lnTo>
                      <a:lnTo>
                        <a:pt x="27" y="76"/>
                      </a:lnTo>
                      <a:lnTo>
                        <a:pt x="27" y="76"/>
                      </a:lnTo>
                      <a:lnTo>
                        <a:pt x="24" y="84"/>
                      </a:lnTo>
                      <a:lnTo>
                        <a:pt x="24" y="84"/>
                      </a:lnTo>
                      <a:lnTo>
                        <a:pt x="23" y="87"/>
                      </a:lnTo>
                      <a:lnTo>
                        <a:pt x="23" y="89"/>
                      </a:lnTo>
                      <a:lnTo>
                        <a:pt x="23" y="91"/>
                      </a:lnTo>
                      <a:lnTo>
                        <a:pt x="22" y="93"/>
                      </a:lnTo>
                      <a:lnTo>
                        <a:pt x="22" y="93"/>
                      </a:lnTo>
                      <a:lnTo>
                        <a:pt x="18" y="97"/>
                      </a:lnTo>
                      <a:lnTo>
                        <a:pt x="16" y="101"/>
                      </a:lnTo>
                      <a:lnTo>
                        <a:pt x="16" y="101"/>
                      </a:lnTo>
                      <a:lnTo>
                        <a:pt x="16" y="103"/>
                      </a:lnTo>
                      <a:lnTo>
                        <a:pt x="17" y="106"/>
                      </a:lnTo>
                      <a:lnTo>
                        <a:pt x="17" y="106"/>
                      </a:lnTo>
                      <a:lnTo>
                        <a:pt x="19" y="106"/>
                      </a:lnTo>
                      <a:lnTo>
                        <a:pt x="22" y="105"/>
                      </a:lnTo>
                      <a:lnTo>
                        <a:pt x="24" y="104"/>
                      </a:lnTo>
                      <a:lnTo>
                        <a:pt x="25" y="104"/>
                      </a:lnTo>
                      <a:lnTo>
                        <a:pt x="25" y="105"/>
                      </a:lnTo>
                      <a:lnTo>
                        <a:pt x="25" y="105"/>
                      </a:lnTo>
                      <a:lnTo>
                        <a:pt x="22" y="111"/>
                      </a:lnTo>
                      <a:lnTo>
                        <a:pt x="21" y="114"/>
                      </a:lnTo>
                      <a:lnTo>
                        <a:pt x="21" y="114"/>
                      </a:lnTo>
                      <a:lnTo>
                        <a:pt x="20" y="112"/>
                      </a:lnTo>
                      <a:lnTo>
                        <a:pt x="19" y="111"/>
                      </a:lnTo>
                      <a:lnTo>
                        <a:pt x="18" y="112"/>
                      </a:lnTo>
                      <a:lnTo>
                        <a:pt x="18" y="112"/>
                      </a:lnTo>
                      <a:lnTo>
                        <a:pt x="16" y="113"/>
                      </a:lnTo>
                      <a:lnTo>
                        <a:pt x="15" y="114"/>
                      </a:lnTo>
                      <a:lnTo>
                        <a:pt x="15" y="115"/>
                      </a:lnTo>
                      <a:lnTo>
                        <a:pt x="15" y="115"/>
                      </a:lnTo>
                      <a:lnTo>
                        <a:pt x="16" y="123"/>
                      </a:lnTo>
                      <a:lnTo>
                        <a:pt x="15" y="129"/>
                      </a:lnTo>
                      <a:lnTo>
                        <a:pt x="15" y="129"/>
                      </a:lnTo>
                      <a:lnTo>
                        <a:pt x="13" y="134"/>
                      </a:lnTo>
                      <a:lnTo>
                        <a:pt x="13" y="134"/>
                      </a:lnTo>
                      <a:lnTo>
                        <a:pt x="14" y="136"/>
                      </a:lnTo>
                      <a:lnTo>
                        <a:pt x="15" y="137"/>
                      </a:lnTo>
                      <a:lnTo>
                        <a:pt x="14" y="138"/>
                      </a:lnTo>
                      <a:lnTo>
                        <a:pt x="14" y="138"/>
                      </a:lnTo>
                      <a:lnTo>
                        <a:pt x="12" y="142"/>
                      </a:lnTo>
                      <a:lnTo>
                        <a:pt x="10" y="145"/>
                      </a:lnTo>
                      <a:lnTo>
                        <a:pt x="10" y="145"/>
                      </a:lnTo>
                      <a:lnTo>
                        <a:pt x="9" y="145"/>
                      </a:lnTo>
                      <a:lnTo>
                        <a:pt x="8" y="147"/>
                      </a:lnTo>
                      <a:lnTo>
                        <a:pt x="7" y="148"/>
                      </a:lnTo>
                      <a:lnTo>
                        <a:pt x="6" y="148"/>
                      </a:lnTo>
                      <a:lnTo>
                        <a:pt x="6" y="148"/>
                      </a:lnTo>
                      <a:lnTo>
                        <a:pt x="4" y="146"/>
                      </a:lnTo>
                      <a:lnTo>
                        <a:pt x="3" y="145"/>
                      </a:lnTo>
                      <a:lnTo>
                        <a:pt x="2" y="145"/>
                      </a:lnTo>
                      <a:lnTo>
                        <a:pt x="2" y="145"/>
                      </a:lnTo>
                      <a:lnTo>
                        <a:pt x="1" y="146"/>
                      </a:lnTo>
                      <a:lnTo>
                        <a:pt x="0" y="147"/>
                      </a:lnTo>
                      <a:lnTo>
                        <a:pt x="0" y="148"/>
                      </a:lnTo>
                      <a:lnTo>
                        <a:pt x="2" y="149"/>
                      </a:lnTo>
                      <a:lnTo>
                        <a:pt x="2" y="149"/>
                      </a:lnTo>
                      <a:lnTo>
                        <a:pt x="7" y="151"/>
                      </a:lnTo>
                      <a:lnTo>
                        <a:pt x="12" y="149"/>
                      </a:lnTo>
                      <a:lnTo>
                        <a:pt x="12" y="149"/>
                      </a:lnTo>
                      <a:lnTo>
                        <a:pt x="15" y="149"/>
                      </a:lnTo>
                      <a:lnTo>
                        <a:pt x="16" y="151"/>
                      </a:lnTo>
                      <a:lnTo>
                        <a:pt x="18" y="153"/>
                      </a:lnTo>
                      <a:lnTo>
                        <a:pt x="18" y="153"/>
                      </a:lnTo>
                      <a:lnTo>
                        <a:pt x="19" y="155"/>
                      </a:lnTo>
                      <a:lnTo>
                        <a:pt x="20" y="155"/>
                      </a:lnTo>
                      <a:lnTo>
                        <a:pt x="21" y="154"/>
                      </a:lnTo>
                      <a:lnTo>
                        <a:pt x="21" y="154"/>
                      </a:lnTo>
                      <a:lnTo>
                        <a:pt x="22" y="152"/>
                      </a:lnTo>
                      <a:lnTo>
                        <a:pt x="23" y="151"/>
                      </a:lnTo>
                      <a:lnTo>
                        <a:pt x="23" y="151"/>
                      </a:lnTo>
                      <a:lnTo>
                        <a:pt x="23" y="151"/>
                      </a:lnTo>
                      <a:lnTo>
                        <a:pt x="23" y="149"/>
                      </a:lnTo>
                      <a:lnTo>
                        <a:pt x="22" y="148"/>
                      </a:lnTo>
                      <a:lnTo>
                        <a:pt x="22" y="148"/>
                      </a:lnTo>
                      <a:lnTo>
                        <a:pt x="19" y="145"/>
                      </a:lnTo>
                      <a:lnTo>
                        <a:pt x="19" y="144"/>
                      </a:lnTo>
                      <a:lnTo>
                        <a:pt x="19" y="144"/>
                      </a:lnTo>
                      <a:lnTo>
                        <a:pt x="19" y="144"/>
                      </a:lnTo>
                      <a:lnTo>
                        <a:pt x="22" y="143"/>
                      </a:lnTo>
                      <a:lnTo>
                        <a:pt x="23" y="142"/>
                      </a:lnTo>
                      <a:lnTo>
                        <a:pt x="22" y="141"/>
                      </a:lnTo>
                      <a:lnTo>
                        <a:pt x="22" y="141"/>
                      </a:lnTo>
                      <a:lnTo>
                        <a:pt x="20" y="140"/>
                      </a:lnTo>
                      <a:lnTo>
                        <a:pt x="19" y="138"/>
                      </a:lnTo>
                      <a:lnTo>
                        <a:pt x="18" y="136"/>
                      </a:lnTo>
                      <a:lnTo>
                        <a:pt x="19" y="136"/>
                      </a:lnTo>
                      <a:lnTo>
                        <a:pt x="19" y="136"/>
                      </a:lnTo>
                      <a:lnTo>
                        <a:pt x="21" y="138"/>
                      </a:lnTo>
                      <a:lnTo>
                        <a:pt x="22" y="139"/>
                      </a:lnTo>
                      <a:lnTo>
                        <a:pt x="23" y="138"/>
                      </a:lnTo>
                      <a:lnTo>
                        <a:pt x="23" y="138"/>
                      </a:lnTo>
                      <a:lnTo>
                        <a:pt x="27" y="137"/>
                      </a:lnTo>
                      <a:lnTo>
                        <a:pt x="28" y="136"/>
                      </a:lnTo>
                      <a:lnTo>
                        <a:pt x="28" y="137"/>
                      </a:lnTo>
                      <a:lnTo>
                        <a:pt x="28" y="137"/>
                      </a:lnTo>
                      <a:lnTo>
                        <a:pt x="25" y="140"/>
                      </a:lnTo>
                      <a:lnTo>
                        <a:pt x="24" y="141"/>
                      </a:lnTo>
                      <a:lnTo>
                        <a:pt x="24" y="142"/>
                      </a:lnTo>
                      <a:lnTo>
                        <a:pt x="24" y="142"/>
                      </a:lnTo>
                      <a:lnTo>
                        <a:pt x="25" y="144"/>
                      </a:lnTo>
                      <a:lnTo>
                        <a:pt x="25" y="146"/>
                      </a:lnTo>
                      <a:lnTo>
                        <a:pt x="25" y="146"/>
                      </a:lnTo>
                      <a:lnTo>
                        <a:pt x="26" y="147"/>
                      </a:lnTo>
                      <a:lnTo>
                        <a:pt x="27" y="147"/>
                      </a:lnTo>
                      <a:lnTo>
                        <a:pt x="27" y="148"/>
                      </a:lnTo>
                      <a:lnTo>
                        <a:pt x="27" y="149"/>
                      </a:lnTo>
                      <a:lnTo>
                        <a:pt x="27" y="149"/>
                      </a:lnTo>
                      <a:lnTo>
                        <a:pt x="25" y="153"/>
                      </a:lnTo>
                      <a:lnTo>
                        <a:pt x="24" y="154"/>
                      </a:lnTo>
                      <a:lnTo>
                        <a:pt x="25" y="155"/>
                      </a:lnTo>
                      <a:lnTo>
                        <a:pt x="25" y="155"/>
                      </a:lnTo>
                      <a:lnTo>
                        <a:pt x="27" y="155"/>
                      </a:lnTo>
                      <a:lnTo>
                        <a:pt x="28" y="155"/>
                      </a:lnTo>
                      <a:lnTo>
                        <a:pt x="28" y="155"/>
                      </a:lnTo>
                      <a:lnTo>
                        <a:pt x="30" y="155"/>
                      </a:lnTo>
                      <a:lnTo>
                        <a:pt x="30" y="155"/>
                      </a:lnTo>
                      <a:lnTo>
                        <a:pt x="31" y="153"/>
                      </a:lnTo>
                      <a:lnTo>
                        <a:pt x="33" y="152"/>
                      </a:lnTo>
                      <a:lnTo>
                        <a:pt x="33" y="152"/>
                      </a:lnTo>
                      <a:lnTo>
                        <a:pt x="34" y="149"/>
                      </a:lnTo>
                      <a:lnTo>
                        <a:pt x="34" y="146"/>
                      </a:lnTo>
                      <a:lnTo>
                        <a:pt x="34" y="146"/>
                      </a:lnTo>
                      <a:lnTo>
                        <a:pt x="36" y="142"/>
                      </a:lnTo>
                      <a:lnTo>
                        <a:pt x="37" y="141"/>
                      </a:lnTo>
                      <a:lnTo>
                        <a:pt x="37" y="141"/>
                      </a:lnTo>
                      <a:lnTo>
                        <a:pt x="37" y="143"/>
                      </a:lnTo>
                      <a:lnTo>
                        <a:pt x="39" y="143"/>
                      </a:lnTo>
                      <a:lnTo>
                        <a:pt x="39" y="143"/>
                      </a:lnTo>
                      <a:lnTo>
                        <a:pt x="41" y="144"/>
                      </a:lnTo>
                      <a:lnTo>
                        <a:pt x="41" y="144"/>
                      </a:lnTo>
                      <a:lnTo>
                        <a:pt x="41" y="146"/>
                      </a:lnTo>
                      <a:lnTo>
                        <a:pt x="41" y="146"/>
                      </a:lnTo>
                      <a:lnTo>
                        <a:pt x="41" y="148"/>
                      </a:lnTo>
                      <a:lnTo>
                        <a:pt x="41" y="152"/>
                      </a:lnTo>
                      <a:lnTo>
                        <a:pt x="41" y="152"/>
                      </a:lnTo>
                      <a:lnTo>
                        <a:pt x="43" y="155"/>
                      </a:lnTo>
                      <a:lnTo>
                        <a:pt x="43" y="156"/>
                      </a:lnTo>
                      <a:lnTo>
                        <a:pt x="43" y="157"/>
                      </a:lnTo>
                      <a:lnTo>
                        <a:pt x="43" y="157"/>
                      </a:lnTo>
                      <a:lnTo>
                        <a:pt x="42" y="158"/>
                      </a:lnTo>
                      <a:lnTo>
                        <a:pt x="42" y="160"/>
                      </a:lnTo>
                      <a:lnTo>
                        <a:pt x="42" y="162"/>
                      </a:lnTo>
                      <a:lnTo>
                        <a:pt x="40" y="163"/>
                      </a:lnTo>
                      <a:lnTo>
                        <a:pt x="40" y="163"/>
                      </a:lnTo>
                      <a:lnTo>
                        <a:pt x="37" y="166"/>
                      </a:lnTo>
                      <a:lnTo>
                        <a:pt x="36" y="166"/>
                      </a:lnTo>
                      <a:lnTo>
                        <a:pt x="36" y="165"/>
                      </a:lnTo>
                      <a:lnTo>
                        <a:pt x="36" y="165"/>
                      </a:lnTo>
                      <a:lnTo>
                        <a:pt x="35" y="160"/>
                      </a:lnTo>
                      <a:lnTo>
                        <a:pt x="34" y="158"/>
                      </a:lnTo>
                      <a:lnTo>
                        <a:pt x="33" y="158"/>
                      </a:lnTo>
                      <a:lnTo>
                        <a:pt x="33" y="158"/>
                      </a:lnTo>
                      <a:lnTo>
                        <a:pt x="31" y="160"/>
                      </a:lnTo>
                      <a:lnTo>
                        <a:pt x="30" y="161"/>
                      </a:lnTo>
                      <a:lnTo>
                        <a:pt x="29" y="160"/>
                      </a:lnTo>
                      <a:lnTo>
                        <a:pt x="29" y="160"/>
                      </a:lnTo>
                      <a:lnTo>
                        <a:pt x="25" y="159"/>
                      </a:lnTo>
                      <a:lnTo>
                        <a:pt x="22" y="160"/>
                      </a:lnTo>
                      <a:lnTo>
                        <a:pt x="22" y="160"/>
                      </a:lnTo>
                      <a:lnTo>
                        <a:pt x="21" y="162"/>
                      </a:lnTo>
                      <a:lnTo>
                        <a:pt x="21" y="164"/>
                      </a:lnTo>
                      <a:lnTo>
                        <a:pt x="21" y="163"/>
                      </a:lnTo>
                      <a:lnTo>
                        <a:pt x="21" y="163"/>
                      </a:lnTo>
                      <a:lnTo>
                        <a:pt x="23" y="162"/>
                      </a:lnTo>
                      <a:lnTo>
                        <a:pt x="24" y="161"/>
                      </a:lnTo>
                      <a:lnTo>
                        <a:pt x="25" y="162"/>
                      </a:lnTo>
                      <a:lnTo>
                        <a:pt x="25" y="162"/>
                      </a:lnTo>
                      <a:lnTo>
                        <a:pt x="25" y="163"/>
                      </a:lnTo>
                      <a:lnTo>
                        <a:pt x="27" y="163"/>
                      </a:lnTo>
                      <a:lnTo>
                        <a:pt x="27" y="163"/>
                      </a:lnTo>
                      <a:lnTo>
                        <a:pt x="29" y="164"/>
                      </a:lnTo>
                      <a:lnTo>
                        <a:pt x="29" y="165"/>
                      </a:lnTo>
                      <a:lnTo>
                        <a:pt x="30" y="167"/>
                      </a:lnTo>
                      <a:lnTo>
                        <a:pt x="30" y="167"/>
                      </a:lnTo>
                      <a:lnTo>
                        <a:pt x="33" y="168"/>
                      </a:lnTo>
                      <a:lnTo>
                        <a:pt x="36" y="169"/>
                      </a:lnTo>
                      <a:lnTo>
                        <a:pt x="36" y="169"/>
                      </a:lnTo>
                      <a:lnTo>
                        <a:pt x="38" y="170"/>
                      </a:lnTo>
                      <a:lnTo>
                        <a:pt x="40" y="171"/>
                      </a:lnTo>
                      <a:lnTo>
                        <a:pt x="40" y="171"/>
                      </a:lnTo>
                      <a:lnTo>
                        <a:pt x="41" y="171"/>
                      </a:lnTo>
                      <a:lnTo>
                        <a:pt x="43" y="171"/>
                      </a:lnTo>
                      <a:lnTo>
                        <a:pt x="45" y="171"/>
                      </a:lnTo>
                      <a:lnTo>
                        <a:pt x="45" y="171"/>
                      </a:lnTo>
                      <a:lnTo>
                        <a:pt x="47" y="169"/>
                      </a:lnTo>
                      <a:lnTo>
                        <a:pt x="48" y="168"/>
                      </a:lnTo>
                      <a:lnTo>
                        <a:pt x="49" y="168"/>
                      </a:lnTo>
                      <a:lnTo>
                        <a:pt x="49" y="168"/>
                      </a:lnTo>
                      <a:lnTo>
                        <a:pt x="52" y="168"/>
                      </a:lnTo>
                      <a:lnTo>
                        <a:pt x="53" y="167"/>
                      </a:lnTo>
                      <a:lnTo>
                        <a:pt x="53" y="166"/>
                      </a:lnTo>
                      <a:lnTo>
                        <a:pt x="53" y="166"/>
                      </a:lnTo>
                      <a:lnTo>
                        <a:pt x="52" y="161"/>
                      </a:lnTo>
                      <a:lnTo>
                        <a:pt x="52" y="161"/>
                      </a:lnTo>
                      <a:lnTo>
                        <a:pt x="50" y="158"/>
                      </a:lnTo>
                      <a:lnTo>
                        <a:pt x="49" y="157"/>
                      </a:lnTo>
                      <a:lnTo>
                        <a:pt x="50" y="157"/>
                      </a:lnTo>
                      <a:lnTo>
                        <a:pt x="50" y="157"/>
                      </a:lnTo>
                      <a:lnTo>
                        <a:pt x="54" y="157"/>
                      </a:lnTo>
                      <a:lnTo>
                        <a:pt x="57" y="158"/>
                      </a:lnTo>
                      <a:lnTo>
                        <a:pt x="57" y="158"/>
                      </a:lnTo>
                      <a:lnTo>
                        <a:pt x="62" y="157"/>
                      </a:lnTo>
                      <a:lnTo>
                        <a:pt x="62" y="157"/>
                      </a:lnTo>
                      <a:lnTo>
                        <a:pt x="63" y="151"/>
                      </a:lnTo>
                      <a:lnTo>
                        <a:pt x="63" y="151"/>
                      </a:lnTo>
                      <a:lnTo>
                        <a:pt x="63" y="146"/>
                      </a:lnTo>
                      <a:lnTo>
                        <a:pt x="63" y="146"/>
                      </a:lnTo>
                      <a:lnTo>
                        <a:pt x="62" y="147"/>
                      </a:lnTo>
                      <a:lnTo>
                        <a:pt x="61" y="148"/>
                      </a:lnTo>
                      <a:lnTo>
                        <a:pt x="59" y="148"/>
                      </a:lnTo>
                      <a:lnTo>
                        <a:pt x="59" y="148"/>
                      </a:lnTo>
                      <a:lnTo>
                        <a:pt x="59" y="147"/>
                      </a:lnTo>
                      <a:lnTo>
                        <a:pt x="58" y="147"/>
                      </a:lnTo>
                      <a:lnTo>
                        <a:pt x="58" y="147"/>
                      </a:lnTo>
                      <a:lnTo>
                        <a:pt x="58" y="148"/>
                      </a:lnTo>
                      <a:lnTo>
                        <a:pt x="58" y="151"/>
                      </a:lnTo>
                      <a:lnTo>
                        <a:pt x="58" y="152"/>
                      </a:lnTo>
                      <a:lnTo>
                        <a:pt x="57" y="152"/>
                      </a:lnTo>
                      <a:lnTo>
                        <a:pt x="57" y="152"/>
                      </a:lnTo>
                      <a:lnTo>
                        <a:pt x="52" y="154"/>
                      </a:lnTo>
                      <a:lnTo>
                        <a:pt x="50" y="154"/>
                      </a:lnTo>
                      <a:lnTo>
                        <a:pt x="51" y="154"/>
                      </a:lnTo>
                      <a:lnTo>
                        <a:pt x="51" y="154"/>
                      </a:lnTo>
                      <a:lnTo>
                        <a:pt x="54" y="151"/>
                      </a:lnTo>
                      <a:lnTo>
                        <a:pt x="55" y="148"/>
                      </a:lnTo>
                      <a:lnTo>
                        <a:pt x="55" y="148"/>
                      </a:lnTo>
                      <a:lnTo>
                        <a:pt x="55" y="145"/>
                      </a:lnTo>
                      <a:lnTo>
                        <a:pt x="55" y="143"/>
                      </a:lnTo>
                      <a:lnTo>
                        <a:pt x="55" y="143"/>
                      </a:lnTo>
                      <a:lnTo>
                        <a:pt x="55" y="142"/>
                      </a:lnTo>
                      <a:lnTo>
                        <a:pt x="53" y="143"/>
                      </a:lnTo>
                      <a:lnTo>
                        <a:pt x="51" y="143"/>
                      </a:lnTo>
                      <a:lnTo>
                        <a:pt x="50" y="142"/>
                      </a:lnTo>
                      <a:lnTo>
                        <a:pt x="50" y="142"/>
                      </a:lnTo>
                      <a:lnTo>
                        <a:pt x="50" y="141"/>
                      </a:lnTo>
                      <a:lnTo>
                        <a:pt x="50" y="140"/>
                      </a:lnTo>
                      <a:lnTo>
                        <a:pt x="52" y="138"/>
                      </a:lnTo>
                      <a:lnTo>
                        <a:pt x="52" y="138"/>
                      </a:lnTo>
                      <a:lnTo>
                        <a:pt x="52" y="135"/>
                      </a:lnTo>
                      <a:lnTo>
                        <a:pt x="52" y="134"/>
                      </a:lnTo>
                      <a:lnTo>
                        <a:pt x="53" y="134"/>
                      </a:lnTo>
                      <a:lnTo>
                        <a:pt x="53" y="134"/>
                      </a:lnTo>
                      <a:lnTo>
                        <a:pt x="55" y="137"/>
                      </a:lnTo>
                      <a:lnTo>
                        <a:pt x="55" y="138"/>
                      </a:lnTo>
                      <a:lnTo>
                        <a:pt x="55" y="137"/>
                      </a:lnTo>
                      <a:lnTo>
                        <a:pt x="55" y="137"/>
                      </a:lnTo>
                      <a:lnTo>
                        <a:pt x="56" y="134"/>
                      </a:lnTo>
                      <a:lnTo>
                        <a:pt x="58" y="130"/>
                      </a:lnTo>
                      <a:lnTo>
                        <a:pt x="58" y="130"/>
                      </a:lnTo>
                      <a:lnTo>
                        <a:pt x="58" y="127"/>
                      </a:lnTo>
                      <a:lnTo>
                        <a:pt x="58" y="126"/>
                      </a:lnTo>
                      <a:lnTo>
                        <a:pt x="58" y="126"/>
                      </a:lnTo>
                      <a:lnTo>
                        <a:pt x="58" y="126"/>
                      </a:lnTo>
                      <a:lnTo>
                        <a:pt x="51" y="130"/>
                      </a:lnTo>
                      <a:lnTo>
                        <a:pt x="47" y="132"/>
                      </a:lnTo>
                      <a:lnTo>
                        <a:pt x="45" y="132"/>
                      </a:lnTo>
                      <a:lnTo>
                        <a:pt x="45" y="132"/>
                      </a:lnTo>
                      <a:lnTo>
                        <a:pt x="48" y="129"/>
                      </a:lnTo>
                      <a:lnTo>
                        <a:pt x="50" y="126"/>
                      </a:lnTo>
                      <a:lnTo>
                        <a:pt x="51" y="125"/>
                      </a:lnTo>
                      <a:lnTo>
                        <a:pt x="51" y="125"/>
                      </a:lnTo>
                      <a:lnTo>
                        <a:pt x="51" y="121"/>
                      </a:lnTo>
                      <a:lnTo>
                        <a:pt x="51" y="120"/>
                      </a:lnTo>
                      <a:lnTo>
                        <a:pt x="50" y="119"/>
                      </a:lnTo>
                      <a:lnTo>
                        <a:pt x="50" y="119"/>
                      </a:lnTo>
                      <a:lnTo>
                        <a:pt x="48" y="121"/>
                      </a:lnTo>
                      <a:lnTo>
                        <a:pt x="47" y="122"/>
                      </a:lnTo>
                      <a:lnTo>
                        <a:pt x="47" y="122"/>
                      </a:lnTo>
                      <a:lnTo>
                        <a:pt x="47" y="122"/>
                      </a:lnTo>
                      <a:lnTo>
                        <a:pt x="48" y="117"/>
                      </a:lnTo>
                      <a:lnTo>
                        <a:pt x="49" y="115"/>
                      </a:lnTo>
                      <a:lnTo>
                        <a:pt x="50" y="114"/>
                      </a:lnTo>
                      <a:lnTo>
                        <a:pt x="50" y="114"/>
                      </a:lnTo>
                      <a:lnTo>
                        <a:pt x="52" y="116"/>
                      </a:lnTo>
                      <a:lnTo>
                        <a:pt x="54" y="117"/>
                      </a:lnTo>
                      <a:lnTo>
                        <a:pt x="54" y="116"/>
                      </a:lnTo>
                      <a:lnTo>
                        <a:pt x="54" y="116"/>
                      </a:lnTo>
                      <a:lnTo>
                        <a:pt x="51" y="110"/>
                      </a:lnTo>
                      <a:lnTo>
                        <a:pt x="49" y="108"/>
                      </a:lnTo>
                      <a:lnTo>
                        <a:pt x="49" y="107"/>
                      </a:lnTo>
                      <a:lnTo>
                        <a:pt x="49" y="107"/>
                      </a:lnTo>
                      <a:lnTo>
                        <a:pt x="52" y="106"/>
                      </a:lnTo>
                      <a:lnTo>
                        <a:pt x="54" y="105"/>
                      </a:lnTo>
                      <a:lnTo>
                        <a:pt x="55" y="103"/>
                      </a:lnTo>
                      <a:lnTo>
                        <a:pt x="55" y="103"/>
                      </a:lnTo>
                      <a:lnTo>
                        <a:pt x="57" y="101"/>
                      </a:lnTo>
                      <a:lnTo>
                        <a:pt x="60" y="98"/>
                      </a:lnTo>
                      <a:lnTo>
                        <a:pt x="63" y="95"/>
                      </a:lnTo>
                      <a:lnTo>
                        <a:pt x="65" y="93"/>
                      </a:lnTo>
                      <a:lnTo>
                        <a:pt x="65" y="93"/>
                      </a:lnTo>
                      <a:lnTo>
                        <a:pt x="65" y="91"/>
                      </a:lnTo>
                      <a:lnTo>
                        <a:pt x="67" y="89"/>
                      </a:lnTo>
                      <a:lnTo>
                        <a:pt x="67" y="89"/>
                      </a:lnTo>
                      <a:lnTo>
                        <a:pt x="69" y="88"/>
                      </a:lnTo>
                      <a:lnTo>
                        <a:pt x="72" y="84"/>
                      </a:lnTo>
                      <a:lnTo>
                        <a:pt x="75" y="81"/>
                      </a:lnTo>
                      <a:lnTo>
                        <a:pt x="75" y="81"/>
                      </a:lnTo>
                      <a:lnTo>
                        <a:pt x="75" y="80"/>
                      </a:lnTo>
                      <a:lnTo>
                        <a:pt x="77" y="78"/>
                      </a:lnTo>
                      <a:lnTo>
                        <a:pt x="77" y="78"/>
                      </a:lnTo>
                      <a:lnTo>
                        <a:pt x="78" y="76"/>
                      </a:lnTo>
                      <a:lnTo>
                        <a:pt x="79" y="74"/>
                      </a:lnTo>
                      <a:lnTo>
                        <a:pt x="79" y="74"/>
                      </a:lnTo>
                      <a:lnTo>
                        <a:pt x="78" y="73"/>
                      </a:lnTo>
                      <a:lnTo>
                        <a:pt x="79" y="72"/>
                      </a:lnTo>
                      <a:lnTo>
                        <a:pt x="80" y="70"/>
                      </a:lnTo>
                      <a:lnTo>
                        <a:pt x="80" y="70"/>
                      </a:lnTo>
                      <a:lnTo>
                        <a:pt x="82" y="68"/>
                      </a:lnTo>
                      <a:lnTo>
                        <a:pt x="82" y="66"/>
                      </a:lnTo>
                      <a:lnTo>
                        <a:pt x="82" y="65"/>
                      </a:lnTo>
                      <a:lnTo>
                        <a:pt x="83" y="64"/>
                      </a:lnTo>
                      <a:lnTo>
                        <a:pt x="83" y="64"/>
                      </a:lnTo>
                      <a:lnTo>
                        <a:pt x="86" y="64"/>
                      </a:lnTo>
                      <a:lnTo>
                        <a:pt x="87" y="64"/>
                      </a:lnTo>
                      <a:lnTo>
                        <a:pt x="87" y="63"/>
                      </a:lnTo>
                      <a:lnTo>
                        <a:pt x="87" y="63"/>
                      </a:lnTo>
                      <a:lnTo>
                        <a:pt x="85" y="60"/>
                      </a:lnTo>
                      <a:lnTo>
                        <a:pt x="84" y="59"/>
                      </a:lnTo>
                      <a:lnTo>
                        <a:pt x="84" y="58"/>
                      </a:lnTo>
                      <a:lnTo>
                        <a:pt x="84" y="58"/>
                      </a:lnTo>
                      <a:lnTo>
                        <a:pt x="85" y="57"/>
                      </a:lnTo>
                      <a:lnTo>
                        <a:pt x="86" y="57"/>
                      </a:lnTo>
                      <a:lnTo>
                        <a:pt x="86" y="57"/>
                      </a:lnTo>
                      <a:lnTo>
                        <a:pt x="87" y="56"/>
                      </a:lnTo>
                      <a:lnTo>
                        <a:pt x="87" y="56"/>
                      </a:lnTo>
                      <a:lnTo>
                        <a:pt x="87" y="51"/>
                      </a:lnTo>
                      <a:lnTo>
                        <a:pt x="87" y="48"/>
                      </a:lnTo>
                      <a:lnTo>
                        <a:pt x="87" y="48"/>
                      </a:lnTo>
                      <a:lnTo>
                        <a:pt x="87" y="46"/>
                      </a:lnTo>
                      <a:lnTo>
                        <a:pt x="85" y="44"/>
                      </a:lnTo>
                      <a:lnTo>
                        <a:pt x="85" y="44"/>
                      </a:lnTo>
                      <a:lnTo>
                        <a:pt x="84" y="41"/>
                      </a:lnTo>
                      <a:lnTo>
                        <a:pt x="81" y="41"/>
                      </a:lnTo>
                      <a:lnTo>
                        <a:pt x="81" y="41"/>
                      </a:lnTo>
                      <a:lnTo>
                        <a:pt x="78" y="40"/>
                      </a:lnTo>
                      <a:lnTo>
                        <a:pt x="76" y="39"/>
                      </a:lnTo>
                      <a:lnTo>
                        <a:pt x="76" y="39"/>
                      </a:lnTo>
                      <a:lnTo>
                        <a:pt x="74" y="36"/>
                      </a:lnTo>
                      <a:lnTo>
                        <a:pt x="74" y="35"/>
                      </a:lnTo>
                      <a:lnTo>
                        <a:pt x="74" y="35"/>
                      </a:lnTo>
                      <a:lnTo>
                        <a:pt x="78" y="38"/>
                      </a:lnTo>
                      <a:lnTo>
                        <a:pt x="81" y="39"/>
                      </a:lnTo>
                      <a:lnTo>
                        <a:pt x="81" y="40"/>
                      </a:lnTo>
                      <a:lnTo>
                        <a:pt x="81" y="39"/>
                      </a:lnTo>
                      <a:lnTo>
                        <a:pt x="81" y="39"/>
                      </a:lnTo>
                      <a:lnTo>
                        <a:pt x="77" y="35"/>
                      </a:lnTo>
                      <a:lnTo>
                        <a:pt x="75" y="33"/>
                      </a:lnTo>
                      <a:lnTo>
                        <a:pt x="75" y="33"/>
                      </a:lnTo>
                      <a:lnTo>
                        <a:pt x="81" y="36"/>
                      </a:lnTo>
                      <a:lnTo>
                        <a:pt x="81" y="36"/>
                      </a:lnTo>
                      <a:lnTo>
                        <a:pt x="84" y="37"/>
                      </a:lnTo>
                      <a:lnTo>
                        <a:pt x="87" y="37"/>
                      </a:lnTo>
                      <a:lnTo>
                        <a:pt x="89" y="37"/>
                      </a:lnTo>
                      <a:lnTo>
                        <a:pt x="89" y="36"/>
                      </a:lnTo>
                      <a:lnTo>
                        <a:pt x="89" y="36"/>
                      </a:lnTo>
                      <a:lnTo>
                        <a:pt x="89" y="36"/>
                      </a:lnTo>
                      <a:lnTo>
                        <a:pt x="87" y="35"/>
                      </a:lnTo>
                      <a:lnTo>
                        <a:pt x="86" y="35"/>
                      </a:lnTo>
                      <a:lnTo>
                        <a:pt x="85" y="34"/>
                      </a:lnTo>
                      <a:lnTo>
                        <a:pt x="87" y="33"/>
                      </a:lnTo>
                      <a:lnTo>
                        <a:pt x="87" y="33"/>
                      </a:lnTo>
                      <a:lnTo>
                        <a:pt x="92" y="29"/>
                      </a:lnTo>
                      <a:lnTo>
                        <a:pt x="93" y="27"/>
                      </a:lnTo>
                      <a:lnTo>
                        <a:pt x="93" y="26"/>
                      </a:lnTo>
                      <a:lnTo>
                        <a:pt x="93" y="26"/>
                      </a:lnTo>
                      <a:lnTo>
                        <a:pt x="93" y="26"/>
                      </a:lnTo>
                      <a:lnTo>
                        <a:pt x="89" y="25"/>
                      </a:lnTo>
                      <a:lnTo>
                        <a:pt x="87" y="24"/>
                      </a:lnTo>
                      <a:lnTo>
                        <a:pt x="87" y="22"/>
                      </a:lnTo>
                      <a:lnTo>
                        <a:pt x="87" y="22"/>
                      </a:lnTo>
                      <a:lnTo>
                        <a:pt x="87" y="21"/>
                      </a:lnTo>
                      <a:lnTo>
                        <a:pt x="88" y="21"/>
                      </a:lnTo>
                      <a:lnTo>
                        <a:pt x="89" y="20"/>
                      </a:lnTo>
                      <a:lnTo>
                        <a:pt x="90" y="19"/>
                      </a:lnTo>
                      <a:lnTo>
                        <a:pt x="90" y="19"/>
                      </a:lnTo>
                      <a:lnTo>
                        <a:pt x="90" y="18"/>
                      </a:lnTo>
                      <a:lnTo>
                        <a:pt x="90" y="17"/>
                      </a:lnTo>
                      <a:lnTo>
                        <a:pt x="90" y="15"/>
                      </a:lnTo>
                      <a:lnTo>
                        <a:pt x="90" y="15"/>
                      </a:lnTo>
                      <a:lnTo>
                        <a:pt x="93" y="10"/>
                      </a:lnTo>
                      <a:lnTo>
                        <a:pt x="93" y="10"/>
                      </a:lnTo>
                      <a:lnTo>
                        <a:pt x="91" y="11"/>
                      </a:lnTo>
                      <a:lnTo>
                        <a:pt x="88" y="12"/>
                      </a:lnTo>
                      <a:lnTo>
                        <a:pt x="88" y="12"/>
                      </a:lnTo>
                      <a:lnTo>
                        <a:pt x="87" y="11"/>
                      </a:lnTo>
                      <a:lnTo>
                        <a:pt x="87" y="9"/>
                      </a:lnTo>
                      <a:lnTo>
                        <a:pt x="87" y="7"/>
                      </a:lnTo>
                      <a:lnTo>
                        <a:pt x="87" y="7"/>
                      </a:lnTo>
                      <a:lnTo>
                        <a:pt x="87" y="4"/>
                      </a:lnTo>
                      <a:lnTo>
                        <a:pt x="86" y="3"/>
                      </a:lnTo>
                      <a:lnTo>
                        <a:pt x="84" y="3"/>
                      </a:lnTo>
                      <a:lnTo>
                        <a:pt x="84" y="3"/>
                      </a:lnTo>
                      <a:lnTo>
                        <a:pt x="81" y="3"/>
                      </a:lnTo>
                      <a:lnTo>
                        <a:pt x="79" y="3"/>
                      </a:lnTo>
                      <a:lnTo>
                        <a:pt x="79" y="3"/>
                      </a:lnTo>
                      <a:lnTo>
                        <a:pt x="78" y="1"/>
                      </a:lnTo>
                      <a:lnTo>
                        <a:pt x="78" y="0"/>
                      </a:lnTo>
                      <a:lnTo>
                        <a:pt x="77" y="0"/>
                      </a:lnTo>
                      <a:lnTo>
                        <a:pt x="77" y="0"/>
                      </a:lnTo>
                      <a:lnTo>
                        <a:pt x="75" y="2"/>
                      </a:lnTo>
                      <a:lnTo>
                        <a:pt x="74" y="3"/>
                      </a:lnTo>
                      <a:lnTo>
                        <a:pt x="73" y="4"/>
                      </a:lnTo>
                      <a:lnTo>
                        <a:pt x="73" y="4"/>
                      </a:lnTo>
                      <a:lnTo>
                        <a:pt x="69" y="3"/>
                      </a:lnTo>
                      <a:lnTo>
                        <a:pt x="68" y="3"/>
                      </a:lnTo>
                      <a:lnTo>
                        <a:pt x="67" y="3"/>
                      </a:lnTo>
                      <a:lnTo>
                        <a:pt x="67" y="3"/>
                      </a:lnTo>
                      <a:lnTo>
                        <a:pt x="67" y="6"/>
                      </a:lnTo>
                      <a:lnTo>
                        <a:pt x="67" y="7"/>
                      </a:lnTo>
                      <a:lnTo>
                        <a:pt x="66" y="8"/>
                      </a:lnTo>
                      <a:lnTo>
                        <a:pt x="66" y="8"/>
                      </a:lnTo>
                      <a:lnTo>
                        <a:pt x="63" y="11"/>
                      </a:lnTo>
                      <a:lnTo>
                        <a:pt x="61" y="14"/>
                      </a:lnTo>
                      <a:lnTo>
                        <a:pt x="61" y="14"/>
                      </a:lnTo>
                      <a:lnTo>
                        <a:pt x="59" y="17"/>
                      </a:lnTo>
                      <a:lnTo>
                        <a:pt x="56" y="20"/>
                      </a:lnTo>
                      <a:lnTo>
                        <a:pt x="56" y="20"/>
                      </a:lnTo>
                      <a:lnTo>
                        <a:pt x="55" y="21"/>
                      </a:lnTo>
                      <a:lnTo>
                        <a:pt x="55" y="22"/>
                      </a:lnTo>
                      <a:lnTo>
                        <a:pt x="55" y="24"/>
                      </a:lnTo>
                      <a:lnTo>
                        <a:pt x="54" y="24"/>
                      </a:lnTo>
                      <a:lnTo>
                        <a:pt x="54" y="24"/>
                      </a:lnTo>
                      <a:lnTo>
                        <a:pt x="53" y="26"/>
                      </a:lnTo>
                      <a:lnTo>
                        <a:pt x="52" y="27"/>
                      </a:lnTo>
                      <a:lnTo>
                        <a:pt x="51" y="27"/>
                      </a:lnTo>
                      <a:lnTo>
                        <a:pt x="49" y="27"/>
                      </a:lnTo>
                      <a:lnTo>
                        <a:pt x="49" y="27"/>
                      </a:lnTo>
                      <a:lnTo>
                        <a:pt x="45" y="24"/>
                      </a:lnTo>
                      <a:lnTo>
                        <a:pt x="44" y="24"/>
                      </a:lnTo>
                      <a:lnTo>
                        <a:pt x="43" y="24"/>
                      </a:lnTo>
                      <a:lnTo>
                        <a:pt x="43" y="24"/>
                      </a:lnTo>
                      <a:lnTo>
                        <a:pt x="40" y="27"/>
                      </a:lnTo>
                      <a:lnTo>
                        <a:pt x="39" y="28"/>
                      </a:lnTo>
                      <a:lnTo>
                        <a:pt x="38" y="28"/>
                      </a:lnTo>
                      <a:lnTo>
                        <a:pt x="38" y="28"/>
                      </a:lnTo>
                      <a:lnTo>
                        <a:pt x="37" y="26"/>
                      </a:lnTo>
                      <a:lnTo>
                        <a:pt x="37" y="25"/>
                      </a:lnTo>
                      <a:lnTo>
                        <a:pt x="37" y="24"/>
                      </a:lnTo>
                      <a:lnTo>
                        <a:pt x="36" y="22"/>
                      </a:lnTo>
                      <a:lnTo>
                        <a:pt x="36" y="2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5" name="フリーフォーム 194">
                  <a:extLst>
                    <a:ext uri="{FF2B5EF4-FFF2-40B4-BE49-F238E27FC236}">
                      <a16:creationId xmlns:a16="http://schemas.microsoft.com/office/drawing/2014/main" id="{00000000-0008-0000-0000-000021060000}"/>
                    </a:ext>
                  </a:extLst>
                </p:cNvPr>
                <p:cNvSpPr>
                  <a:spLocks/>
                </p:cNvSpPr>
                <p:nvPr/>
              </p:nvSpPr>
              <p:spPr bwMode="auto">
                <a:xfrm>
                  <a:off x="61" y="754"/>
                  <a:ext cx="6" cy="7"/>
                </a:xfrm>
                <a:custGeom>
                  <a:avLst/>
                  <a:gdLst>
                    <a:gd name="T0" fmla="*/ 39 w 53"/>
                    <a:gd name="T1" fmla="*/ 23 h 67"/>
                    <a:gd name="T2" fmla="*/ 41 w 53"/>
                    <a:gd name="T3" fmla="*/ 17 h 67"/>
                    <a:gd name="T4" fmla="*/ 42 w 53"/>
                    <a:gd name="T5" fmla="*/ 14 h 67"/>
                    <a:gd name="T6" fmla="*/ 41 w 53"/>
                    <a:gd name="T7" fmla="*/ 9 h 67"/>
                    <a:gd name="T8" fmla="*/ 30 w 53"/>
                    <a:gd name="T9" fmla="*/ 8 h 67"/>
                    <a:gd name="T10" fmla="*/ 27 w 53"/>
                    <a:gd name="T11" fmla="*/ 4 h 67"/>
                    <a:gd name="T12" fmla="*/ 25 w 53"/>
                    <a:gd name="T13" fmla="*/ 4 h 67"/>
                    <a:gd name="T14" fmla="*/ 22 w 53"/>
                    <a:gd name="T15" fmla="*/ 4 h 67"/>
                    <a:gd name="T16" fmla="*/ 21 w 53"/>
                    <a:gd name="T17" fmla="*/ 1 h 67"/>
                    <a:gd name="T18" fmla="*/ 19 w 53"/>
                    <a:gd name="T19" fmla="*/ 2 h 67"/>
                    <a:gd name="T20" fmla="*/ 14 w 53"/>
                    <a:gd name="T21" fmla="*/ 7 h 67"/>
                    <a:gd name="T22" fmla="*/ 9 w 53"/>
                    <a:gd name="T23" fmla="*/ 14 h 67"/>
                    <a:gd name="T24" fmla="*/ 9 w 53"/>
                    <a:gd name="T25" fmla="*/ 18 h 67"/>
                    <a:gd name="T26" fmla="*/ 12 w 53"/>
                    <a:gd name="T27" fmla="*/ 22 h 67"/>
                    <a:gd name="T28" fmla="*/ 12 w 53"/>
                    <a:gd name="T29" fmla="*/ 25 h 67"/>
                    <a:gd name="T30" fmla="*/ 9 w 53"/>
                    <a:gd name="T31" fmla="*/ 28 h 67"/>
                    <a:gd name="T32" fmla="*/ 3 w 53"/>
                    <a:gd name="T33" fmla="*/ 23 h 67"/>
                    <a:gd name="T34" fmla="*/ 1 w 53"/>
                    <a:gd name="T35" fmla="*/ 23 h 67"/>
                    <a:gd name="T36" fmla="*/ 4 w 53"/>
                    <a:gd name="T37" fmla="*/ 26 h 67"/>
                    <a:gd name="T38" fmla="*/ 6 w 53"/>
                    <a:gd name="T39" fmla="*/ 28 h 67"/>
                    <a:gd name="T40" fmla="*/ 2 w 53"/>
                    <a:gd name="T41" fmla="*/ 28 h 67"/>
                    <a:gd name="T42" fmla="*/ 3 w 53"/>
                    <a:gd name="T43" fmla="*/ 36 h 67"/>
                    <a:gd name="T44" fmla="*/ 5 w 53"/>
                    <a:gd name="T45" fmla="*/ 38 h 67"/>
                    <a:gd name="T46" fmla="*/ 8 w 53"/>
                    <a:gd name="T47" fmla="*/ 38 h 67"/>
                    <a:gd name="T48" fmla="*/ 11 w 53"/>
                    <a:gd name="T49" fmla="*/ 43 h 67"/>
                    <a:gd name="T50" fmla="*/ 12 w 53"/>
                    <a:gd name="T51" fmla="*/ 46 h 67"/>
                    <a:gd name="T52" fmla="*/ 4 w 53"/>
                    <a:gd name="T53" fmla="*/ 41 h 67"/>
                    <a:gd name="T54" fmla="*/ 0 w 53"/>
                    <a:gd name="T55" fmla="*/ 39 h 67"/>
                    <a:gd name="T56" fmla="*/ 1 w 53"/>
                    <a:gd name="T57" fmla="*/ 45 h 67"/>
                    <a:gd name="T58" fmla="*/ 1 w 53"/>
                    <a:gd name="T59" fmla="*/ 51 h 67"/>
                    <a:gd name="T60" fmla="*/ 3 w 53"/>
                    <a:gd name="T61" fmla="*/ 52 h 67"/>
                    <a:gd name="T62" fmla="*/ 9 w 53"/>
                    <a:gd name="T63" fmla="*/ 47 h 67"/>
                    <a:gd name="T64" fmla="*/ 11 w 53"/>
                    <a:gd name="T65" fmla="*/ 49 h 67"/>
                    <a:gd name="T66" fmla="*/ 10 w 53"/>
                    <a:gd name="T67" fmla="*/ 55 h 67"/>
                    <a:gd name="T68" fmla="*/ 14 w 53"/>
                    <a:gd name="T69" fmla="*/ 59 h 67"/>
                    <a:gd name="T70" fmla="*/ 17 w 53"/>
                    <a:gd name="T71" fmla="*/ 58 h 67"/>
                    <a:gd name="T72" fmla="*/ 16 w 53"/>
                    <a:gd name="T73" fmla="*/ 60 h 67"/>
                    <a:gd name="T74" fmla="*/ 15 w 53"/>
                    <a:gd name="T75" fmla="*/ 62 h 67"/>
                    <a:gd name="T76" fmla="*/ 21 w 53"/>
                    <a:gd name="T77" fmla="*/ 65 h 67"/>
                    <a:gd name="T78" fmla="*/ 24 w 53"/>
                    <a:gd name="T79" fmla="*/ 67 h 67"/>
                    <a:gd name="T80" fmla="*/ 26 w 53"/>
                    <a:gd name="T81" fmla="*/ 65 h 67"/>
                    <a:gd name="T82" fmla="*/ 28 w 53"/>
                    <a:gd name="T83" fmla="*/ 57 h 67"/>
                    <a:gd name="T84" fmla="*/ 31 w 53"/>
                    <a:gd name="T85" fmla="*/ 53 h 67"/>
                    <a:gd name="T86" fmla="*/ 47 w 53"/>
                    <a:gd name="T87" fmla="*/ 51 h 67"/>
                    <a:gd name="T88" fmla="*/ 52 w 53"/>
                    <a:gd name="T89" fmla="*/ 46 h 67"/>
                    <a:gd name="T90" fmla="*/ 50 w 53"/>
                    <a:gd name="T91" fmla="*/ 42 h 67"/>
                    <a:gd name="T92" fmla="*/ 46 w 53"/>
                    <a:gd name="T93" fmla="*/ 40 h 67"/>
                    <a:gd name="T94" fmla="*/ 42 w 53"/>
                    <a:gd name="T95" fmla="*/ 42 h 67"/>
                    <a:gd name="T96" fmla="*/ 39 w 53"/>
                    <a:gd name="T97" fmla="*/ 38 h 67"/>
                    <a:gd name="T98" fmla="*/ 40 w 53"/>
                    <a:gd name="T99" fmla="*/ 36 h 67"/>
                    <a:gd name="T100" fmla="*/ 48 w 53"/>
                    <a:gd name="T101" fmla="*/ 35 h 67"/>
                    <a:gd name="T102" fmla="*/ 52 w 53"/>
                    <a:gd name="T103" fmla="*/ 35 h 67"/>
                    <a:gd name="T104" fmla="*/ 48 w 53"/>
                    <a:gd name="T105" fmla="*/ 33 h 67"/>
                    <a:gd name="T106" fmla="*/ 42 w 53"/>
                    <a:gd name="T107" fmla="*/ 29 h 67"/>
                    <a:gd name="T108" fmla="*/ 39 w 53"/>
                    <a:gd name="T109" fmla="*/ 2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 h="67">
                      <a:moveTo>
                        <a:pt x="37" y="25"/>
                      </a:moveTo>
                      <a:lnTo>
                        <a:pt x="37" y="25"/>
                      </a:lnTo>
                      <a:lnTo>
                        <a:pt x="39" y="23"/>
                      </a:lnTo>
                      <a:lnTo>
                        <a:pt x="41" y="20"/>
                      </a:lnTo>
                      <a:lnTo>
                        <a:pt x="41" y="20"/>
                      </a:lnTo>
                      <a:lnTo>
                        <a:pt x="41" y="17"/>
                      </a:lnTo>
                      <a:lnTo>
                        <a:pt x="41" y="15"/>
                      </a:lnTo>
                      <a:lnTo>
                        <a:pt x="42" y="14"/>
                      </a:lnTo>
                      <a:lnTo>
                        <a:pt x="42" y="14"/>
                      </a:lnTo>
                      <a:lnTo>
                        <a:pt x="43" y="10"/>
                      </a:lnTo>
                      <a:lnTo>
                        <a:pt x="43" y="9"/>
                      </a:lnTo>
                      <a:lnTo>
                        <a:pt x="41" y="9"/>
                      </a:lnTo>
                      <a:lnTo>
                        <a:pt x="41" y="9"/>
                      </a:lnTo>
                      <a:lnTo>
                        <a:pt x="34" y="8"/>
                      </a:lnTo>
                      <a:lnTo>
                        <a:pt x="30" y="8"/>
                      </a:lnTo>
                      <a:lnTo>
                        <a:pt x="28" y="7"/>
                      </a:lnTo>
                      <a:lnTo>
                        <a:pt x="28" y="7"/>
                      </a:lnTo>
                      <a:lnTo>
                        <a:pt x="27" y="4"/>
                      </a:lnTo>
                      <a:lnTo>
                        <a:pt x="26" y="4"/>
                      </a:lnTo>
                      <a:lnTo>
                        <a:pt x="25" y="4"/>
                      </a:lnTo>
                      <a:lnTo>
                        <a:pt x="25" y="4"/>
                      </a:lnTo>
                      <a:lnTo>
                        <a:pt x="23" y="5"/>
                      </a:lnTo>
                      <a:lnTo>
                        <a:pt x="23" y="5"/>
                      </a:lnTo>
                      <a:lnTo>
                        <a:pt x="22" y="4"/>
                      </a:lnTo>
                      <a:lnTo>
                        <a:pt x="22" y="4"/>
                      </a:lnTo>
                      <a:lnTo>
                        <a:pt x="21" y="1"/>
                      </a:lnTo>
                      <a:lnTo>
                        <a:pt x="21" y="1"/>
                      </a:lnTo>
                      <a:lnTo>
                        <a:pt x="20" y="0"/>
                      </a:lnTo>
                      <a:lnTo>
                        <a:pt x="20" y="0"/>
                      </a:lnTo>
                      <a:lnTo>
                        <a:pt x="19" y="2"/>
                      </a:lnTo>
                      <a:lnTo>
                        <a:pt x="18" y="4"/>
                      </a:lnTo>
                      <a:lnTo>
                        <a:pt x="18" y="4"/>
                      </a:lnTo>
                      <a:lnTo>
                        <a:pt x="14" y="7"/>
                      </a:lnTo>
                      <a:lnTo>
                        <a:pt x="14" y="7"/>
                      </a:lnTo>
                      <a:lnTo>
                        <a:pt x="10" y="10"/>
                      </a:lnTo>
                      <a:lnTo>
                        <a:pt x="9" y="14"/>
                      </a:lnTo>
                      <a:lnTo>
                        <a:pt x="9" y="14"/>
                      </a:lnTo>
                      <a:lnTo>
                        <a:pt x="8" y="17"/>
                      </a:lnTo>
                      <a:lnTo>
                        <a:pt x="9" y="18"/>
                      </a:lnTo>
                      <a:lnTo>
                        <a:pt x="9" y="19"/>
                      </a:lnTo>
                      <a:lnTo>
                        <a:pt x="9" y="19"/>
                      </a:lnTo>
                      <a:lnTo>
                        <a:pt x="12" y="22"/>
                      </a:lnTo>
                      <a:lnTo>
                        <a:pt x="14" y="23"/>
                      </a:lnTo>
                      <a:lnTo>
                        <a:pt x="12" y="25"/>
                      </a:lnTo>
                      <a:lnTo>
                        <a:pt x="12" y="25"/>
                      </a:lnTo>
                      <a:lnTo>
                        <a:pt x="10" y="28"/>
                      </a:lnTo>
                      <a:lnTo>
                        <a:pt x="10" y="29"/>
                      </a:lnTo>
                      <a:lnTo>
                        <a:pt x="9" y="28"/>
                      </a:lnTo>
                      <a:lnTo>
                        <a:pt x="9" y="28"/>
                      </a:lnTo>
                      <a:lnTo>
                        <a:pt x="6" y="25"/>
                      </a:lnTo>
                      <a:lnTo>
                        <a:pt x="3" y="23"/>
                      </a:lnTo>
                      <a:lnTo>
                        <a:pt x="3" y="23"/>
                      </a:lnTo>
                      <a:lnTo>
                        <a:pt x="1" y="23"/>
                      </a:lnTo>
                      <a:lnTo>
                        <a:pt x="1" y="23"/>
                      </a:lnTo>
                      <a:lnTo>
                        <a:pt x="1" y="24"/>
                      </a:lnTo>
                      <a:lnTo>
                        <a:pt x="1" y="24"/>
                      </a:lnTo>
                      <a:lnTo>
                        <a:pt x="4" y="26"/>
                      </a:lnTo>
                      <a:lnTo>
                        <a:pt x="5" y="27"/>
                      </a:lnTo>
                      <a:lnTo>
                        <a:pt x="6" y="28"/>
                      </a:lnTo>
                      <a:lnTo>
                        <a:pt x="6" y="28"/>
                      </a:lnTo>
                      <a:lnTo>
                        <a:pt x="5" y="28"/>
                      </a:lnTo>
                      <a:lnTo>
                        <a:pt x="4" y="28"/>
                      </a:lnTo>
                      <a:lnTo>
                        <a:pt x="2" y="28"/>
                      </a:lnTo>
                      <a:lnTo>
                        <a:pt x="2" y="28"/>
                      </a:lnTo>
                      <a:lnTo>
                        <a:pt x="2" y="28"/>
                      </a:lnTo>
                      <a:lnTo>
                        <a:pt x="3" y="36"/>
                      </a:lnTo>
                      <a:lnTo>
                        <a:pt x="3" y="36"/>
                      </a:lnTo>
                      <a:lnTo>
                        <a:pt x="4" y="37"/>
                      </a:lnTo>
                      <a:lnTo>
                        <a:pt x="5" y="38"/>
                      </a:lnTo>
                      <a:lnTo>
                        <a:pt x="7" y="38"/>
                      </a:lnTo>
                      <a:lnTo>
                        <a:pt x="7" y="38"/>
                      </a:lnTo>
                      <a:lnTo>
                        <a:pt x="8" y="38"/>
                      </a:lnTo>
                      <a:lnTo>
                        <a:pt x="9" y="40"/>
                      </a:lnTo>
                      <a:lnTo>
                        <a:pt x="9" y="40"/>
                      </a:lnTo>
                      <a:lnTo>
                        <a:pt x="11" y="43"/>
                      </a:lnTo>
                      <a:lnTo>
                        <a:pt x="12" y="46"/>
                      </a:lnTo>
                      <a:lnTo>
                        <a:pt x="12" y="46"/>
                      </a:lnTo>
                      <a:lnTo>
                        <a:pt x="12" y="46"/>
                      </a:lnTo>
                      <a:lnTo>
                        <a:pt x="12" y="46"/>
                      </a:lnTo>
                      <a:lnTo>
                        <a:pt x="4" y="41"/>
                      </a:lnTo>
                      <a:lnTo>
                        <a:pt x="4" y="41"/>
                      </a:lnTo>
                      <a:lnTo>
                        <a:pt x="2" y="40"/>
                      </a:lnTo>
                      <a:lnTo>
                        <a:pt x="1" y="39"/>
                      </a:lnTo>
                      <a:lnTo>
                        <a:pt x="0" y="39"/>
                      </a:lnTo>
                      <a:lnTo>
                        <a:pt x="0" y="39"/>
                      </a:lnTo>
                      <a:lnTo>
                        <a:pt x="0" y="42"/>
                      </a:lnTo>
                      <a:lnTo>
                        <a:pt x="1" y="45"/>
                      </a:lnTo>
                      <a:lnTo>
                        <a:pt x="1" y="45"/>
                      </a:lnTo>
                      <a:lnTo>
                        <a:pt x="1" y="51"/>
                      </a:lnTo>
                      <a:lnTo>
                        <a:pt x="1" y="51"/>
                      </a:lnTo>
                      <a:lnTo>
                        <a:pt x="2" y="53"/>
                      </a:lnTo>
                      <a:lnTo>
                        <a:pt x="3" y="52"/>
                      </a:lnTo>
                      <a:lnTo>
                        <a:pt x="3" y="52"/>
                      </a:lnTo>
                      <a:lnTo>
                        <a:pt x="6" y="48"/>
                      </a:lnTo>
                      <a:lnTo>
                        <a:pt x="6" y="48"/>
                      </a:lnTo>
                      <a:lnTo>
                        <a:pt x="9" y="47"/>
                      </a:lnTo>
                      <a:lnTo>
                        <a:pt x="10" y="48"/>
                      </a:lnTo>
                      <a:lnTo>
                        <a:pt x="11" y="49"/>
                      </a:lnTo>
                      <a:lnTo>
                        <a:pt x="11" y="49"/>
                      </a:lnTo>
                      <a:lnTo>
                        <a:pt x="11" y="52"/>
                      </a:lnTo>
                      <a:lnTo>
                        <a:pt x="10" y="55"/>
                      </a:lnTo>
                      <a:lnTo>
                        <a:pt x="10" y="55"/>
                      </a:lnTo>
                      <a:lnTo>
                        <a:pt x="10" y="56"/>
                      </a:lnTo>
                      <a:lnTo>
                        <a:pt x="11" y="57"/>
                      </a:lnTo>
                      <a:lnTo>
                        <a:pt x="14" y="59"/>
                      </a:lnTo>
                      <a:lnTo>
                        <a:pt x="14" y="59"/>
                      </a:lnTo>
                      <a:lnTo>
                        <a:pt x="16" y="58"/>
                      </a:lnTo>
                      <a:lnTo>
                        <a:pt x="17" y="58"/>
                      </a:lnTo>
                      <a:lnTo>
                        <a:pt x="17" y="59"/>
                      </a:lnTo>
                      <a:lnTo>
                        <a:pt x="17" y="59"/>
                      </a:lnTo>
                      <a:lnTo>
                        <a:pt x="16" y="60"/>
                      </a:lnTo>
                      <a:lnTo>
                        <a:pt x="15" y="61"/>
                      </a:lnTo>
                      <a:lnTo>
                        <a:pt x="15" y="62"/>
                      </a:lnTo>
                      <a:lnTo>
                        <a:pt x="15" y="62"/>
                      </a:lnTo>
                      <a:lnTo>
                        <a:pt x="18" y="63"/>
                      </a:lnTo>
                      <a:lnTo>
                        <a:pt x="20" y="64"/>
                      </a:lnTo>
                      <a:lnTo>
                        <a:pt x="21" y="65"/>
                      </a:lnTo>
                      <a:lnTo>
                        <a:pt x="21" y="65"/>
                      </a:lnTo>
                      <a:lnTo>
                        <a:pt x="22" y="66"/>
                      </a:lnTo>
                      <a:lnTo>
                        <a:pt x="24" y="67"/>
                      </a:lnTo>
                      <a:lnTo>
                        <a:pt x="26" y="67"/>
                      </a:lnTo>
                      <a:lnTo>
                        <a:pt x="26" y="67"/>
                      </a:lnTo>
                      <a:lnTo>
                        <a:pt x="26" y="65"/>
                      </a:lnTo>
                      <a:lnTo>
                        <a:pt x="26" y="62"/>
                      </a:lnTo>
                      <a:lnTo>
                        <a:pt x="26" y="62"/>
                      </a:lnTo>
                      <a:lnTo>
                        <a:pt x="28" y="57"/>
                      </a:lnTo>
                      <a:lnTo>
                        <a:pt x="29" y="55"/>
                      </a:lnTo>
                      <a:lnTo>
                        <a:pt x="31" y="53"/>
                      </a:lnTo>
                      <a:lnTo>
                        <a:pt x="31" y="53"/>
                      </a:lnTo>
                      <a:lnTo>
                        <a:pt x="39" y="52"/>
                      </a:lnTo>
                      <a:lnTo>
                        <a:pt x="47" y="51"/>
                      </a:lnTo>
                      <a:lnTo>
                        <a:pt x="47" y="51"/>
                      </a:lnTo>
                      <a:lnTo>
                        <a:pt x="53" y="48"/>
                      </a:lnTo>
                      <a:lnTo>
                        <a:pt x="53" y="48"/>
                      </a:lnTo>
                      <a:lnTo>
                        <a:pt x="52" y="46"/>
                      </a:lnTo>
                      <a:lnTo>
                        <a:pt x="52" y="43"/>
                      </a:lnTo>
                      <a:lnTo>
                        <a:pt x="50" y="42"/>
                      </a:lnTo>
                      <a:lnTo>
                        <a:pt x="50" y="42"/>
                      </a:lnTo>
                      <a:lnTo>
                        <a:pt x="48" y="40"/>
                      </a:lnTo>
                      <a:lnTo>
                        <a:pt x="47" y="40"/>
                      </a:lnTo>
                      <a:lnTo>
                        <a:pt x="46" y="40"/>
                      </a:lnTo>
                      <a:lnTo>
                        <a:pt x="46" y="40"/>
                      </a:lnTo>
                      <a:lnTo>
                        <a:pt x="43" y="41"/>
                      </a:lnTo>
                      <a:lnTo>
                        <a:pt x="42" y="42"/>
                      </a:lnTo>
                      <a:lnTo>
                        <a:pt x="41" y="41"/>
                      </a:lnTo>
                      <a:lnTo>
                        <a:pt x="41" y="41"/>
                      </a:lnTo>
                      <a:lnTo>
                        <a:pt x="39" y="38"/>
                      </a:lnTo>
                      <a:lnTo>
                        <a:pt x="39" y="37"/>
                      </a:lnTo>
                      <a:lnTo>
                        <a:pt x="40" y="36"/>
                      </a:lnTo>
                      <a:lnTo>
                        <a:pt x="40" y="36"/>
                      </a:lnTo>
                      <a:lnTo>
                        <a:pt x="44" y="34"/>
                      </a:lnTo>
                      <a:lnTo>
                        <a:pt x="48" y="35"/>
                      </a:lnTo>
                      <a:lnTo>
                        <a:pt x="48" y="35"/>
                      </a:lnTo>
                      <a:lnTo>
                        <a:pt x="51" y="36"/>
                      </a:lnTo>
                      <a:lnTo>
                        <a:pt x="52" y="36"/>
                      </a:lnTo>
                      <a:lnTo>
                        <a:pt x="52" y="35"/>
                      </a:lnTo>
                      <a:lnTo>
                        <a:pt x="52" y="35"/>
                      </a:lnTo>
                      <a:lnTo>
                        <a:pt x="50" y="34"/>
                      </a:lnTo>
                      <a:lnTo>
                        <a:pt x="48" y="33"/>
                      </a:lnTo>
                      <a:lnTo>
                        <a:pt x="48" y="33"/>
                      </a:lnTo>
                      <a:lnTo>
                        <a:pt x="44" y="31"/>
                      </a:lnTo>
                      <a:lnTo>
                        <a:pt x="42" y="29"/>
                      </a:lnTo>
                      <a:lnTo>
                        <a:pt x="42" y="29"/>
                      </a:lnTo>
                      <a:lnTo>
                        <a:pt x="40" y="26"/>
                      </a:lnTo>
                      <a:lnTo>
                        <a:pt x="39" y="25"/>
                      </a:lnTo>
                      <a:lnTo>
                        <a:pt x="37" y="25"/>
                      </a:lnTo>
                      <a:lnTo>
                        <a:pt x="37" y="2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6" name="フリーフォーム 195">
                  <a:extLst>
                    <a:ext uri="{FF2B5EF4-FFF2-40B4-BE49-F238E27FC236}">
                      <a16:creationId xmlns:a16="http://schemas.microsoft.com/office/drawing/2014/main" id="{00000000-0008-0000-0000-000023060000}"/>
                    </a:ext>
                  </a:extLst>
                </p:cNvPr>
                <p:cNvSpPr>
                  <a:spLocks/>
                </p:cNvSpPr>
                <p:nvPr/>
              </p:nvSpPr>
              <p:spPr bwMode="auto">
                <a:xfrm>
                  <a:off x="121" y="726"/>
                  <a:ext cx="4" cy="2"/>
                </a:xfrm>
                <a:custGeom>
                  <a:avLst/>
                  <a:gdLst>
                    <a:gd name="T0" fmla="*/ 7 w 33"/>
                    <a:gd name="T1" fmla="*/ 16 h 16"/>
                    <a:gd name="T2" fmla="*/ 7 w 33"/>
                    <a:gd name="T3" fmla="*/ 16 h 16"/>
                    <a:gd name="T4" fmla="*/ 3 w 33"/>
                    <a:gd name="T5" fmla="*/ 13 h 16"/>
                    <a:gd name="T6" fmla="*/ 3 w 33"/>
                    <a:gd name="T7" fmla="*/ 13 h 16"/>
                    <a:gd name="T8" fmla="*/ 2 w 33"/>
                    <a:gd name="T9" fmla="*/ 10 h 16"/>
                    <a:gd name="T10" fmla="*/ 0 w 33"/>
                    <a:gd name="T11" fmla="*/ 6 h 16"/>
                    <a:gd name="T12" fmla="*/ 0 w 33"/>
                    <a:gd name="T13" fmla="*/ 6 h 16"/>
                    <a:gd name="T14" fmla="*/ 0 w 33"/>
                    <a:gd name="T15" fmla="*/ 2 h 16"/>
                    <a:gd name="T16" fmla="*/ 0 w 33"/>
                    <a:gd name="T17" fmla="*/ 2 h 16"/>
                    <a:gd name="T18" fmla="*/ 2 w 33"/>
                    <a:gd name="T19" fmla="*/ 2 h 16"/>
                    <a:gd name="T20" fmla="*/ 2 w 33"/>
                    <a:gd name="T21" fmla="*/ 2 h 16"/>
                    <a:gd name="T22" fmla="*/ 5 w 33"/>
                    <a:gd name="T23" fmla="*/ 5 h 16"/>
                    <a:gd name="T24" fmla="*/ 7 w 33"/>
                    <a:gd name="T25" fmla="*/ 5 h 16"/>
                    <a:gd name="T26" fmla="*/ 9 w 33"/>
                    <a:gd name="T27" fmla="*/ 3 h 16"/>
                    <a:gd name="T28" fmla="*/ 9 w 33"/>
                    <a:gd name="T29" fmla="*/ 3 h 16"/>
                    <a:gd name="T30" fmla="*/ 15 w 33"/>
                    <a:gd name="T31" fmla="*/ 2 h 16"/>
                    <a:gd name="T32" fmla="*/ 19 w 33"/>
                    <a:gd name="T33" fmla="*/ 2 h 16"/>
                    <a:gd name="T34" fmla="*/ 23 w 33"/>
                    <a:gd name="T35" fmla="*/ 1 h 16"/>
                    <a:gd name="T36" fmla="*/ 23 w 33"/>
                    <a:gd name="T37" fmla="*/ 1 h 16"/>
                    <a:gd name="T38" fmla="*/ 26 w 33"/>
                    <a:gd name="T39" fmla="*/ 0 h 16"/>
                    <a:gd name="T40" fmla="*/ 29 w 33"/>
                    <a:gd name="T41" fmla="*/ 0 h 16"/>
                    <a:gd name="T42" fmla="*/ 31 w 33"/>
                    <a:gd name="T43" fmla="*/ 0 h 16"/>
                    <a:gd name="T44" fmla="*/ 32 w 33"/>
                    <a:gd name="T45" fmla="*/ 1 h 16"/>
                    <a:gd name="T46" fmla="*/ 32 w 33"/>
                    <a:gd name="T47" fmla="*/ 1 h 16"/>
                    <a:gd name="T48" fmla="*/ 33 w 33"/>
                    <a:gd name="T49" fmla="*/ 6 h 16"/>
                    <a:gd name="T50" fmla="*/ 33 w 33"/>
                    <a:gd name="T51" fmla="*/ 8 h 16"/>
                    <a:gd name="T52" fmla="*/ 32 w 33"/>
                    <a:gd name="T53" fmla="*/ 8 h 16"/>
                    <a:gd name="T54" fmla="*/ 32 w 33"/>
                    <a:gd name="T55" fmla="*/ 8 h 16"/>
                    <a:gd name="T56" fmla="*/ 32 w 33"/>
                    <a:gd name="T57" fmla="*/ 8 h 16"/>
                    <a:gd name="T58" fmla="*/ 30 w 33"/>
                    <a:gd name="T59" fmla="*/ 6 h 16"/>
                    <a:gd name="T60" fmla="*/ 27 w 33"/>
                    <a:gd name="T61" fmla="*/ 6 h 16"/>
                    <a:gd name="T62" fmla="*/ 27 w 33"/>
                    <a:gd name="T63" fmla="*/ 6 h 16"/>
                    <a:gd name="T64" fmla="*/ 25 w 33"/>
                    <a:gd name="T65" fmla="*/ 6 h 16"/>
                    <a:gd name="T66" fmla="*/ 23 w 33"/>
                    <a:gd name="T67" fmla="*/ 8 h 16"/>
                    <a:gd name="T68" fmla="*/ 21 w 33"/>
                    <a:gd name="T69" fmla="*/ 8 h 16"/>
                    <a:gd name="T70" fmla="*/ 19 w 33"/>
                    <a:gd name="T71" fmla="*/ 8 h 16"/>
                    <a:gd name="T72" fmla="*/ 19 w 33"/>
                    <a:gd name="T73" fmla="*/ 8 h 16"/>
                    <a:gd name="T74" fmla="*/ 19 w 33"/>
                    <a:gd name="T75" fmla="*/ 7 h 16"/>
                    <a:gd name="T76" fmla="*/ 19 w 33"/>
                    <a:gd name="T77" fmla="*/ 6 h 16"/>
                    <a:gd name="T78" fmla="*/ 21 w 33"/>
                    <a:gd name="T79" fmla="*/ 5 h 16"/>
                    <a:gd name="T80" fmla="*/ 19 w 33"/>
                    <a:gd name="T81" fmla="*/ 5 h 16"/>
                    <a:gd name="T82" fmla="*/ 19 w 33"/>
                    <a:gd name="T83" fmla="*/ 5 h 16"/>
                    <a:gd name="T84" fmla="*/ 16 w 33"/>
                    <a:gd name="T85" fmla="*/ 6 h 16"/>
                    <a:gd name="T86" fmla="*/ 14 w 33"/>
                    <a:gd name="T87" fmla="*/ 7 h 16"/>
                    <a:gd name="T88" fmla="*/ 14 w 33"/>
                    <a:gd name="T89" fmla="*/ 8 h 16"/>
                    <a:gd name="T90" fmla="*/ 14 w 33"/>
                    <a:gd name="T91" fmla="*/ 8 h 16"/>
                    <a:gd name="T92" fmla="*/ 13 w 33"/>
                    <a:gd name="T93" fmla="*/ 10 h 16"/>
                    <a:gd name="T94" fmla="*/ 14 w 33"/>
                    <a:gd name="T95" fmla="*/ 13 h 16"/>
                    <a:gd name="T96" fmla="*/ 14 w 33"/>
                    <a:gd name="T97" fmla="*/ 13 h 16"/>
                    <a:gd name="T98" fmla="*/ 13 w 33"/>
                    <a:gd name="T99" fmla="*/ 14 h 16"/>
                    <a:gd name="T100" fmla="*/ 11 w 33"/>
                    <a:gd name="T101" fmla="*/ 15 h 16"/>
                    <a:gd name="T102" fmla="*/ 9 w 33"/>
                    <a:gd name="T103" fmla="*/ 16 h 16"/>
                    <a:gd name="T104" fmla="*/ 7 w 33"/>
                    <a:gd name="T105" fmla="*/ 16 h 16"/>
                    <a:gd name="T106" fmla="*/ 7 w 33"/>
                    <a:gd name="T10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 h="16">
                      <a:moveTo>
                        <a:pt x="7" y="16"/>
                      </a:moveTo>
                      <a:lnTo>
                        <a:pt x="7" y="16"/>
                      </a:lnTo>
                      <a:lnTo>
                        <a:pt x="3" y="13"/>
                      </a:lnTo>
                      <a:lnTo>
                        <a:pt x="3" y="13"/>
                      </a:lnTo>
                      <a:lnTo>
                        <a:pt x="2" y="10"/>
                      </a:lnTo>
                      <a:lnTo>
                        <a:pt x="0" y="6"/>
                      </a:lnTo>
                      <a:lnTo>
                        <a:pt x="0" y="6"/>
                      </a:lnTo>
                      <a:lnTo>
                        <a:pt x="0" y="2"/>
                      </a:lnTo>
                      <a:lnTo>
                        <a:pt x="0" y="2"/>
                      </a:lnTo>
                      <a:lnTo>
                        <a:pt x="2" y="2"/>
                      </a:lnTo>
                      <a:lnTo>
                        <a:pt x="2" y="2"/>
                      </a:lnTo>
                      <a:lnTo>
                        <a:pt x="5" y="5"/>
                      </a:lnTo>
                      <a:lnTo>
                        <a:pt x="7" y="5"/>
                      </a:lnTo>
                      <a:lnTo>
                        <a:pt x="9" y="3"/>
                      </a:lnTo>
                      <a:lnTo>
                        <a:pt x="9" y="3"/>
                      </a:lnTo>
                      <a:lnTo>
                        <a:pt x="15" y="2"/>
                      </a:lnTo>
                      <a:lnTo>
                        <a:pt x="19" y="2"/>
                      </a:lnTo>
                      <a:lnTo>
                        <a:pt x="23" y="1"/>
                      </a:lnTo>
                      <a:lnTo>
                        <a:pt x="23" y="1"/>
                      </a:lnTo>
                      <a:lnTo>
                        <a:pt x="26" y="0"/>
                      </a:lnTo>
                      <a:lnTo>
                        <a:pt x="29" y="0"/>
                      </a:lnTo>
                      <a:lnTo>
                        <a:pt x="31" y="0"/>
                      </a:lnTo>
                      <a:lnTo>
                        <a:pt x="32" y="1"/>
                      </a:lnTo>
                      <a:lnTo>
                        <a:pt x="32" y="1"/>
                      </a:lnTo>
                      <a:lnTo>
                        <a:pt x="33" y="6"/>
                      </a:lnTo>
                      <a:lnTo>
                        <a:pt x="33" y="8"/>
                      </a:lnTo>
                      <a:lnTo>
                        <a:pt x="32" y="8"/>
                      </a:lnTo>
                      <a:lnTo>
                        <a:pt x="32" y="8"/>
                      </a:lnTo>
                      <a:lnTo>
                        <a:pt x="32" y="8"/>
                      </a:lnTo>
                      <a:lnTo>
                        <a:pt x="30" y="6"/>
                      </a:lnTo>
                      <a:lnTo>
                        <a:pt x="27" y="6"/>
                      </a:lnTo>
                      <a:lnTo>
                        <a:pt x="27" y="6"/>
                      </a:lnTo>
                      <a:lnTo>
                        <a:pt x="25" y="6"/>
                      </a:lnTo>
                      <a:lnTo>
                        <a:pt x="23" y="8"/>
                      </a:lnTo>
                      <a:lnTo>
                        <a:pt x="21" y="8"/>
                      </a:lnTo>
                      <a:lnTo>
                        <a:pt x="19" y="8"/>
                      </a:lnTo>
                      <a:lnTo>
                        <a:pt x="19" y="8"/>
                      </a:lnTo>
                      <a:lnTo>
                        <a:pt x="19" y="7"/>
                      </a:lnTo>
                      <a:lnTo>
                        <a:pt x="19" y="6"/>
                      </a:lnTo>
                      <a:lnTo>
                        <a:pt x="21" y="5"/>
                      </a:lnTo>
                      <a:lnTo>
                        <a:pt x="19" y="5"/>
                      </a:lnTo>
                      <a:lnTo>
                        <a:pt x="19" y="5"/>
                      </a:lnTo>
                      <a:lnTo>
                        <a:pt x="16" y="6"/>
                      </a:lnTo>
                      <a:lnTo>
                        <a:pt x="14" y="7"/>
                      </a:lnTo>
                      <a:lnTo>
                        <a:pt x="14" y="8"/>
                      </a:lnTo>
                      <a:lnTo>
                        <a:pt x="14" y="8"/>
                      </a:lnTo>
                      <a:lnTo>
                        <a:pt x="13" y="10"/>
                      </a:lnTo>
                      <a:lnTo>
                        <a:pt x="14" y="13"/>
                      </a:lnTo>
                      <a:lnTo>
                        <a:pt x="14" y="13"/>
                      </a:lnTo>
                      <a:lnTo>
                        <a:pt x="13" y="14"/>
                      </a:lnTo>
                      <a:lnTo>
                        <a:pt x="11" y="15"/>
                      </a:lnTo>
                      <a:lnTo>
                        <a:pt x="9" y="16"/>
                      </a:lnTo>
                      <a:lnTo>
                        <a:pt x="7" y="16"/>
                      </a:lnTo>
                      <a:lnTo>
                        <a:pt x="7" y="1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7" name="フリーフォーム 196">
                  <a:extLst>
                    <a:ext uri="{FF2B5EF4-FFF2-40B4-BE49-F238E27FC236}">
                      <a16:creationId xmlns:a16="http://schemas.microsoft.com/office/drawing/2014/main" id="{00000000-0008-0000-0000-000029060000}"/>
                    </a:ext>
                  </a:extLst>
                </p:cNvPr>
                <p:cNvSpPr>
                  <a:spLocks/>
                </p:cNvSpPr>
                <p:nvPr/>
              </p:nvSpPr>
              <p:spPr bwMode="auto">
                <a:xfrm>
                  <a:off x="255" y="737"/>
                  <a:ext cx="1" cy="1"/>
                </a:xfrm>
                <a:custGeom>
                  <a:avLst/>
                  <a:gdLst>
                    <a:gd name="T0" fmla="*/ 2 w 13"/>
                    <a:gd name="T1" fmla="*/ 3 h 9"/>
                    <a:gd name="T2" fmla="*/ 2 w 13"/>
                    <a:gd name="T3" fmla="*/ 3 h 9"/>
                    <a:gd name="T4" fmla="*/ 0 w 13"/>
                    <a:gd name="T5" fmla="*/ 5 h 9"/>
                    <a:gd name="T6" fmla="*/ 2 w 13"/>
                    <a:gd name="T7" fmla="*/ 7 h 9"/>
                    <a:gd name="T8" fmla="*/ 3 w 13"/>
                    <a:gd name="T9" fmla="*/ 7 h 9"/>
                    <a:gd name="T10" fmla="*/ 3 w 13"/>
                    <a:gd name="T11" fmla="*/ 7 h 9"/>
                    <a:gd name="T12" fmla="*/ 8 w 13"/>
                    <a:gd name="T13" fmla="*/ 8 h 9"/>
                    <a:gd name="T14" fmla="*/ 11 w 13"/>
                    <a:gd name="T15" fmla="*/ 8 h 9"/>
                    <a:gd name="T16" fmla="*/ 12 w 13"/>
                    <a:gd name="T17" fmla="*/ 9 h 9"/>
                    <a:gd name="T18" fmla="*/ 12 w 13"/>
                    <a:gd name="T19" fmla="*/ 9 h 9"/>
                    <a:gd name="T20" fmla="*/ 12 w 13"/>
                    <a:gd name="T21" fmla="*/ 9 h 9"/>
                    <a:gd name="T22" fmla="*/ 13 w 13"/>
                    <a:gd name="T23" fmla="*/ 9 h 9"/>
                    <a:gd name="T24" fmla="*/ 13 w 13"/>
                    <a:gd name="T25" fmla="*/ 8 h 9"/>
                    <a:gd name="T26" fmla="*/ 12 w 13"/>
                    <a:gd name="T27" fmla="*/ 6 h 9"/>
                    <a:gd name="T28" fmla="*/ 12 w 13"/>
                    <a:gd name="T29" fmla="*/ 6 h 9"/>
                    <a:gd name="T30" fmla="*/ 10 w 13"/>
                    <a:gd name="T31" fmla="*/ 2 h 9"/>
                    <a:gd name="T32" fmla="*/ 9 w 13"/>
                    <a:gd name="T33" fmla="*/ 0 h 9"/>
                    <a:gd name="T34" fmla="*/ 8 w 13"/>
                    <a:gd name="T35" fmla="*/ 0 h 9"/>
                    <a:gd name="T36" fmla="*/ 8 w 13"/>
                    <a:gd name="T37" fmla="*/ 0 h 9"/>
                    <a:gd name="T38" fmla="*/ 5 w 13"/>
                    <a:gd name="T39" fmla="*/ 3 h 9"/>
                    <a:gd name="T40" fmla="*/ 3 w 13"/>
                    <a:gd name="T41" fmla="*/ 3 h 9"/>
                    <a:gd name="T42" fmla="*/ 2 w 13"/>
                    <a:gd name="T43" fmla="*/ 3 h 9"/>
                    <a:gd name="T44" fmla="*/ 2 w 13"/>
                    <a:gd name="T4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9">
                      <a:moveTo>
                        <a:pt x="2" y="3"/>
                      </a:moveTo>
                      <a:lnTo>
                        <a:pt x="2" y="3"/>
                      </a:lnTo>
                      <a:lnTo>
                        <a:pt x="0" y="5"/>
                      </a:lnTo>
                      <a:lnTo>
                        <a:pt x="2" y="7"/>
                      </a:lnTo>
                      <a:lnTo>
                        <a:pt x="3" y="7"/>
                      </a:lnTo>
                      <a:lnTo>
                        <a:pt x="3" y="7"/>
                      </a:lnTo>
                      <a:lnTo>
                        <a:pt x="8" y="8"/>
                      </a:lnTo>
                      <a:lnTo>
                        <a:pt x="11" y="8"/>
                      </a:lnTo>
                      <a:lnTo>
                        <a:pt x="12" y="9"/>
                      </a:lnTo>
                      <a:lnTo>
                        <a:pt x="12" y="9"/>
                      </a:lnTo>
                      <a:lnTo>
                        <a:pt x="12" y="9"/>
                      </a:lnTo>
                      <a:lnTo>
                        <a:pt x="13" y="9"/>
                      </a:lnTo>
                      <a:lnTo>
                        <a:pt x="13" y="8"/>
                      </a:lnTo>
                      <a:lnTo>
                        <a:pt x="12" y="6"/>
                      </a:lnTo>
                      <a:lnTo>
                        <a:pt x="12" y="6"/>
                      </a:lnTo>
                      <a:lnTo>
                        <a:pt x="10" y="2"/>
                      </a:lnTo>
                      <a:lnTo>
                        <a:pt x="9" y="0"/>
                      </a:lnTo>
                      <a:lnTo>
                        <a:pt x="8" y="0"/>
                      </a:lnTo>
                      <a:lnTo>
                        <a:pt x="8" y="0"/>
                      </a:lnTo>
                      <a:lnTo>
                        <a:pt x="5" y="3"/>
                      </a:lnTo>
                      <a:lnTo>
                        <a:pt x="3" y="3"/>
                      </a:lnTo>
                      <a:lnTo>
                        <a:pt x="2" y="3"/>
                      </a:lnTo>
                      <a:lnTo>
                        <a:pt x="2"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8" name="フリーフォーム 197">
                  <a:extLst>
                    <a:ext uri="{FF2B5EF4-FFF2-40B4-BE49-F238E27FC236}">
                      <a16:creationId xmlns:a16="http://schemas.microsoft.com/office/drawing/2014/main" id="{00000000-0008-0000-0000-00002A060000}"/>
                    </a:ext>
                  </a:extLst>
                </p:cNvPr>
                <p:cNvSpPr>
                  <a:spLocks/>
                </p:cNvSpPr>
                <p:nvPr/>
              </p:nvSpPr>
              <p:spPr bwMode="auto">
                <a:xfrm>
                  <a:off x="258" y="718"/>
                  <a:ext cx="14" cy="20"/>
                </a:xfrm>
                <a:custGeom>
                  <a:avLst/>
                  <a:gdLst>
                    <a:gd name="T0" fmla="*/ 21 w 133"/>
                    <a:gd name="T1" fmla="*/ 169 h 180"/>
                    <a:gd name="T2" fmla="*/ 17 w 133"/>
                    <a:gd name="T3" fmla="*/ 166 h 180"/>
                    <a:gd name="T4" fmla="*/ 16 w 133"/>
                    <a:gd name="T5" fmla="*/ 162 h 180"/>
                    <a:gd name="T6" fmla="*/ 9 w 133"/>
                    <a:gd name="T7" fmla="*/ 156 h 180"/>
                    <a:gd name="T8" fmla="*/ 3 w 133"/>
                    <a:gd name="T9" fmla="*/ 146 h 180"/>
                    <a:gd name="T10" fmla="*/ 1 w 133"/>
                    <a:gd name="T11" fmla="*/ 142 h 180"/>
                    <a:gd name="T12" fmla="*/ 0 w 133"/>
                    <a:gd name="T13" fmla="*/ 134 h 180"/>
                    <a:gd name="T14" fmla="*/ 4 w 133"/>
                    <a:gd name="T15" fmla="*/ 129 h 180"/>
                    <a:gd name="T16" fmla="*/ 6 w 133"/>
                    <a:gd name="T17" fmla="*/ 125 h 180"/>
                    <a:gd name="T18" fmla="*/ 11 w 133"/>
                    <a:gd name="T19" fmla="*/ 123 h 180"/>
                    <a:gd name="T20" fmla="*/ 12 w 133"/>
                    <a:gd name="T21" fmla="*/ 121 h 180"/>
                    <a:gd name="T22" fmla="*/ 17 w 133"/>
                    <a:gd name="T23" fmla="*/ 122 h 180"/>
                    <a:gd name="T24" fmla="*/ 21 w 133"/>
                    <a:gd name="T25" fmla="*/ 121 h 180"/>
                    <a:gd name="T26" fmla="*/ 29 w 133"/>
                    <a:gd name="T27" fmla="*/ 110 h 180"/>
                    <a:gd name="T28" fmla="*/ 33 w 133"/>
                    <a:gd name="T29" fmla="*/ 100 h 180"/>
                    <a:gd name="T30" fmla="*/ 39 w 133"/>
                    <a:gd name="T31" fmla="*/ 92 h 180"/>
                    <a:gd name="T32" fmla="*/ 46 w 133"/>
                    <a:gd name="T33" fmla="*/ 78 h 180"/>
                    <a:gd name="T34" fmla="*/ 51 w 133"/>
                    <a:gd name="T35" fmla="*/ 68 h 180"/>
                    <a:gd name="T36" fmla="*/ 57 w 133"/>
                    <a:gd name="T37" fmla="*/ 61 h 180"/>
                    <a:gd name="T38" fmla="*/ 64 w 133"/>
                    <a:gd name="T39" fmla="*/ 60 h 180"/>
                    <a:gd name="T40" fmla="*/ 71 w 133"/>
                    <a:gd name="T41" fmla="*/ 47 h 180"/>
                    <a:gd name="T42" fmla="*/ 79 w 133"/>
                    <a:gd name="T43" fmla="*/ 36 h 180"/>
                    <a:gd name="T44" fmla="*/ 89 w 133"/>
                    <a:gd name="T45" fmla="*/ 32 h 180"/>
                    <a:gd name="T46" fmla="*/ 93 w 133"/>
                    <a:gd name="T47" fmla="*/ 28 h 180"/>
                    <a:gd name="T48" fmla="*/ 98 w 133"/>
                    <a:gd name="T49" fmla="*/ 24 h 180"/>
                    <a:gd name="T50" fmla="*/ 108 w 133"/>
                    <a:gd name="T51" fmla="*/ 12 h 180"/>
                    <a:gd name="T52" fmla="*/ 116 w 133"/>
                    <a:gd name="T53" fmla="*/ 2 h 180"/>
                    <a:gd name="T54" fmla="*/ 121 w 133"/>
                    <a:gd name="T55" fmla="*/ 0 h 180"/>
                    <a:gd name="T56" fmla="*/ 127 w 133"/>
                    <a:gd name="T57" fmla="*/ 2 h 180"/>
                    <a:gd name="T58" fmla="*/ 132 w 133"/>
                    <a:gd name="T59" fmla="*/ 8 h 180"/>
                    <a:gd name="T60" fmla="*/ 132 w 133"/>
                    <a:gd name="T61" fmla="*/ 16 h 180"/>
                    <a:gd name="T62" fmla="*/ 131 w 133"/>
                    <a:gd name="T63" fmla="*/ 19 h 180"/>
                    <a:gd name="T64" fmla="*/ 121 w 133"/>
                    <a:gd name="T65" fmla="*/ 27 h 180"/>
                    <a:gd name="T66" fmla="*/ 122 w 133"/>
                    <a:gd name="T67" fmla="*/ 34 h 180"/>
                    <a:gd name="T68" fmla="*/ 109 w 133"/>
                    <a:gd name="T69" fmla="*/ 53 h 180"/>
                    <a:gd name="T70" fmla="*/ 97 w 133"/>
                    <a:gd name="T71" fmla="*/ 65 h 180"/>
                    <a:gd name="T72" fmla="*/ 92 w 133"/>
                    <a:gd name="T73" fmla="*/ 75 h 180"/>
                    <a:gd name="T74" fmla="*/ 87 w 133"/>
                    <a:gd name="T75" fmla="*/ 85 h 180"/>
                    <a:gd name="T76" fmla="*/ 88 w 133"/>
                    <a:gd name="T77" fmla="*/ 98 h 180"/>
                    <a:gd name="T78" fmla="*/ 88 w 133"/>
                    <a:gd name="T79" fmla="*/ 115 h 180"/>
                    <a:gd name="T80" fmla="*/ 91 w 133"/>
                    <a:gd name="T81" fmla="*/ 119 h 180"/>
                    <a:gd name="T82" fmla="*/ 94 w 133"/>
                    <a:gd name="T83" fmla="*/ 128 h 180"/>
                    <a:gd name="T84" fmla="*/ 97 w 133"/>
                    <a:gd name="T85" fmla="*/ 130 h 180"/>
                    <a:gd name="T86" fmla="*/ 100 w 133"/>
                    <a:gd name="T87" fmla="*/ 132 h 180"/>
                    <a:gd name="T88" fmla="*/ 104 w 133"/>
                    <a:gd name="T89" fmla="*/ 147 h 180"/>
                    <a:gd name="T90" fmla="*/ 93 w 133"/>
                    <a:gd name="T91" fmla="*/ 152 h 180"/>
                    <a:gd name="T92" fmla="*/ 71 w 133"/>
                    <a:gd name="T93" fmla="*/ 161 h 180"/>
                    <a:gd name="T94" fmla="*/ 61 w 133"/>
                    <a:gd name="T95" fmla="*/ 166 h 180"/>
                    <a:gd name="T96" fmla="*/ 52 w 133"/>
                    <a:gd name="T97" fmla="*/ 175 h 180"/>
                    <a:gd name="T98" fmla="*/ 37 w 133"/>
                    <a:gd name="T99" fmla="*/ 178 h 180"/>
                    <a:gd name="T100" fmla="*/ 25 w 133"/>
                    <a:gd name="T101" fmla="*/ 1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180">
                      <a:moveTo>
                        <a:pt x="25" y="173"/>
                      </a:moveTo>
                      <a:lnTo>
                        <a:pt x="25" y="173"/>
                      </a:lnTo>
                      <a:lnTo>
                        <a:pt x="21" y="169"/>
                      </a:lnTo>
                      <a:lnTo>
                        <a:pt x="18" y="168"/>
                      </a:lnTo>
                      <a:lnTo>
                        <a:pt x="17" y="166"/>
                      </a:lnTo>
                      <a:lnTo>
                        <a:pt x="17" y="166"/>
                      </a:lnTo>
                      <a:lnTo>
                        <a:pt x="17" y="164"/>
                      </a:lnTo>
                      <a:lnTo>
                        <a:pt x="17" y="163"/>
                      </a:lnTo>
                      <a:lnTo>
                        <a:pt x="16" y="162"/>
                      </a:lnTo>
                      <a:lnTo>
                        <a:pt x="16" y="162"/>
                      </a:lnTo>
                      <a:lnTo>
                        <a:pt x="9" y="156"/>
                      </a:lnTo>
                      <a:lnTo>
                        <a:pt x="9" y="156"/>
                      </a:lnTo>
                      <a:lnTo>
                        <a:pt x="6" y="151"/>
                      </a:lnTo>
                      <a:lnTo>
                        <a:pt x="3" y="146"/>
                      </a:lnTo>
                      <a:lnTo>
                        <a:pt x="3" y="146"/>
                      </a:lnTo>
                      <a:lnTo>
                        <a:pt x="2" y="144"/>
                      </a:lnTo>
                      <a:lnTo>
                        <a:pt x="1" y="142"/>
                      </a:lnTo>
                      <a:lnTo>
                        <a:pt x="1" y="142"/>
                      </a:lnTo>
                      <a:lnTo>
                        <a:pt x="0" y="138"/>
                      </a:lnTo>
                      <a:lnTo>
                        <a:pt x="0" y="136"/>
                      </a:lnTo>
                      <a:lnTo>
                        <a:pt x="0" y="134"/>
                      </a:lnTo>
                      <a:lnTo>
                        <a:pt x="0" y="134"/>
                      </a:lnTo>
                      <a:lnTo>
                        <a:pt x="3" y="131"/>
                      </a:lnTo>
                      <a:lnTo>
                        <a:pt x="4" y="129"/>
                      </a:lnTo>
                      <a:lnTo>
                        <a:pt x="5" y="127"/>
                      </a:lnTo>
                      <a:lnTo>
                        <a:pt x="5" y="127"/>
                      </a:lnTo>
                      <a:lnTo>
                        <a:pt x="6" y="125"/>
                      </a:lnTo>
                      <a:lnTo>
                        <a:pt x="7" y="124"/>
                      </a:lnTo>
                      <a:lnTo>
                        <a:pt x="9" y="124"/>
                      </a:lnTo>
                      <a:lnTo>
                        <a:pt x="11" y="123"/>
                      </a:lnTo>
                      <a:lnTo>
                        <a:pt x="11" y="123"/>
                      </a:lnTo>
                      <a:lnTo>
                        <a:pt x="11" y="122"/>
                      </a:lnTo>
                      <a:lnTo>
                        <a:pt x="12" y="121"/>
                      </a:lnTo>
                      <a:lnTo>
                        <a:pt x="13" y="121"/>
                      </a:lnTo>
                      <a:lnTo>
                        <a:pt x="13" y="121"/>
                      </a:lnTo>
                      <a:lnTo>
                        <a:pt x="17" y="122"/>
                      </a:lnTo>
                      <a:lnTo>
                        <a:pt x="20" y="122"/>
                      </a:lnTo>
                      <a:lnTo>
                        <a:pt x="21" y="121"/>
                      </a:lnTo>
                      <a:lnTo>
                        <a:pt x="21" y="121"/>
                      </a:lnTo>
                      <a:lnTo>
                        <a:pt x="25" y="118"/>
                      </a:lnTo>
                      <a:lnTo>
                        <a:pt x="27" y="115"/>
                      </a:lnTo>
                      <a:lnTo>
                        <a:pt x="29" y="110"/>
                      </a:lnTo>
                      <a:lnTo>
                        <a:pt x="29" y="110"/>
                      </a:lnTo>
                      <a:lnTo>
                        <a:pt x="31" y="104"/>
                      </a:lnTo>
                      <a:lnTo>
                        <a:pt x="33" y="100"/>
                      </a:lnTo>
                      <a:lnTo>
                        <a:pt x="37" y="95"/>
                      </a:lnTo>
                      <a:lnTo>
                        <a:pt x="37" y="95"/>
                      </a:lnTo>
                      <a:lnTo>
                        <a:pt x="39" y="92"/>
                      </a:lnTo>
                      <a:lnTo>
                        <a:pt x="41" y="88"/>
                      </a:lnTo>
                      <a:lnTo>
                        <a:pt x="41" y="88"/>
                      </a:lnTo>
                      <a:lnTo>
                        <a:pt x="46" y="78"/>
                      </a:lnTo>
                      <a:lnTo>
                        <a:pt x="48" y="72"/>
                      </a:lnTo>
                      <a:lnTo>
                        <a:pt x="51" y="68"/>
                      </a:lnTo>
                      <a:lnTo>
                        <a:pt x="51" y="68"/>
                      </a:lnTo>
                      <a:lnTo>
                        <a:pt x="53" y="63"/>
                      </a:lnTo>
                      <a:lnTo>
                        <a:pt x="55" y="62"/>
                      </a:lnTo>
                      <a:lnTo>
                        <a:pt x="57" y="61"/>
                      </a:lnTo>
                      <a:lnTo>
                        <a:pt x="57" y="61"/>
                      </a:lnTo>
                      <a:lnTo>
                        <a:pt x="62" y="61"/>
                      </a:lnTo>
                      <a:lnTo>
                        <a:pt x="64" y="60"/>
                      </a:lnTo>
                      <a:lnTo>
                        <a:pt x="66" y="58"/>
                      </a:lnTo>
                      <a:lnTo>
                        <a:pt x="66" y="58"/>
                      </a:lnTo>
                      <a:lnTo>
                        <a:pt x="71" y="47"/>
                      </a:lnTo>
                      <a:lnTo>
                        <a:pt x="76" y="40"/>
                      </a:lnTo>
                      <a:lnTo>
                        <a:pt x="79" y="36"/>
                      </a:lnTo>
                      <a:lnTo>
                        <a:pt x="79" y="36"/>
                      </a:lnTo>
                      <a:lnTo>
                        <a:pt x="82" y="34"/>
                      </a:lnTo>
                      <a:lnTo>
                        <a:pt x="86" y="33"/>
                      </a:lnTo>
                      <a:lnTo>
                        <a:pt x="89" y="32"/>
                      </a:lnTo>
                      <a:lnTo>
                        <a:pt x="91" y="30"/>
                      </a:lnTo>
                      <a:lnTo>
                        <a:pt x="91" y="30"/>
                      </a:lnTo>
                      <a:lnTo>
                        <a:pt x="93" y="28"/>
                      </a:lnTo>
                      <a:lnTo>
                        <a:pt x="95" y="26"/>
                      </a:lnTo>
                      <a:lnTo>
                        <a:pt x="95" y="26"/>
                      </a:lnTo>
                      <a:lnTo>
                        <a:pt x="98" y="24"/>
                      </a:lnTo>
                      <a:lnTo>
                        <a:pt x="101" y="21"/>
                      </a:lnTo>
                      <a:lnTo>
                        <a:pt x="101" y="21"/>
                      </a:lnTo>
                      <a:lnTo>
                        <a:pt x="108" y="12"/>
                      </a:lnTo>
                      <a:lnTo>
                        <a:pt x="112" y="5"/>
                      </a:lnTo>
                      <a:lnTo>
                        <a:pt x="112" y="5"/>
                      </a:lnTo>
                      <a:lnTo>
                        <a:pt x="116" y="2"/>
                      </a:lnTo>
                      <a:lnTo>
                        <a:pt x="119" y="1"/>
                      </a:lnTo>
                      <a:lnTo>
                        <a:pt x="121" y="0"/>
                      </a:lnTo>
                      <a:lnTo>
                        <a:pt x="121" y="0"/>
                      </a:lnTo>
                      <a:lnTo>
                        <a:pt x="126" y="1"/>
                      </a:lnTo>
                      <a:lnTo>
                        <a:pt x="127" y="2"/>
                      </a:lnTo>
                      <a:lnTo>
                        <a:pt x="127" y="2"/>
                      </a:lnTo>
                      <a:lnTo>
                        <a:pt x="131" y="6"/>
                      </a:lnTo>
                      <a:lnTo>
                        <a:pt x="131" y="6"/>
                      </a:lnTo>
                      <a:lnTo>
                        <a:pt x="132" y="8"/>
                      </a:lnTo>
                      <a:lnTo>
                        <a:pt x="133" y="12"/>
                      </a:lnTo>
                      <a:lnTo>
                        <a:pt x="133" y="12"/>
                      </a:lnTo>
                      <a:lnTo>
                        <a:pt x="132" y="16"/>
                      </a:lnTo>
                      <a:lnTo>
                        <a:pt x="132" y="18"/>
                      </a:lnTo>
                      <a:lnTo>
                        <a:pt x="131" y="19"/>
                      </a:lnTo>
                      <a:lnTo>
                        <a:pt x="131" y="19"/>
                      </a:lnTo>
                      <a:lnTo>
                        <a:pt x="125" y="23"/>
                      </a:lnTo>
                      <a:lnTo>
                        <a:pt x="122" y="25"/>
                      </a:lnTo>
                      <a:lnTo>
                        <a:pt x="121" y="27"/>
                      </a:lnTo>
                      <a:lnTo>
                        <a:pt x="121" y="27"/>
                      </a:lnTo>
                      <a:lnTo>
                        <a:pt x="122" y="31"/>
                      </a:lnTo>
                      <a:lnTo>
                        <a:pt x="122" y="34"/>
                      </a:lnTo>
                      <a:lnTo>
                        <a:pt x="121" y="37"/>
                      </a:lnTo>
                      <a:lnTo>
                        <a:pt x="121" y="37"/>
                      </a:lnTo>
                      <a:lnTo>
                        <a:pt x="109" y="53"/>
                      </a:lnTo>
                      <a:lnTo>
                        <a:pt x="109" y="53"/>
                      </a:lnTo>
                      <a:lnTo>
                        <a:pt x="101" y="61"/>
                      </a:lnTo>
                      <a:lnTo>
                        <a:pt x="97" y="65"/>
                      </a:lnTo>
                      <a:lnTo>
                        <a:pt x="95" y="68"/>
                      </a:lnTo>
                      <a:lnTo>
                        <a:pt x="95" y="68"/>
                      </a:lnTo>
                      <a:lnTo>
                        <a:pt x="92" y="75"/>
                      </a:lnTo>
                      <a:lnTo>
                        <a:pt x="88" y="83"/>
                      </a:lnTo>
                      <a:lnTo>
                        <a:pt x="88" y="83"/>
                      </a:lnTo>
                      <a:lnTo>
                        <a:pt x="87" y="85"/>
                      </a:lnTo>
                      <a:lnTo>
                        <a:pt x="87" y="90"/>
                      </a:lnTo>
                      <a:lnTo>
                        <a:pt x="88" y="98"/>
                      </a:lnTo>
                      <a:lnTo>
                        <a:pt x="88" y="98"/>
                      </a:lnTo>
                      <a:lnTo>
                        <a:pt x="88" y="114"/>
                      </a:lnTo>
                      <a:lnTo>
                        <a:pt x="88" y="114"/>
                      </a:lnTo>
                      <a:lnTo>
                        <a:pt x="88" y="115"/>
                      </a:lnTo>
                      <a:lnTo>
                        <a:pt x="89" y="116"/>
                      </a:lnTo>
                      <a:lnTo>
                        <a:pt x="91" y="117"/>
                      </a:lnTo>
                      <a:lnTo>
                        <a:pt x="91" y="119"/>
                      </a:lnTo>
                      <a:lnTo>
                        <a:pt x="91" y="119"/>
                      </a:lnTo>
                      <a:lnTo>
                        <a:pt x="92" y="123"/>
                      </a:lnTo>
                      <a:lnTo>
                        <a:pt x="94" y="128"/>
                      </a:lnTo>
                      <a:lnTo>
                        <a:pt x="94" y="128"/>
                      </a:lnTo>
                      <a:lnTo>
                        <a:pt x="95" y="129"/>
                      </a:lnTo>
                      <a:lnTo>
                        <a:pt x="97" y="130"/>
                      </a:lnTo>
                      <a:lnTo>
                        <a:pt x="99" y="131"/>
                      </a:lnTo>
                      <a:lnTo>
                        <a:pt x="100" y="132"/>
                      </a:lnTo>
                      <a:lnTo>
                        <a:pt x="100" y="132"/>
                      </a:lnTo>
                      <a:lnTo>
                        <a:pt x="103" y="141"/>
                      </a:lnTo>
                      <a:lnTo>
                        <a:pt x="104" y="145"/>
                      </a:lnTo>
                      <a:lnTo>
                        <a:pt x="104" y="147"/>
                      </a:lnTo>
                      <a:lnTo>
                        <a:pt x="104" y="148"/>
                      </a:lnTo>
                      <a:lnTo>
                        <a:pt x="104" y="148"/>
                      </a:lnTo>
                      <a:lnTo>
                        <a:pt x="93" y="152"/>
                      </a:lnTo>
                      <a:lnTo>
                        <a:pt x="83" y="156"/>
                      </a:lnTo>
                      <a:lnTo>
                        <a:pt x="83" y="156"/>
                      </a:lnTo>
                      <a:lnTo>
                        <a:pt x="71" y="161"/>
                      </a:lnTo>
                      <a:lnTo>
                        <a:pt x="65" y="164"/>
                      </a:lnTo>
                      <a:lnTo>
                        <a:pt x="61" y="166"/>
                      </a:lnTo>
                      <a:lnTo>
                        <a:pt x="61" y="166"/>
                      </a:lnTo>
                      <a:lnTo>
                        <a:pt x="57" y="171"/>
                      </a:lnTo>
                      <a:lnTo>
                        <a:pt x="55" y="174"/>
                      </a:lnTo>
                      <a:lnTo>
                        <a:pt x="52" y="175"/>
                      </a:lnTo>
                      <a:lnTo>
                        <a:pt x="52" y="175"/>
                      </a:lnTo>
                      <a:lnTo>
                        <a:pt x="46" y="176"/>
                      </a:lnTo>
                      <a:lnTo>
                        <a:pt x="37" y="178"/>
                      </a:lnTo>
                      <a:lnTo>
                        <a:pt x="26" y="180"/>
                      </a:lnTo>
                      <a:lnTo>
                        <a:pt x="26" y="180"/>
                      </a:lnTo>
                      <a:lnTo>
                        <a:pt x="25" y="177"/>
                      </a:lnTo>
                      <a:lnTo>
                        <a:pt x="25" y="173"/>
                      </a:lnTo>
                      <a:lnTo>
                        <a:pt x="25" y="17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9" name="フリーフォーム 198">
                  <a:extLst>
                    <a:ext uri="{FF2B5EF4-FFF2-40B4-BE49-F238E27FC236}">
                      <a16:creationId xmlns:a16="http://schemas.microsoft.com/office/drawing/2014/main" id="{00000000-0008-0000-0000-00002C060000}"/>
                    </a:ext>
                  </a:extLst>
                </p:cNvPr>
                <p:cNvSpPr>
                  <a:spLocks/>
                </p:cNvSpPr>
                <p:nvPr/>
              </p:nvSpPr>
              <p:spPr bwMode="auto">
                <a:xfrm>
                  <a:off x="256" y="747"/>
                  <a:ext cx="1" cy="0"/>
                </a:xfrm>
                <a:custGeom>
                  <a:avLst/>
                  <a:gdLst>
                    <a:gd name="T0" fmla="*/ 7 w 7"/>
                    <a:gd name="T1" fmla="*/ 3 h 5"/>
                    <a:gd name="T2" fmla="*/ 7 w 7"/>
                    <a:gd name="T3" fmla="*/ 3 h 5"/>
                    <a:gd name="T4" fmla="*/ 2 w 7"/>
                    <a:gd name="T5" fmla="*/ 1 h 5"/>
                    <a:gd name="T6" fmla="*/ 1 w 7"/>
                    <a:gd name="T7" fmla="*/ 0 h 5"/>
                    <a:gd name="T8" fmla="*/ 0 w 7"/>
                    <a:gd name="T9" fmla="*/ 0 h 5"/>
                    <a:gd name="T10" fmla="*/ 0 w 7"/>
                    <a:gd name="T11" fmla="*/ 0 h 5"/>
                    <a:gd name="T12" fmla="*/ 2 w 7"/>
                    <a:gd name="T13" fmla="*/ 3 h 5"/>
                    <a:gd name="T14" fmla="*/ 4 w 7"/>
                    <a:gd name="T15" fmla="*/ 5 h 5"/>
                    <a:gd name="T16" fmla="*/ 6 w 7"/>
                    <a:gd name="T17" fmla="*/ 5 h 5"/>
                    <a:gd name="T18" fmla="*/ 6 w 7"/>
                    <a:gd name="T19" fmla="*/ 5 h 5"/>
                    <a:gd name="T20" fmla="*/ 7 w 7"/>
                    <a:gd name="T21" fmla="*/ 5 h 5"/>
                    <a:gd name="T22" fmla="*/ 7 w 7"/>
                    <a:gd name="T23" fmla="*/ 4 h 5"/>
                    <a:gd name="T24" fmla="*/ 7 w 7"/>
                    <a:gd name="T25" fmla="*/ 3 h 5"/>
                    <a:gd name="T26" fmla="*/ 7 w 7"/>
                    <a:gd name="T27" fmla="*/ 3 h 5"/>
                    <a:gd name="T28" fmla="*/ 7 w 7"/>
                    <a:gd name="T2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5">
                      <a:moveTo>
                        <a:pt x="7" y="3"/>
                      </a:moveTo>
                      <a:lnTo>
                        <a:pt x="7" y="3"/>
                      </a:lnTo>
                      <a:lnTo>
                        <a:pt x="2" y="1"/>
                      </a:lnTo>
                      <a:lnTo>
                        <a:pt x="1" y="0"/>
                      </a:lnTo>
                      <a:lnTo>
                        <a:pt x="0" y="0"/>
                      </a:lnTo>
                      <a:lnTo>
                        <a:pt x="0" y="0"/>
                      </a:lnTo>
                      <a:lnTo>
                        <a:pt x="2" y="3"/>
                      </a:lnTo>
                      <a:lnTo>
                        <a:pt x="4" y="5"/>
                      </a:lnTo>
                      <a:lnTo>
                        <a:pt x="6" y="5"/>
                      </a:lnTo>
                      <a:lnTo>
                        <a:pt x="6" y="5"/>
                      </a:lnTo>
                      <a:lnTo>
                        <a:pt x="7" y="5"/>
                      </a:lnTo>
                      <a:lnTo>
                        <a:pt x="7" y="4"/>
                      </a:lnTo>
                      <a:lnTo>
                        <a:pt x="7" y="3"/>
                      </a:lnTo>
                      <a:lnTo>
                        <a:pt x="7" y="3"/>
                      </a:lnTo>
                      <a:lnTo>
                        <a:pt x="7"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0" name="フリーフォーム 199">
                  <a:extLst>
                    <a:ext uri="{FF2B5EF4-FFF2-40B4-BE49-F238E27FC236}">
                      <a16:creationId xmlns:a16="http://schemas.microsoft.com/office/drawing/2014/main" id="{00000000-0008-0000-0000-00002D060000}"/>
                    </a:ext>
                  </a:extLst>
                </p:cNvPr>
                <p:cNvSpPr>
                  <a:spLocks/>
                </p:cNvSpPr>
                <p:nvPr/>
              </p:nvSpPr>
              <p:spPr bwMode="auto">
                <a:xfrm>
                  <a:off x="238" y="720"/>
                  <a:ext cx="8" cy="7"/>
                </a:xfrm>
                <a:custGeom>
                  <a:avLst/>
                  <a:gdLst>
                    <a:gd name="T0" fmla="*/ 13 w 78"/>
                    <a:gd name="T1" fmla="*/ 19 h 64"/>
                    <a:gd name="T2" fmla="*/ 10 w 78"/>
                    <a:gd name="T3" fmla="*/ 15 h 64"/>
                    <a:gd name="T4" fmla="*/ 6 w 78"/>
                    <a:gd name="T5" fmla="*/ 23 h 64"/>
                    <a:gd name="T6" fmla="*/ 9 w 78"/>
                    <a:gd name="T7" fmla="*/ 29 h 64"/>
                    <a:gd name="T8" fmla="*/ 9 w 78"/>
                    <a:gd name="T9" fmla="*/ 31 h 64"/>
                    <a:gd name="T10" fmla="*/ 3 w 78"/>
                    <a:gd name="T11" fmla="*/ 33 h 64"/>
                    <a:gd name="T12" fmla="*/ 0 w 78"/>
                    <a:gd name="T13" fmla="*/ 40 h 64"/>
                    <a:gd name="T14" fmla="*/ 3 w 78"/>
                    <a:gd name="T15" fmla="*/ 43 h 64"/>
                    <a:gd name="T16" fmla="*/ 8 w 78"/>
                    <a:gd name="T17" fmla="*/ 43 h 64"/>
                    <a:gd name="T18" fmla="*/ 10 w 78"/>
                    <a:gd name="T19" fmla="*/ 40 h 64"/>
                    <a:gd name="T20" fmla="*/ 15 w 78"/>
                    <a:gd name="T21" fmla="*/ 37 h 64"/>
                    <a:gd name="T22" fmla="*/ 18 w 78"/>
                    <a:gd name="T23" fmla="*/ 35 h 64"/>
                    <a:gd name="T24" fmla="*/ 26 w 78"/>
                    <a:gd name="T25" fmla="*/ 38 h 64"/>
                    <a:gd name="T26" fmla="*/ 31 w 78"/>
                    <a:gd name="T27" fmla="*/ 39 h 64"/>
                    <a:gd name="T28" fmla="*/ 33 w 78"/>
                    <a:gd name="T29" fmla="*/ 43 h 64"/>
                    <a:gd name="T30" fmla="*/ 35 w 78"/>
                    <a:gd name="T31" fmla="*/ 46 h 64"/>
                    <a:gd name="T32" fmla="*/ 32 w 78"/>
                    <a:gd name="T33" fmla="*/ 51 h 64"/>
                    <a:gd name="T34" fmla="*/ 28 w 78"/>
                    <a:gd name="T35" fmla="*/ 53 h 64"/>
                    <a:gd name="T36" fmla="*/ 32 w 78"/>
                    <a:gd name="T37" fmla="*/ 57 h 64"/>
                    <a:gd name="T38" fmla="*/ 31 w 78"/>
                    <a:gd name="T39" fmla="*/ 60 h 64"/>
                    <a:gd name="T40" fmla="*/ 31 w 78"/>
                    <a:gd name="T41" fmla="*/ 64 h 64"/>
                    <a:gd name="T42" fmla="*/ 37 w 78"/>
                    <a:gd name="T43" fmla="*/ 63 h 64"/>
                    <a:gd name="T44" fmla="*/ 38 w 78"/>
                    <a:gd name="T45" fmla="*/ 55 h 64"/>
                    <a:gd name="T46" fmla="*/ 41 w 78"/>
                    <a:gd name="T47" fmla="*/ 49 h 64"/>
                    <a:gd name="T48" fmla="*/ 45 w 78"/>
                    <a:gd name="T49" fmla="*/ 43 h 64"/>
                    <a:gd name="T50" fmla="*/ 56 w 78"/>
                    <a:gd name="T51" fmla="*/ 39 h 64"/>
                    <a:gd name="T52" fmla="*/ 59 w 78"/>
                    <a:gd name="T53" fmla="*/ 42 h 64"/>
                    <a:gd name="T54" fmla="*/ 57 w 78"/>
                    <a:gd name="T55" fmla="*/ 44 h 64"/>
                    <a:gd name="T56" fmla="*/ 51 w 78"/>
                    <a:gd name="T57" fmla="*/ 44 h 64"/>
                    <a:gd name="T58" fmla="*/ 50 w 78"/>
                    <a:gd name="T59" fmla="*/ 47 h 64"/>
                    <a:gd name="T60" fmla="*/ 48 w 78"/>
                    <a:gd name="T61" fmla="*/ 51 h 64"/>
                    <a:gd name="T62" fmla="*/ 49 w 78"/>
                    <a:gd name="T63" fmla="*/ 52 h 64"/>
                    <a:gd name="T64" fmla="*/ 56 w 78"/>
                    <a:gd name="T65" fmla="*/ 50 h 64"/>
                    <a:gd name="T66" fmla="*/ 59 w 78"/>
                    <a:gd name="T67" fmla="*/ 46 h 64"/>
                    <a:gd name="T68" fmla="*/ 64 w 78"/>
                    <a:gd name="T69" fmla="*/ 50 h 64"/>
                    <a:gd name="T70" fmla="*/ 68 w 78"/>
                    <a:gd name="T71" fmla="*/ 56 h 64"/>
                    <a:gd name="T72" fmla="*/ 69 w 78"/>
                    <a:gd name="T73" fmla="*/ 55 h 64"/>
                    <a:gd name="T74" fmla="*/ 68 w 78"/>
                    <a:gd name="T75" fmla="*/ 50 h 64"/>
                    <a:gd name="T76" fmla="*/ 75 w 78"/>
                    <a:gd name="T77" fmla="*/ 40 h 64"/>
                    <a:gd name="T78" fmla="*/ 71 w 78"/>
                    <a:gd name="T79" fmla="*/ 36 h 64"/>
                    <a:gd name="T80" fmla="*/ 71 w 78"/>
                    <a:gd name="T81" fmla="*/ 34 h 64"/>
                    <a:gd name="T82" fmla="*/ 75 w 78"/>
                    <a:gd name="T83" fmla="*/ 29 h 64"/>
                    <a:gd name="T84" fmla="*/ 75 w 78"/>
                    <a:gd name="T85" fmla="*/ 23 h 64"/>
                    <a:gd name="T86" fmla="*/ 76 w 78"/>
                    <a:gd name="T87" fmla="*/ 17 h 64"/>
                    <a:gd name="T88" fmla="*/ 77 w 78"/>
                    <a:gd name="T89" fmla="*/ 12 h 64"/>
                    <a:gd name="T90" fmla="*/ 72 w 78"/>
                    <a:gd name="T91" fmla="*/ 8 h 64"/>
                    <a:gd name="T92" fmla="*/ 76 w 78"/>
                    <a:gd name="T93" fmla="*/ 2 h 64"/>
                    <a:gd name="T94" fmla="*/ 76 w 78"/>
                    <a:gd name="T95" fmla="*/ 2 h 64"/>
                    <a:gd name="T96" fmla="*/ 72 w 78"/>
                    <a:gd name="T97" fmla="*/ 3 h 64"/>
                    <a:gd name="T98" fmla="*/ 74 w 78"/>
                    <a:gd name="T99" fmla="*/ 0 h 64"/>
                    <a:gd name="T100" fmla="*/ 63 w 78"/>
                    <a:gd name="T101" fmla="*/ 2 h 64"/>
                    <a:gd name="T102" fmla="*/ 58 w 78"/>
                    <a:gd name="T103" fmla="*/ 5 h 64"/>
                    <a:gd name="T104" fmla="*/ 50 w 78"/>
                    <a:gd name="T105" fmla="*/ 7 h 64"/>
                    <a:gd name="T106" fmla="*/ 46 w 78"/>
                    <a:gd name="T107" fmla="*/ 6 h 64"/>
                    <a:gd name="T108" fmla="*/ 41 w 78"/>
                    <a:gd name="T109" fmla="*/ 5 h 64"/>
                    <a:gd name="T110" fmla="*/ 35 w 78"/>
                    <a:gd name="T111" fmla="*/ 14 h 64"/>
                    <a:gd name="T112" fmla="*/ 28 w 78"/>
                    <a:gd name="T113" fmla="*/ 15 h 64"/>
                    <a:gd name="T114" fmla="*/ 15 w 78"/>
                    <a:gd name="T115" fmla="*/ 1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 h="64">
                      <a:moveTo>
                        <a:pt x="15" y="19"/>
                      </a:moveTo>
                      <a:lnTo>
                        <a:pt x="15" y="19"/>
                      </a:lnTo>
                      <a:lnTo>
                        <a:pt x="13" y="19"/>
                      </a:lnTo>
                      <a:lnTo>
                        <a:pt x="11" y="17"/>
                      </a:lnTo>
                      <a:lnTo>
                        <a:pt x="10" y="15"/>
                      </a:lnTo>
                      <a:lnTo>
                        <a:pt x="10" y="15"/>
                      </a:lnTo>
                      <a:lnTo>
                        <a:pt x="7" y="22"/>
                      </a:lnTo>
                      <a:lnTo>
                        <a:pt x="7" y="22"/>
                      </a:lnTo>
                      <a:lnTo>
                        <a:pt x="6" y="23"/>
                      </a:lnTo>
                      <a:lnTo>
                        <a:pt x="6" y="25"/>
                      </a:lnTo>
                      <a:lnTo>
                        <a:pt x="6" y="25"/>
                      </a:lnTo>
                      <a:lnTo>
                        <a:pt x="9" y="29"/>
                      </a:lnTo>
                      <a:lnTo>
                        <a:pt x="10" y="31"/>
                      </a:lnTo>
                      <a:lnTo>
                        <a:pt x="9" y="31"/>
                      </a:lnTo>
                      <a:lnTo>
                        <a:pt x="9" y="31"/>
                      </a:lnTo>
                      <a:lnTo>
                        <a:pt x="7" y="31"/>
                      </a:lnTo>
                      <a:lnTo>
                        <a:pt x="5" y="32"/>
                      </a:lnTo>
                      <a:lnTo>
                        <a:pt x="3" y="33"/>
                      </a:lnTo>
                      <a:lnTo>
                        <a:pt x="3" y="33"/>
                      </a:lnTo>
                      <a:lnTo>
                        <a:pt x="1" y="37"/>
                      </a:lnTo>
                      <a:lnTo>
                        <a:pt x="0" y="40"/>
                      </a:lnTo>
                      <a:lnTo>
                        <a:pt x="0" y="40"/>
                      </a:lnTo>
                      <a:lnTo>
                        <a:pt x="1" y="42"/>
                      </a:lnTo>
                      <a:lnTo>
                        <a:pt x="3" y="43"/>
                      </a:lnTo>
                      <a:lnTo>
                        <a:pt x="3" y="43"/>
                      </a:lnTo>
                      <a:lnTo>
                        <a:pt x="6" y="43"/>
                      </a:lnTo>
                      <a:lnTo>
                        <a:pt x="8" y="43"/>
                      </a:lnTo>
                      <a:lnTo>
                        <a:pt x="9" y="43"/>
                      </a:lnTo>
                      <a:lnTo>
                        <a:pt x="9" y="43"/>
                      </a:lnTo>
                      <a:lnTo>
                        <a:pt x="10" y="40"/>
                      </a:lnTo>
                      <a:lnTo>
                        <a:pt x="13" y="39"/>
                      </a:lnTo>
                      <a:lnTo>
                        <a:pt x="13" y="39"/>
                      </a:lnTo>
                      <a:lnTo>
                        <a:pt x="15" y="37"/>
                      </a:lnTo>
                      <a:lnTo>
                        <a:pt x="17" y="36"/>
                      </a:lnTo>
                      <a:lnTo>
                        <a:pt x="18" y="35"/>
                      </a:lnTo>
                      <a:lnTo>
                        <a:pt x="18" y="35"/>
                      </a:lnTo>
                      <a:lnTo>
                        <a:pt x="22" y="37"/>
                      </a:lnTo>
                      <a:lnTo>
                        <a:pt x="26" y="38"/>
                      </a:lnTo>
                      <a:lnTo>
                        <a:pt x="26" y="38"/>
                      </a:lnTo>
                      <a:lnTo>
                        <a:pt x="28" y="37"/>
                      </a:lnTo>
                      <a:lnTo>
                        <a:pt x="29" y="37"/>
                      </a:lnTo>
                      <a:lnTo>
                        <a:pt x="31" y="39"/>
                      </a:lnTo>
                      <a:lnTo>
                        <a:pt x="31" y="39"/>
                      </a:lnTo>
                      <a:lnTo>
                        <a:pt x="32" y="41"/>
                      </a:lnTo>
                      <a:lnTo>
                        <a:pt x="33" y="43"/>
                      </a:lnTo>
                      <a:lnTo>
                        <a:pt x="34" y="44"/>
                      </a:lnTo>
                      <a:lnTo>
                        <a:pt x="35" y="46"/>
                      </a:lnTo>
                      <a:lnTo>
                        <a:pt x="35" y="46"/>
                      </a:lnTo>
                      <a:lnTo>
                        <a:pt x="34" y="49"/>
                      </a:lnTo>
                      <a:lnTo>
                        <a:pt x="33" y="50"/>
                      </a:lnTo>
                      <a:lnTo>
                        <a:pt x="32" y="51"/>
                      </a:lnTo>
                      <a:lnTo>
                        <a:pt x="32" y="51"/>
                      </a:lnTo>
                      <a:lnTo>
                        <a:pt x="29" y="52"/>
                      </a:lnTo>
                      <a:lnTo>
                        <a:pt x="28" y="53"/>
                      </a:lnTo>
                      <a:lnTo>
                        <a:pt x="28" y="54"/>
                      </a:lnTo>
                      <a:lnTo>
                        <a:pt x="28" y="54"/>
                      </a:lnTo>
                      <a:lnTo>
                        <a:pt x="32" y="57"/>
                      </a:lnTo>
                      <a:lnTo>
                        <a:pt x="32" y="58"/>
                      </a:lnTo>
                      <a:lnTo>
                        <a:pt x="31" y="60"/>
                      </a:lnTo>
                      <a:lnTo>
                        <a:pt x="31" y="60"/>
                      </a:lnTo>
                      <a:lnTo>
                        <a:pt x="29" y="61"/>
                      </a:lnTo>
                      <a:lnTo>
                        <a:pt x="29" y="62"/>
                      </a:lnTo>
                      <a:lnTo>
                        <a:pt x="31" y="64"/>
                      </a:lnTo>
                      <a:lnTo>
                        <a:pt x="33" y="64"/>
                      </a:lnTo>
                      <a:lnTo>
                        <a:pt x="33" y="64"/>
                      </a:lnTo>
                      <a:lnTo>
                        <a:pt x="37" y="63"/>
                      </a:lnTo>
                      <a:lnTo>
                        <a:pt x="37" y="60"/>
                      </a:lnTo>
                      <a:lnTo>
                        <a:pt x="37" y="60"/>
                      </a:lnTo>
                      <a:lnTo>
                        <a:pt x="38" y="55"/>
                      </a:lnTo>
                      <a:lnTo>
                        <a:pt x="39" y="52"/>
                      </a:lnTo>
                      <a:lnTo>
                        <a:pt x="39" y="52"/>
                      </a:lnTo>
                      <a:lnTo>
                        <a:pt x="41" y="49"/>
                      </a:lnTo>
                      <a:lnTo>
                        <a:pt x="43" y="46"/>
                      </a:lnTo>
                      <a:lnTo>
                        <a:pt x="43" y="46"/>
                      </a:lnTo>
                      <a:lnTo>
                        <a:pt x="45" y="43"/>
                      </a:lnTo>
                      <a:lnTo>
                        <a:pt x="48" y="41"/>
                      </a:lnTo>
                      <a:lnTo>
                        <a:pt x="48" y="41"/>
                      </a:lnTo>
                      <a:lnTo>
                        <a:pt x="56" y="39"/>
                      </a:lnTo>
                      <a:lnTo>
                        <a:pt x="56" y="39"/>
                      </a:lnTo>
                      <a:lnTo>
                        <a:pt x="59" y="40"/>
                      </a:lnTo>
                      <a:lnTo>
                        <a:pt x="59" y="42"/>
                      </a:lnTo>
                      <a:lnTo>
                        <a:pt x="59" y="42"/>
                      </a:lnTo>
                      <a:lnTo>
                        <a:pt x="59" y="43"/>
                      </a:lnTo>
                      <a:lnTo>
                        <a:pt x="57" y="44"/>
                      </a:lnTo>
                      <a:lnTo>
                        <a:pt x="57" y="44"/>
                      </a:lnTo>
                      <a:lnTo>
                        <a:pt x="53" y="44"/>
                      </a:lnTo>
                      <a:lnTo>
                        <a:pt x="51" y="44"/>
                      </a:lnTo>
                      <a:lnTo>
                        <a:pt x="50" y="44"/>
                      </a:lnTo>
                      <a:lnTo>
                        <a:pt x="50" y="44"/>
                      </a:lnTo>
                      <a:lnTo>
                        <a:pt x="50" y="47"/>
                      </a:lnTo>
                      <a:lnTo>
                        <a:pt x="50" y="49"/>
                      </a:lnTo>
                      <a:lnTo>
                        <a:pt x="50" y="49"/>
                      </a:lnTo>
                      <a:lnTo>
                        <a:pt x="48" y="51"/>
                      </a:lnTo>
                      <a:lnTo>
                        <a:pt x="48" y="52"/>
                      </a:lnTo>
                      <a:lnTo>
                        <a:pt x="49" y="52"/>
                      </a:lnTo>
                      <a:lnTo>
                        <a:pt x="49" y="52"/>
                      </a:lnTo>
                      <a:lnTo>
                        <a:pt x="53" y="51"/>
                      </a:lnTo>
                      <a:lnTo>
                        <a:pt x="54" y="51"/>
                      </a:lnTo>
                      <a:lnTo>
                        <a:pt x="56" y="50"/>
                      </a:lnTo>
                      <a:lnTo>
                        <a:pt x="56" y="50"/>
                      </a:lnTo>
                      <a:lnTo>
                        <a:pt x="58" y="47"/>
                      </a:lnTo>
                      <a:lnTo>
                        <a:pt x="59" y="46"/>
                      </a:lnTo>
                      <a:lnTo>
                        <a:pt x="61" y="47"/>
                      </a:lnTo>
                      <a:lnTo>
                        <a:pt x="61" y="47"/>
                      </a:lnTo>
                      <a:lnTo>
                        <a:pt x="64" y="50"/>
                      </a:lnTo>
                      <a:lnTo>
                        <a:pt x="66" y="53"/>
                      </a:lnTo>
                      <a:lnTo>
                        <a:pt x="66" y="53"/>
                      </a:lnTo>
                      <a:lnTo>
                        <a:pt x="68" y="56"/>
                      </a:lnTo>
                      <a:lnTo>
                        <a:pt x="69" y="56"/>
                      </a:lnTo>
                      <a:lnTo>
                        <a:pt x="69" y="55"/>
                      </a:lnTo>
                      <a:lnTo>
                        <a:pt x="69" y="55"/>
                      </a:lnTo>
                      <a:lnTo>
                        <a:pt x="68" y="52"/>
                      </a:lnTo>
                      <a:lnTo>
                        <a:pt x="68" y="50"/>
                      </a:lnTo>
                      <a:lnTo>
                        <a:pt x="68" y="50"/>
                      </a:lnTo>
                      <a:lnTo>
                        <a:pt x="72" y="45"/>
                      </a:lnTo>
                      <a:lnTo>
                        <a:pt x="74" y="42"/>
                      </a:lnTo>
                      <a:lnTo>
                        <a:pt x="75" y="40"/>
                      </a:lnTo>
                      <a:lnTo>
                        <a:pt x="74" y="39"/>
                      </a:lnTo>
                      <a:lnTo>
                        <a:pt x="74" y="39"/>
                      </a:lnTo>
                      <a:lnTo>
                        <a:pt x="71" y="36"/>
                      </a:lnTo>
                      <a:lnTo>
                        <a:pt x="71" y="35"/>
                      </a:lnTo>
                      <a:lnTo>
                        <a:pt x="71" y="34"/>
                      </a:lnTo>
                      <a:lnTo>
                        <a:pt x="71" y="34"/>
                      </a:lnTo>
                      <a:lnTo>
                        <a:pt x="74" y="32"/>
                      </a:lnTo>
                      <a:lnTo>
                        <a:pt x="75" y="29"/>
                      </a:lnTo>
                      <a:lnTo>
                        <a:pt x="75" y="29"/>
                      </a:lnTo>
                      <a:lnTo>
                        <a:pt x="74" y="25"/>
                      </a:lnTo>
                      <a:lnTo>
                        <a:pt x="75" y="23"/>
                      </a:lnTo>
                      <a:lnTo>
                        <a:pt x="75" y="23"/>
                      </a:lnTo>
                      <a:lnTo>
                        <a:pt x="76" y="20"/>
                      </a:lnTo>
                      <a:lnTo>
                        <a:pt x="76" y="17"/>
                      </a:lnTo>
                      <a:lnTo>
                        <a:pt x="76" y="17"/>
                      </a:lnTo>
                      <a:lnTo>
                        <a:pt x="78" y="15"/>
                      </a:lnTo>
                      <a:lnTo>
                        <a:pt x="78" y="14"/>
                      </a:lnTo>
                      <a:lnTo>
                        <a:pt x="77" y="12"/>
                      </a:lnTo>
                      <a:lnTo>
                        <a:pt x="77" y="12"/>
                      </a:lnTo>
                      <a:lnTo>
                        <a:pt x="73" y="10"/>
                      </a:lnTo>
                      <a:lnTo>
                        <a:pt x="72" y="8"/>
                      </a:lnTo>
                      <a:lnTo>
                        <a:pt x="72" y="8"/>
                      </a:lnTo>
                      <a:lnTo>
                        <a:pt x="75" y="4"/>
                      </a:lnTo>
                      <a:lnTo>
                        <a:pt x="76" y="2"/>
                      </a:lnTo>
                      <a:lnTo>
                        <a:pt x="77" y="2"/>
                      </a:lnTo>
                      <a:lnTo>
                        <a:pt x="76" y="2"/>
                      </a:lnTo>
                      <a:lnTo>
                        <a:pt x="76" y="2"/>
                      </a:lnTo>
                      <a:lnTo>
                        <a:pt x="74" y="3"/>
                      </a:lnTo>
                      <a:lnTo>
                        <a:pt x="72" y="3"/>
                      </a:lnTo>
                      <a:lnTo>
                        <a:pt x="72" y="3"/>
                      </a:lnTo>
                      <a:lnTo>
                        <a:pt x="74" y="1"/>
                      </a:lnTo>
                      <a:lnTo>
                        <a:pt x="75" y="1"/>
                      </a:lnTo>
                      <a:lnTo>
                        <a:pt x="74" y="0"/>
                      </a:lnTo>
                      <a:lnTo>
                        <a:pt x="74" y="0"/>
                      </a:lnTo>
                      <a:lnTo>
                        <a:pt x="68" y="1"/>
                      </a:lnTo>
                      <a:lnTo>
                        <a:pt x="63" y="2"/>
                      </a:lnTo>
                      <a:lnTo>
                        <a:pt x="63" y="2"/>
                      </a:lnTo>
                      <a:lnTo>
                        <a:pt x="59" y="4"/>
                      </a:lnTo>
                      <a:lnTo>
                        <a:pt x="58" y="5"/>
                      </a:lnTo>
                      <a:lnTo>
                        <a:pt x="55" y="6"/>
                      </a:lnTo>
                      <a:lnTo>
                        <a:pt x="55" y="6"/>
                      </a:lnTo>
                      <a:lnTo>
                        <a:pt x="50" y="7"/>
                      </a:lnTo>
                      <a:lnTo>
                        <a:pt x="48" y="7"/>
                      </a:lnTo>
                      <a:lnTo>
                        <a:pt x="46" y="6"/>
                      </a:lnTo>
                      <a:lnTo>
                        <a:pt x="46" y="6"/>
                      </a:lnTo>
                      <a:lnTo>
                        <a:pt x="43" y="5"/>
                      </a:lnTo>
                      <a:lnTo>
                        <a:pt x="41" y="5"/>
                      </a:lnTo>
                      <a:lnTo>
                        <a:pt x="41" y="5"/>
                      </a:lnTo>
                      <a:lnTo>
                        <a:pt x="38" y="10"/>
                      </a:lnTo>
                      <a:lnTo>
                        <a:pt x="35" y="14"/>
                      </a:lnTo>
                      <a:lnTo>
                        <a:pt x="35" y="14"/>
                      </a:lnTo>
                      <a:lnTo>
                        <a:pt x="32" y="15"/>
                      </a:lnTo>
                      <a:lnTo>
                        <a:pt x="28" y="15"/>
                      </a:lnTo>
                      <a:lnTo>
                        <a:pt x="28" y="15"/>
                      </a:lnTo>
                      <a:lnTo>
                        <a:pt x="22" y="17"/>
                      </a:lnTo>
                      <a:lnTo>
                        <a:pt x="15" y="19"/>
                      </a:lnTo>
                      <a:lnTo>
                        <a:pt x="15" y="1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1" name="フリーフォーム 200">
                  <a:extLst>
                    <a:ext uri="{FF2B5EF4-FFF2-40B4-BE49-F238E27FC236}">
                      <a16:creationId xmlns:a16="http://schemas.microsoft.com/office/drawing/2014/main" id="{00000000-0008-0000-0000-00002E060000}"/>
                    </a:ext>
                  </a:extLst>
                </p:cNvPr>
                <p:cNvSpPr>
                  <a:spLocks/>
                </p:cNvSpPr>
                <p:nvPr/>
              </p:nvSpPr>
              <p:spPr bwMode="auto">
                <a:xfrm>
                  <a:off x="93" y="814"/>
                  <a:ext cx="1" cy="2"/>
                </a:xfrm>
                <a:custGeom>
                  <a:avLst/>
                  <a:gdLst>
                    <a:gd name="T0" fmla="*/ 2 w 9"/>
                    <a:gd name="T1" fmla="*/ 20 h 20"/>
                    <a:gd name="T2" fmla="*/ 2 w 9"/>
                    <a:gd name="T3" fmla="*/ 20 h 20"/>
                    <a:gd name="T4" fmla="*/ 2 w 9"/>
                    <a:gd name="T5" fmla="*/ 20 h 20"/>
                    <a:gd name="T6" fmla="*/ 2 w 9"/>
                    <a:gd name="T7" fmla="*/ 20 h 20"/>
                    <a:gd name="T8" fmla="*/ 1 w 9"/>
                    <a:gd name="T9" fmla="*/ 18 h 20"/>
                    <a:gd name="T10" fmla="*/ 1 w 9"/>
                    <a:gd name="T11" fmla="*/ 12 h 20"/>
                    <a:gd name="T12" fmla="*/ 1 w 9"/>
                    <a:gd name="T13" fmla="*/ 12 h 20"/>
                    <a:gd name="T14" fmla="*/ 0 w 9"/>
                    <a:gd name="T15" fmla="*/ 6 h 20"/>
                    <a:gd name="T16" fmla="*/ 0 w 9"/>
                    <a:gd name="T17" fmla="*/ 5 h 20"/>
                    <a:gd name="T18" fmla="*/ 0 w 9"/>
                    <a:gd name="T19" fmla="*/ 3 h 20"/>
                    <a:gd name="T20" fmla="*/ 0 w 9"/>
                    <a:gd name="T21" fmla="*/ 3 h 20"/>
                    <a:gd name="T22" fmla="*/ 2 w 9"/>
                    <a:gd name="T23" fmla="*/ 0 h 20"/>
                    <a:gd name="T24" fmla="*/ 3 w 9"/>
                    <a:gd name="T25" fmla="*/ 0 h 20"/>
                    <a:gd name="T26" fmla="*/ 4 w 9"/>
                    <a:gd name="T27" fmla="*/ 1 h 20"/>
                    <a:gd name="T28" fmla="*/ 4 w 9"/>
                    <a:gd name="T29" fmla="*/ 1 h 20"/>
                    <a:gd name="T30" fmla="*/ 6 w 9"/>
                    <a:gd name="T31" fmla="*/ 3 h 20"/>
                    <a:gd name="T32" fmla="*/ 7 w 9"/>
                    <a:gd name="T33" fmla="*/ 4 h 20"/>
                    <a:gd name="T34" fmla="*/ 9 w 9"/>
                    <a:gd name="T35" fmla="*/ 5 h 20"/>
                    <a:gd name="T36" fmla="*/ 8 w 9"/>
                    <a:gd name="T37" fmla="*/ 7 h 20"/>
                    <a:gd name="T38" fmla="*/ 8 w 9"/>
                    <a:gd name="T39" fmla="*/ 7 h 20"/>
                    <a:gd name="T40" fmla="*/ 7 w 9"/>
                    <a:gd name="T41" fmla="*/ 12 h 20"/>
                    <a:gd name="T42" fmla="*/ 6 w 9"/>
                    <a:gd name="T43" fmla="*/ 14 h 20"/>
                    <a:gd name="T44" fmla="*/ 5 w 9"/>
                    <a:gd name="T45" fmla="*/ 15 h 20"/>
                    <a:gd name="T46" fmla="*/ 5 w 9"/>
                    <a:gd name="T47" fmla="*/ 15 h 20"/>
                    <a:gd name="T48" fmla="*/ 4 w 9"/>
                    <a:gd name="T49" fmla="*/ 16 h 20"/>
                    <a:gd name="T50" fmla="*/ 3 w 9"/>
                    <a:gd name="T51" fmla="*/ 17 h 20"/>
                    <a:gd name="T52" fmla="*/ 2 w 9"/>
                    <a:gd name="T53" fmla="*/ 20 h 20"/>
                    <a:gd name="T54" fmla="*/ 2 w 9"/>
                    <a:gd name="T5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20">
                      <a:moveTo>
                        <a:pt x="2" y="20"/>
                      </a:moveTo>
                      <a:lnTo>
                        <a:pt x="2" y="20"/>
                      </a:lnTo>
                      <a:lnTo>
                        <a:pt x="2" y="20"/>
                      </a:lnTo>
                      <a:lnTo>
                        <a:pt x="2" y="20"/>
                      </a:lnTo>
                      <a:lnTo>
                        <a:pt x="1" y="18"/>
                      </a:lnTo>
                      <a:lnTo>
                        <a:pt x="1" y="12"/>
                      </a:lnTo>
                      <a:lnTo>
                        <a:pt x="1" y="12"/>
                      </a:lnTo>
                      <a:lnTo>
                        <a:pt x="0" y="6"/>
                      </a:lnTo>
                      <a:lnTo>
                        <a:pt x="0" y="5"/>
                      </a:lnTo>
                      <a:lnTo>
                        <a:pt x="0" y="3"/>
                      </a:lnTo>
                      <a:lnTo>
                        <a:pt x="0" y="3"/>
                      </a:lnTo>
                      <a:lnTo>
                        <a:pt x="2" y="0"/>
                      </a:lnTo>
                      <a:lnTo>
                        <a:pt x="3" y="0"/>
                      </a:lnTo>
                      <a:lnTo>
                        <a:pt x="4" y="1"/>
                      </a:lnTo>
                      <a:lnTo>
                        <a:pt x="4" y="1"/>
                      </a:lnTo>
                      <a:lnTo>
                        <a:pt x="6" y="3"/>
                      </a:lnTo>
                      <a:lnTo>
                        <a:pt x="7" y="4"/>
                      </a:lnTo>
                      <a:lnTo>
                        <a:pt x="9" y="5"/>
                      </a:lnTo>
                      <a:lnTo>
                        <a:pt x="8" y="7"/>
                      </a:lnTo>
                      <a:lnTo>
                        <a:pt x="8" y="7"/>
                      </a:lnTo>
                      <a:lnTo>
                        <a:pt x="7" y="12"/>
                      </a:lnTo>
                      <a:lnTo>
                        <a:pt x="6" y="14"/>
                      </a:lnTo>
                      <a:lnTo>
                        <a:pt x="5" y="15"/>
                      </a:lnTo>
                      <a:lnTo>
                        <a:pt x="5" y="15"/>
                      </a:lnTo>
                      <a:lnTo>
                        <a:pt x="4" y="16"/>
                      </a:lnTo>
                      <a:lnTo>
                        <a:pt x="3" y="17"/>
                      </a:lnTo>
                      <a:lnTo>
                        <a:pt x="2" y="20"/>
                      </a:lnTo>
                      <a:lnTo>
                        <a:pt x="2" y="2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2" name="フリーフォーム 201">
                  <a:extLst>
                    <a:ext uri="{FF2B5EF4-FFF2-40B4-BE49-F238E27FC236}">
                      <a16:creationId xmlns:a16="http://schemas.microsoft.com/office/drawing/2014/main" id="{00000000-0008-0000-0000-00002F060000}"/>
                    </a:ext>
                  </a:extLst>
                </p:cNvPr>
                <p:cNvSpPr>
                  <a:spLocks/>
                </p:cNvSpPr>
                <p:nvPr/>
              </p:nvSpPr>
              <p:spPr bwMode="auto">
                <a:xfrm>
                  <a:off x="73" y="815"/>
                  <a:ext cx="20" cy="18"/>
                </a:xfrm>
                <a:custGeom>
                  <a:avLst/>
                  <a:gdLst>
                    <a:gd name="T0" fmla="*/ 173 w 179"/>
                    <a:gd name="T1" fmla="*/ 12 h 161"/>
                    <a:gd name="T2" fmla="*/ 160 w 179"/>
                    <a:gd name="T3" fmla="*/ 14 h 161"/>
                    <a:gd name="T4" fmla="*/ 155 w 179"/>
                    <a:gd name="T5" fmla="*/ 20 h 161"/>
                    <a:gd name="T6" fmla="*/ 150 w 179"/>
                    <a:gd name="T7" fmla="*/ 17 h 161"/>
                    <a:gd name="T8" fmla="*/ 147 w 179"/>
                    <a:gd name="T9" fmla="*/ 12 h 161"/>
                    <a:gd name="T10" fmla="*/ 135 w 179"/>
                    <a:gd name="T11" fmla="*/ 14 h 161"/>
                    <a:gd name="T12" fmla="*/ 116 w 179"/>
                    <a:gd name="T13" fmla="*/ 26 h 161"/>
                    <a:gd name="T14" fmla="*/ 88 w 179"/>
                    <a:gd name="T15" fmla="*/ 38 h 161"/>
                    <a:gd name="T16" fmla="*/ 79 w 179"/>
                    <a:gd name="T17" fmla="*/ 38 h 161"/>
                    <a:gd name="T18" fmla="*/ 85 w 179"/>
                    <a:gd name="T19" fmla="*/ 22 h 161"/>
                    <a:gd name="T20" fmla="*/ 86 w 179"/>
                    <a:gd name="T21" fmla="*/ 10 h 161"/>
                    <a:gd name="T22" fmla="*/ 71 w 179"/>
                    <a:gd name="T23" fmla="*/ 1 h 161"/>
                    <a:gd name="T24" fmla="*/ 32 w 179"/>
                    <a:gd name="T25" fmla="*/ 20 h 161"/>
                    <a:gd name="T26" fmla="*/ 23 w 179"/>
                    <a:gd name="T27" fmla="*/ 35 h 161"/>
                    <a:gd name="T28" fmla="*/ 11 w 179"/>
                    <a:gd name="T29" fmla="*/ 58 h 161"/>
                    <a:gd name="T30" fmla="*/ 3 w 179"/>
                    <a:gd name="T31" fmla="*/ 79 h 161"/>
                    <a:gd name="T32" fmla="*/ 6 w 179"/>
                    <a:gd name="T33" fmla="*/ 97 h 161"/>
                    <a:gd name="T34" fmla="*/ 10 w 179"/>
                    <a:gd name="T35" fmla="*/ 98 h 161"/>
                    <a:gd name="T36" fmla="*/ 13 w 179"/>
                    <a:gd name="T37" fmla="*/ 100 h 161"/>
                    <a:gd name="T38" fmla="*/ 22 w 179"/>
                    <a:gd name="T39" fmla="*/ 115 h 161"/>
                    <a:gd name="T40" fmla="*/ 15 w 179"/>
                    <a:gd name="T41" fmla="*/ 106 h 161"/>
                    <a:gd name="T42" fmla="*/ 0 w 179"/>
                    <a:gd name="T43" fmla="*/ 128 h 161"/>
                    <a:gd name="T44" fmla="*/ 9 w 179"/>
                    <a:gd name="T45" fmla="*/ 125 h 161"/>
                    <a:gd name="T46" fmla="*/ 14 w 179"/>
                    <a:gd name="T47" fmla="*/ 130 h 161"/>
                    <a:gd name="T48" fmla="*/ 12 w 179"/>
                    <a:gd name="T49" fmla="*/ 137 h 161"/>
                    <a:gd name="T50" fmla="*/ 9 w 179"/>
                    <a:gd name="T51" fmla="*/ 147 h 161"/>
                    <a:gd name="T52" fmla="*/ 16 w 179"/>
                    <a:gd name="T53" fmla="*/ 148 h 161"/>
                    <a:gd name="T54" fmla="*/ 17 w 179"/>
                    <a:gd name="T55" fmla="*/ 161 h 161"/>
                    <a:gd name="T56" fmla="*/ 23 w 179"/>
                    <a:gd name="T57" fmla="*/ 161 h 161"/>
                    <a:gd name="T58" fmla="*/ 22 w 179"/>
                    <a:gd name="T59" fmla="*/ 154 h 161"/>
                    <a:gd name="T60" fmla="*/ 21 w 179"/>
                    <a:gd name="T61" fmla="*/ 148 h 161"/>
                    <a:gd name="T62" fmla="*/ 24 w 179"/>
                    <a:gd name="T63" fmla="*/ 146 h 161"/>
                    <a:gd name="T64" fmla="*/ 41 w 179"/>
                    <a:gd name="T65" fmla="*/ 137 h 161"/>
                    <a:gd name="T66" fmla="*/ 41 w 179"/>
                    <a:gd name="T67" fmla="*/ 128 h 161"/>
                    <a:gd name="T68" fmla="*/ 48 w 179"/>
                    <a:gd name="T69" fmla="*/ 127 h 161"/>
                    <a:gd name="T70" fmla="*/ 49 w 179"/>
                    <a:gd name="T71" fmla="*/ 120 h 161"/>
                    <a:gd name="T72" fmla="*/ 61 w 179"/>
                    <a:gd name="T73" fmla="*/ 110 h 161"/>
                    <a:gd name="T74" fmla="*/ 71 w 179"/>
                    <a:gd name="T75" fmla="*/ 105 h 161"/>
                    <a:gd name="T76" fmla="*/ 60 w 179"/>
                    <a:gd name="T77" fmla="*/ 103 h 161"/>
                    <a:gd name="T78" fmla="*/ 65 w 179"/>
                    <a:gd name="T79" fmla="*/ 93 h 161"/>
                    <a:gd name="T80" fmla="*/ 72 w 179"/>
                    <a:gd name="T81" fmla="*/ 91 h 161"/>
                    <a:gd name="T82" fmla="*/ 79 w 179"/>
                    <a:gd name="T83" fmla="*/ 97 h 161"/>
                    <a:gd name="T84" fmla="*/ 90 w 179"/>
                    <a:gd name="T85" fmla="*/ 77 h 161"/>
                    <a:gd name="T86" fmla="*/ 87 w 179"/>
                    <a:gd name="T87" fmla="*/ 64 h 161"/>
                    <a:gd name="T88" fmla="*/ 82 w 179"/>
                    <a:gd name="T89" fmla="*/ 65 h 161"/>
                    <a:gd name="T90" fmla="*/ 86 w 179"/>
                    <a:gd name="T91" fmla="*/ 54 h 161"/>
                    <a:gd name="T92" fmla="*/ 98 w 179"/>
                    <a:gd name="T93" fmla="*/ 61 h 161"/>
                    <a:gd name="T94" fmla="*/ 102 w 179"/>
                    <a:gd name="T95" fmla="*/ 65 h 161"/>
                    <a:gd name="T96" fmla="*/ 111 w 179"/>
                    <a:gd name="T97" fmla="*/ 61 h 161"/>
                    <a:gd name="T98" fmla="*/ 136 w 179"/>
                    <a:gd name="T99" fmla="*/ 57 h 161"/>
                    <a:gd name="T100" fmla="*/ 137 w 179"/>
                    <a:gd name="T101" fmla="*/ 71 h 161"/>
                    <a:gd name="T102" fmla="*/ 144 w 179"/>
                    <a:gd name="T103" fmla="*/ 69 h 161"/>
                    <a:gd name="T104" fmla="*/ 152 w 179"/>
                    <a:gd name="T105" fmla="*/ 68 h 161"/>
                    <a:gd name="T106" fmla="*/ 157 w 179"/>
                    <a:gd name="T107" fmla="*/ 59 h 161"/>
                    <a:gd name="T108" fmla="*/ 158 w 179"/>
                    <a:gd name="T109" fmla="*/ 47 h 161"/>
                    <a:gd name="T110" fmla="*/ 173 w 179"/>
                    <a:gd name="T111" fmla="*/ 32 h 161"/>
                    <a:gd name="T112" fmla="*/ 179 w 179"/>
                    <a:gd name="T113"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61">
                      <a:moveTo>
                        <a:pt x="178" y="10"/>
                      </a:moveTo>
                      <a:lnTo>
                        <a:pt x="178" y="10"/>
                      </a:lnTo>
                      <a:lnTo>
                        <a:pt x="177" y="10"/>
                      </a:lnTo>
                      <a:lnTo>
                        <a:pt x="176" y="12"/>
                      </a:lnTo>
                      <a:lnTo>
                        <a:pt x="176" y="13"/>
                      </a:lnTo>
                      <a:lnTo>
                        <a:pt x="175" y="14"/>
                      </a:lnTo>
                      <a:lnTo>
                        <a:pt x="175" y="14"/>
                      </a:lnTo>
                      <a:lnTo>
                        <a:pt x="173" y="12"/>
                      </a:lnTo>
                      <a:lnTo>
                        <a:pt x="172" y="11"/>
                      </a:lnTo>
                      <a:lnTo>
                        <a:pt x="171" y="11"/>
                      </a:lnTo>
                      <a:lnTo>
                        <a:pt x="171" y="11"/>
                      </a:lnTo>
                      <a:lnTo>
                        <a:pt x="169" y="11"/>
                      </a:lnTo>
                      <a:lnTo>
                        <a:pt x="167" y="11"/>
                      </a:lnTo>
                      <a:lnTo>
                        <a:pt x="167" y="11"/>
                      </a:lnTo>
                      <a:lnTo>
                        <a:pt x="164" y="13"/>
                      </a:lnTo>
                      <a:lnTo>
                        <a:pt x="160" y="14"/>
                      </a:lnTo>
                      <a:lnTo>
                        <a:pt x="160" y="14"/>
                      </a:lnTo>
                      <a:lnTo>
                        <a:pt x="160" y="16"/>
                      </a:lnTo>
                      <a:lnTo>
                        <a:pt x="160" y="18"/>
                      </a:lnTo>
                      <a:lnTo>
                        <a:pt x="159" y="20"/>
                      </a:lnTo>
                      <a:lnTo>
                        <a:pt x="158" y="21"/>
                      </a:lnTo>
                      <a:lnTo>
                        <a:pt x="158" y="21"/>
                      </a:lnTo>
                      <a:lnTo>
                        <a:pt x="156" y="21"/>
                      </a:lnTo>
                      <a:lnTo>
                        <a:pt x="155" y="20"/>
                      </a:lnTo>
                      <a:lnTo>
                        <a:pt x="154" y="18"/>
                      </a:lnTo>
                      <a:lnTo>
                        <a:pt x="154" y="18"/>
                      </a:lnTo>
                      <a:lnTo>
                        <a:pt x="153" y="17"/>
                      </a:lnTo>
                      <a:lnTo>
                        <a:pt x="152" y="17"/>
                      </a:lnTo>
                      <a:lnTo>
                        <a:pt x="152" y="17"/>
                      </a:lnTo>
                      <a:lnTo>
                        <a:pt x="150" y="18"/>
                      </a:lnTo>
                      <a:lnTo>
                        <a:pt x="150" y="18"/>
                      </a:lnTo>
                      <a:lnTo>
                        <a:pt x="150" y="17"/>
                      </a:lnTo>
                      <a:lnTo>
                        <a:pt x="150" y="17"/>
                      </a:lnTo>
                      <a:lnTo>
                        <a:pt x="151" y="14"/>
                      </a:lnTo>
                      <a:lnTo>
                        <a:pt x="152" y="13"/>
                      </a:lnTo>
                      <a:lnTo>
                        <a:pt x="148" y="15"/>
                      </a:lnTo>
                      <a:lnTo>
                        <a:pt x="148" y="15"/>
                      </a:lnTo>
                      <a:lnTo>
                        <a:pt x="149" y="13"/>
                      </a:lnTo>
                      <a:lnTo>
                        <a:pt x="148" y="12"/>
                      </a:lnTo>
                      <a:lnTo>
                        <a:pt x="147" y="12"/>
                      </a:lnTo>
                      <a:lnTo>
                        <a:pt x="147" y="12"/>
                      </a:lnTo>
                      <a:lnTo>
                        <a:pt x="145" y="11"/>
                      </a:lnTo>
                      <a:lnTo>
                        <a:pt x="142" y="11"/>
                      </a:lnTo>
                      <a:lnTo>
                        <a:pt x="142" y="11"/>
                      </a:lnTo>
                      <a:lnTo>
                        <a:pt x="138" y="13"/>
                      </a:lnTo>
                      <a:lnTo>
                        <a:pt x="136" y="14"/>
                      </a:lnTo>
                      <a:lnTo>
                        <a:pt x="135" y="14"/>
                      </a:lnTo>
                      <a:lnTo>
                        <a:pt x="135" y="14"/>
                      </a:lnTo>
                      <a:lnTo>
                        <a:pt x="133" y="14"/>
                      </a:lnTo>
                      <a:lnTo>
                        <a:pt x="130" y="14"/>
                      </a:lnTo>
                      <a:lnTo>
                        <a:pt x="130" y="14"/>
                      </a:lnTo>
                      <a:lnTo>
                        <a:pt x="125" y="17"/>
                      </a:lnTo>
                      <a:lnTo>
                        <a:pt x="120" y="22"/>
                      </a:lnTo>
                      <a:lnTo>
                        <a:pt x="120" y="22"/>
                      </a:lnTo>
                      <a:lnTo>
                        <a:pt x="118" y="24"/>
                      </a:lnTo>
                      <a:lnTo>
                        <a:pt x="116" y="26"/>
                      </a:lnTo>
                      <a:lnTo>
                        <a:pt x="116" y="26"/>
                      </a:lnTo>
                      <a:lnTo>
                        <a:pt x="109" y="30"/>
                      </a:lnTo>
                      <a:lnTo>
                        <a:pt x="102" y="33"/>
                      </a:lnTo>
                      <a:lnTo>
                        <a:pt x="102" y="33"/>
                      </a:lnTo>
                      <a:lnTo>
                        <a:pt x="95" y="35"/>
                      </a:lnTo>
                      <a:lnTo>
                        <a:pt x="90" y="37"/>
                      </a:lnTo>
                      <a:lnTo>
                        <a:pt x="90" y="37"/>
                      </a:lnTo>
                      <a:lnTo>
                        <a:pt x="88" y="38"/>
                      </a:lnTo>
                      <a:lnTo>
                        <a:pt x="85" y="41"/>
                      </a:lnTo>
                      <a:lnTo>
                        <a:pt x="85" y="41"/>
                      </a:lnTo>
                      <a:lnTo>
                        <a:pt x="83" y="42"/>
                      </a:lnTo>
                      <a:lnTo>
                        <a:pt x="82" y="42"/>
                      </a:lnTo>
                      <a:lnTo>
                        <a:pt x="81" y="41"/>
                      </a:lnTo>
                      <a:lnTo>
                        <a:pt x="81" y="41"/>
                      </a:lnTo>
                      <a:lnTo>
                        <a:pt x="80" y="39"/>
                      </a:lnTo>
                      <a:lnTo>
                        <a:pt x="79" y="38"/>
                      </a:lnTo>
                      <a:lnTo>
                        <a:pt x="80" y="37"/>
                      </a:lnTo>
                      <a:lnTo>
                        <a:pt x="80" y="37"/>
                      </a:lnTo>
                      <a:lnTo>
                        <a:pt x="84" y="34"/>
                      </a:lnTo>
                      <a:lnTo>
                        <a:pt x="87" y="33"/>
                      </a:lnTo>
                      <a:lnTo>
                        <a:pt x="87" y="33"/>
                      </a:lnTo>
                      <a:lnTo>
                        <a:pt x="87" y="31"/>
                      </a:lnTo>
                      <a:lnTo>
                        <a:pt x="86" y="27"/>
                      </a:lnTo>
                      <a:lnTo>
                        <a:pt x="85" y="22"/>
                      </a:lnTo>
                      <a:lnTo>
                        <a:pt x="85" y="22"/>
                      </a:lnTo>
                      <a:lnTo>
                        <a:pt x="85" y="19"/>
                      </a:lnTo>
                      <a:lnTo>
                        <a:pt x="86" y="16"/>
                      </a:lnTo>
                      <a:lnTo>
                        <a:pt x="86" y="16"/>
                      </a:lnTo>
                      <a:lnTo>
                        <a:pt x="85" y="13"/>
                      </a:lnTo>
                      <a:lnTo>
                        <a:pt x="85" y="12"/>
                      </a:lnTo>
                      <a:lnTo>
                        <a:pt x="86" y="10"/>
                      </a:lnTo>
                      <a:lnTo>
                        <a:pt x="86" y="10"/>
                      </a:lnTo>
                      <a:lnTo>
                        <a:pt x="87" y="8"/>
                      </a:lnTo>
                      <a:lnTo>
                        <a:pt x="87" y="7"/>
                      </a:lnTo>
                      <a:lnTo>
                        <a:pt x="87" y="7"/>
                      </a:lnTo>
                      <a:lnTo>
                        <a:pt x="84" y="3"/>
                      </a:lnTo>
                      <a:lnTo>
                        <a:pt x="81" y="1"/>
                      </a:lnTo>
                      <a:lnTo>
                        <a:pt x="77" y="0"/>
                      </a:lnTo>
                      <a:lnTo>
                        <a:pt x="77" y="0"/>
                      </a:lnTo>
                      <a:lnTo>
                        <a:pt x="71" y="1"/>
                      </a:lnTo>
                      <a:lnTo>
                        <a:pt x="64" y="2"/>
                      </a:lnTo>
                      <a:lnTo>
                        <a:pt x="58" y="4"/>
                      </a:lnTo>
                      <a:lnTo>
                        <a:pt x="54" y="6"/>
                      </a:lnTo>
                      <a:lnTo>
                        <a:pt x="54" y="6"/>
                      </a:lnTo>
                      <a:lnTo>
                        <a:pt x="42" y="12"/>
                      </a:lnTo>
                      <a:lnTo>
                        <a:pt x="35" y="17"/>
                      </a:lnTo>
                      <a:lnTo>
                        <a:pt x="32" y="18"/>
                      </a:lnTo>
                      <a:lnTo>
                        <a:pt x="32" y="20"/>
                      </a:lnTo>
                      <a:lnTo>
                        <a:pt x="32" y="20"/>
                      </a:lnTo>
                      <a:lnTo>
                        <a:pt x="32" y="27"/>
                      </a:lnTo>
                      <a:lnTo>
                        <a:pt x="32" y="27"/>
                      </a:lnTo>
                      <a:lnTo>
                        <a:pt x="31" y="30"/>
                      </a:lnTo>
                      <a:lnTo>
                        <a:pt x="29" y="31"/>
                      </a:lnTo>
                      <a:lnTo>
                        <a:pt x="25" y="33"/>
                      </a:lnTo>
                      <a:lnTo>
                        <a:pt x="25" y="33"/>
                      </a:lnTo>
                      <a:lnTo>
                        <a:pt x="23" y="35"/>
                      </a:lnTo>
                      <a:lnTo>
                        <a:pt x="20" y="39"/>
                      </a:lnTo>
                      <a:lnTo>
                        <a:pt x="15" y="45"/>
                      </a:lnTo>
                      <a:lnTo>
                        <a:pt x="15" y="45"/>
                      </a:lnTo>
                      <a:lnTo>
                        <a:pt x="12" y="50"/>
                      </a:lnTo>
                      <a:lnTo>
                        <a:pt x="11" y="54"/>
                      </a:lnTo>
                      <a:lnTo>
                        <a:pt x="11" y="54"/>
                      </a:lnTo>
                      <a:lnTo>
                        <a:pt x="11" y="57"/>
                      </a:lnTo>
                      <a:lnTo>
                        <a:pt x="11" y="58"/>
                      </a:lnTo>
                      <a:lnTo>
                        <a:pt x="11" y="61"/>
                      </a:lnTo>
                      <a:lnTo>
                        <a:pt x="11" y="61"/>
                      </a:lnTo>
                      <a:lnTo>
                        <a:pt x="9" y="66"/>
                      </a:lnTo>
                      <a:lnTo>
                        <a:pt x="8" y="69"/>
                      </a:lnTo>
                      <a:lnTo>
                        <a:pt x="8" y="69"/>
                      </a:lnTo>
                      <a:lnTo>
                        <a:pt x="4" y="75"/>
                      </a:lnTo>
                      <a:lnTo>
                        <a:pt x="4" y="75"/>
                      </a:lnTo>
                      <a:lnTo>
                        <a:pt x="3" y="79"/>
                      </a:lnTo>
                      <a:lnTo>
                        <a:pt x="3" y="83"/>
                      </a:lnTo>
                      <a:lnTo>
                        <a:pt x="3" y="83"/>
                      </a:lnTo>
                      <a:lnTo>
                        <a:pt x="3" y="86"/>
                      </a:lnTo>
                      <a:lnTo>
                        <a:pt x="3" y="89"/>
                      </a:lnTo>
                      <a:lnTo>
                        <a:pt x="3" y="89"/>
                      </a:lnTo>
                      <a:lnTo>
                        <a:pt x="5" y="95"/>
                      </a:lnTo>
                      <a:lnTo>
                        <a:pt x="5" y="97"/>
                      </a:lnTo>
                      <a:lnTo>
                        <a:pt x="6" y="97"/>
                      </a:lnTo>
                      <a:lnTo>
                        <a:pt x="6" y="97"/>
                      </a:lnTo>
                      <a:lnTo>
                        <a:pt x="6" y="97"/>
                      </a:lnTo>
                      <a:lnTo>
                        <a:pt x="6" y="95"/>
                      </a:lnTo>
                      <a:lnTo>
                        <a:pt x="7" y="96"/>
                      </a:lnTo>
                      <a:lnTo>
                        <a:pt x="7" y="96"/>
                      </a:lnTo>
                      <a:lnTo>
                        <a:pt x="7" y="97"/>
                      </a:lnTo>
                      <a:lnTo>
                        <a:pt x="9" y="97"/>
                      </a:lnTo>
                      <a:lnTo>
                        <a:pt x="10" y="98"/>
                      </a:lnTo>
                      <a:lnTo>
                        <a:pt x="10" y="98"/>
                      </a:lnTo>
                      <a:lnTo>
                        <a:pt x="10" y="98"/>
                      </a:lnTo>
                      <a:lnTo>
                        <a:pt x="8" y="101"/>
                      </a:lnTo>
                      <a:lnTo>
                        <a:pt x="8" y="101"/>
                      </a:lnTo>
                      <a:lnTo>
                        <a:pt x="9" y="102"/>
                      </a:lnTo>
                      <a:lnTo>
                        <a:pt x="9" y="102"/>
                      </a:lnTo>
                      <a:lnTo>
                        <a:pt x="11" y="101"/>
                      </a:lnTo>
                      <a:lnTo>
                        <a:pt x="13" y="100"/>
                      </a:lnTo>
                      <a:lnTo>
                        <a:pt x="13" y="100"/>
                      </a:lnTo>
                      <a:lnTo>
                        <a:pt x="17" y="101"/>
                      </a:lnTo>
                      <a:lnTo>
                        <a:pt x="19" y="101"/>
                      </a:lnTo>
                      <a:lnTo>
                        <a:pt x="20" y="102"/>
                      </a:lnTo>
                      <a:lnTo>
                        <a:pt x="20" y="102"/>
                      </a:lnTo>
                      <a:lnTo>
                        <a:pt x="21" y="110"/>
                      </a:lnTo>
                      <a:lnTo>
                        <a:pt x="22" y="114"/>
                      </a:lnTo>
                      <a:lnTo>
                        <a:pt x="22" y="115"/>
                      </a:lnTo>
                      <a:lnTo>
                        <a:pt x="22" y="114"/>
                      </a:lnTo>
                      <a:lnTo>
                        <a:pt x="22" y="114"/>
                      </a:lnTo>
                      <a:lnTo>
                        <a:pt x="21" y="108"/>
                      </a:lnTo>
                      <a:lnTo>
                        <a:pt x="20" y="105"/>
                      </a:lnTo>
                      <a:lnTo>
                        <a:pt x="19" y="104"/>
                      </a:lnTo>
                      <a:lnTo>
                        <a:pt x="19" y="104"/>
                      </a:lnTo>
                      <a:lnTo>
                        <a:pt x="19" y="104"/>
                      </a:lnTo>
                      <a:lnTo>
                        <a:pt x="15" y="106"/>
                      </a:lnTo>
                      <a:lnTo>
                        <a:pt x="12" y="108"/>
                      </a:lnTo>
                      <a:lnTo>
                        <a:pt x="12" y="108"/>
                      </a:lnTo>
                      <a:lnTo>
                        <a:pt x="9" y="111"/>
                      </a:lnTo>
                      <a:lnTo>
                        <a:pt x="8" y="114"/>
                      </a:lnTo>
                      <a:lnTo>
                        <a:pt x="8" y="114"/>
                      </a:lnTo>
                      <a:lnTo>
                        <a:pt x="4" y="121"/>
                      </a:lnTo>
                      <a:lnTo>
                        <a:pt x="1" y="126"/>
                      </a:lnTo>
                      <a:lnTo>
                        <a:pt x="0" y="128"/>
                      </a:lnTo>
                      <a:lnTo>
                        <a:pt x="1" y="128"/>
                      </a:lnTo>
                      <a:lnTo>
                        <a:pt x="1" y="128"/>
                      </a:lnTo>
                      <a:lnTo>
                        <a:pt x="5" y="128"/>
                      </a:lnTo>
                      <a:lnTo>
                        <a:pt x="7" y="128"/>
                      </a:lnTo>
                      <a:lnTo>
                        <a:pt x="8" y="127"/>
                      </a:lnTo>
                      <a:lnTo>
                        <a:pt x="8" y="127"/>
                      </a:lnTo>
                      <a:lnTo>
                        <a:pt x="9" y="125"/>
                      </a:lnTo>
                      <a:lnTo>
                        <a:pt x="9" y="125"/>
                      </a:lnTo>
                      <a:lnTo>
                        <a:pt x="8" y="128"/>
                      </a:lnTo>
                      <a:lnTo>
                        <a:pt x="7" y="128"/>
                      </a:lnTo>
                      <a:lnTo>
                        <a:pt x="8" y="129"/>
                      </a:lnTo>
                      <a:lnTo>
                        <a:pt x="8" y="129"/>
                      </a:lnTo>
                      <a:lnTo>
                        <a:pt x="12" y="129"/>
                      </a:lnTo>
                      <a:lnTo>
                        <a:pt x="13" y="129"/>
                      </a:lnTo>
                      <a:lnTo>
                        <a:pt x="14" y="130"/>
                      </a:lnTo>
                      <a:lnTo>
                        <a:pt x="14" y="130"/>
                      </a:lnTo>
                      <a:lnTo>
                        <a:pt x="15" y="134"/>
                      </a:lnTo>
                      <a:lnTo>
                        <a:pt x="15" y="136"/>
                      </a:lnTo>
                      <a:lnTo>
                        <a:pt x="14" y="138"/>
                      </a:lnTo>
                      <a:lnTo>
                        <a:pt x="14" y="138"/>
                      </a:lnTo>
                      <a:lnTo>
                        <a:pt x="13" y="138"/>
                      </a:lnTo>
                      <a:lnTo>
                        <a:pt x="13" y="138"/>
                      </a:lnTo>
                      <a:lnTo>
                        <a:pt x="13" y="137"/>
                      </a:lnTo>
                      <a:lnTo>
                        <a:pt x="12" y="137"/>
                      </a:lnTo>
                      <a:lnTo>
                        <a:pt x="12" y="137"/>
                      </a:lnTo>
                      <a:lnTo>
                        <a:pt x="11" y="139"/>
                      </a:lnTo>
                      <a:lnTo>
                        <a:pt x="11" y="141"/>
                      </a:lnTo>
                      <a:lnTo>
                        <a:pt x="10" y="143"/>
                      </a:lnTo>
                      <a:lnTo>
                        <a:pt x="9" y="144"/>
                      </a:lnTo>
                      <a:lnTo>
                        <a:pt x="9" y="144"/>
                      </a:lnTo>
                      <a:lnTo>
                        <a:pt x="9" y="145"/>
                      </a:lnTo>
                      <a:lnTo>
                        <a:pt x="9" y="147"/>
                      </a:lnTo>
                      <a:lnTo>
                        <a:pt x="9" y="148"/>
                      </a:lnTo>
                      <a:lnTo>
                        <a:pt x="11" y="148"/>
                      </a:lnTo>
                      <a:lnTo>
                        <a:pt x="11" y="148"/>
                      </a:lnTo>
                      <a:lnTo>
                        <a:pt x="12" y="146"/>
                      </a:lnTo>
                      <a:lnTo>
                        <a:pt x="13" y="145"/>
                      </a:lnTo>
                      <a:lnTo>
                        <a:pt x="14" y="146"/>
                      </a:lnTo>
                      <a:lnTo>
                        <a:pt x="14" y="146"/>
                      </a:lnTo>
                      <a:lnTo>
                        <a:pt x="16" y="148"/>
                      </a:lnTo>
                      <a:lnTo>
                        <a:pt x="17" y="151"/>
                      </a:lnTo>
                      <a:lnTo>
                        <a:pt x="17" y="151"/>
                      </a:lnTo>
                      <a:lnTo>
                        <a:pt x="18" y="152"/>
                      </a:lnTo>
                      <a:lnTo>
                        <a:pt x="17" y="156"/>
                      </a:lnTo>
                      <a:lnTo>
                        <a:pt x="17" y="156"/>
                      </a:lnTo>
                      <a:lnTo>
                        <a:pt x="16" y="159"/>
                      </a:lnTo>
                      <a:lnTo>
                        <a:pt x="17" y="161"/>
                      </a:lnTo>
                      <a:lnTo>
                        <a:pt x="17" y="161"/>
                      </a:lnTo>
                      <a:lnTo>
                        <a:pt x="18" y="161"/>
                      </a:lnTo>
                      <a:lnTo>
                        <a:pt x="19" y="160"/>
                      </a:lnTo>
                      <a:lnTo>
                        <a:pt x="20" y="159"/>
                      </a:lnTo>
                      <a:lnTo>
                        <a:pt x="20" y="159"/>
                      </a:lnTo>
                      <a:lnTo>
                        <a:pt x="21" y="159"/>
                      </a:lnTo>
                      <a:lnTo>
                        <a:pt x="21" y="160"/>
                      </a:lnTo>
                      <a:lnTo>
                        <a:pt x="22" y="161"/>
                      </a:lnTo>
                      <a:lnTo>
                        <a:pt x="23" y="161"/>
                      </a:lnTo>
                      <a:lnTo>
                        <a:pt x="23" y="161"/>
                      </a:lnTo>
                      <a:lnTo>
                        <a:pt x="25" y="160"/>
                      </a:lnTo>
                      <a:lnTo>
                        <a:pt x="26" y="160"/>
                      </a:lnTo>
                      <a:lnTo>
                        <a:pt x="25" y="158"/>
                      </a:lnTo>
                      <a:lnTo>
                        <a:pt x="25" y="158"/>
                      </a:lnTo>
                      <a:lnTo>
                        <a:pt x="23" y="156"/>
                      </a:lnTo>
                      <a:lnTo>
                        <a:pt x="22" y="154"/>
                      </a:lnTo>
                      <a:lnTo>
                        <a:pt x="22" y="154"/>
                      </a:lnTo>
                      <a:lnTo>
                        <a:pt x="25" y="153"/>
                      </a:lnTo>
                      <a:lnTo>
                        <a:pt x="26" y="153"/>
                      </a:lnTo>
                      <a:lnTo>
                        <a:pt x="25" y="151"/>
                      </a:lnTo>
                      <a:lnTo>
                        <a:pt x="25" y="151"/>
                      </a:lnTo>
                      <a:lnTo>
                        <a:pt x="21" y="150"/>
                      </a:lnTo>
                      <a:lnTo>
                        <a:pt x="21" y="149"/>
                      </a:lnTo>
                      <a:lnTo>
                        <a:pt x="21" y="148"/>
                      </a:lnTo>
                      <a:lnTo>
                        <a:pt x="21" y="148"/>
                      </a:lnTo>
                      <a:lnTo>
                        <a:pt x="21" y="145"/>
                      </a:lnTo>
                      <a:lnTo>
                        <a:pt x="22" y="144"/>
                      </a:lnTo>
                      <a:lnTo>
                        <a:pt x="23" y="143"/>
                      </a:lnTo>
                      <a:lnTo>
                        <a:pt x="23" y="143"/>
                      </a:lnTo>
                      <a:lnTo>
                        <a:pt x="23" y="144"/>
                      </a:lnTo>
                      <a:lnTo>
                        <a:pt x="23" y="145"/>
                      </a:lnTo>
                      <a:lnTo>
                        <a:pt x="23" y="146"/>
                      </a:lnTo>
                      <a:lnTo>
                        <a:pt x="24" y="146"/>
                      </a:lnTo>
                      <a:lnTo>
                        <a:pt x="24" y="146"/>
                      </a:lnTo>
                      <a:lnTo>
                        <a:pt x="28" y="143"/>
                      </a:lnTo>
                      <a:lnTo>
                        <a:pt x="33" y="141"/>
                      </a:lnTo>
                      <a:lnTo>
                        <a:pt x="33" y="141"/>
                      </a:lnTo>
                      <a:lnTo>
                        <a:pt x="40" y="140"/>
                      </a:lnTo>
                      <a:lnTo>
                        <a:pt x="41" y="138"/>
                      </a:lnTo>
                      <a:lnTo>
                        <a:pt x="41" y="137"/>
                      </a:lnTo>
                      <a:lnTo>
                        <a:pt x="41" y="137"/>
                      </a:lnTo>
                      <a:lnTo>
                        <a:pt x="39" y="136"/>
                      </a:lnTo>
                      <a:lnTo>
                        <a:pt x="39" y="136"/>
                      </a:lnTo>
                      <a:lnTo>
                        <a:pt x="39" y="135"/>
                      </a:lnTo>
                      <a:lnTo>
                        <a:pt x="39" y="135"/>
                      </a:lnTo>
                      <a:lnTo>
                        <a:pt x="41" y="130"/>
                      </a:lnTo>
                      <a:lnTo>
                        <a:pt x="41" y="128"/>
                      </a:lnTo>
                      <a:lnTo>
                        <a:pt x="41" y="127"/>
                      </a:lnTo>
                      <a:lnTo>
                        <a:pt x="41" y="128"/>
                      </a:lnTo>
                      <a:lnTo>
                        <a:pt x="41" y="128"/>
                      </a:lnTo>
                      <a:lnTo>
                        <a:pt x="41" y="132"/>
                      </a:lnTo>
                      <a:lnTo>
                        <a:pt x="41" y="134"/>
                      </a:lnTo>
                      <a:lnTo>
                        <a:pt x="42" y="134"/>
                      </a:lnTo>
                      <a:lnTo>
                        <a:pt x="42" y="134"/>
                      </a:lnTo>
                      <a:lnTo>
                        <a:pt x="46" y="131"/>
                      </a:lnTo>
                      <a:lnTo>
                        <a:pt x="48" y="129"/>
                      </a:lnTo>
                      <a:lnTo>
                        <a:pt x="48" y="127"/>
                      </a:lnTo>
                      <a:lnTo>
                        <a:pt x="48" y="127"/>
                      </a:lnTo>
                      <a:lnTo>
                        <a:pt x="46" y="126"/>
                      </a:lnTo>
                      <a:lnTo>
                        <a:pt x="45" y="126"/>
                      </a:lnTo>
                      <a:lnTo>
                        <a:pt x="44" y="125"/>
                      </a:lnTo>
                      <a:lnTo>
                        <a:pt x="45" y="123"/>
                      </a:lnTo>
                      <a:lnTo>
                        <a:pt x="45" y="123"/>
                      </a:lnTo>
                      <a:lnTo>
                        <a:pt x="47" y="122"/>
                      </a:lnTo>
                      <a:lnTo>
                        <a:pt x="49" y="120"/>
                      </a:lnTo>
                      <a:lnTo>
                        <a:pt x="50" y="117"/>
                      </a:lnTo>
                      <a:lnTo>
                        <a:pt x="50" y="117"/>
                      </a:lnTo>
                      <a:lnTo>
                        <a:pt x="51" y="116"/>
                      </a:lnTo>
                      <a:lnTo>
                        <a:pt x="54" y="113"/>
                      </a:lnTo>
                      <a:lnTo>
                        <a:pt x="57" y="111"/>
                      </a:lnTo>
                      <a:lnTo>
                        <a:pt x="59" y="110"/>
                      </a:lnTo>
                      <a:lnTo>
                        <a:pt x="59" y="110"/>
                      </a:lnTo>
                      <a:lnTo>
                        <a:pt x="61" y="110"/>
                      </a:lnTo>
                      <a:lnTo>
                        <a:pt x="61" y="110"/>
                      </a:lnTo>
                      <a:lnTo>
                        <a:pt x="61" y="111"/>
                      </a:lnTo>
                      <a:lnTo>
                        <a:pt x="63" y="110"/>
                      </a:lnTo>
                      <a:lnTo>
                        <a:pt x="63" y="110"/>
                      </a:lnTo>
                      <a:lnTo>
                        <a:pt x="66" y="109"/>
                      </a:lnTo>
                      <a:lnTo>
                        <a:pt x="70" y="108"/>
                      </a:lnTo>
                      <a:lnTo>
                        <a:pt x="71" y="106"/>
                      </a:lnTo>
                      <a:lnTo>
                        <a:pt x="71" y="105"/>
                      </a:lnTo>
                      <a:lnTo>
                        <a:pt x="71" y="105"/>
                      </a:lnTo>
                      <a:lnTo>
                        <a:pt x="71" y="105"/>
                      </a:lnTo>
                      <a:lnTo>
                        <a:pt x="68" y="104"/>
                      </a:lnTo>
                      <a:lnTo>
                        <a:pt x="64" y="104"/>
                      </a:lnTo>
                      <a:lnTo>
                        <a:pt x="61" y="104"/>
                      </a:lnTo>
                      <a:lnTo>
                        <a:pt x="60" y="104"/>
                      </a:lnTo>
                      <a:lnTo>
                        <a:pt x="60" y="103"/>
                      </a:lnTo>
                      <a:lnTo>
                        <a:pt x="60" y="103"/>
                      </a:lnTo>
                      <a:lnTo>
                        <a:pt x="61" y="100"/>
                      </a:lnTo>
                      <a:lnTo>
                        <a:pt x="63" y="99"/>
                      </a:lnTo>
                      <a:lnTo>
                        <a:pt x="63" y="99"/>
                      </a:lnTo>
                      <a:lnTo>
                        <a:pt x="64" y="99"/>
                      </a:lnTo>
                      <a:lnTo>
                        <a:pt x="65" y="98"/>
                      </a:lnTo>
                      <a:lnTo>
                        <a:pt x="65" y="96"/>
                      </a:lnTo>
                      <a:lnTo>
                        <a:pt x="65" y="96"/>
                      </a:lnTo>
                      <a:lnTo>
                        <a:pt x="65" y="93"/>
                      </a:lnTo>
                      <a:lnTo>
                        <a:pt x="65" y="91"/>
                      </a:lnTo>
                      <a:lnTo>
                        <a:pt x="66" y="91"/>
                      </a:lnTo>
                      <a:lnTo>
                        <a:pt x="66" y="91"/>
                      </a:lnTo>
                      <a:lnTo>
                        <a:pt x="69" y="94"/>
                      </a:lnTo>
                      <a:lnTo>
                        <a:pt x="70" y="94"/>
                      </a:lnTo>
                      <a:lnTo>
                        <a:pt x="71" y="93"/>
                      </a:lnTo>
                      <a:lnTo>
                        <a:pt x="71" y="93"/>
                      </a:lnTo>
                      <a:lnTo>
                        <a:pt x="72" y="91"/>
                      </a:lnTo>
                      <a:lnTo>
                        <a:pt x="72" y="94"/>
                      </a:lnTo>
                      <a:lnTo>
                        <a:pt x="72" y="94"/>
                      </a:lnTo>
                      <a:lnTo>
                        <a:pt x="71" y="98"/>
                      </a:lnTo>
                      <a:lnTo>
                        <a:pt x="71" y="99"/>
                      </a:lnTo>
                      <a:lnTo>
                        <a:pt x="72" y="99"/>
                      </a:lnTo>
                      <a:lnTo>
                        <a:pt x="72" y="99"/>
                      </a:lnTo>
                      <a:lnTo>
                        <a:pt x="77" y="98"/>
                      </a:lnTo>
                      <a:lnTo>
                        <a:pt x="79" y="97"/>
                      </a:lnTo>
                      <a:lnTo>
                        <a:pt x="81" y="95"/>
                      </a:lnTo>
                      <a:lnTo>
                        <a:pt x="81" y="95"/>
                      </a:lnTo>
                      <a:lnTo>
                        <a:pt x="83" y="88"/>
                      </a:lnTo>
                      <a:lnTo>
                        <a:pt x="85" y="82"/>
                      </a:lnTo>
                      <a:lnTo>
                        <a:pt x="85" y="82"/>
                      </a:lnTo>
                      <a:lnTo>
                        <a:pt x="86" y="80"/>
                      </a:lnTo>
                      <a:lnTo>
                        <a:pt x="88" y="79"/>
                      </a:lnTo>
                      <a:lnTo>
                        <a:pt x="90" y="77"/>
                      </a:lnTo>
                      <a:lnTo>
                        <a:pt x="90" y="76"/>
                      </a:lnTo>
                      <a:lnTo>
                        <a:pt x="90" y="76"/>
                      </a:lnTo>
                      <a:lnTo>
                        <a:pt x="91" y="72"/>
                      </a:lnTo>
                      <a:lnTo>
                        <a:pt x="90" y="70"/>
                      </a:lnTo>
                      <a:lnTo>
                        <a:pt x="89" y="68"/>
                      </a:lnTo>
                      <a:lnTo>
                        <a:pt x="89" y="68"/>
                      </a:lnTo>
                      <a:lnTo>
                        <a:pt x="88" y="66"/>
                      </a:lnTo>
                      <a:lnTo>
                        <a:pt x="87" y="64"/>
                      </a:lnTo>
                      <a:lnTo>
                        <a:pt x="86" y="63"/>
                      </a:lnTo>
                      <a:lnTo>
                        <a:pt x="85" y="64"/>
                      </a:lnTo>
                      <a:lnTo>
                        <a:pt x="85" y="64"/>
                      </a:lnTo>
                      <a:lnTo>
                        <a:pt x="82" y="67"/>
                      </a:lnTo>
                      <a:lnTo>
                        <a:pt x="81" y="68"/>
                      </a:lnTo>
                      <a:lnTo>
                        <a:pt x="81" y="67"/>
                      </a:lnTo>
                      <a:lnTo>
                        <a:pt x="81" y="67"/>
                      </a:lnTo>
                      <a:lnTo>
                        <a:pt x="82" y="65"/>
                      </a:lnTo>
                      <a:lnTo>
                        <a:pt x="83" y="63"/>
                      </a:lnTo>
                      <a:lnTo>
                        <a:pt x="83" y="63"/>
                      </a:lnTo>
                      <a:lnTo>
                        <a:pt x="84" y="56"/>
                      </a:lnTo>
                      <a:lnTo>
                        <a:pt x="84" y="56"/>
                      </a:lnTo>
                      <a:lnTo>
                        <a:pt x="84" y="53"/>
                      </a:lnTo>
                      <a:lnTo>
                        <a:pt x="85" y="53"/>
                      </a:lnTo>
                      <a:lnTo>
                        <a:pt x="86" y="54"/>
                      </a:lnTo>
                      <a:lnTo>
                        <a:pt x="86" y="54"/>
                      </a:lnTo>
                      <a:lnTo>
                        <a:pt x="87" y="56"/>
                      </a:lnTo>
                      <a:lnTo>
                        <a:pt x="90" y="57"/>
                      </a:lnTo>
                      <a:lnTo>
                        <a:pt x="90" y="57"/>
                      </a:lnTo>
                      <a:lnTo>
                        <a:pt x="95" y="56"/>
                      </a:lnTo>
                      <a:lnTo>
                        <a:pt x="97" y="56"/>
                      </a:lnTo>
                      <a:lnTo>
                        <a:pt x="98" y="57"/>
                      </a:lnTo>
                      <a:lnTo>
                        <a:pt x="98" y="57"/>
                      </a:lnTo>
                      <a:lnTo>
                        <a:pt x="98" y="61"/>
                      </a:lnTo>
                      <a:lnTo>
                        <a:pt x="96" y="64"/>
                      </a:lnTo>
                      <a:lnTo>
                        <a:pt x="96" y="64"/>
                      </a:lnTo>
                      <a:lnTo>
                        <a:pt x="94" y="66"/>
                      </a:lnTo>
                      <a:lnTo>
                        <a:pt x="94" y="68"/>
                      </a:lnTo>
                      <a:lnTo>
                        <a:pt x="95" y="68"/>
                      </a:lnTo>
                      <a:lnTo>
                        <a:pt x="95" y="68"/>
                      </a:lnTo>
                      <a:lnTo>
                        <a:pt x="98" y="67"/>
                      </a:lnTo>
                      <a:lnTo>
                        <a:pt x="102" y="65"/>
                      </a:lnTo>
                      <a:lnTo>
                        <a:pt x="102" y="65"/>
                      </a:lnTo>
                      <a:lnTo>
                        <a:pt x="104" y="61"/>
                      </a:lnTo>
                      <a:lnTo>
                        <a:pt x="105" y="59"/>
                      </a:lnTo>
                      <a:lnTo>
                        <a:pt x="107" y="59"/>
                      </a:lnTo>
                      <a:lnTo>
                        <a:pt x="107" y="59"/>
                      </a:lnTo>
                      <a:lnTo>
                        <a:pt x="109" y="58"/>
                      </a:lnTo>
                      <a:lnTo>
                        <a:pt x="111" y="61"/>
                      </a:lnTo>
                      <a:lnTo>
                        <a:pt x="111" y="61"/>
                      </a:lnTo>
                      <a:lnTo>
                        <a:pt x="113" y="62"/>
                      </a:lnTo>
                      <a:lnTo>
                        <a:pt x="116" y="64"/>
                      </a:lnTo>
                      <a:lnTo>
                        <a:pt x="121" y="65"/>
                      </a:lnTo>
                      <a:lnTo>
                        <a:pt x="121" y="65"/>
                      </a:lnTo>
                      <a:lnTo>
                        <a:pt x="125" y="64"/>
                      </a:lnTo>
                      <a:lnTo>
                        <a:pt x="129" y="62"/>
                      </a:lnTo>
                      <a:lnTo>
                        <a:pt x="129" y="62"/>
                      </a:lnTo>
                      <a:lnTo>
                        <a:pt x="136" y="57"/>
                      </a:lnTo>
                      <a:lnTo>
                        <a:pt x="136" y="57"/>
                      </a:lnTo>
                      <a:lnTo>
                        <a:pt x="137" y="59"/>
                      </a:lnTo>
                      <a:lnTo>
                        <a:pt x="137" y="64"/>
                      </a:lnTo>
                      <a:lnTo>
                        <a:pt x="137" y="64"/>
                      </a:lnTo>
                      <a:lnTo>
                        <a:pt x="137" y="67"/>
                      </a:lnTo>
                      <a:lnTo>
                        <a:pt x="138" y="70"/>
                      </a:lnTo>
                      <a:lnTo>
                        <a:pt x="137" y="71"/>
                      </a:lnTo>
                      <a:lnTo>
                        <a:pt x="137" y="71"/>
                      </a:lnTo>
                      <a:lnTo>
                        <a:pt x="137" y="72"/>
                      </a:lnTo>
                      <a:lnTo>
                        <a:pt x="138" y="73"/>
                      </a:lnTo>
                      <a:lnTo>
                        <a:pt x="139" y="74"/>
                      </a:lnTo>
                      <a:lnTo>
                        <a:pt x="140" y="73"/>
                      </a:lnTo>
                      <a:lnTo>
                        <a:pt x="140" y="73"/>
                      </a:lnTo>
                      <a:lnTo>
                        <a:pt x="142" y="71"/>
                      </a:lnTo>
                      <a:lnTo>
                        <a:pt x="144" y="69"/>
                      </a:lnTo>
                      <a:lnTo>
                        <a:pt x="144" y="69"/>
                      </a:lnTo>
                      <a:lnTo>
                        <a:pt x="146" y="71"/>
                      </a:lnTo>
                      <a:lnTo>
                        <a:pt x="146" y="72"/>
                      </a:lnTo>
                      <a:lnTo>
                        <a:pt x="148" y="71"/>
                      </a:lnTo>
                      <a:lnTo>
                        <a:pt x="148" y="71"/>
                      </a:lnTo>
                      <a:lnTo>
                        <a:pt x="150" y="69"/>
                      </a:lnTo>
                      <a:lnTo>
                        <a:pt x="151" y="68"/>
                      </a:lnTo>
                      <a:lnTo>
                        <a:pt x="152" y="68"/>
                      </a:lnTo>
                      <a:lnTo>
                        <a:pt x="152" y="68"/>
                      </a:lnTo>
                      <a:lnTo>
                        <a:pt x="155" y="69"/>
                      </a:lnTo>
                      <a:lnTo>
                        <a:pt x="156" y="69"/>
                      </a:lnTo>
                      <a:lnTo>
                        <a:pt x="156" y="69"/>
                      </a:lnTo>
                      <a:lnTo>
                        <a:pt x="156" y="69"/>
                      </a:lnTo>
                      <a:lnTo>
                        <a:pt x="156" y="65"/>
                      </a:lnTo>
                      <a:lnTo>
                        <a:pt x="156" y="62"/>
                      </a:lnTo>
                      <a:lnTo>
                        <a:pt x="157" y="59"/>
                      </a:lnTo>
                      <a:lnTo>
                        <a:pt x="157" y="59"/>
                      </a:lnTo>
                      <a:lnTo>
                        <a:pt x="160" y="53"/>
                      </a:lnTo>
                      <a:lnTo>
                        <a:pt x="161" y="51"/>
                      </a:lnTo>
                      <a:lnTo>
                        <a:pt x="160" y="49"/>
                      </a:lnTo>
                      <a:lnTo>
                        <a:pt x="160" y="49"/>
                      </a:lnTo>
                      <a:lnTo>
                        <a:pt x="159" y="49"/>
                      </a:lnTo>
                      <a:lnTo>
                        <a:pt x="158" y="48"/>
                      </a:lnTo>
                      <a:lnTo>
                        <a:pt x="158" y="48"/>
                      </a:lnTo>
                      <a:lnTo>
                        <a:pt x="158" y="47"/>
                      </a:lnTo>
                      <a:lnTo>
                        <a:pt x="160" y="45"/>
                      </a:lnTo>
                      <a:lnTo>
                        <a:pt x="160" y="45"/>
                      </a:lnTo>
                      <a:lnTo>
                        <a:pt x="165" y="40"/>
                      </a:lnTo>
                      <a:lnTo>
                        <a:pt x="169" y="35"/>
                      </a:lnTo>
                      <a:lnTo>
                        <a:pt x="169" y="35"/>
                      </a:lnTo>
                      <a:lnTo>
                        <a:pt x="170" y="34"/>
                      </a:lnTo>
                      <a:lnTo>
                        <a:pt x="171" y="33"/>
                      </a:lnTo>
                      <a:lnTo>
                        <a:pt x="173" y="32"/>
                      </a:lnTo>
                      <a:lnTo>
                        <a:pt x="174" y="31"/>
                      </a:lnTo>
                      <a:lnTo>
                        <a:pt x="174" y="31"/>
                      </a:lnTo>
                      <a:lnTo>
                        <a:pt x="176" y="24"/>
                      </a:lnTo>
                      <a:lnTo>
                        <a:pt x="178" y="20"/>
                      </a:lnTo>
                      <a:lnTo>
                        <a:pt x="179" y="17"/>
                      </a:lnTo>
                      <a:lnTo>
                        <a:pt x="179" y="17"/>
                      </a:lnTo>
                      <a:lnTo>
                        <a:pt x="179" y="13"/>
                      </a:lnTo>
                      <a:lnTo>
                        <a:pt x="179" y="12"/>
                      </a:lnTo>
                      <a:lnTo>
                        <a:pt x="178" y="10"/>
                      </a:lnTo>
                      <a:lnTo>
                        <a:pt x="178" y="1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3" name="フリーフォーム 202">
                  <a:extLst>
                    <a:ext uri="{FF2B5EF4-FFF2-40B4-BE49-F238E27FC236}">
                      <a16:creationId xmlns:a16="http://schemas.microsoft.com/office/drawing/2014/main" id="{00000000-0008-0000-0000-000030060000}"/>
                    </a:ext>
                  </a:extLst>
                </p:cNvPr>
                <p:cNvSpPr>
                  <a:spLocks/>
                </p:cNvSpPr>
                <p:nvPr/>
              </p:nvSpPr>
              <p:spPr bwMode="auto">
                <a:xfrm>
                  <a:off x="86" y="824"/>
                  <a:ext cx="3" cy="3"/>
                </a:xfrm>
                <a:custGeom>
                  <a:avLst/>
                  <a:gdLst>
                    <a:gd name="T0" fmla="*/ 25 w 25"/>
                    <a:gd name="T1" fmla="*/ 1 h 20"/>
                    <a:gd name="T2" fmla="*/ 25 w 25"/>
                    <a:gd name="T3" fmla="*/ 1 h 20"/>
                    <a:gd name="T4" fmla="*/ 23 w 25"/>
                    <a:gd name="T5" fmla="*/ 1 h 20"/>
                    <a:gd name="T6" fmla="*/ 22 w 25"/>
                    <a:gd name="T7" fmla="*/ 2 h 20"/>
                    <a:gd name="T8" fmla="*/ 21 w 25"/>
                    <a:gd name="T9" fmla="*/ 3 h 20"/>
                    <a:gd name="T10" fmla="*/ 20 w 25"/>
                    <a:gd name="T11" fmla="*/ 2 h 20"/>
                    <a:gd name="T12" fmla="*/ 20 w 25"/>
                    <a:gd name="T13" fmla="*/ 2 h 20"/>
                    <a:gd name="T14" fmla="*/ 18 w 25"/>
                    <a:gd name="T15" fmla="*/ 0 h 20"/>
                    <a:gd name="T16" fmla="*/ 17 w 25"/>
                    <a:gd name="T17" fmla="*/ 0 h 20"/>
                    <a:gd name="T18" fmla="*/ 16 w 25"/>
                    <a:gd name="T19" fmla="*/ 1 h 20"/>
                    <a:gd name="T20" fmla="*/ 16 w 25"/>
                    <a:gd name="T21" fmla="*/ 1 h 20"/>
                    <a:gd name="T22" fmla="*/ 14 w 25"/>
                    <a:gd name="T23" fmla="*/ 4 h 20"/>
                    <a:gd name="T24" fmla="*/ 13 w 25"/>
                    <a:gd name="T25" fmla="*/ 5 h 20"/>
                    <a:gd name="T26" fmla="*/ 12 w 25"/>
                    <a:gd name="T27" fmla="*/ 6 h 20"/>
                    <a:gd name="T28" fmla="*/ 12 w 25"/>
                    <a:gd name="T29" fmla="*/ 6 h 20"/>
                    <a:gd name="T30" fmla="*/ 8 w 25"/>
                    <a:gd name="T31" fmla="*/ 7 h 20"/>
                    <a:gd name="T32" fmla="*/ 8 w 25"/>
                    <a:gd name="T33" fmla="*/ 8 h 20"/>
                    <a:gd name="T34" fmla="*/ 8 w 25"/>
                    <a:gd name="T35" fmla="*/ 10 h 20"/>
                    <a:gd name="T36" fmla="*/ 8 w 25"/>
                    <a:gd name="T37" fmla="*/ 10 h 20"/>
                    <a:gd name="T38" fmla="*/ 10 w 25"/>
                    <a:gd name="T39" fmla="*/ 12 h 20"/>
                    <a:gd name="T40" fmla="*/ 10 w 25"/>
                    <a:gd name="T41" fmla="*/ 13 h 20"/>
                    <a:gd name="T42" fmla="*/ 10 w 25"/>
                    <a:gd name="T43" fmla="*/ 14 h 20"/>
                    <a:gd name="T44" fmla="*/ 10 w 25"/>
                    <a:gd name="T45" fmla="*/ 14 h 20"/>
                    <a:gd name="T46" fmla="*/ 8 w 25"/>
                    <a:gd name="T47" fmla="*/ 15 h 20"/>
                    <a:gd name="T48" fmla="*/ 5 w 25"/>
                    <a:gd name="T49" fmla="*/ 15 h 20"/>
                    <a:gd name="T50" fmla="*/ 5 w 25"/>
                    <a:gd name="T51" fmla="*/ 15 h 20"/>
                    <a:gd name="T52" fmla="*/ 1 w 25"/>
                    <a:gd name="T53" fmla="*/ 17 h 20"/>
                    <a:gd name="T54" fmla="*/ 0 w 25"/>
                    <a:gd name="T55" fmla="*/ 19 h 20"/>
                    <a:gd name="T56" fmla="*/ 0 w 25"/>
                    <a:gd name="T57" fmla="*/ 20 h 20"/>
                    <a:gd name="T58" fmla="*/ 0 w 25"/>
                    <a:gd name="T59" fmla="*/ 20 h 20"/>
                    <a:gd name="T60" fmla="*/ 7 w 25"/>
                    <a:gd name="T61" fmla="*/ 20 h 20"/>
                    <a:gd name="T62" fmla="*/ 7 w 25"/>
                    <a:gd name="T63" fmla="*/ 20 h 20"/>
                    <a:gd name="T64" fmla="*/ 9 w 25"/>
                    <a:gd name="T65" fmla="*/ 20 h 20"/>
                    <a:gd name="T66" fmla="*/ 12 w 25"/>
                    <a:gd name="T67" fmla="*/ 19 h 20"/>
                    <a:gd name="T68" fmla="*/ 16 w 25"/>
                    <a:gd name="T69" fmla="*/ 16 h 20"/>
                    <a:gd name="T70" fmla="*/ 16 w 25"/>
                    <a:gd name="T71" fmla="*/ 16 h 20"/>
                    <a:gd name="T72" fmla="*/ 21 w 25"/>
                    <a:gd name="T73" fmla="*/ 7 h 20"/>
                    <a:gd name="T74" fmla="*/ 25 w 25"/>
                    <a:gd name="T75" fmla="*/ 1 h 20"/>
                    <a:gd name="T76" fmla="*/ 25 w 25"/>
                    <a:gd name="T7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 h="20">
                      <a:moveTo>
                        <a:pt x="25" y="1"/>
                      </a:moveTo>
                      <a:lnTo>
                        <a:pt x="25" y="1"/>
                      </a:lnTo>
                      <a:lnTo>
                        <a:pt x="23" y="1"/>
                      </a:lnTo>
                      <a:lnTo>
                        <a:pt x="22" y="2"/>
                      </a:lnTo>
                      <a:lnTo>
                        <a:pt x="21" y="3"/>
                      </a:lnTo>
                      <a:lnTo>
                        <a:pt x="20" y="2"/>
                      </a:lnTo>
                      <a:lnTo>
                        <a:pt x="20" y="2"/>
                      </a:lnTo>
                      <a:lnTo>
                        <a:pt x="18" y="0"/>
                      </a:lnTo>
                      <a:lnTo>
                        <a:pt x="17" y="0"/>
                      </a:lnTo>
                      <a:lnTo>
                        <a:pt x="16" y="1"/>
                      </a:lnTo>
                      <a:lnTo>
                        <a:pt x="16" y="1"/>
                      </a:lnTo>
                      <a:lnTo>
                        <a:pt x="14" y="4"/>
                      </a:lnTo>
                      <a:lnTo>
                        <a:pt x="13" y="5"/>
                      </a:lnTo>
                      <a:lnTo>
                        <a:pt x="12" y="6"/>
                      </a:lnTo>
                      <a:lnTo>
                        <a:pt x="12" y="6"/>
                      </a:lnTo>
                      <a:lnTo>
                        <a:pt x="8" y="7"/>
                      </a:lnTo>
                      <a:lnTo>
                        <a:pt x="8" y="8"/>
                      </a:lnTo>
                      <a:lnTo>
                        <a:pt x="8" y="10"/>
                      </a:lnTo>
                      <a:lnTo>
                        <a:pt x="8" y="10"/>
                      </a:lnTo>
                      <a:lnTo>
                        <a:pt x="10" y="12"/>
                      </a:lnTo>
                      <a:lnTo>
                        <a:pt x="10" y="13"/>
                      </a:lnTo>
                      <a:lnTo>
                        <a:pt x="10" y="14"/>
                      </a:lnTo>
                      <a:lnTo>
                        <a:pt x="10" y="14"/>
                      </a:lnTo>
                      <a:lnTo>
                        <a:pt x="8" y="15"/>
                      </a:lnTo>
                      <a:lnTo>
                        <a:pt x="5" y="15"/>
                      </a:lnTo>
                      <a:lnTo>
                        <a:pt x="5" y="15"/>
                      </a:lnTo>
                      <a:lnTo>
                        <a:pt x="1" y="17"/>
                      </a:lnTo>
                      <a:lnTo>
                        <a:pt x="0" y="19"/>
                      </a:lnTo>
                      <a:lnTo>
                        <a:pt x="0" y="20"/>
                      </a:lnTo>
                      <a:lnTo>
                        <a:pt x="0" y="20"/>
                      </a:lnTo>
                      <a:lnTo>
                        <a:pt x="7" y="20"/>
                      </a:lnTo>
                      <a:lnTo>
                        <a:pt x="7" y="20"/>
                      </a:lnTo>
                      <a:lnTo>
                        <a:pt x="9" y="20"/>
                      </a:lnTo>
                      <a:lnTo>
                        <a:pt x="12" y="19"/>
                      </a:lnTo>
                      <a:lnTo>
                        <a:pt x="16" y="16"/>
                      </a:lnTo>
                      <a:lnTo>
                        <a:pt x="16" y="16"/>
                      </a:lnTo>
                      <a:lnTo>
                        <a:pt x="21" y="7"/>
                      </a:lnTo>
                      <a:lnTo>
                        <a:pt x="25" y="1"/>
                      </a:lnTo>
                      <a:lnTo>
                        <a:pt x="25"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4" name="フリーフォーム 203">
                  <a:extLst>
                    <a:ext uri="{FF2B5EF4-FFF2-40B4-BE49-F238E27FC236}">
                      <a16:creationId xmlns:a16="http://schemas.microsoft.com/office/drawing/2014/main" id="{00000000-0008-0000-0000-000031060000}"/>
                    </a:ext>
                  </a:extLst>
                </p:cNvPr>
                <p:cNvSpPr>
                  <a:spLocks/>
                </p:cNvSpPr>
                <p:nvPr/>
              </p:nvSpPr>
              <p:spPr bwMode="auto">
                <a:xfrm>
                  <a:off x="82" y="827"/>
                  <a:ext cx="3" cy="2"/>
                </a:xfrm>
                <a:custGeom>
                  <a:avLst/>
                  <a:gdLst>
                    <a:gd name="T0" fmla="*/ 22 w 23"/>
                    <a:gd name="T1" fmla="*/ 8 h 20"/>
                    <a:gd name="T2" fmla="*/ 22 w 23"/>
                    <a:gd name="T3" fmla="*/ 8 h 20"/>
                    <a:gd name="T4" fmla="*/ 21 w 23"/>
                    <a:gd name="T5" fmla="*/ 5 h 20"/>
                    <a:gd name="T6" fmla="*/ 22 w 23"/>
                    <a:gd name="T7" fmla="*/ 4 h 20"/>
                    <a:gd name="T8" fmla="*/ 22 w 23"/>
                    <a:gd name="T9" fmla="*/ 4 h 20"/>
                    <a:gd name="T10" fmla="*/ 23 w 23"/>
                    <a:gd name="T11" fmla="*/ 3 h 20"/>
                    <a:gd name="T12" fmla="*/ 22 w 23"/>
                    <a:gd name="T13" fmla="*/ 2 h 20"/>
                    <a:gd name="T14" fmla="*/ 20 w 23"/>
                    <a:gd name="T15" fmla="*/ 1 h 20"/>
                    <a:gd name="T16" fmla="*/ 20 w 23"/>
                    <a:gd name="T17" fmla="*/ 1 h 20"/>
                    <a:gd name="T18" fmla="*/ 16 w 23"/>
                    <a:gd name="T19" fmla="*/ 0 h 20"/>
                    <a:gd name="T20" fmla="*/ 10 w 23"/>
                    <a:gd name="T21" fmla="*/ 0 h 20"/>
                    <a:gd name="T22" fmla="*/ 7 w 23"/>
                    <a:gd name="T23" fmla="*/ 0 h 20"/>
                    <a:gd name="T24" fmla="*/ 6 w 23"/>
                    <a:gd name="T25" fmla="*/ 0 h 20"/>
                    <a:gd name="T26" fmla="*/ 6 w 23"/>
                    <a:gd name="T27" fmla="*/ 1 h 20"/>
                    <a:gd name="T28" fmla="*/ 6 w 23"/>
                    <a:gd name="T29" fmla="*/ 1 h 20"/>
                    <a:gd name="T30" fmla="*/ 9 w 23"/>
                    <a:gd name="T31" fmla="*/ 2 h 20"/>
                    <a:gd name="T32" fmla="*/ 9 w 23"/>
                    <a:gd name="T33" fmla="*/ 2 h 20"/>
                    <a:gd name="T34" fmla="*/ 9 w 23"/>
                    <a:gd name="T35" fmla="*/ 2 h 20"/>
                    <a:gd name="T36" fmla="*/ 9 w 23"/>
                    <a:gd name="T37" fmla="*/ 2 h 20"/>
                    <a:gd name="T38" fmla="*/ 6 w 23"/>
                    <a:gd name="T39" fmla="*/ 3 h 20"/>
                    <a:gd name="T40" fmla="*/ 4 w 23"/>
                    <a:gd name="T41" fmla="*/ 3 h 20"/>
                    <a:gd name="T42" fmla="*/ 3 w 23"/>
                    <a:gd name="T43" fmla="*/ 4 h 20"/>
                    <a:gd name="T44" fmla="*/ 3 w 23"/>
                    <a:gd name="T45" fmla="*/ 4 h 20"/>
                    <a:gd name="T46" fmla="*/ 2 w 23"/>
                    <a:gd name="T47" fmla="*/ 8 h 20"/>
                    <a:gd name="T48" fmla="*/ 2 w 23"/>
                    <a:gd name="T49" fmla="*/ 13 h 20"/>
                    <a:gd name="T50" fmla="*/ 2 w 23"/>
                    <a:gd name="T51" fmla="*/ 13 h 20"/>
                    <a:gd name="T52" fmla="*/ 0 w 23"/>
                    <a:gd name="T53" fmla="*/ 16 h 20"/>
                    <a:gd name="T54" fmla="*/ 0 w 23"/>
                    <a:gd name="T55" fmla="*/ 17 h 20"/>
                    <a:gd name="T56" fmla="*/ 2 w 23"/>
                    <a:gd name="T57" fmla="*/ 17 h 20"/>
                    <a:gd name="T58" fmla="*/ 2 w 23"/>
                    <a:gd name="T59" fmla="*/ 17 h 20"/>
                    <a:gd name="T60" fmla="*/ 5 w 23"/>
                    <a:gd name="T61" fmla="*/ 16 h 20"/>
                    <a:gd name="T62" fmla="*/ 5 w 23"/>
                    <a:gd name="T63" fmla="*/ 15 h 20"/>
                    <a:gd name="T64" fmla="*/ 6 w 23"/>
                    <a:gd name="T65" fmla="*/ 16 h 20"/>
                    <a:gd name="T66" fmla="*/ 6 w 23"/>
                    <a:gd name="T67" fmla="*/ 16 h 20"/>
                    <a:gd name="T68" fmla="*/ 10 w 23"/>
                    <a:gd name="T69" fmla="*/ 20 h 20"/>
                    <a:gd name="T70" fmla="*/ 12 w 23"/>
                    <a:gd name="T71" fmla="*/ 20 h 20"/>
                    <a:gd name="T72" fmla="*/ 12 w 23"/>
                    <a:gd name="T73" fmla="*/ 20 h 20"/>
                    <a:gd name="T74" fmla="*/ 12 w 23"/>
                    <a:gd name="T75" fmla="*/ 20 h 20"/>
                    <a:gd name="T76" fmla="*/ 10 w 23"/>
                    <a:gd name="T77" fmla="*/ 16 h 20"/>
                    <a:gd name="T78" fmla="*/ 10 w 23"/>
                    <a:gd name="T79" fmla="*/ 15 h 20"/>
                    <a:gd name="T80" fmla="*/ 11 w 23"/>
                    <a:gd name="T81" fmla="*/ 14 h 20"/>
                    <a:gd name="T82" fmla="*/ 11 w 23"/>
                    <a:gd name="T83" fmla="*/ 14 h 20"/>
                    <a:gd name="T84" fmla="*/ 18 w 23"/>
                    <a:gd name="T85" fmla="*/ 11 h 20"/>
                    <a:gd name="T86" fmla="*/ 22 w 23"/>
                    <a:gd name="T87" fmla="*/ 8 h 20"/>
                    <a:gd name="T88" fmla="*/ 22 w 23"/>
                    <a:gd name="T8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20">
                      <a:moveTo>
                        <a:pt x="22" y="8"/>
                      </a:moveTo>
                      <a:lnTo>
                        <a:pt x="22" y="8"/>
                      </a:lnTo>
                      <a:lnTo>
                        <a:pt x="21" y="5"/>
                      </a:lnTo>
                      <a:lnTo>
                        <a:pt x="22" y="4"/>
                      </a:lnTo>
                      <a:lnTo>
                        <a:pt x="22" y="4"/>
                      </a:lnTo>
                      <a:lnTo>
                        <a:pt x="23" y="3"/>
                      </a:lnTo>
                      <a:lnTo>
                        <a:pt x="22" y="2"/>
                      </a:lnTo>
                      <a:lnTo>
                        <a:pt x="20" y="1"/>
                      </a:lnTo>
                      <a:lnTo>
                        <a:pt x="20" y="1"/>
                      </a:lnTo>
                      <a:lnTo>
                        <a:pt x="16" y="0"/>
                      </a:lnTo>
                      <a:lnTo>
                        <a:pt x="10" y="0"/>
                      </a:lnTo>
                      <a:lnTo>
                        <a:pt x="7" y="0"/>
                      </a:lnTo>
                      <a:lnTo>
                        <a:pt x="6" y="0"/>
                      </a:lnTo>
                      <a:lnTo>
                        <a:pt x="6" y="1"/>
                      </a:lnTo>
                      <a:lnTo>
                        <a:pt x="6" y="1"/>
                      </a:lnTo>
                      <a:lnTo>
                        <a:pt x="9" y="2"/>
                      </a:lnTo>
                      <a:lnTo>
                        <a:pt x="9" y="2"/>
                      </a:lnTo>
                      <a:lnTo>
                        <a:pt x="9" y="2"/>
                      </a:lnTo>
                      <a:lnTo>
                        <a:pt x="9" y="2"/>
                      </a:lnTo>
                      <a:lnTo>
                        <a:pt x="6" y="3"/>
                      </a:lnTo>
                      <a:lnTo>
                        <a:pt x="4" y="3"/>
                      </a:lnTo>
                      <a:lnTo>
                        <a:pt x="3" y="4"/>
                      </a:lnTo>
                      <a:lnTo>
                        <a:pt x="3" y="4"/>
                      </a:lnTo>
                      <a:lnTo>
                        <a:pt x="2" y="8"/>
                      </a:lnTo>
                      <a:lnTo>
                        <a:pt x="2" y="13"/>
                      </a:lnTo>
                      <a:lnTo>
                        <a:pt x="2" y="13"/>
                      </a:lnTo>
                      <a:lnTo>
                        <a:pt x="0" y="16"/>
                      </a:lnTo>
                      <a:lnTo>
                        <a:pt x="0" y="17"/>
                      </a:lnTo>
                      <a:lnTo>
                        <a:pt x="2" y="17"/>
                      </a:lnTo>
                      <a:lnTo>
                        <a:pt x="2" y="17"/>
                      </a:lnTo>
                      <a:lnTo>
                        <a:pt x="5" y="16"/>
                      </a:lnTo>
                      <a:lnTo>
                        <a:pt x="5" y="15"/>
                      </a:lnTo>
                      <a:lnTo>
                        <a:pt x="6" y="16"/>
                      </a:lnTo>
                      <a:lnTo>
                        <a:pt x="6" y="16"/>
                      </a:lnTo>
                      <a:lnTo>
                        <a:pt x="10" y="20"/>
                      </a:lnTo>
                      <a:lnTo>
                        <a:pt x="12" y="20"/>
                      </a:lnTo>
                      <a:lnTo>
                        <a:pt x="12" y="20"/>
                      </a:lnTo>
                      <a:lnTo>
                        <a:pt x="12" y="20"/>
                      </a:lnTo>
                      <a:lnTo>
                        <a:pt x="10" y="16"/>
                      </a:lnTo>
                      <a:lnTo>
                        <a:pt x="10" y="15"/>
                      </a:lnTo>
                      <a:lnTo>
                        <a:pt x="11" y="14"/>
                      </a:lnTo>
                      <a:lnTo>
                        <a:pt x="11" y="14"/>
                      </a:lnTo>
                      <a:lnTo>
                        <a:pt x="18" y="11"/>
                      </a:lnTo>
                      <a:lnTo>
                        <a:pt x="22" y="8"/>
                      </a:lnTo>
                      <a:lnTo>
                        <a:pt x="22" y="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5" name="フリーフォーム 204">
                  <a:extLst>
                    <a:ext uri="{FF2B5EF4-FFF2-40B4-BE49-F238E27FC236}">
                      <a16:creationId xmlns:a16="http://schemas.microsoft.com/office/drawing/2014/main" id="{00000000-0008-0000-0000-000032060000}"/>
                    </a:ext>
                  </a:extLst>
                </p:cNvPr>
                <p:cNvSpPr>
                  <a:spLocks/>
                </p:cNvSpPr>
                <p:nvPr/>
              </p:nvSpPr>
              <p:spPr bwMode="auto">
                <a:xfrm>
                  <a:off x="86" y="824"/>
                  <a:ext cx="2" cy="1"/>
                </a:xfrm>
                <a:custGeom>
                  <a:avLst/>
                  <a:gdLst>
                    <a:gd name="T0" fmla="*/ 15 w 16"/>
                    <a:gd name="T1" fmla="*/ 5 h 10"/>
                    <a:gd name="T2" fmla="*/ 15 w 16"/>
                    <a:gd name="T3" fmla="*/ 5 h 10"/>
                    <a:gd name="T4" fmla="*/ 10 w 16"/>
                    <a:gd name="T5" fmla="*/ 4 h 10"/>
                    <a:gd name="T6" fmla="*/ 9 w 16"/>
                    <a:gd name="T7" fmla="*/ 2 h 10"/>
                    <a:gd name="T8" fmla="*/ 9 w 16"/>
                    <a:gd name="T9" fmla="*/ 2 h 10"/>
                    <a:gd name="T10" fmla="*/ 8 w 16"/>
                    <a:gd name="T11" fmla="*/ 0 h 10"/>
                    <a:gd name="T12" fmla="*/ 7 w 16"/>
                    <a:gd name="T13" fmla="*/ 0 h 10"/>
                    <a:gd name="T14" fmla="*/ 6 w 16"/>
                    <a:gd name="T15" fmla="*/ 0 h 10"/>
                    <a:gd name="T16" fmla="*/ 6 w 16"/>
                    <a:gd name="T17" fmla="*/ 0 h 10"/>
                    <a:gd name="T18" fmla="*/ 4 w 16"/>
                    <a:gd name="T19" fmla="*/ 1 h 10"/>
                    <a:gd name="T20" fmla="*/ 4 w 16"/>
                    <a:gd name="T21" fmla="*/ 2 h 10"/>
                    <a:gd name="T22" fmla="*/ 3 w 16"/>
                    <a:gd name="T23" fmla="*/ 2 h 10"/>
                    <a:gd name="T24" fmla="*/ 3 w 16"/>
                    <a:gd name="T25" fmla="*/ 2 h 10"/>
                    <a:gd name="T26" fmla="*/ 0 w 16"/>
                    <a:gd name="T27" fmla="*/ 3 h 10"/>
                    <a:gd name="T28" fmla="*/ 0 w 16"/>
                    <a:gd name="T29" fmla="*/ 4 h 10"/>
                    <a:gd name="T30" fmla="*/ 1 w 16"/>
                    <a:gd name="T31" fmla="*/ 5 h 10"/>
                    <a:gd name="T32" fmla="*/ 1 w 16"/>
                    <a:gd name="T33" fmla="*/ 5 h 10"/>
                    <a:gd name="T34" fmla="*/ 6 w 16"/>
                    <a:gd name="T35" fmla="*/ 6 h 10"/>
                    <a:gd name="T36" fmla="*/ 7 w 16"/>
                    <a:gd name="T37" fmla="*/ 7 h 10"/>
                    <a:gd name="T38" fmla="*/ 7 w 16"/>
                    <a:gd name="T39" fmla="*/ 7 h 10"/>
                    <a:gd name="T40" fmla="*/ 7 w 16"/>
                    <a:gd name="T41" fmla="*/ 7 h 10"/>
                    <a:gd name="T42" fmla="*/ 4 w 16"/>
                    <a:gd name="T43" fmla="*/ 9 h 10"/>
                    <a:gd name="T44" fmla="*/ 4 w 16"/>
                    <a:gd name="T45" fmla="*/ 10 h 10"/>
                    <a:gd name="T46" fmla="*/ 5 w 16"/>
                    <a:gd name="T47" fmla="*/ 10 h 10"/>
                    <a:gd name="T48" fmla="*/ 5 w 16"/>
                    <a:gd name="T49" fmla="*/ 10 h 10"/>
                    <a:gd name="T50" fmla="*/ 12 w 16"/>
                    <a:gd name="T51" fmla="*/ 8 h 10"/>
                    <a:gd name="T52" fmla="*/ 16 w 16"/>
                    <a:gd name="T53" fmla="*/ 7 h 10"/>
                    <a:gd name="T54" fmla="*/ 16 w 16"/>
                    <a:gd name="T55" fmla="*/ 6 h 10"/>
                    <a:gd name="T56" fmla="*/ 15 w 16"/>
                    <a:gd name="T57" fmla="*/ 5 h 10"/>
                    <a:gd name="T58" fmla="*/ 15 w 16"/>
                    <a:gd name="T5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10">
                      <a:moveTo>
                        <a:pt x="15" y="5"/>
                      </a:moveTo>
                      <a:lnTo>
                        <a:pt x="15" y="5"/>
                      </a:lnTo>
                      <a:lnTo>
                        <a:pt x="10" y="4"/>
                      </a:lnTo>
                      <a:lnTo>
                        <a:pt x="9" y="2"/>
                      </a:lnTo>
                      <a:lnTo>
                        <a:pt x="9" y="2"/>
                      </a:lnTo>
                      <a:lnTo>
                        <a:pt x="8" y="0"/>
                      </a:lnTo>
                      <a:lnTo>
                        <a:pt x="7" y="0"/>
                      </a:lnTo>
                      <a:lnTo>
                        <a:pt x="6" y="0"/>
                      </a:lnTo>
                      <a:lnTo>
                        <a:pt x="6" y="0"/>
                      </a:lnTo>
                      <a:lnTo>
                        <a:pt x="4" y="1"/>
                      </a:lnTo>
                      <a:lnTo>
                        <a:pt x="4" y="2"/>
                      </a:lnTo>
                      <a:lnTo>
                        <a:pt x="3" y="2"/>
                      </a:lnTo>
                      <a:lnTo>
                        <a:pt x="3" y="2"/>
                      </a:lnTo>
                      <a:lnTo>
                        <a:pt x="0" y="3"/>
                      </a:lnTo>
                      <a:lnTo>
                        <a:pt x="0" y="4"/>
                      </a:lnTo>
                      <a:lnTo>
                        <a:pt x="1" y="5"/>
                      </a:lnTo>
                      <a:lnTo>
                        <a:pt x="1" y="5"/>
                      </a:lnTo>
                      <a:lnTo>
                        <a:pt x="6" y="6"/>
                      </a:lnTo>
                      <a:lnTo>
                        <a:pt x="7" y="7"/>
                      </a:lnTo>
                      <a:lnTo>
                        <a:pt x="7" y="7"/>
                      </a:lnTo>
                      <a:lnTo>
                        <a:pt x="7" y="7"/>
                      </a:lnTo>
                      <a:lnTo>
                        <a:pt x="4" y="9"/>
                      </a:lnTo>
                      <a:lnTo>
                        <a:pt x="4" y="10"/>
                      </a:lnTo>
                      <a:lnTo>
                        <a:pt x="5" y="10"/>
                      </a:lnTo>
                      <a:lnTo>
                        <a:pt x="5" y="10"/>
                      </a:lnTo>
                      <a:lnTo>
                        <a:pt x="12" y="8"/>
                      </a:lnTo>
                      <a:lnTo>
                        <a:pt x="16" y="7"/>
                      </a:lnTo>
                      <a:lnTo>
                        <a:pt x="16" y="6"/>
                      </a:lnTo>
                      <a:lnTo>
                        <a:pt x="15" y="5"/>
                      </a:lnTo>
                      <a:lnTo>
                        <a:pt x="15"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6" name="フリーフォーム 205">
                  <a:extLst>
                    <a:ext uri="{FF2B5EF4-FFF2-40B4-BE49-F238E27FC236}">
                      <a16:creationId xmlns:a16="http://schemas.microsoft.com/office/drawing/2014/main" id="{00000000-0008-0000-0000-000033060000}"/>
                    </a:ext>
                  </a:extLst>
                </p:cNvPr>
                <p:cNvSpPr>
                  <a:spLocks/>
                </p:cNvSpPr>
                <p:nvPr/>
              </p:nvSpPr>
              <p:spPr bwMode="auto">
                <a:xfrm>
                  <a:off x="90" y="822"/>
                  <a:ext cx="1" cy="2"/>
                </a:xfrm>
                <a:custGeom>
                  <a:avLst/>
                  <a:gdLst>
                    <a:gd name="T0" fmla="*/ 5 w 8"/>
                    <a:gd name="T1" fmla="*/ 4 h 13"/>
                    <a:gd name="T2" fmla="*/ 5 w 8"/>
                    <a:gd name="T3" fmla="*/ 4 h 13"/>
                    <a:gd name="T4" fmla="*/ 3 w 8"/>
                    <a:gd name="T5" fmla="*/ 1 h 13"/>
                    <a:gd name="T6" fmla="*/ 2 w 8"/>
                    <a:gd name="T7" fmla="*/ 0 h 13"/>
                    <a:gd name="T8" fmla="*/ 2 w 8"/>
                    <a:gd name="T9" fmla="*/ 0 h 13"/>
                    <a:gd name="T10" fmla="*/ 2 w 8"/>
                    <a:gd name="T11" fmla="*/ 0 h 13"/>
                    <a:gd name="T12" fmla="*/ 1 w 8"/>
                    <a:gd name="T13" fmla="*/ 2 h 13"/>
                    <a:gd name="T14" fmla="*/ 0 w 8"/>
                    <a:gd name="T15" fmla="*/ 4 h 13"/>
                    <a:gd name="T16" fmla="*/ 0 w 8"/>
                    <a:gd name="T17" fmla="*/ 4 h 13"/>
                    <a:gd name="T18" fmla="*/ 0 w 8"/>
                    <a:gd name="T19" fmla="*/ 5 h 13"/>
                    <a:gd name="T20" fmla="*/ 1 w 8"/>
                    <a:gd name="T21" fmla="*/ 6 h 13"/>
                    <a:gd name="T22" fmla="*/ 1 w 8"/>
                    <a:gd name="T23" fmla="*/ 6 h 13"/>
                    <a:gd name="T24" fmla="*/ 3 w 8"/>
                    <a:gd name="T25" fmla="*/ 7 h 13"/>
                    <a:gd name="T26" fmla="*/ 4 w 8"/>
                    <a:gd name="T27" fmla="*/ 8 h 13"/>
                    <a:gd name="T28" fmla="*/ 4 w 8"/>
                    <a:gd name="T29" fmla="*/ 9 h 13"/>
                    <a:gd name="T30" fmla="*/ 4 w 8"/>
                    <a:gd name="T31" fmla="*/ 9 h 13"/>
                    <a:gd name="T32" fmla="*/ 2 w 8"/>
                    <a:gd name="T33" fmla="*/ 11 h 13"/>
                    <a:gd name="T34" fmla="*/ 2 w 8"/>
                    <a:gd name="T35" fmla="*/ 12 h 13"/>
                    <a:gd name="T36" fmla="*/ 3 w 8"/>
                    <a:gd name="T37" fmla="*/ 12 h 13"/>
                    <a:gd name="T38" fmla="*/ 3 w 8"/>
                    <a:gd name="T39" fmla="*/ 12 h 13"/>
                    <a:gd name="T40" fmla="*/ 3 w 8"/>
                    <a:gd name="T41" fmla="*/ 13 h 13"/>
                    <a:gd name="T42" fmla="*/ 4 w 8"/>
                    <a:gd name="T43" fmla="*/ 12 h 13"/>
                    <a:gd name="T44" fmla="*/ 5 w 8"/>
                    <a:gd name="T45" fmla="*/ 11 h 13"/>
                    <a:gd name="T46" fmla="*/ 5 w 8"/>
                    <a:gd name="T47" fmla="*/ 11 h 13"/>
                    <a:gd name="T48" fmla="*/ 8 w 8"/>
                    <a:gd name="T49" fmla="*/ 9 h 13"/>
                    <a:gd name="T50" fmla="*/ 8 w 8"/>
                    <a:gd name="T51" fmla="*/ 8 h 13"/>
                    <a:gd name="T52" fmla="*/ 8 w 8"/>
                    <a:gd name="T53" fmla="*/ 8 h 13"/>
                    <a:gd name="T54" fmla="*/ 8 w 8"/>
                    <a:gd name="T55" fmla="*/ 8 h 13"/>
                    <a:gd name="T56" fmla="*/ 7 w 8"/>
                    <a:gd name="T57" fmla="*/ 7 h 13"/>
                    <a:gd name="T58" fmla="*/ 7 w 8"/>
                    <a:gd name="T59" fmla="*/ 6 h 13"/>
                    <a:gd name="T60" fmla="*/ 7 w 8"/>
                    <a:gd name="T61" fmla="*/ 5 h 13"/>
                    <a:gd name="T62" fmla="*/ 5 w 8"/>
                    <a:gd name="T63" fmla="*/ 4 h 13"/>
                    <a:gd name="T64" fmla="*/ 5 w 8"/>
                    <a:gd name="T6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 h="13">
                      <a:moveTo>
                        <a:pt x="5" y="4"/>
                      </a:moveTo>
                      <a:lnTo>
                        <a:pt x="5" y="4"/>
                      </a:lnTo>
                      <a:lnTo>
                        <a:pt x="3" y="1"/>
                      </a:lnTo>
                      <a:lnTo>
                        <a:pt x="2" y="0"/>
                      </a:lnTo>
                      <a:lnTo>
                        <a:pt x="2" y="0"/>
                      </a:lnTo>
                      <a:lnTo>
                        <a:pt x="2" y="0"/>
                      </a:lnTo>
                      <a:lnTo>
                        <a:pt x="1" y="2"/>
                      </a:lnTo>
                      <a:lnTo>
                        <a:pt x="0" y="4"/>
                      </a:lnTo>
                      <a:lnTo>
                        <a:pt x="0" y="4"/>
                      </a:lnTo>
                      <a:lnTo>
                        <a:pt x="0" y="5"/>
                      </a:lnTo>
                      <a:lnTo>
                        <a:pt x="1" y="6"/>
                      </a:lnTo>
                      <a:lnTo>
                        <a:pt x="1" y="6"/>
                      </a:lnTo>
                      <a:lnTo>
                        <a:pt x="3" y="7"/>
                      </a:lnTo>
                      <a:lnTo>
                        <a:pt x="4" y="8"/>
                      </a:lnTo>
                      <a:lnTo>
                        <a:pt x="4" y="9"/>
                      </a:lnTo>
                      <a:lnTo>
                        <a:pt x="4" y="9"/>
                      </a:lnTo>
                      <a:lnTo>
                        <a:pt x="2" y="11"/>
                      </a:lnTo>
                      <a:lnTo>
                        <a:pt x="2" y="12"/>
                      </a:lnTo>
                      <a:lnTo>
                        <a:pt x="3" y="12"/>
                      </a:lnTo>
                      <a:lnTo>
                        <a:pt x="3" y="12"/>
                      </a:lnTo>
                      <a:lnTo>
                        <a:pt x="3" y="13"/>
                      </a:lnTo>
                      <a:lnTo>
                        <a:pt x="4" y="12"/>
                      </a:lnTo>
                      <a:lnTo>
                        <a:pt x="5" y="11"/>
                      </a:lnTo>
                      <a:lnTo>
                        <a:pt x="5" y="11"/>
                      </a:lnTo>
                      <a:lnTo>
                        <a:pt x="8" y="9"/>
                      </a:lnTo>
                      <a:lnTo>
                        <a:pt x="8" y="8"/>
                      </a:lnTo>
                      <a:lnTo>
                        <a:pt x="8" y="8"/>
                      </a:lnTo>
                      <a:lnTo>
                        <a:pt x="8" y="8"/>
                      </a:lnTo>
                      <a:lnTo>
                        <a:pt x="7" y="7"/>
                      </a:lnTo>
                      <a:lnTo>
                        <a:pt x="7" y="6"/>
                      </a:lnTo>
                      <a:lnTo>
                        <a:pt x="7" y="5"/>
                      </a:lnTo>
                      <a:lnTo>
                        <a:pt x="5" y="4"/>
                      </a:lnTo>
                      <a:lnTo>
                        <a:pt x="5" y="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7" name="フリーフォーム 206">
                  <a:extLst>
                    <a:ext uri="{FF2B5EF4-FFF2-40B4-BE49-F238E27FC236}">
                      <a16:creationId xmlns:a16="http://schemas.microsoft.com/office/drawing/2014/main" id="{00000000-0008-0000-0000-000034060000}"/>
                    </a:ext>
                  </a:extLst>
                </p:cNvPr>
                <p:cNvSpPr>
                  <a:spLocks/>
                </p:cNvSpPr>
                <p:nvPr/>
              </p:nvSpPr>
              <p:spPr bwMode="auto">
                <a:xfrm>
                  <a:off x="88" y="824"/>
                  <a:ext cx="0" cy="0"/>
                </a:xfrm>
                <a:custGeom>
                  <a:avLst/>
                  <a:gdLst>
                    <a:gd name="T0" fmla="*/ 4 w 5"/>
                    <a:gd name="T1" fmla="*/ 5 h 5"/>
                    <a:gd name="T2" fmla="*/ 4 w 5"/>
                    <a:gd name="T3" fmla="*/ 5 h 5"/>
                    <a:gd name="T4" fmla="*/ 3 w 5"/>
                    <a:gd name="T5" fmla="*/ 4 h 5"/>
                    <a:gd name="T6" fmla="*/ 1 w 5"/>
                    <a:gd name="T7" fmla="*/ 3 h 5"/>
                    <a:gd name="T8" fmla="*/ 0 w 5"/>
                    <a:gd name="T9" fmla="*/ 2 h 5"/>
                    <a:gd name="T10" fmla="*/ 0 w 5"/>
                    <a:gd name="T11" fmla="*/ 1 h 5"/>
                    <a:gd name="T12" fmla="*/ 0 w 5"/>
                    <a:gd name="T13" fmla="*/ 1 h 5"/>
                    <a:gd name="T14" fmla="*/ 1 w 5"/>
                    <a:gd name="T15" fmla="*/ 0 h 5"/>
                    <a:gd name="T16" fmla="*/ 2 w 5"/>
                    <a:gd name="T17" fmla="*/ 0 h 5"/>
                    <a:gd name="T18" fmla="*/ 3 w 5"/>
                    <a:gd name="T19" fmla="*/ 1 h 5"/>
                    <a:gd name="T20" fmla="*/ 3 w 5"/>
                    <a:gd name="T21" fmla="*/ 1 h 5"/>
                    <a:gd name="T22" fmla="*/ 5 w 5"/>
                    <a:gd name="T23" fmla="*/ 3 h 5"/>
                    <a:gd name="T24" fmla="*/ 5 w 5"/>
                    <a:gd name="T25" fmla="*/ 4 h 5"/>
                    <a:gd name="T26" fmla="*/ 4 w 5"/>
                    <a:gd name="T27" fmla="*/ 5 h 5"/>
                    <a:gd name="T28" fmla="*/ 4 w 5"/>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4" y="5"/>
                      </a:moveTo>
                      <a:lnTo>
                        <a:pt x="4" y="5"/>
                      </a:lnTo>
                      <a:lnTo>
                        <a:pt x="3" y="4"/>
                      </a:lnTo>
                      <a:lnTo>
                        <a:pt x="1" y="3"/>
                      </a:lnTo>
                      <a:lnTo>
                        <a:pt x="0" y="2"/>
                      </a:lnTo>
                      <a:lnTo>
                        <a:pt x="0" y="1"/>
                      </a:lnTo>
                      <a:lnTo>
                        <a:pt x="0" y="1"/>
                      </a:lnTo>
                      <a:lnTo>
                        <a:pt x="1" y="0"/>
                      </a:lnTo>
                      <a:lnTo>
                        <a:pt x="2" y="0"/>
                      </a:lnTo>
                      <a:lnTo>
                        <a:pt x="3" y="1"/>
                      </a:lnTo>
                      <a:lnTo>
                        <a:pt x="3" y="1"/>
                      </a:lnTo>
                      <a:lnTo>
                        <a:pt x="5" y="3"/>
                      </a:lnTo>
                      <a:lnTo>
                        <a:pt x="5" y="4"/>
                      </a:lnTo>
                      <a:lnTo>
                        <a:pt x="4" y="5"/>
                      </a:lnTo>
                      <a:lnTo>
                        <a:pt x="4"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8" name="フリーフォーム 207">
                  <a:extLst>
                    <a:ext uri="{FF2B5EF4-FFF2-40B4-BE49-F238E27FC236}">
                      <a16:creationId xmlns:a16="http://schemas.microsoft.com/office/drawing/2014/main" id="{00000000-0008-0000-0000-000037060000}"/>
                    </a:ext>
                  </a:extLst>
                </p:cNvPr>
                <p:cNvSpPr>
                  <a:spLocks/>
                </p:cNvSpPr>
                <p:nvPr/>
              </p:nvSpPr>
              <p:spPr bwMode="auto">
                <a:xfrm>
                  <a:off x="67" y="846"/>
                  <a:ext cx="5" cy="4"/>
                </a:xfrm>
                <a:custGeom>
                  <a:avLst/>
                  <a:gdLst>
                    <a:gd name="T0" fmla="*/ 43 w 43"/>
                    <a:gd name="T1" fmla="*/ 6 h 33"/>
                    <a:gd name="T2" fmla="*/ 38 w 43"/>
                    <a:gd name="T3" fmla="*/ 7 h 33"/>
                    <a:gd name="T4" fmla="*/ 36 w 43"/>
                    <a:gd name="T5" fmla="*/ 7 h 33"/>
                    <a:gd name="T6" fmla="*/ 32 w 43"/>
                    <a:gd name="T7" fmla="*/ 6 h 33"/>
                    <a:gd name="T8" fmla="*/ 33 w 43"/>
                    <a:gd name="T9" fmla="*/ 8 h 33"/>
                    <a:gd name="T10" fmla="*/ 36 w 43"/>
                    <a:gd name="T11" fmla="*/ 15 h 33"/>
                    <a:gd name="T12" fmla="*/ 35 w 43"/>
                    <a:gd name="T13" fmla="*/ 16 h 33"/>
                    <a:gd name="T14" fmla="*/ 28 w 43"/>
                    <a:gd name="T15" fmla="*/ 14 h 33"/>
                    <a:gd name="T16" fmla="*/ 26 w 43"/>
                    <a:gd name="T17" fmla="*/ 13 h 33"/>
                    <a:gd name="T18" fmla="*/ 23 w 43"/>
                    <a:gd name="T19" fmla="*/ 12 h 33"/>
                    <a:gd name="T20" fmla="*/ 20 w 43"/>
                    <a:gd name="T21" fmla="*/ 9 h 33"/>
                    <a:gd name="T22" fmla="*/ 20 w 43"/>
                    <a:gd name="T23" fmla="*/ 8 h 33"/>
                    <a:gd name="T24" fmla="*/ 18 w 43"/>
                    <a:gd name="T25" fmla="*/ 6 h 33"/>
                    <a:gd name="T26" fmla="*/ 12 w 43"/>
                    <a:gd name="T27" fmla="*/ 0 h 33"/>
                    <a:gd name="T28" fmla="*/ 11 w 43"/>
                    <a:gd name="T29" fmla="*/ 0 h 33"/>
                    <a:gd name="T30" fmla="*/ 5 w 43"/>
                    <a:gd name="T31" fmla="*/ 5 h 33"/>
                    <a:gd name="T32" fmla="*/ 3 w 43"/>
                    <a:gd name="T33" fmla="*/ 7 h 33"/>
                    <a:gd name="T34" fmla="*/ 0 w 43"/>
                    <a:gd name="T35" fmla="*/ 10 h 33"/>
                    <a:gd name="T36" fmla="*/ 1 w 43"/>
                    <a:gd name="T37" fmla="*/ 16 h 33"/>
                    <a:gd name="T38" fmla="*/ 2 w 43"/>
                    <a:gd name="T39" fmla="*/ 17 h 33"/>
                    <a:gd name="T40" fmla="*/ 5 w 43"/>
                    <a:gd name="T41" fmla="*/ 19 h 33"/>
                    <a:gd name="T42" fmla="*/ 6 w 43"/>
                    <a:gd name="T43" fmla="*/ 19 h 33"/>
                    <a:gd name="T44" fmla="*/ 6 w 43"/>
                    <a:gd name="T45" fmla="*/ 14 h 33"/>
                    <a:gd name="T46" fmla="*/ 9 w 43"/>
                    <a:gd name="T47" fmla="*/ 9 h 33"/>
                    <a:gd name="T48" fmla="*/ 8 w 43"/>
                    <a:gd name="T49" fmla="*/ 11 h 33"/>
                    <a:gd name="T50" fmla="*/ 9 w 43"/>
                    <a:gd name="T51" fmla="*/ 12 h 33"/>
                    <a:gd name="T52" fmla="*/ 10 w 43"/>
                    <a:gd name="T53" fmla="*/ 13 h 33"/>
                    <a:gd name="T54" fmla="*/ 9 w 43"/>
                    <a:gd name="T55" fmla="*/ 15 h 33"/>
                    <a:gd name="T56" fmla="*/ 9 w 43"/>
                    <a:gd name="T57" fmla="*/ 17 h 33"/>
                    <a:gd name="T58" fmla="*/ 11 w 43"/>
                    <a:gd name="T59" fmla="*/ 18 h 33"/>
                    <a:gd name="T60" fmla="*/ 11 w 43"/>
                    <a:gd name="T61" fmla="*/ 19 h 33"/>
                    <a:gd name="T62" fmla="*/ 11 w 43"/>
                    <a:gd name="T63" fmla="*/ 21 h 33"/>
                    <a:gd name="T64" fmla="*/ 12 w 43"/>
                    <a:gd name="T65" fmla="*/ 22 h 33"/>
                    <a:gd name="T66" fmla="*/ 14 w 43"/>
                    <a:gd name="T67" fmla="*/ 20 h 33"/>
                    <a:gd name="T68" fmla="*/ 15 w 43"/>
                    <a:gd name="T69" fmla="*/ 20 h 33"/>
                    <a:gd name="T70" fmla="*/ 15 w 43"/>
                    <a:gd name="T71" fmla="*/ 23 h 33"/>
                    <a:gd name="T72" fmla="*/ 15 w 43"/>
                    <a:gd name="T73" fmla="*/ 26 h 33"/>
                    <a:gd name="T74" fmla="*/ 16 w 43"/>
                    <a:gd name="T75" fmla="*/ 27 h 33"/>
                    <a:gd name="T76" fmla="*/ 20 w 43"/>
                    <a:gd name="T77" fmla="*/ 28 h 33"/>
                    <a:gd name="T78" fmla="*/ 19 w 43"/>
                    <a:gd name="T79" fmla="*/ 31 h 33"/>
                    <a:gd name="T80" fmla="*/ 20 w 43"/>
                    <a:gd name="T81" fmla="*/ 33 h 33"/>
                    <a:gd name="T82" fmla="*/ 21 w 43"/>
                    <a:gd name="T83" fmla="*/ 32 h 33"/>
                    <a:gd name="T84" fmla="*/ 23 w 43"/>
                    <a:gd name="T85" fmla="*/ 30 h 33"/>
                    <a:gd name="T86" fmla="*/ 24 w 43"/>
                    <a:gd name="T87" fmla="*/ 29 h 33"/>
                    <a:gd name="T88" fmla="*/ 32 w 43"/>
                    <a:gd name="T89" fmla="*/ 28 h 33"/>
                    <a:gd name="T90" fmla="*/ 33 w 43"/>
                    <a:gd name="T91" fmla="*/ 27 h 33"/>
                    <a:gd name="T92" fmla="*/ 36 w 43"/>
                    <a:gd name="T93" fmla="*/ 27 h 33"/>
                    <a:gd name="T94" fmla="*/ 40 w 43"/>
                    <a:gd name="T95" fmla="*/ 25 h 33"/>
                    <a:gd name="T96" fmla="*/ 40 w 43"/>
                    <a:gd name="T97" fmla="*/ 23 h 33"/>
                    <a:gd name="T98" fmla="*/ 39 w 43"/>
                    <a:gd name="T99" fmla="*/ 19 h 33"/>
                    <a:gd name="T100" fmla="*/ 38 w 43"/>
                    <a:gd name="T101" fmla="*/ 17 h 33"/>
                    <a:gd name="T102" fmla="*/ 40 w 43"/>
                    <a:gd name="T103" fmla="*/ 15 h 33"/>
                    <a:gd name="T104" fmla="*/ 40 w 43"/>
                    <a:gd name="T105" fmla="*/ 12 h 33"/>
                    <a:gd name="T106" fmla="*/ 39 w 43"/>
                    <a:gd name="T107" fmla="*/ 10 h 33"/>
                    <a:gd name="T108" fmla="*/ 39 w 43"/>
                    <a:gd name="T109" fmla="*/ 9 h 33"/>
                    <a:gd name="T110" fmla="*/ 43 w 43"/>
                    <a:gd name="T111" fmla="*/ 6 h 33"/>
                    <a:gd name="T112" fmla="*/ 43 w 43"/>
                    <a:gd name="T113"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 h="33">
                      <a:moveTo>
                        <a:pt x="43" y="6"/>
                      </a:moveTo>
                      <a:lnTo>
                        <a:pt x="43" y="6"/>
                      </a:lnTo>
                      <a:lnTo>
                        <a:pt x="40" y="7"/>
                      </a:lnTo>
                      <a:lnTo>
                        <a:pt x="38" y="7"/>
                      </a:lnTo>
                      <a:lnTo>
                        <a:pt x="36" y="7"/>
                      </a:lnTo>
                      <a:lnTo>
                        <a:pt x="36" y="7"/>
                      </a:lnTo>
                      <a:lnTo>
                        <a:pt x="33" y="6"/>
                      </a:lnTo>
                      <a:lnTo>
                        <a:pt x="32" y="6"/>
                      </a:lnTo>
                      <a:lnTo>
                        <a:pt x="33" y="8"/>
                      </a:lnTo>
                      <a:lnTo>
                        <a:pt x="33" y="8"/>
                      </a:lnTo>
                      <a:lnTo>
                        <a:pt x="35" y="13"/>
                      </a:lnTo>
                      <a:lnTo>
                        <a:pt x="36" y="15"/>
                      </a:lnTo>
                      <a:lnTo>
                        <a:pt x="35" y="16"/>
                      </a:lnTo>
                      <a:lnTo>
                        <a:pt x="35" y="16"/>
                      </a:lnTo>
                      <a:lnTo>
                        <a:pt x="31" y="16"/>
                      </a:lnTo>
                      <a:lnTo>
                        <a:pt x="28" y="14"/>
                      </a:lnTo>
                      <a:lnTo>
                        <a:pt x="28" y="14"/>
                      </a:lnTo>
                      <a:lnTo>
                        <a:pt x="26" y="13"/>
                      </a:lnTo>
                      <a:lnTo>
                        <a:pt x="23" y="12"/>
                      </a:lnTo>
                      <a:lnTo>
                        <a:pt x="23" y="12"/>
                      </a:lnTo>
                      <a:lnTo>
                        <a:pt x="21" y="11"/>
                      </a:lnTo>
                      <a:lnTo>
                        <a:pt x="20" y="9"/>
                      </a:lnTo>
                      <a:lnTo>
                        <a:pt x="20" y="9"/>
                      </a:lnTo>
                      <a:lnTo>
                        <a:pt x="20" y="8"/>
                      </a:lnTo>
                      <a:lnTo>
                        <a:pt x="18" y="6"/>
                      </a:lnTo>
                      <a:lnTo>
                        <a:pt x="18" y="6"/>
                      </a:lnTo>
                      <a:lnTo>
                        <a:pt x="14" y="1"/>
                      </a:lnTo>
                      <a:lnTo>
                        <a:pt x="12" y="0"/>
                      </a:lnTo>
                      <a:lnTo>
                        <a:pt x="11" y="0"/>
                      </a:lnTo>
                      <a:lnTo>
                        <a:pt x="11" y="0"/>
                      </a:lnTo>
                      <a:lnTo>
                        <a:pt x="8" y="1"/>
                      </a:lnTo>
                      <a:lnTo>
                        <a:pt x="5" y="5"/>
                      </a:lnTo>
                      <a:lnTo>
                        <a:pt x="5" y="5"/>
                      </a:lnTo>
                      <a:lnTo>
                        <a:pt x="3" y="7"/>
                      </a:lnTo>
                      <a:lnTo>
                        <a:pt x="0" y="10"/>
                      </a:lnTo>
                      <a:lnTo>
                        <a:pt x="0" y="10"/>
                      </a:lnTo>
                      <a:lnTo>
                        <a:pt x="1" y="12"/>
                      </a:lnTo>
                      <a:lnTo>
                        <a:pt x="1" y="16"/>
                      </a:lnTo>
                      <a:lnTo>
                        <a:pt x="1" y="16"/>
                      </a:lnTo>
                      <a:lnTo>
                        <a:pt x="2" y="17"/>
                      </a:lnTo>
                      <a:lnTo>
                        <a:pt x="4" y="19"/>
                      </a:lnTo>
                      <a:lnTo>
                        <a:pt x="5" y="19"/>
                      </a:lnTo>
                      <a:lnTo>
                        <a:pt x="6" y="19"/>
                      </a:lnTo>
                      <a:lnTo>
                        <a:pt x="6" y="19"/>
                      </a:lnTo>
                      <a:lnTo>
                        <a:pt x="6" y="16"/>
                      </a:lnTo>
                      <a:lnTo>
                        <a:pt x="6" y="14"/>
                      </a:lnTo>
                      <a:lnTo>
                        <a:pt x="6" y="14"/>
                      </a:lnTo>
                      <a:lnTo>
                        <a:pt x="9" y="9"/>
                      </a:lnTo>
                      <a:lnTo>
                        <a:pt x="9" y="9"/>
                      </a:lnTo>
                      <a:lnTo>
                        <a:pt x="8" y="11"/>
                      </a:lnTo>
                      <a:lnTo>
                        <a:pt x="9" y="12"/>
                      </a:lnTo>
                      <a:lnTo>
                        <a:pt x="9" y="12"/>
                      </a:lnTo>
                      <a:lnTo>
                        <a:pt x="10" y="12"/>
                      </a:lnTo>
                      <a:lnTo>
                        <a:pt x="10" y="13"/>
                      </a:lnTo>
                      <a:lnTo>
                        <a:pt x="10" y="13"/>
                      </a:lnTo>
                      <a:lnTo>
                        <a:pt x="9" y="15"/>
                      </a:lnTo>
                      <a:lnTo>
                        <a:pt x="8" y="16"/>
                      </a:lnTo>
                      <a:lnTo>
                        <a:pt x="9" y="17"/>
                      </a:lnTo>
                      <a:lnTo>
                        <a:pt x="9" y="17"/>
                      </a:lnTo>
                      <a:lnTo>
                        <a:pt x="11" y="18"/>
                      </a:lnTo>
                      <a:lnTo>
                        <a:pt x="11" y="18"/>
                      </a:lnTo>
                      <a:lnTo>
                        <a:pt x="11" y="19"/>
                      </a:lnTo>
                      <a:lnTo>
                        <a:pt x="11" y="19"/>
                      </a:lnTo>
                      <a:lnTo>
                        <a:pt x="11" y="21"/>
                      </a:lnTo>
                      <a:lnTo>
                        <a:pt x="12" y="22"/>
                      </a:lnTo>
                      <a:lnTo>
                        <a:pt x="12" y="22"/>
                      </a:lnTo>
                      <a:lnTo>
                        <a:pt x="13" y="20"/>
                      </a:lnTo>
                      <a:lnTo>
                        <a:pt x="14" y="20"/>
                      </a:lnTo>
                      <a:lnTo>
                        <a:pt x="15" y="20"/>
                      </a:lnTo>
                      <a:lnTo>
                        <a:pt x="15" y="20"/>
                      </a:lnTo>
                      <a:lnTo>
                        <a:pt x="16" y="21"/>
                      </a:lnTo>
                      <a:lnTo>
                        <a:pt x="15" y="23"/>
                      </a:lnTo>
                      <a:lnTo>
                        <a:pt x="15" y="24"/>
                      </a:lnTo>
                      <a:lnTo>
                        <a:pt x="15" y="26"/>
                      </a:lnTo>
                      <a:lnTo>
                        <a:pt x="15" y="26"/>
                      </a:lnTo>
                      <a:lnTo>
                        <a:pt x="16" y="27"/>
                      </a:lnTo>
                      <a:lnTo>
                        <a:pt x="18" y="27"/>
                      </a:lnTo>
                      <a:lnTo>
                        <a:pt x="20" y="28"/>
                      </a:lnTo>
                      <a:lnTo>
                        <a:pt x="20" y="28"/>
                      </a:lnTo>
                      <a:lnTo>
                        <a:pt x="19" y="31"/>
                      </a:lnTo>
                      <a:lnTo>
                        <a:pt x="19" y="33"/>
                      </a:lnTo>
                      <a:lnTo>
                        <a:pt x="20" y="33"/>
                      </a:lnTo>
                      <a:lnTo>
                        <a:pt x="20" y="33"/>
                      </a:lnTo>
                      <a:lnTo>
                        <a:pt x="21" y="32"/>
                      </a:lnTo>
                      <a:lnTo>
                        <a:pt x="22" y="31"/>
                      </a:lnTo>
                      <a:lnTo>
                        <a:pt x="23" y="30"/>
                      </a:lnTo>
                      <a:lnTo>
                        <a:pt x="24" y="29"/>
                      </a:lnTo>
                      <a:lnTo>
                        <a:pt x="24" y="29"/>
                      </a:lnTo>
                      <a:lnTo>
                        <a:pt x="29" y="29"/>
                      </a:lnTo>
                      <a:lnTo>
                        <a:pt x="32" y="28"/>
                      </a:lnTo>
                      <a:lnTo>
                        <a:pt x="32" y="28"/>
                      </a:lnTo>
                      <a:lnTo>
                        <a:pt x="33" y="27"/>
                      </a:lnTo>
                      <a:lnTo>
                        <a:pt x="36" y="27"/>
                      </a:lnTo>
                      <a:lnTo>
                        <a:pt x="36" y="27"/>
                      </a:lnTo>
                      <a:lnTo>
                        <a:pt x="39" y="26"/>
                      </a:lnTo>
                      <a:lnTo>
                        <a:pt x="40" y="25"/>
                      </a:lnTo>
                      <a:lnTo>
                        <a:pt x="40" y="23"/>
                      </a:lnTo>
                      <a:lnTo>
                        <a:pt x="40" y="23"/>
                      </a:lnTo>
                      <a:lnTo>
                        <a:pt x="40" y="21"/>
                      </a:lnTo>
                      <a:lnTo>
                        <a:pt x="39" y="19"/>
                      </a:lnTo>
                      <a:lnTo>
                        <a:pt x="38" y="19"/>
                      </a:lnTo>
                      <a:lnTo>
                        <a:pt x="38" y="17"/>
                      </a:lnTo>
                      <a:lnTo>
                        <a:pt x="38" y="17"/>
                      </a:lnTo>
                      <a:lnTo>
                        <a:pt x="40" y="15"/>
                      </a:lnTo>
                      <a:lnTo>
                        <a:pt x="41" y="14"/>
                      </a:lnTo>
                      <a:lnTo>
                        <a:pt x="40" y="12"/>
                      </a:lnTo>
                      <a:lnTo>
                        <a:pt x="40" y="12"/>
                      </a:lnTo>
                      <a:lnTo>
                        <a:pt x="39" y="10"/>
                      </a:lnTo>
                      <a:lnTo>
                        <a:pt x="39" y="9"/>
                      </a:lnTo>
                      <a:lnTo>
                        <a:pt x="39" y="9"/>
                      </a:lnTo>
                      <a:lnTo>
                        <a:pt x="42" y="7"/>
                      </a:lnTo>
                      <a:lnTo>
                        <a:pt x="43" y="6"/>
                      </a:lnTo>
                      <a:lnTo>
                        <a:pt x="43" y="6"/>
                      </a:lnTo>
                      <a:lnTo>
                        <a:pt x="43"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9" name="フリーフォーム 208">
                  <a:extLst>
                    <a:ext uri="{FF2B5EF4-FFF2-40B4-BE49-F238E27FC236}">
                      <a16:creationId xmlns:a16="http://schemas.microsoft.com/office/drawing/2014/main" id="{00000000-0008-0000-0000-000038060000}"/>
                    </a:ext>
                  </a:extLst>
                </p:cNvPr>
                <p:cNvSpPr>
                  <a:spLocks/>
                </p:cNvSpPr>
                <p:nvPr/>
              </p:nvSpPr>
              <p:spPr bwMode="auto">
                <a:xfrm>
                  <a:off x="67" y="849"/>
                  <a:ext cx="1" cy="2"/>
                </a:xfrm>
                <a:custGeom>
                  <a:avLst/>
                  <a:gdLst>
                    <a:gd name="T0" fmla="*/ 8 w 11"/>
                    <a:gd name="T1" fmla="*/ 0 h 19"/>
                    <a:gd name="T2" fmla="*/ 8 w 11"/>
                    <a:gd name="T3" fmla="*/ 0 h 19"/>
                    <a:gd name="T4" fmla="*/ 4 w 11"/>
                    <a:gd name="T5" fmla="*/ 0 h 19"/>
                    <a:gd name="T6" fmla="*/ 2 w 11"/>
                    <a:gd name="T7" fmla="*/ 1 h 19"/>
                    <a:gd name="T8" fmla="*/ 2 w 11"/>
                    <a:gd name="T9" fmla="*/ 1 h 19"/>
                    <a:gd name="T10" fmla="*/ 2 w 11"/>
                    <a:gd name="T11" fmla="*/ 4 h 19"/>
                    <a:gd name="T12" fmla="*/ 1 w 11"/>
                    <a:gd name="T13" fmla="*/ 6 h 19"/>
                    <a:gd name="T14" fmla="*/ 1 w 11"/>
                    <a:gd name="T15" fmla="*/ 6 h 19"/>
                    <a:gd name="T16" fmla="*/ 0 w 11"/>
                    <a:gd name="T17" fmla="*/ 7 h 19"/>
                    <a:gd name="T18" fmla="*/ 0 w 11"/>
                    <a:gd name="T19" fmla="*/ 9 h 19"/>
                    <a:gd name="T20" fmla="*/ 0 w 11"/>
                    <a:gd name="T21" fmla="*/ 9 h 19"/>
                    <a:gd name="T22" fmla="*/ 1 w 11"/>
                    <a:gd name="T23" fmla="*/ 9 h 19"/>
                    <a:gd name="T24" fmla="*/ 2 w 11"/>
                    <a:gd name="T25" fmla="*/ 11 h 19"/>
                    <a:gd name="T26" fmla="*/ 2 w 11"/>
                    <a:gd name="T27" fmla="*/ 11 h 19"/>
                    <a:gd name="T28" fmla="*/ 2 w 11"/>
                    <a:gd name="T29" fmla="*/ 14 h 19"/>
                    <a:gd name="T30" fmla="*/ 2 w 11"/>
                    <a:gd name="T31" fmla="*/ 16 h 19"/>
                    <a:gd name="T32" fmla="*/ 2 w 11"/>
                    <a:gd name="T33" fmla="*/ 16 h 19"/>
                    <a:gd name="T34" fmla="*/ 4 w 11"/>
                    <a:gd name="T35" fmla="*/ 18 h 19"/>
                    <a:gd name="T36" fmla="*/ 5 w 11"/>
                    <a:gd name="T37" fmla="*/ 19 h 19"/>
                    <a:gd name="T38" fmla="*/ 5 w 11"/>
                    <a:gd name="T39" fmla="*/ 18 h 19"/>
                    <a:gd name="T40" fmla="*/ 5 w 11"/>
                    <a:gd name="T41" fmla="*/ 18 h 19"/>
                    <a:gd name="T42" fmla="*/ 7 w 11"/>
                    <a:gd name="T43" fmla="*/ 14 h 19"/>
                    <a:gd name="T44" fmla="*/ 7 w 11"/>
                    <a:gd name="T45" fmla="*/ 14 h 19"/>
                    <a:gd name="T46" fmla="*/ 6 w 11"/>
                    <a:gd name="T47" fmla="*/ 12 h 19"/>
                    <a:gd name="T48" fmla="*/ 7 w 11"/>
                    <a:gd name="T49" fmla="*/ 11 h 19"/>
                    <a:gd name="T50" fmla="*/ 7 w 11"/>
                    <a:gd name="T51" fmla="*/ 11 h 19"/>
                    <a:gd name="T52" fmla="*/ 10 w 11"/>
                    <a:gd name="T53" fmla="*/ 9 h 19"/>
                    <a:gd name="T54" fmla="*/ 11 w 11"/>
                    <a:gd name="T55" fmla="*/ 7 h 19"/>
                    <a:gd name="T56" fmla="*/ 11 w 11"/>
                    <a:gd name="T57" fmla="*/ 6 h 19"/>
                    <a:gd name="T58" fmla="*/ 11 w 11"/>
                    <a:gd name="T59" fmla="*/ 6 h 19"/>
                    <a:gd name="T60" fmla="*/ 9 w 11"/>
                    <a:gd name="T61" fmla="*/ 5 h 19"/>
                    <a:gd name="T62" fmla="*/ 8 w 11"/>
                    <a:gd name="T63" fmla="*/ 5 h 19"/>
                    <a:gd name="T64" fmla="*/ 9 w 11"/>
                    <a:gd name="T65" fmla="*/ 4 h 19"/>
                    <a:gd name="T66" fmla="*/ 9 w 11"/>
                    <a:gd name="T67" fmla="*/ 4 h 19"/>
                    <a:gd name="T68" fmla="*/ 9 w 11"/>
                    <a:gd name="T69" fmla="*/ 4 h 19"/>
                    <a:gd name="T70" fmla="*/ 10 w 11"/>
                    <a:gd name="T71" fmla="*/ 2 h 19"/>
                    <a:gd name="T72" fmla="*/ 10 w 11"/>
                    <a:gd name="T73" fmla="*/ 1 h 19"/>
                    <a:gd name="T74" fmla="*/ 8 w 11"/>
                    <a:gd name="T75" fmla="*/ 0 h 19"/>
                    <a:gd name="T76" fmla="*/ 8 w 11"/>
                    <a:gd name="T7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 h="19">
                      <a:moveTo>
                        <a:pt x="8" y="0"/>
                      </a:moveTo>
                      <a:lnTo>
                        <a:pt x="8" y="0"/>
                      </a:lnTo>
                      <a:lnTo>
                        <a:pt x="4" y="0"/>
                      </a:lnTo>
                      <a:lnTo>
                        <a:pt x="2" y="1"/>
                      </a:lnTo>
                      <a:lnTo>
                        <a:pt x="2" y="1"/>
                      </a:lnTo>
                      <a:lnTo>
                        <a:pt x="2" y="4"/>
                      </a:lnTo>
                      <a:lnTo>
                        <a:pt x="1" y="6"/>
                      </a:lnTo>
                      <a:lnTo>
                        <a:pt x="1" y="6"/>
                      </a:lnTo>
                      <a:lnTo>
                        <a:pt x="0" y="7"/>
                      </a:lnTo>
                      <a:lnTo>
                        <a:pt x="0" y="9"/>
                      </a:lnTo>
                      <a:lnTo>
                        <a:pt x="0" y="9"/>
                      </a:lnTo>
                      <a:lnTo>
                        <a:pt x="1" y="9"/>
                      </a:lnTo>
                      <a:lnTo>
                        <a:pt x="2" y="11"/>
                      </a:lnTo>
                      <a:lnTo>
                        <a:pt x="2" y="11"/>
                      </a:lnTo>
                      <a:lnTo>
                        <a:pt x="2" y="14"/>
                      </a:lnTo>
                      <a:lnTo>
                        <a:pt x="2" y="16"/>
                      </a:lnTo>
                      <a:lnTo>
                        <a:pt x="2" y="16"/>
                      </a:lnTo>
                      <a:lnTo>
                        <a:pt x="4" y="18"/>
                      </a:lnTo>
                      <a:lnTo>
                        <a:pt x="5" y="19"/>
                      </a:lnTo>
                      <a:lnTo>
                        <a:pt x="5" y="18"/>
                      </a:lnTo>
                      <a:lnTo>
                        <a:pt x="5" y="18"/>
                      </a:lnTo>
                      <a:lnTo>
                        <a:pt x="7" y="14"/>
                      </a:lnTo>
                      <a:lnTo>
                        <a:pt x="7" y="14"/>
                      </a:lnTo>
                      <a:lnTo>
                        <a:pt x="6" y="12"/>
                      </a:lnTo>
                      <a:lnTo>
                        <a:pt x="7" y="11"/>
                      </a:lnTo>
                      <a:lnTo>
                        <a:pt x="7" y="11"/>
                      </a:lnTo>
                      <a:lnTo>
                        <a:pt x="10" y="9"/>
                      </a:lnTo>
                      <a:lnTo>
                        <a:pt x="11" y="7"/>
                      </a:lnTo>
                      <a:lnTo>
                        <a:pt x="11" y="6"/>
                      </a:lnTo>
                      <a:lnTo>
                        <a:pt x="11" y="6"/>
                      </a:lnTo>
                      <a:lnTo>
                        <a:pt x="9" y="5"/>
                      </a:lnTo>
                      <a:lnTo>
                        <a:pt x="8" y="5"/>
                      </a:lnTo>
                      <a:lnTo>
                        <a:pt x="9" y="4"/>
                      </a:lnTo>
                      <a:lnTo>
                        <a:pt x="9" y="4"/>
                      </a:lnTo>
                      <a:lnTo>
                        <a:pt x="9" y="4"/>
                      </a:lnTo>
                      <a:lnTo>
                        <a:pt x="10" y="2"/>
                      </a:lnTo>
                      <a:lnTo>
                        <a:pt x="10" y="1"/>
                      </a:lnTo>
                      <a:lnTo>
                        <a:pt x="8" y="0"/>
                      </a:lnTo>
                      <a:lnTo>
                        <a:pt x="8"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0" name="フリーフォーム 209">
                  <a:extLst>
                    <a:ext uri="{FF2B5EF4-FFF2-40B4-BE49-F238E27FC236}">
                      <a16:creationId xmlns:a16="http://schemas.microsoft.com/office/drawing/2014/main" id="{00000000-0008-0000-0000-000039060000}"/>
                    </a:ext>
                  </a:extLst>
                </p:cNvPr>
                <p:cNvSpPr>
                  <a:spLocks/>
                </p:cNvSpPr>
                <p:nvPr/>
              </p:nvSpPr>
              <p:spPr bwMode="auto">
                <a:xfrm>
                  <a:off x="67" y="849"/>
                  <a:ext cx="1" cy="0"/>
                </a:xfrm>
                <a:custGeom>
                  <a:avLst/>
                  <a:gdLst>
                    <a:gd name="T0" fmla="*/ 3 w 4"/>
                    <a:gd name="T1" fmla="*/ 3 h 3"/>
                    <a:gd name="T2" fmla="*/ 3 w 4"/>
                    <a:gd name="T3" fmla="*/ 3 h 3"/>
                    <a:gd name="T4" fmla="*/ 1 w 4"/>
                    <a:gd name="T5" fmla="*/ 3 h 3"/>
                    <a:gd name="T6" fmla="*/ 0 w 4"/>
                    <a:gd name="T7" fmla="*/ 2 h 3"/>
                    <a:gd name="T8" fmla="*/ 1 w 4"/>
                    <a:gd name="T9" fmla="*/ 2 h 3"/>
                    <a:gd name="T10" fmla="*/ 1 w 4"/>
                    <a:gd name="T11" fmla="*/ 2 h 3"/>
                    <a:gd name="T12" fmla="*/ 2 w 4"/>
                    <a:gd name="T13" fmla="*/ 1 h 3"/>
                    <a:gd name="T14" fmla="*/ 3 w 4"/>
                    <a:gd name="T15" fmla="*/ 0 h 3"/>
                    <a:gd name="T16" fmla="*/ 3 w 4"/>
                    <a:gd name="T17" fmla="*/ 0 h 3"/>
                    <a:gd name="T18" fmla="*/ 3 w 4"/>
                    <a:gd name="T19" fmla="*/ 0 h 3"/>
                    <a:gd name="T20" fmla="*/ 4 w 4"/>
                    <a:gd name="T21" fmla="*/ 2 h 3"/>
                    <a:gd name="T22" fmla="*/ 3 w 4"/>
                    <a:gd name="T23" fmla="*/ 3 h 3"/>
                    <a:gd name="T24" fmla="*/ 3 w 4"/>
                    <a:gd name="T25" fmla="*/ 3 h 3"/>
                    <a:gd name="T26" fmla="*/ 3 w 4"/>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
                      <a:moveTo>
                        <a:pt x="3" y="3"/>
                      </a:moveTo>
                      <a:lnTo>
                        <a:pt x="3" y="3"/>
                      </a:lnTo>
                      <a:lnTo>
                        <a:pt x="1" y="3"/>
                      </a:lnTo>
                      <a:lnTo>
                        <a:pt x="0" y="2"/>
                      </a:lnTo>
                      <a:lnTo>
                        <a:pt x="1" y="2"/>
                      </a:lnTo>
                      <a:lnTo>
                        <a:pt x="1" y="2"/>
                      </a:lnTo>
                      <a:lnTo>
                        <a:pt x="2" y="1"/>
                      </a:lnTo>
                      <a:lnTo>
                        <a:pt x="3" y="0"/>
                      </a:lnTo>
                      <a:lnTo>
                        <a:pt x="3" y="0"/>
                      </a:lnTo>
                      <a:lnTo>
                        <a:pt x="3" y="0"/>
                      </a:lnTo>
                      <a:lnTo>
                        <a:pt x="4" y="2"/>
                      </a:lnTo>
                      <a:lnTo>
                        <a:pt x="3" y="3"/>
                      </a:lnTo>
                      <a:lnTo>
                        <a:pt x="3" y="3"/>
                      </a:lnTo>
                      <a:lnTo>
                        <a:pt x="3"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1" name="フリーフォーム 210">
                  <a:extLst>
                    <a:ext uri="{FF2B5EF4-FFF2-40B4-BE49-F238E27FC236}">
                      <a16:creationId xmlns:a16="http://schemas.microsoft.com/office/drawing/2014/main" id="{00000000-0008-0000-0000-00003A060000}"/>
                    </a:ext>
                  </a:extLst>
                </p:cNvPr>
                <p:cNvSpPr>
                  <a:spLocks/>
                </p:cNvSpPr>
                <p:nvPr/>
              </p:nvSpPr>
              <p:spPr bwMode="auto">
                <a:xfrm>
                  <a:off x="65" y="850"/>
                  <a:ext cx="1" cy="2"/>
                </a:xfrm>
                <a:custGeom>
                  <a:avLst/>
                  <a:gdLst>
                    <a:gd name="T0" fmla="*/ 9 w 11"/>
                    <a:gd name="T1" fmla="*/ 3 h 18"/>
                    <a:gd name="T2" fmla="*/ 9 w 11"/>
                    <a:gd name="T3" fmla="*/ 3 h 18"/>
                    <a:gd name="T4" fmla="*/ 7 w 11"/>
                    <a:gd name="T5" fmla="*/ 3 h 18"/>
                    <a:gd name="T6" fmla="*/ 7 w 11"/>
                    <a:gd name="T7" fmla="*/ 3 h 18"/>
                    <a:gd name="T8" fmla="*/ 6 w 11"/>
                    <a:gd name="T9" fmla="*/ 3 h 18"/>
                    <a:gd name="T10" fmla="*/ 6 w 11"/>
                    <a:gd name="T11" fmla="*/ 3 h 18"/>
                    <a:gd name="T12" fmla="*/ 4 w 11"/>
                    <a:gd name="T13" fmla="*/ 0 h 18"/>
                    <a:gd name="T14" fmla="*/ 3 w 11"/>
                    <a:gd name="T15" fmla="*/ 0 h 18"/>
                    <a:gd name="T16" fmla="*/ 3 w 11"/>
                    <a:gd name="T17" fmla="*/ 0 h 18"/>
                    <a:gd name="T18" fmla="*/ 2 w 11"/>
                    <a:gd name="T19" fmla="*/ 1 h 18"/>
                    <a:gd name="T20" fmla="*/ 2 w 11"/>
                    <a:gd name="T21" fmla="*/ 2 h 18"/>
                    <a:gd name="T22" fmla="*/ 2 w 11"/>
                    <a:gd name="T23" fmla="*/ 2 h 18"/>
                    <a:gd name="T24" fmla="*/ 3 w 11"/>
                    <a:gd name="T25" fmla="*/ 4 h 18"/>
                    <a:gd name="T26" fmla="*/ 3 w 11"/>
                    <a:gd name="T27" fmla="*/ 5 h 18"/>
                    <a:gd name="T28" fmla="*/ 3 w 11"/>
                    <a:gd name="T29" fmla="*/ 5 h 18"/>
                    <a:gd name="T30" fmla="*/ 3 w 11"/>
                    <a:gd name="T31" fmla="*/ 5 h 18"/>
                    <a:gd name="T32" fmla="*/ 1 w 11"/>
                    <a:gd name="T33" fmla="*/ 6 h 18"/>
                    <a:gd name="T34" fmla="*/ 1 w 11"/>
                    <a:gd name="T35" fmla="*/ 6 h 18"/>
                    <a:gd name="T36" fmla="*/ 2 w 11"/>
                    <a:gd name="T37" fmla="*/ 7 h 18"/>
                    <a:gd name="T38" fmla="*/ 2 w 11"/>
                    <a:gd name="T39" fmla="*/ 7 h 18"/>
                    <a:gd name="T40" fmla="*/ 4 w 11"/>
                    <a:gd name="T41" fmla="*/ 9 h 18"/>
                    <a:gd name="T42" fmla="*/ 4 w 11"/>
                    <a:gd name="T43" fmla="*/ 10 h 18"/>
                    <a:gd name="T44" fmla="*/ 4 w 11"/>
                    <a:gd name="T45" fmla="*/ 11 h 18"/>
                    <a:gd name="T46" fmla="*/ 4 w 11"/>
                    <a:gd name="T47" fmla="*/ 11 h 18"/>
                    <a:gd name="T48" fmla="*/ 2 w 11"/>
                    <a:gd name="T49" fmla="*/ 13 h 18"/>
                    <a:gd name="T50" fmla="*/ 1 w 11"/>
                    <a:gd name="T51" fmla="*/ 14 h 18"/>
                    <a:gd name="T52" fmla="*/ 1 w 11"/>
                    <a:gd name="T53" fmla="*/ 14 h 18"/>
                    <a:gd name="T54" fmla="*/ 0 w 11"/>
                    <a:gd name="T55" fmla="*/ 14 h 18"/>
                    <a:gd name="T56" fmla="*/ 0 w 11"/>
                    <a:gd name="T57" fmla="*/ 15 h 18"/>
                    <a:gd name="T58" fmla="*/ 2 w 11"/>
                    <a:gd name="T59" fmla="*/ 17 h 18"/>
                    <a:gd name="T60" fmla="*/ 2 w 11"/>
                    <a:gd name="T61" fmla="*/ 17 h 18"/>
                    <a:gd name="T62" fmla="*/ 4 w 11"/>
                    <a:gd name="T63" fmla="*/ 18 h 18"/>
                    <a:gd name="T64" fmla="*/ 4 w 11"/>
                    <a:gd name="T65" fmla="*/ 18 h 18"/>
                    <a:gd name="T66" fmla="*/ 5 w 11"/>
                    <a:gd name="T67" fmla="*/ 17 h 18"/>
                    <a:gd name="T68" fmla="*/ 5 w 11"/>
                    <a:gd name="T69" fmla="*/ 17 h 18"/>
                    <a:gd name="T70" fmla="*/ 5 w 11"/>
                    <a:gd name="T71" fmla="*/ 14 h 18"/>
                    <a:gd name="T72" fmla="*/ 6 w 11"/>
                    <a:gd name="T73" fmla="*/ 13 h 18"/>
                    <a:gd name="T74" fmla="*/ 6 w 11"/>
                    <a:gd name="T75" fmla="*/ 12 h 18"/>
                    <a:gd name="T76" fmla="*/ 6 w 11"/>
                    <a:gd name="T77" fmla="*/ 12 h 18"/>
                    <a:gd name="T78" fmla="*/ 10 w 11"/>
                    <a:gd name="T79" fmla="*/ 13 h 18"/>
                    <a:gd name="T80" fmla="*/ 11 w 11"/>
                    <a:gd name="T81" fmla="*/ 13 h 18"/>
                    <a:gd name="T82" fmla="*/ 10 w 11"/>
                    <a:gd name="T83" fmla="*/ 12 h 18"/>
                    <a:gd name="T84" fmla="*/ 10 w 11"/>
                    <a:gd name="T85" fmla="*/ 12 h 18"/>
                    <a:gd name="T86" fmla="*/ 7 w 11"/>
                    <a:gd name="T87" fmla="*/ 8 h 18"/>
                    <a:gd name="T88" fmla="*/ 7 w 11"/>
                    <a:gd name="T89" fmla="*/ 8 h 18"/>
                    <a:gd name="T90" fmla="*/ 6 w 11"/>
                    <a:gd name="T91" fmla="*/ 6 h 18"/>
                    <a:gd name="T92" fmla="*/ 6 w 11"/>
                    <a:gd name="T93" fmla="*/ 6 h 18"/>
                    <a:gd name="T94" fmla="*/ 7 w 11"/>
                    <a:gd name="T95" fmla="*/ 5 h 18"/>
                    <a:gd name="T96" fmla="*/ 7 w 11"/>
                    <a:gd name="T97" fmla="*/ 5 h 18"/>
                    <a:gd name="T98" fmla="*/ 10 w 11"/>
                    <a:gd name="T99" fmla="*/ 3 h 18"/>
                    <a:gd name="T100" fmla="*/ 10 w 11"/>
                    <a:gd name="T101" fmla="*/ 3 h 18"/>
                    <a:gd name="T102" fmla="*/ 9 w 11"/>
                    <a:gd name="T103" fmla="*/ 3 h 18"/>
                    <a:gd name="T104" fmla="*/ 9 w 11"/>
                    <a:gd name="T10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 h="18">
                      <a:moveTo>
                        <a:pt x="9" y="3"/>
                      </a:moveTo>
                      <a:lnTo>
                        <a:pt x="9" y="3"/>
                      </a:lnTo>
                      <a:lnTo>
                        <a:pt x="7" y="3"/>
                      </a:lnTo>
                      <a:lnTo>
                        <a:pt x="7" y="3"/>
                      </a:lnTo>
                      <a:lnTo>
                        <a:pt x="6" y="3"/>
                      </a:lnTo>
                      <a:lnTo>
                        <a:pt x="6" y="3"/>
                      </a:lnTo>
                      <a:lnTo>
                        <a:pt x="4" y="0"/>
                      </a:lnTo>
                      <a:lnTo>
                        <a:pt x="3" y="0"/>
                      </a:lnTo>
                      <a:lnTo>
                        <a:pt x="3" y="0"/>
                      </a:lnTo>
                      <a:lnTo>
                        <a:pt x="2" y="1"/>
                      </a:lnTo>
                      <a:lnTo>
                        <a:pt x="2" y="2"/>
                      </a:lnTo>
                      <a:lnTo>
                        <a:pt x="2" y="2"/>
                      </a:lnTo>
                      <a:lnTo>
                        <a:pt x="3" y="4"/>
                      </a:lnTo>
                      <a:lnTo>
                        <a:pt x="3" y="5"/>
                      </a:lnTo>
                      <a:lnTo>
                        <a:pt x="3" y="5"/>
                      </a:lnTo>
                      <a:lnTo>
                        <a:pt x="3" y="5"/>
                      </a:lnTo>
                      <a:lnTo>
                        <a:pt x="1" y="6"/>
                      </a:lnTo>
                      <a:lnTo>
                        <a:pt x="1" y="6"/>
                      </a:lnTo>
                      <a:lnTo>
                        <a:pt x="2" y="7"/>
                      </a:lnTo>
                      <a:lnTo>
                        <a:pt x="2" y="7"/>
                      </a:lnTo>
                      <a:lnTo>
                        <a:pt x="4" y="9"/>
                      </a:lnTo>
                      <a:lnTo>
                        <a:pt x="4" y="10"/>
                      </a:lnTo>
                      <a:lnTo>
                        <a:pt x="4" y="11"/>
                      </a:lnTo>
                      <a:lnTo>
                        <a:pt x="4" y="11"/>
                      </a:lnTo>
                      <a:lnTo>
                        <a:pt x="2" y="13"/>
                      </a:lnTo>
                      <a:lnTo>
                        <a:pt x="1" y="14"/>
                      </a:lnTo>
                      <a:lnTo>
                        <a:pt x="1" y="14"/>
                      </a:lnTo>
                      <a:lnTo>
                        <a:pt x="0" y="14"/>
                      </a:lnTo>
                      <a:lnTo>
                        <a:pt x="0" y="15"/>
                      </a:lnTo>
                      <a:lnTo>
                        <a:pt x="2" y="17"/>
                      </a:lnTo>
                      <a:lnTo>
                        <a:pt x="2" y="17"/>
                      </a:lnTo>
                      <a:lnTo>
                        <a:pt x="4" y="18"/>
                      </a:lnTo>
                      <a:lnTo>
                        <a:pt x="4" y="18"/>
                      </a:lnTo>
                      <a:lnTo>
                        <a:pt x="5" y="17"/>
                      </a:lnTo>
                      <a:lnTo>
                        <a:pt x="5" y="17"/>
                      </a:lnTo>
                      <a:lnTo>
                        <a:pt x="5" y="14"/>
                      </a:lnTo>
                      <a:lnTo>
                        <a:pt x="6" y="13"/>
                      </a:lnTo>
                      <a:lnTo>
                        <a:pt x="6" y="12"/>
                      </a:lnTo>
                      <a:lnTo>
                        <a:pt x="6" y="12"/>
                      </a:lnTo>
                      <a:lnTo>
                        <a:pt x="10" y="13"/>
                      </a:lnTo>
                      <a:lnTo>
                        <a:pt x="11" y="13"/>
                      </a:lnTo>
                      <a:lnTo>
                        <a:pt x="10" y="12"/>
                      </a:lnTo>
                      <a:lnTo>
                        <a:pt x="10" y="12"/>
                      </a:lnTo>
                      <a:lnTo>
                        <a:pt x="7" y="8"/>
                      </a:lnTo>
                      <a:lnTo>
                        <a:pt x="7" y="8"/>
                      </a:lnTo>
                      <a:lnTo>
                        <a:pt x="6" y="6"/>
                      </a:lnTo>
                      <a:lnTo>
                        <a:pt x="6" y="6"/>
                      </a:lnTo>
                      <a:lnTo>
                        <a:pt x="7" y="5"/>
                      </a:lnTo>
                      <a:lnTo>
                        <a:pt x="7" y="5"/>
                      </a:lnTo>
                      <a:lnTo>
                        <a:pt x="10" y="3"/>
                      </a:lnTo>
                      <a:lnTo>
                        <a:pt x="10" y="3"/>
                      </a:lnTo>
                      <a:lnTo>
                        <a:pt x="9" y="3"/>
                      </a:lnTo>
                      <a:lnTo>
                        <a:pt x="9"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2" name="フリーフォーム 211">
                  <a:extLst>
                    <a:ext uri="{FF2B5EF4-FFF2-40B4-BE49-F238E27FC236}">
                      <a16:creationId xmlns:a16="http://schemas.microsoft.com/office/drawing/2014/main" id="{00000000-0008-0000-0000-00003B060000}"/>
                    </a:ext>
                  </a:extLst>
                </p:cNvPr>
                <p:cNvSpPr>
                  <a:spLocks/>
                </p:cNvSpPr>
                <p:nvPr/>
              </p:nvSpPr>
              <p:spPr bwMode="auto">
                <a:xfrm>
                  <a:off x="61" y="853"/>
                  <a:ext cx="4" cy="5"/>
                </a:xfrm>
                <a:custGeom>
                  <a:avLst/>
                  <a:gdLst>
                    <a:gd name="T0" fmla="*/ 40 w 41"/>
                    <a:gd name="T1" fmla="*/ 0 h 50"/>
                    <a:gd name="T2" fmla="*/ 37 w 41"/>
                    <a:gd name="T3" fmla="*/ 0 h 50"/>
                    <a:gd name="T4" fmla="*/ 36 w 41"/>
                    <a:gd name="T5" fmla="*/ 0 h 50"/>
                    <a:gd name="T6" fmla="*/ 35 w 41"/>
                    <a:gd name="T7" fmla="*/ 2 h 50"/>
                    <a:gd name="T8" fmla="*/ 32 w 41"/>
                    <a:gd name="T9" fmla="*/ 2 h 50"/>
                    <a:gd name="T10" fmla="*/ 27 w 41"/>
                    <a:gd name="T11" fmla="*/ 4 h 50"/>
                    <a:gd name="T12" fmla="*/ 22 w 41"/>
                    <a:gd name="T13" fmla="*/ 7 h 50"/>
                    <a:gd name="T14" fmla="*/ 15 w 41"/>
                    <a:gd name="T15" fmla="*/ 10 h 50"/>
                    <a:gd name="T16" fmla="*/ 14 w 41"/>
                    <a:gd name="T17" fmla="*/ 13 h 50"/>
                    <a:gd name="T18" fmla="*/ 11 w 41"/>
                    <a:gd name="T19" fmla="*/ 17 h 50"/>
                    <a:gd name="T20" fmla="*/ 9 w 41"/>
                    <a:gd name="T21" fmla="*/ 23 h 50"/>
                    <a:gd name="T22" fmla="*/ 8 w 41"/>
                    <a:gd name="T23" fmla="*/ 29 h 50"/>
                    <a:gd name="T24" fmla="*/ 7 w 41"/>
                    <a:gd name="T25" fmla="*/ 33 h 50"/>
                    <a:gd name="T26" fmla="*/ 5 w 41"/>
                    <a:gd name="T27" fmla="*/ 33 h 50"/>
                    <a:gd name="T28" fmla="*/ 1 w 41"/>
                    <a:gd name="T29" fmla="*/ 35 h 50"/>
                    <a:gd name="T30" fmla="*/ 0 w 41"/>
                    <a:gd name="T31" fmla="*/ 37 h 50"/>
                    <a:gd name="T32" fmla="*/ 3 w 41"/>
                    <a:gd name="T33" fmla="*/ 44 h 50"/>
                    <a:gd name="T34" fmla="*/ 6 w 41"/>
                    <a:gd name="T35" fmla="*/ 46 h 50"/>
                    <a:gd name="T36" fmla="*/ 9 w 41"/>
                    <a:gd name="T37" fmla="*/ 48 h 50"/>
                    <a:gd name="T38" fmla="*/ 12 w 41"/>
                    <a:gd name="T39" fmla="*/ 50 h 50"/>
                    <a:gd name="T40" fmla="*/ 13 w 41"/>
                    <a:gd name="T41" fmla="*/ 50 h 50"/>
                    <a:gd name="T42" fmla="*/ 13 w 41"/>
                    <a:gd name="T43" fmla="*/ 46 h 50"/>
                    <a:gd name="T44" fmla="*/ 15 w 41"/>
                    <a:gd name="T45" fmla="*/ 45 h 50"/>
                    <a:gd name="T46" fmla="*/ 18 w 41"/>
                    <a:gd name="T47" fmla="*/ 47 h 50"/>
                    <a:gd name="T48" fmla="*/ 19 w 41"/>
                    <a:gd name="T49" fmla="*/ 49 h 50"/>
                    <a:gd name="T50" fmla="*/ 19 w 41"/>
                    <a:gd name="T51" fmla="*/ 49 h 50"/>
                    <a:gd name="T52" fmla="*/ 19 w 41"/>
                    <a:gd name="T53" fmla="*/ 47 h 50"/>
                    <a:gd name="T54" fmla="*/ 19 w 41"/>
                    <a:gd name="T55" fmla="*/ 46 h 50"/>
                    <a:gd name="T56" fmla="*/ 22 w 41"/>
                    <a:gd name="T57" fmla="*/ 43 h 50"/>
                    <a:gd name="T58" fmla="*/ 23 w 41"/>
                    <a:gd name="T59" fmla="*/ 41 h 50"/>
                    <a:gd name="T60" fmla="*/ 24 w 41"/>
                    <a:gd name="T61" fmla="*/ 38 h 50"/>
                    <a:gd name="T62" fmla="*/ 28 w 41"/>
                    <a:gd name="T63" fmla="*/ 36 h 50"/>
                    <a:gd name="T64" fmla="*/ 27 w 41"/>
                    <a:gd name="T65" fmla="*/ 35 h 50"/>
                    <a:gd name="T66" fmla="*/ 24 w 41"/>
                    <a:gd name="T67" fmla="*/ 35 h 50"/>
                    <a:gd name="T68" fmla="*/ 23 w 41"/>
                    <a:gd name="T69" fmla="*/ 34 h 50"/>
                    <a:gd name="T70" fmla="*/ 23 w 41"/>
                    <a:gd name="T71" fmla="*/ 30 h 50"/>
                    <a:gd name="T72" fmla="*/ 25 w 41"/>
                    <a:gd name="T73" fmla="*/ 27 h 50"/>
                    <a:gd name="T74" fmla="*/ 28 w 41"/>
                    <a:gd name="T75" fmla="*/ 24 h 50"/>
                    <a:gd name="T76" fmla="*/ 30 w 41"/>
                    <a:gd name="T77" fmla="*/ 23 h 50"/>
                    <a:gd name="T78" fmla="*/ 31 w 41"/>
                    <a:gd name="T79" fmla="*/ 22 h 50"/>
                    <a:gd name="T80" fmla="*/ 29 w 41"/>
                    <a:gd name="T81" fmla="*/ 20 h 50"/>
                    <a:gd name="T82" fmla="*/ 28 w 41"/>
                    <a:gd name="T83" fmla="*/ 17 h 50"/>
                    <a:gd name="T84" fmla="*/ 30 w 41"/>
                    <a:gd name="T85" fmla="*/ 13 h 50"/>
                    <a:gd name="T86" fmla="*/ 33 w 41"/>
                    <a:gd name="T87" fmla="*/ 10 h 50"/>
                    <a:gd name="T88" fmla="*/ 33 w 41"/>
                    <a:gd name="T89" fmla="*/ 11 h 50"/>
                    <a:gd name="T90" fmla="*/ 34 w 41"/>
                    <a:gd name="T91" fmla="*/ 13 h 50"/>
                    <a:gd name="T92" fmla="*/ 35 w 41"/>
                    <a:gd name="T93" fmla="*/ 13 h 50"/>
                    <a:gd name="T94" fmla="*/ 40 w 41"/>
                    <a:gd name="T95" fmla="*/ 7 h 50"/>
                    <a:gd name="T96" fmla="*/ 41 w 41"/>
                    <a:gd name="T97" fmla="*/ 3 h 50"/>
                    <a:gd name="T98" fmla="*/ 40 w 41"/>
                    <a:gd name="T9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50">
                      <a:moveTo>
                        <a:pt x="40" y="0"/>
                      </a:moveTo>
                      <a:lnTo>
                        <a:pt x="40" y="0"/>
                      </a:lnTo>
                      <a:lnTo>
                        <a:pt x="38" y="0"/>
                      </a:lnTo>
                      <a:lnTo>
                        <a:pt x="37" y="0"/>
                      </a:lnTo>
                      <a:lnTo>
                        <a:pt x="36" y="0"/>
                      </a:lnTo>
                      <a:lnTo>
                        <a:pt x="36" y="0"/>
                      </a:lnTo>
                      <a:lnTo>
                        <a:pt x="36" y="1"/>
                      </a:lnTo>
                      <a:lnTo>
                        <a:pt x="35" y="2"/>
                      </a:lnTo>
                      <a:lnTo>
                        <a:pt x="35" y="2"/>
                      </a:lnTo>
                      <a:lnTo>
                        <a:pt x="32" y="2"/>
                      </a:lnTo>
                      <a:lnTo>
                        <a:pt x="32" y="2"/>
                      </a:lnTo>
                      <a:lnTo>
                        <a:pt x="27" y="4"/>
                      </a:lnTo>
                      <a:lnTo>
                        <a:pt x="22" y="7"/>
                      </a:lnTo>
                      <a:lnTo>
                        <a:pt x="22" y="7"/>
                      </a:lnTo>
                      <a:lnTo>
                        <a:pt x="15" y="10"/>
                      </a:lnTo>
                      <a:lnTo>
                        <a:pt x="15" y="10"/>
                      </a:lnTo>
                      <a:lnTo>
                        <a:pt x="15" y="12"/>
                      </a:lnTo>
                      <a:lnTo>
                        <a:pt x="14" y="13"/>
                      </a:lnTo>
                      <a:lnTo>
                        <a:pt x="14" y="13"/>
                      </a:lnTo>
                      <a:lnTo>
                        <a:pt x="11" y="17"/>
                      </a:lnTo>
                      <a:lnTo>
                        <a:pt x="11" y="17"/>
                      </a:lnTo>
                      <a:lnTo>
                        <a:pt x="9" y="23"/>
                      </a:lnTo>
                      <a:lnTo>
                        <a:pt x="8" y="29"/>
                      </a:lnTo>
                      <a:lnTo>
                        <a:pt x="8" y="29"/>
                      </a:lnTo>
                      <a:lnTo>
                        <a:pt x="7" y="32"/>
                      </a:lnTo>
                      <a:lnTo>
                        <a:pt x="7" y="33"/>
                      </a:lnTo>
                      <a:lnTo>
                        <a:pt x="5" y="33"/>
                      </a:lnTo>
                      <a:lnTo>
                        <a:pt x="5" y="33"/>
                      </a:lnTo>
                      <a:lnTo>
                        <a:pt x="3" y="33"/>
                      </a:lnTo>
                      <a:lnTo>
                        <a:pt x="1" y="35"/>
                      </a:lnTo>
                      <a:lnTo>
                        <a:pt x="0" y="37"/>
                      </a:lnTo>
                      <a:lnTo>
                        <a:pt x="0" y="37"/>
                      </a:lnTo>
                      <a:lnTo>
                        <a:pt x="1" y="42"/>
                      </a:lnTo>
                      <a:lnTo>
                        <a:pt x="3" y="44"/>
                      </a:lnTo>
                      <a:lnTo>
                        <a:pt x="3" y="44"/>
                      </a:lnTo>
                      <a:lnTo>
                        <a:pt x="6" y="46"/>
                      </a:lnTo>
                      <a:lnTo>
                        <a:pt x="9" y="48"/>
                      </a:lnTo>
                      <a:lnTo>
                        <a:pt x="9" y="48"/>
                      </a:lnTo>
                      <a:lnTo>
                        <a:pt x="11" y="49"/>
                      </a:lnTo>
                      <a:lnTo>
                        <a:pt x="12" y="50"/>
                      </a:lnTo>
                      <a:lnTo>
                        <a:pt x="13" y="50"/>
                      </a:lnTo>
                      <a:lnTo>
                        <a:pt x="13" y="50"/>
                      </a:lnTo>
                      <a:lnTo>
                        <a:pt x="13" y="47"/>
                      </a:lnTo>
                      <a:lnTo>
                        <a:pt x="13" y="46"/>
                      </a:lnTo>
                      <a:lnTo>
                        <a:pt x="15" y="45"/>
                      </a:lnTo>
                      <a:lnTo>
                        <a:pt x="15" y="45"/>
                      </a:lnTo>
                      <a:lnTo>
                        <a:pt x="17" y="46"/>
                      </a:lnTo>
                      <a:lnTo>
                        <a:pt x="18" y="47"/>
                      </a:lnTo>
                      <a:lnTo>
                        <a:pt x="18" y="49"/>
                      </a:lnTo>
                      <a:lnTo>
                        <a:pt x="19" y="49"/>
                      </a:lnTo>
                      <a:lnTo>
                        <a:pt x="19" y="49"/>
                      </a:lnTo>
                      <a:lnTo>
                        <a:pt x="19" y="49"/>
                      </a:lnTo>
                      <a:lnTo>
                        <a:pt x="19" y="48"/>
                      </a:lnTo>
                      <a:lnTo>
                        <a:pt x="19" y="47"/>
                      </a:lnTo>
                      <a:lnTo>
                        <a:pt x="19" y="46"/>
                      </a:lnTo>
                      <a:lnTo>
                        <a:pt x="19" y="46"/>
                      </a:lnTo>
                      <a:lnTo>
                        <a:pt x="20" y="45"/>
                      </a:lnTo>
                      <a:lnTo>
                        <a:pt x="22" y="43"/>
                      </a:lnTo>
                      <a:lnTo>
                        <a:pt x="22" y="43"/>
                      </a:lnTo>
                      <a:lnTo>
                        <a:pt x="23" y="41"/>
                      </a:lnTo>
                      <a:lnTo>
                        <a:pt x="24" y="38"/>
                      </a:lnTo>
                      <a:lnTo>
                        <a:pt x="24" y="38"/>
                      </a:lnTo>
                      <a:lnTo>
                        <a:pt x="27" y="37"/>
                      </a:lnTo>
                      <a:lnTo>
                        <a:pt x="28" y="36"/>
                      </a:lnTo>
                      <a:lnTo>
                        <a:pt x="27" y="35"/>
                      </a:lnTo>
                      <a:lnTo>
                        <a:pt x="27" y="35"/>
                      </a:lnTo>
                      <a:lnTo>
                        <a:pt x="25" y="35"/>
                      </a:lnTo>
                      <a:lnTo>
                        <a:pt x="24" y="35"/>
                      </a:lnTo>
                      <a:lnTo>
                        <a:pt x="23" y="35"/>
                      </a:lnTo>
                      <a:lnTo>
                        <a:pt x="23" y="34"/>
                      </a:lnTo>
                      <a:lnTo>
                        <a:pt x="23" y="34"/>
                      </a:lnTo>
                      <a:lnTo>
                        <a:pt x="23" y="30"/>
                      </a:lnTo>
                      <a:lnTo>
                        <a:pt x="25" y="27"/>
                      </a:lnTo>
                      <a:lnTo>
                        <a:pt x="25" y="27"/>
                      </a:lnTo>
                      <a:lnTo>
                        <a:pt x="26" y="25"/>
                      </a:lnTo>
                      <a:lnTo>
                        <a:pt x="28" y="24"/>
                      </a:lnTo>
                      <a:lnTo>
                        <a:pt x="28" y="24"/>
                      </a:lnTo>
                      <a:lnTo>
                        <a:pt x="30" y="23"/>
                      </a:lnTo>
                      <a:lnTo>
                        <a:pt x="31" y="22"/>
                      </a:lnTo>
                      <a:lnTo>
                        <a:pt x="31" y="22"/>
                      </a:lnTo>
                      <a:lnTo>
                        <a:pt x="31" y="22"/>
                      </a:lnTo>
                      <a:lnTo>
                        <a:pt x="29" y="20"/>
                      </a:lnTo>
                      <a:lnTo>
                        <a:pt x="28" y="18"/>
                      </a:lnTo>
                      <a:lnTo>
                        <a:pt x="28" y="17"/>
                      </a:lnTo>
                      <a:lnTo>
                        <a:pt x="28" y="17"/>
                      </a:lnTo>
                      <a:lnTo>
                        <a:pt x="30" y="13"/>
                      </a:lnTo>
                      <a:lnTo>
                        <a:pt x="32" y="11"/>
                      </a:lnTo>
                      <a:lnTo>
                        <a:pt x="33" y="10"/>
                      </a:lnTo>
                      <a:lnTo>
                        <a:pt x="33" y="11"/>
                      </a:lnTo>
                      <a:lnTo>
                        <a:pt x="33" y="11"/>
                      </a:lnTo>
                      <a:lnTo>
                        <a:pt x="33" y="13"/>
                      </a:lnTo>
                      <a:lnTo>
                        <a:pt x="34" y="13"/>
                      </a:lnTo>
                      <a:lnTo>
                        <a:pt x="35" y="13"/>
                      </a:lnTo>
                      <a:lnTo>
                        <a:pt x="35" y="13"/>
                      </a:lnTo>
                      <a:lnTo>
                        <a:pt x="38" y="11"/>
                      </a:lnTo>
                      <a:lnTo>
                        <a:pt x="40" y="7"/>
                      </a:lnTo>
                      <a:lnTo>
                        <a:pt x="40" y="7"/>
                      </a:lnTo>
                      <a:lnTo>
                        <a:pt x="41" y="3"/>
                      </a:lnTo>
                      <a:lnTo>
                        <a:pt x="41" y="1"/>
                      </a:lnTo>
                      <a:lnTo>
                        <a:pt x="40" y="0"/>
                      </a:lnTo>
                      <a:lnTo>
                        <a:pt x="4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3" name="フリーフォーム 212">
                  <a:extLst>
                    <a:ext uri="{FF2B5EF4-FFF2-40B4-BE49-F238E27FC236}">
                      <a16:creationId xmlns:a16="http://schemas.microsoft.com/office/drawing/2014/main" id="{00000000-0008-0000-0000-00003C060000}"/>
                    </a:ext>
                  </a:extLst>
                </p:cNvPr>
                <p:cNvSpPr>
                  <a:spLocks/>
                </p:cNvSpPr>
                <p:nvPr/>
              </p:nvSpPr>
              <p:spPr bwMode="auto">
                <a:xfrm>
                  <a:off x="49" y="775"/>
                  <a:ext cx="9" cy="11"/>
                </a:xfrm>
                <a:custGeom>
                  <a:avLst/>
                  <a:gdLst>
                    <a:gd name="T0" fmla="*/ 72 w 76"/>
                    <a:gd name="T1" fmla="*/ 0 h 103"/>
                    <a:gd name="T2" fmla="*/ 67 w 76"/>
                    <a:gd name="T3" fmla="*/ 3 h 103"/>
                    <a:gd name="T4" fmla="*/ 62 w 76"/>
                    <a:gd name="T5" fmla="*/ 4 h 103"/>
                    <a:gd name="T6" fmla="*/ 63 w 76"/>
                    <a:gd name="T7" fmla="*/ 7 h 103"/>
                    <a:gd name="T8" fmla="*/ 61 w 76"/>
                    <a:gd name="T9" fmla="*/ 9 h 103"/>
                    <a:gd name="T10" fmla="*/ 70 w 76"/>
                    <a:gd name="T11" fmla="*/ 10 h 103"/>
                    <a:gd name="T12" fmla="*/ 69 w 76"/>
                    <a:gd name="T13" fmla="*/ 16 h 103"/>
                    <a:gd name="T14" fmla="*/ 63 w 76"/>
                    <a:gd name="T15" fmla="*/ 14 h 103"/>
                    <a:gd name="T16" fmla="*/ 63 w 76"/>
                    <a:gd name="T17" fmla="*/ 21 h 103"/>
                    <a:gd name="T18" fmla="*/ 60 w 76"/>
                    <a:gd name="T19" fmla="*/ 24 h 103"/>
                    <a:gd name="T20" fmla="*/ 60 w 76"/>
                    <a:gd name="T21" fmla="*/ 19 h 103"/>
                    <a:gd name="T22" fmla="*/ 61 w 76"/>
                    <a:gd name="T23" fmla="*/ 15 h 103"/>
                    <a:gd name="T24" fmla="*/ 57 w 76"/>
                    <a:gd name="T25" fmla="*/ 14 h 103"/>
                    <a:gd name="T26" fmla="*/ 54 w 76"/>
                    <a:gd name="T27" fmla="*/ 23 h 103"/>
                    <a:gd name="T28" fmla="*/ 38 w 76"/>
                    <a:gd name="T29" fmla="*/ 25 h 103"/>
                    <a:gd name="T30" fmla="*/ 32 w 76"/>
                    <a:gd name="T31" fmla="*/ 28 h 103"/>
                    <a:gd name="T32" fmla="*/ 30 w 76"/>
                    <a:gd name="T33" fmla="*/ 41 h 103"/>
                    <a:gd name="T34" fmla="*/ 33 w 76"/>
                    <a:gd name="T35" fmla="*/ 50 h 103"/>
                    <a:gd name="T36" fmla="*/ 30 w 76"/>
                    <a:gd name="T37" fmla="*/ 51 h 103"/>
                    <a:gd name="T38" fmla="*/ 26 w 76"/>
                    <a:gd name="T39" fmla="*/ 54 h 103"/>
                    <a:gd name="T40" fmla="*/ 23 w 76"/>
                    <a:gd name="T41" fmla="*/ 57 h 103"/>
                    <a:gd name="T42" fmla="*/ 20 w 76"/>
                    <a:gd name="T43" fmla="*/ 57 h 103"/>
                    <a:gd name="T44" fmla="*/ 20 w 76"/>
                    <a:gd name="T45" fmla="*/ 62 h 103"/>
                    <a:gd name="T46" fmla="*/ 20 w 76"/>
                    <a:gd name="T47" fmla="*/ 66 h 103"/>
                    <a:gd name="T48" fmla="*/ 26 w 76"/>
                    <a:gd name="T49" fmla="*/ 70 h 103"/>
                    <a:gd name="T50" fmla="*/ 30 w 76"/>
                    <a:gd name="T51" fmla="*/ 74 h 103"/>
                    <a:gd name="T52" fmla="*/ 26 w 76"/>
                    <a:gd name="T53" fmla="*/ 73 h 103"/>
                    <a:gd name="T54" fmla="*/ 28 w 76"/>
                    <a:gd name="T55" fmla="*/ 80 h 103"/>
                    <a:gd name="T56" fmla="*/ 21 w 76"/>
                    <a:gd name="T57" fmla="*/ 74 h 103"/>
                    <a:gd name="T58" fmla="*/ 15 w 76"/>
                    <a:gd name="T59" fmla="*/ 76 h 103"/>
                    <a:gd name="T60" fmla="*/ 10 w 76"/>
                    <a:gd name="T61" fmla="*/ 85 h 103"/>
                    <a:gd name="T62" fmla="*/ 16 w 76"/>
                    <a:gd name="T63" fmla="*/ 90 h 103"/>
                    <a:gd name="T64" fmla="*/ 19 w 76"/>
                    <a:gd name="T65" fmla="*/ 94 h 103"/>
                    <a:gd name="T66" fmla="*/ 16 w 76"/>
                    <a:gd name="T67" fmla="*/ 96 h 103"/>
                    <a:gd name="T68" fmla="*/ 9 w 76"/>
                    <a:gd name="T69" fmla="*/ 95 h 103"/>
                    <a:gd name="T70" fmla="*/ 4 w 76"/>
                    <a:gd name="T71" fmla="*/ 89 h 103"/>
                    <a:gd name="T72" fmla="*/ 1 w 76"/>
                    <a:gd name="T73" fmla="*/ 88 h 103"/>
                    <a:gd name="T74" fmla="*/ 2 w 76"/>
                    <a:gd name="T75" fmla="*/ 94 h 103"/>
                    <a:gd name="T76" fmla="*/ 1 w 76"/>
                    <a:gd name="T77" fmla="*/ 98 h 103"/>
                    <a:gd name="T78" fmla="*/ 6 w 76"/>
                    <a:gd name="T79" fmla="*/ 100 h 103"/>
                    <a:gd name="T80" fmla="*/ 10 w 76"/>
                    <a:gd name="T81" fmla="*/ 103 h 103"/>
                    <a:gd name="T82" fmla="*/ 33 w 76"/>
                    <a:gd name="T83" fmla="*/ 92 h 103"/>
                    <a:gd name="T84" fmla="*/ 35 w 76"/>
                    <a:gd name="T85" fmla="*/ 89 h 103"/>
                    <a:gd name="T86" fmla="*/ 37 w 76"/>
                    <a:gd name="T87" fmla="*/ 86 h 103"/>
                    <a:gd name="T88" fmla="*/ 41 w 76"/>
                    <a:gd name="T89" fmla="*/ 82 h 103"/>
                    <a:gd name="T90" fmla="*/ 52 w 76"/>
                    <a:gd name="T91" fmla="*/ 67 h 103"/>
                    <a:gd name="T92" fmla="*/ 53 w 76"/>
                    <a:gd name="T93" fmla="*/ 63 h 103"/>
                    <a:gd name="T94" fmla="*/ 55 w 76"/>
                    <a:gd name="T95" fmla="*/ 60 h 103"/>
                    <a:gd name="T96" fmla="*/ 46 w 76"/>
                    <a:gd name="T97" fmla="*/ 53 h 103"/>
                    <a:gd name="T98" fmla="*/ 57 w 76"/>
                    <a:gd name="T99" fmla="*/ 53 h 103"/>
                    <a:gd name="T100" fmla="*/ 55 w 76"/>
                    <a:gd name="T101" fmla="*/ 49 h 103"/>
                    <a:gd name="T102" fmla="*/ 61 w 76"/>
                    <a:gd name="T103" fmla="*/ 47 h 103"/>
                    <a:gd name="T104" fmla="*/ 65 w 76"/>
                    <a:gd name="T105" fmla="*/ 44 h 103"/>
                    <a:gd name="T106" fmla="*/ 62 w 76"/>
                    <a:gd name="T107" fmla="*/ 38 h 103"/>
                    <a:gd name="T108" fmla="*/ 69 w 76"/>
                    <a:gd name="T109" fmla="*/ 34 h 103"/>
                    <a:gd name="T110" fmla="*/ 73 w 76"/>
                    <a:gd name="T111" fmla="*/ 25 h 103"/>
                    <a:gd name="T112" fmla="*/ 76 w 76"/>
                    <a:gd name="T113"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 h="103">
                      <a:moveTo>
                        <a:pt x="73" y="3"/>
                      </a:moveTo>
                      <a:lnTo>
                        <a:pt x="73" y="3"/>
                      </a:lnTo>
                      <a:lnTo>
                        <a:pt x="73" y="1"/>
                      </a:lnTo>
                      <a:lnTo>
                        <a:pt x="72" y="0"/>
                      </a:lnTo>
                      <a:lnTo>
                        <a:pt x="71" y="1"/>
                      </a:lnTo>
                      <a:lnTo>
                        <a:pt x="71" y="1"/>
                      </a:lnTo>
                      <a:lnTo>
                        <a:pt x="69" y="3"/>
                      </a:lnTo>
                      <a:lnTo>
                        <a:pt x="67" y="3"/>
                      </a:lnTo>
                      <a:lnTo>
                        <a:pt x="65" y="3"/>
                      </a:lnTo>
                      <a:lnTo>
                        <a:pt x="65" y="3"/>
                      </a:lnTo>
                      <a:lnTo>
                        <a:pt x="63" y="3"/>
                      </a:lnTo>
                      <a:lnTo>
                        <a:pt x="62" y="4"/>
                      </a:lnTo>
                      <a:lnTo>
                        <a:pt x="61" y="5"/>
                      </a:lnTo>
                      <a:lnTo>
                        <a:pt x="61" y="6"/>
                      </a:lnTo>
                      <a:lnTo>
                        <a:pt x="61" y="6"/>
                      </a:lnTo>
                      <a:lnTo>
                        <a:pt x="63" y="7"/>
                      </a:lnTo>
                      <a:lnTo>
                        <a:pt x="62" y="7"/>
                      </a:lnTo>
                      <a:lnTo>
                        <a:pt x="62" y="7"/>
                      </a:lnTo>
                      <a:lnTo>
                        <a:pt x="61" y="8"/>
                      </a:lnTo>
                      <a:lnTo>
                        <a:pt x="61" y="9"/>
                      </a:lnTo>
                      <a:lnTo>
                        <a:pt x="63" y="9"/>
                      </a:lnTo>
                      <a:lnTo>
                        <a:pt x="63" y="9"/>
                      </a:lnTo>
                      <a:lnTo>
                        <a:pt x="68" y="10"/>
                      </a:lnTo>
                      <a:lnTo>
                        <a:pt x="70" y="10"/>
                      </a:lnTo>
                      <a:lnTo>
                        <a:pt x="71" y="12"/>
                      </a:lnTo>
                      <a:lnTo>
                        <a:pt x="71" y="12"/>
                      </a:lnTo>
                      <a:lnTo>
                        <a:pt x="71" y="15"/>
                      </a:lnTo>
                      <a:lnTo>
                        <a:pt x="69" y="16"/>
                      </a:lnTo>
                      <a:lnTo>
                        <a:pt x="68" y="16"/>
                      </a:lnTo>
                      <a:lnTo>
                        <a:pt x="68" y="16"/>
                      </a:lnTo>
                      <a:lnTo>
                        <a:pt x="64" y="15"/>
                      </a:lnTo>
                      <a:lnTo>
                        <a:pt x="63" y="14"/>
                      </a:lnTo>
                      <a:lnTo>
                        <a:pt x="63" y="15"/>
                      </a:lnTo>
                      <a:lnTo>
                        <a:pt x="63" y="15"/>
                      </a:lnTo>
                      <a:lnTo>
                        <a:pt x="64" y="18"/>
                      </a:lnTo>
                      <a:lnTo>
                        <a:pt x="63" y="21"/>
                      </a:lnTo>
                      <a:lnTo>
                        <a:pt x="63" y="21"/>
                      </a:lnTo>
                      <a:lnTo>
                        <a:pt x="61" y="24"/>
                      </a:lnTo>
                      <a:lnTo>
                        <a:pt x="60" y="24"/>
                      </a:lnTo>
                      <a:lnTo>
                        <a:pt x="60" y="24"/>
                      </a:lnTo>
                      <a:lnTo>
                        <a:pt x="60" y="24"/>
                      </a:lnTo>
                      <a:lnTo>
                        <a:pt x="60" y="22"/>
                      </a:lnTo>
                      <a:lnTo>
                        <a:pt x="60" y="19"/>
                      </a:lnTo>
                      <a:lnTo>
                        <a:pt x="60" y="19"/>
                      </a:lnTo>
                      <a:lnTo>
                        <a:pt x="61" y="16"/>
                      </a:lnTo>
                      <a:lnTo>
                        <a:pt x="61" y="15"/>
                      </a:lnTo>
                      <a:lnTo>
                        <a:pt x="61" y="15"/>
                      </a:lnTo>
                      <a:lnTo>
                        <a:pt x="61" y="15"/>
                      </a:lnTo>
                      <a:lnTo>
                        <a:pt x="58" y="13"/>
                      </a:lnTo>
                      <a:lnTo>
                        <a:pt x="57" y="14"/>
                      </a:lnTo>
                      <a:lnTo>
                        <a:pt x="57" y="14"/>
                      </a:lnTo>
                      <a:lnTo>
                        <a:pt x="57" y="14"/>
                      </a:lnTo>
                      <a:lnTo>
                        <a:pt x="55" y="19"/>
                      </a:lnTo>
                      <a:lnTo>
                        <a:pt x="55" y="21"/>
                      </a:lnTo>
                      <a:lnTo>
                        <a:pt x="54" y="23"/>
                      </a:lnTo>
                      <a:lnTo>
                        <a:pt x="54" y="23"/>
                      </a:lnTo>
                      <a:lnTo>
                        <a:pt x="46" y="24"/>
                      </a:lnTo>
                      <a:lnTo>
                        <a:pt x="41" y="24"/>
                      </a:lnTo>
                      <a:lnTo>
                        <a:pt x="38" y="25"/>
                      </a:lnTo>
                      <a:lnTo>
                        <a:pt x="38" y="25"/>
                      </a:lnTo>
                      <a:lnTo>
                        <a:pt x="34" y="26"/>
                      </a:lnTo>
                      <a:lnTo>
                        <a:pt x="33" y="27"/>
                      </a:lnTo>
                      <a:lnTo>
                        <a:pt x="32" y="28"/>
                      </a:lnTo>
                      <a:lnTo>
                        <a:pt x="32" y="28"/>
                      </a:lnTo>
                      <a:lnTo>
                        <a:pt x="33" y="33"/>
                      </a:lnTo>
                      <a:lnTo>
                        <a:pt x="33" y="33"/>
                      </a:lnTo>
                      <a:lnTo>
                        <a:pt x="31" y="37"/>
                      </a:lnTo>
                      <a:lnTo>
                        <a:pt x="30" y="41"/>
                      </a:lnTo>
                      <a:lnTo>
                        <a:pt x="30" y="41"/>
                      </a:lnTo>
                      <a:lnTo>
                        <a:pt x="32" y="48"/>
                      </a:lnTo>
                      <a:lnTo>
                        <a:pt x="32" y="48"/>
                      </a:lnTo>
                      <a:lnTo>
                        <a:pt x="33" y="50"/>
                      </a:lnTo>
                      <a:lnTo>
                        <a:pt x="33" y="50"/>
                      </a:lnTo>
                      <a:lnTo>
                        <a:pt x="32" y="51"/>
                      </a:lnTo>
                      <a:lnTo>
                        <a:pt x="32" y="51"/>
                      </a:lnTo>
                      <a:lnTo>
                        <a:pt x="30" y="51"/>
                      </a:lnTo>
                      <a:lnTo>
                        <a:pt x="28" y="52"/>
                      </a:lnTo>
                      <a:lnTo>
                        <a:pt x="26" y="53"/>
                      </a:lnTo>
                      <a:lnTo>
                        <a:pt x="26" y="54"/>
                      </a:lnTo>
                      <a:lnTo>
                        <a:pt x="26" y="54"/>
                      </a:lnTo>
                      <a:lnTo>
                        <a:pt x="27" y="55"/>
                      </a:lnTo>
                      <a:lnTo>
                        <a:pt x="26" y="56"/>
                      </a:lnTo>
                      <a:lnTo>
                        <a:pt x="26" y="56"/>
                      </a:lnTo>
                      <a:lnTo>
                        <a:pt x="23" y="57"/>
                      </a:lnTo>
                      <a:lnTo>
                        <a:pt x="22" y="58"/>
                      </a:lnTo>
                      <a:lnTo>
                        <a:pt x="22" y="58"/>
                      </a:lnTo>
                      <a:lnTo>
                        <a:pt x="22" y="58"/>
                      </a:lnTo>
                      <a:lnTo>
                        <a:pt x="20" y="57"/>
                      </a:lnTo>
                      <a:lnTo>
                        <a:pt x="19" y="58"/>
                      </a:lnTo>
                      <a:lnTo>
                        <a:pt x="19" y="58"/>
                      </a:lnTo>
                      <a:lnTo>
                        <a:pt x="19" y="60"/>
                      </a:lnTo>
                      <a:lnTo>
                        <a:pt x="20" y="62"/>
                      </a:lnTo>
                      <a:lnTo>
                        <a:pt x="20" y="62"/>
                      </a:lnTo>
                      <a:lnTo>
                        <a:pt x="20" y="63"/>
                      </a:lnTo>
                      <a:lnTo>
                        <a:pt x="20" y="66"/>
                      </a:lnTo>
                      <a:lnTo>
                        <a:pt x="20" y="66"/>
                      </a:lnTo>
                      <a:lnTo>
                        <a:pt x="21" y="68"/>
                      </a:lnTo>
                      <a:lnTo>
                        <a:pt x="22" y="69"/>
                      </a:lnTo>
                      <a:lnTo>
                        <a:pt x="22" y="69"/>
                      </a:lnTo>
                      <a:lnTo>
                        <a:pt x="26" y="70"/>
                      </a:lnTo>
                      <a:lnTo>
                        <a:pt x="28" y="71"/>
                      </a:lnTo>
                      <a:lnTo>
                        <a:pt x="28" y="71"/>
                      </a:lnTo>
                      <a:lnTo>
                        <a:pt x="30" y="74"/>
                      </a:lnTo>
                      <a:lnTo>
                        <a:pt x="30" y="74"/>
                      </a:lnTo>
                      <a:lnTo>
                        <a:pt x="29" y="76"/>
                      </a:lnTo>
                      <a:lnTo>
                        <a:pt x="29" y="76"/>
                      </a:lnTo>
                      <a:lnTo>
                        <a:pt x="27" y="74"/>
                      </a:lnTo>
                      <a:lnTo>
                        <a:pt x="26" y="73"/>
                      </a:lnTo>
                      <a:lnTo>
                        <a:pt x="26" y="74"/>
                      </a:lnTo>
                      <a:lnTo>
                        <a:pt x="26" y="74"/>
                      </a:lnTo>
                      <a:lnTo>
                        <a:pt x="27" y="78"/>
                      </a:lnTo>
                      <a:lnTo>
                        <a:pt x="28" y="80"/>
                      </a:lnTo>
                      <a:lnTo>
                        <a:pt x="27" y="80"/>
                      </a:lnTo>
                      <a:lnTo>
                        <a:pt x="27" y="80"/>
                      </a:lnTo>
                      <a:lnTo>
                        <a:pt x="23" y="76"/>
                      </a:lnTo>
                      <a:lnTo>
                        <a:pt x="21" y="74"/>
                      </a:lnTo>
                      <a:lnTo>
                        <a:pt x="19" y="73"/>
                      </a:lnTo>
                      <a:lnTo>
                        <a:pt x="19" y="73"/>
                      </a:lnTo>
                      <a:lnTo>
                        <a:pt x="17" y="74"/>
                      </a:lnTo>
                      <a:lnTo>
                        <a:pt x="15" y="76"/>
                      </a:lnTo>
                      <a:lnTo>
                        <a:pt x="11" y="80"/>
                      </a:lnTo>
                      <a:lnTo>
                        <a:pt x="11" y="80"/>
                      </a:lnTo>
                      <a:lnTo>
                        <a:pt x="10" y="82"/>
                      </a:lnTo>
                      <a:lnTo>
                        <a:pt x="10" y="85"/>
                      </a:lnTo>
                      <a:lnTo>
                        <a:pt x="11" y="87"/>
                      </a:lnTo>
                      <a:lnTo>
                        <a:pt x="13" y="89"/>
                      </a:lnTo>
                      <a:lnTo>
                        <a:pt x="13" y="89"/>
                      </a:lnTo>
                      <a:lnTo>
                        <a:pt x="16" y="90"/>
                      </a:lnTo>
                      <a:lnTo>
                        <a:pt x="19" y="90"/>
                      </a:lnTo>
                      <a:lnTo>
                        <a:pt x="19" y="90"/>
                      </a:lnTo>
                      <a:lnTo>
                        <a:pt x="19" y="91"/>
                      </a:lnTo>
                      <a:lnTo>
                        <a:pt x="19" y="94"/>
                      </a:lnTo>
                      <a:lnTo>
                        <a:pt x="19" y="96"/>
                      </a:lnTo>
                      <a:lnTo>
                        <a:pt x="18" y="97"/>
                      </a:lnTo>
                      <a:lnTo>
                        <a:pt x="18" y="97"/>
                      </a:lnTo>
                      <a:lnTo>
                        <a:pt x="16" y="96"/>
                      </a:lnTo>
                      <a:lnTo>
                        <a:pt x="14" y="96"/>
                      </a:lnTo>
                      <a:lnTo>
                        <a:pt x="14" y="96"/>
                      </a:lnTo>
                      <a:lnTo>
                        <a:pt x="10" y="95"/>
                      </a:lnTo>
                      <a:lnTo>
                        <a:pt x="9" y="95"/>
                      </a:lnTo>
                      <a:lnTo>
                        <a:pt x="7" y="93"/>
                      </a:lnTo>
                      <a:lnTo>
                        <a:pt x="7" y="93"/>
                      </a:lnTo>
                      <a:lnTo>
                        <a:pt x="4" y="89"/>
                      </a:lnTo>
                      <a:lnTo>
                        <a:pt x="4" y="89"/>
                      </a:lnTo>
                      <a:lnTo>
                        <a:pt x="3" y="88"/>
                      </a:lnTo>
                      <a:lnTo>
                        <a:pt x="2" y="87"/>
                      </a:lnTo>
                      <a:lnTo>
                        <a:pt x="1" y="88"/>
                      </a:lnTo>
                      <a:lnTo>
                        <a:pt x="1" y="88"/>
                      </a:lnTo>
                      <a:lnTo>
                        <a:pt x="1" y="89"/>
                      </a:lnTo>
                      <a:lnTo>
                        <a:pt x="2" y="91"/>
                      </a:lnTo>
                      <a:lnTo>
                        <a:pt x="2" y="93"/>
                      </a:lnTo>
                      <a:lnTo>
                        <a:pt x="2" y="94"/>
                      </a:lnTo>
                      <a:lnTo>
                        <a:pt x="2" y="94"/>
                      </a:lnTo>
                      <a:lnTo>
                        <a:pt x="1" y="96"/>
                      </a:lnTo>
                      <a:lnTo>
                        <a:pt x="0" y="97"/>
                      </a:lnTo>
                      <a:lnTo>
                        <a:pt x="1" y="98"/>
                      </a:lnTo>
                      <a:lnTo>
                        <a:pt x="1" y="98"/>
                      </a:lnTo>
                      <a:lnTo>
                        <a:pt x="3" y="99"/>
                      </a:lnTo>
                      <a:lnTo>
                        <a:pt x="6" y="100"/>
                      </a:lnTo>
                      <a:lnTo>
                        <a:pt x="6" y="100"/>
                      </a:lnTo>
                      <a:lnTo>
                        <a:pt x="7" y="102"/>
                      </a:lnTo>
                      <a:lnTo>
                        <a:pt x="8" y="103"/>
                      </a:lnTo>
                      <a:lnTo>
                        <a:pt x="10" y="103"/>
                      </a:lnTo>
                      <a:lnTo>
                        <a:pt x="10" y="103"/>
                      </a:lnTo>
                      <a:lnTo>
                        <a:pt x="25" y="96"/>
                      </a:lnTo>
                      <a:lnTo>
                        <a:pt x="25" y="96"/>
                      </a:lnTo>
                      <a:lnTo>
                        <a:pt x="30" y="93"/>
                      </a:lnTo>
                      <a:lnTo>
                        <a:pt x="33" y="92"/>
                      </a:lnTo>
                      <a:lnTo>
                        <a:pt x="34" y="91"/>
                      </a:lnTo>
                      <a:lnTo>
                        <a:pt x="34" y="91"/>
                      </a:lnTo>
                      <a:lnTo>
                        <a:pt x="34" y="89"/>
                      </a:lnTo>
                      <a:lnTo>
                        <a:pt x="35" y="89"/>
                      </a:lnTo>
                      <a:lnTo>
                        <a:pt x="36" y="88"/>
                      </a:lnTo>
                      <a:lnTo>
                        <a:pt x="37" y="87"/>
                      </a:lnTo>
                      <a:lnTo>
                        <a:pt x="37" y="87"/>
                      </a:lnTo>
                      <a:lnTo>
                        <a:pt x="37" y="86"/>
                      </a:lnTo>
                      <a:lnTo>
                        <a:pt x="38" y="85"/>
                      </a:lnTo>
                      <a:lnTo>
                        <a:pt x="40" y="84"/>
                      </a:lnTo>
                      <a:lnTo>
                        <a:pt x="41" y="82"/>
                      </a:lnTo>
                      <a:lnTo>
                        <a:pt x="41" y="82"/>
                      </a:lnTo>
                      <a:lnTo>
                        <a:pt x="48" y="71"/>
                      </a:lnTo>
                      <a:lnTo>
                        <a:pt x="48" y="71"/>
                      </a:lnTo>
                      <a:lnTo>
                        <a:pt x="49" y="68"/>
                      </a:lnTo>
                      <a:lnTo>
                        <a:pt x="52" y="67"/>
                      </a:lnTo>
                      <a:lnTo>
                        <a:pt x="52" y="67"/>
                      </a:lnTo>
                      <a:lnTo>
                        <a:pt x="53" y="66"/>
                      </a:lnTo>
                      <a:lnTo>
                        <a:pt x="53" y="65"/>
                      </a:lnTo>
                      <a:lnTo>
                        <a:pt x="53" y="63"/>
                      </a:lnTo>
                      <a:lnTo>
                        <a:pt x="53" y="62"/>
                      </a:lnTo>
                      <a:lnTo>
                        <a:pt x="53" y="62"/>
                      </a:lnTo>
                      <a:lnTo>
                        <a:pt x="55" y="61"/>
                      </a:lnTo>
                      <a:lnTo>
                        <a:pt x="55" y="60"/>
                      </a:lnTo>
                      <a:lnTo>
                        <a:pt x="55" y="59"/>
                      </a:lnTo>
                      <a:lnTo>
                        <a:pt x="55" y="59"/>
                      </a:lnTo>
                      <a:lnTo>
                        <a:pt x="46" y="53"/>
                      </a:lnTo>
                      <a:lnTo>
                        <a:pt x="46" y="53"/>
                      </a:lnTo>
                      <a:lnTo>
                        <a:pt x="47" y="53"/>
                      </a:lnTo>
                      <a:lnTo>
                        <a:pt x="52" y="54"/>
                      </a:lnTo>
                      <a:lnTo>
                        <a:pt x="52" y="54"/>
                      </a:lnTo>
                      <a:lnTo>
                        <a:pt x="57" y="53"/>
                      </a:lnTo>
                      <a:lnTo>
                        <a:pt x="57" y="53"/>
                      </a:lnTo>
                      <a:lnTo>
                        <a:pt x="57" y="52"/>
                      </a:lnTo>
                      <a:lnTo>
                        <a:pt x="57" y="52"/>
                      </a:lnTo>
                      <a:lnTo>
                        <a:pt x="55" y="49"/>
                      </a:lnTo>
                      <a:lnTo>
                        <a:pt x="55" y="47"/>
                      </a:lnTo>
                      <a:lnTo>
                        <a:pt x="57" y="47"/>
                      </a:lnTo>
                      <a:lnTo>
                        <a:pt x="57" y="47"/>
                      </a:lnTo>
                      <a:lnTo>
                        <a:pt x="61" y="47"/>
                      </a:lnTo>
                      <a:lnTo>
                        <a:pt x="62" y="47"/>
                      </a:lnTo>
                      <a:lnTo>
                        <a:pt x="64" y="46"/>
                      </a:lnTo>
                      <a:lnTo>
                        <a:pt x="64" y="46"/>
                      </a:lnTo>
                      <a:lnTo>
                        <a:pt x="65" y="44"/>
                      </a:lnTo>
                      <a:lnTo>
                        <a:pt x="65" y="42"/>
                      </a:lnTo>
                      <a:lnTo>
                        <a:pt x="65" y="42"/>
                      </a:lnTo>
                      <a:lnTo>
                        <a:pt x="62" y="40"/>
                      </a:lnTo>
                      <a:lnTo>
                        <a:pt x="62" y="38"/>
                      </a:lnTo>
                      <a:lnTo>
                        <a:pt x="63" y="37"/>
                      </a:lnTo>
                      <a:lnTo>
                        <a:pt x="63" y="37"/>
                      </a:lnTo>
                      <a:lnTo>
                        <a:pt x="67" y="35"/>
                      </a:lnTo>
                      <a:lnTo>
                        <a:pt x="69" y="34"/>
                      </a:lnTo>
                      <a:lnTo>
                        <a:pt x="70" y="31"/>
                      </a:lnTo>
                      <a:lnTo>
                        <a:pt x="70" y="31"/>
                      </a:lnTo>
                      <a:lnTo>
                        <a:pt x="71" y="27"/>
                      </a:lnTo>
                      <a:lnTo>
                        <a:pt x="73" y="25"/>
                      </a:lnTo>
                      <a:lnTo>
                        <a:pt x="73" y="25"/>
                      </a:lnTo>
                      <a:lnTo>
                        <a:pt x="74" y="24"/>
                      </a:lnTo>
                      <a:lnTo>
                        <a:pt x="75" y="22"/>
                      </a:lnTo>
                      <a:lnTo>
                        <a:pt x="76" y="17"/>
                      </a:lnTo>
                      <a:lnTo>
                        <a:pt x="76" y="17"/>
                      </a:lnTo>
                      <a:lnTo>
                        <a:pt x="73" y="3"/>
                      </a:lnTo>
                      <a:lnTo>
                        <a:pt x="73"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4" name="フリーフォーム 213">
                  <a:extLst>
                    <a:ext uri="{FF2B5EF4-FFF2-40B4-BE49-F238E27FC236}">
                      <a16:creationId xmlns:a16="http://schemas.microsoft.com/office/drawing/2014/main" id="{00000000-0008-0000-0000-00003D060000}"/>
                    </a:ext>
                  </a:extLst>
                </p:cNvPr>
                <p:cNvSpPr>
                  <a:spLocks/>
                </p:cNvSpPr>
                <p:nvPr/>
              </p:nvSpPr>
              <p:spPr bwMode="auto">
                <a:xfrm>
                  <a:off x="58" y="791"/>
                  <a:ext cx="2" cy="2"/>
                </a:xfrm>
                <a:custGeom>
                  <a:avLst/>
                  <a:gdLst>
                    <a:gd name="T0" fmla="*/ 18 w 18"/>
                    <a:gd name="T1" fmla="*/ 8 h 19"/>
                    <a:gd name="T2" fmla="*/ 18 w 18"/>
                    <a:gd name="T3" fmla="*/ 8 h 19"/>
                    <a:gd name="T4" fmla="*/ 18 w 18"/>
                    <a:gd name="T5" fmla="*/ 6 h 19"/>
                    <a:gd name="T6" fmla="*/ 18 w 18"/>
                    <a:gd name="T7" fmla="*/ 4 h 19"/>
                    <a:gd name="T8" fmla="*/ 18 w 18"/>
                    <a:gd name="T9" fmla="*/ 4 h 19"/>
                    <a:gd name="T10" fmla="*/ 18 w 18"/>
                    <a:gd name="T11" fmla="*/ 3 h 19"/>
                    <a:gd name="T12" fmla="*/ 18 w 18"/>
                    <a:gd name="T13" fmla="*/ 2 h 19"/>
                    <a:gd name="T14" fmla="*/ 17 w 18"/>
                    <a:gd name="T15" fmla="*/ 2 h 19"/>
                    <a:gd name="T16" fmla="*/ 17 w 18"/>
                    <a:gd name="T17" fmla="*/ 2 h 19"/>
                    <a:gd name="T18" fmla="*/ 15 w 18"/>
                    <a:gd name="T19" fmla="*/ 3 h 19"/>
                    <a:gd name="T20" fmla="*/ 15 w 18"/>
                    <a:gd name="T21" fmla="*/ 3 h 19"/>
                    <a:gd name="T22" fmla="*/ 13 w 18"/>
                    <a:gd name="T23" fmla="*/ 3 h 19"/>
                    <a:gd name="T24" fmla="*/ 13 w 18"/>
                    <a:gd name="T25" fmla="*/ 3 h 19"/>
                    <a:gd name="T26" fmla="*/ 12 w 18"/>
                    <a:gd name="T27" fmla="*/ 3 h 19"/>
                    <a:gd name="T28" fmla="*/ 10 w 18"/>
                    <a:gd name="T29" fmla="*/ 3 h 19"/>
                    <a:gd name="T30" fmla="*/ 10 w 18"/>
                    <a:gd name="T31" fmla="*/ 3 h 19"/>
                    <a:gd name="T32" fmla="*/ 9 w 18"/>
                    <a:gd name="T33" fmla="*/ 1 h 19"/>
                    <a:gd name="T34" fmla="*/ 9 w 18"/>
                    <a:gd name="T35" fmla="*/ 0 h 19"/>
                    <a:gd name="T36" fmla="*/ 9 w 18"/>
                    <a:gd name="T37" fmla="*/ 0 h 19"/>
                    <a:gd name="T38" fmla="*/ 8 w 18"/>
                    <a:gd name="T39" fmla="*/ 1 h 19"/>
                    <a:gd name="T40" fmla="*/ 8 w 18"/>
                    <a:gd name="T41" fmla="*/ 3 h 19"/>
                    <a:gd name="T42" fmla="*/ 8 w 18"/>
                    <a:gd name="T43" fmla="*/ 3 h 19"/>
                    <a:gd name="T44" fmla="*/ 7 w 18"/>
                    <a:gd name="T45" fmla="*/ 5 h 19"/>
                    <a:gd name="T46" fmla="*/ 6 w 18"/>
                    <a:gd name="T47" fmla="*/ 6 h 19"/>
                    <a:gd name="T48" fmla="*/ 3 w 18"/>
                    <a:gd name="T49" fmla="*/ 9 h 19"/>
                    <a:gd name="T50" fmla="*/ 3 w 18"/>
                    <a:gd name="T51" fmla="*/ 9 h 19"/>
                    <a:gd name="T52" fmla="*/ 1 w 18"/>
                    <a:gd name="T53" fmla="*/ 11 h 19"/>
                    <a:gd name="T54" fmla="*/ 0 w 18"/>
                    <a:gd name="T55" fmla="*/ 13 h 19"/>
                    <a:gd name="T56" fmla="*/ 1 w 18"/>
                    <a:gd name="T57" fmla="*/ 15 h 19"/>
                    <a:gd name="T58" fmla="*/ 1 w 18"/>
                    <a:gd name="T59" fmla="*/ 15 h 19"/>
                    <a:gd name="T60" fmla="*/ 3 w 18"/>
                    <a:gd name="T61" fmla="*/ 18 h 19"/>
                    <a:gd name="T62" fmla="*/ 6 w 18"/>
                    <a:gd name="T63" fmla="*/ 19 h 19"/>
                    <a:gd name="T64" fmla="*/ 8 w 18"/>
                    <a:gd name="T65" fmla="*/ 19 h 19"/>
                    <a:gd name="T66" fmla="*/ 8 w 18"/>
                    <a:gd name="T67" fmla="*/ 19 h 19"/>
                    <a:gd name="T68" fmla="*/ 9 w 18"/>
                    <a:gd name="T69" fmla="*/ 18 h 19"/>
                    <a:gd name="T70" fmla="*/ 10 w 18"/>
                    <a:gd name="T71" fmla="*/ 16 h 19"/>
                    <a:gd name="T72" fmla="*/ 10 w 18"/>
                    <a:gd name="T73" fmla="*/ 15 h 19"/>
                    <a:gd name="T74" fmla="*/ 11 w 18"/>
                    <a:gd name="T75" fmla="*/ 15 h 19"/>
                    <a:gd name="T76" fmla="*/ 11 w 18"/>
                    <a:gd name="T77" fmla="*/ 15 h 19"/>
                    <a:gd name="T78" fmla="*/ 14 w 18"/>
                    <a:gd name="T79" fmla="*/ 16 h 19"/>
                    <a:gd name="T80" fmla="*/ 15 w 18"/>
                    <a:gd name="T81" fmla="*/ 16 h 19"/>
                    <a:gd name="T82" fmla="*/ 16 w 18"/>
                    <a:gd name="T83" fmla="*/ 15 h 19"/>
                    <a:gd name="T84" fmla="*/ 16 w 18"/>
                    <a:gd name="T85" fmla="*/ 15 h 19"/>
                    <a:gd name="T86" fmla="*/ 17 w 18"/>
                    <a:gd name="T87" fmla="*/ 11 h 19"/>
                    <a:gd name="T88" fmla="*/ 18 w 18"/>
                    <a:gd name="T89" fmla="*/ 8 h 19"/>
                    <a:gd name="T90" fmla="*/ 18 w 18"/>
                    <a:gd name="T91"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 h="19">
                      <a:moveTo>
                        <a:pt x="18" y="8"/>
                      </a:moveTo>
                      <a:lnTo>
                        <a:pt x="18" y="8"/>
                      </a:lnTo>
                      <a:lnTo>
                        <a:pt x="18" y="6"/>
                      </a:lnTo>
                      <a:lnTo>
                        <a:pt x="18" y="4"/>
                      </a:lnTo>
                      <a:lnTo>
                        <a:pt x="18" y="4"/>
                      </a:lnTo>
                      <a:lnTo>
                        <a:pt x="18" y="3"/>
                      </a:lnTo>
                      <a:lnTo>
                        <a:pt x="18" y="2"/>
                      </a:lnTo>
                      <a:lnTo>
                        <a:pt x="17" y="2"/>
                      </a:lnTo>
                      <a:lnTo>
                        <a:pt x="17" y="2"/>
                      </a:lnTo>
                      <a:lnTo>
                        <a:pt x="15" y="3"/>
                      </a:lnTo>
                      <a:lnTo>
                        <a:pt x="15" y="3"/>
                      </a:lnTo>
                      <a:lnTo>
                        <a:pt x="13" y="3"/>
                      </a:lnTo>
                      <a:lnTo>
                        <a:pt x="13" y="3"/>
                      </a:lnTo>
                      <a:lnTo>
                        <a:pt x="12" y="3"/>
                      </a:lnTo>
                      <a:lnTo>
                        <a:pt x="10" y="3"/>
                      </a:lnTo>
                      <a:lnTo>
                        <a:pt x="10" y="3"/>
                      </a:lnTo>
                      <a:lnTo>
                        <a:pt x="9" y="1"/>
                      </a:lnTo>
                      <a:lnTo>
                        <a:pt x="9" y="0"/>
                      </a:lnTo>
                      <a:lnTo>
                        <a:pt x="9" y="0"/>
                      </a:lnTo>
                      <a:lnTo>
                        <a:pt x="8" y="1"/>
                      </a:lnTo>
                      <a:lnTo>
                        <a:pt x="8" y="3"/>
                      </a:lnTo>
                      <a:lnTo>
                        <a:pt x="8" y="3"/>
                      </a:lnTo>
                      <a:lnTo>
                        <a:pt x="7" y="5"/>
                      </a:lnTo>
                      <a:lnTo>
                        <a:pt x="6" y="6"/>
                      </a:lnTo>
                      <a:lnTo>
                        <a:pt x="3" y="9"/>
                      </a:lnTo>
                      <a:lnTo>
                        <a:pt x="3" y="9"/>
                      </a:lnTo>
                      <a:lnTo>
                        <a:pt x="1" y="11"/>
                      </a:lnTo>
                      <a:lnTo>
                        <a:pt x="0" y="13"/>
                      </a:lnTo>
                      <a:lnTo>
                        <a:pt x="1" y="15"/>
                      </a:lnTo>
                      <a:lnTo>
                        <a:pt x="1" y="15"/>
                      </a:lnTo>
                      <a:lnTo>
                        <a:pt x="3" y="18"/>
                      </a:lnTo>
                      <a:lnTo>
                        <a:pt x="6" y="19"/>
                      </a:lnTo>
                      <a:lnTo>
                        <a:pt x="8" y="19"/>
                      </a:lnTo>
                      <a:lnTo>
                        <a:pt x="8" y="19"/>
                      </a:lnTo>
                      <a:lnTo>
                        <a:pt x="9" y="18"/>
                      </a:lnTo>
                      <a:lnTo>
                        <a:pt x="10" y="16"/>
                      </a:lnTo>
                      <a:lnTo>
                        <a:pt x="10" y="15"/>
                      </a:lnTo>
                      <a:lnTo>
                        <a:pt x="11" y="15"/>
                      </a:lnTo>
                      <a:lnTo>
                        <a:pt x="11" y="15"/>
                      </a:lnTo>
                      <a:lnTo>
                        <a:pt x="14" y="16"/>
                      </a:lnTo>
                      <a:lnTo>
                        <a:pt x="15" y="16"/>
                      </a:lnTo>
                      <a:lnTo>
                        <a:pt x="16" y="15"/>
                      </a:lnTo>
                      <a:lnTo>
                        <a:pt x="16" y="15"/>
                      </a:lnTo>
                      <a:lnTo>
                        <a:pt x="17" y="11"/>
                      </a:lnTo>
                      <a:lnTo>
                        <a:pt x="18" y="8"/>
                      </a:lnTo>
                      <a:lnTo>
                        <a:pt x="18" y="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5" name="フリーフォーム 214">
                  <a:extLst>
                    <a:ext uri="{FF2B5EF4-FFF2-40B4-BE49-F238E27FC236}">
                      <a16:creationId xmlns:a16="http://schemas.microsoft.com/office/drawing/2014/main" id="{00000000-0008-0000-0000-00003E060000}"/>
                    </a:ext>
                  </a:extLst>
                </p:cNvPr>
                <p:cNvSpPr>
                  <a:spLocks/>
                </p:cNvSpPr>
                <p:nvPr/>
              </p:nvSpPr>
              <p:spPr bwMode="auto">
                <a:xfrm>
                  <a:off x="57" y="793"/>
                  <a:ext cx="2" cy="1"/>
                </a:xfrm>
                <a:custGeom>
                  <a:avLst/>
                  <a:gdLst>
                    <a:gd name="T0" fmla="*/ 14 w 16"/>
                    <a:gd name="T1" fmla="*/ 9 h 13"/>
                    <a:gd name="T2" fmla="*/ 14 w 16"/>
                    <a:gd name="T3" fmla="*/ 9 h 13"/>
                    <a:gd name="T4" fmla="*/ 15 w 16"/>
                    <a:gd name="T5" fmla="*/ 7 h 13"/>
                    <a:gd name="T6" fmla="*/ 16 w 16"/>
                    <a:gd name="T7" fmla="*/ 6 h 13"/>
                    <a:gd name="T8" fmla="*/ 16 w 16"/>
                    <a:gd name="T9" fmla="*/ 5 h 13"/>
                    <a:gd name="T10" fmla="*/ 15 w 16"/>
                    <a:gd name="T11" fmla="*/ 3 h 13"/>
                    <a:gd name="T12" fmla="*/ 15 w 16"/>
                    <a:gd name="T13" fmla="*/ 3 h 13"/>
                    <a:gd name="T14" fmla="*/ 14 w 16"/>
                    <a:gd name="T15" fmla="*/ 1 h 13"/>
                    <a:gd name="T16" fmla="*/ 13 w 16"/>
                    <a:gd name="T17" fmla="*/ 0 h 13"/>
                    <a:gd name="T18" fmla="*/ 11 w 16"/>
                    <a:gd name="T19" fmla="*/ 0 h 13"/>
                    <a:gd name="T20" fmla="*/ 11 w 16"/>
                    <a:gd name="T21" fmla="*/ 0 h 13"/>
                    <a:gd name="T22" fmla="*/ 9 w 16"/>
                    <a:gd name="T23" fmla="*/ 0 h 13"/>
                    <a:gd name="T24" fmla="*/ 7 w 16"/>
                    <a:gd name="T25" fmla="*/ 1 h 13"/>
                    <a:gd name="T26" fmla="*/ 6 w 16"/>
                    <a:gd name="T27" fmla="*/ 2 h 13"/>
                    <a:gd name="T28" fmla="*/ 6 w 16"/>
                    <a:gd name="T29" fmla="*/ 2 h 13"/>
                    <a:gd name="T30" fmla="*/ 6 w 16"/>
                    <a:gd name="T31" fmla="*/ 2 h 13"/>
                    <a:gd name="T32" fmla="*/ 7 w 16"/>
                    <a:gd name="T33" fmla="*/ 3 h 13"/>
                    <a:gd name="T34" fmla="*/ 8 w 16"/>
                    <a:gd name="T35" fmla="*/ 4 h 13"/>
                    <a:gd name="T36" fmla="*/ 8 w 16"/>
                    <a:gd name="T37" fmla="*/ 4 h 13"/>
                    <a:gd name="T38" fmla="*/ 7 w 16"/>
                    <a:gd name="T39" fmla="*/ 7 h 13"/>
                    <a:gd name="T40" fmla="*/ 6 w 16"/>
                    <a:gd name="T41" fmla="*/ 9 h 13"/>
                    <a:gd name="T42" fmla="*/ 4 w 16"/>
                    <a:gd name="T43" fmla="*/ 9 h 13"/>
                    <a:gd name="T44" fmla="*/ 4 w 16"/>
                    <a:gd name="T45" fmla="*/ 9 h 13"/>
                    <a:gd name="T46" fmla="*/ 0 w 16"/>
                    <a:gd name="T47" fmla="*/ 10 h 13"/>
                    <a:gd name="T48" fmla="*/ 0 w 16"/>
                    <a:gd name="T49" fmla="*/ 11 h 13"/>
                    <a:gd name="T50" fmla="*/ 0 w 16"/>
                    <a:gd name="T51" fmla="*/ 12 h 13"/>
                    <a:gd name="T52" fmla="*/ 0 w 16"/>
                    <a:gd name="T53" fmla="*/ 12 h 13"/>
                    <a:gd name="T54" fmla="*/ 2 w 16"/>
                    <a:gd name="T55" fmla="*/ 13 h 13"/>
                    <a:gd name="T56" fmla="*/ 5 w 16"/>
                    <a:gd name="T57" fmla="*/ 13 h 13"/>
                    <a:gd name="T58" fmla="*/ 7 w 16"/>
                    <a:gd name="T59" fmla="*/ 12 h 13"/>
                    <a:gd name="T60" fmla="*/ 8 w 16"/>
                    <a:gd name="T61" fmla="*/ 11 h 13"/>
                    <a:gd name="T62" fmla="*/ 8 w 16"/>
                    <a:gd name="T63" fmla="*/ 11 h 13"/>
                    <a:gd name="T64" fmla="*/ 11 w 16"/>
                    <a:gd name="T65" fmla="*/ 9 h 13"/>
                    <a:gd name="T66" fmla="*/ 14 w 16"/>
                    <a:gd name="T67" fmla="*/ 9 h 13"/>
                    <a:gd name="T68" fmla="*/ 14 w 16"/>
                    <a:gd name="T6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 h="13">
                      <a:moveTo>
                        <a:pt x="14" y="9"/>
                      </a:moveTo>
                      <a:lnTo>
                        <a:pt x="14" y="9"/>
                      </a:lnTo>
                      <a:lnTo>
                        <a:pt x="15" y="7"/>
                      </a:lnTo>
                      <a:lnTo>
                        <a:pt x="16" y="6"/>
                      </a:lnTo>
                      <a:lnTo>
                        <a:pt x="16" y="5"/>
                      </a:lnTo>
                      <a:lnTo>
                        <a:pt x="15" y="3"/>
                      </a:lnTo>
                      <a:lnTo>
                        <a:pt x="15" y="3"/>
                      </a:lnTo>
                      <a:lnTo>
                        <a:pt x="14" y="1"/>
                      </a:lnTo>
                      <a:lnTo>
                        <a:pt x="13" y="0"/>
                      </a:lnTo>
                      <a:lnTo>
                        <a:pt x="11" y="0"/>
                      </a:lnTo>
                      <a:lnTo>
                        <a:pt x="11" y="0"/>
                      </a:lnTo>
                      <a:lnTo>
                        <a:pt x="9" y="0"/>
                      </a:lnTo>
                      <a:lnTo>
                        <a:pt x="7" y="1"/>
                      </a:lnTo>
                      <a:lnTo>
                        <a:pt x="6" y="2"/>
                      </a:lnTo>
                      <a:lnTo>
                        <a:pt x="6" y="2"/>
                      </a:lnTo>
                      <a:lnTo>
                        <a:pt x="6" y="2"/>
                      </a:lnTo>
                      <a:lnTo>
                        <a:pt x="7" y="3"/>
                      </a:lnTo>
                      <a:lnTo>
                        <a:pt x="8" y="4"/>
                      </a:lnTo>
                      <a:lnTo>
                        <a:pt x="8" y="4"/>
                      </a:lnTo>
                      <a:lnTo>
                        <a:pt x="7" y="7"/>
                      </a:lnTo>
                      <a:lnTo>
                        <a:pt x="6" y="9"/>
                      </a:lnTo>
                      <a:lnTo>
                        <a:pt x="4" y="9"/>
                      </a:lnTo>
                      <a:lnTo>
                        <a:pt x="4" y="9"/>
                      </a:lnTo>
                      <a:lnTo>
                        <a:pt x="0" y="10"/>
                      </a:lnTo>
                      <a:lnTo>
                        <a:pt x="0" y="11"/>
                      </a:lnTo>
                      <a:lnTo>
                        <a:pt x="0" y="12"/>
                      </a:lnTo>
                      <a:lnTo>
                        <a:pt x="0" y="12"/>
                      </a:lnTo>
                      <a:lnTo>
                        <a:pt x="2" y="13"/>
                      </a:lnTo>
                      <a:lnTo>
                        <a:pt x="5" y="13"/>
                      </a:lnTo>
                      <a:lnTo>
                        <a:pt x="7" y="12"/>
                      </a:lnTo>
                      <a:lnTo>
                        <a:pt x="8" y="11"/>
                      </a:lnTo>
                      <a:lnTo>
                        <a:pt x="8" y="11"/>
                      </a:lnTo>
                      <a:lnTo>
                        <a:pt x="11" y="9"/>
                      </a:lnTo>
                      <a:lnTo>
                        <a:pt x="14" y="9"/>
                      </a:lnTo>
                      <a:lnTo>
                        <a:pt x="14" y="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6" name="フリーフォーム 215">
                  <a:extLst>
                    <a:ext uri="{FF2B5EF4-FFF2-40B4-BE49-F238E27FC236}">
                      <a16:creationId xmlns:a16="http://schemas.microsoft.com/office/drawing/2014/main" id="{00000000-0008-0000-0000-00003F060000}"/>
                    </a:ext>
                  </a:extLst>
                </p:cNvPr>
                <p:cNvSpPr>
                  <a:spLocks/>
                </p:cNvSpPr>
                <p:nvPr/>
              </p:nvSpPr>
              <p:spPr bwMode="auto">
                <a:xfrm>
                  <a:off x="59" y="797"/>
                  <a:ext cx="1" cy="1"/>
                </a:xfrm>
                <a:custGeom>
                  <a:avLst/>
                  <a:gdLst>
                    <a:gd name="T0" fmla="*/ 8 w 12"/>
                    <a:gd name="T1" fmla="*/ 3 h 13"/>
                    <a:gd name="T2" fmla="*/ 8 w 12"/>
                    <a:gd name="T3" fmla="*/ 3 h 13"/>
                    <a:gd name="T4" fmla="*/ 5 w 12"/>
                    <a:gd name="T5" fmla="*/ 2 h 13"/>
                    <a:gd name="T6" fmla="*/ 3 w 12"/>
                    <a:gd name="T7" fmla="*/ 1 h 13"/>
                    <a:gd name="T8" fmla="*/ 3 w 12"/>
                    <a:gd name="T9" fmla="*/ 1 h 13"/>
                    <a:gd name="T10" fmla="*/ 3 w 12"/>
                    <a:gd name="T11" fmla="*/ 0 h 13"/>
                    <a:gd name="T12" fmla="*/ 1 w 12"/>
                    <a:gd name="T13" fmla="*/ 1 h 13"/>
                    <a:gd name="T14" fmla="*/ 0 w 12"/>
                    <a:gd name="T15" fmla="*/ 1 h 13"/>
                    <a:gd name="T16" fmla="*/ 0 w 12"/>
                    <a:gd name="T17" fmla="*/ 3 h 13"/>
                    <a:gd name="T18" fmla="*/ 0 w 12"/>
                    <a:gd name="T19" fmla="*/ 3 h 13"/>
                    <a:gd name="T20" fmla="*/ 0 w 12"/>
                    <a:gd name="T21" fmla="*/ 8 h 13"/>
                    <a:gd name="T22" fmla="*/ 1 w 12"/>
                    <a:gd name="T23" fmla="*/ 10 h 13"/>
                    <a:gd name="T24" fmla="*/ 4 w 12"/>
                    <a:gd name="T25" fmla="*/ 12 h 13"/>
                    <a:gd name="T26" fmla="*/ 4 w 12"/>
                    <a:gd name="T27" fmla="*/ 12 h 13"/>
                    <a:gd name="T28" fmla="*/ 7 w 12"/>
                    <a:gd name="T29" fmla="*/ 13 h 13"/>
                    <a:gd name="T30" fmla="*/ 9 w 12"/>
                    <a:gd name="T31" fmla="*/ 12 h 13"/>
                    <a:gd name="T32" fmla="*/ 11 w 12"/>
                    <a:gd name="T33" fmla="*/ 11 h 13"/>
                    <a:gd name="T34" fmla="*/ 12 w 12"/>
                    <a:gd name="T35" fmla="*/ 9 h 13"/>
                    <a:gd name="T36" fmla="*/ 12 w 12"/>
                    <a:gd name="T37" fmla="*/ 9 h 13"/>
                    <a:gd name="T38" fmla="*/ 12 w 12"/>
                    <a:gd name="T39" fmla="*/ 7 h 13"/>
                    <a:gd name="T40" fmla="*/ 11 w 12"/>
                    <a:gd name="T41" fmla="*/ 4 h 13"/>
                    <a:gd name="T42" fmla="*/ 8 w 12"/>
                    <a:gd name="T43" fmla="*/ 3 h 13"/>
                    <a:gd name="T44" fmla="*/ 8 w 12"/>
                    <a:gd name="T4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13">
                      <a:moveTo>
                        <a:pt x="8" y="3"/>
                      </a:moveTo>
                      <a:lnTo>
                        <a:pt x="8" y="3"/>
                      </a:lnTo>
                      <a:lnTo>
                        <a:pt x="5" y="2"/>
                      </a:lnTo>
                      <a:lnTo>
                        <a:pt x="3" y="1"/>
                      </a:lnTo>
                      <a:lnTo>
                        <a:pt x="3" y="1"/>
                      </a:lnTo>
                      <a:lnTo>
                        <a:pt x="3" y="0"/>
                      </a:lnTo>
                      <a:lnTo>
                        <a:pt x="1" y="1"/>
                      </a:lnTo>
                      <a:lnTo>
                        <a:pt x="0" y="1"/>
                      </a:lnTo>
                      <a:lnTo>
                        <a:pt x="0" y="3"/>
                      </a:lnTo>
                      <a:lnTo>
                        <a:pt x="0" y="3"/>
                      </a:lnTo>
                      <a:lnTo>
                        <a:pt x="0" y="8"/>
                      </a:lnTo>
                      <a:lnTo>
                        <a:pt x="1" y="10"/>
                      </a:lnTo>
                      <a:lnTo>
                        <a:pt x="4" y="12"/>
                      </a:lnTo>
                      <a:lnTo>
                        <a:pt x="4" y="12"/>
                      </a:lnTo>
                      <a:lnTo>
                        <a:pt x="7" y="13"/>
                      </a:lnTo>
                      <a:lnTo>
                        <a:pt x="9" y="12"/>
                      </a:lnTo>
                      <a:lnTo>
                        <a:pt x="11" y="11"/>
                      </a:lnTo>
                      <a:lnTo>
                        <a:pt x="12" y="9"/>
                      </a:lnTo>
                      <a:lnTo>
                        <a:pt x="12" y="9"/>
                      </a:lnTo>
                      <a:lnTo>
                        <a:pt x="12" y="7"/>
                      </a:lnTo>
                      <a:lnTo>
                        <a:pt x="11" y="4"/>
                      </a:lnTo>
                      <a:lnTo>
                        <a:pt x="8" y="3"/>
                      </a:lnTo>
                      <a:lnTo>
                        <a:pt x="8"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7" name="フリーフォーム 216">
                  <a:extLst>
                    <a:ext uri="{FF2B5EF4-FFF2-40B4-BE49-F238E27FC236}">
                      <a16:creationId xmlns:a16="http://schemas.microsoft.com/office/drawing/2014/main" id="{00000000-0008-0000-0000-000041060000}"/>
                    </a:ext>
                  </a:extLst>
                </p:cNvPr>
                <p:cNvSpPr>
                  <a:spLocks/>
                </p:cNvSpPr>
                <p:nvPr/>
              </p:nvSpPr>
              <p:spPr bwMode="auto">
                <a:xfrm>
                  <a:off x="75" y="816"/>
                  <a:ext cx="1" cy="1"/>
                </a:xfrm>
                <a:custGeom>
                  <a:avLst/>
                  <a:gdLst>
                    <a:gd name="T0" fmla="*/ 8 w 9"/>
                    <a:gd name="T1" fmla="*/ 3 h 6"/>
                    <a:gd name="T2" fmla="*/ 8 w 9"/>
                    <a:gd name="T3" fmla="*/ 3 h 6"/>
                    <a:gd name="T4" fmla="*/ 9 w 9"/>
                    <a:gd name="T5" fmla="*/ 1 h 6"/>
                    <a:gd name="T6" fmla="*/ 9 w 9"/>
                    <a:gd name="T7" fmla="*/ 0 h 6"/>
                    <a:gd name="T8" fmla="*/ 8 w 9"/>
                    <a:gd name="T9" fmla="*/ 0 h 6"/>
                    <a:gd name="T10" fmla="*/ 8 w 9"/>
                    <a:gd name="T11" fmla="*/ 0 h 6"/>
                    <a:gd name="T12" fmla="*/ 3 w 9"/>
                    <a:gd name="T13" fmla="*/ 0 h 6"/>
                    <a:gd name="T14" fmla="*/ 1 w 9"/>
                    <a:gd name="T15" fmla="*/ 1 h 6"/>
                    <a:gd name="T16" fmla="*/ 0 w 9"/>
                    <a:gd name="T17" fmla="*/ 2 h 6"/>
                    <a:gd name="T18" fmla="*/ 1 w 9"/>
                    <a:gd name="T19" fmla="*/ 3 h 6"/>
                    <a:gd name="T20" fmla="*/ 1 w 9"/>
                    <a:gd name="T21" fmla="*/ 3 h 6"/>
                    <a:gd name="T22" fmla="*/ 3 w 9"/>
                    <a:gd name="T23" fmla="*/ 5 h 6"/>
                    <a:gd name="T24" fmla="*/ 4 w 9"/>
                    <a:gd name="T25" fmla="*/ 6 h 6"/>
                    <a:gd name="T26" fmla="*/ 5 w 9"/>
                    <a:gd name="T27" fmla="*/ 6 h 6"/>
                    <a:gd name="T28" fmla="*/ 5 w 9"/>
                    <a:gd name="T29" fmla="*/ 6 h 6"/>
                    <a:gd name="T30" fmla="*/ 7 w 9"/>
                    <a:gd name="T31" fmla="*/ 5 h 6"/>
                    <a:gd name="T32" fmla="*/ 8 w 9"/>
                    <a:gd name="T33" fmla="*/ 4 h 6"/>
                    <a:gd name="T34" fmla="*/ 8 w 9"/>
                    <a:gd name="T35" fmla="*/ 3 h 6"/>
                    <a:gd name="T36" fmla="*/ 8 w 9"/>
                    <a:gd name="T3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6">
                      <a:moveTo>
                        <a:pt x="8" y="3"/>
                      </a:moveTo>
                      <a:lnTo>
                        <a:pt x="8" y="3"/>
                      </a:lnTo>
                      <a:lnTo>
                        <a:pt x="9" y="1"/>
                      </a:lnTo>
                      <a:lnTo>
                        <a:pt x="9" y="0"/>
                      </a:lnTo>
                      <a:lnTo>
                        <a:pt x="8" y="0"/>
                      </a:lnTo>
                      <a:lnTo>
                        <a:pt x="8" y="0"/>
                      </a:lnTo>
                      <a:lnTo>
                        <a:pt x="3" y="0"/>
                      </a:lnTo>
                      <a:lnTo>
                        <a:pt x="1" y="1"/>
                      </a:lnTo>
                      <a:lnTo>
                        <a:pt x="0" y="2"/>
                      </a:lnTo>
                      <a:lnTo>
                        <a:pt x="1" y="3"/>
                      </a:lnTo>
                      <a:lnTo>
                        <a:pt x="1" y="3"/>
                      </a:lnTo>
                      <a:lnTo>
                        <a:pt x="3" y="5"/>
                      </a:lnTo>
                      <a:lnTo>
                        <a:pt x="4" y="6"/>
                      </a:lnTo>
                      <a:lnTo>
                        <a:pt x="5" y="6"/>
                      </a:lnTo>
                      <a:lnTo>
                        <a:pt x="5" y="6"/>
                      </a:lnTo>
                      <a:lnTo>
                        <a:pt x="7" y="5"/>
                      </a:lnTo>
                      <a:lnTo>
                        <a:pt x="8" y="4"/>
                      </a:lnTo>
                      <a:lnTo>
                        <a:pt x="8" y="3"/>
                      </a:lnTo>
                      <a:lnTo>
                        <a:pt x="8"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8" name="フリーフォーム 217">
                  <a:extLst>
                    <a:ext uri="{FF2B5EF4-FFF2-40B4-BE49-F238E27FC236}">
                      <a16:creationId xmlns:a16="http://schemas.microsoft.com/office/drawing/2014/main" id="{00000000-0008-0000-0000-000042060000}"/>
                    </a:ext>
                  </a:extLst>
                </p:cNvPr>
                <p:cNvSpPr>
                  <a:spLocks/>
                </p:cNvSpPr>
                <p:nvPr/>
              </p:nvSpPr>
              <p:spPr bwMode="auto">
                <a:xfrm>
                  <a:off x="20" y="804"/>
                  <a:ext cx="11" cy="10"/>
                </a:xfrm>
                <a:custGeom>
                  <a:avLst/>
                  <a:gdLst>
                    <a:gd name="T0" fmla="*/ 54 w 107"/>
                    <a:gd name="T1" fmla="*/ 92 h 95"/>
                    <a:gd name="T2" fmla="*/ 45 w 107"/>
                    <a:gd name="T3" fmla="*/ 82 h 95"/>
                    <a:gd name="T4" fmla="*/ 37 w 107"/>
                    <a:gd name="T5" fmla="*/ 85 h 95"/>
                    <a:gd name="T6" fmla="*/ 27 w 107"/>
                    <a:gd name="T7" fmla="*/ 82 h 95"/>
                    <a:gd name="T8" fmla="*/ 19 w 107"/>
                    <a:gd name="T9" fmla="*/ 86 h 95"/>
                    <a:gd name="T10" fmla="*/ 15 w 107"/>
                    <a:gd name="T11" fmla="*/ 88 h 95"/>
                    <a:gd name="T12" fmla="*/ 5 w 107"/>
                    <a:gd name="T13" fmla="*/ 81 h 95"/>
                    <a:gd name="T14" fmla="*/ 3 w 107"/>
                    <a:gd name="T15" fmla="*/ 72 h 95"/>
                    <a:gd name="T16" fmla="*/ 7 w 107"/>
                    <a:gd name="T17" fmla="*/ 60 h 95"/>
                    <a:gd name="T18" fmla="*/ 11 w 107"/>
                    <a:gd name="T19" fmla="*/ 55 h 95"/>
                    <a:gd name="T20" fmla="*/ 14 w 107"/>
                    <a:gd name="T21" fmla="*/ 53 h 95"/>
                    <a:gd name="T22" fmla="*/ 13 w 107"/>
                    <a:gd name="T23" fmla="*/ 57 h 95"/>
                    <a:gd name="T24" fmla="*/ 12 w 107"/>
                    <a:gd name="T25" fmla="*/ 60 h 95"/>
                    <a:gd name="T26" fmla="*/ 12 w 107"/>
                    <a:gd name="T27" fmla="*/ 67 h 95"/>
                    <a:gd name="T28" fmla="*/ 7 w 107"/>
                    <a:gd name="T29" fmla="*/ 71 h 95"/>
                    <a:gd name="T30" fmla="*/ 9 w 107"/>
                    <a:gd name="T31" fmla="*/ 73 h 95"/>
                    <a:gd name="T32" fmla="*/ 18 w 107"/>
                    <a:gd name="T33" fmla="*/ 80 h 95"/>
                    <a:gd name="T34" fmla="*/ 18 w 107"/>
                    <a:gd name="T35" fmla="*/ 77 h 95"/>
                    <a:gd name="T36" fmla="*/ 14 w 107"/>
                    <a:gd name="T37" fmla="*/ 71 h 95"/>
                    <a:gd name="T38" fmla="*/ 18 w 107"/>
                    <a:gd name="T39" fmla="*/ 65 h 95"/>
                    <a:gd name="T40" fmla="*/ 18 w 107"/>
                    <a:gd name="T41" fmla="*/ 61 h 95"/>
                    <a:gd name="T42" fmla="*/ 23 w 107"/>
                    <a:gd name="T43" fmla="*/ 55 h 95"/>
                    <a:gd name="T44" fmla="*/ 20 w 107"/>
                    <a:gd name="T45" fmla="*/ 49 h 95"/>
                    <a:gd name="T46" fmla="*/ 17 w 107"/>
                    <a:gd name="T47" fmla="*/ 44 h 95"/>
                    <a:gd name="T48" fmla="*/ 19 w 107"/>
                    <a:gd name="T49" fmla="*/ 37 h 95"/>
                    <a:gd name="T50" fmla="*/ 18 w 107"/>
                    <a:gd name="T51" fmla="*/ 20 h 95"/>
                    <a:gd name="T52" fmla="*/ 23 w 107"/>
                    <a:gd name="T53" fmla="*/ 8 h 95"/>
                    <a:gd name="T54" fmla="*/ 32 w 107"/>
                    <a:gd name="T55" fmla="*/ 14 h 95"/>
                    <a:gd name="T56" fmla="*/ 34 w 107"/>
                    <a:gd name="T57" fmla="*/ 24 h 95"/>
                    <a:gd name="T58" fmla="*/ 41 w 107"/>
                    <a:gd name="T59" fmla="*/ 21 h 95"/>
                    <a:gd name="T60" fmla="*/ 48 w 107"/>
                    <a:gd name="T61" fmla="*/ 22 h 95"/>
                    <a:gd name="T62" fmla="*/ 54 w 107"/>
                    <a:gd name="T63" fmla="*/ 20 h 95"/>
                    <a:gd name="T64" fmla="*/ 53 w 107"/>
                    <a:gd name="T65" fmla="*/ 17 h 95"/>
                    <a:gd name="T66" fmla="*/ 60 w 107"/>
                    <a:gd name="T67" fmla="*/ 24 h 95"/>
                    <a:gd name="T68" fmla="*/ 62 w 107"/>
                    <a:gd name="T69" fmla="*/ 23 h 95"/>
                    <a:gd name="T70" fmla="*/ 71 w 107"/>
                    <a:gd name="T71" fmla="*/ 18 h 95"/>
                    <a:gd name="T72" fmla="*/ 64 w 107"/>
                    <a:gd name="T73" fmla="*/ 18 h 95"/>
                    <a:gd name="T74" fmla="*/ 58 w 107"/>
                    <a:gd name="T75" fmla="*/ 18 h 95"/>
                    <a:gd name="T76" fmla="*/ 64 w 107"/>
                    <a:gd name="T77" fmla="*/ 11 h 95"/>
                    <a:gd name="T78" fmla="*/ 70 w 107"/>
                    <a:gd name="T79" fmla="*/ 4 h 95"/>
                    <a:gd name="T80" fmla="*/ 74 w 107"/>
                    <a:gd name="T81" fmla="*/ 10 h 95"/>
                    <a:gd name="T82" fmla="*/ 80 w 107"/>
                    <a:gd name="T83" fmla="*/ 18 h 95"/>
                    <a:gd name="T84" fmla="*/ 75 w 107"/>
                    <a:gd name="T85" fmla="*/ 20 h 95"/>
                    <a:gd name="T86" fmla="*/ 85 w 107"/>
                    <a:gd name="T87" fmla="*/ 18 h 95"/>
                    <a:gd name="T88" fmla="*/ 87 w 107"/>
                    <a:gd name="T89" fmla="*/ 21 h 95"/>
                    <a:gd name="T90" fmla="*/ 90 w 107"/>
                    <a:gd name="T91" fmla="*/ 24 h 95"/>
                    <a:gd name="T92" fmla="*/ 86 w 107"/>
                    <a:gd name="T93" fmla="*/ 30 h 95"/>
                    <a:gd name="T94" fmla="*/ 89 w 107"/>
                    <a:gd name="T95" fmla="*/ 45 h 95"/>
                    <a:gd name="T96" fmla="*/ 103 w 107"/>
                    <a:gd name="T97" fmla="*/ 59 h 95"/>
                    <a:gd name="T98" fmla="*/ 104 w 107"/>
                    <a:gd name="T99" fmla="*/ 66 h 95"/>
                    <a:gd name="T100" fmla="*/ 95 w 107"/>
                    <a:gd name="T101" fmla="*/ 66 h 95"/>
                    <a:gd name="T102" fmla="*/ 77 w 107"/>
                    <a:gd name="T103" fmla="*/ 66 h 95"/>
                    <a:gd name="T104" fmla="*/ 63 w 107"/>
                    <a:gd name="T105" fmla="*/ 65 h 95"/>
                    <a:gd name="T106" fmla="*/ 60 w 107"/>
                    <a:gd name="T107" fmla="*/ 77 h 95"/>
                    <a:gd name="T108" fmla="*/ 70 w 107"/>
                    <a:gd name="T109" fmla="*/ 86 h 95"/>
                    <a:gd name="T110" fmla="*/ 63 w 107"/>
                    <a:gd name="T11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95">
                      <a:moveTo>
                        <a:pt x="61" y="95"/>
                      </a:moveTo>
                      <a:lnTo>
                        <a:pt x="61" y="95"/>
                      </a:lnTo>
                      <a:lnTo>
                        <a:pt x="59" y="94"/>
                      </a:lnTo>
                      <a:lnTo>
                        <a:pt x="57" y="94"/>
                      </a:lnTo>
                      <a:lnTo>
                        <a:pt x="55" y="94"/>
                      </a:lnTo>
                      <a:lnTo>
                        <a:pt x="54" y="92"/>
                      </a:lnTo>
                      <a:lnTo>
                        <a:pt x="54" y="92"/>
                      </a:lnTo>
                      <a:lnTo>
                        <a:pt x="53" y="88"/>
                      </a:lnTo>
                      <a:lnTo>
                        <a:pt x="50" y="85"/>
                      </a:lnTo>
                      <a:lnTo>
                        <a:pt x="50" y="85"/>
                      </a:lnTo>
                      <a:lnTo>
                        <a:pt x="47" y="82"/>
                      </a:lnTo>
                      <a:lnTo>
                        <a:pt x="45" y="82"/>
                      </a:lnTo>
                      <a:lnTo>
                        <a:pt x="44" y="82"/>
                      </a:lnTo>
                      <a:lnTo>
                        <a:pt x="44" y="82"/>
                      </a:lnTo>
                      <a:lnTo>
                        <a:pt x="41" y="83"/>
                      </a:lnTo>
                      <a:lnTo>
                        <a:pt x="39" y="84"/>
                      </a:lnTo>
                      <a:lnTo>
                        <a:pt x="39" y="84"/>
                      </a:lnTo>
                      <a:lnTo>
                        <a:pt x="37" y="85"/>
                      </a:lnTo>
                      <a:lnTo>
                        <a:pt x="36" y="85"/>
                      </a:lnTo>
                      <a:lnTo>
                        <a:pt x="34" y="85"/>
                      </a:lnTo>
                      <a:lnTo>
                        <a:pt x="34" y="85"/>
                      </a:lnTo>
                      <a:lnTo>
                        <a:pt x="30" y="83"/>
                      </a:lnTo>
                      <a:lnTo>
                        <a:pt x="27" y="82"/>
                      </a:lnTo>
                      <a:lnTo>
                        <a:pt x="27" y="82"/>
                      </a:lnTo>
                      <a:lnTo>
                        <a:pt x="23" y="83"/>
                      </a:lnTo>
                      <a:lnTo>
                        <a:pt x="23" y="83"/>
                      </a:lnTo>
                      <a:lnTo>
                        <a:pt x="20" y="84"/>
                      </a:lnTo>
                      <a:lnTo>
                        <a:pt x="18" y="85"/>
                      </a:lnTo>
                      <a:lnTo>
                        <a:pt x="19" y="86"/>
                      </a:lnTo>
                      <a:lnTo>
                        <a:pt x="19" y="86"/>
                      </a:lnTo>
                      <a:lnTo>
                        <a:pt x="22" y="88"/>
                      </a:lnTo>
                      <a:lnTo>
                        <a:pt x="22" y="88"/>
                      </a:lnTo>
                      <a:lnTo>
                        <a:pt x="21" y="89"/>
                      </a:lnTo>
                      <a:lnTo>
                        <a:pt x="21" y="89"/>
                      </a:lnTo>
                      <a:lnTo>
                        <a:pt x="15" y="88"/>
                      </a:lnTo>
                      <a:lnTo>
                        <a:pt x="15" y="88"/>
                      </a:lnTo>
                      <a:lnTo>
                        <a:pt x="14" y="88"/>
                      </a:lnTo>
                      <a:lnTo>
                        <a:pt x="14" y="86"/>
                      </a:lnTo>
                      <a:lnTo>
                        <a:pt x="13" y="84"/>
                      </a:lnTo>
                      <a:lnTo>
                        <a:pt x="12" y="83"/>
                      </a:lnTo>
                      <a:lnTo>
                        <a:pt x="12" y="83"/>
                      </a:lnTo>
                      <a:lnTo>
                        <a:pt x="5" y="81"/>
                      </a:lnTo>
                      <a:lnTo>
                        <a:pt x="2" y="80"/>
                      </a:lnTo>
                      <a:lnTo>
                        <a:pt x="0" y="79"/>
                      </a:lnTo>
                      <a:lnTo>
                        <a:pt x="0" y="79"/>
                      </a:lnTo>
                      <a:lnTo>
                        <a:pt x="2" y="76"/>
                      </a:lnTo>
                      <a:lnTo>
                        <a:pt x="3" y="72"/>
                      </a:lnTo>
                      <a:lnTo>
                        <a:pt x="3" y="72"/>
                      </a:lnTo>
                      <a:lnTo>
                        <a:pt x="4" y="67"/>
                      </a:lnTo>
                      <a:lnTo>
                        <a:pt x="6" y="65"/>
                      </a:lnTo>
                      <a:lnTo>
                        <a:pt x="6" y="65"/>
                      </a:lnTo>
                      <a:lnTo>
                        <a:pt x="6" y="63"/>
                      </a:lnTo>
                      <a:lnTo>
                        <a:pt x="7" y="60"/>
                      </a:lnTo>
                      <a:lnTo>
                        <a:pt x="7" y="60"/>
                      </a:lnTo>
                      <a:lnTo>
                        <a:pt x="7" y="59"/>
                      </a:lnTo>
                      <a:lnTo>
                        <a:pt x="7" y="58"/>
                      </a:lnTo>
                      <a:lnTo>
                        <a:pt x="7" y="57"/>
                      </a:lnTo>
                      <a:lnTo>
                        <a:pt x="8" y="56"/>
                      </a:lnTo>
                      <a:lnTo>
                        <a:pt x="8" y="56"/>
                      </a:lnTo>
                      <a:lnTo>
                        <a:pt x="11" y="55"/>
                      </a:lnTo>
                      <a:lnTo>
                        <a:pt x="11" y="53"/>
                      </a:lnTo>
                      <a:lnTo>
                        <a:pt x="11" y="53"/>
                      </a:lnTo>
                      <a:lnTo>
                        <a:pt x="13" y="52"/>
                      </a:lnTo>
                      <a:lnTo>
                        <a:pt x="14" y="52"/>
                      </a:lnTo>
                      <a:lnTo>
                        <a:pt x="14" y="53"/>
                      </a:lnTo>
                      <a:lnTo>
                        <a:pt x="14" y="53"/>
                      </a:lnTo>
                      <a:lnTo>
                        <a:pt x="13" y="55"/>
                      </a:lnTo>
                      <a:lnTo>
                        <a:pt x="13" y="56"/>
                      </a:lnTo>
                      <a:lnTo>
                        <a:pt x="13" y="56"/>
                      </a:lnTo>
                      <a:lnTo>
                        <a:pt x="14" y="57"/>
                      </a:lnTo>
                      <a:lnTo>
                        <a:pt x="13" y="57"/>
                      </a:lnTo>
                      <a:lnTo>
                        <a:pt x="13" y="57"/>
                      </a:lnTo>
                      <a:lnTo>
                        <a:pt x="12" y="58"/>
                      </a:lnTo>
                      <a:lnTo>
                        <a:pt x="11" y="59"/>
                      </a:lnTo>
                      <a:lnTo>
                        <a:pt x="11" y="59"/>
                      </a:lnTo>
                      <a:lnTo>
                        <a:pt x="12" y="59"/>
                      </a:lnTo>
                      <a:lnTo>
                        <a:pt x="12" y="60"/>
                      </a:lnTo>
                      <a:lnTo>
                        <a:pt x="12" y="60"/>
                      </a:lnTo>
                      <a:lnTo>
                        <a:pt x="13" y="63"/>
                      </a:lnTo>
                      <a:lnTo>
                        <a:pt x="13" y="64"/>
                      </a:lnTo>
                      <a:lnTo>
                        <a:pt x="13" y="65"/>
                      </a:lnTo>
                      <a:lnTo>
                        <a:pt x="13" y="65"/>
                      </a:lnTo>
                      <a:lnTo>
                        <a:pt x="12" y="65"/>
                      </a:lnTo>
                      <a:lnTo>
                        <a:pt x="12" y="67"/>
                      </a:lnTo>
                      <a:lnTo>
                        <a:pt x="12" y="68"/>
                      </a:lnTo>
                      <a:lnTo>
                        <a:pt x="11" y="68"/>
                      </a:lnTo>
                      <a:lnTo>
                        <a:pt x="11" y="68"/>
                      </a:lnTo>
                      <a:lnTo>
                        <a:pt x="7" y="69"/>
                      </a:lnTo>
                      <a:lnTo>
                        <a:pt x="6" y="69"/>
                      </a:lnTo>
                      <a:lnTo>
                        <a:pt x="7" y="71"/>
                      </a:lnTo>
                      <a:lnTo>
                        <a:pt x="7" y="71"/>
                      </a:lnTo>
                      <a:lnTo>
                        <a:pt x="8" y="71"/>
                      </a:lnTo>
                      <a:lnTo>
                        <a:pt x="8" y="72"/>
                      </a:lnTo>
                      <a:lnTo>
                        <a:pt x="8" y="72"/>
                      </a:lnTo>
                      <a:lnTo>
                        <a:pt x="9" y="73"/>
                      </a:lnTo>
                      <a:lnTo>
                        <a:pt x="9" y="73"/>
                      </a:lnTo>
                      <a:lnTo>
                        <a:pt x="11" y="74"/>
                      </a:lnTo>
                      <a:lnTo>
                        <a:pt x="12" y="76"/>
                      </a:lnTo>
                      <a:lnTo>
                        <a:pt x="12" y="76"/>
                      </a:lnTo>
                      <a:lnTo>
                        <a:pt x="13" y="77"/>
                      </a:lnTo>
                      <a:lnTo>
                        <a:pt x="15" y="78"/>
                      </a:lnTo>
                      <a:lnTo>
                        <a:pt x="18" y="80"/>
                      </a:lnTo>
                      <a:lnTo>
                        <a:pt x="18" y="80"/>
                      </a:lnTo>
                      <a:lnTo>
                        <a:pt x="18" y="80"/>
                      </a:lnTo>
                      <a:lnTo>
                        <a:pt x="19" y="79"/>
                      </a:lnTo>
                      <a:lnTo>
                        <a:pt x="19" y="78"/>
                      </a:lnTo>
                      <a:lnTo>
                        <a:pt x="18" y="77"/>
                      </a:lnTo>
                      <a:lnTo>
                        <a:pt x="18" y="77"/>
                      </a:lnTo>
                      <a:lnTo>
                        <a:pt x="17" y="77"/>
                      </a:lnTo>
                      <a:lnTo>
                        <a:pt x="15" y="77"/>
                      </a:lnTo>
                      <a:lnTo>
                        <a:pt x="14" y="76"/>
                      </a:lnTo>
                      <a:lnTo>
                        <a:pt x="14" y="75"/>
                      </a:lnTo>
                      <a:lnTo>
                        <a:pt x="14" y="75"/>
                      </a:lnTo>
                      <a:lnTo>
                        <a:pt x="14" y="71"/>
                      </a:lnTo>
                      <a:lnTo>
                        <a:pt x="14" y="68"/>
                      </a:lnTo>
                      <a:lnTo>
                        <a:pt x="15" y="68"/>
                      </a:lnTo>
                      <a:lnTo>
                        <a:pt x="15" y="68"/>
                      </a:lnTo>
                      <a:lnTo>
                        <a:pt x="17" y="67"/>
                      </a:lnTo>
                      <a:lnTo>
                        <a:pt x="18" y="66"/>
                      </a:lnTo>
                      <a:lnTo>
                        <a:pt x="18" y="65"/>
                      </a:lnTo>
                      <a:lnTo>
                        <a:pt x="18" y="65"/>
                      </a:lnTo>
                      <a:lnTo>
                        <a:pt x="16" y="63"/>
                      </a:lnTo>
                      <a:lnTo>
                        <a:pt x="16" y="62"/>
                      </a:lnTo>
                      <a:lnTo>
                        <a:pt x="17" y="62"/>
                      </a:lnTo>
                      <a:lnTo>
                        <a:pt x="17" y="62"/>
                      </a:lnTo>
                      <a:lnTo>
                        <a:pt x="18" y="61"/>
                      </a:lnTo>
                      <a:lnTo>
                        <a:pt x="20" y="60"/>
                      </a:lnTo>
                      <a:lnTo>
                        <a:pt x="20" y="60"/>
                      </a:lnTo>
                      <a:lnTo>
                        <a:pt x="23" y="59"/>
                      </a:lnTo>
                      <a:lnTo>
                        <a:pt x="23" y="57"/>
                      </a:lnTo>
                      <a:lnTo>
                        <a:pt x="23" y="55"/>
                      </a:lnTo>
                      <a:lnTo>
                        <a:pt x="23" y="55"/>
                      </a:lnTo>
                      <a:lnTo>
                        <a:pt x="21" y="53"/>
                      </a:lnTo>
                      <a:lnTo>
                        <a:pt x="20" y="53"/>
                      </a:lnTo>
                      <a:lnTo>
                        <a:pt x="19" y="52"/>
                      </a:lnTo>
                      <a:lnTo>
                        <a:pt x="19" y="51"/>
                      </a:lnTo>
                      <a:lnTo>
                        <a:pt x="19" y="51"/>
                      </a:lnTo>
                      <a:lnTo>
                        <a:pt x="20" y="49"/>
                      </a:lnTo>
                      <a:lnTo>
                        <a:pt x="19" y="47"/>
                      </a:lnTo>
                      <a:lnTo>
                        <a:pt x="19" y="47"/>
                      </a:lnTo>
                      <a:lnTo>
                        <a:pt x="16" y="45"/>
                      </a:lnTo>
                      <a:lnTo>
                        <a:pt x="16" y="44"/>
                      </a:lnTo>
                      <a:lnTo>
                        <a:pt x="17" y="44"/>
                      </a:lnTo>
                      <a:lnTo>
                        <a:pt x="17" y="44"/>
                      </a:lnTo>
                      <a:lnTo>
                        <a:pt x="21" y="44"/>
                      </a:lnTo>
                      <a:lnTo>
                        <a:pt x="21" y="43"/>
                      </a:lnTo>
                      <a:lnTo>
                        <a:pt x="21" y="41"/>
                      </a:lnTo>
                      <a:lnTo>
                        <a:pt x="21" y="41"/>
                      </a:lnTo>
                      <a:lnTo>
                        <a:pt x="21" y="38"/>
                      </a:lnTo>
                      <a:lnTo>
                        <a:pt x="19" y="37"/>
                      </a:lnTo>
                      <a:lnTo>
                        <a:pt x="18" y="36"/>
                      </a:lnTo>
                      <a:lnTo>
                        <a:pt x="18" y="34"/>
                      </a:lnTo>
                      <a:lnTo>
                        <a:pt x="18" y="34"/>
                      </a:lnTo>
                      <a:lnTo>
                        <a:pt x="18" y="25"/>
                      </a:lnTo>
                      <a:lnTo>
                        <a:pt x="18" y="25"/>
                      </a:lnTo>
                      <a:lnTo>
                        <a:pt x="18" y="20"/>
                      </a:lnTo>
                      <a:lnTo>
                        <a:pt x="17" y="15"/>
                      </a:lnTo>
                      <a:lnTo>
                        <a:pt x="17" y="15"/>
                      </a:lnTo>
                      <a:lnTo>
                        <a:pt x="20" y="11"/>
                      </a:lnTo>
                      <a:lnTo>
                        <a:pt x="22" y="9"/>
                      </a:lnTo>
                      <a:lnTo>
                        <a:pt x="23" y="8"/>
                      </a:lnTo>
                      <a:lnTo>
                        <a:pt x="23" y="8"/>
                      </a:lnTo>
                      <a:lnTo>
                        <a:pt x="27" y="9"/>
                      </a:lnTo>
                      <a:lnTo>
                        <a:pt x="28" y="10"/>
                      </a:lnTo>
                      <a:lnTo>
                        <a:pt x="29" y="11"/>
                      </a:lnTo>
                      <a:lnTo>
                        <a:pt x="29" y="11"/>
                      </a:lnTo>
                      <a:lnTo>
                        <a:pt x="29" y="13"/>
                      </a:lnTo>
                      <a:lnTo>
                        <a:pt x="32" y="14"/>
                      </a:lnTo>
                      <a:lnTo>
                        <a:pt x="32" y="14"/>
                      </a:lnTo>
                      <a:lnTo>
                        <a:pt x="36" y="15"/>
                      </a:lnTo>
                      <a:lnTo>
                        <a:pt x="36" y="17"/>
                      </a:lnTo>
                      <a:lnTo>
                        <a:pt x="35" y="19"/>
                      </a:lnTo>
                      <a:lnTo>
                        <a:pt x="35" y="19"/>
                      </a:lnTo>
                      <a:lnTo>
                        <a:pt x="34" y="24"/>
                      </a:lnTo>
                      <a:lnTo>
                        <a:pt x="34" y="25"/>
                      </a:lnTo>
                      <a:lnTo>
                        <a:pt x="36" y="25"/>
                      </a:lnTo>
                      <a:lnTo>
                        <a:pt x="36" y="25"/>
                      </a:lnTo>
                      <a:lnTo>
                        <a:pt x="39" y="23"/>
                      </a:lnTo>
                      <a:lnTo>
                        <a:pt x="41" y="21"/>
                      </a:lnTo>
                      <a:lnTo>
                        <a:pt x="41" y="21"/>
                      </a:lnTo>
                      <a:lnTo>
                        <a:pt x="46" y="20"/>
                      </a:lnTo>
                      <a:lnTo>
                        <a:pt x="47" y="21"/>
                      </a:lnTo>
                      <a:lnTo>
                        <a:pt x="47" y="21"/>
                      </a:lnTo>
                      <a:lnTo>
                        <a:pt x="47" y="21"/>
                      </a:lnTo>
                      <a:lnTo>
                        <a:pt x="47" y="22"/>
                      </a:lnTo>
                      <a:lnTo>
                        <a:pt x="48" y="22"/>
                      </a:lnTo>
                      <a:lnTo>
                        <a:pt x="50" y="22"/>
                      </a:lnTo>
                      <a:lnTo>
                        <a:pt x="50" y="22"/>
                      </a:lnTo>
                      <a:lnTo>
                        <a:pt x="53" y="21"/>
                      </a:lnTo>
                      <a:lnTo>
                        <a:pt x="54" y="21"/>
                      </a:lnTo>
                      <a:lnTo>
                        <a:pt x="54" y="20"/>
                      </a:lnTo>
                      <a:lnTo>
                        <a:pt x="54" y="20"/>
                      </a:lnTo>
                      <a:lnTo>
                        <a:pt x="53" y="20"/>
                      </a:lnTo>
                      <a:lnTo>
                        <a:pt x="51" y="20"/>
                      </a:lnTo>
                      <a:lnTo>
                        <a:pt x="51" y="20"/>
                      </a:lnTo>
                      <a:lnTo>
                        <a:pt x="52" y="19"/>
                      </a:lnTo>
                      <a:lnTo>
                        <a:pt x="52" y="19"/>
                      </a:lnTo>
                      <a:lnTo>
                        <a:pt x="53" y="17"/>
                      </a:lnTo>
                      <a:lnTo>
                        <a:pt x="53" y="14"/>
                      </a:lnTo>
                      <a:lnTo>
                        <a:pt x="54" y="13"/>
                      </a:lnTo>
                      <a:lnTo>
                        <a:pt x="55" y="14"/>
                      </a:lnTo>
                      <a:lnTo>
                        <a:pt x="55" y="14"/>
                      </a:lnTo>
                      <a:lnTo>
                        <a:pt x="58" y="19"/>
                      </a:lnTo>
                      <a:lnTo>
                        <a:pt x="60" y="24"/>
                      </a:lnTo>
                      <a:lnTo>
                        <a:pt x="60" y="24"/>
                      </a:lnTo>
                      <a:lnTo>
                        <a:pt x="61" y="25"/>
                      </a:lnTo>
                      <a:lnTo>
                        <a:pt x="61" y="26"/>
                      </a:lnTo>
                      <a:lnTo>
                        <a:pt x="62" y="25"/>
                      </a:lnTo>
                      <a:lnTo>
                        <a:pt x="62" y="25"/>
                      </a:lnTo>
                      <a:lnTo>
                        <a:pt x="62" y="23"/>
                      </a:lnTo>
                      <a:lnTo>
                        <a:pt x="62" y="21"/>
                      </a:lnTo>
                      <a:lnTo>
                        <a:pt x="63" y="20"/>
                      </a:lnTo>
                      <a:lnTo>
                        <a:pt x="63" y="20"/>
                      </a:lnTo>
                      <a:lnTo>
                        <a:pt x="69" y="19"/>
                      </a:lnTo>
                      <a:lnTo>
                        <a:pt x="71" y="18"/>
                      </a:lnTo>
                      <a:lnTo>
                        <a:pt x="71" y="18"/>
                      </a:lnTo>
                      <a:lnTo>
                        <a:pt x="71" y="17"/>
                      </a:lnTo>
                      <a:lnTo>
                        <a:pt x="71" y="17"/>
                      </a:lnTo>
                      <a:lnTo>
                        <a:pt x="69" y="16"/>
                      </a:lnTo>
                      <a:lnTo>
                        <a:pt x="67" y="16"/>
                      </a:lnTo>
                      <a:lnTo>
                        <a:pt x="67" y="16"/>
                      </a:lnTo>
                      <a:lnTo>
                        <a:pt x="64" y="18"/>
                      </a:lnTo>
                      <a:lnTo>
                        <a:pt x="63" y="19"/>
                      </a:lnTo>
                      <a:lnTo>
                        <a:pt x="62" y="19"/>
                      </a:lnTo>
                      <a:lnTo>
                        <a:pt x="62" y="19"/>
                      </a:lnTo>
                      <a:lnTo>
                        <a:pt x="60" y="18"/>
                      </a:lnTo>
                      <a:lnTo>
                        <a:pt x="59" y="18"/>
                      </a:lnTo>
                      <a:lnTo>
                        <a:pt x="58" y="18"/>
                      </a:lnTo>
                      <a:lnTo>
                        <a:pt x="59" y="16"/>
                      </a:lnTo>
                      <a:lnTo>
                        <a:pt x="59" y="16"/>
                      </a:lnTo>
                      <a:lnTo>
                        <a:pt x="62" y="12"/>
                      </a:lnTo>
                      <a:lnTo>
                        <a:pt x="62" y="11"/>
                      </a:lnTo>
                      <a:lnTo>
                        <a:pt x="64" y="11"/>
                      </a:lnTo>
                      <a:lnTo>
                        <a:pt x="64" y="11"/>
                      </a:lnTo>
                      <a:lnTo>
                        <a:pt x="68" y="11"/>
                      </a:lnTo>
                      <a:lnTo>
                        <a:pt x="69" y="10"/>
                      </a:lnTo>
                      <a:lnTo>
                        <a:pt x="69" y="9"/>
                      </a:lnTo>
                      <a:lnTo>
                        <a:pt x="69" y="9"/>
                      </a:lnTo>
                      <a:lnTo>
                        <a:pt x="70" y="4"/>
                      </a:lnTo>
                      <a:lnTo>
                        <a:pt x="70" y="4"/>
                      </a:lnTo>
                      <a:lnTo>
                        <a:pt x="72" y="1"/>
                      </a:lnTo>
                      <a:lnTo>
                        <a:pt x="73" y="0"/>
                      </a:lnTo>
                      <a:lnTo>
                        <a:pt x="74" y="1"/>
                      </a:lnTo>
                      <a:lnTo>
                        <a:pt x="74" y="1"/>
                      </a:lnTo>
                      <a:lnTo>
                        <a:pt x="75" y="5"/>
                      </a:lnTo>
                      <a:lnTo>
                        <a:pt x="74" y="10"/>
                      </a:lnTo>
                      <a:lnTo>
                        <a:pt x="74" y="10"/>
                      </a:lnTo>
                      <a:lnTo>
                        <a:pt x="74" y="12"/>
                      </a:lnTo>
                      <a:lnTo>
                        <a:pt x="75" y="13"/>
                      </a:lnTo>
                      <a:lnTo>
                        <a:pt x="79" y="16"/>
                      </a:lnTo>
                      <a:lnTo>
                        <a:pt x="79" y="16"/>
                      </a:lnTo>
                      <a:lnTo>
                        <a:pt x="80" y="18"/>
                      </a:lnTo>
                      <a:lnTo>
                        <a:pt x="78" y="18"/>
                      </a:lnTo>
                      <a:lnTo>
                        <a:pt x="78" y="18"/>
                      </a:lnTo>
                      <a:lnTo>
                        <a:pt x="75" y="18"/>
                      </a:lnTo>
                      <a:lnTo>
                        <a:pt x="74" y="19"/>
                      </a:lnTo>
                      <a:lnTo>
                        <a:pt x="75" y="20"/>
                      </a:lnTo>
                      <a:lnTo>
                        <a:pt x="75" y="20"/>
                      </a:lnTo>
                      <a:lnTo>
                        <a:pt x="77" y="22"/>
                      </a:lnTo>
                      <a:lnTo>
                        <a:pt x="78" y="22"/>
                      </a:lnTo>
                      <a:lnTo>
                        <a:pt x="80" y="21"/>
                      </a:lnTo>
                      <a:lnTo>
                        <a:pt x="80" y="21"/>
                      </a:lnTo>
                      <a:lnTo>
                        <a:pt x="83" y="19"/>
                      </a:lnTo>
                      <a:lnTo>
                        <a:pt x="85" y="18"/>
                      </a:lnTo>
                      <a:lnTo>
                        <a:pt x="85" y="18"/>
                      </a:lnTo>
                      <a:lnTo>
                        <a:pt x="83" y="21"/>
                      </a:lnTo>
                      <a:lnTo>
                        <a:pt x="83" y="21"/>
                      </a:lnTo>
                      <a:lnTo>
                        <a:pt x="84" y="22"/>
                      </a:lnTo>
                      <a:lnTo>
                        <a:pt x="84" y="22"/>
                      </a:lnTo>
                      <a:lnTo>
                        <a:pt x="87" y="21"/>
                      </a:lnTo>
                      <a:lnTo>
                        <a:pt x="88" y="21"/>
                      </a:lnTo>
                      <a:lnTo>
                        <a:pt x="89" y="21"/>
                      </a:lnTo>
                      <a:lnTo>
                        <a:pt x="89" y="21"/>
                      </a:lnTo>
                      <a:lnTo>
                        <a:pt x="90" y="23"/>
                      </a:lnTo>
                      <a:lnTo>
                        <a:pt x="91" y="24"/>
                      </a:lnTo>
                      <a:lnTo>
                        <a:pt x="90" y="24"/>
                      </a:lnTo>
                      <a:lnTo>
                        <a:pt x="90" y="24"/>
                      </a:lnTo>
                      <a:lnTo>
                        <a:pt x="87" y="24"/>
                      </a:lnTo>
                      <a:lnTo>
                        <a:pt x="87" y="25"/>
                      </a:lnTo>
                      <a:lnTo>
                        <a:pt x="87" y="27"/>
                      </a:lnTo>
                      <a:lnTo>
                        <a:pt x="87" y="27"/>
                      </a:lnTo>
                      <a:lnTo>
                        <a:pt x="86" y="30"/>
                      </a:lnTo>
                      <a:lnTo>
                        <a:pt x="86" y="33"/>
                      </a:lnTo>
                      <a:lnTo>
                        <a:pt x="86" y="33"/>
                      </a:lnTo>
                      <a:lnTo>
                        <a:pt x="85" y="37"/>
                      </a:lnTo>
                      <a:lnTo>
                        <a:pt x="86" y="40"/>
                      </a:lnTo>
                      <a:lnTo>
                        <a:pt x="86" y="40"/>
                      </a:lnTo>
                      <a:lnTo>
                        <a:pt x="89" y="45"/>
                      </a:lnTo>
                      <a:lnTo>
                        <a:pt x="89" y="45"/>
                      </a:lnTo>
                      <a:lnTo>
                        <a:pt x="93" y="50"/>
                      </a:lnTo>
                      <a:lnTo>
                        <a:pt x="99" y="54"/>
                      </a:lnTo>
                      <a:lnTo>
                        <a:pt x="99" y="54"/>
                      </a:lnTo>
                      <a:lnTo>
                        <a:pt x="101" y="57"/>
                      </a:lnTo>
                      <a:lnTo>
                        <a:pt x="103" y="59"/>
                      </a:lnTo>
                      <a:lnTo>
                        <a:pt x="103" y="59"/>
                      </a:lnTo>
                      <a:lnTo>
                        <a:pt x="106" y="62"/>
                      </a:lnTo>
                      <a:lnTo>
                        <a:pt x="107" y="63"/>
                      </a:lnTo>
                      <a:lnTo>
                        <a:pt x="106" y="64"/>
                      </a:lnTo>
                      <a:lnTo>
                        <a:pt x="106" y="64"/>
                      </a:lnTo>
                      <a:lnTo>
                        <a:pt x="104" y="66"/>
                      </a:lnTo>
                      <a:lnTo>
                        <a:pt x="103" y="67"/>
                      </a:lnTo>
                      <a:lnTo>
                        <a:pt x="101" y="67"/>
                      </a:lnTo>
                      <a:lnTo>
                        <a:pt x="101" y="67"/>
                      </a:lnTo>
                      <a:lnTo>
                        <a:pt x="99" y="67"/>
                      </a:lnTo>
                      <a:lnTo>
                        <a:pt x="98" y="66"/>
                      </a:lnTo>
                      <a:lnTo>
                        <a:pt x="95" y="66"/>
                      </a:lnTo>
                      <a:lnTo>
                        <a:pt x="95" y="66"/>
                      </a:lnTo>
                      <a:lnTo>
                        <a:pt x="88" y="68"/>
                      </a:lnTo>
                      <a:lnTo>
                        <a:pt x="84" y="68"/>
                      </a:lnTo>
                      <a:lnTo>
                        <a:pt x="80" y="68"/>
                      </a:lnTo>
                      <a:lnTo>
                        <a:pt x="80" y="68"/>
                      </a:lnTo>
                      <a:lnTo>
                        <a:pt x="77" y="66"/>
                      </a:lnTo>
                      <a:lnTo>
                        <a:pt x="76" y="64"/>
                      </a:lnTo>
                      <a:lnTo>
                        <a:pt x="76" y="62"/>
                      </a:lnTo>
                      <a:lnTo>
                        <a:pt x="74" y="62"/>
                      </a:lnTo>
                      <a:lnTo>
                        <a:pt x="74" y="62"/>
                      </a:lnTo>
                      <a:lnTo>
                        <a:pt x="68" y="64"/>
                      </a:lnTo>
                      <a:lnTo>
                        <a:pt x="63" y="65"/>
                      </a:lnTo>
                      <a:lnTo>
                        <a:pt x="61" y="66"/>
                      </a:lnTo>
                      <a:lnTo>
                        <a:pt x="61" y="66"/>
                      </a:lnTo>
                      <a:lnTo>
                        <a:pt x="60" y="69"/>
                      </a:lnTo>
                      <a:lnTo>
                        <a:pt x="59" y="74"/>
                      </a:lnTo>
                      <a:lnTo>
                        <a:pt x="59" y="74"/>
                      </a:lnTo>
                      <a:lnTo>
                        <a:pt x="60" y="77"/>
                      </a:lnTo>
                      <a:lnTo>
                        <a:pt x="63" y="80"/>
                      </a:lnTo>
                      <a:lnTo>
                        <a:pt x="63" y="80"/>
                      </a:lnTo>
                      <a:lnTo>
                        <a:pt x="68" y="83"/>
                      </a:lnTo>
                      <a:lnTo>
                        <a:pt x="70" y="84"/>
                      </a:lnTo>
                      <a:lnTo>
                        <a:pt x="70" y="86"/>
                      </a:lnTo>
                      <a:lnTo>
                        <a:pt x="70" y="86"/>
                      </a:lnTo>
                      <a:lnTo>
                        <a:pt x="69" y="88"/>
                      </a:lnTo>
                      <a:lnTo>
                        <a:pt x="67" y="89"/>
                      </a:lnTo>
                      <a:lnTo>
                        <a:pt x="64" y="90"/>
                      </a:lnTo>
                      <a:lnTo>
                        <a:pt x="64" y="90"/>
                      </a:lnTo>
                      <a:lnTo>
                        <a:pt x="63" y="93"/>
                      </a:lnTo>
                      <a:lnTo>
                        <a:pt x="63" y="95"/>
                      </a:lnTo>
                      <a:lnTo>
                        <a:pt x="61" y="95"/>
                      </a:lnTo>
                      <a:lnTo>
                        <a:pt x="61" y="9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9" name="フリーフォーム 218">
                  <a:extLst>
                    <a:ext uri="{FF2B5EF4-FFF2-40B4-BE49-F238E27FC236}">
                      <a16:creationId xmlns:a16="http://schemas.microsoft.com/office/drawing/2014/main" id="{00000000-0008-0000-0000-000043060000}"/>
                    </a:ext>
                  </a:extLst>
                </p:cNvPr>
                <p:cNvSpPr>
                  <a:spLocks/>
                </p:cNvSpPr>
                <p:nvPr/>
              </p:nvSpPr>
              <p:spPr bwMode="auto">
                <a:xfrm>
                  <a:off x="29" y="802"/>
                  <a:ext cx="3" cy="3"/>
                </a:xfrm>
                <a:custGeom>
                  <a:avLst/>
                  <a:gdLst>
                    <a:gd name="T0" fmla="*/ 20 w 27"/>
                    <a:gd name="T1" fmla="*/ 6 h 31"/>
                    <a:gd name="T2" fmla="*/ 18 w 27"/>
                    <a:gd name="T3" fmla="*/ 3 h 31"/>
                    <a:gd name="T4" fmla="*/ 17 w 27"/>
                    <a:gd name="T5" fmla="*/ 2 h 31"/>
                    <a:gd name="T6" fmla="*/ 13 w 27"/>
                    <a:gd name="T7" fmla="*/ 0 h 31"/>
                    <a:gd name="T8" fmla="*/ 11 w 27"/>
                    <a:gd name="T9" fmla="*/ 0 h 31"/>
                    <a:gd name="T10" fmla="*/ 11 w 27"/>
                    <a:gd name="T11" fmla="*/ 4 h 31"/>
                    <a:gd name="T12" fmla="*/ 13 w 27"/>
                    <a:gd name="T13" fmla="*/ 7 h 31"/>
                    <a:gd name="T14" fmla="*/ 16 w 27"/>
                    <a:gd name="T15" fmla="*/ 9 h 31"/>
                    <a:gd name="T16" fmla="*/ 17 w 27"/>
                    <a:gd name="T17" fmla="*/ 11 h 31"/>
                    <a:gd name="T18" fmla="*/ 15 w 27"/>
                    <a:gd name="T19" fmla="*/ 13 h 31"/>
                    <a:gd name="T20" fmla="*/ 16 w 27"/>
                    <a:gd name="T21" fmla="*/ 15 h 31"/>
                    <a:gd name="T22" fmla="*/ 18 w 27"/>
                    <a:gd name="T23" fmla="*/ 22 h 31"/>
                    <a:gd name="T24" fmla="*/ 15 w 27"/>
                    <a:gd name="T25" fmla="*/ 20 h 31"/>
                    <a:gd name="T26" fmla="*/ 12 w 27"/>
                    <a:gd name="T27" fmla="*/ 20 h 31"/>
                    <a:gd name="T28" fmla="*/ 12 w 27"/>
                    <a:gd name="T29" fmla="*/ 19 h 31"/>
                    <a:gd name="T30" fmla="*/ 15 w 27"/>
                    <a:gd name="T31" fmla="*/ 19 h 31"/>
                    <a:gd name="T32" fmla="*/ 15 w 27"/>
                    <a:gd name="T33" fmla="*/ 18 h 31"/>
                    <a:gd name="T34" fmla="*/ 12 w 27"/>
                    <a:gd name="T35" fmla="*/ 16 h 31"/>
                    <a:gd name="T36" fmla="*/ 11 w 27"/>
                    <a:gd name="T37" fmla="*/ 15 h 31"/>
                    <a:gd name="T38" fmla="*/ 12 w 27"/>
                    <a:gd name="T39" fmla="*/ 14 h 31"/>
                    <a:gd name="T40" fmla="*/ 12 w 27"/>
                    <a:gd name="T41" fmla="*/ 13 h 31"/>
                    <a:gd name="T42" fmla="*/ 11 w 27"/>
                    <a:gd name="T43" fmla="*/ 10 h 31"/>
                    <a:gd name="T44" fmla="*/ 11 w 27"/>
                    <a:gd name="T45" fmla="*/ 6 h 31"/>
                    <a:gd name="T46" fmla="*/ 10 w 27"/>
                    <a:gd name="T47" fmla="*/ 5 h 31"/>
                    <a:gd name="T48" fmla="*/ 8 w 27"/>
                    <a:gd name="T49" fmla="*/ 3 h 31"/>
                    <a:gd name="T50" fmla="*/ 7 w 27"/>
                    <a:gd name="T51" fmla="*/ 3 h 31"/>
                    <a:gd name="T52" fmla="*/ 6 w 27"/>
                    <a:gd name="T53" fmla="*/ 3 h 31"/>
                    <a:gd name="T54" fmla="*/ 0 w 27"/>
                    <a:gd name="T55" fmla="*/ 3 h 31"/>
                    <a:gd name="T56" fmla="*/ 3 w 27"/>
                    <a:gd name="T57" fmla="*/ 4 h 31"/>
                    <a:gd name="T58" fmla="*/ 2 w 27"/>
                    <a:gd name="T59" fmla="*/ 5 h 31"/>
                    <a:gd name="T60" fmla="*/ 2 w 27"/>
                    <a:gd name="T61" fmla="*/ 10 h 31"/>
                    <a:gd name="T62" fmla="*/ 2 w 27"/>
                    <a:gd name="T63" fmla="*/ 14 h 31"/>
                    <a:gd name="T64" fmla="*/ 1 w 27"/>
                    <a:gd name="T65" fmla="*/ 25 h 31"/>
                    <a:gd name="T66" fmla="*/ 4 w 27"/>
                    <a:gd name="T67" fmla="*/ 25 h 31"/>
                    <a:gd name="T68" fmla="*/ 6 w 27"/>
                    <a:gd name="T69" fmla="*/ 26 h 31"/>
                    <a:gd name="T70" fmla="*/ 9 w 27"/>
                    <a:gd name="T71" fmla="*/ 29 h 31"/>
                    <a:gd name="T72" fmla="*/ 12 w 27"/>
                    <a:gd name="T73" fmla="*/ 31 h 31"/>
                    <a:gd name="T74" fmla="*/ 17 w 27"/>
                    <a:gd name="T75" fmla="*/ 31 h 31"/>
                    <a:gd name="T76" fmla="*/ 18 w 27"/>
                    <a:gd name="T77" fmla="*/ 31 h 31"/>
                    <a:gd name="T78" fmla="*/ 19 w 27"/>
                    <a:gd name="T79" fmla="*/ 29 h 31"/>
                    <a:gd name="T80" fmla="*/ 25 w 27"/>
                    <a:gd name="T81" fmla="*/ 22 h 31"/>
                    <a:gd name="T82" fmla="*/ 26 w 27"/>
                    <a:gd name="T83" fmla="*/ 20 h 31"/>
                    <a:gd name="T84" fmla="*/ 27 w 27"/>
                    <a:gd name="T85" fmla="*/ 18 h 31"/>
                    <a:gd name="T86" fmla="*/ 26 w 27"/>
                    <a:gd name="T87" fmla="*/ 16 h 31"/>
                    <a:gd name="T88" fmla="*/ 25 w 27"/>
                    <a:gd name="T89" fmla="*/ 13 h 31"/>
                    <a:gd name="T90" fmla="*/ 23 w 27"/>
                    <a:gd name="T91" fmla="*/ 7 h 31"/>
                    <a:gd name="T92" fmla="*/ 22 w 27"/>
                    <a:gd name="T93" fmla="*/ 7 h 31"/>
                    <a:gd name="T94" fmla="*/ 20 w 27"/>
                    <a:gd name="T95"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 h="31">
                      <a:moveTo>
                        <a:pt x="20" y="6"/>
                      </a:moveTo>
                      <a:lnTo>
                        <a:pt x="20" y="6"/>
                      </a:lnTo>
                      <a:lnTo>
                        <a:pt x="18" y="4"/>
                      </a:lnTo>
                      <a:lnTo>
                        <a:pt x="18" y="3"/>
                      </a:lnTo>
                      <a:lnTo>
                        <a:pt x="18" y="3"/>
                      </a:lnTo>
                      <a:lnTo>
                        <a:pt x="17" y="2"/>
                      </a:lnTo>
                      <a:lnTo>
                        <a:pt x="17" y="2"/>
                      </a:lnTo>
                      <a:lnTo>
                        <a:pt x="13" y="0"/>
                      </a:lnTo>
                      <a:lnTo>
                        <a:pt x="11" y="0"/>
                      </a:lnTo>
                      <a:lnTo>
                        <a:pt x="11" y="0"/>
                      </a:lnTo>
                      <a:lnTo>
                        <a:pt x="11" y="0"/>
                      </a:lnTo>
                      <a:lnTo>
                        <a:pt x="11" y="4"/>
                      </a:lnTo>
                      <a:lnTo>
                        <a:pt x="12" y="6"/>
                      </a:lnTo>
                      <a:lnTo>
                        <a:pt x="13" y="7"/>
                      </a:lnTo>
                      <a:lnTo>
                        <a:pt x="13" y="7"/>
                      </a:lnTo>
                      <a:lnTo>
                        <a:pt x="16" y="9"/>
                      </a:lnTo>
                      <a:lnTo>
                        <a:pt x="17" y="10"/>
                      </a:lnTo>
                      <a:lnTo>
                        <a:pt x="17" y="11"/>
                      </a:lnTo>
                      <a:lnTo>
                        <a:pt x="17" y="11"/>
                      </a:lnTo>
                      <a:lnTo>
                        <a:pt x="15" y="13"/>
                      </a:lnTo>
                      <a:lnTo>
                        <a:pt x="16" y="15"/>
                      </a:lnTo>
                      <a:lnTo>
                        <a:pt x="16" y="15"/>
                      </a:lnTo>
                      <a:lnTo>
                        <a:pt x="18" y="22"/>
                      </a:lnTo>
                      <a:lnTo>
                        <a:pt x="18" y="22"/>
                      </a:lnTo>
                      <a:lnTo>
                        <a:pt x="17" y="20"/>
                      </a:lnTo>
                      <a:lnTo>
                        <a:pt x="15" y="20"/>
                      </a:lnTo>
                      <a:lnTo>
                        <a:pt x="15" y="20"/>
                      </a:lnTo>
                      <a:lnTo>
                        <a:pt x="12" y="20"/>
                      </a:lnTo>
                      <a:lnTo>
                        <a:pt x="11" y="20"/>
                      </a:lnTo>
                      <a:lnTo>
                        <a:pt x="12" y="19"/>
                      </a:lnTo>
                      <a:lnTo>
                        <a:pt x="12" y="19"/>
                      </a:lnTo>
                      <a:lnTo>
                        <a:pt x="15" y="19"/>
                      </a:lnTo>
                      <a:lnTo>
                        <a:pt x="15" y="18"/>
                      </a:lnTo>
                      <a:lnTo>
                        <a:pt x="15" y="18"/>
                      </a:lnTo>
                      <a:lnTo>
                        <a:pt x="15" y="18"/>
                      </a:lnTo>
                      <a:lnTo>
                        <a:pt x="12" y="16"/>
                      </a:lnTo>
                      <a:lnTo>
                        <a:pt x="11" y="15"/>
                      </a:lnTo>
                      <a:lnTo>
                        <a:pt x="11" y="15"/>
                      </a:lnTo>
                      <a:lnTo>
                        <a:pt x="12" y="14"/>
                      </a:lnTo>
                      <a:lnTo>
                        <a:pt x="12" y="14"/>
                      </a:lnTo>
                      <a:lnTo>
                        <a:pt x="12" y="13"/>
                      </a:lnTo>
                      <a:lnTo>
                        <a:pt x="12" y="13"/>
                      </a:lnTo>
                      <a:lnTo>
                        <a:pt x="11" y="10"/>
                      </a:lnTo>
                      <a:lnTo>
                        <a:pt x="11" y="10"/>
                      </a:lnTo>
                      <a:lnTo>
                        <a:pt x="11" y="8"/>
                      </a:lnTo>
                      <a:lnTo>
                        <a:pt x="11" y="6"/>
                      </a:lnTo>
                      <a:lnTo>
                        <a:pt x="10" y="5"/>
                      </a:lnTo>
                      <a:lnTo>
                        <a:pt x="10" y="5"/>
                      </a:lnTo>
                      <a:lnTo>
                        <a:pt x="9" y="3"/>
                      </a:lnTo>
                      <a:lnTo>
                        <a:pt x="8" y="3"/>
                      </a:lnTo>
                      <a:lnTo>
                        <a:pt x="8" y="3"/>
                      </a:lnTo>
                      <a:lnTo>
                        <a:pt x="7" y="3"/>
                      </a:lnTo>
                      <a:lnTo>
                        <a:pt x="6" y="3"/>
                      </a:lnTo>
                      <a:lnTo>
                        <a:pt x="6" y="3"/>
                      </a:lnTo>
                      <a:lnTo>
                        <a:pt x="0" y="3"/>
                      </a:lnTo>
                      <a:lnTo>
                        <a:pt x="0" y="3"/>
                      </a:lnTo>
                      <a:lnTo>
                        <a:pt x="2" y="4"/>
                      </a:lnTo>
                      <a:lnTo>
                        <a:pt x="3" y="4"/>
                      </a:lnTo>
                      <a:lnTo>
                        <a:pt x="2" y="5"/>
                      </a:lnTo>
                      <a:lnTo>
                        <a:pt x="2" y="5"/>
                      </a:lnTo>
                      <a:lnTo>
                        <a:pt x="2" y="7"/>
                      </a:lnTo>
                      <a:lnTo>
                        <a:pt x="2" y="10"/>
                      </a:lnTo>
                      <a:lnTo>
                        <a:pt x="2" y="14"/>
                      </a:lnTo>
                      <a:lnTo>
                        <a:pt x="2" y="14"/>
                      </a:lnTo>
                      <a:lnTo>
                        <a:pt x="1" y="20"/>
                      </a:lnTo>
                      <a:lnTo>
                        <a:pt x="1" y="25"/>
                      </a:lnTo>
                      <a:lnTo>
                        <a:pt x="1" y="25"/>
                      </a:lnTo>
                      <a:lnTo>
                        <a:pt x="4" y="25"/>
                      </a:lnTo>
                      <a:lnTo>
                        <a:pt x="4" y="25"/>
                      </a:lnTo>
                      <a:lnTo>
                        <a:pt x="6" y="26"/>
                      </a:lnTo>
                      <a:lnTo>
                        <a:pt x="9" y="29"/>
                      </a:lnTo>
                      <a:lnTo>
                        <a:pt x="9" y="29"/>
                      </a:lnTo>
                      <a:lnTo>
                        <a:pt x="10" y="30"/>
                      </a:lnTo>
                      <a:lnTo>
                        <a:pt x="12" y="31"/>
                      </a:lnTo>
                      <a:lnTo>
                        <a:pt x="12" y="31"/>
                      </a:lnTo>
                      <a:lnTo>
                        <a:pt x="17" y="31"/>
                      </a:lnTo>
                      <a:lnTo>
                        <a:pt x="18" y="31"/>
                      </a:lnTo>
                      <a:lnTo>
                        <a:pt x="18" y="31"/>
                      </a:lnTo>
                      <a:lnTo>
                        <a:pt x="18" y="31"/>
                      </a:lnTo>
                      <a:lnTo>
                        <a:pt x="19" y="29"/>
                      </a:lnTo>
                      <a:lnTo>
                        <a:pt x="21" y="27"/>
                      </a:lnTo>
                      <a:lnTo>
                        <a:pt x="25" y="22"/>
                      </a:lnTo>
                      <a:lnTo>
                        <a:pt x="25" y="22"/>
                      </a:lnTo>
                      <a:lnTo>
                        <a:pt x="26" y="20"/>
                      </a:lnTo>
                      <a:lnTo>
                        <a:pt x="27" y="18"/>
                      </a:lnTo>
                      <a:lnTo>
                        <a:pt x="27" y="18"/>
                      </a:lnTo>
                      <a:lnTo>
                        <a:pt x="27" y="17"/>
                      </a:lnTo>
                      <a:lnTo>
                        <a:pt x="26" y="16"/>
                      </a:lnTo>
                      <a:lnTo>
                        <a:pt x="25" y="13"/>
                      </a:lnTo>
                      <a:lnTo>
                        <a:pt x="25" y="13"/>
                      </a:lnTo>
                      <a:lnTo>
                        <a:pt x="25" y="10"/>
                      </a:lnTo>
                      <a:lnTo>
                        <a:pt x="23" y="7"/>
                      </a:lnTo>
                      <a:lnTo>
                        <a:pt x="23" y="7"/>
                      </a:lnTo>
                      <a:lnTo>
                        <a:pt x="22" y="7"/>
                      </a:lnTo>
                      <a:lnTo>
                        <a:pt x="20" y="6"/>
                      </a:lnTo>
                      <a:lnTo>
                        <a:pt x="20"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0" name="フリーフォーム 219">
                  <a:extLst>
                    <a:ext uri="{FF2B5EF4-FFF2-40B4-BE49-F238E27FC236}">
                      <a16:creationId xmlns:a16="http://schemas.microsoft.com/office/drawing/2014/main" id="{00000000-0008-0000-0000-000044060000}"/>
                    </a:ext>
                  </a:extLst>
                </p:cNvPr>
                <p:cNvSpPr>
                  <a:spLocks/>
                </p:cNvSpPr>
                <p:nvPr/>
              </p:nvSpPr>
              <p:spPr bwMode="auto">
                <a:xfrm>
                  <a:off x="30" y="800"/>
                  <a:ext cx="4" cy="3"/>
                </a:xfrm>
                <a:custGeom>
                  <a:avLst/>
                  <a:gdLst>
                    <a:gd name="T0" fmla="*/ 20 w 32"/>
                    <a:gd name="T1" fmla="*/ 18 h 33"/>
                    <a:gd name="T2" fmla="*/ 18 w 32"/>
                    <a:gd name="T3" fmla="*/ 14 h 33"/>
                    <a:gd name="T4" fmla="*/ 17 w 32"/>
                    <a:gd name="T5" fmla="*/ 10 h 33"/>
                    <a:gd name="T6" fmla="*/ 14 w 32"/>
                    <a:gd name="T7" fmla="*/ 7 h 33"/>
                    <a:gd name="T8" fmla="*/ 12 w 32"/>
                    <a:gd name="T9" fmla="*/ 4 h 33"/>
                    <a:gd name="T10" fmla="*/ 11 w 32"/>
                    <a:gd name="T11" fmla="*/ 4 h 33"/>
                    <a:gd name="T12" fmla="*/ 9 w 32"/>
                    <a:gd name="T13" fmla="*/ 4 h 33"/>
                    <a:gd name="T14" fmla="*/ 6 w 32"/>
                    <a:gd name="T15" fmla="*/ 2 h 33"/>
                    <a:gd name="T16" fmla="*/ 5 w 32"/>
                    <a:gd name="T17" fmla="*/ 3 h 33"/>
                    <a:gd name="T18" fmla="*/ 5 w 32"/>
                    <a:gd name="T19" fmla="*/ 5 h 33"/>
                    <a:gd name="T20" fmla="*/ 4 w 32"/>
                    <a:gd name="T21" fmla="*/ 6 h 33"/>
                    <a:gd name="T22" fmla="*/ 2 w 32"/>
                    <a:gd name="T23" fmla="*/ 7 h 33"/>
                    <a:gd name="T24" fmla="*/ 0 w 32"/>
                    <a:gd name="T25" fmla="*/ 10 h 33"/>
                    <a:gd name="T26" fmla="*/ 0 w 32"/>
                    <a:gd name="T27" fmla="*/ 10 h 33"/>
                    <a:gd name="T28" fmla="*/ 3 w 32"/>
                    <a:gd name="T29" fmla="*/ 12 h 33"/>
                    <a:gd name="T30" fmla="*/ 5 w 32"/>
                    <a:gd name="T31" fmla="*/ 13 h 33"/>
                    <a:gd name="T32" fmla="*/ 6 w 32"/>
                    <a:gd name="T33" fmla="*/ 12 h 33"/>
                    <a:gd name="T34" fmla="*/ 5 w 32"/>
                    <a:gd name="T35" fmla="*/ 10 h 33"/>
                    <a:gd name="T36" fmla="*/ 6 w 32"/>
                    <a:gd name="T37" fmla="*/ 8 h 33"/>
                    <a:gd name="T38" fmla="*/ 10 w 32"/>
                    <a:gd name="T39" fmla="*/ 12 h 33"/>
                    <a:gd name="T40" fmla="*/ 11 w 32"/>
                    <a:gd name="T41" fmla="*/ 14 h 33"/>
                    <a:gd name="T42" fmla="*/ 12 w 32"/>
                    <a:gd name="T43" fmla="*/ 16 h 33"/>
                    <a:gd name="T44" fmla="*/ 16 w 32"/>
                    <a:gd name="T45" fmla="*/ 18 h 33"/>
                    <a:gd name="T46" fmla="*/ 18 w 32"/>
                    <a:gd name="T47" fmla="*/ 21 h 33"/>
                    <a:gd name="T48" fmla="*/ 19 w 32"/>
                    <a:gd name="T49" fmla="*/ 24 h 33"/>
                    <a:gd name="T50" fmla="*/ 18 w 32"/>
                    <a:gd name="T51" fmla="*/ 25 h 33"/>
                    <a:gd name="T52" fmla="*/ 16 w 32"/>
                    <a:gd name="T53" fmla="*/ 25 h 33"/>
                    <a:gd name="T54" fmla="*/ 18 w 32"/>
                    <a:gd name="T55" fmla="*/ 27 h 33"/>
                    <a:gd name="T56" fmla="*/ 20 w 32"/>
                    <a:gd name="T57" fmla="*/ 26 h 33"/>
                    <a:gd name="T58" fmla="*/ 22 w 32"/>
                    <a:gd name="T59" fmla="*/ 25 h 33"/>
                    <a:gd name="T60" fmla="*/ 23 w 32"/>
                    <a:gd name="T61" fmla="*/ 29 h 33"/>
                    <a:gd name="T62" fmla="*/ 23 w 32"/>
                    <a:gd name="T63" fmla="*/ 31 h 33"/>
                    <a:gd name="T64" fmla="*/ 23 w 32"/>
                    <a:gd name="T65" fmla="*/ 33 h 33"/>
                    <a:gd name="T66" fmla="*/ 26 w 32"/>
                    <a:gd name="T67" fmla="*/ 29 h 33"/>
                    <a:gd name="T68" fmla="*/ 27 w 32"/>
                    <a:gd name="T69" fmla="*/ 28 h 33"/>
                    <a:gd name="T70" fmla="*/ 25 w 32"/>
                    <a:gd name="T71" fmla="*/ 26 h 33"/>
                    <a:gd name="T72" fmla="*/ 23 w 32"/>
                    <a:gd name="T73" fmla="*/ 24 h 33"/>
                    <a:gd name="T74" fmla="*/ 26 w 32"/>
                    <a:gd name="T75" fmla="*/ 21 h 33"/>
                    <a:gd name="T76" fmla="*/ 28 w 32"/>
                    <a:gd name="T77" fmla="*/ 22 h 33"/>
                    <a:gd name="T78" fmla="*/ 30 w 32"/>
                    <a:gd name="T79" fmla="*/ 22 h 33"/>
                    <a:gd name="T80" fmla="*/ 29 w 32"/>
                    <a:gd name="T81" fmla="*/ 20 h 33"/>
                    <a:gd name="T82" fmla="*/ 28 w 32"/>
                    <a:gd name="T83" fmla="*/ 17 h 33"/>
                    <a:gd name="T84" fmla="*/ 30 w 32"/>
                    <a:gd name="T85" fmla="*/ 15 h 33"/>
                    <a:gd name="T86" fmla="*/ 32 w 32"/>
                    <a:gd name="T87" fmla="*/ 14 h 33"/>
                    <a:gd name="T88" fmla="*/ 30 w 32"/>
                    <a:gd name="T89" fmla="*/ 11 h 33"/>
                    <a:gd name="T90" fmla="*/ 29 w 32"/>
                    <a:gd name="T91" fmla="*/ 6 h 33"/>
                    <a:gd name="T92" fmla="*/ 24 w 32"/>
                    <a:gd name="T93" fmla="*/ 0 h 33"/>
                    <a:gd name="T94" fmla="*/ 25 w 32"/>
                    <a:gd name="T95" fmla="*/ 3 h 33"/>
                    <a:gd name="T96" fmla="*/ 25 w 32"/>
                    <a:gd name="T97" fmla="*/ 7 h 33"/>
                    <a:gd name="T98" fmla="*/ 24 w 32"/>
                    <a:gd name="T99" fmla="*/ 12 h 33"/>
                    <a:gd name="T100" fmla="*/ 23 w 32"/>
                    <a:gd name="T101" fmla="*/ 14 h 33"/>
                    <a:gd name="T102" fmla="*/ 21 w 32"/>
                    <a:gd name="T103" fmla="*/ 10 h 33"/>
                    <a:gd name="T104" fmla="*/ 19 w 32"/>
                    <a:gd name="T105" fmla="*/ 6 h 33"/>
                    <a:gd name="T106" fmla="*/ 17 w 32"/>
                    <a:gd name="T107" fmla="*/ 6 h 33"/>
                    <a:gd name="T108" fmla="*/ 19 w 32"/>
                    <a:gd name="T109" fmla="*/ 12 h 33"/>
                    <a:gd name="T110" fmla="*/ 20 w 32"/>
                    <a:gd name="T111"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 h="33">
                      <a:moveTo>
                        <a:pt x="20" y="18"/>
                      </a:moveTo>
                      <a:lnTo>
                        <a:pt x="20" y="18"/>
                      </a:lnTo>
                      <a:lnTo>
                        <a:pt x="20" y="17"/>
                      </a:lnTo>
                      <a:lnTo>
                        <a:pt x="18" y="14"/>
                      </a:lnTo>
                      <a:lnTo>
                        <a:pt x="18" y="14"/>
                      </a:lnTo>
                      <a:lnTo>
                        <a:pt x="17" y="10"/>
                      </a:lnTo>
                      <a:lnTo>
                        <a:pt x="14" y="7"/>
                      </a:lnTo>
                      <a:lnTo>
                        <a:pt x="14" y="7"/>
                      </a:lnTo>
                      <a:lnTo>
                        <a:pt x="13" y="5"/>
                      </a:lnTo>
                      <a:lnTo>
                        <a:pt x="12" y="4"/>
                      </a:lnTo>
                      <a:lnTo>
                        <a:pt x="12" y="4"/>
                      </a:lnTo>
                      <a:lnTo>
                        <a:pt x="11" y="4"/>
                      </a:lnTo>
                      <a:lnTo>
                        <a:pt x="9" y="4"/>
                      </a:lnTo>
                      <a:lnTo>
                        <a:pt x="9" y="4"/>
                      </a:lnTo>
                      <a:lnTo>
                        <a:pt x="8" y="3"/>
                      </a:lnTo>
                      <a:lnTo>
                        <a:pt x="6" y="2"/>
                      </a:lnTo>
                      <a:lnTo>
                        <a:pt x="6" y="2"/>
                      </a:lnTo>
                      <a:lnTo>
                        <a:pt x="5" y="3"/>
                      </a:lnTo>
                      <a:lnTo>
                        <a:pt x="5" y="4"/>
                      </a:lnTo>
                      <a:lnTo>
                        <a:pt x="5" y="5"/>
                      </a:lnTo>
                      <a:lnTo>
                        <a:pt x="5" y="5"/>
                      </a:lnTo>
                      <a:lnTo>
                        <a:pt x="4" y="6"/>
                      </a:lnTo>
                      <a:lnTo>
                        <a:pt x="2" y="7"/>
                      </a:lnTo>
                      <a:lnTo>
                        <a:pt x="2" y="7"/>
                      </a:lnTo>
                      <a:lnTo>
                        <a:pt x="0" y="8"/>
                      </a:lnTo>
                      <a:lnTo>
                        <a:pt x="0" y="10"/>
                      </a:lnTo>
                      <a:lnTo>
                        <a:pt x="0" y="10"/>
                      </a:lnTo>
                      <a:lnTo>
                        <a:pt x="0" y="10"/>
                      </a:lnTo>
                      <a:lnTo>
                        <a:pt x="2" y="11"/>
                      </a:lnTo>
                      <a:lnTo>
                        <a:pt x="3" y="12"/>
                      </a:lnTo>
                      <a:lnTo>
                        <a:pt x="3" y="12"/>
                      </a:lnTo>
                      <a:lnTo>
                        <a:pt x="5" y="13"/>
                      </a:lnTo>
                      <a:lnTo>
                        <a:pt x="6" y="12"/>
                      </a:lnTo>
                      <a:lnTo>
                        <a:pt x="6" y="12"/>
                      </a:lnTo>
                      <a:lnTo>
                        <a:pt x="5" y="10"/>
                      </a:lnTo>
                      <a:lnTo>
                        <a:pt x="5" y="10"/>
                      </a:lnTo>
                      <a:lnTo>
                        <a:pt x="6" y="8"/>
                      </a:lnTo>
                      <a:lnTo>
                        <a:pt x="6" y="8"/>
                      </a:lnTo>
                      <a:lnTo>
                        <a:pt x="8" y="11"/>
                      </a:lnTo>
                      <a:lnTo>
                        <a:pt x="10" y="12"/>
                      </a:lnTo>
                      <a:lnTo>
                        <a:pt x="10" y="12"/>
                      </a:lnTo>
                      <a:lnTo>
                        <a:pt x="11" y="14"/>
                      </a:lnTo>
                      <a:lnTo>
                        <a:pt x="12" y="16"/>
                      </a:lnTo>
                      <a:lnTo>
                        <a:pt x="12" y="16"/>
                      </a:lnTo>
                      <a:lnTo>
                        <a:pt x="15" y="17"/>
                      </a:lnTo>
                      <a:lnTo>
                        <a:pt x="16" y="18"/>
                      </a:lnTo>
                      <a:lnTo>
                        <a:pt x="16" y="18"/>
                      </a:lnTo>
                      <a:lnTo>
                        <a:pt x="18" y="21"/>
                      </a:lnTo>
                      <a:lnTo>
                        <a:pt x="18" y="21"/>
                      </a:lnTo>
                      <a:lnTo>
                        <a:pt x="19" y="24"/>
                      </a:lnTo>
                      <a:lnTo>
                        <a:pt x="19" y="25"/>
                      </a:lnTo>
                      <a:lnTo>
                        <a:pt x="18" y="25"/>
                      </a:lnTo>
                      <a:lnTo>
                        <a:pt x="18" y="25"/>
                      </a:lnTo>
                      <a:lnTo>
                        <a:pt x="16" y="25"/>
                      </a:lnTo>
                      <a:lnTo>
                        <a:pt x="16" y="25"/>
                      </a:lnTo>
                      <a:lnTo>
                        <a:pt x="18" y="27"/>
                      </a:lnTo>
                      <a:lnTo>
                        <a:pt x="18" y="27"/>
                      </a:lnTo>
                      <a:lnTo>
                        <a:pt x="20" y="26"/>
                      </a:lnTo>
                      <a:lnTo>
                        <a:pt x="22" y="25"/>
                      </a:lnTo>
                      <a:lnTo>
                        <a:pt x="22" y="25"/>
                      </a:lnTo>
                      <a:lnTo>
                        <a:pt x="23" y="27"/>
                      </a:lnTo>
                      <a:lnTo>
                        <a:pt x="23" y="29"/>
                      </a:lnTo>
                      <a:lnTo>
                        <a:pt x="23" y="29"/>
                      </a:lnTo>
                      <a:lnTo>
                        <a:pt x="23" y="31"/>
                      </a:lnTo>
                      <a:lnTo>
                        <a:pt x="23" y="33"/>
                      </a:lnTo>
                      <a:lnTo>
                        <a:pt x="23" y="33"/>
                      </a:lnTo>
                      <a:lnTo>
                        <a:pt x="24" y="32"/>
                      </a:lnTo>
                      <a:lnTo>
                        <a:pt x="26" y="29"/>
                      </a:lnTo>
                      <a:lnTo>
                        <a:pt x="26" y="29"/>
                      </a:lnTo>
                      <a:lnTo>
                        <a:pt x="27" y="28"/>
                      </a:lnTo>
                      <a:lnTo>
                        <a:pt x="27" y="28"/>
                      </a:lnTo>
                      <a:lnTo>
                        <a:pt x="25" y="26"/>
                      </a:lnTo>
                      <a:lnTo>
                        <a:pt x="23" y="24"/>
                      </a:lnTo>
                      <a:lnTo>
                        <a:pt x="23" y="24"/>
                      </a:lnTo>
                      <a:lnTo>
                        <a:pt x="24" y="22"/>
                      </a:lnTo>
                      <a:lnTo>
                        <a:pt x="26" y="21"/>
                      </a:lnTo>
                      <a:lnTo>
                        <a:pt x="26" y="21"/>
                      </a:lnTo>
                      <a:lnTo>
                        <a:pt x="28" y="22"/>
                      </a:lnTo>
                      <a:lnTo>
                        <a:pt x="29" y="22"/>
                      </a:lnTo>
                      <a:lnTo>
                        <a:pt x="30" y="22"/>
                      </a:lnTo>
                      <a:lnTo>
                        <a:pt x="30" y="22"/>
                      </a:lnTo>
                      <a:lnTo>
                        <a:pt x="29" y="20"/>
                      </a:lnTo>
                      <a:lnTo>
                        <a:pt x="28" y="17"/>
                      </a:lnTo>
                      <a:lnTo>
                        <a:pt x="28" y="17"/>
                      </a:lnTo>
                      <a:lnTo>
                        <a:pt x="29" y="16"/>
                      </a:lnTo>
                      <a:lnTo>
                        <a:pt x="30" y="15"/>
                      </a:lnTo>
                      <a:lnTo>
                        <a:pt x="32" y="15"/>
                      </a:lnTo>
                      <a:lnTo>
                        <a:pt x="32" y="14"/>
                      </a:lnTo>
                      <a:lnTo>
                        <a:pt x="32" y="14"/>
                      </a:lnTo>
                      <a:lnTo>
                        <a:pt x="30" y="11"/>
                      </a:lnTo>
                      <a:lnTo>
                        <a:pt x="29" y="6"/>
                      </a:lnTo>
                      <a:lnTo>
                        <a:pt x="29" y="6"/>
                      </a:lnTo>
                      <a:lnTo>
                        <a:pt x="26" y="2"/>
                      </a:lnTo>
                      <a:lnTo>
                        <a:pt x="24" y="0"/>
                      </a:lnTo>
                      <a:lnTo>
                        <a:pt x="24" y="0"/>
                      </a:lnTo>
                      <a:lnTo>
                        <a:pt x="25" y="3"/>
                      </a:lnTo>
                      <a:lnTo>
                        <a:pt x="25" y="5"/>
                      </a:lnTo>
                      <a:lnTo>
                        <a:pt x="25" y="7"/>
                      </a:lnTo>
                      <a:lnTo>
                        <a:pt x="25" y="7"/>
                      </a:lnTo>
                      <a:lnTo>
                        <a:pt x="24" y="12"/>
                      </a:lnTo>
                      <a:lnTo>
                        <a:pt x="23" y="14"/>
                      </a:lnTo>
                      <a:lnTo>
                        <a:pt x="23" y="14"/>
                      </a:lnTo>
                      <a:lnTo>
                        <a:pt x="23" y="14"/>
                      </a:lnTo>
                      <a:lnTo>
                        <a:pt x="21" y="10"/>
                      </a:lnTo>
                      <a:lnTo>
                        <a:pt x="19" y="6"/>
                      </a:lnTo>
                      <a:lnTo>
                        <a:pt x="19" y="6"/>
                      </a:lnTo>
                      <a:lnTo>
                        <a:pt x="17" y="6"/>
                      </a:lnTo>
                      <a:lnTo>
                        <a:pt x="17" y="6"/>
                      </a:lnTo>
                      <a:lnTo>
                        <a:pt x="17" y="6"/>
                      </a:lnTo>
                      <a:lnTo>
                        <a:pt x="19" y="12"/>
                      </a:lnTo>
                      <a:lnTo>
                        <a:pt x="20" y="16"/>
                      </a:lnTo>
                      <a:lnTo>
                        <a:pt x="20" y="18"/>
                      </a:lnTo>
                      <a:lnTo>
                        <a:pt x="20" y="1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1" name="フリーフォーム 220">
                  <a:extLst>
                    <a:ext uri="{FF2B5EF4-FFF2-40B4-BE49-F238E27FC236}">
                      <a16:creationId xmlns:a16="http://schemas.microsoft.com/office/drawing/2014/main" id="{00000000-0008-0000-0000-000045060000}"/>
                    </a:ext>
                  </a:extLst>
                </p:cNvPr>
                <p:cNvSpPr>
                  <a:spLocks/>
                </p:cNvSpPr>
                <p:nvPr/>
              </p:nvSpPr>
              <p:spPr bwMode="auto">
                <a:xfrm>
                  <a:off x="34" y="798"/>
                  <a:ext cx="2" cy="4"/>
                </a:xfrm>
                <a:custGeom>
                  <a:avLst/>
                  <a:gdLst>
                    <a:gd name="T0" fmla="*/ 5 w 22"/>
                    <a:gd name="T1" fmla="*/ 27 h 35"/>
                    <a:gd name="T2" fmla="*/ 7 w 22"/>
                    <a:gd name="T3" fmla="*/ 25 h 35"/>
                    <a:gd name="T4" fmla="*/ 6 w 22"/>
                    <a:gd name="T5" fmla="*/ 25 h 35"/>
                    <a:gd name="T6" fmla="*/ 3 w 22"/>
                    <a:gd name="T7" fmla="*/ 21 h 35"/>
                    <a:gd name="T8" fmla="*/ 1 w 22"/>
                    <a:gd name="T9" fmla="*/ 17 h 35"/>
                    <a:gd name="T10" fmla="*/ 0 w 22"/>
                    <a:gd name="T11" fmla="*/ 13 h 35"/>
                    <a:gd name="T12" fmla="*/ 1 w 22"/>
                    <a:gd name="T13" fmla="*/ 11 h 35"/>
                    <a:gd name="T14" fmla="*/ 4 w 22"/>
                    <a:gd name="T15" fmla="*/ 13 h 35"/>
                    <a:gd name="T16" fmla="*/ 6 w 22"/>
                    <a:gd name="T17" fmla="*/ 15 h 35"/>
                    <a:gd name="T18" fmla="*/ 8 w 22"/>
                    <a:gd name="T19" fmla="*/ 19 h 35"/>
                    <a:gd name="T20" fmla="*/ 8 w 22"/>
                    <a:gd name="T21" fmla="*/ 18 h 35"/>
                    <a:gd name="T22" fmla="*/ 8 w 22"/>
                    <a:gd name="T23" fmla="*/ 15 h 35"/>
                    <a:gd name="T24" fmla="*/ 9 w 22"/>
                    <a:gd name="T25" fmla="*/ 15 h 35"/>
                    <a:gd name="T26" fmla="*/ 14 w 22"/>
                    <a:gd name="T27" fmla="*/ 21 h 35"/>
                    <a:gd name="T28" fmla="*/ 12 w 22"/>
                    <a:gd name="T29" fmla="*/ 18 h 35"/>
                    <a:gd name="T30" fmla="*/ 11 w 22"/>
                    <a:gd name="T31" fmla="*/ 15 h 35"/>
                    <a:gd name="T32" fmla="*/ 12 w 22"/>
                    <a:gd name="T33" fmla="*/ 12 h 35"/>
                    <a:gd name="T34" fmla="*/ 11 w 22"/>
                    <a:gd name="T35" fmla="*/ 13 h 35"/>
                    <a:gd name="T36" fmla="*/ 9 w 22"/>
                    <a:gd name="T37" fmla="*/ 13 h 35"/>
                    <a:gd name="T38" fmla="*/ 6 w 22"/>
                    <a:gd name="T39" fmla="*/ 10 h 35"/>
                    <a:gd name="T40" fmla="*/ 7 w 22"/>
                    <a:gd name="T41" fmla="*/ 8 h 35"/>
                    <a:gd name="T42" fmla="*/ 6 w 22"/>
                    <a:gd name="T43" fmla="*/ 7 h 35"/>
                    <a:gd name="T44" fmla="*/ 7 w 22"/>
                    <a:gd name="T45" fmla="*/ 4 h 35"/>
                    <a:gd name="T46" fmla="*/ 8 w 22"/>
                    <a:gd name="T47" fmla="*/ 3 h 35"/>
                    <a:gd name="T48" fmla="*/ 8 w 22"/>
                    <a:gd name="T49" fmla="*/ 2 h 35"/>
                    <a:gd name="T50" fmla="*/ 7 w 22"/>
                    <a:gd name="T51" fmla="*/ 0 h 35"/>
                    <a:gd name="T52" fmla="*/ 10 w 22"/>
                    <a:gd name="T53" fmla="*/ 0 h 35"/>
                    <a:gd name="T54" fmla="*/ 13 w 22"/>
                    <a:gd name="T55" fmla="*/ 2 h 35"/>
                    <a:gd name="T56" fmla="*/ 16 w 22"/>
                    <a:gd name="T57" fmla="*/ 3 h 35"/>
                    <a:gd name="T58" fmla="*/ 17 w 22"/>
                    <a:gd name="T59" fmla="*/ 2 h 35"/>
                    <a:gd name="T60" fmla="*/ 17 w 22"/>
                    <a:gd name="T61" fmla="*/ 2 h 35"/>
                    <a:gd name="T62" fmla="*/ 19 w 22"/>
                    <a:gd name="T63" fmla="*/ 7 h 35"/>
                    <a:gd name="T64" fmla="*/ 22 w 22"/>
                    <a:gd name="T65" fmla="*/ 12 h 35"/>
                    <a:gd name="T66" fmla="*/ 22 w 22"/>
                    <a:gd name="T67" fmla="*/ 14 h 35"/>
                    <a:gd name="T68" fmla="*/ 21 w 22"/>
                    <a:gd name="T69" fmla="*/ 14 h 35"/>
                    <a:gd name="T70" fmla="*/ 20 w 22"/>
                    <a:gd name="T71" fmla="*/ 16 h 35"/>
                    <a:gd name="T72" fmla="*/ 20 w 22"/>
                    <a:gd name="T73" fmla="*/ 17 h 35"/>
                    <a:gd name="T74" fmla="*/ 21 w 22"/>
                    <a:gd name="T75" fmla="*/ 19 h 35"/>
                    <a:gd name="T76" fmla="*/ 21 w 22"/>
                    <a:gd name="T77" fmla="*/ 23 h 35"/>
                    <a:gd name="T78" fmla="*/ 21 w 22"/>
                    <a:gd name="T79" fmla="*/ 27 h 35"/>
                    <a:gd name="T80" fmla="*/ 21 w 22"/>
                    <a:gd name="T81" fmla="*/ 35 h 35"/>
                    <a:gd name="T82" fmla="*/ 18 w 22"/>
                    <a:gd name="T83" fmla="*/ 34 h 35"/>
                    <a:gd name="T84" fmla="*/ 17 w 22"/>
                    <a:gd name="T85" fmla="*/ 33 h 35"/>
                    <a:gd name="T86" fmla="*/ 17 w 22"/>
                    <a:gd name="T87" fmla="*/ 32 h 35"/>
                    <a:gd name="T88" fmla="*/ 18 w 22"/>
                    <a:gd name="T89" fmla="*/ 31 h 35"/>
                    <a:gd name="T90" fmla="*/ 18 w 22"/>
                    <a:gd name="T91" fmla="*/ 29 h 35"/>
                    <a:gd name="T92" fmla="*/ 19 w 22"/>
                    <a:gd name="T93" fmla="*/ 25 h 35"/>
                    <a:gd name="T94" fmla="*/ 18 w 22"/>
                    <a:gd name="T95" fmla="*/ 25 h 35"/>
                    <a:gd name="T96" fmla="*/ 16 w 22"/>
                    <a:gd name="T97" fmla="*/ 29 h 35"/>
                    <a:gd name="T98" fmla="*/ 15 w 22"/>
                    <a:gd name="T99" fmla="*/ 29 h 35"/>
                    <a:gd name="T100" fmla="*/ 14 w 22"/>
                    <a:gd name="T101" fmla="*/ 26 h 35"/>
                    <a:gd name="T102" fmla="*/ 13 w 22"/>
                    <a:gd name="T103" fmla="*/ 25 h 35"/>
                    <a:gd name="T104" fmla="*/ 9 w 22"/>
                    <a:gd name="T105" fmla="*/ 25 h 35"/>
                    <a:gd name="T106" fmla="*/ 6 w 22"/>
                    <a:gd name="T107" fmla="*/ 29 h 35"/>
                    <a:gd name="T108" fmla="*/ 5 w 22"/>
                    <a:gd name="T109" fmla="*/ 30 h 35"/>
                    <a:gd name="T110" fmla="*/ 4 w 22"/>
                    <a:gd name="T111" fmla="*/ 29 h 35"/>
                    <a:gd name="T112" fmla="*/ 5 w 22"/>
                    <a:gd name="T113"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 h="35">
                      <a:moveTo>
                        <a:pt x="5" y="27"/>
                      </a:moveTo>
                      <a:lnTo>
                        <a:pt x="5" y="27"/>
                      </a:lnTo>
                      <a:lnTo>
                        <a:pt x="7" y="26"/>
                      </a:lnTo>
                      <a:lnTo>
                        <a:pt x="7" y="25"/>
                      </a:lnTo>
                      <a:lnTo>
                        <a:pt x="6" y="25"/>
                      </a:lnTo>
                      <a:lnTo>
                        <a:pt x="6" y="25"/>
                      </a:lnTo>
                      <a:lnTo>
                        <a:pt x="4" y="23"/>
                      </a:lnTo>
                      <a:lnTo>
                        <a:pt x="3" y="21"/>
                      </a:lnTo>
                      <a:lnTo>
                        <a:pt x="3" y="21"/>
                      </a:lnTo>
                      <a:lnTo>
                        <a:pt x="1" y="17"/>
                      </a:lnTo>
                      <a:lnTo>
                        <a:pt x="0" y="13"/>
                      </a:lnTo>
                      <a:lnTo>
                        <a:pt x="0" y="13"/>
                      </a:lnTo>
                      <a:lnTo>
                        <a:pt x="0" y="11"/>
                      </a:lnTo>
                      <a:lnTo>
                        <a:pt x="1" y="11"/>
                      </a:lnTo>
                      <a:lnTo>
                        <a:pt x="1" y="11"/>
                      </a:lnTo>
                      <a:lnTo>
                        <a:pt x="4" y="13"/>
                      </a:lnTo>
                      <a:lnTo>
                        <a:pt x="6" y="15"/>
                      </a:lnTo>
                      <a:lnTo>
                        <a:pt x="6" y="15"/>
                      </a:lnTo>
                      <a:lnTo>
                        <a:pt x="7" y="18"/>
                      </a:lnTo>
                      <a:lnTo>
                        <a:pt x="8" y="19"/>
                      </a:lnTo>
                      <a:lnTo>
                        <a:pt x="8" y="18"/>
                      </a:lnTo>
                      <a:lnTo>
                        <a:pt x="8" y="18"/>
                      </a:lnTo>
                      <a:lnTo>
                        <a:pt x="8" y="16"/>
                      </a:lnTo>
                      <a:lnTo>
                        <a:pt x="8" y="15"/>
                      </a:lnTo>
                      <a:lnTo>
                        <a:pt x="9" y="15"/>
                      </a:lnTo>
                      <a:lnTo>
                        <a:pt x="9" y="15"/>
                      </a:lnTo>
                      <a:lnTo>
                        <a:pt x="12" y="19"/>
                      </a:lnTo>
                      <a:lnTo>
                        <a:pt x="14" y="21"/>
                      </a:lnTo>
                      <a:lnTo>
                        <a:pt x="14" y="21"/>
                      </a:lnTo>
                      <a:lnTo>
                        <a:pt x="12" y="18"/>
                      </a:lnTo>
                      <a:lnTo>
                        <a:pt x="11" y="16"/>
                      </a:lnTo>
                      <a:lnTo>
                        <a:pt x="11" y="15"/>
                      </a:lnTo>
                      <a:lnTo>
                        <a:pt x="11" y="15"/>
                      </a:lnTo>
                      <a:lnTo>
                        <a:pt x="12" y="12"/>
                      </a:lnTo>
                      <a:lnTo>
                        <a:pt x="12" y="12"/>
                      </a:lnTo>
                      <a:lnTo>
                        <a:pt x="11" y="13"/>
                      </a:lnTo>
                      <a:lnTo>
                        <a:pt x="9" y="13"/>
                      </a:lnTo>
                      <a:lnTo>
                        <a:pt x="9" y="13"/>
                      </a:lnTo>
                      <a:lnTo>
                        <a:pt x="7" y="11"/>
                      </a:lnTo>
                      <a:lnTo>
                        <a:pt x="6" y="10"/>
                      </a:lnTo>
                      <a:lnTo>
                        <a:pt x="6" y="10"/>
                      </a:lnTo>
                      <a:lnTo>
                        <a:pt x="7" y="8"/>
                      </a:lnTo>
                      <a:lnTo>
                        <a:pt x="6" y="7"/>
                      </a:lnTo>
                      <a:lnTo>
                        <a:pt x="6" y="7"/>
                      </a:lnTo>
                      <a:lnTo>
                        <a:pt x="6" y="5"/>
                      </a:lnTo>
                      <a:lnTo>
                        <a:pt x="7" y="4"/>
                      </a:lnTo>
                      <a:lnTo>
                        <a:pt x="7" y="4"/>
                      </a:lnTo>
                      <a:lnTo>
                        <a:pt x="8" y="3"/>
                      </a:lnTo>
                      <a:lnTo>
                        <a:pt x="8" y="2"/>
                      </a:lnTo>
                      <a:lnTo>
                        <a:pt x="8" y="2"/>
                      </a:lnTo>
                      <a:lnTo>
                        <a:pt x="7" y="1"/>
                      </a:lnTo>
                      <a:lnTo>
                        <a:pt x="7" y="0"/>
                      </a:lnTo>
                      <a:lnTo>
                        <a:pt x="7" y="0"/>
                      </a:lnTo>
                      <a:lnTo>
                        <a:pt x="10" y="0"/>
                      </a:lnTo>
                      <a:lnTo>
                        <a:pt x="13" y="2"/>
                      </a:lnTo>
                      <a:lnTo>
                        <a:pt x="13" y="2"/>
                      </a:lnTo>
                      <a:lnTo>
                        <a:pt x="14" y="3"/>
                      </a:lnTo>
                      <a:lnTo>
                        <a:pt x="16" y="3"/>
                      </a:lnTo>
                      <a:lnTo>
                        <a:pt x="16" y="3"/>
                      </a:lnTo>
                      <a:lnTo>
                        <a:pt x="17" y="2"/>
                      </a:lnTo>
                      <a:lnTo>
                        <a:pt x="17" y="2"/>
                      </a:lnTo>
                      <a:lnTo>
                        <a:pt x="17" y="2"/>
                      </a:lnTo>
                      <a:lnTo>
                        <a:pt x="19" y="7"/>
                      </a:lnTo>
                      <a:lnTo>
                        <a:pt x="19" y="7"/>
                      </a:lnTo>
                      <a:lnTo>
                        <a:pt x="20" y="9"/>
                      </a:lnTo>
                      <a:lnTo>
                        <a:pt x="22" y="12"/>
                      </a:lnTo>
                      <a:lnTo>
                        <a:pt x="22" y="12"/>
                      </a:lnTo>
                      <a:lnTo>
                        <a:pt x="22" y="14"/>
                      </a:lnTo>
                      <a:lnTo>
                        <a:pt x="21" y="14"/>
                      </a:lnTo>
                      <a:lnTo>
                        <a:pt x="21" y="14"/>
                      </a:lnTo>
                      <a:lnTo>
                        <a:pt x="20" y="15"/>
                      </a:lnTo>
                      <a:lnTo>
                        <a:pt x="20" y="16"/>
                      </a:lnTo>
                      <a:lnTo>
                        <a:pt x="20" y="17"/>
                      </a:lnTo>
                      <a:lnTo>
                        <a:pt x="20" y="17"/>
                      </a:lnTo>
                      <a:lnTo>
                        <a:pt x="21" y="18"/>
                      </a:lnTo>
                      <a:lnTo>
                        <a:pt x="21" y="19"/>
                      </a:lnTo>
                      <a:lnTo>
                        <a:pt x="21" y="19"/>
                      </a:lnTo>
                      <a:lnTo>
                        <a:pt x="21" y="23"/>
                      </a:lnTo>
                      <a:lnTo>
                        <a:pt x="21" y="27"/>
                      </a:lnTo>
                      <a:lnTo>
                        <a:pt x="21" y="27"/>
                      </a:lnTo>
                      <a:lnTo>
                        <a:pt x="21" y="32"/>
                      </a:lnTo>
                      <a:lnTo>
                        <a:pt x="21" y="35"/>
                      </a:lnTo>
                      <a:lnTo>
                        <a:pt x="21" y="35"/>
                      </a:lnTo>
                      <a:lnTo>
                        <a:pt x="18" y="34"/>
                      </a:lnTo>
                      <a:lnTo>
                        <a:pt x="18" y="34"/>
                      </a:lnTo>
                      <a:lnTo>
                        <a:pt x="17" y="33"/>
                      </a:lnTo>
                      <a:lnTo>
                        <a:pt x="17" y="32"/>
                      </a:lnTo>
                      <a:lnTo>
                        <a:pt x="17" y="32"/>
                      </a:lnTo>
                      <a:lnTo>
                        <a:pt x="17" y="32"/>
                      </a:lnTo>
                      <a:lnTo>
                        <a:pt x="18" y="31"/>
                      </a:lnTo>
                      <a:lnTo>
                        <a:pt x="18" y="29"/>
                      </a:lnTo>
                      <a:lnTo>
                        <a:pt x="18" y="29"/>
                      </a:lnTo>
                      <a:lnTo>
                        <a:pt x="19" y="26"/>
                      </a:lnTo>
                      <a:lnTo>
                        <a:pt x="19" y="25"/>
                      </a:lnTo>
                      <a:lnTo>
                        <a:pt x="18" y="25"/>
                      </a:lnTo>
                      <a:lnTo>
                        <a:pt x="18" y="25"/>
                      </a:lnTo>
                      <a:lnTo>
                        <a:pt x="17" y="27"/>
                      </a:lnTo>
                      <a:lnTo>
                        <a:pt x="16" y="29"/>
                      </a:lnTo>
                      <a:lnTo>
                        <a:pt x="15" y="29"/>
                      </a:lnTo>
                      <a:lnTo>
                        <a:pt x="15" y="29"/>
                      </a:lnTo>
                      <a:lnTo>
                        <a:pt x="14" y="26"/>
                      </a:lnTo>
                      <a:lnTo>
                        <a:pt x="14" y="26"/>
                      </a:lnTo>
                      <a:lnTo>
                        <a:pt x="13" y="25"/>
                      </a:lnTo>
                      <a:lnTo>
                        <a:pt x="13" y="25"/>
                      </a:lnTo>
                      <a:lnTo>
                        <a:pt x="10" y="25"/>
                      </a:lnTo>
                      <a:lnTo>
                        <a:pt x="9" y="25"/>
                      </a:lnTo>
                      <a:lnTo>
                        <a:pt x="9" y="25"/>
                      </a:lnTo>
                      <a:lnTo>
                        <a:pt x="6" y="29"/>
                      </a:lnTo>
                      <a:lnTo>
                        <a:pt x="6" y="29"/>
                      </a:lnTo>
                      <a:lnTo>
                        <a:pt x="5" y="30"/>
                      </a:lnTo>
                      <a:lnTo>
                        <a:pt x="5" y="30"/>
                      </a:lnTo>
                      <a:lnTo>
                        <a:pt x="4" y="29"/>
                      </a:lnTo>
                      <a:lnTo>
                        <a:pt x="5" y="27"/>
                      </a:lnTo>
                      <a:lnTo>
                        <a:pt x="5" y="2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2" name="フリーフォーム 221">
                  <a:extLst>
                    <a:ext uri="{FF2B5EF4-FFF2-40B4-BE49-F238E27FC236}">
                      <a16:creationId xmlns:a16="http://schemas.microsoft.com/office/drawing/2014/main" id="{00000000-0008-0000-0000-000046060000}"/>
                    </a:ext>
                  </a:extLst>
                </p:cNvPr>
                <p:cNvSpPr>
                  <a:spLocks/>
                </p:cNvSpPr>
                <p:nvPr/>
              </p:nvSpPr>
              <p:spPr bwMode="auto">
                <a:xfrm>
                  <a:off x="34" y="804"/>
                  <a:ext cx="2" cy="2"/>
                </a:xfrm>
                <a:custGeom>
                  <a:avLst/>
                  <a:gdLst>
                    <a:gd name="T0" fmla="*/ 14 w 14"/>
                    <a:gd name="T1" fmla="*/ 17 h 21"/>
                    <a:gd name="T2" fmla="*/ 14 w 14"/>
                    <a:gd name="T3" fmla="*/ 17 h 21"/>
                    <a:gd name="T4" fmla="*/ 11 w 14"/>
                    <a:gd name="T5" fmla="*/ 18 h 21"/>
                    <a:gd name="T6" fmla="*/ 10 w 14"/>
                    <a:gd name="T7" fmla="*/ 17 h 21"/>
                    <a:gd name="T8" fmla="*/ 10 w 14"/>
                    <a:gd name="T9" fmla="*/ 17 h 21"/>
                    <a:gd name="T10" fmla="*/ 9 w 14"/>
                    <a:gd name="T11" fmla="*/ 16 h 21"/>
                    <a:gd name="T12" fmla="*/ 9 w 14"/>
                    <a:gd name="T13" fmla="*/ 16 h 21"/>
                    <a:gd name="T14" fmla="*/ 9 w 14"/>
                    <a:gd name="T15" fmla="*/ 16 h 21"/>
                    <a:gd name="T16" fmla="*/ 8 w 14"/>
                    <a:gd name="T17" fmla="*/ 19 h 21"/>
                    <a:gd name="T18" fmla="*/ 8 w 14"/>
                    <a:gd name="T19" fmla="*/ 21 h 21"/>
                    <a:gd name="T20" fmla="*/ 8 w 14"/>
                    <a:gd name="T21" fmla="*/ 21 h 21"/>
                    <a:gd name="T22" fmla="*/ 8 w 14"/>
                    <a:gd name="T23" fmla="*/ 21 h 21"/>
                    <a:gd name="T24" fmla="*/ 6 w 14"/>
                    <a:gd name="T25" fmla="*/ 20 h 21"/>
                    <a:gd name="T26" fmla="*/ 4 w 14"/>
                    <a:gd name="T27" fmla="*/ 20 h 21"/>
                    <a:gd name="T28" fmla="*/ 4 w 14"/>
                    <a:gd name="T29" fmla="*/ 20 h 21"/>
                    <a:gd name="T30" fmla="*/ 3 w 14"/>
                    <a:gd name="T31" fmla="*/ 19 h 21"/>
                    <a:gd name="T32" fmla="*/ 2 w 14"/>
                    <a:gd name="T33" fmla="*/ 18 h 21"/>
                    <a:gd name="T34" fmla="*/ 2 w 14"/>
                    <a:gd name="T35" fmla="*/ 18 h 21"/>
                    <a:gd name="T36" fmla="*/ 1 w 14"/>
                    <a:gd name="T37" fmla="*/ 19 h 21"/>
                    <a:gd name="T38" fmla="*/ 0 w 14"/>
                    <a:gd name="T39" fmla="*/ 19 h 21"/>
                    <a:gd name="T40" fmla="*/ 0 w 14"/>
                    <a:gd name="T41" fmla="*/ 19 h 21"/>
                    <a:gd name="T42" fmla="*/ 0 w 14"/>
                    <a:gd name="T43" fmla="*/ 18 h 21"/>
                    <a:gd name="T44" fmla="*/ 1 w 14"/>
                    <a:gd name="T45" fmla="*/ 17 h 21"/>
                    <a:gd name="T46" fmla="*/ 1 w 14"/>
                    <a:gd name="T47" fmla="*/ 17 h 21"/>
                    <a:gd name="T48" fmla="*/ 2 w 14"/>
                    <a:gd name="T49" fmla="*/ 15 h 21"/>
                    <a:gd name="T50" fmla="*/ 4 w 14"/>
                    <a:gd name="T51" fmla="*/ 14 h 21"/>
                    <a:gd name="T52" fmla="*/ 4 w 14"/>
                    <a:gd name="T53" fmla="*/ 14 h 21"/>
                    <a:gd name="T54" fmla="*/ 6 w 14"/>
                    <a:gd name="T55" fmla="*/ 14 h 21"/>
                    <a:gd name="T56" fmla="*/ 8 w 14"/>
                    <a:gd name="T57" fmla="*/ 13 h 21"/>
                    <a:gd name="T58" fmla="*/ 8 w 14"/>
                    <a:gd name="T59" fmla="*/ 13 h 21"/>
                    <a:gd name="T60" fmla="*/ 9 w 14"/>
                    <a:gd name="T61" fmla="*/ 11 h 21"/>
                    <a:gd name="T62" fmla="*/ 9 w 14"/>
                    <a:gd name="T63" fmla="*/ 9 h 21"/>
                    <a:gd name="T64" fmla="*/ 9 w 14"/>
                    <a:gd name="T65" fmla="*/ 9 h 21"/>
                    <a:gd name="T66" fmla="*/ 8 w 14"/>
                    <a:gd name="T67" fmla="*/ 7 h 21"/>
                    <a:gd name="T68" fmla="*/ 8 w 14"/>
                    <a:gd name="T69" fmla="*/ 6 h 21"/>
                    <a:gd name="T70" fmla="*/ 8 w 14"/>
                    <a:gd name="T71" fmla="*/ 5 h 21"/>
                    <a:gd name="T72" fmla="*/ 8 w 14"/>
                    <a:gd name="T73" fmla="*/ 5 h 21"/>
                    <a:gd name="T74" fmla="*/ 10 w 14"/>
                    <a:gd name="T75" fmla="*/ 4 h 21"/>
                    <a:gd name="T76" fmla="*/ 10 w 14"/>
                    <a:gd name="T77" fmla="*/ 2 h 21"/>
                    <a:gd name="T78" fmla="*/ 10 w 14"/>
                    <a:gd name="T79" fmla="*/ 2 h 21"/>
                    <a:gd name="T80" fmla="*/ 9 w 14"/>
                    <a:gd name="T81" fmla="*/ 0 h 21"/>
                    <a:gd name="T82" fmla="*/ 9 w 14"/>
                    <a:gd name="T83" fmla="*/ 0 h 21"/>
                    <a:gd name="T84" fmla="*/ 10 w 14"/>
                    <a:gd name="T85" fmla="*/ 0 h 21"/>
                    <a:gd name="T86" fmla="*/ 10 w 14"/>
                    <a:gd name="T87" fmla="*/ 0 h 21"/>
                    <a:gd name="T88" fmla="*/ 12 w 14"/>
                    <a:gd name="T89" fmla="*/ 2 h 21"/>
                    <a:gd name="T90" fmla="*/ 13 w 14"/>
                    <a:gd name="T91" fmla="*/ 5 h 21"/>
                    <a:gd name="T92" fmla="*/ 13 w 14"/>
                    <a:gd name="T93" fmla="*/ 5 h 21"/>
                    <a:gd name="T94" fmla="*/ 13 w 14"/>
                    <a:gd name="T95" fmla="*/ 6 h 21"/>
                    <a:gd name="T96" fmla="*/ 14 w 14"/>
                    <a:gd name="T97" fmla="*/ 8 h 21"/>
                    <a:gd name="T98" fmla="*/ 14 w 14"/>
                    <a:gd name="T99" fmla="*/ 8 h 21"/>
                    <a:gd name="T100" fmla="*/ 14 w 14"/>
                    <a:gd name="T101" fmla="*/ 9 h 21"/>
                    <a:gd name="T102" fmla="*/ 13 w 14"/>
                    <a:gd name="T103" fmla="*/ 12 h 21"/>
                    <a:gd name="T104" fmla="*/ 13 w 14"/>
                    <a:gd name="T105" fmla="*/ 12 h 21"/>
                    <a:gd name="T106" fmla="*/ 14 w 14"/>
                    <a:gd name="T107" fmla="*/ 13 h 21"/>
                    <a:gd name="T108" fmla="*/ 14 w 14"/>
                    <a:gd name="T109" fmla="*/ 14 h 21"/>
                    <a:gd name="T110" fmla="*/ 14 w 14"/>
                    <a:gd name="T111" fmla="*/ 14 h 21"/>
                    <a:gd name="T112" fmla="*/ 13 w 14"/>
                    <a:gd name="T113" fmla="*/ 15 h 21"/>
                    <a:gd name="T114" fmla="*/ 13 w 14"/>
                    <a:gd name="T115" fmla="*/ 16 h 21"/>
                    <a:gd name="T116" fmla="*/ 13 w 14"/>
                    <a:gd name="T117" fmla="*/ 16 h 21"/>
                    <a:gd name="T118" fmla="*/ 14 w 14"/>
                    <a:gd name="T119" fmla="*/ 16 h 21"/>
                    <a:gd name="T120" fmla="*/ 14 w 14"/>
                    <a:gd name="T121" fmla="*/ 17 h 21"/>
                    <a:gd name="T122" fmla="*/ 14 w 14"/>
                    <a:gd name="T1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 h="21">
                      <a:moveTo>
                        <a:pt x="14" y="17"/>
                      </a:moveTo>
                      <a:lnTo>
                        <a:pt x="14" y="17"/>
                      </a:lnTo>
                      <a:lnTo>
                        <a:pt x="11" y="18"/>
                      </a:lnTo>
                      <a:lnTo>
                        <a:pt x="10" y="17"/>
                      </a:lnTo>
                      <a:lnTo>
                        <a:pt x="10" y="17"/>
                      </a:lnTo>
                      <a:lnTo>
                        <a:pt x="9" y="16"/>
                      </a:lnTo>
                      <a:lnTo>
                        <a:pt x="9" y="16"/>
                      </a:lnTo>
                      <a:lnTo>
                        <a:pt x="9" y="16"/>
                      </a:lnTo>
                      <a:lnTo>
                        <a:pt x="8" y="19"/>
                      </a:lnTo>
                      <a:lnTo>
                        <a:pt x="8" y="21"/>
                      </a:lnTo>
                      <a:lnTo>
                        <a:pt x="8" y="21"/>
                      </a:lnTo>
                      <a:lnTo>
                        <a:pt x="8" y="21"/>
                      </a:lnTo>
                      <a:lnTo>
                        <a:pt x="6" y="20"/>
                      </a:lnTo>
                      <a:lnTo>
                        <a:pt x="4" y="20"/>
                      </a:lnTo>
                      <a:lnTo>
                        <a:pt x="4" y="20"/>
                      </a:lnTo>
                      <a:lnTo>
                        <a:pt x="3" y="19"/>
                      </a:lnTo>
                      <a:lnTo>
                        <a:pt x="2" y="18"/>
                      </a:lnTo>
                      <a:lnTo>
                        <a:pt x="2" y="18"/>
                      </a:lnTo>
                      <a:lnTo>
                        <a:pt x="1" y="19"/>
                      </a:lnTo>
                      <a:lnTo>
                        <a:pt x="0" y="19"/>
                      </a:lnTo>
                      <a:lnTo>
                        <a:pt x="0" y="19"/>
                      </a:lnTo>
                      <a:lnTo>
                        <a:pt x="0" y="18"/>
                      </a:lnTo>
                      <a:lnTo>
                        <a:pt x="1" y="17"/>
                      </a:lnTo>
                      <a:lnTo>
                        <a:pt x="1" y="17"/>
                      </a:lnTo>
                      <a:lnTo>
                        <a:pt x="2" y="15"/>
                      </a:lnTo>
                      <a:lnTo>
                        <a:pt x="4" y="14"/>
                      </a:lnTo>
                      <a:lnTo>
                        <a:pt x="4" y="14"/>
                      </a:lnTo>
                      <a:lnTo>
                        <a:pt x="6" y="14"/>
                      </a:lnTo>
                      <a:lnTo>
                        <a:pt x="8" y="13"/>
                      </a:lnTo>
                      <a:lnTo>
                        <a:pt x="8" y="13"/>
                      </a:lnTo>
                      <a:lnTo>
                        <a:pt x="9" y="11"/>
                      </a:lnTo>
                      <a:lnTo>
                        <a:pt x="9" y="9"/>
                      </a:lnTo>
                      <a:lnTo>
                        <a:pt x="9" y="9"/>
                      </a:lnTo>
                      <a:lnTo>
                        <a:pt x="8" y="7"/>
                      </a:lnTo>
                      <a:lnTo>
                        <a:pt x="8" y="6"/>
                      </a:lnTo>
                      <a:lnTo>
                        <a:pt x="8" y="5"/>
                      </a:lnTo>
                      <a:lnTo>
                        <a:pt x="8" y="5"/>
                      </a:lnTo>
                      <a:lnTo>
                        <a:pt x="10" y="4"/>
                      </a:lnTo>
                      <a:lnTo>
                        <a:pt x="10" y="2"/>
                      </a:lnTo>
                      <a:lnTo>
                        <a:pt x="10" y="2"/>
                      </a:lnTo>
                      <a:lnTo>
                        <a:pt x="9" y="0"/>
                      </a:lnTo>
                      <a:lnTo>
                        <a:pt x="9" y="0"/>
                      </a:lnTo>
                      <a:lnTo>
                        <a:pt x="10" y="0"/>
                      </a:lnTo>
                      <a:lnTo>
                        <a:pt x="10" y="0"/>
                      </a:lnTo>
                      <a:lnTo>
                        <a:pt x="12" y="2"/>
                      </a:lnTo>
                      <a:lnTo>
                        <a:pt x="13" y="5"/>
                      </a:lnTo>
                      <a:lnTo>
                        <a:pt x="13" y="5"/>
                      </a:lnTo>
                      <a:lnTo>
                        <a:pt x="13" y="6"/>
                      </a:lnTo>
                      <a:lnTo>
                        <a:pt x="14" y="8"/>
                      </a:lnTo>
                      <a:lnTo>
                        <a:pt x="14" y="8"/>
                      </a:lnTo>
                      <a:lnTo>
                        <a:pt x="14" y="9"/>
                      </a:lnTo>
                      <a:lnTo>
                        <a:pt x="13" y="12"/>
                      </a:lnTo>
                      <a:lnTo>
                        <a:pt x="13" y="12"/>
                      </a:lnTo>
                      <a:lnTo>
                        <a:pt x="14" y="13"/>
                      </a:lnTo>
                      <a:lnTo>
                        <a:pt x="14" y="14"/>
                      </a:lnTo>
                      <a:lnTo>
                        <a:pt x="14" y="14"/>
                      </a:lnTo>
                      <a:lnTo>
                        <a:pt x="13" y="15"/>
                      </a:lnTo>
                      <a:lnTo>
                        <a:pt x="13" y="16"/>
                      </a:lnTo>
                      <a:lnTo>
                        <a:pt x="13" y="16"/>
                      </a:lnTo>
                      <a:lnTo>
                        <a:pt x="14" y="16"/>
                      </a:lnTo>
                      <a:lnTo>
                        <a:pt x="14" y="17"/>
                      </a:lnTo>
                      <a:lnTo>
                        <a:pt x="14" y="1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3" name="フリーフォーム 222">
                  <a:extLst>
                    <a:ext uri="{FF2B5EF4-FFF2-40B4-BE49-F238E27FC236}">
                      <a16:creationId xmlns:a16="http://schemas.microsoft.com/office/drawing/2014/main" id="{00000000-0008-0000-0000-000047060000}"/>
                    </a:ext>
                  </a:extLst>
                </p:cNvPr>
                <p:cNvSpPr>
                  <a:spLocks/>
                </p:cNvSpPr>
                <p:nvPr/>
              </p:nvSpPr>
              <p:spPr bwMode="auto">
                <a:xfrm>
                  <a:off x="35" y="787"/>
                  <a:ext cx="7" cy="16"/>
                </a:xfrm>
                <a:custGeom>
                  <a:avLst/>
                  <a:gdLst>
                    <a:gd name="T0" fmla="*/ 14 w 64"/>
                    <a:gd name="T1" fmla="*/ 142 h 144"/>
                    <a:gd name="T2" fmla="*/ 17 w 64"/>
                    <a:gd name="T3" fmla="*/ 141 h 144"/>
                    <a:gd name="T4" fmla="*/ 15 w 64"/>
                    <a:gd name="T5" fmla="*/ 138 h 144"/>
                    <a:gd name="T6" fmla="*/ 15 w 64"/>
                    <a:gd name="T7" fmla="*/ 132 h 144"/>
                    <a:gd name="T8" fmla="*/ 14 w 64"/>
                    <a:gd name="T9" fmla="*/ 123 h 144"/>
                    <a:gd name="T10" fmla="*/ 14 w 64"/>
                    <a:gd name="T11" fmla="*/ 118 h 144"/>
                    <a:gd name="T12" fmla="*/ 16 w 64"/>
                    <a:gd name="T13" fmla="*/ 119 h 144"/>
                    <a:gd name="T14" fmla="*/ 17 w 64"/>
                    <a:gd name="T15" fmla="*/ 117 h 144"/>
                    <a:gd name="T16" fmla="*/ 16 w 64"/>
                    <a:gd name="T17" fmla="*/ 113 h 144"/>
                    <a:gd name="T18" fmla="*/ 12 w 64"/>
                    <a:gd name="T19" fmla="*/ 106 h 144"/>
                    <a:gd name="T20" fmla="*/ 16 w 64"/>
                    <a:gd name="T21" fmla="*/ 105 h 144"/>
                    <a:gd name="T22" fmla="*/ 13 w 64"/>
                    <a:gd name="T23" fmla="*/ 101 h 144"/>
                    <a:gd name="T24" fmla="*/ 9 w 64"/>
                    <a:gd name="T25" fmla="*/ 102 h 144"/>
                    <a:gd name="T26" fmla="*/ 12 w 64"/>
                    <a:gd name="T27" fmla="*/ 97 h 144"/>
                    <a:gd name="T28" fmla="*/ 7 w 64"/>
                    <a:gd name="T29" fmla="*/ 94 h 144"/>
                    <a:gd name="T30" fmla="*/ 5 w 64"/>
                    <a:gd name="T31" fmla="*/ 91 h 144"/>
                    <a:gd name="T32" fmla="*/ 0 w 64"/>
                    <a:gd name="T33" fmla="*/ 91 h 144"/>
                    <a:gd name="T34" fmla="*/ 3 w 64"/>
                    <a:gd name="T35" fmla="*/ 88 h 144"/>
                    <a:gd name="T36" fmla="*/ 2 w 64"/>
                    <a:gd name="T37" fmla="*/ 80 h 144"/>
                    <a:gd name="T38" fmla="*/ 6 w 64"/>
                    <a:gd name="T39" fmla="*/ 78 h 144"/>
                    <a:gd name="T40" fmla="*/ 10 w 64"/>
                    <a:gd name="T41" fmla="*/ 84 h 144"/>
                    <a:gd name="T42" fmla="*/ 16 w 64"/>
                    <a:gd name="T43" fmla="*/ 78 h 144"/>
                    <a:gd name="T44" fmla="*/ 16 w 64"/>
                    <a:gd name="T45" fmla="*/ 73 h 144"/>
                    <a:gd name="T46" fmla="*/ 16 w 64"/>
                    <a:gd name="T47" fmla="*/ 69 h 144"/>
                    <a:gd name="T48" fmla="*/ 15 w 64"/>
                    <a:gd name="T49" fmla="*/ 60 h 144"/>
                    <a:gd name="T50" fmla="*/ 15 w 64"/>
                    <a:gd name="T51" fmla="*/ 55 h 144"/>
                    <a:gd name="T52" fmla="*/ 22 w 64"/>
                    <a:gd name="T53" fmla="*/ 49 h 144"/>
                    <a:gd name="T54" fmla="*/ 25 w 64"/>
                    <a:gd name="T55" fmla="*/ 58 h 144"/>
                    <a:gd name="T56" fmla="*/ 30 w 64"/>
                    <a:gd name="T57" fmla="*/ 57 h 144"/>
                    <a:gd name="T58" fmla="*/ 29 w 64"/>
                    <a:gd name="T59" fmla="*/ 50 h 144"/>
                    <a:gd name="T60" fmla="*/ 27 w 64"/>
                    <a:gd name="T61" fmla="*/ 44 h 144"/>
                    <a:gd name="T62" fmla="*/ 31 w 64"/>
                    <a:gd name="T63" fmla="*/ 39 h 144"/>
                    <a:gd name="T64" fmla="*/ 35 w 64"/>
                    <a:gd name="T65" fmla="*/ 34 h 144"/>
                    <a:gd name="T66" fmla="*/ 39 w 64"/>
                    <a:gd name="T67" fmla="*/ 24 h 144"/>
                    <a:gd name="T68" fmla="*/ 35 w 64"/>
                    <a:gd name="T69" fmla="*/ 13 h 144"/>
                    <a:gd name="T70" fmla="*/ 39 w 64"/>
                    <a:gd name="T71" fmla="*/ 4 h 144"/>
                    <a:gd name="T72" fmla="*/ 38 w 64"/>
                    <a:gd name="T73" fmla="*/ 13 h 144"/>
                    <a:gd name="T74" fmla="*/ 42 w 64"/>
                    <a:gd name="T75" fmla="*/ 21 h 144"/>
                    <a:gd name="T76" fmla="*/ 35 w 64"/>
                    <a:gd name="T77" fmla="*/ 46 h 144"/>
                    <a:gd name="T78" fmla="*/ 34 w 64"/>
                    <a:gd name="T79" fmla="*/ 50 h 144"/>
                    <a:gd name="T80" fmla="*/ 34 w 64"/>
                    <a:gd name="T81" fmla="*/ 56 h 144"/>
                    <a:gd name="T82" fmla="*/ 32 w 64"/>
                    <a:gd name="T83" fmla="*/ 62 h 144"/>
                    <a:gd name="T84" fmla="*/ 32 w 64"/>
                    <a:gd name="T85" fmla="*/ 71 h 144"/>
                    <a:gd name="T86" fmla="*/ 39 w 64"/>
                    <a:gd name="T87" fmla="*/ 75 h 144"/>
                    <a:gd name="T88" fmla="*/ 47 w 64"/>
                    <a:gd name="T89" fmla="*/ 70 h 144"/>
                    <a:gd name="T90" fmla="*/ 55 w 64"/>
                    <a:gd name="T91" fmla="*/ 68 h 144"/>
                    <a:gd name="T92" fmla="*/ 62 w 64"/>
                    <a:gd name="T93" fmla="*/ 66 h 144"/>
                    <a:gd name="T94" fmla="*/ 63 w 64"/>
                    <a:gd name="T95" fmla="*/ 72 h 144"/>
                    <a:gd name="T96" fmla="*/ 63 w 64"/>
                    <a:gd name="T97" fmla="*/ 79 h 144"/>
                    <a:gd name="T98" fmla="*/ 53 w 64"/>
                    <a:gd name="T99" fmla="*/ 85 h 144"/>
                    <a:gd name="T100" fmla="*/ 49 w 64"/>
                    <a:gd name="T101" fmla="*/ 92 h 144"/>
                    <a:gd name="T102" fmla="*/ 38 w 64"/>
                    <a:gd name="T103" fmla="*/ 87 h 144"/>
                    <a:gd name="T104" fmla="*/ 37 w 64"/>
                    <a:gd name="T105" fmla="*/ 91 h 144"/>
                    <a:gd name="T106" fmla="*/ 33 w 64"/>
                    <a:gd name="T107" fmla="*/ 101 h 144"/>
                    <a:gd name="T108" fmla="*/ 32 w 64"/>
                    <a:gd name="T109" fmla="*/ 108 h 144"/>
                    <a:gd name="T110" fmla="*/ 31 w 64"/>
                    <a:gd name="T111" fmla="*/ 114 h 144"/>
                    <a:gd name="T112" fmla="*/ 31 w 64"/>
                    <a:gd name="T113" fmla="*/ 117 h 144"/>
                    <a:gd name="T114" fmla="*/ 33 w 64"/>
                    <a:gd name="T115" fmla="*/ 127 h 144"/>
                    <a:gd name="T116" fmla="*/ 25 w 64"/>
                    <a:gd name="T117" fmla="*/ 127 h 144"/>
                    <a:gd name="T118" fmla="*/ 22 w 64"/>
                    <a:gd name="T119" fmla="*/ 13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144">
                      <a:moveTo>
                        <a:pt x="21" y="144"/>
                      </a:moveTo>
                      <a:lnTo>
                        <a:pt x="21" y="144"/>
                      </a:lnTo>
                      <a:lnTo>
                        <a:pt x="18" y="144"/>
                      </a:lnTo>
                      <a:lnTo>
                        <a:pt x="16" y="143"/>
                      </a:lnTo>
                      <a:lnTo>
                        <a:pt x="14" y="142"/>
                      </a:lnTo>
                      <a:lnTo>
                        <a:pt x="14" y="142"/>
                      </a:lnTo>
                      <a:lnTo>
                        <a:pt x="14" y="142"/>
                      </a:lnTo>
                      <a:lnTo>
                        <a:pt x="14" y="142"/>
                      </a:lnTo>
                      <a:lnTo>
                        <a:pt x="17" y="141"/>
                      </a:lnTo>
                      <a:lnTo>
                        <a:pt x="17" y="141"/>
                      </a:lnTo>
                      <a:lnTo>
                        <a:pt x="17" y="140"/>
                      </a:lnTo>
                      <a:lnTo>
                        <a:pt x="17" y="140"/>
                      </a:lnTo>
                      <a:lnTo>
                        <a:pt x="16" y="139"/>
                      </a:lnTo>
                      <a:lnTo>
                        <a:pt x="15" y="138"/>
                      </a:lnTo>
                      <a:lnTo>
                        <a:pt x="15" y="138"/>
                      </a:lnTo>
                      <a:lnTo>
                        <a:pt x="16" y="137"/>
                      </a:lnTo>
                      <a:lnTo>
                        <a:pt x="17" y="136"/>
                      </a:lnTo>
                      <a:lnTo>
                        <a:pt x="17" y="136"/>
                      </a:lnTo>
                      <a:lnTo>
                        <a:pt x="16" y="134"/>
                      </a:lnTo>
                      <a:lnTo>
                        <a:pt x="15" y="132"/>
                      </a:lnTo>
                      <a:lnTo>
                        <a:pt x="15" y="132"/>
                      </a:lnTo>
                      <a:lnTo>
                        <a:pt x="15" y="129"/>
                      </a:lnTo>
                      <a:lnTo>
                        <a:pt x="15" y="125"/>
                      </a:lnTo>
                      <a:lnTo>
                        <a:pt x="15" y="125"/>
                      </a:lnTo>
                      <a:lnTo>
                        <a:pt x="14" y="123"/>
                      </a:lnTo>
                      <a:lnTo>
                        <a:pt x="13" y="121"/>
                      </a:lnTo>
                      <a:lnTo>
                        <a:pt x="13" y="121"/>
                      </a:lnTo>
                      <a:lnTo>
                        <a:pt x="14" y="118"/>
                      </a:lnTo>
                      <a:lnTo>
                        <a:pt x="14" y="118"/>
                      </a:lnTo>
                      <a:lnTo>
                        <a:pt x="14" y="118"/>
                      </a:lnTo>
                      <a:lnTo>
                        <a:pt x="14" y="118"/>
                      </a:lnTo>
                      <a:lnTo>
                        <a:pt x="16" y="119"/>
                      </a:lnTo>
                      <a:lnTo>
                        <a:pt x="16" y="119"/>
                      </a:lnTo>
                      <a:lnTo>
                        <a:pt x="16" y="119"/>
                      </a:lnTo>
                      <a:lnTo>
                        <a:pt x="16" y="119"/>
                      </a:lnTo>
                      <a:lnTo>
                        <a:pt x="15" y="117"/>
                      </a:lnTo>
                      <a:lnTo>
                        <a:pt x="14" y="116"/>
                      </a:lnTo>
                      <a:lnTo>
                        <a:pt x="15" y="116"/>
                      </a:lnTo>
                      <a:lnTo>
                        <a:pt x="15" y="116"/>
                      </a:lnTo>
                      <a:lnTo>
                        <a:pt x="17" y="117"/>
                      </a:lnTo>
                      <a:lnTo>
                        <a:pt x="18" y="117"/>
                      </a:lnTo>
                      <a:lnTo>
                        <a:pt x="18" y="116"/>
                      </a:lnTo>
                      <a:lnTo>
                        <a:pt x="18" y="116"/>
                      </a:lnTo>
                      <a:lnTo>
                        <a:pt x="17" y="115"/>
                      </a:lnTo>
                      <a:lnTo>
                        <a:pt x="16" y="113"/>
                      </a:lnTo>
                      <a:lnTo>
                        <a:pt x="16" y="113"/>
                      </a:lnTo>
                      <a:lnTo>
                        <a:pt x="14" y="113"/>
                      </a:lnTo>
                      <a:lnTo>
                        <a:pt x="13" y="112"/>
                      </a:lnTo>
                      <a:lnTo>
                        <a:pt x="13" y="112"/>
                      </a:lnTo>
                      <a:lnTo>
                        <a:pt x="12" y="106"/>
                      </a:lnTo>
                      <a:lnTo>
                        <a:pt x="12" y="106"/>
                      </a:lnTo>
                      <a:lnTo>
                        <a:pt x="13" y="106"/>
                      </a:lnTo>
                      <a:lnTo>
                        <a:pt x="14" y="106"/>
                      </a:lnTo>
                      <a:lnTo>
                        <a:pt x="14" y="106"/>
                      </a:lnTo>
                      <a:lnTo>
                        <a:pt x="16" y="105"/>
                      </a:lnTo>
                      <a:lnTo>
                        <a:pt x="16" y="104"/>
                      </a:lnTo>
                      <a:lnTo>
                        <a:pt x="16" y="104"/>
                      </a:lnTo>
                      <a:lnTo>
                        <a:pt x="15" y="102"/>
                      </a:lnTo>
                      <a:lnTo>
                        <a:pt x="14" y="101"/>
                      </a:lnTo>
                      <a:lnTo>
                        <a:pt x="13" y="101"/>
                      </a:lnTo>
                      <a:lnTo>
                        <a:pt x="13" y="101"/>
                      </a:lnTo>
                      <a:lnTo>
                        <a:pt x="12" y="102"/>
                      </a:lnTo>
                      <a:lnTo>
                        <a:pt x="11" y="103"/>
                      </a:lnTo>
                      <a:lnTo>
                        <a:pt x="11" y="103"/>
                      </a:lnTo>
                      <a:lnTo>
                        <a:pt x="9" y="102"/>
                      </a:lnTo>
                      <a:lnTo>
                        <a:pt x="9" y="101"/>
                      </a:lnTo>
                      <a:lnTo>
                        <a:pt x="9" y="101"/>
                      </a:lnTo>
                      <a:lnTo>
                        <a:pt x="11" y="99"/>
                      </a:lnTo>
                      <a:lnTo>
                        <a:pt x="12" y="97"/>
                      </a:lnTo>
                      <a:lnTo>
                        <a:pt x="12" y="97"/>
                      </a:lnTo>
                      <a:lnTo>
                        <a:pt x="11" y="94"/>
                      </a:lnTo>
                      <a:lnTo>
                        <a:pt x="10" y="93"/>
                      </a:lnTo>
                      <a:lnTo>
                        <a:pt x="10" y="93"/>
                      </a:lnTo>
                      <a:lnTo>
                        <a:pt x="9" y="94"/>
                      </a:lnTo>
                      <a:lnTo>
                        <a:pt x="7" y="94"/>
                      </a:lnTo>
                      <a:lnTo>
                        <a:pt x="7" y="94"/>
                      </a:lnTo>
                      <a:lnTo>
                        <a:pt x="6" y="91"/>
                      </a:lnTo>
                      <a:lnTo>
                        <a:pt x="6" y="90"/>
                      </a:lnTo>
                      <a:lnTo>
                        <a:pt x="6" y="90"/>
                      </a:lnTo>
                      <a:lnTo>
                        <a:pt x="5" y="91"/>
                      </a:lnTo>
                      <a:lnTo>
                        <a:pt x="4" y="92"/>
                      </a:lnTo>
                      <a:lnTo>
                        <a:pt x="3" y="92"/>
                      </a:lnTo>
                      <a:lnTo>
                        <a:pt x="3" y="92"/>
                      </a:lnTo>
                      <a:lnTo>
                        <a:pt x="0" y="92"/>
                      </a:lnTo>
                      <a:lnTo>
                        <a:pt x="0" y="91"/>
                      </a:lnTo>
                      <a:lnTo>
                        <a:pt x="0" y="91"/>
                      </a:lnTo>
                      <a:lnTo>
                        <a:pt x="2" y="89"/>
                      </a:lnTo>
                      <a:lnTo>
                        <a:pt x="3" y="89"/>
                      </a:lnTo>
                      <a:lnTo>
                        <a:pt x="3" y="88"/>
                      </a:lnTo>
                      <a:lnTo>
                        <a:pt x="3" y="88"/>
                      </a:lnTo>
                      <a:lnTo>
                        <a:pt x="2" y="87"/>
                      </a:lnTo>
                      <a:lnTo>
                        <a:pt x="1" y="85"/>
                      </a:lnTo>
                      <a:lnTo>
                        <a:pt x="1" y="85"/>
                      </a:lnTo>
                      <a:lnTo>
                        <a:pt x="1" y="82"/>
                      </a:lnTo>
                      <a:lnTo>
                        <a:pt x="2" y="80"/>
                      </a:lnTo>
                      <a:lnTo>
                        <a:pt x="2" y="80"/>
                      </a:lnTo>
                      <a:lnTo>
                        <a:pt x="5" y="78"/>
                      </a:lnTo>
                      <a:lnTo>
                        <a:pt x="6" y="78"/>
                      </a:lnTo>
                      <a:lnTo>
                        <a:pt x="6" y="78"/>
                      </a:lnTo>
                      <a:lnTo>
                        <a:pt x="6" y="78"/>
                      </a:lnTo>
                      <a:lnTo>
                        <a:pt x="7" y="81"/>
                      </a:lnTo>
                      <a:lnTo>
                        <a:pt x="7" y="82"/>
                      </a:lnTo>
                      <a:lnTo>
                        <a:pt x="8" y="83"/>
                      </a:lnTo>
                      <a:lnTo>
                        <a:pt x="8" y="83"/>
                      </a:lnTo>
                      <a:lnTo>
                        <a:pt x="10" y="84"/>
                      </a:lnTo>
                      <a:lnTo>
                        <a:pt x="10" y="83"/>
                      </a:lnTo>
                      <a:lnTo>
                        <a:pt x="10" y="83"/>
                      </a:lnTo>
                      <a:lnTo>
                        <a:pt x="13" y="80"/>
                      </a:lnTo>
                      <a:lnTo>
                        <a:pt x="16" y="78"/>
                      </a:lnTo>
                      <a:lnTo>
                        <a:pt x="16" y="78"/>
                      </a:lnTo>
                      <a:lnTo>
                        <a:pt x="18" y="78"/>
                      </a:lnTo>
                      <a:lnTo>
                        <a:pt x="18" y="76"/>
                      </a:lnTo>
                      <a:lnTo>
                        <a:pt x="18" y="75"/>
                      </a:lnTo>
                      <a:lnTo>
                        <a:pt x="18" y="75"/>
                      </a:lnTo>
                      <a:lnTo>
                        <a:pt x="16" y="73"/>
                      </a:lnTo>
                      <a:lnTo>
                        <a:pt x="15" y="73"/>
                      </a:lnTo>
                      <a:lnTo>
                        <a:pt x="15" y="72"/>
                      </a:lnTo>
                      <a:lnTo>
                        <a:pt x="15" y="72"/>
                      </a:lnTo>
                      <a:lnTo>
                        <a:pt x="16" y="71"/>
                      </a:lnTo>
                      <a:lnTo>
                        <a:pt x="16" y="69"/>
                      </a:lnTo>
                      <a:lnTo>
                        <a:pt x="16" y="69"/>
                      </a:lnTo>
                      <a:lnTo>
                        <a:pt x="14" y="66"/>
                      </a:lnTo>
                      <a:lnTo>
                        <a:pt x="14" y="66"/>
                      </a:lnTo>
                      <a:lnTo>
                        <a:pt x="15" y="64"/>
                      </a:lnTo>
                      <a:lnTo>
                        <a:pt x="15" y="60"/>
                      </a:lnTo>
                      <a:lnTo>
                        <a:pt x="15" y="60"/>
                      </a:lnTo>
                      <a:lnTo>
                        <a:pt x="14" y="59"/>
                      </a:lnTo>
                      <a:lnTo>
                        <a:pt x="14" y="57"/>
                      </a:lnTo>
                      <a:lnTo>
                        <a:pt x="14" y="57"/>
                      </a:lnTo>
                      <a:lnTo>
                        <a:pt x="15" y="55"/>
                      </a:lnTo>
                      <a:lnTo>
                        <a:pt x="15" y="53"/>
                      </a:lnTo>
                      <a:lnTo>
                        <a:pt x="16" y="52"/>
                      </a:lnTo>
                      <a:lnTo>
                        <a:pt x="16" y="52"/>
                      </a:lnTo>
                      <a:lnTo>
                        <a:pt x="21" y="50"/>
                      </a:lnTo>
                      <a:lnTo>
                        <a:pt x="22" y="49"/>
                      </a:lnTo>
                      <a:lnTo>
                        <a:pt x="23" y="49"/>
                      </a:lnTo>
                      <a:lnTo>
                        <a:pt x="23" y="49"/>
                      </a:lnTo>
                      <a:lnTo>
                        <a:pt x="24" y="54"/>
                      </a:lnTo>
                      <a:lnTo>
                        <a:pt x="24" y="57"/>
                      </a:lnTo>
                      <a:lnTo>
                        <a:pt x="25" y="58"/>
                      </a:lnTo>
                      <a:lnTo>
                        <a:pt x="25" y="58"/>
                      </a:lnTo>
                      <a:lnTo>
                        <a:pt x="28" y="58"/>
                      </a:lnTo>
                      <a:lnTo>
                        <a:pt x="30" y="58"/>
                      </a:lnTo>
                      <a:lnTo>
                        <a:pt x="30" y="57"/>
                      </a:lnTo>
                      <a:lnTo>
                        <a:pt x="30" y="57"/>
                      </a:lnTo>
                      <a:lnTo>
                        <a:pt x="29" y="54"/>
                      </a:lnTo>
                      <a:lnTo>
                        <a:pt x="28" y="52"/>
                      </a:lnTo>
                      <a:lnTo>
                        <a:pt x="28" y="51"/>
                      </a:lnTo>
                      <a:lnTo>
                        <a:pt x="28" y="51"/>
                      </a:lnTo>
                      <a:lnTo>
                        <a:pt x="29" y="50"/>
                      </a:lnTo>
                      <a:lnTo>
                        <a:pt x="29" y="49"/>
                      </a:lnTo>
                      <a:lnTo>
                        <a:pt x="29" y="49"/>
                      </a:lnTo>
                      <a:lnTo>
                        <a:pt x="28" y="46"/>
                      </a:lnTo>
                      <a:lnTo>
                        <a:pt x="27" y="45"/>
                      </a:lnTo>
                      <a:lnTo>
                        <a:pt x="27" y="44"/>
                      </a:lnTo>
                      <a:lnTo>
                        <a:pt x="27" y="44"/>
                      </a:lnTo>
                      <a:lnTo>
                        <a:pt x="29" y="42"/>
                      </a:lnTo>
                      <a:lnTo>
                        <a:pt x="30" y="41"/>
                      </a:lnTo>
                      <a:lnTo>
                        <a:pt x="31" y="39"/>
                      </a:lnTo>
                      <a:lnTo>
                        <a:pt x="31" y="39"/>
                      </a:lnTo>
                      <a:lnTo>
                        <a:pt x="31" y="37"/>
                      </a:lnTo>
                      <a:lnTo>
                        <a:pt x="31" y="36"/>
                      </a:lnTo>
                      <a:lnTo>
                        <a:pt x="32" y="35"/>
                      </a:lnTo>
                      <a:lnTo>
                        <a:pt x="32" y="35"/>
                      </a:lnTo>
                      <a:lnTo>
                        <a:pt x="35" y="34"/>
                      </a:lnTo>
                      <a:lnTo>
                        <a:pt x="37" y="32"/>
                      </a:lnTo>
                      <a:lnTo>
                        <a:pt x="37" y="32"/>
                      </a:lnTo>
                      <a:lnTo>
                        <a:pt x="39" y="27"/>
                      </a:lnTo>
                      <a:lnTo>
                        <a:pt x="39" y="25"/>
                      </a:lnTo>
                      <a:lnTo>
                        <a:pt x="39" y="24"/>
                      </a:lnTo>
                      <a:lnTo>
                        <a:pt x="39" y="24"/>
                      </a:lnTo>
                      <a:lnTo>
                        <a:pt x="36" y="20"/>
                      </a:lnTo>
                      <a:lnTo>
                        <a:pt x="36" y="20"/>
                      </a:lnTo>
                      <a:lnTo>
                        <a:pt x="35" y="16"/>
                      </a:lnTo>
                      <a:lnTo>
                        <a:pt x="35" y="13"/>
                      </a:lnTo>
                      <a:lnTo>
                        <a:pt x="35" y="13"/>
                      </a:lnTo>
                      <a:lnTo>
                        <a:pt x="38" y="5"/>
                      </a:lnTo>
                      <a:lnTo>
                        <a:pt x="40" y="0"/>
                      </a:lnTo>
                      <a:lnTo>
                        <a:pt x="40" y="0"/>
                      </a:lnTo>
                      <a:lnTo>
                        <a:pt x="39" y="4"/>
                      </a:lnTo>
                      <a:lnTo>
                        <a:pt x="39" y="4"/>
                      </a:lnTo>
                      <a:lnTo>
                        <a:pt x="39" y="7"/>
                      </a:lnTo>
                      <a:lnTo>
                        <a:pt x="39" y="10"/>
                      </a:lnTo>
                      <a:lnTo>
                        <a:pt x="39" y="10"/>
                      </a:lnTo>
                      <a:lnTo>
                        <a:pt x="38" y="13"/>
                      </a:lnTo>
                      <a:lnTo>
                        <a:pt x="37" y="16"/>
                      </a:lnTo>
                      <a:lnTo>
                        <a:pt x="37" y="16"/>
                      </a:lnTo>
                      <a:lnTo>
                        <a:pt x="39" y="18"/>
                      </a:lnTo>
                      <a:lnTo>
                        <a:pt x="42" y="21"/>
                      </a:lnTo>
                      <a:lnTo>
                        <a:pt x="42" y="21"/>
                      </a:lnTo>
                      <a:lnTo>
                        <a:pt x="40" y="29"/>
                      </a:lnTo>
                      <a:lnTo>
                        <a:pt x="39" y="39"/>
                      </a:lnTo>
                      <a:lnTo>
                        <a:pt x="39" y="39"/>
                      </a:lnTo>
                      <a:lnTo>
                        <a:pt x="35" y="46"/>
                      </a:lnTo>
                      <a:lnTo>
                        <a:pt x="35" y="46"/>
                      </a:lnTo>
                      <a:lnTo>
                        <a:pt x="36" y="46"/>
                      </a:lnTo>
                      <a:lnTo>
                        <a:pt x="36" y="46"/>
                      </a:lnTo>
                      <a:lnTo>
                        <a:pt x="36" y="47"/>
                      </a:lnTo>
                      <a:lnTo>
                        <a:pt x="36" y="47"/>
                      </a:lnTo>
                      <a:lnTo>
                        <a:pt x="34" y="50"/>
                      </a:lnTo>
                      <a:lnTo>
                        <a:pt x="32" y="51"/>
                      </a:lnTo>
                      <a:lnTo>
                        <a:pt x="32" y="53"/>
                      </a:lnTo>
                      <a:lnTo>
                        <a:pt x="32" y="53"/>
                      </a:lnTo>
                      <a:lnTo>
                        <a:pt x="33" y="54"/>
                      </a:lnTo>
                      <a:lnTo>
                        <a:pt x="34" y="56"/>
                      </a:lnTo>
                      <a:lnTo>
                        <a:pt x="34" y="56"/>
                      </a:lnTo>
                      <a:lnTo>
                        <a:pt x="33" y="59"/>
                      </a:lnTo>
                      <a:lnTo>
                        <a:pt x="32" y="61"/>
                      </a:lnTo>
                      <a:lnTo>
                        <a:pt x="32" y="62"/>
                      </a:lnTo>
                      <a:lnTo>
                        <a:pt x="32" y="62"/>
                      </a:lnTo>
                      <a:lnTo>
                        <a:pt x="33" y="66"/>
                      </a:lnTo>
                      <a:lnTo>
                        <a:pt x="33" y="67"/>
                      </a:lnTo>
                      <a:lnTo>
                        <a:pt x="33" y="68"/>
                      </a:lnTo>
                      <a:lnTo>
                        <a:pt x="33" y="68"/>
                      </a:lnTo>
                      <a:lnTo>
                        <a:pt x="32" y="71"/>
                      </a:lnTo>
                      <a:lnTo>
                        <a:pt x="32" y="73"/>
                      </a:lnTo>
                      <a:lnTo>
                        <a:pt x="32" y="73"/>
                      </a:lnTo>
                      <a:lnTo>
                        <a:pt x="35" y="75"/>
                      </a:lnTo>
                      <a:lnTo>
                        <a:pt x="37" y="75"/>
                      </a:lnTo>
                      <a:lnTo>
                        <a:pt x="39" y="75"/>
                      </a:lnTo>
                      <a:lnTo>
                        <a:pt x="39" y="75"/>
                      </a:lnTo>
                      <a:lnTo>
                        <a:pt x="44" y="72"/>
                      </a:lnTo>
                      <a:lnTo>
                        <a:pt x="46" y="71"/>
                      </a:lnTo>
                      <a:lnTo>
                        <a:pt x="47" y="70"/>
                      </a:lnTo>
                      <a:lnTo>
                        <a:pt x="47" y="70"/>
                      </a:lnTo>
                      <a:lnTo>
                        <a:pt x="48" y="69"/>
                      </a:lnTo>
                      <a:lnTo>
                        <a:pt x="49" y="68"/>
                      </a:lnTo>
                      <a:lnTo>
                        <a:pt x="52" y="68"/>
                      </a:lnTo>
                      <a:lnTo>
                        <a:pt x="52" y="68"/>
                      </a:lnTo>
                      <a:lnTo>
                        <a:pt x="55" y="68"/>
                      </a:lnTo>
                      <a:lnTo>
                        <a:pt x="57" y="67"/>
                      </a:lnTo>
                      <a:lnTo>
                        <a:pt x="57" y="67"/>
                      </a:lnTo>
                      <a:lnTo>
                        <a:pt x="59" y="66"/>
                      </a:lnTo>
                      <a:lnTo>
                        <a:pt x="61" y="65"/>
                      </a:lnTo>
                      <a:lnTo>
                        <a:pt x="62" y="66"/>
                      </a:lnTo>
                      <a:lnTo>
                        <a:pt x="62" y="66"/>
                      </a:lnTo>
                      <a:lnTo>
                        <a:pt x="63" y="67"/>
                      </a:lnTo>
                      <a:lnTo>
                        <a:pt x="63" y="69"/>
                      </a:lnTo>
                      <a:lnTo>
                        <a:pt x="63" y="69"/>
                      </a:lnTo>
                      <a:lnTo>
                        <a:pt x="63" y="72"/>
                      </a:lnTo>
                      <a:lnTo>
                        <a:pt x="63" y="74"/>
                      </a:lnTo>
                      <a:lnTo>
                        <a:pt x="63" y="74"/>
                      </a:lnTo>
                      <a:lnTo>
                        <a:pt x="64" y="77"/>
                      </a:lnTo>
                      <a:lnTo>
                        <a:pt x="64" y="78"/>
                      </a:lnTo>
                      <a:lnTo>
                        <a:pt x="63" y="79"/>
                      </a:lnTo>
                      <a:lnTo>
                        <a:pt x="63" y="79"/>
                      </a:lnTo>
                      <a:lnTo>
                        <a:pt x="59" y="82"/>
                      </a:lnTo>
                      <a:lnTo>
                        <a:pt x="56" y="83"/>
                      </a:lnTo>
                      <a:lnTo>
                        <a:pt x="53" y="85"/>
                      </a:lnTo>
                      <a:lnTo>
                        <a:pt x="53" y="85"/>
                      </a:lnTo>
                      <a:lnTo>
                        <a:pt x="52" y="88"/>
                      </a:lnTo>
                      <a:lnTo>
                        <a:pt x="50" y="90"/>
                      </a:lnTo>
                      <a:lnTo>
                        <a:pt x="50" y="91"/>
                      </a:lnTo>
                      <a:lnTo>
                        <a:pt x="49" y="92"/>
                      </a:lnTo>
                      <a:lnTo>
                        <a:pt x="49" y="92"/>
                      </a:lnTo>
                      <a:lnTo>
                        <a:pt x="45" y="92"/>
                      </a:lnTo>
                      <a:lnTo>
                        <a:pt x="42" y="92"/>
                      </a:lnTo>
                      <a:lnTo>
                        <a:pt x="41" y="91"/>
                      </a:lnTo>
                      <a:lnTo>
                        <a:pt x="41" y="91"/>
                      </a:lnTo>
                      <a:lnTo>
                        <a:pt x="38" y="87"/>
                      </a:lnTo>
                      <a:lnTo>
                        <a:pt x="36" y="84"/>
                      </a:lnTo>
                      <a:lnTo>
                        <a:pt x="36" y="84"/>
                      </a:lnTo>
                      <a:lnTo>
                        <a:pt x="36" y="86"/>
                      </a:lnTo>
                      <a:lnTo>
                        <a:pt x="37" y="91"/>
                      </a:lnTo>
                      <a:lnTo>
                        <a:pt x="37" y="91"/>
                      </a:lnTo>
                      <a:lnTo>
                        <a:pt x="37" y="96"/>
                      </a:lnTo>
                      <a:lnTo>
                        <a:pt x="37" y="97"/>
                      </a:lnTo>
                      <a:lnTo>
                        <a:pt x="35" y="99"/>
                      </a:lnTo>
                      <a:lnTo>
                        <a:pt x="35" y="99"/>
                      </a:lnTo>
                      <a:lnTo>
                        <a:pt x="33" y="101"/>
                      </a:lnTo>
                      <a:lnTo>
                        <a:pt x="33" y="102"/>
                      </a:lnTo>
                      <a:lnTo>
                        <a:pt x="33" y="102"/>
                      </a:lnTo>
                      <a:lnTo>
                        <a:pt x="33" y="105"/>
                      </a:lnTo>
                      <a:lnTo>
                        <a:pt x="33" y="107"/>
                      </a:lnTo>
                      <a:lnTo>
                        <a:pt x="32" y="108"/>
                      </a:lnTo>
                      <a:lnTo>
                        <a:pt x="32" y="108"/>
                      </a:lnTo>
                      <a:lnTo>
                        <a:pt x="30" y="109"/>
                      </a:lnTo>
                      <a:lnTo>
                        <a:pt x="30" y="111"/>
                      </a:lnTo>
                      <a:lnTo>
                        <a:pt x="30" y="111"/>
                      </a:lnTo>
                      <a:lnTo>
                        <a:pt x="31" y="114"/>
                      </a:lnTo>
                      <a:lnTo>
                        <a:pt x="31" y="114"/>
                      </a:lnTo>
                      <a:lnTo>
                        <a:pt x="31" y="115"/>
                      </a:lnTo>
                      <a:lnTo>
                        <a:pt x="31" y="115"/>
                      </a:lnTo>
                      <a:lnTo>
                        <a:pt x="31" y="116"/>
                      </a:lnTo>
                      <a:lnTo>
                        <a:pt x="31" y="117"/>
                      </a:lnTo>
                      <a:lnTo>
                        <a:pt x="33" y="119"/>
                      </a:lnTo>
                      <a:lnTo>
                        <a:pt x="33" y="119"/>
                      </a:lnTo>
                      <a:lnTo>
                        <a:pt x="34" y="123"/>
                      </a:lnTo>
                      <a:lnTo>
                        <a:pt x="34" y="125"/>
                      </a:lnTo>
                      <a:lnTo>
                        <a:pt x="33" y="127"/>
                      </a:lnTo>
                      <a:lnTo>
                        <a:pt x="33" y="127"/>
                      </a:lnTo>
                      <a:lnTo>
                        <a:pt x="31" y="128"/>
                      </a:lnTo>
                      <a:lnTo>
                        <a:pt x="28" y="127"/>
                      </a:lnTo>
                      <a:lnTo>
                        <a:pt x="28" y="127"/>
                      </a:lnTo>
                      <a:lnTo>
                        <a:pt x="25" y="127"/>
                      </a:lnTo>
                      <a:lnTo>
                        <a:pt x="23" y="127"/>
                      </a:lnTo>
                      <a:lnTo>
                        <a:pt x="22" y="128"/>
                      </a:lnTo>
                      <a:lnTo>
                        <a:pt x="22" y="128"/>
                      </a:lnTo>
                      <a:lnTo>
                        <a:pt x="22" y="135"/>
                      </a:lnTo>
                      <a:lnTo>
                        <a:pt x="22" y="135"/>
                      </a:lnTo>
                      <a:lnTo>
                        <a:pt x="23" y="138"/>
                      </a:lnTo>
                      <a:lnTo>
                        <a:pt x="23" y="141"/>
                      </a:lnTo>
                      <a:lnTo>
                        <a:pt x="21" y="144"/>
                      </a:lnTo>
                      <a:lnTo>
                        <a:pt x="21" y="14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4" name="フリーフォーム 223">
                  <a:extLst>
                    <a:ext uri="{FF2B5EF4-FFF2-40B4-BE49-F238E27FC236}">
                      <a16:creationId xmlns:a16="http://schemas.microsoft.com/office/drawing/2014/main" id="{00000000-0008-0000-0000-000048060000}"/>
                    </a:ext>
                  </a:extLst>
                </p:cNvPr>
                <p:cNvSpPr>
                  <a:spLocks/>
                </p:cNvSpPr>
                <p:nvPr/>
              </p:nvSpPr>
              <p:spPr bwMode="auto">
                <a:xfrm>
                  <a:off x="38" y="780"/>
                  <a:ext cx="3" cy="3"/>
                </a:xfrm>
                <a:custGeom>
                  <a:avLst/>
                  <a:gdLst>
                    <a:gd name="T0" fmla="*/ 17 w 29"/>
                    <a:gd name="T1" fmla="*/ 23 h 23"/>
                    <a:gd name="T2" fmla="*/ 17 w 29"/>
                    <a:gd name="T3" fmla="*/ 23 h 23"/>
                    <a:gd name="T4" fmla="*/ 11 w 29"/>
                    <a:gd name="T5" fmla="*/ 22 h 23"/>
                    <a:gd name="T6" fmla="*/ 8 w 29"/>
                    <a:gd name="T7" fmla="*/ 21 h 23"/>
                    <a:gd name="T8" fmla="*/ 7 w 29"/>
                    <a:gd name="T9" fmla="*/ 20 h 23"/>
                    <a:gd name="T10" fmla="*/ 7 w 29"/>
                    <a:gd name="T11" fmla="*/ 20 h 23"/>
                    <a:gd name="T12" fmla="*/ 5 w 29"/>
                    <a:gd name="T13" fmla="*/ 17 h 23"/>
                    <a:gd name="T14" fmla="*/ 3 w 29"/>
                    <a:gd name="T15" fmla="*/ 15 h 23"/>
                    <a:gd name="T16" fmla="*/ 3 w 29"/>
                    <a:gd name="T17" fmla="*/ 15 h 23"/>
                    <a:gd name="T18" fmla="*/ 2 w 29"/>
                    <a:gd name="T19" fmla="*/ 16 h 23"/>
                    <a:gd name="T20" fmla="*/ 0 w 29"/>
                    <a:gd name="T21" fmla="*/ 16 h 23"/>
                    <a:gd name="T22" fmla="*/ 0 w 29"/>
                    <a:gd name="T23" fmla="*/ 16 h 23"/>
                    <a:gd name="T24" fmla="*/ 0 w 29"/>
                    <a:gd name="T25" fmla="*/ 15 h 23"/>
                    <a:gd name="T26" fmla="*/ 0 w 29"/>
                    <a:gd name="T27" fmla="*/ 13 h 23"/>
                    <a:gd name="T28" fmla="*/ 1 w 29"/>
                    <a:gd name="T29" fmla="*/ 13 h 23"/>
                    <a:gd name="T30" fmla="*/ 1 w 29"/>
                    <a:gd name="T31" fmla="*/ 13 h 23"/>
                    <a:gd name="T32" fmla="*/ 2 w 29"/>
                    <a:gd name="T33" fmla="*/ 11 h 23"/>
                    <a:gd name="T34" fmla="*/ 5 w 29"/>
                    <a:gd name="T35" fmla="*/ 8 h 23"/>
                    <a:gd name="T36" fmla="*/ 5 w 29"/>
                    <a:gd name="T37" fmla="*/ 8 h 23"/>
                    <a:gd name="T38" fmla="*/ 10 w 29"/>
                    <a:gd name="T39" fmla="*/ 6 h 23"/>
                    <a:gd name="T40" fmla="*/ 13 w 29"/>
                    <a:gd name="T41" fmla="*/ 5 h 23"/>
                    <a:gd name="T42" fmla="*/ 13 w 29"/>
                    <a:gd name="T43" fmla="*/ 5 h 23"/>
                    <a:gd name="T44" fmla="*/ 15 w 29"/>
                    <a:gd name="T45" fmla="*/ 5 h 23"/>
                    <a:gd name="T46" fmla="*/ 16 w 29"/>
                    <a:gd name="T47" fmla="*/ 4 h 23"/>
                    <a:gd name="T48" fmla="*/ 18 w 29"/>
                    <a:gd name="T49" fmla="*/ 2 h 23"/>
                    <a:gd name="T50" fmla="*/ 18 w 29"/>
                    <a:gd name="T51" fmla="*/ 2 h 23"/>
                    <a:gd name="T52" fmla="*/ 20 w 29"/>
                    <a:gd name="T53" fmla="*/ 0 h 23"/>
                    <a:gd name="T54" fmla="*/ 20 w 29"/>
                    <a:gd name="T55" fmla="*/ 0 h 23"/>
                    <a:gd name="T56" fmla="*/ 21 w 29"/>
                    <a:gd name="T57" fmla="*/ 1 h 23"/>
                    <a:gd name="T58" fmla="*/ 21 w 29"/>
                    <a:gd name="T59" fmla="*/ 1 h 23"/>
                    <a:gd name="T60" fmla="*/ 23 w 29"/>
                    <a:gd name="T61" fmla="*/ 6 h 23"/>
                    <a:gd name="T62" fmla="*/ 23 w 29"/>
                    <a:gd name="T63" fmla="*/ 8 h 23"/>
                    <a:gd name="T64" fmla="*/ 26 w 29"/>
                    <a:gd name="T65" fmla="*/ 10 h 23"/>
                    <a:gd name="T66" fmla="*/ 26 w 29"/>
                    <a:gd name="T67" fmla="*/ 10 h 23"/>
                    <a:gd name="T68" fmla="*/ 29 w 29"/>
                    <a:gd name="T69" fmla="*/ 12 h 23"/>
                    <a:gd name="T70" fmla="*/ 29 w 29"/>
                    <a:gd name="T71" fmla="*/ 12 h 23"/>
                    <a:gd name="T72" fmla="*/ 29 w 29"/>
                    <a:gd name="T73" fmla="*/ 13 h 23"/>
                    <a:gd name="T74" fmla="*/ 29 w 29"/>
                    <a:gd name="T75" fmla="*/ 13 h 23"/>
                    <a:gd name="T76" fmla="*/ 21 w 29"/>
                    <a:gd name="T77" fmla="*/ 16 h 23"/>
                    <a:gd name="T78" fmla="*/ 21 w 29"/>
                    <a:gd name="T79" fmla="*/ 16 h 23"/>
                    <a:gd name="T80" fmla="*/ 20 w 29"/>
                    <a:gd name="T81" fmla="*/ 17 h 23"/>
                    <a:gd name="T82" fmla="*/ 19 w 29"/>
                    <a:gd name="T83" fmla="*/ 19 h 23"/>
                    <a:gd name="T84" fmla="*/ 19 w 29"/>
                    <a:gd name="T85" fmla="*/ 19 h 23"/>
                    <a:gd name="T86" fmla="*/ 18 w 29"/>
                    <a:gd name="T87" fmla="*/ 22 h 23"/>
                    <a:gd name="T88" fmla="*/ 17 w 29"/>
                    <a:gd name="T89" fmla="*/ 23 h 23"/>
                    <a:gd name="T90" fmla="*/ 17 w 29"/>
                    <a:gd name="T9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 h="23">
                      <a:moveTo>
                        <a:pt x="17" y="23"/>
                      </a:moveTo>
                      <a:lnTo>
                        <a:pt x="17" y="23"/>
                      </a:lnTo>
                      <a:lnTo>
                        <a:pt x="11" y="22"/>
                      </a:lnTo>
                      <a:lnTo>
                        <a:pt x="8" y="21"/>
                      </a:lnTo>
                      <a:lnTo>
                        <a:pt x="7" y="20"/>
                      </a:lnTo>
                      <a:lnTo>
                        <a:pt x="7" y="20"/>
                      </a:lnTo>
                      <a:lnTo>
                        <a:pt x="5" y="17"/>
                      </a:lnTo>
                      <a:lnTo>
                        <a:pt x="3" y="15"/>
                      </a:lnTo>
                      <a:lnTo>
                        <a:pt x="3" y="15"/>
                      </a:lnTo>
                      <a:lnTo>
                        <a:pt x="2" y="16"/>
                      </a:lnTo>
                      <a:lnTo>
                        <a:pt x="0" y="16"/>
                      </a:lnTo>
                      <a:lnTo>
                        <a:pt x="0" y="16"/>
                      </a:lnTo>
                      <a:lnTo>
                        <a:pt x="0" y="15"/>
                      </a:lnTo>
                      <a:lnTo>
                        <a:pt x="0" y="13"/>
                      </a:lnTo>
                      <a:lnTo>
                        <a:pt x="1" y="13"/>
                      </a:lnTo>
                      <a:lnTo>
                        <a:pt x="1" y="13"/>
                      </a:lnTo>
                      <a:lnTo>
                        <a:pt x="2" y="11"/>
                      </a:lnTo>
                      <a:lnTo>
                        <a:pt x="5" y="8"/>
                      </a:lnTo>
                      <a:lnTo>
                        <a:pt x="5" y="8"/>
                      </a:lnTo>
                      <a:lnTo>
                        <a:pt x="10" y="6"/>
                      </a:lnTo>
                      <a:lnTo>
                        <a:pt x="13" y="5"/>
                      </a:lnTo>
                      <a:lnTo>
                        <a:pt x="13" y="5"/>
                      </a:lnTo>
                      <a:lnTo>
                        <a:pt x="15" y="5"/>
                      </a:lnTo>
                      <a:lnTo>
                        <a:pt x="16" y="4"/>
                      </a:lnTo>
                      <a:lnTo>
                        <a:pt x="18" y="2"/>
                      </a:lnTo>
                      <a:lnTo>
                        <a:pt x="18" y="2"/>
                      </a:lnTo>
                      <a:lnTo>
                        <a:pt x="20" y="0"/>
                      </a:lnTo>
                      <a:lnTo>
                        <a:pt x="20" y="0"/>
                      </a:lnTo>
                      <a:lnTo>
                        <a:pt x="21" y="1"/>
                      </a:lnTo>
                      <a:lnTo>
                        <a:pt x="21" y="1"/>
                      </a:lnTo>
                      <a:lnTo>
                        <a:pt x="23" y="6"/>
                      </a:lnTo>
                      <a:lnTo>
                        <a:pt x="23" y="8"/>
                      </a:lnTo>
                      <a:lnTo>
                        <a:pt x="26" y="10"/>
                      </a:lnTo>
                      <a:lnTo>
                        <a:pt x="26" y="10"/>
                      </a:lnTo>
                      <a:lnTo>
                        <a:pt x="29" y="12"/>
                      </a:lnTo>
                      <a:lnTo>
                        <a:pt x="29" y="12"/>
                      </a:lnTo>
                      <a:lnTo>
                        <a:pt x="29" y="13"/>
                      </a:lnTo>
                      <a:lnTo>
                        <a:pt x="29" y="13"/>
                      </a:lnTo>
                      <a:lnTo>
                        <a:pt x="21" y="16"/>
                      </a:lnTo>
                      <a:lnTo>
                        <a:pt x="21" y="16"/>
                      </a:lnTo>
                      <a:lnTo>
                        <a:pt x="20" y="17"/>
                      </a:lnTo>
                      <a:lnTo>
                        <a:pt x="19" y="19"/>
                      </a:lnTo>
                      <a:lnTo>
                        <a:pt x="19" y="19"/>
                      </a:lnTo>
                      <a:lnTo>
                        <a:pt x="18" y="22"/>
                      </a:lnTo>
                      <a:lnTo>
                        <a:pt x="17" y="23"/>
                      </a:lnTo>
                      <a:lnTo>
                        <a:pt x="17" y="2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5" name="フリーフォーム 224">
                  <a:extLst>
                    <a:ext uri="{FF2B5EF4-FFF2-40B4-BE49-F238E27FC236}">
                      <a16:creationId xmlns:a16="http://schemas.microsoft.com/office/drawing/2014/main" id="{00000000-0008-0000-0000-000049060000}"/>
                    </a:ext>
                  </a:extLst>
                </p:cNvPr>
                <p:cNvSpPr>
                  <a:spLocks/>
                </p:cNvSpPr>
                <p:nvPr/>
              </p:nvSpPr>
              <p:spPr bwMode="auto">
                <a:xfrm>
                  <a:off x="36" y="784"/>
                  <a:ext cx="3" cy="2"/>
                </a:xfrm>
                <a:custGeom>
                  <a:avLst/>
                  <a:gdLst>
                    <a:gd name="T0" fmla="*/ 25 w 25"/>
                    <a:gd name="T1" fmla="*/ 3 h 15"/>
                    <a:gd name="T2" fmla="*/ 25 w 25"/>
                    <a:gd name="T3" fmla="*/ 3 h 15"/>
                    <a:gd name="T4" fmla="*/ 23 w 25"/>
                    <a:gd name="T5" fmla="*/ 3 h 15"/>
                    <a:gd name="T6" fmla="*/ 22 w 25"/>
                    <a:gd name="T7" fmla="*/ 2 h 15"/>
                    <a:gd name="T8" fmla="*/ 19 w 25"/>
                    <a:gd name="T9" fmla="*/ 3 h 15"/>
                    <a:gd name="T10" fmla="*/ 19 w 25"/>
                    <a:gd name="T11" fmla="*/ 3 h 15"/>
                    <a:gd name="T12" fmla="*/ 15 w 25"/>
                    <a:gd name="T13" fmla="*/ 4 h 15"/>
                    <a:gd name="T14" fmla="*/ 13 w 25"/>
                    <a:gd name="T15" fmla="*/ 5 h 15"/>
                    <a:gd name="T16" fmla="*/ 11 w 25"/>
                    <a:gd name="T17" fmla="*/ 4 h 15"/>
                    <a:gd name="T18" fmla="*/ 11 w 25"/>
                    <a:gd name="T19" fmla="*/ 4 h 15"/>
                    <a:gd name="T20" fmla="*/ 10 w 25"/>
                    <a:gd name="T21" fmla="*/ 2 h 15"/>
                    <a:gd name="T22" fmla="*/ 8 w 25"/>
                    <a:gd name="T23" fmla="*/ 0 h 15"/>
                    <a:gd name="T24" fmla="*/ 7 w 25"/>
                    <a:gd name="T25" fmla="*/ 0 h 15"/>
                    <a:gd name="T26" fmla="*/ 7 w 25"/>
                    <a:gd name="T27" fmla="*/ 0 h 15"/>
                    <a:gd name="T28" fmla="*/ 6 w 25"/>
                    <a:gd name="T29" fmla="*/ 1 h 15"/>
                    <a:gd name="T30" fmla="*/ 6 w 25"/>
                    <a:gd name="T31" fmla="*/ 2 h 15"/>
                    <a:gd name="T32" fmla="*/ 6 w 25"/>
                    <a:gd name="T33" fmla="*/ 3 h 15"/>
                    <a:gd name="T34" fmla="*/ 4 w 25"/>
                    <a:gd name="T35" fmla="*/ 4 h 15"/>
                    <a:gd name="T36" fmla="*/ 4 w 25"/>
                    <a:gd name="T37" fmla="*/ 4 h 15"/>
                    <a:gd name="T38" fmla="*/ 1 w 25"/>
                    <a:gd name="T39" fmla="*/ 6 h 15"/>
                    <a:gd name="T40" fmla="*/ 0 w 25"/>
                    <a:gd name="T41" fmla="*/ 8 h 15"/>
                    <a:gd name="T42" fmla="*/ 0 w 25"/>
                    <a:gd name="T43" fmla="*/ 8 h 15"/>
                    <a:gd name="T44" fmla="*/ 1 w 25"/>
                    <a:gd name="T45" fmla="*/ 9 h 15"/>
                    <a:gd name="T46" fmla="*/ 2 w 25"/>
                    <a:gd name="T47" fmla="*/ 10 h 15"/>
                    <a:gd name="T48" fmla="*/ 3 w 25"/>
                    <a:gd name="T49" fmla="*/ 10 h 15"/>
                    <a:gd name="T50" fmla="*/ 3 w 25"/>
                    <a:gd name="T51" fmla="*/ 10 h 15"/>
                    <a:gd name="T52" fmla="*/ 5 w 25"/>
                    <a:gd name="T53" fmla="*/ 10 h 15"/>
                    <a:gd name="T54" fmla="*/ 6 w 25"/>
                    <a:gd name="T55" fmla="*/ 11 h 15"/>
                    <a:gd name="T56" fmla="*/ 6 w 25"/>
                    <a:gd name="T57" fmla="*/ 11 h 15"/>
                    <a:gd name="T58" fmla="*/ 6 w 25"/>
                    <a:gd name="T59" fmla="*/ 11 h 15"/>
                    <a:gd name="T60" fmla="*/ 6 w 25"/>
                    <a:gd name="T61" fmla="*/ 14 h 15"/>
                    <a:gd name="T62" fmla="*/ 6 w 25"/>
                    <a:gd name="T63" fmla="*/ 15 h 15"/>
                    <a:gd name="T64" fmla="*/ 8 w 25"/>
                    <a:gd name="T65" fmla="*/ 15 h 15"/>
                    <a:gd name="T66" fmla="*/ 8 w 25"/>
                    <a:gd name="T67" fmla="*/ 15 h 15"/>
                    <a:gd name="T68" fmla="*/ 10 w 25"/>
                    <a:gd name="T69" fmla="*/ 14 h 15"/>
                    <a:gd name="T70" fmla="*/ 11 w 25"/>
                    <a:gd name="T71" fmla="*/ 13 h 15"/>
                    <a:gd name="T72" fmla="*/ 12 w 25"/>
                    <a:gd name="T73" fmla="*/ 12 h 15"/>
                    <a:gd name="T74" fmla="*/ 14 w 25"/>
                    <a:gd name="T75" fmla="*/ 12 h 15"/>
                    <a:gd name="T76" fmla="*/ 14 w 25"/>
                    <a:gd name="T77" fmla="*/ 12 h 15"/>
                    <a:gd name="T78" fmla="*/ 16 w 25"/>
                    <a:gd name="T79" fmla="*/ 13 h 15"/>
                    <a:gd name="T80" fmla="*/ 18 w 25"/>
                    <a:gd name="T81" fmla="*/ 13 h 15"/>
                    <a:gd name="T82" fmla="*/ 18 w 25"/>
                    <a:gd name="T83" fmla="*/ 13 h 15"/>
                    <a:gd name="T84" fmla="*/ 19 w 25"/>
                    <a:gd name="T85" fmla="*/ 13 h 15"/>
                    <a:gd name="T86" fmla="*/ 20 w 25"/>
                    <a:gd name="T87" fmla="*/ 13 h 15"/>
                    <a:gd name="T88" fmla="*/ 20 w 25"/>
                    <a:gd name="T89" fmla="*/ 13 h 15"/>
                    <a:gd name="T90" fmla="*/ 23 w 25"/>
                    <a:gd name="T91" fmla="*/ 14 h 15"/>
                    <a:gd name="T92" fmla="*/ 24 w 25"/>
                    <a:gd name="T93" fmla="*/ 13 h 15"/>
                    <a:gd name="T94" fmla="*/ 23 w 25"/>
                    <a:gd name="T95" fmla="*/ 12 h 15"/>
                    <a:gd name="T96" fmla="*/ 23 w 25"/>
                    <a:gd name="T97" fmla="*/ 12 h 15"/>
                    <a:gd name="T98" fmla="*/ 20 w 25"/>
                    <a:gd name="T99" fmla="*/ 9 h 15"/>
                    <a:gd name="T100" fmla="*/ 19 w 25"/>
                    <a:gd name="T101" fmla="*/ 7 h 15"/>
                    <a:gd name="T102" fmla="*/ 19 w 25"/>
                    <a:gd name="T103" fmla="*/ 6 h 15"/>
                    <a:gd name="T104" fmla="*/ 19 w 25"/>
                    <a:gd name="T105" fmla="*/ 6 h 15"/>
                    <a:gd name="T106" fmla="*/ 21 w 25"/>
                    <a:gd name="T107" fmla="*/ 5 h 15"/>
                    <a:gd name="T108" fmla="*/ 23 w 25"/>
                    <a:gd name="T109" fmla="*/ 4 h 15"/>
                    <a:gd name="T110" fmla="*/ 23 w 25"/>
                    <a:gd name="T111" fmla="*/ 4 h 15"/>
                    <a:gd name="T112" fmla="*/ 25 w 25"/>
                    <a:gd name="T113" fmla="*/ 4 h 15"/>
                    <a:gd name="T114" fmla="*/ 25 w 25"/>
                    <a:gd name="T115" fmla="*/ 4 h 15"/>
                    <a:gd name="T116" fmla="*/ 25 w 25"/>
                    <a:gd name="T117" fmla="*/ 3 h 15"/>
                    <a:gd name="T118" fmla="*/ 25 w 25"/>
                    <a:gd name="T11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 h="15">
                      <a:moveTo>
                        <a:pt x="25" y="3"/>
                      </a:moveTo>
                      <a:lnTo>
                        <a:pt x="25" y="3"/>
                      </a:lnTo>
                      <a:lnTo>
                        <a:pt x="23" y="3"/>
                      </a:lnTo>
                      <a:lnTo>
                        <a:pt x="22" y="2"/>
                      </a:lnTo>
                      <a:lnTo>
                        <a:pt x="19" y="3"/>
                      </a:lnTo>
                      <a:lnTo>
                        <a:pt x="19" y="3"/>
                      </a:lnTo>
                      <a:lnTo>
                        <a:pt x="15" y="4"/>
                      </a:lnTo>
                      <a:lnTo>
                        <a:pt x="13" y="5"/>
                      </a:lnTo>
                      <a:lnTo>
                        <a:pt x="11" y="4"/>
                      </a:lnTo>
                      <a:lnTo>
                        <a:pt x="11" y="4"/>
                      </a:lnTo>
                      <a:lnTo>
                        <a:pt x="10" y="2"/>
                      </a:lnTo>
                      <a:lnTo>
                        <a:pt x="8" y="0"/>
                      </a:lnTo>
                      <a:lnTo>
                        <a:pt x="7" y="0"/>
                      </a:lnTo>
                      <a:lnTo>
                        <a:pt x="7" y="0"/>
                      </a:lnTo>
                      <a:lnTo>
                        <a:pt x="6" y="1"/>
                      </a:lnTo>
                      <a:lnTo>
                        <a:pt x="6" y="2"/>
                      </a:lnTo>
                      <a:lnTo>
                        <a:pt x="6" y="3"/>
                      </a:lnTo>
                      <a:lnTo>
                        <a:pt x="4" y="4"/>
                      </a:lnTo>
                      <a:lnTo>
                        <a:pt x="4" y="4"/>
                      </a:lnTo>
                      <a:lnTo>
                        <a:pt x="1" y="6"/>
                      </a:lnTo>
                      <a:lnTo>
                        <a:pt x="0" y="8"/>
                      </a:lnTo>
                      <a:lnTo>
                        <a:pt x="0" y="8"/>
                      </a:lnTo>
                      <a:lnTo>
                        <a:pt x="1" y="9"/>
                      </a:lnTo>
                      <a:lnTo>
                        <a:pt x="2" y="10"/>
                      </a:lnTo>
                      <a:lnTo>
                        <a:pt x="3" y="10"/>
                      </a:lnTo>
                      <a:lnTo>
                        <a:pt x="3" y="10"/>
                      </a:lnTo>
                      <a:lnTo>
                        <a:pt x="5" y="10"/>
                      </a:lnTo>
                      <a:lnTo>
                        <a:pt x="6" y="11"/>
                      </a:lnTo>
                      <a:lnTo>
                        <a:pt x="6" y="11"/>
                      </a:lnTo>
                      <a:lnTo>
                        <a:pt x="6" y="11"/>
                      </a:lnTo>
                      <a:lnTo>
                        <a:pt x="6" y="14"/>
                      </a:lnTo>
                      <a:lnTo>
                        <a:pt x="6" y="15"/>
                      </a:lnTo>
                      <a:lnTo>
                        <a:pt x="8" y="15"/>
                      </a:lnTo>
                      <a:lnTo>
                        <a:pt x="8" y="15"/>
                      </a:lnTo>
                      <a:lnTo>
                        <a:pt x="10" y="14"/>
                      </a:lnTo>
                      <a:lnTo>
                        <a:pt x="11" y="13"/>
                      </a:lnTo>
                      <a:lnTo>
                        <a:pt x="12" y="12"/>
                      </a:lnTo>
                      <a:lnTo>
                        <a:pt x="14" y="12"/>
                      </a:lnTo>
                      <a:lnTo>
                        <a:pt x="14" y="12"/>
                      </a:lnTo>
                      <a:lnTo>
                        <a:pt x="16" y="13"/>
                      </a:lnTo>
                      <a:lnTo>
                        <a:pt x="18" y="13"/>
                      </a:lnTo>
                      <a:lnTo>
                        <a:pt x="18" y="13"/>
                      </a:lnTo>
                      <a:lnTo>
                        <a:pt x="19" y="13"/>
                      </a:lnTo>
                      <a:lnTo>
                        <a:pt x="20" y="13"/>
                      </a:lnTo>
                      <a:lnTo>
                        <a:pt x="20" y="13"/>
                      </a:lnTo>
                      <a:lnTo>
                        <a:pt x="23" y="14"/>
                      </a:lnTo>
                      <a:lnTo>
                        <a:pt x="24" y="13"/>
                      </a:lnTo>
                      <a:lnTo>
                        <a:pt x="23" y="12"/>
                      </a:lnTo>
                      <a:lnTo>
                        <a:pt x="23" y="12"/>
                      </a:lnTo>
                      <a:lnTo>
                        <a:pt x="20" y="9"/>
                      </a:lnTo>
                      <a:lnTo>
                        <a:pt x="19" y="7"/>
                      </a:lnTo>
                      <a:lnTo>
                        <a:pt x="19" y="6"/>
                      </a:lnTo>
                      <a:lnTo>
                        <a:pt x="19" y="6"/>
                      </a:lnTo>
                      <a:lnTo>
                        <a:pt x="21" y="5"/>
                      </a:lnTo>
                      <a:lnTo>
                        <a:pt x="23" y="4"/>
                      </a:lnTo>
                      <a:lnTo>
                        <a:pt x="23" y="4"/>
                      </a:lnTo>
                      <a:lnTo>
                        <a:pt x="25" y="4"/>
                      </a:lnTo>
                      <a:lnTo>
                        <a:pt x="25" y="4"/>
                      </a:lnTo>
                      <a:lnTo>
                        <a:pt x="25" y="3"/>
                      </a:lnTo>
                      <a:lnTo>
                        <a:pt x="25"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6" name="フリーフォーム 225">
                  <a:extLst>
                    <a:ext uri="{FF2B5EF4-FFF2-40B4-BE49-F238E27FC236}">
                      <a16:creationId xmlns:a16="http://schemas.microsoft.com/office/drawing/2014/main" id="{00000000-0008-0000-0000-00004A060000}"/>
                    </a:ext>
                  </a:extLst>
                </p:cNvPr>
                <p:cNvSpPr>
                  <a:spLocks/>
                </p:cNvSpPr>
                <p:nvPr/>
              </p:nvSpPr>
              <p:spPr bwMode="auto">
                <a:xfrm>
                  <a:off x="36" y="784"/>
                  <a:ext cx="0" cy="1"/>
                </a:xfrm>
                <a:custGeom>
                  <a:avLst/>
                  <a:gdLst>
                    <a:gd name="T0" fmla="*/ 3 w 4"/>
                    <a:gd name="T1" fmla="*/ 0 h 5"/>
                    <a:gd name="T2" fmla="*/ 3 w 4"/>
                    <a:gd name="T3" fmla="*/ 0 h 5"/>
                    <a:gd name="T4" fmla="*/ 2 w 4"/>
                    <a:gd name="T5" fmla="*/ 1 h 5"/>
                    <a:gd name="T6" fmla="*/ 1 w 4"/>
                    <a:gd name="T7" fmla="*/ 2 h 5"/>
                    <a:gd name="T8" fmla="*/ 0 w 4"/>
                    <a:gd name="T9" fmla="*/ 4 h 5"/>
                    <a:gd name="T10" fmla="*/ 1 w 4"/>
                    <a:gd name="T11" fmla="*/ 5 h 5"/>
                    <a:gd name="T12" fmla="*/ 1 w 4"/>
                    <a:gd name="T13" fmla="*/ 5 h 5"/>
                    <a:gd name="T14" fmla="*/ 2 w 4"/>
                    <a:gd name="T15" fmla="*/ 4 h 5"/>
                    <a:gd name="T16" fmla="*/ 3 w 4"/>
                    <a:gd name="T17" fmla="*/ 3 h 5"/>
                    <a:gd name="T18" fmla="*/ 4 w 4"/>
                    <a:gd name="T19" fmla="*/ 2 h 5"/>
                    <a:gd name="T20" fmla="*/ 3 w 4"/>
                    <a:gd name="T21" fmla="*/ 0 h 5"/>
                    <a:gd name="T22" fmla="*/ 3 w 4"/>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3" y="0"/>
                      </a:moveTo>
                      <a:lnTo>
                        <a:pt x="3" y="0"/>
                      </a:lnTo>
                      <a:lnTo>
                        <a:pt x="2" y="1"/>
                      </a:lnTo>
                      <a:lnTo>
                        <a:pt x="1" y="2"/>
                      </a:lnTo>
                      <a:lnTo>
                        <a:pt x="0" y="4"/>
                      </a:lnTo>
                      <a:lnTo>
                        <a:pt x="1" y="5"/>
                      </a:lnTo>
                      <a:lnTo>
                        <a:pt x="1" y="5"/>
                      </a:lnTo>
                      <a:lnTo>
                        <a:pt x="2" y="4"/>
                      </a:lnTo>
                      <a:lnTo>
                        <a:pt x="3" y="3"/>
                      </a:lnTo>
                      <a:lnTo>
                        <a:pt x="4" y="2"/>
                      </a:lnTo>
                      <a:lnTo>
                        <a:pt x="3" y="0"/>
                      </a:lnTo>
                      <a:lnTo>
                        <a:pt x="3"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7" name="フリーフォーム 226">
                  <a:extLst>
                    <a:ext uri="{FF2B5EF4-FFF2-40B4-BE49-F238E27FC236}">
                      <a16:creationId xmlns:a16="http://schemas.microsoft.com/office/drawing/2014/main" id="{00000000-0008-0000-0000-00004B060000}"/>
                    </a:ext>
                  </a:extLst>
                </p:cNvPr>
                <p:cNvSpPr>
                  <a:spLocks/>
                </p:cNvSpPr>
                <p:nvPr/>
              </p:nvSpPr>
              <p:spPr bwMode="auto">
                <a:xfrm>
                  <a:off x="203" y="729"/>
                  <a:ext cx="3" cy="2"/>
                </a:xfrm>
                <a:custGeom>
                  <a:avLst/>
                  <a:gdLst>
                    <a:gd name="T0" fmla="*/ 29 w 29"/>
                    <a:gd name="T1" fmla="*/ 2 h 17"/>
                    <a:gd name="T2" fmla="*/ 29 w 29"/>
                    <a:gd name="T3" fmla="*/ 2 h 17"/>
                    <a:gd name="T4" fmla="*/ 27 w 29"/>
                    <a:gd name="T5" fmla="*/ 2 h 17"/>
                    <a:gd name="T6" fmla="*/ 25 w 29"/>
                    <a:gd name="T7" fmla="*/ 3 h 17"/>
                    <a:gd name="T8" fmla="*/ 25 w 29"/>
                    <a:gd name="T9" fmla="*/ 3 h 17"/>
                    <a:gd name="T10" fmla="*/ 23 w 29"/>
                    <a:gd name="T11" fmla="*/ 4 h 17"/>
                    <a:gd name="T12" fmla="*/ 22 w 29"/>
                    <a:gd name="T13" fmla="*/ 3 h 17"/>
                    <a:gd name="T14" fmla="*/ 22 w 29"/>
                    <a:gd name="T15" fmla="*/ 3 h 17"/>
                    <a:gd name="T16" fmla="*/ 20 w 29"/>
                    <a:gd name="T17" fmla="*/ 0 h 17"/>
                    <a:gd name="T18" fmla="*/ 20 w 29"/>
                    <a:gd name="T19" fmla="*/ 0 h 17"/>
                    <a:gd name="T20" fmla="*/ 16 w 29"/>
                    <a:gd name="T21" fmla="*/ 1 h 17"/>
                    <a:gd name="T22" fmla="*/ 13 w 29"/>
                    <a:gd name="T23" fmla="*/ 2 h 17"/>
                    <a:gd name="T24" fmla="*/ 13 w 29"/>
                    <a:gd name="T25" fmla="*/ 2 h 17"/>
                    <a:gd name="T26" fmla="*/ 11 w 29"/>
                    <a:gd name="T27" fmla="*/ 4 h 17"/>
                    <a:gd name="T28" fmla="*/ 9 w 29"/>
                    <a:gd name="T29" fmla="*/ 6 h 17"/>
                    <a:gd name="T30" fmla="*/ 9 w 29"/>
                    <a:gd name="T31" fmla="*/ 6 h 17"/>
                    <a:gd name="T32" fmla="*/ 8 w 29"/>
                    <a:gd name="T33" fmla="*/ 6 h 17"/>
                    <a:gd name="T34" fmla="*/ 6 w 29"/>
                    <a:gd name="T35" fmla="*/ 7 h 17"/>
                    <a:gd name="T36" fmla="*/ 6 w 29"/>
                    <a:gd name="T37" fmla="*/ 7 h 17"/>
                    <a:gd name="T38" fmla="*/ 2 w 29"/>
                    <a:gd name="T39" fmla="*/ 11 h 17"/>
                    <a:gd name="T40" fmla="*/ 2 w 29"/>
                    <a:gd name="T41" fmla="*/ 11 h 17"/>
                    <a:gd name="T42" fmla="*/ 0 w 29"/>
                    <a:gd name="T43" fmla="*/ 12 h 17"/>
                    <a:gd name="T44" fmla="*/ 1 w 29"/>
                    <a:gd name="T45" fmla="*/ 13 h 17"/>
                    <a:gd name="T46" fmla="*/ 1 w 29"/>
                    <a:gd name="T47" fmla="*/ 13 h 17"/>
                    <a:gd name="T48" fmla="*/ 1 w 29"/>
                    <a:gd name="T49" fmla="*/ 16 h 17"/>
                    <a:gd name="T50" fmla="*/ 2 w 29"/>
                    <a:gd name="T51" fmla="*/ 16 h 17"/>
                    <a:gd name="T52" fmla="*/ 3 w 29"/>
                    <a:gd name="T53" fmla="*/ 17 h 17"/>
                    <a:gd name="T54" fmla="*/ 3 w 29"/>
                    <a:gd name="T55" fmla="*/ 17 h 17"/>
                    <a:gd name="T56" fmla="*/ 6 w 29"/>
                    <a:gd name="T57" fmla="*/ 16 h 17"/>
                    <a:gd name="T58" fmla="*/ 7 w 29"/>
                    <a:gd name="T59" fmla="*/ 16 h 17"/>
                    <a:gd name="T60" fmla="*/ 8 w 29"/>
                    <a:gd name="T61" fmla="*/ 15 h 17"/>
                    <a:gd name="T62" fmla="*/ 8 w 29"/>
                    <a:gd name="T63" fmla="*/ 15 h 17"/>
                    <a:gd name="T64" fmla="*/ 9 w 29"/>
                    <a:gd name="T65" fmla="*/ 11 h 17"/>
                    <a:gd name="T66" fmla="*/ 10 w 29"/>
                    <a:gd name="T67" fmla="*/ 8 h 17"/>
                    <a:gd name="T68" fmla="*/ 10 w 29"/>
                    <a:gd name="T69" fmla="*/ 8 h 17"/>
                    <a:gd name="T70" fmla="*/ 11 w 29"/>
                    <a:gd name="T71" fmla="*/ 11 h 17"/>
                    <a:gd name="T72" fmla="*/ 11 w 29"/>
                    <a:gd name="T73" fmla="*/ 12 h 17"/>
                    <a:gd name="T74" fmla="*/ 13 w 29"/>
                    <a:gd name="T75" fmla="*/ 13 h 17"/>
                    <a:gd name="T76" fmla="*/ 13 w 29"/>
                    <a:gd name="T77" fmla="*/ 13 h 17"/>
                    <a:gd name="T78" fmla="*/ 16 w 29"/>
                    <a:gd name="T79" fmla="*/ 13 h 17"/>
                    <a:gd name="T80" fmla="*/ 17 w 29"/>
                    <a:gd name="T81" fmla="*/ 13 h 17"/>
                    <a:gd name="T82" fmla="*/ 20 w 29"/>
                    <a:gd name="T83" fmla="*/ 12 h 17"/>
                    <a:gd name="T84" fmla="*/ 20 w 29"/>
                    <a:gd name="T85" fmla="*/ 12 h 17"/>
                    <a:gd name="T86" fmla="*/ 22 w 29"/>
                    <a:gd name="T87" fmla="*/ 9 h 17"/>
                    <a:gd name="T88" fmla="*/ 24 w 29"/>
                    <a:gd name="T89" fmla="*/ 7 h 17"/>
                    <a:gd name="T90" fmla="*/ 24 w 29"/>
                    <a:gd name="T91" fmla="*/ 7 h 17"/>
                    <a:gd name="T92" fmla="*/ 27 w 29"/>
                    <a:gd name="T93" fmla="*/ 7 h 17"/>
                    <a:gd name="T94" fmla="*/ 28 w 29"/>
                    <a:gd name="T95" fmla="*/ 6 h 17"/>
                    <a:gd name="T96" fmla="*/ 28 w 29"/>
                    <a:gd name="T97" fmla="*/ 5 h 17"/>
                    <a:gd name="T98" fmla="*/ 28 w 29"/>
                    <a:gd name="T99" fmla="*/ 5 h 17"/>
                    <a:gd name="T100" fmla="*/ 29 w 29"/>
                    <a:gd name="T101" fmla="*/ 2 h 17"/>
                    <a:gd name="T102" fmla="*/ 29 w 29"/>
                    <a:gd name="T103" fmla="*/ 2 h 17"/>
                    <a:gd name="T104" fmla="*/ 29 w 29"/>
                    <a:gd name="T10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 h="17">
                      <a:moveTo>
                        <a:pt x="29" y="2"/>
                      </a:moveTo>
                      <a:lnTo>
                        <a:pt x="29" y="2"/>
                      </a:lnTo>
                      <a:lnTo>
                        <a:pt x="27" y="2"/>
                      </a:lnTo>
                      <a:lnTo>
                        <a:pt x="25" y="3"/>
                      </a:lnTo>
                      <a:lnTo>
                        <a:pt x="25" y="3"/>
                      </a:lnTo>
                      <a:lnTo>
                        <a:pt x="23" y="4"/>
                      </a:lnTo>
                      <a:lnTo>
                        <a:pt x="22" y="3"/>
                      </a:lnTo>
                      <a:lnTo>
                        <a:pt x="22" y="3"/>
                      </a:lnTo>
                      <a:lnTo>
                        <a:pt x="20" y="0"/>
                      </a:lnTo>
                      <a:lnTo>
                        <a:pt x="20" y="0"/>
                      </a:lnTo>
                      <a:lnTo>
                        <a:pt x="16" y="1"/>
                      </a:lnTo>
                      <a:lnTo>
                        <a:pt x="13" y="2"/>
                      </a:lnTo>
                      <a:lnTo>
                        <a:pt x="13" y="2"/>
                      </a:lnTo>
                      <a:lnTo>
                        <a:pt x="11" y="4"/>
                      </a:lnTo>
                      <a:lnTo>
                        <a:pt x="9" y="6"/>
                      </a:lnTo>
                      <a:lnTo>
                        <a:pt x="9" y="6"/>
                      </a:lnTo>
                      <a:lnTo>
                        <a:pt x="8" y="6"/>
                      </a:lnTo>
                      <a:lnTo>
                        <a:pt x="6" y="7"/>
                      </a:lnTo>
                      <a:lnTo>
                        <a:pt x="6" y="7"/>
                      </a:lnTo>
                      <a:lnTo>
                        <a:pt x="2" y="11"/>
                      </a:lnTo>
                      <a:lnTo>
                        <a:pt x="2" y="11"/>
                      </a:lnTo>
                      <a:lnTo>
                        <a:pt x="0" y="12"/>
                      </a:lnTo>
                      <a:lnTo>
                        <a:pt x="1" y="13"/>
                      </a:lnTo>
                      <a:lnTo>
                        <a:pt x="1" y="13"/>
                      </a:lnTo>
                      <a:lnTo>
                        <a:pt x="1" y="16"/>
                      </a:lnTo>
                      <a:lnTo>
                        <a:pt x="2" y="16"/>
                      </a:lnTo>
                      <a:lnTo>
                        <a:pt x="3" y="17"/>
                      </a:lnTo>
                      <a:lnTo>
                        <a:pt x="3" y="17"/>
                      </a:lnTo>
                      <a:lnTo>
                        <a:pt x="6" y="16"/>
                      </a:lnTo>
                      <a:lnTo>
                        <a:pt x="7" y="16"/>
                      </a:lnTo>
                      <a:lnTo>
                        <a:pt x="8" y="15"/>
                      </a:lnTo>
                      <a:lnTo>
                        <a:pt x="8" y="15"/>
                      </a:lnTo>
                      <a:lnTo>
                        <a:pt x="9" y="11"/>
                      </a:lnTo>
                      <a:lnTo>
                        <a:pt x="10" y="8"/>
                      </a:lnTo>
                      <a:lnTo>
                        <a:pt x="10" y="8"/>
                      </a:lnTo>
                      <a:lnTo>
                        <a:pt x="11" y="11"/>
                      </a:lnTo>
                      <a:lnTo>
                        <a:pt x="11" y="12"/>
                      </a:lnTo>
                      <a:lnTo>
                        <a:pt x="13" y="13"/>
                      </a:lnTo>
                      <a:lnTo>
                        <a:pt x="13" y="13"/>
                      </a:lnTo>
                      <a:lnTo>
                        <a:pt x="16" y="13"/>
                      </a:lnTo>
                      <a:lnTo>
                        <a:pt x="17" y="13"/>
                      </a:lnTo>
                      <a:lnTo>
                        <a:pt x="20" y="12"/>
                      </a:lnTo>
                      <a:lnTo>
                        <a:pt x="20" y="12"/>
                      </a:lnTo>
                      <a:lnTo>
                        <a:pt x="22" y="9"/>
                      </a:lnTo>
                      <a:lnTo>
                        <a:pt x="24" y="7"/>
                      </a:lnTo>
                      <a:lnTo>
                        <a:pt x="24" y="7"/>
                      </a:lnTo>
                      <a:lnTo>
                        <a:pt x="27" y="7"/>
                      </a:lnTo>
                      <a:lnTo>
                        <a:pt x="28" y="6"/>
                      </a:lnTo>
                      <a:lnTo>
                        <a:pt x="28" y="5"/>
                      </a:lnTo>
                      <a:lnTo>
                        <a:pt x="28" y="5"/>
                      </a:lnTo>
                      <a:lnTo>
                        <a:pt x="29" y="2"/>
                      </a:lnTo>
                      <a:lnTo>
                        <a:pt x="29" y="2"/>
                      </a:lnTo>
                      <a:lnTo>
                        <a:pt x="29"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8" name="フリーフォーム 227">
                  <a:extLst>
                    <a:ext uri="{FF2B5EF4-FFF2-40B4-BE49-F238E27FC236}">
                      <a16:creationId xmlns:a16="http://schemas.microsoft.com/office/drawing/2014/main" id="{00000000-0008-0000-0000-00004C060000}"/>
                    </a:ext>
                  </a:extLst>
                </p:cNvPr>
                <p:cNvSpPr>
                  <a:spLocks/>
                </p:cNvSpPr>
                <p:nvPr/>
              </p:nvSpPr>
              <p:spPr bwMode="auto">
                <a:xfrm>
                  <a:off x="203" y="729"/>
                  <a:ext cx="1" cy="1"/>
                </a:xfrm>
                <a:custGeom>
                  <a:avLst/>
                  <a:gdLst>
                    <a:gd name="T0" fmla="*/ 7 w 7"/>
                    <a:gd name="T1" fmla="*/ 1 h 8"/>
                    <a:gd name="T2" fmla="*/ 7 w 7"/>
                    <a:gd name="T3" fmla="*/ 1 h 8"/>
                    <a:gd name="T4" fmla="*/ 2 w 7"/>
                    <a:gd name="T5" fmla="*/ 0 h 8"/>
                    <a:gd name="T6" fmla="*/ 2 w 7"/>
                    <a:gd name="T7" fmla="*/ 0 h 8"/>
                    <a:gd name="T8" fmla="*/ 1 w 7"/>
                    <a:gd name="T9" fmla="*/ 0 h 8"/>
                    <a:gd name="T10" fmla="*/ 0 w 7"/>
                    <a:gd name="T11" fmla="*/ 0 h 8"/>
                    <a:gd name="T12" fmla="*/ 0 w 7"/>
                    <a:gd name="T13" fmla="*/ 0 h 8"/>
                    <a:gd name="T14" fmla="*/ 0 w 7"/>
                    <a:gd name="T15" fmla="*/ 5 h 8"/>
                    <a:gd name="T16" fmla="*/ 0 w 7"/>
                    <a:gd name="T17" fmla="*/ 5 h 8"/>
                    <a:gd name="T18" fmla="*/ 1 w 7"/>
                    <a:gd name="T19" fmla="*/ 6 h 8"/>
                    <a:gd name="T20" fmla="*/ 3 w 7"/>
                    <a:gd name="T21" fmla="*/ 8 h 8"/>
                    <a:gd name="T22" fmla="*/ 3 w 7"/>
                    <a:gd name="T23" fmla="*/ 8 h 8"/>
                    <a:gd name="T24" fmla="*/ 4 w 7"/>
                    <a:gd name="T25" fmla="*/ 8 h 8"/>
                    <a:gd name="T26" fmla="*/ 4 w 7"/>
                    <a:gd name="T27" fmla="*/ 7 h 8"/>
                    <a:gd name="T28" fmla="*/ 5 w 7"/>
                    <a:gd name="T29" fmla="*/ 5 h 8"/>
                    <a:gd name="T30" fmla="*/ 5 w 7"/>
                    <a:gd name="T31" fmla="*/ 5 h 8"/>
                    <a:gd name="T32" fmla="*/ 6 w 7"/>
                    <a:gd name="T33" fmla="*/ 5 h 8"/>
                    <a:gd name="T34" fmla="*/ 7 w 7"/>
                    <a:gd name="T35" fmla="*/ 4 h 8"/>
                    <a:gd name="T36" fmla="*/ 7 w 7"/>
                    <a:gd name="T37" fmla="*/ 4 h 8"/>
                    <a:gd name="T38" fmla="*/ 7 w 7"/>
                    <a:gd name="T39" fmla="*/ 2 h 8"/>
                    <a:gd name="T40" fmla="*/ 7 w 7"/>
                    <a:gd name="T41" fmla="*/ 1 h 8"/>
                    <a:gd name="T42" fmla="*/ 7 w 7"/>
                    <a:gd name="T4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 h="8">
                      <a:moveTo>
                        <a:pt x="7" y="1"/>
                      </a:moveTo>
                      <a:lnTo>
                        <a:pt x="7" y="1"/>
                      </a:lnTo>
                      <a:lnTo>
                        <a:pt x="2" y="0"/>
                      </a:lnTo>
                      <a:lnTo>
                        <a:pt x="2" y="0"/>
                      </a:lnTo>
                      <a:lnTo>
                        <a:pt x="1" y="0"/>
                      </a:lnTo>
                      <a:lnTo>
                        <a:pt x="0" y="0"/>
                      </a:lnTo>
                      <a:lnTo>
                        <a:pt x="0" y="0"/>
                      </a:lnTo>
                      <a:lnTo>
                        <a:pt x="0" y="5"/>
                      </a:lnTo>
                      <a:lnTo>
                        <a:pt x="0" y="5"/>
                      </a:lnTo>
                      <a:lnTo>
                        <a:pt x="1" y="6"/>
                      </a:lnTo>
                      <a:lnTo>
                        <a:pt x="3" y="8"/>
                      </a:lnTo>
                      <a:lnTo>
                        <a:pt x="3" y="8"/>
                      </a:lnTo>
                      <a:lnTo>
                        <a:pt x="4" y="8"/>
                      </a:lnTo>
                      <a:lnTo>
                        <a:pt x="4" y="7"/>
                      </a:lnTo>
                      <a:lnTo>
                        <a:pt x="5" y="5"/>
                      </a:lnTo>
                      <a:lnTo>
                        <a:pt x="5" y="5"/>
                      </a:lnTo>
                      <a:lnTo>
                        <a:pt x="6" y="5"/>
                      </a:lnTo>
                      <a:lnTo>
                        <a:pt x="7" y="4"/>
                      </a:lnTo>
                      <a:lnTo>
                        <a:pt x="7" y="4"/>
                      </a:lnTo>
                      <a:lnTo>
                        <a:pt x="7" y="2"/>
                      </a:lnTo>
                      <a:lnTo>
                        <a:pt x="7" y="1"/>
                      </a:lnTo>
                      <a:lnTo>
                        <a:pt x="7"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9" name="フリーフォーム 228">
                  <a:extLst>
                    <a:ext uri="{FF2B5EF4-FFF2-40B4-BE49-F238E27FC236}">
                      <a16:creationId xmlns:a16="http://schemas.microsoft.com/office/drawing/2014/main" id="{00000000-0008-0000-0000-00004E060000}"/>
                    </a:ext>
                  </a:extLst>
                </p:cNvPr>
                <p:cNvSpPr>
                  <a:spLocks/>
                </p:cNvSpPr>
                <p:nvPr/>
              </p:nvSpPr>
              <p:spPr bwMode="auto">
                <a:xfrm>
                  <a:off x="200" y="735"/>
                  <a:ext cx="1" cy="1"/>
                </a:xfrm>
                <a:custGeom>
                  <a:avLst/>
                  <a:gdLst>
                    <a:gd name="T0" fmla="*/ 5 w 7"/>
                    <a:gd name="T1" fmla="*/ 0 h 13"/>
                    <a:gd name="T2" fmla="*/ 5 w 7"/>
                    <a:gd name="T3" fmla="*/ 0 h 13"/>
                    <a:gd name="T4" fmla="*/ 4 w 7"/>
                    <a:gd name="T5" fmla="*/ 1 h 13"/>
                    <a:gd name="T6" fmla="*/ 3 w 7"/>
                    <a:gd name="T7" fmla="*/ 1 h 13"/>
                    <a:gd name="T8" fmla="*/ 2 w 7"/>
                    <a:gd name="T9" fmla="*/ 4 h 13"/>
                    <a:gd name="T10" fmla="*/ 2 w 7"/>
                    <a:gd name="T11" fmla="*/ 4 h 13"/>
                    <a:gd name="T12" fmla="*/ 1 w 7"/>
                    <a:gd name="T13" fmla="*/ 7 h 13"/>
                    <a:gd name="T14" fmla="*/ 1 w 7"/>
                    <a:gd name="T15" fmla="*/ 9 h 13"/>
                    <a:gd name="T16" fmla="*/ 1 w 7"/>
                    <a:gd name="T17" fmla="*/ 9 h 13"/>
                    <a:gd name="T18" fmla="*/ 0 w 7"/>
                    <a:gd name="T19" fmla="*/ 10 h 13"/>
                    <a:gd name="T20" fmla="*/ 0 w 7"/>
                    <a:gd name="T21" fmla="*/ 12 h 13"/>
                    <a:gd name="T22" fmla="*/ 0 w 7"/>
                    <a:gd name="T23" fmla="*/ 12 h 13"/>
                    <a:gd name="T24" fmla="*/ 1 w 7"/>
                    <a:gd name="T25" fmla="*/ 13 h 13"/>
                    <a:gd name="T26" fmla="*/ 2 w 7"/>
                    <a:gd name="T27" fmla="*/ 13 h 13"/>
                    <a:gd name="T28" fmla="*/ 2 w 7"/>
                    <a:gd name="T29" fmla="*/ 13 h 13"/>
                    <a:gd name="T30" fmla="*/ 4 w 7"/>
                    <a:gd name="T31" fmla="*/ 11 h 13"/>
                    <a:gd name="T32" fmla="*/ 5 w 7"/>
                    <a:gd name="T33" fmla="*/ 10 h 13"/>
                    <a:gd name="T34" fmla="*/ 5 w 7"/>
                    <a:gd name="T35" fmla="*/ 10 h 13"/>
                    <a:gd name="T36" fmla="*/ 4 w 7"/>
                    <a:gd name="T37" fmla="*/ 8 h 13"/>
                    <a:gd name="T38" fmla="*/ 5 w 7"/>
                    <a:gd name="T39" fmla="*/ 6 h 13"/>
                    <a:gd name="T40" fmla="*/ 5 w 7"/>
                    <a:gd name="T41" fmla="*/ 6 h 13"/>
                    <a:gd name="T42" fmla="*/ 6 w 7"/>
                    <a:gd name="T43" fmla="*/ 4 h 13"/>
                    <a:gd name="T44" fmla="*/ 7 w 7"/>
                    <a:gd name="T45" fmla="*/ 1 h 13"/>
                    <a:gd name="T46" fmla="*/ 7 w 7"/>
                    <a:gd name="T47" fmla="*/ 1 h 13"/>
                    <a:gd name="T48" fmla="*/ 7 w 7"/>
                    <a:gd name="T49" fmla="*/ 0 h 13"/>
                    <a:gd name="T50" fmla="*/ 5 w 7"/>
                    <a:gd name="T51" fmla="*/ 0 h 13"/>
                    <a:gd name="T52" fmla="*/ 5 w 7"/>
                    <a:gd name="T5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 h="13">
                      <a:moveTo>
                        <a:pt x="5" y="0"/>
                      </a:moveTo>
                      <a:lnTo>
                        <a:pt x="5" y="0"/>
                      </a:lnTo>
                      <a:lnTo>
                        <a:pt x="4" y="1"/>
                      </a:lnTo>
                      <a:lnTo>
                        <a:pt x="3" y="1"/>
                      </a:lnTo>
                      <a:lnTo>
                        <a:pt x="2" y="4"/>
                      </a:lnTo>
                      <a:lnTo>
                        <a:pt x="2" y="4"/>
                      </a:lnTo>
                      <a:lnTo>
                        <a:pt x="1" y="7"/>
                      </a:lnTo>
                      <a:lnTo>
                        <a:pt x="1" y="9"/>
                      </a:lnTo>
                      <a:lnTo>
                        <a:pt x="1" y="9"/>
                      </a:lnTo>
                      <a:lnTo>
                        <a:pt x="0" y="10"/>
                      </a:lnTo>
                      <a:lnTo>
                        <a:pt x="0" y="12"/>
                      </a:lnTo>
                      <a:lnTo>
                        <a:pt x="0" y="12"/>
                      </a:lnTo>
                      <a:lnTo>
                        <a:pt x="1" y="13"/>
                      </a:lnTo>
                      <a:lnTo>
                        <a:pt x="2" y="13"/>
                      </a:lnTo>
                      <a:lnTo>
                        <a:pt x="2" y="13"/>
                      </a:lnTo>
                      <a:lnTo>
                        <a:pt x="4" y="11"/>
                      </a:lnTo>
                      <a:lnTo>
                        <a:pt x="5" y="10"/>
                      </a:lnTo>
                      <a:lnTo>
                        <a:pt x="5" y="10"/>
                      </a:lnTo>
                      <a:lnTo>
                        <a:pt x="4" y="8"/>
                      </a:lnTo>
                      <a:lnTo>
                        <a:pt x="5" y="6"/>
                      </a:lnTo>
                      <a:lnTo>
                        <a:pt x="5" y="6"/>
                      </a:lnTo>
                      <a:lnTo>
                        <a:pt x="6" y="4"/>
                      </a:lnTo>
                      <a:lnTo>
                        <a:pt x="7" y="1"/>
                      </a:lnTo>
                      <a:lnTo>
                        <a:pt x="7" y="1"/>
                      </a:lnTo>
                      <a:lnTo>
                        <a:pt x="7" y="0"/>
                      </a:lnTo>
                      <a:lnTo>
                        <a:pt x="5" y="0"/>
                      </a:lnTo>
                      <a:lnTo>
                        <a:pt x="5"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0" name="フリーフォーム 229">
                  <a:extLst>
                    <a:ext uri="{FF2B5EF4-FFF2-40B4-BE49-F238E27FC236}">
                      <a16:creationId xmlns:a16="http://schemas.microsoft.com/office/drawing/2014/main" id="{00000000-0008-0000-0000-00004F060000}"/>
                    </a:ext>
                  </a:extLst>
                </p:cNvPr>
                <p:cNvSpPr>
                  <a:spLocks/>
                </p:cNvSpPr>
                <p:nvPr/>
              </p:nvSpPr>
              <p:spPr bwMode="auto">
                <a:xfrm>
                  <a:off x="199" y="733"/>
                  <a:ext cx="1" cy="2"/>
                </a:xfrm>
                <a:custGeom>
                  <a:avLst/>
                  <a:gdLst>
                    <a:gd name="T0" fmla="*/ 4 w 7"/>
                    <a:gd name="T1" fmla="*/ 13 h 13"/>
                    <a:gd name="T2" fmla="*/ 4 w 7"/>
                    <a:gd name="T3" fmla="*/ 13 h 13"/>
                    <a:gd name="T4" fmla="*/ 2 w 7"/>
                    <a:gd name="T5" fmla="*/ 13 h 13"/>
                    <a:gd name="T6" fmla="*/ 2 w 7"/>
                    <a:gd name="T7" fmla="*/ 12 h 13"/>
                    <a:gd name="T8" fmla="*/ 2 w 7"/>
                    <a:gd name="T9" fmla="*/ 10 h 13"/>
                    <a:gd name="T10" fmla="*/ 2 w 7"/>
                    <a:gd name="T11" fmla="*/ 10 h 13"/>
                    <a:gd name="T12" fmla="*/ 3 w 7"/>
                    <a:gd name="T13" fmla="*/ 9 h 13"/>
                    <a:gd name="T14" fmla="*/ 3 w 7"/>
                    <a:gd name="T15" fmla="*/ 8 h 13"/>
                    <a:gd name="T16" fmla="*/ 3 w 7"/>
                    <a:gd name="T17" fmla="*/ 8 h 13"/>
                    <a:gd name="T18" fmla="*/ 0 w 7"/>
                    <a:gd name="T19" fmla="*/ 6 h 13"/>
                    <a:gd name="T20" fmla="*/ 0 w 7"/>
                    <a:gd name="T21" fmla="*/ 5 h 13"/>
                    <a:gd name="T22" fmla="*/ 0 w 7"/>
                    <a:gd name="T23" fmla="*/ 3 h 13"/>
                    <a:gd name="T24" fmla="*/ 0 w 7"/>
                    <a:gd name="T25" fmla="*/ 3 h 13"/>
                    <a:gd name="T26" fmla="*/ 0 w 7"/>
                    <a:gd name="T27" fmla="*/ 1 h 13"/>
                    <a:gd name="T28" fmla="*/ 1 w 7"/>
                    <a:gd name="T29" fmla="*/ 0 h 13"/>
                    <a:gd name="T30" fmla="*/ 1 w 7"/>
                    <a:gd name="T31" fmla="*/ 0 h 13"/>
                    <a:gd name="T32" fmla="*/ 1 w 7"/>
                    <a:gd name="T33" fmla="*/ 0 h 13"/>
                    <a:gd name="T34" fmla="*/ 5 w 7"/>
                    <a:gd name="T35" fmla="*/ 6 h 13"/>
                    <a:gd name="T36" fmla="*/ 5 w 7"/>
                    <a:gd name="T37" fmla="*/ 6 h 13"/>
                    <a:gd name="T38" fmla="*/ 7 w 7"/>
                    <a:gd name="T39" fmla="*/ 8 h 13"/>
                    <a:gd name="T40" fmla="*/ 7 w 7"/>
                    <a:gd name="T41" fmla="*/ 9 h 13"/>
                    <a:gd name="T42" fmla="*/ 7 w 7"/>
                    <a:gd name="T43" fmla="*/ 11 h 13"/>
                    <a:gd name="T44" fmla="*/ 7 w 7"/>
                    <a:gd name="T45" fmla="*/ 11 h 13"/>
                    <a:gd name="T46" fmla="*/ 6 w 7"/>
                    <a:gd name="T47" fmla="*/ 12 h 13"/>
                    <a:gd name="T48" fmla="*/ 4 w 7"/>
                    <a:gd name="T49" fmla="*/ 13 h 13"/>
                    <a:gd name="T50" fmla="*/ 4 w 7"/>
                    <a:gd name="T5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 h="13">
                      <a:moveTo>
                        <a:pt x="4" y="13"/>
                      </a:moveTo>
                      <a:lnTo>
                        <a:pt x="4" y="13"/>
                      </a:lnTo>
                      <a:lnTo>
                        <a:pt x="2" y="13"/>
                      </a:lnTo>
                      <a:lnTo>
                        <a:pt x="2" y="12"/>
                      </a:lnTo>
                      <a:lnTo>
                        <a:pt x="2" y="10"/>
                      </a:lnTo>
                      <a:lnTo>
                        <a:pt x="2" y="10"/>
                      </a:lnTo>
                      <a:lnTo>
                        <a:pt x="3" y="9"/>
                      </a:lnTo>
                      <a:lnTo>
                        <a:pt x="3" y="8"/>
                      </a:lnTo>
                      <a:lnTo>
                        <a:pt x="3" y="8"/>
                      </a:lnTo>
                      <a:lnTo>
                        <a:pt x="0" y="6"/>
                      </a:lnTo>
                      <a:lnTo>
                        <a:pt x="0" y="5"/>
                      </a:lnTo>
                      <a:lnTo>
                        <a:pt x="0" y="3"/>
                      </a:lnTo>
                      <a:lnTo>
                        <a:pt x="0" y="3"/>
                      </a:lnTo>
                      <a:lnTo>
                        <a:pt x="0" y="1"/>
                      </a:lnTo>
                      <a:lnTo>
                        <a:pt x="1" y="0"/>
                      </a:lnTo>
                      <a:lnTo>
                        <a:pt x="1" y="0"/>
                      </a:lnTo>
                      <a:lnTo>
                        <a:pt x="1" y="0"/>
                      </a:lnTo>
                      <a:lnTo>
                        <a:pt x="5" y="6"/>
                      </a:lnTo>
                      <a:lnTo>
                        <a:pt x="5" y="6"/>
                      </a:lnTo>
                      <a:lnTo>
                        <a:pt x="7" y="8"/>
                      </a:lnTo>
                      <a:lnTo>
                        <a:pt x="7" y="9"/>
                      </a:lnTo>
                      <a:lnTo>
                        <a:pt x="7" y="11"/>
                      </a:lnTo>
                      <a:lnTo>
                        <a:pt x="7" y="11"/>
                      </a:lnTo>
                      <a:lnTo>
                        <a:pt x="6" y="12"/>
                      </a:lnTo>
                      <a:lnTo>
                        <a:pt x="4" y="13"/>
                      </a:lnTo>
                      <a:lnTo>
                        <a:pt x="4" y="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1" name="フリーフォーム 230">
                  <a:extLst>
                    <a:ext uri="{FF2B5EF4-FFF2-40B4-BE49-F238E27FC236}">
                      <a16:creationId xmlns:a16="http://schemas.microsoft.com/office/drawing/2014/main" id="{00000000-0008-0000-0000-000050060000}"/>
                    </a:ext>
                  </a:extLst>
                </p:cNvPr>
                <p:cNvSpPr>
                  <a:spLocks/>
                </p:cNvSpPr>
                <p:nvPr/>
              </p:nvSpPr>
              <p:spPr bwMode="auto">
                <a:xfrm>
                  <a:off x="199" y="735"/>
                  <a:ext cx="1" cy="1"/>
                </a:xfrm>
                <a:custGeom>
                  <a:avLst/>
                  <a:gdLst>
                    <a:gd name="T0" fmla="*/ 6 w 8"/>
                    <a:gd name="T1" fmla="*/ 0 h 6"/>
                    <a:gd name="T2" fmla="*/ 6 w 8"/>
                    <a:gd name="T3" fmla="*/ 0 h 6"/>
                    <a:gd name="T4" fmla="*/ 3 w 8"/>
                    <a:gd name="T5" fmla="*/ 1 h 6"/>
                    <a:gd name="T6" fmla="*/ 1 w 8"/>
                    <a:gd name="T7" fmla="*/ 2 h 6"/>
                    <a:gd name="T8" fmla="*/ 1 w 8"/>
                    <a:gd name="T9" fmla="*/ 2 h 6"/>
                    <a:gd name="T10" fmla="*/ 0 w 8"/>
                    <a:gd name="T11" fmla="*/ 4 h 6"/>
                    <a:gd name="T12" fmla="*/ 0 w 8"/>
                    <a:gd name="T13" fmla="*/ 5 h 6"/>
                    <a:gd name="T14" fmla="*/ 1 w 8"/>
                    <a:gd name="T15" fmla="*/ 5 h 6"/>
                    <a:gd name="T16" fmla="*/ 1 w 8"/>
                    <a:gd name="T17" fmla="*/ 5 h 6"/>
                    <a:gd name="T18" fmla="*/ 3 w 8"/>
                    <a:gd name="T19" fmla="*/ 5 h 6"/>
                    <a:gd name="T20" fmla="*/ 4 w 8"/>
                    <a:gd name="T21" fmla="*/ 5 h 6"/>
                    <a:gd name="T22" fmla="*/ 4 w 8"/>
                    <a:gd name="T23" fmla="*/ 5 h 6"/>
                    <a:gd name="T24" fmla="*/ 5 w 8"/>
                    <a:gd name="T25" fmla="*/ 6 h 6"/>
                    <a:gd name="T26" fmla="*/ 6 w 8"/>
                    <a:gd name="T27" fmla="*/ 6 h 6"/>
                    <a:gd name="T28" fmla="*/ 6 w 8"/>
                    <a:gd name="T29" fmla="*/ 6 h 6"/>
                    <a:gd name="T30" fmla="*/ 7 w 8"/>
                    <a:gd name="T31" fmla="*/ 5 h 6"/>
                    <a:gd name="T32" fmla="*/ 8 w 8"/>
                    <a:gd name="T33" fmla="*/ 4 h 6"/>
                    <a:gd name="T34" fmla="*/ 8 w 8"/>
                    <a:gd name="T35" fmla="*/ 2 h 6"/>
                    <a:gd name="T36" fmla="*/ 6 w 8"/>
                    <a:gd name="T37" fmla="*/ 0 h 6"/>
                    <a:gd name="T38" fmla="*/ 6 w 8"/>
                    <a:gd name="T3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6">
                      <a:moveTo>
                        <a:pt x="6" y="0"/>
                      </a:moveTo>
                      <a:lnTo>
                        <a:pt x="6" y="0"/>
                      </a:lnTo>
                      <a:lnTo>
                        <a:pt x="3" y="1"/>
                      </a:lnTo>
                      <a:lnTo>
                        <a:pt x="1" y="2"/>
                      </a:lnTo>
                      <a:lnTo>
                        <a:pt x="1" y="2"/>
                      </a:lnTo>
                      <a:lnTo>
                        <a:pt x="0" y="4"/>
                      </a:lnTo>
                      <a:lnTo>
                        <a:pt x="0" y="5"/>
                      </a:lnTo>
                      <a:lnTo>
                        <a:pt x="1" y="5"/>
                      </a:lnTo>
                      <a:lnTo>
                        <a:pt x="1" y="5"/>
                      </a:lnTo>
                      <a:lnTo>
                        <a:pt x="3" y="5"/>
                      </a:lnTo>
                      <a:lnTo>
                        <a:pt x="4" y="5"/>
                      </a:lnTo>
                      <a:lnTo>
                        <a:pt x="4" y="5"/>
                      </a:lnTo>
                      <a:lnTo>
                        <a:pt x="5" y="6"/>
                      </a:lnTo>
                      <a:lnTo>
                        <a:pt x="6" y="6"/>
                      </a:lnTo>
                      <a:lnTo>
                        <a:pt x="6" y="6"/>
                      </a:lnTo>
                      <a:lnTo>
                        <a:pt x="7" y="5"/>
                      </a:lnTo>
                      <a:lnTo>
                        <a:pt x="8" y="4"/>
                      </a:lnTo>
                      <a:lnTo>
                        <a:pt x="8" y="2"/>
                      </a:lnTo>
                      <a:lnTo>
                        <a:pt x="6" y="0"/>
                      </a:lnTo>
                      <a:lnTo>
                        <a:pt x="6"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2" name="フリーフォーム 231">
                  <a:extLst>
                    <a:ext uri="{FF2B5EF4-FFF2-40B4-BE49-F238E27FC236}">
                      <a16:creationId xmlns:a16="http://schemas.microsoft.com/office/drawing/2014/main" id="{00000000-0008-0000-0000-000051060000}"/>
                    </a:ext>
                  </a:extLst>
                </p:cNvPr>
                <p:cNvSpPr>
                  <a:spLocks/>
                </p:cNvSpPr>
                <p:nvPr/>
              </p:nvSpPr>
              <p:spPr bwMode="auto">
                <a:xfrm>
                  <a:off x="195" y="731"/>
                  <a:ext cx="4" cy="5"/>
                </a:xfrm>
                <a:custGeom>
                  <a:avLst/>
                  <a:gdLst>
                    <a:gd name="T0" fmla="*/ 26 w 37"/>
                    <a:gd name="T1" fmla="*/ 38 h 39"/>
                    <a:gd name="T2" fmla="*/ 25 w 37"/>
                    <a:gd name="T3" fmla="*/ 34 h 39"/>
                    <a:gd name="T4" fmla="*/ 26 w 37"/>
                    <a:gd name="T5" fmla="*/ 30 h 39"/>
                    <a:gd name="T6" fmla="*/ 27 w 37"/>
                    <a:gd name="T7" fmla="*/ 26 h 39"/>
                    <a:gd name="T8" fmla="*/ 26 w 37"/>
                    <a:gd name="T9" fmla="*/ 23 h 39"/>
                    <a:gd name="T10" fmla="*/ 23 w 37"/>
                    <a:gd name="T11" fmla="*/ 25 h 39"/>
                    <a:gd name="T12" fmla="*/ 18 w 37"/>
                    <a:gd name="T13" fmla="*/ 29 h 39"/>
                    <a:gd name="T14" fmla="*/ 15 w 37"/>
                    <a:gd name="T15" fmla="*/ 31 h 39"/>
                    <a:gd name="T16" fmla="*/ 12 w 37"/>
                    <a:gd name="T17" fmla="*/ 33 h 39"/>
                    <a:gd name="T18" fmla="*/ 7 w 37"/>
                    <a:gd name="T19" fmla="*/ 34 h 39"/>
                    <a:gd name="T20" fmla="*/ 5 w 37"/>
                    <a:gd name="T21" fmla="*/ 33 h 39"/>
                    <a:gd name="T22" fmla="*/ 3 w 37"/>
                    <a:gd name="T23" fmla="*/ 31 h 39"/>
                    <a:gd name="T24" fmla="*/ 3 w 37"/>
                    <a:gd name="T25" fmla="*/ 25 h 39"/>
                    <a:gd name="T26" fmla="*/ 4 w 37"/>
                    <a:gd name="T27" fmla="*/ 19 h 39"/>
                    <a:gd name="T28" fmla="*/ 6 w 37"/>
                    <a:gd name="T29" fmla="*/ 16 h 39"/>
                    <a:gd name="T30" fmla="*/ 6 w 37"/>
                    <a:gd name="T31" fmla="*/ 15 h 39"/>
                    <a:gd name="T32" fmla="*/ 3 w 37"/>
                    <a:gd name="T33" fmla="*/ 14 h 39"/>
                    <a:gd name="T34" fmla="*/ 0 w 37"/>
                    <a:gd name="T35" fmla="*/ 12 h 39"/>
                    <a:gd name="T36" fmla="*/ 1 w 37"/>
                    <a:gd name="T37" fmla="*/ 7 h 39"/>
                    <a:gd name="T38" fmla="*/ 2 w 37"/>
                    <a:gd name="T39" fmla="*/ 3 h 39"/>
                    <a:gd name="T40" fmla="*/ 4 w 37"/>
                    <a:gd name="T41" fmla="*/ 1 h 39"/>
                    <a:gd name="T42" fmla="*/ 6 w 37"/>
                    <a:gd name="T43" fmla="*/ 0 h 39"/>
                    <a:gd name="T44" fmla="*/ 6 w 37"/>
                    <a:gd name="T45" fmla="*/ 5 h 39"/>
                    <a:gd name="T46" fmla="*/ 8 w 37"/>
                    <a:gd name="T47" fmla="*/ 9 h 39"/>
                    <a:gd name="T48" fmla="*/ 9 w 37"/>
                    <a:gd name="T49" fmla="*/ 9 h 39"/>
                    <a:gd name="T50" fmla="*/ 10 w 37"/>
                    <a:gd name="T51" fmla="*/ 9 h 39"/>
                    <a:gd name="T52" fmla="*/ 17 w 37"/>
                    <a:gd name="T53" fmla="*/ 10 h 39"/>
                    <a:gd name="T54" fmla="*/ 19 w 37"/>
                    <a:gd name="T55" fmla="*/ 9 h 39"/>
                    <a:gd name="T56" fmla="*/ 25 w 37"/>
                    <a:gd name="T57" fmla="*/ 7 h 39"/>
                    <a:gd name="T58" fmla="*/ 27 w 37"/>
                    <a:gd name="T59" fmla="*/ 8 h 39"/>
                    <a:gd name="T60" fmla="*/ 31 w 37"/>
                    <a:gd name="T61" fmla="*/ 12 h 39"/>
                    <a:gd name="T62" fmla="*/ 32 w 37"/>
                    <a:gd name="T63" fmla="*/ 15 h 39"/>
                    <a:gd name="T64" fmla="*/ 32 w 37"/>
                    <a:gd name="T65" fmla="*/ 19 h 39"/>
                    <a:gd name="T66" fmla="*/ 35 w 37"/>
                    <a:gd name="T67" fmla="*/ 28 h 39"/>
                    <a:gd name="T68" fmla="*/ 36 w 37"/>
                    <a:gd name="T69" fmla="*/ 31 h 39"/>
                    <a:gd name="T70" fmla="*/ 36 w 37"/>
                    <a:gd name="T71" fmla="*/ 34 h 39"/>
                    <a:gd name="T72" fmla="*/ 32 w 37"/>
                    <a:gd name="T73" fmla="*/ 37 h 39"/>
                    <a:gd name="T74" fmla="*/ 28 w 37"/>
                    <a:gd name="T75" fmla="*/ 39 h 39"/>
                    <a:gd name="T76" fmla="*/ 26 w 37"/>
                    <a:gd name="T7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 h="39">
                      <a:moveTo>
                        <a:pt x="26" y="38"/>
                      </a:moveTo>
                      <a:lnTo>
                        <a:pt x="26" y="38"/>
                      </a:lnTo>
                      <a:lnTo>
                        <a:pt x="25" y="37"/>
                      </a:lnTo>
                      <a:lnTo>
                        <a:pt x="25" y="34"/>
                      </a:lnTo>
                      <a:lnTo>
                        <a:pt x="26" y="30"/>
                      </a:lnTo>
                      <a:lnTo>
                        <a:pt x="26" y="30"/>
                      </a:lnTo>
                      <a:lnTo>
                        <a:pt x="27" y="26"/>
                      </a:lnTo>
                      <a:lnTo>
                        <a:pt x="27" y="26"/>
                      </a:lnTo>
                      <a:lnTo>
                        <a:pt x="27" y="25"/>
                      </a:lnTo>
                      <a:lnTo>
                        <a:pt x="26" y="23"/>
                      </a:lnTo>
                      <a:lnTo>
                        <a:pt x="23" y="25"/>
                      </a:lnTo>
                      <a:lnTo>
                        <a:pt x="23" y="25"/>
                      </a:lnTo>
                      <a:lnTo>
                        <a:pt x="20" y="27"/>
                      </a:lnTo>
                      <a:lnTo>
                        <a:pt x="18" y="29"/>
                      </a:lnTo>
                      <a:lnTo>
                        <a:pt x="18" y="29"/>
                      </a:lnTo>
                      <a:lnTo>
                        <a:pt x="15" y="31"/>
                      </a:lnTo>
                      <a:lnTo>
                        <a:pt x="12" y="33"/>
                      </a:lnTo>
                      <a:lnTo>
                        <a:pt x="12" y="33"/>
                      </a:lnTo>
                      <a:lnTo>
                        <a:pt x="9" y="35"/>
                      </a:lnTo>
                      <a:lnTo>
                        <a:pt x="7" y="34"/>
                      </a:lnTo>
                      <a:lnTo>
                        <a:pt x="7" y="34"/>
                      </a:lnTo>
                      <a:lnTo>
                        <a:pt x="5" y="33"/>
                      </a:lnTo>
                      <a:lnTo>
                        <a:pt x="4" y="32"/>
                      </a:lnTo>
                      <a:lnTo>
                        <a:pt x="3" y="31"/>
                      </a:lnTo>
                      <a:lnTo>
                        <a:pt x="3" y="31"/>
                      </a:lnTo>
                      <a:lnTo>
                        <a:pt x="3" y="25"/>
                      </a:lnTo>
                      <a:lnTo>
                        <a:pt x="4" y="21"/>
                      </a:lnTo>
                      <a:lnTo>
                        <a:pt x="4" y="19"/>
                      </a:lnTo>
                      <a:lnTo>
                        <a:pt x="4" y="19"/>
                      </a:lnTo>
                      <a:lnTo>
                        <a:pt x="6" y="16"/>
                      </a:lnTo>
                      <a:lnTo>
                        <a:pt x="7" y="16"/>
                      </a:lnTo>
                      <a:lnTo>
                        <a:pt x="6" y="15"/>
                      </a:lnTo>
                      <a:lnTo>
                        <a:pt x="6" y="15"/>
                      </a:lnTo>
                      <a:lnTo>
                        <a:pt x="3" y="14"/>
                      </a:lnTo>
                      <a:lnTo>
                        <a:pt x="1" y="13"/>
                      </a:lnTo>
                      <a:lnTo>
                        <a:pt x="0" y="12"/>
                      </a:lnTo>
                      <a:lnTo>
                        <a:pt x="0" y="12"/>
                      </a:lnTo>
                      <a:lnTo>
                        <a:pt x="1" y="7"/>
                      </a:lnTo>
                      <a:lnTo>
                        <a:pt x="1" y="5"/>
                      </a:lnTo>
                      <a:lnTo>
                        <a:pt x="2" y="3"/>
                      </a:lnTo>
                      <a:lnTo>
                        <a:pt x="2" y="3"/>
                      </a:lnTo>
                      <a:lnTo>
                        <a:pt x="4" y="1"/>
                      </a:lnTo>
                      <a:lnTo>
                        <a:pt x="5" y="0"/>
                      </a:lnTo>
                      <a:lnTo>
                        <a:pt x="6" y="0"/>
                      </a:lnTo>
                      <a:lnTo>
                        <a:pt x="6" y="0"/>
                      </a:lnTo>
                      <a:lnTo>
                        <a:pt x="6" y="5"/>
                      </a:lnTo>
                      <a:lnTo>
                        <a:pt x="7" y="7"/>
                      </a:lnTo>
                      <a:lnTo>
                        <a:pt x="8" y="9"/>
                      </a:lnTo>
                      <a:lnTo>
                        <a:pt x="8" y="9"/>
                      </a:lnTo>
                      <a:lnTo>
                        <a:pt x="9" y="9"/>
                      </a:lnTo>
                      <a:lnTo>
                        <a:pt x="10" y="9"/>
                      </a:lnTo>
                      <a:lnTo>
                        <a:pt x="10" y="9"/>
                      </a:lnTo>
                      <a:lnTo>
                        <a:pt x="14" y="10"/>
                      </a:lnTo>
                      <a:lnTo>
                        <a:pt x="17" y="10"/>
                      </a:lnTo>
                      <a:lnTo>
                        <a:pt x="19" y="9"/>
                      </a:lnTo>
                      <a:lnTo>
                        <a:pt x="19" y="9"/>
                      </a:lnTo>
                      <a:lnTo>
                        <a:pt x="22" y="8"/>
                      </a:lnTo>
                      <a:lnTo>
                        <a:pt x="25" y="7"/>
                      </a:lnTo>
                      <a:lnTo>
                        <a:pt x="27" y="8"/>
                      </a:lnTo>
                      <a:lnTo>
                        <a:pt x="27" y="8"/>
                      </a:lnTo>
                      <a:lnTo>
                        <a:pt x="29" y="10"/>
                      </a:lnTo>
                      <a:lnTo>
                        <a:pt x="31" y="12"/>
                      </a:lnTo>
                      <a:lnTo>
                        <a:pt x="31" y="12"/>
                      </a:lnTo>
                      <a:lnTo>
                        <a:pt x="32" y="15"/>
                      </a:lnTo>
                      <a:lnTo>
                        <a:pt x="32" y="19"/>
                      </a:lnTo>
                      <a:lnTo>
                        <a:pt x="32" y="19"/>
                      </a:lnTo>
                      <a:lnTo>
                        <a:pt x="33" y="23"/>
                      </a:lnTo>
                      <a:lnTo>
                        <a:pt x="35" y="28"/>
                      </a:lnTo>
                      <a:lnTo>
                        <a:pt x="35" y="28"/>
                      </a:lnTo>
                      <a:lnTo>
                        <a:pt x="36" y="31"/>
                      </a:lnTo>
                      <a:lnTo>
                        <a:pt x="37" y="32"/>
                      </a:lnTo>
                      <a:lnTo>
                        <a:pt x="36" y="34"/>
                      </a:lnTo>
                      <a:lnTo>
                        <a:pt x="36" y="34"/>
                      </a:lnTo>
                      <a:lnTo>
                        <a:pt x="32" y="37"/>
                      </a:lnTo>
                      <a:lnTo>
                        <a:pt x="30" y="39"/>
                      </a:lnTo>
                      <a:lnTo>
                        <a:pt x="28" y="39"/>
                      </a:lnTo>
                      <a:lnTo>
                        <a:pt x="26" y="38"/>
                      </a:lnTo>
                      <a:lnTo>
                        <a:pt x="26" y="3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3" name="フリーフォーム 232">
                  <a:extLst>
                    <a:ext uri="{FF2B5EF4-FFF2-40B4-BE49-F238E27FC236}">
                      <a16:creationId xmlns:a16="http://schemas.microsoft.com/office/drawing/2014/main" id="{00000000-0008-0000-0000-000052060000}"/>
                    </a:ext>
                  </a:extLst>
                </p:cNvPr>
                <p:cNvSpPr>
                  <a:spLocks/>
                </p:cNvSpPr>
                <p:nvPr/>
              </p:nvSpPr>
              <p:spPr bwMode="auto">
                <a:xfrm>
                  <a:off x="198" y="730"/>
                  <a:ext cx="3" cy="4"/>
                </a:xfrm>
                <a:custGeom>
                  <a:avLst/>
                  <a:gdLst>
                    <a:gd name="T0" fmla="*/ 22 w 25"/>
                    <a:gd name="T1" fmla="*/ 37 h 37"/>
                    <a:gd name="T2" fmla="*/ 22 w 25"/>
                    <a:gd name="T3" fmla="*/ 37 h 37"/>
                    <a:gd name="T4" fmla="*/ 19 w 25"/>
                    <a:gd name="T5" fmla="*/ 37 h 37"/>
                    <a:gd name="T6" fmla="*/ 16 w 25"/>
                    <a:gd name="T7" fmla="*/ 35 h 37"/>
                    <a:gd name="T8" fmla="*/ 16 w 25"/>
                    <a:gd name="T9" fmla="*/ 35 h 37"/>
                    <a:gd name="T10" fmla="*/ 14 w 25"/>
                    <a:gd name="T11" fmla="*/ 33 h 37"/>
                    <a:gd name="T12" fmla="*/ 12 w 25"/>
                    <a:gd name="T13" fmla="*/ 31 h 37"/>
                    <a:gd name="T14" fmla="*/ 12 w 25"/>
                    <a:gd name="T15" fmla="*/ 31 h 37"/>
                    <a:gd name="T16" fmla="*/ 11 w 25"/>
                    <a:gd name="T17" fmla="*/ 29 h 37"/>
                    <a:gd name="T18" fmla="*/ 10 w 25"/>
                    <a:gd name="T19" fmla="*/ 28 h 37"/>
                    <a:gd name="T20" fmla="*/ 10 w 25"/>
                    <a:gd name="T21" fmla="*/ 28 h 37"/>
                    <a:gd name="T22" fmla="*/ 8 w 25"/>
                    <a:gd name="T23" fmla="*/ 27 h 37"/>
                    <a:gd name="T24" fmla="*/ 7 w 25"/>
                    <a:gd name="T25" fmla="*/ 26 h 37"/>
                    <a:gd name="T26" fmla="*/ 7 w 25"/>
                    <a:gd name="T27" fmla="*/ 26 h 37"/>
                    <a:gd name="T28" fmla="*/ 5 w 25"/>
                    <a:gd name="T29" fmla="*/ 22 h 37"/>
                    <a:gd name="T30" fmla="*/ 3 w 25"/>
                    <a:gd name="T31" fmla="*/ 18 h 37"/>
                    <a:gd name="T32" fmla="*/ 3 w 25"/>
                    <a:gd name="T33" fmla="*/ 18 h 37"/>
                    <a:gd name="T34" fmla="*/ 1 w 25"/>
                    <a:gd name="T35" fmla="*/ 15 h 37"/>
                    <a:gd name="T36" fmla="*/ 0 w 25"/>
                    <a:gd name="T37" fmla="*/ 13 h 37"/>
                    <a:gd name="T38" fmla="*/ 0 w 25"/>
                    <a:gd name="T39" fmla="*/ 13 h 37"/>
                    <a:gd name="T40" fmla="*/ 0 w 25"/>
                    <a:gd name="T41" fmla="*/ 9 h 37"/>
                    <a:gd name="T42" fmla="*/ 0 w 25"/>
                    <a:gd name="T43" fmla="*/ 7 h 37"/>
                    <a:gd name="T44" fmla="*/ 1 w 25"/>
                    <a:gd name="T45" fmla="*/ 6 h 37"/>
                    <a:gd name="T46" fmla="*/ 1 w 25"/>
                    <a:gd name="T47" fmla="*/ 6 h 37"/>
                    <a:gd name="T48" fmla="*/ 3 w 25"/>
                    <a:gd name="T49" fmla="*/ 4 h 37"/>
                    <a:gd name="T50" fmla="*/ 5 w 25"/>
                    <a:gd name="T51" fmla="*/ 2 h 37"/>
                    <a:gd name="T52" fmla="*/ 5 w 25"/>
                    <a:gd name="T53" fmla="*/ 2 h 37"/>
                    <a:gd name="T54" fmla="*/ 8 w 25"/>
                    <a:gd name="T55" fmla="*/ 0 h 37"/>
                    <a:gd name="T56" fmla="*/ 10 w 25"/>
                    <a:gd name="T57" fmla="*/ 0 h 37"/>
                    <a:gd name="T58" fmla="*/ 12 w 25"/>
                    <a:gd name="T59" fmla="*/ 1 h 37"/>
                    <a:gd name="T60" fmla="*/ 12 w 25"/>
                    <a:gd name="T61" fmla="*/ 1 h 37"/>
                    <a:gd name="T62" fmla="*/ 15 w 25"/>
                    <a:gd name="T63" fmla="*/ 7 h 37"/>
                    <a:gd name="T64" fmla="*/ 16 w 25"/>
                    <a:gd name="T65" fmla="*/ 9 h 37"/>
                    <a:gd name="T66" fmla="*/ 18 w 25"/>
                    <a:gd name="T67" fmla="*/ 10 h 37"/>
                    <a:gd name="T68" fmla="*/ 18 w 25"/>
                    <a:gd name="T69" fmla="*/ 10 h 37"/>
                    <a:gd name="T70" fmla="*/ 20 w 25"/>
                    <a:gd name="T71" fmla="*/ 11 h 37"/>
                    <a:gd name="T72" fmla="*/ 21 w 25"/>
                    <a:gd name="T73" fmla="*/ 14 h 37"/>
                    <a:gd name="T74" fmla="*/ 21 w 25"/>
                    <a:gd name="T75" fmla="*/ 14 h 37"/>
                    <a:gd name="T76" fmla="*/ 24 w 25"/>
                    <a:gd name="T77" fmla="*/ 18 h 37"/>
                    <a:gd name="T78" fmla="*/ 25 w 25"/>
                    <a:gd name="T79" fmla="*/ 20 h 37"/>
                    <a:gd name="T80" fmla="*/ 25 w 25"/>
                    <a:gd name="T81" fmla="*/ 20 h 37"/>
                    <a:gd name="T82" fmla="*/ 24 w 25"/>
                    <a:gd name="T83" fmla="*/ 21 h 37"/>
                    <a:gd name="T84" fmla="*/ 23 w 25"/>
                    <a:gd name="T85" fmla="*/ 21 h 37"/>
                    <a:gd name="T86" fmla="*/ 23 w 25"/>
                    <a:gd name="T87" fmla="*/ 23 h 37"/>
                    <a:gd name="T88" fmla="*/ 23 w 25"/>
                    <a:gd name="T89" fmla="*/ 23 h 37"/>
                    <a:gd name="T90" fmla="*/ 24 w 25"/>
                    <a:gd name="T91" fmla="*/ 26 h 37"/>
                    <a:gd name="T92" fmla="*/ 24 w 25"/>
                    <a:gd name="T93" fmla="*/ 28 h 37"/>
                    <a:gd name="T94" fmla="*/ 24 w 25"/>
                    <a:gd name="T95" fmla="*/ 28 h 37"/>
                    <a:gd name="T96" fmla="*/ 22 w 25"/>
                    <a:gd name="T97" fmla="*/ 30 h 37"/>
                    <a:gd name="T98" fmla="*/ 21 w 25"/>
                    <a:gd name="T99" fmla="*/ 31 h 37"/>
                    <a:gd name="T100" fmla="*/ 21 w 25"/>
                    <a:gd name="T101" fmla="*/ 33 h 37"/>
                    <a:gd name="T102" fmla="*/ 21 w 25"/>
                    <a:gd name="T103" fmla="*/ 33 h 37"/>
                    <a:gd name="T104" fmla="*/ 22 w 25"/>
                    <a:gd name="T105" fmla="*/ 35 h 37"/>
                    <a:gd name="T106" fmla="*/ 22 w 25"/>
                    <a:gd name="T107" fmla="*/ 37 h 37"/>
                    <a:gd name="T108" fmla="*/ 22 w 25"/>
                    <a:gd name="T10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 h="37">
                      <a:moveTo>
                        <a:pt x="22" y="37"/>
                      </a:moveTo>
                      <a:lnTo>
                        <a:pt x="22" y="37"/>
                      </a:lnTo>
                      <a:lnTo>
                        <a:pt x="19" y="37"/>
                      </a:lnTo>
                      <a:lnTo>
                        <a:pt x="16" y="35"/>
                      </a:lnTo>
                      <a:lnTo>
                        <a:pt x="16" y="35"/>
                      </a:lnTo>
                      <a:lnTo>
                        <a:pt x="14" y="33"/>
                      </a:lnTo>
                      <a:lnTo>
                        <a:pt x="12" y="31"/>
                      </a:lnTo>
                      <a:lnTo>
                        <a:pt x="12" y="31"/>
                      </a:lnTo>
                      <a:lnTo>
                        <a:pt x="11" y="29"/>
                      </a:lnTo>
                      <a:lnTo>
                        <a:pt x="10" y="28"/>
                      </a:lnTo>
                      <a:lnTo>
                        <a:pt x="10" y="28"/>
                      </a:lnTo>
                      <a:lnTo>
                        <a:pt x="8" y="27"/>
                      </a:lnTo>
                      <a:lnTo>
                        <a:pt x="7" y="26"/>
                      </a:lnTo>
                      <a:lnTo>
                        <a:pt x="7" y="26"/>
                      </a:lnTo>
                      <a:lnTo>
                        <a:pt x="5" y="22"/>
                      </a:lnTo>
                      <a:lnTo>
                        <a:pt x="3" y="18"/>
                      </a:lnTo>
                      <a:lnTo>
                        <a:pt x="3" y="18"/>
                      </a:lnTo>
                      <a:lnTo>
                        <a:pt x="1" y="15"/>
                      </a:lnTo>
                      <a:lnTo>
                        <a:pt x="0" y="13"/>
                      </a:lnTo>
                      <a:lnTo>
                        <a:pt x="0" y="13"/>
                      </a:lnTo>
                      <a:lnTo>
                        <a:pt x="0" y="9"/>
                      </a:lnTo>
                      <a:lnTo>
                        <a:pt x="0" y="7"/>
                      </a:lnTo>
                      <a:lnTo>
                        <a:pt x="1" y="6"/>
                      </a:lnTo>
                      <a:lnTo>
                        <a:pt x="1" y="6"/>
                      </a:lnTo>
                      <a:lnTo>
                        <a:pt x="3" y="4"/>
                      </a:lnTo>
                      <a:lnTo>
                        <a:pt x="5" y="2"/>
                      </a:lnTo>
                      <a:lnTo>
                        <a:pt x="5" y="2"/>
                      </a:lnTo>
                      <a:lnTo>
                        <a:pt x="8" y="0"/>
                      </a:lnTo>
                      <a:lnTo>
                        <a:pt x="10" y="0"/>
                      </a:lnTo>
                      <a:lnTo>
                        <a:pt x="12" y="1"/>
                      </a:lnTo>
                      <a:lnTo>
                        <a:pt x="12" y="1"/>
                      </a:lnTo>
                      <a:lnTo>
                        <a:pt x="15" y="7"/>
                      </a:lnTo>
                      <a:lnTo>
                        <a:pt x="16" y="9"/>
                      </a:lnTo>
                      <a:lnTo>
                        <a:pt x="18" y="10"/>
                      </a:lnTo>
                      <a:lnTo>
                        <a:pt x="18" y="10"/>
                      </a:lnTo>
                      <a:lnTo>
                        <a:pt x="20" y="11"/>
                      </a:lnTo>
                      <a:lnTo>
                        <a:pt x="21" y="14"/>
                      </a:lnTo>
                      <a:lnTo>
                        <a:pt x="21" y="14"/>
                      </a:lnTo>
                      <a:lnTo>
                        <a:pt x="24" y="18"/>
                      </a:lnTo>
                      <a:lnTo>
                        <a:pt x="25" y="20"/>
                      </a:lnTo>
                      <a:lnTo>
                        <a:pt x="25" y="20"/>
                      </a:lnTo>
                      <a:lnTo>
                        <a:pt x="24" y="21"/>
                      </a:lnTo>
                      <a:lnTo>
                        <a:pt x="23" y="21"/>
                      </a:lnTo>
                      <a:lnTo>
                        <a:pt x="23" y="23"/>
                      </a:lnTo>
                      <a:lnTo>
                        <a:pt x="23" y="23"/>
                      </a:lnTo>
                      <a:lnTo>
                        <a:pt x="24" y="26"/>
                      </a:lnTo>
                      <a:lnTo>
                        <a:pt x="24" y="28"/>
                      </a:lnTo>
                      <a:lnTo>
                        <a:pt x="24" y="28"/>
                      </a:lnTo>
                      <a:lnTo>
                        <a:pt x="22" y="30"/>
                      </a:lnTo>
                      <a:lnTo>
                        <a:pt x="21" y="31"/>
                      </a:lnTo>
                      <a:lnTo>
                        <a:pt x="21" y="33"/>
                      </a:lnTo>
                      <a:lnTo>
                        <a:pt x="21" y="33"/>
                      </a:lnTo>
                      <a:lnTo>
                        <a:pt x="22" y="35"/>
                      </a:lnTo>
                      <a:lnTo>
                        <a:pt x="22" y="37"/>
                      </a:lnTo>
                      <a:lnTo>
                        <a:pt x="22" y="3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4" name="フリーフォーム 233">
                  <a:extLst>
                    <a:ext uri="{FF2B5EF4-FFF2-40B4-BE49-F238E27FC236}">
                      <a16:creationId xmlns:a16="http://schemas.microsoft.com/office/drawing/2014/main" id="{00000000-0008-0000-0000-000053060000}"/>
                    </a:ext>
                  </a:extLst>
                </p:cNvPr>
                <p:cNvSpPr>
                  <a:spLocks/>
                </p:cNvSpPr>
                <p:nvPr/>
              </p:nvSpPr>
              <p:spPr bwMode="auto">
                <a:xfrm>
                  <a:off x="197" y="730"/>
                  <a:ext cx="1" cy="2"/>
                </a:xfrm>
                <a:custGeom>
                  <a:avLst/>
                  <a:gdLst>
                    <a:gd name="T0" fmla="*/ 7 w 10"/>
                    <a:gd name="T1" fmla="*/ 18 h 18"/>
                    <a:gd name="T2" fmla="*/ 7 w 10"/>
                    <a:gd name="T3" fmla="*/ 18 h 18"/>
                    <a:gd name="T4" fmla="*/ 4 w 10"/>
                    <a:gd name="T5" fmla="*/ 18 h 18"/>
                    <a:gd name="T6" fmla="*/ 2 w 10"/>
                    <a:gd name="T7" fmla="*/ 18 h 18"/>
                    <a:gd name="T8" fmla="*/ 1 w 10"/>
                    <a:gd name="T9" fmla="*/ 17 h 18"/>
                    <a:gd name="T10" fmla="*/ 1 w 10"/>
                    <a:gd name="T11" fmla="*/ 17 h 18"/>
                    <a:gd name="T12" fmla="*/ 1 w 10"/>
                    <a:gd name="T13" fmla="*/ 13 h 18"/>
                    <a:gd name="T14" fmla="*/ 0 w 10"/>
                    <a:gd name="T15" fmla="*/ 11 h 18"/>
                    <a:gd name="T16" fmla="*/ 0 w 10"/>
                    <a:gd name="T17" fmla="*/ 10 h 18"/>
                    <a:gd name="T18" fmla="*/ 0 w 10"/>
                    <a:gd name="T19" fmla="*/ 10 h 18"/>
                    <a:gd name="T20" fmla="*/ 2 w 10"/>
                    <a:gd name="T21" fmla="*/ 9 h 18"/>
                    <a:gd name="T22" fmla="*/ 3 w 10"/>
                    <a:gd name="T23" fmla="*/ 5 h 18"/>
                    <a:gd name="T24" fmla="*/ 3 w 10"/>
                    <a:gd name="T25" fmla="*/ 5 h 18"/>
                    <a:gd name="T26" fmla="*/ 3 w 10"/>
                    <a:gd name="T27" fmla="*/ 3 h 18"/>
                    <a:gd name="T28" fmla="*/ 4 w 10"/>
                    <a:gd name="T29" fmla="*/ 2 h 18"/>
                    <a:gd name="T30" fmla="*/ 6 w 10"/>
                    <a:gd name="T31" fmla="*/ 0 h 18"/>
                    <a:gd name="T32" fmla="*/ 6 w 10"/>
                    <a:gd name="T33" fmla="*/ 1 h 18"/>
                    <a:gd name="T34" fmla="*/ 6 w 10"/>
                    <a:gd name="T35" fmla="*/ 1 h 18"/>
                    <a:gd name="T36" fmla="*/ 8 w 10"/>
                    <a:gd name="T37" fmla="*/ 4 h 18"/>
                    <a:gd name="T38" fmla="*/ 10 w 10"/>
                    <a:gd name="T39" fmla="*/ 9 h 18"/>
                    <a:gd name="T40" fmla="*/ 10 w 10"/>
                    <a:gd name="T41" fmla="*/ 9 h 18"/>
                    <a:gd name="T42" fmla="*/ 10 w 10"/>
                    <a:gd name="T43" fmla="*/ 14 h 18"/>
                    <a:gd name="T44" fmla="*/ 9 w 10"/>
                    <a:gd name="T45" fmla="*/ 17 h 18"/>
                    <a:gd name="T46" fmla="*/ 8 w 10"/>
                    <a:gd name="T47" fmla="*/ 18 h 18"/>
                    <a:gd name="T48" fmla="*/ 7 w 10"/>
                    <a:gd name="T49" fmla="*/ 18 h 18"/>
                    <a:gd name="T50" fmla="*/ 7 w 10"/>
                    <a:gd name="T5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18">
                      <a:moveTo>
                        <a:pt x="7" y="18"/>
                      </a:moveTo>
                      <a:lnTo>
                        <a:pt x="7" y="18"/>
                      </a:lnTo>
                      <a:lnTo>
                        <a:pt x="4" y="18"/>
                      </a:lnTo>
                      <a:lnTo>
                        <a:pt x="2" y="18"/>
                      </a:lnTo>
                      <a:lnTo>
                        <a:pt x="1" y="17"/>
                      </a:lnTo>
                      <a:lnTo>
                        <a:pt x="1" y="17"/>
                      </a:lnTo>
                      <a:lnTo>
                        <a:pt x="1" y="13"/>
                      </a:lnTo>
                      <a:lnTo>
                        <a:pt x="0" y="11"/>
                      </a:lnTo>
                      <a:lnTo>
                        <a:pt x="0" y="10"/>
                      </a:lnTo>
                      <a:lnTo>
                        <a:pt x="0" y="10"/>
                      </a:lnTo>
                      <a:lnTo>
                        <a:pt x="2" y="9"/>
                      </a:lnTo>
                      <a:lnTo>
                        <a:pt x="3" y="5"/>
                      </a:lnTo>
                      <a:lnTo>
                        <a:pt x="3" y="5"/>
                      </a:lnTo>
                      <a:lnTo>
                        <a:pt x="3" y="3"/>
                      </a:lnTo>
                      <a:lnTo>
                        <a:pt x="4" y="2"/>
                      </a:lnTo>
                      <a:lnTo>
                        <a:pt x="6" y="0"/>
                      </a:lnTo>
                      <a:lnTo>
                        <a:pt x="6" y="1"/>
                      </a:lnTo>
                      <a:lnTo>
                        <a:pt x="6" y="1"/>
                      </a:lnTo>
                      <a:lnTo>
                        <a:pt x="8" y="4"/>
                      </a:lnTo>
                      <a:lnTo>
                        <a:pt x="10" y="9"/>
                      </a:lnTo>
                      <a:lnTo>
                        <a:pt x="10" y="9"/>
                      </a:lnTo>
                      <a:lnTo>
                        <a:pt x="10" y="14"/>
                      </a:lnTo>
                      <a:lnTo>
                        <a:pt x="9" y="17"/>
                      </a:lnTo>
                      <a:lnTo>
                        <a:pt x="8" y="18"/>
                      </a:lnTo>
                      <a:lnTo>
                        <a:pt x="7" y="18"/>
                      </a:lnTo>
                      <a:lnTo>
                        <a:pt x="7" y="1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5" name="フリーフォーム 234">
                  <a:extLst>
                    <a:ext uri="{FF2B5EF4-FFF2-40B4-BE49-F238E27FC236}">
                      <a16:creationId xmlns:a16="http://schemas.microsoft.com/office/drawing/2014/main" id="{00000000-0008-0000-0000-000054060000}"/>
                    </a:ext>
                  </a:extLst>
                </p:cNvPr>
                <p:cNvSpPr>
                  <a:spLocks/>
                </p:cNvSpPr>
                <p:nvPr/>
              </p:nvSpPr>
              <p:spPr bwMode="auto">
                <a:xfrm>
                  <a:off x="200" y="728"/>
                  <a:ext cx="2" cy="2"/>
                </a:xfrm>
                <a:custGeom>
                  <a:avLst/>
                  <a:gdLst>
                    <a:gd name="T0" fmla="*/ 24 w 24"/>
                    <a:gd name="T1" fmla="*/ 3 h 19"/>
                    <a:gd name="T2" fmla="*/ 24 w 24"/>
                    <a:gd name="T3" fmla="*/ 3 h 19"/>
                    <a:gd name="T4" fmla="*/ 24 w 24"/>
                    <a:gd name="T5" fmla="*/ 5 h 19"/>
                    <a:gd name="T6" fmla="*/ 23 w 24"/>
                    <a:gd name="T7" fmla="*/ 6 h 19"/>
                    <a:gd name="T8" fmla="*/ 23 w 24"/>
                    <a:gd name="T9" fmla="*/ 6 h 19"/>
                    <a:gd name="T10" fmla="*/ 22 w 24"/>
                    <a:gd name="T11" fmla="*/ 6 h 19"/>
                    <a:gd name="T12" fmla="*/ 21 w 24"/>
                    <a:gd name="T13" fmla="*/ 7 h 19"/>
                    <a:gd name="T14" fmla="*/ 21 w 24"/>
                    <a:gd name="T15" fmla="*/ 7 h 19"/>
                    <a:gd name="T16" fmla="*/ 19 w 24"/>
                    <a:gd name="T17" fmla="*/ 9 h 19"/>
                    <a:gd name="T18" fmla="*/ 18 w 24"/>
                    <a:gd name="T19" fmla="*/ 10 h 19"/>
                    <a:gd name="T20" fmla="*/ 16 w 24"/>
                    <a:gd name="T21" fmla="*/ 12 h 19"/>
                    <a:gd name="T22" fmla="*/ 16 w 24"/>
                    <a:gd name="T23" fmla="*/ 12 h 19"/>
                    <a:gd name="T24" fmla="*/ 15 w 24"/>
                    <a:gd name="T25" fmla="*/ 16 h 19"/>
                    <a:gd name="T26" fmla="*/ 15 w 24"/>
                    <a:gd name="T27" fmla="*/ 18 h 19"/>
                    <a:gd name="T28" fmla="*/ 14 w 24"/>
                    <a:gd name="T29" fmla="*/ 19 h 19"/>
                    <a:gd name="T30" fmla="*/ 14 w 24"/>
                    <a:gd name="T31" fmla="*/ 19 h 19"/>
                    <a:gd name="T32" fmla="*/ 10 w 24"/>
                    <a:gd name="T33" fmla="*/ 19 h 19"/>
                    <a:gd name="T34" fmla="*/ 6 w 24"/>
                    <a:gd name="T35" fmla="*/ 19 h 19"/>
                    <a:gd name="T36" fmla="*/ 6 w 24"/>
                    <a:gd name="T37" fmla="*/ 19 h 19"/>
                    <a:gd name="T38" fmla="*/ 3 w 24"/>
                    <a:gd name="T39" fmla="*/ 18 h 19"/>
                    <a:gd name="T40" fmla="*/ 2 w 24"/>
                    <a:gd name="T41" fmla="*/ 17 h 19"/>
                    <a:gd name="T42" fmla="*/ 1 w 24"/>
                    <a:gd name="T43" fmla="*/ 16 h 19"/>
                    <a:gd name="T44" fmla="*/ 1 w 24"/>
                    <a:gd name="T45" fmla="*/ 16 h 19"/>
                    <a:gd name="T46" fmla="*/ 0 w 24"/>
                    <a:gd name="T47" fmla="*/ 9 h 19"/>
                    <a:gd name="T48" fmla="*/ 0 w 24"/>
                    <a:gd name="T49" fmla="*/ 9 h 19"/>
                    <a:gd name="T50" fmla="*/ 0 w 24"/>
                    <a:gd name="T51" fmla="*/ 7 h 19"/>
                    <a:gd name="T52" fmla="*/ 2 w 24"/>
                    <a:gd name="T53" fmla="*/ 5 h 19"/>
                    <a:gd name="T54" fmla="*/ 2 w 24"/>
                    <a:gd name="T55" fmla="*/ 5 h 19"/>
                    <a:gd name="T56" fmla="*/ 6 w 24"/>
                    <a:gd name="T57" fmla="*/ 2 h 19"/>
                    <a:gd name="T58" fmla="*/ 9 w 24"/>
                    <a:gd name="T59" fmla="*/ 1 h 19"/>
                    <a:gd name="T60" fmla="*/ 11 w 24"/>
                    <a:gd name="T61" fmla="*/ 1 h 19"/>
                    <a:gd name="T62" fmla="*/ 11 w 24"/>
                    <a:gd name="T63" fmla="*/ 1 h 19"/>
                    <a:gd name="T64" fmla="*/ 19 w 24"/>
                    <a:gd name="T65" fmla="*/ 0 h 19"/>
                    <a:gd name="T66" fmla="*/ 23 w 24"/>
                    <a:gd name="T67" fmla="*/ 0 h 19"/>
                    <a:gd name="T68" fmla="*/ 24 w 24"/>
                    <a:gd name="T69" fmla="*/ 2 h 19"/>
                    <a:gd name="T70" fmla="*/ 24 w 24"/>
                    <a:gd name="T71" fmla="*/ 3 h 19"/>
                    <a:gd name="T72" fmla="*/ 24 w 2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9">
                      <a:moveTo>
                        <a:pt x="24" y="3"/>
                      </a:moveTo>
                      <a:lnTo>
                        <a:pt x="24" y="3"/>
                      </a:lnTo>
                      <a:lnTo>
                        <a:pt x="24" y="5"/>
                      </a:lnTo>
                      <a:lnTo>
                        <a:pt x="23" y="6"/>
                      </a:lnTo>
                      <a:lnTo>
                        <a:pt x="23" y="6"/>
                      </a:lnTo>
                      <a:lnTo>
                        <a:pt x="22" y="6"/>
                      </a:lnTo>
                      <a:lnTo>
                        <a:pt x="21" y="7"/>
                      </a:lnTo>
                      <a:lnTo>
                        <a:pt x="21" y="7"/>
                      </a:lnTo>
                      <a:lnTo>
                        <a:pt x="19" y="9"/>
                      </a:lnTo>
                      <a:lnTo>
                        <a:pt x="18" y="10"/>
                      </a:lnTo>
                      <a:lnTo>
                        <a:pt x="16" y="12"/>
                      </a:lnTo>
                      <a:lnTo>
                        <a:pt x="16" y="12"/>
                      </a:lnTo>
                      <a:lnTo>
                        <a:pt x="15" y="16"/>
                      </a:lnTo>
                      <a:lnTo>
                        <a:pt x="15" y="18"/>
                      </a:lnTo>
                      <a:lnTo>
                        <a:pt x="14" y="19"/>
                      </a:lnTo>
                      <a:lnTo>
                        <a:pt x="14" y="19"/>
                      </a:lnTo>
                      <a:lnTo>
                        <a:pt x="10" y="19"/>
                      </a:lnTo>
                      <a:lnTo>
                        <a:pt x="6" y="19"/>
                      </a:lnTo>
                      <a:lnTo>
                        <a:pt x="6" y="19"/>
                      </a:lnTo>
                      <a:lnTo>
                        <a:pt x="3" y="18"/>
                      </a:lnTo>
                      <a:lnTo>
                        <a:pt x="2" y="17"/>
                      </a:lnTo>
                      <a:lnTo>
                        <a:pt x="1" y="16"/>
                      </a:lnTo>
                      <a:lnTo>
                        <a:pt x="1" y="16"/>
                      </a:lnTo>
                      <a:lnTo>
                        <a:pt x="0" y="9"/>
                      </a:lnTo>
                      <a:lnTo>
                        <a:pt x="0" y="9"/>
                      </a:lnTo>
                      <a:lnTo>
                        <a:pt x="0" y="7"/>
                      </a:lnTo>
                      <a:lnTo>
                        <a:pt x="2" y="5"/>
                      </a:lnTo>
                      <a:lnTo>
                        <a:pt x="2" y="5"/>
                      </a:lnTo>
                      <a:lnTo>
                        <a:pt x="6" y="2"/>
                      </a:lnTo>
                      <a:lnTo>
                        <a:pt x="9" y="1"/>
                      </a:lnTo>
                      <a:lnTo>
                        <a:pt x="11" y="1"/>
                      </a:lnTo>
                      <a:lnTo>
                        <a:pt x="11" y="1"/>
                      </a:lnTo>
                      <a:lnTo>
                        <a:pt x="19" y="0"/>
                      </a:lnTo>
                      <a:lnTo>
                        <a:pt x="23" y="0"/>
                      </a:lnTo>
                      <a:lnTo>
                        <a:pt x="24" y="2"/>
                      </a:lnTo>
                      <a:lnTo>
                        <a:pt x="24" y="3"/>
                      </a:lnTo>
                      <a:lnTo>
                        <a:pt x="24"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6" name="フリーフォーム 235">
                  <a:extLst>
                    <a:ext uri="{FF2B5EF4-FFF2-40B4-BE49-F238E27FC236}">
                      <a16:creationId xmlns:a16="http://schemas.microsoft.com/office/drawing/2014/main" id="{00000000-0008-0000-0000-000055060000}"/>
                    </a:ext>
                  </a:extLst>
                </p:cNvPr>
                <p:cNvSpPr>
                  <a:spLocks/>
                </p:cNvSpPr>
                <p:nvPr/>
              </p:nvSpPr>
              <p:spPr bwMode="auto">
                <a:xfrm>
                  <a:off x="199" y="728"/>
                  <a:ext cx="1" cy="1"/>
                </a:xfrm>
                <a:custGeom>
                  <a:avLst/>
                  <a:gdLst>
                    <a:gd name="T0" fmla="*/ 6 w 7"/>
                    <a:gd name="T1" fmla="*/ 7 h 8"/>
                    <a:gd name="T2" fmla="*/ 6 w 7"/>
                    <a:gd name="T3" fmla="*/ 7 h 8"/>
                    <a:gd name="T4" fmla="*/ 7 w 7"/>
                    <a:gd name="T5" fmla="*/ 6 h 8"/>
                    <a:gd name="T6" fmla="*/ 7 w 7"/>
                    <a:gd name="T7" fmla="*/ 5 h 8"/>
                    <a:gd name="T8" fmla="*/ 5 w 7"/>
                    <a:gd name="T9" fmla="*/ 3 h 8"/>
                    <a:gd name="T10" fmla="*/ 5 w 7"/>
                    <a:gd name="T11" fmla="*/ 3 h 8"/>
                    <a:gd name="T12" fmla="*/ 5 w 7"/>
                    <a:gd name="T13" fmla="*/ 0 h 8"/>
                    <a:gd name="T14" fmla="*/ 5 w 7"/>
                    <a:gd name="T15" fmla="*/ 0 h 8"/>
                    <a:gd name="T16" fmla="*/ 4 w 7"/>
                    <a:gd name="T17" fmla="*/ 0 h 8"/>
                    <a:gd name="T18" fmla="*/ 4 w 7"/>
                    <a:gd name="T19" fmla="*/ 0 h 8"/>
                    <a:gd name="T20" fmla="*/ 2 w 7"/>
                    <a:gd name="T21" fmla="*/ 2 h 8"/>
                    <a:gd name="T22" fmla="*/ 1 w 7"/>
                    <a:gd name="T23" fmla="*/ 3 h 8"/>
                    <a:gd name="T24" fmla="*/ 0 w 7"/>
                    <a:gd name="T25" fmla="*/ 4 h 8"/>
                    <a:gd name="T26" fmla="*/ 0 w 7"/>
                    <a:gd name="T27" fmla="*/ 4 h 8"/>
                    <a:gd name="T28" fmla="*/ 0 w 7"/>
                    <a:gd name="T29" fmla="*/ 6 h 8"/>
                    <a:gd name="T30" fmla="*/ 1 w 7"/>
                    <a:gd name="T31" fmla="*/ 7 h 8"/>
                    <a:gd name="T32" fmla="*/ 2 w 7"/>
                    <a:gd name="T33" fmla="*/ 7 h 8"/>
                    <a:gd name="T34" fmla="*/ 2 w 7"/>
                    <a:gd name="T35" fmla="*/ 7 h 8"/>
                    <a:gd name="T36" fmla="*/ 4 w 7"/>
                    <a:gd name="T37" fmla="*/ 8 h 8"/>
                    <a:gd name="T38" fmla="*/ 5 w 7"/>
                    <a:gd name="T39" fmla="*/ 8 h 8"/>
                    <a:gd name="T40" fmla="*/ 6 w 7"/>
                    <a:gd name="T41" fmla="*/ 7 h 8"/>
                    <a:gd name="T42" fmla="*/ 6 w 7"/>
                    <a:gd name="T43"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 h="8">
                      <a:moveTo>
                        <a:pt x="6" y="7"/>
                      </a:moveTo>
                      <a:lnTo>
                        <a:pt x="6" y="7"/>
                      </a:lnTo>
                      <a:lnTo>
                        <a:pt x="7" y="6"/>
                      </a:lnTo>
                      <a:lnTo>
                        <a:pt x="7" y="5"/>
                      </a:lnTo>
                      <a:lnTo>
                        <a:pt x="5" y="3"/>
                      </a:lnTo>
                      <a:lnTo>
                        <a:pt x="5" y="3"/>
                      </a:lnTo>
                      <a:lnTo>
                        <a:pt x="5" y="0"/>
                      </a:lnTo>
                      <a:lnTo>
                        <a:pt x="5" y="0"/>
                      </a:lnTo>
                      <a:lnTo>
                        <a:pt x="4" y="0"/>
                      </a:lnTo>
                      <a:lnTo>
                        <a:pt x="4" y="0"/>
                      </a:lnTo>
                      <a:lnTo>
                        <a:pt x="2" y="2"/>
                      </a:lnTo>
                      <a:lnTo>
                        <a:pt x="1" y="3"/>
                      </a:lnTo>
                      <a:lnTo>
                        <a:pt x="0" y="4"/>
                      </a:lnTo>
                      <a:lnTo>
                        <a:pt x="0" y="4"/>
                      </a:lnTo>
                      <a:lnTo>
                        <a:pt x="0" y="6"/>
                      </a:lnTo>
                      <a:lnTo>
                        <a:pt x="1" y="7"/>
                      </a:lnTo>
                      <a:lnTo>
                        <a:pt x="2" y="7"/>
                      </a:lnTo>
                      <a:lnTo>
                        <a:pt x="2" y="7"/>
                      </a:lnTo>
                      <a:lnTo>
                        <a:pt x="4" y="8"/>
                      </a:lnTo>
                      <a:lnTo>
                        <a:pt x="5" y="8"/>
                      </a:lnTo>
                      <a:lnTo>
                        <a:pt x="6" y="7"/>
                      </a:lnTo>
                      <a:lnTo>
                        <a:pt x="6" y="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7" name="フリーフォーム 236">
                  <a:extLst>
                    <a:ext uri="{FF2B5EF4-FFF2-40B4-BE49-F238E27FC236}">
                      <a16:creationId xmlns:a16="http://schemas.microsoft.com/office/drawing/2014/main" id="{00000000-0008-0000-0000-000056060000}"/>
                    </a:ext>
                  </a:extLst>
                </p:cNvPr>
                <p:cNvSpPr>
                  <a:spLocks/>
                </p:cNvSpPr>
                <p:nvPr/>
              </p:nvSpPr>
              <p:spPr bwMode="auto">
                <a:xfrm>
                  <a:off x="208" y="729"/>
                  <a:ext cx="0" cy="0"/>
                </a:xfrm>
                <a:custGeom>
                  <a:avLst/>
                  <a:gdLst>
                    <a:gd name="T0" fmla="*/ 5 w 6"/>
                    <a:gd name="T1" fmla="*/ 5 h 5"/>
                    <a:gd name="T2" fmla="*/ 5 w 6"/>
                    <a:gd name="T3" fmla="*/ 5 h 5"/>
                    <a:gd name="T4" fmla="*/ 2 w 6"/>
                    <a:gd name="T5" fmla="*/ 3 h 5"/>
                    <a:gd name="T6" fmla="*/ 0 w 6"/>
                    <a:gd name="T7" fmla="*/ 2 h 5"/>
                    <a:gd name="T8" fmla="*/ 0 w 6"/>
                    <a:gd name="T9" fmla="*/ 1 h 5"/>
                    <a:gd name="T10" fmla="*/ 0 w 6"/>
                    <a:gd name="T11" fmla="*/ 1 h 5"/>
                    <a:gd name="T12" fmla="*/ 3 w 6"/>
                    <a:gd name="T13" fmla="*/ 0 h 5"/>
                    <a:gd name="T14" fmla="*/ 4 w 6"/>
                    <a:gd name="T15" fmla="*/ 0 h 5"/>
                    <a:gd name="T16" fmla="*/ 5 w 6"/>
                    <a:gd name="T17" fmla="*/ 1 h 5"/>
                    <a:gd name="T18" fmla="*/ 5 w 6"/>
                    <a:gd name="T19" fmla="*/ 1 h 5"/>
                    <a:gd name="T20" fmla="*/ 6 w 6"/>
                    <a:gd name="T21" fmla="*/ 3 h 5"/>
                    <a:gd name="T22" fmla="*/ 6 w 6"/>
                    <a:gd name="T23" fmla="*/ 4 h 5"/>
                    <a:gd name="T24" fmla="*/ 5 w 6"/>
                    <a:gd name="T25" fmla="*/ 5 h 5"/>
                    <a:gd name="T26" fmla="*/ 5 w 6"/>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5">
                      <a:moveTo>
                        <a:pt x="5" y="5"/>
                      </a:moveTo>
                      <a:lnTo>
                        <a:pt x="5" y="5"/>
                      </a:lnTo>
                      <a:lnTo>
                        <a:pt x="2" y="3"/>
                      </a:lnTo>
                      <a:lnTo>
                        <a:pt x="0" y="2"/>
                      </a:lnTo>
                      <a:lnTo>
                        <a:pt x="0" y="1"/>
                      </a:lnTo>
                      <a:lnTo>
                        <a:pt x="0" y="1"/>
                      </a:lnTo>
                      <a:lnTo>
                        <a:pt x="3" y="0"/>
                      </a:lnTo>
                      <a:lnTo>
                        <a:pt x="4" y="0"/>
                      </a:lnTo>
                      <a:lnTo>
                        <a:pt x="5" y="1"/>
                      </a:lnTo>
                      <a:lnTo>
                        <a:pt x="5" y="1"/>
                      </a:lnTo>
                      <a:lnTo>
                        <a:pt x="6" y="3"/>
                      </a:lnTo>
                      <a:lnTo>
                        <a:pt x="6" y="4"/>
                      </a:lnTo>
                      <a:lnTo>
                        <a:pt x="5" y="5"/>
                      </a:lnTo>
                      <a:lnTo>
                        <a:pt x="5"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8" name="フリーフォーム 237">
                  <a:extLst>
                    <a:ext uri="{FF2B5EF4-FFF2-40B4-BE49-F238E27FC236}">
                      <a16:creationId xmlns:a16="http://schemas.microsoft.com/office/drawing/2014/main" id="{00000000-0008-0000-0000-000057060000}"/>
                    </a:ext>
                  </a:extLst>
                </p:cNvPr>
                <p:cNvSpPr>
                  <a:spLocks/>
                </p:cNvSpPr>
                <p:nvPr/>
              </p:nvSpPr>
              <p:spPr bwMode="auto">
                <a:xfrm>
                  <a:off x="191" y="733"/>
                  <a:ext cx="8" cy="9"/>
                </a:xfrm>
                <a:custGeom>
                  <a:avLst/>
                  <a:gdLst>
                    <a:gd name="T0" fmla="*/ 69 w 72"/>
                    <a:gd name="T1" fmla="*/ 35 h 81"/>
                    <a:gd name="T2" fmla="*/ 61 w 72"/>
                    <a:gd name="T3" fmla="*/ 32 h 81"/>
                    <a:gd name="T4" fmla="*/ 58 w 72"/>
                    <a:gd name="T5" fmla="*/ 25 h 81"/>
                    <a:gd name="T6" fmla="*/ 53 w 72"/>
                    <a:gd name="T7" fmla="*/ 27 h 81"/>
                    <a:gd name="T8" fmla="*/ 50 w 72"/>
                    <a:gd name="T9" fmla="*/ 25 h 81"/>
                    <a:gd name="T10" fmla="*/ 47 w 72"/>
                    <a:gd name="T11" fmla="*/ 20 h 81"/>
                    <a:gd name="T12" fmla="*/ 37 w 72"/>
                    <a:gd name="T13" fmla="*/ 12 h 81"/>
                    <a:gd name="T14" fmla="*/ 33 w 72"/>
                    <a:gd name="T15" fmla="*/ 8 h 81"/>
                    <a:gd name="T16" fmla="*/ 32 w 72"/>
                    <a:gd name="T17" fmla="*/ 2 h 81"/>
                    <a:gd name="T18" fmla="*/ 25 w 72"/>
                    <a:gd name="T19" fmla="*/ 0 h 81"/>
                    <a:gd name="T20" fmla="*/ 20 w 72"/>
                    <a:gd name="T21" fmla="*/ 3 h 81"/>
                    <a:gd name="T22" fmla="*/ 16 w 72"/>
                    <a:gd name="T23" fmla="*/ 3 h 81"/>
                    <a:gd name="T24" fmla="*/ 15 w 72"/>
                    <a:gd name="T25" fmla="*/ 10 h 81"/>
                    <a:gd name="T26" fmla="*/ 13 w 72"/>
                    <a:gd name="T27" fmla="*/ 13 h 81"/>
                    <a:gd name="T28" fmla="*/ 9 w 72"/>
                    <a:gd name="T29" fmla="*/ 16 h 81"/>
                    <a:gd name="T30" fmla="*/ 16 w 72"/>
                    <a:gd name="T31" fmla="*/ 16 h 81"/>
                    <a:gd name="T32" fmla="*/ 18 w 72"/>
                    <a:gd name="T33" fmla="*/ 20 h 81"/>
                    <a:gd name="T34" fmla="*/ 18 w 72"/>
                    <a:gd name="T35" fmla="*/ 24 h 81"/>
                    <a:gd name="T36" fmla="*/ 17 w 72"/>
                    <a:gd name="T37" fmla="*/ 31 h 81"/>
                    <a:gd name="T38" fmla="*/ 14 w 72"/>
                    <a:gd name="T39" fmla="*/ 31 h 81"/>
                    <a:gd name="T40" fmla="*/ 9 w 72"/>
                    <a:gd name="T41" fmla="*/ 32 h 81"/>
                    <a:gd name="T42" fmla="*/ 5 w 72"/>
                    <a:gd name="T43" fmla="*/ 35 h 81"/>
                    <a:gd name="T44" fmla="*/ 0 w 72"/>
                    <a:gd name="T45" fmla="*/ 39 h 81"/>
                    <a:gd name="T46" fmla="*/ 2 w 72"/>
                    <a:gd name="T47" fmla="*/ 40 h 81"/>
                    <a:gd name="T48" fmla="*/ 4 w 72"/>
                    <a:gd name="T49" fmla="*/ 43 h 81"/>
                    <a:gd name="T50" fmla="*/ 8 w 72"/>
                    <a:gd name="T51" fmla="*/ 46 h 81"/>
                    <a:gd name="T52" fmla="*/ 14 w 72"/>
                    <a:gd name="T53" fmla="*/ 43 h 81"/>
                    <a:gd name="T54" fmla="*/ 20 w 72"/>
                    <a:gd name="T55" fmla="*/ 39 h 81"/>
                    <a:gd name="T56" fmla="*/ 24 w 72"/>
                    <a:gd name="T57" fmla="*/ 37 h 81"/>
                    <a:gd name="T58" fmla="*/ 36 w 72"/>
                    <a:gd name="T59" fmla="*/ 40 h 81"/>
                    <a:gd name="T60" fmla="*/ 33 w 72"/>
                    <a:gd name="T61" fmla="*/ 45 h 81"/>
                    <a:gd name="T62" fmla="*/ 29 w 72"/>
                    <a:gd name="T63" fmla="*/ 50 h 81"/>
                    <a:gd name="T64" fmla="*/ 32 w 72"/>
                    <a:gd name="T65" fmla="*/ 54 h 81"/>
                    <a:gd name="T66" fmla="*/ 45 w 72"/>
                    <a:gd name="T67" fmla="*/ 53 h 81"/>
                    <a:gd name="T68" fmla="*/ 44 w 72"/>
                    <a:gd name="T69" fmla="*/ 55 h 81"/>
                    <a:gd name="T70" fmla="*/ 42 w 72"/>
                    <a:gd name="T71" fmla="*/ 61 h 81"/>
                    <a:gd name="T72" fmla="*/ 33 w 72"/>
                    <a:gd name="T73" fmla="*/ 64 h 81"/>
                    <a:gd name="T74" fmla="*/ 30 w 72"/>
                    <a:gd name="T75" fmla="*/ 61 h 81"/>
                    <a:gd name="T76" fmla="*/ 26 w 72"/>
                    <a:gd name="T77" fmla="*/ 67 h 81"/>
                    <a:gd name="T78" fmla="*/ 28 w 72"/>
                    <a:gd name="T79" fmla="*/ 74 h 81"/>
                    <a:gd name="T80" fmla="*/ 26 w 72"/>
                    <a:gd name="T81" fmla="*/ 81 h 81"/>
                    <a:gd name="T82" fmla="*/ 34 w 72"/>
                    <a:gd name="T83" fmla="*/ 80 h 81"/>
                    <a:gd name="T84" fmla="*/ 41 w 72"/>
                    <a:gd name="T85" fmla="*/ 75 h 81"/>
                    <a:gd name="T86" fmla="*/ 47 w 72"/>
                    <a:gd name="T87" fmla="*/ 67 h 81"/>
                    <a:gd name="T88" fmla="*/ 52 w 72"/>
                    <a:gd name="T89" fmla="*/ 62 h 81"/>
                    <a:gd name="T90" fmla="*/ 56 w 72"/>
                    <a:gd name="T91" fmla="*/ 60 h 81"/>
                    <a:gd name="T92" fmla="*/ 60 w 72"/>
                    <a:gd name="T93" fmla="*/ 53 h 81"/>
                    <a:gd name="T94" fmla="*/ 56 w 72"/>
                    <a:gd name="T95" fmla="*/ 54 h 81"/>
                    <a:gd name="T96" fmla="*/ 51 w 72"/>
                    <a:gd name="T97" fmla="*/ 56 h 81"/>
                    <a:gd name="T98" fmla="*/ 48 w 72"/>
                    <a:gd name="T99" fmla="*/ 51 h 81"/>
                    <a:gd name="T100" fmla="*/ 52 w 72"/>
                    <a:gd name="T101" fmla="*/ 45 h 81"/>
                    <a:gd name="T102" fmla="*/ 57 w 72"/>
                    <a:gd name="T103" fmla="*/ 44 h 81"/>
                    <a:gd name="T104" fmla="*/ 58 w 72"/>
                    <a:gd name="T105" fmla="*/ 46 h 81"/>
                    <a:gd name="T106" fmla="*/ 65 w 72"/>
                    <a:gd name="T107" fmla="*/ 43 h 81"/>
                    <a:gd name="T108" fmla="*/ 64 w 72"/>
                    <a:gd name="T109" fmla="*/ 40 h 81"/>
                    <a:gd name="T110" fmla="*/ 72 w 72"/>
                    <a:gd name="T111" fmla="*/ 3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81">
                      <a:moveTo>
                        <a:pt x="71" y="34"/>
                      </a:moveTo>
                      <a:lnTo>
                        <a:pt x="71" y="34"/>
                      </a:lnTo>
                      <a:lnTo>
                        <a:pt x="70" y="35"/>
                      </a:lnTo>
                      <a:lnTo>
                        <a:pt x="69" y="35"/>
                      </a:lnTo>
                      <a:lnTo>
                        <a:pt x="66" y="35"/>
                      </a:lnTo>
                      <a:lnTo>
                        <a:pt x="66" y="35"/>
                      </a:lnTo>
                      <a:lnTo>
                        <a:pt x="62" y="33"/>
                      </a:lnTo>
                      <a:lnTo>
                        <a:pt x="61" y="32"/>
                      </a:lnTo>
                      <a:lnTo>
                        <a:pt x="60" y="30"/>
                      </a:lnTo>
                      <a:lnTo>
                        <a:pt x="60" y="30"/>
                      </a:lnTo>
                      <a:lnTo>
                        <a:pt x="59" y="26"/>
                      </a:lnTo>
                      <a:lnTo>
                        <a:pt x="58" y="25"/>
                      </a:lnTo>
                      <a:lnTo>
                        <a:pt x="58" y="25"/>
                      </a:lnTo>
                      <a:lnTo>
                        <a:pt x="58" y="25"/>
                      </a:lnTo>
                      <a:lnTo>
                        <a:pt x="56" y="26"/>
                      </a:lnTo>
                      <a:lnTo>
                        <a:pt x="53" y="27"/>
                      </a:lnTo>
                      <a:lnTo>
                        <a:pt x="53" y="27"/>
                      </a:lnTo>
                      <a:lnTo>
                        <a:pt x="52" y="26"/>
                      </a:lnTo>
                      <a:lnTo>
                        <a:pt x="50" y="25"/>
                      </a:lnTo>
                      <a:lnTo>
                        <a:pt x="50" y="25"/>
                      </a:lnTo>
                      <a:lnTo>
                        <a:pt x="49" y="23"/>
                      </a:lnTo>
                      <a:lnTo>
                        <a:pt x="49" y="21"/>
                      </a:lnTo>
                      <a:lnTo>
                        <a:pt x="47" y="20"/>
                      </a:lnTo>
                      <a:lnTo>
                        <a:pt x="47" y="20"/>
                      </a:lnTo>
                      <a:lnTo>
                        <a:pt x="44" y="18"/>
                      </a:lnTo>
                      <a:lnTo>
                        <a:pt x="42" y="16"/>
                      </a:lnTo>
                      <a:lnTo>
                        <a:pt x="42" y="16"/>
                      </a:lnTo>
                      <a:lnTo>
                        <a:pt x="37" y="12"/>
                      </a:lnTo>
                      <a:lnTo>
                        <a:pt x="37" y="12"/>
                      </a:lnTo>
                      <a:lnTo>
                        <a:pt x="34" y="11"/>
                      </a:lnTo>
                      <a:lnTo>
                        <a:pt x="33" y="10"/>
                      </a:lnTo>
                      <a:lnTo>
                        <a:pt x="33" y="8"/>
                      </a:lnTo>
                      <a:lnTo>
                        <a:pt x="33" y="8"/>
                      </a:lnTo>
                      <a:lnTo>
                        <a:pt x="33" y="4"/>
                      </a:lnTo>
                      <a:lnTo>
                        <a:pt x="33" y="3"/>
                      </a:lnTo>
                      <a:lnTo>
                        <a:pt x="32" y="2"/>
                      </a:lnTo>
                      <a:lnTo>
                        <a:pt x="32" y="2"/>
                      </a:lnTo>
                      <a:lnTo>
                        <a:pt x="29" y="1"/>
                      </a:lnTo>
                      <a:lnTo>
                        <a:pt x="25" y="0"/>
                      </a:lnTo>
                      <a:lnTo>
                        <a:pt x="25" y="0"/>
                      </a:lnTo>
                      <a:lnTo>
                        <a:pt x="24" y="1"/>
                      </a:lnTo>
                      <a:lnTo>
                        <a:pt x="23" y="2"/>
                      </a:lnTo>
                      <a:lnTo>
                        <a:pt x="21" y="3"/>
                      </a:lnTo>
                      <a:lnTo>
                        <a:pt x="20" y="3"/>
                      </a:lnTo>
                      <a:lnTo>
                        <a:pt x="20" y="3"/>
                      </a:lnTo>
                      <a:lnTo>
                        <a:pt x="18" y="3"/>
                      </a:lnTo>
                      <a:lnTo>
                        <a:pt x="17" y="2"/>
                      </a:lnTo>
                      <a:lnTo>
                        <a:pt x="16" y="3"/>
                      </a:lnTo>
                      <a:lnTo>
                        <a:pt x="16" y="3"/>
                      </a:lnTo>
                      <a:lnTo>
                        <a:pt x="15" y="5"/>
                      </a:lnTo>
                      <a:lnTo>
                        <a:pt x="15" y="10"/>
                      </a:lnTo>
                      <a:lnTo>
                        <a:pt x="15" y="10"/>
                      </a:lnTo>
                      <a:lnTo>
                        <a:pt x="15" y="13"/>
                      </a:lnTo>
                      <a:lnTo>
                        <a:pt x="14" y="13"/>
                      </a:lnTo>
                      <a:lnTo>
                        <a:pt x="13" y="13"/>
                      </a:lnTo>
                      <a:lnTo>
                        <a:pt x="13" y="13"/>
                      </a:lnTo>
                      <a:lnTo>
                        <a:pt x="9" y="14"/>
                      </a:lnTo>
                      <a:lnTo>
                        <a:pt x="8" y="15"/>
                      </a:lnTo>
                      <a:lnTo>
                        <a:pt x="9" y="16"/>
                      </a:lnTo>
                      <a:lnTo>
                        <a:pt x="9" y="16"/>
                      </a:lnTo>
                      <a:lnTo>
                        <a:pt x="11" y="17"/>
                      </a:lnTo>
                      <a:lnTo>
                        <a:pt x="13" y="17"/>
                      </a:lnTo>
                      <a:lnTo>
                        <a:pt x="13" y="17"/>
                      </a:lnTo>
                      <a:lnTo>
                        <a:pt x="16" y="16"/>
                      </a:lnTo>
                      <a:lnTo>
                        <a:pt x="17" y="15"/>
                      </a:lnTo>
                      <a:lnTo>
                        <a:pt x="18" y="17"/>
                      </a:lnTo>
                      <a:lnTo>
                        <a:pt x="18" y="17"/>
                      </a:lnTo>
                      <a:lnTo>
                        <a:pt x="18" y="20"/>
                      </a:lnTo>
                      <a:lnTo>
                        <a:pt x="18" y="21"/>
                      </a:lnTo>
                      <a:lnTo>
                        <a:pt x="18" y="21"/>
                      </a:lnTo>
                      <a:lnTo>
                        <a:pt x="17" y="22"/>
                      </a:lnTo>
                      <a:lnTo>
                        <a:pt x="18" y="24"/>
                      </a:lnTo>
                      <a:lnTo>
                        <a:pt x="18" y="24"/>
                      </a:lnTo>
                      <a:lnTo>
                        <a:pt x="18" y="28"/>
                      </a:lnTo>
                      <a:lnTo>
                        <a:pt x="18" y="30"/>
                      </a:lnTo>
                      <a:lnTo>
                        <a:pt x="17" y="31"/>
                      </a:lnTo>
                      <a:lnTo>
                        <a:pt x="17" y="31"/>
                      </a:lnTo>
                      <a:lnTo>
                        <a:pt x="16" y="32"/>
                      </a:lnTo>
                      <a:lnTo>
                        <a:pt x="14" y="31"/>
                      </a:lnTo>
                      <a:lnTo>
                        <a:pt x="14" y="31"/>
                      </a:lnTo>
                      <a:lnTo>
                        <a:pt x="12" y="30"/>
                      </a:lnTo>
                      <a:lnTo>
                        <a:pt x="11" y="30"/>
                      </a:lnTo>
                      <a:lnTo>
                        <a:pt x="11" y="30"/>
                      </a:lnTo>
                      <a:lnTo>
                        <a:pt x="9" y="32"/>
                      </a:lnTo>
                      <a:lnTo>
                        <a:pt x="6" y="33"/>
                      </a:lnTo>
                      <a:lnTo>
                        <a:pt x="6" y="33"/>
                      </a:lnTo>
                      <a:lnTo>
                        <a:pt x="5" y="34"/>
                      </a:lnTo>
                      <a:lnTo>
                        <a:pt x="5" y="35"/>
                      </a:lnTo>
                      <a:lnTo>
                        <a:pt x="4" y="37"/>
                      </a:lnTo>
                      <a:lnTo>
                        <a:pt x="2" y="38"/>
                      </a:lnTo>
                      <a:lnTo>
                        <a:pt x="2" y="38"/>
                      </a:lnTo>
                      <a:lnTo>
                        <a:pt x="0" y="39"/>
                      </a:lnTo>
                      <a:lnTo>
                        <a:pt x="0" y="40"/>
                      </a:lnTo>
                      <a:lnTo>
                        <a:pt x="0" y="40"/>
                      </a:lnTo>
                      <a:lnTo>
                        <a:pt x="0" y="40"/>
                      </a:lnTo>
                      <a:lnTo>
                        <a:pt x="2" y="40"/>
                      </a:lnTo>
                      <a:lnTo>
                        <a:pt x="4" y="40"/>
                      </a:lnTo>
                      <a:lnTo>
                        <a:pt x="4" y="42"/>
                      </a:lnTo>
                      <a:lnTo>
                        <a:pt x="4" y="42"/>
                      </a:lnTo>
                      <a:lnTo>
                        <a:pt x="4" y="43"/>
                      </a:lnTo>
                      <a:lnTo>
                        <a:pt x="4" y="45"/>
                      </a:lnTo>
                      <a:lnTo>
                        <a:pt x="4" y="45"/>
                      </a:lnTo>
                      <a:lnTo>
                        <a:pt x="6" y="46"/>
                      </a:lnTo>
                      <a:lnTo>
                        <a:pt x="8" y="46"/>
                      </a:lnTo>
                      <a:lnTo>
                        <a:pt x="12" y="45"/>
                      </a:lnTo>
                      <a:lnTo>
                        <a:pt x="12" y="45"/>
                      </a:lnTo>
                      <a:lnTo>
                        <a:pt x="13" y="44"/>
                      </a:lnTo>
                      <a:lnTo>
                        <a:pt x="14" y="43"/>
                      </a:lnTo>
                      <a:lnTo>
                        <a:pt x="14" y="43"/>
                      </a:lnTo>
                      <a:lnTo>
                        <a:pt x="19" y="42"/>
                      </a:lnTo>
                      <a:lnTo>
                        <a:pt x="19" y="42"/>
                      </a:lnTo>
                      <a:lnTo>
                        <a:pt x="20" y="39"/>
                      </a:lnTo>
                      <a:lnTo>
                        <a:pt x="21" y="38"/>
                      </a:lnTo>
                      <a:lnTo>
                        <a:pt x="21" y="38"/>
                      </a:lnTo>
                      <a:lnTo>
                        <a:pt x="22" y="37"/>
                      </a:lnTo>
                      <a:lnTo>
                        <a:pt x="24" y="37"/>
                      </a:lnTo>
                      <a:lnTo>
                        <a:pt x="24" y="37"/>
                      </a:lnTo>
                      <a:lnTo>
                        <a:pt x="30" y="38"/>
                      </a:lnTo>
                      <a:lnTo>
                        <a:pt x="33" y="38"/>
                      </a:lnTo>
                      <a:lnTo>
                        <a:pt x="36" y="40"/>
                      </a:lnTo>
                      <a:lnTo>
                        <a:pt x="36" y="40"/>
                      </a:lnTo>
                      <a:lnTo>
                        <a:pt x="36" y="42"/>
                      </a:lnTo>
                      <a:lnTo>
                        <a:pt x="36" y="43"/>
                      </a:lnTo>
                      <a:lnTo>
                        <a:pt x="33" y="45"/>
                      </a:lnTo>
                      <a:lnTo>
                        <a:pt x="33" y="45"/>
                      </a:lnTo>
                      <a:lnTo>
                        <a:pt x="31" y="47"/>
                      </a:lnTo>
                      <a:lnTo>
                        <a:pt x="30" y="49"/>
                      </a:lnTo>
                      <a:lnTo>
                        <a:pt x="29" y="50"/>
                      </a:lnTo>
                      <a:lnTo>
                        <a:pt x="29" y="50"/>
                      </a:lnTo>
                      <a:lnTo>
                        <a:pt x="29" y="53"/>
                      </a:lnTo>
                      <a:lnTo>
                        <a:pt x="30" y="54"/>
                      </a:lnTo>
                      <a:lnTo>
                        <a:pt x="32" y="54"/>
                      </a:lnTo>
                      <a:lnTo>
                        <a:pt x="32" y="54"/>
                      </a:lnTo>
                      <a:lnTo>
                        <a:pt x="39" y="53"/>
                      </a:lnTo>
                      <a:lnTo>
                        <a:pt x="45" y="53"/>
                      </a:lnTo>
                      <a:lnTo>
                        <a:pt x="45" y="53"/>
                      </a:lnTo>
                      <a:lnTo>
                        <a:pt x="46" y="53"/>
                      </a:lnTo>
                      <a:lnTo>
                        <a:pt x="46" y="54"/>
                      </a:lnTo>
                      <a:lnTo>
                        <a:pt x="44" y="55"/>
                      </a:lnTo>
                      <a:lnTo>
                        <a:pt x="44" y="55"/>
                      </a:lnTo>
                      <a:lnTo>
                        <a:pt x="44" y="58"/>
                      </a:lnTo>
                      <a:lnTo>
                        <a:pt x="44" y="59"/>
                      </a:lnTo>
                      <a:lnTo>
                        <a:pt x="42" y="61"/>
                      </a:lnTo>
                      <a:lnTo>
                        <a:pt x="42" y="61"/>
                      </a:lnTo>
                      <a:lnTo>
                        <a:pt x="39" y="64"/>
                      </a:lnTo>
                      <a:lnTo>
                        <a:pt x="37" y="64"/>
                      </a:lnTo>
                      <a:lnTo>
                        <a:pt x="37" y="64"/>
                      </a:lnTo>
                      <a:lnTo>
                        <a:pt x="33" y="64"/>
                      </a:lnTo>
                      <a:lnTo>
                        <a:pt x="31" y="62"/>
                      </a:lnTo>
                      <a:lnTo>
                        <a:pt x="31" y="62"/>
                      </a:lnTo>
                      <a:lnTo>
                        <a:pt x="31" y="61"/>
                      </a:lnTo>
                      <a:lnTo>
                        <a:pt x="30" y="61"/>
                      </a:lnTo>
                      <a:lnTo>
                        <a:pt x="30" y="63"/>
                      </a:lnTo>
                      <a:lnTo>
                        <a:pt x="30" y="63"/>
                      </a:lnTo>
                      <a:lnTo>
                        <a:pt x="27" y="66"/>
                      </a:lnTo>
                      <a:lnTo>
                        <a:pt x="26" y="67"/>
                      </a:lnTo>
                      <a:lnTo>
                        <a:pt x="26" y="68"/>
                      </a:lnTo>
                      <a:lnTo>
                        <a:pt x="26" y="68"/>
                      </a:lnTo>
                      <a:lnTo>
                        <a:pt x="28" y="70"/>
                      </a:lnTo>
                      <a:lnTo>
                        <a:pt x="28" y="74"/>
                      </a:lnTo>
                      <a:lnTo>
                        <a:pt x="28" y="74"/>
                      </a:lnTo>
                      <a:lnTo>
                        <a:pt x="26" y="78"/>
                      </a:lnTo>
                      <a:lnTo>
                        <a:pt x="25" y="80"/>
                      </a:lnTo>
                      <a:lnTo>
                        <a:pt x="26" y="81"/>
                      </a:lnTo>
                      <a:lnTo>
                        <a:pt x="26" y="81"/>
                      </a:lnTo>
                      <a:lnTo>
                        <a:pt x="26" y="81"/>
                      </a:lnTo>
                      <a:lnTo>
                        <a:pt x="31" y="81"/>
                      </a:lnTo>
                      <a:lnTo>
                        <a:pt x="34" y="80"/>
                      </a:lnTo>
                      <a:lnTo>
                        <a:pt x="36" y="79"/>
                      </a:lnTo>
                      <a:lnTo>
                        <a:pt x="36" y="79"/>
                      </a:lnTo>
                      <a:lnTo>
                        <a:pt x="41" y="75"/>
                      </a:lnTo>
                      <a:lnTo>
                        <a:pt x="41" y="75"/>
                      </a:lnTo>
                      <a:lnTo>
                        <a:pt x="44" y="71"/>
                      </a:lnTo>
                      <a:lnTo>
                        <a:pt x="45" y="69"/>
                      </a:lnTo>
                      <a:lnTo>
                        <a:pt x="47" y="67"/>
                      </a:lnTo>
                      <a:lnTo>
                        <a:pt x="47" y="67"/>
                      </a:lnTo>
                      <a:lnTo>
                        <a:pt x="51" y="65"/>
                      </a:lnTo>
                      <a:lnTo>
                        <a:pt x="52" y="63"/>
                      </a:lnTo>
                      <a:lnTo>
                        <a:pt x="52" y="63"/>
                      </a:lnTo>
                      <a:lnTo>
                        <a:pt x="52" y="62"/>
                      </a:lnTo>
                      <a:lnTo>
                        <a:pt x="52" y="61"/>
                      </a:lnTo>
                      <a:lnTo>
                        <a:pt x="53" y="61"/>
                      </a:lnTo>
                      <a:lnTo>
                        <a:pt x="53" y="61"/>
                      </a:lnTo>
                      <a:lnTo>
                        <a:pt x="56" y="60"/>
                      </a:lnTo>
                      <a:lnTo>
                        <a:pt x="59" y="58"/>
                      </a:lnTo>
                      <a:lnTo>
                        <a:pt x="59" y="58"/>
                      </a:lnTo>
                      <a:lnTo>
                        <a:pt x="60" y="55"/>
                      </a:lnTo>
                      <a:lnTo>
                        <a:pt x="60" y="53"/>
                      </a:lnTo>
                      <a:lnTo>
                        <a:pt x="60" y="53"/>
                      </a:lnTo>
                      <a:lnTo>
                        <a:pt x="59" y="53"/>
                      </a:lnTo>
                      <a:lnTo>
                        <a:pt x="56" y="54"/>
                      </a:lnTo>
                      <a:lnTo>
                        <a:pt x="56" y="54"/>
                      </a:lnTo>
                      <a:lnTo>
                        <a:pt x="54" y="56"/>
                      </a:lnTo>
                      <a:lnTo>
                        <a:pt x="52" y="57"/>
                      </a:lnTo>
                      <a:lnTo>
                        <a:pt x="51" y="56"/>
                      </a:lnTo>
                      <a:lnTo>
                        <a:pt x="51" y="56"/>
                      </a:lnTo>
                      <a:lnTo>
                        <a:pt x="51" y="54"/>
                      </a:lnTo>
                      <a:lnTo>
                        <a:pt x="50" y="53"/>
                      </a:lnTo>
                      <a:lnTo>
                        <a:pt x="50" y="53"/>
                      </a:lnTo>
                      <a:lnTo>
                        <a:pt x="48" y="51"/>
                      </a:lnTo>
                      <a:lnTo>
                        <a:pt x="47" y="50"/>
                      </a:lnTo>
                      <a:lnTo>
                        <a:pt x="47" y="50"/>
                      </a:lnTo>
                      <a:lnTo>
                        <a:pt x="49" y="48"/>
                      </a:lnTo>
                      <a:lnTo>
                        <a:pt x="52" y="45"/>
                      </a:lnTo>
                      <a:lnTo>
                        <a:pt x="52" y="45"/>
                      </a:lnTo>
                      <a:lnTo>
                        <a:pt x="55" y="44"/>
                      </a:lnTo>
                      <a:lnTo>
                        <a:pt x="57" y="44"/>
                      </a:lnTo>
                      <a:lnTo>
                        <a:pt x="57" y="44"/>
                      </a:lnTo>
                      <a:lnTo>
                        <a:pt x="57" y="44"/>
                      </a:lnTo>
                      <a:lnTo>
                        <a:pt x="57" y="46"/>
                      </a:lnTo>
                      <a:lnTo>
                        <a:pt x="58" y="46"/>
                      </a:lnTo>
                      <a:lnTo>
                        <a:pt x="58" y="46"/>
                      </a:lnTo>
                      <a:lnTo>
                        <a:pt x="58" y="46"/>
                      </a:lnTo>
                      <a:lnTo>
                        <a:pt x="63" y="45"/>
                      </a:lnTo>
                      <a:lnTo>
                        <a:pt x="65" y="44"/>
                      </a:lnTo>
                      <a:lnTo>
                        <a:pt x="65" y="43"/>
                      </a:lnTo>
                      <a:lnTo>
                        <a:pt x="65" y="43"/>
                      </a:lnTo>
                      <a:lnTo>
                        <a:pt x="64" y="42"/>
                      </a:lnTo>
                      <a:lnTo>
                        <a:pt x="64" y="40"/>
                      </a:lnTo>
                      <a:lnTo>
                        <a:pt x="64" y="40"/>
                      </a:lnTo>
                      <a:lnTo>
                        <a:pt x="66" y="39"/>
                      </a:lnTo>
                      <a:lnTo>
                        <a:pt x="69" y="37"/>
                      </a:lnTo>
                      <a:lnTo>
                        <a:pt x="69" y="37"/>
                      </a:lnTo>
                      <a:lnTo>
                        <a:pt x="72" y="35"/>
                      </a:lnTo>
                      <a:lnTo>
                        <a:pt x="72" y="34"/>
                      </a:lnTo>
                      <a:lnTo>
                        <a:pt x="71" y="34"/>
                      </a:lnTo>
                      <a:lnTo>
                        <a:pt x="71" y="3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9" name="フリーフォーム 238">
                  <a:extLst>
                    <a:ext uri="{FF2B5EF4-FFF2-40B4-BE49-F238E27FC236}">
                      <a16:creationId xmlns:a16="http://schemas.microsoft.com/office/drawing/2014/main" id="{00000000-0008-0000-0000-000058060000}"/>
                    </a:ext>
                  </a:extLst>
                </p:cNvPr>
                <p:cNvSpPr>
                  <a:spLocks/>
                </p:cNvSpPr>
                <p:nvPr/>
              </p:nvSpPr>
              <p:spPr bwMode="auto">
                <a:xfrm>
                  <a:off x="186" y="734"/>
                  <a:ext cx="5" cy="3"/>
                </a:xfrm>
                <a:custGeom>
                  <a:avLst/>
                  <a:gdLst>
                    <a:gd name="T0" fmla="*/ 36 w 37"/>
                    <a:gd name="T1" fmla="*/ 1 h 33"/>
                    <a:gd name="T2" fmla="*/ 31 w 37"/>
                    <a:gd name="T3" fmla="*/ 0 h 33"/>
                    <a:gd name="T4" fmla="*/ 29 w 37"/>
                    <a:gd name="T5" fmla="*/ 4 h 33"/>
                    <a:gd name="T6" fmla="*/ 27 w 37"/>
                    <a:gd name="T7" fmla="*/ 6 h 33"/>
                    <a:gd name="T8" fmla="*/ 25 w 37"/>
                    <a:gd name="T9" fmla="*/ 11 h 33"/>
                    <a:gd name="T10" fmla="*/ 22 w 37"/>
                    <a:gd name="T11" fmla="*/ 14 h 33"/>
                    <a:gd name="T12" fmla="*/ 21 w 37"/>
                    <a:gd name="T13" fmla="*/ 14 h 33"/>
                    <a:gd name="T14" fmla="*/ 19 w 37"/>
                    <a:gd name="T15" fmla="*/ 13 h 33"/>
                    <a:gd name="T16" fmla="*/ 20 w 37"/>
                    <a:gd name="T17" fmla="*/ 11 h 33"/>
                    <a:gd name="T18" fmla="*/ 18 w 37"/>
                    <a:gd name="T19" fmla="*/ 9 h 33"/>
                    <a:gd name="T20" fmla="*/ 16 w 37"/>
                    <a:gd name="T21" fmla="*/ 13 h 33"/>
                    <a:gd name="T22" fmla="*/ 16 w 37"/>
                    <a:gd name="T23" fmla="*/ 14 h 33"/>
                    <a:gd name="T24" fmla="*/ 16 w 37"/>
                    <a:gd name="T25" fmla="*/ 15 h 33"/>
                    <a:gd name="T26" fmla="*/ 12 w 37"/>
                    <a:gd name="T27" fmla="*/ 15 h 33"/>
                    <a:gd name="T28" fmla="*/ 10 w 37"/>
                    <a:gd name="T29" fmla="*/ 16 h 33"/>
                    <a:gd name="T30" fmla="*/ 9 w 37"/>
                    <a:gd name="T31" fmla="*/ 18 h 33"/>
                    <a:gd name="T32" fmla="*/ 6 w 37"/>
                    <a:gd name="T33" fmla="*/ 20 h 33"/>
                    <a:gd name="T34" fmla="*/ 2 w 37"/>
                    <a:gd name="T35" fmla="*/ 19 h 33"/>
                    <a:gd name="T36" fmla="*/ 0 w 37"/>
                    <a:gd name="T37" fmla="*/ 19 h 33"/>
                    <a:gd name="T38" fmla="*/ 2 w 37"/>
                    <a:gd name="T39" fmla="*/ 21 h 33"/>
                    <a:gd name="T40" fmla="*/ 3 w 37"/>
                    <a:gd name="T41" fmla="*/ 23 h 33"/>
                    <a:gd name="T42" fmla="*/ 2 w 37"/>
                    <a:gd name="T43" fmla="*/ 29 h 33"/>
                    <a:gd name="T44" fmla="*/ 5 w 37"/>
                    <a:gd name="T45" fmla="*/ 31 h 33"/>
                    <a:gd name="T46" fmla="*/ 9 w 37"/>
                    <a:gd name="T47" fmla="*/ 33 h 33"/>
                    <a:gd name="T48" fmla="*/ 17 w 37"/>
                    <a:gd name="T49" fmla="*/ 32 h 33"/>
                    <a:gd name="T50" fmla="*/ 19 w 37"/>
                    <a:gd name="T51" fmla="*/ 30 h 33"/>
                    <a:gd name="T52" fmla="*/ 21 w 37"/>
                    <a:gd name="T53" fmla="*/ 29 h 33"/>
                    <a:gd name="T54" fmla="*/ 28 w 37"/>
                    <a:gd name="T55" fmla="*/ 29 h 33"/>
                    <a:gd name="T56" fmla="*/ 29 w 37"/>
                    <a:gd name="T57" fmla="*/ 29 h 33"/>
                    <a:gd name="T58" fmla="*/ 30 w 37"/>
                    <a:gd name="T59" fmla="*/ 29 h 33"/>
                    <a:gd name="T60" fmla="*/ 28 w 37"/>
                    <a:gd name="T61" fmla="*/ 27 h 33"/>
                    <a:gd name="T62" fmla="*/ 28 w 37"/>
                    <a:gd name="T63" fmla="*/ 26 h 33"/>
                    <a:gd name="T64" fmla="*/ 29 w 37"/>
                    <a:gd name="T65" fmla="*/ 23 h 33"/>
                    <a:gd name="T66" fmla="*/ 28 w 37"/>
                    <a:gd name="T67" fmla="*/ 22 h 33"/>
                    <a:gd name="T68" fmla="*/ 28 w 37"/>
                    <a:gd name="T69" fmla="*/ 20 h 33"/>
                    <a:gd name="T70" fmla="*/ 32 w 37"/>
                    <a:gd name="T71" fmla="*/ 17 h 33"/>
                    <a:gd name="T72" fmla="*/ 33 w 37"/>
                    <a:gd name="T73" fmla="*/ 14 h 33"/>
                    <a:gd name="T74" fmla="*/ 33 w 37"/>
                    <a:gd name="T75" fmla="*/ 12 h 33"/>
                    <a:gd name="T76" fmla="*/ 36 w 37"/>
                    <a:gd name="T77" fmla="*/ 7 h 33"/>
                    <a:gd name="T78" fmla="*/ 37 w 37"/>
                    <a:gd name="T79" fmla="*/ 4 h 33"/>
                    <a:gd name="T80" fmla="*/ 36 w 37"/>
                    <a:gd name="T8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33">
                      <a:moveTo>
                        <a:pt x="36" y="1"/>
                      </a:moveTo>
                      <a:lnTo>
                        <a:pt x="36" y="1"/>
                      </a:lnTo>
                      <a:lnTo>
                        <a:pt x="34" y="0"/>
                      </a:lnTo>
                      <a:lnTo>
                        <a:pt x="31" y="0"/>
                      </a:lnTo>
                      <a:lnTo>
                        <a:pt x="31" y="0"/>
                      </a:lnTo>
                      <a:lnTo>
                        <a:pt x="29" y="4"/>
                      </a:lnTo>
                      <a:lnTo>
                        <a:pt x="27" y="6"/>
                      </a:lnTo>
                      <a:lnTo>
                        <a:pt x="27" y="6"/>
                      </a:lnTo>
                      <a:lnTo>
                        <a:pt x="25" y="11"/>
                      </a:lnTo>
                      <a:lnTo>
                        <a:pt x="25" y="11"/>
                      </a:lnTo>
                      <a:lnTo>
                        <a:pt x="24" y="13"/>
                      </a:lnTo>
                      <a:lnTo>
                        <a:pt x="22" y="14"/>
                      </a:lnTo>
                      <a:lnTo>
                        <a:pt x="22" y="14"/>
                      </a:lnTo>
                      <a:lnTo>
                        <a:pt x="21" y="14"/>
                      </a:lnTo>
                      <a:lnTo>
                        <a:pt x="19" y="13"/>
                      </a:lnTo>
                      <a:lnTo>
                        <a:pt x="19" y="13"/>
                      </a:lnTo>
                      <a:lnTo>
                        <a:pt x="20" y="11"/>
                      </a:lnTo>
                      <a:lnTo>
                        <a:pt x="20" y="11"/>
                      </a:lnTo>
                      <a:lnTo>
                        <a:pt x="19" y="10"/>
                      </a:lnTo>
                      <a:lnTo>
                        <a:pt x="18" y="9"/>
                      </a:lnTo>
                      <a:lnTo>
                        <a:pt x="18" y="9"/>
                      </a:lnTo>
                      <a:lnTo>
                        <a:pt x="16" y="13"/>
                      </a:lnTo>
                      <a:lnTo>
                        <a:pt x="16" y="13"/>
                      </a:lnTo>
                      <a:lnTo>
                        <a:pt x="16" y="14"/>
                      </a:lnTo>
                      <a:lnTo>
                        <a:pt x="16" y="15"/>
                      </a:lnTo>
                      <a:lnTo>
                        <a:pt x="16" y="15"/>
                      </a:lnTo>
                      <a:lnTo>
                        <a:pt x="12" y="15"/>
                      </a:lnTo>
                      <a:lnTo>
                        <a:pt x="12" y="15"/>
                      </a:lnTo>
                      <a:lnTo>
                        <a:pt x="11" y="15"/>
                      </a:lnTo>
                      <a:lnTo>
                        <a:pt x="10" y="16"/>
                      </a:lnTo>
                      <a:lnTo>
                        <a:pt x="10" y="16"/>
                      </a:lnTo>
                      <a:lnTo>
                        <a:pt x="9" y="18"/>
                      </a:lnTo>
                      <a:lnTo>
                        <a:pt x="7" y="19"/>
                      </a:lnTo>
                      <a:lnTo>
                        <a:pt x="6" y="20"/>
                      </a:lnTo>
                      <a:lnTo>
                        <a:pt x="6" y="20"/>
                      </a:lnTo>
                      <a:lnTo>
                        <a:pt x="2" y="19"/>
                      </a:lnTo>
                      <a:lnTo>
                        <a:pt x="0" y="19"/>
                      </a:lnTo>
                      <a:lnTo>
                        <a:pt x="0" y="19"/>
                      </a:lnTo>
                      <a:lnTo>
                        <a:pt x="0" y="19"/>
                      </a:lnTo>
                      <a:lnTo>
                        <a:pt x="2" y="21"/>
                      </a:lnTo>
                      <a:lnTo>
                        <a:pt x="3" y="23"/>
                      </a:lnTo>
                      <a:lnTo>
                        <a:pt x="3" y="23"/>
                      </a:lnTo>
                      <a:lnTo>
                        <a:pt x="2" y="26"/>
                      </a:lnTo>
                      <a:lnTo>
                        <a:pt x="2" y="29"/>
                      </a:lnTo>
                      <a:lnTo>
                        <a:pt x="2" y="29"/>
                      </a:lnTo>
                      <a:lnTo>
                        <a:pt x="5" y="31"/>
                      </a:lnTo>
                      <a:lnTo>
                        <a:pt x="9" y="33"/>
                      </a:lnTo>
                      <a:lnTo>
                        <a:pt x="9" y="33"/>
                      </a:lnTo>
                      <a:lnTo>
                        <a:pt x="12" y="32"/>
                      </a:lnTo>
                      <a:lnTo>
                        <a:pt x="17" y="32"/>
                      </a:lnTo>
                      <a:lnTo>
                        <a:pt x="17" y="32"/>
                      </a:lnTo>
                      <a:lnTo>
                        <a:pt x="19" y="30"/>
                      </a:lnTo>
                      <a:lnTo>
                        <a:pt x="20" y="29"/>
                      </a:lnTo>
                      <a:lnTo>
                        <a:pt x="21" y="29"/>
                      </a:lnTo>
                      <a:lnTo>
                        <a:pt x="21" y="29"/>
                      </a:lnTo>
                      <a:lnTo>
                        <a:pt x="28" y="29"/>
                      </a:lnTo>
                      <a:lnTo>
                        <a:pt x="28" y="29"/>
                      </a:lnTo>
                      <a:lnTo>
                        <a:pt x="29" y="29"/>
                      </a:lnTo>
                      <a:lnTo>
                        <a:pt x="30" y="29"/>
                      </a:lnTo>
                      <a:lnTo>
                        <a:pt x="30" y="29"/>
                      </a:lnTo>
                      <a:lnTo>
                        <a:pt x="29" y="27"/>
                      </a:lnTo>
                      <a:lnTo>
                        <a:pt x="28" y="27"/>
                      </a:lnTo>
                      <a:lnTo>
                        <a:pt x="28" y="26"/>
                      </a:lnTo>
                      <a:lnTo>
                        <a:pt x="28" y="26"/>
                      </a:lnTo>
                      <a:lnTo>
                        <a:pt x="29" y="25"/>
                      </a:lnTo>
                      <a:lnTo>
                        <a:pt x="29" y="23"/>
                      </a:lnTo>
                      <a:lnTo>
                        <a:pt x="29" y="23"/>
                      </a:lnTo>
                      <a:lnTo>
                        <a:pt x="28" y="22"/>
                      </a:lnTo>
                      <a:lnTo>
                        <a:pt x="28" y="20"/>
                      </a:lnTo>
                      <a:lnTo>
                        <a:pt x="28" y="20"/>
                      </a:lnTo>
                      <a:lnTo>
                        <a:pt x="29" y="19"/>
                      </a:lnTo>
                      <a:lnTo>
                        <a:pt x="32" y="17"/>
                      </a:lnTo>
                      <a:lnTo>
                        <a:pt x="32" y="17"/>
                      </a:lnTo>
                      <a:lnTo>
                        <a:pt x="33" y="14"/>
                      </a:lnTo>
                      <a:lnTo>
                        <a:pt x="33" y="12"/>
                      </a:lnTo>
                      <a:lnTo>
                        <a:pt x="33" y="12"/>
                      </a:lnTo>
                      <a:lnTo>
                        <a:pt x="35" y="10"/>
                      </a:lnTo>
                      <a:lnTo>
                        <a:pt x="36" y="7"/>
                      </a:lnTo>
                      <a:lnTo>
                        <a:pt x="36" y="7"/>
                      </a:lnTo>
                      <a:lnTo>
                        <a:pt x="37" y="4"/>
                      </a:lnTo>
                      <a:lnTo>
                        <a:pt x="36" y="1"/>
                      </a:lnTo>
                      <a:lnTo>
                        <a:pt x="36"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0" name="フリーフォーム 239">
                  <a:extLst>
                    <a:ext uri="{FF2B5EF4-FFF2-40B4-BE49-F238E27FC236}">
                      <a16:creationId xmlns:a16="http://schemas.microsoft.com/office/drawing/2014/main" id="{00000000-0008-0000-0000-00005A060000}"/>
                    </a:ext>
                  </a:extLst>
                </p:cNvPr>
                <p:cNvSpPr>
                  <a:spLocks/>
                </p:cNvSpPr>
                <p:nvPr/>
              </p:nvSpPr>
              <p:spPr bwMode="auto">
                <a:xfrm>
                  <a:off x="185" y="738"/>
                  <a:ext cx="3" cy="2"/>
                </a:xfrm>
                <a:custGeom>
                  <a:avLst/>
                  <a:gdLst>
                    <a:gd name="T0" fmla="*/ 17 w 23"/>
                    <a:gd name="T1" fmla="*/ 2 h 18"/>
                    <a:gd name="T2" fmla="*/ 17 w 23"/>
                    <a:gd name="T3" fmla="*/ 2 h 18"/>
                    <a:gd name="T4" fmla="*/ 17 w 23"/>
                    <a:gd name="T5" fmla="*/ 0 h 18"/>
                    <a:gd name="T6" fmla="*/ 16 w 23"/>
                    <a:gd name="T7" fmla="*/ 0 h 18"/>
                    <a:gd name="T8" fmla="*/ 16 w 23"/>
                    <a:gd name="T9" fmla="*/ 0 h 18"/>
                    <a:gd name="T10" fmla="*/ 13 w 23"/>
                    <a:gd name="T11" fmla="*/ 2 h 18"/>
                    <a:gd name="T12" fmla="*/ 13 w 23"/>
                    <a:gd name="T13" fmla="*/ 2 h 18"/>
                    <a:gd name="T14" fmla="*/ 12 w 23"/>
                    <a:gd name="T15" fmla="*/ 3 h 18"/>
                    <a:gd name="T16" fmla="*/ 11 w 23"/>
                    <a:gd name="T17" fmla="*/ 4 h 18"/>
                    <a:gd name="T18" fmla="*/ 11 w 23"/>
                    <a:gd name="T19" fmla="*/ 4 h 18"/>
                    <a:gd name="T20" fmla="*/ 9 w 23"/>
                    <a:gd name="T21" fmla="*/ 4 h 18"/>
                    <a:gd name="T22" fmla="*/ 8 w 23"/>
                    <a:gd name="T23" fmla="*/ 4 h 18"/>
                    <a:gd name="T24" fmla="*/ 8 w 23"/>
                    <a:gd name="T25" fmla="*/ 4 h 18"/>
                    <a:gd name="T26" fmla="*/ 5 w 23"/>
                    <a:gd name="T27" fmla="*/ 6 h 18"/>
                    <a:gd name="T28" fmla="*/ 2 w 23"/>
                    <a:gd name="T29" fmla="*/ 8 h 18"/>
                    <a:gd name="T30" fmla="*/ 2 w 23"/>
                    <a:gd name="T31" fmla="*/ 8 h 18"/>
                    <a:gd name="T32" fmla="*/ 1 w 23"/>
                    <a:gd name="T33" fmla="*/ 10 h 18"/>
                    <a:gd name="T34" fmla="*/ 1 w 23"/>
                    <a:gd name="T35" fmla="*/ 12 h 18"/>
                    <a:gd name="T36" fmla="*/ 1 w 23"/>
                    <a:gd name="T37" fmla="*/ 12 h 18"/>
                    <a:gd name="T38" fmla="*/ 1 w 23"/>
                    <a:gd name="T39" fmla="*/ 14 h 18"/>
                    <a:gd name="T40" fmla="*/ 0 w 23"/>
                    <a:gd name="T41" fmla="*/ 16 h 18"/>
                    <a:gd name="T42" fmla="*/ 0 w 23"/>
                    <a:gd name="T43" fmla="*/ 16 h 18"/>
                    <a:gd name="T44" fmla="*/ 0 w 23"/>
                    <a:gd name="T45" fmla="*/ 17 h 18"/>
                    <a:gd name="T46" fmla="*/ 3 w 23"/>
                    <a:gd name="T47" fmla="*/ 18 h 18"/>
                    <a:gd name="T48" fmla="*/ 3 w 23"/>
                    <a:gd name="T49" fmla="*/ 18 h 18"/>
                    <a:gd name="T50" fmla="*/ 8 w 23"/>
                    <a:gd name="T51" fmla="*/ 17 h 18"/>
                    <a:gd name="T52" fmla="*/ 13 w 23"/>
                    <a:gd name="T53" fmla="*/ 16 h 18"/>
                    <a:gd name="T54" fmla="*/ 13 w 23"/>
                    <a:gd name="T55" fmla="*/ 16 h 18"/>
                    <a:gd name="T56" fmla="*/ 17 w 23"/>
                    <a:gd name="T57" fmla="*/ 13 h 18"/>
                    <a:gd name="T58" fmla="*/ 21 w 23"/>
                    <a:gd name="T59" fmla="*/ 10 h 18"/>
                    <a:gd name="T60" fmla="*/ 21 w 23"/>
                    <a:gd name="T61" fmla="*/ 10 h 18"/>
                    <a:gd name="T62" fmla="*/ 23 w 23"/>
                    <a:gd name="T63" fmla="*/ 9 h 18"/>
                    <a:gd name="T64" fmla="*/ 23 w 23"/>
                    <a:gd name="T65" fmla="*/ 8 h 18"/>
                    <a:gd name="T66" fmla="*/ 23 w 23"/>
                    <a:gd name="T67" fmla="*/ 7 h 18"/>
                    <a:gd name="T68" fmla="*/ 23 w 23"/>
                    <a:gd name="T69" fmla="*/ 7 h 18"/>
                    <a:gd name="T70" fmla="*/ 21 w 23"/>
                    <a:gd name="T71" fmla="*/ 5 h 18"/>
                    <a:gd name="T72" fmla="*/ 18 w 23"/>
                    <a:gd name="T73" fmla="*/ 4 h 18"/>
                    <a:gd name="T74" fmla="*/ 18 w 23"/>
                    <a:gd name="T75" fmla="*/ 4 h 18"/>
                    <a:gd name="T76" fmla="*/ 17 w 23"/>
                    <a:gd name="T77" fmla="*/ 3 h 18"/>
                    <a:gd name="T78" fmla="*/ 17 w 23"/>
                    <a:gd name="T79" fmla="*/ 2 h 18"/>
                    <a:gd name="T80" fmla="*/ 17 w 23"/>
                    <a:gd name="T81"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18">
                      <a:moveTo>
                        <a:pt x="17" y="2"/>
                      </a:moveTo>
                      <a:lnTo>
                        <a:pt x="17" y="2"/>
                      </a:lnTo>
                      <a:lnTo>
                        <a:pt x="17" y="0"/>
                      </a:lnTo>
                      <a:lnTo>
                        <a:pt x="16" y="0"/>
                      </a:lnTo>
                      <a:lnTo>
                        <a:pt x="16" y="0"/>
                      </a:lnTo>
                      <a:lnTo>
                        <a:pt x="13" y="2"/>
                      </a:lnTo>
                      <a:lnTo>
                        <a:pt x="13" y="2"/>
                      </a:lnTo>
                      <a:lnTo>
                        <a:pt x="12" y="3"/>
                      </a:lnTo>
                      <a:lnTo>
                        <a:pt x="11" y="4"/>
                      </a:lnTo>
                      <a:lnTo>
                        <a:pt x="11" y="4"/>
                      </a:lnTo>
                      <a:lnTo>
                        <a:pt x="9" y="4"/>
                      </a:lnTo>
                      <a:lnTo>
                        <a:pt x="8" y="4"/>
                      </a:lnTo>
                      <a:lnTo>
                        <a:pt x="8" y="4"/>
                      </a:lnTo>
                      <a:lnTo>
                        <a:pt x="5" y="6"/>
                      </a:lnTo>
                      <a:lnTo>
                        <a:pt x="2" y="8"/>
                      </a:lnTo>
                      <a:lnTo>
                        <a:pt x="2" y="8"/>
                      </a:lnTo>
                      <a:lnTo>
                        <a:pt x="1" y="10"/>
                      </a:lnTo>
                      <a:lnTo>
                        <a:pt x="1" y="12"/>
                      </a:lnTo>
                      <a:lnTo>
                        <a:pt x="1" y="12"/>
                      </a:lnTo>
                      <a:lnTo>
                        <a:pt x="1" y="14"/>
                      </a:lnTo>
                      <a:lnTo>
                        <a:pt x="0" y="16"/>
                      </a:lnTo>
                      <a:lnTo>
                        <a:pt x="0" y="16"/>
                      </a:lnTo>
                      <a:lnTo>
                        <a:pt x="0" y="17"/>
                      </a:lnTo>
                      <a:lnTo>
                        <a:pt x="3" y="18"/>
                      </a:lnTo>
                      <a:lnTo>
                        <a:pt x="3" y="18"/>
                      </a:lnTo>
                      <a:lnTo>
                        <a:pt x="8" y="17"/>
                      </a:lnTo>
                      <a:lnTo>
                        <a:pt x="13" y="16"/>
                      </a:lnTo>
                      <a:lnTo>
                        <a:pt x="13" y="16"/>
                      </a:lnTo>
                      <a:lnTo>
                        <a:pt x="17" y="13"/>
                      </a:lnTo>
                      <a:lnTo>
                        <a:pt x="21" y="10"/>
                      </a:lnTo>
                      <a:lnTo>
                        <a:pt x="21" y="10"/>
                      </a:lnTo>
                      <a:lnTo>
                        <a:pt x="23" y="9"/>
                      </a:lnTo>
                      <a:lnTo>
                        <a:pt x="23" y="8"/>
                      </a:lnTo>
                      <a:lnTo>
                        <a:pt x="23" y="7"/>
                      </a:lnTo>
                      <a:lnTo>
                        <a:pt x="23" y="7"/>
                      </a:lnTo>
                      <a:lnTo>
                        <a:pt x="21" y="5"/>
                      </a:lnTo>
                      <a:lnTo>
                        <a:pt x="18" y="4"/>
                      </a:lnTo>
                      <a:lnTo>
                        <a:pt x="18" y="4"/>
                      </a:lnTo>
                      <a:lnTo>
                        <a:pt x="17" y="3"/>
                      </a:lnTo>
                      <a:lnTo>
                        <a:pt x="17" y="2"/>
                      </a:lnTo>
                      <a:lnTo>
                        <a:pt x="17"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1" name="フリーフォーム 240">
                  <a:extLst>
                    <a:ext uri="{FF2B5EF4-FFF2-40B4-BE49-F238E27FC236}">
                      <a16:creationId xmlns:a16="http://schemas.microsoft.com/office/drawing/2014/main" id="{00000000-0008-0000-0000-00005C060000}"/>
                    </a:ext>
                  </a:extLst>
                </p:cNvPr>
                <p:cNvSpPr>
                  <a:spLocks/>
                </p:cNvSpPr>
                <p:nvPr/>
              </p:nvSpPr>
              <p:spPr bwMode="auto">
                <a:xfrm>
                  <a:off x="181" y="738"/>
                  <a:ext cx="3" cy="2"/>
                </a:xfrm>
                <a:custGeom>
                  <a:avLst/>
                  <a:gdLst>
                    <a:gd name="T0" fmla="*/ 25 w 27"/>
                    <a:gd name="T1" fmla="*/ 6 h 19"/>
                    <a:gd name="T2" fmla="*/ 25 w 27"/>
                    <a:gd name="T3" fmla="*/ 6 h 19"/>
                    <a:gd name="T4" fmla="*/ 23 w 27"/>
                    <a:gd name="T5" fmla="*/ 5 h 19"/>
                    <a:gd name="T6" fmla="*/ 20 w 27"/>
                    <a:gd name="T7" fmla="*/ 4 h 19"/>
                    <a:gd name="T8" fmla="*/ 20 w 27"/>
                    <a:gd name="T9" fmla="*/ 4 h 19"/>
                    <a:gd name="T10" fmla="*/ 12 w 27"/>
                    <a:gd name="T11" fmla="*/ 2 h 19"/>
                    <a:gd name="T12" fmla="*/ 12 w 27"/>
                    <a:gd name="T13" fmla="*/ 2 h 19"/>
                    <a:gd name="T14" fmla="*/ 10 w 27"/>
                    <a:gd name="T15" fmla="*/ 1 h 19"/>
                    <a:gd name="T16" fmla="*/ 8 w 27"/>
                    <a:gd name="T17" fmla="*/ 0 h 19"/>
                    <a:gd name="T18" fmla="*/ 8 w 27"/>
                    <a:gd name="T19" fmla="*/ 0 h 19"/>
                    <a:gd name="T20" fmla="*/ 4 w 27"/>
                    <a:gd name="T21" fmla="*/ 0 h 19"/>
                    <a:gd name="T22" fmla="*/ 1 w 27"/>
                    <a:gd name="T23" fmla="*/ 1 h 19"/>
                    <a:gd name="T24" fmla="*/ 1 w 27"/>
                    <a:gd name="T25" fmla="*/ 1 h 19"/>
                    <a:gd name="T26" fmla="*/ 0 w 27"/>
                    <a:gd name="T27" fmla="*/ 3 h 19"/>
                    <a:gd name="T28" fmla="*/ 0 w 27"/>
                    <a:gd name="T29" fmla="*/ 6 h 19"/>
                    <a:gd name="T30" fmla="*/ 0 w 27"/>
                    <a:gd name="T31" fmla="*/ 6 h 19"/>
                    <a:gd name="T32" fmla="*/ 2 w 27"/>
                    <a:gd name="T33" fmla="*/ 8 h 19"/>
                    <a:gd name="T34" fmla="*/ 4 w 27"/>
                    <a:gd name="T35" fmla="*/ 9 h 19"/>
                    <a:gd name="T36" fmla="*/ 4 w 27"/>
                    <a:gd name="T37" fmla="*/ 9 h 19"/>
                    <a:gd name="T38" fmla="*/ 6 w 27"/>
                    <a:gd name="T39" fmla="*/ 9 h 19"/>
                    <a:gd name="T40" fmla="*/ 9 w 27"/>
                    <a:gd name="T41" fmla="*/ 11 h 19"/>
                    <a:gd name="T42" fmla="*/ 9 w 27"/>
                    <a:gd name="T43" fmla="*/ 11 h 19"/>
                    <a:gd name="T44" fmla="*/ 10 w 27"/>
                    <a:gd name="T45" fmla="*/ 13 h 19"/>
                    <a:gd name="T46" fmla="*/ 11 w 27"/>
                    <a:gd name="T47" fmla="*/ 13 h 19"/>
                    <a:gd name="T48" fmla="*/ 12 w 27"/>
                    <a:gd name="T49" fmla="*/ 14 h 19"/>
                    <a:gd name="T50" fmla="*/ 12 w 27"/>
                    <a:gd name="T51" fmla="*/ 14 h 19"/>
                    <a:gd name="T52" fmla="*/ 15 w 27"/>
                    <a:gd name="T53" fmla="*/ 13 h 19"/>
                    <a:gd name="T54" fmla="*/ 18 w 27"/>
                    <a:gd name="T55" fmla="*/ 13 h 19"/>
                    <a:gd name="T56" fmla="*/ 18 w 27"/>
                    <a:gd name="T57" fmla="*/ 13 h 19"/>
                    <a:gd name="T58" fmla="*/ 20 w 27"/>
                    <a:gd name="T59" fmla="*/ 14 h 19"/>
                    <a:gd name="T60" fmla="*/ 19 w 27"/>
                    <a:gd name="T61" fmla="*/ 16 h 19"/>
                    <a:gd name="T62" fmla="*/ 19 w 27"/>
                    <a:gd name="T63" fmla="*/ 16 h 19"/>
                    <a:gd name="T64" fmla="*/ 17 w 27"/>
                    <a:gd name="T65" fmla="*/ 18 h 19"/>
                    <a:gd name="T66" fmla="*/ 17 w 27"/>
                    <a:gd name="T67" fmla="*/ 19 h 19"/>
                    <a:gd name="T68" fmla="*/ 18 w 27"/>
                    <a:gd name="T69" fmla="*/ 19 h 19"/>
                    <a:gd name="T70" fmla="*/ 18 w 27"/>
                    <a:gd name="T71" fmla="*/ 19 h 19"/>
                    <a:gd name="T72" fmla="*/ 23 w 27"/>
                    <a:gd name="T73" fmla="*/ 16 h 19"/>
                    <a:gd name="T74" fmla="*/ 23 w 27"/>
                    <a:gd name="T75" fmla="*/ 16 h 19"/>
                    <a:gd name="T76" fmla="*/ 26 w 27"/>
                    <a:gd name="T77" fmla="*/ 15 h 19"/>
                    <a:gd name="T78" fmla="*/ 27 w 27"/>
                    <a:gd name="T79" fmla="*/ 12 h 19"/>
                    <a:gd name="T80" fmla="*/ 27 w 27"/>
                    <a:gd name="T81" fmla="*/ 12 h 19"/>
                    <a:gd name="T82" fmla="*/ 27 w 27"/>
                    <a:gd name="T83" fmla="*/ 9 h 19"/>
                    <a:gd name="T84" fmla="*/ 27 w 27"/>
                    <a:gd name="T85" fmla="*/ 8 h 19"/>
                    <a:gd name="T86" fmla="*/ 27 w 27"/>
                    <a:gd name="T87" fmla="*/ 8 h 19"/>
                    <a:gd name="T88" fmla="*/ 27 w 27"/>
                    <a:gd name="T89" fmla="*/ 8 h 19"/>
                    <a:gd name="T90" fmla="*/ 25 w 27"/>
                    <a:gd name="T91" fmla="*/ 9 h 19"/>
                    <a:gd name="T92" fmla="*/ 25 w 27"/>
                    <a:gd name="T93" fmla="*/ 9 h 19"/>
                    <a:gd name="T94" fmla="*/ 25 w 27"/>
                    <a:gd name="T95" fmla="*/ 8 h 19"/>
                    <a:gd name="T96" fmla="*/ 25 w 27"/>
                    <a:gd name="T97" fmla="*/ 8 h 19"/>
                    <a:gd name="T98" fmla="*/ 25 w 27"/>
                    <a:gd name="T99" fmla="*/ 6 h 19"/>
                    <a:gd name="T100" fmla="*/ 25 w 27"/>
                    <a:gd name="T101" fmla="*/ 6 h 19"/>
                    <a:gd name="T102" fmla="*/ 25 w 27"/>
                    <a:gd name="T10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 h="19">
                      <a:moveTo>
                        <a:pt x="25" y="6"/>
                      </a:moveTo>
                      <a:lnTo>
                        <a:pt x="25" y="6"/>
                      </a:lnTo>
                      <a:lnTo>
                        <a:pt x="23" y="5"/>
                      </a:lnTo>
                      <a:lnTo>
                        <a:pt x="20" y="4"/>
                      </a:lnTo>
                      <a:lnTo>
                        <a:pt x="20" y="4"/>
                      </a:lnTo>
                      <a:lnTo>
                        <a:pt x="12" y="2"/>
                      </a:lnTo>
                      <a:lnTo>
                        <a:pt x="12" y="2"/>
                      </a:lnTo>
                      <a:lnTo>
                        <a:pt x="10" y="1"/>
                      </a:lnTo>
                      <a:lnTo>
                        <a:pt x="8" y="0"/>
                      </a:lnTo>
                      <a:lnTo>
                        <a:pt x="8" y="0"/>
                      </a:lnTo>
                      <a:lnTo>
                        <a:pt x="4" y="0"/>
                      </a:lnTo>
                      <a:lnTo>
                        <a:pt x="1" y="1"/>
                      </a:lnTo>
                      <a:lnTo>
                        <a:pt x="1" y="1"/>
                      </a:lnTo>
                      <a:lnTo>
                        <a:pt x="0" y="3"/>
                      </a:lnTo>
                      <a:lnTo>
                        <a:pt x="0" y="6"/>
                      </a:lnTo>
                      <a:lnTo>
                        <a:pt x="0" y="6"/>
                      </a:lnTo>
                      <a:lnTo>
                        <a:pt x="2" y="8"/>
                      </a:lnTo>
                      <a:lnTo>
                        <a:pt x="4" y="9"/>
                      </a:lnTo>
                      <a:lnTo>
                        <a:pt x="4" y="9"/>
                      </a:lnTo>
                      <a:lnTo>
                        <a:pt x="6" y="9"/>
                      </a:lnTo>
                      <a:lnTo>
                        <a:pt x="9" y="11"/>
                      </a:lnTo>
                      <a:lnTo>
                        <a:pt x="9" y="11"/>
                      </a:lnTo>
                      <a:lnTo>
                        <a:pt x="10" y="13"/>
                      </a:lnTo>
                      <a:lnTo>
                        <a:pt x="11" y="13"/>
                      </a:lnTo>
                      <a:lnTo>
                        <a:pt x="12" y="14"/>
                      </a:lnTo>
                      <a:lnTo>
                        <a:pt x="12" y="14"/>
                      </a:lnTo>
                      <a:lnTo>
                        <a:pt x="15" y="13"/>
                      </a:lnTo>
                      <a:lnTo>
                        <a:pt x="18" y="13"/>
                      </a:lnTo>
                      <a:lnTo>
                        <a:pt x="18" y="13"/>
                      </a:lnTo>
                      <a:lnTo>
                        <a:pt x="20" y="14"/>
                      </a:lnTo>
                      <a:lnTo>
                        <a:pt x="19" y="16"/>
                      </a:lnTo>
                      <a:lnTo>
                        <a:pt x="19" y="16"/>
                      </a:lnTo>
                      <a:lnTo>
                        <a:pt x="17" y="18"/>
                      </a:lnTo>
                      <a:lnTo>
                        <a:pt x="17" y="19"/>
                      </a:lnTo>
                      <a:lnTo>
                        <a:pt x="18" y="19"/>
                      </a:lnTo>
                      <a:lnTo>
                        <a:pt x="18" y="19"/>
                      </a:lnTo>
                      <a:lnTo>
                        <a:pt x="23" y="16"/>
                      </a:lnTo>
                      <a:lnTo>
                        <a:pt x="23" y="16"/>
                      </a:lnTo>
                      <a:lnTo>
                        <a:pt x="26" y="15"/>
                      </a:lnTo>
                      <a:lnTo>
                        <a:pt x="27" y="12"/>
                      </a:lnTo>
                      <a:lnTo>
                        <a:pt x="27" y="12"/>
                      </a:lnTo>
                      <a:lnTo>
                        <a:pt x="27" y="9"/>
                      </a:lnTo>
                      <a:lnTo>
                        <a:pt x="27" y="8"/>
                      </a:lnTo>
                      <a:lnTo>
                        <a:pt x="27" y="8"/>
                      </a:lnTo>
                      <a:lnTo>
                        <a:pt x="27" y="8"/>
                      </a:lnTo>
                      <a:lnTo>
                        <a:pt x="25" y="9"/>
                      </a:lnTo>
                      <a:lnTo>
                        <a:pt x="25" y="9"/>
                      </a:lnTo>
                      <a:lnTo>
                        <a:pt x="25" y="8"/>
                      </a:lnTo>
                      <a:lnTo>
                        <a:pt x="25" y="8"/>
                      </a:lnTo>
                      <a:lnTo>
                        <a:pt x="25" y="6"/>
                      </a:lnTo>
                      <a:lnTo>
                        <a:pt x="25" y="6"/>
                      </a:lnTo>
                      <a:lnTo>
                        <a:pt x="25"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2" name="フリーフォーム 241">
                  <a:extLst>
                    <a:ext uri="{FF2B5EF4-FFF2-40B4-BE49-F238E27FC236}">
                      <a16:creationId xmlns:a16="http://schemas.microsoft.com/office/drawing/2014/main" id="{00000000-0008-0000-0000-00005F060000}"/>
                    </a:ext>
                  </a:extLst>
                </p:cNvPr>
                <p:cNvSpPr>
                  <a:spLocks/>
                </p:cNvSpPr>
                <p:nvPr/>
              </p:nvSpPr>
              <p:spPr bwMode="auto">
                <a:xfrm>
                  <a:off x="190" y="738"/>
                  <a:ext cx="0" cy="0"/>
                </a:xfrm>
                <a:custGeom>
                  <a:avLst/>
                  <a:gdLst>
                    <a:gd name="T0" fmla="*/ 5 w 6"/>
                    <a:gd name="T1" fmla="*/ 3 h 7"/>
                    <a:gd name="T2" fmla="*/ 5 w 6"/>
                    <a:gd name="T3" fmla="*/ 3 h 7"/>
                    <a:gd name="T4" fmla="*/ 5 w 6"/>
                    <a:gd name="T5" fmla="*/ 4 h 7"/>
                    <a:gd name="T6" fmla="*/ 5 w 6"/>
                    <a:gd name="T7" fmla="*/ 5 h 7"/>
                    <a:gd name="T8" fmla="*/ 5 w 6"/>
                    <a:gd name="T9" fmla="*/ 5 h 7"/>
                    <a:gd name="T10" fmla="*/ 6 w 6"/>
                    <a:gd name="T11" fmla="*/ 7 h 7"/>
                    <a:gd name="T12" fmla="*/ 6 w 6"/>
                    <a:gd name="T13" fmla="*/ 7 h 7"/>
                    <a:gd name="T14" fmla="*/ 6 w 6"/>
                    <a:gd name="T15" fmla="*/ 7 h 7"/>
                    <a:gd name="T16" fmla="*/ 3 w 6"/>
                    <a:gd name="T17" fmla="*/ 7 h 7"/>
                    <a:gd name="T18" fmla="*/ 1 w 6"/>
                    <a:gd name="T19" fmla="*/ 7 h 7"/>
                    <a:gd name="T20" fmla="*/ 0 w 6"/>
                    <a:gd name="T21" fmla="*/ 6 h 7"/>
                    <a:gd name="T22" fmla="*/ 0 w 6"/>
                    <a:gd name="T23" fmla="*/ 6 h 7"/>
                    <a:gd name="T24" fmla="*/ 1 w 6"/>
                    <a:gd name="T25" fmla="*/ 2 h 7"/>
                    <a:gd name="T26" fmla="*/ 2 w 6"/>
                    <a:gd name="T27" fmla="*/ 1 h 7"/>
                    <a:gd name="T28" fmla="*/ 3 w 6"/>
                    <a:gd name="T29" fmla="*/ 0 h 7"/>
                    <a:gd name="T30" fmla="*/ 3 w 6"/>
                    <a:gd name="T31" fmla="*/ 0 h 7"/>
                    <a:gd name="T32" fmla="*/ 5 w 6"/>
                    <a:gd name="T33" fmla="*/ 3 h 7"/>
                    <a:gd name="T34" fmla="*/ 5 w 6"/>
                    <a:gd name="T3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7">
                      <a:moveTo>
                        <a:pt x="5" y="3"/>
                      </a:moveTo>
                      <a:lnTo>
                        <a:pt x="5" y="3"/>
                      </a:lnTo>
                      <a:lnTo>
                        <a:pt x="5" y="4"/>
                      </a:lnTo>
                      <a:lnTo>
                        <a:pt x="5" y="5"/>
                      </a:lnTo>
                      <a:lnTo>
                        <a:pt x="5" y="5"/>
                      </a:lnTo>
                      <a:lnTo>
                        <a:pt x="6" y="7"/>
                      </a:lnTo>
                      <a:lnTo>
                        <a:pt x="6" y="7"/>
                      </a:lnTo>
                      <a:lnTo>
                        <a:pt x="6" y="7"/>
                      </a:lnTo>
                      <a:lnTo>
                        <a:pt x="3" y="7"/>
                      </a:lnTo>
                      <a:lnTo>
                        <a:pt x="1" y="7"/>
                      </a:lnTo>
                      <a:lnTo>
                        <a:pt x="0" y="6"/>
                      </a:lnTo>
                      <a:lnTo>
                        <a:pt x="0" y="6"/>
                      </a:lnTo>
                      <a:lnTo>
                        <a:pt x="1" y="2"/>
                      </a:lnTo>
                      <a:lnTo>
                        <a:pt x="2" y="1"/>
                      </a:lnTo>
                      <a:lnTo>
                        <a:pt x="3" y="0"/>
                      </a:lnTo>
                      <a:lnTo>
                        <a:pt x="3" y="0"/>
                      </a:lnTo>
                      <a:lnTo>
                        <a:pt x="5" y="3"/>
                      </a:lnTo>
                      <a:lnTo>
                        <a:pt x="5"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3" name="フリーフォーム 242">
                  <a:extLst>
                    <a:ext uri="{FF2B5EF4-FFF2-40B4-BE49-F238E27FC236}">
                      <a16:creationId xmlns:a16="http://schemas.microsoft.com/office/drawing/2014/main" id="{00000000-0008-0000-0000-000063060000}"/>
                    </a:ext>
                  </a:extLst>
                </p:cNvPr>
                <p:cNvSpPr>
                  <a:spLocks/>
                </p:cNvSpPr>
                <p:nvPr/>
              </p:nvSpPr>
              <p:spPr bwMode="auto">
                <a:xfrm>
                  <a:off x="164" y="733"/>
                  <a:ext cx="3" cy="3"/>
                </a:xfrm>
                <a:custGeom>
                  <a:avLst/>
                  <a:gdLst>
                    <a:gd name="T0" fmla="*/ 29 w 31"/>
                    <a:gd name="T1" fmla="*/ 6 h 32"/>
                    <a:gd name="T2" fmla="*/ 29 w 31"/>
                    <a:gd name="T3" fmla="*/ 6 h 32"/>
                    <a:gd name="T4" fmla="*/ 27 w 31"/>
                    <a:gd name="T5" fmla="*/ 2 h 32"/>
                    <a:gd name="T6" fmla="*/ 26 w 31"/>
                    <a:gd name="T7" fmla="*/ 0 h 32"/>
                    <a:gd name="T8" fmla="*/ 25 w 31"/>
                    <a:gd name="T9" fmla="*/ 0 h 32"/>
                    <a:gd name="T10" fmla="*/ 25 w 31"/>
                    <a:gd name="T11" fmla="*/ 0 h 32"/>
                    <a:gd name="T12" fmla="*/ 23 w 31"/>
                    <a:gd name="T13" fmla="*/ 3 h 32"/>
                    <a:gd name="T14" fmla="*/ 21 w 31"/>
                    <a:gd name="T15" fmla="*/ 4 h 32"/>
                    <a:gd name="T16" fmla="*/ 19 w 31"/>
                    <a:gd name="T17" fmla="*/ 5 h 32"/>
                    <a:gd name="T18" fmla="*/ 19 w 31"/>
                    <a:gd name="T19" fmla="*/ 5 h 32"/>
                    <a:gd name="T20" fmla="*/ 14 w 31"/>
                    <a:gd name="T21" fmla="*/ 6 h 32"/>
                    <a:gd name="T22" fmla="*/ 12 w 31"/>
                    <a:gd name="T23" fmla="*/ 7 h 32"/>
                    <a:gd name="T24" fmla="*/ 12 w 31"/>
                    <a:gd name="T25" fmla="*/ 7 h 32"/>
                    <a:gd name="T26" fmla="*/ 9 w 31"/>
                    <a:gd name="T27" fmla="*/ 9 h 32"/>
                    <a:gd name="T28" fmla="*/ 8 w 31"/>
                    <a:gd name="T29" fmla="*/ 15 h 32"/>
                    <a:gd name="T30" fmla="*/ 8 w 31"/>
                    <a:gd name="T31" fmla="*/ 15 h 32"/>
                    <a:gd name="T32" fmla="*/ 7 w 31"/>
                    <a:gd name="T33" fmla="*/ 17 h 32"/>
                    <a:gd name="T34" fmla="*/ 6 w 31"/>
                    <a:gd name="T35" fmla="*/ 19 h 32"/>
                    <a:gd name="T36" fmla="*/ 3 w 31"/>
                    <a:gd name="T37" fmla="*/ 22 h 32"/>
                    <a:gd name="T38" fmla="*/ 3 w 31"/>
                    <a:gd name="T39" fmla="*/ 22 h 32"/>
                    <a:gd name="T40" fmla="*/ 1 w 31"/>
                    <a:gd name="T41" fmla="*/ 23 h 32"/>
                    <a:gd name="T42" fmla="*/ 0 w 31"/>
                    <a:gd name="T43" fmla="*/ 25 h 32"/>
                    <a:gd name="T44" fmla="*/ 0 w 31"/>
                    <a:gd name="T45" fmla="*/ 26 h 32"/>
                    <a:gd name="T46" fmla="*/ 0 w 31"/>
                    <a:gd name="T47" fmla="*/ 26 h 32"/>
                    <a:gd name="T48" fmla="*/ 1 w 31"/>
                    <a:gd name="T49" fmla="*/ 27 h 32"/>
                    <a:gd name="T50" fmla="*/ 1 w 31"/>
                    <a:gd name="T51" fmla="*/ 30 h 32"/>
                    <a:gd name="T52" fmla="*/ 2 w 31"/>
                    <a:gd name="T53" fmla="*/ 32 h 32"/>
                    <a:gd name="T54" fmla="*/ 3 w 31"/>
                    <a:gd name="T55" fmla="*/ 32 h 32"/>
                    <a:gd name="T56" fmla="*/ 3 w 31"/>
                    <a:gd name="T57" fmla="*/ 32 h 32"/>
                    <a:gd name="T58" fmla="*/ 8 w 31"/>
                    <a:gd name="T59" fmla="*/ 31 h 32"/>
                    <a:gd name="T60" fmla="*/ 12 w 31"/>
                    <a:gd name="T61" fmla="*/ 29 h 32"/>
                    <a:gd name="T62" fmla="*/ 12 w 31"/>
                    <a:gd name="T63" fmla="*/ 29 h 32"/>
                    <a:gd name="T64" fmla="*/ 16 w 31"/>
                    <a:gd name="T65" fmla="*/ 25 h 32"/>
                    <a:gd name="T66" fmla="*/ 20 w 31"/>
                    <a:gd name="T67" fmla="*/ 22 h 32"/>
                    <a:gd name="T68" fmla="*/ 20 w 31"/>
                    <a:gd name="T69" fmla="*/ 22 h 32"/>
                    <a:gd name="T70" fmla="*/ 26 w 31"/>
                    <a:gd name="T71" fmla="*/ 17 h 32"/>
                    <a:gd name="T72" fmla="*/ 29 w 31"/>
                    <a:gd name="T73" fmla="*/ 14 h 32"/>
                    <a:gd name="T74" fmla="*/ 31 w 31"/>
                    <a:gd name="T75" fmla="*/ 11 h 32"/>
                    <a:gd name="T76" fmla="*/ 31 w 31"/>
                    <a:gd name="T77" fmla="*/ 11 h 32"/>
                    <a:gd name="T78" fmla="*/ 30 w 31"/>
                    <a:gd name="T79" fmla="*/ 8 h 32"/>
                    <a:gd name="T80" fmla="*/ 29 w 31"/>
                    <a:gd name="T81" fmla="*/ 6 h 32"/>
                    <a:gd name="T82" fmla="*/ 29 w 31"/>
                    <a:gd name="T8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 h="32">
                      <a:moveTo>
                        <a:pt x="29" y="6"/>
                      </a:moveTo>
                      <a:lnTo>
                        <a:pt x="29" y="6"/>
                      </a:lnTo>
                      <a:lnTo>
                        <a:pt x="27" y="2"/>
                      </a:lnTo>
                      <a:lnTo>
                        <a:pt x="26" y="0"/>
                      </a:lnTo>
                      <a:lnTo>
                        <a:pt x="25" y="0"/>
                      </a:lnTo>
                      <a:lnTo>
                        <a:pt x="25" y="0"/>
                      </a:lnTo>
                      <a:lnTo>
                        <a:pt x="23" y="3"/>
                      </a:lnTo>
                      <a:lnTo>
                        <a:pt x="21" y="4"/>
                      </a:lnTo>
                      <a:lnTo>
                        <a:pt x="19" y="5"/>
                      </a:lnTo>
                      <a:lnTo>
                        <a:pt x="19" y="5"/>
                      </a:lnTo>
                      <a:lnTo>
                        <a:pt x="14" y="6"/>
                      </a:lnTo>
                      <a:lnTo>
                        <a:pt x="12" y="7"/>
                      </a:lnTo>
                      <a:lnTo>
                        <a:pt x="12" y="7"/>
                      </a:lnTo>
                      <a:lnTo>
                        <a:pt x="9" y="9"/>
                      </a:lnTo>
                      <a:lnTo>
                        <a:pt x="8" y="15"/>
                      </a:lnTo>
                      <a:lnTo>
                        <a:pt x="8" y="15"/>
                      </a:lnTo>
                      <a:lnTo>
                        <a:pt x="7" y="17"/>
                      </a:lnTo>
                      <a:lnTo>
                        <a:pt x="6" y="19"/>
                      </a:lnTo>
                      <a:lnTo>
                        <a:pt x="3" y="22"/>
                      </a:lnTo>
                      <a:lnTo>
                        <a:pt x="3" y="22"/>
                      </a:lnTo>
                      <a:lnTo>
                        <a:pt x="1" y="23"/>
                      </a:lnTo>
                      <a:lnTo>
                        <a:pt x="0" y="25"/>
                      </a:lnTo>
                      <a:lnTo>
                        <a:pt x="0" y="26"/>
                      </a:lnTo>
                      <a:lnTo>
                        <a:pt x="0" y="26"/>
                      </a:lnTo>
                      <a:lnTo>
                        <a:pt x="1" y="27"/>
                      </a:lnTo>
                      <a:lnTo>
                        <a:pt x="1" y="30"/>
                      </a:lnTo>
                      <a:lnTo>
                        <a:pt x="2" y="32"/>
                      </a:lnTo>
                      <a:lnTo>
                        <a:pt x="3" y="32"/>
                      </a:lnTo>
                      <a:lnTo>
                        <a:pt x="3" y="32"/>
                      </a:lnTo>
                      <a:lnTo>
                        <a:pt x="8" y="31"/>
                      </a:lnTo>
                      <a:lnTo>
                        <a:pt x="12" y="29"/>
                      </a:lnTo>
                      <a:lnTo>
                        <a:pt x="12" y="29"/>
                      </a:lnTo>
                      <a:lnTo>
                        <a:pt x="16" y="25"/>
                      </a:lnTo>
                      <a:lnTo>
                        <a:pt x="20" y="22"/>
                      </a:lnTo>
                      <a:lnTo>
                        <a:pt x="20" y="22"/>
                      </a:lnTo>
                      <a:lnTo>
                        <a:pt x="26" y="17"/>
                      </a:lnTo>
                      <a:lnTo>
                        <a:pt x="29" y="14"/>
                      </a:lnTo>
                      <a:lnTo>
                        <a:pt x="31" y="11"/>
                      </a:lnTo>
                      <a:lnTo>
                        <a:pt x="31" y="11"/>
                      </a:lnTo>
                      <a:lnTo>
                        <a:pt x="30" y="8"/>
                      </a:lnTo>
                      <a:lnTo>
                        <a:pt x="29" y="6"/>
                      </a:lnTo>
                      <a:lnTo>
                        <a:pt x="29"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4" name="フリーフォーム 243">
                  <a:extLst>
                    <a:ext uri="{FF2B5EF4-FFF2-40B4-BE49-F238E27FC236}">
                      <a16:creationId xmlns:a16="http://schemas.microsoft.com/office/drawing/2014/main" id="{00000000-0008-0000-0000-000068060000}"/>
                    </a:ext>
                  </a:extLst>
                </p:cNvPr>
                <p:cNvSpPr>
                  <a:spLocks/>
                </p:cNvSpPr>
                <p:nvPr/>
              </p:nvSpPr>
              <p:spPr bwMode="auto">
                <a:xfrm>
                  <a:off x="176" y="746"/>
                  <a:ext cx="3" cy="4"/>
                </a:xfrm>
                <a:custGeom>
                  <a:avLst/>
                  <a:gdLst>
                    <a:gd name="T0" fmla="*/ 26 w 27"/>
                    <a:gd name="T1" fmla="*/ 1 h 31"/>
                    <a:gd name="T2" fmla="*/ 23 w 27"/>
                    <a:gd name="T3" fmla="*/ 0 h 31"/>
                    <a:gd name="T4" fmla="*/ 23 w 27"/>
                    <a:gd name="T5" fmla="*/ 2 h 31"/>
                    <a:gd name="T6" fmla="*/ 22 w 27"/>
                    <a:gd name="T7" fmla="*/ 3 h 31"/>
                    <a:gd name="T8" fmla="*/ 21 w 27"/>
                    <a:gd name="T9" fmla="*/ 4 h 31"/>
                    <a:gd name="T10" fmla="*/ 20 w 27"/>
                    <a:gd name="T11" fmla="*/ 5 h 31"/>
                    <a:gd name="T12" fmla="*/ 16 w 27"/>
                    <a:gd name="T13" fmla="*/ 8 h 31"/>
                    <a:gd name="T14" fmla="*/ 15 w 27"/>
                    <a:gd name="T15" fmla="*/ 9 h 31"/>
                    <a:gd name="T16" fmla="*/ 13 w 27"/>
                    <a:gd name="T17" fmla="*/ 9 h 31"/>
                    <a:gd name="T18" fmla="*/ 11 w 27"/>
                    <a:gd name="T19" fmla="*/ 9 h 31"/>
                    <a:gd name="T20" fmla="*/ 10 w 27"/>
                    <a:gd name="T21" fmla="*/ 10 h 31"/>
                    <a:gd name="T22" fmla="*/ 7 w 27"/>
                    <a:gd name="T23" fmla="*/ 16 h 31"/>
                    <a:gd name="T24" fmla="*/ 0 w 27"/>
                    <a:gd name="T25" fmla="*/ 20 h 31"/>
                    <a:gd name="T26" fmla="*/ 0 w 27"/>
                    <a:gd name="T27" fmla="*/ 21 h 31"/>
                    <a:gd name="T28" fmla="*/ 2 w 27"/>
                    <a:gd name="T29" fmla="*/ 24 h 31"/>
                    <a:gd name="T30" fmla="*/ 5 w 27"/>
                    <a:gd name="T31" fmla="*/ 27 h 31"/>
                    <a:gd name="T32" fmla="*/ 7 w 27"/>
                    <a:gd name="T33" fmla="*/ 30 h 31"/>
                    <a:gd name="T34" fmla="*/ 9 w 27"/>
                    <a:gd name="T35" fmla="*/ 31 h 31"/>
                    <a:gd name="T36" fmla="*/ 9 w 27"/>
                    <a:gd name="T37" fmla="*/ 31 h 31"/>
                    <a:gd name="T38" fmla="*/ 14 w 27"/>
                    <a:gd name="T39" fmla="*/ 26 h 31"/>
                    <a:gd name="T40" fmla="*/ 16 w 27"/>
                    <a:gd name="T41" fmla="*/ 26 h 31"/>
                    <a:gd name="T42" fmla="*/ 19 w 27"/>
                    <a:gd name="T43" fmla="*/ 26 h 31"/>
                    <a:gd name="T44" fmla="*/ 22 w 27"/>
                    <a:gd name="T45" fmla="*/ 25 h 31"/>
                    <a:gd name="T46" fmla="*/ 23 w 27"/>
                    <a:gd name="T47" fmla="*/ 23 h 31"/>
                    <a:gd name="T48" fmla="*/ 21 w 27"/>
                    <a:gd name="T49" fmla="*/ 20 h 31"/>
                    <a:gd name="T50" fmla="*/ 20 w 27"/>
                    <a:gd name="T51" fmla="*/ 19 h 31"/>
                    <a:gd name="T52" fmla="*/ 19 w 27"/>
                    <a:gd name="T53" fmla="*/ 18 h 31"/>
                    <a:gd name="T54" fmla="*/ 20 w 27"/>
                    <a:gd name="T55" fmla="*/ 17 h 31"/>
                    <a:gd name="T56" fmla="*/ 23 w 27"/>
                    <a:gd name="T57" fmla="*/ 16 h 31"/>
                    <a:gd name="T58" fmla="*/ 23 w 27"/>
                    <a:gd name="T59" fmla="*/ 13 h 31"/>
                    <a:gd name="T60" fmla="*/ 21 w 27"/>
                    <a:gd name="T61" fmla="*/ 6 h 31"/>
                    <a:gd name="T62" fmla="*/ 22 w 27"/>
                    <a:gd name="T63" fmla="*/ 4 h 31"/>
                    <a:gd name="T64" fmla="*/ 24 w 27"/>
                    <a:gd name="T65" fmla="*/ 4 h 31"/>
                    <a:gd name="T66" fmla="*/ 26 w 27"/>
                    <a:gd name="T67" fmla="*/ 2 h 31"/>
                    <a:gd name="T68" fmla="*/ 26 w 27"/>
                    <a:gd name="T69"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31">
                      <a:moveTo>
                        <a:pt x="26" y="1"/>
                      </a:moveTo>
                      <a:lnTo>
                        <a:pt x="26" y="1"/>
                      </a:lnTo>
                      <a:lnTo>
                        <a:pt x="24" y="1"/>
                      </a:lnTo>
                      <a:lnTo>
                        <a:pt x="23" y="0"/>
                      </a:lnTo>
                      <a:lnTo>
                        <a:pt x="23" y="0"/>
                      </a:lnTo>
                      <a:lnTo>
                        <a:pt x="23" y="2"/>
                      </a:lnTo>
                      <a:lnTo>
                        <a:pt x="23" y="2"/>
                      </a:lnTo>
                      <a:lnTo>
                        <a:pt x="22" y="3"/>
                      </a:lnTo>
                      <a:lnTo>
                        <a:pt x="22" y="3"/>
                      </a:lnTo>
                      <a:lnTo>
                        <a:pt x="21" y="4"/>
                      </a:lnTo>
                      <a:lnTo>
                        <a:pt x="20" y="5"/>
                      </a:lnTo>
                      <a:lnTo>
                        <a:pt x="20" y="5"/>
                      </a:lnTo>
                      <a:lnTo>
                        <a:pt x="18" y="7"/>
                      </a:lnTo>
                      <a:lnTo>
                        <a:pt x="16" y="8"/>
                      </a:lnTo>
                      <a:lnTo>
                        <a:pt x="16" y="8"/>
                      </a:lnTo>
                      <a:lnTo>
                        <a:pt x="15" y="9"/>
                      </a:lnTo>
                      <a:lnTo>
                        <a:pt x="13" y="9"/>
                      </a:lnTo>
                      <a:lnTo>
                        <a:pt x="13" y="9"/>
                      </a:lnTo>
                      <a:lnTo>
                        <a:pt x="12" y="9"/>
                      </a:lnTo>
                      <a:lnTo>
                        <a:pt x="11" y="9"/>
                      </a:lnTo>
                      <a:lnTo>
                        <a:pt x="10" y="10"/>
                      </a:lnTo>
                      <a:lnTo>
                        <a:pt x="10" y="10"/>
                      </a:lnTo>
                      <a:lnTo>
                        <a:pt x="7" y="16"/>
                      </a:lnTo>
                      <a:lnTo>
                        <a:pt x="7" y="16"/>
                      </a:lnTo>
                      <a:lnTo>
                        <a:pt x="3" y="19"/>
                      </a:lnTo>
                      <a:lnTo>
                        <a:pt x="0" y="20"/>
                      </a:lnTo>
                      <a:lnTo>
                        <a:pt x="0" y="20"/>
                      </a:lnTo>
                      <a:lnTo>
                        <a:pt x="0" y="21"/>
                      </a:lnTo>
                      <a:lnTo>
                        <a:pt x="0" y="22"/>
                      </a:lnTo>
                      <a:lnTo>
                        <a:pt x="2" y="24"/>
                      </a:lnTo>
                      <a:lnTo>
                        <a:pt x="2" y="24"/>
                      </a:lnTo>
                      <a:lnTo>
                        <a:pt x="5" y="27"/>
                      </a:lnTo>
                      <a:lnTo>
                        <a:pt x="7" y="30"/>
                      </a:lnTo>
                      <a:lnTo>
                        <a:pt x="7" y="30"/>
                      </a:lnTo>
                      <a:lnTo>
                        <a:pt x="8" y="31"/>
                      </a:lnTo>
                      <a:lnTo>
                        <a:pt x="9" y="31"/>
                      </a:lnTo>
                      <a:lnTo>
                        <a:pt x="9" y="31"/>
                      </a:lnTo>
                      <a:lnTo>
                        <a:pt x="9" y="31"/>
                      </a:lnTo>
                      <a:lnTo>
                        <a:pt x="11" y="28"/>
                      </a:lnTo>
                      <a:lnTo>
                        <a:pt x="14" y="26"/>
                      </a:lnTo>
                      <a:lnTo>
                        <a:pt x="14" y="26"/>
                      </a:lnTo>
                      <a:lnTo>
                        <a:pt x="16" y="26"/>
                      </a:lnTo>
                      <a:lnTo>
                        <a:pt x="19" y="26"/>
                      </a:lnTo>
                      <a:lnTo>
                        <a:pt x="19" y="26"/>
                      </a:lnTo>
                      <a:lnTo>
                        <a:pt x="21" y="26"/>
                      </a:lnTo>
                      <a:lnTo>
                        <a:pt x="22" y="25"/>
                      </a:lnTo>
                      <a:lnTo>
                        <a:pt x="23" y="23"/>
                      </a:lnTo>
                      <a:lnTo>
                        <a:pt x="23" y="23"/>
                      </a:lnTo>
                      <a:lnTo>
                        <a:pt x="22" y="21"/>
                      </a:lnTo>
                      <a:lnTo>
                        <a:pt x="21" y="20"/>
                      </a:lnTo>
                      <a:lnTo>
                        <a:pt x="20" y="19"/>
                      </a:lnTo>
                      <a:lnTo>
                        <a:pt x="20" y="19"/>
                      </a:lnTo>
                      <a:lnTo>
                        <a:pt x="19" y="18"/>
                      </a:lnTo>
                      <a:lnTo>
                        <a:pt x="19" y="18"/>
                      </a:lnTo>
                      <a:lnTo>
                        <a:pt x="20" y="17"/>
                      </a:lnTo>
                      <a:lnTo>
                        <a:pt x="20" y="17"/>
                      </a:lnTo>
                      <a:lnTo>
                        <a:pt x="23" y="16"/>
                      </a:lnTo>
                      <a:lnTo>
                        <a:pt x="23" y="16"/>
                      </a:lnTo>
                      <a:lnTo>
                        <a:pt x="23" y="13"/>
                      </a:lnTo>
                      <a:lnTo>
                        <a:pt x="23" y="13"/>
                      </a:lnTo>
                      <a:lnTo>
                        <a:pt x="22" y="9"/>
                      </a:lnTo>
                      <a:lnTo>
                        <a:pt x="21" y="6"/>
                      </a:lnTo>
                      <a:lnTo>
                        <a:pt x="21" y="6"/>
                      </a:lnTo>
                      <a:lnTo>
                        <a:pt x="22" y="4"/>
                      </a:lnTo>
                      <a:lnTo>
                        <a:pt x="24" y="4"/>
                      </a:lnTo>
                      <a:lnTo>
                        <a:pt x="24" y="4"/>
                      </a:lnTo>
                      <a:lnTo>
                        <a:pt x="26" y="3"/>
                      </a:lnTo>
                      <a:lnTo>
                        <a:pt x="26" y="2"/>
                      </a:lnTo>
                      <a:lnTo>
                        <a:pt x="27" y="2"/>
                      </a:lnTo>
                      <a:lnTo>
                        <a:pt x="26" y="1"/>
                      </a:lnTo>
                      <a:lnTo>
                        <a:pt x="26"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5" name="フリーフォーム 244">
                  <a:extLst>
                    <a:ext uri="{FF2B5EF4-FFF2-40B4-BE49-F238E27FC236}">
                      <a16:creationId xmlns:a16="http://schemas.microsoft.com/office/drawing/2014/main" id="{00000000-0008-0000-0000-000069060000}"/>
                    </a:ext>
                  </a:extLst>
                </p:cNvPr>
                <p:cNvSpPr>
                  <a:spLocks/>
                </p:cNvSpPr>
                <p:nvPr/>
              </p:nvSpPr>
              <p:spPr bwMode="auto">
                <a:xfrm>
                  <a:off x="179" y="751"/>
                  <a:ext cx="2" cy="2"/>
                </a:xfrm>
                <a:custGeom>
                  <a:avLst/>
                  <a:gdLst>
                    <a:gd name="T0" fmla="*/ 17 w 17"/>
                    <a:gd name="T1" fmla="*/ 1 h 24"/>
                    <a:gd name="T2" fmla="*/ 17 w 17"/>
                    <a:gd name="T3" fmla="*/ 1 h 24"/>
                    <a:gd name="T4" fmla="*/ 15 w 17"/>
                    <a:gd name="T5" fmla="*/ 0 h 24"/>
                    <a:gd name="T6" fmla="*/ 13 w 17"/>
                    <a:gd name="T7" fmla="*/ 0 h 24"/>
                    <a:gd name="T8" fmla="*/ 13 w 17"/>
                    <a:gd name="T9" fmla="*/ 0 h 24"/>
                    <a:gd name="T10" fmla="*/ 11 w 17"/>
                    <a:gd name="T11" fmla="*/ 0 h 24"/>
                    <a:gd name="T12" fmla="*/ 10 w 17"/>
                    <a:gd name="T13" fmla="*/ 1 h 24"/>
                    <a:gd name="T14" fmla="*/ 7 w 17"/>
                    <a:gd name="T15" fmla="*/ 4 h 24"/>
                    <a:gd name="T16" fmla="*/ 7 w 17"/>
                    <a:gd name="T17" fmla="*/ 4 h 24"/>
                    <a:gd name="T18" fmla="*/ 7 w 17"/>
                    <a:gd name="T19" fmla="*/ 5 h 24"/>
                    <a:gd name="T20" fmla="*/ 5 w 17"/>
                    <a:gd name="T21" fmla="*/ 6 h 24"/>
                    <a:gd name="T22" fmla="*/ 5 w 17"/>
                    <a:gd name="T23" fmla="*/ 6 h 24"/>
                    <a:gd name="T24" fmla="*/ 2 w 17"/>
                    <a:gd name="T25" fmla="*/ 7 h 24"/>
                    <a:gd name="T26" fmla="*/ 0 w 17"/>
                    <a:gd name="T27" fmla="*/ 9 h 24"/>
                    <a:gd name="T28" fmla="*/ 0 w 17"/>
                    <a:gd name="T29" fmla="*/ 9 h 24"/>
                    <a:gd name="T30" fmla="*/ 0 w 17"/>
                    <a:gd name="T31" fmla="*/ 11 h 24"/>
                    <a:gd name="T32" fmla="*/ 0 w 17"/>
                    <a:gd name="T33" fmla="*/ 12 h 24"/>
                    <a:gd name="T34" fmla="*/ 0 w 17"/>
                    <a:gd name="T35" fmla="*/ 12 h 24"/>
                    <a:gd name="T36" fmla="*/ 1 w 17"/>
                    <a:gd name="T37" fmla="*/ 12 h 24"/>
                    <a:gd name="T38" fmla="*/ 2 w 17"/>
                    <a:gd name="T39" fmla="*/ 12 h 24"/>
                    <a:gd name="T40" fmla="*/ 2 w 17"/>
                    <a:gd name="T41" fmla="*/ 12 h 24"/>
                    <a:gd name="T42" fmla="*/ 2 w 17"/>
                    <a:gd name="T43" fmla="*/ 12 h 24"/>
                    <a:gd name="T44" fmla="*/ 3 w 17"/>
                    <a:gd name="T45" fmla="*/ 15 h 24"/>
                    <a:gd name="T46" fmla="*/ 3 w 17"/>
                    <a:gd name="T47" fmla="*/ 18 h 24"/>
                    <a:gd name="T48" fmla="*/ 3 w 17"/>
                    <a:gd name="T49" fmla="*/ 18 h 24"/>
                    <a:gd name="T50" fmla="*/ 1 w 17"/>
                    <a:gd name="T51" fmla="*/ 20 h 24"/>
                    <a:gd name="T52" fmla="*/ 1 w 17"/>
                    <a:gd name="T53" fmla="*/ 22 h 24"/>
                    <a:gd name="T54" fmla="*/ 2 w 17"/>
                    <a:gd name="T55" fmla="*/ 23 h 24"/>
                    <a:gd name="T56" fmla="*/ 2 w 17"/>
                    <a:gd name="T57" fmla="*/ 23 h 24"/>
                    <a:gd name="T58" fmla="*/ 3 w 17"/>
                    <a:gd name="T59" fmla="*/ 24 h 24"/>
                    <a:gd name="T60" fmla="*/ 4 w 17"/>
                    <a:gd name="T61" fmla="*/ 24 h 24"/>
                    <a:gd name="T62" fmla="*/ 4 w 17"/>
                    <a:gd name="T63" fmla="*/ 24 h 24"/>
                    <a:gd name="T64" fmla="*/ 4 w 17"/>
                    <a:gd name="T65" fmla="*/ 24 h 24"/>
                    <a:gd name="T66" fmla="*/ 5 w 17"/>
                    <a:gd name="T67" fmla="*/ 23 h 24"/>
                    <a:gd name="T68" fmla="*/ 6 w 17"/>
                    <a:gd name="T69" fmla="*/ 22 h 24"/>
                    <a:gd name="T70" fmla="*/ 6 w 17"/>
                    <a:gd name="T71" fmla="*/ 22 h 24"/>
                    <a:gd name="T72" fmla="*/ 7 w 17"/>
                    <a:gd name="T73" fmla="*/ 23 h 24"/>
                    <a:gd name="T74" fmla="*/ 10 w 17"/>
                    <a:gd name="T75" fmla="*/ 23 h 24"/>
                    <a:gd name="T76" fmla="*/ 10 w 17"/>
                    <a:gd name="T77" fmla="*/ 23 h 24"/>
                    <a:gd name="T78" fmla="*/ 11 w 17"/>
                    <a:gd name="T79" fmla="*/ 22 h 24"/>
                    <a:gd name="T80" fmla="*/ 12 w 17"/>
                    <a:gd name="T81" fmla="*/ 22 h 24"/>
                    <a:gd name="T82" fmla="*/ 11 w 17"/>
                    <a:gd name="T83" fmla="*/ 22 h 24"/>
                    <a:gd name="T84" fmla="*/ 11 w 17"/>
                    <a:gd name="T85" fmla="*/ 22 h 24"/>
                    <a:gd name="T86" fmla="*/ 10 w 17"/>
                    <a:gd name="T87" fmla="*/ 20 h 24"/>
                    <a:gd name="T88" fmla="*/ 9 w 17"/>
                    <a:gd name="T89" fmla="*/ 18 h 24"/>
                    <a:gd name="T90" fmla="*/ 9 w 17"/>
                    <a:gd name="T91" fmla="*/ 18 h 24"/>
                    <a:gd name="T92" fmla="*/ 5 w 17"/>
                    <a:gd name="T93" fmla="*/ 16 h 24"/>
                    <a:gd name="T94" fmla="*/ 5 w 17"/>
                    <a:gd name="T95" fmla="*/ 16 h 24"/>
                    <a:gd name="T96" fmla="*/ 5 w 17"/>
                    <a:gd name="T97" fmla="*/ 13 h 24"/>
                    <a:gd name="T98" fmla="*/ 5 w 17"/>
                    <a:gd name="T99" fmla="*/ 12 h 24"/>
                    <a:gd name="T100" fmla="*/ 6 w 17"/>
                    <a:gd name="T101" fmla="*/ 11 h 24"/>
                    <a:gd name="T102" fmla="*/ 6 w 17"/>
                    <a:gd name="T103" fmla="*/ 11 h 24"/>
                    <a:gd name="T104" fmla="*/ 11 w 17"/>
                    <a:gd name="T105" fmla="*/ 12 h 24"/>
                    <a:gd name="T106" fmla="*/ 12 w 17"/>
                    <a:gd name="T107" fmla="*/ 11 h 24"/>
                    <a:gd name="T108" fmla="*/ 13 w 17"/>
                    <a:gd name="T109" fmla="*/ 10 h 24"/>
                    <a:gd name="T110" fmla="*/ 13 w 17"/>
                    <a:gd name="T111" fmla="*/ 10 h 24"/>
                    <a:gd name="T112" fmla="*/ 13 w 17"/>
                    <a:gd name="T113" fmla="*/ 6 h 24"/>
                    <a:gd name="T114" fmla="*/ 14 w 17"/>
                    <a:gd name="T115" fmla="*/ 3 h 24"/>
                    <a:gd name="T116" fmla="*/ 14 w 17"/>
                    <a:gd name="T117" fmla="*/ 3 h 24"/>
                    <a:gd name="T118" fmla="*/ 16 w 17"/>
                    <a:gd name="T119" fmla="*/ 2 h 24"/>
                    <a:gd name="T120" fmla="*/ 17 w 17"/>
                    <a:gd name="T121" fmla="*/ 1 h 24"/>
                    <a:gd name="T122" fmla="*/ 17 w 17"/>
                    <a:gd name="T1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 h="24">
                      <a:moveTo>
                        <a:pt x="17" y="1"/>
                      </a:moveTo>
                      <a:lnTo>
                        <a:pt x="17" y="1"/>
                      </a:lnTo>
                      <a:lnTo>
                        <a:pt x="15" y="0"/>
                      </a:lnTo>
                      <a:lnTo>
                        <a:pt x="13" y="0"/>
                      </a:lnTo>
                      <a:lnTo>
                        <a:pt x="13" y="0"/>
                      </a:lnTo>
                      <a:lnTo>
                        <a:pt x="11" y="0"/>
                      </a:lnTo>
                      <a:lnTo>
                        <a:pt x="10" y="1"/>
                      </a:lnTo>
                      <a:lnTo>
                        <a:pt x="7" y="4"/>
                      </a:lnTo>
                      <a:lnTo>
                        <a:pt x="7" y="4"/>
                      </a:lnTo>
                      <a:lnTo>
                        <a:pt x="7" y="5"/>
                      </a:lnTo>
                      <a:lnTo>
                        <a:pt x="5" y="6"/>
                      </a:lnTo>
                      <a:lnTo>
                        <a:pt x="5" y="6"/>
                      </a:lnTo>
                      <a:lnTo>
                        <a:pt x="2" y="7"/>
                      </a:lnTo>
                      <a:lnTo>
                        <a:pt x="0" y="9"/>
                      </a:lnTo>
                      <a:lnTo>
                        <a:pt x="0" y="9"/>
                      </a:lnTo>
                      <a:lnTo>
                        <a:pt x="0" y="11"/>
                      </a:lnTo>
                      <a:lnTo>
                        <a:pt x="0" y="12"/>
                      </a:lnTo>
                      <a:lnTo>
                        <a:pt x="0" y="12"/>
                      </a:lnTo>
                      <a:lnTo>
                        <a:pt x="1" y="12"/>
                      </a:lnTo>
                      <a:lnTo>
                        <a:pt x="2" y="12"/>
                      </a:lnTo>
                      <a:lnTo>
                        <a:pt x="2" y="12"/>
                      </a:lnTo>
                      <a:lnTo>
                        <a:pt x="2" y="12"/>
                      </a:lnTo>
                      <a:lnTo>
                        <a:pt x="3" y="15"/>
                      </a:lnTo>
                      <a:lnTo>
                        <a:pt x="3" y="18"/>
                      </a:lnTo>
                      <a:lnTo>
                        <a:pt x="3" y="18"/>
                      </a:lnTo>
                      <a:lnTo>
                        <a:pt x="1" y="20"/>
                      </a:lnTo>
                      <a:lnTo>
                        <a:pt x="1" y="22"/>
                      </a:lnTo>
                      <a:lnTo>
                        <a:pt x="2" y="23"/>
                      </a:lnTo>
                      <a:lnTo>
                        <a:pt x="2" y="23"/>
                      </a:lnTo>
                      <a:lnTo>
                        <a:pt x="3" y="24"/>
                      </a:lnTo>
                      <a:lnTo>
                        <a:pt x="4" y="24"/>
                      </a:lnTo>
                      <a:lnTo>
                        <a:pt x="4" y="24"/>
                      </a:lnTo>
                      <a:lnTo>
                        <a:pt x="4" y="24"/>
                      </a:lnTo>
                      <a:lnTo>
                        <a:pt x="5" y="23"/>
                      </a:lnTo>
                      <a:lnTo>
                        <a:pt x="6" y="22"/>
                      </a:lnTo>
                      <a:lnTo>
                        <a:pt x="6" y="22"/>
                      </a:lnTo>
                      <a:lnTo>
                        <a:pt x="7" y="23"/>
                      </a:lnTo>
                      <a:lnTo>
                        <a:pt x="10" y="23"/>
                      </a:lnTo>
                      <a:lnTo>
                        <a:pt x="10" y="23"/>
                      </a:lnTo>
                      <a:lnTo>
                        <a:pt x="11" y="22"/>
                      </a:lnTo>
                      <a:lnTo>
                        <a:pt x="12" y="22"/>
                      </a:lnTo>
                      <a:lnTo>
                        <a:pt x="11" y="22"/>
                      </a:lnTo>
                      <a:lnTo>
                        <a:pt x="11" y="22"/>
                      </a:lnTo>
                      <a:lnTo>
                        <a:pt x="10" y="20"/>
                      </a:lnTo>
                      <a:lnTo>
                        <a:pt x="9" y="18"/>
                      </a:lnTo>
                      <a:lnTo>
                        <a:pt x="9" y="18"/>
                      </a:lnTo>
                      <a:lnTo>
                        <a:pt x="5" y="16"/>
                      </a:lnTo>
                      <a:lnTo>
                        <a:pt x="5" y="16"/>
                      </a:lnTo>
                      <a:lnTo>
                        <a:pt x="5" y="13"/>
                      </a:lnTo>
                      <a:lnTo>
                        <a:pt x="5" y="12"/>
                      </a:lnTo>
                      <a:lnTo>
                        <a:pt x="6" y="11"/>
                      </a:lnTo>
                      <a:lnTo>
                        <a:pt x="6" y="11"/>
                      </a:lnTo>
                      <a:lnTo>
                        <a:pt x="11" y="12"/>
                      </a:lnTo>
                      <a:lnTo>
                        <a:pt x="12" y="11"/>
                      </a:lnTo>
                      <a:lnTo>
                        <a:pt x="13" y="10"/>
                      </a:lnTo>
                      <a:lnTo>
                        <a:pt x="13" y="10"/>
                      </a:lnTo>
                      <a:lnTo>
                        <a:pt x="13" y="6"/>
                      </a:lnTo>
                      <a:lnTo>
                        <a:pt x="14" y="3"/>
                      </a:lnTo>
                      <a:lnTo>
                        <a:pt x="14" y="3"/>
                      </a:lnTo>
                      <a:lnTo>
                        <a:pt x="16" y="2"/>
                      </a:lnTo>
                      <a:lnTo>
                        <a:pt x="17" y="1"/>
                      </a:lnTo>
                      <a:lnTo>
                        <a:pt x="17"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6" name="フリーフォーム 245">
                  <a:extLst>
                    <a:ext uri="{FF2B5EF4-FFF2-40B4-BE49-F238E27FC236}">
                      <a16:creationId xmlns:a16="http://schemas.microsoft.com/office/drawing/2014/main" id="{00000000-0008-0000-0000-00006D060000}"/>
                    </a:ext>
                  </a:extLst>
                </p:cNvPr>
                <p:cNvSpPr>
                  <a:spLocks/>
                </p:cNvSpPr>
                <p:nvPr/>
              </p:nvSpPr>
              <p:spPr bwMode="auto">
                <a:xfrm>
                  <a:off x="174" y="744"/>
                  <a:ext cx="1" cy="1"/>
                </a:xfrm>
                <a:custGeom>
                  <a:avLst/>
                  <a:gdLst>
                    <a:gd name="T0" fmla="*/ 4 w 5"/>
                    <a:gd name="T1" fmla="*/ 12 h 12"/>
                    <a:gd name="T2" fmla="*/ 4 w 5"/>
                    <a:gd name="T3" fmla="*/ 12 h 12"/>
                    <a:gd name="T4" fmla="*/ 5 w 5"/>
                    <a:gd name="T5" fmla="*/ 10 h 12"/>
                    <a:gd name="T6" fmla="*/ 5 w 5"/>
                    <a:gd name="T7" fmla="*/ 5 h 12"/>
                    <a:gd name="T8" fmla="*/ 5 w 5"/>
                    <a:gd name="T9" fmla="*/ 1 h 12"/>
                    <a:gd name="T10" fmla="*/ 4 w 5"/>
                    <a:gd name="T11" fmla="*/ 0 h 12"/>
                    <a:gd name="T12" fmla="*/ 4 w 5"/>
                    <a:gd name="T13" fmla="*/ 0 h 12"/>
                    <a:gd name="T14" fmla="*/ 3 w 5"/>
                    <a:gd name="T15" fmla="*/ 4 h 12"/>
                    <a:gd name="T16" fmla="*/ 2 w 5"/>
                    <a:gd name="T17" fmla="*/ 7 h 12"/>
                    <a:gd name="T18" fmla="*/ 1 w 5"/>
                    <a:gd name="T19" fmla="*/ 8 h 12"/>
                    <a:gd name="T20" fmla="*/ 1 w 5"/>
                    <a:gd name="T21" fmla="*/ 8 h 12"/>
                    <a:gd name="T22" fmla="*/ 0 w 5"/>
                    <a:gd name="T23" fmla="*/ 9 h 12"/>
                    <a:gd name="T24" fmla="*/ 1 w 5"/>
                    <a:gd name="T25" fmla="*/ 10 h 12"/>
                    <a:gd name="T26" fmla="*/ 2 w 5"/>
                    <a:gd name="T27" fmla="*/ 11 h 12"/>
                    <a:gd name="T28" fmla="*/ 4 w 5"/>
                    <a:gd name="T29" fmla="*/ 12 h 12"/>
                    <a:gd name="T30" fmla="*/ 4 w 5"/>
                    <a:gd name="T3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12">
                      <a:moveTo>
                        <a:pt x="4" y="12"/>
                      </a:moveTo>
                      <a:lnTo>
                        <a:pt x="4" y="12"/>
                      </a:lnTo>
                      <a:lnTo>
                        <a:pt x="5" y="10"/>
                      </a:lnTo>
                      <a:lnTo>
                        <a:pt x="5" y="5"/>
                      </a:lnTo>
                      <a:lnTo>
                        <a:pt x="5" y="1"/>
                      </a:lnTo>
                      <a:lnTo>
                        <a:pt x="4" y="0"/>
                      </a:lnTo>
                      <a:lnTo>
                        <a:pt x="4" y="0"/>
                      </a:lnTo>
                      <a:lnTo>
                        <a:pt x="3" y="4"/>
                      </a:lnTo>
                      <a:lnTo>
                        <a:pt x="2" y="7"/>
                      </a:lnTo>
                      <a:lnTo>
                        <a:pt x="1" y="8"/>
                      </a:lnTo>
                      <a:lnTo>
                        <a:pt x="1" y="8"/>
                      </a:lnTo>
                      <a:lnTo>
                        <a:pt x="0" y="9"/>
                      </a:lnTo>
                      <a:lnTo>
                        <a:pt x="1" y="10"/>
                      </a:lnTo>
                      <a:lnTo>
                        <a:pt x="2" y="11"/>
                      </a:lnTo>
                      <a:lnTo>
                        <a:pt x="4" y="12"/>
                      </a:lnTo>
                      <a:lnTo>
                        <a:pt x="4" y="1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7" name="フリーフォーム 246">
                  <a:extLst>
                    <a:ext uri="{FF2B5EF4-FFF2-40B4-BE49-F238E27FC236}">
                      <a16:creationId xmlns:a16="http://schemas.microsoft.com/office/drawing/2014/main" id="{00000000-0008-0000-0000-00006F060000}"/>
                    </a:ext>
                  </a:extLst>
                </p:cNvPr>
                <p:cNvSpPr>
                  <a:spLocks/>
                </p:cNvSpPr>
                <p:nvPr/>
              </p:nvSpPr>
              <p:spPr bwMode="auto">
                <a:xfrm>
                  <a:off x="160" y="749"/>
                  <a:ext cx="12" cy="5"/>
                </a:xfrm>
                <a:custGeom>
                  <a:avLst/>
                  <a:gdLst>
                    <a:gd name="T0" fmla="*/ 103 w 106"/>
                    <a:gd name="T1" fmla="*/ 10 h 48"/>
                    <a:gd name="T2" fmla="*/ 97 w 106"/>
                    <a:gd name="T3" fmla="*/ 10 h 48"/>
                    <a:gd name="T4" fmla="*/ 90 w 106"/>
                    <a:gd name="T5" fmla="*/ 5 h 48"/>
                    <a:gd name="T6" fmla="*/ 84 w 106"/>
                    <a:gd name="T7" fmla="*/ 7 h 48"/>
                    <a:gd name="T8" fmla="*/ 80 w 106"/>
                    <a:gd name="T9" fmla="*/ 12 h 48"/>
                    <a:gd name="T10" fmla="*/ 79 w 106"/>
                    <a:gd name="T11" fmla="*/ 17 h 48"/>
                    <a:gd name="T12" fmla="*/ 75 w 106"/>
                    <a:gd name="T13" fmla="*/ 16 h 48"/>
                    <a:gd name="T14" fmla="*/ 70 w 106"/>
                    <a:gd name="T15" fmla="*/ 16 h 48"/>
                    <a:gd name="T16" fmla="*/ 66 w 106"/>
                    <a:gd name="T17" fmla="*/ 21 h 48"/>
                    <a:gd name="T18" fmla="*/ 63 w 106"/>
                    <a:gd name="T19" fmla="*/ 25 h 48"/>
                    <a:gd name="T20" fmla="*/ 57 w 106"/>
                    <a:gd name="T21" fmla="*/ 28 h 48"/>
                    <a:gd name="T22" fmla="*/ 52 w 106"/>
                    <a:gd name="T23" fmla="*/ 27 h 48"/>
                    <a:gd name="T24" fmla="*/ 54 w 106"/>
                    <a:gd name="T25" fmla="*/ 21 h 48"/>
                    <a:gd name="T26" fmla="*/ 48 w 106"/>
                    <a:gd name="T27" fmla="*/ 23 h 48"/>
                    <a:gd name="T28" fmla="*/ 46 w 106"/>
                    <a:gd name="T29" fmla="*/ 21 h 48"/>
                    <a:gd name="T30" fmla="*/ 45 w 106"/>
                    <a:gd name="T31" fmla="*/ 15 h 48"/>
                    <a:gd name="T32" fmla="*/ 43 w 106"/>
                    <a:gd name="T33" fmla="*/ 9 h 48"/>
                    <a:gd name="T34" fmla="*/ 39 w 106"/>
                    <a:gd name="T35" fmla="*/ 4 h 48"/>
                    <a:gd name="T36" fmla="*/ 36 w 106"/>
                    <a:gd name="T37" fmla="*/ 8 h 48"/>
                    <a:gd name="T38" fmla="*/ 30 w 106"/>
                    <a:gd name="T39" fmla="*/ 6 h 48"/>
                    <a:gd name="T40" fmla="*/ 27 w 106"/>
                    <a:gd name="T41" fmla="*/ 5 h 48"/>
                    <a:gd name="T42" fmla="*/ 25 w 106"/>
                    <a:gd name="T43" fmla="*/ 1 h 48"/>
                    <a:gd name="T44" fmla="*/ 21 w 106"/>
                    <a:gd name="T45" fmla="*/ 2 h 48"/>
                    <a:gd name="T46" fmla="*/ 15 w 106"/>
                    <a:gd name="T47" fmla="*/ 2 h 48"/>
                    <a:gd name="T48" fmla="*/ 13 w 106"/>
                    <a:gd name="T49" fmla="*/ 3 h 48"/>
                    <a:gd name="T50" fmla="*/ 11 w 106"/>
                    <a:gd name="T51" fmla="*/ 8 h 48"/>
                    <a:gd name="T52" fmla="*/ 6 w 106"/>
                    <a:gd name="T53" fmla="*/ 6 h 48"/>
                    <a:gd name="T54" fmla="*/ 3 w 106"/>
                    <a:gd name="T55" fmla="*/ 9 h 48"/>
                    <a:gd name="T56" fmla="*/ 4 w 106"/>
                    <a:gd name="T57" fmla="*/ 14 h 48"/>
                    <a:gd name="T58" fmla="*/ 0 w 106"/>
                    <a:gd name="T59" fmla="*/ 18 h 48"/>
                    <a:gd name="T60" fmla="*/ 1 w 106"/>
                    <a:gd name="T61" fmla="*/ 31 h 48"/>
                    <a:gd name="T62" fmla="*/ 7 w 106"/>
                    <a:gd name="T63" fmla="*/ 38 h 48"/>
                    <a:gd name="T64" fmla="*/ 10 w 106"/>
                    <a:gd name="T65" fmla="*/ 40 h 48"/>
                    <a:gd name="T66" fmla="*/ 10 w 106"/>
                    <a:gd name="T67" fmla="*/ 46 h 48"/>
                    <a:gd name="T68" fmla="*/ 13 w 106"/>
                    <a:gd name="T69" fmla="*/ 46 h 48"/>
                    <a:gd name="T70" fmla="*/ 17 w 106"/>
                    <a:gd name="T71" fmla="*/ 41 h 48"/>
                    <a:gd name="T72" fmla="*/ 28 w 106"/>
                    <a:gd name="T73" fmla="*/ 39 h 48"/>
                    <a:gd name="T74" fmla="*/ 31 w 106"/>
                    <a:gd name="T75" fmla="*/ 42 h 48"/>
                    <a:gd name="T76" fmla="*/ 35 w 106"/>
                    <a:gd name="T77" fmla="*/ 42 h 48"/>
                    <a:gd name="T78" fmla="*/ 35 w 106"/>
                    <a:gd name="T79" fmla="*/ 34 h 48"/>
                    <a:gd name="T80" fmla="*/ 38 w 106"/>
                    <a:gd name="T81" fmla="*/ 30 h 48"/>
                    <a:gd name="T82" fmla="*/ 41 w 106"/>
                    <a:gd name="T83" fmla="*/ 31 h 48"/>
                    <a:gd name="T84" fmla="*/ 41 w 106"/>
                    <a:gd name="T85" fmla="*/ 33 h 48"/>
                    <a:gd name="T86" fmla="*/ 43 w 106"/>
                    <a:gd name="T87" fmla="*/ 32 h 48"/>
                    <a:gd name="T88" fmla="*/ 49 w 106"/>
                    <a:gd name="T89" fmla="*/ 34 h 48"/>
                    <a:gd name="T90" fmla="*/ 55 w 106"/>
                    <a:gd name="T91" fmla="*/ 36 h 48"/>
                    <a:gd name="T92" fmla="*/ 57 w 106"/>
                    <a:gd name="T93" fmla="*/ 37 h 48"/>
                    <a:gd name="T94" fmla="*/ 54 w 106"/>
                    <a:gd name="T95" fmla="*/ 45 h 48"/>
                    <a:gd name="T96" fmla="*/ 56 w 106"/>
                    <a:gd name="T97" fmla="*/ 48 h 48"/>
                    <a:gd name="T98" fmla="*/ 63 w 106"/>
                    <a:gd name="T99" fmla="*/ 45 h 48"/>
                    <a:gd name="T100" fmla="*/ 67 w 106"/>
                    <a:gd name="T101" fmla="*/ 46 h 48"/>
                    <a:gd name="T102" fmla="*/ 70 w 106"/>
                    <a:gd name="T103" fmla="*/ 44 h 48"/>
                    <a:gd name="T104" fmla="*/ 68 w 106"/>
                    <a:gd name="T105" fmla="*/ 34 h 48"/>
                    <a:gd name="T106" fmla="*/ 70 w 106"/>
                    <a:gd name="T107" fmla="*/ 27 h 48"/>
                    <a:gd name="T108" fmla="*/ 75 w 106"/>
                    <a:gd name="T109" fmla="*/ 24 h 48"/>
                    <a:gd name="T110" fmla="*/ 79 w 106"/>
                    <a:gd name="T111" fmla="*/ 22 h 48"/>
                    <a:gd name="T112" fmla="*/ 84 w 106"/>
                    <a:gd name="T113" fmla="*/ 25 h 48"/>
                    <a:gd name="T114" fmla="*/ 86 w 106"/>
                    <a:gd name="T115" fmla="*/ 21 h 48"/>
                    <a:gd name="T116" fmla="*/ 95 w 106"/>
                    <a:gd name="T117" fmla="*/ 17 h 48"/>
                    <a:gd name="T118" fmla="*/ 102 w 106"/>
                    <a:gd name="T119" fmla="*/ 13 h 48"/>
                    <a:gd name="T120" fmla="*/ 105 w 106"/>
                    <a:gd name="T12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 h="48">
                      <a:moveTo>
                        <a:pt x="105" y="9"/>
                      </a:moveTo>
                      <a:lnTo>
                        <a:pt x="105" y="9"/>
                      </a:lnTo>
                      <a:lnTo>
                        <a:pt x="104" y="9"/>
                      </a:lnTo>
                      <a:lnTo>
                        <a:pt x="103" y="10"/>
                      </a:lnTo>
                      <a:lnTo>
                        <a:pt x="101" y="11"/>
                      </a:lnTo>
                      <a:lnTo>
                        <a:pt x="99" y="11"/>
                      </a:lnTo>
                      <a:lnTo>
                        <a:pt x="99" y="11"/>
                      </a:lnTo>
                      <a:lnTo>
                        <a:pt x="97" y="10"/>
                      </a:lnTo>
                      <a:lnTo>
                        <a:pt x="95" y="8"/>
                      </a:lnTo>
                      <a:lnTo>
                        <a:pt x="95" y="8"/>
                      </a:lnTo>
                      <a:lnTo>
                        <a:pt x="93" y="6"/>
                      </a:lnTo>
                      <a:lnTo>
                        <a:pt x="90" y="5"/>
                      </a:lnTo>
                      <a:lnTo>
                        <a:pt x="90" y="5"/>
                      </a:lnTo>
                      <a:lnTo>
                        <a:pt x="87" y="6"/>
                      </a:lnTo>
                      <a:lnTo>
                        <a:pt x="84" y="7"/>
                      </a:lnTo>
                      <a:lnTo>
                        <a:pt x="84" y="7"/>
                      </a:lnTo>
                      <a:lnTo>
                        <a:pt x="83" y="9"/>
                      </a:lnTo>
                      <a:lnTo>
                        <a:pt x="81" y="11"/>
                      </a:lnTo>
                      <a:lnTo>
                        <a:pt x="81" y="11"/>
                      </a:lnTo>
                      <a:lnTo>
                        <a:pt x="80" y="12"/>
                      </a:lnTo>
                      <a:lnTo>
                        <a:pt x="80" y="14"/>
                      </a:lnTo>
                      <a:lnTo>
                        <a:pt x="80" y="14"/>
                      </a:lnTo>
                      <a:lnTo>
                        <a:pt x="80" y="16"/>
                      </a:lnTo>
                      <a:lnTo>
                        <a:pt x="79" y="17"/>
                      </a:lnTo>
                      <a:lnTo>
                        <a:pt x="79" y="17"/>
                      </a:lnTo>
                      <a:lnTo>
                        <a:pt x="79" y="17"/>
                      </a:lnTo>
                      <a:lnTo>
                        <a:pt x="75" y="16"/>
                      </a:lnTo>
                      <a:lnTo>
                        <a:pt x="75" y="16"/>
                      </a:lnTo>
                      <a:lnTo>
                        <a:pt x="74" y="16"/>
                      </a:lnTo>
                      <a:lnTo>
                        <a:pt x="72" y="17"/>
                      </a:lnTo>
                      <a:lnTo>
                        <a:pt x="72" y="17"/>
                      </a:lnTo>
                      <a:lnTo>
                        <a:pt x="70" y="16"/>
                      </a:lnTo>
                      <a:lnTo>
                        <a:pt x="69" y="16"/>
                      </a:lnTo>
                      <a:lnTo>
                        <a:pt x="69" y="16"/>
                      </a:lnTo>
                      <a:lnTo>
                        <a:pt x="66" y="21"/>
                      </a:lnTo>
                      <a:lnTo>
                        <a:pt x="66" y="21"/>
                      </a:lnTo>
                      <a:lnTo>
                        <a:pt x="64" y="23"/>
                      </a:lnTo>
                      <a:lnTo>
                        <a:pt x="64" y="23"/>
                      </a:lnTo>
                      <a:lnTo>
                        <a:pt x="64" y="24"/>
                      </a:lnTo>
                      <a:lnTo>
                        <a:pt x="63" y="25"/>
                      </a:lnTo>
                      <a:lnTo>
                        <a:pt x="63" y="25"/>
                      </a:lnTo>
                      <a:lnTo>
                        <a:pt x="61" y="27"/>
                      </a:lnTo>
                      <a:lnTo>
                        <a:pt x="57" y="28"/>
                      </a:lnTo>
                      <a:lnTo>
                        <a:pt x="57" y="28"/>
                      </a:lnTo>
                      <a:lnTo>
                        <a:pt x="53" y="27"/>
                      </a:lnTo>
                      <a:lnTo>
                        <a:pt x="52" y="27"/>
                      </a:lnTo>
                      <a:lnTo>
                        <a:pt x="52" y="27"/>
                      </a:lnTo>
                      <a:lnTo>
                        <a:pt x="52" y="27"/>
                      </a:lnTo>
                      <a:lnTo>
                        <a:pt x="54" y="24"/>
                      </a:lnTo>
                      <a:lnTo>
                        <a:pt x="55" y="23"/>
                      </a:lnTo>
                      <a:lnTo>
                        <a:pt x="55" y="23"/>
                      </a:lnTo>
                      <a:lnTo>
                        <a:pt x="54" y="21"/>
                      </a:lnTo>
                      <a:lnTo>
                        <a:pt x="52" y="21"/>
                      </a:lnTo>
                      <a:lnTo>
                        <a:pt x="52" y="21"/>
                      </a:lnTo>
                      <a:lnTo>
                        <a:pt x="49" y="22"/>
                      </a:lnTo>
                      <a:lnTo>
                        <a:pt x="48" y="23"/>
                      </a:lnTo>
                      <a:lnTo>
                        <a:pt x="48" y="23"/>
                      </a:lnTo>
                      <a:lnTo>
                        <a:pt x="47" y="22"/>
                      </a:lnTo>
                      <a:lnTo>
                        <a:pt x="46" y="21"/>
                      </a:lnTo>
                      <a:lnTo>
                        <a:pt x="46" y="21"/>
                      </a:lnTo>
                      <a:lnTo>
                        <a:pt x="47" y="19"/>
                      </a:lnTo>
                      <a:lnTo>
                        <a:pt x="47" y="17"/>
                      </a:lnTo>
                      <a:lnTo>
                        <a:pt x="47" y="17"/>
                      </a:lnTo>
                      <a:lnTo>
                        <a:pt x="45" y="15"/>
                      </a:lnTo>
                      <a:lnTo>
                        <a:pt x="44" y="14"/>
                      </a:lnTo>
                      <a:lnTo>
                        <a:pt x="43" y="12"/>
                      </a:lnTo>
                      <a:lnTo>
                        <a:pt x="43" y="12"/>
                      </a:lnTo>
                      <a:lnTo>
                        <a:pt x="43" y="9"/>
                      </a:lnTo>
                      <a:lnTo>
                        <a:pt x="42" y="6"/>
                      </a:lnTo>
                      <a:lnTo>
                        <a:pt x="42" y="6"/>
                      </a:lnTo>
                      <a:lnTo>
                        <a:pt x="40" y="5"/>
                      </a:lnTo>
                      <a:lnTo>
                        <a:pt x="39" y="4"/>
                      </a:lnTo>
                      <a:lnTo>
                        <a:pt x="38" y="4"/>
                      </a:lnTo>
                      <a:lnTo>
                        <a:pt x="38" y="4"/>
                      </a:lnTo>
                      <a:lnTo>
                        <a:pt x="37" y="7"/>
                      </a:lnTo>
                      <a:lnTo>
                        <a:pt x="36" y="8"/>
                      </a:lnTo>
                      <a:lnTo>
                        <a:pt x="34" y="8"/>
                      </a:lnTo>
                      <a:lnTo>
                        <a:pt x="34" y="8"/>
                      </a:lnTo>
                      <a:lnTo>
                        <a:pt x="32" y="7"/>
                      </a:lnTo>
                      <a:lnTo>
                        <a:pt x="30" y="6"/>
                      </a:lnTo>
                      <a:lnTo>
                        <a:pt x="30" y="6"/>
                      </a:lnTo>
                      <a:lnTo>
                        <a:pt x="28" y="6"/>
                      </a:lnTo>
                      <a:lnTo>
                        <a:pt x="27" y="5"/>
                      </a:lnTo>
                      <a:lnTo>
                        <a:pt x="27" y="5"/>
                      </a:lnTo>
                      <a:lnTo>
                        <a:pt x="27" y="4"/>
                      </a:lnTo>
                      <a:lnTo>
                        <a:pt x="26" y="2"/>
                      </a:lnTo>
                      <a:lnTo>
                        <a:pt x="26" y="2"/>
                      </a:lnTo>
                      <a:lnTo>
                        <a:pt x="25" y="1"/>
                      </a:lnTo>
                      <a:lnTo>
                        <a:pt x="24" y="0"/>
                      </a:lnTo>
                      <a:lnTo>
                        <a:pt x="23" y="0"/>
                      </a:lnTo>
                      <a:lnTo>
                        <a:pt x="23" y="0"/>
                      </a:lnTo>
                      <a:lnTo>
                        <a:pt x="21" y="2"/>
                      </a:lnTo>
                      <a:lnTo>
                        <a:pt x="19" y="3"/>
                      </a:lnTo>
                      <a:lnTo>
                        <a:pt x="19" y="3"/>
                      </a:lnTo>
                      <a:lnTo>
                        <a:pt x="16" y="3"/>
                      </a:lnTo>
                      <a:lnTo>
                        <a:pt x="15" y="2"/>
                      </a:lnTo>
                      <a:lnTo>
                        <a:pt x="15" y="2"/>
                      </a:lnTo>
                      <a:lnTo>
                        <a:pt x="14" y="2"/>
                      </a:lnTo>
                      <a:lnTo>
                        <a:pt x="13" y="3"/>
                      </a:lnTo>
                      <a:lnTo>
                        <a:pt x="13" y="3"/>
                      </a:lnTo>
                      <a:lnTo>
                        <a:pt x="12" y="5"/>
                      </a:lnTo>
                      <a:lnTo>
                        <a:pt x="12" y="7"/>
                      </a:lnTo>
                      <a:lnTo>
                        <a:pt x="12" y="7"/>
                      </a:lnTo>
                      <a:lnTo>
                        <a:pt x="11" y="8"/>
                      </a:lnTo>
                      <a:lnTo>
                        <a:pt x="9" y="7"/>
                      </a:lnTo>
                      <a:lnTo>
                        <a:pt x="9" y="7"/>
                      </a:lnTo>
                      <a:lnTo>
                        <a:pt x="7" y="6"/>
                      </a:lnTo>
                      <a:lnTo>
                        <a:pt x="6" y="6"/>
                      </a:lnTo>
                      <a:lnTo>
                        <a:pt x="6" y="6"/>
                      </a:lnTo>
                      <a:lnTo>
                        <a:pt x="4" y="7"/>
                      </a:lnTo>
                      <a:lnTo>
                        <a:pt x="3" y="8"/>
                      </a:lnTo>
                      <a:lnTo>
                        <a:pt x="3" y="9"/>
                      </a:lnTo>
                      <a:lnTo>
                        <a:pt x="3" y="9"/>
                      </a:lnTo>
                      <a:lnTo>
                        <a:pt x="4" y="11"/>
                      </a:lnTo>
                      <a:lnTo>
                        <a:pt x="4" y="14"/>
                      </a:lnTo>
                      <a:lnTo>
                        <a:pt x="4" y="14"/>
                      </a:lnTo>
                      <a:lnTo>
                        <a:pt x="3" y="15"/>
                      </a:lnTo>
                      <a:lnTo>
                        <a:pt x="2" y="16"/>
                      </a:lnTo>
                      <a:lnTo>
                        <a:pt x="2" y="16"/>
                      </a:lnTo>
                      <a:lnTo>
                        <a:pt x="0" y="18"/>
                      </a:lnTo>
                      <a:lnTo>
                        <a:pt x="0" y="21"/>
                      </a:lnTo>
                      <a:lnTo>
                        <a:pt x="0" y="21"/>
                      </a:lnTo>
                      <a:lnTo>
                        <a:pt x="1" y="28"/>
                      </a:lnTo>
                      <a:lnTo>
                        <a:pt x="1" y="31"/>
                      </a:lnTo>
                      <a:lnTo>
                        <a:pt x="2" y="33"/>
                      </a:lnTo>
                      <a:lnTo>
                        <a:pt x="2" y="33"/>
                      </a:lnTo>
                      <a:lnTo>
                        <a:pt x="4" y="35"/>
                      </a:lnTo>
                      <a:lnTo>
                        <a:pt x="7" y="38"/>
                      </a:lnTo>
                      <a:lnTo>
                        <a:pt x="7" y="38"/>
                      </a:lnTo>
                      <a:lnTo>
                        <a:pt x="9" y="39"/>
                      </a:lnTo>
                      <a:lnTo>
                        <a:pt x="10" y="40"/>
                      </a:lnTo>
                      <a:lnTo>
                        <a:pt x="10" y="40"/>
                      </a:lnTo>
                      <a:lnTo>
                        <a:pt x="9" y="42"/>
                      </a:lnTo>
                      <a:lnTo>
                        <a:pt x="10" y="43"/>
                      </a:lnTo>
                      <a:lnTo>
                        <a:pt x="10" y="43"/>
                      </a:lnTo>
                      <a:lnTo>
                        <a:pt x="10" y="46"/>
                      </a:lnTo>
                      <a:lnTo>
                        <a:pt x="11" y="48"/>
                      </a:lnTo>
                      <a:lnTo>
                        <a:pt x="12" y="48"/>
                      </a:lnTo>
                      <a:lnTo>
                        <a:pt x="12" y="48"/>
                      </a:lnTo>
                      <a:lnTo>
                        <a:pt x="13" y="46"/>
                      </a:lnTo>
                      <a:lnTo>
                        <a:pt x="15" y="44"/>
                      </a:lnTo>
                      <a:lnTo>
                        <a:pt x="15" y="44"/>
                      </a:lnTo>
                      <a:lnTo>
                        <a:pt x="16" y="42"/>
                      </a:lnTo>
                      <a:lnTo>
                        <a:pt x="17" y="41"/>
                      </a:lnTo>
                      <a:lnTo>
                        <a:pt x="19" y="40"/>
                      </a:lnTo>
                      <a:lnTo>
                        <a:pt x="19" y="40"/>
                      </a:lnTo>
                      <a:lnTo>
                        <a:pt x="25" y="39"/>
                      </a:lnTo>
                      <a:lnTo>
                        <a:pt x="28" y="39"/>
                      </a:lnTo>
                      <a:lnTo>
                        <a:pt x="30" y="40"/>
                      </a:lnTo>
                      <a:lnTo>
                        <a:pt x="30" y="40"/>
                      </a:lnTo>
                      <a:lnTo>
                        <a:pt x="31" y="42"/>
                      </a:lnTo>
                      <a:lnTo>
                        <a:pt x="31" y="42"/>
                      </a:lnTo>
                      <a:lnTo>
                        <a:pt x="32" y="43"/>
                      </a:lnTo>
                      <a:lnTo>
                        <a:pt x="32" y="43"/>
                      </a:lnTo>
                      <a:lnTo>
                        <a:pt x="34" y="42"/>
                      </a:lnTo>
                      <a:lnTo>
                        <a:pt x="35" y="42"/>
                      </a:lnTo>
                      <a:lnTo>
                        <a:pt x="35" y="42"/>
                      </a:lnTo>
                      <a:lnTo>
                        <a:pt x="35" y="42"/>
                      </a:lnTo>
                      <a:lnTo>
                        <a:pt x="35" y="38"/>
                      </a:lnTo>
                      <a:lnTo>
                        <a:pt x="35" y="34"/>
                      </a:lnTo>
                      <a:lnTo>
                        <a:pt x="35" y="34"/>
                      </a:lnTo>
                      <a:lnTo>
                        <a:pt x="36" y="32"/>
                      </a:lnTo>
                      <a:lnTo>
                        <a:pt x="37" y="31"/>
                      </a:lnTo>
                      <a:lnTo>
                        <a:pt x="38" y="30"/>
                      </a:lnTo>
                      <a:lnTo>
                        <a:pt x="38" y="30"/>
                      </a:lnTo>
                      <a:lnTo>
                        <a:pt x="40" y="30"/>
                      </a:lnTo>
                      <a:lnTo>
                        <a:pt x="41" y="30"/>
                      </a:lnTo>
                      <a:lnTo>
                        <a:pt x="41" y="31"/>
                      </a:lnTo>
                      <a:lnTo>
                        <a:pt x="41" y="31"/>
                      </a:lnTo>
                      <a:lnTo>
                        <a:pt x="40" y="32"/>
                      </a:lnTo>
                      <a:lnTo>
                        <a:pt x="40" y="33"/>
                      </a:lnTo>
                      <a:lnTo>
                        <a:pt x="41" y="33"/>
                      </a:lnTo>
                      <a:lnTo>
                        <a:pt x="41" y="33"/>
                      </a:lnTo>
                      <a:lnTo>
                        <a:pt x="42" y="33"/>
                      </a:lnTo>
                      <a:lnTo>
                        <a:pt x="42" y="32"/>
                      </a:lnTo>
                      <a:lnTo>
                        <a:pt x="43" y="32"/>
                      </a:lnTo>
                      <a:lnTo>
                        <a:pt x="44" y="32"/>
                      </a:lnTo>
                      <a:lnTo>
                        <a:pt x="44" y="32"/>
                      </a:lnTo>
                      <a:lnTo>
                        <a:pt x="46" y="33"/>
                      </a:lnTo>
                      <a:lnTo>
                        <a:pt x="49" y="34"/>
                      </a:lnTo>
                      <a:lnTo>
                        <a:pt x="49" y="34"/>
                      </a:lnTo>
                      <a:lnTo>
                        <a:pt x="53" y="35"/>
                      </a:lnTo>
                      <a:lnTo>
                        <a:pt x="55" y="36"/>
                      </a:lnTo>
                      <a:lnTo>
                        <a:pt x="55" y="36"/>
                      </a:lnTo>
                      <a:lnTo>
                        <a:pt x="56" y="37"/>
                      </a:lnTo>
                      <a:lnTo>
                        <a:pt x="57" y="36"/>
                      </a:lnTo>
                      <a:lnTo>
                        <a:pt x="57" y="37"/>
                      </a:lnTo>
                      <a:lnTo>
                        <a:pt x="57" y="37"/>
                      </a:lnTo>
                      <a:lnTo>
                        <a:pt x="56" y="39"/>
                      </a:lnTo>
                      <a:lnTo>
                        <a:pt x="55" y="42"/>
                      </a:lnTo>
                      <a:lnTo>
                        <a:pt x="55" y="42"/>
                      </a:lnTo>
                      <a:lnTo>
                        <a:pt x="54" y="45"/>
                      </a:lnTo>
                      <a:lnTo>
                        <a:pt x="54" y="47"/>
                      </a:lnTo>
                      <a:lnTo>
                        <a:pt x="55" y="48"/>
                      </a:lnTo>
                      <a:lnTo>
                        <a:pt x="55" y="48"/>
                      </a:lnTo>
                      <a:lnTo>
                        <a:pt x="56" y="48"/>
                      </a:lnTo>
                      <a:lnTo>
                        <a:pt x="59" y="46"/>
                      </a:lnTo>
                      <a:lnTo>
                        <a:pt x="59" y="46"/>
                      </a:lnTo>
                      <a:lnTo>
                        <a:pt x="61" y="45"/>
                      </a:lnTo>
                      <a:lnTo>
                        <a:pt x="63" y="45"/>
                      </a:lnTo>
                      <a:lnTo>
                        <a:pt x="64" y="45"/>
                      </a:lnTo>
                      <a:lnTo>
                        <a:pt x="64" y="45"/>
                      </a:lnTo>
                      <a:lnTo>
                        <a:pt x="66" y="46"/>
                      </a:lnTo>
                      <a:lnTo>
                        <a:pt x="67" y="46"/>
                      </a:lnTo>
                      <a:lnTo>
                        <a:pt x="67" y="46"/>
                      </a:lnTo>
                      <a:lnTo>
                        <a:pt x="69" y="46"/>
                      </a:lnTo>
                      <a:lnTo>
                        <a:pt x="69" y="45"/>
                      </a:lnTo>
                      <a:lnTo>
                        <a:pt x="70" y="44"/>
                      </a:lnTo>
                      <a:lnTo>
                        <a:pt x="70" y="44"/>
                      </a:lnTo>
                      <a:lnTo>
                        <a:pt x="69" y="39"/>
                      </a:lnTo>
                      <a:lnTo>
                        <a:pt x="68" y="34"/>
                      </a:lnTo>
                      <a:lnTo>
                        <a:pt x="68" y="34"/>
                      </a:lnTo>
                      <a:lnTo>
                        <a:pt x="67" y="32"/>
                      </a:lnTo>
                      <a:lnTo>
                        <a:pt x="69" y="29"/>
                      </a:lnTo>
                      <a:lnTo>
                        <a:pt x="69" y="29"/>
                      </a:lnTo>
                      <a:lnTo>
                        <a:pt x="70" y="27"/>
                      </a:lnTo>
                      <a:lnTo>
                        <a:pt x="70" y="25"/>
                      </a:lnTo>
                      <a:lnTo>
                        <a:pt x="71" y="24"/>
                      </a:lnTo>
                      <a:lnTo>
                        <a:pt x="71" y="24"/>
                      </a:lnTo>
                      <a:lnTo>
                        <a:pt x="75" y="24"/>
                      </a:lnTo>
                      <a:lnTo>
                        <a:pt x="77" y="24"/>
                      </a:lnTo>
                      <a:lnTo>
                        <a:pt x="77" y="24"/>
                      </a:lnTo>
                      <a:lnTo>
                        <a:pt x="77" y="23"/>
                      </a:lnTo>
                      <a:lnTo>
                        <a:pt x="79" y="22"/>
                      </a:lnTo>
                      <a:lnTo>
                        <a:pt x="79" y="22"/>
                      </a:lnTo>
                      <a:lnTo>
                        <a:pt x="81" y="24"/>
                      </a:lnTo>
                      <a:lnTo>
                        <a:pt x="83" y="25"/>
                      </a:lnTo>
                      <a:lnTo>
                        <a:pt x="84" y="25"/>
                      </a:lnTo>
                      <a:lnTo>
                        <a:pt x="84" y="25"/>
                      </a:lnTo>
                      <a:lnTo>
                        <a:pt x="85" y="23"/>
                      </a:lnTo>
                      <a:lnTo>
                        <a:pt x="86" y="21"/>
                      </a:lnTo>
                      <a:lnTo>
                        <a:pt x="86" y="21"/>
                      </a:lnTo>
                      <a:lnTo>
                        <a:pt x="90" y="18"/>
                      </a:lnTo>
                      <a:lnTo>
                        <a:pt x="90" y="18"/>
                      </a:lnTo>
                      <a:lnTo>
                        <a:pt x="93" y="17"/>
                      </a:lnTo>
                      <a:lnTo>
                        <a:pt x="95" y="17"/>
                      </a:lnTo>
                      <a:lnTo>
                        <a:pt x="95" y="17"/>
                      </a:lnTo>
                      <a:lnTo>
                        <a:pt x="98" y="16"/>
                      </a:lnTo>
                      <a:lnTo>
                        <a:pt x="98" y="16"/>
                      </a:lnTo>
                      <a:lnTo>
                        <a:pt x="102" y="13"/>
                      </a:lnTo>
                      <a:lnTo>
                        <a:pt x="102" y="13"/>
                      </a:lnTo>
                      <a:lnTo>
                        <a:pt x="104" y="11"/>
                      </a:lnTo>
                      <a:lnTo>
                        <a:pt x="106" y="10"/>
                      </a:lnTo>
                      <a:lnTo>
                        <a:pt x="105" y="9"/>
                      </a:lnTo>
                      <a:lnTo>
                        <a:pt x="105" y="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8" name="フリーフォーム 247">
                  <a:extLst>
                    <a:ext uri="{FF2B5EF4-FFF2-40B4-BE49-F238E27FC236}">
                      <a16:creationId xmlns:a16="http://schemas.microsoft.com/office/drawing/2014/main" id="{00000000-0008-0000-0000-000070060000}"/>
                    </a:ext>
                  </a:extLst>
                </p:cNvPr>
                <p:cNvSpPr>
                  <a:spLocks/>
                </p:cNvSpPr>
                <p:nvPr/>
              </p:nvSpPr>
              <p:spPr bwMode="auto">
                <a:xfrm>
                  <a:off x="160" y="756"/>
                  <a:ext cx="4" cy="2"/>
                </a:xfrm>
                <a:custGeom>
                  <a:avLst/>
                  <a:gdLst>
                    <a:gd name="T0" fmla="*/ 36 w 36"/>
                    <a:gd name="T1" fmla="*/ 14 h 19"/>
                    <a:gd name="T2" fmla="*/ 36 w 36"/>
                    <a:gd name="T3" fmla="*/ 14 h 19"/>
                    <a:gd name="T4" fmla="*/ 34 w 36"/>
                    <a:gd name="T5" fmla="*/ 14 h 19"/>
                    <a:gd name="T6" fmla="*/ 33 w 36"/>
                    <a:gd name="T7" fmla="*/ 15 h 19"/>
                    <a:gd name="T8" fmla="*/ 33 w 36"/>
                    <a:gd name="T9" fmla="*/ 15 h 19"/>
                    <a:gd name="T10" fmla="*/ 32 w 36"/>
                    <a:gd name="T11" fmla="*/ 14 h 19"/>
                    <a:gd name="T12" fmla="*/ 30 w 36"/>
                    <a:gd name="T13" fmla="*/ 12 h 19"/>
                    <a:gd name="T14" fmla="*/ 30 w 36"/>
                    <a:gd name="T15" fmla="*/ 12 h 19"/>
                    <a:gd name="T16" fmla="*/ 28 w 36"/>
                    <a:gd name="T17" fmla="*/ 10 h 19"/>
                    <a:gd name="T18" fmla="*/ 27 w 36"/>
                    <a:gd name="T19" fmla="*/ 9 h 19"/>
                    <a:gd name="T20" fmla="*/ 27 w 36"/>
                    <a:gd name="T21" fmla="*/ 9 h 19"/>
                    <a:gd name="T22" fmla="*/ 24 w 36"/>
                    <a:gd name="T23" fmla="*/ 8 h 19"/>
                    <a:gd name="T24" fmla="*/ 23 w 36"/>
                    <a:gd name="T25" fmla="*/ 7 h 19"/>
                    <a:gd name="T26" fmla="*/ 22 w 36"/>
                    <a:gd name="T27" fmla="*/ 6 h 19"/>
                    <a:gd name="T28" fmla="*/ 22 w 36"/>
                    <a:gd name="T29" fmla="*/ 6 h 19"/>
                    <a:gd name="T30" fmla="*/ 22 w 36"/>
                    <a:gd name="T31" fmla="*/ 4 h 19"/>
                    <a:gd name="T32" fmla="*/ 21 w 36"/>
                    <a:gd name="T33" fmla="*/ 3 h 19"/>
                    <a:gd name="T34" fmla="*/ 21 w 36"/>
                    <a:gd name="T35" fmla="*/ 3 h 19"/>
                    <a:gd name="T36" fmla="*/ 18 w 36"/>
                    <a:gd name="T37" fmla="*/ 1 h 19"/>
                    <a:gd name="T38" fmla="*/ 17 w 36"/>
                    <a:gd name="T39" fmla="*/ 0 h 19"/>
                    <a:gd name="T40" fmla="*/ 15 w 36"/>
                    <a:gd name="T41" fmla="*/ 0 h 19"/>
                    <a:gd name="T42" fmla="*/ 15 w 36"/>
                    <a:gd name="T43" fmla="*/ 0 h 19"/>
                    <a:gd name="T44" fmla="*/ 12 w 36"/>
                    <a:gd name="T45" fmla="*/ 0 h 19"/>
                    <a:gd name="T46" fmla="*/ 10 w 36"/>
                    <a:gd name="T47" fmla="*/ 1 h 19"/>
                    <a:gd name="T48" fmla="*/ 10 w 36"/>
                    <a:gd name="T49" fmla="*/ 1 h 19"/>
                    <a:gd name="T50" fmla="*/ 10 w 36"/>
                    <a:gd name="T51" fmla="*/ 2 h 19"/>
                    <a:gd name="T52" fmla="*/ 8 w 36"/>
                    <a:gd name="T53" fmla="*/ 3 h 19"/>
                    <a:gd name="T54" fmla="*/ 8 w 36"/>
                    <a:gd name="T55" fmla="*/ 3 h 19"/>
                    <a:gd name="T56" fmla="*/ 6 w 36"/>
                    <a:gd name="T57" fmla="*/ 3 h 19"/>
                    <a:gd name="T58" fmla="*/ 4 w 36"/>
                    <a:gd name="T59" fmla="*/ 3 h 19"/>
                    <a:gd name="T60" fmla="*/ 4 w 36"/>
                    <a:gd name="T61" fmla="*/ 3 h 19"/>
                    <a:gd name="T62" fmla="*/ 3 w 36"/>
                    <a:gd name="T63" fmla="*/ 3 h 19"/>
                    <a:gd name="T64" fmla="*/ 2 w 36"/>
                    <a:gd name="T65" fmla="*/ 5 h 19"/>
                    <a:gd name="T66" fmla="*/ 0 w 36"/>
                    <a:gd name="T67" fmla="*/ 7 h 19"/>
                    <a:gd name="T68" fmla="*/ 0 w 36"/>
                    <a:gd name="T69" fmla="*/ 7 h 19"/>
                    <a:gd name="T70" fmla="*/ 1 w 36"/>
                    <a:gd name="T71" fmla="*/ 9 h 19"/>
                    <a:gd name="T72" fmla="*/ 2 w 36"/>
                    <a:gd name="T73" fmla="*/ 9 h 19"/>
                    <a:gd name="T74" fmla="*/ 2 w 36"/>
                    <a:gd name="T75" fmla="*/ 9 h 19"/>
                    <a:gd name="T76" fmla="*/ 5 w 36"/>
                    <a:gd name="T77" fmla="*/ 7 h 19"/>
                    <a:gd name="T78" fmla="*/ 7 w 36"/>
                    <a:gd name="T79" fmla="*/ 6 h 19"/>
                    <a:gd name="T80" fmla="*/ 8 w 36"/>
                    <a:gd name="T81" fmla="*/ 6 h 19"/>
                    <a:gd name="T82" fmla="*/ 8 w 36"/>
                    <a:gd name="T83" fmla="*/ 6 h 19"/>
                    <a:gd name="T84" fmla="*/ 9 w 36"/>
                    <a:gd name="T85" fmla="*/ 7 h 19"/>
                    <a:gd name="T86" fmla="*/ 10 w 36"/>
                    <a:gd name="T87" fmla="*/ 10 h 19"/>
                    <a:gd name="T88" fmla="*/ 10 w 36"/>
                    <a:gd name="T89" fmla="*/ 10 h 19"/>
                    <a:gd name="T90" fmla="*/ 13 w 36"/>
                    <a:gd name="T91" fmla="*/ 12 h 19"/>
                    <a:gd name="T92" fmla="*/ 16 w 36"/>
                    <a:gd name="T93" fmla="*/ 13 h 19"/>
                    <a:gd name="T94" fmla="*/ 16 w 36"/>
                    <a:gd name="T95" fmla="*/ 13 h 19"/>
                    <a:gd name="T96" fmla="*/ 22 w 36"/>
                    <a:gd name="T97" fmla="*/ 14 h 19"/>
                    <a:gd name="T98" fmla="*/ 26 w 36"/>
                    <a:gd name="T99" fmla="*/ 15 h 19"/>
                    <a:gd name="T100" fmla="*/ 26 w 36"/>
                    <a:gd name="T101" fmla="*/ 15 h 19"/>
                    <a:gd name="T102" fmla="*/ 28 w 36"/>
                    <a:gd name="T103" fmla="*/ 17 h 19"/>
                    <a:gd name="T104" fmla="*/ 29 w 36"/>
                    <a:gd name="T105" fmla="*/ 19 h 19"/>
                    <a:gd name="T106" fmla="*/ 31 w 36"/>
                    <a:gd name="T107" fmla="*/ 19 h 19"/>
                    <a:gd name="T108" fmla="*/ 31 w 36"/>
                    <a:gd name="T109" fmla="*/ 19 h 19"/>
                    <a:gd name="T110" fmla="*/ 32 w 36"/>
                    <a:gd name="T111" fmla="*/ 19 h 19"/>
                    <a:gd name="T112" fmla="*/ 33 w 36"/>
                    <a:gd name="T113" fmla="*/ 18 h 19"/>
                    <a:gd name="T114" fmla="*/ 34 w 36"/>
                    <a:gd name="T115" fmla="*/ 17 h 19"/>
                    <a:gd name="T116" fmla="*/ 34 w 36"/>
                    <a:gd name="T117" fmla="*/ 17 h 19"/>
                    <a:gd name="T118" fmla="*/ 35 w 36"/>
                    <a:gd name="T119" fmla="*/ 15 h 19"/>
                    <a:gd name="T120" fmla="*/ 36 w 36"/>
                    <a:gd name="T121" fmla="*/ 14 h 19"/>
                    <a:gd name="T122" fmla="*/ 36 w 36"/>
                    <a:gd name="T123"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 h="19">
                      <a:moveTo>
                        <a:pt x="36" y="14"/>
                      </a:moveTo>
                      <a:lnTo>
                        <a:pt x="36" y="14"/>
                      </a:lnTo>
                      <a:lnTo>
                        <a:pt x="34" y="14"/>
                      </a:lnTo>
                      <a:lnTo>
                        <a:pt x="33" y="15"/>
                      </a:lnTo>
                      <a:lnTo>
                        <a:pt x="33" y="15"/>
                      </a:lnTo>
                      <a:lnTo>
                        <a:pt x="32" y="14"/>
                      </a:lnTo>
                      <a:lnTo>
                        <a:pt x="30" y="12"/>
                      </a:lnTo>
                      <a:lnTo>
                        <a:pt x="30" y="12"/>
                      </a:lnTo>
                      <a:lnTo>
                        <a:pt x="28" y="10"/>
                      </a:lnTo>
                      <a:lnTo>
                        <a:pt x="27" y="9"/>
                      </a:lnTo>
                      <a:lnTo>
                        <a:pt x="27" y="9"/>
                      </a:lnTo>
                      <a:lnTo>
                        <a:pt x="24" y="8"/>
                      </a:lnTo>
                      <a:lnTo>
                        <a:pt x="23" y="7"/>
                      </a:lnTo>
                      <a:lnTo>
                        <a:pt x="22" y="6"/>
                      </a:lnTo>
                      <a:lnTo>
                        <a:pt x="22" y="6"/>
                      </a:lnTo>
                      <a:lnTo>
                        <a:pt x="22" y="4"/>
                      </a:lnTo>
                      <a:lnTo>
                        <a:pt x="21" y="3"/>
                      </a:lnTo>
                      <a:lnTo>
                        <a:pt x="21" y="3"/>
                      </a:lnTo>
                      <a:lnTo>
                        <a:pt x="18" y="1"/>
                      </a:lnTo>
                      <a:lnTo>
                        <a:pt x="17" y="0"/>
                      </a:lnTo>
                      <a:lnTo>
                        <a:pt x="15" y="0"/>
                      </a:lnTo>
                      <a:lnTo>
                        <a:pt x="15" y="0"/>
                      </a:lnTo>
                      <a:lnTo>
                        <a:pt x="12" y="0"/>
                      </a:lnTo>
                      <a:lnTo>
                        <a:pt x="10" y="1"/>
                      </a:lnTo>
                      <a:lnTo>
                        <a:pt x="10" y="1"/>
                      </a:lnTo>
                      <a:lnTo>
                        <a:pt x="10" y="2"/>
                      </a:lnTo>
                      <a:lnTo>
                        <a:pt x="8" y="3"/>
                      </a:lnTo>
                      <a:lnTo>
                        <a:pt x="8" y="3"/>
                      </a:lnTo>
                      <a:lnTo>
                        <a:pt x="6" y="3"/>
                      </a:lnTo>
                      <a:lnTo>
                        <a:pt x="4" y="3"/>
                      </a:lnTo>
                      <a:lnTo>
                        <a:pt x="4" y="3"/>
                      </a:lnTo>
                      <a:lnTo>
                        <a:pt x="3" y="3"/>
                      </a:lnTo>
                      <a:lnTo>
                        <a:pt x="2" y="5"/>
                      </a:lnTo>
                      <a:lnTo>
                        <a:pt x="0" y="7"/>
                      </a:lnTo>
                      <a:lnTo>
                        <a:pt x="0" y="7"/>
                      </a:lnTo>
                      <a:lnTo>
                        <a:pt x="1" y="9"/>
                      </a:lnTo>
                      <a:lnTo>
                        <a:pt x="2" y="9"/>
                      </a:lnTo>
                      <a:lnTo>
                        <a:pt x="2" y="9"/>
                      </a:lnTo>
                      <a:lnTo>
                        <a:pt x="5" y="7"/>
                      </a:lnTo>
                      <a:lnTo>
                        <a:pt x="7" y="6"/>
                      </a:lnTo>
                      <a:lnTo>
                        <a:pt x="8" y="6"/>
                      </a:lnTo>
                      <a:lnTo>
                        <a:pt x="8" y="6"/>
                      </a:lnTo>
                      <a:lnTo>
                        <a:pt x="9" y="7"/>
                      </a:lnTo>
                      <a:lnTo>
                        <a:pt x="10" y="10"/>
                      </a:lnTo>
                      <a:lnTo>
                        <a:pt x="10" y="10"/>
                      </a:lnTo>
                      <a:lnTo>
                        <a:pt x="13" y="12"/>
                      </a:lnTo>
                      <a:lnTo>
                        <a:pt x="16" y="13"/>
                      </a:lnTo>
                      <a:lnTo>
                        <a:pt x="16" y="13"/>
                      </a:lnTo>
                      <a:lnTo>
                        <a:pt x="22" y="14"/>
                      </a:lnTo>
                      <a:lnTo>
                        <a:pt x="26" y="15"/>
                      </a:lnTo>
                      <a:lnTo>
                        <a:pt x="26" y="15"/>
                      </a:lnTo>
                      <a:lnTo>
                        <a:pt x="28" y="17"/>
                      </a:lnTo>
                      <a:lnTo>
                        <a:pt x="29" y="19"/>
                      </a:lnTo>
                      <a:lnTo>
                        <a:pt x="31" y="19"/>
                      </a:lnTo>
                      <a:lnTo>
                        <a:pt x="31" y="19"/>
                      </a:lnTo>
                      <a:lnTo>
                        <a:pt x="32" y="19"/>
                      </a:lnTo>
                      <a:lnTo>
                        <a:pt x="33" y="18"/>
                      </a:lnTo>
                      <a:lnTo>
                        <a:pt x="34" y="17"/>
                      </a:lnTo>
                      <a:lnTo>
                        <a:pt x="34" y="17"/>
                      </a:lnTo>
                      <a:lnTo>
                        <a:pt x="35" y="15"/>
                      </a:lnTo>
                      <a:lnTo>
                        <a:pt x="36" y="14"/>
                      </a:lnTo>
                      <a:lnTo>
                        <a:pt x="36" y="1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9" name="フリーフォーム 248">
                  <a:extLst>
                    <a:ext uri="{FF2B5EF4-FFF2-40B4-BE49-F238E27FC236}">
                      <a16:creationId xmlns:a16="http://schemas.microsoft.com/office/drawing/2014/main" id="{00000000-0008-0000-0000-000073060000}"/>
                    </a:ext>
                  </a:extLst>
                </p:cNvPr>
                <p:cNvSpPr>
                  <a:spLocks/>
                </p:cNvSpPr>
                <p:nvPr/>
              </p:nvSpPr>
              <p:spPr bwMode="auto">
                <a:xfrm>
                  <a:off x="146" y="748"/>
                  <a:ext cx="3" cy="2"/>
                </a:xfrm>
                <a:custGeom>
                  <a:avLst/>
                  <a:gdLst>
                    <a:gd name="T0" fmla="*/ 25 w 25"/>
                    <a:gd name="T1" fmla="*/ 7 h 24"/>
                    <a:gd name="T2" fmla="*/ 23 w 25"/>
                    <a:gd name="T3" fmla="*/ 4 h 24"/>
                    <a:gd name="T4" fmla="*/ 21 w 25"/>
                    <a:gd name="T5" fmla="*/ 4 h 24"/>
                    <a:gd name="T6" fmla="*/ 18 w 25"/>
                    <a:gd name="T7" fmla="*/ 3 h 24"/>
                    <a:gd name="T8" fmla="*/ 18 w 25"/>
                    <a:gd name="T9" fmla="*/ 0 h 24"/>
                    <a:gd name="T10" fmla="*/ 17 w 25"/>
                    <a:gd name="T11" fmla="*/ 0 h 24"/>
                    <a:gd name="T12" fmla="*/ 15 w 25"/>
                    <a:gd name="T13" fmla="*/ 5 h 24"/>
                    <a:gd name="T14" fmla="*/ 15 w 25"/>
                    <a:gd name="T15" fmla="*/ 7 h 24"/>
                    <a:gd name="T16" fmla="*/ 14 w 25"/>
                    <a:gd name="T17" fmla="*/ 8 h 24"/>
                    <a:gd name="T18" fmla="*/ 12 w 25"/>
                    <a:gd name="T19" fmla="*/ 8 h 24"/>
                    <a:gd name="T20" fmla="*/ 13 w 25"/>
                    <a:gd name="T21" fmla="*/ 9 h 24"/>
                    <a:gd name="T22" fmla="*/ 14 w 25"/>
                    <a:gd name="T23" fmla="*/ 11 h 24"/>
                    <a:gd name="T24" fmla="*/ 13 w 25"/>
                    <a:gd name="T25" fmla="*/ 13 h 24"/>
                    <a:gd name="T26" fmla="*/ 12 w 25"/>
                    <a:gd name="T27" fmla="*/ 15 h 24"/>
                    <a:gd name="T28" fmla="*/ 11 w 25"/>
                    <a:gd name="T29" fmla="*/ 14 h 24"/>
                    <a:gd name="T30" fmla="*/ 9 w 25"/>
                    <a:gd name="T31" fmla="*/ 12 h 24"/>
                    <a:gd name="T32" fmla="*/ 9 w 25"/>
                    <a:gd name="T33" fmla="*/ 13 h 24"/>
                    <a:gd name="T34" fmla="*/ 9 w 25"/>
                    <a:gd name="T35" fmla="*/ 17 h 24"/>
                    <a:gd name="T36" fmla="*/ 8 w 25"/>
                    <a:gd name="T37" fmla="*/ 17 h 24"/>
                    <a:gd name="T38" fmla="*/ 5 w 25"/>
                    <a:gd name="T39" fmla="*/ 15 h 24"/>
                    <a:gd name="T40" fmla="*/ 6 w 25"/>
                    <a:gd name="T41" fmla="*/ 14 h 24"/>
                    <a:gd name="T42" fmla="*/ 5 w 25"/>
                    <a:gd name="T43" fmla="*/ 13 h 24"/>
                    <a:gd name="T44" fmla="*/ 3 w 25"/>
                    <a:gd name="T45" fmla="*/ 14 h 24"/>
                    <a:gd name="T46" fmla="*/ 1 w 25"/>
                    <a:gd name="T47" fmla="*/ 16 h 24"/>
                    <a:gd name="T48" fmla="*/ 0 w 25"/>
                    <a:gd name="T49" fmla="*/ 19 h 24"/>
                    <a:gd name="T50" fmla="*/ 0 w 25"/>
                    <a:gd name="T51" fmla="*/ 20 h 24"/>
                    <a:gd name="T52" fmla="*/ 4 w 25"/>
                    <a:gd name="T53" fmla="*/ 22 h 24"/>
                    <a:gd name="T54" fmla="*/ 6 w 25"/>
                    <a:gd name="T55" fmla="*/ 24 h 24"/>
                    <a:gd name="T56" fmla="*/ 8 w 25"/>
                    <a:gd name="T57" fmla="*/ 24 h 24"/>
                    <a:gd name="T58" fmla="*/ 12 w 25"/>
                    <a:gd name="T59" fmla="*/ 21 h 24"/>
                    <a:gd name="T60" fmla="*/ 15 w 25"/>
                    <a:gd name="T61" fmla="*/ 17 h 24"/>
                    <a:gd name="T62" fmla="*/ 18 w 25"/>
                    <a:gd name="T63" fmla="*/ 13 h 24"/>
                    <a:gd name="T64" fmla="*/ 19 w 25"/>
                    <a:gd name="T65" fmla="*/ 10 h 24"/>
                    <a:gd name="T66" fmla="*/ 23 w 25"/>
                    <a:gd name="T67" fmla="*/ 8 h 24"/>
                    <a:gd name="T68" fmla="*/ 25 w 25"/>
                    <a:gd name="T69" fmla="*/ 8 h 24"/>
                    <a:gd name="T70" fmla="*/ 25 w 25"/>
                    <a:gd name="T71"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24">
                      <a:moveTo>
                        <a:pt x="25" y="7"/>
                      </a:moveTo>
                      <a:lnTo>
                        <a:pt x="25" y="7"/>
                      </a:lnTo>
                      <a:lnTo>
                        <a:pt x="24" y="5"/>
                      </a:lnTo>
                      <a:lnTo>
                        <a:pt x="23" y="4"/>
                      </a:lnTo>
                      <a:lnTo>
                        <a:pt x="23" y="4"/>
                      </a:lnTo>
                      <a:lnTo>
                        <a:pt x="21" y="4"/>
                      </a:lnTo>
                      <a:lnTo>
                        <a:pt x="18" y="3"/>
                      </a:lnTo>
                      <a:lnTo>
                        <a:pt x="18" y="3"/>
                      </a:lnTo>
                      <a:lnTo>
                        <a:pt x="18" y="0"/>
                      </a:lnTo>
                      <a:lnTo>
                        <a:pt x="18" y="0"/>
                      </a:lnTo>
                      <a:lnTo>
                        <a:pt x="17" y="0"/>
                      </a:lnTo>
                      <a:lnTo>
                        <a:pt x="17" y="0"/>
                      </a:lnTo>
                      <a:lnTo>
                        <a:pt x="16" y="3"/>
                      </a:lnTo>
                      <a:lnTo>
                        <a:pt x="15" y="5"/>
                      </a:lnTo>
                      <a:lnTo>
                        <a:pt x="15" y="5"/>
                      </a:lnTo>
                      <a:lnTo>
                        <a:pt x="15" y="7"/>
                      </a:lnTo>
                      <a:lnTo>
                        <a:pt x="14" y="8"/>
                      </a:lnTo>
                      <a:lnTo>
                        <a:pt x="14" y="8"/>
                      </a:lnTo>
                      <a:lnTo>
                        <a:pt x="12" y="8"/>
                      </a:lnTo>
                      <a:lnTo>
                        <a:pt x="12" y="8"/>
                      </a:lnTo>
                      <a:lnTo>
                        <a:pt x="13" y="9"/>
                      </a:lnTo>
                      <a:lnTo>
                        <a:pt x="13" y="9"/>
                      </a:lnTo>
                      <a:lnTo>
                        <a:pt x="14" y="10"/>
                      </a:lnTo>
                      <a:lnTo>
                        <a:pt x="14" y="11"/>
                      </a:lnTo>
                      <a:lnTo>
                        <a:pt x="13" y="13"/>
                      </a:lnTo>
                      <a:lnTo>
                        <a:pt x="13" y="13"/>
                      </a:lnTo>
                      <a:lnTo>
                        <a:pt x="13" y="15"/>
                      </a:lnTo>
                      <a:lnTo>
                        <a:pt x="12" y="15"/>
                      </a:lnTo>
                      <a:lnTo>
                        <a:pt x="11" y="14"/>
                      </a:lnTo>
                      <a:lnTo>
                        <a:pt x="11" y="14"/>
                      </a:lnTo>
                      <a:lnTo>
                        <a:pt x="10" y="13"/>
                      </a:lnTo>
                      <a:lnTo>
                        <a:pt x="9" y="12"/>
                      </a:lnTo>
                      <a:lnTo>
                        <a:pt x="9" y="13"/>
                      </a:lnTo>
                      <a:lnTo>
                        <a:pt x="9" y="13"/>
                      </a:lnTo>
                      <a:lnTo>
                        <a:pt x="9" y="16"/>
                      </a:lnTo>
                      <a:lnTo>
                        <a:pt x="9" y="17"/>
                      </a:lnTo>
                      <a:lnTo>
                        <a:pt x="8" y="17"/>
                      </a:lnTo>
                      <a:lnTo>
                        <a:pt x="8" y="17"/>
                      </a:lnTo>
                      <a:lnTo>
                        <a:pt x="5" y="17"/>
                      </a:lnTo>
                      <a:lnTo>
                        <a:pt x="5" y="15"/>
                      </a:lnTo>
                      <a:lnTo>
                        <a:pt x="5" y="15"/>
                      </a:lnTo>
                      <a:lnTo>
                        <a:pt x="6" y="14"/>
                      </a:lnTo>
                      <a:lnTo>
                        <a:pt x="6" y="13"/>
                      </a:lnTo>
                      <a:lnTo>
                        <a:pt x="5" y="13"/>
                      </a:lnTo>
                      <a:lnTo>
                        <a:pt x="5" y="13"/>
                      </a:lnTo>
                      <a:lnTo>
                        <a:pt x="3" y="14"/>
                      </a:lnTo>
                      <a:lnTo>
                        <a:pt x="1" y="16"/>
                      </a:lnTo>
                      <a:lnTo>
                        <a:pt x="1" y="16"/>
                      </a:lnTo>
                      <a:lnTo>
                        <a:pt x="0" y="18"/>
                      </a:lnTo>
                      <a:lnTo>
                        <a:pt x="0" y="19"/>
                      </a:lnTo>
                      <a:lnTo>
                        <a:pt x="0" y="20"/>
                      </a:lnTo>
                      <a:lnTo>
                        <a:pt x="0" y="20"/>
                      </a:lnTo>
                      <a:lnTo>
                        <a:pt x="2" y="21"/>
                      </a:lnTo>
                      <a:lnTo>
                        <a:pt x="4" y="22"/>
                      </a:lnTo>
                      <a:lnTo>
                        <a:pt x="4" y="22"/>
                      </a:lnTo>
                      <a:lnTo>
                        <a:pt x="6" y="24"/>
                      </a:lnTo>
                      <a:lnTo>
                        <a:pt x="7" y="24"/>
                      </a:lnTo>
                      <a:lnTo>
                        <a:pt x="8" y="24"/>
                      </a:lnTo>
                      <a:lnTo>
                        <a:pt x="8" y="24"/>
                      </a:lnTo>
                      <a:lnTo>
                        <a:pt x="12" y="21"/>
                      </a:lnTo>
                      <a:lnTo>
                        <a:pt x="15" y="17"/>
                      </a:lnTo>
                      <a:lnTo>
                        <a:pt x="15" y="17"/>
                      </a:lnTo>
                      <a:lnTo>
                        <a:pt x="17" y="15"/>
                      </a:lnTo>
                      <a:lnTo>
                        <a:pt x="18" y="13"/>
                      </a:lnTo>
                      <a:lnTo>
                        <a:pt x="18" y="13"/>
                      </a:lnTo>
                      <a:lnTo>
                        <a:pt x="19" y="10"/>
                      </a:lnTo>
                      <a:lnTo>
                        <a:pt x="23" y="8"/>
                      </a:lnTo>
                      <a:lnTo>
                        <a:pt x="23" y="8"/>
                      </a:lnTo>
                      <a:lnTo>
                        <a:pt x="25" y="8"/>
                      </a:lnTo>
                      <a:lnTo>
                        <a:pt x="25" y="8"/>
                      </a:lnTo>
                      <a:lnTo>
                        <a:pt x="25" y="7"/>
                      </a:lnTo>
                      <a:lnTo>
                        <a:pt x="25" y="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0" name="フリーフォーム 249">
                  <a:extLst>
                    <a:ext uri="{FF2B5EF4-FFF2-40B4-BE49-F238E27FC236}">
                      <a16:creationId xmlns:a16="http://schemas.microsoft.com/office/drawing/2014/main" id="{00000000-0008-0000-0000-000074060000}"/>
                    </a:ext>
                  </a:extLst>
                </p:cNvPr>
                <p:cNvSpPr>
                  <a:spLocks/>
                </p:cNvSpPr>
                <p:nvPr/>
              </p:nvSpPr>
              <p:spPr bwMode="auto">
                <a:xfrm>
                  <a:off x="143" y="745"/>
                  <a:ext cx="2" cy="1"/>
                </a:xfrm>
                <a:custGeom>
                  <a:avLst/>
                  <a:gdLst>
                    <a:gd name="T0" fmla="*/ 19 w 20"/>
                    <a:gd name="T1" fmla="*/ 2 h 13"/>
                    <a:gd name="T2" fmla="*/ 19 w 20"/>
                    <a:gd name="T3" fmla="*/ 2 h 13"/>
                    <a:gd name="T4" fmla="*/ 18 w 20"/>
                    <a:gd name="T5" fmla="*/ 1 h 13"/>
                    <a:gd name="T6" fmla="*/ 17 w 20"/>
                    <a:gd name="T7" fmla="*/ 0 h 13"/>
                    <a:gd name="T8" fmla="*/ 15 w 20"/>
                    <a:gd name="T9" fmla="*/ 1 h 13"/>
                    <a:gd name="T10" fmla="*/ 15 w 20"/>
                    <a:gd name="T11" fmla="*/ 1 h 13"/>
                    <a:gd name="T12" fmla="*/ 14 w 20"/>
                    <a:gd name="T13" fmla="*/ 2 h 13"/>
                    <a:gd name="T14" fmla="*/ 13 w 20"/>
                    <a:gd name="T15" fmla="*/ 3 h 13"/>
                    <a:gd name="T16" fmla="*/ 13 w 20"/>
                    <a:gd name="T17" fmla="*/ 3 h 13"/>
                    <a:gd name="T18" fmla="*/ 12 w 20"/>
                    <a:gd name="T19" fmla="*/ 4 h 13"/>
                    <a:gd name="T20" fmla="*/ 11 w 20"/>
                    <a:gd name="T21" fmla="*/ 6 h 13"/>
                    <a:gd name="T22" fmla="*/ 11 w 20"/>
                    <a:gd name="T23" fmla="*/ 6 h 13"/>
                    <a:gd name="T24" fmla="*/ 10 w 20"/>
                    <a:gd name="T25" fmla="*/ 7 h 13"/>
                    <a:gd name="T26" fmla="*/ 8 w 20"/>
                    <a:gd name="T27" fmla="*/ 8 h 13"/>
                    <a:gd name="T28" fmla="*/ 8 w 20"/>
                    <a:gd name="T29" fmla="*/ 8 h 13"/>
                    <a:gd name="T30" fmla="*/ 8 w 20"/>
                    <a:gd name="T31" fmla="*/ 7 h 13"/>
                    <a:gd name="T32" fmla="*/ 7 w 20"/>
                    <a:gd name="T33" fmla="*/ 6 h 13"/>
                    <a:gd name="T34" fmla="*/ 7 w 20"/>
                    <a:gd name="T35" fmla="*/ 6 h 13"/>
                    <a:gd name="T36" fmla="*/ 3 w 20"/>
                    <a:gd name="T37" fmla="*/ 7 h 13"/>
                    <a:gd name="T38" fmla="*/ 1 w 20"/>
                    <a:gd name="T39" fmla="*/ 7 h 13"/>
                    <a:gd name="T40" fmla="*/ 0 w 20"/>
                    <a:gd name="T41" fmla="*/ 8 h 13"/>
                    <a:gd name="T42" fmla="*/ 0 w 20"/>
                    <a:gd name="T43" fmla="*/ 8 h 13"/>
                    <a:gd name="T44" fmla="*/ 0 w 20"/>
                    <a:gd name="T45" fmla="*/ 12 h 13"/>
                    <a:gd name="T46" fmla="*/ 1 w 20"/>
                    <a:gd name="T47" fmla="*/ 13 h 13"/>
                    <a:gd name="T48" fmla="*/ 2 w 20"/>
                    <a:gd name="T49" fmla="*/ 13 h 13"/>
                    <a:gd name="T50" fmla="*/ 2 w 20"/>
                    <a:gd name="T51" fmla="*/ 13 h 13"/>
                    <a:gd name="T52" fmla="*/ 7 w 20"/>
                    <a:gd name="T53" fmla="*/ 12 h 13"/>
                    <a:gd name="T54" fmla="*/ 9 w 20"/>
                    <a:gd name="T55" fmla="*/ 11 h 13"/>
                    <a:gd name="T56" fmla="*/ 11 w 20"/>
                    <a:gd name="T57" fmla="*/ 9 h 13"/>
                    <a:gd name="T58" fmla="*/ 11 w 20"/>
                    <a:gd name="T59" fmla="*/ 9 h 13"/>
                    <a:gd name="T60" fmla="*/ 12 w 20"/>
                    <a:gd name="T61" fmla="*/ 7 h 13"/>
                    <a:gd name="T62" fmla="*/ 14 w 20"/>
                    <a:gd name="T63" fmla="*/ 5 h 13"/>
                    <a:gd name="T64" fmla="*/ 14 w 20"/>
                    <a:gd name="T65" fmla="*/ 5 h 13"/>
                    <a:gd name="T66" fmla="*/ 18 w 20"/>
                    <a:gd name="T67" fmla="*/ 4 h 13"/>
                    <a:gd name="T68" fmla="*/ 20 w 20"/>
                    <a:gd name="T69" fmla="*/ 3 h 13"/>
                    <a:gd name="T70" fmla="*/ 19 w 20"/>
                    <a:gd name="T71" fmla="*/ 2 h 13"/>
                    <a:gd name="T72" fmla="*/ 19 w 20"/>
                    <a:gd name="T7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3">
                      <a:moveTo>
                        <a:pt x="19" y="2"/>
                      </a:moveTo>
                      <a:lnTo>
                        <a:pt x="19" y="2"/>
                      </a:lnTo>
                      <a:lnTo>
                        <a:pt x="18" y="1"/>
                      </a:lnTo>
                      <a:lnTo>
                        <a:pt x="17" y="0"/>
                      </a:lnTo>
                      <a:lnTo>
                        <a:pt x="15" y="1"/>
                      </a:lnTo>
                      <a:lnTo>
                        <a:pt x="15" y="1"/>
                      </a:lnTo>
                      <a:lnTo>
                        <a:pt x="14" y="2"/>
                      </a:lnTo>
                      <a:lnTo>
                        <a:pt x="13" y="3"/>
                      </a:lnTo>
                      <a:lnTo>
                        <a:pt x="13" y="3"/>
                      </a:lnTo>
                      <a:lnTo>
                        <a:pt x="12" y="4"/>
                      </a:lnTo>
                      <a:lnTo>
                        <a:pt x="11" y="6"/>
                      </a:lnTo>
                      <a:lnTo>
                        <a:pt x="11" y="6"/>
                      </a:lnTo>
                      <a:lnTo>
                        <a:pt x="10" y="7"/>
                      </a:lnTo>
                      <a:lnTo>
                        <a:pt x="8" y="8"/>
                      </a:lnTo>
                      <a:lnTo>
                        <a:pt x="8" y="8"/>
                      </a:lnTo>
                      <a:lnTo>
                        <a:pt x="8" y="7"/>
                      </a:lnTo>
                      <a:lnTo>
                        <a:pt x="7" y="6"/>
                      </a:lnTo>
                      <a:lnTo>
                        <a:pt x="7" y="6"/>
                      </a:lnTo>
                      <a:lnTo>
                        <a:pt x="3" y="7"/>
                      </a:lnTo>
                      <a:lnTo>
                        <a:pt x="1" y="7"/>
                      </a:lnTo>
                      <a:lnTo>
                        <a:pt x="0" y="8"/>
                      </a:lnTo>
                      <a:lnTo>
                        <a:pt x="0" y="8"/>
                      </a:lnTo>
                      <a:lnTo>
                        <a:pt x="0" y="12"/>
                      </a:lnTo>
                      <a:lnTo>
                        <a:pt x="1" y="13"/>
                      </a:lnTo>
                      <a:lnTo>
                        <a:pt x="2" y="13"/>
                      </a:lnTo>
                      <a:lnTo>
                        <a:pt x="2" y="13"/>
                      </a:lnTo>
                      <a:lnTo>
                        <a:pt x="7" y="12"/>
                      </a:lnTo>
                      <a:lnTo>
                        <a:pt x="9" y="11"/>
                      </a:lnTo>
                      <a:lnTo>
                        <a:pt x="11" y="9"/>
                      </a:lnTo>
                      <a:lnTo>
                        <a:pt x="11" y="9"/>
                      </a:lnTo>
                      <a:lnTo>
                        <a:pt x="12" y="7"/>
                      </a:lnTo>
                      <a:lnTo>
                        <a:pt x="14" y="5"/>
                      </a:lnTo>
                      <a:lnTo>
                        <a:pt x="14" y="5"/>
                      </a:lnTo>
                      <a:lnTo>
                        <a:pt x="18" y="4"/>
                      </a:lnTo>
                      <a:lnTo>
                        <a:pt x="20" y="3"/>
                      </a:lnTo>
                      <a:lnTo>
                        <a:pt x="19" y="2"/>
                      </a:lnTo>
                      <a:lnTo>
                        <a:pt x="19"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1" name="フリーフォーム 250">
                  <a:extLst>
                    <a:ext uri="{FF2B5EF4-FFF2-40B4-BE49-F238E27FC236}">
                      <a16:creationId xmlns:a16="http://schemas.microsoft.com/office/drawing/2014/main" id="{00000000-0008-0000-0000-000075060000}"/>
                    </a:ext>
                  </a:extLst>
                </p:cNvPr>
                <p:cNvSpPr>
                  <a:spLocks/>
                </p:cNvSpPr>
                <p:nvPr/>
              </p:nvSpPr>
              <p:spPr bwMode="auto">
                <a:xfrm>
                  <a:off x="141" y="746"/>
                  <a:ext cx="2" cy="2"/>
                </a:xfrm>
                <a:custGeom>
                  <a:avLst/>
                  <a:gdLst>
                    <a:gd name="T0" fmla="*/ 14 w 14"/>
                    <a:gd name="T1" fmla="*/ 19 h 21"/>
                    <a:gd name="T2" fmla="*/ 14 w 14"/>
                    <a:gd name="T3" fmla="*/ 19 h 21"/>
                    <a:gd name="T4" fmla="*/ 9 w 14"/>
                    <a:gd name="T5" fmla="*/ 14 h 21"/>
                    <a:gd name="T6" fmla="*/ 9 w 14"/>
                    <a:gd name="T7" fmla="*/ 14 h 21"/>
                    <a:gd name="T8" fmla="*/ 8 w 14"/>
                    <a:gd name="T9" fmla="*/ 12 h 21"/>
                    <a:gd name="T10" fmla="*/ 7 w 14"/>
                    <a:gd name="T11" fmla="*/ 11 h 21"/>
                    <a:gd name="T12" fmla="*/ 7 w 14"/>
                    <a:gd name="T13" fmla="*/ 10 h 21"/>
                    <a:gd name="T14" fmla="*/ 7 w 14"/>
                    <a:gd name="T15" fmla="*/ 10 h 21"/>
                    <a:gd name="T16" fmla="*/ 9 w 14"/>
                    <a:gd name="T17" fmla="*/ 8 h 21"/>
                    <a:gd name="T18" fmla="*/ 9 w 14"/>
                    <a:gd name="T19" fmla="*/ 7 h 21"/>
                    <a:gd name="T20" fmla="*/ 9 w 14"/>
                    <a:gd name="T21" fmla="*/ 7 h 21"/>
                    <a:gd name="T22" fmla="*/ 8 w 14"/>
                    <a:gd name="T23" fmla="*/ 5 h 21"/>
                    <a:gd name="T24" fmla="*/ 7 w 14"/>
                    <a:gd name="T25" fmla="*/ 4 h 21"/>
                    <a:gd name="T26" fmla="*/ 7 w 14"/>
                    <a:gd name="T27" fmla="*/ 3 h 21"/>
                    <a:gd name="T28" fmla="*/ 7 w 14"/>
                    <a:gd name="T29" fmla="*/ 3 h 21"/>
                    <a:gd name="T30" fmla="*/ 9 w 14"/>
                    <a:gd name="T31" fmla="*/ 1 h 21"/>
                    <a:gd name="T32" fmla="*/ 9 w 14"/>
                    <a:gd name="T33" fmla="*/ 0 h 21"/>
                    <a:gd name="T34" fmla="*/ 9 w 14"/>
                    <a:gd name="T35" fmla="*/ 0 h 21"/>
                    <a:gd name="T36" fmla="*/ 9 w 14"/>
                    <a:gd name="T37" fmla="*/ 0 h 21"/>
                    <a:gd name="T38" fmla="*/ 7 w 14"/>
                    <a:gd name="T39" fmla="*/ 0 h 21"/>
                    <a:gd name="T40" fmla="*/ 6 w 14"/>
                    <a:gd name="T41" fmla="*/ 1 h 21"/>
                    <a:gd name="T42" fmla="*/ 5 w 14"/>
                    <a:gd name="T43" fmla="*/ 3 h 21"/>
                    <a:gd name="T44" fmla="*/ 5 w 14"/>
                    <a:gd name="T45" fmla="*/ 3 h 21"/>
                    <a:gd name="T46" fmla="*/ 6 w 14"/>
                    <a:gd name="T47" fmla="*/ 6 h 21"/>
                    <a:gd name="T48" fmla="*/ 5 w 14"/>
                    <a:gd name="T49" fmla="*/ 8 h 21"/>
                    <a:gd name="T50" fmla="*/ 5 w 14"/>
                    <a:gd name="T51" fmla="*/ 8 h 21"/>
                    <a:gd name="T52" fmla="*/ 5 w 14"/>
                    <a:gd name="T53" fmla="*/ 8 h 21"/>
                    <a:gd name="T54" fmla="*/ 1 w 14"/>
                    <a:gd name="T55" fmla="*/ 9 h 21"/>
                    <a:gd name="T56" fmla="*/ 0 w 14"/>
                    <a:gd name="T57" fmla="*/ 9 h 21"/>
                    <a:gd name="T58" fmla="*/ 1 w 14"/>
                    <a:gd name="T59" fmla="*/ 9 h 21"/>
                    <a:gd name="T60" fmla="*/ 1 w 14"/>
                    <a:gd name="T61" fmla="*/ 9 h 21"/>
                    <a:gd name="T62" fmla="*/ 4 w 14"/>
                    <a:gd name="T63" fmla="*/ 11 h 21"/>
                    <a:gd name="T64" fmla="*/ 6 w 14"/>
                    <a:gd name="T65" fmla="*/ 12 h 21"/>
                    <a:gd name="T66" fmla="*/ 6 w 14"/>
                    <a:gd name="T67" fmla="*/ 12 h 21"/>
                    <a:gd name="T68" fmla="*/ 8 w 14"/>
                    <a:gd name="T69" fmla="*/ 17 h 21"/>
                    <a:gd name="T70" fmla="*/ 10 w 14"/>
                    <a:gd name="T71" fmla="*/ 21 h 21"/>
                    <a:gd name="T72" fmla="*/ 10 w 14"/>
                    <a:gd name="T73" fmla="*/ 21 h 21"/>
                    <a:gd name="T74" fmla="*/ 13 w 14"/>
                    <a:gd name="T75" fmla="*/ 21 h 21"/>
                    <a:gd name="T76" fmla="*/ 14 w 14"/>
                    <a:gd name="T77" fmla="*/ 21 h 21"/>
                    <a:gd name="T78" fmla="*/ 14 w 14"/>
                    <a:gd name="T79" fmla="*/ 19 h 21"/>
                    <a:gd name="T80" fmla="*/ 14 w 14"/>
                    <a:gd name="T8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21">
                      <a:moveTo>
                        <a:pt x="14" y="19"/>
                      </a:moveTo>
                      <a:lnTo>
                        <a:pt x="14" y="19"/>
                      </a:lnTo>
                      <a:lnTo>
                        <a:pt x="9" y="14"/>
                      </a:lnTo>
                      <a:lnTo>
                        <a:pt x="9" y="14"/>
                      </a:lnTo>
                      <a:lnTo>
                        <a:pt x="8" y="12"/>
                      </a:lnTo>
                      <a:lnTo>
                        <a:pt x="7" y="11"/>
                      </a:lnTo>
                      <a:lnTo>
                        <a:pt x="7" y="10"/>
                      </a:lnTo>
                      <a:lnTo>
                        <a:pt x="7" y="10"/>
                      </a:lnTo>
                      <a:lnTo>
                        <a:pt x="9" y="8"/>
                      </a:lnTo>
                      <a:lnTo>
                        <a:pt x="9" y="7"/>
                      </a:lnTo>
                      <a:lnTo>
                        <a:pt x="9" y="7"/>
                      </a:lnTo>
                      <a:lnTo>
                        <a:pt x="8" y="5"/>
                      </a:lnTo>
                      <a:lnTo>
                        <a:pt x="7" y="4"/>
                      </a:lnTo>
                      <a:lnTo>
                        <a:pt x="7" y="3"/>
                      </a:lnTo>
                      <a:lnTo>
                        <a:pt x="7" y="3"/>
                      </a:lnTo>
                      <a:lnTo>
                        <a:pt x="9" y="1"/>
                      </a:lnTo>
                      <a:lnTo>
                        <a:pt x="9" y="0"/>
                      </a:lnTo>
                      <a:lnTo>
                        <a:pt x="9" y="0"/>
                      </a:lnTo>
                      <a:lnTo>
                        <a:pt x="9" y="0"/>
                      </a:lnTo>
                      <a:lnTo>
                        <a:pt x="7" y="0"/>
                      </a:lnTo>
                      <a:lnTo>
                        <a:pt x="6" y="1"/>
                      </a:lnTo>
                      <a:lnTo>
                        <a:pt x="5" y="3"/>
                      </a:lnTo>
                      <a:lnTo>
                        <a:pt x="5" y="3"/>
                      </a:lnTo>
                      <a:lnTo>
                        <a:pt x="6" y="6"/>
                      </a:lnTo>
                      <a:lnTo>
                        <a:pt x="5" y="8"/>
                      </a:lnTo>
                      <a:lnTo>
                        <a:pt x="5" y="8"/>
                      </a:lnTo>
                      <a:lnTo>
                        <a:pt x="5" y="8"/>
                      </a:lnTo>
                      <a:lnTo>
                        <a:pt x="1" y="9"/>
                      </a:lnTo>
                      <a:lnTo>
                        <a:pt x="0" y="9"/>
                      </a:lnTo>
                      <a:lnTo>
                        <a:pt x="1" y="9"/>
                      </a:lnTo>
                      <a:lnTo>
                        <a:pt x="1" y="9"/>
                      </a:lnTo>
                      <a:lnTo>
                        <a:pt x="4" y="11"/>
                      </a:lnTo>
                      <a:lnTo>
                        <a:pt x="6" y="12"/>
                      </a:lnTo>
                      <a:lnTo>
                        <a:pt x="6" y="12"/>
                      </a:lnTo>
                      <a:lnTo>
                        <a:pt x="8" y="17"/>
                      </a:lnTo>
                      <a:lnTo>
                        <a:pt x="10" y="21"/>
                      </a:lnTo>
                      <a:lnTo>
                        <a:pt x="10" y="21"/>
                      </a:lnTo>
                      <a:lnTo>
                        <a:pt x="13" y="21"/>
                      </a:lnTo>
                      <a:lnTo>
                        <a:pt x="14" y="21"/>
                      </a:lnTo>
                      <a:lnTo>
                        <a:pt x="14" y="19"/>
                      </a:lnTo>
                      <a:lnTo>
                        <a:pt x="14" y="1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2" name="フリーフォーム 251">
                  <a:extLst>
                    <a:ext uri="{FF2B5EF4-FFF2-40B4-BE49-F238E27FC236}">
                      <a16:creationId xmlns:a16="http://schemas.microsoft.com/office/drawing/2014/main" id="{00000000-0008-0000-0000-000076060000}"/>
                    </a:ext>
                  </a:extLst>
                </p:cNvPr>
                <p:cNvSpPr>
                  <a:spLocks/>
                </p:cNvSpPr>
                <p:nvPr/>
              </p:nvSpPr>
              <p:spPr bwMode="auto">
                <a:xfrm>
                  <a:off x="136" y="746"/>
                  <a:ext cx="2" cy="2"/>
                </a:xfrm>
                <a:custGeom>
                  <a:avLst/>
                  <a:gdLst>
                    <a:gd name="T0" fmla="*/ 15 w 15"/>
                    <a:gd name="T1" fmla="*/ 2 h 12"/>
                    <a:gd name="T2" fmla="*/ 15 w 15"/>
                    <a:gd name="T3" fmla="*/ 2 h 12"/>
                    <a:gd name="T4" fmla="*/ 13 w 15"/>
                    <a:gd name="T5" fmla="*/ 0 h 12"/>
                    <a:gd name="T6" fmla="*/ 12 w 15"/>
                    <a:gd name="T7" fmla="*/ 0 h 12"/>
                    <a:gd name="T8" fmla="*/ 9 w 15"/>
                    <a:gd name="T9" fmla="*/ 0 h 12"/>
                    <a:gd name="T10" fmla="*/ 9 w 15"/>
                    <a:gd name="T11" fmla="*/ 0 h 12"/>
                    <a:gd name="T12" fmla="*/ 8 w 15"/>
                    <a:gd name="T13" fmla="*/ 1 h 12"/>
                    <a:gd name="T14" fmla="*/ 6 w 15"/>
                    <a:gd name="T15" fmla="*/ 3 h 12"/>
                    <a:gd name="T16" fmla="*/ 6 w 15"/>
                    <a:gd name="T17" fmla="*/ 3 h 12"/>
                    <a:gd name="T18" fmla="*/ 4 w 15"/>
                    <a:gd name="T19" fmla="*/ 3 h 12"/>
                    <a:gd name="T20" fmla="*/ 3 w 15"/>
                    <a:gd name="T21" fmla="*/ 4 h 12"/>
                    <a:gd name="T22" fmla="*/ 3 w 15"/>
                    <a:gd name="T23" fmla="*/ 4 h 12"/>
                    <a:gd name="T24" fmla="*/ 3 w 15"/>
                    <a:gd name="T25" fmla="*/ 6 h 12"/>
                    <a:gd name="T26" fmla="*/ 2 w 15"/>
                    <a:gd name="T27" fmla="*/ 8 h 12"/>
                    <a:gd name="T28" fmla="*/ 2 w 15"/>
                    <a:gd name="T29" fmla="*/ 8 h 12"/>
                    <a:gd name="T30" fmla="*/ 0 w 15"/>
                    <a:gd name="T31" fmla="*/ 10 h 12"/>
                    <a:gd name="T32" fmla="*/ 0 w 15"/>
                    <a:gd name="T33" fmla="*/ 10 h 12"/>
                    <a:gd name="T34" fmla="*/ 0 w 15"/>
                    <a:gd name="T35" fmla="*/ 10 h 12"/>
                    <a:gd name="T36" fmla="*/ 0 w 15"/>
                    <a:gd name="T37" fmla="*/ 10 h 12"/>
                    <a:gd name="T38" fmla="*/ 2 w 15"/>
                    <a:gd name="T39" fmla="*/ 11 h 12"/>
                    <a:gd name="T40" fmla="*/ 4 w 15"/>
                    <a:gd name="T41" fmla="*/ 12 h 12"/>
                    <a:gd name="T42" fmla="*/ 4 w 15"/>
                    <a:gd name="T43" fmla="*/ 12 h 12"/>
                    <a:gd name="T44" fmla="*/ 6 w 15"/>
                    <a:gd name="T45" fmla="*/ 11 h 12"/>
                    <a:gd name="T46" fmla="*/ 9 w 15"/>
                    <a:gd name="T47" fmla="*/ 10 h 12"/>
                    <a:gd name="T48" fmla="*/ 9 w 15"/>
                    <a:gd name="T49" fmla="*/ 10 h 12"/>
                    <a:gd name="T50" fmla="*/ 13 w 15"/>
                    <a:gd name="T51" fmla="*/ 5 h 12"/>
                    <a:gd name="T52" fmla="*/ 13 w 15"/>
                    <a:gd name="T53" fmla="*/ 5 h 12"/>
                    <a:gd name="T54" fmla="*/ 15 w 15"/>
                    <a:gd name="T55" fmla="*/ 4 h 12"/>
                    <a:gd name="T56" fmla="*/ 15 w 15"/>
                    <a:gd name="T57" fmla="*/ 3 h 12"/>
                    <a:gd name="T58" fmla="*/ 15 w 15"/>
                    <a:gd name="T59" fmla="*/ 2 h 12"/>
                    <a:gd name="T60" fmla="*/ 15 w 15"/>
                    <a:gd name="T6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 h="12">
                      <a:moveTo>
                        <a:pt x="15" y="2"/>
                      </a:moveTo>
                      <a:lnTo>
                        <a:pt x="15" y="2"/>
                      </a:lnTo>
                      <a:lnTo>
                        <a:pt x="13" y="0"/>
                      </a:lnTo>
                      <a:lnTo>
                        <a:pt x="12" y="0"/>
                      </a:lnTo>
                      <a:lnTo>
                        <a:pt x="9" y="0"/>
                      </a:lnTo>
                      <a:lnTo>
                        <a:pt x="9" y="0"/>
                      </a:lnTo>
                      <a:lnTo>
                        <a:pt x="8" y="1"/>
                      </a:lnTo>
                      <a:lnTo>
                        <a:pt x="6" y="3"/>
                      </a:lnTo>
                      <a:lnTo>
                        <a:pt x="6" y="3"/>
                      </a:lnTo>
                      <a:lnTo>
                        <a:pt x="4" y="3"/>
                      </a:lnTo>
                      <a:lnTo>
                        <a:pt x="3" y="4"/>
                      </a:lnTo>
                      <a:lnTo>
                        <a:pt x="3" y="4"/>
                      </a:lnTo>
                      <a:lnTo>
                        <a:pt x="3" y="6"/>
                      </a:lnTo>
                      <a:lnTo>
                        <a:pt x="2" y="8"/>
                      </a:lnTo>
                      <a:lnTo>
                        <a:pt x="2" y="8"/>
                      </a:lnTo>
                      <a:lnTo>
                        <a:pt x="0" y="10"/>
                      </a:lnTo>
                      <a:lnTo>
                        <a:pt x="0" y="10"/>
                      </a:lnTo>
                      <a:lnTo>
                        <a:pt x="0" y="10"/>
                      </a:lnTo>
                      <a:lnTo>
                        <a:pt x="0" y="10"/>
                      </a:lnTo>
                      <a:lnTo>
                        <a:pt x="2" y="11"/>
                      </a:lnTo>
                      <a:lnTo>
                        <a:pt x="4" y="12"/>
                      </a:lnTo>
                      <a:lnTo>
                        <a:pt x="4" y="12"/>
                      </a:lnTo>
                      <a:lnTo>
                        <a:pt x="6" y="11"/>
                      </a:lnTo>
                      <a:lnTo>
                        <a:pt x="9" y="10"/>
                      </a:lnTo>
                      <a:lnTo>
                        <a:pt x="9" y="10"/>
                      </a:lnTo>
                      <a:lnTo>
                        <a:pt x="13" y="5"/>
                      </a:lnTo>
                      <a:lnTo>
                        <a:pt x="13" y="5"/>
                      </a:lnTo>
                      <a:lnTo>
                        <a:pt x="15" y="4"/>
                      </a:lnTo>
                      <a:lnTo>
                        <a:pt x="15" y="3"/>
                      </a:lnTo>
                      <a:lnTo>
                        <a:pt x="15" y="2"/>
                      </a:lnTo>
                      <a:lnTo>
                        <a:pt x="15"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3" name="フリーフォーム 252">
                  <a:extLst>
                    <a:ext uri="{FF2B5EF4-FFF2-40B4-BE49-F238E27FC236}">
                      <a16:creationId xmlns:a16="http://schemas.microsoft.com/office/drawing/2014/main" id="{00000000-0008-0000-0000-000077060000}"/>
                    </a:ext>
                  </a:extLst>
                </p:cNvPr>
                <p:cNvSpPr>
                  <a:spLocks/>
                </p:cNvSpPr>
                <p:nvPr/>
              </p:nvSpPr>
              <p:spPr bwMode="auto">
                <a:xfrm>
                  <a:off x="115" y="754"/>
                  <a:ext cx="1" cy="2"/>
                </a:xfrm>
                <a:custGeom>
                  <a:avLst/>
                  <a:gdLst>
                    <a:gd name="T0" fmla="*/ 2 w 3"/>
                    <a:gd name="T1" fmla="*/ 1 h 15"/>
                    <a:gd name="T2" fmla="*/ 2 w 3"/>
                    <a:gd name="T3" fmla="*/ 1 h 15"/>
                    <a:gd name="T4" fmla="*/ 1 w 3"/>
                    <a:gd name="T5" fmla="*/ 0 h 15"/>
                    <a:gd name="T6" fmla="*/ 0 w 3"/>
                    <a:gd name="T7" fmla="*/ 1 h 15"/>
                    <a:gd name="T8" fmla="*/ 0 w 3"/>
                    <a:gd name="T9" fmla="*/ 4 h 15"/>
                    <a:gd name="T10" fmla="*/ 0 w 3"/>
                    <a:gd name="T11" fmla="*/ 4 h 15"/>
                    <a:gd name="T12" fmla="*/ 0 w 3"/>
                    <a:gd name="T13" fmla="*/ 11 h 15"/>
                    <a:gd name="T14" fmla="*/ 0 w 3"/>
                    <a:gd name="T15" fmla="*/ 14 h 15"/>
                    <a:gd name="T16" fmla="*/ 1 w 3"/>
                    <a:gd name="T17" fmla="*/ 15 h 15"/>
                    <a:gd name="T18" fmla="*/ 1 w 3"/>
                    <a:gd name="T19" fmla="*/ 15 h 15"/>
                    <a:gd name="T20" fmla="*/ 2 w 3"/>
                    <a:gd name="T21" fmla="*/ 15 h 15"/>
                    <a:gd name="T22" fmla="*/ 2 w 3"/>
                    <a:gd name="T23" fmla="*/ 13 h 15"/>
                    <a:gd name="T24" fmla="*/ 3 w 3"/>
                    <a:gd name="T25" fmla="*/ 11 h 15"/>
                    <a:gd name="T26" fmla="*/ 3 w 3"/>
                    <a:gd name="T27" fmla="*/ 8 h 15"/>
                    <a:gd name="T28" fmla="*/ 3 w 3"/>
                    <a:gd name="T29" fmla="*/ 8 h 15"/>
                    <a:gd name="T30" fmla="*/ 3 w 3"/>
                    <a:gd name="T31" fmla="*/ 4 h 15"/>
                    <a:gd name="T32" fmla="*/ 3 w 3"/>
                    <a:gd name="T33" fmla="*/ 2 h 15"/>
                    <a:gd name="T34" fmla="*/ 2 w 3"/>
                    <a:gd name="T35" fmla="*/ 1 h 15"/>
                    <a:gd name="T36" fmla="*/ 2 w 3"/>
                    <a:gd name="T3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15">
                      <a:moveTo>
                        <a:pt x="2" y="1"/>
                      </a:moveTo>
                      <a:lnTo>
                        <a:pt x="2" y="1"/>
                      </a:lnTo>
                      <a:lnTo>
                        <a:pt x="1" y="0"/>
                      </a:lnTo>
                      <a:lnTo>
                        <a:pt x="0" y="1"/>
                      </a:lnTo>
                      <a:lnTo>
                        <a:pt x="0" y="4"/>
                      </a:lnTo>
                      <a:lnTo>
                        <a:pt x="0" y="4"/>
                      </a:lnTo>
                      <a:lnTo>
                        <a:pt x="0" y="11"/>
                      </a:lnTo>
                      <a:lnTo>
                        <a:pt x="0" y="14"/>
                      </a:lnTo>
                      <a:lnTo>
                        <a:pt x="1" y="15"/>
                      </a:lnTo>
                      <a:lnTo>
                        <a:pt x="1" y="15"/>
                      </a:lnTo>
                      <a:lnTo>
                        <a:pt x="2" y="15"/>
                      </a:lnTo>
                      <a:lnTo>
                        <a:pt x="2" y="13"/>
                      </a:lnTo>
                      <a:lnTo>
                        <a:pt x="3" y="11"/>
                      </a:lnTo>
                      <a:lnTo>
                        <a:pt x="3" y="8"/>
                      </a:lnTo>
                      <a:lnTo>
                        <a:pt x="3" y="8"/>
                      </a:lnTo>
                      <a:lnTo>
                        <a:pt x="3" y="4"/>
                      </a:lnTo>
                      <a:lnTo>
                        <a:pt x="3" y="2"/>
                      </a:lnTo>
                      <a:lnTo>
                        <a:pt x="2" y="1"/>
                      </a:lnTo>
                      <a:lnTo>
                        <a:pt x="2"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4" name="フリーフォーム 253">
                  <a:extLst>
                    <a:ext uri="{FF2B5EF4-FFF2-40B4-BE49-F238E27FC236}">
                      <a16:creationId xmlns:a16="http://schemas.microsoft.com/office/drawing/2014/main" id="{00000000-0008-0000-0000-000078060000}"/>
                    </a:ext>
                  </a:extLst>
                </p:cNvPr>
                <p:cNvSpPr>
                  <a:spLocks/>
                </p:cNvSpPr>
                <p:nvPr/>
              </p:nvSpPr>
              <p:spPr bwMode="auto">
                <a:xfrm>
                  <a:off x="174" y="806"/>
                  <a:ext cx="2" cy="2"/>
                </a:xfrm>
                <a:custGeom>
                  <a:avLst/>
                  <a:gdLst>
                    <a:gd name="T0" fmla="*/ 6 w 12"/>
                    <a:gd name="T1" fmla="*/ 3 h 22"/>
                    <a:gd name="T2" fmla="*/ 6 w 12"/>
                    <a:gd name="T3" fmla="*/ 3 h 22"/>
                    <a:gd name="T4" fmla="*/ 4 w 12"/>
                    <a:gd name="T5" fmla="*/ 1 h 22"/>
                    <a:gd name="T6" fmla="*/ 3 w 12"/>
                    <a:gd name="T7" fmla="*/ 0 h 22"/>
                    <a:gd name="T8" fmla="*/ 3 w 12"/>
                    <a:gd name="T9" fmla="*/ 0 h 22"/>
                    <a:gd name="T10" fmla="*/ 3 w 12"/>
                    <a:gd name="T11" fmla="*/ 0 h 22"/>
                    <a:gd name="T12" fmla="*/ 2 w 12"/>
                    <a:gd name="T13" fmla="*/ 1 h 22"/>
                    <a:gd name="T14" fmla="*/ 3 w 12"/>
                    <a:gd name="T15" fmla="*/ 2 h 22"/>
                    <a:gd name="T16" fmla="*/ 3 w 12"/>
                    <a:gd name="T17" fmla="*/ 4 h 22"/>
                    <a:gd name="T18" fmla="*/ 2 w 12"/>
                    <a:gd name="T19" fmla="*/ 6 h 22"/>
                    <a:gd name="T20" fmla="*/ 2 w 12"/>
                    <a:gd name="T21" fmla="*/ 6 h 22"/>
                    <a:gd name="T22" fmla="*/ 0 w 12"/>
                    <a:gd name="T23" fmla="*/ 9 h 22"/>
                    <a:gd name="T24" fmla="*/ 0 w 12"/>
                    <a:gd name="T25" fmla="*/ 11 h 22"/>
                    <a:gd name="T26" fmla="*/ 0 w 12"/>
                    <a:gd name="T27" fmla="*/ 12 h 22"/>
                    <a:gd name="T28" fmla="*/ 0 w 12"/>
                    <a:gd name="T29" fmla="*/ 12 h 22"/>
                    <a:gd name="T30" fmla="*/ 3 w 12"/>
                    <a:gd name="T31" fmla="*/ 15 h 22"/>
                    <a:gd name="T32" fmla="*/ 3 w 12"/>
                    <a:gd name="T33" fmla="*/ 17 h 22"/>
                    <a:gd name="T34" fmla="*/ 3 w 12"/>
                    <a:gd name="T35" fmla="*/ 17 h 22"/>
                    <a:gd name="T36" fmla="*/ 1 w 12"/>
                    <a:gd name="T37" fmla="*/ 20 h 22"/>
                    <a:gd name="T38" fmla="*/ 0 w 12"/>
                    <a:gd name="T39" fmla="*/ 21 h 22"/>
                    <a:gd name="T40" fmla="*/ 1 w 12"/>
                    <a:gd name="T41" fmla="*/ 22 h 22"/>
                    <a:gd name="T42" fmla="*/ 1 w 12"/>
                    <a:gd name="T43" fmla="*/ 22 h 22"/>
                    <a:gd name="T44" fmla="*/ 4 w 12"/>
                    <a:gd name="T45" fmla="*/ 21 h 22"/>
                    <a:gd name="T46" fmla="*/ 8 w 12"/>
                    <a:gd name="T47" fmla="*/ 18 h 22"/>
                    <a:gd name="T48" fmla="*/ 8 w 12"/>
                    <a:gd name="T49" fmla="*/ 18 h 22"/>
                    <a:gd name="T50" fmla="*/ 11 w 12"/>
                    <a:gd name="T51" fmla="*/ 17 h 22"/>
                    <a:gd name="T52" fmla="*/ 12 w 12"/>
                    <a:gd name="T53" fmla="*/ 17 h 22"/>
                    <a:gd name="T54" fmla="*/ 12 w 12"/>
                    <a:gd name="T55" fmla="*/ 16 h 22"/>
                    <a:gd name="T56" fmla="*/ 12 w 12"/>
                    <a:gd name="T57" fmla="*/ 16 h 22"/>
                    <a:gd name="T58" fmla="*/ 10 w 12"/>
                    <a:gd name="T59" fmla="*/ 14 h 22"/>
                    <a:gd name="T60" fmla="*/ 9 w 12"/>
                    <a:gd name="T61" fmla="*/ 13 h 22"/>
                    <a:gd name="T62" fmla="*/ 10 w 12"/>
                    <a:gd name="T63" fmla="*/ 11 h 22"/>
                    <a:gd name="T64" fmla="*/ 10 w 12"/>
                    <a:gd name="T65" fmla="*/ 11 h 22"/>
                    <a:gd name="T66" fmla="*/ 11 w 12"/>
                    <a:gd name="T67" fmla="*/ 8 h 22"/>
                    <a:gd name="T68" fmla="*/ 11 w 12"/>
                    <a:gd name="T69" fmla="*/ 7 h 22"/>
                    <a:gd name="T70" fmla="*/ 10 w 12"/>
                    <a:gd name="T71" fmla="*/ 6 h 22"/>
                    <a:gd name="T72" fmla="*/ 10 w 12"/>
                    <a:gd name="T73" fmla="*/ 6 h 22"/>
                    <a:gd name="T74" fmla="*/ 7 w 12"/>
                    <a:gd name="T75" fmla="*/ 4 h 22"/>
                    <a:gd name="T76" fmla="*/ 6 w 12"/>
                    <a:gd name="T77" fmla="*/ 3 h 22"/>
                    <a:gd name="T78" fmla="*/ 6 w 12"/>
                    <a:gd name="T79"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22">
                      <a:moveTo>
                        <a:pt x="6" y="3"/>
                      </a:moveTo>
                      <a:lnTo>
                        <a:pt x="6" y="3"/>
                      </a:lnTo>
                      <a:lnTo>
                        <a:pt x="4" y="1"/>
                      </a:lnTo>
                      <a:lnTo>
                        <a:pt x="3" y="0"/>
                      </a:lnTo>
                      <a:lnTo>
                        <a:pt x="3" y="0"/>
                      </a:lnTo>
                      <a:lnTo>
                        <a:pt x="3" y="0"/>
                      </a:lnTo>
                      <a:lnTo>
                        <a:pt x="2" y="1"/>
                      </a:lnTo>
                      <a:lnTo>
                        <a:pt x="3" y="2"/>
                      </a:lnTo>
                      <a:lnTo>
                        <a:pt x="3" y="4"/>
                      </a:lnTo>
                      <a:lnTo>
                        <a:pt x="2" y="6"/>
                      </a:lnTo>
                      <a:lnTo>
                        <a:pt x="2" y="6"/>
                      </a:lnTo>
                      <a:lnTo>
                        <a:pt x="0" y="9"/>
                      </a:lnTo>
                      <a:lnTo>
                        <a:pt x="0" y="11"/>
                      </a:lnTo>
                      <a:lnTo>
                        <a:pt x="0" y="12"/>
                      </a:lnTo>
                      <a:lnTo>
                        <a:pt x="0" y="12"/>
                      </a:lnTo>
                      <a:lnTo>
                        <a:pt x="3" y="15"/>
                      </a:lnTo>
                      <a:lnTo>
                        <a:pt x="3" y="17"/>
                      </a:lnTo>
                      <a:lnTo>
                        <a:pt x="3" y="17"/>
                      </a:lnTo>
                      <a:lnTo>
                        <a:pt x="1" y="20"/>
                      </a:lnTo>
                      <a:lnTo>
                        <a:pt x="0" y="21"/>
                      </a:lnTo>
                      <a:lnTo>
                        <a:pt x="1" y="22"/>
                      </a:lnTo>
                      <a:lnTo>
                        <a:pt x="1" y="22"/>
                      </a:lnTo>
                      <a:lnTo>
                        <a:pt x="4" y="21"/>
                      </a:lnTo>
                      <a:lnTo>
                        <a:pt x="8" y="18"/>
                      </a:lnTo>
                      <a:lnTo>
                        <a:pt x="8" y="18"/>
                      </a:lnTo>
                      <a:lnTo>
                        <a:pt x="11" y="17"/>
                      </a:lnTo>
                      <a:lnTo>
                        <a:pt x="12" y="17"/>
                      </a:lnTo>
                      <a:lnTo>
                        <a:pt x="12" y="16"/>
                      </a:lnTo>
                      <a:lnTo>
                        <a:pt x="12" y="16"/>
                      </a:lnTo>
                      <a:lnTo>
                        <a:pt x="10" y="14"/>
                      </a:lnTo>
                      <a:lnTo>
                        <a:pt x="9" y="13"/>
                      </a:lnTo>
                      <a:lnTo>
                        <a:pt x="10" y="11"/>
                      </a:lnTo>
                      <a:lnTo>
                        <a:pt x="10" y="11"/>
                      </a:lnTo>
                      <a:lnTo>
                        <a:pt x="11" y="8"/>
                      </a:lnTo>
                      <a:lnTo>
                        <a:pt x="11" y="7"/>
                      </a:lnTo>
                      <a:lnTo>
                        <a:pt x="10" y="6"/>
                      </a:lnTo>
                      <a:lnTo>
                        <a:pt x="10" y="6"/>
                      </a:lnTo>
                      <a:lnTo>
                        <a:pt x="7" y="4"/>
                      </a:lnTo>
                      <a:lnTo>
                        <a:pt x="6" y="3"/>
                      </a:lnTo>
                      <a:lnTo>
                        <a:pt x="6"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5" name="フリーフォーム 254">
                  <a:extLst>
                    <a:ext uri="{FF2B5EF4-FFF2-40B4-BE49-F238E27FC236}">
                      <a16:creationId xmlns:a16="http://schemas.microsoft.com/office/drawing/2014/main" id="{00000000-0008-0000-0000-00007D060000}"/>
                    </a:ext>
                  </a:extLst>
                </p:cNvPr>
                <p:cNvSpPr>
                  <a:spLocks/>
                </p:cNvSpPr>
                <p:nvPr/>
              </p:nvSpPr>
              <p:spPr bwMode="auto">
                <a:xfrm>
                  <a:off x="220" y="728"/>
                  <a:ext cx="1" cy="3"/>
                </a:xfrm>
                <a:custGeom>
                  <a:avLst/>
                  <a:gdLst>
                    <a:gd name="T0" fmla="*/ 6 w 16"/>
                    <a:gd name="T1" fmla="*/ 22 h 22"/>
                    <a:gd name="T2" fmla="*/ 6 w 16"/>
                    <a:gd name="T3" fmla="*/ 22 h 22"/>
                    <a:gd name="T4" fmla="*/ 4 w 16"/>
                    <a:gd name="T5" fmla="*/ 22 h 22"/>
                    <a:gd name="T6" fmla="*/ 3 w 16"/>
                    <a:gd name="T7" fmla="*/ 20 h 22"/>
                    <a:gd name="T8" fmla="*/ 2 w 16"/>
                    <a:gd name="T9" fmla="*/ 19 h 22"/>
                    <a:gd name="T10" fmla="*/ 2 w 16"/>
                    <a:gd name="T11" fmla="*/ 19 h 22"/>
                    <a:gd name="T12" fmla="*/ 0 w 16"/>
                    <a:gd name="T13" fmla="*/ 17 h 22"/>
                    <a:gd name="T14" fmla="*/ 0 w 16"/>
                    <a:gd name="T15" fmla="*/ 15 h 22"/>
                    <a:gd name="T16" fmla="*/ 0 w 16"/>
                    <a:gd name="T17" fmla="*/ 12 h 22"/>
                    <a:gd name="T18" fmla="*/ 1 w 16"/>
                    <a:gd name="T19" fmla="*/ 11 h 22"/>
                    <a:gd name="T20" fmla="*/ 1 w 16"/>
                    <a:gd name="T21" fmla="*/ 11 h 22"/>
                    <a:gd name="T22" fmla="*/ 3 w 16"/>
                    <a:gd name="T23" fmla="*/ 9 h 22"/>
                    <a:gd name="T24" fmla="*/ 5 w 16"/>
                    <a:gd name="T25" fmla="*/ 7 h 22"/>
                    <a:gd name="T26" fmla="*/ 5 w 16"/>
                    <a:gd name="T27" fmla="*/ 7 h 22"/>
                    <a:gd name="T28" fmla="*/ 7 w 16"/>
                    <a:gd name="T29" fmla="*/ 6 h 22"/>
                    <a:gd name="T30" fmla="*/ 8 w 16"/>
                    <a:gd name="T31" fmla="*/ 4 h 22"/>
                    <a:gd name="T32" fmla="*/ 8 w 16"/>
                    <a:gd name="T33" fmla="*/ 4 h 22"/>
                    <a:gd name="T34" fmla="*/ 10 w 16"/>
                    <a:gd name="T35" fmla="*/ 1 h 22"/>
                    <a:gd name="T36" fmla="*/ 11 w 16"/>
                    <a:gd name="T37" fmla="*/ 0 h 22"/>
                    <a:gd name="T38" fmla="*/ 11 w 16"/>
                    <a:gd name="T39" fmla="*/ 1 h 22"/>
                    <a:gd name="T40" fmla="*/ 11 w 16"/>
                    <a:gd name="T41" fmla="*/ 1 h 22"/>
                    <a:gd name="T42" fmla="*/ 12 w 16"/>
                    <a:gd name="T43" fmla="*/ 5 h 22"/>
                    <a:gd name="T44" fmla="*/ 13 w 16"/>
                    <a:gd name="T45" fmla="*/ 7 h 22"/>
                    <a:gd name="T46" fmla="*/ 14 w 16"/>
                    <a:gd name="T47" fmla="*/ 9 h 22"/>
                    <a:gd name="T48" fmla="*/ 14 w 16"/>
                    <a:gd name="T49" fmla="*/ 9 h 22"/>
                    <a:gd name="T50" fmla="*/ 16 w 16"/>
                    <a:gd name="T51" fmla="*/ 11 h 22"/>
                    <a:gd name="T52" fmla="*/ 16 w 16"/>
                    <a:gd name="T53" fmla="*/ 13 h 22"/>
                    <a:gd name="T54" fmla="*/ 14 w 16"/>
                    <a:gd name="T55" fmla="*/ 14 h 22"/>
                    <a:gd name="T56" fmla="*/ 14 w 16"/>
                    <a:gd name="T57" fmla="*/ 14 h 22"/>
                    <a:gd name="T58" fmla="*/ 12 w 16"/>
                    <a:gd name="T59" fmla="*/ 15 h 22"/>
                    <a:gd name="T60" fmla="*/ 11 w 16"/>
                    <a:gd name="T61" fmla="*/ 15 h 22"/>
                    <a:gd name="T62" fmla="*/ 11 w 16"/>
                    <a:gd name="T63" fmla="*/ 15 h 22"/>
                    <a:gd name="T64" fmla="*/ 10 w 16"/>
                    <a:gd name="T65" fmla="*/ 16 h 22"/>
                    <a:gd name="T66" fmla="*/ 10 w 16"/>
                    <a:gd name="T67" fmla="*/ 16 h 22"/>
                    <a:gd name="T68" fmla="*/ 8 w 16"/>
                    <a:gd name="T69" fmla="*/ 19 h 22"/>
                    <a:gd name="T70" fmla="*/ 7 w 16"/>
                    <a:gd name="T71" fmla="*/ 22 h 22"/>
                    <a:gd name="T72" fmla="*/ 6 w 16"/>
                    <a:gd name="T73" fmla="*/ 22 h 22"/>
                    <a:gd name="T74" fmla="*/ 6 w 16"/>
                    <a:gd name="T7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 h="22">
                      <a:moveTo>
                        <a:pt x="6" y="22"/>
                      </a:moveTo>
                      <a:lnTo>
                        <a:pt x="6" y="22"/>
                      </a:lnTo>
                      <a:lnTo>
                        <a:pt x="4" y="22"/>
                      </a:lnTo>
                      <a:lnTo>
                        <a:pt x="3" y="20"/>
                      </a:lnTo>
                      <a:lnTo>
                        <a:pt x="2" y="19"/>
                      </a:lnTo>
                      <a:lnTo>
                        <a:pt x="2" y="19"/>
                      </a:lnTo>
                      <a:lnTo>
                        <a:pt x="0" y="17"/>
                      </a:lnTo>
                      <a:lnTo>
                        <a:pt x="0" y="15"/>
                      </a:lnTo>
                      <a:lnTo>
                        <a:pt x="0" y="12"/>
                      </a:lnTo>
                      <a:lnTo>
                        <a:pt x="1" y="11"/>
                      </a:lnTo>
                      <a:lnTo>
                        <a:pt x="1" y="11"/>
                      </a:lnTo>
                      <a:lnTo>
                        <a:pt x="3" y="9"/>
                      </a:lnTo>
                      <a:lnTo>
                        <a:pt x="5" y="7"/>
                      </a:lnTo>
                      <a:lnTo>
                        <a:pt x="5" y="7"/>
                      </a:lnTo>
                      <a:lnTo>
                        <a:pt x="7" y="6"/>
                      </a:lnTo>
                      <a:lnTo>
                        <a:pt x="8" y="4"/>
                      </a:lnTo>
                      <a:lnTo>
                        <a:pt x="8" y="4"/>
                      </a:lnTo>
                      <a:lnTo>
                        <a:pt x="10" y="1"/>
                      </a:lnTo>
                      <a:lnTo>
                        <a:pt x="11" y="0"/>
                      </a:lnTo>
                      <a:lnTo>
                        <a:pt x="11" y="1"/>
                      </a:lnTo>
                      <a:lnTo>
                        <a:pt x="11" y="1"/>
                      </a:lnTo>
                      <a:lnTo>
                        <a:pt x="12" y="5"/>
                      </a:lnTo>
                      <a:lnTo>
                        <a:pt x="13" y="7"/>
                      </a:lnTo>
                      <a:lnTo>
                        <a:pt x="14" y="9"/>
                      </a:lnTo>
                      <a:lnTo>
                        <a:pt x="14" y="9"/>
                      </a:lnTo>
                      <a:lnTo>
                        <a:pt x="16" y="11"/>
                      </a:lnTo>
                      <a:lnTo>
                        <a:pt x="16" y="13"/>
                      </a:lnTo>
                      <a:lnTo>
                        <a:pt x="14" y="14"/>
                      </a:lnTo>
                      <a:lnTo>
                        <a:pt x="14" y="14"/>
                      </a:lnTo>
                      <a:lnTo>
                        <a:pt x="12" y="15"/>
                      </a:lnTo>
                      <a:lnTo>
                        <a:pt x="11" y="15"/>
                      </a:lnTo>
                      <a:lnTo>
                        <a:pt x="11" y="15"/>
                      </a:lnTo>
                      <a:lnTo>
                        <a:pt x="10" y="16"/>
                      </a:lnTo>
                      <a:lnTo>
                        <a:pt x="10" y="16"/>
                      </a:lnTo>
                      <a:lnTo>
                        <a:pt x="8" y="19"/>
                      </a:lnTo>
                      <a:lnTo>
                        <a:pt x="7" y="22"/>
                      </a:lnTo>
                      <a:lnTo>
                        <a:pt x="6" y="22"/>
                      </a:lnTo>
                      <a:lnTo>
                        <a:pt x="6" y="2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6" name="フリーフォーム 255">
                  <a:extLst>
                    <a:ext uri="{FF2B5EF4-FFF2-40B4-BE49-F238E27FC236}">
                      <a16:creationId xmlns:a16="http://schemas.microsoft.com/office/drawing/2014/main" id="{00000000-0008-0000-0000-00007F060000}"/>
                    </a:ext>
                  </a:extLst>
                </p:cNvPr>
                <p:cNvSpPr>
                  <a:spLocks/>
                </p:cNvSpPr>
                <p:nvPr/>
              </p:nvSpPr>
              <p:spPr bwMode="auto">
                <a:xfrm>
                  <a:off x="218" y="729"/>
                  <a:ext cx="0" cy="0"/>
                </a:xfrm>
                <a:custGeom>
                  <a:avLst/>
                  <a:gdLst>
                    <a:gd name="T0" fmla="*/ 3 w 3"/>
                    <a:gd name="T1" fmla="*/ 0 h 3"/>
                    <a:gd name="T2" fmla="*/ 3 w 3"/>
                    <a:gd name="T3" fmla="*/ 0 h 3"/>
                    <a:gd name="T4" fmla="*/ 1 w 3"/>
                    <a:gd name="T5" fmla="*/ 1 h 3"/>
                    <a:gd name="T6" fmla="*/ 0 w 3"/>
                    <a:gd name="T7" fmla="*/ 2 h 3"/>
                    <a:gd name="T8" fmla="*/ 0 w 3"/>
                    <a:gd name="T9" fmla="*/ 2 h 3"/>
                    <a:gd name="T10" fmla="*/ 2 w 3"/>
                    <a:gd name="T11" fmla="*/ 3 h 3"/>
                    <a:gd name="T12" fmla="*/ 3 w 3"/>
                    <a:gd name="T13" fmla="*/ 3 h 3"/>
                    <a:gd name="T14" fmla="*/ 3 w 3"/>
                    <a:gd name="T15" fmla="*/ 3 h 3"/>
                    <a:gd name="T16" fmla="*/ 3 w 3"/>
                    <a:gd name="T17" fmla="*/ 3 h 3"/>
                    <a:gd name="T18" fmla="*/ 3 w 3"/>
                    <a:gd name="T19" fmla="*/ 1 h 3"/>
                    <a:gd name="T20" fmla="*/ 3 w 3"/>
                    <a:gd name="T21" fmla="*/ 0 h 3"/>
                    <a:gd name="T22" fmla="*/ 3 w 3"/>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3" y="0"/>
                      </a:moveTo>
                      <a:lnTo>
                        <a:pt x="3" y="0"/>
                      </a:lnTo>
                      <a:lnTo>
                        <a:pt x="1" y="1"/>
                      </a:lnTo>
                      <a:lnTo>
                        <a:pt x="0" y="2"/>
                      </a:lnTo>
                      <a:lnTo>
                        <a:pt x="0" y="2"/>
                      </a:lnTo>
                      <a:lnTo>
                        <a:pt x="2" y="3"/>
                      </a:lnTo>
                      <a:lnTo>
                        <a:pt x="3" y="3"/>
                      </a:lnTo>
                      <a:lnTo>
                        <a:pt x="3" y="3"/>
                      </a:lnTo>
                      <a:lnTo>
                        <a:pt x="3" y="3"/>
                      </a:lnTo>
                      <a:lnTo>
                        <a:pt x="3" y="1"/>
                      </a:lnTo>
                      <a:lnTo>
                        <a:pt x="3" y="0"/>
                      </a:lnTo>
                      <a:lnTo>
                        <a:pt x="3"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7" name="フリーフォーム 256">
                  <a:extLst>
                    <a:ext uri="{FF2B5EF4-FFF2-40B4-BE49-F238E27FC236}">
                      <a16:creationId xmlns:a16="http://schemas.microsoft.com/office/drawing/2014/main" id="{00000000-0008-0000-0000-000081060000}"/>
                    </a:ext>
                  </a:extLst>
                </p:cNvPr>
                <p:cNvSpPr>
                  <a:spLocks/>
                </p:cNvSpPr>
                <p:nvPr/>
              </p:nvSpPr>
              <p:spPr bwMode="auto">
                <a:xfrm>
                  <a:off x="213" y="728"/>
                  <a:ext cx="1" cy="2"/>
                </a:xfrm>
                <a:custGeom>
                  <a:avLst/>
                  <a:gdLst>
                    <a:gd name="T0" fmla="*/ 10 w 14"/>
                    <a:gd name="T1" fmla="*/ 0 h 14"/>
                    <a:gd name="T2" fmla="*/ 10 w 14"/>
                    <a:gd name="T3" fmla="*/ 0 h 14"/>
                    <a:gd name="T4" fmla="*/ 8 w 14"/>
                    <a:gd name="T5" fmla="*/ 0 h 14"/>
                    <a:gd name="T6" fmla="*/ 7 w 14"/>
                    <a:gd name="T7" fmla="*/ 1 h 14"/>
                    <a:gd name="T8" fmla="*/ 7 w 14"/>
                    <a:gd name="T9" fmla="*/ 1 h 14"/>
                    <a:gd name="T10" fmla="*/ 6 w 14"/>
                    <a:gd name="T11" fmla="*/ 3 h 14"/>
                    <a:gd name="T12" fmla="*/ 4 w 14"/>
                    <a:gd name="T13" fmla="*/ 4 h 14"/>
                    <a:gd name="T14" fmla="*/ 4 w 14"/>
                    <a:gd name="T15" fmla="*/ 4 h 14"/>
                    <a:gd name="T16" fmla="*/ 1 w 14"/>
                    <a:gd name="T17" fmla="*/ 6 h 14"/>
                    <a:gd name="T18" fmla="*/ 0 w 14"/>
                    <a:gd name="T19" fmla="*/ 7 h 14"/>
                    <a:gd name="T20" fmla="*/ 0 w 14"/>
                    <a:gd name="T21" fmla="*/ 8 h 14"/>
                    <a:gd name="T22" fmla="*/ 0 w 14"/>
                    <a:gd name="T23" fmla="*/ 8 h 14"/>
                    <a:gd name="T24" fmla="*/ 4 w 14"/>
                    <a:gd name="T25" fmla="*/ 11 h 14"/>
                    <a:gd name="T26" fmla="*/ 9 w 14"/>
                    <a:gd name="T27" fmla="*/ 13 h 14"/>
                    <a:gd name="T28" fmla="*/ 9 w 14"/>
                    <a:gd name="T29" fmla="*/ 13 h 14"/>
                    <a:gd name="T30" fmla="*/ 12 w 14"/>
                    <a:gd name="T31" fmla="*/ 14 h 14"/>
                    <a:gd name="T32" fmla="*/ 13 w 14"/>
                    <a:gd name="T33" fmla="*/ 14 h 14"/>
                    <a:gd name="T34" fmla="*/ 14 w 14"/>
                    <a:gd name="T35" fmla="*/ 14 h 14"/>
                    <a:gd name="T36" fmla="*/ 14 w 14"/>
                    <a:gd name="T37" fmla="*/ 14 h 14"/>
                    <a:gd name="T38" fmla="*/ 14 w 14"/>
                    <a:gd name="T39" fmla="*/ 11 h 14"/>
                    <a:gd name="T40" fmla="*/ 14 w 14"/>
                    <a:gd name="T41" fmla="*/ 10 h 14"/>
                    <a:gd name="T42" fmla="*/ 14 w 14"/>
                    <a:gd name="T43" fmla="*/ 10 h 14"/>
                    <a:gd name="T44" fmla="*/ 14 w 14"/>
                    <a:gd name="T45" fmla="*/ 10 h 14"/>
                    <a:gd name="T46" fmla="*/ 11 w 14"/>
                    <a:gd name="T47" fmla="*/ 10 h 14"/>
                    <a:gd name="T48" fmla="*/ 10 w 14"/>
                    <a:gd name="T49" fmla="*/ 9 h 14"/>
                    <a:gd name="T50" fmla="*/ 10 w 14"/>
                    <a:gd name="T51" fmla="*/ 8 h 14"/>
                    <a:gd name="T52" fmla="*/ 10 w 14"/>
                    <a:gd name="T53" fmla="*/ 8 h 14"/>
                    <a:gd name="T54" fmla="*/ 12 w 14"/>
                    <a:gd name="T55" fmla="*/ 6 h 14"/>
                    <a:gd name="T56" fmla="*/ 13 w 14"/>
                    <a:gd name="T57" fmla="*/ 4 h 14"/>
                    <a:gd name="T58" fmla="*/ 13 w 14"/>
                    <a:gd name="T59" fmla="*/ 4 h 14"/>
                    <a:gd name="T60" fmla="*/ 13 w 14"/>
                    <a:gd name="T61" fmla="*/ 3 h 14"/>
                    <a:gd name="T62" fmla="*/ 12 w 14"/>
                    <a:gd name="T63" fmla="*/ 2 h 14"/>
                    <a:gd name="T64" fmla="*/ 10 w 14"/>
                    <a:gd name="T65" fmla="*/ 0 h 14"/>
                    <a:gd name="T66" fmla="*/ 10 w 14"/>
                    <a:gd name="T6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 h="14">
                      <a:moveTo>
                        <a:pt x="10" y="0"/>
                      </a:moveTo>
                      <a:lnTo>
                        <a:pt x="10" y="0"/>
                      </a:lnTo>
                      <a:lnTo>
                        <a:pt x="8" y="0"/>
                      </a:lnTo>
                      <a:lnTo>
                        <a:pt x="7" y="1"/>
                      </a:lnTo>
                      <a:lnTo>
                        <a:pt x="7" y="1"/>
                      </a:lnTo>
                      <a:lnTo>
                        <a:pt x="6" y="3"/>
                      </a:lnTo>
                      <a:lnTo>
                        <a:pt x="4" y="4"/>
                      </a:lnTo>
                      <a:lnTo>
                        <a:pt x="4" y="4"/>
                      </a:lnTo>
                      <a:lnTo>
                        <a:pt x="1" y="6"/>
                      </a:lnTo>
                      <a:lnTo>
                        <a:pt x="0" y="7"/>
                      </a:lnTo>
                      <a:lnTo>
                        <a:pt x="0" y="8"/>
                      </a:lnTo>
                      <a:lnTo>
                        <a:pt x="0" y="8"/>
                      </a:lnTo>
                      <a:lnTo>
                        <a:pt x="4" y="11"/>
                      </a:lnTo>
                      <a:lnTo>
                        <a:pt x="9" y="13"/>
                      </a:lnTo>
                      <a:lnTo>
                        <a:pt x="9" y="13"/>
                      </a:lnTo>
                      <a:lnTo>
                        <a:pt x="12" y="14"/>
                      </a:lnTo>
                      <a:lnTo>
                        <a:pt x="13" y="14"/>
                      </a:lnTo>
                      <a:lnTo>
                        <a:pt x="14" y="14"/>
                      </a:lnTo>
                      <a:lnTo>
                        <a:pt x="14" y="14"/>
                      </a:lnTo>
                      <a:lnTo>
                        <a:pt x="14" y="11"/>
                      </a:lnTo>
                      <a:lnTo>
                        <a:pt x="14" y="10"/>
                      </a:lnTo>
                      <a:lnTo>
                        <a:pt x="14" y="10"/>
                      </a:lnTo>
                      <a:lnTo>
                        <a:pt x="14" y="10"/>
                      </a:lnTo>
                      <a:lnTo>
                        <a:pt x="11" y="10"/>
                      </a:lnTo>
                      <a:lnTo>
                        <a:pt x="10" y="9"/>
                      </a:lnTo>
                      <a:lnTo>
                        <a:pt x="10" y="8"/>
                      </a:lnTo>
                      <a:lnTo>
                        <a:pt x="10" y="8"/>
                      </a:lnTo>
                      <a:lnTo>
                        <a:pt x="12" y="6"/>
                      </a:lnTo>
                      <a:lnTo>
                        <a:pt x="13" y="4"/>
                      </a:lnTo>
                      <a:lnTo>
                        <a:pt x="13" y="4"/>
                      </a:lnTo>
                      <a:lnTo>
                        <a:pt x="13" y="3"/>
                      </a:lnTo>
                      <a:lnTo>
                        <a:pt x="12" y="2"/>
                      </a:lnTo>
                      <a:lnTo>
                        <a:pt x="10" y="0"/>
                      </a:lnTo>
                      <a:lnTo>
                        <a:pt x="1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8" name="フリーフォーム 257">
                  <a:extLst>
                    <a:ext uri="{FF2B5EF4-FFF2-40B4-BE49-F238E27FC236}">
                      <a16:creationId xmlns:a16="http://schemas.microsoft.com/office/drawing/2014/main" id="{00000000-0008-0000-0000-000082060000}"/>
                    </a:ext>
                  </a:extLst>
                </p:cNvPr>
                <p:cNvSpPr>
                  <a:spLocks/>
                </p:cNvSpPr>
                <p:nvPr/>
              </p:nvSpPr>
              <p:spPr bwMode="auto">
                <a:xfrm>
                  <a:off x="212" y="727"/>
                  <a:ext cx="1" cy="2"/>
                </a:xfrm>
                <a:custGeom>
                  <a:avLst/>
                  <a:gdLst>
                    <a:gd name="T0" fmla="*/ 4 w 9"/>
                    <a:gd name="T1" fmla="*/ 11 h 11"/>
                    <a:gd name="T2" fmla="*/ 4 w 9"/>
                    <a:gd name="T3" fmla="*/ 11 h 11"/>
                    <a:gd name="T4" fmla="*/ 2 w 9"/>
                    <a:gd name="T5" fmla="*/ 8 h 11"/>
                    <a:gd name="T6" fmla="*/ 0 w 9"/>
                    <a:gd name="T7" fmla="*/ 6 h 11"/>
                    <a:gd name="T8" fmla="*/ 2 w 9"/>
                    <a:gd name="T9" fmla="*/ 5 h 11"/>
                    <a:gd name="T10" fmla="*/ 2 w 9"/>
                    <a:gd name="T11" fmla="*/ 5 h 11"/>
                    <a:gd name="T12" fmla="*/ 5 w 9"/>
                    <a:gd name="T13" fmla="*/ 2 h 11"/>
                    <a:gd name="T14" fmla="*/ 8 w 9"/>
                    <a:gd name="T15" fmla="*/ 1 h 11"/>
                    <a:gd name="T16" fmla="*/ 8 w 9"/>
                    <a:gd name="T17" fmla="*/ 0 h 11"/>
                    <a:gd name="T18" fmla="*/ 8 w 9"/>
                    <a:gd name="T19" fmla="*/ 1 h 11"/>
                    <a:gd name="T20" fmla="*/ 8 w 9"/>
                    <a:gd name="T21" fmla="*/ 1 h 11"/>
                    <a:gd name="T22" fmla="*/ 8 w 9"/>
                    <a:gd name="T23" fmla="*/ 4 h 11"/>
                    <a:gd name="T24" fmla="*/ 9 w 9"/>
                    <a:gd name="T25" fmla="*/ 6 h 11"/>
                    <a:gd name="T26" fmla="*/ 9 w 9"/>
                    <a:gd name="T27" fmla="*/ 6 h 11"/>
                    <a:gd name="T28" fmla="*/ 9 w 9"/>
                    <a:gd name="T29" fmla="*/ 8 h 11"/>
                    <a:gd name="T30" fmla="*/ 7 w 9"/>
                    <a:gd name="T31" fmla="*/ 10 h 11"/>
                    <a:gd name="T32" fmla="*/ 5 w 9"/>
                    <a:gd name="T33" fmla="*/ 11 h 11"/>
                    <a:gd name="T34" fmla="*/ 4 w 9"/>
                    <a:gd name="T35" fmla="*/ 11 h 11"/>
                    <a:gd name="T36" fmla="*/ 4 w 9"/>
                    <a:gd name="T3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1">
                      <a:moveTo>
                        <a:pt x="4" y="11"/>
                      </a:moveTo>
                      <a:lnTo>
                        <a:pt x="4" y="11"/>
                      </a:lnTo>
                      <a:lnTo>
                        <a:pt x="2" y="8"/>
                      </a:lnTo>
                      <a:lnTo>
                        <a:pt x="0" y="6"/>
                      </a:lnTo>
                      <a:lnTo>
                        <a:pt x="2" y="5"/>
                      </a:lnTo>
                      <a:lnTo>
                        <a:pt x="2" y="5"/>
                      </a:lnTo>
                      <a:lnTo>
                        <a:pt x="5" y="2"/>
                      </a:lnTo>
                      <a:lnTo>
                        <a:pt x="8" y="1"/>
                      </a:lnTo>
                      <a:lnTo>
                        <a:pt x="8" y="0"/>
                      </a:lnTo>
                      <a:lnTo>
                        <a:pt x="8" y="1"/>
                      </a:lnTo>
                      <a:lnTo>
                        <a:pt x="8" y="1"/>
                      </a:lnTo>
                      <a:lnTo>
                        <a:pt x="8" y="4"/>
                      </a:lnTo>
                      <a:lnTo>
                        <a:pt x="9" y="6"/>
                      </a:lnTo>
                      <a:lnTo>
                        <a:pt x="9" y="6"/>
                      </a:lnTo>
                      <a:lnTo>
                        <a:pt x="9" y="8"/>
                      </a:lnTo>
                      <a:lnTo>
                        <a:pt x="7" y="10"/>
                      </a:lnTo>
                      <a:lnTo>
                        <a:pt x="5" y="11"/>
                      </a:lnTo>
                      <a:lnTo>
                        <a:pt x="4" y="11"/>
                      </a:lnTo>
                      <a:lnTo>
                        <a:pt x="4" y="1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9" name="フリーフォーム 258">
                  <a:extLst>
                    <a:ext uri="{FF2B5EF4-FFF2-40B4-BE49-F238E27FC236}">
                      <a16:creationId xmlns:a16="http://schemas.microsoft.com/office/drawing/2014/main" id="{00000000-0008-0000-0000-000083060000}"/>
                    </a:ext>
                  </a:extLst>
                </p:cNvPr>
                <p:cNvSpPr>
                  <a:spLocks/>
                </p:cNvSpPr>
                <p:nvPr/>
              </p:nvSpPr>
              <p:spPr bwMode="auto">
                <a:xfrm>
                  <a:off x="212" y="727"/>
                  <a:ext cx="1" cy="0"/>
                </a:xfrm>
                <a:custGeom>
                  <a:avLst/>
                  <a:gdLst>
                    <a:gd name="T0" fmla="*/ 0 w 8"/>
                    <a:gd name="T1" fmla="*/ 4 h 5"/>
                    <a:gd name="T2" fmla="*/ 0 w 8"/>
                    <a:gd name="T3" fmla="*/ 4 h 5"/>
                    <a:gd name="T4" fmla="*/ 1 w 8"/>
                    <a:gd name="T5" fmla="*/ 2 h 5"/>
                    <a:gd name="T6" fmla="*/ 4 w 8"/>
                    <a:gd name="T7" fmla="*/ 1 h 5"/>
                    <a:gd name="T8" fmla="*/ 6 w 8"/>
                    <a:gd name="T9" fmla="*/ 0 h 5"/>
                    <a:gd name="T10" fmla="*/ 8 w 8"/>
                    <a:gd name="T11" fmla="*/ 0 h 5"/>
                    <a:gd name="T12" fmla="*/ 8 w 8"/>
                    <a:gd name="T13" fmla="*/ 0 h 5"/>
                    <a:gd name="T14" fmla="*/ 7 w 8"/>
                    <a:gd name="T15" fmla="*/ 1 h 5"/>
                    <a:gd name="T16" fmla="*/ 5 w 8"/>
                    <a:gd name="T17" fmla="*/ 4 h 5"/>
                    <a:gd name="T18" fmla="*/ 2 w 8"/>
                    <a:gd name="T19" fmla="*/ 5 h 5"/>
                    <a:gd name="T20" fmla="*/ 1 w 8"/>
                    <a:gd name="T21" fmla="*/ 5 h 5"/>
                    <a:gd name="T22" fmla="*/ 0 w 8"/>
                    <a:gd name="T23" fmla="*/ 4 h 5"/>
                    <a:gd name="T24" fmla="*/ 0 w 8"/>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0" y="4"/>
                      </a:moveTo>
                      <a:lnTo>
                        <a:pt x="0" y="4"/>
                      </a:lnTo>
                      <a:lnTo>
                        <a:pt x="1" y="2"/>
                      </a:lnTo>
                      <a:lnTo>
                        <a:pt x="4" y="1"/>
                      </a:lnTo>
                      <a:lnTo>
                        <a:pt x="6" y="0"/>
                      </a:lnTo>
                      <a:lnTo>
                        <a:pt x="8" y="0"/>
                      </a:lnTo>
                      <a:lnTo>
                        <a:pt x="8" y="0"/>
                      </a:lnTo>
                      <a:lnTo>
                        <a:pt x="7" y="1"/>
                      </a:lnTo>
                      <a:lnTo>
                        <a:pt x="5" y="4"/>
                      </a:lnTo>
                      <a:lnTo>
                        <a:pt x="2" y="5"/>
                      </a:lnTo>
                      <a:lnTo>
                        <a:pt x="1" y="5"/>
                      </a:lnTo>
                      <a:lnTo>
                        <a:pt x="0" y="4"/>
                      </a:lnTo>
                      <a:lnTo>
                        <a:pt x="0" y="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0" name="フリーフォーム 259">
                  <a:extLst>
                    <a:ext uri="{FF2B5EF4-FFF2-40B4-BE49-F238E27FC236}">
                      <a16:creationId xmlns:a16="http://schemas.microsoft.com/office/drawing/2014/main" id="{00000000-0008-0000-0000-000087060000}"/>
                    </a:ext>
                  </a:extLst>
                </p:cNvPr>
                <p:cNvSpPr>
                  <a:spLocks/>
                </p:cNvSpPr>
                <p:nvPr/>
              </p:nvSpPr>
              <p:spPr bwMode="auto">
                <a:xfrm>
                  <a:off x="222" y="728"/>
                  <a:ext cx="2" cy="2"/>
                </a:xfrm>
                <a:custGeom>
                  <a:avLst/>
                  <a:gdLst>
                    <a:gd name="T0" fmla="*/ 15 w 18"/>
                    <a:gd name="T1" fmla="*/ 6 h 12"/>
                    <a:gd name="T2" fmla="*/ 15 w 18"/>
                    <a:gd name="T3" fmla="*/ 6 h 12"/>
                    <a:gd name="T4" fmla="*/ 17 w 18"/>
                    <a:gd name="T5" fmla="*/ 5 h 12"/>
                    <a:gd name="T6" fmla="*/ 18 w 18"/>
                    <a:gd name="T7" fmla="*/ 4 h 12"/>
                    <a:gd name="T8" fmla="*/ 17 w 18"/>
                    <a:gd name="T9" fmla="*/ 4 h 12"/>
                    <a:gd name="T10" fmla="*/ 17 w 18"/>
                    <a:gd name="T11" fmla="*/ 4 h 12"/>
                    <a:gd name="T12" fmla="*/ 16 w 18"/>
                    <a:gd name="T13" fmla="*/ 2 h 12"/>
                    <a:gd name="T14" fmla="*/ 15 w 18"/>
                    <a:gd name="T15" fmla="*/ 1 h 12"/>
                    <a:gd name="T16" fmla="*/ 14 w 18"/>
                    <a:gd name="T17" fmla="*/ 1 h 12"/>
                    <a:gd name="T18" fmla="*/ 14 w 18"/>
                    <a:gd name="T19" fmla="*/ 1 h 12"/>
                    <a:gd name="T20" fmla="*/ 12 w 18"/>
                    <a:gd name="T21" fmla="*/ 2 h 12"/>
                    <a:gd name="T22" fmla="*/ 9 w 18"/>
                    <a:gd name="T23" fmla="*/ 2 h 12"/>
                    <a:gd name="T24" fmla="*/ 9 w 18"/>
                    <a:gd name="T25" fmla="*/ 2 h 12"/>
                    <a:gd name="T26" fmla="*/ 6 w 18"/>
                    <a:gd name="T27" fmla="*/ 0 h 12"/>
                    <a:gd name="T28" fmla="*/ 6 w 18"/>
                    <a:gd name="T29" fmla="*/ 0 h 12"/>
                    <a:gd name="T30" fmla="*/ 2 w 18"/>
                    <a:gd name="T31" fmla="*/ 0 h 12"/>
                    <a:gd name="T32" fmla="*/ 0 w 18"/>
                    <a:gd name="T33" fmla="*/ 2 h 12"/>
                    <a:gd name="T34" fmla="*/ 0 w 18"/>
                    <a:gd name="T35" fmla="*/ 2 h 12"/>
                    <a:gd name="T36" fmla="*/ 1 w 18"/>
                    <a:gd name="T37" fmla="*/ 3 h 12"/>
                    <a:gd name="T38" fmla="*/ 1 w 18"/>
                    <a:gd name="T39" fmla="*/ 3 h 12"/>
                    <a:gd name="T40" fmla="*/ 5 w 18"/>
                    <a:gd name="T41" fmla="*/ 5 h 12"/>
                    <a:gd name="T42" fmla="*/ 6 w 18"/>
                    <a:gd name="T43" fmla="*/ 6 h 12"/>
                    <a:gd name="T44" fmla="*/ 6 w 18"/>
                    <a:gd name="T45" fmla="*/ 7 h 12"/>
                    <a:gd name="T46" fmla="*/ 6 w 18"/>
                    <a:gd name="T47" fmla="*/ 7 h 12"/>
                    <a:gd name="T48" fmla="*/ 4 w 18"/>
                    <a:gd name="T49" fmla="*/ 10 h 12"/>
                    <a:gd name="T50" fmla="*/ 4 w 18"/>
                    <a:gd name="T51" fmla="*/ 11 h 12"/>
                    <a:gd name="T52" fmla="*/ 5 w 18"/>
                    <a:gd name="T53" fmla="*/ 12 h 12"/>
                    <a:gd name="T54" fmla="*/ 5 w 18"/>
                    <a:gd name="T55" fmla="*/ 12 h 12"/>
                    <a:gd name="T56" fmla="*/ 7 w 18"/>
                    <a:gd name="T57" fmla="*/ 11 h 12"/>
                    <a:gd name="T58" fmla="*/ 9 w 18"/>
                    <a:gd name="T59" fmla="*/ 10 h 12"/>
                    <a:gd name="T60" fmla="*/ 15 w 18"/>
                    <a:gd name="T61" fmla="*/ 6 h 12"/>
                    <a:gd name="T62" fmla="*/ 15 w 18"/>
                    <a:gd name="T6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 h="12">
                      <a:moveTo>
                        <a:pt x="15" y="6"/>
                      </a:moveTo>
                      <a:lnTo>
                        <a:pt x="15" y="6"/>
                      </a:lnTo>
                      <a:lnTo>
                        <a:pt x="17" y="5"/>
                      </a:lnTo>
                      <a:lnTo>
                        <a:pt x="18" y="4"/>
                      </a:lnTo>
                      <a:lnTo>
                        <a:pt x="17" y="4"/>
                      </a:lnTo>
                      <a:lnTo>
                        <a:pt x="17" y="4"/>
                      </a:lnTo>
                      <a:lnTo>
                        <a:pt x="16" y="2"/>
                      </a:lnTo>
                      <a:lnTo>
                        <a:pt x="15" y="1"/>
                      </a:lnTo>
                      <a:lnTo>
                        <a:pt x="14" y="1"/>
                      </a:lnTo>
                      <a:lnTo>
                        <a:pt x="14" y="1"/>
                      </a:lnTo>
                      <a:lnTo>
                        <a:pt x="12" y="2"/>
                      </a:lnTo>
                      <a:lnTo>
                        <a:pt x="9" y="2"/>
                      </a:lnTo>
                      <a:lnTo>
                        <a:pt x="9" y="2"/>
                      </a:lnTo>
                      <a:lnTo>
                        <a:pt x="6" y="0"/>
                      </a:lnTo>
                      <a:lnTo>
                        <a:pt x="6" y="0"/>
                      </a:lnTo>
                      <a:lnTo>
                        <a:pt x="2" y="0"/>
                      </a:lnTo>
                      <a:lnTo>
                        <a:pt x="0" y="2"/>
                      </a:lnTo>
                      <a:lnTo>
                        <a:pt x="0" y="2"/>
                      </a:lnTo>
                      <a:lnTo>
                        <a:pt x="1" y="3"/>
                      </a:lnTo>
                      <a:lnTo>
                        <a:pt x="1" y="3"/>
                      </a:lnTo>
                      <a:lnTo>
                        <a:pt x="5" y="5"/>
                      </a:lnTo>
                      <a:lnTo>
                        <a:pt x="6" y="6"/>
                      </a:lnTo>
                      <a:lnTo>
                        <a:pt x="6" y="7"/>
                      </a:lnTo>
                      <a:lnTo>
                        <a:pt x="6" y="7"/>
                      </a:lnTo>
                      <a:lnTo>
                        <a:pt x="4" y="10"/>
                      </a:lnTo>
                      <a:lnTo>
                        <a:pt x="4" y="11"/>
                      </a:lnTo>
                      <a:lnTo>
                        <a:pt x="5" y="12"/>
                      </a:lnTo>
                      <a:lnTo>
                        <a:pt x="5" y="12"/>
                      </a:lnTo>
                      <a:lnTo>
                        <a:pt x="7" y="11"/>
                      </a:lnTo>
                      <a:lnTo>
                        <a:pt x="9" y="10"/>
                      </a:lnTo>
                      <a:lnTo>
                        <a:pt x="15" y="6"/>
                      </a:lnTo>
                      <a:lnTo>
                        <a:pt x="15"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1" name="フリーフォーム 260">
                  <a:extLst>
                    <a:ext uri="{FF2B5EF4-FFF2-40B4-BE49-F238E27FC236}">
                      <a16:creationId xmlns:a16="http://schemas.microsoft.com/office/drawing/2014/main" id="{00000000-0008-0000-0000-000089060000}"/>
                    </a:ext>
                  </a:extLst>
                </p:cNvPr>
                <p:cNvSpPr>
                  <a:spLocks/>
                </p:cNvSpPr>
                <p:nvPr/>
              </p:nvSpPr>
              <p:spPr bwMode="auto">
                <a:xfrm>
                  <a:off x="231" y="725"/>
                  <a:ext cx="1" cy="1"/>
                </a:xfrm>
                <a:custGeom>
                  <a:avLst/>
                  <a:gdLst>
                    <a:gd name="T0" fmla="*/ 15 w 16"/>
                    <a:gd name="T1" fmla="*/ 10 h 14"/>
                    <a:gd name="T2" fmla="*/ 15 w 16"/>
                    <a:gd name="T3" fmla="*/ 10 h 14"/>
                    <a:gd name="T4" fmla="*/ 13 w 16"/>
                    <a:gd name="T5" fmla="*/ 10 h 14"/>
                    <a:gd name="T6" fmla="*/ 12 w 16"/>
                    <a:gd name="T7" fmla="*/ 10 h 14"/>
                    <a:gd name="T8" fmla="*/ 11 w 16"/>
                    <a:gd name="T9" fmla="*/ 8 h 14"/>
                    <a:gd name="T10" fmla="*/ 11 w 16"/>
                    <a:gd name="T11" fmla="*/ 8 h 14"/>
                    <a:gd name="T12" fmla="*/ 11 w 16"/>
                    <a:gd name="T13" fmla="*/ 7 h 14"/>
                    <a:gd name="T14" fmla="*/ 11 w 16"/>
                    <a:gd name="T15" fmla="*/ 6 h 14"/>
                    <a:gd name="T16" fmla="*/ 9 w 16"/>
                    <a:gd name="T17" fmla="*/ 5 h 14"/>
                    <a:gd name="T18" fmla="*/ 9 w 16"/>
                    <a:gd name="T19" fmla="*/ 5 h 14"/>
                    <a:gd name="T20" fmla="*/ 6 w 16"/>
                    <a:gd name="T21" fmla="*/ 3 h 14"/>
                    <a:gd name="T22" fmla="*/ 5 w 16"/>
                    <a:gd name="T23" fmla="*/ 1 h 14"/>
                    <a:gd name="T24" fmla="*/ 5 w 16"/>
                    <a:gd name="T25" fmla="*/ 1 h 14"/>
                    <a:gd name="T26" fmla="*/ 5 w 16"/>
                    <a:gd name="T27" fmla="*/ 0 h 14"/>
                    <a:gd name="T28" fmla="*/ 4 w 16"/>
                    <a:gd name="T29" fmla="*/ 0 h 14"/>
                    <a:gd name="T30" fmla="*/ 2 w 16"/>
                    <a:gd name="T31" fmla="*/ 0 h 14"/>
                    <a:gd name="T32" fmla="*/ 2 w 16"/>
                    <a:gd name="T33" fmla="*/ 0 h 14"/>
                    <a:gd name="T34" fmla="*/ 1 w 16"/>
                    <a:gd name="T35" fmla="*/ 0 h 14"/>
                    <a:gd name="T36" fmla="*/ 0 w 16"/>
                    <a:gd name="T37" fmla="*/ 1 h 14"/>
                    <a:gd name="T38" fmla="*/ 0 w 16"/>
                    <a:gd name="T39" fmla="*/ 3 h 14"/>
                    <a:gd name="T40" fmla="*/ 0 w 16"/>
                    <a:gd name="T41" fmla="*/ 3 h 14"/>
                    <a:gd name="T42" fmla="*/ 3 w 16"/>
                    <a:gd name="T43" fmla="*/ 9 h 14"/>
                    <a:gd name="T44" fmla="*/ 3 w 16"/>
                    <a:gd name="T45" fmla="*/ 9 h 14"/>
                    <a:gd name="T46" fmla="*/ 4 w 16"/>
                    <a:gd name="T47" fmla="*/ 12 h 14"/>
                    <a:gd name="T48" fmla="*/ 6 w 16"/>
                    <a:gd name="T49" fmla="*/ 13 h 14"/>
                    <a:gd name="T50" fmla="*/ 7 w 16"/>
                    <a:gd name="T51" fmla="*/ 13 h 14"/>
                    <a:gd name="T52" fmla="*/ 7 w 16"/>
                    <a:gd name="T53" fmla="*/ 13 h 14"/>
                    <a:gd name="T54" fmla="*/ 11 w 16"/>
                    <a:gd name="T55" fmla="*/ 14 h 14"/>
                    <a:gd name="T56" fmla="*/ 12 w 16"/>
                    <a:gd name="T57" fmla="*/ 14 h 14"/>
                    <a:gd name="T58" fmla="*/ 14 w 16"/>
                    <a:gd name="T59" fmla="*/ 13 h 14"/>
                    <a:gd name="T60" fmla="*/ 14 w 16"/>
                    <a:gd name="T61" fmla="*/ 13 h 14"/>
                    <a:gd name="T62" fmla="*/ 16 w 16"/>
                    <a:gd name="T63" fmla="*/ 10 h 14"/>
                    <a:gd name="T64" fmla="*/ 16 w 16"/>
                    <a:gd name="T65" fmla="*/ 10 h 14"/>
                    <a:gd name="T66" fmla="*/ 15 w 16"/>
                    <a:gd name="T67" fmla="*/ 10 h 14"/>
                    <a:gd name="T68" fmla="*/ 15 w 16"/>
                    <a:gd name="T6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 h="14">
                      <a:moveTo>
                        <a:pt x="15" y="10"/>
                      </a:moveTo>
                      <a:lnTo>
                        <a:pt x="15" y="10"/>
                      </a:lnTo>
                      <a:lnTo>
                        <a:pt x="13" y="10"/>
                      </a:lnTo>
                      <a:lnTo>
                        <a:pt x="12" y="10"/>
                      </a:lnTo>
                      <a:lnTo>
                        <a:pt x="11" y="8"/>
                      </a:lnTo>
                      <a:lnTo>
                        <a:pt x="11" y="8"/>
                      </a:lnTo>
                      <a:lnTo>
                        <a:pt x="11" y="7"/>
                      </a:lnTo>
                      <a:lnTo>
                        <a:pt x="11" y="6"/>
                      </a:lnTo>
                      <a:lnTo>
                        <a:pt x="9" y="5"/>
                      </a:lnTo>
                      <a:lnTo>
                        <a:pt x="9" y="5"/>
                      </a:lnTo>
                      <a:lnTo>
                        <a:pt x="6" y="3"/>
                      </a:lnTo>
                      <a:lnTo>
                        <a:pt x="5" y="1"/>
                      </a:lnTo>
                      <a:lnTo>
                        <a:pt x="5" y="1"/>
                      </a:lnTo>
                      <a:lnTo>
                        <a:pt x="5" y="0"/>
                      </a:lnTo>
                      <a:lnTo>
                        <a:pt x="4" y="0"/>
                      </a:lnTo>
                      <a:lnTo>
                        <a:pt x="2" y="0"/>
                      </a:lnTo>
                      <a:lnTo>
                        <a:pt x="2" y="0"/>
                      </a:lnTo>
                      <a:lnTo>
                        <a:pt x="1" y="0"/>
                      </a:lnTo>
                      <a:lnTo>
                        <a:pt x="0" y="1"/>
                      </a:lnTo>
                      <a:lnTo>
                        <a:pt x="0" y="3"/>
                      </a:lnTo>
                      <a:lnTo>
                        <a:pt x="0" y="3"/>
                      </a:lnTo>
                      <a:lnTo>
                        <a:pt x="3" y="9"/>
                      </a:lnTo>
                      <a:lnTo>
                        <a:pt x="3" y="9"/>
                      </a:lnTo>
                      <a:lnTo>
                        <a:pt x="4" y="12"/>
                      </a:lnTo>
                      <a:lnTo>
                        <a:pt x="6" y="13"/>
                      </a:lnTo>
                      <a:lnTo>
                        <a:pt x="7" y="13"/>
                      </a:lnTo>
                      <a:lnTo>
                        <a:pt x="7" y="13"/>
                      </a:lnTo>
                      <a:lnTo>
                        <a:pt x="11" y="14"/>
                      </a:lnTo>
                      <a:lnTo>
                        <a:pt x="12" y="14"/>
                      </a:lnTo>
                      <a:lnTo>
                        <a:pt x="14" y="13"/>
                      </a:lnTo>
                      <a:lnTo>
                        <a:pt x="14" y="13"/>
                      </a:lnTo>
                      <a:lnTo>
                        <a:pt x="16" y="10"/>
                      </a:lnTo>
                      <a:lnTo>
                        <a:pt x="16" y="10"/>
                      </a:lnTo>
                      <a:lnTo>
                        <a:pt x="15" y="10"/>
                      </a:lnTo>
                      <a:lnTo>
                        <a:pt x="15" y="1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2" name="フリーフォーム 261">
                  <a:extLst>
                    <a:ext uri="{FF2B5EF4-FFF2-40B4-BE49-F238E27FC236}">
                      <a16:creationId xmlns:a16="http://schemas.microsoft.com/office/drawing/2014/main" id="{00000000-0008-0000-0000-00008B060000}"/>
                    </a:ext>
                  </a:extLst>
                </p:cNvPr>
                <p:cNvSpPr>
                  <a:spLocks/>
                </p:cNvSpPr>
                <p:nvPr/>
              </p:nvSpPr>
              <p:spPr bwMode="auto">
                <a:xfrm>
                  <a:off x="233" y="723"/>
                  <a:ext cx="3" cy="2"/>
                </a:xfrm>
                <a:custGeom>
                  <a:avLst/>
                  <a:gdLst>
                    <a:gd name="T0" fmla="*/ 17 w 24"/>
                    <a:gd name="T1" fmla="*/ 17 h 17"/>
                    <a:gd name="T2" fmla="*/ 17 w 24"/>
                    <a:gd name="T3" fmla="*/ 17 h 17"/>
                    <a:gd name="T4" fmla="*/ 15 w 24"/>
                    <a:gd name="T5" fmla="*/ 17 h 17"/>
                    <a:gd name="T6" fmla="*/ 14 w 24"/>
                    <a:gd name="T7" fmla="*/ 16 h 17"/>
                    <a:gd name="T8" fmla="*/ 13 w 24"/>
                    <a:gd name="T9" fmla="*/ 15 h 17"/>
                    <a:gd name="T10" fmla="*/ 11 w 24"/>
                    <a:gd name="T11" fmla="*/ 14 h 17"/>
                    <a:gd name="T12" fmla="*/ 11 w 24"/>
                    <a:gd name="T13" fmla="*/ 14 h 17"/>
                    <a:gd name="T14" fmla="*/ 7 w 24"/>
                    <a:gd name="T15" fmla="*/ 13 h 17"/>
                    <a:gd name="T16" fmla="*/ 4 w 24"/>
                    <a:gd name="T17" fmla="*/ 11 h 17"/>
                    <a:gd name="T18" fmla="*/ 4 w 24"/>
                    <a:gd name="T19" fmla="*/ 11 h 17"/>
                    <a:gd name="T20" fmla="*/ 0 w 24"/>
                    <a:gd name="T21" fmla="*/ 9 h 17"/>
                    <a:gd name="T22" fmla="*/ 0 w 24"/>
                    <a:gd name="T23" fmla="*/ 8 h 17"/>
                    <a:gd name="T24" fmla="*/ 0 w 24"/>
                    <a:gd name="T25" fmla="*/ 7 h 17"/>
                    <a:gd name="T26" fmla="*/ 0 w 24"/>
                    <a:gd name="T27" fmla="*/ 7 h 17"/>
                    <a:gd name="T28" fmla="*/ 1 w 24"/>
                    <a:gd name="T29" fmla="*/ 6 h 17"/>
                    <a:gd name="T30" fmla="*/ 4 w 24"/>
                    <a:gd name="T31" fmla="*/ 5 h 17"/>
                    <a:gd name="T32" fmla="*/ 7 w 24"/>
                    <a:gd name="T33" fmla="*/ 5 h 17"/>
                    <a:gd name="T34" fmla="*/ 7 w 24"/>
                    <a:gd name="T35" fmla="*/ 5 h 17"/>
                    <a:gd name="T36" fmla="*/ 9 w 24"/>
                    <a:gd name="T37" fmla="*/ 3 h 17"/>
                    <a:gd name="T38" fmla="*/ 12 w 24"/>
                    <a:gd name="T39" fmla="*/ 2 h 17"/>
                    <a:gd name="T40" fmla="*/ 12 w 24"/>
                    <a:gd name="T41" fmla="*/ 2 h 17"/>
                    <a:gd name="T42" fmla="*/ 14 w 24"/>
                    <a:gd name="T43" fmla="*/ 0 h 17"/>
                    <a:gd name="T44" fmla="*/ 15 w 24"/>
                    <a:gd name="T45" fmla="*/ 0 h 17"/>
                    <a:gd name="T46" fmla="*/ 17 w 24"/>
                    <a:gd name="T47" fmla="*/ 1 h 17"/>
                    <a:gd name="T48" fmla="*/ 17 w 24"/>
                    <a:gd name="T49" fmla="*/ 1 h 17"/>
                    <a:gd name="T50" fmla="*/ 19 w 24"/>
                    <a:gd name="T51" fmla="*/ 3 h 17"/>
                    <a:gd name="T52" fmla="*/ 20 w 24"/>
                    <a:gd name="T53" fmla="*/ 3 h 17"/>
                    <a:gd name="T54" fmla="*/ 22 w 24"/>
                    <a:gd name="T55" fmla="*/ 4 h 17"/>
                    <a:gd name="T56" fmla="*/ 22 w 24"/>
                    <a:gd name="T57" fmla="*/ 4 h 17"/>
                    <a:gd name="T58" fmla="*/ 24 w 24"/>
                    <a:gd name="T59" fmla="*/ 6 h 17"/>
                    <a:gd name="T60" fmla="*/ 24 w 24"/>
                    <a:gd name="T61" fmla="*/ 8 h 17"/>
                    <a:gd name="T62" fmla="*/ 23 w 24"/>
                    <a:gd name="T63" fmla="*/ 9 h 17"/>
                    <a:gd name="T64" fmla="*/ 23 w 24"/>
                    <a:gd name="T65" fmla="*/ 9 h 17"/>
                    <a:gd name="T66" fmla="*/ 21 w 24"/>
                    <a:gd name="T67" fmla="*/ 11 h 17"/>
                    <a:gd name="T68" fmla="*/ 19 w 24"/>
                    <a:gd name="T69" fmla="*/ 13 h 17"/>
                    <a:gd name="T70" fmla="*/ 19 w 24"/>
                    <a:gd name="T71" fmla="*/ 13 h 17"/>
                    <a:gd name="T72" fmla="*/ 18 w 24"/>
                    <a:gd name="T73" fmla="*/ 16 h 17"/>
                    <a:gd name="T74" fmla="*/ 18 w 24"/>
                    <a:gd name="T75" fmla="*/ 17 h 17"/>
                    <a:gd name="T76" fmla="*/ 17 w 24"/>
                    <a:gd name="T77" fmla="*/ 17 h 17"/>
                    <a:gd name="T78" fmla="*/ 17 w 24"/>
                    <a:gd name="T7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7">
                      <a:moveTo>
                        <a:pt x="17" y="17"/>
                      </a:moveTo>
                      <a:lnTo>
                        <a:pt x="17" y="17"/>
                      </a:lnTo>
                      <a:lnTo>
                        <a:pt x="15" y="17"/>
                      </a:lnTo>
                      <a:lnTo>
                        <a:pt x="14" y="16"/>
                      </a:lnTo>
                      <a:lnTo>
                        <a:pt x="13" y="15"/>
                      </a:lnTo>
                      <a:lnTo>
                        <a:pt x="11" y="14"/>
                      </a:lnTo>
                      <a:lnTo>
                        <a:pt x="11" y="14"/>
                      </a:lnTo>
                      <a:lnTo>
                        <a:pt x="7" y="13"/>
                      </a:lnTo>
                      <a:lnTo>
                        <a:pt x="4" y="11"/>
                      </a:lnTo>
                      <a:lnTo>
                        <a:pt x="4" y="11"/>
                      </a:lnTo>
                      <a:lnTo>
                        <a:pt x="0" y="9"/>
                      </a:lnTo>
                      <a:lnTo>
                        <a:pt x="0" y="8"/>
                      </a:lnTo>
                      <a:lnTo>
                        <a:pt x="0" y="7"/>
                      </a:lnTo>
                      <a:lnTo>
                        <a:pt x="0" y="7"/>
                      </a:lnTo>
                      <a:lnTo>
                        <a:pt x="1" y="6"/>
                      </a:lnTo>
                      <a:lnTo>
                        <a:pt x="4" y="5"/>
                      </a:lnTo>
                      <a:lnTo>
                        <a:pt x="7" y="5"/>
                      </a:lnTo>
                      <a:lnTo>
                        <a:pt x="7" y="5"/>
                      </a:lnTo>
                      <a:lnTo>
                        <a:pt x="9" y="3"/>
                      </a:lnTo>
                      <a:lnTo>
                        <a:pt x="12" y="2"/>
                      </a:lnTo>
                      <a:lnTo>
                        <a:pt x="12" y="2"/>
                      </a:lnTo>
                      <a:lnTo>
                        <a:pt x="14" y="0"/>
                      </a:lnTo>
                      <a:lnTo>
                        <a:pt x="15" y="0"/>
                      </a:lnTo>
                      <a:lnTo>
                        <a:pt x="17" y="1"/>
                      </a:lnTo>
                      <a:lnTo>
                        <a:pt x="17" y="1"/>
                      </a:lnTo>
                      <a:lnTo>
                        <a:pt x="19" y="3"/>
                      </a:lnTo>
                      <a:lnTo>
                        <a:pt x="20" y="3"/>
                      </a:lnTo>
                      <a:lnTo>
                        <a:pt x="22" y="4"/>
                      </a:lnTo>
                      <a:lnTo>
                        <a:pt x="22" y="4"/>
                      </a:lnTo>
                      <a:lnTo>
                        <a:pt x="24" y="6"/>
                      </a:lnTo>
                      <a:lnTo>
                        <a:pt x="24" y="8"/>
                      </a:lnTo>
                      <a:lnTo>
                        <a:pt x="23" y="9"/>
                      </a:lnTo>
                      <a:lnTo>
                        <a:pt x="23" y="9"/>
                      </a:lnTo>
                      <a:lnTo>
                        <a:pt x="21" y="11"/>
                      </a:lnTo>
                      <a:lnTo>
                        <a:pt x="19" y="13"/>
                      </a:lnTo>
                      <a:lnTo>
                        <a:pt x="19" y="13"/>
                      </a:lnTo>
                      <a:lnTo>
                        <a:pt x="18" y="16"/>
                      </a:lnTo>
                      <a:lnTo>
                        <a:pt x="18" y="17"/>
                      </a:lnTo>
                      <a:lnTo>
                        <a:pt x="17" y="17"/>
                      </a:lnTo>
                      <a:lnTo>
                        <a:pt x="17" y="1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3" name="フリーフォーム 262">
                  <a:extLst>
                    <a:ext uri="{FF2B5EF4-FFF2-40B4-BE49-F238E27FC236}">
                      <a16:creationId xmlns:a16="http://schemas.microsoft.com/office/drawing/2014/main" id="{00000000-0008-0000-0000-00008C060000}"/>
                    </a:ext>
                  </a:extLst>
                </p:cNvPr>
                <p:cNvSpPr>
                  <a:spLocks/>
                </p:cNvSpPr>
                <p:nvPr/>
              </p:nvSpPr>
              <p:spPr bwMode="auto">
                <a:xfrm>
                  <a:off x="238" y="718"/>
                  <a:ext cx="2" cy="1"/>
                </a:xfrm>
                <a:custGeom>
                  <a:avLst/>
                  <a:gdLst>
                    <a:gd name="T0" fmla="*/ 0 w 11"/>
                    <a:gd name="T1" fmla="*/ 4 h 5"/>
                    <a:gd name="T2" fmla="*/ 0 w 11"/>
                    <a:gd name="T3" fmla="*/ 4 h 5"/>
                    <a:gd name="T4" fmla="*/ 0 w 11"/>
                    <a:gd name="T5" fmla="*/ 3 h 5"/>
                    <a:gd name="T6" fmla="*/ 0 w 11"/>
                    <a:gd name="T7" fmla="*/ 2 h 5"/>
                    <a:gd name="T8" fmla="*/ 5 w 11"/>
                    <a:gd name="T9" fmla="*/ 1 h 5"/>
                    <a:gd name="T10" fmla="*/ 5 w 11"/>
                    <a:gd name="T11" fmla="*/ 1 h 5"/>
                    <a:gd name="T12" fmla="*/ 9 w 11"/>
                    <a:gd name="T13" fmla="*/ 0 h 5"/>
                    <a:gd name="T14" fmla="*/ 11 w 11"/>
                    <a:gd name="T15" fmla="*/ 0 h 5"/>
                    <a:gd name="T16" fmla="*/ 11 w 11"/>
                    <a:gd name="T17" fmla="*/ 0 h 5"/>
                    <a:gd name="T18" fmla="*/ 10 w 11"/>
                    <a:gd name="T19" fmla="*/ 2 h 5"/>
                    <a:gd name="T20" fmla="*/ 9 w 11"/>
                    <a:gd name="T21" fmla="*/ 4 h 5"/>
                    <a:gd name="T22" fmla="*/ 6 w 11"/>
                    <a:gd name="T23" fmla="*/ 4 h 5"/>
                    <a:gd name="T24" fmla="*/ 6 w 11"/>
                    <a:gd name="T25" fmla="*/ 4 h 5"/>
                    <a:gd name="T26" fmla="*/ 2 w 11"/>
                    <a:gd name="T27" fmla="*/ 5 h 5"/>
                    <a:gd name="T28" fmla="*/ 0 w 11"/>
                    <a:gd name="T29" fmla="*/ 4 h 5"/>
                    <a:gd name="T30" fmla="*/ 0 w 11"/>
                    <a:gd name="T3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5">
                      <a:moveTo>
                        <a:pt x="0" y="4"/>
                      </a:moveTo>
                      <a:lnTo>
                        <a:pt x="0" y="4"/>
                      </a:lnTo>
                      <a:lnTo>
                        <a:pt x="0" y="3"/>
                      </a:lnTo>
                      <a:lnTo>
                        <a:pt x="0" y="2"/>
                      </a:lnTo>
                      <a:lnTo>
                        <a:pt x="5" y="1"/>
                      </a:lnTo>
                      <a:lnTo>
                        <a:pt x="5" y="1"/>
                      </a:lnTo>
                      <a:lnTo>
                        <a:pt x="9" y="0"/>
                      </a:lnTo>
                      <a:lnTo>
                        <a:pt x="11" y="0"/>
                      </a:lnTo>
                      <a:lnTo>
                        <a:pt x="11" y="0"/>
                      </a:lnTo>
                      <a:lnTo>
                        <a:pt x="10" y="2"/>
                      </a:lnTo>
                      <a:lnTo>
                        <a:pt x="9" y="4"/>
                      </a:lnTo>
                      <a:lnTo>
                        <a:pt x="6" y="4"/>
                      </a:lnTo>
                      <a:lnTo>
                        <a:pt x="6" y="4"/>
                      </a:lnTo>
                      <a:lnTo>
                        <a:pt x="2" y="5"/>
                      </a:lnTo>
                      <a:lnTo>
                        <a:pt x="0" y="4"/>
                      </a:lnTo>
                      <a:lnTo>
                        <a:pt x="0" y="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4" name="フリーフォーム 263">
                  <a:extLst>
                    <a:ext uri="{FF2B5EF4-FFF2-40B4-BE49-F238E27FC236}">
                      <a16:creationId xmlns:a16="http://schemas.microsoft.com/office/drawing/2014/main" id="{00000000-0008-0000-0000-00008D060000}"/>
                    </a:ext>
                  </a:extLst>
                </p:cNvPr>
                <p:cNvSpPr>
                  <a:spLocks/>
                </p:cNvSpPr>
                <p:nvPr/>
              </p:nvSpPr>
              <p:spPr bwMode="auto">
                <a:xfrm>
                  <a:off x="243" y="712"/>
                  <a:ext cx="3" cy="2"/>
                </a:xfrm>
                <a:custGeom>
                  <a:avLst/>
                  <a:gdLst>
                    <a:gd name="T0" fmla="*/ 24 w 26"/>
                    <a:gd name="T1" fmla="*/ 11 h 12"/>
                    <a:gd name="T2" fmla="*/ 26 w 26"/>
                    <a:gd name="T3" fmla="*/ 10 h 12"/>
                    <a:gd name="T4" fmla="*/ 26 w 26"/>
                    <a:gd name="T5" fmla="*/ 9 h 12"/>
                    <a:gd name="T6" fmla="*/ 23 w 26"/>
                    <a:gd name="T7" fmla="*/ 6 h 12"/>
                    <a:gd name="T8" fmla="*/ 22 w 26"/>
                    <a:gd name="T9" fmla="*/ 5 h 12"/>
                    <a:gd name="T10" fmla="*/ 21 w 26"/>
                    <a:gd name="T11" fmla="*/ 5 h 12"/>
                    <a:gd name="T12" fmla="*/ 20 w 26"/>
                    <a:gd name="T13" fmla="*/ 6 h 12"/>
                    <a:gd name="T14" fmla="*/ 18 w 26"/>
                    <a:gd name="T15" fmla="*/ 6 h 12"/>
                    <a:gd name="T16" fmla="*/ 15 w 26"/>
                    <a:gd name="T17" fmla="*/ 5 h 12"/>
                    <a:gd name="T18" fmla="*/ 13 w 26"/>
                    <a:gd name="T19" fmla="*/ 2 h 12"/>
                    <a:gd name="T20" fmla="*/ 9 w 26"/>
                    <a:gd name="T21" fmla="*/ 0 h 12"/>
                    <a:gd name="T22" fmla="*/ 6 w 26"/>
                    <a:gd name="T23" fmla="*/ 1 h 12"/>
                    <a:gd name="T24" fmla="*/ 4 w 26"/>
                    <a:gd name="T25" fmla="*/ 2 h 12"/>
                    <a:gd name="T26" fmla="*/ 4 w 26"/>
                    <a:gd name="T27" fmla="*/ 5 h 12"/>
                    <a:gd name="T28" fmla="*/ 3 w 26"/>
                    <a:gd name="T29" fmla="*/ 5 h 12"/>
                    <a:gd name="T30" fmla="*/ 1 w 26"/>
                    <a:gd name="T31" fmla="*/ 5 h 12"/>
                    <a:gd name="T32" fmla="*/ 0 w 26"/>
                    <a:gd name="T33" fmla="*/ 6 h 12"/>
                    <a:gd name="T34" fmla="*/ 1 w 26"/>
                    <a:gd name="T35" fmla="*/ 8 h 12"/>
                    <a:gd name="T36" fmla="*/ 3 w 26"/>
                    <a:gd name="T37" fmla="*/ 7 h 12"/>
                    <a:gd name="T38" fmla="*/ 5 w 26"/>
                    <a:gd name="T39" fmla="*/ 8 h 12"/>
                    <a:gd name="T40" fmla="*/ 4 w 26"/>
                    <a:gd name="T41" fmla="*/ 9 h 12"/>
                    <a:gd name="T42" fmla="*/ 2 w 26"/>
                    <a:gd name="T43" fmla="*/ 10 h 12"/>
                    <a:gd name="T44" fmla="*/ 3 w 26"/>
                    <a:gd name="T45" fmla="*/ 10 h 12"/>
                    <a:gd name="T46" fmla="*/ 8 w 26"/>
                    <a:gd name="T47" fmla="*/ 10 h 12"/>
                    <a:gd name="T48" fmla="*/ 10 w 26"/>
                    <a:gd name="T49" fmla="*/ 8 h 12"/>
                    <a:gd name="T50" fmla="*/ 11 w 26"/>
                    <a:gd name="T51" fmla="*/ 8 h 12"/>
                    <a:gd name="T52" fmla="*/ 11 w 26"/>
                    <a:gd name="T53" fmla="*/ 10 h 12"/>
                    <a:gd name="T54" fmla="*/ 13 w 26"/>
                    <a:gd name="T55" fmla="*/ 11 h 12"/>
                    <a:gd name="T56" fmla="*/ 17 w 26"/>
                    <a:gd name="T57" fmla="*/ 12 h 12"/>
                    <a:gd name="T58" fmla="*/ 19 w 26"/>
                    <a:gd name="T59" fmla="*/ 11 h 12"/>
                    <a:gd name="T60" fmla="*/ 19 w 26"/>
                    <a:gd name="T61" fmla="*/ 9 h 12"/>
                    <a:gd name="T62" fmla="*/ 20 w 26"/>
                    <a:gd name="T63" fmla="*/ 8 h 12"/>
                    <a:gd name="T64" fmla="*/ 23 w 26"/>
                    <a:gd name="T65" fmla="*/ 10 h 12"/>
                    <a:gd name="T66" fmla="*/ 24 w 26"/>
                    <a:gd name="T6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12">
                      <a:moveTo>
                        <a:pt x="24" y="11"/>
                      </a:moveTo>
                      <a:lnTo>
                        <a:pt x="24" y="11"/>
                      </a:lnTo>
                      <a:lnTo>
                        <a:pt x="25" y="11"/>
                      </a:lnTo>
                      <a:lnTo>
                        <a:pt x="26" y="10"/>
                      </a:lnTo>
                      <a:lnTo>
                        <a:pt x="26" y="9"/>
                      </a:lnTo>
                      <a:lnTo>
                        <a:pt x="26" y="9"/>
                      </a:lnTo>
                      <a:lnTo>
                        <a:pt x="25" y="8"/>
                      </a:lnTo>
                      <a:lnTo>
                        <a:pt x="23" y="6"/>
                      </a:lnTo>
                      <a:lnTo>
                        <a:pt x="23" y="6"/>
                      </a:lnTo>
                      <a:lnTo>
                        <a:pt x="22" y="5"/>
                      </a:lnTo>
                      <a:lnTo>
                        <a:pt x="21" y="5"/>
                      </a:lnTo>
                      <a:lnTo>
                        <a:pt x="21" y="5"/>
                      </a:lnTo>
                      <a:lnTo>
                        <a:pt x="20" y="6"/>
                      </a:lnTo>
                      <a:lnTo>
                        <a:pt x="20" y="6"/>
                      </a:lnTo>
                      <a:lnTo>
                        <a:pt x="18" y="6"/>
                      </a:lnTo>
                      <a:lnTo>
                        <a:pt x="18" y="6"/>
                      </a:lnTo>
                      <a:lnTo>
                        <a:pt x="17" y="6"/>
                      </a:lnTo>
                      <a:lnTo>
                        <a:pt x="15" y="5"/>
                      </a:lnTo>
                      <a:lnTo>
                        <a:pt x="13" y="2"/>
                      </a:lnTo>
                      <a:lnTo>
                        <a:pt x="13" y="2"/>
                      </a:lnTo>
                      <a:lnTo>
                        <a:pt x="11" y="1"/>
                      </a:lnTo>
                      <a:lnTo>
                        <a:pt x="9" y="0"/>
                      </a:lnTo>
                      <a:lnTo>
                        <a:pt x="9" y="0"/>
                      </a:lnTo>
                      <a:lnTo>
                        <a:pt x="6" y="1"/>
                      </a:lnTo>
                      <a:lnTo>
                        <a:pt x="4" y="2"/>
                      </a:lnTo>
                      <a:lnTo>
                        <a:pt x="4" y="2"/>
                      </a:lnTo>
                      <a:lnTo>
                        <a:pt x="4" y="5"/>
                      </a:lnTo>
                      <a:lnTo>
                        <a:pt x="4" y="5"/>
                      </a:lnTo>
                      <a:lnTo>
                        <a:pt x="3" y="5"/>
                      </a:lnTo>
                      <a:lnTo>
                        <a:pt x="3" y="5"/>
                      </a:lnTo>
                      <a:lnTo>
                        <a:pt x="2" y="5"/>
                      </a:lnTo>
                      <a:lnTo>
                        <a:pt x="1" y="5"/>
                      </a:lnTo>
                      <a:lnTo>
                        <a:pt x="1" y="5"/>
                      </a:lnTo>
                      <a:lnTo>
                        <a:pt x="0" y="6"/>
                      </a:lnTo>
                      <a:lnTo>
                        <a:pt x="0" y="7"/>
                      </a:lnTo>
                      <a:lnTo>
                        <a:pt x="1" y="8"/>
                      </a:lnTo>
                      <a:lnTo>
                        <a:pt x="1" y="8"/>
                      </a:lnTo>
                      <a:lnTo>
                        <a:pt x="3" y="7"/>
                      </a:lnTo>
                      <a:lnTo>
                        <a:pt x="4" y="7"/>
                      </a:lnTo>
                      <a:lnTo>
                        <a:pt x="5" y="8"/>
                      </a:lnTo>
                      <a:lnTo>
                        <a:pt x="5" y="8"/>
                      </a:lnTo>
                      <a:lnTo>
                        <a:pt x="4" y="9"/>
                      </a:lnTo>
                      <a:lnTo>
                        <a:pt x="3" y="9"/>
                      </a:lnTo>
                      <a:lnTo>
                        <a:pt x="2" y="10"/>
                      </a:lnTo>
                      <a:lnTo>
                        <a:pt x="3" y="10"/>
                      </a:lnTo>
                      <a:lnTo>
                        <a:pt x="3" y="10"/>
                      </a:lnTo>
                      <a:lnTo>
                        <a:pt x="6" y="11"/>
                      </a:lnTo>
                      <a:lnTo>
                        <a:pt x="8" y="10"/>
                      </a:lnTo>
                      <a:lnTo>
                        <a:pt x="8" y="10"/>
                      </a:lnTo>
                      <a:lnTo>
                        <a:pt x="10" y="8"/>
                      </a:lnTo>
                      <a:lnTo>
                        <a:pt x="10" y="7"/>
                      </a:lnTo>
                      <a:lnTo>
                        <a:pt x="11" y="8"/>
                      </a:lnTo>
                      <a:lnTo>
                        <a:pt x="11" y="8"/>
                      </a:lnTo>
                      <a:lnTo>
                        <a:pt x="11" y="10"/>
                      </a:lnTo>
                      <a:lnTo>
                        <a:pt x="11" y="11"/>
                      </a:lnTo>
                      <a:lnTo>
                        <a:pt x="13" y="11"/>
                      </a:lnTo>
                      <a:lnTo>
                        <a:pt x="13" y="11"/>
                      </a:lnTo>
                      <a:lnTo>
                        <a:pt x="17" y="12"/>
                      </a:lnTo>
                      <a:lnTo>
                        <a:pt x="19" y="11"/>
                      </a:lnTo>
                      <a:lnTo>
                        <a:pt x="19" y="11"/>
                      </a:lnTo>
                      <a:lnTo>
                        <a:pt x="19" y="11"/>
                      </a:lnTo>
                      <a:lnTo>
                        <a:pt x="19" y="9"/>
                      </a:lnTo>
                      <a:lnTo>
                        <a:pt x="19" y="8"/>
                      </a:lnTo>
                      <a:lnTo>
                        <a:pt x="20" y="8"/>
                      </a:lnTo>
                      <a:lnTo>
                        <a:pt x="20" y="8"/>
                      </a:lnTo>
                      <a:lnTo>
                        <a:pt x="23" y="10"/>
                      </a:lnTo>
                      <a:lnTo>
                        <a:pt x="24" y="10"/>
                      </a:lnTo>
                      <a:lnTo>
                        <a:pt x="24" y="11"/>
                      </a:lnTo>
                      <a:lnTo>
                        <a:pt x="24" y="1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5" name="フリーフォーム 264">
                  <a:extLst>
                    <a:ext uri="{FF2B5EF4-FFF2-40B4-BE49-F238E27FC236}">
                      <a16:creationId xmlns:a16="http://schemas.microsoft.com/office/drawing/2014/main" id="{00000000-0008-0000-0000-00008E060000}"/>
                    </a:ext>
                  </a:extLst>
                </p:cNvPr>
                <p:cNvSpPr>
                  <a:spLocks/>
                </p:cNvSpPr>
                <p:nvPr/>
              </p:nvSpPr>
              <p:spPr bwMode="auto">
                <a:xfrm>
                  <a:off x="242" y="714"/>
                  <a:ext cx="1" cy="1"/>
                </a:xfrm>
                <a:custGeom>
                  <a:avLst/>
                  <a:gdLst>
                    <a:gd name="T0" fmla="*/ 8 w 8"/>
                    <a:gd name="T1" fmla="*/ 3 h 6"/>
                    <a:gd name="T2" fmla="*/ 8 w 8"/>
                    <a:gd name="T3" fmla="*/ 3 h 6"/>
                    <a:gd name="T4" fmla="*/ 7 w 8"/>
                    <a:gd name="T5" fmla="*/ 3 h 6"/>
                    <a:gd name="T6" fmla="*/ 7 w 8"/>
                    <a:gd name="T7" fmla="*/ 3 h 6"/>
                    <a:gd name="T8" fmla="*/ 6 w 8"/>
                    <a:gd name="T9" fmla="*/ 3 h 6"/>
                    <a:gd name="T10" fmla="*/ 5 w 8"/>
                    <a:gd name="T11" fmla="*/ 2 h 6"/>
                    <a:gd name="T12" fmla="*/ 5 w 8"/>
                    <a:gd name="T13" fmla="*/ 2 h 6"/>
                    <a:gd name="T14" fmla="*/ 4 w 8"/>
                    <a:gd name="T15" fmla="*/ 0 h 6"/>
                    <a:gd name="T16" fmla="*/ 3 w 8"/>
                    <a:gd name="T17" fmla="*/ 0 h 6"/>
                    <a:gd name="T18" fmla="*/ 3 w 8"/>
                    <a:gd name="T19" fmla="*/ 1 h 6"/>
                    <a:gd name="T20" fmla="*/ 3 w 8"/>
                    <a:gd name="T21" fmla="*/ 1 h 6"/>
                    <a:gd name="T22" fmla="*/ 2 w 8"/>
                    <a:gd name="T23" fmla="*/ 2 h 6"/>
                    <a:gd name="T24" fmla="*/ 1 w 8"/>
                    <a:gd name="T25" fmla="*/ 2 h 6"/>
                    <a:gd name="T26" fmla="*/ 1 w 8"/>
                    <a:gd name="T27" fmla="*/ 2 h 6"/>
                    <a:gd name="T28" fmla="*/ 0 w 8"/>
                    <a:gd name="T29" fmla="*/ 2 h 6"/>
                    <a:gd name="T30" fmla="*/ 0 w 8"/>
                    <a:gd name="T31" fmla="*/ 3 h 6"/>
                    <a:gd name="T32" fmla="*/ 0 w 8"/>
                    <a:gd name="T33" fmla="*/ 3 h 6"/>
                    <a:gd name="T34" fmla="*/ 0 w 8"/>
                    <a:gd name="T35" fmla="*/ 3 h 6"/>
                    <a:gd name="T36" fmla="*/ 1 w 8"/>
                    <a:gd name="T37" fmla="*/ 4 h 6"/>
                    <a:gd name="T38" fmla="*/ 2 w 8"/>
                    <a:gd name="T39" fmla="*/ 5 h 6"/>
                    <a:gd name="T40" fmla="*/ 2 w 8"/>
                    <a:gd name="T41" fmla="*/ 5 h 6"/>
                    <a:gd name="T42" fmla="*/ 3 w 8"/>
                    <a:gd name="T43" fmla="*/ 4 h 6"/>
                    <a:gd name="T44" fmla="*/ 3 w 8"/>
                    <a:gd name="T45" fmla="*/ 4 h 6"/>
                    <a:gd name="T46" fmla="*/ 3 w 8"/>
                    <a:gd name="T47" fmla="*/ 5 h 6"/>
                    <a:gd name="T48" fmla="*/ 3 w 8"/>
                    <a:gd name="T49" fmla="*/ 6 h 6"/>
                    <a:gd name="T50" fmla="*/ 4 w 8"/>
                    <a:gd name="T51" fmla="*/ 6 h 6"/>
                    <a:gd name="T52" fmla="*/ 4 w 8"/>
                    <a:gd name="T53" fmla="*/ 6 h 6"/>
                    <a:gd name="T54" fmla="*/ 7 w 8"/>
                    <a:gd name="T55" fmla="*/ 5 h 6"/>
                    <a:gd name="T56" fmla="*/ 8 w 8"/>
                    <a:gd name="T57" fmla="*/ 4 h 6"/>
                    <a:gd name="T58" fmla="*/ 8 w 8"/>
                    <a:gd name="T59" fmla="*/ 3 h 6"/>
                    <a:gd name="T60" fmla="*/ 8 w 8"/>
                    <a:gd name="T6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 h="6">
                      <a:moveTo>
                        <a:pt x="8" y="3"/>
                      </a:moveTo>
                      <a:lnTo>
                        <a:pt x="8" y="3"/>
                      </a:lnTo>
                      <a:lnTo>
                        <a:pt x="7" y="3"/>
                      </a:lnTo>
                      <a:lnTo>
                        <a:pt x="7" y="3"/>
                      </a:lnTo>
                      <a:lnTo>
                        <a:pt x="6" y="3"/>
                      </a:lnTo>
                      <a:lnTo>
                        <a:pt x="5" y="2"/>
                      </a:lnTo>
                      <a:lnTo>
                        <a:pt x="5" y="2"/>
                      </a:lnTo>
                      <a:lnTo>
                        <a:pt x="4" y="0"/>
                      </a:lnTo>
                      <a:lnTo>
                        <a:pt x="3" y="0"/>
                      </a:lnTo>
                      <a:lnTo>
                        <a:pt x="3" y="1"/>
                      </a:lnTo>
                      <a:lnTo>
                        <a:pt x="3" y="1"/>
                      </a:lnTo>
                      <a:lnTo>
                        <a:pt x="2" y="2"/>
                      </a:lnTo>
                      <a:lnTo>
                        <a:pt x="1" y="2"/>
                      </a:lnTo>
                      <a:lnTo>
                        <a:pt x="1" y="2"/>
                      </a:lnTo>
                      <a:lnTo>
                        <a:pt x="0" y="2"/>
                      </a:lnTo>
                      <a:lnTo>
                        <a:pt x="0" y="3"/>
                      </a:lnTo>
                      <a:lnTo>
                        <a:pt x="0" y="3"/>
                      </a:lnTo>
                      <a:lnTo>
                        <a:pt x="0" y="3"/>
                      </a:lnTo>
                      <a:lnTo>
                        <a:pt x="1" y="4"/>
                      </a:lnTo>
                      <a:lnTo>
                        <a:pt x="2" y="5"/>
                      </a:lnTo>
                      <a:lnTo>
                        <a:pt x="2" y="5"/>
                      </a:lnTo>
                      <a:lnTo>
                        <a:pt x="3" y="4"/>
                      </a:lnTo>
                      <a:lnTo>
                        <a:pt x="3" y="4"/>
                      </a:lnTo>
                      <a:lnTo>
                        <a:pt x="3" y="5"/>
                      </a:lnTo>
                      <a:lnTo>
                        <a:pt x="3" y="6"/>
                      </a:lnTo>
                      <a:lnTo>
                        <a:pt x="4" y="6"/>
                      </a:lnTo>
                      <a:lnTo>
                        <a:pt x="4" y="6"/>
                      </a:lnTo>
                      <a:lnTo>
                        <a:pt x="7" y="5"/>
                      </a:lnTo>
                      <a:lnTo>
                        <a:pt x="8" y="4"/>
                      </a:lnTo>
                      <a:lnTo>
                        <a:pt x="8" y="3"/>
                      </a:lnTo>
                      <a:lnTo>
                        <a:pt x="8"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6" name="フリーフォーム 265">
                  <a:extLst>
                    <a:ext uri="{FF2B5EF4-FFF2-40B4-BE49-F238E27FC236}">
                      <a16:creationId xmlns:a16="http://schemas.microsoft.com/office/drawing/2014/main" id="{00000000-0008-0000-0000-00008F060000}"/>
                    </a:ext>
                  </a:extLst>
                </p:cNvPr>
                <p:cNvSpPr>
                  <a:spLocks/>
                </p:cNvSpPr>
                <p:nvPr/>
              </p:nvSpPr>
              <p:spPr bwMode="auto">
                <a:xfrm>
                  <a:off x="250" y="715"/>
                  <a:ext cx="2" cy="2"/>
                </a:xfrm>
                <a:custGeom>
                  <a:avLst/>
                  <a:gdLst>
                    <a:gd name="T0" fmla="*/ 15 w 15"/>
                    <a:gd name="T1" fmla="*/ 12 h 15"/>
                    <a:gd name="T2" fmla="*/ 15 w 15"/>
                    <a:gd name="T3" fmla="*/ 12 h 15"/>
                    <a:gd name="T4" fmla="*/ 15 w 15"/>
                    <a:gd name="T5" fmla="*/ 11 h 15"/>
                    <a:gd name="T6" fmla="*/ 13 w 15"/>
                    <a:gd name="T7" fmla="*/ 11 h 15"/>
                    <a:gd name="T8" fmla="*/ 12 w 15"/>
                    <a:gd name="T9" fmla="*/ 9 h 15"/>
                    <a:gd name="T10" fmla="*/ 12 w 15"/>
                    <a:gd name="T11" fmla="*/ 8 h 15"/>
                    <a:gd name="T12" fmla="*/ 12 w 15"/>
                    <a:gd name="T13" fmla="*/ 8 h 15"/>
                    <a:gd name="T14" fmla="*/ 12 w 15"/>
                    <a:gd name="T15" fmla="*/ 4 h 15"/>
                    <a:gd name="T16" fmla="*/ 12 w 15"/>
                    <a:gd name="T17" fmla="*/ 4 h 15"/>
                    <a:gd name="T18" fmla="*/ 12 w 15"/>
                    <a:gd name="T19" fmla="*/ 3 h 15"/>
                    <a:gd name="T20" fmla="*/ 12 w 15"/>
                    <a:gd name="T21" fmla="*/ 2 h 15"/>
                    <a:gd name="T22" fmla="*/ 11 w 15"/>
                    <a:gd name="T23" fmla="*/ 1 h 15"/>
                    <a:gd name="T24" fmla="*/ 11 w 15"/>
                    <a:gd name="T25" fmla="*/ 1 h 15"/>
                    <a:gd name="T26" fmla="*/ 9 w 15"/>
                    <a:gd name="T27" fmla="*/ 0 h 15"/>
                    <a:gd name="T28" fmla="*/ 9 w 15"/>
                    <a:gd name="T29" fmla="*/ 0 h 15"/>
                    <a:gd name="T30" fmla="*/ 9 w 15"/>
                    <a:gd name="T31" fmla="*/ 1 h 15"/>
                    <a:gd name="T32" fmla="*/ 9 w 15"/>
                    <a:gd name="T33" fmla="*/ 1 h 15"/>
                    <a:gd name="T34" fmla="*/ 9 w 15"/>
                    <a:gd name="T35" fmla="*/ 4 h 15"/>
                    <a:gd name="T36" fmla="*/ 9 w 15"/>
                    <a:gd name="T37" fmla="*/ 5 h 15"/>
                    <a:gd name="T38" fmla="*/ 8 w 15"/>
                    <a:gd name="T39" fmla="*/ 5 h 15"/>
                    <a:gd name="T40" fmla="*/ 8 w 15"/>
                    <a:gd name="T41" fmla="*/ 5 h 15"/>
                    <a:gd name="T42" fmla="*/ 5 w 15"/>
                    <a:gd name="T43" fmla="*/ 5 h 15"/>
                    <a:gd name="T44" fmla="*/ 3 w 15"/>
                    <a:gd name="T45" fmla="*/ 5 h 15"/>
                    <a:gd name="T46" fmla="*/ 3 w 15"/>
                    <a:gd name="T47" fmla="*/ 4 h 15"/>
                    <a:gd name="T48" fmla="*/ 3 w 15"/>
                    <a:gd name="T49" fmla="*/ 4 h 15"/>
                    <a:gd name="T50" fmla="*/ 3 w 15"/>
                    <a:gd name="T51" fmla="*/ 4 h 15"/>
                    <a:gd name="T52" fmla="*/ 3 w 15"/>
                    <a:gd name="T53" fmla="*/ 3 h 15"/>
                    <a:gd name="T54" fmla="*/ 2 w 15"/>
                    <a:gd name="T55" fmla="*/ 3 h 15"/>
                    <a:gd name="T56" fmla="*/ 2 w 15"/>
                    <a:gd name="T57" fmla="*/ 3 h 15"/>
                    <a:gd name="T58" fmla="*/ 0 w 15"/>
                    <a:gd name="T59" fmla="*/ 9 h 15"/>
                    <a:gd name="T60" fmla="*/ 0 w 15"/>
                    <a:gd name="T61" fmla="*/ 9 h 15"/>
                    <a:gd name="T62" fmla="*/ 0 w 15"/>
                    <a:gd name="T63" fmla="*/ 13 h 15"/>
                    <a:gd name="T64" fmla="*/ 0 w 15"/>
                    <a:gd name="T65" fmla="*/ 14 h 15"/>
                    <a:gd name="T66" fmla="*/ 1 w 15"/>
                    <a:gd name="T67" fmla="*/ 14 h 15"/>
                    <a:gd name="T68" fmla="*/ 1 w 15"/>
                    <a:gd name="T69" fmla="*/ 14 h 15"/>
                    <a:gd name="T70" fmla="*/ 5 w 15"/>
                    <a:gd name="T71" fmla="*/ 12 h 15"/>
                    <a:gd name="T72" fmla="*/ 6 w 15"/>
                    <a:gd name="T73" fmla="*/ 11 h 15"/>
                    <a:gd name="T74" fmla="*/ 7 w 15"/>
                    <a:gd name="T75" fmla="*/ 11 h 15"/>
                    <a:gd name="T76" fmla="*/ 7 w 15"/>
                    <a:gd name="T77" fmla="*/ 11 h 15"/>
                    <a:gd name="T78" fmla="*/ 8 w 15"/>
                    <a:gd name="T79" fmla="*/ 12 h 15"/>
                    <a:gd name="T80" fmla="*/ 9 w 15"/>
                    <a:gd name="T81" fmla="*/ 14 h 15"/>
                    <a:gd name="T82" fmla="*/ 9 w 15"/>
                    <a:gd name="T83" fmla="*/ 14 h 15"/>
                    <a:gd name="T84" fmla="*/ 9 w 15"/>
                    <a:gd name="T85" fmla="*/ 15 h 15"/>
                    <a:gd name="T86" fmla="*/ 11 w 15"/>
                    <a:gd name="T87" fmla="*/ 14 h 15"/>
                    <a:gd name="T88" fmla="*/ 11 w 15"/>
                    <a:gd name="T89" fmla="*/ 14 h 15"/>
                    <a:gd name="T90" fmla="*/ 13 w 15"/>
                    <a:gd name="T91" fmla="*/ 14 h 15"/>
                    <a:gd name="T92" fmla="*/ 15 w 15"/>
                    <a:gd name="T93" fmla="*/ 14 h 15"/>
                    <a:gd name="T94" fmla="*/ 15 w 15"/>
                    <a:gd name="T95" fmla="*/ 14 h 15"/>
                    <a:gd name="T96" fmla="*/ 15 w 15"/>
                    <a:gd name="T97" fmla="*/ 13 h 15"/>
                    <a:gd name="T98" fmla="*/ 15 w 15"/>
                    <a:gd name="T99" fmla="*/ 12 h 15"/>
                    <a:gd name="T100" fmla="*/ 15 w 15"/>
                    <a:gd name="T101"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15">
                      <a:moveTo>
                        <a:pt x="15" y="12"/>
                      </a:moveTo>
                      <a:lnTo>
                        <a:pt x="15" y="12"/>
                      </a:lnTo>
                      <a:lnTo>
                        <a:pt x="15" y="11"/>
                      </a:lnTo>
                      <a:lnTo>
                        <a:pt x="13" y="11"/>
                      </a:lnTo>
                      <a:lnTo>
                        <a:pt x="12" y="9"/>
                      </a:lnTo>
                      <a:lnTo>
                        <a:pt x="12" y="8"/>
                      </a:lnTo>
                      <a:lnTo>
                        <a:pt x="12" y="8"/>
                      </a:lnTo>
                      <a:lnTo>
                        <a:pt x="12" y="4"/>
                      </a:lnTo>
                      <a:lnTo>
                        <a:pt x="12" y="4"/>
                      </a:lnTo>
                      <a:lnTo>
                        <a:pt x="12" y="3"/>
                      </a:lnTo>
                      <a:lnTo>
                        <a:pt x="12" y="2"/>
                      </a:lnTo>
                      <a:lnTo>
                        <a:pt x="11" y="1"/>
                      </a:lnTo>
                      <a:lnTo>
                        <a:pt x="11" y="1"/>
                      </a:lnTo>
                      <a:lnTo>
                        <a:pt x="9" y="0"/>
                      </a:lnTo>
                      <a:lnTo>
                        <a:pt x="9" y="0"/>
                      </a:lnTo>
                      <a:lnTo>
                        <a:pt x="9" y="1"/>
                      </a:lnTo>
                      <a:lnTo>
                        <a:pt x="9" y="1"/>
                      </a:lnTo>
                      <a:lnTo>
                        <a:pt x="9" y="4"/>
                      </a:lnTo>
                      <a:lnTo>
                        <a:pt x="9" y="5"/>
                      </a:lnTo>
                      <a:lnTo>
                        <a:pt x="8" y="5"/>
                      </a:lnTo>
                      <a:lnTo>
                        <a:pt x="8" y="5"/>
                      </a:lnTo>
                      <a:lnTo>
                        <a:pt x="5" y="5"/>
                      </a:lnTo>
                      <a:lnTo>
                        <a:pt x="3" y="5"/>
                      </a:lnTo>
                      <a:lnTo>
                        <a:pt x="3" y="4"/>
                      </a:lnTo>
                      <a:lnTo>
                        <a:pt x="3" y="4"/>
                      </a:lnTo>
                      <a:lnTo>
                        <a:pt x="3" y="4"/>
                      </a:lnTo>
                      <a:lnTo>
                        <a:pt x="3" y="3"/>
                      </a:lnTo>
                      <a:lnTo>
                        <a:pt x="2" y="3"/>
                      </a:lnTo>
                      <a:lnTo>
                        <a:pt x="2" y="3"/>
                      </a:lnTo>
                      <a:lnTo>
                        <a:pt x="0" y="9"/>
                      </a:lnTo>
                      <a:lnTo>
                        <a:pt x="0" y="9"/>
                      </a:lnTo>
                      <a:lnTo>
                        <a:pt x="0" y="13"/>
                      </a:lnTo>
                      <a:lnTo>
                        <a:pt x="0" y="14"/>
                      </a:lnTo>
                      <a:lnTo>
                        <a:pt x="1" y="14"/>
                      </a:lnTo>
                      <a:lnTo>
                        <a:pt x="1" y="14"/>
                      </a:lnTo>
                      <a:lnTo>
                        <a:pt x="5" y="12"/>
                      </a:lnTo>
                      <a:lnTo>
                        <a:pt x="6" y="11"/>
                      </a:lnTo>
                      <a:lnTo>
                        <a:pt x="7" y="11"/>
                      </a:lnTo>
                      <a:lnTo>
                        <a:pt x="7" y="11"/>
                      </a:lnTo>
                      <a:lnTo>
                        <a:pt x="8" y="12"/>
                      </a:lnTo>
                      <a:lnTo>
                        <a:pt x="9" y="14"/>
                      </a:lnTo>
                      <a:lnTo>
                        <a:pt x="9" y="14"/>
                      </a:lnTo>
                      <a:lnTo>
                        <a:pt x="9" y="15"/>
                      </a:lnTo>
                      <a:lnTo>
                        <a:pt x="11" y="14"/>
                      </a:lnTo>
                      <a:lnTo>
                        <a:pt x="11" y="14"/>
                      </a:lnTo>
                      <a:lnTo>
                        <a:pt x="13" y="14"/>
                      </a:lnTo>
                      <a:lnTo>
                        <a:pt x="15" y="14"/>
                      </a:lnTo>
                      <a:lnTo>
                        <a:pt x="15" y="14"/>
                      </a:lnTo>
                      <a:lnTo>
                        <a:pt x="15" y="13"/>
                      </a:lnTo>
                      <a:lnTo>
                        <a:pt x="15" y="12"/>
                      </a:lnTo>
                      <a:lnTo>
                        <a:pt x="15" y="1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7" name="フリーフォーム 266">
                  <a:extLst>
                    <a:ext uri="{FF2B5EF4-FFF2-40B4-BE49-F238E27FC236}">
                      <a16:creationId xmlns:a16="http://schemas.microsoft.com/office/drawing/2014/main" id="{00000000-0008-0000-0000-000090060000}"/>
                    </a:ext>
                  </a:extLst>
                </p:cNvPr>
                <p:cNvSpPr>
                  <a:spLocks/>
                </p:cNvSpPr>
                <p:nvPr/>
              </p:nvSpPr>
              <p:spPr bwMode="auto">
                <a:xfrm>
                  <a:off x="252" y="716"/>
                  <a:ext cx="0" cy="1"/>
                </a:xfrm>
                <a:custGeom>
                  <a:avLst/>
                  <a:gdLst>
                    <a:gd name="T0" fmla="*/ 0 w 4"/>
                    <a:gd name="T1" fmla="*/ 5 h 11"/>
                    <a:gd name="T2" fmla="*/ 0 w 4"/>
                    <a:gd name="T3" fmla="*/ 5 h 11"/>
                    <a:gd name="T4" fmla="*/ 1 w 4"/>
                    <a:gd name="T5" fmla="*/ 3 h 11"/>
                    <a:gd name="T6" fmla="*/ 1 w 4"/>
                    <a:gd name="T7" fmla="*/ 3 h 11"/>
                    <a:gd name="T8" fmla="*/ 2 w 4"/>
                    <a:gd name="T9" fmla="*/ 2 h 11"/>
                    <a:gd name="T10" fmla="*/ 2 w 4"/>
                    <a:gd name="T11" fmla="*/ 2 h 11"/>
                    <a:gd name="T12" fmla="*/ 3 w 4"/>
                    <a:gd name="T13" fmla="*/ 1 h 11"/>
                    <a:gd name="T14" fmla="*/ 3 w 4"/>
                    <a:gd name="T15" fmla="*/ 0 h 11"/>
                    <a:gd name="T16" fmla="*/ 4 w 4"/>
                    <a:gd name="T17" fmla="*/ 0 h 11"/>
                    <a:gd name="T18" fmla="*/ 4 w 4"/>
                    <a:gd name="T19" fmla="*/ 0 h 11"/>
                    <a:gd name="T20" fmla="*/ 4 w 4"/>
                    <a:gd name="T21" fmla="*/ 2 h 11"/>
                    <a:gd name="T22" fmla="*/ 4 w 4"/>
                    <a:gd name="T23" fmla="*/ 3 h 11"/>
                    <a:gd name="T24" fmla="*/ 4 w 4"/>
                    <a:gd name="T25" fmla="*/ 3 h 11"/>
                    <a:gd name="T26" fmla="*/ 4 w 4"/>
                    <a:gd name="T27" fmla="*/ 6 h 11"/>
                    <a:gd name="T28" fmla="*/ 4 w 4"/>
                    <a:gd name="T29" fmla="*/ 8 h 11"/>
                    <a:gd name="T30" fmla="*/ 4 w 4"/>
                    <a:gd name="T31" fmla="*/ 8 h 11"/>
                    <a:gd name="T32" fmla="*/ 4 w 4"/>
                    <a:gd name="T33" fmla="*/ 10 h 11"/>
                    <a:gd name="T34" fmla="*/ 4 w 4"/>
                    <a:gd name="T35" fmla="*/ 11 h 11"/>
                    <a:gd name="T36" fmla="*/ 3 w 4"/>
                    <a:gd name="T37" fmla="*/ 11 h 11"/>
                    <a:gd name="T38" fmla="*/ 3 w 4"/>
                    <a:gd name="T39" fmla="*/ 11 h 11"/>
                    <a:gd name="T40" fmla="*/ 2 w 4"/>
                    <a:gd name="T41" fmla="*/ 10 h 11"/>
                    <a:gd name="T42" fmla="*/ 1 w 4"/>
                    <a:gd name="T43" fmla="*/ 8 h 11"/>
                    <a:gd name="T44" fmla="*/ 1 w 4"/>
                    <a:gd name="T45" fmla="*/ 8 h 11"/>
                    <a:gd name="T46" fmla="*/ 0 w 4"/>
                    <a:gd name="T47" fmla="*/ 5 h 11"/>
                    <a:gd name="T48" fmla="*/ 0 w 4"/>
                    <a:gd name="T4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 h="11">
                      <a:moveTo>
                        <a:pt x="0" y="5"/>
                      </a:moveTo>
                      <a:lnTo>
                        <a:pt x="0" y="5"/>
                      </a:lnTo>
                      <a:lnTo>
                        <a:pt x="1" y="3"/>
                      </a:lnTo>
                      <a:lnTo>
                        <a:pt x="1" y="3"/>
                      </a:lnTo>
                      <a:lnTo>
                        <a:pt x="2" y="2"/>
                      </a:lnTo>
                      <a:lnTo>
                        <a:pt x="2" y="2"/>
                      </a:lnTo>
                      <a:lnTo>
                        <a:pt x="3" y="1"/>
                      </a:lnTo>
                      <a:lnTo>
                        <a:pt x="3" y="0"/>
                      </a:lnTo>
                      <a:lnTo>
                        <a:pt x="4" y="0"/>
                      </a:lnTo>
                      <a:lnTo>
                        <a:pt x="4" y="0"/>
                      </a:lnTo>
                      <a:lnTo>
                        <a:pt x="4" y="2"/>
                      </a:lnTo>
                      <a:lnTo>
                        <a:pt x="4" y="3"/>
                      </a:lnTo>
                      <a:lnTo>
                        <a:pt x="4" y="3"/>
                      </a:lnTo>
                      <a:lnTo>
                        <a:pt x="4" y="6"/>
                      </a:lnTo>
                      <a:lnTo>
                        <a:pt x="4" y="8"/>
                      </a:lnTo>
                      <a:lnTo>
                        <a:pt x="4" y="8"/>
                      </a:lnTo>
                      <a:lnTo>
                        <a:pt x="4" y="10"/>
                      </a:lnTo>
                      <a:lnTo>
                        <a:pt x="4" y="11"/>
                      </a:lnTo>
                      <a:lnTo>
                        <a:pt x="3" y="11"/>
                      </a:lnTo>
                      <a:lnTo>
                        <a:pt x="3" y="11"/>
                      </a:lnTo>
                      <a:lnTo>
                        <a:pt x="2" y="10"/>
                      </a:lnTo>
                      <a:lnTo>
                        <a:pt x="1" y="8"/>
                      </a:lnTo>
                      <a:lnTo>
                        <a:pt x="1" y="8"/>
                      </a:lnTo>
                      <a:lnTo>
                        <a:pt x="0" y="5"/>
                      </a:lnTo>
                      <a:lnTo>
                        <a:pt x="0"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8" name="フリーフォーム 267">
                  <a:extLst>
                    <a:ext uri="{FF2B5EF4-FFF2-40B4-BE49-F238E27FC236}">
                      <a16:creationId xmlns:a16="http://schemas.microsoft.com/office/drawing/2014/main" id="{00000000-0008-0000-0000-000093060000}"/>
                    </a:ext>
                  </a:extLst>
                </p:cNvPr>
                <p:cNvSpPr>
                  <a:spLocks/>
                </p:cNvSpPr>
                <p:nvPr/>
              </p:nvSpPr>
              <p:spPr bwMode="auto">
                <a:xfrm>
                  <a:off x="265" y="714"/>
                  <a:ext cx="2" cy="1"/>
                </a:xfrm>
                <a:custGeom>
                  <a:avLst/>
                  <a:gdLst>
                    <a:gd name="T0" fmla="*/ 11 w 11"/>
                    <a:gd name="T1" fmla="*/ 4 h 7"/>
                    <a:gd name="T2" fmla="*/ 11 w 11"/>
                    <a:gd name="T3" fmla="*/ 4 h 7"/>
                    <a:gd name="T4" fmla="*/ 5 w 11"/>
                    <a:gd name="T5" fmla="*/ 0 h 7"/>
                    <a:gd name="T6" fmla="*/ 0 w 11"/>
                    <a:gd name="T7" fmla="*/ 4 h 7"/>
                    <a:gd name="T8" fmla="*/ 9 w 11"/>
                    <a:gd name="T9" fmla="*/ 7 h 7"/>
                    <a:gd name="T10" fmla="*/ 11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11" y="4"/>
                      </a:moveTo>
                      <a:lnTo>
                        <a:pt x="11" y="4"/>
                      </a:lnTo>
                      <a:lnTo>
                        <a:pt x="5" y="0"/>
                      </a:lnTo>
                      <a:lnTo>
                        <a:pt x="0" y="4"/>
                      </a:lnTo>
                      <a:lnTo>
                        <a:pt x="9" y="7"/>
                      </a:lnTo>
                      <a:lnTo>
                        <a:pt x="11" y="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9" name="フリーフォーム 268">
                  <a:extLst>
                    <a:ext uri="{FF2B5EF4-FFF2-40B4-BE49-F238E27FC236}">
                      <a16:creationId xmlns:a16="http://schemas.microsoft.com/office/drawing/2014/main" id="{00000000-0008-0000-0000-000095060000}"/>
                    </a:ext>
                  </a:extLst>
                </p:cNvPr>
                <p:cNvSpPr>
                  <a:spLocks/>
                </p:cNvSpPr>
                <p:nvPr/>
              </p:nvSpPr>
              <p:spPr bwMode="auto">
                <a:xfrm>
                  <a:off x="150" y="794"/>
                  <a:ext cx="1" cy="1"/>
                </a:xfrm>
                <a:custGeom>
                  <a:avLst/>
                  <a:gdLst>
                    <a:gd name="T0" fmla="*/ 10 w 11"/>
                    <a:gd name="T1" fmla="*/ 1 h 17"/>
                    <a:gd name="T2" fmla="*/ 10 w 11"/>
                    <a:gd name="T3" fmla="*/ 1 h 17"/>
                    <a:gd name="T4" fmla="*/ 7 w 11"/>
                    <a:gd name="T5" fmla="*/ 0 h 17"/>
                    <a:gd name="T6" fmla="*/ 5 w 11"/>
                    <a:gd name="T7" fmla="*/ 1 h 17"/>
                    <a:gd name="T8" fmla="*/ 5 w 11"/>
                    <a:gd name="T9" fmla="*/ 1 h 17"/>
                    <a:gd name="T10" fmla="*/ 5 w 11"/>
                    <a:gd name="T11" fmla="*/ 1 h 17"/>
                    <a:gd name="T12" fmla="*/ 5 w 11"/>
                    <a:gd name="T13" fmla="*/ 4 h 17"/>
                    <a:gd name="T14" fmla="*/ 4 w 11"/>
                    <a:gd name="T15" fmla="*/ 4 h 17"/>
                    <a:gd name="T16" fmla="*/ 4 w 11"/>
                    <a:gd name="T17" fmla="*/ 4 h 17"/>
                    <a:gd name="T18" fmla="*/ 3 w 11"/>
                    <a:gd name="T19" fmla="*/ 3 h 17"/>
                    <a:gd name="T20" fmla="*/ 2 w 11"/>
                    <a:gd name="T21" fmla="*/ 3 h 17"/>
                    <a:gd name="T22" fmla="*/ 2 w 11"/>
                    <a:gd name="T23" fmla="*/ 3 h 17"/>
                    <a:gd name="T24" fmla="*/ 2 w 11"/>
                    <a:gd name="T25" fmla="*/ 3 h 17"/>
                    <a:gd name="T26" fmla="*/ 3 w 11"/>
                    <a:gd name="T27" fmla="*/ 4 h 17"/>
                    <a:gd name="T28" fmla="*/ 4 w 11"/>
                    <a:gd name="T29" fmla="*/ 6 h 17"/>
                    <a:gd name="T30" fmla="*/ 4 w 11"/>
                    <a:gd name="T31" fmla="*/ 6 h 17"/>
                    <a:gd name="T32" fmla="*/ 4 w 11"/>
                    <a:gd name="T33" fmla="*/ 9 h 17"/>
                    <a:gd name="T34" fmla="*/ 3 w 11"/>
                    <a:gd name="T35" fmla="*/ 10 h 17"/>
                    <a:gd name="T36" fmla="*/ 3 w 11"/>
                    <a:gd name="T37" fmla="*/ 10 h 17"/>
                    <a:gd name="T38" fmla="*/ 1 w 11"/>
                    <a:gd name="T39" fmla="*/ 12 h 17"/>
                    <a:gd name="T40" fmla="*/ 0 w 11"/>
                    <a:gd name="T41" fmla="*/ 13 h 17"/>
                    <a:gd name="T42" fmla="*/ 0 w 11"/>
                    <a:gd name="T43" fmla="*/ 15 h 17"/>
                    <a:gd name="T44" fmla="*/ 0 w 11"/>
                    <a:gd name="T45" fmla="*/ 15 h 17"/>
                    <a:gd name="T46" fmla="*/ 2 w 11"/>
                    <a:gd name="T47" fmla="*/ 16 h 17"/>
                    <a:gd name="T48" fmla="*/ 3 w 11"/>
                    <a:gd name="T49" fmla="*/ 17 h 17"/>
                    <a:gd name="T50" fmla="*/ 4 w 11"/>
                    <a:gd name="T51" fmla="*/ 16 h 17"/>
                    <a:gd name="T52" fmla="*/ 4 w 11"/>
                    <a:gd name="T53" fmla="*/ 16 h 17"/>
                    <a:gd name="T54" fmla="*/ 5 w 11"/>
                    <a:gd name="T55" fmla="*/ 15 h 17"/>
                    <a:gd name="T56" fmla="*/ 5 w 11"/>
                    <a:gd name="T57" fmla="*/ 14 h 17"/>
                    <a:gd name="T58" fmla="*/ 6 w 11"/>
                    <a:gd name="T59" fmla="*/ 14 h 17"/>
                    <a:gd name="T60" fmla="*/ 6 w 11"/>
                    <a:gd name="T61" fmla="*/ 14 h 17"/>
                    <a:gd name="T62" fmla="*/ 10 w 11"/>
                    <a:gd name="T63" fmla="*/ 12 h 17"/>
                    <a:gd name="T64" fmla="*/ 11 w 11"/>
                    <a:gd name="T65" fmla="*/ 11 h 17"/>
                    <a:gd name="T66" fmla="*/ 11 w 11"/>
                    <a:gd name="T67" fmla="*/ 11 h 17"/>
                    <a:gd name="T68" fmla="*/ 11 w 11"/>
                    <a:gd name="T69" fmla="*/ 11 h 17"/>
                    <a:gd name="T70" fmla="*/ 7 w 11"/>
                    <a:gd name="T71" fmla="*/ 10 h 17"/>
                    <a:gd name="T72" fmla="*/ 6 w 11"/>
                    <a:gd name="T73" fmla="*/ 10 h 17"/>
                    <a:gd name="T74" fmla="*/ 6 w 11"/>
                    <a:gd name="T75" fmla="*/ 8 h 17"/>
                    <a:gd name="T76" fmla="*/ 6 w 11"/>
                    <a:gd name="T77" fmla="*/ 8 h 17"/>
                    <a:gd name="T78" fmla="*/ 10 w 11"/>
                    <a:gd name="T79" fmla="*/ 4 h 17"/>
                    <a:gd name="T80" fmla="*/ 11 w 11"/>
                    <a:gd name="T81" fmla="*/ 1 h 17"/>
                    <a:gd name="T82" fmla="*/ 11 w 11"/>
                    <a:gd name="T83" fmla="*/ 1 h 17"/>
                    <a:gd name="T84" fmla="*/ 10 w 11"/>
                    <a:gd name="T85" fmla="*/ 1 h 17"/>
                    <a:gd name="T86" fmla="*/ 10 w 11"/>
                    <a:gd name="T8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 h="17">
                      <a:moveTo>
                        <a:pt x="10" y="1"/>
                      </a:moveTo>
                      <a:lnTo>
                        <a:pt x="10" y="1"/>
                      </a:lnTo>
                      <a:lnTo>
                        <a:pt x="7" y="0"/>
                      </a:lnTo>
                      <a:lnTo>
                        <a:pt x="5" y="1"/>
                      </a:lnTo>
                      <a:lnTo>
                        <a:pt x="5" y="1"/>
                      </a:lnTo>
                      <a:lnTo>
                        <a:pt x="5" y="1"/>
                      </a:lnTo>
                      <a:lnTo>
                        <a:pt x="5" y="4"/>
                      </a:lnTo>
                      <a:lnTo>
                        <a:pt x="4" y="4"/>
                      </a:lnTo>
                      <a:lnTo>
                        <a:pt x="4" y="4"/>
                      </a:lnTo>
                      <a:lnTo>
                        <a:pt x="3" y="3"/>
                      </a:lnTo>
                      <a:lnTo>
                        <a:pt x="2" y="3"/>
                      </a:lnTo>
                      <a:lnTo>
                        <a:pt x="2" y="3"/>
                      </a:lnTo>
                      <a:lnTo>
                        <a:pt x="2" y="3"/>
                      </a:lnTo>
                      <a:lnTo>
                        <a:pt x="3" y="4"/>
                      </a:lnTo>
                      <a:lnTo>
                        <a:pt x="4" y="6"/>
                      </a:lnTo>
                      <a:lnTo>
                        <a:pt x="4" y="6"/>
                      </a:lnTo>
                      <a:lnTo>
                        <a:pt x="4" y="9"/>
                      </a:lnTo>
                      <a:lnTo>
                        <a:pt x="3" y="10"/>
                      </a:lnTo>
                      <a:lnTo>
                        <a:pt x="3" y="10"/>
                      </a:lnTo>
                      <a:lnTo>
                        <a:pt x="1" y="12"/>
                      </a:lnTo>
                      <a:lnTo>
                        <a:pt x="0" y="13"/>
                      </a:lnTo>
                      <a:lnTo>
                        <a:pt x="0" y="15"/>
                      </a:lnTo>
                      <a:lnTo>
                        <a:pt x="0" y="15"/>
                      </a:lnTo>
                      <a:lnTo>
                        <a:pt x="2" y="16"/>
                      </a:lnTo>
                      <a:lnTo>
                        <a:pt x="3" y="17"/>
                      </a:lnTo>
                      <a:lnTo>
                        <a:pt x="4" y="16"/>
                      </a:lnTo>
                      <a:lnTo>
                        <a:pt x="4" y="16"/>
                      </a:lnTo>
                      <a:lnTo>
                        <a:pt x="5" y="15"/>
                      </a:lnTo>
                      <a:lnTo>
                        <a:pt x="5" y="14"/>
                      </a:lnTo>
                      <a:lnTo>
                        <a:pt x="6" y="14"/>
                      </a:lnTo>
                      <a:lnTo>
                        <a:pt x="6" y="14"/>
                      </a:lnTo>
                      <a:lnTo>
                        <a:pt x="10" y="12"/>
                      </a:lnTo>
                      <a:lnTo>
                        <a:pt x="11" y="11"/>
                      </a:lnTo>
                      <a:lnTo>
                        <a:pt x="11" y="11"/>
                      </a:lnTo>
                      <a:lnTo>
                        <a:pt x="11" y="11"/>
                      </a:lnTo>
                      <a:lnTo>
                        <a:pt x="7" y="10"/>
                      </a:lnTo>
                      <a:lnTo>
                        <a:pt x="6" y="10"/>
                      </a:lnTo>
                      <a:lnTo>
                        <a:pt x="6" y="8"/>
                      </a:lnTo>
                      <a:lnTo>
                        <a:pt x="6" y="8"/>
                      </a:lnTo>
                      <a:lnTo>
                        <a:pt x="10" y="4"/>
                      </a:lnTo>
                      <a:lnTo>
                        <a:pt x="11" y="1"/>
                      </a:lnTo>
                      <a:lnTo>
                        <a:pt x="11" y="1"/>
                      </a:lnTo>
                      <a:lnTo>
                        <a:pt x="10" y="1"/>
                      </a:lnTo>
                      <a:lnTo>
                        <a:pt x="10"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0" name="フリーフォーム 269">
                  <a:extLst>
                    <a:ext uri="{FF2B5EF4-FFF2-40B4-BE49-F238E27FC236}">
                      <a16:creationId xmlns:a16="http://schemas.microsoft.com/office/drawing/2014/main" id="{00000000-0008-0000-0000-000096060000}"/>
                    </a:ext>
                  </a:extLst>
                </p:cNvPr>
                <p:cNvSpPr>
                  <a:spLocks/>
                </p:cNvSpPr>
                <p:nvPr/>
              </p:nvSpPr>
              <p:spPr bwMode="auto">
                <a:xfrm>
                  <a:off x="154" y="789"/>
                  <a:ext cx="0" cy="1"/>
                </a:xfrm>
                <a:custGeom>
                  <a:avLst/>
                  <a:gdLst>
                    <a:gd name="T0" fmla="*/ 3 w 4"/>
                    <a:gd name="T1" fmla="*/ 5 h 5"/>
                    <a:gd name="T2" fmla="*/ 3 w 4"/>
                    <a:gd name="T3" fmla="*/ 5 h 5"/>
                    <a:gd name="T4" fmla="*/ 1 w 4"/>
                    <a:gd name="T5" fmla="*/ 5 h 5"/>
                    <a:gd name="T6" fmla="*/ 0 w 4"/>
                    <a:gd name="T7" fmla="*/ 4 h 5"/>
                    <a:gd name="T8" fmla="*/ 0 w 4"/>
                    <a:gd name="T9" fmla="*/ 3 h 5"/>
                    <a:gd name="T10" fmla="*/ 0 w 4"/>
                    <a:gd name="T11" fmla="*/ 2 h 5"/>
                    <a:gd name="T12" fmla="*/ 0 w 4"/>
                    <a:gd name="T13" fmla="*/ 2 h 5"/>
                    <a:gd name="T14" fmla="*/ 1 w 4"/>
                    <a:gd name="T15" fmla="*/ 0 h 5"/>
                    <a:gd name="T16" fmla="*/ 2 w 4"/>
                    <a:gd name="T17" fmla="*/ 0 h 5"/>
                    <a:gd name="T18" fmla="*/ 2 w 4"/>
                    <a:gd name="T19" fmla="*/ 1 h 5"/>
                    <a:gd name="T20" fmla="*/ 2 w 4"/>
                    <a:gd name="T21" fmla="*/ 1 h 5"/>
                    <a:gd name="T22" fmla="*/ 4 w 4"/>
                    <a:gd name="T23" fmla="*/ 3 h 5"/>
                    <a:gd name="T24" fmla="*/ 4 w 4"/>
                    <a:gd name="T25" fmla="*/ 4 h 5"/>
                    <a:gd name="T26" fmla="*/ 3 w 4"/>
                    <a:gd name="T27" fmla="*/ 5 h 5"/>
                    <a:gd name="T28" fmla="*/ 3 w 4"/>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3" y="5"/>
                      </a:moveTo>
                      <a:lnTo>
                        <a:pt x="3" y="5"/>
                      </a:lnTo>
                      <a:lnTo>
                        <a:pt x="1" y="5"/>
                      </a:lnTo>
                      <a:lnTo>
                        <a:pt x="0" y="4"/>
                      </a:lnTo>
                      <a:lnTo>
                        <a:pt x="0" y="3"/>
                      </a:lnTo>
                      <a:lnTo>
                        <a:pt x="0" y="2"/>
                      </a:lnTo>
                      <a:lnTo>
                        <a:pt x="0" y="2"/>
                      </a:lnTo>
                      <a:lnTo>
                        <a:pt x="1" y="0"/>
                      </a:lnTo>
                      <a:lnTo>
                        <a:pt x="2" y="0"/>
                      </a:lnTo>
                      <a:lnTo>
                        <a:pt x="2" y="1"/>
                      </a:lnTo>
                      <a:lnTo>
                        <a:pt x="2" y="1"/>
                      </a:lnTo>
                      <a:lnTo>
                        <a:pt x="4" y="3"/>
                      </a:lnTo>
                      <a:lnTo>
                        <a:pt x="4" y="4"/>
                      </a:lnTo>
                      <a:lnTo>
                        <a:pt x="3" y="5"/>
                      </a:lnTo>
                      <a:lnTo>
                        <a:pt x="3"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1" name="フリーフォーム 270">
                  <a:extLst>
                    <a:ext uri="{FF2B5EF4-FFF2-40B4-BE49-F238E27FC236}">
                      <a16:creationId xmlns:a16="http://schemas.microsoft.com/office/drawing/2014/main" id="{00000000-0008-0000-0000-000098060000}"/>
                    </a:ext>
                  </a:extLst>
                </p:cNvPr>
                <p:cNvSpPr>
                  <a:spLocks/>
                </p:cNvSpPr>
                <p:nvPr/>
              </p:nvSpPr>
              <p:spPr bwMode="auto">
                <a:xfrm>
                  <a:off x="139" y="760"/>
                  <a:ext cx="2" cy="1"/>
                </a:xfrm>
                <a:custGeom>
                  <a:avLst/>
                  <a:gdLst>
                    <a:gd name="T0" fmla="*/ 20 w 20"/>
                    <a:gd name="T1" fmla="*/ 3 h 8"/>
                    <a:gd name="T2" fmla="*/ 20 w 20"/>
                    <a:gd name="T3" fmla="*/ 3 h 8"/>
                    <a:gd name="T4" fmla="*/ 20 w 20"/>
                    <a:gd name="T5" fmla="*/ 2 h 8"/>
                    <a:gd name="T6" fmla="*/ 18 w 20"/>
                    <a:gd name="T7" fmla="*/ 1 h 8"/>
                    <a:gd name="T8" fmla="*/ 14 w 20"/>
                    <a:gd name="T9" fmla="*/ 0 h 8"/>
                    <a:gd name="T10" fmla="*/ 14 w 20"/>
                    <a:gd name="T11" fmla="*/ 0 h 8"/>
                    <a:gd name="T12" fmla="*/ 10 w 20"/>
                    <a:gd name="T13" fmla="*/ 1 h 8"/>
                    <a:gd name="T14" fmla="*/ 8 w 20"/>
                    <a:gd name="T15" fmla="*/ 3 h 8"/>
                    <a:gd name="T16" fmla="*/ 6 w 20"/>
                    <a:gd name="T17" fmla="*/ 3 h 8"/>
                    <a:gd name="T18" fmla="*/ 6 w 20"/>
                    <a:gd name="T19" fmla="*/ 3 h 8"/>
                    <a:gd name="T20" fmla="*/ 4 w 20"/>
                    <a:gd name="T21" fmla="*/ 2 h 8"/>
                    <a:gd name="T22" fmla="*/ 4 w 20"/>
                    <a:gd name="T23" fmla="*/ 3 h 8"/>
                    <a:gd name="T24" fmla="*/ 4 w 20"/>
                    <a:gd name="T25" fmla="*/ 3 h 8"/>
                    <a:gd name="T26" fmla="*/ 1 w 20"/>
                    <a:gd name="T27" fmla="*/ 6 h 8"/>
                    <a:gd name="T28" fmla="*/ 0 w 20"/>
                    <a:gd name="T29" fmla="*/ 8 h 8"/>
                    <a:gd name="T30" fmla="*/ 1 w 20"/>
                    <a:gd name="T31" fmla="*/ 8 h 8"/>
                    <a:gd name="T32" fmla="*/ 1 w 20"/>
                    <a:gd name="T33" fmla="*/ 8 h 8"/>
                    <a:gd name="T34" fmla="*/ 4 w 20"/>
                    <a:gd name="T35" fmla="*/ 8 h 8"/>
                    <a:gd name="T36" fmla="*/ 4 w 20"/>
                    <a:gd name="T37" fmla="*/ 8 h 8"/>
                    <a:gd name="T38" fmla="*/ 10 w 20"/>
                    <a:gd name="T39" fmla="*/ 8 h 8"/>
                    <a:gd name="T40" fmla="*/ 10 w 20"/>
                    <a:gd name="T41" fmla="*/ 8 h 8"/>
                    <a:gd name="T42" fmla="*/ 14 w 20"/>
                    <a:gd name="T43" fmla="*/ 7 h 8"/>
                    <a:gd name="T44" fmla="*/ 18 w 20"/>
                    <a:gd name="T45" fmla="*/ 6 h 8"/>
                    <a:gd name="T46" fmla="*/ 18 w 20"/>
                    <a:gd name="T47" fmla="*/ 6 h 8"/>
                    <a:gd name="T48" fmla="*/ 20 w 20"/>
                    <a:gd name="T49" fmla="*/ 5 h 8"/>
                    <a:gd name="T50" fmla="*/ 20 w 20"/>
                    <a:gd name="T51" fmla="*/ 5 h 8"/>
                    <a:gd name="T52" fmla="*/ 20 w 20"/>
                    <a:gd name="T53" fmla="*/ 3 h 8"/>
                    <a:gd name="T54" fmla="*/ 20 w 20"/>
                    <a:gd name="T5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8">
                      <a:moveTo>
                        <a:pt x="20" y="3"/>
                      </a:moveTo>
                      <a:lnTo>
                        <a:pt x="20" y="3"/>
                      </a:lnTo>
                      <a:lnTo>
                        <a:pt x="20" y="2"/>
                      </a:lnTo>
                      <a:lnTo>
                        <a:pt x="18" y="1"/>
                      </a:lnTo>
                      <a:lnTo>
                        <a:pt x="14" y="0"/>
                      </a:lnTo>
                      <a:lnTo>
                        <a:pt x="14" y="0"/>
                      </a:lnTo>
                      <a:lnTo>
                        <a:pt x="10" y="1"/>
                      </a:lnTo>
                      <a:lnTo>
                        <a:pt x="8" y="3"/>
                      </a:lnTo>
                      <a:lnTo>
                        <a:pt x="6" y="3"/>
                      </a:lnTo>
                      <a:lnTo>
                        <a:pt x="6" y="3"/>
                      </a:lnTo>
                      <a:lnTo>
                        <a:pt x="4" y="2"/>
                      </a:lnTo>
                      <a:lnTo>
                        <a:pt x="4" y="3"/>
                      </a:lnTo>
                      <a:lnTo>
                        <a:pt x="4" y="3"/>
                      </a:lnTo>
                      <a:lnTo>
                        <a:pt x="1" y="6"/>
                      </a:lnTo>
                      <a:lnTo>
                        <a:pt x="0" y="8"/>
                      </a:lnTo>
                      <a:lnTo>
                        <a:pt x="1" y="8"/>
                      </a:lnTo>
                      <a:lnTo>
                        <a:pt x="1" y="8"/>
                      </a:lnTo>
                      <a:lnTo>
                        <a:pt x="4" y="8"/>
                      </a:lnTo>
                      <a:lnTo>
                        <a:pt x="4" y="8"/>
                      </a:lnTo>
                      <a:lnTo>
                        <a:pt x="10" y="8"/>
                      </a:lnTo>
                      <a:lnTo>
                        <a:pt x="10" y="8"/>
                      </a:lnTo>
                      <a:lnTo>
                        <a:pt x="14" y="7"/>
                      </a:lnTo>
                      <a:lnTo>
                        <a:pt x="18" y="6"/>
                      </a:lnTo>
                      <a:lnTo>
                        <a:pt x="18" y="6"/>
                      </a:lnTo>
                      <a:lnTo>
                        <a:pt x="20" y="5"/>
                      </a:lnTo>
                      <a:lnTo>
                        <a:pt x="20" y="5"/>
                      </a:lnTo>
                      <a:lnTo>
                        <a:pt x="20" y="3"/>
                      </a:lnTo>
                      <a:lnTo>
                        <a:pt x="20"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2" name="フリーフォーム 271">
                  <a:extLst>
                    <a:ext uri="{FF2B5EF4-FFF2-40B4-BE49-F238E27FC236}">
                      <a16:creationId xmlns:a16="http://schemas.microsoft.com/office/drawing/2014/main" id="{00000000-0008-0000-0000-00009A060000}"/>
                    </a:ext>
                  </a:extLst>
                </p:cNvPr>
                <p:cNvSpPr>
                  <a:spLocks/>
                </p:cNvSpPr>
                <p:nvPr/>
              </p:nvSpPr>
              <p:spPr bwMode="auto">
                <a:xfrm>
                  <a:off x="86" y="764"/>
                  <a:ext cx="1" cy="2"/>
                </a:xfrm>
                <a:custGeom>
                  <a:avLst/>
                  <a:gdLst>
                    <a:gd name="T0" fmla="*/ 2 w 6"/>
                    <a:gd name="T1" fmla="*/ 14 h 14"/>
                    <a:gd name="T2" fmla="*/ 2 w 6"/>
                    <a:gd name="T3" fmla="*/ 14 h 14"/>
                    <a:gd name="T4" fmla="*/ 1 w 6"/>
                    <a:gd name="T5" fmla="*/ 14 h 14"/>
                    <a:gd name="T6" fmla="*/ 0 w 6"/>
                    <a:gd name="T7" fmla="*/ 13 h 14"/>
                    <a:gd name="T8" fmla="*/ 0 w 6"/>
                    <a:gd name="T9" fmla="*/ 9 h 14"/>
                    <a:gd name="T10" fmla="*/ 0 w 6"/>
                    <a:gd name="T11" fmla="*/ 9 h 14"/>
                    <a:gd name="T12" fmla="*/ 1 w 6"/>
                    <a:gd name="T13" fmla="*/ 7 h 14"/>
                    <a:gd name="T14" fmla="*/ 1 w 6"/>
                    <a:gd name="T15" fmla="*/ 4 h 14"/>
                    <a:gd name="T16" fmla="*/ 1 w 6"/>
                    <a:gd name="T17" fmla="*/ 4 h 14"/>
                    <a:gd name="T18" fmla="*/ 1 w 6"/>
                    <a:gd name="T19" fmla="*/ 1 h 14"/>
                    <a:gd name="T20" fmla="*/ 2 w 6"/>
                    <a:gd name="T21" fmla="*/ 0 h 14"/>
                    <a:gd name="T22" fmla="*/ 2 w 6"/>
                    <a:gd name="T23" fmla="*/ 1 h 14"/>
                    <a:gd name="T24" fmla="*/ 2 w 6"/>
                    <a:gd name="T25" fmla="*/ 1 h 14"/>
                    <a:gd name="T26" fmla="*/ 4 w 6"/>
                    <a:gd name="T27" fmla="*/ 4 h 14"/>
                    <a:gd name="T28" fmla="*/ 5 w 6"/>
                    <a:gd name="T29" fmla="*/ 6 h 14"/>
                    <a:gd name="T30" fmla="*/ 6 w 6"/>
                    <a:gd name="T31" fmla="*/ 7 h 14"/>
                    <a:gd name="T32" fmla="*/ 6 w 6"/>
                    <a:gd name="T33" fmla="*/ 9 h 14"/>
                    <a:gd name="T34" fmla="*/ 6 w 6"/>
                    <a:gd name="T35" fmla="*/ 9 h 14"/>
                    <a:gd name="T36" fmla="*/ 4 w 6"/>
                    <a:gd name="T37" fmla="*/ 13 h 14"/>
                    <a:gd name="T38" fmla="*/ 3 w 6"/>
                    <a:gd name="T39" fmla="*/ 14 h 14"/>
                    <a:gd name="T40" fmla="*/ 2 w 6"/>
                    <a:gd name="T41" fmla="*/ 14 h 14"/>
                    <a:gd name="T42" fmla="*/ 2 w 6"/>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14">
                      <a:moveTo>
                        <a:pt x="2" y="14"/>
                      </a:moveTo>
                      <a:lnTo>
                        <a:pt x="2" y="14"/>
                      </a:lnTo>
                      <a:lnTo>
                        <a:pt x="1" y="14"/>
                      </a:lnTo>
                      <a:lnTo>
                        <a:pt x="0" y="13"/>
                      </a:lnTo>
                      <a:lnTo>
                        <a:pt x="0" y="9"/>
                      </a:lnTo>
                      <a:lnTo>
                        <a:pt x="0" y="9"/>
                      </a:lnTo>
                      <a:lnTo>
                        <a:pt x="1" y="7"/>
                      </a:lnTo>
                      <a:lnTo>
                        <a:pt x="1" y="4"/>
                      </a:lnTo>
                      <a:lnTo>
                        <a:pt x="1" y="4"/>
                      </a:lnTo>
                      <a:lnTo>
                        <a:pt x="1" y="1"/>
                      </a:lnTo>
                      <a:lnTo>
                        <a:pt x="2" y="0"/>
                      </a:lnTo>
                      <a:lnTo>
                        <a:pt x="2" y="1"/>
                      </a:lnTo>
                      <a:lnTo>
                        <a:pt x="2" y="1"/>
                      </a:lnTo>
                      <a:lnTo>
                        <a:pt x="4" y="4"/>
                      </a:lnTo>
                      <a:lnTo>
                        <a:pt x="5" y="6"/>
                      </a:lnTo>
                      <a:lnTo>
                        <a:pt x="6" y="7"/>
                      </a:lnTo>
                      <a:lnTo>
                        <a:pt x="6" y="9"/>
                      </a:lnTo>
                      <a:lnTo>
                        <a:pt x="6" y="9"/>
                      </a:lnTo>
                      <a:lnTo>
                        <a:pt x="4" y="13"/>
                      </a:lnTo>
                      <a:lnTo>
                        <a:pt x="3" y="14"/>
                      </a:lnTo>
                      <a:lnTo>
                        <a:pt x="2" y="14"/>
                      </a:lnTo>
                      <a:lnTo>
                        <a:pt x="2" y="1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3" name="フリーフォーム 272">
                  <a:extLst>
                    <a:ext uri="{FF2B5EF4-FFF2-40B4-BE49-F238E27FC236}">
                      <a16:creationId xmlns:a16="http://schemas.microsoft.com/office/drawing/2014/main" id="{00000000-0008-0000-0000-00009E060000}"/>
                    </a:ext>
                  </a:extLst>
                </p:cNvPr>
                <p:cNvSpPr>
                  <a:spLocks/>
                </p:cNvSpPr>
                <p:nvPr/>
              </p:nvSpPr>
              <p:spPr bwMode="auto">
                <a:xfrm>
                  <a:off x="70" y="768"/>
                  <a:ext cx="0" cy="1"/>
                </a:xfrm>
                <a:custGeom>
                  <a:avLst/>
                  <a:gdLst>
                    <a:gd name="T0" fmla="*/ 1 w 6"/>
                    <a:gd name="T1" fmla="*/ 8 h 8"/>
                    <a:gd name="T2" fmla="*/ 1 w 6"/>
                    <a:gd name="T3" fmla="*/ 8 h 8"/>
                    <a:gd name="T4" fmla="*/ 0 w 6"/>
                    <a:gd name="T5" fmla="*/ 7 h 8"/>
                    <a:gd name="T6" fmla="*/ 0 w 6"/>
                    <a:gd name="T7" fmla="*/ 5 h 8"/>
                    <a:gd name="T8" fmla="*/ 1 w 6"/>
                    <a:gd name="T9" fmla="*/ 2 h 8"/>
                    <a:gd name="T10" fmla="*/ 1 w 6"/>
                    <a:gd name="T11" fmla="*/ 2 h 8"/>
                    <a:gd name="T12" fmla="*/ 2 w 6"/>
                    <a:gd name="T13" fmla="*/ 0 h 8"/>
                    <a:gd name="T14" fmla="*/ 3 w 6"/>
                    <a:gd name="T15" fmla="*/ 0 h 8"/>
                    <a:gd name="T16" fmla="*/ 4 w 6"/>
                    <a:gd name="T17" fmla="*/ 0 h 8"/>
                    <a:gd name="T18" fmla="*/ 4 w 6"/>
                    <a:gd name="T19" fmla="*/ 0 h 8"/>
                    <a:gd name="T20" fmla="*/ 6 w 6"/>
                    <a:gd name="T21" fmla="*/ 2 h 8"/>
                    <a:gd name="T22" fmla="*/ 6 w 6"/>
                    <a:gd name="T23" fmla="*/ 3 h 8"/>
                    <a:gd name="T24" fmla="*/ 6 w 6"/>
                    <a:gd name="T25" fmla="*/ 5 h 8"/>
                    <a:gd name="T26" fmla="*/ 6 w 6"/>
                    <a:gd name="T27" fmla="*/ 5 h 8"/>
                    <a:gd name="T28" fmla="*/ 4 w 6"/>
                    <a:gd name="T29" fmla="*/ 7 h 8"/>
                    <a:gd name="T30" fmla="*/ 2 w 6"/>
                    <a:gd name="T31" fmla="*/ 8 h 8"/>
                    <a:gd name="T32" fmla="*/ 1 w 6"/>
                    <a:gd name="T33" fmla="*/ 8 h 8"/>
                    <a:gd name="T34" fmla="*/ 1 w 6"/>
                    <a:gd name="T3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8">
                      <a:moveTo>
                        <a:pt x="1" y="8"/>
                      </a:moveTo>
                      <a:lnTo>
                        <a:pt x="1" y="8"/>
                      </a:lnTo>
                      <a:lnTo>
                        <a:pt x="0" y="7"/>
                      </a:lnTo>
                      <a:lnTo>
                        <a:pt x="0" y="5"/>
                      </a:lnTo>
                      <a:lnTo>
                        <a:pt x="1" y="2"/>
                      </a:lnTo>
                      <a:lnTo>
                        <a:pt x="1" y="2"/>
                      </a:lnTo>
                      <a:lnTo>
                        <a:pt x="2" y="0"/>
                      </a:lnTo>
                      <a:lnTo>
                        <a:pt x="3" y="0"/>
                      </a:lnTo>
                      <a:lnTo>
                        <a:pt x="4" y="0"/>
                      </a:lnTo>
                      <a:lnTo>
                        <a:pt x="4" y="0"/>
                      </a:lnTo>
                      <a:lnTo>
                        <a:pt x="6" y="2"/>
                      </a:lnTo>
                      <a:lnTo>
                        <a:pt x="6" y="3"/>
                      </a:lnTo>
                      <a:lnTo>
                        <a:pt x="6" y="5"/>
                      </a:lnTo>
                      <a:lnTo>
                        <a:pt x="6" y="5"/>
                      </a:lnTo>
                      <a:lnTo>
                        <a:pt x="4" y="7"/>
                      </a:lnTo>
                      <a:lnTo>
                        <a:pt x="2" y="8"/>
                      </a:lnTo>
                      <a:lnTo>
                        <a:pt x="1" y="8"/>
                      </a:lnTo>
                      <a:lnTo>
                        <a:pt x="1" y="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4" name="フリーフォーム 273">
                  <a:extLst>
                    <a:ext uri="{FF2B5EF4-FFF2-40B4-BE49-F238E27FC236}">
                      <a16:creationId xmlns:a16="http://schemas.microsoft.com/office/drawing/2014/main" id="{00000000-0008-0000-0000-00009F060000}"/>
                    </a:ext>
                  </a:extLst>
                </p:cNvPr>
                <p:cNvSpPr>
                  <a:spLocks/>
                </p:cNvSpPr>
                <p:nvPr/>
              </p:nvSpPr>
              <p:spPr bwMode="auto">
                <a:xfrm>
                  <a:off x="67" y="775"/>
                  <a:ext cx="2" cy="3"/>
                </a:xfrm>
                <a:custGeom>
                  <a:avLst/>
                  <a:gdLst>
                    <a:gd name="T0" fmla="*/ 0 w 21"/>
                    <a:gd name="T1" fmla="*/ 0 h 27"/>
                    <a:gd name="T2" fmla="*/ 0 w 21"/>
                    <a:gd name="T3" fmla="*/ 0 h 27"/>
                    <a:gd name="T4" fmla="*/ 1 w 21"/>
                    <a:gd name="T5" fmla="*/ 0 h 27"/>
                    <a:gd name="T6" fmla="*/ 3 w 21"/>
                    <a:gd name="T7" fmla="*/ 2 h 27"/>
                    <a:gd name="T8" fmla="*/ 5 w 21"/>
                    <a:gd name="T9" fmla="*/ 3 h 27"/>
                    <a:gd name="T10" fmla="*/ 5 w 21"/>
                    <a:gd name="T11" fmla="*/ 4 h 27"/>
                    <a:gd name="T12" fmla="*/ 5 w 21"/>
                    <a:gd name="T13" fmla="*/ 4 h 27"/>
                    <a:gd name="T14" fmla="*/ 3 w 21"/>
                    <a:gd name="T15" fmla="*/ 12 h 27"/>
                    <a:gd name="T16" fmla="*/ 3 w 21"/>
                    <a:gd name="T17" fmla="*/ 12 h 27"/>
                    <a:gd name="T18" fmla="*/ 4 w 21"/>
                    <a:gd name="T19" fmla="*/ 16 h 27"/>
                    <a:gd name="T20" fmla="*/ 4 w 21"/>
                    <a:gd name="T21" fmla="*/ 18 h 27"/>
                    <a:gd name="T22" fmla="*/ 4 w 21"/>
                    <a:gd name="T23" fmla="*/ 20 h 27"/>
                    <a:gd name="T24" fmla="*/ 4 w 21"/>
                    <a:gd name="T25" fmla="*/ 20 h 27"/>
                    <a:gd name="T26" fmla="*/ 3 w 21"/>
                    <a:gd name="T27" fmla="*/ 24 h 27"/>
                    <a:gd name="T28" fmla="*/ 4 w 21"/>
                    <a:gd name="T29" fmla="*/ 26 h 27"/>
                    <a:gd name="T30" fmla="*/ 5 w 21"/>
                    <a:gd name="T31" fmla="*/ 27 h 27"/>
                    <a:gd name="T32" fmla="*/ 5 w 21"/>
                    <a:gd name="T33" fmla="*/ 27 h 27"/>
                    <a:gd name="T34" fmla="*/ 7 w 21"/>
                    <a:gd name="T35" fmla="*/ 25 h 27"/>
                    <a:gd name="T36" fmla="*/ 8 w 21"/>
                    <a:gd name="T37" fmla="*/ 22 h 27"/>
                    <a:gd name="T38" fmla="*/ 8 w 21"/>
                    <a:gd name="T39" fmla="*/ 22 h 27"/>
                    <a:gd name="T40" fmla="*/ 9 w 21"/>
                    <a:gd name="T41" fmla="*/ 21 h 27"/>
                    <a:gd name="T42" fmla="*/ 10 w 21"/>
                    <a:gd name="T43" fmla="*/ 20 h 27"/>
                    <a:gd name="T44" fmla="*/ 13 w 21"/>
                    <a:gd name="T45" fmla="*/ 19 h 27"/>
                    <a:gd name="T46" fmla="*/ 13 w 21"/>
                    <a:gd name="T47" fmla="*/ 19 h 27"/>
                    <a:gd name="T48" fmla="*/ 17 w 21"/>
                    <a:gd name="T49" fmla="*/ 18 h 27"/>
                    <a:gd name="T50" fmla="*/ 19 w 21"/>
                    <a:gd name="T51" fmla="*/ 17 h 27"/>
                    <a:gd name="T52" fmla="*/ 20 w 21"/>
                    <a:gd name="T53" fmla="*/ 16 h 27"/>
                    <a:gd name="T54" fmla="*/ 20 w 21"/>
                    <a:gd name="T55" fmla="*/ 16 h 27"/>
                    <a:gd name="T56" fmla="*/ 21 w 21"/>
                    <a:gd name="T57" fmla="*/ 14 h 27"/>
                    <a:gd name="T58" fmla="*/ 21 w 21"/>
                    <a:gd name="T59" fmla="*/ 13 h 27"/>
                    <a:gd name="T60" fmla="*/ 20 w 21"/>
                    <a:gd name="T61" fmla="*/ 13 h 27"/>
                    <a:gd name="T62" fmla="*/ 20 w 21"/>
                    <a:gd name="T63" fmla="*/ 13 h 27"/>
                    <a:gd name="T64" fmla="*/ 18 w 21"/>
                    <a:gd name="T65" fmla="*/ 12 h 27"/>
                    <a:gd name="T66" fmla="*/ 17 w 21"/>
                    <a:gd name="T67" fmla="*/ 13 h 27"/>
                    <a:gd name="T68" fmla="*/ 15 w 21"/>
                    <a:gd name="T69" fmla="*/ 13 h 27"/>
                    <a:gd name="T70" fmla="*/ 13 w 21"/>
                    <a:gd name="T71" fmla="*/ 10 h 27"/>
                    <a:gd name="T72" fmla="*/ 13 w 21"/>
                    <a:gd name="T73" fmla="*/ 10 h 27"/>
                    <a:gd name="T74" fmla="*/ 11 w 21"/>
                    <a:gd name="T75" fmla="*/ 8 h 27"/>
                    <a:gd name="T76" fmla="*/ 12 w 21"/>
                    <a:gd name="T77" fmla="*/ 6 h 27"/>
                    <a:gd name="T78" fmla="*/ 12 w 21"/>
                    <a:gd name="T79" fmla="*/ 6 h 27"/>
                    <a:gd name="T80" fmla="*/ 12 w 21"/>
                    <a:gd name="T81" fmla="*/ 4 h 27"/>
                    <a:gd name="T82" fmla="*/ 10 w 21"/>
                    <a:gd name="T83" fmla="*/ 2 h 27"/>
                    <a:gd name="T84" fmla="*/ 10 w 21"/>
                    <a:gd name="T85" fmla="*/ 2 h 27"/>
                    <a:gd name="T86" fmla="*/ 4 w 21"/>
                    <a:gd name="T87" fmla="*/ 0 h 27"/>
                    <a:gd name="T88" fmla="*/ 0 w 21"/>
                    <a:gd name="T89" fmla="*/ 0 h 27"/>
                    <a:gd name="T90" fmla="*/ 0 w 21"/>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 h="27">
                      <a:moveTo>
                        <a:pt x="0" y="0"/>
                      </a:moveTo>
                      <a:lnTo>
                        <a:pt x="0" y="0"/>
                      </a:lnTo>
                      <a:lnTo>
                        <a:pt x="1" y="0"/>
                      </a:lnTo>
                      <a:lnTo>
                        <a:pt x="3" y="2"/>
                      </a:lnTo>
                      <a:lnTo>
                        <a:pt x="5" y="3"/>
                      </a:lnTo>
                      <a:lnTo>
                        <a:pt x="5" y="4"/>
                      </a:lnTo>
                      <a:lnTo>
                        <a:pt x="5" y="4"/>
                      </a:lnTo>
                      <a:lnTo>
                        <a:pt x="3" y="12"/>
                      </a:lnTo>
                      <a:lnTo>
                        <a:pt x="3" y="12"/>
                      </a:lnTo>
                      <a:lnTo>
                        <a:pt x="4" y="16"/>
                      </a:lnTo>
                      <a:lnTo>
                        <a:pt x="4" y="18"/>
                      </a:lnTo>
                      <a:lnTo>
                        <a:pt x="4" y="20"/>
                      </a:lnTo>
                      <a:lnTo>
                        <a:pt x="4" y="20"/>
                      </a:lnTo>
                      <a:lnTo>
                        <a:pt x="3" y="24"/>
                      </a:lnTo>
                      <a:lnTo>
                        <a:pt x="4" y="26"/>
                      </a:lnTo>
                      <a:lnTo>
                        <a:pt x="5" y="27"/>
                      </a:lnTo>
                      <a:lnTo>
                        <a:pt x="5" y="27"/>
                      </a:lnTo>
                      <a:lnTo>
                        <a:pt x="7" y="25"/>
                      </a:lnTo>
                      <a:lnTo>
                        <a:pt x="8" y="22"/>
                      </a:lnTo>
                      <a:lnTo>
                        <a:pt x="8" y="22"/>
                      </a:lnTo>
                      <a:lnTo>
                        <a:pt x="9" y="21"/>
                      </a:lnTo>
                      <a:lnTo>
                        <a:pt x="10" y="20"/>
                      </a:lnTo>
                      <a:lnTo>
                        <a:pt x="13" y="19"/>
                      </a:lnTo>
                      <a:lnTo>
                        <a:pt x="13" y="19"/>
                      </a:lnTo>
                      <a:lnTo>
                        <a:pt x="17" y="18"/>
                      </a:lnTo>
                      <a:lnTo>
                        <a:pt x="19" y="17"/>
                      </a:lnTo>
                      <a:lnTo>
                        <a:pt x="20" y="16"/>
                      </a:lnTo>
                      <a:lnTo>
                        <a:pt x="20" y="16"/>
                      </a:lnTo>
                      <a:lnTo>
                        <a:pt x="21" y="14"/>
                      </a:lnTo>
                      <a:lnTo>
                        <a:pt x="21" y="13"/>
                      </a:lnTo>
                      <a:lnTo>
                        <a:pt x="20" y="13"/>
                      </a:lnTo>
                      <a:lnTo>
                        <a:pt x="20" y="13"/>
                      </a:lnTo>
                      <a:lnTo>
                        <a:pt x="18" y="12"/>
                      </a:lnTo>
                      <a:lnTo>
                        <a:pt x="17" y="13"/>
                      </a:lnTo>
                      <a:lnTo>
                        <a:pt x="15" y="13"/>
                      </a:lnTo>
                      <a:lnTo>
                        <a:pt x="13" y="10"/>
                      </a:lnTo>
                      <a:lnTo>
                        <a:pt x="13" y="10"/>
                      </a:lnTo>
                      <a:lnTo>
                        <a:pt x="11" y="8"/>
                      </a:lnTo>
                      <a:lnTo>
                        <a:pt x="12" y="6"/>
                      </a:lnTo>
                      <a:lnTo>
                        <a:pt x="12" y="6"/>
                      </a:lnTo>
                      <a:lnTo>
                        <a:pt x="12" y="4"/>
                      </a:lnTo>
                      <a:lnTo>
                        <a:pt x="10" y="2"/>
                      </a:lnTo>
                      <a:lnTo>
                        <a:pt x="10" y="2"/>
                      </a:lnTo>
                      <a:lnTo>
                        <a:pt x="4" y="0"/>
                      </a:lnTo>
                      <a:lnTo>
                        <a:pt x="0" y="0"/>
                      </a:lnTo>
                      <a:lnTo>
                        <a:pt x="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5" name="フリーフォーム 274">
                  <a:extLst>
                    <a:ext uri="{FF2B5EF4-FFF2-40B4-BE49-F238E27FC236}">
                      <a16:creationId xmlns:a16="http://schemas.microsoft.com/office/drawing/2014/main" id="{00000000-0008-0000-0000-0000A0060000}"/>
                    </a:ext>
                  </a:extLst>
                </p:cNvPr>
                <p:cNvSpPr>
                  <a:spLocks/>
                </p:cNvSpPr>
                <p:nvPr/>
              </p:nvSpPr>
              <p:spPr bwMode="auto">
                <a:xfrm>
                  <a:off x="64" y="772"/>
                  <a:ext cx="3" cy="3"/>
                </a:xfrm>
                <a:custGeom>
                  <a:avLst/>
                  <a:gdLst>
                    <a:gd name="T0" fmla="*/ 2 w 25"/>
                    <a:gd name="T1" fmla="*/ 24 h 25"/>
                    <a:gd name="T2" fmla="*/ 2 w 25"/>
                    <a:gd name="T3" fmla="*/ 24 h 25"/>
                    <a:gd name="T4" fmla="*/ 0 w 25"/>
                    <a:gd name="T5" fmla="*/ 23 h 25"/>
                    <a:gd name="T6" fmla="*/ 0 w 25"/>
                    <a:gd name="T7" fmla="*/ 21 h 25"/>
                    <a:gd name="T8" fmla="*/ 0 w 25"/>
                    <a:gd name="T9" fmla="*/ 20 h 25"/>
                    <a:gd name="T10" fmla="*/ 0 w 25"/>
                    <a:gd name="T11" fmla="*/ 20 h 25"/>
                    <a:gd name="T12" fmla="*/ 3 w 25"/>
                    <a:gd name="T13" fmla="*/ 18 h 25"/>
                    <a:gd name="T14" fmla="*/ 6 w 25"/>
                    <a:gd name="T15" fmla="*/ 17 h 25"/>
                    <a:gd name="T16" fmla="*/ 6 w 25"/>
                    <a:gd name="T17" fmla="*/ 17 h 25"/>
                    <a:gd name="T18" fmla="*/ 7 w 25"/>
                    <a:gd name="T19" fmla="*/ 16 h 25"/>
                    <a:gd name="T20" fmla="*/ 7 w 25"/>
                    <a:gd name="T21" fmla="*/ 13 h 25"/>
                    <a:gd name="T22" fmla="*/ 7 w 25"/>
                    <a:gd name="T23" fmla="*/ 13 h 25"/>
                    <a:gd name="T24" fmla="*/ 7 w 25"/>
                    <a:gd name="T25" fmla="*/ 12 h 25"/>
                    <a:gd name="T26" fmla="*/ 8 w 25"/>
                    <a:gd name="T27" fmla="*/ 11 h 25"/>
                    <a:gd name="T28" fmla="*/ 8 w 25"/>
                    <a:gd name="T29" fmla="*/ 11 h 25"/>
                    <a:gd name="T30" fmla="*/ 9 w 25"/>
                    <a:gd name="T31" fmla="*/ 9 h 25"/>
                    <a:gd name="T32" fmla="*/ 9 w 25"/>
                    <a:gd name="T33" fmla="*/ 9 h 25"/>
                    <a:gd name="T34" fmla="*/ 9 w 25"/>
                    <a:gd name="T35" fmla="*/ 5 h 25"/>
                    <a:gd name="T36" fmla="*/ 9 w 25"/>
                    <a:gd name="T37" fmla="*/ 1 h 25"/>
                    <a:gd name="T38" fmla="*/ 9 w 25"/>
                    <a:gd name="T39" fmla="*/ 1 h 25"/>
                    <a:gd name="T40" fmla="*/ 10 w 25"/>
                    <a:gd name="T41" fmla="*/ 0 h 25"/>
                    <a:gd name="T42" fmla="*/ 11 w 25"/>
                    <a:gd name="T43" fmla="*/ 0 h 25"/>
                    <a:gd name="T44" fmla="*/ 13 w 25"/>
                    <a:gd name="T45" fmla="*/ 1 h 25"/>
                    <a:gd name="T46" fmla="*/ 13 w 25"/>
                    <a:gd name="T47" fmla="*/ 1 h 25"/>
                    <a:gd name="T48" fmla="*/ 16 w 25"/>
                    <a:gd name="T49" fmla="*/ 4 h 25"/>
                    <a:gd name="T50" fmla="*/ 17 w 25"/>
                    <a:gd name="T51" fmla="*/ 6 h 25"/>
                    <a:gd name="T52" fmla="*/ 17 w 25"/>
                    <a:gd name="T53" fmla="*/ 7 h 25"/>
                    <a:gd name="T54" fmla="*/ 17 w 25"/>
                    <a:gd name="T55" fmla="*/ 7 h 25"/>
                    <a:gd name="T56" fmla="*/ 16 w 25"/>
                    <a:gd name="T57" fmla="*/ 9 h 25"/>
                    <a:gd name="T58" fmla="*/ 16 w 25"/>
                    <a:gd name="T59" fmla="*/ 10 h 25"/>
                    <a:gd name="T60" fmla="*/ 17 w 25"/>
                    <a:gd name="T61" fmla="*/ 11 h 25"/>
                    <a:gd name="T62" fmla="*/ 17 w 25"/>
                    <a:gd name="T63" fmla="*/ 11 h 25"/>
                    <a:gd name="T64" fmla="*/ 22 w 25"/>
                    <a:gd name="T65" fmla="*/ 14 h 25"/>
                    <a:gd name="T66" fmla="*/ 24 w 25"/>
                    <a:gd name="T67" fmla="*/ 16 h 25"/>
                    <a:gd name="T68" fmla="*/ 25 w 25"/>
                    <a:gd name="T69" fmla="*/ 16 h 25"/>
                    <a:gd name="T70" fmla="*/ 25 w 25"/>
                    <a:gd name="T71" fmla="*/ 16 h 25"/>
                    <a:gd name="T72" fmla="*/ 21 w 25"/>
                    <a:gd name="T73" fmla="*/ 16 h 25"/>
                    <a:gd name="T74" fmla="*/ 15 w 25"/>
                    <a:gd name="T75" fmla="*/ 16 h 25"/>
                    <a:gd name="T76" fmla="*/ 15 w 25"/>
                    <a:gd name="T77" fmla="*/ 16 h 25"/>
                    <a:gd name="T78" fmla="*/ 13 w 25"/>
                    <a:gd name="T79" fmla="*/ 16 h 25"/>
                    <a:gd name="T80" fmla="*/ 12 w 25"/>
                    <a:gd name="T81" fmla="*/ 17 h 25"/>
                    <a:gd name="T82" fmla="*/ 12 w 25"/>
                    <a:gd name="T83" fmla="*/ 18 h 25"/>
                    <a:gd name="T84" fmla="*/ 13 w 25"/>
                    <a:gd name="T85" fmla="*/ 20 h 25"/>
                    <a:gd name="T86" fmla="*/ 13 w 25"/>
                    <a:gd name="T87" fmla="*/ 20 h 25"/>
                    <a:gd name="T88" fmla="*/ 13 w 25"/>
                    <a:gd name="T89" fmla="*/ 21 h 25"/>
                    <a:gd name="T90" fmla="*/ 13 w 25"/>
                    <a:gd name="T91" fmla="*/ 21 h 25"/>
                    <a:gd name="T92" fmla="*/ 12 w 25"/>
                    <a:gd name="T93" fmla="*/ 22 h 25"/>
                    <a:gd name="T94" fmla="*/ 12 w 25"/>
                    <a:gd name="T95" fmla="*/ 22 h 25"/>
                    <a:gd name="T96" fmla="*/ 10 w 25"/>
                    <a:gd name="T97" fmla="*/ 20 h 25"/>
                    <a:gd name="T98" fmla="*/ 9 w 25"/>
                    <a:gd name="T99" fmla="*/ 19 h 25"/>
                    <a:gd name="T100" fmla="*/ 8 w 25"/>
                    <a:gd name="T101" fmla="*/ 20 h 25"/>
                    <a:gd name="T102" fmla="*/ 8 w 25"/>
                    <a:gd name="T103" fmla="*/ 20 h 25"/>
                    <a:gd name="T104" fmla="*/ 9 w 25"/>
                    <a:gd name="T105" fmla="*/ 22 h 25"/>
                    <a:gd name="T106" fmla="*/ 8 w 25"/>
                    <a:gd name="T107" fmla="*/ 23 h 25"/>
                    <a:gd name="T108" fmla="*/ 7 w 25"/>
                    <a:gd name="T109" fmla="*/ 24 h 25"/>
                    <a:gd name="T110" fmla="*/ 7 w 25"/>
                    <a:gd name="T111" fmla="*/ 24 h 25"/>
                    <a:gd name="T112" fmla="*/ 5 w 25"/>
                    <a:gd name="T113" fmla="*/ 24 h 25"/>
                    <a:gd name="T114" fmla="*/ 4 w 25"/>
                    <a:gd name="T115" fmla="*/ 25 h 25"/>
                    <a:gd name="T116" fmla="*/ 2 w 25"/>
                    <a:gd name="T117" fmla="*/ 24 h 25"/>
                    <a:gd name="T118" fmla="*/ 2 w 25"/>
                    <a:gd name="T119"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 h="25">
                      <a:moveTo>
                        <a:pt x="2" y="24"/>
                      </a:moveTo>
                      <a:lnTo>
                        <a:pt x="2" y="24"/>
                      </a:lnTo>
                      <a:lnTo>
                        <a:pt x="0" y="23"/>
                      </a:lnTo>
                      <a:lnTo>
                        <a:pt x="0" y="21"/>
                      </a:lnTo>
                      <a:lnTo>
                        <a:pt x="0" y="20"/>
                      </a:lnTo>
                      <a:lnTo>
                        <a:pt x="0" y="20"/>
                      </a:lnTo>
                      <a:lnTo>
                        <a:pt x="3" y="18"/>
                      </a:lnTo>
                      <a:lnTo>
                        <a:pt x="6" y="17"/>
                      </a:lnTo>
                      <a:lnTo>
                        <a:pt x="6" y="17"/>
                      </a:lnTo>
                      <a:lnTo>
                        <a:pt x="7" y="16"/>
                      </a:lnTo>
                      <a:lnTo>
                        <a:pt x="7" y="13"/>
                      </a:lnTo>
                      <a:lnTo>
                        <a:pt x="7" y="13"/>
                      </a:lnTo>
                      <a:lnTo>
                        <a:pt x="7" y="12"/>
                      </a:lnTo>
                      <a:lnTo>
                        <a:pt x="8" y="11"/>
                      </a:lnTo>
                      <a:lnTo>
                        <a:pt x="8" y="11"/>
                      </a:lnTo>
                      <a:lnTo>
                        <a:pt x="9" y="9"/>
                      </a:lnTo>
                      <a:lnTo>
                        <a:pt x="9" y="9"/>
                      </a:lnTo>
                      <a:lnTo>
                        <a:pt x="9" y="5"/>
                      </a:lnTo>
                      <a:lnTo>
                        <a:pt x="9" y="1"/>
                      </a:lnTo>
                      <a:lnTo>
                        <a:pt x="9" y="1"/>
                      </a:lnTo>
                      <a:lnTo>
                        <a:pt x="10" y="0"/>
                      </a:lnTo>
                      <a:lnTo>
                        <a:pt x="11" y="0"/>
                      </a:lnTo>
                      <a:lnTo>
                        <a:pt x="13" y="1"/>
                      </a:lnTo>
                      <a:lnTo>
                        <a:pt x="13" y="1"/>
                      </a:lnTo>
                      <a:lnTo>
                        <a:pt x="16" y="4"/>
                      </a:lnTo>
                      <a:lnTo>
                        <a:pt x="17" y="6"/>
                      </a:lnTo>
                      <a:lnTo>
                        <a:pt x="17" y="7"/>
                      </a:lnTo>
                      <a:lnTo>
                        <a:pt x="17" y="7"/>
                      </a:lnTo>
                      <a:lnTo>
                        <a:pt x="16" y="9"/>
                      </a:lnTo>
                      <a:lnTo>
                        <a:pt x="16" y="10"/>
                      </a:lnTo>
                      <a:lnTo>
                        <a:pt x="17" y="11"/>
                      </a:lnTo>
                      <a:lnTo>
                        <a:pt x="17" y="11"/>
                      </a:lnTo>
                      <a:lnTo>
                        <a:pt x="22" y="14"/>
                      </a:lnTo>
                      <a:lnTo>
                        <a:pt x="24" y="16"/>
                      </a:lnTo>
                      <a:lnTo>
                        <a:pt x="25" y="16"/>
                      </a:lnTo>
                      <a:lnTo>
                        <a:pt x="25" y="16"/>
                      </a:lnTo>
                      <a:lnTo>
                        <a:pt x="21" y="16"/>
                      </a:lnTo>
                      <a:lnTo>
                        <a:pt x="15" y="16"/>
                      </a:lnTo>
                      <a:lnTo>
                        <a:pt x="15" y="16"/>
                      </a:lnTo>
                      <a:lnTo>
                        <a:pt x="13" y="16"/>
                      </a:lnTo>
                      <a:lnTo>
                        <a:pt x="12" y="17"/>
                      </a:lnTo>
                      <a:lnTo>
                        <a:pt x="12" y="18"/>
                      </a:lnTo>
                      <a:lnTo>
                        <a:pt x="13" y="20"/>
                      </a:lnTo>
                      <a:lnTo>
                        <a:pt x="13" y="20"/>
                      </a:lnTo>
                      <a:lnTo>
                        <a:pt x="13" y="21"/>
                      </a:lnTo>
                      <a:lnTo>
                        <a:pt x="13" y="21"/>
                      </a:lnTo>
                      <a:lnTo>
                        <a:pt x="12" y="22"/>
                      </a:lnTo>
                      <a:lnTo>
                        <a:pt x="12" y="22"/>
                      </a:lnTo>
                      <a:lnTo>
                        <a:pt x="10" y="20"/>
                      </a:lnTo>
                      <a:lnTo>
                        <a:pt x="9" y="19"/>
                      </a:lnTo>
                      <a:lnTo>
                        <a:pt x="8" y="20"/>
                      </a:lnTo>
                      <a:lnTo>
                        <a:pt x="8" y="20"/>
                      </a:lnTo>
                      <a:lnTo>
                        <a:pt x="9" y="22"/>
                      </a:lnTo>
                      <a:lnTo>
                        <a:pt x="8" y="23"/>
                      </a:lnTo>
                      <a:lnTo>
                        <a:pt x="7" y="24"/>
                      </a:lnTo>
                      <a:lnTo>
                        <a:pt x="7" y="24"/>
                      </a:lnTo>
                      <a:lnTo>
                        <a:pt x="5" y="24"/>
                      </a:lnTo>
                      <a:lnTo>
                        <a:pt x="4" y="25"/>
                      </a:lnTo>
                      <a:lnTo>
                        <a:pt x="2" y="24"/>
                      </a:lnTo>
                      <a:lnTo>
                        <a:pt x="2" y="2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6" name="フリーフォーム 275">
                  <a:extLst>
                    <a:ext uri="{FF2B5EF4-FFF2-40B4-BE49-F238E27FC236}">
                      <a16:creationId xmlns:a16="http://schemas.microsoft.com/office/drawing/2014/main" id="{00000000-0008-0000-0000-0000A3060000}"/>
                    </a:ext>
                  </a:extLst>
                </p:cNvPr>
                <p:cNvSpPr>
                  <a:spLocks/>
                </p:cNvSpPr>
                <p:nvPr/>
              </p:nvSpPr>
              <p:spPr bwMode="auto">
                <a:xfrm>
                  <a:off x="51" y="774"/>
                  <a:ext cx="2" cy="4"/>
                </a:xfrm>
                <a:custGeom>
                  <a:avLst/>
                  <a:gdLst>
                    <a:gd name="T0" fmla="*/ 11 w 13"/>
                    <a:gd name="T1" fmla="*/ 36 h 36"/>
                    <a:gd name="T2" fmla="*/ 11 w 13"/>
                    <a:gd name="T3" fmla="*/ 36 h 36"/>
                    <a:gd name="T4" fmla="*/ 3 w 13"/>
                    <a:gd name="T5" fmla="*/ 36 h 36"/>
                    <a:gd name="T6" fmla="*/ 1 w 13"/>
                    <a:gd name="T7" fmla="*/ 35 h 36"/>
                    <a:gd name="T8" fmla="*/ 0 w 13"/>
                    <a:gd name="T9" fmla="*/ 34 h 36"/>
                    <a:gd name="T10" fmla="*/ 0 w 13"/>
                    <a:gd name="T11" fmla="*/ 33 h 36"/>
                    <a:gd name="T12" fmla="*/ 0 w 13"/>
                    <a:gd name="T13" fmla="*/ 33 h 36"/>
                    <a:gd name="T14" fmla="*/ 2 w 13"/>
                    <a:gd name="T15" fmla="*/ 28 h 36"/>
                    <a:gd name="T16" fmla="*/ 4 w 13"/>
                    <a:gd name="T17" fmla="*/ 21 h 36"/>
                    <a:gd name="T18" fmla="*/ 4 w 13"/>
                    <a:gd name="T19" fmla="*/ 21 h 36"/>
                    <a:gd name="T20" fmla="*/ 4 w 13"/>
                    <a:gd name="T21" fmla="*/ 17 h 36"/>
                    <a:gd name="T22" fmla="*/ 5 w 13"/>
                    <a:gd name="T23" fmla="*/ 15 h 36"/>
                    <a:gd name="T24" fmla="*/ 5 w 13"/>
                    <a:gd name="T25" fmla="*/ 15 h 36"/>
                    <a:gd name="T26" fmla="*/ 7 w 13"/>
                    <a:gd name="T27" fmla="*/ 14 h 36"/>
                    <a:gd name="T28" fmla="*/ 9 w 13"/>
                    <a:gd name="T29" fmla="*/ 10 h 36"/>
                    <a:gd name="T30" fmla="*/ 9 w 13"/>
                    <a:gd name="T31" fmla="*/ 10 h 36"/>
                    <a:gd name="T32" fmla="*/ 9 w 13"/>
                    <a:gd name="T33" fmla="*/ 7 h 36"/>
                    <a:gd name="T34" fmla="*/ 9 w 13"/>
                    <a:gd name="T35" fmla="*/ 5 h 36"/>
                    <a:gd name="T36" fmla="*/ 9 w 13"/>
                    <a:gd name="T37" fmla="*/ 3 h 36"/>
                    <a:gd name="T38" fmla="*/ 9 w 13"/>
                    <a:gd name="T39" fmla="*/ 2 h 36"/>
                    <a:gd name="T40" fmla="*/ 9 w 13"/>
                    <a:gd name="T41" fmla="*/ 2 h 36"/>
                    <a:gd name="T42" fmla="*/ 11 w 13"/>
                    <a:gd name="T43" fmla="*/ 0 h 36"/>
                    <a:gd name="T44" fmla="*/ 12 w 13"/>
                    <a:gd name="T45" fmla="*/ 0 h 36"/>
                    <a:gd name="T46" fmla="*/ 12 w 13"/>
                    <a:gd name="T47" fmla="*/ 0 h 36"/>
                    <a:gd name="T48" fmla="*/ 12 w 13"/>
                    <a:gd name="T49" fmla="*/ 0 h 36"/>
                    <a:gd name="T50" fmla="*/ 12 w 13"/>
                    <a:gd name="T51" fmla="*/ 5 h 36"/>
                    <a:gd name="T52" fmla="*/ 12 w 13"/>
                    <a:gd name="T53" fmla="*/ 5 h 36"/>
                    <a:gd name="T54" fmla="*/ 12 w 13"/>
                    <a:gd name="T55" fmla="*/ 9 h 36"/>
                    <a:gd name="T56" fmla="*/ 12 w 13"/>
                    <a:gd name="T57" fmla="*/ 11 h 36"/>
                    <a:gd name="T58" fmla="*/ 12 w 13"/>
                    <a:gd name="T59" fmla="*/ 11 h 36"/>
                    <a:gd name="T60" fmla="*/ 12 w 13"/>
                    <a:gd name="T61" fmla="*/ 12 h 36"/>
                    <a:gd name="T62" fmla="*/ 12 w 13"/>
                    <a:gd name="T63" fmla="*/ 12 h 36"/>
                    <a:gd name="T64" fmla="*/ 13 w 13"/>
                    <a:gd name="T65" fmla="*/ 12 h 36"/>
                    <a:gd name="T66" fmla="*/ 13 w 13"/>
                    <a:gd name="T67" fmla="*/ 14 h 36"/>
                    <a:gd name="T68" fmla="*/ 13 w 13"/>
                    <a:gd name="T69" fmla="*/ 14 h 36"/>
                    <a:gd name="T70" fmla="*/ 11 w 13"/>
                    <a:gd name="T71" fmla="*/ 24 h 36"/>
                    <a:gd name="T72" fmla="*/ 11 w 13"/>
                    <a:gd name="T73" fmla="*/ 24 h 36"/>
                    <a:gd name="T74" fmla="*/ 13 w 13"/>
                    <a:gd name="T75" fmla="*/ 31 h 36"/>
                    <a:gd name="T76" fmla="*/ 13 w 13"/>
                    <a:gd name="T77" fmla="*/ 34 h 36"/>
                    <a:gd name="T78" fmla="*/ 13 w 13"/>
                    <a:gd name="T79" fmla="*/ 36 h 36"/>
                    <a:gd name="T80" fmla="*/ 11 w 13"/>
                    <a:gd name="T81" fmla="*/ 36 h 36"/>
                    <a:gd name="T82" fmla="*/ 11 w 13"/>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36">
                      <a:moveTo>
                        <a:pt x="11" y="36"/>
                      </a:moveTo>
                      <a:lnTo>
                        <a:pt x="11" y="36"/>
                      </a:lnTo>
                      <a:lnTo>
                        <a:pt x="3" y="36"/>
                      </a:lnTo>
                      <a:lnTo>
                        <a:pt x="1" y="35"/>
                      </a:lnTo>
                      <a:lnTo>
                        <a:pt x="0" y="34"/>
                      </a:lnTo>
                      <a:lnTo>
                        <a:pt x="0" y="33"/>
                      </a:lnTo>
                      <a:lnTo>
                        <a:pt x="0" y="33"/>
                      </a:lnTo>
                      <a:lnTo>
                        <a:pt x="2" y="28"/>
                      </a:lnTo>
                      <a:lnTo>
                        <a:pt x="4" y="21"/>
                      </a:lnTo>
                      <a:lnTo>
                        <a:pt x="4" y="21"/>
                      </a:lnTo>
                      <a:lnTo>
                        <a:pt x="4" y="17"/>
                      </a:lnTo>
                      <a:lnTo>
                        <a:pt x="5" y="15"/>
                      </a:lnTo>
                      <a:lnTo>
                        <a:pt x="5" y="15"/>
                      </a:lnTo>
                      <a:lnTo>
                        <a:pt x="7" y="14"/>
                      </a:lnTo>
                      <a:lnTo>
                        <a:pt x="9" y="10"/>
                      </a:lnTo>
                      <a:lnTo>
                        <a:pt x="9" y="10"/>
                      </a:lnTo>
                      <a:lnTo>
                        <a:pt x="9" y="7"/>
                      </a:lnTo>
                      <a:lnTo>
                        <a:pt x="9" y="5"/>
                      </a:lnTo>
                      <a:lnTo>
                        <a:pt x="9" y="3"/>
                      </a:lnTo>
                      <a:lnTo>
                        <a:pt x="9" y="2"/>
                      </a:lnTo>
                      <a:lnTo>
                        <a:pt x="9" y="2"/>
                      </a:lnTo>
                      <a:lnTo>
                        <a:pt x="11" y="0"/>
                      </a:lnTo>
                      <a:lnTo>
                        <a:pt x="12" y="0"/>
                      </a:lnTo>
                      <a:lnTo>
                        <a:pt x="12" y="0"/>
                      </a:lnTo>
                      <a:lnTo>
                        <a:pt x="12" y="0"/>
                      </a:lnTo>
                      <a:lnTo>
                        <a:pt x="12" y="5"/>
                      </a:lnTo>
                      <a:lnTo>
                        <a:pt x="12" y="5"/>
                      </a:lnTo>
                      <a:lnTo>
                        <a:pt x="12" y="9"/>
                      </a:lnTo>
                      <a:lnTo>
                        <a:pt x="12" y="11"/>
                      </a:lnTo>
                      <a:lnTo>
                        <a:pt x="12" y="11"/>
                      </a:lnTo>
                      <a:lnTo>
                        <a:pt x="12" y="12"/>
                      </a:lnTo>
                      <a:lnTo>
                        <a:pt x="12" y="12"/>
                      </a:lnTo>
                      <a:lnTo>
                        <a:pt x="13" y="12"/>
                      </a:lnTo>
                      <a:lnTo>
                        <a:pt x="13" y="14"/>
                      </a:lnTo>
                      <a:lnTo>
                        <a:pt x="13" y="14"/>
                      </a:lnTo>
                      <a:lnTo>
                        <a:pt x="11" y="24"/>
                      </a:lnTo>
                      <a:lnTo>
                        <a:pt x="11" y="24"/>
                      </a:lnTo>
                      <a:lnTo>
                        <a:pt x="13" y="31"/>
                      </a:lnTo>
                      <a:lnTo>
                        <a:pt x="13" y="34"/>
                      </a:lnTo>
                      <a:lnTo>
                        <a:pt x="13" y="36"/>
                      </a:lnTo>
                      <a:lnTo>
                        <a:pt x="11" y="36"/>
                      </a:lnTo>
                      <a:lnTo>
                        <a:pt x="11" y="3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7" name="フリーフォーム 276">
                  <a:extLst>
                    <a:ext uri="{FF2B5EF4-FFF2-40B4-BE49-F238E27FC236}">
                      <a16:creationId xmlns:a16="http://schemas.microsoft.com/office/drawing/2014/main" id="{00000000-0008-0000-0000-0000A4060000}"/>
                    </a:ext>
                  </a:extLst>
                </p:cNvPr>
                <p:cNvSpPr>
                  <a:spLocks/>
                </p:cNvSpPr>
                <p:nvPr/>
              </p:nvSpPr>
              <p:spPr bwMode="auto">
                <a:xfrm>
                  <a:off x="55" y="787"/>
                  <a:ext cx="2" cy="1"/>
                </a:xfrm>
                <a:custGeom>
                  <a:avLst/>
                  <a:gdLst>
                    <a:gd name="T0" fmla="*/ 18 w 19"/>
                    <a:gd name="T1" fmla="*/ 5 h 6"/>
                    <a:gd name="T2" fmla="*/ 18 w 19"/>
                    <a:gd name="T3" fmla="*/ 5 h 6"/>
                    <a:gd name="T4" fmla="*/ 19 w 19"/>
                    <a:gd name="T5" fmla="*/ 5 h 6"/>
                    <a:gd name="T6" fmla="*/ 19 w 19"/>
                    <a:gd name="T7" fmla="*/ 5 h 6"/>
                    <a:gd name="T8" fmla="*/ 18 w 19"/>
                    <a:gd name="T9" fmla="*/ 3 h 6"/>
                    <a:gd name="T10" fmla="*/ 17 w 19"/>
                    <a:gd name="T11" fmla="*/ 1 h 6"/>
                    <a:gd name="T12" fmla="*/ 16 w 19"/>
                    <a:gd name="T13" fmla="*/ 0 h 6"/>
                    <a:gd name="T14" fmla="*/ 16 w 19"/>
                    <a:gd name="T15" fmla="*/ 0 h 6"/>
                    <a:gd name="T16" fmla="*/ 11 w 19"/>
                    <a:gd name="T17" fmla="*/ 2 h 6"/>
                    <a:gd name="T18" fmla="*/ 6 w 19"/>
                    <a:gd name="T19" fmla="*/ 4 h 6"/>
                    <a:gd name="T20" fmla="*/ 6 w 19"/>
                    <a:gd name="T21" fmla="*/ 4 h 6"/>
                    <a:gd name="T22" fmla="*/ 1 w 19"/>
                    <a:gd name="T23" fmla="*/ 4 h 6"/>
                    <a:gd name="T24" fmla="*/ 0 w 19"/>
                    <a:gd name="T25" fmla="*/ 5 h 6"/>
                    <a:gd name="T26" fmla="*/ 0 w 19"/>
                    <a:gd name="T27" fmla="*/ 5 h 6"/>
                    <a:gd name="T28" fmla="*/ 0 w 19"/>
                    <a:gd name="T29" fmla="*/ 5 h 6"/>
                    <a:gd name="T30" fmla="*/ 10 w 19"/>
                    <a:gd name="T31" fmla="*/ 6 h 6"/>
                    <a:gd name="T32" fmla="*/ 10 w 19"/>
                    <a:gd name="T33" fmla="*/ 6 h 6"/>
                    <a:gd name="T34" fmla="*/ 15 w 19"/>
                    <a:gd name="T35" fmla="*/ 5 h 6"/>
                    <a:gd name="T36" fmla="*/ 17 w 19"/>
                    <a:gd name="T37" fmla="*/ 5 h 6"/>
                    <a:gd name="T38" fmla="*/ 18 w 19"/>
                    <a:gd name="T39" fmla="*/ 5 h 6"/>
                    <a:gd name="T40" fmla="*/ 18 w 19"/>
                    <a:gd name="T4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6">
                      <a:moveTo>
                        <a:pt x="18" y="5"/>
                      </a:moveTo>
                      <a:lnTo>
                        <a:pt x="18" y="5"/>
                      </a:lnTo>
                      <a:lnTo>
                        <a:pt x="19" y="5"/>
                      </a:lnTo>
                      <a:lnTo>
                        <a:pt x="19" y="5"/>
                      </a:lnTo>
                      <a:lnTo>
                        <a:pt x="18" y="3"/>
                      </a:lnTo>
                      <a:lnTo>
                        <a:pt x="17" y="1"/>
                      </a:lnTo>
                      <a:lnTo>
                        <a:pt x="16" y="0"/>
                      </a:lnTo>
                      <a:lnTo>
                        <a:pt x="16" y="0"/>
                      </a:lnTo>
                      <a:lnTo>
                        <a:pt x="11" y="2"/>
                      </a:lnTo>
                      <a:lnTo>
                        <a:pt x="6" y="4"/>
                      </a:lnTo>
                      <a:lnTo>
                        <a:pt x="6" y="4"/>
                      </a:lnTo>
                      <a:lnTo>
                        <a:pt x="1" y="4"/>
                      </a:lnTo>
                      <a:lnTo>
                        <a:pt x="0" y="5"/>
                      </a:lnTo>
                      <a:lnTo>
                        <a:pt x="0" y="5"/>
                      </a:lnTo>
                      <a:lnTo>
                        <a:pt x="0" y="5"/>
                      </a:lnTo>
                      <a:lnTo>
                        <a:pt x="10" y="6"/>
                      </a:lnTo>
                      <a:lnTo>
                        <a:pt x="10" y="6"/>
                      </a:lnTo>
                      <a:lnTo>
                        <a:pt x="15" y="5"/>
                      </a:lnTo>
                      <a:lnTo>
                        <a:pt x="17" y="5"/>
                      </a:lnTo>
                      <a:lnTo>
                        <a:pt x="18" y="5"/>
                      </a:lnTo>
                      <a:lnTo>
                        <a:pt x="18"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8" name="フリーフォーム 277">
                  <a:extLst>
                    <a:ext uri="{FF2B5EF4-FFF2-40B4-BE49-F238E27FC236}">
                      <a16:creationId xmlns:a16="http://schemas.microsoft.com/office/drawing/2014/main" id="{00000000-0008-0000-0000-0000A8060000}"/>
                    </a:ext>
                  </a:extLst>
                </p:cNvPr>
                <p:cNvSpPr>
                  <a:spLocks/>
                </p:cNvSpPr>
                <p:nvPr/>
              </p:nvSpPr>
              <p:spPr bwMode="auto">
                <a:xfrm>
                  <a:off x="44" y="793"/>
                  <a:ext cx="2" cy="2"/>
                </a:xfrm>
                <a:custGeom>
                  <a:avLst/>
                  <a:gdLst>
                    <a:gd name="T0" fmla="*/ 12 w 12"/>
                    <a:gd name="T1" fmla="*/ 1 h 14"/>
                    <a:gd name="T2" fmla="*/ 12 w 12"/>
                    <a:gd name="T3" fmla="*/ 1 h 14"/>
                    <a:gd name="T4" fmla="*/ 12 w 12"/>
                    <a:gd name="T5" fmla="*/ 1 h 14"/>
                    <a:gd name="T6" fmla="*/ 11 w 12"/>
                    <a:gd name="T7" fmla="*/ 1 h 14"/>
                    <a:gd name="T8" fmla="*/ 10 w 12"/>
                    <a:gd name="T9" fmla="*/ 3 h 14"/>
                    <a:gd name="T10" fmla="*/ 9 w 12"/>
                    <a:gd name="T11" fmla="*/ 5 h 14"/>
                    <a:gd name="T12" fmla="*/ 8 w 12"/>
                    <a:gd name="T13" fmla="*/ 5 h 14"/>
                    <a:gd name="T14" fmla="*/ 8 w 12"/>
                    <a:gd name="T15" fmla="*/ 4 h 14"/>
                    <a:gd name="T16" fmla="*/ 8 w 12"/>
                    <a:gd name="T17" fmla="*/ 4 h 14"/>
                    <a:gd name="T18" fmla="*/ 9 w 12"/>
                    <a:gd name="T19" fmla="*/ 1 h 14"/>
                    <a:gd name="T20" fmla="*/ 9 w 12"/>
                    <a:gd name="T21" fmla="*/ 0 h 14"/>
                    <a:gd name="T22" fmla="*/ 8 w 12"/>
                    <a:gd name="T23" fmla="*/ 0 h 14"/>
                    <a:gd name="T24" fmla="*/ 8 w 12"/>
                    <a:gd name="T25" fmla="*/ 0 h 14"/>
                    <a:gd name="T26" fmla="*/ 2 w 12"/>
                    <a:gd name="T27" fmla="*/ 7 h 14"/>
                    <a:gd name="T28" fmla="*/ 0 w 12"/>
                    <a:gd name="T29" fmla="*/ 10 h 14"/>
                    <a:gd name="T30" fmla="*/ 0 w 12"/>
                    <a:gd name="T31" fmla="*/ 10 h 14"/>
                    <a:gd name="T32" fmla="*/ 0 w 12"/>
                    <a:gd name="T33" fmla="*/ 11 h 14"/>
                    <a:gd name="T34" fmla="*/ 0 w 12"/>
                    <a:gd name="T35" fmla="*/ 11 h 14"/>
                    <a:gd name="T36" fmla="*/ 1 w 12"/>
                    <a:gd name="T37" fmla="*/ 11 h 14"/>
                    <a:gd name="T38" fmla="*/ 1 w 12"/>
                    <a:gd name="T39" fmla="*/ 13 h 14"/>
                    <a:gd name="T40" fmla="*/ 2 w 12"/>
                    <a:gd name="T41" fmla="*/ 14 h 14"/>
                    <a:gd name="T42" fmla="*/ 4 w 12"/>
                    <a:gd name="T43" fmla="*/ 14 h 14"/>
                    <a:gd name="T44" fmla="*/ 4 w 12"/>
                    <a:gd name="T45" fmla="*/ 14 h 14"/>
                    <a:gd name="T46" fmla="*/ 7 w 12"/>
                    <a:gd name="T47" fmla="*/ 12 h 14"/>
                    <a:gd name="T48" fmla="*/ 10 w 12"/>
                    <a:gd name="T49" fmla="*/ 9 h 14"/>
                    <a:gd name="T50" fmla="*/ 12 w 12"/>
                    <a:gd name="T51" fmla="*/ 4 h 14"/>
                    <a:gd name="T52" fmla="*/ 12 w 12"/>
                    <a:gd name="T53" fmla="*/ 1 h 14"/>
                    <a:gd name="T54" fmla="*/ 12 w 12"/>
                    <a:gd name="T55"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 h="14">
                      <a:moveTo>
                        <a:pt x="12" y="1"/>
                      </a:moveTo>
                      <a:lnTo>
                        <a:pt x="12" y="1"/>
                      </a:lnTo>
                      <a:lnTo>
                        <a:pt x="12" y="1"/>
                      </a:lnTo>
                      <a:lnTo>
                        <a:pt x="11" y="1"/>
                      </a:lnTo>
                      <a:lnTo>
                        <a:pt x="10" y="3"/>
                      </a:lnTo>
                      <a:lnTo>
                        <a:pt x="9" y="5"/>
                      </a:lnTo>
                      <a:lnTo>
                        <a:pt x="8" y="5"/>
                      </a:lnTo>
                      <a:lnTo>
                        <a:pt x="8" y="4"/>
                      </a:lnTo>
                      <a:lnTo>
                        <a:pt x="8" y="4"/>
                      </a:lnTo>
                      <a:lnTo>
                        <a:pt x="9" y="1"/>
                      </a:lnTo>
                      <a:lnTo>
                        <a:pt x="9" y="0"/>
                      </a:lnTo>
                      <a:lnTo>
                        <a:pt x="8" y="0"/>
                      </a:lnTo>
                      <a:lnTo>
                        <a:pt x="8" y="0"/>
                      </a:lnTo>
                      <a:lnTo>
                        <a:pt x="2" y="7"/>
                      </a:lnTo>
                      <a:lnTo>
                        <a:pt x="0" y="10"/>
                      </a:lnTo>
                      <a:lnTo>
                        <a:pt x="0" y="10"/>
                      </a:lnTo>
                      <a:lnTo>
                        <a:pt x="0" y="11"/>
                      </a:lnTo>
                      <a:lnTo>
                        <a:pt x="0" y="11"/>
                      </a:lnTo>
                      <a:lnTo>
                        <a:pt x="1" y="11"/>
                      </a:lnTo>
                      <a:lnTo>
                        <a:pt x="1" y="13"/>
                      </a:lnTo>
                      <a:lnTo>
                        <a:pt x="2" y="14"/>
                      </a:lnTo>
                      <a:lnTo>
                        <a:pt x="4" y="14"/>
                      </a:lnTo>
                      <a:lnTo>
                        <a:pt x="4" y="14"/>
                      </a:lnTo>
                      <a:lnTo>
                        <a:pt x="7" y="12"/>
                      </a:lnTo>
                      <a:lnTo>
                        <a:pt x="10" y="9"/>
                      </a:lnTo>
                      <a:lnTo>
                        <a:pt x="12" y="4"/>
                      </a:lnTo>
                      <a:lnTo>
                        <a:pt x="12" y="1"/>
                      </a:lnTo>
                      <a:lnTo>
                        <a:pt x="12"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9" name="フリーフォーム 278">
                  <a:extLst>
                    <a:ext uri="{FF2B5EF4-FFF2-40B4-BE49-F238E27FC236}">
                      <a16:creationId xmlns:a16="http://schemas.microsoft.com/office/drawing/2014/main" id="{00000000-0008-0000-0000-0000AC060000}"/>
                    </a:ext>
                  </a:extLst>
                </p:cNvPr>
                <p:cNvSpPr>
                  <a:spLocks/>
                </p:cNvSpPr>
                <p:nvPr/>
              </p:nvSpPr>
              <p:spPr bwMode="auto">
                <a:xfrm>
                  <a:off x="58" y="785"/>
                  <a:ext cx="1" cy="2"/>
                </a:xfrm>
                <a:custGeom>
                  <a:avLst/>
                  <a:gdLst>
                    <a:gd name="T0" fmla="*/ 5 w 6"/>
                    <a:gd name="T1" fmla="*/ 0 h 14"/>
                    <a:gd name="T2" fmla="*/ 5 w 6"/>
                    <a:gd name="T3" fmla="*/ 0 h 14"/>
                    <a:gd name="T4" fmla="*/ 4 w 6"/>
                    <a:gd name="T5" fmla="*/ 0 h 14"/>
                    <a:gd name="T6" fmla="*/ 2 w 6"/>
                    <a:gd name="T7" fmla="*/ 0 h 14"/>
                    <a:gd name="T8" fmla="*/ 0 w 6"/>
                    <a:gd name="T9" fmla="*/ 2 h 14"/>
                    <a:gd name="T10" fmla="*/ 0 w 6"/>
                    <a:gd name="T11" fmla="*/ 2 h 14"/>
                    <a:gd name="T12" fmla="*/ 1 w 6"/>
                    <a:gd name="T13" fmla="*/ 4 h 14"/>
                    <a:gd name="T14" fmla="*/ 3 w 6"/>
                    <a:gd name="T15" fmla="*/ 7 h 14"/>
                    <a:gd name="T16" fmla="*/ 3 w 6"/>
                    <a:gd name="T17" fmla="*/ 7 h 14"/>
                    <a:gd name="T18" fmla="*/ 2 w 6"/>
                    <a:gd name="T19" fmla="*/ 10 h 14"/>
                    <a:gd name="T20" fmla="*/ 1 w 6"/>
                    <a:gd name="T21" fmla="*/ 12 h 14"/>
                    <a:gd name="T22" fmla="*/ 2 w 6"/>
                    <a:gd name="T23" fmla="*/ 14 h 14"/>
                    <a:gd name="T24" fmla="*/ 2 w 6"/>
                    <a:gd name="T25" fmla="*/ 14 h 14"/>
                    <a:gd name="T26" fmla="*/ 4 w 6"/>
                    <a:gd name="T27" fmla="*/ 12 h 14"/>
                    <a:gd name="T28" fmla="*/ 5 w 6"/>
                    <a:gd name="T29" fmla="*/ 11 h 14"/>
                    <a:gd name="T30" fmla="*/ 6 w 6"/>
                    <a:gd name="T31" fmla="*/ 8 h 14"/>
                    <a:gd name="T32" fmla="*/ 6 w 6"/>
                    <a:gd name="T33" fmla="*/ 8 h 14"/>
                    <a:gd name="T34" fmla="*/ 6 w 6"/>
                    <a:gd name="T35" fmla="*/ 3 h 14"/>
                    <a:gd name="T36" fmla="*/ 5 w 6"/>
                    <a:gd name="T37" fmla="*/ 0 h 14"/>
                    <a:gd name="T38" fmla="*/ 5 w 6"/>
                    <a:gd name="T3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14">
                      <a:moveTo>
                        <a:pt x="5" y="0"/>
                      </a:moveTo>
                      <a:lnTo>
                        <a:pt x="5" y="0"/>
                      </a:lnTo>
                      <a:lnTo>
                        <a:pt x="4" y="0"/>
                      </a:lnTo>
                      <a:lnTo>
                        <a:pt x="2" y="0"/>
                      </a:lnTo>
                      <a:lnTo>
                        <a:pt x="0" y="2"/>
                      </a:lnTo>
                      <a:lnTo>
                        <a:pt x="0" y="2"/>
                      </a:lnTo>
                      <a:lnTo>
                        <a:pt x="1" y="4"/>
                      </a:lnTo>
                      <a:lnTo>
                        <a:pt x="3" y="7"/>
                      </a:lnTo>
                      <a:lnTo>
                        <a:pt x="3" y="7"/>
                      </a:lnTo>
                      <a:lnTo>
                        <a:pt x="2" y="10"/>
                      </a:lnTo>
                      <a:lnTo>
                        <a:pt x="1" y="12"/>
                      </a:lnTo>
                      <a:lnTo>
                        <a:pt x="2" y="14"/>
                      </a:lnTo>
                      <a:lnTo>
                        <a:pt x="2" y="14"/>
                      </a:lnTo>
                      <a:lnTo>
                        <a:pt x="4" y="12"/>
                      </a:lnTo>
                      <a:lnTo>
                        <a:pt x="5" y="11"/>
                      </a:lnTo>
                      <a:lnTo>
                        <a:pt x="6" y="8"/>
                      </a:lnTo>
                      <a:lnTo>
                        <a:pt x="6" y="8"/>
                      </a:lnTo>
                      <a:lnTo>
                        <a:pt x="6" y="3"/>
                      </a:lnTo>
                      <a:lnTo>
                        <a:pt x="5" y="0"/>
                      </a:lnTo>
                      <a:lnTo>
                        <a:pt x="5"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0" name="フリーフォーム 279">
                  <a:extLst>
                    <a:ext uri="{FF2B5EF4-FFF2-40B4-BE49-F238E27FC236}">
                      <a16:creationId xmlns:a16="http://schemas.microsoft.com/office/drawing/2014/main" id="{00000000-0008-0000-0000-0000AD060000}"/>
                    </a:ext>
                  </a:extLst>
                </p:cNvPr>
                <p:cNvSpPr>
                  <a:spLocks/>
                </p:cNvSpPr>
                <p:nvPr/>
              </p:nvSpPr>
              <p:spPr bwMode="auto">
                <a:xfrm>
                  <a:off x="66" y="771"/>
                  <a:ext cx="0" cy="0"/>
                </a:xfrm>
                <a:custGeom>
                  <a:avLst/>
                  <a:gdLst>
                    <a:gd name="T0" fmla="*/ 1 w 4"/>
                    <a:gd name="T1" fmla="*/ 2 h 2"/>
                    <a:gd name="T2" fmla="*/ 1 w 4"/>
                    <a:gd name="T3" fmla="*/ 2 h 2"/>
                    <a:gd name="T4" fmla="*/ 0 w 4"/>
                    <a:gd name="T5" fmla="*/ 1 h 2"/>
                    <a:gd name="T6" fmla="*/ 0 w 4"/>
                    <a:gd name="T7" fmla="*/ 0 h 2"/>
                    <a:gd name="T8" fmla="*/ 1 w 4"/>
                    <a:gd name="T9" fmla="*/ 0 h 2"/>
                    <a:gd name="T10" fmla="*/ 1 w 4"/>
                    <a:gd name="T11" fmla="*/ 0 h 2"/>
                    <a:gd name="T12" fmla="*/ 2 w 4"/>
                    <a:gd name="T13" fmla="*/ 0 h 2"/>
                    <a:gd name="T14" fmla="*/ 4 w 4"/>
                    <a:gd name="T15" fmla="*/ 1 h 2"/>
                    <a:gd name="T16" fmla="*/ 2 w 4"/>
                    <a:gd name="T17" fmla="*/ 2 h 2"/>
                    <a:gd name="T18" fmla="*/ 1 w 4"/>
                    <a:gd name="T19" fmla="*/ 2 h 2"/>
                    <a:gd name="T20" fmla="*/ 1 w 4"/>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2">
                      <a:moveTo>
                        <a:pt x="1" y="2"/>
                      </a:moveTo>
                      <a:lnTo>
                        <a:pt x="1" y="2"/>
                      </a:lnTo>
                      <a:lnTo>
                        <a:pt x="0" y="1"/>
                      </a:lnTo>
                      <a:lnTo>
                        <a:pt x="0" y="0"/>
                      </a:lnTo>
                      <a:lnTo>
                        <a:pt x="1" y="0"/>
                      </a:lnTo>
                      <a:lnTo>
                        <a:pt x="1" y="0"/>
                      </a:lnTo>
                      <a:lnTo>
                        <a:pt x="2" y="0"/>
                      </a:lnTo>
                      <a:lnTo>
                        <a:pt x="4" y="1"/>
                      </a:lnTo>
                      <a:lnTo>
                        <a:pt x="2" y="2"/>
                      </a:lnTo>
                      <a:lnTo>
                        <a:pt x="1" y="2"/>
                      </a:lnTo>
                      <a:lnTo>
                        <a:pt x="1"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1" name="フリーフォーム 280">
                  <a:extLst>
                    <a:ext uri="{FF2B5EF4-FFF2-40B4-BE49-F238E27FC236}">
                      <a16:creationId xmlns:a16="http://schemas.microsoft.com/office/drawing/2014/main" id="{00000000-0008-0000-0000-0000AF060000}"/>
                    </a:ext>
                  </a:extLst>
                </p:cNvPr>
                <p:cNvSpPr>
                  <a:spLocks/>
                </p:cNvSpPr>
                <p:nvPr/>
              </p:nvSpPr>
              <p:spPr bwMode="auto">
                <a:xfrm>
                  <a:off x="73" y="769"/>
                  <a:ext cx="1" cy="1"/>
                </a:xfrm>
                <a:custGeom>
                  <a:avLst/>
                  <a:gdLst>
                    <a:gd name="T0" fmla="*/ 6 w 6"/>
                    <a:gd name="T1" fmla="*/ 3 h 8"/>
                    <a:gd name="T2" fmla="*/ 6 w 6"/>
                    <a:gd name="T3" fmla="*/ 3 h 8"/>
                    <a:gd name="T4" fmla="*/ 5 w 6"/>
                    <a:gd name="T5" fmla="*/ 1 h 8"/>
                    <a:gd name="T6" fmla="*/ 4 w 6"/>
                    <a:gd name="T7" fmla="*/ 1 h 8"/>
                    <a:gd name="T8" fmla="*/ 2 w 6"/>
                    <a:gd name="T9" fmla="*/ 0 h 8"/>
                    <a:gd name="T10" fmla="*/ 2 w 6"/>
                    <a:gd name="T11" fmla="*/ 0 h 8"/>
                    <a:gd name="T12" fmla="*/ 0 w 6"/>
                    <a:gd name="T13" fmla="*/ 3 h 8"/>
                    <a:gd name="T14" fmla="*/ 0 w 6"/>
                    <a:gd name="T15" fmla="*/ 6 h 8"/>
                    <a:gd name="T16" fmla="*/ 0 w 6"/>
                    <a:gd name="T17" fmla="*/ 7 h 8"/>
                    <a:gd name="T18" fmla="*/ 1 w 6"/>
                    <a:gd name="T19" fmla="*/ 7 h 8"/>
                    <a:gd name="T20" fmla="*/ 1 w 6"/>
                    <a:gd name="T21" fmla="*/ 7 h 8"/>
                    <a:gd name="T22" fmla="*/ 3 w 6"/>
                    <a:gd name="T23" fmla="*/ 8 h 8"/>
                    <a:gd name="T24" fmla="*/ 4 w 6"/>
                    <a:gd name="T25" fmla="*/ 7 h 8"/>
                    <a:gd name="T26" fmla="*/ 5 w 6"/>
                    <a:gd name="T27" fmla="*/ 6 h 8"/>
                    <a:gd name="T28" fmla="*/ 6 w 6"/>
                    <a:gd name="T29" fmla="*/ 3 h 8"/>
                    <a:gd name="T30" fmla="*/ 6 w 6"/>
                    <a:gd name="T3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8">
                      <a:moveTo>
                        <a:pt x="6" y="3"/>
                      </a:moveTo>
                      <a:lnTo>
                        <a:pt x="6" y="3"/>
                      </a:lnTo>
                      <a:lnTo>
                        <a:pt x="5" y="1"/>
                      </a:lnTo>
                      <a:lnTo>
                        <a:pt x="4" y="1"/>
                      </a:lnTo>
                      <a:lnTo>
                        <a:pt x="2" y="0"/>
                      </a:lnTo>
                      <a:lnTo>
                        <a:pt x="2" y="0"/>
                      </a:lnTo>
                      <a:lnTo>
                        <a:pt x="0" y="3"/>
                      </a:lnTo>
                      <a:lnTo>
                        <a:pt x="0" y="6"/>
                      </a:lnTo>
                      <a:lnTo>
                        <a:pt x="0" y="7"/>
                      </a:lnTo>
                      <a:lnTo>
                        <a:pt x="1" y="7"/>
                      </a:lnTo>
                      <a:lnTo>
                        <a:pt x="1" y="7"/>
                      </a:lnTo>
                      <a:lnTo>
                        <a:pt x="3" y="8"/>
                      </a:lnTo>
                      <a:lnTo>
                        <a:pt x="4" y="7"/>
                      </a:lnTo>
                      <a:lnTo>
                        <a:pt x="5" y="6"/>
                      </a:lnTo>
                      <a:lnTo>
                        <a:pt x="6" y="3"/>
                      </a:lnTo>
                      <a:lnTo>
                        <a:pt x="6"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2" name="フリーフォーム 281">
                  <a:extLst>
                    <a:ext uri="{FF2B5EF4-FFF2-40B4-BE49-F238E27FC236}">
                      <a16:creationId xmlns:a16="http://schemas.microsoft.com/office/drawing/2014/main" id="{00000000-0008-0000-0000-0000B0060000}"/>
                    </a:ext>
                  </a:extLst>
                </p:cNvPr>
                <p:cNvSpPr>
                  <a:spLocks/>
                </p:cNvSpPr>
                <p:nvPr/>
              </p:nvSpPr>
              <p:spPr bwMode="auto">
                <a:xfrm>
                  <a:off x="84" y="762"/>
                  <a:ext cx="0" cy="0"/>
                </a:xfrm>
                <a:custGeom>
                  <a:avLst/>
                  <a:gdLst>
                    <a:gd name="T0" fmla="*/ 5 w 7"/>
                    <a:gd name="T1" fmla="*/ 6 h 7"/>
                    <a:gd name="T2" fmla="*/ 5 w 7"/>
                    <a:gd name="T3" fmla="*/ 6 h 7"/>
                    <a:gd name="T4" fmla="*/ 7 w 7"/>
                    <a:gd name="T5" fmla="*/ 3 h 7"/>
                    <a:gd name="T6" fmla="*/ 7 w 7"/>
                    <a:gd name="T7" fmla="*/ 2 h 7"/>
                    <a:gd name="T8" fmla="*/ 5 w 7"/>
                    <a:gd name="T9" fmla="*/ 1 h 7"/>
                    <a:gd name="T10" fmla="*/ 5 w 7"/>
                    <a:gd name="T11" fmla="*/ 1 h 7"/>
                    <a:gd name="T12" fmla="*/ 0 w 7"/>
                    <a:gd name="T13" fmla="*/ 0 h 7"/>
                    <a:gd name="T14" fmla="*/ 0 w 7"/>
                    <a:gd name="T15" fmla="*/ 1 h 7"/>
                    <a:gd name="T16" fmla="*/ 1 w 7"/>
                    <a:gd name="T17" fmla="*/ 2 h 7"/>
                    <a:gd name="T18" fmla="*/ 1 w 7"/>
                    <a:gd name="T19" fmla="*/ 2 h 7"/>
                    <a:gd name="T20" fmla="*/ 4 w 7"/>
                    <a:gd name="T21" fmla="*/ 6 h 7"/>
                    <a:gd name="T22" fmla="*/ 4 w 7"/>
                    <a:gd name="T23" fmla="*/ 7 h 7"/>
                    <a:gd name="T24" fmla="*/ 5 w 7"/>
                    <a:gd name="T25" fmla="*/ 6 h 7"/>
                    <a:gd name="T26" fmla="*/ 5 w 7"/>
                    <a:gd name="T2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7">
                      <a:moveTo>
                        <a:pt x="5" y="6"/>
                      </a:moveTo>
                      <a:lnTo>
                        <a:pt x="5" y="6"/>
                      </a:lnTo>
                      <a:lnTo>
                        <a:pt x="7" y="3"/>
                      </a:lnTo>
                      <a:lnTo>
                        <a:pt x="7" y="2"/>
                      </a:lnTo>
                      <a:lnTo>
                        <a:pt x="5" y="1"/>
                      </a:lnTo>
                      <a:lnTo>
                        <a:pt x="5" y="1"/>
                      </a:lnTo>
                      <a:lnTo>
                        <a:pt x="0" y="0"/>
                      </a:lnTo>
                      <a:lnTo>
                        <a:pt x="0" y="1"/>
                      </a:lnTo>
                      <a:lnTo>
                        <a:pt x="1" y="2"/>
                      </a:lnTo>
                      <a:lnTo>
                        <a:pt x="1" y="2"/>
                      </a:lnTo>
                      <a:lnTo>
                        <a:pt x="4" y="6"/>
                      </a:lnTo>
                      <a:lnTo>
                        <a:pt x="4" y="7"/>
                      </a:lnTo>
                      <a:lnTo>
                        <a:pt x="5" y="6"/>
                      </a:lnTo>
                      <a:lnTo>
                        <a:pt x="5"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3" name="フリーフォーム 282">
                  <a:extLst>
                    <a:ext uri="{FF2B5EF4-FFF2-40B4-BE49-F238E27FC236}">
                      <a16:creationId xmlns:a16="http://schemas.microsoft.com/office/drawing/2014/main" id="{00000000-0008-0000-0000-0000B1060000}"/>
                    </a:ext>
                  </a:extLst>
                </p:cNvPr>
                <p:cNvSpPr>
                  <a:spLocks/>
                </p:cNvSpPr>
                <p:nvPr/>
              </p:nvSpPr>
              <p:spPr bwMode="auto">
                <a:xfrm>
                  <a:off x="442" y="710"/>
                  <a:ext cx="4" cy="5"/>
                </a:xfrm>
                <a:custGeom>
                  <a:avLst/>
                  <a:gdLst>
                    <a:gd name="T0" fmla="*/ 29 w 37"/>
                    <a:gd name="T1" fmla="*/ 47 h 48"/>
                    <a:gd name="T2" fmla="*/ 29 w 37"/>
                    <a:gd name="T3" fmla="*/ 47 h 48"/>
                    <a:gd name="T4" fmla="*/ 23 w 37"/>
                    <a:gd name="T5" fmla="*/ 48 h 48"/>
                    <a:gd name="T6" fmla="*/ 20 w 37"/>
                    <a:gd name="T7" fmla="*/ 47 h 48"/>
                    <a:gd name="T8" fmla="*/ 18 w 37"/>
                    <a:gd name="T9" fmla="*/ 46 h 48"/>
                    <a:gd name="T10" fmla="*/ 15 w 37"/>
                    <a:gd name="T11" fmla="*/ 45 h 48"/>
                    <a:gd name="T12" fmla="*/ 15 w 37"/>
                    <a:gd name="T13" fmla="*/ 45 h 48"/>
                    <a:gd name="T14" fmla="*/ 12 w 37"/>
                    <a:gd name="T15" fmla="*/ 41 h 48"/>
                    <a:gd name="T16" fmla="*/ 10 w 37"/>
                    <a:gd name="T17" fmla="*/ 39 h 48"/>
                    <a:gd name="T18" fmla="*/ 7 w 37"/>
                    <a:gd name="T19" fmla="*/ 38 h 48"/>
                    <a:gd name="T20" fmla="*/ 7 w 37"/>
                    <a:gd name="T21" fmla="*/ 38 h 48"/>
                    <a:gd name="T22" fmla="*/ 5 w 37"/>
                    <a:gd name="T23" fmla="*/ 38 h 48"/>
                    <a:gd name="T24" fmla="*/ 3 w 37"/>
                    <a:gd name="T25" fmla="*/ 37 h 48"/>
                    <a:gd name="T26" fmla="*/ 2 w 37"/>
                    <a:gd name="T27" fmla="*/ 37 h 48"/>
                    <a:gd name="T28" fmla="*/ 1 w 37"/>
                    <a:gd name="T29" fmla="*/ 34 h 48"/>
                    <a:gd name="T30" fmla="*/ 1 w 37"/>
                    <a:gd name="T31" fmla="*/ 34 h 48"/>
                    <a:gd name="T32" fmla="*/ 1 w 37"/>
                    <a:gd name="T33" fmla="*/ 31 h 48"/>
                    <a:gd name="T34" fmla="*/ 2 w 37"/>
                    <a:gd name="T35" fmla="*/ 28 h 48"/>
                    <a:gd name="T36" fmla="*/ 3 w 37"/>
                    <a:gd name="T37" fmla="*/ 25 h 48"/>
                    <a:gd name="T38" fmla="*/ 3 w 37"/>
                    <a:gd name="T39" fmla="*/ 20 h 48"/>
                    <a:gd name="T40" fmla="*/ 3 w 37"/>
                    <a:gd name="T41" fmla="*/ 20 h 48"/>
                    <a:gd name="T42" fmla="*/ 1 w 37"/>
                    <a:gd name="T43" fmla="*/ 14 h 48"/>
                    <a:gd name="T44" fmla="*/ 1 w 37"/>
                    <a:gd name="T45" fmla="*/ 10 h 48"/>
                    <a:gd name="T46" fmla="*/ 1 w 37"/>
                    <a:gd name="T47" fmla="*/ 10 h 48"/>
                    <a:gd name="T48" fmla="*/ 0 w 37"/>
                    <a:gd name="T49" fmla="*/ 4 h 48"/>
                    <a:gd name="T50" fmla="*/ 0 w 37"/>
                    <a:gd name="T51" fmla="*/ 1 h 48"/>
                    <a:gd name="T52" fmla="*/ 0 w 37"/>
                    <a:gd name="T53" fmla="*/ 1 h 48"/>
                    <a:gd name="T54" fmla="*/ 2 w 37"/>
                    <a:gd name="T55" fmla="*/ 0 h 48"/>
                    <a:gd name="T56" fmla="*/ 2 w 37"/>
                    <a:gd name="T57" fmla="*/ 0 h 48"/>
                    <a:gd name="T58" fmla="*/ 5 w 37"/>
                    <a:gd name="T59" fmla="*/ 0 h 48"/>
                    <a:gd name="T60" fmla="*/ 9 w 37"/>
                    <a:gd name="T61" fmla="*/ 1 h 48"/>
                    <a:gd name="T62" fmla="*/ 16 w 37"/>
                    <a:gd name="T63" fmla="*/ 3 h 48"/>
                    <a:gd name="T64" fmla="*/ 16 w 37"/>
                    <a:gd name="T65" fmla="*/ 3 h 48"/>
                    <a:gd name="T66" fmla="*/ 24 w 37"/>
                    <a:gd name="T67" fmla="*/ 5 h 48"/>
                    <a:gd name="T68" fmla="*/ 29 w 37"/>
                    <a:gd name="T69" fmla="*/ 8 h 48"/>
                    <a:gd name="T70" fmla="*/ 29 w 37"/>
                    <a:gd name="T71" fmla="*/ 8 h 48"/>
                    <a:gd name="T72" fmla="*/ 34 w 37"/>
                    <a:gd name="T73" fmla="*/ 13 h 48"/>
                    <a:gd name="T74" fmla="*/ 36 w 37"/>
                    <a:gd name="T75" fmla="*/ 15 h 48"/>
                    <a:gd name="T76" fmla="*/ 37 w 37"/>
                    <a:gd name="T77" fmla="*/ 17 h 48"/>
                    <a:gd name="T78" fmla="*/ 36 w 37"/>
                    <a:gd name="T79" fmla="*/ 18 h 48"/>
                    <a:gd name="T80" fmla="*/ 36 w 37"/>
                    <a:gd name="T81" fmla="*/ 18 h 48"/>
                    <a:gd name="T82" fmla="*/ 34 w 37"/>
                    <a:gd name="T83" fmla="*/ 21 h 48"/>
                    <a:gd name="T84" fmla="*/ 33 w 37"/>
                    <a:gd name="T85" fmla="*/ 23 h 48"/>
                    <a:gd name="T86" fmla="*/ 33 w 37"/>
                    <a:gd name="T87" fmla="*/ 26 h 48"/>
                    <a:gd name="T88" fmla="*/ 33 w 37"/>
                    <a:gd name="T89" fmla="*/ 26 h 48"/>
                    <a:gd name="T90" fmla="*/ 33 w 37"/>
                    <a:gd name="T91" fmla="*/ 31 h 48"/>
                    <a:gd name="T92" fmla="*/ 33 w 37"/>
                    <a:gd name="T93" fmla="*/ 36 h 48"/>
                    <a:gd name="T94" fmla="*/ 33 w 37"/>
                    <a:gd name="T95" fmla="*/ 36 h 48"/>
                    <a:gd name="T96" fmla="*/ 34 w 37"/>
                    <a:gd name="T97" fmla="*/ 37 h 48"/>
                    <a:gd name="T98" fmla="*/ 34 w 37"/>
                    <a:gd name="T99" fmla="*/ 38 h 48"/>
                    <a:gd name="T100" fmla="*/ 34 w 37"/>
                    <a:gd name="T101" fmla="*/ 39 h 48"/>
                    <a:gd name="T102" fmla="*/ 34 w 37"/>
                    <a:gd name="T103" fmla="*/ 40 h 48"/>
                    <a:gd name="T104" fmla="*/ 34 w 37"/>
                    <a:gd name="T105" fmla="*/ 40 h 48"/>
                    <a:gd name="T106" fmla="*/ 33 w 37"/>
                    <a:gd name="T107" fmla="*/ 45 h 48"/>
                    <a:gd name="T108" fmla="*/ 31 w 37"/>
                    <a:gd name="T109" fmla="*/ 46 h 48"/>
                    <a:gd name="T110" fmla="*/ 29 w 37"/>
                    <a:gd name="T111" fmla="*/ 47 h 48"/>
                    <a:gd name="T112" fmla="*/ 29 w 37"/>
                    <a:gd name="T113"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 h="48">
                      <a:moveTo>
                        <a:pt x="29" y="47"/>
                      </a:moveTo>
                      <a:lnTo>
                        <a:pt x="29" y="47"/>
                      </a:lnTo>
                      <a:lnTo>
                        <a:pt x="23" y="48"/>
                      </a:lnTo>
                      <a:lnTo>
                        <a:pt x="20" y="47"/>
                      </a:lnTo>
                      <a:lnTo>
                        <a:pt x="18" y="46"/>
                      </a:lnTo>
                      <a:lnTo>
                        <a:pt x="15" y="45"/>
                      </a:lnTo>
                      <a:lnTo>
                        <a:pt x="15" y="45"/>
                      </a:lnTo>
                      <a:lnTo>
                        <a:pt x="12" y="41"/>
                      </a:lnTo>
                      <a:lnTo>
                        <a:pt x="10" y="39"/>
                      </a:lnTo>
                      <a:lnTo>
                        <a:pt x="7" y="38"/>
                      </a:lnTo>
                      <a:lnTo>
                        <a:pt x="7" y="38"/>
                      </a:lnTo>
                      <a:lnTo>
                        <a:pt x="5" y="38"/>
                      </a:lnTo>
                      <a:lnTo>
                        <a:pt x="3" y="37"/>
                      </a:lnTo>
                      <a:lnTo>
                        <a:pt x="2" y="37"/>
                      </a:lnTo>
                      <a:lnTo>
                        <a:pt x="1" y="34"/>
                      </a:lnTo>
                      <a:lnTo>
                        <a:pt x="1" y="34"/>
                      </a:lnTo>
                      <a:lnTo>
                        <a:pt x="1" y="31"/>
                      </a:lnTo>
                      <a:lnTo>
                        <a:pt x="2" y="28"/>
                      </a:lnTo>
                      <a:lnTo>
                        <a:pt x="3" y="25"/>
                      </a:lnTo>
                      <a:lnTo>
                        <a:pt x="3" y="20"/>
                      </a:lnTo>
                      <a:lnTo>
                        <a:pt x="3" y="20"/>
                      </a:lnTo>
                      <a:lnTo>
                        <a:pt x="1" y="14"/>
                      </a:lnTo>
                      <a:lnTo>
                        <a:pt x="1" y="10"/>
                      </a:lnTo>
                      <a:lnTo>
                        <a:pt x="1" y="10"/>
                      </a:lnTo>
                      <a:lnTo>
                        <a:pt x="0" y="4"/>
                      </a:lnTo>
                      <a:lnTo>
                        <a:pt x="0" y="1"/>
                      </a:lnTo>
                      <a:lnTo>
                        <a:pt x="0" y="1"/>
                      </a:lnTo>
                      <a:lnTo>
                        <a:pt x="2" y="0"/>
                      </a:lnTo>
                      <a:lnTo>
                        <a:pt x="2" y="0"/>
                      </a:lnTo>
                      <a:lnTo>
                        <a:pt x="5" y="0"/>
                      </a:lnTo>
                      <a:lnTo>
                        <a:pt x="9" y="1"/>
                      </a:lnTo>
                      <a:lnTo>
                        <a:pt x="16" y="3"/>
                      </a:lnTo>
                      <a:lnTo>
                        <a:pt x="16" y="3"/>
                      </a:lnTo>
                      <a:lnTo>
                        <a:pt x="24" y="5"/>
                      </a:lnTo>
                      <a:lnTo>
                        <a:pt x="29" y="8"/>
                      </a:lnTo>
                      <a:lnTo>
                        <a:pt x="29" y="8"/>
                      </a:lnTo>
                      <a:lnTo>
                        <a:pt x="34" y="13"/>
                      </a:lnTo>
                      <a:lnTo>
                        <a:pt x="36" y="15"/>
                      </a:lnTo>
                      <a:lnTo>
                        <a:pt x="37" y="17"/>
                      </a:lnTo>
                      <a:lnTo>
                        <a:pt x="36" y="18"/>
                      </a:lnTo>
                      <a:lnTo>
                        <a:pt x="36" y="18"/>
                      </a:lnTo>
                      <a:lnTo>
                        <a:pt x="34" y="21"/>
                      </a:lnTo>
                      <a:lnTo>
                        <a:pt x="33" y="23"/>
                      </a:lnTo>
                      <a:lnTo>
                        <a:pt x="33" y="26"/>
                      </a:lnTo>
                      <a:lnTo>
                        <a:pt x="33" y="26"/>
                      </a:lnTo>
                      <a:lnTo>
                        <a:pt x="33" y="31"/>
                      </a:lnTo>
                      <a:lnTo>
                        <a:pt x="33" y="36"/>
                      </a:lnTo>
                      <a:lnTo>
                        <a:pt x="33" y="36"/>
                      </a:lnTo>
                      <a:lnTo>
                        <a:pt x="34" y="37"/>
                      </a:lnTo>
                      <a:lnTo>
                        <a:pt x="34" y="38"/>
                      </a:lnTo>
                      <a:lnTo>
                        <a:pt x="34" y="39"/>
                      </a:lnTo>
                      <a:lnTo>
                        <a:pt x="34" y="40"/>
                      </a:lnTo>
                      <a:lnTo>
                        <a:pt x="34" y="40"/>
                      </a:lnTo>
                      <a:lnTo>
                        <a:pt x="33" y="45"/>
                      </a:lnTo>
                      <a:lnTo>
                        <a:pt x="31" y="46"/>
                      </a:lnTo>
                      <a:lnTo>
                        <a:pt x="29" y="47"/>
                      </a:lnTo>
                      <a:lnTo>
                        <a:pt x="29" y="4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4" name="フリーフォーム 283">
                  <a:extLst>
                    <a:ext uri="{FF2B5EF4-FFF2-40B4-BE49-F238E27FC236}">
                      <a16:creationId xmlns:a16="http://schemas.microsoft.com/office/drawing/2014/main" id="{00000000-0008-0000-0000-0000B2060000}"/>
                    </a:ext>
                  </a:extLst>
                </p:cNvPr>
                <p:cNvSpPr>
                  <a:spLocks/>
                </p:cNvSpPr>
                <p:nvPr/>
              </p:nvSpPr>
              <p:spPr bwMode="auto">
                <a:xfrm>
                  <a:off x="439" y="722"/>
                  <a:ext cx="1" cy="1"/>
                </a:xfrm>
                <a:custGeom>
                  <a:avLst/>
                  <a:gdLst>
                    <a:gd name="T0" fmla="*/ 5 w 8"/>
                    <a:gd name="T1" fmla="*/ 7 h 7"/>
                    <a:gd name="T2" fmla="*/ 5 w 8"/>
                    <a:gd name="T3" fmla="*/ 7 h 7"/>
                    <a:gd name="T4" fmla="*/ 3 w 8"/>
                    <a:gd name="T5" fmla="*/ 7 h 7"/>
                    <a:gd name="T6" fmla="*/ 2 w 8"/>
                    <a:gd name="T7" fmla="*/ 7 h 7"/>
                    <a:gd name="T8" fmla="*/ 1 w 8"/>
                    <a:gd name="T9" fmla="*/ 6 h 7"/>
                    <a:gd name="T10" fmla="*/ 0 w 8"/>
                    <a:gd name="T11" fmla="*/ 4 h 7"/>
                    <a:gd name="T12" fmla="*/ 0 w 8"/>
                    <a:gd name="T13" fmla="*/ 3 h 7"/>
                    <a:gd name="T14" fmla="*/ 0 w 8"/>
                    <a:gd name="T15" fmla="*/ 1 h 7"/>
                    <a:gd name="T16" fmla="*/ 1 w 8"/>
                    <a:gd name="T17" fmla="*/ 0 h 7"/>
                    <a:gd name="T18" fmla="*/ 3 w 8"/>
                    <a:gd name="T19" fmla="*/ 0 h 7"/>
                    <a:gd name="T20" fmla="*/ 3 w 8"/>
                    <a:gd name="T21" fmla="*/ 0 h 7"/>
                    <a:gd name="T22" fmla="*/ 7 w 8"/>
                    <a:gd name="T23" fmla="*/ 1 h 7"/>
                    <a:gd name="T24" fmla="*/ 8 w 8"/>
                    <a:gd name="T25" fmla="*/ 3 h 7"/>
                    <a:gd name="T26" fmla="*/ 7 w 8"/>
                    <a:gd name="T27" fmla="*/ 5 h 7"/>
                    <a:gd name="T28" fmla="*/ 5 w 8"/>
                    <a:gd name="T29" fmla="*/ 7 h 7"/>
                    <a:gd name="T30" fmla="*/ 5 w 8"/>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7">
                      <a:moveTo>
                        <a:pt x="5" y="7"/>
                      </a:moveTo>
                      <a:lnTo>
                        <a:pt x="5" y="7"/>
                      </a:lnTo>
                      <a:lnTo>
                        <a:pt x="3" y="7"/>
                      </a:lnTo>
                      <a:lnTo>
                        <a:pt x="2" y="7"/>
                      </a:lnTo>
                      <a:lnTo>
                        <a:pt x="1" y="6"/>
                      </a:lnTo>
                      <a:lnTo>
                        <a:pt x="0" y="4"/>
                      </a:lnTo>
                      <a:lnTo>
                        <a:pt x="0" y="3"/>
                      </a:lnTo>
                      <a:lnTo>
                        <a:pt x="0" y="1"/>
                      </a:lnTo>
                      <a:lnTo>
                        <a:pt x="1" y="0"/>
                      </a:lnTo>
                      <a:lnTo>
                        <a:pt x="3" y="0"/>
                      </a:lnTo>
                      <a:lnTo>
                        <a:pt x="3" y="0"/>
                      </a:lnTo>
                      <a:lnTo>
                        <a:pt x="7" y="1"/>
                      </a:lnTo>
                      <a:lnTo>
                        <a:pt x="8" y="3"/>
                      </a:lnTo>
                      <a:lnTo>
                        <a:pt x="7" y="5"/>
                      </a:lnTo>
                      <a:lnTo>
                        <a:pt x="5" y="7"/>
                      </a:lnTo>
                      <a:lnTo>
                        <a:pt x="5" y="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5" name="フリーフォーム 284">
                  <a:extLst>
                    <a:ext uri="{FF2B5EF4-FFF2-40B4-BE49-F238E27FC236}">
                      <a16:creationId xmlns:a16="http://schemas.microsoft.com/office/drawing/2014/main" id="{00000000-0008-0000-0000-0000B3060000}"/>
                    </a:ext>
                  </a:extLst>
                </p:cNvPr>
                <p:cNvSpPr>
                  <a:spLocks/>
                </p:cNvSpPr>
                <p:nvPr/>
              </p:nvSpPr>
              <p:spPr bwMode="auto">
                <a:xfrm>
                  <a:off x="438" y="727"/>
                  <a:ext cx="2" cy="5"/>
                </a:xfrm>
                <a:custGeom>
                  <a:avLst/>
                  <a:gdLst>
                    <a:gd name="T0" fmla="*/ 8 w 17"/>
                    <a:gd name="T1" fmla="*/ 41 h 42"/>
                    <a:gd name="T2" fmla="*/ 8 w 17"/>
                    <a:gd name="T3" fmla="*/ 41 h 42"/>
                    <a:gd name="T4" fmla="*/ 2 w 17"/>
                    <a:gd name="T5" fmla="*/ 37 h 42"/>
                    <a:gd name="T6" fmla="*/ 0 w 17"/>
                    <a:gd name="T7" fmla="*/ 35 h 42"/>
                    <a:gd name="T8" fmla="*/ 0 w 17"/>
                    <a:gd name="T9" fmla="*/ 32 h 42"/>
                    <a:gd name="T10" fmla="*/ 0 w 17"/>
                    <a:gd name="T11" fmla="*/ 32 h 42"/>
                    <a:gd name="T12" fmla="*/ 0 w 17"/>
                    <a:gd name="T13" fmla="*/ 27 h 42"/>
                    <a:gd name="T14" fmla="*/ 0 w 17"/>
                    <a:gd name="T15" fmla="*/ 25 h 42"/>
                    <a:gd name="T16" fmla="*/ 0 w 17"/>
                    <a:gd name="T17" fmla="*/ 25 h 42"/>
                    <a:gd name="T18" fmla="*/ 1 w 17"/>
                    <a:gd name="T19" fmla="*/ 21 h 42"/>
                    <a:gd name="T20" fmla="*/ 2 w 17"/>
                    <a:gd name="T21" fmla="*/ 17 h 42"/>
                    <a:gd name="T22" fmla="*/ 2 w 17"/>
                    <a:gd name="T23" fmla="*/ 17 h 42"/>
                    <a:gd name="T24" fmla="*/ 8 w 17"/>
                    <a:gd name="T25" fmla="*/ 9 h 42"/>
                    <a:gd name="T26" fmla="*/ 8 w 17"/>
                    <a:gd name="T27" fmla="*/ 9 h 42"/>
                    <a:gd name="T28" fmla="*/ 11 w 17"/>
                    <a:gd name="T29" fmla="*/ 6 h 42"/>
                    <a:gd name="T30" fmla="*/ 14 w 17"/>
                    <a:gd name="T31" fmla="*/ 4 h 42"/>
                    <a:gd name="T32" fmla="*/ 14 w 17"/>
                    <a:gd name="T33" fmla="*/ 4 h 42"/>
                    <a:gd name="T34" fmla="*/ 12 w 17"/>
                    <a:gd name="T35" fmla="*/ 2 h 42"/>
                    <a:gd name="T36" fmla="*/ 11 w 17"/>
                    <a:gd name="T37" fmla="*/ 0 h 42"/>
                    <a:gd name="T38" fmla="*/ 12 w 17"/>
                    <a:gd name="T39" fmla="*/ 0 h 42"/>
                    <a:gd name="T40" fmla="*/ 13 w 17"/>
                    <a:gd name="T41" fmla="*/ 0 h 42"/>
                    <a:gd name="T42" fmla="*/ 13 w 17"/>
                    <a:gd name="T43" fmla="*/ 0 h 42"/>
                    <a:gd name="T44" fmla="*/ 17 w 17"/>
                    <a:gd name="T45" fmla="*/ 0 h 42"/>
                    <a:gd name="T46" fmla="*/ 17 w 17"/>
                    <a:gd name="T47" fmla="*/ 0 h 42"/>
                    <a:gd name="T48" fmla="*/ 17 w 17"/>
                    <a:gd name="T49" fmla="*/ 2 h 42"/>
                    <a:gd name="T50" fmla="*/ 17 w 17"/>
                    <a:gd name="T51" fmla="*/ 2 h 42"/>
                    <a:gd name="T52" fmla="*/ 15 w 17"/>
                    <a:gd name="T53" fmla="*/ 6 h 42"/>
                    <a:gd name="T54" fmla="*/ 12 w 17"/>
                    <a:gd name="T55" fmla="*/ 11 h 42"/>
                    <a:gd name="T56" fmla="*/ 12 w 17"/>
                    <a:gd name="T57" fmla="*/ 11 h 42"/>
                    <a:gd name="T58" fmla="*/ 11 w 17"/>
                    <a:gd name="T59" fmla="*/ 20 h 42"/>
                    <a:gd name="T60" fmla="*/ 11 w 17"/>
                    <a:gd name="T61" fmla="*/ 31 h 42"/>
                    <a:gd name="T62" fmla="*/ 11 w 17"/>
                    <a:gd name="T63" fmla="*/ 31 h 42"/>
                    <a:gd name="T64" fmla="*/ 12 w 17"/>
                    <a:gd name="T65" fmla="*/ 38 h 42"/>
                    <a:gd name="T66" fmla="*/ 11 w 17"/>
                    <a:gd name="T67" fmla="*/ 40 h 42"/>
                    <a:gd name="T68" fmla="*/ 11 w 17"/>
                    <a:gd name="T69" fmla="*/ 42 h 42"/>
                    <a:gd name="T70" fmla="*/ 10 w 17"/>
                    <a:gd name="T71" fmla="*/ 42 h 42"/>
                    <a:gd name="T72" fmla="*/ 8 w 17"/>
                    <a:gd name="T73" fmla="*/ 41 h 42"/>
                    <a:gd name="T74" fmla="*/ 8 w 17"/>
                    <a:gd name="T75"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 h="42">
                      <a:moveTo>
                        <a:pt x="8" y="41"/>
                      </a:moveTo>
                      <a:lnTo>
                        <a:pt x="8" y="41"/>
                      </a:lnTo>
                      <a:lnTo>
                        <a:pt x="2" y="37"/>
                      </a:lnTo>
                      <a:lnTo>
                        <a:pt x="0" y="35"/>
                      </a:lnTo>
                      <a:lnTo>
                        <a:pt x="0" y="32"/>
                      </a:lnTo>
                      <a:lnTo>
                        <a:pt x="0" y="32"/>
                      </a:lnTo>
                      <a:lnTo>
                        <a:pt x="0" y="27"/>
                      </a:lnTo>
                      <a:lnTo>
                        <a:pt x="0" y="25"/>
                      </a:lnTo>
                      <a:lnTo>
                        <a:pt x="0" y="25"/>
                      </a:lnTo>
                      <a:lnTo>
                        <a:pt x="1" y="21"/>
                      </a:lnTo>
                      <a:lnTo>
                        <a:pt x="2" y="17"/>
                      </a:lnTo>
                      <a:lnTo>
                        <a:pt x="2" y="17"/>
                      </a:lnTo>
                      <a:lnTo>
                        <a:pt x="8" y="9"/>
                      </a:lnTo>
                      <a:lnTo>
                        <a:pt x="8" y="9"/>
                      </a:lnTo>
                      <a:lnTo>
                        <a:pt x="11" y="6"/>
                      </a:lnTo>
                      <a:lnTo>
                        <a:pt x="14" y="4"/>
                      </a:lnTo>
                      <a:lnTo>
                        <a:pt x="14" y="4"/>
                      </a:lnTo>
                      <a:lnTo>
                        <a:pt x="12" y="2"/>
                      </a:lnTo>
                      <a:lnTo>
                        <a:pt x="11" y="0"/>
                      </a:lnTo>
                      <a:lnTo>
                        <a:pt x="12" y="0"/>
                      </a:lnTo>
                      <a:lnTo>
                        <a:pt x="13" y="0"/>
                      </a:lnTo>
                      <a:lnTo>
                        <a:pt x="13" y="0"/>
                      </a:lnTo>
                      <a:lnTo>
                        <a:pt x="17" y="0"/>
                      </a:lnTo>
                      <a:lnTo>
                        <a:pt x="17" y="0"/>
                      </a:lnTo>
                      <a:lnTo>
                        <a:pt x="17" y="2"/>
                      </a:lnTo>
                      <a:lnTo>
                        <a:pt x="17" y="2"/>
                      </a:lnTo>
                      <a:lnTo>
                        <a:pt x="15" y="6"/>
                      </a:lnTo>
                      <a:lnTo>
                        <a:pt x="12" y="11"/>
                      </a:lnTo>
                      <a:lnTo>
                        <a:pt x="12" y="11"/>
                      </a:lnTo>
                      <a:lnTo>
                        <a:pt x="11" y="20"/>
                      </a:lnTo>
                      <a:lnTo>
                        <a:pt x="11" y="31"/>
                      </a:lnTo>
                      <a:lnTo>
                        <a:pt x="11" y="31"/>
                      </a:lnTo>
                      <a:lnTo>
                        <a:pt x="12" y="38"/>
                      </a:lnTo>
                      <a:lnTo>
                        <a:pt x="11" y="40"/>
                      </a:lnTo>
                      <a:lnTo>
                        <a:pt x="11" y="42"/>
                      </a:lnTo>
                      <a:lnTo>
                        <a:pt x="10" y="42"/>
                      </a:lnTo>
                      <a:lnTo>
                        <a:pt x="8" y="41"/>
                      </a:lnTo>
                      <a:lnTo>
                        <a:pt x="8" y="4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6" name="フリーフォーム 285">
                  <a:extLst>
                    <a:ext uri="{FF2B5EF4-FFF2-40B4-BE49-F238E27FC236}">
                      <a16:creationId xmlns:a16="http://schemas.microsoft.com/office/drawing/2014/main" id="{00000000-0008-0000-0000-0000B4060000}"/>
                    </a:ext>
                  </a:extLst>
                </p:cNvPr>
                <p:cNvSpPr>
                  <a:spLocks/>
                </p:cNvSpPr>
                <p:nvPr/>
              </p:nvSpPr>
              <p:spPr bwMode="auto">
                <a:xfrm>
                  <a:off x="89" y="912"/>
                  <a:ext cx="11" cy="10"/>
                </a:xfrm>
                <a:custGeom>
                  <a:avLst/>
                  <a:gdLst>
                    <a:gd name="T0" fmla="*/ 50 w 103"/>
                    <a:gd name="T1" fmla="*/ 6 h 98"/>
                    <a:gd name="T2" fmla="*/ 46 w 103"/>
                    <a:gd name="T3" fmla="*/ 5 h 98"/>
                    <a:gd name="T4" fmla="*/ 42 w 103"/>
                    <a:gd name="T5" fmla="*/ 5 h 98"/>
                    <a:gd name="T6" fmla="*/ 42 w 103"/>
                    <a:gd name="T7" fmla="*/ 0 h 98"/>
                    <a:gd name="T8" fmla="*/ 40 w 103"/>
                    <a:gd name="T9" fmla="*/ 0 h 98"/>
                    <a:gd name="T10" fmla="*/ 39 w 103"/>
                    <a:gd name="T11" fmla="*/ 2 h 98"/>
                    <a:gd name="T12" fmla="*/ 39 w 103"/>
                    <a:gd name="T13" fmla="*/ 5 h 98"/>
                    <a:gd name="T14" fmla="*/ 33 w 103"/>
                    <a:gd name="T15" fmla="*/ 2 h 98"/>
                    <a:gd name="T16" fmla="*/ 30 w 103"/>
                    <a:gd name="T17" fmla="*/ 4 h 98"/>
                    <a:gd name="T18" fmla="*/ 29 w 103"/>
                    <a:gd name="T19" fmla="*/ 7 h 98"/>
                    <a:gd name="T20" fmla="*/ 29 w 103"/>
                    <a:gd name="T21" fmla="*/ 12 h 98"/>
                    <a:gd name="T22" fmla="*/ 20 w 103"/>
                    <a:gd name="T23" fmla="*/ 22 h 98"/>
                    <a:gd name="T24" fmla="*/ 13 w 103"/>
                    <a:gd name="T25" fmla="*/ 27 h 98"/>
                    <a:gd name="T26" fmla="*/ 7 w 103"/>
                    <a:gd name="T27" fmla="*/ 29 h 98"/>
                    <a:gd name="T28" fmla="*/ 1 w 103"/>
                    <a:gd name="T29" fmla="*/ 31 h 98"/>
                    <a:gd name="T30" fmla="*/ 0 w 103"/>
                    <a:gd name="T31" fmla="*/ 35 h 98"/>
                    <a:gd name="T32" fmla="*/ 1 w 103"/>
                    <a:gd name="T33" fmla="*/ 44 h 98"/>
                    <a:gd name="T34" fmla="*/ 4 w 103"/>
                    <a:gd name="T35" fmla="*/ 60 h 98"/>
                    <a:gd name="T36" fmla="*/ 8 w 103"/>
                    <a:gd name="T37" fmla="*/ 62 h 98"/>
                    <a:gd name="T38" fmla="*/ 10 w 103"/>
                    <a:gd name="T39" fmla="*/ 67 h 98"/>
                    <a:gd name="T40" fmla="*/ 11 w 103"/>
                    <a:gd name="T41" fmla="*/ 77 h 98"/>
                    <a:gd name="T42" fmla="*/ 12 w 103"/>
                    <a:gd name="T43" fmla="*/ 79 h 98"/>
                    <a:gd name="T44" fmla="*/ 15 w 103"/>
                    <a:gd name="T45" fmla="*/ 74 h 98"/>
                    <a:gd name="T46" fmla="*/ 15 w 103"/>
                    <a:gd name="T47" fmla="*/ 79 h 98"/>
                    <a:gd name="T48" fmla="*/ 14 w 103"/>
                    <a:gd name="T49" fmla="*/ 82 h 98"/>
                    <a:gd name="T50" fmla="*/ 17 w 103"/>
                    <a:gd name="T51" fmla="*/ 89 h 98"/>
                    <a:gd name="T52" fmla="*/ 20 w 103"/>
                    <a:gd name="T53" fmla="*/ 93 h 98"/>
                    <a:gd name="T54" fmla="*/ 30 w 103"/>
                    <a:gd name="T55" fmla="*/ 95 h 98"/>
                    <a:gd name="T56" fmla="*/ 39 w 103"/>
                    <a:gd name="T57" fmla="*/ 97 h 98"/>
                    <a:gd name="T58" fmla="*/ 48 w 103"/>
                    <a:gd name="T59" fmla="*/ 98 h 98"/>
                    <a:gd name="T60" fmla="*/ 59 w 103"/>
                    <a:gd name="T61" fmla="*/ 96 h 98"/>
                    <a:gd name="T62" fmla="*/ 68 w 103"/>
                    <a:gd name="T63" fmla="*/ 93 h 98"/>
                    <a:gd name="T64" fmla="*/ 75 w 103"/>
                    <a:gd name="T65" fmla="*/ 88 h 98"/>
                    <a:gd name="T66" fmla="*/ 80 w 103"/>
                    <a:gd name="T67" fmla="*/ 85 h 98"/>
                    <a:gd name="T68" fmla="*/ 92 w 103"/>
                    <a:gd name="T69" fmla="*/ 71 h 98"/>
                    <a:gd name="T70" fmla="*/ 99 w 103"/>
                    <a:gd name="T71" fmla="*/ 65 h 98"/>
                    <a:gd name="T72" fmla="*/ 102 w 103"/>
                    <a:gd name="T73" fmla="*/ 43 h 98"/>
                    <a:gd name="T74" fmla="*/ 103 w 103"/>
                    <a:gd name="T75" fmla="*/ 39 h 98"/>
                    <a:gd name="T76" fmla="*/ 101 w 103"/>
                    <a:gd name="T77" fmla="*/ 34 h 98"/>
                    <a:gd name="T78" fmla="*/ 99 w 103"/>
                    <a:gd name="T79" fmla="*/ 31 h 98"/>
                    <a:gd name="T80" fmla="*/ 88 w 103"/>
                    <a:gd name="T81" fmla="*/ 24 h 98"/>
                    <a:gd name="T82" fmla="*/ 80 w 103"/>
                    <a:gd name="T83" fmla="*/ 24 h 98"/>
                    <a:gd name="T84" fmla="*/ 76 w 103"/>
                    <a:gd name="T85" fmla="*/ 20 h 98"/>
                    <a:gd name="T86" fmla="*/ 69 w 103"/>
                    <a:gd name="T87" fmla="*/ 16 h 98"/>
                    <a:gd name="T88" fmla="*/ 66 w 103"/>
                    <a:gd name="T89" fmla="*/ 13 h 98"/>
                    <a:gd name="T90" fmla="*/ 61 w 103"/>
                    <a:gd name="T91" fmla="*/ 9 h 98"/>
                    <a:gd name="T92" fmla="*/ 52 w 103"/>
                    <a:gd name="T93" fmla="*/ 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 h="98">
                      <a:moveTo>
                        <a:pt x="52" y="7"/>
                      </a:moveTo>
                      <a:lnTo>
                        <a:pt x="52" y="7"/>
                      </a:lnTo>
                      <a:lnTo>
                        <a:pt x="50" y="6"/>
                      </a:lnTo>
                      <a:lnTo>
                        <a:pt x="48" y="5"/>
                      </a:lnTo>
                      <a:lnTo>
                        <a:pt x="48" y="5"/>
                      </a:lnTo>
                      <a:lnTo>
                        <a:pt x="46" y="5"/>
                      </a:lnTo>
                      <a:lnTo>
                        <a:pt x="44" y="5"/>
                      </a:lnTo>
                      <a:lnTo>
                        <a:pt x="42" y="6"/>
                      </a:lnTo>
                      <a:lnTo>
                        <a:pt x="42" y="5"/>
                      </a:lnTo>
                      <a:lnTo>
                        <a:pt x="42" y="5"/>
                      </a:lnTo>
                      <a:lnTo>
                        <a:pt x="42" y="3"/>
                      </a:lnTo>
                      <a:lnTo>
                        <a:pt x="42" y="0"/>
                      </a:lnTo>
                      <a:lnTo>
                        <a:pt x="42" y="0"/>
                      </a:lnTo>
                      <a:lnTo>
                        <a:pt x="41" y="0"/>
                      </a:lnTo>
                      <a:lnTo>
                        <a:pt x="40" y="0"/>
                      </a:lnTo>
                      <a:lnTo>
                        <a:pt x="39" y="1"/>
                      </a:lnTo>
                      <a:lnTo>
                        <a:pt x="39" y="2"/>
                      </a:lnTo>
                      <a:lnTo>
                        <a:pt x="39" y="2"/>
                      </a:lnTo>
                      <a:lnTo>
                        <a:pt x="40" y="4"/>
                      </a:lnTo>
                      <a:lnTo>
                        <a:pt x="40" y="5"/>
                      </a:lnTo>
                      <a:lnTo>
                        <a:pt x="39" y="5"/>
                      </a:lnTo>
                      <a:lnTo>
                        <a:pt x="39" y="5"/>
                      </a:lnTo>
                      <a:lnTo>
                        <a:pt x="35" y="3"/>
                      </a:lnTo>
                      <a:lnTo>
                        <a:pt x="33" y="2"/>
                      </a:lnTo>
                      <a:lnTo>
                        <a:pt x="31" y="2"/>
                      </a:lnTo>
                      <a:lnTo>
                        <a:pt x="31" y="2"/>
                      </a:lnTo>
                      <a:lnTo>
                        <a:pt x="30" y="4"/>
                      </a:lnTo>
                      <a:lnTo>
                        <a:pt x="29" y="6"/>
                      </a:lnTo>
                      <a:lnTo>
                        <a:pt x="29" y="7"/>
                      </a:lnTo>
                      <a:lnTo>
                        <a:pt x="29" y="7"/>
                      </a:lnTo>
                      <a:lnTo>
                        <a:pt x="29" y="11"/>
                      </a:lnTo>
                      <a:lnTo>
                        <a:pt x="29" y="12"/>
                      </a:lnTo>
                      <a:lnTo>
                        <a:pt x="29" y="12"/>
                      </a:lnTo>
                      <a:lnTo>
                        <a:pt x="24" y="15"/>
                      </a:lnTo>
                      <a:lnTo>
                        <a:pt x="24" y="15"/>
                      </a:lnTo>
                      <a:lnTo>
                        <a:pt x="20" y="22"/>
                      </a:lnTo>
                      <a:lnTo>
                        <a:pt x="20" y="22"/>
                      </a:lnTo>
                      <a:lnTo>
                        <a:pt x="16" y="26"/>
                      </a:lnTo>
                      <a:lnTo>
                        <a:pt x="13" y="27"/>
                      </a:lnTo>
                      <a:lnTo>
                        <a:pt x="11" y="28"/>
                      </a:lnTo>
                      <a:lnTo>
                        <a:pt x="11" y="28"/>
                      </a:lnTo>
                      <a:lnTo>
                        <a:pt x="7" y="29"/>
                      </a:lnTo>
                      <a:lnTo>
                        <a:pt x="7" y="29"/>
                      </a:lnTo>
                      <a:lnTo>
                        <a:pt x="3" y="29"/>
                      </a:lnTo>
                      <a:lnTo>
                        <a:pt x="1" y="31"/>
                      </a:lnTo>
                      <a:lnTo>
                        <a:pt x="0" y="32"/>
                      </a:lnTo>
                      <a:lnTo>
                        <a:pt x="0" y="32"/>
                      </a:lnTo>
                      <a:lnTo>
                        <a:pt x="0" y="35"/>
                      </a:lnTo>
                      <a:lnTo>
                        <a:pt x="0" y="38"/>
                      </a:lnTo>
                      <a:lnTo>
                        <a:pt x="1" y="44"/>
                      </a:lnTo>
                      <a:lnTo>
                        <a:pt x="1" y="44"/>
                      </a:lnTo>
                      <a:lnTo>
                        <a:pt x="2" y="54"/>
                      </a:lnTo>
                      <a:lnTo>
                        <a:pt x="3" y="57"/>
                      </a:lnTo>
                      <a:lnTo>
                        <a:pt x="4" y="60"/>
                      </a:lnTo>
                      <a:lnTo>
                        <a:pt x="4" y="60"/>
                      </a:lnTo>
                      <a:lnTo>
                        <a:pt x="7" y="61"/>
                      </a:lnTo>
                      <a:lnTo>
                        <a:pt x="8" y="62"/>
                      </a:lnTo>
                      <a:lnTo>
                        <a:pt x="9" y="63"/>
                      </a:lnTo>
                      <a:lnTo>
                        <a:pt x="9" y="63"/>
                      </a:lnTo>
                      <a:lnTo>
                        <a:pt x="10" y="67"/>
                      </a:lnTo>
                      <a:lnTo>
                        <a:pt x="11" y="72"/>
                      </a:lnTo>
                      <a:lnTo>
                        <a:pt x="11" y="72"/>
                      </a:lnTo>
                      <a:lnTo>
                        <a:pt x="11" y="77"/>
                      </a:lnTo>
                      <a:lnTo>
                        <a:pt x="12" y="79"/>
                      </a:lnTo>
                      <a:lnTo>
                        <a:pt x="12" y="79"/>
                      </a:lnTo>
                      <a:lnTo>
                        <a:pt x="12" y="79"/>
                      </a:lnTo>
                      <a:lnTo>
                        <a:pt x="14" y="77"/>
                      </a:lnTo>
                      <a:lnTo>
                        <a:pt x="15" y="74"/>
                      </a:lnTo>
                      <a:lnTo>
                        <a:pt x="15" y="74"/>
                      </a:lnTo>
                      <a:lnTo>
                        <a:pt x="16" y="75"/>
                      </a:lnTo>
                      <a:lnTo>
                        <a:pt x="15" y="77"/>
                      </a:lnTo>
                      <a:lnTo>
                        <a:pt x="15" y="79"/>
                      </a:lnTo>
                      <a:lnTo>
                        <a:pt x="15" y="79"/>
                      </a:lnTo>
                      <a:lnTo>
                        <a:pt x="14" y="81"/>
                      </a:lnTo>
                      <a:lnTo>
                        <a:pt x="14" y="82"/>
                      </a:lnTo>
                      <a:lnTo>
                        <a:pt x="16" y="85"/>
                      </a:lnTo>
                      <a:lnTo>
                        <a:pt x="16" y="85"/>
                      </a:lnTo>
                      <a:lnTo>
                        <a:pt x="17" y="89"/>
                      </a:lnTo>
                      <a:lnTo>
                        <a:pt x="18" y="91"/>
                      </a:lnTo>
                      <a:lnTo>
                        <a:pt x="20" y="93"/>
                      </a:lnTo>
                      <a:lnTo>
                        <a:pt x="20" y="93"/>
                      </a:lnTo>
                      <a:lnTo>
                        <a:pt x="24" y="94"/>
                      </a:lnTo>
                      <a:lnTo>
                        <a:pt x="30" y="95"/>
                      </a:lnTo>
                      <a:lnTo>
                        <a:pt x="30" y="95"/>
                      </a:lnTo>
                      <a:lnTo>
                        <a:pt x="35" y="96"/>
                      </a:lnTo>
                      <a:lnTo>
                        <a:pt x="37" y="97"/>
                      </a:lnTo>
                      <a:lnTo>
                        <a:pt x="39" y="97"/>
                      </a:lnTo>
                      <a:lnTo>
                        <a:pt x="39" y="97"/>
                      </a:lnTo>
                      <a:lnTo>
                        <a:pt x="45" y="97"/>
                      </a:lnTo>
                      <a:lnTo>
                        <a:pt x="48" y="98"/>
                      </a:lnTo>
                      <a:lnTo>
                        <a:pt x="49" y="97"/>
                      </a:lnTo>
                      <a:lnTo>
                        <a:pt x="49" y="97"/>
                      </a:lnTo>
                      <a:lnTo>
                        <a:pt x="59" y="96"/>
                      </a:lnTo>
                      <a:lnTo>
                        <a:pt x="64" y="95"/>
                      </a:lnTo>
                      <a:lnTo>
                        <a:pt x="68" y="93"/>
                      </a:lnTo>
                      <a:lnTo>
                        <a:pt x="68" y="93"/>
                      </a:lnTo>
                      <a:lnTo>
                        <a:pt x="72" y="90"/>
                      </a:lnTo>
                      <a:lnTo>
                        <a:pt x="75" y="88"/>
                      </a:lnTo>
                      <a:lnTo>
                        <a:pt x="75" y="88"/>
                      </a:lnTo>
                      <a:lnTo>
                        <a:pt x="78" y="87"/>
                      </a:lnTo>
                      <a:lnTo>
                        <a:pt x="80" y="85"/>
                      </a:lnTo>
                      <a:lnTo>
                        <a:pt x="80" y="85"/>
                      </a:lnTo>
                      <a:lnTo>
                        <a:pt x="87" y="76"/>
                      </a:lnTo>
                      <a:lnTo>
                        <a:pt x="87" y="76"/>
                      </a:lnTo>
                      <a:lnTo>
                        <a:pt x="92" y="71"/>
                      </a:lnTo>
                      <a:lnTo>
                        <a:pt x="92" y="71"/>
                      </a:lnTo>
                      <a:lnTo>
                        <a:pt x="97" y="67"/>
                      </a:lnTo>
                      <a:lnTo>
                        <a:pt x="99" y="65"/>
                      </a:lnTo>
                      <a:lnTo>
                        <a:pt x="100" y="61"/>
                      </a:lnTo>
                      <a:lnTo>
                        <a:pt x="100" y="61"/>
                      </a:lnTo>
                      <a:lnTo>
                        <a:pt x="102" y="43"/>
                      </a:lnTo>
                      <a:lnTo>
                        <a:pt x="102" y="43"/>
                      </a:lnTo>
                      <a:lnTo>
                        <a:pt x="102" y="40"/>
                      </a:lnTo>
                      <a:lnTo>
                        <a:pt x="103" y="39"/>
                      </a:lnTo>
                      <a:lnTo>
                        <a:pt x="102" y="38"/>
                      </a:lnTo>
                      <a:lnTo>
                        <a:pt x="102" y="38"/>
                      </a:lnTo>
                      <a:lnTo>
                        <a:pt x="101" y="34"/>
                      </a:lnTo>
                      <a:lnTo>
                        <a:pt x="100" y="32"/>
                      </a:lnTo>
                      <a:lnTo>
                        <a:pt x="99" y="31"/>
                      </a:lnTo>
                      <a:lnTo>
                        <a:pt x="99" y="31"/>
                      </a:lnTo>
                      <a:lnTo>
                        <a:pt x="93" y="27"/>
                      </a:lnTo>
                      <a:lnTo>
                        <a:pt x="90" y="25"/>
                      </a:lnTo>
                      <a:lnTo>
                        <a:pt x="88" y="24"/>
                      </a:lnTo>
                      <a:lnTo>
                        <a:pt x="88" y="24"/>
                      </a:lnTo>
                      <a:lnTo>
                        <a:pt x="82" y="24"/>
                      </a:lnTo>
                      <a:lnTo>
                        <a:pt x="80" y="24"/>
                      </a:lnTo>
                      <a:lnTo>
                        <a:pt x="78" y="22"/>
                      </a:lnTo>
                      <a:lnTo>
                        <a:pt x="78" y="22"/>
                      </a:lnTo>
                      <a:lnTo>
                        <a:pt x="76" y="20"/>
                      </a:lnTo>
                      <a:lnTo>
                        <a:pt x="74" y="19"/>
                      </a:lnTo>
                      <a:lnTo>
                        <a:pt x="74" y="19"/>
                      </a:lnTo>
                      <a:lnTo>
                        <a:pt x="69" y="16"/>
                      </a:lnTo>
                      <a:lnTo>
                        <a:pt x="67" y="14"/>
                      </a:lnTo>
                      <a:lnTo>
                        <a:pt x="67" y="14"/>
                      </a:lnTo>
                      <a:lnTo>
                        <a:pt x="66" y="13"/>
                      </a:lnTo>
                      <a:lnTo>
                        <a:pt x="63" y="11"/>
                      </a:lnTo>
                      <a:lnTo>
                        <a:pt x="63" y="11"/>
                      </a:lnTo>
                      <a:lnTo>
                        <a:pt x="61" y="9"/>
                      </a:lnTo>
                      <a:lnTo>
                        <a:pt x="58" y="8"/>
                      </a:lnTo>
                      <a:lnTo>
                        <a:pt x="52" y="7"/>
                      </a:lnTo>
                      <a:lnTo>
                        <a:pt x="52" y="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7" name="フリーフォーム 286">
                  <a:extLst>
                    <a:ext uri="{FF2B5EF4-FFF2-40B4-BE49-F238E27FC236}">
                      <a16:creationId xmlns:a16="http://schemas.microsoft.com/office/drawing/2014/main" id="{00000000-0008-0000-0000-0000B5060000}"/>
                    </a:ext>
                  </a:extLst>
                </p:cNvPr>
                <p:cNvSpPr>
                  <a:spLocks/>
                </p:cNvSpPr>
                <p:nvPr/>
              </p:nvSpPr>
              <p:spPr bwMode="auto">
                <a:xfrm>
                  <a:off x="107" y="898"/>
                  <a:ext cx="1" cy="2"/>
                </a:xfrm>
                <a:custGeom>
                  <a:avLst/>
                  <a:gdLst>
                    <a:gd name="T0" fmla="*/ 9 w 9"/>
                    <a:gd name="T1" fmla="*/ 6 h 16"/>
                    <a:gd name="T2" fmla="*/ 9 w 9"/>
                    <a:gd name="T3" fmla="*/ 6 h 16"/>
                    <a:gd name="T4" fmla="*/ 8 w 9"/>
                    <a:gd name="T5" fmla="*/ 5 h 16"/>
                    <a:gd name="T6" fmla="*/ 8 w 9"/>
                    <a:gd name="T7" fmla="*/ 3 h 16"/>
                    <a:gd name="T8" fmla="*/ 8 w 9"/>
                    <a:gd name="T9" fmla="*/ 1 h 16"/>
                    <a:gd name="T10" fmla="*/ 7 w 9"/>
                    <a:gd name="T11" fmla="*/ 0 h 16"/>
                    <a:gd name="T12" fmla="*/ 7 w 9"/>
                    <a:gd name="T13" fmla="*/ 0 h 16"/>
                    <a:gd name="T14" fmla="*/ 6 w 9"/>
                    <a:gd name="T15" fmla="*/ 0 h 16"/>
                    <a:gd name="T16" fmla="*/ 5 w 9"/>
                    <a:gd name="T17" fmla="*/ 1 h 16"/>
                    <a:gd name="T18" fmla="*/ 4 w 9"/>
                    <a:gd name="T19" fmla="*/ 4 h 16"/>
                    <a:gd name="T20" fmla="*/ 4 w 9"/>
                    <a:gd name="T21" fmla="*/ 4 h 16"/>
                    <a:gd name="T22" fmla="*/ 1 w 9"/>
                    <a:gd name="T23" fmla="*/ 8 h 16"/>
                    <a:gd name="T24" fmla="*/ 0 w 9"/>
                    <a:gd name="T25" fmla="*/ 12 h 16"/>
                    <a:gd name="T26" fmla="*/ 0 w 9"/>
                    <a:gd name="T27" fmla="*/ 12 h 16"/>
                    <a:gd name="T28" fmla="*/ 0 w 9"/>
                    <a:gd name="T29" fmla="*/ 15 h 16"/>
                    <a:gd name="T30" fmla="*/ 2 w 9"/>
                    <a:gd name="T31" fmla="*/ 15 h 16"/>
                    <a:gd name="T32" fmla="*/ 4 w 9"/>
                    <a:gd name="T33" fmla="*/ 16 h 16"/>
                    <a:gd name="T34" fmla="*/ 6 w 9"/>
                    <a:gd name="T35" fmla="*/ 15 h 16"/>
                    <a:gd name="T36" fmla="*/ 6 w 9"/>
                    <a:gd name="T37" fmla="*/ 15 h 16"/>
                    <a:gd name="T38" fmla="*/ 8 w 9"/>
                    <a:gd name="T39" fmla="*/ 14 h 16"/>
                    <a:gd name="T40" fmla="*/ 9 w 9"/>
                    <a:gd name="T41" fmla="*/ 11 h 16"/>
                    <a:gd name="T42" fmla="*/ 9 w 9"/>
                    <a:gd name="T43" fmla="*/ 8 h 16"/>
                    <a:gd name="T44" fmla="*/ 9 w 9"/>
                    <a:gd name="T45" fmla="*/ 6 h 16"/>
                    <a:gd name="T46" fmla="*/ 9 w 9"/>
                    <a:gd name="T4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16">
                      <a:moveTo>
                        <a:pt x="9" y="6"/>
                      </a:moveTo>
                      <a:lnTo>
                        <a:pt x="9" y="6"/>
                      </a:lnTo>
                      <a:lnTo>
                        <a:pt x="8" y="5"/>
                      </a:lnTo>
                      <a:lnTo>
                        <a:pt x="8" y="3"/>
                      </a:lnTo>
                      <a:lnTo>
                        <a:pt x="8" y="1"/>
                      </a:lnTo>
                      <a:lnTo>
                        <a:pt x="7" y="0"/>
                      </a:lnTo>
                      <a:lnTo>
                        <a:pt x="7" y="0"/>
                      </a:lnTo>
                      <a:lnTo>
                        <a:pt x="6" y="0"/>
                      </a:lnTo>
                      <a:lnTo>
                        <a:pt x="5" y="1"/>
                      </a:lnTo>
                      <a:lnTo>
                        <a:pt x="4" y="4"/>
                      </a:lnTo>
                      <a:lnTo>
                        <a:pt x="4" y="4"/>
                      </a:lnTo>
                      <a:lnTo>
                        <a:pt x="1" y="8"/>
                      </a:lnTo>
                      <a:lnTo>
                        <a:pt x="0" y="12"/>
                      </a:lnTo>
                      <a:lnTo>
                        <a:pt x="0" y="12"/>
                      </a:lnTo>
                      <a:lnTo>
                        <a:pt x="0" y="15"/>
                      </a:lnTo>
                      <a:lnTo>
                        <a:pt x="2" y="15"/>
                      </a:lnTo>
                      <a:lnTo>
                        <a:pt x="4" y="16"/>
                      </a:lnTo>
                      <a:lnTo>
                        <a:pt x="6" y="15"/>
                      </a:lnTo>
                      <a:lnTo>
                        <a:pt x="6" y="15"/>
                      </a:lnTo>
                      <a:lnTo>
                        <a:pt x="8" y="14"/>
                      </a:lnTo>
                      <a:lnTo>
                        <a:pt x="9" y="11"/>
                      </a:lnTo>
                      <a:lnTo>
                        <a:pt x="9" y="8"/>
                      </a:lnTo>
                      <a:lnTo>
                        <a:pt x="9" y="6"/>
                      </a:lnTo>
                      <a:lnTo>
                        <a:pt x="9"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8" name="フリーフォーム 287">
                  <a:extLst>
                    <a:ext uri="{FF2B5EF4-FFF2-40B4-BE49-F238E27FC236}">
                      <a16:creationId xmlns:a16="http://schemas.microsoft.com/office/drawing/2014/main" id="{00000000-0008-0000-0000-0000B6060000}"/>
                    </a:ext>
                  </a:extLst>
                </p:cNvPr>
                <p:cNvSpPr>
                  <a:spLocks/>
                </p:cNvSpPr>
                <p:nvPr/>
              </p:nvSpPr>
              <p:spPr bwMode="auto">
                <a:xfrm>
                  <a:off x="107" y="895"/>
                  <a:ext cx="10" cy="22"/>
                </a:xfrm>
                <a:custGeom>
                  <a:avLst/>
                  <a:gdLst>
                    <a:gd name="T0" fmla="*/ 73 w 86"/>
                    <a:gd name="T1" fmla="*/ 0 h 203"/>
                    <a:gd name="T2" fmla="*/ 66 w 86"/>
                    <a:gd name="T3" fmla="*/ 4 h 203"/>
                    <a:gd name="T4" fmla="*/ 66 w 86"/>
                    <a:gd name="T5" fmla="*/ 10 h 203"/>
                    <a:gd name="T6" fmla="*/ 61 w 86"/>
                    <a:gd name="T7" fmla="*/ 16 h 203"/>
                    <a:gd name="T8" fmla="*/ 57 w 86"/>
                    <a:gd name="T9" fmla="*/ 22 h 203"/>
                    <a:gd name="T10" fmla="*/ 58 w 86"/>
                    <a:gd name="T11" fmla="*/ 31 h 203"/>
                    <a:gd name="T12" fmla="*/ 53 w 86"/>
                    <a:gd name="T13" fmla="*/ 42 h 203"/>
                    <a:gd name="T14" fmla="*/ 49 w 86"/>
                    <a:gd name="T15" fmla="*/ 45 h 203"/>
                    <a:gd name="T16" fmla="*/ 41 w 86"/>
                    <a:gd name="T17" fmla="*/ 57 h 203"/>
                    <a:gd name="T18" fmla="*/ 37 w 86"/>
                    <a:gd name="T19" fmla="*/ 64 h 203"/>
                    <a:gd name="T20" fmla="*/ 35 w 86"/>
                    <a:gd name="T21" fmla="*/ 70 h 203"/>
                    <a:gd name="T22" fmla="*/ 35 w 86"/>
                    <a:gd name="T23" fmla="*/ 79 h 203"/>
                    <a:gd name="T24" fmla="*/ 36 w 86"/>
                    <a:gd name="T25" fmla="*/ 102 h 203"/>
                    <a:gd name="T26" fmla="*/ 34 w 86"/>
                    <a:gd name="T27" fmla="*/ 110 h 203"/>
                    <a:gd name="T28" fmla="*/ 23 w 86"/>
                    <a:gd name="T29" fmla="*/ 134 h 203"/>
                    <a:gd name="T30" fmla="*/ 10 w 86"/>
                    <a:gd name="T31" fmla="*/ 150 h 203"/>
                    <a:gd name="T32" fmla="*/ 4 w 86"/>
                    <a:gd name="T33" fmla="*/ 154 h 203"/>
                    <a:gd name="T34" fmla="*/ 1 w 86"/>
                    <a:gd name="T35" fmla="*/ 154 h 203"/>
                    <a:gd name="T36" fmla="*/ 3 w 86"/>
                    <a:gd name="T37" fmla="*/ 162 h 203"/>
                    <a:gd name="T38" fmla="*/ 6 w 86"/>
                    <a:gd name="T39" fmla="*/ 177 h 203"/>
                    <a:gd name="T40" fmla="*/ 5 w 86"/>
                    <a:gd name="T41" fmla="*/ 195 h 203"/>
                    <a:gd name="T42" fmla="*/ 10 w 86"/>
                    <a:gd name="T43" fmla="*/ 203 h 203"/>
                    <a:gd name="T44" fmla="*/ 19 w 86"/>
                    <a:gd name="T45" fmla="*/ 197 h 203"/>
                    <a:gd name="T46" fmla="*/ 40 w 86"/>
                    <a:gd name="T47" fmla="*/ 191 h 203"/>
                    <a:gd name="T48" fmla="*/ 42 w 86"/>
                    <a:gd name="T49" fmla="*/ 190 h 203"/>
                    <a:gd name="T50" fmla="*/ 42 w 86"/>
                    <a:gd name="T51" fmla="*/ 183 h 203"/>
                    <a:gd name="T52" fmla="*/ 49 w 86"/>
                    <a:gd name="T53" fmla="*/ 180 h 203"/>
                    <a:gd name="T54" fmla="*/ 44 w 86"/>
                    <a:gd name="T55" fmla="*/ 172 h 203"/>
                    <a:gd name="T56" fmla="*/ 46 w 86"/>
                    <a:gd name="T57" fmla="*/ 164 h 203"/>
                    <a:gd name="T58" fmla="*/ 40 w 86"/>
                    <a:gd name="T59" fmla="*/ 157 h 203"/>
                    <a:gd name="T60" fmla="*/ 43 w 86"/>
                    <a:gd name="T61" fmla="*/ 155 h 203"/>
                    <a:gd name="T62" fmla="*/ 43 w 86"/>
                    <a:gd name="T63" fmla="*/ 147 h 203"/>
                    <a:gd name="T64" fmla="*/ 48 w 86"/>
                    <a:gd name="T65" fmla="*/ 135 h 203"/>
                    <a:gd name="T66" fmla="*/ 52 w 86"/>
                    <a:gd name="T67" fmla="*/ 128 h 203"/>
                    <a:gd name="T68" fmla="*/ 56 w 86"/>
                    <a:gd name="T69" fmla="*/ 120 h 203"/>
                    <a:gd name="T70" fmla="*/ 64 w 86"/>
                    <a:gd name="T71" fmla="*/ 117 h 203"/>
                    <a:gd name="T72" fmla="*/ 66 w 86"/>
                    <a:gd name="T73" fmla="*/ 114 h 203"/>
                    <a:gd name="T74" fmla="*/ 67 w 86"/>
                    <a:gd name="T75" fmla="*/ 108 h 203"/>
                    <a:gd name="T76" fmla="*/ 71 w 86"/>
                    <a:gd name="T77" fmla="*/ 101 h 203"/>
                    <a:gd name="T78" fmla="*/ 74 w 86"/>
                    <a:gd name="T79" fmla="*/ 90 h 203"/>
                    <a:gd name="T80" fmla="*/ 75 w 86"/>
                    <a:gd name="T81" fmla="*/ 81 h 203"/>
                    <a:gd name="T82" fmla="*/ 73 w 86"/>
                    <a:gd name="T83" fmla="*/ 76 h 203"/>
                    <a:gd name="T84" fmla="*/ 80 w 86"/>
                    <a:gd name="T85" fmla="*/ 61 h 203"/>
                    <a:gd name="T86" fmla="*/ 83 w 86"/>
                    <a:gd name="T87" fmla="*/ 58 h 203"/>
                    <a:gd name="T88" fmla="*/ 81 w 86"/>
                    <a:gd name="T89" fmla="*/ 51 h 203"/>
                    <a:gd name="T90" fmla="*/ 81 w 86"/>
                    <a:gd name="T91" fmla="*/ 40 h 203"/>
                    <a:gd name="T92" fmla="*/ 82 w 86"/>
                    <a:gd name="T93" fmla="*/ 33 h 203"/>
                    <a:gd name="T94" fmla="*/ 82 w 86"/>
                    <a:gd name="T95" fmla="*/ 27 h 203"/>
                    <a:gd name="T96" fmla="*/ 85 w 86"/>
                    <a:gd name="T97" fmla="*/ 20 h 203"/>
                    <a:gd name="T98" fmla="*/ 81 w 86"/>
                    <a:gd name="T99" fmla="*/ 14 h 203"/>
                    <a:gd name="T100" fmla="*/ 77 w 86"/>
                    <a:gd name="T101" fmla="*/ 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203">
                      <a:moveTo>
                        <a:pt x="77" y="2"/>
                      </a:moveTo>
                      <a:lnTo>
                        <a:pt x="77" y="2"/>
                      </a:lnTo>
                      <a:lnTo>
                        <a:pt x="75" y="0"/>
                      </a:lnTo>
                      <a:lnTo>
                        <a:pt x="73" y="0"/>
                      </a:lnTo>
                      <a:lnTo>
                        <a:pt x="73" y="0"/>
                      </a:lnTo>
                      <a:lnTo>
                        <a:pt x="69" y="4"/>
                      </a:lnTo>
                      <a:lnTo>
                        <a:pt x="66" y="4"/>
                      </a:lnTo>
                      <a:lnTo>
                        <a:pt x="66" y="4"/>
                      </a:lnTo>
                      <a:lnTo>
                        <a:pt x="67" y="5"/>
                      </a:lnTo>
                      <a:lnTo>
                        <a:pt x="67" y="6"/>
                      </a:lnTo>
                      <a:lnTo>
                        <a:pt x="67" y="6"/>
                      </a:lnTo>
                      <a:lnTo>
                        <a:pt x="66" y="10"/>
                      </a:lnTo>
                      <a:lnTo>
                        <a:pt x="64" y="13"/>
                      </a:lnTo>
                      <a:lnTo>
                        <a:pt x="63" y="14"/>
                      </a:lnTo>
                      <a:lnTo>
                        <a:pt x="63" y="14"/>
                      </a:lnTo>
                      <a:lnTo>
                        <a:pt x="61" y="16"/>
                      </a:lnTo>
                      <a:lnTo>
                        <a:pt x="59" y="18"/>
                      </a:lnTo>
                      <a:lnTo>
                        <a:pt x="59" y="18"/>
                      </a:lnTo>
                      <a:lnTo>
                        <a:pt x="57" y="21"/>
                      </a:lnTo>
                      <a:lnTo>
                        <a:pt x="57" y="22"/>
                      </a:lnTo>
                      <a:lnTo>
                        <a:pt x="56" y="23"/>
                      </a:lnTo>
                      <a:lnTo>
                        <a:pt x="56" y="23"/>
                      </a:lnTo>
                      <a:lnTo>
                        <a:pt x="57" y="28"/>
                      </a:lnTo>
                      <a:lnTo>
                        <a:pt x="58" y="31"/>
                      </a:lnTo>
                      <a:lnTo>
                        <a:pt x="57" y="33"/>
                      </a:lnTo>
                      <a:lnTo>
                        <a:pt x="57" y="33"/>
                      </a:lnTo>
                      <a:lnTo>
                        <a:pt x="54" y="39"/>
                      </a:lnTo>
                      <a:lnTo>
                        <a:pt x="53" y="42"/>
                      </a:lnTo>
                      <a:lnTo>
                        <a:pt x="52" y="44"/>
                      </a:lnTo>
                      <a:lnTo>
                        <a:pt x="52" y="44"/>
                      </a:lnTo>
                      <a:lnTo>
                        <a:pt x="50" y="45"/>
                      </a:lnTo>
                      <a:lnTo>
                        <a:pt x="49" y="45"/>
                      </a:lnTo>
                      <a:lnTo>
                        <a:pt x="48" y="46"/>
                      </a:lnTo>
                      <a:lnTo>
                        <a:pt x="48" y="46"/>
                      </a:lnTo>
                      <a:lnTo>
                        <a:pt x="44" y="52"/>
                      </a:lnTo>
                      <a:lnTo>
                        <a:pt x="41" y="57"/>
                      </a:lnTo>
                      <a:lnTo>
                        <a:pt x="41" y="57"/>
                      </a:lnTo>
                      <a:lnTo>
                        <a:pt x="39" y="60"/>
                      </a:lnTo>
                      <a:lnTo>
                        <a:pt x="38" y="62"/>
                      </a:lnTo>
                      <a:lnTo>
                        <a:pt x="37" y="64"/>
                      </a:lnTo>
                      <a:lnTo>
                        <a:pt x="37" y="64"/>
                      </a:lnTo>
                      <a:lnTo>
                        <a:pt x="36" y="65"/>
                      </a:lnTo>
                      <a:lnTo>
                        <a:pt x="35" y="67"/>
                      </a:lnTo>
                      <a:lnTo>
                        <a:pt x="35" y="70"/>
                      </a:lnTo>
                      <a:lnTo>
                        <a:pt x="35" y="70"/>
                      </a:lnTo>
                      <a:lnTo>
                        <a:pt x="35" y="74"/>
                      </a:lnTo>
                      <a:lnTo>
                        <a:pt x="35" y="79"/>
                      </a:lnTo>
                      <a:lnTo>
                        <a:pt x="35" y="79"/>
                      </a:lnTo>
                      <a:lnTo>
                        <a:pt x="35" y="87"/>
                      </a:lnTo>
                      <a:lnTo>
                        <a:pt x="35" y="87"/>
                      </a:lnTo>
                      <a:lnTo>
                        <a:pt x="35" y="94"/>
                      </a:lnTo>
                      <a:lnTo>
                        <a:pt x="36" y="102"/>
                      </a:lnTo>
                      <a:lnTo>
                        <a:pt x="36" y="102"/>
                      </a:lnTo>
                      <a:lnTo>
                        <a:pt x="36" y="105"/>
                      </a:lnTo>
                      <a:lnTo>
                        <a:pt x="34" y="110"/>
                      </a:lnTo>
                      <a:lnTo>
                        <a:pt x="34" y="110"/>
                      </a:lnTo>
                      <a:lnTo>
                        <a:pt x="29" y="123"/>
                      </a:lnTo>
                      <a:lnTo>
                        <a:pt x="26" y="130"/>
                      </a:lnTo>
                      <a:lnTo>
                        <a:pt x="23" y="134"/>
                      </a:lnTo>
                      <a:lnTo>
                        <a:pt x="23" y="134"/>
                      </a:lnTo>
                      <a:lnTo>
                        <a:pt x="15" y="145"/>
                      </a:lnTo>
                      <a:lnTo>
                        <a:pt x="15" y="145"/>
                      </a:lnTo>
                      <a:lnTo>
                        <a:pt x="12" y="147"/>
                      </a:lnTo>
                      <a:lnTo>
                        <a:pt x="10" y="150"/>
                      </a:lnTo>
                      <a:lnTo>
                        <a:pt x="7" y="155"/>
                      </a:lnTo>
                      <a:lnTo>
                        <a:pt x="7" y="155"/>
                      </a:lnTo>
                      <a:lnTo>
                        <a:pt x="6" y="155"/>
                      </a:lnTo>
                      <a:lnTo>
                        <a:pt x="4" y="154"/>
                      </a:lnTo>
                      <a:lnTo>
                        <a:pt x="3" y="154"/>
                      </a:lnTo>
                      <a:lnTo>
                        <a:pt x="2" y="153"/>
                      </a:lnTo>
                      <a:lnTo>
                        <a:pt x="2" y="153"/>
                      </a:lnTo>
                      <a:lnTo>
                        <a:pt x="1" y="154"/>
                      </a:lnTo>
                      <a:lnTo>
                        <a:pt x="0" y="155"/>
                      </a:lnTo>
                      <a:lnTo>
                        <a:pt x="2" y="159"/>
                      </a:lnTo>
                      <a:lnTo>
                        <a:pt x="2" y="159"/>
                      </a:lnTo>
                      <a:lnTo>
                        <a:pt x="3" y="162"/>
                      </a:lnTo>
                      <a:lnTo>
                        <a:pt x="4" y="166"/>
                      </a:lnTo>
                      <a:lnTo>
                        <a:pt x="6" y="173"/>
                      </a:lnTo>
                      <a:lnTo>
                        <a:pt x="6" y="173"/>
                      </a:lnTo>
                      <a:lnTo>
                        <a:pt x="6" y="177"/>
                      </a:lnTo>
                      <a:lnTo>
                        <a:pt x="5" y="182"/>
                      </a:lnTo>
                      <a:lnTo>
                        <a:pt x="4" y="191"/>
                      </a:lnTo>
                      <a:lnTo>
                        <a:pt x="4" y="191"/>
                      </a:lnTo>
                      <a:lnTo>
                        <a:pt x="5" y="195"/>
                      </a:lnTo>
                      <a:lnTo>
                        <a:pt x="6" y="198"/>
                      </a:lnTo>
                      <a:lnTo>
                        <a:pt x="8" y="201"/>
                      </a:lnTo>
                      <a:lnTo>
                        <a:pt x="10" y="203"/>
                      </a:lnTo>
                      <a:lnTo>
                        <a:pt x="10" y="203"/>
                      </a:lnTo>
                      <a:lnTo>
                        <a:pt x="12" y="201"/>
                      </a:lnTo>
                      <a:lnTo>
                        <a:pt x="13" y="200"/>
                      </a:lnTo>
                      <a:lnTo>
                        <a:pt x="19" y="197"/>
                      </a:lnTo>
                      <a:lnTo>
                        <a:pt x="19" y="197"/>
                      </a:lnTo>
                      <a:lnTo>
                        <a:pt x="27" y="193"/>
                      </a:lnTo>
                      <a:lnTo>
                        <a:pt x="35" y="190"/>
                      </a:lnTo>
                      <a:lnTo>
                        <a:pt x="35" y="190"/>
                      </a:lnTo>
                      <a:lnTo>
                        <a:pt x="40" y="191"/>
                      </a:lnTo>
                      <a:lnTo>
                        <a:pt x="42" y="191"/>
                      </a:lnTo>
                      <a:lnTo>
                        <a:pt x="43" y="191"/>
                      </a:lnTo>
                      <a:lnTo>
                        <a:pt x="42" y="190"/>
                      </a:lnTo>
                      <a:lnTo>
                        <a:pt x="42" y="190"/>
                      </a:lnTo>
                      <a:lnTo>
                        <a:pt x="41" y="189"/>
                      </a:lnTo>
                      <a:lnTo>
                        <a:pt x="41" y="186"/>
                      </a:lnTo>
                      <a:lnTo>
                        <a:pt x="41" y="184"/>
                      </a:lnTo>
                      <a:lnTo>
                        <a:pt x="42" y="183"/>
                      </a:lnTo>
                      <a:lnTo>
                        <a:pt x="42" y="183"/>
                      </a:lnTo>
                      <a:lnTo>
                        <a:pt x="48" y="182"/>
                      </a:lnTo>
                      <a:lnTo>
                        <a:pt x="49" y="181"/>
                      </a:lnTo>
                      <a:lnTo>
                        <a:pt x="49" y="180"/>
                      </a:lnTo>
                      <a:lnTo>
                        <a:pt x="49" y="180"/>
                      </a:lnTo>
                      <a:lnTo>
                        <a:pt x="45" y="177"/>
                      </a:lnTo>
                      <a:lnTo>
                        <a:pt x="44" y="175"/>
                      </a:lnTo>
                      <a:lnTo>
                        <a:pt x="44" y="172"/>
                      </a:lnTo>
                      <a:lnTo>
                        <a:pt x="44" y="172"/>
                      </a:lnTo>
                      <a:lnTo>
                        <a:pt x="45" y="168"/>
                      </a:lnTo>
                      <a:lnTo>
                        <a:pt x="46" y="164"/>
                      </a:lnTo>
                      <a:lnTo>
                        <a:pt x="46" y="164"/>
                      </a:lnTo>
                      <a:lnTo>
                        <a:pt x="45" y="162"/>
                      </a:lnTo>
                      <a:lnTo>
                        <a:pt x="43" y="161"/>
                      </a:lnTo>
                      <a:lnTo>
                        <a:pt x="41" y="159"/>
                      </a:lnTo>
                      <a:lnTo>
                        <a:pt x="40" y="157"/>
                      </a:lnTo>
                      <a:lnTo>
                        <a:pt x="40" y="157"/>
                      </a:lnTo>
                      <a:lnTo>
                        <a:pt x="40" y="156"/>
                      </a:lnTo>
                      <a:lnTo>
                        <a:pt x="41" y="155"/>
                      </a:lnTo>
                      <a:lnTo>
                        <a:pt x="43" y="155"/>
                      </a:lnTo>
                      <a:lnTo>
                        <a:pt x="43" y="154"/>
                      </a:lnTo>
                      <a:lnTo>
                        <a:pt x="43" y="154"/>
                      </a:lnTo>
                      <a:lnTo>
                        <a:pt x="43" y="151"/>
                      </a:lnTo>
                      <a:lnTo>
                        <a:pt x="43" y="147"/>
                      </a:lnTo>
                      <a:lnTo>
                        <a:pt x="43" y="147"/>
                      </a:lnTo>
                      <a:lnTo>
                        <a:pt x="45" y="143"/>
                      </a:lnTo>
                      <a:lnTo>
                        <a:pt x="48" y="140"/>
                      </a:lnTo>
                      <a:lnTo>
                        <a:pt x="48" y="135"/>
                      </a:lnTo>
                      <a:lnTo>
                        <a:pt x="48" y="135"/>
                      </a:lnTo>
                      <a:lnTo>
                        <a:pt x="49" y="131"/>
                      </a:lnTo>
                      <a:lnTo>
                        <a:pt x="51" y="129"/>
                      </a:lnTo>
                      <a:lnTo>
                        <a:pt x="52" y="128"/>
                      </a:lnTo>
                      <a:lnTo>
                        <a:pt x="53" y="126"/>
                      </a:lnTo>
                      <a:lnTo>
                        <a:pt x="53" y="126"/>
                      </a:lnTo>
                      <a:lnTo>
                        <a:pt x="55" y="121"/>
                      </a:lnTo>
                      <a:lnTo>
                        <a:pt x="56" y="120"/>
                      </a:lnTo>
                      <a:lnTo>
                        <a:pt x="58" y="119"/>
                      </a:lnTo>
                      <a:lnTo>
                        <a:pt x="58" y="119"/>
                      </a:lnTo>
                      <a:lnTo>
                        <a:pt x="63" y="118"/>
                      </a:lnTo>
                      <a:lnTo>
                        <a:pt x="64" y="117"/>
                      </a:lnTo>
                      <a:lnTo>
                        <a:pt x="65" y="116"/>
                      </a:lnTo>
                      <a:lnTo>
                        <a:pt x="65" y="116"/>
                      </a:lnTo>
                      <a:lnTo>
                        <a:pt x="65" y="115"/>
                      </a:lnTo>
                      <a:lnTo>
                        <a:pt x="66" y="114"/>
                      </a:lnTo>
                      <a:lnTo>
                        <a:pt x="67" y="113"/>
                      </a:lnTo>
                      <a:lnTo>
                        <a:pt x="68" y="111"/>
                      </a:lnTo>
                      <a:lnTo>
                        <a:pt x="68" y="111"/>
                      </a:lnTo>
                      <a:lnTo>
                        <a:pt x="67" y="108"/>
                      </a:lnTo>
                      <a:lnTo>
                        <a:pt x="67" y="105"/>
                      </a:lnTo>
                      <a:lnTo>
                        <a:pt x="67" y="104"/>
                      </a:lnTo>
                      <a:lnTo>
                        <a:pt x="67" y="104"/>
                      </a:lnTo>
                      <a:lnTo>
                        <a:pt x="71" y="101"/>
                      </a:lnTo>
                      <a:lnTo>
                        <a:pt x="73" y="99"/>
                      </a:lnTo>
                      <a:lnTo>
                        <a:pt x="73" y="97"/>
                      </a:lnTo>
                      <a:lnTo>
                        <a:pt x="73" y="97"/>
                      </a:lnTo>
                      <a:lnTo>
                        <a:pt x="74" y="90"/>
                      </a:lnTo>
                      <a:lnTo>
                        <a:pt x="74" y="83"/>
                      </a:lnTo>
                      <a:lnTo>
                        <a:pt x="74" y="83"/>
                      </a:lnTo>
                      <a:lnTo>
                        <a:pt x="75" y="82"/>
                      </a:lnTo>
                      <a:lnTo>
                        <a:pt x="75" y="81"/>
                      </a:lnTo>
                      <a:lnTo>
                        <a:pt x="75" y="81"/>
                      </a:lnTo>
                      <a:lnTo>
                        <a:pt x="73" y="78"/>
                      </a:lnTo>
                      <a:lnTo>
                        <a:pt x="73" y="76"/>
                      </a:lnTo>
                      <a:lnTo>
                        <a:pt x="73" y="76"/>
                      </a:lnTo>
                      <a:lnTo>
                        <a:pt x="75" y="70"/>
                      </a:lnTo>
                      <a:lnTo>
                        <a:pt x="77" y="65"/>
                      </a:lnTo>
                      <a:lnTo>
                        <a:pt x="77" y="65"/>
                      </a:lnTo>
                      <a:lnTo>
                        <a:pt x="80" y="61"/>
                      </a:lnTo>
                      <a:lnTo>
                        <a:pt x="81" y="59"/>
                      </a:lnTo>
                      <a:lnTo>
                        <a:pt x="82" y="58"/>
                      </a:lnTo>
                      <a:lnTo>
                        <a:pt x="82" y="58"/>
                      </a:lnTo>
                      <a:lnTo>
                        <a:pt x="83" y="58"/>
                      </a:lnTo>
                      <a:lnTo>
                        <a:pt x="83" y="56"/>
                      </a:lnTo>
                      <a:lnTo>
                        <a:pt x="82" y="52"/>
                      </a:lnTo>
                      <a:lnTo>
                        <a:pt x="82" y="52"/>
                      </a:lnTo>
                      <a:lnTo>
                        <a:pt x="81" y="51"/>
                      </a:lnTo>
                      <a:lnTo>
                        <a:pt x="81" y="50"/>
                      </a:lnTo>
                      <a:lnTo>
                        <a:pt x="81" y="47"/>
                      </a:lnTo>
                      <a:lnTo>
                        <a:pt x="81" y="47"/>
                      </a:lnTo>
                      <a:lnTo>
                        <a:pt x="81" y="40"/>
                      </a:lnTo>
                      <a:lnTo>
                        <a:pt x="80" y="37"/>
                      </a:lnTo>
                      <a:lnTo>
                        <a:pt x="81" y="34"/>
                      </a:lnTo>
                      <a:lnTo>
                        <a:pt x="81" y="34"/>
                      </a:lnTo>
                      <a:lnTo>
                        <a:pt x="82" y="33"/>
                      </a:lnTo>
                      <a:lnTo>
                        <a:pt x="81" y="31"/>
                      </a:lnTo>
                      <a:lnTo>
                        <a:pt x="80" y="29"/>
                      </a:lnTo>
                      <a:lnTo>
                        <a:pt x="82" y="27"/>
                      </a:lnTo>
                      <a:lnTo>
                        <a:pt x="82" y="27"/>
                      </a:lnTo>
                      <a:lnTo>
                        <a:pt x="85" y="24"/>
                      </a:lnTo>
                      <a:lnTo>
                        <a:pt x="86" y="23"/>
                      </a:lnTo>
                      <a:lnTo>
                        <a:pt x="85" y="20"/>
                      </a:lnTo>
                      <a:lnTo>
                        <a:pt x="85" y="20"/>
                      </a:lnTo>
                      <a:lnTo>
                        <a:pt x="82" y="17"/>
                      </a:lnTo>
                      <a:lnTo>
                        <a:pt x="82" y="16"/>
                      </a:lnTo>
                      <a:lnTo>
                        <a:pt x="81" y="14"/>
                      </a:lnTo>
                      <a:lnTo>
                        <a:pt x="81" y="14"/>
                      </a:lnTo>
                      <a:lnTo>
                        <a:pt x="81" y="11"/>
                      </a:lnTo>
                      <a:lnTo>
                        <a:pt x="80" y="9"/>
                      </a:lnTo>
                      <a:lnTo>
                        <a:pt x="78" y="8"/>
                      </a:lnTo>
                      <a:lnTo>
                        <a:pt x="77" y="6"/>
                      </a:lnTo>
                      <a:lnTo>
                        <a:pt x="77" y="6"/>
                      </a:lnTo>
                      <a:lnTo>
                        <a:pt x="77" y="2"/>
                      </a:lnTo>
                      <a:lnTo>
                        <a:pt x="77"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9" name="フリーフォーム 288">
                  <a:extLst>
                    <a:ext uri="{FF2B5EF4-FFF2-40B4-BE49-F238E27FC236}">
                      <a16:creationId xmlns:a16="http://schemas.microsoft.com/office/drawing/2014/main" id="{00000000-0008-0000-0000-0000B7060000}"/>
                    </a:ext>
                  </a:extLst>
                </p:cNvPr>
                <p:cNvSpPr>
                  <a:spLocks/>
                </p:cNvSpPr>
                <p:nvPr/>
              </p:nvSpPr>
              <p:spPr bwMode="auto">
                <a:xfrm>
                  <a:off x="80" y="911"/>
                  <a:ext cx="5" cy="3"/>
                </a:xfrm>
                <a:custGeom>
                  <a:avLst/>
                  <a:gdLst>
                    <a:gd name="T0" fmla="*/ 43 w 44"/>
                    <a:gd name="T1" fmla="*/ 15 h 26"/>
                    <a:gd name="T2" fmla="*/ 43 w 44"/>
                    <a:gd name="T3" fmla="*/ 15 h 26"/>
                    <a:gd name="T4" fmla="*/ 41 w 44"/>
                    <a:gd name="T5" fmla="*/ 14 h 26"/>
                    <a:gd name="T6" fmla="*/ 39 w 44"/>
                    <a:gd name="T7" fmla="*/ 13 h 26"/>
                    <a:gd name="T8" fmla="*/ 37 w 44"/>
                    <a:gd name="T9" fmla="*/ 13 h 26"/>
                    <a:gd name="T10" fmla="*/ 35 w 44"/>
                    <a:gd name="T11" fmla="*/ 12 h 26"/>
                    <a:gd name="T12" fmla="*/ 35 w 44"/>
                    <a:gd name="T13" fmla="*/ 12 h 26"/>
                    <a:gd name="T14" fmla="*/ 32 w 44"/>
                    <a:gd name="T15" fmla="*/ 9 h 26"/>
                    <a:gd name="T16" fmla="*/ 29 w 44"/>
                    <a:gd name="T17" fmla="*/ 7 h 26"/>
                    <a:gd name="T18" fmla="*/ 29 w 44"/>
                    <a:gd name="T19" fmla="*/ 7 h 26"/>
                    <a:gd name="T20" fmla="*/ 24 w 44"/>
                    <a:gd name="T21" fmla="*/ 3 h 26"/>
                    <a:gd name="T22" fmla="*/ 22 w 44"/>
                    <a:gd name="T23" fmla="*/ 1 h 26"/>
                    <a:gd name="T24" fmla="*/ 20 w 44"/>
                    <a:gd name="T25" fmla="*/ 1 h 26"/>
                    <a:gd name="T26" fmla="*/ 20 w 44"/>
                    <a:gd name="T27" fmla="*/ 1 h 26"/>
                    <a:gd name="T28" fmla="*/ 18 w 44"/>
                    <a:gd name="T29" fmla="*/ 4 h 26"/>
                    <a:gd name="T30" fmla="*/ 17 w 44"/>
                    <a:gd name="T31" fmla="*/ 5 h 26"/>
                    <a:gd name="T32" fmla="*/ 16 w 44"/>
                    <a:gd name="T33" fmla="*/ 5 h 26"/>
                    <a:gd name="T34" fmla="*/ 16 w 44"/>
                    <a:gd name="T35" fmla="*/ 5 h 26"/>
                    <a:gd name="T36" fmla="*/ 13 w 44"/>
                    <a:gd name="T37" fmla="*/ 4 h 26"/>
                    <a:gd name="T38" fmla="*/ 10 w 44"/>
                    <a:gd name="T39" fmla="*/ 2 h 26"/>
                    <a:gd name="T40" fmla="*/ 10 w 44"/>
                    <a:gd name="T41" fmla="*/ 2 h 26"/>
                    <a:gd name="T42" fmla="*/ 9 w 44"/>
                    <a:gd name="T43" fmla="*/ 0 h 26"/>
                    <a:gd name="T44" fmla="*/ 7 w 44"/>
                    <a:gd name="T45" fmla="*/ 0 h 26"/>
                    <a:gd name="T46" fmla="*/ 7 w 44"/>
                    <a:gd name="T47" fmla="*/ 0 h 26"/>
                    <a:gd name="T48" fmla="*/ 2 w 44"/>
                    <a:gd name="T49" fmla="*/ 1 h 26"/>
                    <a:gd name="T50" fmla="*/ 0 w 44"/>
                    <a:gd name="T51" fmla="*/ 2 h 26"/>
                    <a:gd name="T52" fmla="*/ 1 w 44"/>
                    <a:gd name="T53" fmla="*/ 4 h 26"/>
                    <a:gd name="T54" fmla="*/ 1 w 44"/>
                    <a:gd name="T55" fmla="*/ 4 h 26"/>
                    <a:gd name="T56" fmla="*/ 7 w 44"/>
                    <a:gd name="T57" fmla="*/ 6 h 26"/>
                    <a:gd name="T58" fmla="*/ 9 w 44"/>
                    <a:gd name="T59" fmla="*/ 8 h 26"/>
                    <a:gd name="T60" fmla="*/ 9 w 44"/>
                    <a:gd name="T61" fmla="*/ 8 h 26"/>
                    <a:gd name="T62" fmla="*/ 9 w 44"/>
                    <a:gd name="T63" fmla="*/ 11 h 26"/>
                    <a:gd name="T64" fmla="*/ 10 w 44"/>
                    <a:gd name="T65" fmla="*/ 12 h 26"/>
                    <a:gd name="T66" fmla="*/ 11 w 44"/>
                    <a:gd name="T67" fmla="*/ 12 h 26"/>
                    <a:gd name="T68" fmla="*/ 11 w 44"/>
                    <a:gd name="T69" fmla="*/ 12 h 26"/>
                    <a:gd name="T70" fmla="*/ 15 w 44"/>
                    <a:gd name="T71" fmla="*/ 11 h 26"/>
                    <a:gd name="T72" fmla="*/ 18 w 44"/>
                    <a:gd name="T73" fmla="*/ 10 h 26"/>
                    <a:gd name="T74" fmla="*/ 18 w 44"/>
                    <a:gd name="T75" fmla="*/ 10 h 26"/>
                    <a:gd name="T76" fmla="*/ 16 w 44"/>
                    <a:gd name="T77" fmla="*/ 12 h 26"/>
                    <a:gd name="T78" fmla="*/ 16 w 44"/>
                    <a:gd name="T79" fmla="*/ 15 h 26"/>
                    <a:gd name="T80" fmla="*/ 17 w 44"/>
                    <a:gd name="T81" fmla="*/ 17 h 26"/>
                    <a:gd name="T82" fmla="*/ 17 w 44"/>
                    <a:gd name="T83" fmla="*/ 17 h 26"/>
                    <a:gd name="T84" fmla="*/ 22 w 44"/>
                    <a:gd name="T85" fmla="*/ 23 h 26"/>
                    <a:gd name="T86" fmla="*/ 25 w 44"/>
                    <a:gd name="T87" fmla="*/ 26 h 26"/>
                    <a:gd name="T88" fmla="*/ 26 w 44"/>
                    <a:gd name="T89" fmla="*/ 26 h 26"/>
                    <a:gd name="T90" fmla="*/ 27 w 44"/>
                    <a:gd name="T91" fmla="*/ 26 h 26"/>
                    <a:gd name="T92" fmla="*/ 27 w 44"/>
                    <a:gd name="T93" fmla="*/ 26 h 26"/>
                    <a:gd name="T94" fmla="*/ 30 w 44"/>
                    <a:gd name="T95" fmla="*/ 22 h 26"/>
                    <a:gd name="T96" fmla="*/ 32 w 44"/>
                    <a:gd name="T97" fmla="*/ 21 h 26"/>
                    <a:gd name="T98" fmla="*/ 34 w 44"/>
                    <a:gd name="T99" fmla="*/ 20 h 26"/>
                    <a:gd name="T100" fmla="*/ 34 w 44"/>
                    <a:gd name="T101" fmla="*/ 20 h 26"/>
                    <a:gd name="T102" fmla="*/ 39 w 44"/>
                    <a:gd name="T103" fmla="*/ 21 h 26"/>
                    <a:gd name="T104" fmla="*/ 41 w 44"/>
                    <a:gd name="T105" fmla="*/ 21 h 26"/>
                    <a:gd name="T106" fmla="*/ 42 w 44"/>
                    <a:gd name="T107" fmla="*/ 21 h 26"/>
                    <a:gd name="T108" fmla="*/ 42 w 44"/>
                    <a:gd name="T109" fmla="*/ 21 h 26"/>
                    <a:gd name="T110" fmla="*/ 43 w 44"/>
                    <a:gd name="T111" fmla="*/ 18 h 26"/>
                    <a:gd name="T112" fmla="*/ 44 w 44"/>
                    <a:gd name="T113" fmla="*/ 17 h 26"/>
                    <a:gd name="T114" fmla="*/ 43 w 44"/>
                    <a:gd name="T115" fmla="*/ 15 h 26"/>
                    <a:gd name="T116" fmla="*/ 43 w 44"/>
                    <a:gd name="T11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 h="26">
                      <a:moveTo>
                        <a:pt x="43" y="15"/>
                      </a:moveTo>
                      <a:lnTo>
                        <a:pt x="43" y="15"/>
                      </a:lnTo>
                      <a:lnTo>
                        <a:pt x="41" y="14"/>
                      </a:lnTo>
                      <a:lnTo>
                        <a:pt x="39" y="13"/>
                      </a:lnTo>
                      <a:lnTo>
                        <a:pt x="37" y="13"/>
                      </a:lnTo>
                      <a:lnTo>
                        <a:pt x="35" y="12"/>
                      </a:lnTo>
                      <a:lnTo>
                        <a:pt x="35" y="12"/>
                      </a:lnTo>
                      <a:lnTo>
                        <a:pt x="32" y="9"/>
                      </a:lnTo>
                      <a:lnTo>
                        <a:pt x="29" y="7"/>
                      </a:lnTo>
                      <a:lnTo>
                        <a:pt x="29" y="7"/>
                      </a:lnTo>
                      <a:lnTo>
                        <a:pt x="24" y="3"/>
                      </a:lnTo>
                      <a:lnTo>
                        <a:pt x="22" y="1"/>
                      </a:lnTo>
                      <a:lnTo>
                        <a:pt x="20" y="1"/>
                      </a:lnTo>
                      <a:lnTo>
                        <a:pt x="20" y="1"/>
                      </a:lnTo>
                      <a:lnTo>
                        <a:pt x="18" y="4"/>
                      </a:lnTo>
                      <a:lnTo>
                        <a:pt x="17" y="5"/>
                      </a:lnTo>
                      <a:lnTo>
                        <a:pt x="16" y="5"/>
                      </a:lnTo>
                      <a:lnTo>
                        <a:pt x="16" y="5"/>
                      </a:lnTo>
                      <a:lnTo>
                        <a:pt x="13" y="4"/>
                      </a:lnTo>
                      <a:lnTo>
                        <a:pt x="10" y="2"/>
                      </a:lnTo>
                      <a:lnTo>
                        <a:pt x="10" y="2"/>
                      </a:lnTo>
                      <a:lnTo>
                        <a:pt x="9" y="0"/>
                      </a:lnTo>
                      <a:lnTo>
                        <a:pt x="7" y="0"/>
                      </a:lnTo>
                      <a:lnTo>
                        <a:pt x="7" y="0"/>
                      </a:lnTo>
                      <a:lnTo>
                        <a:pt x="2" y="1"/>
                      </a:lnTo>
                      <a:lnTo>
                        <a:pt x="0" y="2"/>
                      </a:lnTo>
                      <a:lnTo>
                        <a:pt x="1" y="4"/>
                      </a:lnTo>
                      <a:lnTo>
                        <a:pt x="1" y="4"/>
                      </a:lnTo>
                      <a:lnTo>
                        <a:pt x="7" y="6"/>
                      </a:lnTo>
                      <a:lnTo>
                        <a:pt x="9" y="8"/>
                      </a:lnTo>
                      <a:lnTo>
                        <a:pt x="9" y="8"/>
                      </a:lnTo>
                      <a:lnTo>
                        <a:pt x="9" y="11"/>
                      </a:lnTo>
                      <a:lnTo>
                        <a:pt x="10" y="12"/>
                      </a:lnTo>
                      <a:lnTo>
                        <a:pt x="11" y="12"/>
                      </a:lnTo>
                      <a:lnTo>
                        <a:pt x="11" y="12"/>
                      </a:lnTo>
                      <a:lnTo>
                        <a:pt x="15" y="11"/>
                      </a:lnTo>
                      <a:lnTo>
                        <a:pt x="18" y="10"/>
                      </a:lnTo>
                      <a:lnTo>
                        <a:pt x="18" y="10"/>
                      </a:lnTo>
                      <a:lnTo>
                        <a:pt x="16" y="12"/>
                      </a:lnTo>
                      <a:lnTo>
                        <a:pt x="16" y="15"/>
                      </a:lnTo>
                      <a:lnTo>
                        <a:pt x="17" y="17"/>
                      </a:lnTo>
                      <a:lnTo>
                        <a:pt x="17" y="17"/>
                      </a:lnTo>
                      <a:lnTo>
                        <a:pt x="22" y="23"/>
                      </a:lnTo>
                      <a:lnTo>
                        <a:pt x="25" y="26"/>
                      </a:lnTo>
                      <a:lnTo>
                        <a:pt x="26" y="26"/>
                      </a:lnTo>
                      <a:lnTo>
                        <a:pt x="27" y="26"/>
                      </a:lnTo>
                      <a:lnTo>
                        <a:pt x="27" y="26"/>
                      </a:lnTo>
                      <a:lnTo>
                        <a:pt x="30" y="22"/>
                      </a:lnTo>
                      <a:lnTo>
                        <a:pt x="32" y="21"/>
                      </a:lnTo>
                      <a:lnTo>
                        <a:pt x="34" y="20"/>
                      </a:lnTo>
                      <a:lnTo>
                        <a:pt x="34" y="20"/>
                      </a:lnTo>
                      <a:lnTo>
                        <a:pt x="39" y="21"/>
                      </a:lnTo>
                      <a:lnTo>
                        <a:pt x="41" y="21"/>
                      </a:lnTo>
                      <a:lnTo>
                        <a:pt x="42" y="21"/>
                      </a:lnTo>
                      <a:lnTo>
                        <a:pt x="42" y="21"/>
                      </a:lnTo>
                      <a:lnTo>
                        <a:pt x="43" y="18"/>
                      </a:lnTo>
                      <a:lnTo>
                        <a:pt x="44" y="17"/>
                      </a:lnTo>
                      <a:lnTo>
                        <a:pt x="43" y="15"/>
                      </a:lnTo>
                      <a:lnTo>
                        <a:pt x="43" y="1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90" name="フリーフォーム 289">
                  <a:extLst>
                    <a:ext uri="{FF2B5EF4-FFF2-40B4-BE49-F238E27FC236}">
                      <a16:creationId xmlns:a16="http://schemas.microsoft.com/office/drawing/2014/main" id="{00000000-0008-0000-0000-0000B8060000}"/>
                    </a:ext>
                  </a:extLst>
                </p:cNvPr>
                <p:cNvSpPr>
                  <a:spLocks/>
                </p:cNvSpPr>
                <p:nvPr/>
              </p:nvSpPr>
              <p:spPr bwMode="auto">
                <a:xfrm>
                  <a:off x="84" y="896"/>
                  <a:ext cx="3" cy="1"/>
                </a:xfrm>
                <a:custGeom>
                  <a:avLst/>
                  <a:gdLst>
                    <a:gd name="T0" fmla="*/ 20 w 20"/>
                    <a:gd name="T1" fmla="*/ 5 h 10"/>
                    <a:gd name="T2" fmla="*/ 20 w 20"/>
                    <a:gd name="T3" fmla="*/ 5 h 10"/>
                    <a:gd name="T4" fmla="*/ 19 w 20"/>
                    <a:gd name="T5" fmla="*/ 2 h 10"/>
                    <a:gd name="T6" fmla="*/ 17 w 20"/>
                    <a:gd name="T7" fmla="*/ 1 h 10"/>
                    <a:gd name="T8" fmla="*/ 15 w 20"/>
                    <a:gd name="T9" fmla="*/ 0 h 10"/>
                    <a:gd name="T10" fmla="*/ 12 w 20"/>
                    <a:gd name="T11" fmla="*/ 0 h 10"/>
                    <a:gd name="T12" fmla="*/ 12 w 20"/>
                    <a:gd name="T13" fmla="*/ 0 h 10"/>
                    <a:gd name="T14" fmla="*/ 10 w 20"/>
                    <a:gd name="T15" fmla="*/ 0 h 10"/>
                    <a:gd name="T16" fmla="*/ 9 w 20"/>
                    <a:gd name="T17" fmla="*/ 1 h 10"/>
                    <a:gd name="T18" fmla="*/ 8 w 20"/>
                    <a:gd name="T19" fmla="*/ 3 h 10"/>
                    <a:gd name="T20" fmla="*/ 6 w 20"/>
                    <a:gd name="T21" fmla="*/ 3 h 10"/>
                    <a:gd name="T22" fmla="*/ 6 w 20"/>
                    <a:gd name="T23" fmla="*/ 3 h 10"/>
                    <a:gd name="T24" fmla="*/ 2 w 20"/>
                    <a:gd name="T25" fmla="*/ 6 h 10"/>
                    <a:gd name="T26" fmla="*/ 0 w 20"/>
                    <a:gd name="T27" fmla="*/ 7 h 10"/>
                    <a:gd name="T28" fmla="*/ 0 w 20"/>
                    <a:gd name="T29" fmla="*/ 7 h 10"/>
                    <a:gd name="T30" fmla="*/ 3 w 20"/>
                    <a:gd name="T31" fmla="*/ 9 h 10"/>
                    <a:gd name="T32" fmla="*/ 8 w 20"/>
                    <a:gd name="T33" fmla="*/ 10 h 10"/>
                    <a:gd name="T34" fmla="*/ 8 w 20"/>
                    <a:gd name="T35" fmla="*/ 10 h 10"/>
                    <a:gd name="T36" fmla="*/ 15 w 20"/>
                    <a:gd name="T37" fmla="*/ 9 h 10"/>
                    <a:gd name="T38" fmla="*/ 19 w 20"/>
                    <a:gd name="T39" fmla="*/ 7 h 10"/>
                    <a:gd name="T40" fmla="*/ 19 w 20"/>
                    <a:gd name="T41" fmla="*/ 6 h 10"/>
                    <a:gd name="T42" fmla="*/ 20 w 20"/>
                    <a:gd name="T43" fmla="*/ 5 h 10"/>
                    <a:gd name="T44" fmla="*/ 20 w 20"/>
                    <a:gd name="T4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0">
                      <a:moveTo>
                        <a:pt x="20" y="5"/>
                      </a:moveTo>
                      <a:lnTo>
                        <a:pt x="20" y="5"/>
                      </a:lnTo>
                      <a:lnTo>
                        <a:pt x="19" y="2"/>
                      </a:lnTo>
                      <a:lnTo>
                        <a:pt x="17" y="1"/>
                      </a:lnTo>
                      <a:lnTo>
                        <a:pt x="15" y="0"/>
                      </a:lnTo>
                      <a:lnTo>
                        <a:pt x="12" y="0"/>
                      </a:lnTo>
                      <a:lnTo>
                        <a:pt x="12" y="0"/>
                      </a:lnTo>
                      <a:lnTo>
                        <a:pt x="10" y="0"/>
                      </a:lnTo>
                      <a:lnTo>
                        <a:pt x="9" y="1"/>
                      </a:lnTo>
                      <a:lnTo>
                        <a:pt x="8" y="3"/>
                      </a:lnTo>
                      <a:lnTo>
                        <a:pt x="6" y="3"/>
                      </a:lnTo>
                      <a:lnTo>
                        <a:pt x="6" y="3"/>
                      </a:lnTo>
                      <a:lnTo>
                        <a:pt x="2" y="6"/>
                      </a:lnTo>
                      <a:lnTo>
                        <a:pt x="0" y="7"/>
                      </a:lnTo>
                      <a:lnTo>
                        <a:pt x="0" y="7"/>
                      </a:lnTo>
                      <a:lnTo>
                        <a:pt x="3" y="9"/>
                      </a:lnTo>
                      <a:lnTo>
                        <a:pt x="8" y="10"/>
                      </a:lnTo>
                      <a:lnTo>
                        <a:pt x="8" y="10"/>
                      </a:lnTo>
                      <a:lnTo>
                        <a:pt x="15" y="9"/>
                      </a:lnTo>
                      <a:lnTo>
                        <a:pt x="19" y="7"/>
                      </a:lnTo>
                      <a:lnTo>
                        <a:pt x="19" y="6"/>
                      </a:lnTo>
                      <a:lnTo>
                        <a:pt x="20" y="5"/>
                      </a:lnTo>
                      <a:lnTo>
                        <a:pt x="20"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91" name="フリーフォーム 290">
                  <a:extLst>
                    <a:ext uri="{FF2B5EF4-FFF2-40B4-BE49-F238E27FC236}">
                      <a16:creationId xmlns:a16="http://schemas.microsoft.com/office/drawing/2014/main" id="{00000000-0008-0000-0000-0000B9060000}"/>
                    </a:ext>
                  </a:extLst>
                </p:cNvPr>
                <p:cNvSpPr>
                  <a:spLocks/>
                </p:cNvSpPr>
                <p:nvPr/>
              </p:nvSpPr>
              <p:spPr bwMode="auto">
                <a:xfrm>
                  <a:off x="90" y="895"/>
                  <a:ext cx="2" cy="1"/>
                </a:xfrm>
                <a:custGeom>
                  <a:avLst/>
                  <a:gdLst>
                    <a:gd name="T0" fmla="*/ 15 w 17"/>
                    <a:gd name="T1" fmla="*/ 8 h 8"/>
                    <a:gd name="T2" fmla="*/ 15 w 17"/>
                    <a:gd name="T3" fmla="*/ 8 h 8"/>
                    <a:gd name="T4" fmla="*/ 5 w 17"/>
                    <a:gd name="T5" fmla="*/ 5 h 8"/>
                    <a:gd name="T6" fmla="*/ 1 w 17"/>
                    <a:gd name="T7" fmla="*/ 4 h 8"/>
                    <a:gd name="T8" fmla="*/ 0 w 17"/>
                    <a:gd name="T9" fmla="*/ 4 h 8"/>
                    <a:gd name="T10" fmla="*/ 0 w 17"/>
                    <a:gd name="T11" fmla="*/ 4 h 8"/>
                    <a:gd name="T12" fmla="*/ 0 w 17"/>
                    <a:gd name="T13" fmla="*/ 4 h 8"/>
                    <a:gd name="T14" fmla="*/ 2 w 17"/>
                    <a:gd name="T15" fmla="*/ 3 h 8"/>
                    <a:gd name="T16" fmla="*/ 2 w 17"/>
                    <a:gd name="T17" fmla="*/ 2 h 8"/>
                    <a:gd name="T18" fmla="*/ 3 w 17"/>
                    <a:gd name="T19" fmla="*/ 1 h 8"/>
                    <a:gd name="T20" fmla="*/ 4 w 17"/>
                    <a:gd name="T21" fmla="*/ 1 h 8"/>
                    <a:gd name="T22" fmla="*/ 4 w 17"/>
                    <a:gd name="T23" fmla="*/ 1 h 8"/>
                    <a:gd name="T24" fmla="*/ 7 w 17"/>
                    <a:gd name="T25" fmla="*/ 0 h 8"/>
                    <a:gd name="T26" fmla="*/ 9 w 17"/>
                    <a:gd name="T27" fmla="*/ 0 h 8"/>
                    <a:gd name="T28" fmla="*/ 10 w 17"/>
                    <a:gd name="T29" fmla="*/ 1 h 8"/>
                    <a:gd name="T30" fmla="*/ 10 w 17"/>
                    <a:gd name="T31" fmla="*/ 1 h 8"/>
                    <a:gd name="T32" fmla="*/ 14 w 17"/>
                    <a:gd name="T33" fmla="*/ 2 h 8"/>
                    <a:gd name="T34" fmla="*/ 15 w 17"/>
                    <a:gd name="T35" fmla="*/ 2 h 8"/>
                    <a:gd name="T36" fmla="*/ 16 w 17"/>
                    <a:gd name="T37" fmla="*/ 3 h 8"/>
                    <a:gd name="T38" fmla="*/ 16 w 17"/>
                    <a:gd name="T39" fmla="*/ 3 h 8"/>
                    <a:gd name="T40" fmla="*/ 17 w 17"/>
                    <a:gd name="T41" fmla="*/ 5 h 8"/>
                    <a:gd name="T42" fmla="*/ 16 w 17"/>
                    <a:gd name="T43" fmla="*/ 7 h 8"/>
                    <a:gd name="T44" fmla="*/ 15 w 17"/>
                    <a:gd name="T45" fmla="*/ 8 h 8"/>
                    <a:gd name="T46" fmla="*/ 15 w 17"/>
                    <a:gd name="T4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8">
                      <a:moveTo>
                        <a:pt x="15" y="8"/>
                      </a:moveTo>
                      <a:lnTo>
                        <a:pt x="15" y="8"/>
                      </a:lnTo>
                      <a:lnTo>
                        <a:pt x="5" y="5"/>
                      </a:lnTo>
                      <a:lnTo>
                        <a:pt x="1" y="4"/>
                      </a:lnTo>
                      <a:lnTo>
                        <a:pt x="0" y="4"/>
                      </a:lnTo>
                      <a:lnTo>
                        <a:pt x="0" y="4"/>
                      </a:lnTo>
                      <a:lnTo>
                        <a:pt x="0" y="4"/>
                      </a:lnTo>
                      <a:lnTo>
                        <a:pt x="2" y="3"/>
                      </a:lnTo>
                      <a:lnTo>
                        <a:pt x="2" y="2"/>
                      </a:lnTo>
                      <a:lnTo>
                        <a:pt x="3" y="1"/>
                      </a:lnTo>
                      <a:lnTo>
                        <a:pt x="4" y="1"/>
                      </a:lnTo>
                      <a:lnTo>
                        <a:pt x="4" y="1"/>
                      </a:lnTo>
                      <a:lnTo>
                        <a:pt x="7" y="0"/>
                      </a:lnTo>
                      <a:lnTo>
                        <a:pt x="9" y="0"/>
                      </a:lnTo>
                      <a:lnTo>
                        <a:pt x="10" y="1"/>
                      </a:lnTo>
                      <a:lnTo>
                        <a:pt x="10" y="1"/>
                      </a:lnTo>
                      <a:lnTo>
                        <a:pt x="14" y="2"/>
                      </a:lnTo>
                      <a:lnTo>
                        <a:pt x="15" y="2"/>
                      </a:lnTo>
                      <a:lnTo>
                        <a:pt x="16" y="3"/>
                      </a:lnTo>
                      <a:lnTo>
                        <a:pt x="16" y="3"/>
                      </a:lnTo>
                      <a:lnTo>
                        <a:pt x="17" y="5"/>
                      </a:lnTo>
                      <a:lnTo>
                        <a:pt x="16" y="7"/>
                      </a:lnTo>
                      <a:lnTo>
                        <a:pt x="15" y="8"/>
                      </a:lnTo>
                      <a:lnTo>
                        <a:pt x="15" y="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92" name="フリーフォーム 291">
                  <a:extLst>
                    <a:ext uri="{FF2B5EF4-FFF2-40B4-BE49-F238E27FC236}">
                      <a16:creationId xmlns:a16="http://schemas.microsoft.com/office/drawing/2014/main" id="{00000000-0008-0000-0000-0000BA060000}"/>
                    </a:ext>
                  </a:extLst>
                </p:cNvPr>
                <p:cNvSpPr>
                  <a:spLocks/>
                </p:cNvSpPr>
                <p:nvPr/>
              </p:nvSpPr>
              <p:spPr bwMode="auto">
                <a:xfrm>
                  <a:off x="70" y="894"/>
                  <a:ext cx="2" cy="1"/>
                </a:xfrm>
                <a:custGeom>
                  <a:avLst/>
                  <a:gdLst>
                    <a:gd name="T0" fmla="*/ 9 w 18"/>
                    <a:gd name="T1" fmla="*/ 13 h 13"/>
                    <a:gd name="T2" fmla="*/ 9 w 18"/>
                    <a:gd name="T3" fmla="*/ 13 h 13"/>
                    <a:gd name="T4" fmla="*/ 4 w 18"/>
                    <a:gd name="T5" fmla="*/ 12 h 13"/>
                    <a:gd name="T6" fmla="*/ 1 w 18"/>
                    <a:gd name="T7" fmla="*/ 10 h 13"/>
                    <a:gd name="T8" fmla="*/ 0 w 18"/>
                    <a:gd name="T9" fmla="*/ 7 h 13"/>
                    <a:gd name="T10" fmla="*/ 1 w 18"/>
                    <a:gd name="T11" fmla="*/ 4 h 13"/>
                    <a:gd name="T12" fmla="*/ 1 w 18"/>
                    <a:gd name="T13" fmla="*/ 4 h 13"/>
                    <a:gd name="T14" fmla="*/ 6 w 18"/>
                    <a:gd name="T15" fmla="*/ 1 h 13"/>
                    <a:gd name="T16" fmla="*/ 9 w 18"/>
                    <a:gd name="T17" fmla="*/ 0 h 13"/>
                    <a:gd name="T18" fmla="*/ 9 w 18"/>
                    <a:gd name="T19" fmla="*/ 0 h 13"/>
                    <a:gd name="T20" fmla="*/ 11 w 18"/>
                    <a:gd name="T21" fmla="*/ 0 h 13"/>
                    <a:gd name="T22" fmla="*/ 14 w 18"/>
                    <a:gd name="T23" fmla="*/ 1 h 13"/>
                    <a:gd name="T24" fmla="*/ 16 w 18"/>
                    <a:gd name="T25" fmla="*/ 2 h 13"/>
                    <a:gd name="T26" fmla="*/ 17 w 18"/>
                    <a:gd name="T27" fmla="*/ 4 h 13"/>
                    <a:gd name="T28" fmla="*/ 17 w 18"/>
                    <a:gd name="T29" fmla="*/ 4 h 13"/>
                    <a:gd name="T30" fmla="*/ 18 w 18"/>
                    <a:gd name="T31" fmla="*/ 6 h 13"/>
                    <a:gd name="T32" fmla="*/ 17 w 18"/>
                    <a:gd name="T33" fmla="*/ 9 h 13"/>
                    <a:gd name="T34" fmla="*/ 16 w 18"/>
                    <a:gd name="T35" fmla="*/ 11 h 13"/>
                    <a:gd name="T36" fmla="*/ 15 w 18"/>
                    <a:gd name="T37" fmla="*/ 12 h 13"/>
                    <a:gd name="T38" fmla="*/ 12 w 18"/>
                    <a:gd name="T39" fmla="*/ 13 h 13"/>
                    <a:gd name="T40" fmla="*/ 9 w 18"/>
                    <a:gd name="T41" fmla="*/ 13 h 13"/>
                    <a:gd name="T42" fmla="*/ 9 w 18"/>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3">
                      <a:moveTo>
                        <a:pt x="9" y="13"/>
                      </a:moveTo>
                      <a:lnTo>
                        <a:pt x="9" y="13"/>
                      </a:lnTo>
                      <a:lnTo>
                        <a:pt x="4" y="12"/>
                      </a:lnTo>
                      <a:lnTo>
                        <a:pt x="1" y="10"/>
                      </a:lnTo>
                      <a:lnTo>
                        <a:pt x="0" y="7"/>
                      </a:lnTo>
                      <a:lnTo>
                        <a:pt x="1" y="4"/>
                      </a:lnTo>
                      <a:lnTo>
                        <a:pt x="1" y="4"/>
                      </a:lnTo>
                      <a:lnTo>
                        <a:pt x="6" y="1"/>
                      </a:lnTo>
                      <a:lnTo>
                        <a:pt x="9" y="0"/>
                      </a:lnTo>
                      <a:lnTo>
                        <a:pt x="9" y="0"/>
                      </a:lnTo>
                      <a:lnTo>
                        <a:pt x="11" y="0"/>
                      </a:lnTo>
                      <a:lnTo>
                        <a:pt x="14" y="1"/>
                      </a:lnTo>
                      <a:lnTo>
                        <a:pt x="16" y="2"/>
                      </a:lnTo>
                      <a:lnTo>
                        <a:pt x="17" y="4"/>
                      </a:lnTo>
                      <a:lnTo>
                        <a:pt x="17" y="4"/>
                      </a:lnTo>
                      <a:lnTo>
                        <a:pt x="18" y="6"/>
                      </a:lnTo>
                      <a:lnTo>
                        <a:pt x="17" y="9"/>
                      </a:lnTo>
                      <a:lnTo>
                        <a:pt x="16" y="11"/>
                      </a:lnTo>
                      <a:lnTo>
                        <a:pt x="15" y="12"/>
                      </a:lnTo>
                      <a:lnTo>
                        <a:pt x="12" y="13"/>
                      </a:lnTo>
                      <a:lnTo>
                        <a:pt x="9" y="13"/>
                      </a:lnTo>
                      <a:lnTo>
                        <a:pt x="9" y="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93" name="フリーフォーム 292">
                  <a:extLst>
                    <a:ext uri="{FF2B5EF4-FFF2-40B4-BE49-F238E27FC236}">
                      <a16:creationId xmlns:a16="http://schemas.microsoft.com/office/drawing/2014/main" id="{00000000-0008-0000-0000-0000BB060000}"/>
                    </a:ext>
                  </a:extLst>
                </p:cNvPr>
                <p:cNvSpPr>
                  <a:spLocks/>
                </p:cNvSpPr>
                <p:nvPr/>
              </p:nvSpPr>
              <p:spPr bwMode="auto">
                <a:xfrm>
                  <a:off x="247" y="712"/>
                  <a:ext cx="0" cy="0"/>
                </a:xfrm>
                <a:custGeom>
                  <a:avLst/>
                  <a:gdLst>
                    <a:gd name="T0" fmla="*/ 2 h 2"/>
                    <a:gd name="T1" fmla="*/ 2 h 2"/>
                    <a:gd name="T2" fmla="*/ 0 h 2"/>
                    <a:gd name="T3" fmla="*/ 0 h 2"/>
                    <a:gd name="T4" fmla="*/ 2 h 2"/>
                    <a:gd name="T5" fmla="*/ 2 h 2"/>
                  </a:gdLst>
                  <a:ahLst/>
                  <a:cxnLst>
                    <a:cxn ang="0">
                      <a:pos x="0" y="T0"/>
                    </a:cxn>
                    <a:cxn ang="0">
                      <a:pos x="0" y="T1"/>
                    </a:cxn>
                    <a:cxn ang="0">
                      <a:pos x="0" y="T2"/>
                    </a:cxn>
                    <a:cxn ang="0">
                      <a:pos x="0" y="T3"/>
                    </a:cxn>
                    <a:cxn ang="0">
                      <a:pos x="0" y="T4"/>
                    </a:cxn>
                    <a:cxn ang="0">
                      <a:pos x="0" y="T5"/>
                    </a:cxn>
                  </a:cxnLst>
                  <a:rect l="0" t="0" r="r" b="b"/>
                  <a:pathLst>
                    <a:path h="2">
                      <a:moveTo>
                        <a:pt x="0" y="2"/>
                      </a:moveTo>
                      <a:lnTo>
                        <a:pt x="0" y="2"/>
                      </a:lnTo>
                      <a:lnTo>
                        <a:pt x="0" y="0"/>
                      </a:lnTo>
                      <a:lnTo>
                        <a:pt x="0" y="0"/>
                      </a:lnTo>
                      <a:lnTo>
                        <a:pt x="0" y="2"/>
                      </a:lnTo>
                      <a:lnTo>
                        <a:pt x="0"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94" name="フリーフォーム 293">
                  <a:extLst>
                    <a:ext uri="{FF2B5EF4-FFF2-40B4-BE49-F238E27FC236}">
                      <a16:creationId xmlns:a16="http://schemas.microsoft.com/office/drawing/2014/main" id="{00000000-0008-0000-0000-0000BC060000}"/>
                    </a:ext>
                  </a:extLst>
                </p:cNvPr>
                <p:cNvSpPr>
                  <a:spLocks/>
                </p:cNvSpPr>
                <p:nvPr/>
              </p:nvSpPr>
              <p:spPr bwMode="auto">
                <a:xfrm>
                  <a:off x="617" y="230"/>
                  <a:ext cx="6" cy="2"/>
                </a:xfrm>
                <a:custGeom>
                  <a:avLst/>
                  <a:gdLst>
                    <a:gd name="T0" fmla="*/ 53 w 54"/>
                    <a:gd name="T1" fmla="*/ 21 h 21"/>
                    <a:gd name="T2" fmla="*/ 53 w 54"/>
                    <a:gd name="T3" fmla="*/ 21 h 21"/>
                    <a:gd name="T4" fmla="*/ 54 w 54"/>
                    <a:gd name="T5" fmla="*/ 21 h 21"/>
                    <a:gd name="T6" fmla="*/ 53 w 54"/>
                    <a:gd name="T7" fmla="*/ 20 h 21"/>
                    <a:gd name="T8" fmla="*/ 48 w 54"/>
                    <a:gd name="T9" fmla="*/ 18 h 21"/>
                    <a:gd name="T10" fmla="*/ 31 w 54"/>
                    <a:gd name="T11" fmla="*/ 12 h 21"/>
                    <a:gd name="T12" fmla="*/ 2 w 54"/>
                    <a:gd name="T13" fmla="*/ 1 h 21"/>
                    <a:gd name="T14" fmla="*/ 2 w 54"/>
                    <a:gd name="T15" fmla="*/ 1 h 21"/>
                    <a:gd name="T16" fmla="*/ 1 w 54"/>
                    <a:gd name="T17" fmla="*/ 0 h 21"/>
                    <a:gd name="T18" fmla="*/ 0 w 54"/>
                    <a:gd name="T19" fmla="*/ 1 h 21"/>
                    <a:gd name="T20" fmla="*/ 1 w 54"/>
                    <a:gd name="T21" fmla="*/ 2 h 21"/>
                    <a:gd name="T22" fmla="*/ 3 w 54"/>
                    <a:gd name="T23" fmla="*/ 3 h 21"/>
                    <a:gd name="T24" fmla="*/ 3 w 54"/>
                    <a:gd name="T25" fmla="*/ 3 h 21"/>
                    <a:gd name="T26" fmla="*/ 22 w 54"/>
                    <a:gd name="T27" fmla="*/ 11 h 21"/>
                    <a:gd name="T28" fmla="*/ 42 w 54"/>
                    <a:gd name="T29" fmla="*/ 19 h 21"/>
                    <a:gd name="T30" fmla="*/ 42 w 54"/>
                    <a:gd name="T31" fmla="*/ 19 h 21"/>
                    <a:gd name="T32" fmla="*/ 48 w 54"/>
                    <a:gd name="T33" fmla="*/ 20 h 21"/>
                    <a:gd name="T34" fmla="*/ 53 w 54"/>
                    <a:gd name="T35" fmla="*/ 21 h 21"/>
                    <a:gd name="T36" fmla="*/ 53 w 54"/>
                    <a:gd name="T3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21">
                      <a:moveTo>
                        <a:pt x="53" y="21"/>
                      </a:moveTo>
                      <a:lnTo>
                        <a:pt x="53" y="21"/>
                      </a:lnTo>
                      <a:lnTo>
                        <a:pt x="54" y="21"/>
                      </a:lnTo>
                      <a:lnTo>
                        <a:pt x="53" y="20"/>
                      </a:lnTo>
                      <a:lnTo>
                        <a:pt x="48" y="18"/>
                      </a:lnTo>
                      <a:lnTo>
                        <a:pt x="31" y="12"/>
                      </a:lnTo>
                      <a:lnTo>
                        <a:pt x="2" y="1"/>
                      </a:lnTo>
                      <a:lnTo>
                        <a:pt x="2" y="1"/>
                      </a:lnTo>
                      <a:lnTo>
                        <a:pt x="1" y="0"/>
                      </a:lnTo>
                      <a:lnTo>
                        <a:pt x="0" y="1"/>
                      </a:lnTo>
                      <a:lnTo>
                        <a:pt x="1" y="2"/>
                      </a:lnTo>
                      <a:lnTo>
                        <a:pt x="3" y="3"/>
                      </a:lnTo>
                      <a:lnTo>
                        <a:pt x="3" y="3"/>
                      </a:lnTo>
                      <a:lnTo>
                        <a:pt x="22" y="11"/>
                      </a:lnTo>
                      <a:lnTo>
                        <a:pt x="42" y="19"/>
                      </a:lnTo>
                      <a:lnTo>
                        <a:pt x="42" y="19"/>
                      </a:lnTo>
                      <a:lnTo>
                        <a:pt x="48" y="20"/>
                      </a:lnTo>
                      <a:lnTo>
                        <a:pt x="53" y="21"/>
                      </a:lnTo>
                      <a:lnTo>
                        <a:pt x="53" y="2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95" name="フリーフォーム 294">
                  <a:extLst>
                    <a:ext uri="{FF2B5EF4-FFF2-40B4-BE49-F238E27FC236}">
                      <a16:creationId xmlns:a16="http://schemas.microsoft.com/office/drawing/2014/main" id="{00000000-0008-0000-0000-0000BD060000}"/>
                    </a:ext>
                  </a:extLst>
                </p:cNvPr>
                <p:cNvSpPr>
                  <a:spLocks/>
                </p:cNvSpPr>
                <p:nvPr/>
              </p:nvSpPr>
              <p:spPr bwMode="auto">
                <a:xfrm>
                  <a:off x="460" y="155"/>
                  <a:ext cx="237" cy="224"/>
                </a:xfrm>
                <a:custGeom>
                  <a:avLst/>
                  <a:gdLst>
                    <a:gd name="T0" fmla="*/ 1118 w 2140"/>
                    <a:gd name="T1" fmla="*/ 450 h 2015"/>
                    <a:gd name="T2" fmla="*/ 983 w 2140"/>
                    <a:gd name="T3" fmla="*/ 267 h 2015"/>
                    <a:gd name="T4" fmla="*/ 784 w 2140"/>
                    <a:gd name="T5" fmla="*/ 23 h 2015"/>
                    <a:gd name="T6" fmla="*/ 705 w 2140"/>
                    <a:gd name="T7" fmla="*/ 58 h 2015"/>
                    <a:gd name="T8" fmla="*/ 659 w 2140"/>
                    <a:gd name="T9" fmla="*/ 104 h 2015"/>
                    <a:gd name="T10" fmla="*/ 708 w 2140"/>
                    <a:gd name="T11" fmla="*/ 486 h 2015"/>
                    <a:gd name="T12" fmla="*/ 670 w 2140"/>
                    <a:gd name="T13" fmla="*/ 713 h 2015"/>
                    <a:gd name="T14" fmla="*/ 580 w 2140"/>
                    <a:gd name="T15" fmla="*/ 849 h 2015"/>
                    <a:gd name="T16" fmla="*/ 586 w 2140"/>
                    <a:gd name="T17" fmla="*/ 1093 h 2015"/>
                    <a:gd name="T18" fmla="*/ 483 w 2140"/>
                    <a:gd name="T19" fmla="*/ 1170 h 2015"/>
                    <a:gd name="T20" fmla="*/ 415 w 2140"/>
                    <a:gd name="T21" fmla="*/ 1135 h 2015"/>
                    <a:gd name="T22" fmla="*/ 330 w 2140"/>
                    <a:gd name="T23" fmla="*/ 1123 h 2015"/>
                    <a:gd name="T24" fmla="*/ 248 w 2140"/>
                    <a:gd name="T25" fmla="*/ 1070 h 2015"/>
                    <a:gd name="T26" fmla="*/ 200 w 2140"/>
                    <a:gd name="T27" fmla="*/ 1144 h 2015"/>
                    <a:gd name="T28" fmla="*/ 233 w 2140"/>
                    <a:gd name="T29" fmla="*/ 1273 h 2015"/>
                    <a:gd name="T30" fmla="*/ 155 w 2140"/>
                    <a:gd name="T31" fmla="*/ 1336 h 2015"/>
                    <a:gd name="T32" fmla="*/ 65 w 2140"/>
                    <a:gd name="T33" fmla="*/ 1394 h 2015"/>
                    <a:gd name="T34" fmla="*/ 4 w 2140"/>
                    <a:gd name="T35" fmla="*/ 1558 h 2015"/>
                    <a:gd name="T36" fmla="*/ 38 w 2140"/>
                    <a:gd name="T37" fmla="*/ 1637 h 2015"/>
                    <a:gd name="T38" fmla="*/ 123 w 2140"/>
                    <a:gd name="T39" fmla="*/ 1814 h 2015"/>
                    <a:gd name="T40" fmla="*/ 125 w 2140"/>
                    <a:gd name="T41" fmla="*/ 1999 h 2015"/>
                    <a:gd name="T42" fmla="*/ 235 w 2140"/>
                    <a:gd name="T43" fmla="*/ 1884 h 2015"/>
                    <a:gd name="T44" fmla="*/ 330 w 2140"/>
                    <a:gd name="T45" fmla="*/ 1835 h 2015"/>
                    <a:gd name="T46" fmla="*/ 437 w 2140"/>
                    <a:gd name="T47" fmla="*/ 1862 h 2015"/>
                    <a:gd name="T48" fmla="*/ 483 w 2140"/>
                    <a:gd name="T49" fmla="*/ 1795 h 2015"/>
                    <a:gd name="T50" fmla="*/ 365 w 2140"/>
                    <a:gd name="T51" fmla="*/ 1699 h 2015"/>
                    <a:gd name="T52" fmla="*/ 244 w 2140"/>
                    <a:gd name="T53" fmla="*/ 1646 h 2015"/>
                    <a:gd name="T54" fmla="*/ 275 w 2140"/>
                    <a:gd name="T55" fmla="*/ 1448 h 2015"/>
                    <a:gd name="T56" fmla="*/ 366 w 2140"/>
                    <a:gd name="T57" fmla="*/ 1485 h 2015"/>
                    <a:gd name="T58" fmla="*/ 413 w 2140"/>
                    <a:gd name="T59" fmla="*/ 1567 h 2015"/>
                    <a:gd name="T60" fmla="*/ 653 w 2140"/>
                    <a:gd name="T61" fmla="*/ 1427 h 2015"/>
                    <a:gd name="T62" fmla="*/ 783 w 2140"/>
                    <a:gd name="T63" fmla="*/ 1481 h 2015"/>
                    <a:gd name="T64" fmla="*/ 964 w 2140"/>
                    <a:gd name="T65" fmla="*/ 1601 h 2015"/>
                    <a:gd name="T66" fmla="*/ 1201 w 2140"/>
                    <a:gd name="T67" fmla="*/ 1735 h 2015"/>
                    <a:gd name="T68" fmla="*/ 1254 w 2140"/>
                    <a:gd name="T69" fmla="*/ 1599 h 2015"/>
                    <a:gd name="T70" fmla="*/ 1612 w 2140"/>
                    <a:gd name="T71" fmla="*/ 1250 h 2015"/>
                    <a:gd name="T72" fmla="*/ 1681 w 2140"/>
                    <a:gd name="T73" fmla="*/ 1274 h 2015"/>
                    <a:gd name="T74" fmla="*/ 1801 w 2140"/>
                    <a:gd name="T75" fmla="*/ 1226 h 2015"/>
                    <a:gd name="T76" fmla="*/ 1798 w 2140"/>
                    <a:gd name="T77" fmla="*/ 1231 h 2015"/>
                    <a:gd name="T78" fmla="*/ 1835 w 2140"/>
                    <a:gd name="T79" fmla="*/ 1258 h 2015"/>
                    <a:gd name="T80" fmla="*/ 1903 w 2140"/>
                    <a:gd name="T81" fmla="*/ 1182 h 2015"/>
                    <a:gd name="T82" fmla="*/ 2037 w 2140"/>
                    <a:gd name="T83" fmla="*/ 1170 h 2015"/>
                    <a:gd name="T84" fmla="*/ 2055 w 2140"/>
                    <a:gd name="T85" fmla="*/ 1114 h 2015"/>
                    <a:gd name="T86" fmla="*/ 2086 w 2140"/>
                    <a:gd name="T87" fmla="*/ 1096 h 2015"/>
                    <a:gd name="T88" fmla="*/ 2140 w 2140"/>
                    <a:gd name="T89" fmla="*/ 1073 h 2015"/>
                    <a:gd name="T90" fmla="*/ 2081 w 2140"/>
                    <a:gd name="T91" fmla="*/ 1068 h 2015"/>
                    <a:gd name="T92" fmla="*/ 2028 w 2140"/>
                    <a:gd name="T93" fmla="*/ 1120 h 2015"/>
                    <a:gd name="T94" fmla="*/ 1997 w 2140"/>
                    <a:gd name="T95" fmla="*/ 1109 h 2015"/>
                    <a:gd name="T96" fmla="*/ 1961 w 2140"/>
                    <a:gd name="T97" fmla="*/ 1107 h 2015"/>
                    <a:gd name="T98" fmla="*/ 1970 w 2140"/>
                    <a:gd name="T99" fmla="*/ 1095 h 2015"/>
                    <a:gd name="T100" fmla="*/ 1921 w 2140"/>
                    <a:gd name="T101" fmla="*/ 954 h 2015"/>
                    <a:gd name="T102" fmla="*/ 1962 w 2140"/>
                    <a:gd name="T103" fmla="*/ 961 h 2015"/>
                    <a:gd name="T104" fmla="*/ 1944 w 2140"/>
                    <a:gd name="T105" fmla="*/ 953 h 2015"/>
                    <a:gd name="T106" fmla="*/ 1891 w 2140"/>
                    <a:gd name="T107" fmla="*/ 811 h 2015"/>
                    <a:gd name="T108" fmla="*/ 1947 w 2140"/>
                    <a:gd name="T109" fmla="*/ 695 h 2015"/>
                    <a:gd name="T110" fmla="*/ 1969 w 2140"/>
                    <a:gd name="T111" fmla="*/ 596 h 2015"/>
                    <a:gd name="T112" fmla="*/ 1897 w 2140"/>
                    <a:gd name="T113" fmla="*/ 683 h 2015"/>
                    <a:gd name="T114" fmla="*/ 1777 w 2140"/>
                    <a:gd name="T115" fmla="*/ 796 h 2015"/>
                    <a:gd name="T116" fmla="*/ 1589 w 2140"/>
                    <a:gd name="T117" fmla="*/ 719 h 2015"/>
                    <a:gd name="T118" fmla="*/ 1542 w 2140"/>
                    <a:gd name="T119" fmla="*/ 724 h 2015"/>
                    <a:gd name="T120" fmla="*/ 1453 w 2140"/>
                    <a:gd name="T121" fmla="*/ 713 h 2015"/>
                    <a:gd name="T122" fmla="*/ 1396 w 2140"/>
                    <a:gd name="T123" fmla="*/ 685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0" h="2015">
                      <a:moveTo>
                        <a:pt x="1413" y="668"/>
                      </a:moveTo>
                      <a:lnTo>
                        <a:pt x="1413" y="668"/>
                      </a:lnTo>
                      <a:lnTo>
                        <a:pt x="1379" y="654"/>
                      </a:lnTo>
                      <a:lnTo>
                        <a:pt x="1349" y="639"/>
                      </a:lnTo>
                      <a:lnTo>
                        <a:pt x="1320" y="625"/>
                      </a:lnTo>
                      <a:lnTo>
                        <a:pt x="1320" y="625"/>
                      </a:lnTo>
                      <a:lnTo>
                        <a:pt x="1299" y="612"/>
                      </a:lnTo>
                      <a:lnTo>
                        <a:pt x="1285" y="603"/>
                      </a:lnTo>
                      <a:lnTo>
                        <a:pt x="1277" y="597"/>
                      </a:lnTo>
                      <a:lnTo>
                        <a:pt x="1273" y="594"/>
                      </a:lnTo>
                      <a:lnTo>
                        <a:pt x="1273" y="594"/>
                      </a:lnTo>
                      <a:lnTo>
                        <a:pt x="1272" y="587"/>
                      </a:lnTo>
                      <a:lnTo>
                        <a:pt x="1271" y="582"/>
                      </a:lnTo>
                      <a:lnTo>
                        <a:pt x="1271" y="581"/>
                      </a:lnTo>
                      <a:lnTo>
                        <a:pt x="1269" y="579"/>
                      </a:lnTo>
                      <a:lnTo>
                        <a:pt x="1269" y="579"/>
                      </a:lnTo>
                      <a:lnTo>
                        <a:pt x="1255" y="571"/>
                      </a:lnTo>
                      <a:lnTo>
                        <a:pt x="1255" y="571"/>
                      </a:lnTo>
                      <a:lnTo>
                        <a:pt x="1239" y="560"/>
                      </a:lnTo>
                      <a:lnTo>
                        <a:pt x="1225" y="548"/>
                      </a:lnTo>
                      <a:lnTo>
                        <a:pt x="1225" y="548"/>
                      </a:lnTo>
                      <a:lnTo>
                        <a:pt x="1205" y="535"/>
                      </a:lnTo>
                      <a:lnTo>
                        <a:pt x="1185" y="519"/>
                      </a:lnTo>
                      <a:lnTo>
                        <a:pt x="1185" y="519"/>
                      </a:lnTo>
                      <a:lnTo>
                        <a:pt x="1166" y="502"/>
                      </a:lnTo>
                      <a:lnTo>
                        <a:pt x="1166" y="502"/>
                      </a:lnTo>
                      <a:lnTo>
                        <a:pt x="1167" y="500"/>
                      </a:lnTo>
                      <a:lnTo>
                        <a:pt x="1167" y="498"/>
                      </a:lnTo>
                      <a:lnTo>
                        <a:pt x="1167" y="498"/>
                      </a:lnTo>
                      <a:lnTo>
                        <a:pt x="1166" y="498"/>
                      </a:lnTo>
                      <a:lnTo>
                        <a:pt x="1165" y="499"/>
                      </a:lnTo>
                      <a:lnTo>
                        <a:pt x="1162" y="499"/>
                      </a:lnTo>
                      <a:lnTo>
                        <a:pt x="1158" y="497"/>
                      </a:lnTo>
                      <a:lnTo>
                        <a:pt x="1158" y="497"/>
                      </a:lnTo>
                      <a:lnTo>
                        <a:pt x="1153" y="493"/>
                      </a:lnTo>
                      <a:lnTo>
                        <a:pt x="1148" y="490"/>
                      </a:lnTo>
                      <a:lnTo>
                        <a:pt x="1142" y="483"/>
                      </a:lnTo>
                      <a:lnTo>
                        <a:pt x="1142" y="483"/>
                      </a:lnTo>
                      <a:lnTo>
                        <a:pt x="1132" y="468"/>
                      </a:lnTo>
                      <a:lnTo>
                        <a:pt x="1125" y="458"/>
                      </a:lnTo>
                      <a:lnTo>
                        <a:pt x="1118" y="450"/>
                      </a:lnTo>
                      <a:lnTo>
                        <a:pt x="1118" y="450"/>
                      </a:lnTo>
                      <a:lnTo>
                        <a:pt x="1101" y="432"/>
                      </a:lnTo>
                      <a:lnTo>
                        <a:pt x="1087" y="417"/>
                      </a:lnTo>
                      <a:lnTo>
                        <a:pt x="1087" y="417"/>
                      </a:lnTo>
                      <a:lnTo>
                        <a:pt x="1077" y="409"/>
                      </a:lnTo>
                      <a:lnTo>
                        <a:pt x="1070" y="402"/>
                      </a:lnTo>
                      <a:lnTo>
                        <a:pt x="1063" y="394"/>
                      </a:lnTo>
                      <a:lnTo>
                        <a:pt x="1063" y="394"/>
                      </a:lnTo>
                      <a:lnTo>
                        <a:pt x="1050" y="376"/>
                      </a:lnTo>
                      <a:lnTo>
                        <a:pt x="1040" y="363"/>
                      </a:lnTo>
                      <a:lnTo>
                        <a:pt x="1040" y="363"/>
                      </a:lnTo>
                      <a:lnTo>
                        <a:pt x="1039" y="358"/>
                      </a:lnTo>
                      <a:lnTo>
                        <a:pt x="1037" y="355"/>
                      </a:lnTo>
                      <a:lnTo>
                        <a:pt x="1037" y="355"/>
                      </a:lnTo>
                      <a:lnTo>
                        <a:pt x="1031" y="350"/>
                      </a:lnTo>
                      <a:lnTo>
                        <a:pt x="1028" y="347"/>
                      </a:lnTo>
                      <a:lnTo>
                        <a:pt x="1026" y="344"/>
                      </a:lnTo>
                      <a:lnTo>
                        <a:pt x="1026" y="344"/>
                      </a:lnTo>
                      <a:lnTo>
                        <a:pt x="1014" y="321"/>
                      </a:lnTo>
                      <a:lnTo>
                        <a:pt x="1014" y="321"/>
                      </a:lnTo>
                      <a:lnTo>
                        <a:pt x="1013" y="320"/>
                      </a:lnTo>
                      <a:lnTo>
                        <a:pt x="1010" y="319"/>
                      </a:lnTo>
                      <a:lnTo>
                        <a:pt x="1010" y="319"/>
                      </a:lnTo>
                      <a:lnTo>
                        <a:pt x="1004" y="312"/>
                      </a:lnTo>
                      <a:lnTo>
                        <a:pt x="1000" y="307"/>
                      </a:lnTo>
                      <a:lnTo>
                        <a:pt x="998" y="303"/>
                      </a:lnTo>
                      <a:lnTo>
                        <a:pt x="998" y="303"/>
                      </a:lnTo>
                      <a:lnTo>
                        <a:pt x="998" y="301"/>
                      </a:lnTo>
                      <a:lnTo>
                        <a:pt x="999" y="299"/>
                      </a:lnTo>
                      <a:lnTo>
                        <a:pt x="1000" y="297"/>
                      </a:lnTo>
                      <a:lnTo>
                        <a:pt x="1000" y="295"/>
                      </a:lnTo>
                      <a:lnTo>
                        <a:pt x="1000" y="295"/>
                      </a:lnTo>
                      <a:lnTo>
                        <a:pt x="997" y="291"/>
                      </a:lnTo>
                      <a:lnTo>
                        <a:pt x="997" y="288"/>
                      </a:lnTo>
                      <a:lnTo>
                        <a:pt x="996" y="286"/>
                      </a:lnTo>
                      <a:lnTo>
                        <a:pt x="996" y="286"/>
                      </a:lnTo>
                      <a:lnTo>
                        <a:pt x="996" y="283"/>
                      </a:lnTo>
                      <a:lnTo>
                        <a:pt x="994" y="280"/>
                      </a:lnTo>
                      <a:lnTo>
                        <a:pt x="994" y="280"/>
                      </a:lnTo>
                      <a:lnTo>
                        <a:pt x="992" y="276"/>
                      </a:lnTo>
                      <a:lnTo>
                        <a:pt x="988" y="272"/>
                      </a:lnTo>
                      <a:lnTo>
                        <a:pt x="988" y="272"/>
                      </a:lnTo>
                      <a:lnTo>
                        <a:pt x="983" y="267"/>
                      </a:lnTo>
                      <a:lnTo>
                        <a:pt x="981" y="263"/>
                      </a:lnTo>
                      <a:lnTo>
                        <a:pt x="980" y="259"/>
                      </a:lnTo>
                      <a:lnTo>
                        <a:pt x="980" y="259"/>
                      </a:lnTo>
                      <a:lnTo>
                        <a:pt x="980" y="254"/>
                      </a:lnTo>
                      <a:lnTo>
                        <a:pt x="979" y="252"/>
                      </a:lnTo>
                      <a:lnTo>
                        <a:pt x="977" y="248"/>
                      </a:lnTo>
                      <a:lnTo>
                        <a:pt x="977" y="248"/>
                      </a:lnTo>
                      <a:lnTo>
                        <a:pt x="972" y="241"/>
                      </a:lnTo>
                      <a:lnTo>
                        <a:pt x="966" y="234"/>
                      </a:lnTo>
                      <a:lnTo>
                        <a:pt x="966" y="234"/>
                      </a:lnTo>
                      <a:lnTo>
                        <a:pt x="942" y="212"/>
                      </a:lnTo>
                      <a:lnTo>
                        <a:pt x="942" y="212"/>
                      </a:lnTo>
                      <a:lnTo>
                        <a:pt x="927" y="193"/>
                      </a:lnTo>
                      <a:lnTo>
                        <a:pt x="909" y="170"/>
                      </a:lnTo>
                      <a:lnTo>
                        <a:pt x="909" y="170"/>
                      </a:lnTo>
                      <a:lnTo>
                        <a:pt x="894" y="153"/>
                      </a:lnTo>
                      <a:lnTo>
                        <a:pt x="881" y="136"/>
                      </a:lnTo>
                      <a:lnTo>
                        <a:pt x="881" y="136"/>
                      </a:lnTo>
                      <a:lnTo>
                        <a:pt x="870" y="118"/>
                      </a:lnTo>
                      <a:lnTo>
                        <a:pt x="859" y="101"/>
                      </a:lnTo>
                      <a:lnTo>
                        <a:pt x="859" y="101"/>
                      </a:lnTo>
                      <a:lnTo>
                        <a:pt x="852" y="94"/>
                      </a:lnTo>
                      <a:lnTo>
                        <a:pt x="846" y="88"/>
                      </a:lnTo>
                      <a:lnTo>
                        <a:pt x="836" y="80"/>
                      </a:lnTo>
                      <a:lnTo>
                        <a:pt x="836" y="80"/>
                      </a:lnTo>
                      <a:lnTo>
                        <a:pt x="816" y="65"/>
                      </a:lnTo>
                      <a:lnTo>
                        <a:pt x="810" y="60"/>
                      </a:lnTo>
                      <a:lnTo>
                        <a:pt x="807" y="56"/>
                      </a:lnTo>
                      <a:lnTo>
                        <a:pt x="807" y="56"/>
                      </a:lnTo>
                      <a:lnTo>
                        <a:pt x="803" y="49"/>
                      </a:lnTo>
                      <a:lnTo>
                        <a:pt x="801" y="46"/>
                      </a:lnTo>
                      <a:lnTo>
                        <a:pt x="801" y="46"/>
                      </a:lnTo>
                      <a:lnTo>
                        <a:pt x="801" y="45"/>
                      </a:lnTo>
                      <a:lnTo>
                        <a:pt x="800" y="42"/>
                      </a:lnTo>
                      <a:lnTo>
                        <a:pt x="800" y="41"/>
                      </a:lnTo>
                      <a:lnTo>
                        <a:pt x="800" y="39"/>
                      </a:lnTo>
                      <a:lnTo>
                        <a:pt x="800" y="39"/>
                      </a:lnTo>
                      <a:lnTo>
                        <a:pt x="797" y="36"/>
                      </a:lnTo>
                      <a:lnTo>
                        <a:pt x="794" y="34"/>
                      </a:lnTo>
                      <a:lnTo>
                        <a:pt x="794" y="34"/>
                      </a:lnTo>
                      <a:lnTo>
                        <a:pt x="789" y="29"/>
                      </a:lnTo>
                      <a:lnTo>
                        <a:pt x="784" y="23"/>
                      </a:lnTo>
                      <a:lnTo>
                        <a:pt x="784" y="23"/>
                      </a:lnTo>
                      <a:lnTo>
                        <a:pt x="782" y="19"/>
                      </a:lnTo>
                      <a:lnTo>
                        <a:pt x="781" y="15"/>
                      </a:lnTo>
                      <a:lnTo>
                        <a:pt x="780" y="10"/>
                      </a:lnTo>
                      <a:lnTo>
                        <a:pt x="778" y="7"/>
                      </a:lnTo>
                      <a:lnTo>
                        <a:pt x="778" y="7"/>
                      </a:lnTo>
                      <a:lnTo>
                        <a:pt x="775" y="3"/>
                      </a:lnTo>
                      <a:lnTo>
                        <a:pt x="773" y="3"/>
                      </a:lnTo>
                      <a:lnTo>
                        <a:pt x="773" y="3"/>
                      </a:lnTo>
                      <a:lnTo>
                        <a:pt x="770" y="2"/>
                      </a:lnTo>
                      <a:lnTo>
                        <a:pt x="766" y="1"/>
                      </a:lnTo>
                      <a:lnTo>
                        <a:pt x="766" y="1"/>
                      </a:lnTo>
                      <a:lnTo>
                        <a:pt x="762" y="0"/>
                      </a:lnTo>
                      <a:lnTo>
                        <a:pt x="758" y="1"/>
                      </a:lnTo>
                      <a:lnTo>
                        <a:pt x="758" y="1"/>
                      </a:lnTo>
                      <a:lnTo>
                        <a:pt x="754" y="2"/>
                      </a:lnTo>
                      <a:lnTo>
                        <a:pt x="753" y="4"/>
                      </a:lnTo>
                      <a:lnTo>
                        <a:pt x="752" y="6"/>
                      </a:lnTo>
                      <a:lnTo>
                        <a:pt x="752" y="6"/>
                      </a:lnTo>
                      <a:lnTo>
                        <a:pt x="751" y="10"/>
                      </a:lnTo>
                      <a:lnTo>
                        <a:pt x="749" y="12"/>
                      </a:lnTo>
                      <a:lnTo>
                        <a:pt x="749" y="12"/>
                      </a:lnTo>
                      <a:lnTo>
                        <a:pt x="748" y="14"/>
                      </a:lnTo>
                      <a:lnTo>
                        <a:pt x="747" y="17"/>
                      </a:lnTo>
                      <a:lnTo>
                        <a:pt x="746" y="22"/>
                      </a:lnTo>
                      <a:lnTo>
                        <a:pt x="746" y="22"/>
                      </a:lnTo>
                      <a:lnTo>
                        <a:pt x="746" y="22"/>
                      </a:lnTo>
                      <a:lnTo>
                        <a:pt x="745" y="23"/>
                      </a:lnTo>
                      <a:lnTo>
                        <a:pt x="745" y="24"/>
                      </a:lnTo>
                      <a:lnTo>
                        <a:pt x="745" y="26"/>
                      </a:lnTo>
                      <a:lnTo>
                        <a:pt x="745" y="26"/>
                      </a:lnTo>
                      <a:lnTo>
                        <a:pt x="745" y="31"/>
                      </a:lnTo>
                      <a:lnTo>
                        <a:pt x="743" y="37"/>
                      </a:lnTo>
                      <a:lnTo>
                        <a:pt x="740" y="45"/>
                      </a:lnTo>
                      <a:lnTo>
                        <a:pt x="737" y="48"/>
                      </a:lnTo>
                      <a:lnTo>
                        <a:pt x="734" y="50"/>
                      </a:lnTo>
                      <a:lnTo>
                        <a:pt x="734" y="50"/>
                      </a:lnTo>
                      <a:lnTo>
                        <a:pt x="725" y="54"/>
                      </a:lnTo>
                      <a:lnTo>
                        <a:pt x="717" y="57"/>
                      </a:lnTo>
                      <a:lnTo>
                        <a:pt x="710" y="59"/>
                      </a:lnTo>
                      <a:lnTo>
                        <a:pt x="707" y="59"/>
                      </a:lnTo>
                      <a:lnTo>
                        <a:pt x="705" y="58"/>
                      </a:lnTo>
                      <a:lnTo>
                        <a:pt x="705" y="58"/>
                      </a:lnTo>
                      <a:lnTo>
                        <a:pt x="702" y="57"/>
                      </a:lnTo>
                      <a:lnTo>
                        <a:pt x="701" y="58"/>
                      </a:lnTo>
                      <a:lnTo>
                        <a:pt x="699" y="60"/>
                      </a:lnTo>
                      <a:lnTo>
                        <a:pt x="699" y="60"/>
                      </a:lnTo>
                      <a:lnTo>
                        <a:pt x="693" y="62"/>
                      </a:lnTo>
                      <a:lnTo>
                        <a:pt x="689" y="63"/>
                      </a:lnTo>
                      <a:lnTo>
                        <a:pt x="687" y="63"/>
                      </a:lnTo>
                      <a:lnTo>
                        <a:pt x="686" y="62"/>
                      </a:lnTo>
                      <a:lnTo>
                        <a:pt x="686" y="62"/>
                      </a:lnTo>
                      <a:lnTo>
                        <a:pt x="684" y="61"/>
                      </a:lnTo>
                      <a:lnTo>
                        <a:pt x="683" y="61"/>
                      </a:lnTo>
                      <a:lnTo>
                        <a:pt x="682" y="60"/>
                      </a:lnTo>
                      <a:lnTo>
                        <a:pt x="680" y="59"/>
                      </a:lnTo>
                      <a:lnTo>
                        <a:pt x="680" y="59"/>
                      </a:lnTo>
                      <a:lnTo>
                        <a:pt x="678" y="57"/>
                      </a:lnTo>
                      <a:lnTo>
                        <a:pt x="677" y="54"/>
                      </a:lnTo>
                      <a:lnTo>
                        <a:pt x="675" y="48"/>
                      </a:lnTo>
                      <a:lnTo>
                        <a:pt x="675" y="48"/>
                      </a:lnTo>
                      <a:lnTo>
                        <a:pt x="669" y="40"/>
                      </a:lnTo>
                      <a:lnTo>
                        <a:pt x="669" y="40"/>
                      </a:lnTo>
                      <a:lnTo>
                        <a:pt x="666" y="37"/>
                      </a:lnTo>
                      <a:lnTo>
                        <a:pt x="665" y="37"/>
                      </a:lnTo>
                      <a:lnTo>
                        <a:pt x="665" y="38"/>
                      </a:lnTo>
                      <a:lnTo>
                        <a:pt x="665" y="38"/>
                      </a:lnTo>
                      <a:lnTo>
                        <a:pt x="662" y="51"/>
                      </a:lnTo>
                      <a:lnTo>
                        <a:pt x="662" y="64"/>
                      </a:lnTo>
                      <a:lnTo>
                        <a:pt x="662" y="64"/>
                      </a:lnTo>
                      <a:lnTo>
                        <a:pt x="663" y="68"/>
                      </a:lnTo>
                      <a:lnTo>
                        <a:pt x="666" y="72"/>
                      </a:lnTo>
                      <a:lnTo>
                        <a:pt x="669" y="77"/>
                      </a:lnTo>
                      <a:lnTo>
                        <a:pt x="670" y="80"/>
                      </a:lnTo>
                      <a:lnTo>
                        <a:pt x="670" y="80"/>
                      </a:lnTo>
                      <a:lnTo>
                        <a:pt x="669" y="87"/>
                      </a:lnTo>
                      <a:lnTo>
                        <a:pt x="667" y="91"/>
                      </a:lnTo>
                      <a:lnTo>
                        <a:pt x="665" y="94"/>
                      </a:lnTo>
                      <a:lnTo>
                        <a:pt x="665" y="94"/>
                      </a:lnTo>
                      <a:lnTo>
                        <a:pt x="662" y="97"/>
                      </a:lnTo>
                      <a:lnTo>
                        <a:pt x="661" y="101"/>
                      </a:lnTo>
                      <a:lnTo>
                        <a:pt x="660" y="103"/>
                      </a:lnTo>
                      <a:lnTo>
                        <a:pt x="659" y="104"/>
                      </a:lnTo>
                      <a:lnTo>
                        <a:pt x="659" y="104"/>
                      </a:lnTo>
                      <a:lnTo>
                        <a:pt x="655" y="105"/>
                      </a:lnTo>
                      <a:lnTo>
                        <a:pt x="654" y="106"/>
                      </a:lnTo>
                      <a:lnTo>
                        <a:pt x="654" y="109"/>
                      </a:lnTo>
                      <a:lnTo>
                        <a:pt x="654" y="109"/>
                      </a:lnTo>
                      <a:lnTo>
                        <a:pt x="656" y="113"/>
                      </a:lnTo>
                      <a:lnTo>
                        <a:pt x="656" y="115"/>
                      </a:lnTo>
                      <a:lnTo>
                        <a:pt x="656" y="117"/>
                      </a:lnTo>
                      <a:lnTo>
                        <a:pt x="656" y="117"/>
                      </a:lnTo>
                      <a:lnTo>
                        <a:pt x="652" y="126"/>
                      </a:lnTo>
                      <a:lnTo>
                        <a:pt x="649" y="131"/>
                      </a:lnTo>
                      <a:lnTo>
                        <a:pt x="646" y="135"/>
                      </a:lnTo>
                      <a:lnTo>
                        <a:pt x="646" y="135"/>
                      </a:lnTo>
                      <a:lnTo>
                        <a:pt x="644" y="138"/>
                      </a:lnTo>
                      <a:lnTo>
                        <a:pt x="642" y="143"/>
                      </a:lnTo>
                      <a:lnTo>
                        <a:pt x="640" y="147"/>
                      </a:lnTo>
                      <a:lnTo>
                        <a:pt x="639" y="153"/>
                      </a:lnTo>
                      <a:lnTo>
                        <a:pt x="639" y="153"/>
                      </a:lnTo>
                      <a:lnTo>
                        <a:pt x="639" y="159"/>
                      </a:lnTo>
                      <a:lnTo>
                        <a:pt x="640" y="169"/>
                      </a:lnTo>
                      <a:lnTo>
                        <a:pt x="642" y="181"/>
                      </a:lnTo>
                      <a:lnTo>
                        <a:pt x="647" y="194"/>
                      </a:lnTo>
                      <a:lnTo>
                        <a:pt x="647" y="194"/>
                      </a:lnTo>
                      <a:lnTo>
                        <a:pt x="657" y="217"/>
                      </a:lnTo>
                      <a:lnTo>
                        <a:pt x="673" y="252"/>
                      </a:lnTo>
                      <a:lnTo>
                        <a:pt x="687" y="290"/>
                      </a:lnTo>
                      <a:lnTo>
                        <a:pt x="693" y="307"/>
                      </a:lnTo>
                      <a:lnTo>
                        <a:pt x="698" y="321"/>
                      </a:lnTo>
                      <a:lnTo>
                        <a:pt x="698" y="321"/>
                      </a:lnTo>
                      <a:lnTo>
                        <a:pt x="708" y="372"/>
                      </a:lnTo>
                      <a:lnTo>
                        <a:pt x="712" y="396"/>
                      </a:lnTo>
                      <a:lnTo>
                        <a:pt x="714" y="415"/>
                      </a:lnTo>
                      <a:lnTo>
                        <a:pt x="714" y="415"/>
                      </a:lnTo>
                      <a:lnTo>
                        <a:pt x="715" y="433"/>
                      </a:lnTo>
                      <a:lnTo>
                        <a:pt x="715" y="449"/>
                      </a:lnTo>
                      <a:lnTo>
                        <a:pt x="714" y="471"/>
                      </a:lnTo>
                      <a:lnTo>
                        <a:pt x="714" y="471"/>
                      </a:lnTo>
                      <a:lnTo>
                        <a:pt x="713" y="475"/>
                      </a:lnTo>
                      <a:lnTo>
                        <a:pt x="713" y="478"/>
                      </a:lnTo>
                      <a:lnTo>
                        <a:pt x="711" y="482"/>
                      </a:lnTo>
                      <a:lnTo>
                        <a:pt x="711" y="482"/>
                      </a:lnTo>
                      <a:lnTo>
                        <a:pt x="709" y="483"/>
                      </a:lnTo>
                      <a:lnTo>
                        <a:pt x="708" y="486"/>
                      </a:lnTo>
                      <a:lnTo>
                        <a:pt x="707" y="494"/>
                      </a:lnTo>
                      <a:lnTo>
                        <a:pt x="707" y="504"/>
                      </a:lnTo>
                      <a:lnTo>
                        <a:pt x="707" y="504"/>
                      </a:lnTo>
                      <a:lnTo>
                        <a:pt x="705" y="519"/>
                      </a:lnTo>
                      <a:lnTo>
                        <a:pt x="703" y="534"/>
                      </a:lnTo>
                      <a:lnTo>
                        <a:pt x="700" y="546"/>
                      </a:lnTo>
                      <a:lnTo>
                        <a:pt x="697" y="554"/>
                      </a:lnTo>
                      <a:lnTo>
                        <a:pt x="697" y="554"/>
                      </a:lnTo>
                      <a:lnTo>
                        <a:pt x="687" y="567"/>
                      </a:lnTo>
                      <a:lnTo>
                        <a:pt x="687" y="567"/>
                      </a:lnTo>
                      <a:lnTo>
                        <a:pt x="686" y="572"/>
                      </a:lnTo>
                      <a:lnTo>
                        <a:pt x="685" y="575"/>
                      </a:lnTo>
                      <a:lnTo>
                        <a:pt x="683" y="577"/>
                      </a:lnTo>
                      <a:lnTo>
                        <a:pt x="683" y="577"/>
                      </a:lnTo>
                      <a:lnTo>
                        <a:pt x="681" y="580"/>
                      </a:lnTo>
                      <a:lnTo>
                        <a:pt x="680" y="582"/>
                      </a:lnTo>
                      <a:lnTo>
                        <a:pt x="680" y="582"/>
                      </a:lnTo>
                      <a:lnTo>
                        <a:pt x="679" y="586"/>
                      </a:lnTo>
                      <a:lnTo>
                        <a:pt x="678" y="589"/>
                      </a:lnTo>
                      <a:lnTo>
                        <a:pt x="678" y="589"/>
                      </a:lnTo>
                      <a:lnTo>
                        <a:pt x="677" y="593"/>
                      </a:lnTo>
                      <a:lnTo>
                        <a:pt x="677" y="595"/>
                      </a:lnTo>
                      <a:lnTo>
                        <a:pt x="675" y="598"/>
                      </a:lnTo>
                      <a:lnTo>
                        <a:pt x="675" y="598"/>
                      </a:lnTo>
                      <a:lnTo>
                        <a:pt x="673" y="601"/>
                      </a:lnTo>
                      <a:lnTo>
                        <a:pt x="672" y="603"/>
                      </a:lnTo>
                      <a:lnTo>
                        <a:pt x="672" y="605"/>
                      </a:lnTo>
                      <a:lnTo>
                        <a:pt x="670" y="605"/>
                      </a:lnTo>
                      <a:lnTo>
                        <a:pt x="670" y="605"/>
                      </a:lnTo>
                      <a:lnTo>
                        <a:pt x="669" y="605"/>
                      </a:lnTo>
                      <a:lnTo>
                        <a:pt x="667" y="605"/>
                      </a:lnTo>
                      <a:lnTo>
                        <a:pt x="667" y="607"/>
                      </a:lnTo>
                      <a:lnTo>
                        <a:pt x="667" y="611"/>
                      </a:lnTo>
                      <a:lnTo>
                        <a:pt x="667" y="611"/>
                      </a:lnTo>
                      <a:lnTo>
                        <a:pt x="667" y="616"/>
                      </a:lnTo>
                      <a:lnTo>
                        <a:pt x="668" y="620"/>
                      </a:lnTo>
                      <a:lnTo>
                        <a:pt x="669" y="624"/>
                      </a:lnTo>
                      <a:lnTo>
                        <a:pt x="670" y="629"/>
                      </a:lnTo>
                      <a:lnTo>
                        <a:pt x="670" y="629"/>
                      </a:lnTo>
                      <a:lnTo>
                        <a:pt x="669" y="675"/>
                      </a:lnTo>
                      <a:lnTo>
                        <a:pt x="669" y="675"/>
                      </a:lnTo>
                      <a:lnTo>
                        <a:pt x="670" y="713"/>
                      </a:lnTo>
                      <a:lnTo>
                        <a:pt x="671" y="744"/>
                      </a:lnTo>
                      <a:lnTo>
                        <a:pt x="671" y="744"/>
                      </a:lnTo>
                      <a:lnTo>
                        <a:pt x="669" y="761"/>
                      </a:lnTo>
                      <a:lnTo>
                        <a:pt x="665" y="777"/>
                      </a:lnTo>
                      <a:lnTo>
                        <a:pt x="665" y="777"/>
                      </a:lnTo>
                      <a:lnTo>
                        <a:pt x="665" y="781"/>
                      </a:lnTo>
                      <a:lnTo>
                        <a:pt x="665" y="784"/>
                      </a:lnTo>
                      <a:lnTo>
                        <a:pt x="667" y="786"/>
                      </a:lnTo>
                      <a:lnTo>
                        <a:pt x="667" y="786"/>
                      </a:lnTo>
                      <a:lnTo>
                        <a:pt x="666" y="787"/>
                      </a:lnTo>
                      <a:lnTo>
                        <a:pt x="663" y="788"/>
                      </a:lnTo>
                      <a:lnTo>
                        <a:pt x="663" y="788"/>
                      </a:lnTo>
                      <a:lnTo>
                        <a:pt x="662" y="792"/>
                      </a:lnTo>
                      <a:lnTo>
                        <a:pt x="661" y="794"/>
                      </a:lnTo>
                      <a:lnTo>
                        <a:pt x="660" y="796"/>
                      </a:lnTo>
                      <a:lnTo>
                        <a:pt x="660" y="796"/>
                      </a:lnTo>
                      <a:lnTo>
                        <a:pt x="655" y="804"/>
                      </a:lnTo>
                      <a:lnTo>
                        <a:pt x="650" y="812"/>
                      </a:lnTo>
                      <a:lnTo>
                        <a:pt x="650" y="812"/>
                      </a:lnTo>
                      <a:lnTo>
                        <a:pt x="647" y="817"/>
                      </a:lnTo>
                      <a:lnTo>
                        <a:pt x="644" y="821"/>
                      </a:lnTo>
                      <a:lnTo>
                        <a:pt x="644" y="821"/>
                      </a:lnTo>
                      <a:lnTo>
                        <a:pt x="636" y="827"/>
                      </a:lnTo>
                      <a:lnTo>
                        <a:pt x="630" y="829"/>
                      </a:lnTo>
                      <a:lnTo>
                        <a:pt x="628" y="830"/>
                      </a:lnTo>
                      <a:lnTo>
                        <a:pt x="627" y="830"/>
                      </a:lnTo>
                      <a:lnTo>
                        <a:pt x="627" y="830"/>
                      </a:lnTo>
                      <a:lnTo>
                        <a:pt x="624" y="829"/>
                      </a:lnTo>
                      <a:lnTo>
                        <a:pt x="621" y="829"/>
                      </a:lnTo>
                      <a:lnTo>
                        <a:pt x="621" y="829"/>
                      </a:lnTo>
                      <a:lnTo>
                        <a:pt x="620" y="830"/>
                      </a:lnTo>
                      <a:lnTo>
                        <a:pt x="618" y="833"/>
                      </a:lnTo>
                      <a:lnTo>
                        <a:pt x="615" y="837"/>
                      </a:lnTo>
                      <a:lnTo>
                        <a:pt x="613" y="839"/>
                      </a:lnTo>
                      <a:lnTo>
                        <a:pt x="613" y="839"/>
                      </a:lnTo>
                      <a:lnTo>
                        <a:pt x="605" y="841"/>
                      </a:lnTo>
                      <a:lnTo>
                        <a:pt x="596" y="842"/>
                      </a:lnTo>
                      <a:lnTo>
                        <a:pt x="596" y="842"/>
                      </a:lnTo>
                      <a:lnTo>
                        <a:pt x="590" y="845"/>
                      </a:lnTo>
                      <a:lnTo>
                        <a:pt x="583" y="848"/>
                      </a:lnTo>
                      <a:lnTo>
                        <a:pt x="583" y="848"/>
                      </a:lnTo>
                      <a:lnTo>
                        <a:pt x="580" y="849"/>
                      </a:lnTo>
                      <a:lnTo>
                        <a:pt x="577" y="852"/>
                      </a:lnTo>
                      <a:lnTo>
                        <a:pt x="571" y="858"/>
                      </a:lnTo>
                      <a:lnTo>
                        <a:pt x="571" y="858"/>
                      </a:lnTo>
                      <a:lnTo>
                        <a:pt x="569" y="862"/>
                      </a:lnTo>
                      <a:lnTo>
                        <a:pt x="566" y="869"/>
                      </a:lnTo>
                      <a:lnTo>
                        <a:pt x="564" y="874"/>
                      </a:lnTo>
                      <a:lnTo>
                        <a:pt x="562" y="879"/>
                      </a:lnTo>
                      <a:lnTo>
                        <a:pt x="562" y="879"/>
                      </a:lnTo>
                      <a:lnTo>
                        <a:pt x="559" y="884"/>
                      </a:lnTo>
                      <a:lnTo>
                        <a:pt x="556" y="890"/>
                      </a:lnTo>
                      <a:lnTo>
                        <a:pt x="555" y="893"/>
                      </a:lnTo>
                      <a:lnTo>
                        <a:pt x="555" y="898"/>
                      </a:lnTo>
                      <a:lnTo>
                        <a:pt x="555" y="903"/>
                      </a:lnTo>
                      <a:lnTo>
                        <a:pt x="556" y="909"/>
                      </a:lnTo>
                      <a:lnTo>
                        <a:pt x="556" y="909"/>
                      </a:lnTo>
                      <a:lnTo>
                        <a:pt x="563" y="932"/>
                      </a:lnTo>
                      <a:lnTo>
                        <a:pt x="568" y="947"/>
                      </a:lnTo>
                      <a:lnTo>
                        <a:pt x="568" y="947"/>
                      </a:lnTo>
                      <a:lnTo>
                        <a:pt x="572" y="955"/>
                      </a:lnTo>
                      <a:lnTo>
                        <a:pt x="574" y="960"/>
                      </a:lnTo>
                      <a:lnTo>
                        <a:pt x="574" y="962"/>
                      </a:lnTo>
                      <a:lnTo>
                        <a:pt x="574" y="964"/>
                      </a:lnTo>
                      <a:lnTo>
                        <a:pt x="574" y="964"/>
                      </a:lnTo>
                      <a:lnTo>
                        <a:pt x="571" y="973"/>
                      </a:lnTo>
                      <a:lnTo>
                        <a:pt x="568" y="982"/>
                      </a:lnTo>
                      <a:lnTo>
                        <a:pt x="568" y="982"/>
                      </a:lnTo>
                      <a:lnTo>
                        <a:pt x="564" y="990"/>
                      </a:lnTo>
                      <a:lnTo>
                        <a:pt x="564" y="994"/>
                      </a:lnTo>
                      <a:lnTo>
                        <a:pt x="564" y="997"/>
                      </a:lnTo>
                      <a:lnTo>
                        <a:pt x="565" y="999"/>
                      </a:lnTo>
                      <a:lnTo>
                        <a:pt x="565" y="999"/>
                      </a:lnTo>
                      <a:lnTo>
                        <a:pt x="571" y="1007"/>
                      </a:lnTo>
                      <a:lnTo>
                        <a:pt x="578" y="1021"/>
                      </a:lnTo>
                      <a:lnTo>
                        <a:pt x="585" y="1037"/>
                      </a:lnTo>
                      <a:lnTo>
                        <a:pt x="588" y="1042"/>
                      </a:lnTo>
                      <a:lnTo>
                        <a:pt x="589" y="1047"/>
                      </a:lnTo>
                      <a:lnTo>
                        <a:pt x="589" y="1047"/>
                      </a:lnTo>
                      <a:lnTo>
                        <a:pt x="588" y="1067"/>
                      </a:lnTo>
                      <a:lnTo>
                        <a:pt x="587" y="1085"/>
                      </a:lnTo>
                      <a:lnTo>
                        <a:pt x="587" y="1085"/>
                      </a:lnTo>
                      <a:lnTo>
                        <a:pt x="587" y="1089"/>
                      </a:lnTo>
                      <a:lnTo>
                        <a:pt x="586" y="1093"/>
                      </a:lnTo>
                      <a:lnTo>
                        <a:pt x="581" y="1099"/>
                      </a:lnTo>
                      <a:lnTo>
                        <a:pt x="581" y="1099"/>
                      </a:lnTo>
                      <a:lnTo>
                        <a:pt x="575" y="1107"/>
                      </a:lnTo>
                      <a:lnTo>
                        <a:pt x="571" y="1113"/>
                      </a:lnTo>
                      <a:lnTo>
                        <a:pt x="571" y="1113"/>
                      </a:lnTo>
                      <a:lnTo>
                        <a:pt x="561" y="1125"/>
                      </a:lnTo>
                      <a:lnTo>
                        <a:pt x="552" y="1137"/>
                      </a:lnTo>
                      <a:lnTo>
                        <a:pt x="552" y="1137"/>
                      </a:lnTo>
                      <a:lnTo>
                        <a:pt x="548" y="1141"/>
                      </a:lnTo>
                      <a:lnTo>
                        <a:pt x="545" y="1142"/>
                      </a:lnTo>
                      <a:lnTo>
                        <a:pt x="545" y="1142"/>
                      </a:lnTo>
                      <a:lnTo>
                        <a:pt x="545" y="1142"/>
                      </a:lnTo>
                      <a:lnTo>
                        <a:pt x="545" y="1142"/>
                      </a:lnTo>
                      <a:lnTo>
                        <a:pt x="546" y="1144"/>
                      </a:lnTo>
                      <a:lnTo>
                        <a:pt x="546" y="1144"/>
                      </a:lnTo>
                      <a:lnTo>
                        <a:pt x="545" y="1145"/>
                      </a:lnTo>
                      <a:lnTo>
                        <a:pt x="543" y="1146"/>
                      </a:lnTo>
                      <a:lnTo>
                        <a:pt x="543" y="1146"/>
                      </a:lnTo>
                      <a:lnTo>
                        <a:pt x="542" y="1147"/>
                      </a:lnTo>
                      <a:lnTo>
                        <a:pt x="541" y="1148"/>
                      </a:lnTo>
                      <a:lnTo>
                        <a:pt x="541" y="1149"/>
                      </a:lnTo>
                      <a:lnTo>
                        <a:pt x="540" y="1150"/>
                      </a:lnTo>
                      <a:lnTo>
                        <a:pt x="540" y="1150"/>
                      </a:lnTo>
                      <a:lnTo>
                        <a:pt x="537" y="1151"/>
                      </a:lnTo>
                      <a:lnTo>
                        <a:pt x="533" y="1154"/>
                      </a:lnTo>
                      <a:lnTo>
                        <a:pt x="533" y="1154"/>
                      </a:lnTo>
                      <a:lnTo>
                        <a:pt x="531" y="1157"/>
                      </a:lnTo>
                      <a:lnTo>
                        <a:pt x="528" y="1159"/>
                      </a:lnTo>
                      <a:lnTo>
                        <a:pt x="528" y="1159"/>
                      </a:lnTo>
                      <a:lnTo>
                        <a:pt x="525" y="1160"/>
                      </a:lnTo>
                      <a:lnTo>
                        <a:pt x="524" y="1162"/>
                      </a:lnTo>
                      <a:lnTo>
                        <a:pt x="524" y="1162"/>
                      </a:lnTo>
                      <a:lnTo>
                        <a:pt x="519" y="1165"/>
                      </a:lnTo>
                      <a:lnTo>
                        <a:pt x="513" y="1168"/>
                      </a:lnTo>
                      <a:lnTo>
                        <a:pt x="513" y="1168"/>
                      </a:lnTo>
                      <a:lnTo>
                        <a:pt x="505" y="1173"/>
                      </a:lnTo>
                      <a:lnTo>
                        <a:pt x="498" y="1175"/>
                      </a:lnTo>
                      <a:lnTo>
                        <a:pt x="492" y="1176"/>
                      </a:lnTo>
                      <a:lnTo>
                        <a:pt x="492" y="1176"/>
                      </a:lnTo>
                      <a:lnTo>
                        <a:pt x="488" y="1175"/>
                      </a:lnTo>
                      <a:lnTo>
                        <a:pt x="485" y="1173"/>
                      </a:lnTo>
                      <a:lnTo>
                        <a:pt x="483" y="1170"/>
                      </a:lnTo>
                      <a:lnTo>
                        <a:pt x="480" y="1168"/>
                      </a:lnTo>
                      <a:lnTo>
                        <a:pt x="480" y="1168"/>
                      </a:lnTo>
                      <a:lnTo>
                        <a:pt x="475" y="1164"/>
                      </a:lnTo>
                      <a:lnTo>
                        <a:pt x="473" y="1162"/>
                      </a:lnTo>
                      <a:lnTo>
                        <a:pt x="469" y="1161"/>
                      </a:lnTo>
                      <a:lnTo>
                        <a:pt x="469" y="1161"/>
                      </a:lnTo>
                      <a:lnTo>
                        <a:pt x="467" y="1161"/>
                      </a:lnTo>
                      <a:lnTo>
                        <a:pt x="465" y="1162"/>
                      </a:lnTo>
                      <a:lnTo>
                        <a:pt x="463" y="1162"/>
                      </a:lnTo>
                      <a:lnTo>
                        <a:pt x="461" y="1162"/>
                      </a:lnTo>
                      <a:lnTo>
                        <a:pt x="461" y="1162"/>
                      </a:lnTo>
                      <a:lnTo>
                        <a:pt x="459" y="1161"/>
                      </a:lnTo>
                      <a:lnTo>
                        <a:pt x="457" y="1161"/>
                      </a:lnTo>
                      <a:lnTo>
                        <a:pt x="457" y="1161"/>
                      </a:lnTo>
                      <a:lnTo>
                        <a:pt x="451" y="1161"/>
                      </a:lnTo>
                      <a:lnTo>
                        <a:pt x="447" y="1160"/>
                      </a:lnTo>
                      <a:lnTo>
                        <a:pt x="445" y="1158"/>
                      </a:lnTo>
                      <a:lnTo>
                        <a:pt x="445" y="1158"/>
                      </a:lnTo>
                      <a:lnTo>
                        <a:pt x="440" y="1149"/>
                      </a:lnTo>
                      <a:lnTo>
                        <a:pt x="438" y="1146"/>
                      </a:lnTo>
                      <a:lnTo>
                        <a:pt x="438" y="1145"/>
                      </a:lnTo>
                      <a:lnTo>
                        <a:pt x="438" y="1145"/>
                      </a:lnTo>
                      <a:lnTo>
                        <a:pt x="442" y="1143"/>
                      </a:lnTo>
                      <a:lnTo>
                        <a:pt x="443" y="1142"/>
                      </a:lnTo>
                      <a:lnTo>
                        <a:pt x="443" y="1140"/>
                      </a:lnTo>
                      <a:lnTo>
                        <a:pt x="443" y="1140"/>
                      </a:lnTo>
                      <a:lnTo>
                        <a:pt x="442" y="1135"/>
                      </a:lnTo>
                      <a:lnTo>
                        <a:pt x="442" y="1133"/>
                      </a:lnTo>
                      <a:lnTo>
                        <a:pt x="442" y="1131"/>
                      </a:lnTo>
                      <a:lnTo>
                        <a:pt x="442" y="1131"/>
                      </a:lnTo>
                      <a:lnTo>
                        <a:pt x="443" y="1130"/>
                      </a:lnTo>
                      <a:lnTo>
                        <a:pt x="443" y="1129"/>
                      </a:lnTo>
                      <a:lnTo>
                        <a:pt x="441" y="1129"/>
                      </a:lnTo>
                      <a:lnTo>
                        <a:pt x="441" y="1129"/>
                      </a:lnTo>
                      <a:lnTo>
                        <a:pt x="429" y="1130"/>
                      </a:lnTo>
                      <a:lnTo>
                        <a:pt x="429" y="1130"/>
                      </a:lnTo>
                      <a:lnTo>
                        <a:pt x="427" y="1131"/>
                      </a:lnTo>
                      <a:lnTo>
                        <a:pt x="425" y="1132"/>
                      </a:lnTo>
                      <a:lnTo>
                        <a:pt x="422" y="1134"/>
                      </a:lnTo>
                      <a:lnTo>
                        <a:pt x="420" y="1135"/>
                      </a:lnTo>
                      <a:lnTo>
                        <a:pt x="420" y="1135"/>
                      </a:lnTo>
                      <a:lnTo>
                        <a:pt x="415" y="1135"/>
                      </a:lnTo>
                      <a:lnTo>
                        <a:pt x="412" y="1135"/>
                      </a:lnTo>
                      <a:lnTo>
                        <a:pt x="411" y="1136"/>
                      </a:lnTo>
                      <a:lnTo>
                        <a:pt x="411" y="1136"/>
                      </a:lnTo>
                      <a:lnTo>
                        <a:pt x="410" y="1138"/>
                      </a:lnTo>
                      <a:lnTo>
                        <a:pt x="410" y="1139"/>
                      </a:lnTo>
                      <a:lnTo>
                        <a:pt x="409" y="1141"/>
                      </a:lnTo>
                      <a:lnTo>
                        <a:pt x="409" y="1142"/>
                      </a:lnTo>
                      <a:lnTo>
                        <a:pt x="409" y="1142"/>
                      </a:lnTo>
                      <a:lnTo>
                        <a:pt x="399" y="1144"/>
                      </a:lnTo>
                      <a:lnTo>
                        <a:pt x="394" y="1146"/>
                      </a:lnTo>
                      <a:lnTo>
                        <a:pt x="392" y="1146"/>
                      </a:lnTo>
                      <a:lnTo>
                        <a:pt x="391" y="1145"/>
                      </a:lnTo>
                      <a:lnTo>
                        <a:pt x="391" y="1145"/>
                      </a:lnTo>
                      <a:lnTo>
                        <a:pt x="389" y="1141"/>
                      </a:lnTo>
                      <a:lnTo>
                        <a:pt x="388" y="1139"/>
                      </a:lnTo>
                      <a:lnTo>
                        <a:pt x="387" y="1139"/>
                      </a:lnTo>
                      <a:lnTo>
                        <a:pt x="387" y="1139"/>
                      </a:lnTo>
                      <a:lnTo>
                        <a:pt x="387" y="1144"/>
                      </a:lnTo>
                      <a:lnTo>
                        <a:pt x="387" y="1146"/>
                      </a:lnTo>
                      <a:lnTo>
                        <a:pt x="386" y="1147"/>
                      </a:lnTo>
                      <a:lnTo>
                        <a:pt x="386" y="1147"/>
                      </a:lnTo>
                      <a:lnTo>
                        <a:pt x="377" y="1149"/>
                      </a:lnTo>
                      <a:lnTo>
                        <a:pt x="370" y="1151"/>
                      </a:lnTo>
                      <a:lnTo>
                        <a:pt x="365" y="1151"/>
                      </a:lnTo>
                      <a:lnTo>
                        <a:pt x="365" y="1151"/>
                      </a:lnTo>
                      <a:lnTo>
                        <a:pt x="359" y="1148"/>
                      </a:lnTo>
                      <a:lnTo>
                        <a:pt x="358" y="1147"/>
                      </a:lnTo>
                      <a:lnTo>
                        <a:pt x="357" y="1145"/>
                      </a:lnTo>
                      <a:lnTo>
                        <a:pt x="357" y="1145"/>
                      </a:lnTo>
                      <a:lnTo>
                        <a:pt x="359" y="1140"/>
                      </a:lnTo>
                      <a:lnTo>
                        <a:pt x="359" y="1137"/>
                      </a:lnTo>
                      <a:lnTo>
                        <a:pt x="357" y="1136"/>
                      </a:lnTo>
                      <a:lnTo>
                        <a:pt x="357" y="1136"/>
                      </a:lnTo>
                      <a:lnTo>
                        <a:pt x="352" y="1134"/>
                      </a:lnTo>
                      <a:lnTo>
                        <a:pt x="349" y="1133"/>
                      </a:lnTo>
                      <a:lnTo>
                        <a:pt x="347" y="1131"/>
                      </a:lnTo>
                      <a:lnTo>
                        <a:pt x="347" y="1131"/>
                      </a:lnTo>
                      <a:lnTo>
                        <a:pt x="341" y="1127"/>
                      </a:lnTo>
                      <a:lnTo>
                        <a:pt x="338" y="1125"/>
                      </a:lnTo>
                      <a:lnTo>
                        <a:pt x="335" y="1124"/>
                      </a:lnTo>
                      <a:lnTo>
                        <a:pt x="335" y="1124"/>
                      </a:lnTo>
                      <a:lnTo>
                        <a:pt x="330" y="1123"/>
                      </a:lnTo>
                      <a:lnTo>
                        <a:pt x="325" y="1120"/>
                      </a:lnTo>
                      <a:lnTo>
                        <a:pt x="325" y="1120"/>
                      </a:lnTo>
                      <a:lnTo>
                        <a:pt x="322" y="1119"/>
                      </a:lnTo>
                      <a:lnTo>
                        <a:pt x="318" y="1118"/>
                      </a:lnTo>
                      <a:lnTo>
                        <a:pt x="314" y="1116"/>
                      </a:lnTo>
                      <a:lnTo>
                        <a:pt x="312" y="1115"/>
                      </a:lnTo>
                      <a:lnTo>
                        <a:pt x="311" y="1114"/>
                      </a:lnTo>
                      <a:lnTo>
                        <a:pt x="311" y="1114"/>
                      </a:lnTo>
                      <a:lnTo>
                        <a:pt x="312" y="1110"/>
                      </a:lnTo>
                      <a:lnTo>
                        <a:pt x="312" y="1108"/>
                      </a:lnTo>
                      <a:lnTo>
                        <a:pt x="311" y="1106"/>
                      </a:lnTo>
                      <a:lnTo>
                        <a:pt x="311" y="1106"/>
                      </a:lnTo>
                      <a:lnTo>
                        <a:pt x="301" y="1102"/>
                      </a:lnTo>
                      <a:lnTo>
                        <a:pt x="295" y="1099"/>
                      </a:lnTo>
                      <a:lnTo>
                        <a:pt x="291" y="1097"/>
                      </a:lnTo>
                      <a:lnTo>
                        <a:pt x="291" y="1097"/>
                      </a:lnTo>
                      <a:lnTo>
                        <a:pt x="281" y="1086"/>
                      </a:lnTo>
                      <a:lnTo>
                        <a:pt x="271" y="1078"/>
                      </a:lnTo>
                      <a:lnTo>
                        <a:pt x="271" y="1078"/>
                      </a:lnTo>
                      <a:lnTo>
                        <a:pt x="270" y="1074"/>
                      </a:lnTo>
                      <a:lnTo>
                        <a:pt x="269" y="1073"/>
                      </a:lnTo>
                      <a:lnTo>
                        <a:pt x="268" y="1072"/>
                      </a:lnTo>
                      <a:lnTo>
                        <a:pt x="268" y="1072"/>
                      </a:lnTo>
                      <a:lnTo>
                        <a:pt x="266" y="1073"/>
                      </a:lnTo>
                      <a:lnTo>
                        <a:pt x="265" y="1073"/>
                      </a:lnTo>
                      <a:lnTo>
                        <a:pt x="264" y="1073"/>
                      </a:lnTo>
                      <a:lnTo>
                        <a:pt x="264" y="1073"/>
                      </a:lnTo>
                      <a:lnTo>
                        <a:pt x="262" y="1069"/>
                      </a:lnTo>
                      <a:lnTo>
                        <a:pt x="261" y="1067"/>
                      </a:lnTo>
                      <a:lnTo>
                        <a:pt x="259" y="1066"/>
                      </a:lnTo>
                      <a:lnTo>
                        <a:pt x="259" y="1066"/>
                      </a:lnTo>
                      <a:lnTo>
                        <a:pt x="255" y="1065"/>
                      </a:lnTo>
                      <a:lnTo>
                        <a:pt x="252" y="1064"/>
                      </a:lnTo>
                      <a:lnTo>
                        <a:pt x="252" y="1064"/>
                      </a:lnTo>
                      <a:lnTo>
                        <a:pt x="251" y="1064"/>
                      </a:lnTo>
                      <a:lnTo>
                        <a:pt x="249" y="1065"/>
                      </a:lnTo>
                      <a:lnTo>
                        <a:pt x="245" y="1067"/>
                      </a:lnTo>
                      <a:lnTo>
                        <a:pt x="245" y="1067"/>
                      </a:lnTo>
                      <a:lnTo>
                        <a:pt x="245" y="1067"/>
                      </a:lnTo>
                      <a:lnTo>
                        <a:pt x="247" y="1068"/>
                      </a:lnTo>
                      <a:lnTo>
                        <a:pt x="248" y="1069"/>
                      </a:lnTo>
                      <a:lnTo>
                        <a:pt x="248" y="1070"/>
                      </a:lnTo>
                      <a:lnTo>
                        <a:pt x="248" y="1070"/>
                      </a:lnTo>
                      <a:lnTo>
                        <a:pt x="247" y="1073"/>
                      </a:lnTo>
                      <a:lnTo>
                        <a:pt x="245" y="1077"/>
                      </a:lnTo>
                      <a:lnTo>
                        <a:pt x="245" y="1077"/>
                      </a:lnTo>
                      <a:lnTo>
                        <a:pt x="243" y="1079"/>
                      </a:lnTo>
                      <a:lnTo>
                        <a:pt x="241" y="1081"/>
                      </a:lnTo>
                      <a:lnTo>
                        <a:pt x="236" y="1083"/>
                      </a:lnTo>
                      <a:lnTo>
                        <a:pt x="236" y="1083"/>
                      </a:lnTo>
                      <a:lnTo>
                        <a:pt x="231" y="1083"/>
                      </a:lnTo>
                      <a:lnTo>
                        <a:pt x="226" y="1083"/>
                      </a:lnTo>
                      <a:lnTo>
                        <a:pt x="226" y="1083"/>
                      </a:lnTo>
                      <a:lnTo>
                        <a:pt x="209" y="1084"/>
                      </a:lnTo>
                      <a:lnTo>
                        <a:pt x="209" y="1084"/>
                      </a:lnTo>
                      <a:lnTo>
                        <a:pt x="207" y="1084"/>
                      </a:lnTo>
                      <a:lnTo>
                        <a:pt x="206" y="1085"/>
                      </a:lnTo>
                      <a:lnTo>
                        <a:pt x="207" y="1088"/>
                      </a:lnTo>
                      <a:lnTo>
                        <a:pt x="207" y="1088"/>
                      </a:lnTo>
                      <a:lnTo>
                        <a:pt x="208" y="1092"/>
                      </a:lnTo>
                      <a:lnTo>
                        <a:pt x="209" y="1094"/>
                      </a:lnTo>
                      <a:lnTo>
                        <a:pt x="209" y="1096"/>
                      </a:lnTo>
                      <a:lnTo>
                        <a:pt x="209" y="1096"/>
                      </a:lnTo>
                      <a:lnTo>
                        <a:pt x="206" y="1100"/>
                      </a:lnTo>
                      <a:lnTo>
                        <a:pt x="204" y="1105"/>
                      </a:lnTo>
                      <a:lnTo>
                        <a:pt x="204" y="1105"/>
                      </a:lnTo>
                      <a:lnTo>
                        <a:pt x="202" y="1108"/>
                      </a:lnTo>
                      <a:lnTo>
                        <a:pt x="202" y="1109"/>
                      </a:lnTo>
                      <a:lnTo>
                        <a:pt x="202" y="1110"/>
                      </a:lnTo>
                      <a:lnTo>
                        <a:pt x="202" y="1110"/>
                      </a:lnTo>
                      <a:lnTo>
                        <a:pt x="202" y="1114"/>
                      </a:lnTo>
                      <a:lnTo>
                        <a:pt x="202" y="1116"/>
                      </a:lnTo>
                      <a:lnTo>
                        <a:pt x="201" y="1117"/>
                      </a:lnTo>
                      <a:lnTo>
                        <a:pt x="201" y="1117"/>
                      </a:lnTo>
                      <a:lnTo>
                        <a:pt x="200" y="1118"/>
                      </a:lnTo>
                      <a:lnTo>
                        <a:pt x="200" y="1119"/>
                      </a:lnTo>
                      <a:lnTo>
                        <a:pt x="201" y="1123"/>
                      </a:lnTo>
                      <a:lnTo>
                        <a:pt x="201" y="1123"/>
                      </a:lnTo>
                      <a:lnTo>
                        <a:pt x="200" y="1127"/>
                      </a:lnTo>
                      <a:lnTo>
                        <a:pt x="198" y="1133"/>
                      </a:lnTo>
                      <a:lnTo>
                        <a:pt x="198" y="1133"/>
                      </a:lnTo>
                      <a:lnTo>
                        <a:pt x="198" y="1136"/>
                      </a:lnTo>
                      <a:lnTo>
                        <a:pt x="199" y="1140"/>
                      </a:lnTo>
                      <a:lnTo>
                        <a:pt x="200" y="1144"/>
                      </a:lnTo>
                      <a:lnTo>
                        <a:pt x="202" y="1148"/>
                      </a:lnTo>
                      <a:lnTo>
                        <a:pt x="202" y="1148"/>
                      </a:lnTo>
                      <a:lnTo>
                        <a:pt x="210" y="1158"/>
                      </a:lnTo>
                      <a:lnTo>
                        <a:pt x="218" y="1166"/>
                      </a:lnTo>
                      <a:lnTo>
                        <a:pt x="218" y="1166"/>
                      </a:lnTo>
                      <a:lnTo>
                        <a:pt x="225" y="1171"/>
                      </a:lnTo>
                      <a:lnTo>
                        <a:pt x="229" y="1174"/>
                      </a:lnTo>
                      <a:lnTo>
                        <a:pt x="232" y="1178"/>
                      </a:lnTo>
                      <a:lnTo>
                        <a:pt x="232" y="1178"/>
                      </a:lnTo>
                      <a:lnTo>
                        <a:pt x="240" y="1190"/>
                      </a:lnTo>
                      <a:lnTo>
                        <a:pt x="244" y="1195"/>
                      </a:lnTo>
                      <a:lnTo>
                        <a:pt x="247" y="1200"/>
                      </a:lnTo>
                      <a:lnTo>
                        <a:pt x="247" y="1200"/>
                      </a:lnTo>
                      <a:lnTo>
                        <a:pt x="247" y="1205"/>
                      </a:lnTo>
                      <a:lnTo>
                        <a:pt x="249" y="1207"/>
                      </a:lnTo>
                      <a:lnTo>
                        <a:pt x="252" y="1209"/>
                      </a:lnTo>
                      <a:lnTo>
                        <a:pt x="252" y="1209"/>
                      </a:lnTo>
                      <a:lnTo>
                        <a:pt x="254" y="1212"/>
                      </a:lnTo>
                      <a:lnTo>
                        <a:pt x="256" y="1218"/>
                      </a:lnTo>
                      <a:lnTo>
                        <a:pt x="257" y="1222"/>
                      </a:lnTo>
                      <a:lnTo>
                        <a:pt x="259" y="1226"/>
                      </a:lnTo>
                      <a:lnTo>
                        <a:pt x="259" y="1226"/>
                      </a:lnTo>
                      <a:lnTo>
                        <a:pt x="263" y="1230"/>
                      </a:lnTo>
                      <a:lnTo>
                        <a:pt x="264" y="1231"/>
                      </a:lnTo>
                      <a:lnTo>
                        <a:pt x="266" y="1231"/>
                      </a:lnTo>
                      <a:lnTo>
                        <a:pt x="266" y="1231"/>
                      </a:lnTo>
                      <a:lnTo>
                        <a:pt x="267" y="1232"/>
                      </a:lnTo>
                      <a:lnTo>
                        <a:pt x="268" y="1233"/>
                      </a:lnTo>
                      <a:lnTo>
                        <a:pt x="269" y="1237"/>
                      </a:lnTo>
                      <a:lnTo>
                        <a:pt x="269" y="1237"/>
                      </a:lnTo>
                      <a:lnTo>
                        <a:pt x="269" y="1241"/>
                      </a:lnTo>
                      <a:lnTo>
                        <a:pt x="269" y="1245"/>
                      </a:lnTo>
                      <a:lnTo>
                        <a:pt x="267" y="1250"/>
                      </a:lnTo>
                      <a:lnTo>
                        <a:pt x="266" y="1252"/>
                      </a:lnTo>
                      <a:lnTo>
                        <a:pt x="264" y="1253"/>
                      </a:lnTo>
                      <a:lnTo>
                        <a:pt x="264" y="1253"/>
                      </a:lnTo>
                      <a:lnTo>
                        <a:pt x="259" y="1256"/>
                      </a:lnTo>
                      <a:lnTo>
                        <a:pt x="254" y="1258"/>
                      </a:lnTo>
                      <a:lnTo>
                        <a:pt x="245" y="1264"/>
                      </a:lnTo>
                      <a:lnTo>
                        <a:pt x="245" y="1264"/>
                      </a:lnTo>
                      <a:lnTo>
                        <a:pt x="238" y="1269"/>
                      </a:lnTo>
                      <a:lnTo>
                        <a:pt x="233" y="1273"/>
                      </a:lnTo>
                      <a:lnTo>
                        <a:pt x="233" y="1273"/>
                      </a:lnTo>
                      <a:lnTo>
                        <a:pt x="230" y="1276"/>
                      </a:lnTo>
                      <a:lnTo>
                        <a:pt x="226" y="1281"/>
                      </a:lnTo>
                      <a:lnTo>
                        <a:pt x="226" y="1281"/>
                      </a:lnTo>
                      <a:lnTo>
                        <a:pt x="222" y="1284"/>
                      </a:lnTo>
                      <a:lnTo>
                        <a:pt x="220" y="1286"/>
                      </a:lnTo>
                      <a:lnTo>
                        <a:pt x="220" y="1286"/>
                      </a:lnTo>
                      <a:lnTo>
                        <a:pt x="217" y="1293"/>
                      </a:lnTo>
                      <a:lnTo>
                        <a:pt x="215" y="1298"/>
                      </a:lnTo>
                      <a:lnTo>
                        <a:pt x="212" y="1301"/>
                      </a:lnTo>
                      <a:lnTo>
                        <a:pt x="212" y="1301"/>
                      </a:lnTo>
                      <a:lnTo>
                        <a:pt x="208" y="1308"/>
                      </a:lnTo>
                      <a:lnTo>
                        <a:pt x="206" y="1313"/>
                      </a:lnTo>
                      <a:lnTo>
                        <a:pt x="204" y="1315"/>
                      </a:lnTo>
                      <a:lnTo>
                        <a:pt x="204" y="1315"/>
                      </a:lnTo>
                      <a:lnTo>
                        <a:pt x="198" y="1320"/>
                      </a:lnTo>
                      <a:lnTo>
                        <a:pt x="191" y="1327"/>
                      </a:lnTo>
                      <a:lnTo>
                        <a:pt x="191" y="1327"/>
                      </a:lnTo>
                      <a:lnTo>
                        <a:pt x="189" y="1331"/>
                      </a:lnTo>
                      <a:lnTo>
                        <a:pt x="189" y="1335"/>
                      </a:lnTo>
                      <a:lnTo>
                        <a:pt x="189" y="1339"/>
                      </a:lnTo>
                      <a:lnTo>
                        <a:pt x="190" y="1344"/>
                      </a:lnTo>
                      <a:lnTo>
                        <a:pt x="190" y="1344"/>
                      </a:lnTo>
                      <a:lnTo>
                        <a:pt x="190" y="1347"/>
                      </a:lnTo>
                      <a:lnTo>
                        <a:pt x="190" y="1350"/>
                      </a:lnTo>
                      <a:lnTo>
                        <a:pt x="190" y="1352"/>
                      </a:lnTo>
                      <a:lnTo>
                        <a:pt x="188" y="1354"/>
                      </a:lnTo>
                      <a:lnTo>
                        <a:pt x="188" y="1354"/>
                      </a:lnTo>
                      <a:lnTo>
                        <a:pt x="185" y="1356"/>
                      </a:lnTo>
                      <a:lnTo>
                        <a:pt x="179" y="1358"/>
                      </a:lnTo>
                      <a:lnTo>
                        <a:pt x="173" y="1359"/>
                      </a:lnTo>
                      <a:lnTo>
                        <a:pt x="171" y="1359"/>
                      </a:lnTo>
                      <a:lnTo>
                        <a:pt x="169" y="1358"/>
                      </a:lnTo>
                      <a:lnTo>
                        <a:pt x="169" y="1358"/>
                      </a:lnTo>
                      <a:lnTo>
                        <a:pt x="168" y="1354"/>
                      </a:lnTo>
                      <a:lnTo>
                        <a:pt x="167" y="1351"/>
                      </a:lnTo>
                      <a:lnTo>
                        <a:pt x="167" y="1347"/>
                      </a:lnTo>
                      <a:lnTo>
                        <a:pt x="165" y="1345"/>
                      </a:lnTo>
                      <a:lnTo>
                        <a:pt x="165" y="1345"/>
                      </a:lnTo>
                      <a:lnTo>
                        <a:pt x="161" y="1340"/>
                      </a:lnTo>
                      <a:lnTo>
                        <a:pt x="155" y="1336"/>
                      </a:lnTo>
                      <a:lnTo>
                        <a:pt x="155" y="1336"/>
                      </a:lnTo>
                      <a:lnTo>
                        <a:pt x="152" y="1332"/>
                      </a:lnTo>
                      <a:lnTo>
                        <a:pt x="151" y="1331"/>
                      </a:lnTo>
                      <a:lnTo>
                        <a:pt x="151" y="1331"/>
                      </a:lnTo>
                      <a:lnTo>
                        <a:pt x="147" y="1333"/>
                      </a:lnTo>
                      <a:lnTo>
                        <a:pt x="144" y="1338"/>
                      </a:lnTo>
                      <a:lnTo>
                        <a:pt x="137" y="1348"/>
                      </a:lnTo>
                      <a:lnTo>
                        <a:pt x="137" y="1348"/>
                      </a:lnTo>
                      <a:lnTo>
                        <a:pt x="134" y="1351"/>
                      </a:lnTo>
                      <a:lnTo>
                        <a:pt x="133" y="1355"/>
                      </a:lnTo>
                      <a:lnTo>
                        <a:pt x="133" y="1357"/>
                      </a:lnTo>
                      <a:lnTo>
                        <a:pt x="133" y="1359"/>
                      </a:lnTo>
                      <a:lnTo>
                        <a:pt x="133" y="1359"/>
                      </a:lnTo>
                      <a:lnTo>
                        <a:pt x="134" y="1361"/>
                      </a:lnTo>
                      <a:lnTo>
                        <a:pt x="134" y="1363"/>
                      </a:lnTo>
                      <a:lnTo>
                        <a:pt x="133" y="1364"/>
                      </a:lnTo>
                      <a:lnTo>
                        <a:pt x="132" y="1365"/>
                      </a:lnTo>
                      <a:lnTo>
                        <a:pt x="132" y="1365"/>
                      </a:lnTo>
                      <a:lnTo>
                        <a:pt x="130" y="1365"/>
                      </a:lnTo>
                      <a:lnTo>
                        <a:pt x="127" y="1366"/>
                      </a:lnTo>
                      <a:lnTo>
                        <a:pt x="127" y="1366"/>
                      </a:lnTo>
                      <a:lnTo>
                        <a:pt x="124" y="1367"/>
                      </a:lnTo>
                      <a:lnTo>
                        <a:pt x="123" y="1369"/>
                      </a:lnTo>
                      <a:lnTo>
                        <a:pt x="121" y="1371"/>
                      </a:lnTo>
                      <a:lnTo>
                        <a:pt x="119" y="1371"/>
                      </a:lnTo>
                      <a:lnTo>
                        <a:pt x="119" y="1371"/>
                      </a:lnTo>
                      <a:lnTo>
                        <a:pt x="113" y="1373"/>
                      </a:lnTo>
                      <a:lnTo>
                        <a:pt x="110" y="1374"/>
                      </a:lnTo>
                      <a:lnTo>
                        <a:pt x="108" y="1377"/>
                      </a:lnTo>
                      <a:lnTo>
                        <a:pt x="108" y="1377"/>
                      </a:lnTo>
                      <a:lnTo>
                        <a:pt x="105" y="1382"/>
                      </a:lnTo>
                      <a:lnTo>
                        <a:pt x="104" y="1386"/>
                      </a:lnTo>
                      <a:lnTo>
                        <a:pt x="104" y="1386"/>
                      </a:lnTo>
                      <a:lnTo>
                        <a:pt x="102" y="1389"/>
                      </a:lnTo>
                      <a:lnTo>
                        <a:pt x="99" y="1392"/>
                      </a:lnTo>
                      <a:lnTo>
                        <a:pt x="99" y="1392"/>
                      </a:lnTo>
                      <a:lnTo>
                        <a:pt x="96" y="1393"/>
                      </a:lnTo>
                      <a:lnTo>
                        <a:pt x="92" y="1395"/>
                      </a:lnTo>
                      <a:lnTo>
                        <a:pt x="87" y="1396"/>
                      </a:lnTo>
                      <a:lnTo>
                        <a:pt x="82" y="1396"/>
                      </a:lnTo>
                      <a:lnTo>
                        <a:pt x="82" y="1396"/>
                      </a:lnTo>
                      <a:lnTo>
                        <a:pt x="74" y="1395"/>
                      </a:lnTo>
                      <a:lnTo>
                        <a:pt x="65" y="1394"/>
                      </a:lnTo>
                      <a:lnTo>
                        <a:pt x="65" y="1394"/>
                      </a:lnTo>
                      <a:lnTo>
                        <a:pt x="59" y="1395"/>
                      </a:lnTo>
                      <a:lnTo>
                        <a:pt x="50" y="1397"/>
                      </a:lnTo>
                      <a:lnTo>
                        <a:pt x="42" y="1401"/>
                      </a:lnTo>
                      <a:lnTo>
                        <a:pt x="39" y="1403"/>
                      </a:lnTo>
                      <a:lnTo>
                        <a:pt x="37" y="1406"/>
                      </a:lnTo>
                      <a:lnTo>
                        <a:pt x="37" y="1406"/>
                      </a:lnTo>
                      <a:lnTo>
                        <a:pt x="34" y="1413"/>
                      </a:lnTo>
                      <a:lnTo>
                        <a:pt x="32" y="1417"/>
                      </a:lnTo>
                      <a:lnTo>
                        <a:pt x="30" y="1421"/>
                      </a:lnTo>
                      <a:lnTo>
                        <a:pt x="27" y="1424"/>
                      </a:lnTo>
                      <a:lnTo>
                        <a:pt x="27" y="1424"/>
                      </a:lnTo>
                      <a:lnTo>
                        <a:pt x="20" y="1428"/>
                      </a:lnTo>
                      <a:lnTo>
                        <a:pt x="18" y="1431"/>
                      </a:lnTo>
                      <a:lnTo>
                        <a:pt x="18" y="1434"/>
                      </a:lnTo>
                      <a:lnTo>
                        <a:pt x="18" y="1434"/>
                      </a:lnTo>
                      <a:lnTo>
                        <a:pt x="18" y="1436"/>
                      </a:lnTo>
                      <a:lnTo>
                        <a:pt x="19" y="1439"/>
                      </a:lnTo>
                      <a:lnTo>
                        <a:pt x="22" y="1442"/>
                      </a:lnTo>
                      <a:lnTo>
                        <a:pt x="22" y="1442"/>
                      </a:lnTo>
                      <a:lnTo>
                        <a:pt x="22" y="1452"/>
                      </a:lnTo>
                      <a:lnTo>
                        <a:pt x="23" y="1464"/>
                      </a:lnTo>
                      <a:lnTo>
                        <a:pt x="23" y="1464"/>
                      </a:lnTo>
                      <a:lnTo>
                        <a:pt x="25" y="1473"/>
                      </a:lnTo>
                      <a:lnTo>
                        <a:pt x="26" y="1478"/>
                      </a:lnTo>
                      <a:lnTo>
                        <a:pt x="27" y="1482"/>
                      </a:lnTo>
                      <a:lnTo>
                        <a:pt x="27" y="1482"/>
                      </a:lnTo>
                      <a:lnTo>
                        <a:pt x="28" y="1500"/>
                      </a:lnTo>
                      <a:lnTo>
                        <a:pt x="28" y="1513"/>
                      </a:lnTo>
                      <a:lnTo>
                        <a:pt x="27" y="1521"/>
                      </a:lnTo>
                      <a:lnTo>
                        <a:pt x="27" y="1521"/>
                      </a:lnTo>
                      <a:lnTo>
                        <a:pt x="24" y="1531"/>
                      </a:lnTo>
                      <a:lnTo>
                        <a:pt x="19" y="1541"/>
                      </a:lnTo>
                      <a:lnTo>
                        <a:pt x="19" y="1541"/>
                      </a:lnTo>
                      <a:lnTo>
                        <a:pt x="17" y="1544"/>
                      </a:lnTo>
                      <a:lnTo>
                        <a:pt x="15" y="1548"/>
                      </a:lnTo>
                      <a:lnTo>
                        <a:pt x="15" y="1548"/>
                      </a:lnTo>
                      <a:lnTo>
                        <a:pt x="11" y="1554"/>
                      </a:lnTo>
                      <a:lnTo>
                        <a:pt x="9" y="1556"/>
                      </a:lnTo>
                      <a:lnTo>
                        <a:pt x="7" y="1557"/>
                      </a:lnTo>
                      <a:lnTo>
                        <a:pt x="7" y="1557"/>
                      </a:lnTo>
                      <a:lnTo>
                        <a:pt x="4" y="1558"/>
                      </a:lnTo>
                      <a:lnTo>
                        <a:pt x="3" y="1561"/>
                      </a:lnTo>
                      <a:lnTo>
                        <a:pt x="1" y="1570"/>
                      </a:lnTo>
                      <a:lnTo>
                        <a:pt x="1" y="1570"/>
                      </a:lnTo>
                      <a:lnTo>
                        <a:pt x="0" y="1579"/>
                      </a:lnTo>
                      <a:lnTo>
                        <a:pt x="0" y="1582"/>
                      </a:lnTo>
                      <a:lnTo>
                        <a:pt x="0" y="1583"/>
                      </a:lnTo>
                      <a:lnTo>
                        <a:pt x="0" y="1583"/>
                      </a:lnTo>
                      <a:lnTo>
                        <a:pt x="2" y="1586"/>
                      </a:lnTo>
                      <a:lnTo>
                        <a:pt x="3" y="1589"/>
                      </a:lnTo>
                      <a:lnTo>
                        <a:pt x="3" y="1591"/>
                      </a:lnTo>
                      <a:lnTo>
                        <a:pt x="3" y="1591"/>
                      </a:lnTo>
                      <a:lnTo>
                        <a:pt x="2" y="1596"/>
                      </a:lnTo>
                      <a:lnTo>
                        <a:pt x="0" y="1601"/>
                      </a:lnTo>
                      <a:lnTo>
                        <a:pt x="0" y="1601"/>
                      </a:lnTo>
                      <a:lnTo>
                        <a:pt x="0" y="1602"/>
                      </a:lnTo>
                      <a:lnTo>
                        <a:pt x="1" y="1603"/>
                      </a:lnTo>
                      <a:lnTo>
                        <a:pt x="4" y="1608"/>
                      </a:lnTo>
                      <a:lnTo>
                        <a:pt x="4" y="1608"/>
                      </a:lnTo>
                      <a:lnTo>
                        <a:pt x="7" y="1615"/>
                      </a:lnTo>
                      <a:lnTo>
                        <a:pt x="9" y="1617"/>
                      </a:lnTo>
                      <a:lnTo>
                        <a:pt x="11" y="1618"/>
                      </a:lnTo>
                      <a:lnTo>
                        <a:pt x="11" y="1618"/>
                      </a:lnTo>
                      <a:lnTo>
                        <a:pt x="13" y="1617"/>
                      </a:lnTo>
                      <a:lnTo>
                        <a:pt x="14" y="1617"/>
                      </a:lnTo>
                      <a:lnTo>
                        <a:pt x="14" y="1618"/>
                      </a:lnTo>
                      <a:lnTo>
                        <a:pt x="14" y="1618"/>
                      </a:lnTo>
                      <a:lnTo>
                        <a:pt x="16" y="1621"/>
                      </a:lnTo>
                      <a:lnTo>
                        <a:pt x="17" y="1621"/>
                      </a:lnTo>
                      <a:lnTo>
                        <a:pt x="18" y="1620"/>
                      </a:lnTo>
                      <a:lnTo>
                        <a:pt x="18" y="1620"/>
                      </a:lnTo>
                      <a:lnTo>
                        <a:pt x="19" y="1620"/>
                      </a:lnTo>
                      <a:lnTo>
                        <a:pt x="22" y="1620"/>
                      </a:lnTo>
                      <a:lnTo>
                        <a:pt x="22" y="1620"/>
                      </a:lnTo>
                      <a:lnTo>
                        <a:pt x="27" y="1622"/>
                      </a:lnTo>
                      <a:lnTo>
                        <a:pt x="33" y="1623"/>
                      </a:lnTo>
                      <a:lnTo>
                        <a:pt x="33" y="1623"/>
                      </a:lnTo>
                      <a:lnTo>
                        <a:pt x="36" y="1624"/>
                      </a:lnTo>
                      <a:lnTo>
                        <a:pt x="37" y="1629"/>
                      </a:lnTo>
                      <a:lnTo>
                        <a:pt x="37" y="1629"/>
                      </a:lnTo>
                      <a:lnTo>
                        <a:pt x="37" y="1633"/>
                      </a:lnTo>
                      <a:lnTo>
                        <a:pt x="38" y="1637"/>
                      </a:lnTo>
                      <a:lnTo>
                        <a:pt x="38" y="1637"/>
                      </a:lnTo>
                      <a:lnTo>
                        <a:pt x="45" y="1650"/>
                      </a:lnTo>
                      <a:lnTo>
                        <a:pt x="52" y="1664"/>
                      </a:lnTo>
                      <a:lnTo>
                        <a:pt x="52" y="1664"/>
                      </a:lnTo>
                      <a:lnTo>
                        <a:pt x="53" y="1665"/>
                      </a:lnTo>
                      <a:lnTo>
                        <a:pt x="57" y="1665"/>
                      </a:lnTo>
                      <a:lnTo>
                        <a:pt x="65" y="1667"/>
                      </a:lnTo>
                      <a:lnTo>
                        <a:pt x="74" y="1668"/>
                      </a:lnTo>
                      <a:lnTo>
                        <a:pt x="81" y="1670"/>
                      </a:lnTo>
                      <a:lnTo>
                        <a:pt x="81" y="1670"/>
                      </a:lnTo>
                      <a:lnTo>
                        <a:pt x="87" y="1674"/>
                      </a:lnTo>
                      <a:lnTo>
                        <a:pt x="92" y="1679"/>
                      </a:lnTo>
                      <a:lnTo>
                        <a:pt x="97" y="1684"/>
                      </a:lnTo>
                      <a:lnTo>
                        <a:pt x="100" y="1690"/>
                      </a:lnTo>
                      <a:lnTo>
                        <a:pt x="100" y="1690"/>
                      </a:lnTo>
                      <a:lnTo>
                        <a:pt x="104" y="1699"/>
                      </a:lnTo>
                      <a:lnTo>
                        <a:pt x="110" y="1708"/>
                      </a:lnTo>
                      <a:lnTo>
                        <a:pt x="115" y="1717"/>
                      </a:lnTo>
                      <a:lnTo>
                        <a:pt x="119" y="1722"/>
                      </a:lnTo>
                      <a:lnTo>
                        <a:pt x="119" y="1722"/>
                      </a:lnTo>
                      <a:lnTo>
                        <a:pt x="121" y="1726"/>
                      </a:lnTo>
                      <a:lnTo>
                        <a:pt x="123" y="1729"/>
                      </a:lnTo>
                      <a:lnTo>
                        <a:pt x="125" y="1732"/>
                      </a:lnTo>
                      <a:lnTo>
                        <a:pt x="125" y="1734"/>
                      </a:lnTo>
                      <a:lnTo>
                        <a:pt x="125" y="1734"/>
                      </a:lnTo>
                      <a:lnTo>
                        <a:pt x="127" y="1738"/>
                      </a:lnTo>
                      <a:lnTo>
                        <a:pt x="128" y="1740"/>
                      </a:lnTo>
                      <a:lnTo>
                        <a:pt x="128" y="1742"/>
                      </a:lnTo>
                      <a:lnTo>
                        <a:pt x="128" y="1742"/>
                      </a:lnTo>
                      <a:lnTo>
                        <a:pt x="127" y="1744"/>
                      </a:lnTo>
                      <a:lnTo>
                        <a:pt x="127" y="1749"/>
                      </a:lnTo>
                      <a:lnTo>
                        <a:pt x="127" y="1749"/>
                      </a:lnTo>
                      <a:lnTo>
                        <a:pt x="128" y="1767"/>
                      </a:lnTo>
                      <a:lnTo>
                        <a:pt x="128" y="1777"/>
                      </a:lnTo>
                      <a:lnTo>
                        <a:pt x="127" y="1781"/>
                      </a:lnTo>
                      <a:lnTo>
                        <a:pt x="126" y="1784"/>
                      </a:lnTo>
                      <a:lnTo>
                        <a:pt x="126" y="1784"/>
                      </a:lnTo>
                      <a:lnTo>
                        <a:pt x="122" y="1792"/>
                      </a:lnTo>
                      <a:lnTo>
                        <a:pt x="122" y="1792"/>
                      </a:lnTo>
                      <a:lnTo>
                        <a:pt x="122" y="1795"/>
                      </a:lnTo>
                      <a:lnTo>
                        <a:pt x="123" y="1802"/>
                      </a:lnTo>
                      <a:lnTo>
                        <a:pt x="123" y="1802"/>
                      </a:lnTo>
                      <a:lnTo>
                        <a:pt x="123" y="1814"/>
                      </a:lnTo>
                      <a:lnTo>
                        <a:pt x="122" y="1818"/>
                      </a:lnTo>
                      <a:lnTo>
                        <a:pt x="121" y="1820"/>
                      </a:lnTo>
                      <a:lnTo>
                        <a:pt x="120" y="1820"/>
                      </a:lnTo>
                      <a:lnTo>
                        <a:pt x="120" y="1820"/>
                      </a:lnTo>
                      <a:lnTo>
                        <a:pt x="116" y="1818"/>
                      </a:lnTo>
                      <a:lnTo>
                        <a:pt x="112" y="1817"/>
                      </a:lnTo>
                      <a:lnTo>
                        <a:pt x="109" y="1817"/>
                      </a:lnTo>
                      <a:lnTo>
                        <a:pt x="108" y="1817"/>
                      </a:lnTo>
                      <a:lnTo>
                        <a:pt x="107" y="1818"/>
                      </a:lnTo>
                      <a:lnTo>
                        <a:pt x="107" y="1818"/>
                      </a:lnTo>
                      <a:lnTo>
                        <a:pt x="105" y="1822"/>
                      </a:lnTo>
                      <a:lnTo>
                        <a:pt x="105" y="1826"/>
                      </a:lnTo>
                      <a:lnTo>
                        <a:pt x="105" y="1831"/>
                      </a:lnTo>
                      <a:lnTo>
                        <a:pt x="104" y="1836"/>
                      </a:lnTo>
                      <a:lnTo>
                        <a:pt x="104" y="1836"/>
                      </a:lnTo>
                      <a:lnTo>
                        <a:pt x="102" y="1841"/>
                      </a:lnTo>
                      <a:lnTo>
                        <a:pt x="98" y="1848"/>
                      </a:lnTo>
                      <a:lnTo>
                        <a:pt x="91" y="1860"/>
                      </a:lnTo>
                      <a:lnTo>
                        <a:pt x="91" y="1860"/>
                      </a:lnTo>
                      <a:lnTo>
                        <a:pt x="84" y="1873"/>
                      </a:lnTo>
                      <a:lnTo>
                        <a:pt x="82" y="1881"/>
                      </a:lnTo>
                      <a:lnTo>
                        <a:pt x="80" y="1888"/>
                      </a:lnTo>
                      <a:lnTo>
                        <a:pt x="80" y="1888"/>
                      </a:lnTo>
                      <a:lnTo>
                        <a:pt x="76" y="1906"/>
                      </a:lnTo>
                      <a:lnTo>
                        <a:pt x="74" y="1917"/>
                      </a:lnTo>
                      <a:lnTo>
                        <a:pt x="74" y="1925"/>
                      </a:lnTo>
                      <a:lnTo>
                        <a:pt x="74" y="1925"/>
                      </a:lnTo>
                      <a:lnTo>
                        <a:pt x="74" y="1931"/>
                      </a:lnTo>
                      <a:lnTo>
                        <a:pt x="75" y="1936"/>
                      </a:lnTo>
                      <a:lnTo>
                        <a:pt x="78" y="1947"/>
                      </a:lnTo>
                      <a:lnTo>
                        <a:pt x="78" y="1947"/>
                      </a:lnTo>
                      <a:lnTo>
                        <a:pt x="84" y="1966"/>
                      </a:lnTo>
                      <a:lnTo>
                        <a:pt x="91" y="1984"/>
                      </a:lnTo>
                      <a:lnTo>
                        <a:pt x="91" y="1984"/>
                      </a:lnTo>
                      <a:lnTo>
                        <a:pt x="95" y="1989"/>
                      </a:lnTo>
                      <a:lnTo>
                        <a:pt x="100" y="1995"/>
                      </a:lnTo>
                      <a:lnTo>
                        <a:pt x="106" y="2000"/>
                      </a:lnTo>
                      <a:lnTo>
                        <a:pt x="109" y="2002"/>
                      </a:lnTo>
                      <a:lnTo>
                        <a:pt x="110" y="2002"/>
                      </a:lnTo>
                      <a:lnTo>
                        <a:pt x="110" y="2002"/>
                      </a:lnTo>
                      <a:lnTo>
                        <a:pt x="120" y="2000"/>
                      </a:lnTo>
                      <a:lnTo>
                        <a:pt x="125" y="1999"/>
                      </a:lnTo>
                      <a:lnTo>
                        <a:pt x="128" y="1999"/>
                      </a:lnTo>
                      <a:lnTo>
                        <a:pt x="128" y="1999"/>
                      </a:lnTo>
                      <a:lnTo>
                        <a:pt x="139" y="2008"/>
                      </a:lnTo>
                      <a:lnTo>
                        <a:pt x="145" y="2013"/>
                      </a:lnTo>
                      <a:lnTo>
                        <a:pt x="149" y="2015"/>
                      </a:lnTo>
                      <a:lnTo>
                        <a:pt x="149" y="2015"/>
                      </a:lnTo>
                      <a:lnTo>
                        <a:pt x="152" y="2013"/>
                      </a:lnTo>
                      <a:lnTo>
                        <a:pt x="156" y="2007"/>
                      </a:lnTo>
                      <a:lnTo>
                        <a:pt x="161" y="2000"/>
                      </a:lnTo>
                      <a:lnTo>
                        <a:pt x="164" y="1993"/>
                      </a:lnTo>
                      <a:lnTo>
                        <a:pt x="164" y="1993"/>
                      </a:lnTo>
                      <a:lnTo>
                        <a:pt x="167" y="1988"/>
                      </a:lnTo>
                      <a:lnTo>
                        <a:pt x="169" y="1985"/>
                      </a:lnTo>
                      <a:lnTo>
                        <a:pt x="171" y="1983"/>
                      </a:lnTo>
                      <a:lnTo>
                        <a:pt x="172" y="1980"/>
                      </a:lnTo>
                      <a:lnTo>
                        <a:pt x="172" y="1980"/>
                      </a:lnTo>
                      <a:lnTo>
                        <a:pt x="174" y="1975"/>
                      </a:lnTo>
                      <a:lnTo>
                        <a:pt x="176" y="1973"/>
                      </a:lnTo>
                      <a:lnTo>
                        <a:pt x="183" y="1969"/>
                      </a:lnTo>
                      <a:lnTo>
                        <a:pt x="183" y="1969"/>
                      </a:lnTo>
                      <a:lnTo>
                        <a:pt x="192" y="1965"/>
                      </a:lnTo>
                      <a:lnTo>
                        <a:pt x="201" y="1960"/>
                      </a:lnTo>
                      <a:lnTo>
                        <a:pt x="201" y="1960"/>
                      </a:lnTo>
                      <a:lnTo>
                        <a:pt x="205" y="1959"/>
                      </a:lnTo>
                      <a:lnTo>
                        <a:pt x="210" y="1958"/>
                      </a:lnTo>
                      <a:lnTo>
                        <a:pt x="216" y="1958"/>
                      </a:lnTo>
                      <a:lnTo>
                        <a:pt x="221" y="1957"/>
                      </a:lnTo>
                      <a:lnTo>
                        <a:pt x="221" y="1957"/>
                      </a:lnTo>
                      <a:lnTo>
                        <a:pt x="225" y="1954"/>
                      </a:lnTo>
                      <a:lnTo>
                        <a:pt x="230" y="1950"/>
                      </a:lnTo>
                      <a:lnTo>
                        <a:pt x="233" y="1946"/>
                      </a:lnTo>
                      <a:lnTo>
                        <a:pt x="234" y="1943"/>
                      </a:lnTo>
                      <a:lnTo>
                        <a:pt x="234" y="1941"/>
                      </a:lnTo>
                      <a:lnTo>
                        <a:pt x="234" y="1941"/>
                      </a:lnTo>
                      <a:lnTo>
                        <a:pt x="231" y="1933"/>
                      </a:lnTo>
                      <a:lnTo>
                        <a:pt x="230" y="1928"/>
                      </a:lnTo>
                      <a:lnTo>
                        <a:pt x="230" y="1924"/>
                      </a:lnTo>
                      <a:lnTo>
                        <a:pt x="230" y="1924"/>
                      </a:lnTo>
                      <a:lnTo>
                        <a:pt x="232" y="1905"/>
                      </a:lnTo>
                      <a:lnTo>
                        <a:pt x="234" y="1888"/>
                      </a:lnTo>
                      <a:lnTo>
                        <a:pt x="234" y="1888"/>
                      </a:lnTo>
                      <a:lnTo>
                        <a:pt x="235" y="1884"/>
                      </a:lnTo>
                      <a:lnTo>
                        <a:pt x="237" y="1878"/>
                      </a:lnTo>
                      <a:lnTo>
                        <a:pt x="240" y="1874"/>
                      </a:lnTo>
                      <a:lnTo>
                        <a:pt x="243" y="1872"/>
                      </a:lnTo>
                      <a:lnTo>
                        <a:pt x="243" y="1872"/>
                      </a:lnTo>
                      <a:lnTo>
                        <a:pt x="249" y="1871"/>
                      </a:lnTo>
                      <a:lnTo>
                        <a:pt x="255" y="1871"/>
                      </a:lnTo>
                      <a:lnTo>
                        <a:pt x="261" y="1870"/>
                      </a:lnTo>
                      <a:lnTo>
                        <a:pt x="266" y="1869"/>
                      </a:lnTo>
                      <a:lnTo>
                        <a:pt x="266" y="1869"/>
                      </a:lnTo>
                      <a:lnTo>
                        <a:pt x="274" y="1863"/>
                      </a:lnTo>
                      <a:lnTo>
                        <a:pt x="283" y="1857"/>
                      </a:lnTo>
                      <a:lnTo>
                        <a:pt x="283" y="1857"/>
                      </a:lnTo>
                      <a:lnTo>
                        <a:pt x="286" y="1855"/>
                      </a:lnTo>
                      <a:lnTo>
                        <a:pt x="289" y="1853"/>
                      </a:lnTo>
                      <a:lnTo>
                        <a:pt x="292" y="1852"/>
                      </a:lnTo>
                      <a:lnTo>
                        <a:pt x="294" y="1849"/>
                      </a:lnTo>
                      <a:lnTo>
                        <a:pt x="294" y="1849"/>
                      </a:lnTo>
                      <a:lnTo>
                        <a:pt x="296" y="1840"/>
                      </a:lnTo>
                      <a:lnTo>
                        <a:pt x="301" y="1828"/>
                      </a:lnTo>
                      <a:lnTo>
                        <a:pt x="301" y="1828"/>
                      </a:lnTo>
                      <a:lnTo>
                        <a:pt x="303" y="1824"/>
                      </a:lnTo>
                      <a:lnTo>
                        <a:pt x="305" y="1820"/>
                      </a:lnTo>
                      <a:lnTo>
                        <a:pt x="308" y="1816"/>
                      </a:lnTo>
                      <a:lnTo>
                        <a:pt x="313" y="1814"/>
                      </a:lnTo>
                      <a:lnTo>
                        <a:pt x="313" y="1814"/>
                      </a:lnTo>
                      <a:lnTo>
                        <a:pt x="317" y="1814"/>
                      </a:lnTo>
                      <a:lnTo>
                        <a:pt x="321" y="1814"/>
                      </a:lnTo>
                      <a:lnTo>
                        <a:pt x="324" y="1815"/>
                      </a:lnTo>
                      <a:lnTo>
                        <a:pt x="327" y="1816"/>
                      </a:lnTo>
                      <a:lnTo>
                        <a:pt x="327" y="1816"/>
                      </a:lnTo>
                      <a:lnTo>
                        <a:pt x="335" y="1824"/>
                      </a:lnTo>
                      <a:lnTo>
                        <a:pt x="338" y="1827"/>
                      </a:lnTo>
                      <a:lnTo>
                        <a:pt x="339" y="1829"/>
                      </a:lnTo>
                      <a:lnTo>
                        <a:pt x="340" y="1830"/>
                      </a:lnTo>
                      <a:lnTo>
                        <a:pt x="340" y="1830"/>
                      </a:lnTo>
                      <a:lnTo>
                        <a:pt x="339" y="1835"/>
                      </a:lnTo>
                      <a:lnTo>
                        <a:pt x="338" y="1837"/>
                      </a:lnTo>
                      <a:lnTo>
                        <a:pt x="336" y="1837"/>
                      </a:lnTo>
                      <a:lnTo>
                        <a:pt x="336" y="1837"/>
                      </a:lnTo>
                      <a:lnTo>
                        <a:pt x="331" y="1837"/>
                      </a:lnTo>
                      <a:lnTo>
                        <a:pt x="330" y="1836"/>
                      </a:lnTo>
                      <a:lnTo>
                        <a:pt x="330" y="1835"/>
                      </a:lnTo>
                      <a:lnTo>
                        <a:pt x="330" y="1835"/>
                      </a:lnTo>
                      <a:lnTo>
                        <a:pt x="330" y="1834"/>
                      </a:lnTo>
                      <a:lnTo>
                        <a:pt x="330" y="1834"/>
                      </a:lnTo>
                      <a:lnTo>
                        <a:pt x="327" y="1836"/>
                      </a:lnTo>
                      <a:lnTo>
                        <a:pt x="327" y="1836"/>
                      </a:lnTo>
                      <a:lnTo>
                        <a:pt x="326" y="1839"/>
                      </a:lnTo>
                      <a:lnTo>
                        <a:pt x="326" y="1842"/>
                      </a:lnTo>
                      <a:lnTo>
                        <a:pt x="326" y="1845"/>
                      </a:lnTo>
                      <a:lnTo>
                        <a:pt x="327" y="1848"/>
                      </a:lnTo>
                      <a:lnTo>
                        <a:pt x="327" y="1848"/>
                      </a:lnTo>
                      <a:lnTo>
                        <a:pt x="329" y="1848"/>
                      </a:lnTo>
                      <a:lnTo>
                        <a:pt x="331" y="1848"/>
                      </a:lnTo>
                      <a:lnTo>
                        <a:pt x="334" y="1845"/>
                      </a:lnTo>
                      <a:lnTo>
                        <a:pt x="334" y="1845"/>
                      </a:lnTo>
                      <a:lnTo>
                        <a:pt x="337" y="1841"/>
                      </a:lnTo>
                      <a:lnTo>
                        <a:pt x="339" y="1839"/>
                      </a:lnTo>
                      <a:lnTo>
                        <a:pt x="341" y="1838"/>
                      </a:lnTo>
                      <a:lnTo>
                        <a:pt x="341" y="1838"/>
                      </a:lnTo>
                      <a:lnTo>
                        <a:pt x="348" y="1836"/>
                      </a:lnTo>
                      <a:lnTo>
                        <a:pt x="353" y="1835"/>
                      </a:lnTo>
                      <a:lnTo>
                        <a:pt x="357" y="1836"/>
                      </a:lnTo>
                      <a:lnTo>
                        <a:pt x="357" y="1836"/>
                      </a:lnTo>
                      <a:lnTo>
                        <a:pt x="368" y="1840"/>
                      </a:lnTo>
                      <a:lnTo>
                        <a:pt x="374" y="1842"/>
                      </a:lnTo>
                      <a:lnTo>
                        <a:pt x="380" y="1843"/>
                      </a:lnTo>
                      <a:lnTo>
                        <a:pt x="380" y="1843"/>
                      </a:lnTo>
                      <a:lnTo>
                        <a:pt x="386" y="1844"/>
                      </a:lnTo>
                      <a:lnTo>
                        <a:pt x="393" y="1846"/>
                      </a:lnTo>
                      <a:lnTo>
                        <a:pt x="404" y="1851"/>
                      </a:lnTo>
                      <a:lnTo>
                        <a:pt x="404" y="1851"/>
                      </a:lnTo>
                      <a:lnTo>
                        <a:pt x="409" y="1853"/>
                      </a:lnTo>
                      <a:lnTo>
                        <a:pt x="413" y="1856"/>
                      </a:lnTo>
                      <a:lnTo>
                        <a:pt x="416" y="1860"/>
                      </a:lnTo>
                      <a:lnTo>
                        <a:pt x="417" y="1862"/>
                      </a:lnTo>
                      <a:lnTo>
                        <a:pt x="417" y="1862"/>
                      </a:lnTo>
                      <a:lnTo>
                        <a:pt x="418" y="1864"/>
                      </a:lnTo>
                      <a:lnTo>
                        <a:pt x="421" y="1866"/>
                      </a:lnTo>
                      <a:lnTo>
                        <a:pt x="425" y="1866"/>
                      </a:lnTo>
                      <a:lnTo>
                        <a:pt x="429" y="1865"/>
                      </a:lnTo>
                      <a:lnTo>
                        <a:pt x="429" y="1865"/>
                      </a:lnTo>
                      <a:lnTo>
                        <a:pt x="437" y="1862"/>
                      </a:lnTo>
                      <a:lnTo>
                        <a:pt x="437" y="1862"/>
                      </a:lnTo>
                      <a:lnTo>
                        <a:pt x="441" y="1861"/>
                      </a:lnTo>
                      <a:lnTo>
                        <a:pt x="444" y="1861"/>
                      </a:lnTo>
                      <a:lnTo>
                        <a:pt x="445" y="1861"/>
                      </a:lnTo>
                      <a:lnTo>
                        <a:pt x="447" y="1860"/>
                      </a:lnTo>
                      <a:lnTo>
                        <a:pt x="447" y="1860"/>
                      </a:lnTo>
                      <a:lnTo>
                        <a:pt x="452" y="1856"/>
                      </a:lnTo>
                      <a:lnTo>
                        <a:pt x="459" y="1849"/>
                      </a:lnTo>
                      <a:lnTo>
                        <a:pt x="459" y="1849"/>
                      </a:lnTo>
                      <a:lnTo>
                        <a:pt x="461" y="1845"/>
                      </a:lnTo>
                      <a:lnTo>
                        <a:pt x="461" y="1843"/>
                      </a:lnTo>
                      <a:lnTo>
                        <a:pt x="462" y="1841"/>
                      </a:lnTo>
                      <a:lnTo>
                        <a:pt x="463" y="1840"/>
                      </a:lnTo>
                      <a:lnTo>
                        <a:pt x="463" y="1840"/>
                      </a:lnTo>
                      <a:lnTo>
                        <a:pt x="465" y="1840"/>
                      </a:lnTo>
                      <a:lnTo>
                        <a:pt x="467" y="1839"/>
                      </a:lnTo>
                      <a:lnTo>
                        <a:pt x="469" y="1834"/>
                      </a:lnTo>
                      <a:lnTo>
                        <a:pt x="469" y="1834"/>
                      </a:lnTo>
                      <a:lnTo>
                        <a:pt x="473" y="1830"/>
                      </a:lnTo>
                      <a:lnTo>
                        <a:pt x="474" y="1829"/>
                      </a:lnTo>
                      <a:lnTo>
                        <a:pt x="476" y="1829"/>
                      </a:lnTo>
                      <a:lnTo>
                        <a:pt x="476" y="1829"/>
                      </a:lnTo>
                      <a:lnTo>
                        <a:pt x="484" y="1830"/>
                      </a:lnTo>
                      <a:lnTo>
                        <a:pt x="488" y="1829"/>
                      </a:lnTo>
                      <a:lnTo>
                        <a:pt x="491" y="1828"/>
                      </a:lnTo>
                      <a:lnTo>
                        <a:pt x="491" y="1828"/>
                      </a:lnTo>
                      <a:lnTo>
                        <a:pt x="494" y="1826"/>
                      </a:lnTo>
                      <a:lnTo>
                        <a:pt x="497" y="1825"/>
                      </a:lnTo>
                      <a:lnTo>
                        <a:pt x="499" y="1824"/>
                      </a:lnTo>
                      <a:lnTo>
                        <a:pt x="499" y="1823"/>
                      </a:lnTo>
                      <a:lnTo>
                        <a:pt x="499" y="1823"/>
                      </a:lnTo>
                      <a:lnTo>
                        <a:pt x="499" y="1818"/>
                      </a:lnTo>
                      <a:lnTo>
                        <a:pt x="498" y="1815"/>
                      </a:lnTo>
                      <a:lnTo>
                        <a:pt x="495" y="1814"/>
                      </a:lnTo>
                      <a:lnTo>
                        <a:pt x="495" y="1814"/>
                      </a:lnTo>
                      <a:lnTo>
                        <a:pt x="489" y="1812"/>
                      </a:lnTo>
                      <a:lnTo>
                        <a:pt x="487" y="1811"/>
                      </a:lnTo>
                      <a:lnTo>
                        <a:pt x="486" y="1809"/>
                      </a:lnTo>
                      <a:lnTo>
                        <a:pt x="486" y="1809"/>
                      </a:lnTo>
                      <a:lnTo>
                        <a:pt x="485" y="1802"/>
                      </a:lnTo>
                      <a:lnTo>
                        <a:pt x="485" y="1798"/>
                      </a:lnTo>
                      <a:lnTo>
                        <a:pt x="484" y="1796"/>
                      </a:lnTo>
                      <a:lnTo>
                        <a:pt x="483" y="1795"/>
                      </a:lnTo>
                      <a:lnTo>
                        <a:pt x="483" y="1795"/>
                      </a:lnTo>
                      <a:lnTo>
                        <a:pt x="472" y="1788"/>
                      </a:lnTo>
                      <a:lnTo>
                        <a:pt x="472" y="1788"/>
                      </a:lnTo>
                      <a:lnTo>
                        <a:pt x="459" y="1781"/>
                      </a:lnTo>
                      <a:lnTo>
                        <a:pt x="452" y="1778"/>
                      </a:lnTo>
                      <a:lnTo>
                        <a:pt x="448" y="1777"/>
                      </a:lnTo>
                      <a:lnTo>
                        <a:pt x="448" y="1777"/>
                      </a:lnTo>
                      <a:lnTo>
                        <a:pt x="441" y="1777"/>
                      </a:lnTo>
                      <a:lnTo>
                        <a:pt x="437" y="1777"/>
                      </a:lnTo>
                      <a:lnTo>
                        <a:pt x="433" y="1775"/>
                      </a:lnTo>
                      <a:lnTo>
                        <a:pt x="433" y="1775"/>
                      </a:lnTo>
                      <a:lnTo>
                        <a:pt x="425" y="1769"/>
                      </a:lnTo>
                      <a:lnTo>
                        <a:pt x="422" y="1766"/>
                      </a:lnTo>
                      <a:lnTo>
                        <a:pt x="419" y="1763"/>
                      </a:lnTo>
                      <a:lnTo>
                        <a:pt x="419" y="1763"/>
                      </a:lnTo>
                      <a:lnTo>
                        <a:pt x="415" y="1759"/>
                      </a:lnTo>
                      <a:lnTo>
                        <a:pt x="413" y="1757"/>
                      </a:lnTo>
                      <a:lnTo>
                        <a:pt x="413" y="1754"/>
                      </a:lnTo>
                      <a:lnTo>
                        <a:pt x="413" y="1754"/>
                      </a:lnTo>
                      <a:lnTo>
                        <a:pt x="412" y="1751"/>
                      </a:lnTo>
                      <a:lnTo>
                        <a:pt x="411" y="1748"/>
                      </a:lnTo>
                      <a:lnTo>
                        <a:pt x="411" y="1748"/>
                      </a:lnTo>
                      <a:lnTo>
                        <a:pt x="406" y="1744"/>
                      </a:lnTo>
                      <a:lnTo>
                        <a:pt x="403" y="1739"/>
                      </a:lnTo>
                      <a:lnTo>
                        <a:pt x="403" y="1739"/>
                      </a:lnTo>
                      <a:lnTo>
                        <a:pt x="402" y="1737"/>
                      </a:lnTo>
                      <a:lnTo>
                        <a:pt x="403" y="1736"/>
                      </a:lnTo>
                      <a:lnTo>
                        <a:pt x="402" y="1735"/>
                      </a:lnTo>
                      <a:lnTo>
                        <a:pt x="400" y="1733"/>
                      </a:lnTo>
                      <a:lnTo>
                        <a:pt x="400" y="1733"/>
                      </a:lnTo>
                      <a:lnTo>
                        <a:pt x="398" y="1730"/>
                      </a:lnTo>
                      <a:lnTo>
                        <a:pt x="396" y="1728"/>
                      </a:lnTo>
                      <a:lnTo>
                        <a:pt x="394" y="1726"/>
                      </a:lnTo>
                      <a:lnTo>
                        <a:pt x="391" y="1724"/>
                      </a:lnTo>
                      <a:lnTo>
                        <a:pt x="391" y="1724"/>
                      </a:lnTo>
                      <a:lnTo>
                        <a:pt x="387" y="1721"/>
                      </a:lnTo>
                      <a:lnTo>
                        <a:pt x="384" y="1719"/>
                      </a:lnTo>
                      <a:lnTo>
                        <a:pt x="379" y="1715"/>
                      </a:lnTo>
                      <a:lnTo>
                        <a:pt x="379" y="1715"/>
                      </a:lnTo>
                      <a:lnTo>
                        <a:pt x="371" y="1709"/>
                      </a:lnTo>
                      <a:lnTo>
                        <a:pt x="367" y="1704"/>
                      </a:lnTo>
                      <a:lnTo>
                        <a:pt x="365" y="1699"/>
                      </a:lnTo>
                      <a:lnTo>
                        <a:pt x="365" y="1699"/>
                      </a:lnTo>
                      <a:lnTo>
                        <a:pt x="364" y="1694"/>
                      </a:lnTo>
                      <a:lnTo>
                        <a:pt x="364" y="1691"/>
                      </a:lnTo>
                      <a:lnTo>
                        <a:pt x="364" y="1691"/>
                      </a:lnTo>
                      <a:lnTo>
                        <a:pt x="364" y="1691"/>
                      </a:lnTo>
                      <a:lnTo>
                        <a:pt x="359" y="1689"/>
                      </a:lnTo>
                      <a:lnTo>
                        <a:pt x="356" y="1688"/>
                      </a:lnTo>
                      <a:lnTo>
                        <a:pt x="354" y="1685"/>
                      </a:lnTo>
                      <a:lnTo>
                        <a:pt x="354" y="1685"/>
                      </a:lnTo>
                      <a:lnTo>
                        <a:pt x="353" y="1682"/>
                      </a:lnTo>
                      <a:lnTo>
                        <a:pt x="353" y="1679"/>
                      </a:lnTo>
                      <a:lnTo>
                        <a:pt x="352" y="1676"/>
                      </a:lnTo>
                      <a:lnTo>
                        <a:pt x="351" y="1674"/>
                      </a:lnTo>
                      <a:lnTo>
                        <a:pt x="351" y="1674"/>
                      </a:lnTo>
                      <a:lnTo>
                        <a:pt x="348" y="1672"/>
                      </a:lnTo>
                      <a:lnTo>
                        <a:pt x="344" y="1669"/>
                      </a:lnTo>
                      <a:lnTo>
                        <a:pt x="338" y="1666"/>
                      </a:lnTo>
                      <a:lnTo>
                        <a:pt x="335" y="1664"/>
                      </a:lnTo>
                      <a:lnTo>
                        <a:pt x="335" y="1664"/>
                      </a:lnTo>
                      <a:lnTo>
                        <a:pt x="333" y="1661"/>
                      </a:lnTo>
                      <a:lnTo>
                        <a:pt x="330" y="1663"/>
                      </a:lnTo>
                      <a:lnTo>
                        <a:pt x="330" y="1663"/>
                      </a:lnTo>
                      <a:lnTo>
                        <a:pt x="328" y="1665"/>
                      </a:lnTo>
                      <a:lnTo>
                        <a:pt x="325" y="1666"/>
                      </a:lnTo>
                      <a:lnTo>
                        <a:pt x="321" y="1667"/>
                      </a:lnTo>
                      <a:lnTo>
                        <a:pt x="316" y="1667"/>
                      </a:lnTo>
                      <a:lnTo>
                        <a:pt x="316" y="1667"/>
                      </a:lnTo>
                      <a:lnTo>
                        <a:pt x="309" y="1667"/>
                      </a:lnTo>
                      <a:lnTo>
                        <a:pt x="303" y="1669"/>
                      </a:lnTo>
                      <a:lnTo>
                        <a:pt x="294" y="1673"/>
                      </a:lnTo>
                      <a:lnTo>
                        <a:pt x="294" y="1673"/>
                      </a:lnTo>
                      <a:lnTo>
                        <a:pt x="289" y="1673"/>
                      </a:lnTo>
                      <a:lnTo>
                        <a:pt x="283" y="1673"/>
                      </a:lnTo>
                      <a:lnTo>
                        <a:pt x="275" y="1672"/>
                      </a:lnTo>
                      <a:lnTo>
                        <a:pt x="272" y="1670"/>
                      </a:lnTo>
                      <a:lnTo>
                        <a:pt x="269" y="1668"/>
                      </a:lnTo>
                      <a:lnTo>
                        <a:pt x="269" y="1668"/>
                      </a:lnTo>
                      <a:lnTo>
                        <a:pt x="262" y="1661"/>
                      </a:lnTo>
                      <a:lnTo>
                        <a:pt x="256" y="1655"/>
                      </a:lnTo>
                      <a:lnTo>
                        <a:pt x="256" y="1655"/>
                      </a:lnTo>
                      <a:lnTo>
                        <a:pt x="249" y="1650"/>
                      </a:lnTo>
                      <a:lnTo>
                        <a:pt x="244" y="1646"/>
                      </a:lnTo>
                      <a:lnTo>
                        <a:pt x="244" y="1646"/>
                      </a:lnTo>
                      <a:lnTo>
                        <a:pt x="240" y="1641"/>
                      </a:lnTo>
                      <a:lnTo>
                        <a:pt x="237" y="1639"/>
                      </a:lnTo>
                      <a:lnTo>
                        <a:pt x="232" y="1636"/>
                      </a:lnTo>
                      <a:lnTo>
                        <a:pt x="232" y="1636"/>
                      </a:lnTo>
                      <a:lnTo>
                        <a:pt x="224" y="1632"/>
                      </a:lnTo>
                      <a:lnTo>
                        <a:pt x="220" y="1627"/>
                      </a:lnTo>
                      <a:lnTo>
                        <a:pt x="220" y="1627"/>
                      </a:lnTo>
                      <a:lnTo>
                        <a:pt x="216" y="1623"/>
                      </a:lnTo>
                      <a:lnTo>
                        <a:pt x="206" y="1618"/>
                      </a:lnTo>
                      <a:lnTo>
                        <a:pt x="206" y="1618"/>
                      </a:lnTo>
                      <a:lnTo>
                        <a:pt x="192" y="1612"/>
                      </a:lnTo>
                      <a:lnTo>
                        <a:pt x="186" y="1609"/>
                      </a:lnTo>
                      <a:lnTo>
                        <a:pt x="183" y="1608"/>
                      </a:lnTo>
                      <a:lnTo>
                        <a:pt x="181" y="1606"/>
                      </a:lnTo>
                      <a:lnTo>
                        <a:pt x="181" y="1606"/>
                      </a:lnTo>
                      <a:lnTo>
                        <a:pt x="179" y="1602"/>
                      </a:lnTo>
                      <a:lnTo>
                        <a:pt x="178" y="1599"/>
                      </a:lnTo>
                      <a:lnTo>
                        <a:pt x="178" y="1592"/>
                      </a:lnTo>
                      <a:lnTo>
                        <a:pt x="179" y="1584"/>
                      </a:lnTo>
                      <a:lnTo>
                        <a:pt x="179" y="1584"/>
                      </a:lnTo>
                      <a:lnTo>
                        <a:pt x="187" y="1550"/>
                      </a:lnTo>
                      <a:lnTo>
                        <a:pt x="192" y="1531"/>
                      </a:lnTo>
                      <a:lnTo>
                        <a:pt x="196" y="1517"/>
                      </a:lnTo>
                      <a:lnTo>
                        <a:pt x="196" y="1517"/>
                      </a:lnTo>
                      <a:lnTo>
                        <a:pt x="205" y="1500"/>
                      </a:lnTo>
                      <a:lnTo>
                        <a:pt x="220" y="1479"/>
                      </a:lnTo>
                      <a:lnTo>
                        <a:pt x="227" y="1467"/>
                      </a:lnTo>
                      <a:lnTo>
                        <a:pt x="235" y="1458"/>
                      </a:lnTo>
                      <a:lnTo>
                        <a:pt x="241" y="1451"/>
                      </a:lnTo>
                      <a:lnTo>
                        <a:pt x="247" y="1448"/>
                      </a:lnTo>
                      <a:lnTo>
                        <a:pt x="247" y="1448"/>
                      </a:lnTo>
                      <a:lnTo>
                        <a:pt x="253" y="1446"/>
                      </a:lnTo>
                      <a:lnTo>
                        <a:pt x="258" y="1446"/>
                      </a:lnTo>
                      <a:lnTo>
                        <a:pt x="260" y="1447"/>
                      </a:lnTo>
                      <a:lnTo>
                        <a:pt x="263" y="1446"/>
                      </a:lnTo>
                      <a:lnTo>
                        <a:pt x="263" y="1446"/>
                      </a:lnTo>
                      <a:lnTo>
                        <a:pt x="266" y="1446"/>
                      </a:lnTo>
                      <a:lnTo>
                        <a:pt x="269" y="1445"/>
                      </a:lnTo>
                      <a:lnTo>
                        <a:pt x="272" y="1446"/>
                      </a:lnTo>
                      <a:lnTo>
                        <a:pt x="275" y="1448"/>
                      </a:lnTo>
                      <a:lnTo>
                        <a:pt x="275" y="1448"/>
                      </a:lnTo>
                      <a:lnTo>
                        <a:pt x="281" y="1452"/>
                      </a:lnTo>
                      <a:lnTo>
                        <a:pt x="284" y="1454"/>
                      </a:lnTo>
                      <a:lnTo>
                        <a:pt x="289" y="1453"/>
                      </a:lnTo>
                      <a:lnTo>
                        <a:pt x="289" y="1453"/>
                      </a:lnTo>
                      <a:lnTo>
                        <a:pt x="304" y="1448"/>
                      </a:lnTo>
                      <a:lnTo>
                        <a:pt x="304" y="1448"/>
                      </a:lnTo>
                      <a:lnTo>
                        <a:pt x="309" y="1446"/>
                      </a:lnTo>
                      <a:lnTo>
                        <a:pt x="317" y="1446"/>
                      </a:lnTo>
                      <a:lnTo>
                        <a:pt x="317" y="1446"/>
                      </a:lnTo>
                      <a:lnTo>
                        <a:pt x="320" y="1446"/>
                      </a:lnTo>
                      <a:lnTo>
                        <a:pt x="324" y="1446"/>
                      </a:lnTo>
                      <a:lnTo>
                        <a:pt x="328" y="1446"/>
                      </a:lnTo>
                      <a:lnTo>
                        <a:pt x="332" y="1447"/>
                      </a:lnTo>
                      <a:lnTo>
                        <a:pt x="332" y="1447"/>
                      </a:lnTo>
                      <a:lnTo>
                        <a:pt x="336" y="1448"/>
                      </a:lnTo>
                      <a:lnTo>
                        <a:pt x="340" y="1451"/>
                      </a:lnTo>
                      <a:lnTo>
                        <a:pt x="346" y="1458"/>
                      </a:lnTo>
                      <a:lnTo>
                        <a:pt x="346" y="1458"/>
                      </a:lnTo>
                      <a:lnTo>
                        <a:pt x="348" y="1460"/>
                      </a:lnTo>
                      <a:lnTo>
                        <a:pt x="352" y="1463"/>
                      </a:lnTo>
                      <a:lnTo>
                        <a:pt x="355" y="1466"/>
                      </a:lnTo>
                      <a:lnTo>
                        <a:pt x="357" y="1469"/>
                      </a:lnTo>
                      <a:lnTo>
                        <a:pt x="357" y="1469"/>
                      </a:lnTo>
                      <a:lnTo>
                        <a:pt x="355" y="1474"/>
                      </a:lnTo>
                      <a:lnTo>
                        <a:pt x="355" y="1476"/>
                      </a:lnTo>
                      <a:lnTo>
                        <a:pt x="356" y="1477"/>
                      </a:lnTo>
                      <a:lnTo>
                        <a:pt x="356" y="1477"/>
                      </a:lnTo>
                      <a:lnTo>
                        <a:pt x="359" y="1478"/>
                      </a:lnTo>
                      <a:lnTo>
                        <a:pt x="361" y="1479"/>
                      </a:lnTo>
                      <a:lnTo>
                        <a:pt x="361" y="1480"/>
                      </a:lnTo>
                      <a:lnTo>
                        <a:pt x="361" y="1480"/>
                      </a:lnTo>
                      <a:lnTo>
                        <a:pt x="359" y="1480"/>
                      </a:lnTo>
                      <a:lnTo>
                        <a:pt x="358" y="1481"/>
                      </a:lnTo>
                      <a:lnTo>
                        <a:pt x="358" y="1481"/>
                      </a:lnTo>
                      <a:lnTo>
                        <a:pt x="358" y="1481"/>
                      </a:lnTo>
                      <a:lnTo>
                        <a:pt x="358" y="1483"/>
                      </a:lnTo>
                      <a:lnTo>
                        <a:pt x="358" y="1484"/>
                      </a:lnTo>
                      <a:lnTo>
                        <a:pt x="358" y="1485"/>
                      </a:lnTo>
                      <a:lnTo>
                        <a:pt x="360" y="1486"/>
                      </a:lnTo>
                      <a:lnTo>
                        <a:pt x="360" y="1486"/>
                      </a:lnTo>
                      <a:lnTo>
                        <a:pt x="364" y="1486"/>
                      </a:lnTo>
                      <a:lnTo>
                        <a:pt x="366" y="1485"/>
                      </a:lnTo>
                      <a:lnTo>
                        <a:pt x="368" y="1485"/>
                      </a:lnTo>
                      <a:lnTo>
                        <a:pt x="369" y="1487"/>
                      </a:lnTo>
                      <a:lnTo>
                        <a:pt x="369" y="1487"/>
                      </a:lnTo>
                      <a:lnTo>
                        <a:pt x="371" y="1493"/>
                      </a:lnTo>
                      <a:lnTo>
                        <a:pt x="376" y="1498"/>
                      </a:lnTo>
                      <a:lnTo>
                        <a:pt x="376" y="1498"/>
                      </a:lnTo>
                      <a:lnTo>
                        <a:pt x="377" y="1499"/>
                      </a:lnTo>
                      <a:lnTo>
                        <a:pt x="378" y="1500"/>
                      </a:lnTo>
                      <a:lnTo>
                        <a:pt x="379" y="1501"/>
                      </a:lnTo>
                      <a:lnTo>
                        <a:pt x="382" y="1503"/>
                      </a:lnTo>
                      <a:lnTo>
                        <a:pt x="382" y="1503"/>
                      </a:lnTo>
                      <a:lnTo>
                        <a:pt x="386" y="1505"/>
                      </a:lnTo>
                      <a:lnTo>
                        <a:pt x="390" y="1508"/>
                      </a:lnTo>
                      <a:lnTo>
                        <a:pt x="393" y="1512"/>
                      </a:lnTo>
                      <a:lnTo>
                        <a:pt x="394" y="1515"/>
                      </a:lnTo>
                      <a:lnTo>
                        <a:pt x="394" y="1515"/>
                      </a:lnTo>
                      <a:lnTo>
                        <a:pt x="398" y="1526"/>
                      </a:lnTo>
                      <a:lnTo>
                        <a:pt x="401" y="1534"/>
                      </a:lnTo>
                      <a:lnTo>
                        <a:pt x="403" y="1540"/>
                      </a:lnTo>
                      <a:lnTo>
                        <a:pt x="403" y="1540"/>
                      </a:lnTo>
                      <a:lnTo>
                        <a:pt x="404" y="1545"/>
                      </a:lnTo>
                      <a:lnTo>
                        <a:pt x="406" y="1548"/>
                      </a:lnTo>
                      <a:lnTo>
                        <a:pt x="410" y="1551"/>
                      </a:lnTo>
                      <a:lnTo>
                        <a:pt x="414" y="1553"/>
                      </a:lnTo>
                      <a:lnTo>
                        <a:pt x="414" y="1553"/>
                      </a:lnTo>
                      <a:lnTo>
                        <a:pt x="418" y="1554"/>
                      </a:lnTo>
                      <a:lnTo>
                        <a:pt x="423" y="1556"/>
                      </a:lnTo>
                      <a:lnTo>
                        <a:pt x="426" y="1559"/>
                      </a:lnTo>
                      <a:lnTo>
                        <a:pt x="429" y="1562"/>
                      </a:lnTo>
                      <a:lnTo>
                        <a:pt x="429" y="1562"/>
                      </a:lnTo>
                      <a:lnTo>
                        <a:pt x="430" y="1569"/>
                      </a:lnTo>
                      <a:lnTo>
                        <a:pt x="430" y="1571"/>
                      </a:lnTo>
                      <a:lnTo>
                        <a:pt x="430" y="1571"/>
                      </a:lnTo>
                      <a:lnTo>
                        <a:pt x="429" y="1571"/>
                      </a:lnTo>
                      <a:lnTo>
                        <a:pt x="429" y="1571"/>
                      </a:lnTo>
                      <a:lnTo>
                        <a:pt x="423" y="1566"/>
                      </a:lnTo>
                      <a:lnTo>
                        <a:pt x="420" y="1562"/>
                      </a:lnTo>
                      <a:lnTo>
                        <a:pt x="417" y="1561"/>
                      </a:lnTo>
                      <a:lnTo>
                        <a:pt x="417" y="1561"/>
                      </a:lnTo>
                      <a:lnTo>
                        <a:pt x="414" y="1563"/>
                      </a:lnTo>
                      <a:lnTo>
                        <a:pt x="413" y="1564"/>
                      </a:lnTo>
                      <a:lnTo>
                        <a:pt x="413" y="1567"/>
                      </a:lnTo>
                      <a:lnTo>
                        <a:pt x="413" y="1567"/>
                      </a:lnTo>
                      <a:lnTo>
                        <a:pt x="414" y="1569"/>
                      </a:lnTo>
                      <a:lnTo>
                        <a:pt x="415" y="1572"/>
                      </a:lnTo>
                      <a:lnTo>
                        <a:pt x="417" y="1575"/>
                      </a:lnTo>
                      <a:lnTo>
                        <a:pt x="420" y="1575"/>
                      </a:lnTo>
                      <a:lnTo>
                        <a:pt x="420" y="1575"/>
                      </a:lnTo>
                      <a:lnTo>
                        <a:pt x="423" y="1576"/>
                      </a:lnTo>
                      <a:lnTo>
                        <a:pt x="425" y="1579"/>
                      </a:lnTo>
                      <a:lnTo>
                        <a:pt x="425" y="1579"/>
                      </a:lnTo>
                      <a:lnTo>
                        <a:pt x="426" y="1580"/>
                      </a:lnTo>
                      <a:lnTo>
                        <a:pt x="428" y="1581"/>
                      </a:lnTo>
                      <a:lnTo>
                        <a:pt x="433" y="1582"/>
                      </a:lnTo>
                      <a:lnTo>
                        <a:pt x="433" y="1582"/>
                      </a:lnTo>
                      <a:lnTo>
                        <a:pt x="434" y="1582"/>
                      </a:lnTo>
                      <a:lnTo>
                        <a:pt x="436" y="1581"/>
                      </a:lnTo>
                      <a:lnTo>
                        <a:pt x="438" y="1580"/>
                      </a:lnTo>
                      <a:lnTo>
                        <a:pt x="438" y="1578"/>
                      </a:lnTo>
                      <a:lnTo>
                        <a:pt x="438" y="1578"/>
                      </a:lnTo>
                      <a:lnTo>
                        <a:pt x="440" y="1575"/>
                      </a:lnTo>
                      <a:lnTo>
                        <a:pt x="442" y="1572"/>
                      </a:lnTo>
                      <a:lnTo>
                        <a:pt x="444" y="1569"/>
                      </a:lnTo>
                      <a:lnTo>
                        <a:pt x="447" y="1567"/>
                      </a:lnTo>
                      <a:lnTo>
                        <a:pt x="447" y="1567"/>
                      </a:lnTo>
                      <a:lnTo>
                        <a:pt x="452" y="1560"/>
                      </a:lnTo>
                      <a:lnTo>
                        <a:pt x="461" y="1549"/>
                      </a:lnTo>
                      <a:lnTo>
                        <a:pt x="481" y="1527"/>
                      </a:lnTo>
                      <a:lnTo>
                        <a:pt x="481" y="1527"/>
                      </a:lnTo>
                      <a:lnTo>
                        <a:pt x="486" y="1522"/>
                      </a:lnTo>
                      <a:lnTo>
                        <a:pt x="491" y="1519"/>
                      </a:lnTo>
                      <a:lnTo>
                        <a:pt x="496" y="1517"/>
                      </a:lnTo>
                      <a:lnTo>
                        <a:pt x="500" y="1514"/>
                      </a:lnTo>
                      <a:lnTo>
                        <a:pt x="500" y="1514"/>
                      </a:lnTo>
                      <a:lnTo>
                        <a:pt x="513" y="1503"/>
                      </a:lnTo>
                      <a:lnTo>
                        <a:pt x="538" y="1484"/>
                      </a:lnTo>
                      <a:lnTo>
                        <a:pt x="563" y="1464"/>
                      </a:lnTo>
                      <a:lnTo>
                        <a:pt x="580" y="1453"/>
                      </a:lnTo>
                      <a:lnTo>
                        <a:pt x="580" y="1453"/>
                      </a:lnTo>
                      <a:lnTo>
                        <a:pt x="595" y="1446"/>
                      </a:lnTo>
                      <a:lnTo>
                        <a:pt x="617" y="1437"/>
                      </a:lnTo>
                      <a:lnTo>
                        <a:pt x="629" y="1433"/>
                      </a:lnTo>
                      <a:lnTo>
                        <a:pt x="642" y="1429"/>
                      </a:lnTo>
                      <a:lnTo>
                        <a:pt x="653" y="1427"/>
                      </a:lnTo>
                      <a:lnTo>
                        <a:pt x="663" y="1426"/>
                      </a:lnTo>
                      <a:lnTo>
                        <a:pt x="663" y="1426"/>
                      </a:lnTo>
                      <a:lnTo>
                        <a:pt x="673" y="1426"/>
                      </a:lnTo>
                      <a:lnTo>
                        <a:pt x="682" y="1427"/>
                      </a:lnTo>
                      <a:lnTo>
                        <a:pt x="698" y="1429"/>
                      </a:lnTo>
                      <a:lnTo>
                        <a:pt x="709" y="1432"/>
                      </a:lnTo>
                      <a:lnTo>
                        <a:pt x="713" y="1433"/>
                      </a:lnTo>
                      <a:lnTo>
                        <a:pt x="713" y="1433"/>
                      </a:lnTo>
                      <a:lnTo>
                        <a:pt x="713" y="1435"/>
                      </a:lnTo>
                      <a:lnTo>
                        <a:pt x="712" y="1436"/>
                      </a:lnTo>
                      <a:lnTo>
                        <a:pt x="713" y="1437"/>
                      </a:lnTo>
                      <a:lnTo>
                        <a:pt x="713" y="1437"/>
                      </a:lnTo>
                      <a:lnTo>
                        <a:pt x="717" y="1439"/>
                      </a:lnTo>
                      <a:lnTo>
                        <a:pt x="719" y="1439"/>
                      </a:lnTo>
                      <a:lnTo>
                        <a:pt x="720" y="1437"/>
                      </a:lnTo>
                      <a:lnTo>
                        <a:pt x="720" y="1437"/>
                      </a:lnTo>
                      <a:lnTo>
                        <a:pt x="721" y="1435"/>
                      </a:lnTo>
                      <a:lnTo>
                        <a:pt x="722" y="1434"/>
                      </a:lnTo>
                      <a:lnTo>
                        <a:pt x="723" y="1434"/>
                      </a:lnTo>
                      <a:lnTo>
                        <a:pt x="723" y="1434"/>
                      </a:lnTo>
                      <a:lnTo>
                        <a:pt x="729" y="1434"/>
                      </a:lnTo>
                      <a:lnTo>
                        <a:pt x="730" y="1435"/>
                      </a:lnTo>
                      <a:lnTo>
                        <a:pt x="729" y="1435"/>
                      </a:lnTo>
                      <a:lnTo>
                        <a:pt x="729" y="1435"/>
                      </a:lnTo>
                      <a:lnTo>
                        <a:pt x="726" y="1435"/>
                      </a:lnTo>
                      <a:lnTo>
                        <a:pt x="725" y="1436"/>
                      </a:lnTo>
                      <a:lnTo>
                        <a:pt x="724" y="1437"/>
                      </a:lnTo>
                      <a:lnTo>
                        <a:pt x="725" y="1439"/>
                      </a:lnTo>
                      <a:lnTo>
                        <a:pt x="725" y="1439"/>
                      </a:lnTo>
                      <a:lnTo>
                        <a:pt x="739" y="1445"/>
                      </a:lnTo>
                      <a:lnTo>
                        <a:pt x="752" y="1452"/>
                      </a:lnTo>
                      <a:lnTo>
                        <a:pt x="752" y="1452"/>
                      </a:lnTo>
                      <a:lnTo>
                        <a:pt x="756" y="1457"/>
                      </a:lnTo>
                      <a:lnTo>
                        <a:pt x="758" y="1460"/>
                      </a:lnTo>
                      <a:lnTo>
                        <a:pt x="762" y="1462"/>
                      </a:lnTo>
                      <a:lnTo>
                        <a:pt x="762" y="1462"/>
                      </a:lnTo>
                      <a:lnTo>
                        <a:pt x="768" y="1464"/>
                      </a:lnTo>
                      <a:lnTo>
                        <a:pt x="771" y="1466"/>
                      </a:lnTo>
                      <a:lnTo>
                        <a:pt x="773" y="1468"/>
                      </a:lnTo>
                      <a:lnTo>
                        <a:pt x="773" y="1468"/>
                      </a:lnTo>
                      <a:lnTo>
                        <a:pt x="779" y="1477"/>
                      </a:lnTo>
                      <a:lnTo>
                        <a:pt x="783" y="1481"/>
                      </a:lnTo>
                      <a:lnTo>
                        <a:pt x="786" y="1483"/>
                      </a:lnTo>
                      <a:lnTo>
                        <a:pt x="786" y="1483"/>
                      </a:lnTo>
                      <a:lnTo>
                        <a:pt x="791" y="1486"/>
                      </a:lnTo>
                      <a:lnTo>
                        <a:pt x="796" y="1490"/>
                      </a:lnTo>
                      <a:lnTo>
                        <a:pt x="796" y="1490"/>
                      </a:lnTo>
                      <a:lnTo>
                        <a:pt x="797" y="1492"/>
                      </a:lnTo>
                      <a:lnTo>
                        <a:pt x="798" y="1494"/>
                      </a:lnTo>
                      <a:lnTo>
                        <a:pt x="801" y="1496"/>
                      </a:lnTo>
                      <a:lnTo>
                        <a:pt x="801" y="1496"/>
                      </a:lnTo>
                      <a:lnTo>
                        <a:pt x="806" y="1497"/>
                      </a:lnTo>
                      <a:lnTo>
                        <a:pt x="812" y="1497"/>
                      </a:lnTo>
                      <a:lnTo>
                        <a:pt x="818" y="1498"/>
                      </a:lnTo>
                      <a:lnTo>
                        <a:pt x="825" y="1500"/>
                      </a:lnTo>
                      <a:lnTo>
                        <a:pt x="825" y="1500"/>
                      </a:lnTo>
                      <a:lnTo>
                        <a:pt x="841" y="1504"/>
                      </a:lnTo>
                      <a:lnTo>
                        <a:pt x="851" y="1508"/>
                      </a:lnTo>
                      <a:lnTo>
                        <a:pt x="857" y="1511"/>
                      </a:lnTo>
                      <a:lnTo>
                        <a:pt x="861" y="1514"/>
                      </a:lnTo>
                      <a:lnTo>
                        <a:pt x="861" y="1514"/>
                      </a:lnTo>
                      <a:lnTo>
                        <a:pt x="869" y="1524"/>
                      </a:lnTo>
                      <a:lnTo>
                        <a:pt x="878" y="1535"/>
                      </a:lnTo>
                      <a:lnTo>
                        <a:pt x="886" y="1546"/>
                      </a:lnTo>
                      <a:lnTo>
                        <a:pt x="894" y="1553"/>
                      </a:lnTo>
                      <a:lnTo>
                        <a:pt x="894" y="1553"/>
                      </a:lnTo>
                      <a:lnTo>
                        <a:pt x="900" y="1558"/>
                      </a:lnTo>
                      <a:lnTo>
                        <a:pt x="906" y="1561"/>
                      </a:lnTo>
                      <a:lnTo>
                        <a:pt x="914" y="1567"/>
                      </a:lnTo>
                      <a:lnTo>
                        <a:pt x="914" y="1567"/>
                      </a:lnTo>
                      <a:lnTo>
                        <a:pt x="922" y="1573"/>
                      </a:lnTo>
                      <a:lnTo>
                        <a:pt x="926" y="1577"/>
                      </a:lnTo>
                      <a:lnTo>
                        <a:pt x="931" y="1580"/>
                      </a:lnTo>
                      <a:lnTo>
                        <a:pt x="931" y="1580"/>
                      </a:lnTo>
                      <a:lnTo>
                        <a:pt x="935" y="1580"/>
                      </a:lnTo>
                      <a:lnTo>
                        <a:pt x="939" y="1580"/>
                      </a:lnTo>
                      <a:lnTo>
                        <a:pt x="943" y="1581"/>
                      </a:lnTo>
                      <a:lnTo>
                        <a:pt x="945" y="1582"/>
                      </a:lnTo>
                      <a:lnTo>
                        <a:pt x="947" y="1584"/>
                      </a:lnTo>
                      <a:lnTo>
                        <a:pt x="947" y="1584"/>
                      </a:lnTo>
                      <a:lnTo>
                        <a:pt x="957" y="1594"/>
                      </a:lnTo>
                      <a:lnTo>
                        <a:pt x="961" y="1599"/>
                      </a:lnTo>
                      <a:lnTo>
                        <a:pt x="964" y="1601"/>
                      </a:lnTo>
                      <a:lnTo>
                        <a:pt x="964" y="1601"/>
                      </a:lnTo>
                      <a:lnTo>
                        <a:pt x="967" y="1601"/>
                      </a:lnTo>
                      <a:lnTo>
                        <a:pt x="969" y="1602"/>
                      </a:lnTo>
                      <a:lnTo>
                        <a:pt x="973" y="1604"/>
                      </a:lnTo>
                      <a:lnTo>
                        <a:pt x="973" y="1604"/>
                      </a:lnTo>
                      <a:lnTo>
                        <a:pt x="981" y="1608"/>
                      </a:lnTo>
                      <a:lnTo>
                        <a:pt x="991" y="1611"/>
                      </a:lnTo>
                      <a:lnTo>
                        <a:pt x="991" y="1611"/>
                      </a:lnTo>
                      <a:lnTo>
                        <a:pt x="1002" y="1615"/>
                      </a:lnTo>
                      <a:lnTo>
                        <a:pt x="1013" y="1621"/>
                      </a:lnTo>
                      <a:lnTo>
                        <a:pt x="1013" y="1621"/>
                      </a:lnTo>
                      <a:lnTo>
                        <a:pt x="1021" y="1629"/>
                      </a:lnTo>
                      <a:lnTo>
                        <a:pt x="1026" y="1633"/>
                      </a:lnTo>
                      <a:lnTo>
                        <a:pt x="1029" y="1635"/>
                      </a:lnTo>
                      <a:lnTo>
                        <a:pt x="1029" y="1635"/>
                      </a:lnTo>
                      <a:lnTo>
                        <a:pt x="1040" y="1639"/>
                      </a:lnTo>
                      <a:lnTo>
                        <a:pt x="1051" y="1642"/>
                      </a:lnTo>
                      <a:lnTo>
                        <a:pt x="1051" y="1642"/>
                      </a:lnTo>
                      <a:lnTo>
                        <a:pt x="1054" y="1643"/>
                      </a:lnTo>
                      <a:lnTo>
                        <a:pt x="1058" y="1645"/>
                      </a:lnTo>
                      <a:lnTo>
                        <a:pt x="1067" y="1650"/>
                      </a:lnTo>
                      <a:lnTo>
                        <a:pt x="1067" y="1650"/>
                      </a:lnTo>
                      <a:lnTo>
                        <a:pt x="1077" y="1656"/>
                      </a:lnTo>
                      <a:lnTo>
                        <a:pt x="1082" y="1658"/>
                      </a:lnTo>
                      <a:lnTo>
                        <a:pt x="1086" y="1661"/>
                      </a:lnTo>
                      <a:lnTo>
                        <a:pt x="1086" y="1661"/>
                      </a:lnTo>
                      <a:lnTo>
                        <a:pt x="1102" y="1663"/>
                      </a:lnTo>
                      <a:lnTo>
                        <a:pt x="1114" y="1665"/>
                      </a:lnTo>
                      <a:lnTo>
                        <a:pt x="1123" y="1669"/>
                      </a:lnTo>
                      <a:lnTo>
                        <a:pt x="1123" y="1669"/>
                      </a:lnTo>
                      <a:lnTo>
                        <a:pt x="1130" y="1673"/>
                      </a:lnTo>
                      <a:lnTo>
                        <a:pt x="1135" y="1678"/>
                      </a:lnTo>
                      <a:lnTo>
                        <a:pt x="1140" y="1682"/>
                      </a:lnTo>
                      <a:lnTo>
                        <a:pt x="1147" y="1686"/>
                      </a:lnTo>
                      <a:lnTo>
                        <a:pt x="1147" y="1686"/>
                      </a:lnTo>
                      <a:lnTo>
                        <a:pt x="1179" y="1706"/>
                      </a:lnTo>
                      <a:lnTo>
                        <a:pt x="1179" y="1706"/>
                      </a:lnTo>
                      <a:lnTo>
                        <a:pt x="1186" y="1712"/>
                      </a:lnTo>
                      <a:lnTo>
                        <a:pt x="1193" y="1720"/>
                      </a:lnTo>
                      <a:lnTo>
                        <a:pt x="1199" y="1728"/>
                      </a:lnTo>
                      <a:lnTo>
                        <a:pt x="1201" y="1732"/>
                      </a:lnTo>
                      <a:lnTo>
                        <a:pt x="1201" y="1732"/>
                      </a:lnTo>
                      <a:lnTo>
                        <a:pt x="1201" y="1735"/>
                      </a:lnTo>
                      <a:lnTo>
                        <a:pt x="1201" y="1736"/>
                      </a:lnTo>
                      <a:lnTo>
                        <a:pt x="1202" y="1737"/>
                      </a:lnTo>
                      <a:lnTo>
                        <a:pt x="1202" y="1737"/>
                      </a:lnTo>
                      <a:lnTo>
                        <a:pt x="1207" y="1742"/>
                      </a:lnTo>
                      <a:lnTo>
                        <a:pt x="1213" y="1748"/>
                      </a:lnTo>
                      <a:lnTo>
                        <a:pt x="1213" y="1748"/>
                      </a:lnTo>
                      <a:lnTo>
                        <a:pt x="1216" y="1749"/>
                      </a:lnTo>
                      <a:lnTo>
                        <a:pt x="1220" y="1753"/>
                      </a:lnTo>
                      <a:lnTo>
                        <a:pt x="1220" y="1753"/>
                      </a:lnTo>
                      <a:lnTo>
                        <a:pt x="1230" y="1765"/>
                      </a:lnTo>
                      <a:lnTo>
                        <a:pt x="1230" y="1765"/>
                      </a:lnTo>
                      <a:lnTo>
                        <a:pt x="1229" y="1751"/>
                      </a:lnTo>
                      <a:lnTo>
                        <a:pt x="1230" y="1739"/>
                      </a:lnTo>
                      <a:lnTo>
                        <a:pt x="1231" y="1734"/>
                      </a:lnTo>
                      <a:lnTo>
                        <a:pt x="1233" y="1729"/>
                      </a:lnTo>
                      <a:lnTo>
                        <a:pt x="1233" y="1729"/>
                      </a:lnTo>
                      <a:lnTo>
                        <a:pt x="1237" y="1721"/>
                      </a:lnTo>
                      <a:lnTo>
                        <a:pt x="1241" y="1716"/>
                      </a:lnTo>
                      <a:lnTo>
                        <a:pt x="1244" y="1713"/>
                      </a:lnTo>
                      <a:lnTo>
                        <a:pt x="1246" y="1711"/>
                      </a:lnTo>
                      <a:lnTo>
                        <a:pt x="1246" y="1711"/>
                      </a:lnTo>
                      <a:lnTo>
                        <a:pt x="1250" y="1703"/>
                      </a:lnTo>
                      <a:lnTo>
                        <a:pt x="1252" y="1698"/>
                      </a:lnTo>
                      <a:lnTo>
                        <a:pt x="1254" y="1693"/>
                      </a:lnTo>
                      <a:lnTo>
                        <a:pt x="1254" y="1693"/>
                      </a:lnTo>
                      <a:lnTo>
                        <a:pt x="1256" y="1682"/>
                      </a:lnTo>
                      <a:lnTo>
                        <a:pt x="1257" y="1676"/>
                      </a:lnTo>
                      <a:lnTo>
                        <a:pt x="1257" y="1672"/>
                      </a:lnTo>
                      <a:lnTo>
                        <a:pt x="1257" y="1672"/>
                      </a:lnTo>
                      <a:lnTo>
                        <a:pt x="1258" y="1661"/>
                      </a:lnTo>
                      <a:lnTo>
                        <a:pt x="1260" y="1646"/>
                      </a:lnTo>
                      <a:lnTo>
                        <a:pt x="1260" y="1646"/>
                      </a:lnTo>
                      <a:lnTo>
                        <a:pt x="1261" y="1642"/>
                      </a:lnTo>
                      <a:lnTo>
                        <a:pt x="1262" y="1640"/>
                      </a:lnTo>
                      <a:lnTo>
                        <a:pt x="1263" y="1637"/>
                      </a:lnTo>
                      <a:lnTo>
                        <a:pt x="1261" y="1633"/>
                      </a:lnTo>
                      <a:lnTo>
                        <a:pt x="1261" y="1633"/>
                      </a:lnTo>
                      <a:lnTo>
                        <a:pt x="1258" y="1623"/>
                      </a:lnTo>
                      <a:lnTo>
                        <a:pt x="1255" y="1613"/>
                      </a:lnTo>
                      <a:lnTo>
                        <a:pt x="1255" y="1613"/>
                      </a:lnTo>
                      <a:lnTo>
                        <a:pt x="1254" y="1606"/>
                      </a:lnTo>
                      <a:lnTo>
                        <a:pt x="1254" y="1599"/>
                      </a:lnTo>
                      <a:lnTo>
                        <a:pt x="1256" y="1588"/>
                      </a:lnTo>
                      <a:lnTo>
                        <a:pt x="1256" y="1588"/>
                      </a:lnTo>
                      <a:lnTo>
                        <a:pt x="1261" y="1574"/>
                      </a:lnTo>
                      <a:lnTo>
                        <a:pt x="1277" y="1543"/>
                      </a:lnTo>
                      <a:lnTo>
                        <a:pt x="1286" y="1524"/>
                      </a:lnTo>
                      <a:lnTo>
                        <a:pt x="1297" y="1504"/>
                      </a:lnTo>
                      <a:lnTo>
                        <a:pt x="1310" y="1484"/>
                      </a:lnTo>
                      <a:lnTo>
                        <a:pt x="1322" y="1464"/>
                      </a:lnTo>
                      <a:lnTo>
                        <a:pt x="1322" y="1464"/>
                      </a:lnTo>
                      <a:lnTo>
                        <a:pt x="1335" y="1447"/>
                      </a:lnTo>
                      <a:lnTo>
                        <a:pt x="1349" y="1430"/>
                      </a:lnTo>
                      <a:lnTo>
                        <a:pt x="1361" y="1417"/>
                      </a:lnTo>
                      <a:lnTo>
                        <a:pt x="1373" y="1404"/>
                      </a:lnTo>
                      <a:lnTo>
                        <a:pt x="1393" y="1385"/>
                      </a:lnTo>
                      <a:lnTo>
                        <a:pt x="1409" y="1370"/>
                      </a:lnTo>
                      <a:lnTo>
                        <a:pt x="1409" y="1370"/>
                      </a:lnTo>
                      <a:lnTo>
                        <a:pt x="1423" y="1355"/>
                      </a:lnTo>
                      <a:lnTo>
                        <a:pt x="1443" y="1335"/>
                      </a:lnTo>
                      <a:lnTo>
                        <a:pt x="1464" y="1317"/>
                      </a:lnTo>
                      <a:lnTo>
                        <a:pt x="1483" y="1301"/>
                      </a:lnTo>
                      <a:lnTo>
                        <a:pt x="1483" y="1301"/>
                      </a:lnTo>
                      <a:lnTo>
                        <a:pt x="1509" y="1284"/>
                      </a:lnTo>
                      <a:lnTo>
                        <a:pt x="1521" y="1276"/>
                      </a:lnTo>
                      <a:lnTo>
                        <a:pt x="1521" y="1276"/>
                      </a:lnTo>
                      <a:lnTo>
                        <a:pt x="1524" y="1275"/>
                      </a:lnTo>
                      <a:lnTo>
                        <a:pt x="1527" y="1275"/>
                      </a:lnTo>
                      <a:lnTo>
                        <a:pt x="1532" y="1274"/>
                      </a:lnTo>
                      <a:lnTo>
                        <a:pt x="1535" y="1273"/>
                      </a:lnTo>
                      <a:lnTo>
                        <a:pt x="1535" y="1273"/>
                      </a:lnTo>
                      <a:lnTo>
                        <a:pt x="1542" y="1266"/>
                      </a:lnTo>
                      <a:lnTo>
                        <a:pt x="1546" y="1263"/>
                      </a:lnTo>
                      <a:lnTo>
                        <a:pt x="1551" y="1260"/>
                      </a:lnTo>
                      <a:lnTo>
                        <a:pt x="1551" y="1260"/>
                      </a:lnTo>
                      <a:lnTo>
                        <a:pt x="1576" y="1253"/>
                      </a:lnTo>
                      <a:lnTo>
                        <a:pt x="1592" y="1249"/>
                      </a:lnTo>
                      <a:lnTo>
                        <a:pt x="1604" y="1246"/>
                      </a:lnTo>
                      <a:lnTo>
                        <a:pt x="1604" y="1246"/>
                      </a:lnTo>
                      <a:lnTo>
                        <a:pt x="1610" y="1246"/>
                      </a:lnTo>
                      <a:lnTo>
                        <a:pt x="1612" y="1247"/>
                      </a:lnTo>
                      <a:lnTo>
                        <a:pt x="1612" y="1247"/>
                      </a:lnTo>
                      <a:lnTo>
                        <a:pt x="1612" y="1250"/>
                      </a:lnTo>
                      <a:lnTo>
                        <a:pt x="1612" y="1250"/>
                      </a:lnTo>
                      <a:lnTo>
                        <a:pt x="1612" y="1251"/>
                      </a:lnTo>
                      <a:lnTo>
                        <a:pt x="1613" y="1252"/>
                      </a:lnTo>
                      <a:lnTo>
                        <a:pt x="1616" y="1252"/>
                      </a:lnTo>
                      <a:lnTo>
                        <a:pt x="1616" y="1252"/>
                      </a:lnTo>
                      <a:lnTo>
                        <a:pt x="1618" y="1253"/>
                      </a:lnTo>
                      <a:lnTo>
                        <a:pt x="1619" y="1253"/>
                      </a:lnTo>
                      <a:lnTo>
                        <a:pt x="1620" y="1252"/>
                      </a:lnTo>
                      <a:lnTo>
                        <a:pt x="1620" y="1252"/>
                      </a:lnTo>
                      <a:lnTo>
                        <a:pt x="1623" y="1250"/>
                      </a:lnTo>
                      <a:lnTo>
                        <a:pt x="1625" y="1251"/>
                      </a:lnTo>
                      <a:lnTo>
                        <a:pt x="1625" y="1251"/>
                      </a:lnTo>
                      <a:lnTo>
                        <a:pt x="1628" y="1252"/>
                      </a:lnTo>
                      <a:lnTo>
                        <a:pt x="1629" y="1253"/>
                      </a:lnTo>
                      <a:lnTo>
                        <a:pt x="1629" y="1255"/>
                      </a:lnTo>
                      <a:lnTo>
                        <a:pt x="1626" y="1256"/>
                      </a:lnTo>
                      <a:lnTo>
                        <a:pt x="1626" y="1256"/>
                      </a:lnTo>
                      <a:lnTo>
                        <a:pt x="1628" y="1256"/>
                      </a:lnTo>
                      <a:lnTo>
                        <a:pt x="1631" y="1258"/>
                      </a:lnTo>
                      <a:lnTo>
                        <a:pt x="1631" y="1259"/>
                      </a:lnTo>
                      <a:lnTo>
                        <a:pt x="1631" y="1260"/>
                      </a:lnTo>
                      <a:lnTo>
                        <a:pt x="1630" y="1261"/>
                      </a:lnTo>
                      <a:lnTo>
                        <a:pt x="1628" y="1262"/>
                      </a:lnTo>
                      <a:lnTo>
                        <a:pt x="1628" y="1262"/>
                      </a:lnTo>
                      <a:lnTo>
                        <a:pt x="1625" y="1263"/>
                      </a:lnTo>
                      <a:lnTo>
                        <a:pt x="1625" y="1264"/>
                      </a:lnTo>
                      <a:lnTo>
                        <a:pt x="1628" y="1265"/>
                      </a:lnTo>
                      <a:lnTo>
                        <a:pt x="1636" y="1265"/>
                      </a:lnTo>
                      <a:lnTo>
                        <a:pt x="1636" y="1265"/>
                      </a:lnTo>
                      <a:lnTo>
                        <a:pt x="1637" y="1266"/>
                      </a:lnTo>
                      <a:lnTo>
                        <a:pt x="1638" y="1267"/>
                      </a:lnTo>
                      <a:lnTo>
                        <a:pt x="1640" y="1269"/>
                      </a:lnTo>
                      <a:lnTo>
                        <a:pt x="1642" y="1270"/>
                      </a:lnTo>
                      <a:lnTo>
                        <a:pt x="1642" y="1270"/>
                      </a:lnTo>
                      <a:lnTo>
                        <a:pt x="1654" y="1273"/>
                      </a:lnTo>
                      <a:lnTo>
                        <a:pt x="1654" y="1273"/>
                      </a:lnTo>
                      <a:lnTo>
                        <a:pt x="1660" y="1276"/>
                      </a:lnTo>
                      <a:lnTo>
                        <a:pt x="1663" y="1277"/>
                      </a:lnTo>
                      <a:lnTo>
                        <a:pt x="1667" y="1278"/>
                      </a:lnTo>
                      <a:lnTo>
                        <a:pt x="1667" y="1278"/>
                      </a:lnTo>
                      <a:lnTo>
                        <a:pt x="1676" y="1277"/>
                      </a:lnTo>
                      <a:lnTo>
                        <a:pt x="1681" y="1274"/>
                      </a:lnTo>
                      <a:lnTo>
                        <a:pt x="1681" y="1274"/>
                      </a:lnTo>
                      <a:lnTo>
                        <a:pt x="1684" y="1274"/>
                      </a:lnTo>
                      <a:lnTo>
                        <a:pt x="1688" y="1274"/>
                      </a:lnTo>
                      <a:lnTo>
                        <a:pt x="1694" y="1275"/>
                      </a:lnTo>
                      <a:lnTo>
                        <a:pt x="1699" y="1274"/>
                      </a:lnTo>
                      <a:lnTo>
                        <a:pt x="1699" y="1274"/>
                      </a:lnTo>
                      <a:lnTo>
                        <a:pt x="1712" y="1274"/>
                      </a:lnTo>
                      <a:lnTo>
                        <a:pt x="1724" y="1274"/>
                      </a:lnTo>
                      <a:lnTo>
                        <a:pt x="1724" y="1274"/>
                      </a:lnTo>
                      <a:lnTo>
                        <a:pt x="1729" y="1275"/>
                      </a:lnTo>
                      <a:lnTo>
                        <a:pt x="1734" y="1278"/>
                      </a:lnTo>
                      <a:lnTo>
                        <a:pt x="1740" y="1281"/>
                      </a:lnTo>
                      <a:lnTo>
                        <a:pt x="1745" y="1282"/>
                      </a:lnTo>
                      <a:lnTo>
                        <a:pt x="1745" y="1282"/>
                      </a:lnTo>
                      <a:lnTo>
                        <a:pt x="1765" y="1283"/>
                      </a:lnTo>
                      <a:lnTo>
                        <a:pt x="1774" y="1283"/>
                      </a:lnTo>
                      <a:lnTo>
                        <a:pt x="1777" y="1282"/>
                      </a:lnTo>
                      <a:lnTo>
                        <a:pt x="1777" y="1282"/>
                      </a:lnTo>
                      <a:lnTo>
                        <a:pt x="1777" y="1282"/>
                      </a:lnTo>
                      <a:lnTo>
                        <a:pt x="1770" y="1276"/>
                      </a:lnTo>
                      <a:lnTo>
                        <a:pt x="1766" y="1273"/>
                      </a:lnTo>
                      <a:lnTo>
                        <a:pt x="1763" y="1270"/>
                      </a:lnTo>
                      <a:lnTo>
                        <a:pt x="1763" y="1270"/>
                      </a:lnTo>
                      <a:lnTo>
                        <a:pt x="1758" y="1265"/>
                      </a:lnTo>
                      <a:lnTo>
                        <a:pt x="1754" y="1262"/>
                      </a:lnTo>
                      <a:lnTo>
                        <a:pt x="1754" y="1262"/>
                      </a:lnTo>
                      <a:lnTo>
                        <a:pt x="1754" y="1258"/>
                      </a:lnTo>
                      <a:lnTo>
                        <a:pt x="1758" y="1250"/>
                      </a:lnTo>
                      <a:lnTo>
                        <a:pt x="1763" y="1240"/>
                      </a:lnTo>
                      <a:lnTo>
                        <a:pt x="1766" y="1235"/>
                      </a:lnTo>
                      <a:lnTo>
                        <a:pt x="1769" y="1232"/>
                      </a:lnTo>
                      <a:lnTo>
                        <a:pt x="1769" y="1232"/>
                      </a:lnTo>
                      <a:lnTo>
                        <a:pt x="1776" y="1226"/>
                      </a:lnTo>
                      <a:lnTo>
                        <a:pt x="1782" y="1223"/>
                      </a:lnTo>
                      <a:lnTo>
                        <a:pt x="1787" y="1222"/>
                      </a:lnTo>
                      <a:lnTo>
                        <a:pt x="1792" y="1222"/>
                      </a:lnTo>
                      <a:lnTo>
                        <a:pt x="1792" y="1222"/>
                      </a:lnTo>
                      <a:lnTo>
                        <a:pt x="1795" y="1224"/>
                      </a:lnTo>
                      <a:lnTo>
                        <a:pt x="1798" y="1225"/>
                      </a:lnTo>
                      <a:lnTo>
                        <a:pt x="1800" y="1227"/>
                      </a:lnTo>
                      <a:lnTo>
                        <a:pt x="1801" y="1227"/>
                      </a:lnTo>
                      <a:lnTo>
                        <a:pt x="1801" y="1226"/>
                      </a:lnTo>
                      <a:lnTo>
                        <a:pt x="1801" y="1226"/>
                      </a:lnTo>
                      <a:lnTo>
                        <a:pt x="1799" y="1223"/>
                      </a:lnTo>
                      <a:lnTo>
                        <a:pt x="1798" y="1222"/>
                      </a:lnTo>
                      <a:lnTo>
                        <a:pt x="1799" y="1220"/>
                      </a:lnTo>
                      <a:lnTo>
                        <a:pt x="1799" y="1220"/>
                      </a:lnTo>
                      <a:lnTo>
                        <a:pt x="1801" y="1219"/>
                      </a:lnTo>
                      <a:lnTo>
                        <a:pt x="1806" y="1218"/>
                      </a:lnTo>
                      <a:lnTo>
                        <a:pt x="1812" y="1216"/>
                      </a:lnTo>
                      <a:lnTo>
                        <a:pt x="1817" y="1218"/>
                      </a:lnTo>
                      <a:lnTo>
                        <a:pt x="1817" y="1218"/>
                      </a:lnTo>
                      <a:lnTo>
                        <a:pt x="1822" y="1220"/>
                      </a:lnTo>
                      <a:lnTo>
                        <a:pt x="1827" y="1223"/>
                      </a:lnTo>
                      <a:lnTo>
                        <a:pt x="1830" y="1226"/>
                      </a:lnTo>
                      <a:lnTo>
                        <a:pt x="1832" y="1229"/>
                      </a:lnTo>
                      <a:lnTo>
                        <a:pt x="1832" y="1229"/>
                      </a:lnTo>
                      <a:lnTo>
                        <a:pt x="1831" y="1231"/>
                      </a:lnTo>
                      <a:lnTo>
                        <a:pt x="1830" y="1232"/>
                      </a:lnTo>
                      <a:lnTo>
                        <a:pt x="1830" y="1232"/>
                      </a:lnTo>
                      <a:lnTo>
                        <a:pt x="1831" y="1235"/>
                      </a:lnTo>
                      <a:lnTo>
                        <a:pt x="1831" y="1236"/>
                      </a:lnTo>
                      <a:lnTo>
                        <a:pt x="1830" y="1236"/>
                      </a:lnTo>
                      <a:lnTo>
                        <a:pt x="1830" y="1236"/>
                      </a:lnTo>
                      <a:lnTo>
                        <a:pt x="1828" y="1236"/>
                      </a:lnTo>
                      <a:lnTo>
                        <a:pt x="1826" y="1236"/>
                      </a:lnTo>
                      <a:lnTo>
                        <a:pt x="1823" y="1239"/>
                      </a:lnTo>
                      <a:lnTo>
                        <a:pt x="1823" y="1239"/>
                      </a:lnTo>
                      <a:lnTo>
                        <a:pt x="1821" y="1241"/>
                      </a:lnTo>
                      <a:lnTo>
                        <a:pt x="1818" y="1241"/>
                      </a:lnTo>
                      <a:lnTo>
                        <a:pt x="1817" y="1241"/>
                      </a:lnTo>
                      <a:lnTo>
                        <a:pt x="1817" y="1241"/>
                      </a:lnTo>
                      <a:lnTo>
                        <a:pt x="1815" y="1240"/>
                      </a:lnTo>
                      <a:lnTo>
                        <a:pt x="1814" y="1240"/>
                      </a:lnTo>
                      <a:lnTo>
                        <a:pt x="1812" y="1240"/>
                      </a:lnTo>
                      <a:lnTo>
                        <a:pt x="1810" y="1239"/>
                      </a:lnTo>
                      <a:lnTo>
                        <a:pt x="1810" y="1239"/>
                      </a:lnTo>
                      <a:lnTo>
                        <a:pt x="1806" y="1236"/>
                      </a:lnTo>
                      <a:lnTo>
                        <a:pt x="1803" y="1234"/>
                      </a:lnTo>
                      <a:lnTo>
                        <a:pt x="1803" y="1234"/>
                      </a:lnTo>
                      <a:lnTo>
                        <a:pt x="1801" y="1231"/>
                      </a:lnTo>
                      <a:lnTo>
                        <a:pt x="1800" y="1229"/>
                      </a:lnTo>
                      <a:lnTo>
                        <a:pt x="1800" y="1229"/>
                      </a:lnTo>
                      <a:lnTo>
                        <a:pt x="1800" y="1229"/>
                      </a:lnTo>
                      <a:lnTo>
                        <a:pt x="1798" y="1231"/>
                      </a:lnTo>
                      <a:lnTo>
                        <a:pt x="1795" y="1233"/>
                      </a:lnTo>
                      <a:lnTo>
                        <a:pt x="1795" y="1233"/>
                      </a:lnTo>
                      <a:lnTo>
                        <a:pt x="1795" y="1234"/>
                      </a:lnTo>
                      <a:lnTo>
                        <a:pt x="1795" y="1235"/>
                      </a:lnTo>
                      <a:lnTo>
                        <a:pt x="1796" y="1238"/>
                      </a:lnTo>
                      <a:lnTo>
                        <a:pt x="1796" y="1238"/>
                      </a:lnTo>
                      <a:lnTo>
                        <a:pt x="1795" y="1239"/>
                      </a:lnTo>
                      <a:lnTo>
                        <a:pt x="1795" y="1240"/>
                      </a:lnTo>
                      <a:lnTo>
                        <a:pt x="1794" y="1241"/>
                      </a:lnTo>
                      <a:lnTo>
                        <a:pt x="1795" y="1242"/>
                      </a:lnTo>
                      <a:lnTo>
                        <a:pt x="1795" y="1242"/>
                      </a:lnTo>
                      <a:lnTo>
                        <a:pt x="1800" y="1243"/>
                      </a:lnTo>
                      <a:lnTo>
                        <a:pt x="1802" y="1244"/>
                      </a:lnTo>
                      <a:lnTo>
                        <a:pt x="1803" y="1246"/>
                      </a:lnTo>
                      <a:lnTo>
                        <a:pt x="1803" y="1246"/>
                      </a:lnTo>
                      <a:lnTo>
                        <a:pt x="1802" y="1249"/>
                      </a:lnTo>
                      <a:lnTo>
                        <a:pt x="1802" y="1250"/>
                      </a:lnTo>
                      <a:lnTo>
                        <a:pt x="1803" y="1250"/>
                      </a:lnTo>
                      <a:lnTo>
                        <a:pt x="1803" y="1250"/>
                      </a:lnTo>
                      <a:lnTo>
                        <a:pt x="1806" y="1251"/>
                      </a:lnTo>
                      <a:lnTo>
                        <a:pt x="1807" y="1252"/>
                      </a:lnTo>
                      <a:lnTo>
                        <a:pt x="1807" y="1254"/>
                      </a:lnTo>
                      <a:lnTo>
                        <a:pt x="1807" y="1254"/>
                      </a:lnTo>
                      <a:lnTo>
                        <a:pt x="1808" y="1256"/>
                      </a:lnTo>
                      <a:lnTo>
                        <a:pt x="1809" y="1257"/>
                      </a:lnTo>
                      <a:lnTo>
                        <a:pt x="1810" y="1258"/>
                      </a:lnTo>
                      <a:lnTo>
                        <a:pt x="1812" y="1257"/>
                      </a:lnTo>
                      <a:lnTo>
                        <a:pt x="1812" y="1257"/>
                      </a:lnTo>
                      <a:lnTo>
                        <a:pt x="1815" y="1256"/>
                      </a:lnTo>
                      <a:lnTo>
                        <a:pt x="1817" y="1256"/>
                      </a:lnTo>
                      <a:lnTo>
                        <a:pt x="1821" y="1256"/>
                      </a:lnTo>
                      <a:lnTo>
                        <a:pt x="1821" y="1256"/>
                      </a:lnTo>
                      <a:lnTo>
                        <a:pt x="1823" y="1257"/>
                      </a:lnTo>
                      <a:lnTo>
                        <a:pt x="1825" y="1258"/>
                      </a:lnTo>
                      <a:lnTo>
                        <a:pt x="1826" y="1259"/>
                      </a:lnTo>
                      <a:lnTo>
                        <a:pt x="1826" y="1259"/>
                      </a:lnTo>
                      <a:lnTo>
                        <a:pt x="1826" y="1259"/>
                      </a:lnTo>
                      <a:lnTo>
                        <a:pt x="1827" y="1256"/>
                      </a:lnTo>
                      <a:lnTo>
                        <a:pt x="1827" y="1256"/>
                      </a:lnTo>
                      <a:lnTo>
                        <a:pt x="1829" y="1256"/>
                      </a:lnTo>
                      <a:lnTo>
                        <a:pt x="1829" y="1256"/>
                      </a:lnTo>
                      <a:lnTo>
                        <a:pt x="1835" y="1258"/>
                      </a:lnTo>
                      <a:lnTo>
                        <a:pt x="1840" y="1258"/>
                      </a:lnTo>
                      <a:lnTo>
                        <a:pt x="1843" y="1258"/>
                      </a:lnTo>
                      <a:lnTo>
                        <a:pt x="1843" y="1258"/>
                      </a:lnTo>
                      <a:lnTo>
                        <a:pt x="1845" y="1257"/>
                      </a:lnTo>
                      <a:lnTo>
                        <a:pt x="1847" y="1255"/>
                      </a:lnTo>
                      <a:lnTo>
                        <a:pt x="1849" y="1253"/>
                      </a:lnTo>
                      <a:lnTo>
                        <a:pt x="1851" y="1253"/>
                      </a:lnTo>
                      <a:lnTo>
                        <a:pt x="1851" y="1253"/>
                      </a:lnTo>
                      <a:lnTo>
                        <a:pt x="1858" y="1252"/>
                      </a:lnTo>
                      <a:lnTo>
                        <a:pt x="1861" y="1251"/>
                      </a:lnTo>
                      <a:lnTo>
                        <a:pt x="1862" y="1250"/>
                      </a:lnTo>
                      <a:lnTo>
                        <a:pt x="1863" y="1249"/>
                      </a:lnTo>
                      <a:lnTo>
                        <a:pt x="1863" y="1249"/>
                      </a:lnTo>
                      <a:lnTo>
                        <a:pt x="1862" y="1243"/>
                      </a:lnTo>
                      <a:lnTo>
                        <a:pt x="1861" y="1241"/>
                      </a:lnTo>
                      <a:lnTo>
                        <a:pt x="1861" y="1241"/>
                      </a:lnTo>
                      <a:lnTo>
                        <a:pt x="1862" y="1239"/>
                      </a:lnTo>
                      <a:lnTo>
                        <a:pt x="1864" y="1237"/>
                      </a:lnTo>
                      <a:lnTo>
                        <a:pt x="1869" y="1235"/>
                      </a:lnTo>
                      <a:lnTo>
                        <a:pt x="1869" y="1235"/>
                      </a:lnTo>
                      <a:lnTo>
                        <a:pt x="1871" y="1233"/>
                      </a:lnTo>
                      <a:lnTo>
                        <a:pt x="1874" y="1231"/>
                      </a:lnTo>
                      <a:lnTo>
                        <a:pt x="1876" y="1226"/>
                      </a:lnTo>
                      <a:lnTo>
                        <a:pt x="1876" y="1226"/>
                      </a:lnTo>
                      <a:lnTo>
                        <a:pt x="1880" y="1216"/>
                      </a:lnTo>
                      <a:lnTo>
                        <a:pt x="1880" y="1216"/>
                      </a:lnTo>
                      <a:lnTo>
                        <a:pt x="1886" y="1213"/>
                      </a:lnTo>
                      <a:lnTo>
                        <a:pt x="1892" y="1211"/>
                      </a:lnTo>
                      <a:lnTo>
                        <a:pt x="1892" y="1211"/>
                      </a:lnTo>
                      <a:lnTo>
                        <a:pt x="1893" y="1211"/>
                      </a:lnTo>
                      <a:lnTo>
                        <a:pt x="1893" y="1210"/>
                      </a:lnTo>
                      <a:lnTo>
                        <a:pt x="1892" y="1205"/>
                      </a:lnTo>
                      <a:lnTo>
                        <a:pt x="1892" y="1205"/>
                      </a:lnTo>
                      <a:lnTo>
                        <a:pt x="1892" y="1201"/>
                      </a:lnTo>
                      <a:lnTo>
                        <a:pt x="1892" y="1198"/>
                      </a:lnTo>
                      <a:lnTo>
                        <a:pt x="1894" y="1193"/>
                      </a:lnTo>
                      <a:lnTo>
                        <a:pt x="1894" y="1193"/>
                      </a:lnTo>
                      <a:lnTo>
                        <a:pt x="1896" y="1188"/>
                      </a:lnTo>
                      <a:lnTo>
                        <a:pt x="1897" y="1186"/>
                      </a:lnTo>
                      <a:lnTo>
                        <a:pt x="1899" y="1184"/>
                      </a:lnTo>
                      <a:lnTo>
                        <a:pt x="1899" y="1184"/>
                      </a:lnTo>
                      <a:lnTo>
                        <a:pt x="1903" y="1182"/>
                      </a:lnTo>
                      <a:lnTo>
                        <a:pt x="1908" y="1180"/>
                      </a:lnTo>
                      <a:lnTo>
                        <a:pt x="1908" y="1180"/>
                      </a:lnTo>
                      <a:lnTo>
                        <a:pt x="1911" y="1180"/>
                      </a:lnTo>
                      <a:lnTo>
                        <a:pt x="1913" y="1180"/>
                      </a:lnTo>
                      <a:lnTo>
                        <a:pt x="1915" y="1181"/>
                      </a:lnTo>
                      <a:lnTo>
                        <a:pt x="1919" y="1182"/>
                      </a:lnTo>
                      <a:lnTo>
                        <a:pt x="1919" y="1182"/>
                      </a:lnTo>
                      <a:lnTo>
                        <a:pt x="1923" y="1182"/>
                      </a:lnTo>
                      <a:lnTo>
                        <a:pt x="1927" y="1182"/>
                      </a:lnTo>
                      <a:lnTo>
                        <a:pt x="1932" y="1181"/>
                      </a:lnTo>
                      <a:lnTo>
                        <a:pt x="1937" y="1178"/>
                      </a:lnTo>
                      <a:lnTo>
                        <a:pt x="1937" y="1178"/>
                      </a:lnTo>
                      <a:lnTo>
                        <a:pt x="1943" y="1174"/>
                      </a:lnTo>
                      <a:lnTo>
                        <a:pt x="1949" y="1171"/>
                      </a:lnTo>
                      <a:lnTo>
                        <a:pt x="1956" y="1168"/>
                      </a:lnTo>
                      <a:lnTo>
                        <a:pt x="1956" y="1168"/>
                      </a:lnTo>
                      <a:lnTo>
                        <a:pt x="1958" y="1168"/>
                      </a:lnTo>
                      <a:lnTo>
                        <a:pt x="1961" y="1169"/>
                      </a:lnTo>
                      <a:lnTo>
                        <a:pt x="1963" y="1169"/>
                      </a:lnTo>
                      <a:lnTo>
                        <a:pt x="1965" y="1169"/>
                      </a:lnTo>
                      <a:lnTo>
                        <a:pt x="1965" y="1169"/>
                      </a:lnTo>
                      <a:lnTo>
                        <a:pt x="1978" y="1165"/>
                      </a:lnTo>
                      <a:lnTo>
                        <a:pt x="1989" y="1163"/>
                      </a:lnTo>
                      <a:lnTo>
                        <a:pt x="1999" y="1162"/>
                      </a:lnTo>
                      <a:lnTo>
                        <a:pt x="1999" y="1162"/>
                      </a:lnTo>
                      <a:lnTo>
                        <a:pt x="2016" y="1161"/>
                      </a:lnTo>
                      <a:lnTo>
                        <a:pt x="2021" y="1161"/>
                      </a:lnTo>
                      <a:lnTo>
                        <a:pt x="2023" y="1161"/>
                      </a:lnTo>
                      <a:lnTo>
                        <a:pt x="2024" y="1163"/>
                      </a:lnTo>
                      <a:lnTo>
                        <a:pt x="2024" y="1163"/>
                      </a:lnTo>
                      <a:lnTo>
                        <a:pt x="2028" y="1168"/>
                      </a:lnTo>
                      <a:lnTo>
                        <a:pt x="2029" y="1169"/>
                      </a:lnTo>
                      <a:lnTo>
                        <a:pt x="2029" y="1170"/>
                      </a:lnTo>
                      <a:lnTo>
                        <a:pt x="2029" y="1170"/>
                      </a:lnTo>
                      <a:lnTo>
                        <a:pt x="2028" y="1171"/>
                      </a:lnTo>
                      <a:lnTo>
                        <a:pt x="2028" y="1172"/>
                      </a:lnTo>
                      <a:lnTo>
                        <a:pt x="2028" y="1173"/>
                      </a:lnTo>
                      <a:lnTo>
                        <a:pt x="2029" y="1173"/>
                      </a:lnTo>
                      <a:lnTo>
                        <a:pt x="2029" y="1173"/>
                      </a:lnTo>
                      <a:lnTo>
                        <a:pt x="2034" y="1172"/>
                      </a:lnTo>
                      <a:lnTo>
                        <a:pt x="2036" y="1171"/>
                      </a:lnTo>
                      <a:lnTo>
                        <a:pt x="2037" y="1170"/>
                      </a:lnTo>
                      <a:lnTo>
                        <a:pt x="2037" y="1169"/>
                      </a:lnTo>
                      <a:lnTo>
                        <a:pt x="2037" y="1169"/>
                      </a:lnTo>
                      <a:lnTo>
                        <a:pt x="2035" y="1167"/>
                      </a:lnTo>
                      <a:lnTo>
                        <a:pt x="2033" y="1165"/>
                      </a:lnTo>
                      <a:lnTo>
                        <a:pt x="2031" y="1163"/>
                      </a:lnTo>
                      <a:lnTo>
                        <a:pt x="2031" y="1162"/>
                      </a:lnTo>
                      <a:lnTo>
                        <a:pt x="2031" y="1162"/>
                      </a:lnTo>
                      <a:lnTo>
                        <a:pt x="2033" y="1161"/>
                      </a:lnTo>
                      <a:lnTo>
                        <a:pt x="2037" y="1161"/>
                      </a:lnTo>
                      <a:lnTo>
                        <a:pt x="2040" y="1161"/>
                      </a:lnTo>
                      <a:lnTo>
                        <a:pt x="2041" y="1160"/>
                      </a:lnTo>
                      <a:lnTo>
                        <a:pt x="2041" y="1159"/>
                      </a:lnTo>
                      <a:lnTo>
                        <a:pt x="2041" y="1159"/>
                      </a:lnTo>
                      <a:lnTo>
                        <a:pt x="2040" y="1158"/>
                      </a:lnTo>
                      <a:lnTo>
                        <a:pt x="2038" y="1156"/>
                      </a:lnTo>
                      <a:lnTo>
                        <a:pt x="2036" y="1155"/>
                      </a:lnTo>
                      <a:lnTo>
                        <a:pt x="2036" y="1154"/>
                      </a:lnTo>
                      <a:lnTo>
                        <a:pt x="2036" y="1154"/>
                      </a:lnTo>
                      <a:lnTo>
                        <a:pt x="2038" y="1150"/>
                      </a:lnTo>
                      <a:lnTo>
                        <a:pt x="2042" y="1149"/>
                      </a:lnTo>
                      <a:lnTo>
                        <a:pt x="2042" y="1149"/>
                      </a:lnTo>
                      <a:lnTo>
                        <a:pt x="2048" y="1148"/>
                      </a:lnTo>
                      <a:lnTo>
                        <a:pt x="2050" y="1147"/>
                      </a:lnTo>
                      <a:lnTo>
                        <a:pt x="2050" y="1146"/>
                      </a:lnTo>
                      <a:lnTo>
                        <a:pt x="2050" y="1146"/>
                      </a:lnTo>
                      <a:lnTo>
                        <a:pt x="2047" y="1143"/>
                      </a:lnTo>
                      <a:lnTo>
                        <a:pt x="2047" y="1142"/>
                      </a:lnTo>
                      <a:lnTo>
                        <a:pt x="2048" y="1141"/>
                      </a:lnTo>
                      <a:lnTo>
                        <a:pt x="2048" y="1141"/>
                      </a:lnTo>
                      <a:lnTo>
                        <a:pt x="2049" y="1139"/>
                      </a:lnTo>
                      <a:lnTo>
                        <a:pt x="2050" y="1137"/>
                      </a:lnTo>
                      <a:lnTo>
                        <a:pt x="2050" y="1131"/>
                      </a:lnTo>
                      <a:lnTo>
                        <a:pt x="2050" y="1131"/>
                      </a:lnTo>
                      <a:lnTo>
                        <a:pt x="2050" y="1128"/>
                      </a:lnTo>
                      <a:lnTo>
                        <a:pt x="2051" y="1125"/>
                      </a:lnTo>
                      <a:lnTo>
                        <a:pt x="2053" y="1121"/>
                      </a:lnTo>
                      <a:lnTo>
                        <a:pt x="2053" y="1121"/>
                      </a:lnTo>
                      <a:lnTo>
                        <a:pt x="2054" y="1119"/>
                      </a:lnTo>
                      <a:lnTo>
                        <a:pt x="2054" y="1117"/>
                      </a:lnTo>
                      <a:lnTo>
                        <a:pt x="2054" y="1116"/>
                      </a:lnTo>
                      <a:lnTo>
                        <a:pt x="2055" y="1114"/>
                      </a:lnTo>
                      <a:lnTo>
                        <a:pt x="2055" y="1114"/>
                      </a:lnTo>
                      <a:lnTo>
                        <a:pt x="2058" y="1113"/>
                      </a:lnTo>
                      <a:lnTo>
                        <a:pt x="2059" y="1113"/>
                      </a:lnTo>
                      <a:lnTo>
                        <a:pt x="2060" y="1113"/>
                      </a:lnTo>
                      <a:lnTo>
                        <a:pt x="2060" y="1113"/>
                      </a:lnTo>
                      <a:lnTo>
                        <a:pt x="2060" y="1115"/>
                      </a:lnTo>
                      <a:lnTo>
                        <a:pt x="2061" y="1115"/>
                      </a:lnTo>
                      <a:lnTo>
                        <a:pt x="2061" y="1115"/>
                      </a:lnTo>
                      <a:lnTo>
                        <a:pt x="2061" y="1115"/>
                      </a:lnTo>
                      <a:lnTo>
                        <a:pt x="2064" y="1114"/>
                      </a:lnTo>
                      <a:lnTo>
                        <a:pt x="2064" y="1113"/>
                      </a:lnTo>
                      <a:lnTo>
                        <a:pt x="2065" y="1111"/>
                      </a:lnTo>
                      <a:lnTo>
                        <a:pt x="2065" y="1111"/>
                      </a:lnTo>
                      <a:lnTo>
                        <a:pt x="2065" y="1109"/>
                      </a:lnTo>
                      <a:lnTo>
                        <a:pt x="2066" y="1109"/>
                      </a:lnTo>
                      <a:lnTo>
                        <a:pt x="2067" y="1108"/>
                      </a:lnTo>
                      <a:lnTo>
                        <a:pt x="2068" y="1107"/>
                      </a:lnTo>
                      <a:lnTo>
                        <a:pt x="2068" y="1107"/>
                      </a:lnTo>
                      <a:lnTo>
                        <a:pt x="2068" y="1105"/>
                      </a:lnTo>
                      <a:lnTo>
                        <a:pt x="2068" y="1103"/>
                      </a:lnTo>
                      <a:lnTo>
                        <a:pt x="2068" y="1102"/>
                      </a:lnTo>
                      <a:lnTo>
                        <a:pt x="2068" y="1101"/>
                      </a:lnTo>
                      <a:lnTo>
                        <a:pt x="2068" y="1101"/>
                      </a:lnTo>
                      <a:lnTo>
                        <a:pt x="2074" y="1096"/>
                      </a:lnTo>
                      <a:lnTo>
                        <a:pt x="2074" y="1096"/>
                      </a:lnTo>
                      <a:lnTo>
                        <a:pt x="2076" y="1096"/>
                      </a:lnTo>
                      <a:lnTo>
                        <a:pt x="2079" y="1096"/>
                      </a:lnTo>
                      <a:lnTo>
                        <a:pt x="2080" y="1096"/>
                      </a:lnTo>
                      <a:lnTo>
                        <a:pt x="2079" y="1096"/>
                      </a:lnTo>
                      <a:lnTo>
                        <a:pt x="2079" y="1096"/>
                      </a:lnTo>
                      <a:lnTo>
                        <a:pt x="2076" y="1093"/>
                      </a:lnTo>
                      <a:lnTo>
                        <a:pt x="2075" y="1092"/>
                      </a:lnTo>
                      <a:lnTo>
                        <a:pt x="2076" y="1091"/>
                      </a:lnTo>
                      <a:lnTo>
                        <a:pt x="2076" y="1091"/>
                      </a:lnTo>
                      <a:lnTo>
                        <a:pt x="2079" y="1091"/>
                      </a:lnTo>
                      <a:lnTo>
                        <a:pt x="2080" y="1092"/>
                      </a:lnTo>
                      <a:lnTo>
                        <a:pt x="2081" y="1094"/>
                      </a:lnTo>
                      <a:lnTo>
                        <a:pt x="2081" y="1094"/>
                      </a:lnTo>
                      <a:lnTo>
                        <a:pt x="2081" y="1094"/>
                      </a:lnTo>
                      <a:lnTo>
                        <a:pt x="2080" y="1095"/>
                      </a:lnTo>
                      <a:lnTo>
                        <a:pt x="2082" y="1096"/>
                      </a:lnTo>
                      <a:lnTo>
                        <a:pt x="2082" y="1096"/>
                      </a:lnTo>
                      <a:lnTo>
                        <a:pt x="2086" y="1096"/>
                      </a:lnTo>
                      <a:lnTo>
                        <a:pt x="2091" y="1098"/>
                      </a:lnTo>
                      <a:lnTo>
                        <a:pt x="2091" y="1098"/>
                      </a:lnTo>
                      <a:lnTo>
                        <a:pt x="2092" y="1100"/>
                      </a:lnTo>
                      <a:lnTo>
                        <a:pt x="2093" y="1100"/>
                      </a:lnTo>
                      <a:lnTo>
                        <a:pt x="2093" y="1099"/>
                      </a:lnTo>
                      <a:lnTo>
                        <a:pt x="2093" y="1099"/>
                      </a:lnTo>
                      <a:lnTo>
                        <a:pt x="2094" y="1097"/>
                      </a:lnTo>
                      <a:lnTo>
                        <a:pt x="2095" y="1095"/>
                      </a:lnTo>
                      <a:lnTo>
                        <a:pt x="2099" y="1093"/>
                      </a:lnTo>
                      <a:lnTo>
                        <a:pt x="2099" y="1093"/>
                      </a:lnTo>
                      <a:lnTo>
                        <a:pt x="2105" y="1089"/>
                      </a:lnTo>
                      <a:lnTo>
                        <a:pt x="2105" y="1089"/>
                      </a:lnTo>
                      <a:lnTo>
                        <a:pt x="2107" y="1089"/>
                      </a:lnTo>
                      <a:lnTo>
                        <a:pt x="2110" y="1091"/>
                      </a:lnTo>
                      <a:lnTo>
                        <a:pt x="2112" y="1092"/>
                      </a:lnTo>
                      <a:lnTo>
                        <a:pt x="2112" y="1092"/>
                      </a:lnTo>
                      <a:lnTo>
                        <a:pt x="2112" y="1092"/>
                      </a:lnTo>
                      <a:lnTo>
                        <a:pt x="2113" y="1089"/>
                      </a:lnTo>
                      <a:lnTo>
                        <a:pt x="2114" y="1087"/>
                      </a:lnTo>
                      <a:lnTo>
                        <a:pt x="2115" y="1087"/>
                      </a:lnTo>
                      <a:lnTo>
                        <a:pt x="2115" y="1087"/>
                      </a:lnTo>
                      <a:lnTo>
                        <a:pt x="2116" y="1087"/>
                      </a:lnTo>
                      <a:lnTo>
                        <a:pt x="2116" y="1088"/>
                      </a:lnTo>
                      <a:lnTo>
                        <a:pt x="2117" y="1088"/>
                      </a:lnTo>
                      <a:lnTo>
                        <a:pt x="2119" y="1088"/>
                      </a:lnTo>
                      <a:lnTo>
                        <a:pt x="2119" y="1088"/>
                      </a:lnTo>
                      <a:lnTo>
                        <a:pt x="2121" y="1087"/>
                      </a:lnTo>
                      <a:lnTo>
                        <a:pt x="2122" y="1086"/>
                      </a:lnTo>
                      <a:lnTo>
                        <a:pt x="2123" y="1085"/>
                      </a:lnTo>
                      <a:lnTo>
                        <a:pt x="2125" y="1084"/>
                      </a:lnTo>
                      <a:lnTo>
                        <a:pt x="2125" y="1084"/>
                      </a:lnTo>
                      <a:lnTo>
                        <a:pt x="2129" y="1083"/>
                      </a:lnTo>
                      <a:lnTo>
                        <a:pt x="2130" y="1082"/>
                      </a:lnTo>
                      <a:lnTo>
                        <a:pt x="2131" y="1080"/>
                      </a:lnTo>
                      <a:lnTo>
                        <a:pt x="2131" y="1080"/>
                      </a:lnTo>
                      <a:lnTo>
                        <a:pt x="2134" y="1077"/>
                      </a:lnTo>
                      <a:lnTo>
                        <a:pt x="2137" y="1076"/>
                      </a:lnTo>
                      <a:lnTo>
                        <a:pt x="2137" y="1076"/>
                      </a:lnTo>
                      <a:lnTo>
                        <a:pt x="2140" y="1075"/>
                      </a:lnTo>
                      <a:lnTo>
                        <a:pt x="2140" y="1074"/>
                      </a:lnTo>
                      <a:lnTo>
                        <a:pt x="2140" y="1073"/>
                      </a:lnTo>
                      <a:lnTo>
                        <a:pt x="2140" y="1073"/>
                      </a:lnTo>
                      <a:lnTo>
                        <a:pt x="2138" y="1071"/>
                      </a:lnTo>
                      <a:lnTo>
                        <a:pt x="2138" y="1069"/>
                      </a:lnTo>
                      <a:lnTo>
                        <a:pt x="2139" y="1068"/>
                      </a:lnTo>
                      <a:lnTo>
                        <a:pt x="2139" y="1068"/>
                      </a:lnTo>
                      <a:lnTo>
                        <a:pt x="2140" y="1066"/>
                      </a:lnTo>
                      <a:lnTo>
                        <a:pt x="2140" y="1065"/>
                      </a:lnTo>
                      <a:lnTo>
                        <a:pt x="2140" y="1063"/>
                      </a:lnTo>
                      <a:lnTo>
                        <a:pt x="2138" y="1063"/>
                      </a:lnTo>
                      <a:lnTo>
                        <a:pt x="2138" y="1063"/>
                      </a:lnTo>
                      <a:lnTo>
                        <a:pt x="2134" y="1065"/>
                      </a:lnTo>
                      <a:lnTo>
                        <a:pt x="2132" y="1065"/>
                      </a:lnTo>
                      <a:lnTo>
                        <a:pt x="2130" y="1064"/>
                      </a:lnTo>
                      <a:lnTo>
                        <a:pt x="2130" y="1064"/>
                      </a:lnTo>
                      <a:lnTo>
                        <a:pt x="2127" y="1063"/>
                      </a:lnTo>
                      <a:lnTo>
                        <a:pt x="2125" y="1063"/>
                      </a:lnTo>
                      <a:lnTo>
                        <a:pt x="2123" y="1063"/>
                      </a:lnTo>
                      <a:lnTo>
                        <a:pt x="2122" y="1062"/>
                      </a:lnTo>
                      <a:lnTo>
                        <a:pt x="2122" y="1062"/>
                      </a:lnTo>
                      <a:lnTo>
                        <a:pt x="2122" y="1060"/>
                      </a:lnTo>
                      <a:lnTo>
                        <a:pt x="2122" y="1059"/>
                      </a:lnTo>
                      <a:lnTo>
                        <a:pt x="2121" y="1059"/>
                      </a:lnTo>
                      <a:lnTo>
                        <a:pt x="2121" y="1059"/>
                      </a:lnTo>
                      <a:lnTo>
                        <a:pt x="2119" y="1061"/>
                      </a:lnTo>
                      <a:lnTo>
                        <a:pt x="2118" y="1062"/>
                      </a:lnTo>
                      <a:lnTo>
                        <a:pt x="2117" y="1062"/>
                      </a:lnTo>
                      <a:lnTo>
                        <a:pt x="2117" y="1062"/>
                      </a:lnTo>
                      <a:lnTo>
                        <a:pt x="2114" y="1061"/>
                      </a:lnTo>
                      <a:lnTo>
                        <a:pt x="2113" y="1061"/>
                      </a:lnTo>
                      <a:lnTo>
                        <a:pt x="2113" y="1062"/>
                      </a:lnTo>
                      <a:lnTo>
                        <a:pt x="2113" y="1062"/>
                      </a:lnTo>
                      <a:lnTo>
                        <a:pt x="2112" y="1063"/>
                      </a:lnTo>
                      <a:lnTo>
                        <a:pt x="2110" y="1065"/>
                      </a:lnTo>
                      <a:lnTo>
                        <a:pt x="2106" y="1066"/>
                      </a:lnTo>
                      <a:lnTo>
                        <a:pt x="2103" y="1066"/>
                      </a:lnTo>
                      <a:lnTo>
                        <a:pt x="2103" y="1066"/>
                      </a:lnTo>
                      <a:lnTo>
                        <a:pt x="2099" y="1066"/>
                      </a:lnTo>
                      <a:lnTo>
                        <a:pt x="2094" y="1064"/>
                      </a:lnTo>
                      <a:lnTo>
                        <a:pt x="2086" y="1062"/>
                      </a:lnTo>
                      <a:lnTo>
                        <a:pt x="2086" y="1062"/>
                      </a:lnTo>
                      <a:lnTo>
                        <a:pt x="2085" y="1062"/>
                      </a:lnTo>
                      <a:lnTo>
                        <a:pt x="2084" y="1064"/>
                      </a:lnTo>
                      <a:lnTo>
                        <a:pt x="2081" y="1068"/>
                      </a:lnTo>
                      <a:lnTo>
                        <a:pt x="2081" y="1068"/>
                      </a:lnTo>
                      <a:lnTo>
                        <a:pt x="2078" y="1072"/>
                      </a:lnTo>
                      <a:lnTo>
                        <a:pt x="2072" y="1077"/>
                      </a:lnTo>
                      <a:lnTo>
                        <a:pt x="2072" y="1077"/>
                      </a:lnTo>
                      <a:lnTo>
                        <a:pt x="2069" y="1078"/>
                      </a:lnTo>
                      <a:lnTo>
                        <a:pt x="2067" y="1079"/>
                      </a:lnTo>
                      <a:lnTo>
                        <a:pt x="2065" y="1079"/>
                      </a:lnTo>
                      <a:lnTo>
                        <a:pt x="2063" y="1081"/>
                      </a:lnTo>
                      <a:lnTo>
                        <a:pt x="2063" y="1081"/>
                      </a:lnTo>
                      <a:lnTo>
                        <a:pt x="2059" y="1087"/>
                      </a:lnTo>
                      <a:lnTo>
                        <a:pt x="2056" y="1091"/>
                      </a:lnTo>
                      <a:lnTo>
                        <a:pt x="2056" y="1091"/>
                      </a:lnTo>
                      <a:lnTo>
                        <a:pt x="2055" y="1093"/>
                      </a:lnTo>
                      <a:lnTo>
                        <a:pt x="2053" y="1094"/>
                      </a:lnTo>
                      <a:lnTo>
                        <a:pt x="2049" y="1095"/>
                      </a:lnTo>
                      <a:lnTo>
                        <a:pt x="2049" y="1095"/>
                      </a:lnTo>
                      <a:lnTo>
                        <a:pt x="2050" y="1095"/>
                      </a:lnTo>
                      <a:lnTo>
                        <a:pt x="2050" y="1096"/>
                      </a:lnTo>
                      <a:lnTo>
                        <a:pt x="2050" y="1098"/>
                      </a:lnTo>
                      <a:lnTo>
                        <a:pt x="2050" y="1098"/>
                      </a:lnTo>
                      <a:lnTo>
                        <a:pt x="2048" y="1099"/>
                      </a:lnTo>
                      <a:lnTo>
                        <a:pt x="2046" y="1100"/>
                      </a:lnTo>
                      <a:lnTo>
                        <a:pt x="2043" y="1101"/>
                      </a:lnTo>
                      <a:lnTo>
                        <a:pt x="2042" y="1101"/>
                      </a:lnTo>
                      <a:lnTo>
                        <a:pt x="2042" y="1101"/>
                      </a:lnTo>
                      <a:lnTo>
                        <a:pt x="2040" y="1101"/>
                      </a:lnTo>
                      <a:lnTo>
                        <a:pt x="2039" y="1101"/>
                      </a:lnTo>
                      <a:lnTo>
                        <a:pt x="2038" y="1103"/>
                      </a:lnTo>
                      <a:lnTo>
                        <a:pt x="2038" y="1103"/>
                      </a:lnTo>
                      <a:lnTo>
                        <a:pt x="2039" y="1106"/>
                      </a:lnTo>
                      <a:lnTo>
                        <a:pt x="2039" y="1107"/>
                      </a:lnTo>
                      <a:lnTo>
                        <a:pt x="2038" y="1108"/>
                      </a:lnTo>
                      <a:lnTo>
                        <a:pt x="2038" y="1108"/>
                      </a:lnTo>
                      <a:lnTo>
                        <a:pt x="2035" y="1109"/>
                      </a:lnTo>
                      <a:lnTo>
                        <a:pt x="2033" y="1110"/>
                      </a:lnTo>
                      <a:lnTo>
                        <a:pt x="2032" y="1112"/>
                      </a:lnTo>
                      <a:lnTo>
                        <a:pt x="2032" y="1112"/>
                      </a:lnTo>
                      <a:lnTo>
                        <a:pt x="2031" y="1117"/>
                      </a:lnTo>
                      <a:lnTo>
                        <a:pt x="2030" y="1118"/>
                      </a:lnTo>
                      <a:lnTo>
                        <a:pt x="2029" y="1120"/>
                      </a:lnTo>
                      <a:lnTo>
                        <a:pt x="2029" y="1120"/>
                      </a:lnTo>
                      <a:lnTo>
                        <a:pt x="2028" y="1120"/>
                      </a:lnTo>
                      <a:lnTo>
                        <a:pt x="2029" y="1121"/>
                      </a:lnTo>
                      <a:lnTo>
                        <a:pt x="2030" y="1123"/>
                      </a:lnTo>
                      <a:lnTo>
                        <a:pt x="2031" y="1123"/>
                      </a:lnTo>
                      <a:lnTo>
                        <a:pt x="2031" y="1123"/>
                      </a:lnTo>
                      <a:lnTo>
                        <a:pt x="2032" y="1121"/>
                      </a:lnTo>
                      <a:lnTo>
                        <a:pt x="2032" y="1120"/>
                      </a:lnTo>
                      <a:lnTo>
                        <a:pt x="2032" y="1120"/>
                      </a:lnTo>
                      <a:lnTo>
                        <a:pt x="2033" y="1121"/>
                      </a:lnTo>
                      <a:lnTo>
                        <a:pt x="2033" y="1121"/>
                      </a:lnTo>
                      <a:lnTo>
                        <a:pt x="2037" y="1128"/>
                      </a:lnTo>
                      <a:lnTo>
                        <a:pt x="2039" y="1133"/>
                      </a:lnTo>
                      <a:lnTo>
                        <a:pt x="2039" y="1133"/>
                      </a:lnTo>
                      <a:lnTo>
                        <a:pt x="2038" y="1135"/>
                      </a:lnTo>
                      <a:lnTo>
                        <a:pt x="2036" y="1137"/>
                      </a:lnTo>
                      <a:lnTo>
                        <a:pt x="2033" y="1140"/>
                      </a:lnTo>
                      <a:lnTo>
                        <a:pt x="2033" y="1140"/>
                      </a:lnTo>
                      <a:lnTo>
                        <a:pt x="2034" y="1137"/>
                      </a:lnTo>
                      <a:lnTo>
                        <a:pt x="2034" y="1135"/>
                      </a:lnTo>
                      <a:lnTo>
                        <a:pt x="2032" y="1133"/>
                      </a:lnTo>
                      <a:lnTo>
                        <a:pt x="2032" y="1133"/>
                      </a:lnTo>
                      <a:lnTo>
                        <a:pt x="2031" y="1132"/>
                      </a:lnTo>
                      <a:lnTo>
                        <a:pt x="2031" y="1130"/>
                      </a:lnTo>
                      <a:lnTo>
                        <a:pt x="2031" y="1129"/>
                      </a:lnTo>
                      <a:lnTo>
                        <a:pt x="2031" y="1128"/>
                      </a:lnTo>
                      <a:lnTo>
                        <a:pt x="2031" y="1128"/>
                      </a:lnTo>
                      <a:lnTo>
                        <a:pt x="2028" y="1127"/>
                      </a:lnTo>
                      <a:lnTo>
                        <a:pt x="2028" y="1127"/>
                      </a:lnTo>
                      <a:lnTo>
                        <a:pt x="2027" y="1126"/>
                      </a:lnTo>
                      <a:lnTo>
                        <a:pt x="2027" y="1126"/>
                      </a:lnTo>
                      <a:lnTo>
                        <a:pt x="2026" y="1121"/>
                      </a:lnTo>
                      <a:lnTo>
                        <a:pt x="2025" y="1120"/>
                      </a:lnTo>
                      <a:lnTo>
                        <a:pt x="2024" y="1119"/>
                      </a:lnTo>
                      <a:lnTo>
                        <a:pt x="2024" y="1119"/>
                      </a:lnTo>
                      <a:lnTo>
                        <a:pt x="2021" y="1118"/>
                      </a:lnTo>
                      <a:lnTo>
                        <a:pt x="2016" y="1117"/>
                      </a:lnTo>
                      <a:lnTo>
                        <a:pt x="2010" y="1116"/>
                      </a:lnTo>
                      <a:lnTo>
                        <a:pt x="2007" y="1115"/>
                      </a:lnTo>
                      <a:lnTo>
                        <a:pt x="2007" y="1115"/>
                      </a:lnTo>
                      <a:lnTo>
                        <a:pt x="2004" y="1113"/>
                      </a:lnTo>
                      <a:lnTo>
                        <a:pt x="2001" y="1111"/>
                      </a:lnTo>
                      <a:lnTo>
                        <a:pt x="2001" y="1111"/>
                      </a:lnTo>
                      <a:lnTo>
                        <a:pt x="1997" y="1109"/>
                      </a:lnTo>
                      <a:lnTo>
                        <a:pt x="1995" y="1108"/>
                      </a:lnTo>
                      <a:lnTo>
                        <a:pt x="1994" y="1108"/>
                      </a:lnTo>
                      <a:lnTo>
                        <a:pt x="1994" y="1109"/>
                      </a:lnTo>
                      <a:lnTo>
                        <a:pt x="1994" y="1109"/>
                      </a:lnTo>
                      <a:lnTo>
                        <a:pt x="1996" y="1110"/>
                      </a:lnTo>
                      <a:lnTo>
                        <a:pt x="1999" y="1112"/>
                      </a:lnTo>
                      <a:lnTo>
                        <a:pt x="2003" y="1114"/>
                      </a:lnTo>
                      <a:lnTo>
                        <a:pt x="2003" y="1114"/>
                      </a:lnTo>
                      <a:lnTo>
                        <a:pt x="1998" y="1115"/>
                      </a:lnTo>
                      <a:lnTo>
                        <a:pt x="1996" y="1115"/>
                      </a:lnTo>
                      <a:lnTo>
                        <a:pt x="1996" y="1115"/>
                      </a:lnTo>
                      <a:lnTo>
                        <a:pt x="1996" y="1116"/>
                      </a:lnTo>
                      <a:lnTo>
                        <a:pt x="1996" y="1116"/>
                      </a:lnTo>
                      <a:lnTo>
                        <a:pt x="2003" y="1118"/>
                      </a:lnTo>
                      <a:lnTo>
                        <a:pt x="2003" y="1118"/>
                      </a:lnTo>
                      <a:lnTo>
                        <a:pt x="2013" y="1121"/>
                      </a:lnTo>
                      <a:lnTo>
                        <a:pt x="2013" y="1121"/>
                      </a:lnTo>
                      <a:lnTo>
                        <a:pt x="2016" y="1124"/>
                      </a:lnTo>
                      <a:lnTo>
                        <a:pt x="2016" y="1125"/>
                      </a:lnTo>
                      <a:lnTo>
                        <a:pt x="2015" y="1125"/>
                      </a:lnTo>
                      <a:lnTo>
                        <a:pt x="2015" y="1125"/>
                      </a:lnTo>
                      <a:lnTo>
                        <a:pt x="2006" y="1124"/>
                      </a:lnTo>
                      <a:lnTo>
                        <a:pt x="1998" y="1121"/>
                      </a:lnTo>
                      <a:lnTo>
                        <a:pt x="1998" y="1121"/>
                      </a:lnTo>
                      <a:lnTo>
                        <a:pt x="1991" y="1121"/>
                      </a:lnTo>
                      <a:lnTo>
                        <a:pt x="1987" y="1121"/>
                      </a:lnTo>
                      <a:lnTo>
                        <a:pt x="1984" y="1120"/>
                      </a:lnTo>
                      <a:lnTo>
                        <a:pt x="1984" y="1120"/>
                      </a:lnTo>
                      <a:lnTo>
                        <a:pt x="1975" y="1116"/>
                      </a:lnTo>
                      <a:lnTo>
                        <a:pt x="1971" y="1113"/>
                      </a:lnTo>
                      <a:lnTo>
                        <a:pt x="1968" y="1113"/>
                      </a:lnTo>
                      <a:lnTo>
                        <a:pt x="1968" y="1113"/>
                      </a:lnTo>
                      <a:lnTo>
                        <a:pt x="1967" y="1113"/>
                      </a:lnTo>
                      <a:lnTo>
                        <a:pt x="1966" y="1115"/>
                      </a:lnTo>
                      <a:lnTo>
                        <a:pt x="1965" y="1116"/>
                      </a:lnTo>
                      <a:lnTo>
                        <a:pt x="1964" y="1116"/>
                      </a:lnTo>
                      <a:lnTo>
                        <a:pt x="1964" y="1116"/>
                      </a:lnTo>
                      <a:lnTo>
                        <a:pt x="1961" y="1113"/>
                      </a:lnTo>
                      <a:lnTo>
                        <a:pt x="1960" y="1111"/>
                      </a:lnTo>
                      <a:lnTo>
                        <a:pt x="1960" y="1109"/>
                      </a:lnTo>
                      <a:lnTo>
                        <a:pt x="1960" y="1109"/>
                      </a:lnTo>
                      <a:lnTo>
                        <a:pt x="1961" y="1107"/>
                      </a:lnTo>
                      <a:lnTo>
                        <a:pt x="1962" y="1105"/>
                      </a:lnTo>
                      <a:lnTo>
                        <a:pt x="1964" y="1105"/>
                      </a:lnTo>
                      <a:lnTo>
                        <a:pt x="1966" y="1105"/>
                      </a:lnTo>
                      <a:lnTo>
                        <a:pt x="1966" y="1105"/>
                      </a:lnTo>
                      <a:lnTo>
                        <a:pt x="1971" y="1106"/>
                      </a:lnTo>
                      <a:lnTo>
                        <a:pt x="1973" y="1106"/>
                      </a:lnTo>
                      <a:lnTo>
                        <a:pt x="1973" y="1105"/>
                      </a:lnTo>
                      <a:lnTo>
                        <a:pt x="1973" y="1105"/>
                      </a:lnTo>
                      <a:lnTo>
                        <a:pt x="1973" y="1105"/>
                      </a:lnTo>
                      <a:lnTo>
                        <a:pt x="1964" y="1100"/>
                      </a:lnTo>
                      <a:lnTo>
                        <a:pt x="1958" y="1097"/>
                      </a:lnTo>
                      <a:lnTo>
                        <a:pt x="1954" y="1095"/>
                      </a:lnTo>
                      <a:lnTo>
                        <a:pt x="1954" y="1095"/>
                      </a:lnTo>
                      <a:lnTo>
                        <a:pt x="1947" y="1096"/>
                      </a:lnTo>
                      <a:lnTo>
                        <a:pt x="1943" y="1096"/>
                      </a:lnTo>
                      <a:lnTo>
                        <a:pt x="1940" y="1095"/>
                      </a:lnTo>
                      <a:lnTo>
                        <a:pt x="1940" y="1095"/>
                      </a:lnTo>
                      <a:lnTo>
                        <a:pt x="1937" y="1093"/>
                      </a:lnTo>
                      <a:lnTo>
                        <a:pt x="1935" y="1091"/>
                      </a:lnTo>
                      <a:lnTo>
                        <a:pt x="1934" y="1088"/>
                      </a:lnTo>
                      <a:lnTo>
                        <a:pt x="1934" y="1086"/>
                      </a:lnTo>
                      <a:lnTo>
                        <a:pt x="1934" y="1086"/>
                      </a:lnTo>
                      <a:lnTo>
                        <a:pt x="1937" y="1081"/>
                      </a:lnTo>
                      <a:lnTo>
                        <a:pt x="1938" y="1079"/>
                      </a:lnTo>
                      <a:lnTo>
                        <a:pt x="1941" y="1079"/>
                      </a:lnTo>
                      <a:lnTo>
                        <a:pt x="1941" y="1079"/>
                      </a:lnTo>
                      <a:lnTo>
                        <a:pt x="1949" y="1079"/>
                      </a:lnTo>
                      <a:lnTo>
                        <a:pt x="1953" y="1079"/>
                      </a:lnTo>
                      <a:lnTo>
                        <a:pt x="1955" y="1080"/>
                      </a:lnTo>
                      <a:lnTo>
                        <a:pt x="1955" y="1080"/>
                      </a:lnTo>
                      <a:lnTo>
                        <a:pt x="1957" y="1081"/>
                      </a:lnTo>
                      <a:lnTo>
                        <a:pt x="1958" y="1082"/>
                      </a:lnTo>
                      <a:lnTo>
                        <a:pt x="1959" y="1082"/>
                      </a:lnTo>
                      <a:lnTo>
                        <a:pt x="1959" y="1083"/>
                      </a:lnTo>
                      <a:lnTo>
                        <a:pt x="1959" y="1083"/>
                      </a:lnTo>
                      <a:lnTo>
                        <a:pt x="1961" y="1088"/>
                      </a:lnTo>
                      <a:lnTo>
                        <a:pt x="1963" y="1093"/>
                      </a:lnTo>
                      <a:lnTo>
                        <a:pt x="1963" y="1093"/>
                      </a:lnTo>
                      <a:lnTo>
                        <a:pt x="1967" y="1095"/>
                      </a:lnTo>
                      <a:lnTo>
                        <a:pt x="1968" y="1096"/>
                      </a:lnTo>
                      <a:lnTo>
                        <a:pt x="1970" y="1095"/>
                      </a:lnTo>
                      <a:lnTo>
                        <a:pt x="1970" y="1095"/>
                      </a:lnTo>
                      <a:lnTo>
                        <a:pt x="1970" y="1095"/>
                      </a:lnTo>
                      <a:lnTo>
                        <a:pt x="1972" y="1095"/>
                      </a:lnTo>
                      <a:lnTo>
                        <a:pt x="1973" y="1095"/>
                      </a:lnTo>
                      <a:lnTo>
                        <a:pt x="1973" y="1095"/>
                      </a:lnTo>
                      <a:lnTo>
                        <a:pt x="1974" y="1098"/>
                      </a:lnTo>
                      <a:lnTo>
                        <a:pt x="1975" y="1099"/>
                      </a:lnTo>
                      <a:lnTo>
                        <a:pt x="1977" y="1099"/>
                      </a:lnTo>
                      <a:lnTo>
                        <a:pt x="1977" y="1099"/>
                      </a:lnTo>
                      <a:lnTo>
                        <a:pt x="1982" y="1100"/>
                      </a:lnTo>
                      <a:lnTo>
                        <a:pt x="1983" y="1100"/>
                      </a:lnTo>
                      <a:lnTo>
                        <a:pt x="1983" y="1099"/>
                      </a:lnTo>
                      <a:lnTo>
                        <a:pt x="1983" y="1099"/>
                      </a:lnTo>
                      <a:lnTo>
                        <a:pt x="1976" y="1094"/>
                      </a:lnTo>
                      <a:lnTo>
                        <a:pt x="1970" y="1088"/>
                      </a:lnTo>
                      <a:lnTo>
                        <a:pt x="1970" y="1088"/>
                      </a:lnTo>
                      <a:lnTo>
                        <a:pt x="1968" y="1086"/>
                      </a:lnTo>
                      <a:lnTo>
                        <a:pt x="1965" y="1083"/>
                      </a:lnTo>
                      <a:lnTo>
                        <a:pt x="1961" y="1077"/>
                      </a:lnTo>
                      <a:lnTo>
                        <a:pt x="1961" y="1077"/>
                      </a:lnTo>
                      <a:lnTo>
                        <a:pt x="1958" y="1072"/>
                      </a:lnTo>
                      <a:lnTo>
                        <a:pt x="1954" y="1062"/>
                      </a:lnTo>
                      <a:lnTo>
                        <a:pt x="1949" y="1049"/>
                      </a:lnTo>
                      <a:lnTo>
                        <a:pt x="1946" y="1038"/>
                      </a:lnTo>
                      <a:lnTo>
                        <a:pt x="1946" y="1038"/>
                      </a:lnTo>
                      <a:lnTo>
                        <a:pt x="1944" y="1019"/>
                      </a:lnTo>
                      <a:lnTo>
                        <a:pt x="1942" y="1012"/>
                      </a:lnTo>
                      <a:lnTo>
                        <a:pt x="1941" y="1007"/>
                      </a:lnTo>
                      <a:lnTo>
                        <a:pt x="1941" y="1007"/>
                      </a:lnTo>
                      <a:lnTo>
                        <a:pt x="1940" y="1004"/>
                      </a:lnTo>
                      <a:lnTo>
                        <a:pt x="1939" y="1000"/>
                      </a:lnTo>
                      <a:lnTo>
                        <a:pt x="1939" y="996"/>
                      </a:lnTo>
                      <a:lnTo>
                        <a:pt x="1937" y="991"/>
                      </a:lnTo>
                      <a:lnTo>
                        <a:pt x="1937" y="991"/>
                      </a:lnTo>
                      <a:lnTo>
                        <a:pt x="1935" y="985"/>
                      </a:lnTo>
                      <a:lnTo>
                        <a:pt x="1933" y="979"/>
                      </a:lnTo>
                      <a:lnTo>
                        <a:pt x="1931" y="972"/>
                      </a:lnTo>
                      <a:lnTo>
                        <a:pt x="1929" y="967"/>
                      </a:lnTo>
                      <a:lnTo>
                        <a:pt x="1929" y="967"/>
                      </a:lnTo>
                      <a:lnTo>
                        <a:pt x="1925" y="961"/>
                      </a:lnTo>
                      <a:lnTo>
                        <a:pt x="1923" y="958"/>
                      </a:lnTo>
                      <a:lnTo>
                        <a:pt x="1923" y="958"/>
                      </a:lnTo>
                      <a:lnTo>
                        <a:pt x="1921" y="954"/>
                      </a:lnTo>
                      <a:lnTo>
                        <a:pt x="1920" y="953"/>
                      </a:lnTo>
                      <a:lnTo>
                        <a:pt x="1921" y="952"/>
                      </a:lnTo>
                      <a:lnTo>
                        <a:pt x="1921" y="952"/>
                      </a:lnTo>
                      <a:lnTo>
                        <a:pt x="1923" y="954"/>
                      </a:lnTo>
                      <a:lnTo>
                        <a:pt x="1924" y="954"/>
                      </a:lnTo>
                      <a:lnTo>
                        <a:pt x="1924" y="954"/>
                      </a:lnTo>
                      <a:lnTo>
                        <a:pt x="1924" y="954"/>
                      </a:lnTo>
                      <a:lnTo>
                        <a:pt x="1922" y="951"/>
                      </a:lnTo>
                      <a:lnTo>
                        <a:pt x="1921" y="950"/>
                      </a:lnTo>
                      <a:lnTo>
                        <a:pt x="1922" y="949"/>
                      </a:lnTo>
                      <a:lnTo>
                        <a:pt x="1922" y="949"/>
                      </a:lnTo>
                      <a:lnTo>
                        <a:pt x="1923" y="949"/>
                      </a:lnTo>
                      <a:lnTo>
                        <a:pt x="1926" y="949"/>
                      </a:lnTo>
                      <a:lnTo>
                        <a:pt x="1931" y="951"/>
                      </a:lnTo>
                      <a:lnTo>
                        <a:pt x="1931" y="951"/>
                      </a:lnTo>
                      <a:lnTo>
                        <a:pt x="1937" y="954"/>
                      </a:lnTo>
                      <a:lnTo>
                        <a:pt x="1943" y="955"/>
                      </a:lnTo>
                      <a:lnTo>
                        <a:pt x="1943" y="955"/>
                      </a:lnTo>
                      <a:lnTo>
                        <a:pt x="1946" y="956"/>
                      </a:lnTo>
                      <a:lnTo>
                        <a:pt x="1947" y="957"/>
                      </a:lnTo>
                      <a:lnTo>
                        <a:pt x="1949" y="958"/>
                      </a:lnTo>
                      <a:lnTo>
                        <a:pt x="1949" y="959"/>
                      </a:lnTo>
                      <a:lnTo>
                        <a:pt x="1949" y="959"/>
                      </a:lnTo>
                      <a:lnTo>
                        <a:pt x="1947" y="960"/>
                      </a:lnTo>
                      <a:lnTo>
                        <a:pt x="1946" y="961"/>
                      </a:lnTo>
                      <a:lnTo>
                        <a:pt x="1947" y="962"/>
                      </a:lnTo>
                      <a:lnTo>
                        <a:pt x="1949" y="961"/>
                      </a:lnTo>
                      <a:lnTo>
                        <a:pt x="1949" y="961"/>
                      </a:lnTo>
                      <a:lnTo>
                        <a:pt x="1954" y="959"/>
                      </a:lnTo>
                      <a:lnTo>
                        <a:pt x="1955" y="959"/>
                      </a:lnTo>
                      <a:lnTo>
                        <a:pt x="1955" y="959"/>
                      </a:lnTo>
                      <a:lnTo>
                        <a:pt x="1955" y="959"/>
                      </a:lnTo>
                      <a:lnTo>
                        <a:pt x="1952" y="962"/>
                      </a:lnTo>
                      <a:lnTo>
                        <a:pt x="1951" y="964"/>
                      </a:lnTo>
                      <a:lnTo>
                        <a:pt x="1953" y="964"/>
                      </a:lnTo>
                      <a:lnTo>
                        <a:pt x="1953" y="964"/>
                      </a:lnTo>
                      <a:lnTo>
                        <a:pt x="1955" y="964"/>
                      </a:lnTo>
                      <a:lnTo>
                        <a:pt x="1958" y="961"/>
                      </a:lnTo>
                      <a:lnTo>
                        <a:pt x="1960" y="960"/>
                      </a:lnTo>
                      <a:lnTo>
                        <a:pt x="1961" y="960"/>
                      </a:lnTo>
                      <a:lnTo>
                        <a:pt x="1961" y="960"/>
                      </a:lnTo>
                      <a:lnTo>
                        <a:pt x="1962" y="961"/>
                      </a:lnTo>
                      <a:lnTo>
                        <a:pt x="1964" y="962"/>
                      </a:lnTo>
                      <a:lnTo>
                        <a:pt x="1964" y="962"/>
                      </a:lnTo>
                      <a:lnTo>
                        <a:pt x="1967" y="962"/>
                      </a:lnTo>
                      <a:lnTo>
                        <a:pt x="1968" y="964"/>
                      </a:lnTo>
                      <a:lnTo>
                        <a:pt x="1969" y="966"/>
                      </a:lnTo>
                      <a:lnTo>
                        <a:pt x="1969" y="966"/>
                      </a:lnTo>
                      <a:lnTo>
                        <a:pt x="1968" y="967"/>
                      </a:lnTo>
                      <a:lnTo>
                        <a:pt x="1967" y="969"/>
                      </a:lnTo>
                      <a:lnTo>
                        <a:pt x="1967" y="970"/>
                      </a:lnTo>
                      <a:lnTo>
                        <a:pt x="1967" y="970"/>
                      </a:lnTo>
                      <a:lnTo>
                        <a:pt x="1967" y="970"/>
                      </a:lnTo>
                      <a:lnTo>
                        <a:pt x="1970" y="968"/>
                      </a:lnTo>
                      <a:lnTo>
                        <a:pt x="1971" y="967"/>
                      </a:lnTo>
                      <a:lnTo>
                        <a:pt x="1972" y="968"/>
                      </a:lnTo>
                      <a:lnTo>
                        <a:pt x="1972" y="968"/>
                      </a:lnTo>
                      <a:lnTo>
                        <a:pt x="1972" y="970"/>
                      </a:lnTo>
                      <a:lnTo>
                        <a:pt x="1972" y="972"/>
                      </a:lnTo>
                      <a:lnTo>
                        <a:pt x="1971" y="975"/>
                      </a:lnTo>
                      <a:lnTo>
                        <a:pt x="1970" y="976"/>
                      </a:lnTo>
                      <a:lnTo>
                        <a:pt x="1970" y="976"/>
                      </a:lnTo>
                      <a:lnTo>
                        <a:pt x="1963" y="977"/>
                      </a:lnTo>
                      <a:lnTo>
                        <a:pt x="1955" y="979"/>
                      </a:lnTo>
                      <a:lnTo>
                        <a:pt x="1955" y="979"/>
                      </a:lnTo>
                      <a:lnTo>
                        <a:pt x="1954" y="980"/>
                      </a:lnTo>
                      <a:lnTo>
                        <a:pt x="1956" y="981"/>
                      </a:lnTo>
                      <a:lnTo>
                        <a:pt x="1956" y="981"/>
                      </a:lnTo>
                      <a:lnTo>
                        <a:pt x="1960" y="983"/>
                      </a:lnTo>
                      <a:lnTo>
                        <a:pt x="1965" y="983"/>
                      </a:lnTo>
                      <a:lnTo>
                        <a:pt x="1965" y="983"/>
                      </a:lnTo>
                      <a:lnTo>
                        <a:pt x="1972" y="982"/>
                      </a:lnTo>
                      <a:lnTo>
                        <a:pt x="1975" y="981"/>
                      </a:lnTo>
                      <a:lnTo>
                        <a:pt x="1976" y="980"/>
                      </a:lnTo>
                      <a:lnTo>
                        <a:pt x="1976" y="979"/>
                      </a:lnTo>
                      <a:lnTo>
                        <a:pt x="1976" y="979"/>
                      </a:lnTo>
                      <a:lnTo>
                        <a:pt x="1975" y="972"/>
                      </a:lnTo>
                      <a:lnTo>
                        <a:pt x="1973" y="966"/>
                      </a:lnTo>
                      <a:lnTo>
                        <a:pt x="1973" y="966"/>
                      </a:lnTo>
                      <a:lnTo>
                        <a:pt x="1970" y="964"/>
                      </a:lnTo>
                      <a:lnTo>
                        <a:pt x="1966" y="961"/>
                      </a:lnTo>
                      <a:lnTo>
                        <a:pt x="1956" y="957"/>
                      </a:lnTo>
                      <a:lnTo>
                        <a:pt x="1956" y="957"/>
                      </a:lnTo>
                      <a:lnTo>
                        <a:pt x="1944" y="953"/>
                      </a:lnTo>
                      <a:lnTo>
                        <a:pt x="1936" y="951"/>
                      </a:lnTo>
                      <a:lnTo>
                        <a:pt x="1936" y="951"/>
                      </a:lnTo>
                      <a:lnTo>
                        <a:pt x="1924" y="946"/>
                      </a:lnTo>
                      <a:lnTo>
                        <a:pt x="1917" y="943"/>
                      </a:lnTo>
                      <a:lnTo>
                        <a:pt x="1912" y="941"/>
                      </a:lnTo>
                      <a:lnTo>
                        <a:pt x="1912" y="941"/>
                      </a:lnTo>
                      <a:lnTo>
                        <a:pt x="1908" y="939"/>
                      </a:lnTo>
                      <a:lnTo>
                        <a:pt x="1903" y="935"/>
                      </a:lnTo>
                      <a:lnTo>
                        <a:pt x="1903" y="935"/>
                      </a:lnTo>
                      <a:lnTo>
                        <a:pt x="1900" y="926"/>
                      </a:lnTo>
                      <a:lnTo>
                        <a:pt x="1896" y="916"/>
                      </a:lnTo>
                      <a:lnTo>
                        <a:pt x="1896" y="916"/>
                      </a:lnTo>
                      <a:lnTo>
                        <a:pt x="1891" y="905"/>
                      </a:lnTo>
                      <a:lnTo>
                        <a:pt x="1885" y="895"/>
                      </a:lnTo>
                      <a:lnTo>
                        <a:pt x="1885" y="895"/>
                      </a:lnTo>
                      <a:lnTo>
                        <a:pt x="1879" y="888"/>
                      </a:lnTo>
                      <a:lnTo>
                        <a:pt x="1877" y="885"/>
                      </a:lnTo>
                      <a:lnTo>
                        <a:pt x="1877" y="880"/>
                      </a:lnTo>
                      <a:lnTo>
                        <a:pt x="1877" y="880"/>
                      </a:lnTo>
                      <a:lnTo>
                        <a:pt x="1876" y="876"/>
                      </a:lnTo>
                      <a:lnTo>
                        <a:pt x="1876" y="873"/>
                      </a:lnTo>
                      <a:lnTo>
                        <a:pt x="1875" y="870"/>
                      </a:lnTo>
                      <a:lnTo>
                        <a:pt x="1875" y="870"/>
                      </a:lnTo>
                      <a:lnTo>
                        <a:pt x="1876" y="866"/>
                      </a:lnTo>
                      <a:lnTo>
                        <a:pt x="1877" y="865"/>
                      </a:lnTo>
                      <a:lnTo>
                        <a:pt x="1877" y="863"/>
                      </a:lnTo>
                      <a:lnTo>
                        <a:pt x="1877" y="863"/>
                      </a:lnTo>
                      <a:lnTo>
                        <a:pt x="1876" y="861"/>
                      </a:lnTo>
                      <a:lnTo>
                        <a:pt x="1875" y="860"/>
                      </a:lnTo>
                      <a:lnTo>
                        <a:pt x="1875" y="859"/>
                      </a:lnTo>
                      <a:lnTo>
                        <a:pt x="1876" y="858"/>
                      </a:lnTo>
                      <a:lnTo>
                        <a:pt x="1876" y="858"/>
                      </a:lnTo>
                      <a:lnTo>
                        <a:pt x="1881" y="853"/>
                      </a:lnTo>
                      <a:lnTo>
                        <a:pt x="1886" y="846"/>
                      </a:lnTo>
                      <a:lnTo>
                        <a:pt x="1886" y="846"/>
                      </a:lnTo>
                      <a:lnTo>
                        <a:pt x="1887" y="841"/>
                      </a:lnTo>
                      <a:lnTo>
                        <a:pt x="1888" y="835"/>
                      </a:lnTo>
                      <a:lnTo>
                        <a:pt x="1888" y="826"/>
                      </a:lnTo>
                      <a:lnTo>
                        <a:pt x="1888" y="826"/>
                      </a:lnTo>
                      <a:lnTo>
                        <a:pt x="1889" y="816"/>
                      </a:lnTo>
                      <a:lnTo>
                        <a:pt x="1889" y="816"/>
                      </a:lnTo>
                      <a:lnTo>
                        <a:pt x="1891" y="811"/>
                      </a:lnTo>
                      <a:lnTo>
                        <a:pt x="1893" y="807"/>
                      </a:lnTo>
                      <a:lnTo>
                        <a:pt x="1893" y="807"/>
                      </a:lnTo>
                      <a:lnTo>
                        <a:pt x="1896" y="800"/>
                      </a:lnTo>
                      <a:lnTo>
                        <a:pt x="1899" y="795"/>
                      </a:lnTo>
                      <a:lnTo>
                        <a:pt x="1899" y="795"/>
                      </a:lnTo>
                      <a:lnTo>
                        <a:pt x="1900" y="793"/>
                      </a:lnTo>
                      <a:lnTo>
                        <a:pt x="1900" y="792"/>
                      </a:lnTo>
                      <a:lnTo>
                        <a:pt x="1900" y="790"/>
                      </a:lnTo>
                      <a:lnTo>
                        <a:pt x="1901" y="788"/>
                      </a:lnTo>
                      <a:lnTo>
                        <a:pt x="1901" y="788"/>
                      </a:lnTo>
                      <a:lnTo>
                        <a:pt x="1904" y="783"/>
                      </a:lnTo>
                      <a:lnTo>
                        <a:pt x="1908" y="778"/>
                      </a:lnTo>
                      <a:lnTo>
                        <a:pt x="1908" y="778"/>
                      </a:lnTo>
                      <a:lnTo>
                        <a:pt x="1909" y="776"/>
                      </a:lnTo>
                      <a:lnTo>
                        <a:pt x="1910" y="775"/>
                      </a:lnTo>
                      <a:lnTo>
                        <a:pt x="1912" y="770"/>
                      </a:lnTo>
                      <a:lnTo>
                        <a:pt x="1912" y="770"/>
                      </a:lnTo>
                      <a:lnTo>
                        <a:pt x="1914" y="765"/>
                      </a:lnTo>
                      <a:lnTo>
                        <a:pt x="1917" y="763"/>
                      </a:lnTo>
                      <a:lnTo>
                        <a:pt x="1920" y="760"/>
                      </a:lnTo>
                      <a:lnTo>
                        <a:pt x="1920" y="760"/>
                      </a:lnTo>
                      <a:lnTo>
                        <a:pt x="1923" y="756"/>
                      </a:lnTo>
                      <a:lnTo>
                        <a:pt x="1924" y="754"/>
                      </a:lnTo>
                      <a:lnTo>
                        <a:pt x="1925" y="751"/>
                      </a:lnTo>
                      <a:lnTo>
                        <a:pt x="1927" y="749"/>
                      </a:lnTo>
                      <a:lnTo>
                        <a:pt x="1927" y="749"/>
                      </a:lnTo>
                      <a:lnTo>
                        <a:pt x="1933" y="744"/>
                      </a:lnTo>
                      <a:lnTo>
                        <a:pt x="1933" y="744"/>
                      </a:lnTo>
                      <a:lnTo>
                        <a:pt x="1937" y="737"/>
                      </a:lnTo>
                      <a:lnTo>
                        <a:pt x="1938" y="733"/>
                      </a:lnTo>
                      <a:lnTo>
                        <a:pt x="1938" y="730"/>
                      </a:lnTo>
                      <a:lnTo>
                        <a:pt x="1938" y="730"/>
                      </a:lnTo>
                      <a:lnTo>
                        <a:pt x="1937" y="725"/>
                      </a:lnTo>
                      <a:lnTo>
                        <a:pt x="1938" y="721"/>
                      </a:lnTo>
                      <a:lnTo>
                        <a:pt x="1938" y="721"/>
                      </a:lnTo>
                      <a:lnTo>
                        <a:pt x="1939" y="714"/>
                      </a:lnTo>
                      <a:lnTo>
                        <a:pt x="1941" y="706"/>
                      </a:lnTo>
                      <a:lnTo>
                        <a:pt x="1941" y="706"/>
                      </a:lnTo>
                      <a:lnTo>
                        <a:pt x="1943" y="700"/>
                      </a:lnTo>
                      <a:lnTo>
                        <a:pt x="1945" y="697"/>
                      </a:lnTo>
                      <a:lnTo>
                        <a:pt x="1947" y="695"/>
                      </a:lnTo>
                      <a:lnTo>
                        <a:pt x="1947" y="695"/>
                      </a:lnTo>
                      <a:lnTo>
                        <a:pt x="1954" y="689"/>
                      </a:lnTo>
                      <a:lnTo>
                        <a:pt x="1958" y="686"/>
                      </a:lnTo>
                      <a:lnTo>
                        <a:pt x="1960" y="683"/>
                      </a:lnTo>
                      <a:lnTo>
                        <a:pt x="1960" y="683"/>
                      </a:lnTo>
                      <a:lnTo>
                        <a:pt x="1964" y="675"/>
                      </a:lnTo>
                      <a:lnTo>
                        <a:pt x="1969" y="667"/>
                      </a:lnTo>
                      <a:lnTo>
                        <a:pt x="1969" y="667"/>
                      </a:lnTo>
                      <a:lnTo>
                        <a:pt x="1970" y="665"/>
                      </a:lnTo>
                      <a:lnTo>
                        <a:pt x="1970" y="663"/>
                      </a:lnTo>
                      <a:lnTo>
                        <a:pt x="1971" y="661"/>
                      </a:lnTo>
                      <a:lnTo>
                        <a:pt x="1971" y="659"/>
                      </a:lnTo>
                      <a:lnTo>
                        <a:pt x="1971" y="659"/>
                      </a:lnTo>
                      <a:lnTo>
                        <a:pt x="1974" y="657"/>
                      </a:lnTo>
                      <a:lnTo>
                        <a:pt x="1975" y="655"/>
                      </a:lnTo>
                      <a:lnTo>
                        <a:pt x="1976" y="652"/>
                      </a:lnTo>
                      <a:lnTo>
                        <a:pt x="1976" y="652"/>
                      </a:lnTo>
                      <a:lnTo>
                        <a:pt x="1976" y="647"/>
                      </a:lnTo>
                      <a:lnTo>
                        <a:pt x="1976" y="644"/>
                      </a:lnTo>
                      <a:lnTo>
                        <a:pt x="1977" y="642"/>
                      </a:lnTo>
                      <a:lnTo>
                        <a:pt x="1977" y="642"/>
                      </a:lnTo>
                      <a:lnTo>
                        <a:pt x="1982" y="637"/>
                      </a:lnTo>
                      <a:lnTo>
                        <a:pt x="1983" y="634"/>
                      </a:lnTo>
                      <a:lnTo>
                        <a:pt x="1983" y="631"/>
                      </a:lnTo>
                      <a:lnTo>
                        <a:pt x="1983" y="631"/>
                      </a:lnTo>
                      <a:lnTo>
                        <a:pt x="1979" y="626"/>
                      </a:lnTo>
                      <a:lnTo>
                        <a:pt x="1977" y="622"/>
                      </a:lnTo>
                      <a:lnTo>
                        <a:pt x="1976" y="618"/>
                      </a:lnTo>
                      <a:lnTo>
                        <a:pt x="1976" y="618"/>
                      </a:lnTo>
                      <a:lnTo>
                        <a:pt x="1976" y="613"/>
                      </a:lnTo>
                      <a:lnTo>
                        <a:pt x="1977" y="610"/>
                      </a:lnTo>
                      <a:lnTo>
                        <a:pt x="1977" y="607"/>
                      </a:lnTo>
                      <a:lnTo>
                        <a:pt x="1976" y="605"/>
                      </a:lnTo>
                      <a:lnTo>
                        <a:pt x="1976" y="605"/>
                      </a:lnTo>
                      <a:lnTo>
                        <a:pt x="1973" y="603"/>
                      </a:lnTo>
                      <a:lnTo>
                        <a:pt x="1972" y="602"/>
                      </a:lnTo>
                      <a:lnTo>
                        <a:pt x="1972" y="601"/>
                      </a:lnTo>
                      <a:lnTo>
                        <a:pt x="1972" y="601"/>
                      </a:lnTo>
                      <a:lnTo>
                        <a:pt x="1972" y="598"/>
                      </a:lnTo>
                      <a:lnTo>
                        <a:pt x="1971" y="596"/>
                      </a:lnTo>
                      <a:lnTo>
                        <a:pt x="1971" y="596"/>
                      </a:lnTo>
                      <a:lnTo>
                        <a:pt x="1970" y="595"/>
                      </a:lnTo>
                      <a:lnTo>
                        <a:pt x="1969" y="596"/>
                      </a:lnTo>
                      <a:lnTo>
                        <a:pt x="1967" y="598"/>
                      </a:lnTo>
                      <a:lnTo>
                        <a:pt x="1967" y="598"/>
                      </a:lnTo>
                      <a:lnTo>
                        <a:pt x="1965" y="600"/>
                      </a:lnTo>
                      <a:lnTo>
                        <a:pt x="1964" y="601"/>
                      </a:lnTo>
                      <a:lnTo>
                        <a:pt x="1964" y="602"/>
                      </a:lnTo>
                      <a:lnTo>
                        <a:pt x="1964" y="602"/>
                      </a:lnTo>
                      <a:lnTo>
                        <a:pt x="1963" y="605"/>
                      </a:lnTo>
                      <a:lnTo>
                        <a:pt x="1962" y="607"/>
                      </a:lnTo>
                      <a:lnTo>
                        <a:pt x="1962" y="607"/>
                      </a:lnTo>
                      <a:lnTo>
                        <a:pt x="1958" y="609"/>
                      </a:lnTo>
                      <a:lnTo>
                        <a:pt x="1956" y="610"/>
                      </a:lnTo>
                      <a:lnTo>
                        <a:pt x="1955" y="612"/>
                      </a:lnTo>
                      <a:lnTo>
                        <a:pt x="1955" y="612"/>
                      </a:lnTo>
                      <a:lnTo>
                        <a:pt x="1955" y="617"/>
                      </a:lnTo>
                      <a:lnTo>
                        <a:pt x="1954" y="619"/>
                      </a:lnTo>
                      <a:lnTo>
                        <a:pt x="1952" y="621"/>
                      </a:lnTo>
                      <a:lnTo>
                        <a:pt x="1952" y="621"/>
                      </a:lnTo>
                      <a:lnTo>
                        <a:pt x="1947" y="624"/>
                      </a:lnTo>
                      <a:lnTo>
                        <a:pt x="1945" y="625"/>
                      </a:lnTo>
                      <a:lnTo>
                        <a:pt x="1945" y="625"/>
                      </a:lnTo>
                      <a:lnTo>
                        <a:pt x="1942" y="630"/>
                      </a:lnTo>
                      <a:lnTo>
                        <a:pt x="1940" y="633"/>
                      </a:lnTo>
                      <a:lnTo>
                        <a:pt x="1938" y="635"/>
                      </a:lnTo>
                      <a:lnTo>
                        <a:pt x="1938" y="635"/>
                      </a:lnTo>
                      <a:lnTo>
                        <a:pt x="1934" y="638"/>
                      </a:lnTo>
                      <a:lnTo>
                        <a:pt x="1932" y="642"/>
                      </a:lnTo>
                      <a:lnTo>
                        <a:pt x="1932" y="642"/>
                      </a:lnTo>
                      <a:lnTo>
                        <a:pt x="1928" y="654"/>
                      </a:lnTo>
                      <a:lnTo>
                        <a:pt x="1925" y="662"/>
                      </a:lnTo>
                      <a:lnTo>
                        <a:pt x="1923" y="665"/>
                      </a:lnTo>
                      <a:lnTo>
                        <a:pt x="1921" y="666"/>
                      </a:lnTo>
                      <a:lnTo>
                        <a:pt x="1921" y="666"/>
                      </a:lnTo>
                      <a:lnTo>
                        <a:pt x="1914" y="671"/>
                      </a:lnTo>
                      <a:lnTo>
                        <a:pt x="1910" y="673"/>
                      </a:lnTo>
                      <a:lnTo>
                        <a:pt x="1910" y="673"/>
                      </a:lnTo>
                      <a:lnTo>
                        <a:pt x="1908" y="674"/>
                      </a:lnTo>
                      <a:lnTo>
                        <a:pt x="1907" y="675"/>
                      </a:lnTo>
                      <a:lnTo>
                        <a:pt x="1905" y="677"/>
                      </a:lnTo>
                      <a:lnTo>
                        <a:pt x="1904" y="679"/>
                      </a:lnTo>
                      <a:lnTo>
                        <a:pt x="1904" y="679"/>
                      </a:lnTo>
                      <a:lnTo>
                        <a:pt x="1900" y="680"/>
                      </a:lnTo>
                      <a:lnTo>
                        <a:pt x="1897" y="683"/>
                      </a:lnTo>
                      <a:lnTo>
                        <a:pt x="1897" y="683"/>
                      </a:lnTo>
                      <a:lnTo>
                        <a:pt x="1892" y="689"/>
                      </a:lnTo>
                      <a:lnTo>
                        <a:pt x="1888" y="693"/>
                      </a:lnTo>
                      <a:lnTo>
                        <a:pt x="1885" y="695"/>
                      </a:lnTo>
                      <a:lnTo>
                        <a:pt x="1885" y="695"/>
                      </a:lnTo>
                      <a:lnTo>
                        <a:pt x="1882" y="696"/>
                      </a:lnTo>
                      <a:lnTo>
                        <a:pt x="1880" y="698"/>
                      </a:lnTo>
                      <a:lnTo>
                        <a:pt x="1879" y="700"/>
                      </a:lnTo>
                      <a:lnTo>
                        <a:pt x="1877" y="701"/>
                      </a:lnTo>
                      <a:lnTo>
                        <a:pt x="1877" y="701"/>
                      </a:lnTo>
                      <a:lnTo>
                        <a:pt x="1869" y="706"/>
                      </a:lnTo>
                      <a:lnTo>
                        <a:pt x="1861" y="713"/>
                      </a:lnTo>
                      <a:lnTo>
                        <a:pt x="1861" y="713"/>
                      </a:lnTo>
                      <a:lnTo>
                        <a:pt x="1859" y="716"/>
                      </a:lnTo>
                      <a:lnTo>
                        <a:pt x="1858" y="719"/>
                      </a:lnTo>
                      <a:lnTo>
                        <a:pt x="1857" y="722"/>
                      </a:lnTo>
                      <a:lnTo>
                        <a:pt x="1854" y="725"/>
                      </a:lnTo>
                      <a:lnTo>
                        <a:pt x="1854" y="725"/>
                      </a:lnTo>
                      <a:lnTo>
                        <a:pt x="1845" y="731"/>
                      </a:lnTo>
                      <a:lnTo>
                        <a:pt x="1838" y="736"/>
                      </a:lnTo>
                      <a:lnTo>
                        <a:pt x="1838" y="736"/>
                      </a:lnTo>
                      <a:lnTo>
                        <a:pt x="1836" y="740"/>
                      </a:lnTo>
                      <a:lnTo>
                        <a:pt x="1834" y="743"/>
                      </a:lnTo>
                      <a:lnTo>
                        <a:pt x="1833" y="743"/>
                      </a:lnTo>
                      <a:lnTo>
                        <a:pt x="1833" y="743"/>
                      </a:lnTo>
                      <a:lnTo>
                        <a:pt x="1831" y="743"/>
                      </a:lnTo>
                      <a:lnTo>
                        <a:pt x="1830" y="744"/>
                      </a:lnTo>
                      <a:lnTo>
                        <a:pt x="1827" y="748"/>
                      </a:lnTo>
                      <a:lnTo>
                        <a:pt x="1827" y="748"/>
                      </a:lnTo>
                      <a:lnTo>
                        <a:pt x="1821" y="757"/>
                      </a:lnTo>
                      <a:lnTo>
                        <a:pt x="1813" y="766"/>
                      </a:lnTo>
                      <a:lnTo>
                        <a:pt x="1813" y="766"/>
                      </a:lnTo>
                      <a:lnTo>
                        <a:pt x="1808" y="771"/>
                      </a:lnTo>
                      <a:lnTo>
                        <a:pt x="1802" y="775"/>
                      </a:lnTo>
                      <a:lnTo>
                        <a:pt x="1802" y="775"/>
                      </a:lnTo>
                      <a:lnTo>
                        <a:pt x="1799" y="777"/>
                      </a:lnTo>
                      <a:lnTo>
                        <a:pt x="1796" y="781"/>
                      </a:lnTo>
                      <a:lnTo>
                        <a:pt x="1792" y="786"/>
                      </a:lnTo>
                      <a:lnTo>
                        <a:pt x="1792" y="786"/>
                      </a:lnTo>
                      <a:lnTo>
                        <a:pt x="1785" y="791"/>
                      </a:lnTo>
                      <a:lnTo>
                        <a:pt x="1777" y="796"/>
                      </a:lnTo>
                      <a:lnTo>
                        <a:pt x="1777" y="796"/>
                      </a:lnTo>
                      <a:lnTo>
                        <a:pt x="1773" y="798"/>
                      </a:lnTo>
                      <a:lnTo>
                        <a:pt x="1763" y="801"/>
                      </a:lnTo>
                      <a:lnTo>
                        <a:pt x="1747" y="804"/>
                      </a:lnTo>
                      <a:lnTo>
                        <a:pt x="1726" y="806"/>
                      </a:lnTo>
                      <a:lnTo>
                        <a:pt x="1726" y="806"/>
                      </a:lnTo>
                      <a:lnTo>
                        <a:pt x="1711" y="804"/>
                      </a:lnTo>
                      <a:lnTo>
                        <a:pt x="1695" y="802"/>
                      </a:lnTo>
                      <a:lnTo>
                        <a:pt x="1677" y="799"/>
                      </a:lnTo>
                      <a:lnTo>
                        <a:pt x="1658" y="795"/>
                      </a:lnTo>
                      <a:lnTo>
                        <a:pt x="1641" y="791"/>
                      </a:lnTo>
                      <a:lnTo>
                        <a:pt x="1626" y="786"/>
                      </a:lnTo>
                      <a:lnTo>
                        <a:pt x="1616" y="782"/>
                      </a:lnTo>
                      <a:lnTo>
                        <a:pt x="1612" y="780"/>
                      </a:lnTo>
                      <a:lnTo>
                        <a:pt x="1610" y="777"/>
                      </a:lnTo>
                      <a:lnTo>
                        <a:pt x="1610" y="777"/>
                      </a:lnTo>
                      <a:lnTo>
                        <a:pt x="1604" y="767"/>
                      </a:lnTo>
                      <a:lnTo>
                        <a:pt x="1603" y="764"/>
                      </a:lnTo>
                      <a:lnTo>
                        <a:pt x="1603" y="764"/>
                      </a:lnTo>
                      <a:lnTo>
                        <a:pt x="1601" y="760"/>
                      </a:lnTo>
                      <a:lnTo>
                        <a:pt x="1600" y="758"/>
                      </a:lnTo>
                      <a:lnTo>
                        <a:pt x="1600" y="757"/>
                      </a:lnTo>
                      <a:lnTo>
                        <a:pt x="1600" y="757"/>
                      </a:lnTo>
                      <a:lnTo>
                        <a:pt x="1602" y="754"/>
                      </a:lnTo>
                      <a:lnTo>
                        <a:pt x="1602" y="754"/>
                      </a:lnTo>
                      <a:lnTo>
                        <a:pt x="1602" y="753"/>
                      </a:lnTo>
                      <a:lnTo>
                        <a:pt x="1602" y="753"/>
                      </a:lnTo>
                      <a:lnTo>
                        <a:pt x="1594" y="750"/>
                      </a:lnTo>
                      <a:lnTo>
                        <a:pt x="1590" y="747"/>
                      </a:lnTo>
                      <a:lnTo>
                        <a:pt x="1589" y="745"/>
                      </a:lnTo>
                      <a:lnTo>
                        <a:pt x="1589" y="744"/>
                      </a:lnTo>
                      <a:lnTo>
                        <a:pt x="1589" y="744"/>
                      </a:lnTo>
                      <a:lnTo>
                        <a:pt x="1589" y="742"/>
                      </a:lnTo>
                      <a:lnTo>
                        <a:pt x="1590" y="740"/>
                      </a:lnTo>
                      <a:lnTo>
                        <a:pt x="1591" y="739"/>
                      </a:lnTo>
                      <a:lnTo>
                        <a:pt x="1591" y="737"/>
                      </a:lnTo>
                      <a:lnTo>
                        <a:pt x="1591" y="737"/>
                      </a:lnTo>
                      <a:lnTo>
                        <a:pt x="1589" y="733"/>
                      </a:lnTo>
                      <a:lnTo>
                        <a:pt x="1589" y="730"/>
                      </a:lnTo>
                      <a:lnTo>
                        <a:pt x="1589" y="728"/>
                      </a:lnTo>
                      <a:lnTo>
                        <a:pt x="1589" y="728"/>
                      </a:lnTo>
                      <a:lnTo>
                        <a:pt x="1589" y="722"/>
                      </a:lnTo>
                      <a:lnTo>
                        <a:pt x="1589" y="719"/>
                      </a:lnTo>
                      <a:lnTo>
                        <a:pt x="1588" y="716"/>
                      </a:lnTo>
                      <a:lnTo>
                        <a:pt x="1588" y="716"/>
                      </a:lnTo>
                      <a:lnTo>
                        <a:pt x="1587" y="709"/>
                      </a:lnTo>
                      <a:lnTo>
                        <a:pt x="1586" y="708"/>
                      </a:lnTo>
                      <a:lnTo>
                        <a:pt x="1585" y="708"/>
                      </a:lnTo>
                      <a:lnTo>
                        <a:pt x="1585" y="708"/>
                      </a:lnTo>
                      <a:lnTo>
                        <a:pt x="1580" y="712"/>
                      </a:lnTo>
                      <a:lnTo>
                        <a:pt x="1576" y="713"/>
                      </a:lnTo>
                      <a:lnTo>
                        <a:pt x="1572" y="713"/>
                      </a:lnTo>
                      <a:lnTo>
                        <a:pt x="1572" y="713"/>
                      </a:lnTo>
                      <a:lnTo>
                        <a:pt x="1569" y="713"/>
                      </a:lnTo>
                      <a:lnTo>
                        <a:pt x="1568" y="715"/>
                      </a:lnTo>
                      <a:lnTo>
                        <a:pt x="1568" y="717"/>
                      </a:lnTo>
                      <a:lnTo>
                        <a:pt x="1568" y="719"/>
                      </a:lnTo>
                      <a:lnTo>
                        <a:pt x="1568" y="719"/>
                      </a:lnTo>
                      <a:lnTo>
                        <a:pt x="1568" y="727"/>
                      </a:lnTo>
                      <a:lnTo>
                        <a:pt x="1569" y="734"/>
                      </a:lnTo>
                      <a:lnTo>
                        <a:pt x="1569" y="734"/>
                      </a:lnTo>
                      <a:lnTo>
                        <a:pt x="1567" y="738"/>
                      </a:lnTo>
                      <a:lnTo>
                        <a:pt x="1566" y="740"/>
                      </a:lnTo>
                      <a:lnTo>
                        <a:pt x="1564" y="743"/>
                      </a:lnTo>
                      <a:lnTo>
                        <a:pt x="1564" y="743"/>
                      </a:lnTo>
                      <a:lnTo>
                        <a:pt x="1562" y="744"/>
                      </a:lnTo>
                      <a:lnTo>
                        <a:pt x="1561" y="746"/>
                      </a:lnTo>
                      <a:lnTo>
                        <a:pt x="1561" y="749"/>
                      </a:lnTo>
                      <a:lnTo>
                        <a:pt x="1560" y="750"/>
                      </a:lnTo>
                      <a:lnTo>
                        <a:pt x="1560" y="750"/>
                      </a:lnTo>
                      <a:lnTo>
                        <a:pt x="1555" y="754"/>
                      </a:lnTo>
                      <a:lnTo>
                        <a:pt x="1551" y="756"/>
                      </a:lnTo>
                      <a:lnTo>
                        <a:pt x="1547" y="757"/>
                      </a:lnTo>
                      <a:lnTo>
                        <a:pt x="1547" y="757"/>
                      </a:lnTo>
                      <a:lnTo>
                        <a:pt x="1543" y="757"/>
                      </a:lnTo>
                      <a:lnTo>
                        <a:pt x="1539" y="755"/>
                      </a:lnTo>
                      <a:lnTo>
                        <a:pt x="1536" y="753"/>
                      </a:lnTo>
                      <a:lnTo>
                        <a:pt x="1535" y="750"/>
                      </a:lnTo>
                      <a:lnTo>
                        <a:pt x="1535" y="750"/>
                      </a:lnTo>
                      <a:lnTo>
                        <a:pt x="1536" y="739"/>
                      </a:lnTo>
                      <a:lnTo>
                        <a:pt x="1537" y="734"/>
                      </a:lnTo>
                      <a:lnTo>
                        <a:pt x="1539" y="731"/>
                      </a:lnTo>
                      <a:lnTo>
                        <a:pt x="1539" y="731"/>
                      </a:lnTo>
                      <a:lnTo>
                        <a:pt x="1541" y="727"/>
                      </a:lnTo>
                      <a:lnTo>
                        <a:pt x="1542" y="724"/>
                      </a:lnTo>
                      <a:lnTo>
                        <a:pt x="1542" y="724"/>
                      </a:lnTo>
                      <a:lnTo>
                        <a:pt x="1541" y="721"/>
                      </a:lnTo>
                      <a:lnTo>
                        <a:pt x="1541" y="720"/>
                      </a:lnTo>
                      <a:lnTo>
                        <a:pt x="1543" y="719"/>
                      </a:lnTo>
                      <a:lnTo>
                        <a:pt x="1543" y="719"/>
                      </a:lnTo>
                      <a:lnTo>
                        <a:pt x="1560" y="715"/>
                      </a:lnTo>
                      <a:lnTo>
                        <a:pt x="1560" y="715"/>
                      </a:lnTo>
                      <a:lnTo>
                        <a:pt x="1564" y="714"/>
                      </a:lnTo>
                      <a:lnTo>
                        <a:pt x="1564" y="713"/>
                      </a:lnTo>
                      <a:lnTo>
                        <a:pt x="1564" y="712"/>
                      </a:lnTo>
                      <a:lnTo>
                        <a:pt x="1564" y="712"/>
                      </a:lnTo>
                      <a:lnTo>
                        <a:pt x="1528" y="704"/>
                      </a:lnTo>
                      <a:lnTo>
                        <a:pt x="1505" y="699"/>
                      </a:lnTo>
                      <a:lnTo>
                        <a:pt x="1493" y="696"/>
                      </a:lnTo>
                      <a:lnTo>
                        <a:pt x="1493" y="696"/>
                      </a:lnTo>
                      <a:lnTo>
                        <a:pt x="1491" y="695"/>
                      </a:lnTo>
                      <a:lnTo>
                        <a:pt x="1490" y="695"/>
                      </a:lnTo>
                      <a:lnTo>
                        <a:pt x="1489" y="698"/>
                      </a:lnTo>
                      <a:lnTo>
                        <a:pt x="1489" y="698"/>
                      </a:lnTo>
                      <a:lnTo>
                        <a:pt x="1487" y="706"/>
                      </a:lnTo>
                      <a:lnTo>
                        <a:pt x="1485" y="712"/>
                      </a:lnTo>
                      <a:lnTo>
                        <a:pt x="1484" y="716"/>
                      </a:lnTo>
                      <a:lnTo>
                        <a:pt x="1484" y="716"/>
                      </a:lnTo>
                      <a:lnTo>
                        <a:pt x="1481" y="720"/>
                      </a:lnTo>
                      <a:lnTo>
                        <a:pt x="1479" y="721"/>
                      </a:lnTo>
                      <a:lnTo>
                        <a:pt x="1477" y="720"/>
                      </a:lnTo>
                      <a:lnTo>
                        <a:pt x="1477" y="720"/>
                      </a:lnTo>
                      <a:lnTo>
                        <a:pt x="1474" y="717"/>
                      </a:lnTo>
                      <a:lnTo>
                        <a:pt x="1473" y="716"/>
                      </a:lnTo>
                      <a:lnTo>
                        <a:pt x="1472" y="715"/>
                      </a:lnTo>
                      <a:lnTo>
                        <a:pt x="1472" y="715"/>
                      </a:lnTo>
                      <a:lnTo>
                        <a:pt x="1468" y="715"/>
                      </a:lnTo>
                      <a:lnTo>
                        <a:pt x="1467" y="714"/>
                      </a:lnTo>
                      <a:lnTo>
                        <a:pt x="1465" y="713"/>
                      </a:lnTo>
                      <a:lnTo>
                        <a:pt x="1465" y="713"/>
                      </a:lnTo>
                      <a:lnTo>
                        <a:pt x="1468" y="708"/>
                      </a:lnTo>
                      <a:lnTo>
                        <a:pt x="1468" y="707"/>
                      </a:lnTo>
                      <a:lnTo>
                        <a:pt x="1467" y="707"/>
                      </a:lnTo>
                      <a:lnTo>
                        <a:pt x="1467" y="707"/>
                      </a:lnTo>
                      <a:lnTo>
                        <a:pt x="1461" y="711"/>
                      </a:lnTo>
                      <a:lnTo>
                        <a:pt x="1457" y="712"/>
                      </a:lnTo>
                      <a:lnTo>
                        <a:pt x="1453" y="713"/>
                      </a:lnTo>
                      <a:lnTo>
                        <a:pt x="1453" y="713"/>
                      </a:lnTo>
                      <a:lnTo>
                        <a:pt x="1449" y="711"/>
                      </a:lnTo>
                      <a:lnTo>
                        <a:pt x="1446" y="709"/>
                      </a:lnTo>
                      <a:lnTo>
                        <a:pt x="1443" y="708"/>
                      </a:lnTo>
                      <a:lnTo>
                        <a:pt x="1441" y="708"/>
                      </a:lnTo>
                      <a:lnTo>
                        <a:pt x="1441" y="708"/>
                      </a:lnTo>
                      <a:lnTo>
                        <a:pt x="1436" y="711"/>
                      </a:lnTo>
                      <a:lnTo>
                        <a:pt x="1432" y="713"/>
                      </a:lnTo>
                      <a:lnTo>
                        <a:pt x="1429" y="713"/>
                      </a:lnTo>
                      <a:lnTo>
                        <a:pt x="1429" y="713"/>
                      </a:lnTo>
                      <a:lnTo>
                        <a:pt x="1426" y="712"/>
                      </a:lnTo>
                      <a:lnTo>
                        <a:pt x="1423" y="711"/>
                      </a:lnTo>
                      <a:lnTo>
                        <a:pt x="1420" y="709"/>
                      </a:lnTo>
                      <a:lnTo>
                        <a:pt x="1419" y="708"/>
                      </a:lnTo>
                      <a:lnTo>
                        <a:pt x="1419" y="708"/>
                      </a:lnTo>
                      <a:lnTo>
                        <a:pt x="1416" y="711"/>
                      </a:lnTo>
                      <a:lnTo>
                        <a:pt x="1415" y="712"/>
                      </a:lnTo>
                      <a:lnTo>
                        <a:pt x="1414" y="712"/>
                      </a:lnTo>
                      <a:lnTo>
                        <a:pt x="1414" y="712"/>
                      </a:lnTo>
                      <a:lnTo>
                        <a:pt x="1415" y="707"/>
                      </a:lnTo>
                      <a:lnTo>
                        <a:pt x="1414" y="704"/>
                      </a:lnTo>
                      <a:lnTo>
                        <a:pt x="1412" y="702"/>
                      </a:lnTo>
                      <a:lnTo>
                        <a:pt x="1412" y="702"/>
                      </a:lnTo>
                      <a:lnTo>
                        <a:pt x="1410" y="702"/>
                      </a:lnTo>
                      <a:lnTo>
                        <a:pt x="1408" y="702"/>
                      </a:lnTo>
                      <a:lnTo>
                        <a:pt x="1407" y="703"/>
                      </a:lnTo>
                      <a:lnTo>
                        <a:pt x="1407" y="704"/>
                      </a:lnTo>
                      <a:lnTo>
                        <a:pt x="1407" y="704"/>
                      </a:lnTo>
                      <a:lnTo>
                        <a:pt x="1406" y="708"/>
                      </a:lnTo>
                      <a:lnTo>
                        <a:pt x="1405" y="709"/>
                      </a:lnTo>
                      <a:lnTo>
                        <a:pt x="1404" y="708"/>
                      </a:lnTo>
                      <a:lnTo>
                        <a:pt x="1404" y="708"/>
                      </a:lnTo>
                      <a:lnTo>
                        <a:pt x="1403" y="706"/>
                      </a:lnTo>
                      <a:lnTo>
                        <a:pt x="1403" y="703"/>
                      </a:lnTo>
                      <a:lnTo>
                        <a:pt x="1401" y="698"/>
                      </a:lnTo>
                      <a:lnTo>
                        <a:pt x="1401" y="698"/>
                      </a:lnTo>
                      <a:lnTo>
                        <a:pt x="1398" y="694"/>
                      </a:lnTo>
                      <a:lnTo>
                        <a:pt x="1396" y="691"/>
                      </a:lnTo>
                      <a:lnTo>
                        <a:pt x="1396" y="689"/>
                      </a:lnTo>
                      <a:lnTo>
                        <a:pt x="1396" y="689"/>
                      </a:lnTo>
                      <a:lnTo>
                        <a:pt x="1396" y="686"/>
                      </a:lnTo>
                      <a:lnTo>
                        <a:pt x="1396" y="685"/>
                      </a:lnTo>
                      <a:lnTo>
                        <a:pt x="1396" y="685"/>
                      </a:lnTo>
                      <a:lnTo>
                        <a:pt x="1389" y="677"/>
                      </a:lnTo>
                      <a:lnTo>
                        <a:pt x="1385" y="673"/>
                      </a:lnTo>
                      <a:lnTo>
                        <a:pt x="1383" y="670"/>
                      </a:lnTo>
                      <a:lnTo>
                        <a:pt x="1383" y="670"/>
                      </a:lnTo>
                      <a:lnTo>
                        <a:pt x="1384" y="666"/>
                      </a:lnTo>
                      <a:lnTo>
                        <a:pt x="1386" y="664"/>
                      </a:lnTo>
                      <a:lnTo>
                        <a:pt x="1386" y="664"/>
                      </a:lnTo>
                      <a:lnTo>
                        <a:pt x="1387" y="664"/>
                      </a:lnTo>
                      <a:lnTo>
                        <a:pt x="1388" y="664"/>
                      </a:lnTo>
                      <a:lnTo>
                        <a:pt x="1391" y="665"/>
                      </a:lnTo>
                      <a:lnTo>
                        <a:pt x="1391" y="665"/>
                      </a:lnTo>
                      <a:lnTo>
                        <a:pt x="1397" y="664"/>
                      </a:lnTo>
                      <a:lnTo>
                        <a:pt x="1400" y="664"/>
                      </a:lnTo>
                      <a:lnTo>
                        <a:pt x="1401" y="665"/>
                      </a:lnTo>
                      <a:lnTo>
                        <a:pt x="1401" y="665"/>
                      </a:lnTo>
                      <a:lnTo>
                        <a:pt x="1401" y="666"/>
                      </a:lnTo>
                      <a:lnTo>
                        <a:pt x="1403" y="667"/>
                      </a:lnTo>
                      <a:lnTo>
                        <a:pt x="1403" y="668"/>
                      </a:lnTo>
                      <a:lnTo>
                        <a:pt x="1403" y="668"/>
                      </a:lnTo>
                      <a:lnTo>
                        <a:pt x="1408" y="668"/>
                      </a:lnTo>
                      <a:lnTo>
                        <a:pt x="1411" y="668"/>
                      </a:lnTo>
                      <a:lnTo>
                        <a:pt x="1413" y="668"/>
                      </a:lnTo>
                      <a:lnTo>
                        <a:pt x="1413" y="66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96" name="フリーフォーム 295">
                  <a:extLst>
                    <a:ext uri="{FF2B5EF4-FFF2-40B4-BE49-F238E27FC236}">
                      <a16:creationId xmlns:a16="http://schemas.microsoft.com/office/drawing/2014/main" id="{00000000-0008-0000-0000-0000BE060000}"/>
                    </a:ext>
                  </a:extLst>
                </p:cNvPr>
                <p:cNvSpPr>
                  <a:spLocks/>
                </p:cNvSpPr>
                <p:nvPr/>
              </p:nvSpPr>
              <p:spPr bwMode="auto">
                <a:xfrm>
                  <a:off x="624" y="232"/>
                  <a:ext cx="1" cy="1"/>
                </a:xfrm>
                <a:custGeom>
                  <a:avLst/>
                  <a:gdLst>
                    <a:gd name="T0" fmla="*/ 11 w 12"/>
                    <a:gd name="T1" fmla="*/ 6 h 6"/>
                    <a:gd name="T2" fmla="*/ 11 w 12"/>
                    <a:gd name="T3" fmla="*/ 6 h 6"/>
                    <a:gd name="T4" fmla="*/ 8 w 12"/>
                    <a:gd name="T5" fmla="*/ 5 h 6"/>
                    <a:gd name="T6" fmla="*/ 5 w 12"/>
                    <a:gd name="T7" fmla="*/ 3 h 6"/>
                    <a:gd name="T8" fmla="*/ 5 w 12"/>
                    <a:gd name="T9" fmla="*/ 3 h 6"/>
                    <a:gd name="T10" fmla="*/ 1 w 12"/>
                    <a:gd name="T11" fmla="*/ 1 h 6"/>
                    <a:gd name="T12" fmla="*/ 0 w 12"/>
                    <a:gd name="T13" fmla="*/ 0 h 6"/>
                    <a:gd name="T14" fmla="*/ 0 w 12"/>
                    <a:gd name="T15" fmla="*/ 0 h 6"/>
                    <a:gd name="T16" fmla="*/ 7 w 12"/>
                    <a:gd name="T17" fmla="*/ 2 h 6"/>
                    <a:gd name="T18" fmla="*/ 12 w 12"/>
                    <a:gd name="T19" fmla="*/ 4 h 6"/>
                    <a:gd name="T20" fmla="*/ 12 w 12"/>
                    <a:gd name="T21" fmla="*/ 4 h 6"/>
                    <a:gd name="T22" fmla="*/ 9 w 12"/>
                    <a:gd name="T23" fmla="*/ 3 h 6"/>
                    <a:gd name="T24" fmla="*/ 9 w 12"/>
                    <a:gd name="T25" fmla="*/ 3 h 6"/>
                    <a:gd name="T26" fmla="*/ 10 w 12"/>
                    <a:gd name="T27" fmla="*/ 4 h 6"/>
                    <a:gd name="T28" fmla="*/ 10 w 12"/>
                    <a:gd name="T29" fmla="*/ 4 h 6"/>
                    <a:gd name="T30" fmla="*/ 11 w 12"/>
                    <a:gd name="T31" fmla="*/ 5 h 6"/>
                    <a:gd name="T32" fmla="*/ 12 w 12"/>
                    <a:gd name="T33" fmla="*/ 6 h 6"/>
                    <a:gd name="T34" fmla="*/ 11 w 12"/>
                    <a:gd name="T35" fmla="*/ 6 h 6"/>
                    <a:gd name="T36" fmla="*/ 11 w 12"/>
                    <a:gd name="T3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6">
                      <a:moveTo>
                        <a:pt x="11" y="6"/>
                      </a:moveTo>
                      <a:lnTo>
                        <a:pt x="11" y="6"/>
                      </a:lnTo>
                      <a:lnTo>
                        <a:pt x="8" y="5"/>
                      </a:lnTo>
                      <a:lnTo>
                        <a:pt x="5" y="3"/>
                      </a:lnTo>
                      <a:lnTo>
                        <a:pt x="5" y="3"/>
                      </a:lnTo>
                      <a:lnTo>
                        <a:pt x="1" y="1"/>
                      </a:lnTo>
                      <a:lnTo>
                        <a:pt x="0" y="0"/>
                      </a:lnTo>
                      <a:lnTo>
                        <a:pt x="0" y="0"/>
                      </a:lnTo>
                      <a:lnTo>
                        <a:pt x="7" y="2"/>
                      </a:lnTo>
                      <a:lnTo>
                        <a:pt x="12" y="4"/>
                      </a:lnTo>
                      <a:lnTo>
                        <a:pt x="12" y="4"/>
                      </a:lnTo>
                      <a:lnTo>
                        <a:pt x="9" y="3"/>
                      </a:lnTo>
                      <a:lnTo>
                        <a:pt x="9" y="3"/>
                      </a:lnTo>
                      <a:lnTo>
                        <a:pt x="10" y="4"/>
                      </a:lnTo>
                      <a:lnTo>
                        <a:pt x="10" y="4"/>
                      </a:lnTo>
                      <a:lnTo>
                        <a:pt x="11" y="5"/>
                      </a:lnTo>
                      <a:lnTo>
                        <a:pt x="12" y="6"/>
                      </a:lnTo>
                      <a:lnTo>
                        <a:pt x="11" y="6"/>
                      </a:lnTo>
                      <a:lnTo>
                        <a:pt x="11"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97" name="フリーフォーム 296">
                  <a:extLst>
                    <a:ext uri="{FF2B5EF4-FFF2-40B4-BE49-F238E27FC236}">
                      <a16:creationId xmlns:a16="http://schemas.microsoft.com/office/drawing/2014/main" id="{00000000-0008-0000-0000-0000BF060000}"/>
                    </a:ext>
                  </a:extLst>
                </p:cNvPr>
                <p:cNvSpPr>
                  <a:spLocks/>
                </p:cNvSpPr>
                <p:nvPr/>
              </p:nvSpPr>
              <p:spPr bwMode="auto">
                <a:xfrm>
                  <a:off x="442" y="372"/>
                  <a:ext cx="2" cy="2"/>
                </a:xfrm>
                <a:custGeom>
                  <a:avLst/>
                  <a:gdLst>
                    <a:gd name="T0" fmla="*/ 5 w 17"/>
                    <a:gd name="T1" fmla="*/ 14 h 14"/>
                    <a:gd name="T2" fmla="*/ 5 w 17"/>
                    <a:gd name="T3" fmla="*/ 14 h 14"/>
                    <a:gd name="T4" fmla="*/ 4 w 17"/>
                    <a:gd name="T5" fmla="*/ 14 h 14"/>
                    <a:gd name="T6" fmla="*/ 3 w 17"/>
                    <a:gd name="T7" fmla="*/ 13 h 14"/>
                    <a:gd name="T8" fmla="*/ 3 w 17"/>
                    <a:gd name="T9" fmla="*/ 11 h 14"/>
                    <a:gd name="T10" fmla="*/ 3 w 17"/>
                    <a:gd name="T11" fmla="*/ 11 h 14"/>
                    <a:gd name="T12" fmla="*/ 3 w 17"/>
                    <a:gd name="T13" fmla="*/ 8 h 14"/>
                    <a:gd name="T14" fmla="*/ 3 w 17"/>
                    <a:gd name="T15" fmla="*/ 7 h 14"/>
                    <a:gd name="T16" fmla="*/ 2 w 17"/>
                    <a:gd name="T17" fmla="*/ 7 h 14"/>
                    <a:gd name="T18" fmla="*/ 2 w 17"/>
                    <a:gd name="T19" fmla="*/ 7 h 14"/>
                    <a:gd name="T20" fmla="*/ 0 w 17"/>
                    <a:gd name="T21" fmla="*/ 5 h 14"/>
                    <a:gd name="T22" fmla="*/ 0 w 17"/>
                    <a:gd name="T23" fmla="*/ 4 h 14"/>
                    <a:gd name="T24" fmla="*/ 1 w 17"/>
                    <a:gd name="T25" fmla="*/ 3 h 14"/>
                    <a:gd name="T26" fmla="*/ 1 w 17"/>
                    <a:gd name="T27" fmla="*/ 3 h 14"/>
                    <a:gd name="T28" fmla="*/ 1 w 17"/>
                    <a:gd name="T29" fmla="*/ 2 h 14"/>
                    <a:gd name="T30" fmla="*/ 2 w 17"/>
                    <a:gd name="T31" fmla="*/ 1 h 14"/>
                    <a:gd name="T32" fmla="*/ 2 w 17"/>
                    <a:gd name="T33" fmla="*/ 0 h 14"/>
                    <a:gd name="T34" fmla="*/ 4 w 17"/>
                    <a:gd name="T35" fmla="*/ 0 h 14"/>
                    <a:gd name="T36" fmla="*/ 4 w 17"/>
                    <a:gd name="T37" fmla="*/ 0 h 14"/>
                    <a:gd name="T38" fmla="*/ 8 w 17"/>
                    <a:gd name="T39" fmla="*/ 1 h 14"/>
                    <a:gd name="T40" fmla="*/ 10 w 17"/>
                    <a:gd name="T41" fmla="*/ 1 h 14"/>
                    <a:gd name="T42" fmla="*/ 10 w 17"/>
                    <a:gd name="T43" fmla="*/ 1 h 14"/>
                    <a:gd name="T44" fmla="*/ 13 w 17"/>
                    <a:gd name="T45" fmla="*/ 1 h 14"/>
                    <a:gd name="T46" fmla="*/ 15 w 17"/>
                    <a:gd name="T47" fmla="*/ 2 h 14"/>
                    <a:gd name="T48" fmla="*/ 15 w 17"/>
                    <a:gd name="T49" fmla="*/ 2 h 14"/>
                    <a:gd name="T50" fmla="*/ 17 w 17"/>
                    <a:gd name="T51" fmla="*/ 5 h 14"/>
                    <a:gd name="T52" fmla="*/ 17 w 17"/>
                    <a:gd name="T53" fmla="*/ 6 h 14"/>
                    <a:gd name="T54" fmla="*/ 16 w 17"/>
                    <a:gd name="T55" fmla="*/ 7 h 14"/>
                    <a:gd name="T56" fmla="*/ 16 w 17"/>
                    <a:gd name="T57" fmla="*/ 7 h 14"/>
                    <a:gd name="T58" fmla="*/ 13 w 17"/>
                    <a:gd name="T59" fmla="*/ 10 h 14"/>
                    <a:gd name="T60" fmla="*/ 12 w 17"/>
                    <a:gd name="T61" fmla="*/ 11 h 14"/>
                    <a:gd name="T62" fmla="*/ 11 w 17"/>
                    <a:gd name="T63" fmla="*/ 11 h 14"/>
                    <a:gd name="T64" fmla="*/ 11 w 17"/>
                    <a:gd name="T65" fmla="*/ 11 h 14"/>
                    <a:gd name="T66" fmla="*/ 8 w 17"/>
                    <a:gd name="T67" fmla="*/ 12 h 14"/>
                    <a:gd name="T68" fmla="*/ 7 w 17"/>
                    <a:gd name="T69" fmla="*/ 13 h 14"/>
                    <a:gd name="T70" fmla="*/ 7 w 17"/>
                    <a:gd name="T71" fmla="*/ 13 h 14"/>
                    <a:gd name="T72" fmla="*/ 6 w 17"/>
                    <a:gd name="T73" fmla="*/ 14 h 14"/>
                    <a:gd name="T74" fmla="*/ 5 w 17"/>
                    <a:gd name="T75" fmla="*/ 14 h 14"/>
                    <a:gd name="T76" fmla="*/ 5 w 17"/>
                    <a:gd name="T7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 h="14">
                      <a:moveTo>
                        <a:pt x="5" y="14"/>
                      </a:moveTo>
                      <a:lnTo>
                        <a:pt x="5" y="14"/>
                      </a:lnTo>
                      <a:lnTo>
                        <a:pt x="4" y="14"/>
                      </a:lnTo>
                      <a:lnTo>
                        <a:pt x="3" y="13"/>
                      </a:lnTo>
                      <a:lnTo>
                        <a:pt x="3" y="11"/>
                      </a:lnTo>
                      <a:lnTo>
                        <a:pt x="3" y="11"/>
                      </a:lnTo>
                      <a:lnTo>
                        <a:pt x="3" y="8"/>
                      </a:lnTo>
                      <a:lnTo>
                        <a:pt x="3" y="7"/>
                      </a:lnTo>
                      <a:lnTo>
                        <a:pt x="2" y="7"/>
                      </a:lnTo>
                      <a:lnTo>
                        <a:pt x="2" y="7"/>
                      </a:lnTo>
                      <a:lnTo>
                        <a:pt x="0" y="5"/>
                      </a:lnTo>
                      <a:lnTo>
                        <a:pt x="0" y="4"/>
                      </a:lnTo>
                      <a:lnTo>
                        <a:pt x="1" y="3"/>
                      </a:lnTo>
                      <a:lnTo>
                        <a:pt x="1" y="3"/>
                      </a:lnTo>
                      <a:lnTo>
                        <a:pt x="1" y="2"/>
                      </a:lnTo>
                      <a:lnTo>
                        <a:pt x="2" y="1"/>
                      </a:lnTo>
                      <a:lnTo>
                        <a:pt x="2" y="0"/>
                      </a:lnTo>
                      <a:lnTo>
                        <a:pt x="4" y="0"/>
                      </a:lnTo>
                      <a:lnTo>
                        <a:pt x="4" y="0"/>
                      </a:lnTo>
                      <a:lnTo>
                        <a:pt x="8" y="1"/>
                      </a:lnTo>
                      <a:lnTo>
                        <a:pt x="10" y="1"/>
                      </a:lnTo>
                      <a:lnTo>
                        <a:pt x="10" y="1"/>
                      </a:lnTo>
                      <a:lnTo>
                        <a:pt x="13" y="1"/>
                      </a:lnTo>
                      <a:lnTo>
                        <a:pt x="15" y="2"/>
                      </a:lnTo>
                      <a:lnTo>
                        <a:pt x="15" y="2"/>
                      </a:lnTo>
                      <a:lnTo>
                        <a:pt x="17" y="5"/>
                      </a:lnTo>
                      <a:lnTo>
                        <a:pt x="17" y="6"/>
                      </a:lnTo>
                      <a:lnTo>
                        <a:pt x="16" y="7"/>
                      </a:lnTo>
                      <a:lnTo>
                        <a:pt x="16" y="7"/>
                      </a:lnTo>
                      <a:lnTo>
                        <a:pt x="13" y="10"/>
                      </a:lnTo>
                      <a:lnTo>
                        <a:pt x="12" y="11"/>
                      </a:lnTo>
                      <a:lnTo>
                        <a:pt x="11" y="11"/>
                      </a:lnTo>
                      <a:lnTo>
                        <a:pt x="11" y="11"/>
                      </a:lnTo>
                      <a:lnTo>
                        <a:pt x="8" y="12"/>
                      </a:lnTo>
                      <a:lnTo>
                        <a:pt x="7" y="13"/>
                      </a:lnTo>
                      <a:lnTo>
                        <a:pt x="7" y="13"/>
                      </a:lnTo>
                      <a:lnTo>
                        <a:pt x="6" y="14"/>
                      </a:lnTo>
                      <a:lnTo>
                        <a:pt x="5" y="14"/>
                      </a:lnTo>
                      <a:lnTo>
                        <a:pt x="5" y="14"/>
                      </a:lnTo>
                      <a:close/>
                    </a:path>
                  </a:pathLst>
                </a:custGeom>
                <a:solidFill>
                  <a:srgbClr val="FFFFFF"/>
                </a:solidFill>
                <a:ln w="0">
                  <a:solidFill>
                    <a:srgbClr val="231815"/>
                  </a:solidFill>
                  <a:prstDash val="solid"/>
                  <a:round/>
                  <a:headEnd/>
                  <a:tailEnd/>
                </a:ln>
              </p:spPr>
              <p:txBody>
                <a:bodyPr/>
                <a:lstStyle/>
                <a:p>
                  <a:endParaRPr lang="ja-JP" altLang="en-US"/>
                </a:p>
              </p:txBody>
            </p:sp>
          </p:grpSp>
          <p:sp>
            <p:nvSpPr>
              <p:cNvPr id="12" name="フリーフォーム 11">
                <a:extLst>
                  <a:ext uri="{FF2B5EF4-FFF2-40B4-BE49-F238E27FC236}">
                    <a16:creationId xmlns:a16="http://schemas.microsoft.com/office/drawing/2014/main" id="{00000000-0008-0000-0000-000007000000}"/>
                  </a:ext>
                </a:extLst>
              </p:cNvPr>
              <p:cNvSpPr>
                <a:spLocks/>
              </p:cNvSpPr>
              <p:nvPr/>
            </p:nvSpPr>
            <p:spPr bwMode="auto">
              <a:xfrm>
                <a:off x="445" y="334"/>
                <a:ext cx="6" cy="10"/>
              </a:xfrm>
              <a:custGeom>
                <a:avLst/>
                <a:gdLst>
                  <a:gd name="T0" fmla="*/ 54 w 56"/>
                  <a:gd name="T1" fmla="*/ 2 h 95"/>
                  <a:gd name="T2" fmla="*/ 53 w 56"/>
                  <a:gd name="T3" fmla="*/ 0 h 95"/>
                  <a:gd name="T4" fmla="*/ 53 w 56"/>
                  <a:gd name="T5" fmla="*/ 1 h 95"/>
                  <a:gd name="T6" fmla="*/ 51 w 56"/>
                  <a:gd name="T7" fmla="*/ 4 h 95"/>
                  <a:gd name="T8" fmla="*/ 48 w 56"/>
                  <a:gd name="T9" fmla="*/ 5 h 95"/>
                  <a:gd name="T10" fmla="*/ 37 w 56"/>
                  <a:gd name="T11" fmla="*/ 9 h 95"/>
                  <a:gd name="T12" fmla="*/ 27 w 56"/>
                  <a:gd name="T13" fmla="*/ 12 h 95"/>
                  <a:gd name="T14" fmla="*/ 19 w 56"/>
                  <a:gd name="T15" fmla="*/ 15 h 95"/>
                  <a:gd name="T16" fmla="*/ 16 w 56"/>
                  <a:gd name="T17" fmla="*/ 14 h 95"/>
                  <a:gd name="T18" fmla="*/ 13 w 56"/>
                  <a:gd name="T19" fmla="*/ 15 h 95"/>
                  <a:gd name="T20" fmla="*/ 11 w 56"/>
                  <a:gd name="T21" fmla="*/ 16 h 95"/>
                  <a:gd name="T22" fmla="*/ 6 w 56"/>
                  <a:gd name="T23" fmla="*/ 25 h 95"/>
                  <a:gd name="T24" fmla="*/ 3 w 56"/>
                  <a:gd name="T25" fmla="*/ 30 h 95"/>
                  <a:gd name="T26" fmla="*/ 1 w 56"/>
                  <a:gd name="T27" fmla="*/ 34 h 95"/>
                  <a:gd name="T28" fmla="*/ 1 w 56"/>
                  <a:gd name="T29" fmla="*/ 36 h 95"/>
                  <a:gd name="T30" fmla="*/ 1 w 56"/>
                  <a:gd name="T31" fmla="*/ 37 h 95"/>
                  <a:gd name="T32" fmla="*/ 0 w 56"/>
                  <a:gd name="T33" fmla="*/ 40 h 95"/>
                  <a:gd name="T34" fmla="*/ 0 w 56"/>
                  <a:gd name="T35" fmla="*/ 41 h 95"/>
                  <a:gd name="T36" fmla="*/ 2 w 56"/>
                  <a:gd name="T37" fmla="*/ 48 h 95"/>
                  <a:gd name="T38" fmla="*/ 4 w 56"/>
                  <a:gd name="T39" fmla="*/ 51 h 95"/>
                  <a:gd name="T40" fmla="*/ 6 w 56"/>
                  <a:gd name="T41" fmla="*/ 55 h 95"/>
                  <a:gd name="T42" fmla="*/ 5 w 56"/>
                  <a:gd name="T43" fmla="*/ 59 h 95"/>
                  <a:gd name="T44" fmla="*/ 4 w 56"/>
                  <a:gd name="T45" fmla="*/ 63 h 95"/>
                  <a:gd name="T46" fmla="*/ 6 w 56"/>
                  <a:gd name="T47" fmla="*/ 70 h 95"/>
                  <a:gd name="T48" fmla="*/ 6 w 56"/>
                  <a:gd name="T49" fmla="*/ 75 h 95"/>
                  <a:gd name="T50" fmla="*/ 6 w 56"/>
                  <a:gd name="T51" fmla="*/ 81 h 95"/>
                  <a:gd name="T52" fmla="*/ 5 w 56"/>
                  <a:gd name="T53" fmla="*/ 83 h 95"/>
                  <a:gd name="T54" fmla="*/ 7 w 56"/>
                  <a:gd name="T55" fmla="*/ 86 h 95"/>
                  <a:gd name="T56" fmla="*/ 10 w 56"/>
                  <a:gd name="T57" fmla="*/ 88 h 95"/>
                  <a:gd name="T58" fmla="*/ 14 w 56"/>
                  <a:gd name="T59" fmla="*/ 92 h 95"/>
                  <a:gd name="T60" fmla="*/ 16 w 56"/>
                  <a:gd name="T61" fmla="*/ 95 h 95"/>
                  <a:gd name="T62" fmla="*/ 16 w 56"/>
                  <a:gd name="T63" fmla="*/ 89 h 95"/>
                  <a:gd name="T64" fmla="*/ 18 w 56"/>
                  <a:gd name="T65" fmla="*/ 87 h 95"/>
                  <a:gd name="T66" fmla="*/ 27 w 56"/>
                  <a:gd name="T67" fmla="*/ 85 h 95"/>
                  <a:gd name="T68" fmla="*/ 29 w 56"/>
                  <a:gd name="T69" fmla="*/ 83 h 95"/>
                  <a:gd name="T70" fmla="*/ 33 w 56"/>
                  <a:gd name="T71" fmla="*/ 76 h 95"/>
                  <a:gd name="T72" fmla="*/ 36 w 56"/>
                  <a:gd name="T73" fmla="*/ 69 h 95"/>
                  <a:gd name="T74" fmla="*/ 38 w 56"/>
                  <a:gd name="T75" fmla="*/ 64 h 95"/>
                  <a:gd name="T76" fmla="*/ 39 w 56"/>
                  <a:gd name="T77" fmla="*/ 60 h 95"/>
                  <a:gd name="T78" fmla="*/ 41 w 56"/>
                  <a:gd name="T79" fmla="*/ 54 h 95"/>
                  <a:gd name="T80" fmla="*/ 40 w 56"/>
                  <a:gd name="T81" fmla="*/ 53 h 95"/>
                  <a:gd name="T82" fmla="*/ 40 w 56"/>
                  <a:gd name="T83" fmla="*/ 50 h 95"/>
                  <a:gd name="T84" fmla="*/ 41 w 56"/>
                  <a:gd name="T85" fmla="*/ 46 h 95"/>
                  <a:gd name="T86" fmla="*/ 39 w 56"/>
                  <a:gd name="T87" fmla="*/ 40 h 95"/>
                  <a:gd name="T88" fmla="*/ 39 w 56"/>
                  <a:gd name="T89" fmla="*/ 37 h 95"/>
                  <a:gd name="T90" fmla="*/ 42 w 56"/>
                  <a:gd name="T91" fmla="*/ 32 h 95"/>
                  <a:gd name="T92" fmla="*/ 45 w 56"/>
                  <a:gd name="T93" fmla="*/ 27 h 95"/>
                  <a:gd name="T94" fmla="*/ 49 w 56"/>
                  <a:gd name="T95" fmla="*/ 22 h 95"/>
                  <a:gd name="T96" fmla="*/ 52 w 56"/>
                  <a:gd name="T97" fmla="*/ 18 h 95"/>
                  <a:gd name="T98" fmla="*/ 52 w 56"/>
                  <a:gd name="T99" fmla="*/ 15 h 95"/>
                  <a:gd name="T100" fmla="*/ 53 w 56"/>
                  <a:gd name="T101" fmla="*/ 13 h 95"/>
                  <a:gd name="T102" fmla="*/ 56 w 56"/>
                  <a:gd name="T103" fmla="*/ 8 h 95"/>
                  <a:gd name="T104" fmla="*/ 54 w 56"/>
                  <a:gd name="T105"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 h="95">
                    <a:moveTo>
                      <a:pt x="54" y="2"/>
                    </a:moveTo>
                    <a:lnTo>
                      <a:pt x="54" y="2"/>
                    </a:lnTo>
                    <a:lnTo>
                      <a:pt x="54" y="0"/>
                    </a:lnTo>
                    <a:lnTo>
                      <a:pt x="53" y="0"/>
                    </a:lnTo>
                    <a:lnTo>
                      <a:pt x="53" y="1"/>
                    </a:lnTo>
                    <a:lnTo>
                      <a:pt x="53" y="1"/>
                    </a:lnTo>
                    <a:lnTo>
                      <a:pt x="52" y="3"/>
                    </a:lnTo>
                    <a:lnTo>
                      <a:pt x="51" y="4"/>
                    </a:lnTo>
                    <a:lnTo>
                      <a:pt x="48" y="5"/>
                    </a:lnTo>
                    <a:lnTo>
                      <a:pt x="48" y="5"/>
                    </a:lnTo>
                    <a:lnTo>
                      <a:pt x="37" y="9"/>
                    </a:lnTo>
                    <a:lnTo>
                      <a:pt x="37" y="9"/>
                    </a:lnTo>
                    <a:lnTo>
                      <a:pt x="27" y="12"/>
                    </a:lnTo>
                    <a:lnTo>
                      <a:pt x="27" y="12"/>
                    </a:lnTo>
                    <a:lnTo>
                      <a:pt x="24" y="13"/>
                    </a:lnTo>
                    <a:lnTo>
                      <a:pt x="19" y="15"/>
                    </a:lnTo>
                    <a:lnTo>
                      <a:pt x="19" y="15"/>
                    </a:lnTo>
                    <a:lnTo>
                      <a:pt x="16" y="14"/>
                    </a:lnTo>
                    <a:lnTo>
                      <a:pt x="15" y="14"/>
                    </a:lnTo>
                    <a:lnTo>
                      <a:pt x="13" y="15"/>
                    </a:lnTo>
                    <a:lnTo>
                      <a:pt x="13" y="15"/>
                    </a:lnTo>
                    <a:lnTo>
                      <a:pt x="11" y="16"/>
                    </a:lnTo>
                    <a:lnTo>
                      <a:pt x="9" y="19"/>
                    </a:lnTo>
                    <a:lnTo>
                      <a:pt x="6" y="25"/>
                    </a:lnTo>
                    <a:lnTo>
                      <a:pt x="6" y="25"/>
                    </a:lnTo>
                    <a:lnTo>
                      <a:pt x="3" y="30"/>
                    </a:lnTo>
                    <a:lnTo>
                      <a:pt x="1" y="34"/>
                    </a:lnTo>
                    <a:lnTo>
                      <a:pt x="1" y="34"/>
                    </a:lnTo>
                    <a:lnTo>
                      <a:pt x="1" y="35"/>
                    </a:lnTo>
                    <a:lnTo>
                      <a:pt x="1" y="36"/>
                    </a:lnTo>
                    <a:lnTo>
                      <a:pt x="1" y="37"/>
                    </a:lnTo>
                    <a:lnTo>
                      <a:pt x="1" y="37"/>
                    </a:lnTo>
                    <a:lnTo>
                      <a:pt x="0" y="39"/>
                    </a:lnTo>
                    <a:lnTo>
                      <a:pt x="0" y="40"/>
                    </a:lnTo>
                    <a:lnTo>
                      <a:pt x="0" y="41"/>
                    </a:lnTo>
                    <a:lnTo>
                      <a:pt x="0" y="41"/>
                    </a:lnTo>
                    <a:lnTo>
                      <a:pt x="2" y="45"/>
                    </a:lnTo>
                    <a:lnTo>
                      <a:pt x="2" y="48"/>
                    </a:lnTo>
                    <a:lnTo>
                      <a:pt x="2" y="48"/>
                    </a:lnTo>
                    <a:lnTo>
                      <a:pt x="4" y="51"/>
                    </a:lnTo>
                    <a:lnTo>
                      <a:pt x="5" y="53"/>
                    </a:lnTo>
                    <a:lnTo>
                      <a:pt x="6" y="55"/>
                    </a:lnTo>
                    <a:lnTo>
                      <a:pt x="6" y="55"/>
                    </a:lnTo>
                    <a:lnTo>
                      <a:pt x="5" y="59"/>
                    </a:lnTo>
                    <a:lnTo>
                      <a:pt x="4" y="63"/>
                    </a:lnTo>
                    <a:lnTo>
                      <a:pt x="4" y="63"/>
                    </a:lnTo>
                    <a:lnTo>
                      <a:pt x="5" y="67"/>
                    </a:lnTo>
                    <a:lnTo>
                      <a:pt x="6" y="70"/>
                    </a:lnTo>
                    <a:lnTo>
                      <a:pt x="6" y="75"/>
                    </a:lnTo>
                    <a:lnTo>
                      <a:pt x="6" y="75"/>
                    </a:lnTo>
                    <a:lnTo>
                      <a:pt x="6" y="79"/>
                    </a:lnTo>
                    <a:lnTo>
                      <a:pt x="6" y="81"/>
                    </a:lnTo>
                    <a:lnTo>
                      <a:pt x="5" y="83"/>
                    </a:lnTo>
                    <a:lnTo>
                      <a:pt x="5" y="83"/>
                    </a:lnTo>
                    <a:lnTo>
                      <a:pt x="6" y="85"/>
                    </a:lnTo>
                    <a:lnTo>
                      <a:pt x="7" y="86"/>
                    </a:lnTo>
                    <a:lnTo>
                      <a:pt x="10" y="88"/>
                    </a:lnTo>
                    <a:lnTo>
                      <a:pt x="10" y="88"/>
                    </a:lnTo>
                    <a:lnTo>
                      <a:pt x="12" y="90"/>
                    </a:lnTo>
                    <a:lnTo>
                      <a:pt x="14" y="92"/>
                    </a:lnTo>
                    <a:lnTo>
                      <a:pt x="16" y="95"/>
                    </a:lnTo>
                    <a:lnTo>
                      <a:pt x="16" y="95"/>
                    </a:lnTo>
                    <a:lnTo>
                      <a:pt x="16" y="91"/>
                    </a:lnTo>
                    <a:lnTo>
                      <a:pt x="16" y="89"/>
                    </a:lnTo>
                    <a:lnTo>
                      <a:pt x="18" y="87"/>
                    </a:lnTo>
                    <a:lnTo>
                      <a:pt x="18" y="87"/>
                    </a:lnTo>
                    <a:lnTo>
                      <a:pt x="24" y="85"/>
                    </a:lnTo>
                    <a:lnTo>
                      <a:pt x="27" y="85"/>
                    </a:lnTo>
                    <a:lnTo>
                      <a:pt x="29" y="83"/>
                    </a:lnTo>
                    <a:lnTo>
                      <a:pt x="29" y="83"/>
                    </a:lnTo>
                    <a:lnTo>
                      <a:pt x="33" y="76"/>
                    </a:lnTo>
                    <a:lnTo>
                      <a:pt x="33" y="76"/>
                    </a:lnTo>
                    <a:lnTo>
                      <a:pt x="35" y="73"/>
                    </a:lnTo>
                    <a:lnTo>
                      <a:pt x="36" y="69"/>
                    </a:lnTo>
                    <a:lnTo>
                      <a:pt x="36" y="69"/>
                    </a:lnTo>
                    <a:lnTo>
                      <a:pt x="38" y="64"/>
                    </a:lnTo>
                    <a:lnTo>
                      <a:pt x="39" y="60"/>
                    </a:lnTo>
                    <a:lnTo>
                      <a:pt x="39" y="60"/>
                    </a:lnTo>
                    <a:lnTo>
                      <a:pt x="40" y="57"/>
                    </a:lnTo>
                    <a:lnTo>
                      <a:pt x="41" y="54"/>
                    </a:lnTo>
                    <a:lnTo>
                      <a:pt x="41" y="54"/>
                    </a:lnTo>
                    <a:lnTo>
                      <a:pt x="40" y="53"/>
                    </a:lnTo>
                    <a:lnTo>
                      <a:pt x="40" y="50"/>
                    </a:lnTo>
                    <a:lnTo>
                      <a:pt x="40" y="50"/>
                    </a:lnTo>
                    <a:lnTo>
                      <a:pt x="41" y="46"/>
                    </a:lnTo>
                    <a:lnTo>
                      <a:pt x="41" y="46"/>
                    </a:lnTo>
                    <a:lnTo>
                      <a:pt x="40" y="43"/>
                    </a:lnTo>
                    <a:lnTo>
                      <a:pt x="39" y="40"/>
                    </a:lnTo>
                    <a:lnTo>
                      <a:pt x="39" y="37"/>
                    </a:lnTo>
                    <a:lnTo>
                      <a:pt x="39" y="37"/>
                    </a:lnTo>
                    <a:lnTo>
                      <a:pt x="40" y="34"/>
                    </a:lnTo>
                    <a:lnTo>
                      <a:pt x="42" y="32"/>
                    </a:lnTo>
                    <a:lnTo>
                      <a:pt x="45" y="27"/>
                    </a:lnTo>
                    <a:lnTo>
                      <a:pt x="45" y="27"/>
                    </a:lnTo>
                    <a:lnTo>
                      <a:pt x="46" y="25"/>
                    </a:lnTo>
                    <a:lnTo>
                      <a:pt x="49" y="22"/>
                    </a:lnTo>
                    <a:lnTo>
                      <a:pt x="51" y="19"/>
                    </a:lnTo>
                    <a:lnTo>
                      <a:pt x="52" y="18"/>
                    </a:lnTo>
                    <a:lnTo>
                      <a:pt x="52" y="18"/>
                    </a:lnTo>
                    <a:lnTo>
                      <a:pt x="52" y="15"/>
                    </a:lnTo>
                    <a:lnTo>
                      <a:pt x="53" y="13"/>
                    </a:lnTo>
                    <a:lnTo>
                      <a:pt x="53" y="13"/>
                    </a:lnTo>
                    <a:lnTo>
                      <a:pt x="54" y="10"/>
                    </a:lnTo>
                    <a:lnTo>
                      <a:pt x="56" y="8"/>
                    </a:lnTo>
                    <a:lnTo>
                      <a:pt x="56" y="8"/>
                    </a:lnTo>
                    <a:lnTo>
                      <a:pt x="54" y="2"/>
                    </a:lnTo>
                    <a:lnTo>
                      <a:pt x="54"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 name="フリーフォーム 12">
                <a:extLst>
                  <a:ext uri="{FF2B5EF4-FFF2-40B4-BE49-F238E27FC236}">
                    <a16:creationId xmlns:a16="http://schemas.microsoft.com/office/drawing/2014/main" id="{00000000-0008-0000-0000-00000A000000}"/>
                  </a:ext>
                </a:extLst>
              </p:cNvPr>
              <p:cNvSpPr>
                <a:spLocks/>
              </p:cNvSpPr>
              <p:nvPr/>
            </p:nvSpPr>
            <p:spPr bwMode="auto">
              <a:xfrm>
                <a:off x="513" y="170"/>
                <a:ext cx="8" cy="9"/>
              </a:xfrm>
              <a:custGeom>
                <a:avLst/>
                <a:gdLst>
                  <a:gd name="T0" fmla="*/ 37 w 71"/>
                  <a:gd name="T1" fmla="*/ 80 h 80"/>
                  <a:gd name="T2" fmla="*/ 31 w 71"/>
                  <a:gd name="T3" fmla="*/ 78 h 80"/>
                  <a:gd name="T4" fmla="*/ 28 w 71"/>
                  <a:gd name="T5" fmla="*/ 75 h 80"/>
                  <a:gd name="T6" fmla="*/ 25 w 71"/>
                  <a:gd name="T7" fmla="*/ 73 h 80"/>
                  <a:gd name="T8" fmla="*/ 22 w 71"/>
                  <a:gd name="T9" fmla="*/ 68 h 80"/>
                  <a:gd name="T10" fmla="*/ 16 w 71"/>
                  <a:gd name="T11" fmla="*/ 65 h 80"/>
                  <a:gd name="T12" fmla="*/ 14 w 71"/>
                  <a:gd name="T13" fmla="*/ 64 h 80"/>
                  <a:gd name="T14" fmla="*/ 11 w 71"/>
                  <a:gd name="T15" fmla="*/ 59 h 80"/>
                  <a:gd name="T16" fmla="*/ 11 w 71"/>
                  <a:gd name="T17" fmla="*/ 58 h 80"/>
                  <a:gd name="T18" fmla="*/ 10 w 71"/>
                  <a:gd name="T19" fmla="*/ 55 h 80"/>
                  <a:gd name="T20" fmla="*/ 6 w 71"/>
                  <a:gd name="T21" fmla="*/ 52 h 80"/>
                  <a:gd name="T22" fmla="*/ 2 w 71"/>
                  <a:gd name="T23" fmla="*/ 47 h 80"/>
                  <a:gd name="T24" fmla="*/ 2 w 71"/>
                  <a:gd name="T25" fmla="*/ 46 h 80"/>
                  <a:gd name="T26" fmla="*/ 2 w 71"/>
                  <a:gd name="T27" fmla="*/ 39 h 80"/>
                  <a:gd name="T28" fmla="*/ 2 w 71"/>
                  <a:gd name="T29" fmla="*/ 37 h 80"/>
                  <a:gd name="T30" fmla="*/ 1 w 71"/>
                  <a:gd name="T31" fmla="*/ 35 h 80"/>
                  <a:gd name="T32" fmla="*/ 3 w 71"/>
                  <a:gd name="T33" fmla="*/ 34 h 80"/>
                  <a:gd name="T34" fmla="*/ 4 w 71"/>
                  <a:gd name="T35" fmla="*/ 32 h 80"/>
                  <a:gd name="T36" fmla="*/ 2 w 71"/>
                  <a:gd name="T37" fmla="*/ 27 h 80"/>
                  <a:gd name="T38" fmla="*/ 1 w 71"/>
                  <a:gd name="T39" fmla="*/ 23 h 80"/>
                  <a:gd name="T40" fmla="*/ 2 w 71"/>
                  <a:gd name="T41" fmla="*/ 19 h 80"/>
                  <a:gd name="T42" fmla="*/ 5 w 71"/>
                  <a:gd name="T43" fmla="*/ 16 h 80"/>
                  <a:gd name="T44" fmla="*/ 8 w 71"/>
                  <a:gd name="T45" fmla="*/ 14 h 80"/>
                  <a:gd name="T46" fmla="*/ 9 w 71"/>
                  <a:gd name="T47" fmla="*/ 12 h 80"/>
                  <a:gd name="T48" fmla="*/ 12 w 71"/>
                  <a:gd name="T49" fmla="*/ 9 h 80"/>
                  <a:gd name="T50" fmla="*/ 15 w 71"/>
                  <a:gd name="T51" fmla="*/ 7 h 80"/>
                  <a:gd name="T52" fmla="*/ 17 w 71"/>
                  <a:gd name="T53" fmla="*/ 3 h 80"/>
                  <a:gd name="T54" fmla="*/ 22 w 71"/>
                  <a:gd name="T55" fmla="*/ 0 h 80"/>
                  <a:gd name="T56" fmla="*/ 23 w 71"/>
                  <a:gd name="T57" fmla="*/ 0 h 80"/>
                  <a:gd name="T58" fmla="*/ 32 w 71"/>
                  <a:gd name="T59" fmla="*/ 4 h 80"/>
                  <a:gd name="T60" fmla="*/ 35 w 71"/>
                  <a:gd name="T61" fmla="*/ 5 h 80"/>
                  <a:gd name="T62" fmla="*/ 36 w 71"/>
                  <a:gd name="T63" fmla="*/ 7 h 80"/>
                  <a:gd name="T64" fmla="*/ 35 w 71"/>
                  <a:gd name="T65" fmla="*/ 8 h 80"/>
                  <a:gd name="T66" fmla="*/ 35 w 71"/>
                  <a:gd name="T67" fmla="*/ 11 h 80"/>
                  <a:gd name="T68" fmla="*/ 36 w 71"/>
                  <a:gd name="T69" fmla="*/ 11 h 80"/>
                  <a:gd name="T70" fmla="*/ 47 w 71"/>
                  <a:gd name="T71" fmla="*/ 13 h 80"/>
                  <a:gd name="T72" fmla="*/ 49 w 71"/>
                  <a:gd name="T73" fmla="*/ 12 h 80"/>
                  <a:gd name="T74" fmla="*/ 51 w 71"/>
                  <a:gd name="T75" fmla="*/ 12 h 80"/>
                  <a:gd name="T76" fmla="*/ 53 w 71"/>
                  <a:gd name="T77" fmla="*/ 14 h 80"/>
                  <a:gd name="T78" fmla="*/ 54 w 71"/>
                  <a:gd name="T79" fmla="*/ 17 h 80"/>
                  <a:gd name="T80" fmla="*/ 60 w 71"/>
                  <a:gd name="T81" fmla="*/ 19 h 80"/>
                  <a:gd name="T82" fmla="*/ 61 w 71"/>
                  <a:gd name="T83" fmla="*/ 21 h 80"/>
                  <a:gd name="T84" fmla="*/ 67 w 71"/>
                  <a:gd name="T85" fmla="*/ 34 h 80"/>
                  <a:gd name="T86" fmla="*/ 70 w 71"/>
                  <a:gd name="T87" fmla="*/ 45 h 80"/>
                  <a:gd name="T88" fmla="*/ 71 w 71"/>
                  <a:gd name="T89" fmla="*/ 52 h 80"/>
                  <a:gd name="T90" fmla="*/ 69 w 71"/>
                  <a:gd name="T91" fmla="*/ 56 h 80"/>
                  <a:gd name="T92" fmla="*/ 67 w 71"/>
                  <a:gd name="T93" fmla="*/ 58 h 80"/>
                  <a:gd name="T94" fmla="*/ 65 w 71"/>
                  <a:gd name="T95" fmla="*/ 60 h 80"/>
                  <a:gd name="T96" fmla="*/ 63 w 71"/>
                  <a:gd name="T97" fmla="*/ 63 h 80"/>
                  <a:gd name="T98" fmla="*/ 61 w 71"/>
                  <a:gd name="T99" fmla="*/ 66 h 80"/>
                  <a:gd name="T100" fmla="*/ 58 w 71"/>
                  <a:gd name="T101" fmla="*/ 68 h 80"/>
                  <a:gd name="T102" fmla="*/ 55 w 71"/>
                  <a:gd name="T103" fmla="*/ 75 h 80"/>
                  <a:gd name="T104" fmla="*/ 54 w 71"/>
                  <a:gd name="T105" fmla="*/ 76 h 80"/>
                  <a:gd name="T106" fmla="*/ 45 w 71"/>
                  <a:gd name="T107" fmla="*/ 77 h 80"/>
                  <a:gd name="T108" fmla="*/ 43 w 71"/>
                  <a:gd name="T109" fmla="*/ 77 h 80"/>
                  <a:gd name="T110" fmla="*/ 37 w 71"/>
                  <a:gd name="T11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80">
                    <a:moveTo>
                      <a:pt x="37" y="80"/>
                    </a:moveTo>
                    <a:lnTo>
                      <a:pt x="37" y="80"/>
                    </a:lnTo>
                    <a:lnTo>
                      <a:pt x="34" y="79"/>
                    </a:lnTo>
                    <a:lnTo>
                      <a:pt x="31" y="78"/>
                    </a:lnTo>
                    <a:lnTo>
                      <a:pt x="31" y="78"/>
                    </a:lnTo>
                    <a:lnTo>
                      <a:pt x="28" y="75"/>
                    </a:lnTo>
                    <a:lnTo>
                      <a:pt x="25" y="73"/>
                    </a:lnTo>
                    <a:lnTo>
                      <a:pt x="25" y="73"/>
                    </a:lnTo>
                    <a:lnTo>
                      <a:pt x="22" y="68"/>
                    </a:lnTo>
                    <a:lnTo>
                      <a:pt x="22" y="68"/>
                    </a:lnTo>
                    <a:lnTo>
                      <a:pt x="18" y="66"/>
                    </a:lnTo>
                    <a:lnTo>
                      <a:pt x="16" y="65"/>
                    </a:lnTo>
                    <a:lnTo>
                      <a:pt x="14" y="64"/>
                    </a:lnTo>
                    <a:lnTo>
                      <a:pt x="14" y="64"/>
                    </a:lnTo>
                    <a:lnTo>
                      <a:pt x="12" y="61"/>
                    </a:lnTo>
                    <a:lnTo>
                      <a:pt x="11" y="59"/>
                    </a:lnTo>
                    <a:lnTo>
                      <a:pt x="11" y="58"/>
                    </a:lnTo>
                    <a:lnTo>
                      <a:pt x="11" y="58"/>
                    </a:lnTo>
                    <a:lnTo>
                      <a:pt x="11" y="57"/>
                    </a:lnTo>
                    <a:lnTo>
                      <a:pt x="10" y="55"/>
                    </a:lnTo>
                    <a:lnTo>
                      <a:pt x="6" y="52"/>
                    </a:lnTo>
                    <a:lnTo>
                      <a:pt x="6" y="52"/>
                    </a:lnTo>
                    <a:lnTo>
                      <a:pt x="3" y="48"/>
                    </a:lnTo>
                    <a:lnTo>
                      <a:pt x="2" y="47"/>
                    </a:lnTo>
                    <a:lnTo>
                      <a:pt x="2" y="46"/>
                    </a:lnTo>
                    <a:lnTo>
                      <a:pt x="2" y="46"/>
                    </a:lnTo>
                    <a:lnTo>
                      <a:pt x="2" y="42"/>
                    </a:lnTo>
                    <a:lnTo>
                      <a:pt x="2" y="39"/>
                    </a:lnTo>
                    <a:lnTo>
                      <a:pt x="2" y="37"/>
                    </a:lnTo>
                    <a:lnTo>
                      <a:pt x="2" y="37"/>
                    </a:lnTo>
                    <a:lnTo>
                      <a:pt x="0" y="36"/>
                    </a:lnTo>
                    <a:lnTo>
                      <a:pt x="1" y="35"/>
                    </a:lnTo>
                    <a:lnTo>
                      <a:pt x="1" y="35"/>
                    </a:lnTo>
                    <a:lnTo>
                      <a:pt x="3" y="34"/>
                    </a:lnTo>
                    <a:lnTo>
                      <a:pt x="4" y="33"/>
                    </a:lnTo>
                    <a:lnTo>
                      <a:pt x="4" y="32"/>
                    </a:lnTo>
                    <a:lnTo>
                      <a:pt x="4" y="32"/>
                    </a:lnTo>
                    <a:lnTo>
                      <a:pt x="2" y="27"/>
                    </a:lnTo>
                    <a:lnTo>
                      <a:pt x="1" y="25"/>
                    </a:lnTo>
                    <a:lnTo>
                      <a:pt x="1" y="23"/>
                    </a:lnTo>
                    <a:lnTo>
                      <a:pt x="1" y="23"/>
                    </a:lnTo>
                    <a:lnTo>
                      <a:pt x="2" y="19"/>
                    </a:lnTo>
                    <a:lnTo>
                      <a:pt x="3" y="17"/>
                    </a:lnTo>
                    <a:lnTo>
                      <a:pt x="5" y="16"/>
                    </a:lnTo>
                    <a:lnTo>
                      <a:pt x="5" y="16"/>
                    </a:lnTo>
                    <a:lnTo>
                      <a:pt x="8" y="14"/>
                    </a:lnTo>
                    <a:lnTo>
                      <a:pt x="9" y="12"/>
                    </a:lnTo>
                    <a:lnTo>
                      <a:pt x="9" y="12"/>
                    </a:lnTo>
                    <a:lnTo>
                      <a:pt x="10" y="11"/>
                    </a:lnTo>
                    <a:lnTo>
                      <a:pt x="12" y="9"/>
                    </a:lnTo>
                    <a:lnTo>
                      <a:pt x="12" y="9"/>
                    </a:lnTo>
                    <a:lnTo>
                      <a:pt x="15" y="7"/>
                    </a:lnTo>
                    <a:lnTo>
                      <a:pt x="17" y="3"/>
                    </a:lnTo>
                    <a:lnTo>
                      <a:pt x="17" y="3"/>
                    </a:lnTo>
                    <a:lnTo>
                      <a:pt x="19" y="0"/>
                    </a:lnTo>
                    <a:lnTo>
                      <a:pt x="22" y="0"/>
                    </a:lnTo>
                    <a:lnTo>
                      <a:pt x="23" y="0"/>
                    </a:lnTo>
                    <a:lnTo>
                      <a:pt x="23" y="0"/>
                    </a:lnTo>
                    <a:lnTo>
                      <a:pt x="28" y="2"/>
                    </a:lnTo>
                    <a:lnTo>
                      <a:pt x="32" y="4"/>
                    </a:lnTo>
                    <a:lnTo>
                      <a:pt x="32" y="4"/>
                    </a:lnTo>
                    <a:lnTo>
                      <a:pt x="35" y="5"/>
                    </a:lnTo>
                    <a:lnTo>
                      <a:pt x="36" y="7"/>
                    </a:lnTo>
                    <a:lnTo>
                      <a:pt x="36" y="7"/>
                    </a:lnTo>
                    <a:lnTo>
                      <a:pt x="36" y="7"/>
                    </a:lnTo>
                    <a:lnTo>
                      <a:pt x="35" y="8"/>
                    </a:lnTo>
                    <a:lnTo>
                      <a:pt x="34" y="9"/>
                    </a:lnTo>
                    <a:lnTo>
                      <a:pt x="35" y="11"/>
                    </a:lnTo>
                    <a:lnTo>
                      <a:pt x="36" y="11"/>
                    </a:lnTo>
                    <a:lnTo>
                      <a:pt x="36" y="11"/>
                    </a:lnTo>
                    <a:lnTo>
                      <a:pt x="42" y="12"/>
                    </a:lnTo>
                    <a:lnTo>
                      <a:pt x="47" y="13"/>
                    </a:lnTo>
                    <a:lnTo>
                      <a:pt x="47" y="13"/>
                    </a:lnTo>
                    <a:lnTo>
                      <a:pt x="49" y="12"/>
                    </a:lnTo>
                    <a:lnTo>
                      <a:pt x="50" y="11"/>
                    </a:lnTo>
                    <a:lnTo>
                      <a:pt x="51" y="12"/>
                    </a:lnTo>
                    <a:lnTo>
                      <a:pt x="51" y="12"/>
                    </a:lnTo>
                    <a:lnTo>
                      <a:pt x="53" y="14"/>
                    </a:lnTo>
                    <a:lnTo>
                      <a:pt x="54" y="17"/>
                    </a:lnTo>
                    <a:lnTo>
                      <a:pt x="54" y="17"/>
                    </a:lnTo>
                    <a:lnTo>
                      <a:pt x="58" y="18"/>
                    </a:lnTo>
                    <a:lnTo>
                      <a:pt x="60" y="19"/>
                    </a:lnTo>
                    <a:lnTo>
                      <a:pt x="61" y="21"/>
                    </a:lnTo>
                    <a:lnTo>
                      <a:pt x="61" y="21"/>
                    </a:lnTo>
                    <a:lnTo>
                      <a:pt x="64" y="26"/>
                    </a:lnTo>
                    <a:lnTo>
                      <a:pt x="67" y="34"/>
                    </a:lnTo>
                    <a:lnTo>
                      <a:pt x="67" y="34"/>
                    </a:lnTo>
                    <a:lnTo>
                      <a:pt x="70" y="45"/>
                    </a:lnTo>
                    <a:lnTo>
                      <a:pt x="71" y="49"/>
                    </a:lnTo>
                    <a:lnTo>
                      <a:pt x="71" y="52"/>
                    </a:lnTo>
                    <a:lnTo>
                      <a:pt x="71" y="52"/>
                    </a:lnTo>
                    <a:lnTo>
                      <a:pt x="69" y="56"/>
                    </a:lnTo>
                    <a:lnTo>
                      <a:pt x="68" y="57"/>
                    </a:lnTo>
                    <a:lnTo>
                      <a:pt x="67" y="58"/>
                    </a:lnTo>
                    <a:lnTo>
                      <a:pt x="67" y="58"/>
                    </a:lnTo>
                    <a:lnTo>
                      <a:pt x="65" y="60"/>
                    </a:lnTo>
                    <a:lnTo>
                      <a:pt x="63" y="63"/>
                    </a:lnTo>
                    <a:lnTo>
                      <a:pt x="63" y="63"/>
                    </a:lnTo>
                    <a:lnTo>
                      <a:pt x="62" y="65"/>
                    </a:lnTo>
                    <a:lnTo>
                      <a:pt x="61" y="66"/>
                    </a:lnTo>
                    <a:lnTo>
                      <a:pt x="58" y="68"/>
                    </a:lnTo>
                    <a:lnTo>
                      <a:pt x="58" y="68"/>
                    </a:lnTo>
                    <a:lnTo>
                      <a:pt x="56" y="73"/>
                    </a:lnTo>
                    <a:lnTo>
                      <a:pt x="55" y="75"/>
                    </a:lnTo>
                    <a:lnTo>
                      <a:pt x="54" y="76"/>
                    </a:lnTo>
                    <a:lnTo>
                      <a:pt x="54" y="76"/>
                    </a:lnTo>
                    <a:lnTo>
                      <a:pt x="48" y="76"/>
                    </a:lnTo>
                    <a:lnTo>
                      <a:pt x="45" y="77"/>
                    </a:lnTo>
                    <a:lnTo>
                      <a:pt x="43" y="77"/>
                    </a:lnTo>
                    <a:lnTo>
                      <a:pt x="43" y="77"/>
                    </a:lnTo>
                    <a:lnTo>
                      <a:pt x="40" y="79"/>
                    </a:lnTo>
                    <a:lnTo>
                      <a:pt x="37" y="80"/>
                    </a:lnTo>
                    <a:lnTo>
                      <a:pt x="37" y="8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 name="フリーフォーム 13">
                <a:extLst>
                  <a:ext uri="{FF2B5EF4-FFF2-40B4-BE49-F238E27FC236}">
                    <a16:creationId xmlns:a16="http://schemas.microsoft.com/office/drawing/2014/main" id="{00000000-0008-0000-0000-00000B000000}"/>
                  </a:ext>
                </a:extLst>
              </p:cNvPr>
              <p:cNvSpPr>
                <a:spLocks/>
              </p:cNvSpPr>
              <p:nvPr/>
            </p:nvSpPr>
            <p:spPr bwMode="auto">
              <a:xfrm>
                <a:off x="507" y="160"/>
                <a:ext cx="4" cy="10"/>
              </a:xfrm>
              <a:custGeom>
                <a:avLst/>
                <a:gdLst>
                  <a:gd name="T0" fmla="*/ 21 w 34"/>
                  <a:gd name="T1" fmla="*/ 94 h 94"/>
                  <a:gd name="T2" fmla="*/ 18 w 34"/>
                  <a:gd name="T3" fmla="*/ 93 h 94"/>
                  <a:gd name="T4" fmla="*/ 17 w 34"/>
                  <a:gd name="T5" fmla="*/ 89 h 94"/>
                  <a:gd name="T6" fmla="*/ 17 w 34"/>
                  <a:gd name="T7" fmla="*/ 88 h 94"/>
                  <a:gd name="T8" fmla="*/ 19 w 34"/>
                  <a:gd name="T9" fmla="*/ 86 h 94"/>
                  <a:gd name="T10" fmla="*/ 19 w 34"/>
                  <a:gd name="T11" fmla="*/ 83 h 94"/>
                  <a:gd name="T12" fmla="*/ 18 w 34"/>
                  <a:gd name="T13" fmla="*/ 75 h 94"/>
                  <a:gd name="T14" fmla="*/ 16 w 34"/>
                  <a:gd name="T15" fmla="*/ 73 h 94"/>
                  <a:gd name="T16" fmla="*/ 12 w 34"/>
                  <a:gd name="T17" fmla="*/ 66 h 94"/>
                  <a:gd name="T18" fmla="*/ 10 w 34"/>
                  <a:gd name="T19" fmla="*/ 64 h 94"/>
                  <a:gd name="T20" fmla="*/ 9 w 34"/>
                  <a:gd name="T21" fmla="*/ 53 h 94"/>
                  <a:gd name="T22" fmla="*/ 5 w 34"/>
                  <a:gd name="T23" fmla="*/ 45 h 94"/>
                  <a:gd name="T24" fmla="*/ 5 w 34"/>
                  <a:gd name="T25" fmla="*/ 43 h 94"/>
                  <a:gd name="T26" fmla="*/ 7 w 34"/>
                  <a:gd name="T27" fmla="*/ 39 h 94"/>
                  <a:gd name="T28" fmla="*/ 6 w 34"/>
                  <a:gd name="T29" fmla="*/ 36 h 94"/>
                  <a:gd name="T30" fmla="*/ 6 w 34"/>
                  <a:gd name="T31" fmla="*/ 34 h 94"/>
                  <a:gd name="T32" fmla="*/ 7 w 34"/>
                  <a:gd name="T33" fmla="*/ 28 h 94"/>
                  <a:gd name="T34" fmla="*/ 6 w 34"/>
                  <a:gd name="T35" fmla="*/ 26 h 94"/>
                  <a:gd name="T36" fmla="*/ 5 w 34"/>
                  <a:gd name="T37" fmla="*/ 24 h 94"/>
                  <a:gd name="T38" fmla="*/ 7 w 34"/>
                  <a:gd name="T39" fmla="*/ 23 h 94"/>
                  <a:gd name="T40" fmla="*/ 8 w 34"/>
                  <a:gd name="T41" fmla="*/ 21 h 94"/>
                  <a:gd name="T42" fmla="*/ 8 w 34"/>
                  <a:gd name="T43" fmla="*/ 18 h 94"/>
                  <a:gd name="T44" fmla="*/ 7 w 34"/>
                  <a:gd name="T45" fmla="*/ 17 h 94"/>
                  <a:gd name="T46" fmla="*/ 0 w 34"/>
                  <a:gd name="T47" fmla="*/ 13 h 94"/>
                  <a:gd name="T48" fmla="*/ 0 w 34"/>
                  <a:gd name="T49" fmla="*/ 12 h 94"/>
                  <a:gd name="T50" fmla="*/ 2 w 34"/>
                  <a:gd name="T51" fmla="*/ 9 h 94"/>
                  <a:gd name="T52" fmla="*/ 1 w 34"/>
                  <a:gd name="T53" fmla="*/ 6 h 94"/>
                  <a:gd name="T54" fmla="*/ 0 w 34"/>
                  <a:gd name="T55" fmla="*/ 3 h 94"/>
                  <a:gd name="T56" fmla="*/ 1 w 34"/>
                  <a:gd name="T57" fmla="*/ 0 h 94"/>
                  <a:gd name="T58" fmla="*/ 1 w 34"/>
                  <a:gd name="T59" fmla="*/ 1 h 94"/>
                  <a:gd name="T60" fmla="*/ 5 w 34"/>
                  <a:gd name="T61" fmla="*/ 7 h 94"/>
                  <a:gd name="T62" fmla="*/ 5 w 34"/>
                  <a:gd name="T63" fmla="*/ 8 h 94"/>
                  <a:gd name="T64" fmla="*/ 8 w 34"/>
                  <a:gd name="T65" fmla="*/ 14 h 94"/>
                  <a:gd name="T66" fmla="*/ 9 w 34"/>
                  <a:gd name="T67" fmla="*/ 15 h 94"/>
                  <a:gd name="T68" fmla="*/ 18 w 34"/>
                  <a:gd name="T69" fmla="*/ 15 h 94"/>
                  <a:gd name="T70" fmla="*/ 20 w 34"/>
                  <a:gd name="T71" fmla="*/ 14 h 94"/>
                  <a:gd name="T72" fmla="*/ 23 w 34"/>
                  <a:gd name="T73" fmla="*/ 11 h 94"/>
                  <a:gd name="T74" fmla="*/ 24 w 34"/>
                  <a:gd name="T75" fmla="*/ 10 h 94"/>
                  <a:gd name="T76" fmla="*/ 22 w 34"/>
                  <a:gd name="T77" fmla="*/ 1 h 94"/>
                  <a:gd name="T78" fmla="*/ 23 w 34"/>
                  <a:gd name="T79" fmla="*/ 1 h 94"/>
                  <a:gd name="T80" fmla="*/ 26 w 34"/>
                  <a:gd name="T81" fmla="*/ 4 h 94"/>
                  <a:gd name="T82" fmla="*/ 28 w 34"/>
                  <a:gd name="T83" fmla="*/ 7 h 94"/>
                  <a:gd name="T84" fmla="*/ 31 w 34"/>
                  <a:gd name="T85" fmla="*/ 16 h 94"/>
                  <a:gd name="T86" fmla="*/ 33 w 34"/>
                  <a:gd name="T87" fmla="*/ 18 h 94"/>
                  <a:gd name="T88" fmla="*/ 34 w 34"/>
                  <a:gd name="T89" fmla="*/ 20 h 94"/>
                  <a:gd name="T90" fmla="*/ 32 w 34"/>
                  <a:gd name="T91" fmla="*/ 26 h 94"/>
                  <a:gd name="T92" fmla="*/ 31 w 34"/>
                  <a:gd name="T93" fmla="*/ 35 h 94"/>
                  <a:gd name="T94" fmla="*/ 31 w 34"/>
                  <a:gd name="T95" fmla="*/ 45 h 94"/>
                  <a:gd name="T96" fmla="*/ 32 w 34"/>
                  <a:gd name="T97" fmla="*/ 52 h 94"/>
                  <a:gd name="T98" fmla="*/ 29 w 34"/>
                  <a:gd name="T99" fmla="*/ 61 h 94"/>
                  <a:gd name="T100" fmla="*/ 29 w 34"/>
                  <a:gd name="T101" fmla="*/ 64 h 94"/>
                  <a:gd name="T102" fmla="*/ 30 w 34"/>
                  <a:gd name="T103" fmla="*/ 68 h 94"/>
                  <a:gd name="T104" fmla="*/ 31 w 34"/>
                  <a:gd name="T105" fmla="*/ 72 h 94"/>
                  <a:gd name="T106" fmla="*/ 30 w 34"/>
                  <a:gd name="T107" fmla="*/ 75 h 94"/>
                  <a:gd name="T108" fmla="*/ 28 w 34"/>
                  <a:gd name="T109" fmla="*/ 81 h 94"/>
                  <a:gd name="T110" fmla="*/ 27 w 34"/>
                  <a:gd name="T111" fmla="*/ 85 h 94"/>
                  <a:gd name="T112" fmla="*/ 27 w 34"/>
                  <a:gd name="T113" fmla="*/ 88 h 94"/>
                  <a:gd name="T114" fmla="*/ 28 w 34"/>
                  <a:gd name="T115" fmla="*/ 92 h 94"/>
                  <a:gd name="T116" fmla="*/ 21 w 34"/>
                  <a:gd name="T1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 h="94">
                    <a:moveTo>
                      <a:pt x="21" y="94"/>
                    </a:moveTo>
                    <a:lnTo>
                      <a:pt x="21" y="94"/>
                    </a:lnTo>
                    <a:lnTo>
                      <a:pt x="20" y="94"/>
                    </a:lnTo>
                    <a:lnTo>
                      <a:pt x="18" y="93"/>
                    </a:lnTo>
                    <a:lnTo>
                      <a:pt x="17" y="91"/>
                    </a:lnTo>
                    <a:lnTo>
                      <a:pt x="17" y="89"/>
                    </a:lnTo>
                    <a:lnTo>
                      <a:pt x="17" y="89"/>
                    </a:lnTo>
                    <a:lnTo>
                      <a:pt x="17" y="88"/>
                    </a:lnTo>
                    <a:lnTo>
                      <a:pt x="18" y="87"/>
                    </a:lnTo>
                    <a:lnTo>
                      <a:pt x="19" y="86"/>
                    </a:lnTo>
                    <a:lnTo>
                      <a:pt x="19" y="83"/>
                    </a:lnTo>
                    <a:lnTo>
                      <a:pt x="19" y="83"/>
                    </a:lnTo>
                    <a:lnTo>
                      <a:pt x="19" y="77"/>
                    </a:lnTo>
                    <a:lnTo>
                      <a:pt x="18" y="75"/>
                    </a:lnTo>
                    <a:lnTo>
                      <a:pt x="16" y="73"/>
                    </a:lnTo>
                    <a:lnTo>
                      <a:pt x="16" y="73"/>
                    </a:lnTo>
                    <a:lnTo>
                      <a:pt x="13" y="68"/>
                    </a:lnTo>
                    <a:lnTo>
                      <a:pt x="12" y="66"/>
                    </a:lnTo>
                    <a:lnTo>
                      <a:pt x="10" y="64"/>
                    </a:lnTo>
                    <a:lnTo>
                      <a:pt x="10" y="64"/>
                    </a:lnTo>
                    <a:lnTo>
                      <a:pt x="9" y="53"/>
                    </a:lnTo>
                    <a:lnTo>
                      <a:pt x="9" y="53"/>
                    </a:lnTo>
                    <a:lnTo>
                      <a:pt x="6" y="48"/>
                    </a:lnTo>
                    <a:lnTo>
                      <a:pt x="5" y="45"/>
                    </a:lnTo>
                    <a:lnTo>
                      <a:pt x="5" y="43"/>
                    </a:lnTo>
                    <a:lnTo>
                      <a:pt x="5" y="43"/>
                    </a:lnTo>
                    <a:lnTo>
                      <a:pt x="6" y="41"/>
                    </a:lnTo>
                    <a:lnTo>
                      <a:pt x="7" y="39"/>
                    </a:lnTo>
                    <a:lnTo>
                      <a:pt x="7" y="39"/>
                    </a:lnTo>
                    <a:lnTo>
                      <a:pt x="6" y="36"/>
                    </a:lnTo>
                    <a:lnTo>
                      <a:pt x="6" y="34"/>
                    </a:lnTo>
                    <a:lnTo>
                      <a:pt x="6" y="34"/>
                    </a:lnTo>
                    <a:lnTo>
                      <a:pt x="7" y="31"/>
                    </a:lnTo>
                    <a:lnTo>
                      <a:pt x="7" y="28"/>
                    </a:lnTo>
                    <a:lnTo>
                      <a:pt x="7" y="28"/>
                    </a:lnTo>
                    <a:lnTo>
                      <a:pt x="6" y="26"/>
                    </a:lnTo>
                    <a:lnTo>
                      <a:pt x="5" y="25"/>
                    </a:lnTo>
                    <a:lnTo>
                      <a:pt x="5" y="24"/>
                    </a:lnTo>
                    <a:lnTo>
                      <a:pt x="5" y="24"/>
                    </a:lnTo>
                    <a:lnTo>
                      <a:pt x="7" y="23"/>
                    </a:lnTo>
                    <a:lnTo>
                      <a:pt x="8" y="21"/>
                    </a:lnTo>
                    <a:lnTo>
                      <a:pt x="8" y="21"/>
                    </a:lnTo>
                    <a:lnTo>
                      <a:pt x="8" y="19"/>
                    </a:lnTo>
                    <a:lnTo>
                      <a:pt x="8" y="18"/>
                    </a:lnTo>
                    <a:lnTo>
                      <a:pt x="7" y="17"/>
                    </a:lnTo>
                    <a:lnTo>
                      <a:pt x="7" y="17"/>
                    </a:lnTo>
                    <a:lnTo>
                      <a:pt x="2" y="14"/>
                    </a:lnTo>
                    <a:lnTo>
                      <a:pt x="0" y="13"/>
                    </a:lnTo>
                    <a:lnTo>
                      <a:pt x="0" y="12"/>
                    </a:lnTo>
                    <a:lnTo>
                      <a:pt x="0" y="12"/>
                    </a:lnTo>
                    <a:lnTo>
                      <a:pt x="2" y="11"/>
                    </a:lnTo>
                    <a:lnTo>
                      <a:pt x="2" y="9"/>
                    </a:lnTo>
                    <a:lnTo>
                      <a:pt x="2" y="9"/>
                    </a:lnTo>
                    <a:lnTo>
                      <a:pt x="1" y="6"/>
                    </a:lnTo>
                    <a:lnTo>
                      <a:pt x="0" y="3"/>
                    </a:lnTo>
                    <a:lnTo>
                      <a:pt x="0" y="3"/>
                    </a:lnTo>
                    <a:lnTo>
                      <a:pt x="0" y="0"/>
                    </a:lnTo>
                    <a:lnTo>
                      <a:pt x="1" y="0"/>
                    </a:lnTo>
                    <a:lnTo>
                      <a:pt x="1" y="1"/>
                    </a:lnTo>
                    <a:lnTo>
                      <a:pt x="1" y="1"/>
                    </a:lnTo>
                    <a:lnTo>
                      <a:pt x="4" y="4"/>
                    </a:lnTo>
                    <a:lnTo>
                      <a:pt x="5" y="7"/>
                    </a:lnTo>
                    <a:lnTo>
                      <a:pt x="5" y="8"/>
                    </a:lnTo>
                    <a:lnTo>
                      <a:pt x="5" y="8"/>
                    </a:lnTo>
                    <a:lnTo>
                      <a:pt x="6" y="12"/>
                    </a:lnTo>
                    <a:lnTo>
                      <a:pt x="8" y="14"/>
                    </a:lnTo>
                    <a:lnTo>
                      <a:pt x="9" y="15"/>
                    </a:lnTo>
                    <a:lnTo>
                      <a:pt x="9" y="15"/>
                    </a:lnTo>
                    <a:lnTo>
                      <a:pt x="15" y="15"/>
                    </a:lnTo>
                    <a:lnTo>
                      <a:pt x="18" y="15"/>
                    </a:lnTo>
                    <a:lnTo>
                      <a:pt x="20" y="14"/>
                    </a:lnTo>
                    <a:lnTo>
                      <a:pt x="20" y="14"/>
                    </a:lnTo>
                    <a:lnTo>
                      <a:pt x="23" y="13"/>
                    </a:lnTo>
                    <a:lnTo>
                      <a:pt x="23" y="11"/>
                    </a:lnTo>
                    <a:lnTo>
                      <a:pt x="24" y="10"/>
                    </a:lnTo>
                    <a:lnTo>
                      <a:pt x="24" y="10"/>
                    </a:lnTo>
                    <a:lnTo>
                      <a:pt x="23" y="3"/>
                    </a:lnTo>
                    <a:lnTo>
                      <a:pt x="22" y="1"/>
                    </a:lnTo>
                    <a:lnTo>
                      <a:pt x="23" y="1"/>
                    </a:lnTo>
                    <a:lnTo>
                      <a:pt x="23" y="1"/>
                    </a:lnTo>
                    <a:lnTo>
                      <a:pt x="23" y="1"/>
                    </a:lnTo>
                    <a:lnTo>
                      <a:pt x="26" y="4"/>
                    </a:lnTo>
                    <a:lnTo>
                      <a:pt x="28" y="6"/>
                    </a:lnTo>
                    <a:lnTo>
                      <a:pt x="28" y="7"/>
                    </a:lnTo>
                    <a:lnTo>
                      <a:pt x="28" y="7"/>
                    </a:lnTo>
                    <a:lnTo>
                      <a:pt x="31" y="16"/>
                    </a:lnTo>
                    <a:lnTo>
                      <a:pt x="31" y="16"/>
                    </a:lnTo>
                    <a:lnTo>
                      <a:pt x="33" y="18"/>
                    </a:lnTo>
                    <a:lnTo>
                      <a:pt x="34" y="20"/>
                    </a:lnTo>
                    <a:lnTo>
                      <a:pt x="34" y="20"/>
                    </a:lnTo>
                    <a:lnTo>
                      <a:pt x="33" y="23"/>
                    </a:lnTo>
                    <a:lnTo>
                      <a:pt x="32" y="26"/>
                    </a:lnTo>
                    <a:lnTo>
                      <a:pt x="32" y="26"/>
                    </a:lnTo>
                    <a:lnTo>
                      <a:pt x="31" y="35"/>
                    </a:lnTo>
                    <a:lnTo>
                      <a:pt x="31" y="35"/>
                    </a:lnTo>
                    <a:lnTo>
                      <a:pt x="31" y="45"/>
                    </a:lnTo>
                    <a:lnTo>
                      <a:pt x="32" y="52"/>
                    </a:lnTo>
                    <a:lnTo>
                      <a:pt x="32" y="52"/>
                    </a:lnTo>
                    <a:lnTo>
                      <a:pt x="31" y="56"/>
                    </a:lnTo>
                    <a:lnTo>
                      <a:pt x="29" y="61"/>
                    </a:lnTo>
                    <a:lnTo>
                      <a:pt x="29" y="61"/>
                    </a:lnTo>
                    <a:lnTo>
                      <a:pt x="29" y="64"/>
                    </a:lnTo>
                    <a:lnTo>
                      <a:pt x="29" y="66"/>
                    </a:lnTo>
                    <a:lnTo>
                      <a:pt x="30" y="68"/>
                    </a:lnTo>
                    <a:lnTo>
                      <a:pt x="30" y="68"/>
                    </a:lnTo>
                    <a:lnTo>
                      <a:pt x="31" y="72"/>
                    </a:lnTo>
                    <a:lnTo>
                      <a:pt x="30" y="75"/>
                    </a:lnTo>
                    <a:lnTo>
                      <a:pt x="30" y="75"/>
                    </a:lnTo>
                    <a:lnTo>
                      <a:pt x="29" y="78"/>
                    </a:lnTo>
                    <a:lnTo>
                      <a:pt x="28" y="81"/>
                    </a:lnTo>
                    <a:lnTo>
                      <a:pt x="28" y="81"/>
                    </a:lnTo>
                    <a:lnTo>
                      <a:pt x="27" y="85"/>
                    </a:lnTo>
                    <a:lnTo>
                      <a:pt x="27" y="88"/>
                    </a:lnTo>
                    <a:lnTo>
                      <a:pt x="27" y="88"/>
                    </a:lnTo>
                    <a:lnTo>
                      <a:pt x="28" y="90"/>
                    </a:lnTo>
                    <a:lnTo>
                      <a:pt x="28" y="92"/>
                    </a:lnTo>
                    <a:lnTo>
                      <a:pt x="26" y="93"/>
                    </a:lnTo>
                    <a:lnTo>
                      <a:pt x="21" y="94"/>
                    </a:lnTo>
                    <a:lnTo>
                      <a:pt x="21" y="9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 name="フリーフォーム 14">
                <a:extLst>
                  <a:ext uri="{FF2B5EF4-FFF2-40B4-BE49-F238E27FC236}">
                    <a16:creationId xmlns:a16="http://schemas.microsoft.com/office/drawing/2014/main" id="{00000000-0008-0000-0000-00000C000000}"/>
                  </a:ext>
                </a:extLst>
              </p:cNvPr>
              <p:cNvSpPr>
                <a:spLocks/>
              </p:cNvSpPr>
              <p:nvPr/>
            </p:nvSpPr>
            <p:spPr bwMode="auto">
              <a:xfrm>
                <a:off x="668" y="292"/>
                <a:ext cx="1" cy="0"/>
              </a:xfrm>
              <a:custGeom>
                <a:avLst/>
                <a:gdLst>
                  <a:gd name="T0" fmla="*/ 0 w 8"/>
                  <a:gd name="T1" fmla="*/ 3 h 3"/>
                  <a:gd name="T2" fmla="*/ 0 w 8"/>
                  <a:gd name="T3" fmla="*/ 3 h 3"/>
                  <a:gd name="T4" fmla="*/ 0 w 8"/>
                  <a:gd name="T5" fmla="*/ 3 h 3"/>
                  <a:gd name="T6" fmla="*/ 0 w 8"/>
                  <a:gd name="T7" fmla="*/ 2 h 3"/>
                  <a:gd name="T8" fmla="*/ 2 w 8"/>
                  <a:gd name="T9" fmla="*/ 0 h 3"/>
                  <a:gd name="T10" fmla="*/ 2 w 8"/>
                  <a:gd name="T11" fmla="*/ 0 h 3"/>
                  <a:gd name="T12" fmla="*/ 3 w 8"/>
                  <a:gd name="T13" fmla="*/ 0 h 3"/>
                  <a:gd name="T14" fmla="*/ 5 w 8"/>
                  <a:gd name="T15" fmla="*/ 0 h 3"/>
                  <a:gd name="T16" fmla="*/ 8 w 8"/>
                  <a:gd name="T17" fmla="*/ 1 h 3"/>
                  <a:gd name="T18" fmla="*/ 8 w 8"/>
                  <a:gd name="T19" fmla="*/ 1 h 3"/>
                  <a:gd name="T20" fmla="*/ 8 w 8"/>
                  <a:gd name="T21" fmla="*/ 2 h 3"/>
                  <a:gd name="T22" fmla="*/ 8 w 8"/>
                  <a:gd name="T23" fmla="*/ 2 h 3"/>
                  <a:gd name="T24" fmla="*/ 3 w 8"/>
                  <a:gd name="T25" fmla="*/ 3 h 3"/>
                  <a:gd name="T26" fmla="*/ 0 w 8"/>
                  <a:gd name="T27" fmla="*/ 3 h 3"/>
                  <a:gd name="T28" fmla="*/ 0 w 8"/>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3">
                    <a:moveTo>
                      <a:pt x="0" y="3"/>
                    </a:moveTo>
                    <a:lnTo>
                      <a:pt x="0" y="3"/>
                    </a:lnTo>
                    <a:lnTo>
                      <a:pt x="0" y="3"/>
                    </a:lnTo>
                    <a:lnTo>
                      <a:pt x="0" y="2"/>
                    </a:lnTo>
                    <a:lnTo>
                      <a:pt x="2" y="0"/>
                    </a:lnTo>
                    <a:lnTo>
                      <a:pt x="2" y="0"/>
                    </a:lnTo>
                    <a:lnTo>
                      <a:pt x="3" y="0"/>
                    </a:lnTo>
                    <a:lnTo>
                      <a:pt x="5" y="0"/>
                    </a:lnTo>
                    <a:lnTo>
                      <a:pt x="8" y="1"/>
                    </a:lnTo>
                    <a:lnTo>
                      <a:pt x="8" y="1"/>
                    </a:lnTo>
                    <a:lnTo>
                      <a:pt x="8" y="2"/>
                    </a:lnTo>
                    <a:lnTo>
                      <a:pt x="8" y="2"/>
                    </a:lnTo>
                    <a:lnTo>
                      <a:pt x="3" y="3"/>
                    </a:lnTo>
                    <a:lnTo>
                      <a:pt x="0" y="3"/>
                    </a:lnTo>
                    <a:lnTo>
                      <a:pt x="0"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6" name="フリーフォーム 15">
                <a:extLst>
                  <a:ext uri="{FF2B5EF4-FFF2-40B4-BE49-F238E27FC236}">
                    <a16:creationId xmlns:a16="http://schemas.microsoft.com/office/drawing/2014/main" id="{00000000-0008-0000-0000-00000E000000}"/>
                  </a:ext>
                </a:extLst>
              </p:cNvPr>
              <p:cNvSpPr>
                <a:spLocks/>
              </p:cNvSpPr>
              <p:nvPr/>
            </p:nvSpPr>
            <p:spPr bwMode="auto">
              <a:xfrm>
                <a:off x="704" y="274"/>
                <a:ext cx="2" cy="1"/>
              </a:xfrm>
              <a:custGeom>
                <a:avLst/>
                <a:gdLst>
                  <a:gd name="T0" fmla="*/ 15 w 15"/>
                  <a:gd name="T1" fmla="*/ 0 h 9"/>
                  <a:gd name="T2" fmla="*/ 15 w 15"/>
                  <a:gd name="T3" fmla="*/ 0 h 9"/>
                  <a:gd name="T4" fmla="*/ 13 w 15"/>
                  <a:gd name="T5" fmla="*/ 1 h 9"/>
                  <a:gd name="T6" fmla="*/ 12 w 15"/>
                  <a:gd name="T7" fmla="*/ 1 h 9"/>
                  <a:gd name="T8" fmla="*/ 12 w 15"/>
                  <a:gd name="T9" fmla="*/ 1 h 9"/>
                  <a:gd name="T10" fmla="*/ 10 w 15"/>
                  <a:gd name="T11" fmla="*/ 3 h 9"/>
                  <a:gd name="T12" fmla="*/ 8 w 15"/>
                  <a:gd name="T13" fmla="*/ 4 h 9"/>
                  <a:gd name="T14" fmla="*/ 8 w 15"/>
                  <a:gd name="T15" fmla="*/ 4 h 9"/>
                  <a:gd name="T16" fmla="*/ 6 w 15"/>
                  <a:gd name="T17" fmla="*/ 3 h 9"/>
                  <a:gd name="T18" fmla="*/ 2 w 15"/>
                  <a:gd name="T19" fmla="*/ 3 h 9"/>
                  <a:gd name="T20" fmla="*/ 2 w 15"/>
                  <a:gd name="T21" fmla="*/ 3 h 9"/>
                  <a:gd name="T22" fmla="*/ 1 w 15"/>
                  <a:gd name="T23" fmla="*/ 4 h 9"/>
                  <a:gd name="T24" fmla="*/ 0 w 15"/>
                  <a:gd name="T25" fmla="*/ 5 h 9"/>
                  <a:gd name="T26" fmla="*/ 1 w 15"/>
                  <a:gd name="T27" fmla="*/ 6 h 9"/>
                  <a:gd name="T28" fmla="*/ 1 w 15"/>
                  <a:gd name="T29" fmla="*/ 6 h 9"/>
                  <a:gd name="T30" fmla="*/ 6 w 15"/>
                  <a:gd name="T31" fmla="*/ 7 h 9"/>
                  <a:gd name="T32" fmla="*/ 7 w 15"/>
                  <a:gd name="T33" fmla="*/ 7 h 9"/>
                  <a:gd name="T34" fmla="*/ 7 w 15"/>
                  <a:gd name="T35" fmla="*/ 7 h 9"/>
                  <a:gd name="T36" fmla="*/ 4 w 15"/>
                  <a:gd name="T37" fmla="*/ 8 h 9"/>
                  <a:gd name="T38" fmla="*/ 4 w 15"/>
                  <a:gd name="T39" fmla="*/ 8 h 9"/>
                  <a:gd name="T40" fmla="*/ 6 w 15"/>
                  <a:gd name="T41" fmla="*/ 9 h 9"/>
                  <a:gd name="T42" fmla="*/ 6 w 15"/>
                  <a:gd name="T43" fmla="*/ 9 h 9"/>
                  <a:gd name="T44" fmla="*/ 9 w 15"/>
                  <a:gd name="T45" fmla="*/ 8 h 9"/>
                  <a:gd name="T46" fmla="*/ 10 w 15"/>
                  <a:gd name="T47" fmla="*/ 8 h 9"/>
                  <a:gd name="T48" fmla="*/ 11 w 15"/>
                  <a:gd name="T49" fmla="*/ 7 h 9"/>
                  <a:gd name="T50" fmla="*/ 11 w 15"/>
                  <a:gd name="T51" fmla="*/ 7 h 9"/>
                  <a:gd name="T52" fmla="*/ 11 w 15"/>
                  <a:gd name="T53" fmla="*/ 5 h 9"/>
                  <a:gd name="T54" fmla="*/ 11 w 15"/>
                  <a:gd name="T55" fmla="*/ 3 h 9"/>
                  <a:gd name="T56" fmla="*/ 11 w 15"/>
                  <a:gd name="T57" fmla="*/ 3 h 9"/>
                  <a:gd name="T58" fmla="*/ 14 w 15"/>
                  <a:gd name="T59" fmla="*/ 2 h 9"/>
                  <a:gd name="T60" fmla="*/ 15 w 15"/>
                  <a:gd name="T61" fmla="*/ 0 h 9"/>
                  <a:gd name="T62" fmla="*/ 15 w 15"/>
                  <a:gd name="T6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 h="9">
                    <a:moveTo>
                      <a:pt x="15" y="0"/>
                    </a:moveTo>
                    <a:lnTo>
                      <a:pt x="15" y="0"/>
                    </a:lnTo>
                    <a:lnTo>
                      <a:pt x="13" y="1"/>
                    </a:lnTo>
                    <a:lnTo>
                      <a:pt x="12" y="1"/>
                    </a:lnTo>
                    <a:lnTo>
                      <a:pt x="12" y="1"/>
                    </a:lnTo>
                    <a:lnTo>
                      <a:pt x="10" y="3"/>
                    </a:lnTo>
                    <a:lnTo>
                      <a:pt x="8" y="4"/>
                    </a:lnTo>
                    <a:lnTo>
                      <a:pt x="8" y="4"/>
                    </a:lnTo>
                    <a:lnTo>
                      <a:pt x="6" y="3"/>
                    </a:lnTo>
                    <a:lnTo>
                      <a:pt x="2" y="3"/>
                    </a:lnTo>
                    <a:lnTo>
                      <a:pt x="2" y="3"/>
                    </a:lnTo>
                    <a:lnTo>
                      <a:pt x="1" y="4"/>
                    </a:lnTo>
                    <a:lnTo>
                      <a:pt x="0" y="5"/>
                    </a:lnTo>
                    <a:lnTo>
                      <a:pt x="1" y="6"/>
                    </a:lnTo>
                    <a:lnTo>
                      <a:pt x="1" y="6"/>
                    </a:lnTo>
                    <a:lnTo>
                      <a:pt x="6" y="7"/>
                    </a:lnTo>
                    <a:lnTo>
                      <a:pt x="7" y="7"/>
                    </a:lnTo>
                    <a:lnTo>
                      <a:pt x="7" y="7"/>
                    </a:lnTo>
                    <a:lnTo>
                      <a:pt x="4" y="8"/>
                    </a:lnTo>
                    <a:lnTo>
                      <a:pt x="4" y="8"/>
                    </a:lnTo>
                    <a:lnTo>
                      <a:pt x="6" y="9"/>
                    </a:lnTo>
                    <a:lnTo>
                      <a:pt x="6" y="9"/>
                    </a:lnTo>
                    <a:lnTo>
                      <a:pt x="9" y="8"/>
                    </a:lnTo>
                    <a:lnTo>
                      <a:pt x="10" y="8"/>
                    </a:lnTo>
                    <a:lnTo>
                      <a:pt x="11" y="7"/>
                    </a:lnTo>
                    <a:lnTo>
                      <a:pt x="11" y="7"/>
                    </a:lnTo>
                    <a:lnTo>
                      <a:pt x="11" y="5"/>
                    </a:lnTo>
                    <a:lnTo>
                      <a:pt x="11" y="3"/>
                    </a:lnTo>
                    <a:lnTo>
                      <a:pt x="11" y="3"/>
                    </a:lnTo>
                    <a:lnTo>
                      <a:pt x="14" y="2"/>
                    </a:lnTo>
                    <a:lnTo>
                      <a:pt x="15" y="0"/>
                    </a:lnTo>
                    <a:lnTo>
                      <a:pt x="15"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7" name="フリーフォーム 16">
                <a:extLst>
                  <a:ext uri="{FF2B5EF4-FFF2-40B4-BE49-F238E27FC236}">
                    <a16:creationId xmlns:a16="http://schemas.microsoft.com/office/drawing/2014/main" id="{00000000-0008-0000-0000-00000F000000}"/>
                  </a:ext>
                </a:extLst>
              </p:cNvPr>
              <p:cNvSpPr>
                <a:spLocks/>
              </p:cNvSpPr>
              <p:nvPr/>
            </p:nvSpPr>
            <p:spPr bwMode="auto">
              <a:xfrm>
                <a:off x="699" y="270"/>
                <a:ext cx="4" cy="2"/>
              </a:xfrm>
              <a:custGeom>
                <a:avLst/>
                <a:gdLst>
                  <a:gd name="T0" fmla="*/ 19 w 33"/>
                  <a:gd name="T1" fmla="*/ 16 h 21"/>
                  <a:gd name="T2" fmla="*/ 17 w 33"/>
                  <a:gd name="T3" fmla="*/ 18 h 21"/>
                  <a:gd name="T4" fmla="*/ 15 w 33"/>
                  <a:gd name="T5" fmla="*/ 20 h 21"/>
                  <a:gd name="T6" fmla="*/ 13 w 33"/>
                  <a:gd name="T7" fmla="*/ 21 h 21"/>
                  <a:gd name="T8" fmla="*/ 13 w 33"/>
                  <a:gd name="T9" fmla="*/ 21 h 21"/>
                  <a:gd name="T10" fmla="*/ 13 w 33"/>
                  <a:gd name="T11" fmla="*/ 17 h 21"/>
                  <a:gd name="T12" fmla="*/ 12 w 33"/>
                  <a:gd name="T13" fmla="*/ 17 h 21"/>
                  <a:gd name="T14" fmla="*/ 10 w 33"/>
                  <a:gd name="T15" fmla="*/ 18 h 21"/>
                  <a:gd name="T16" fmla="*/ 10 w 33"/>
                  <a:gd name="T17" fmla="*/ 17 h 21"/>
                  <a:gd name="T18" fmla="*/ 10 w 33"/>
                  <a:gd name="T19" fmla="*/ 15 h 21"/>
                  <a:gd name="T20" fmla="*/ 10 w 33"/>
                  <a:gd name="T21" fmla="*/ 15 h 21"/>
                  <a:gd name="T22" fmla="*/ 10 w 33"/>
                  <a:gd name="T23" fmla="*/ 14 h 21"/>
                  <a:gd name="T24" fmla="*/ 12 w 33"/>
                  <a:gd name="T25" fmla="*/ 12 h 21"/>
                  <a:gd name="T26" fmla="*/ 13 w 33"/>
                  <a:gd name="T27" fmla="*/ 9 h 21"/>
                  <a:gd name="T28" fmla="*/ 11 w 33"/>
                  <a:gd name="T29" fmla="*/ 7 h 21"/>
                  <a:gd name="T30" fmla="*/ 9 w 33"/>
                  <a:gd name="T31" fmla="*/ 6 h 21"/>
                  <a:gd name="T32" fmla="*/ 2 w 33"/>
                  <a:gd name="T33" fmla="*/ 6 h 21"/>
                  <a:gd name="T34" fmla="*/ 0 w 33"/>
                  <a:gd name="T35" fmla="*/ 3 h 21"/>
                  <a:gd name="T36" fmla="*/ 1 w 33"/>
                  <a:gd name="T37" fmla="*/ 1 h 21"/>
                  <a:gd name="T38" fmla="*/ 6 w 33"/>
                  <a:gd name="T39" fmla="*/ 1 h 21"/>
                  <a:gd name="T40" fmla="*/ 10 w 33"/>
                  <a:gd name="T41" fmla="*/ 1 h 21"/>
                  <a:gd name="T42" fmla="*/ 10 w 33"/>
                  <a:gd name="T43" fmla="*/ 4 h 21"/>
                  <a:gd name="T44" fmla="*/ 12 w 33"/>
                  <a:gd name="T45" fmla="*/ 6 h 21"/>
                  <a:gd name="T46" fmla="*/ 18 w 33"/>
                  <a:gd name="T47" fmla="*/ 6 h 21"/>
                  <a:gd name="T48" fmla="*/ 22 w 33"/>
                  <a:gd name="T49" fmla="*/ 5 h 21"/>
                  <a:gd name="T50" fmla="*/ 24 w 33"/>
                  <a:gd name="T51" fmla="*/ 3 h 21"/>
                  <a:gd name="T52" fmla="*/ 27 w 33"/>
                  <a:gd name="T53" fmla="*/ 2 h 21"/>
                  <a:gd name="T54" fmla="*/ 30 w 33"/>
                  <a:gd name="T55" fmla="*/ 3 h 21"/>
                  <a:gd name="T56" fmla="*/ 30 w 33"/>
                  <a:gd name="T57" fmla="*/ 4 h 21"/>
                  <a:gd name="T58" fmla="*/ 26 w 33"/>
                  <a:gd name="T59" fmla="*/ 8 h 21"/>
                  <a:gd name="T60" fmla="*/ 27 w 33"/>
                  <a:gd name="T61" fmla="*/ 10 h 21"/>
                  <a:gd name="T62" fmla="*/ 28 w 33"/>
                  <a:gd name="T63" fmla="*/ 12 h 21"/>
                  <a:gd name="T64" fmla="*/ 30 w 33"/>
                  <a:gd name="T65" fmla="*/ 14 h 21"/>
                  <a:gd name="T66" fmla="*/ 32 w 33"/>
                  <a:gd name="T67" fmla="*/ 17 h 21"/>
                  <a:gd name="T68" fmla="*/ 32 w 33"/>
                  <a:gd name="T69" fmla="*/ 18 h 21"/>
                  <a:gd name="T70" fmla="*/ 27 w 33"/>
                  <a:gd name="T71" fmla="*/ 18 h 21"/>
                  <a:gd name="T72" fmla="*/ 23 w 33"/>
                  <a:gd name="T73" fmla="*/ 18 h 21"/>
                  <a:gd name="T74" fmla="*/ 19 w 33"/>
                  <a:gd name="T7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21">
                    <a:moveTo>
                      <a:pt x="19" y="16"/>
                    </a:moveTo>
                    <a:lnTo>
                      <a:pt x="19" y="16"/>
                    </a:lnTo>
                    <a:lnTo>
                      <a:pt x="18" y="16"/>
                    </a:lnTo>
                    <a:lnTo>
                      <a:pt x="17" y="18"/>
                    </a:lnTo>
                    <a:lnTo>
                      <a:pt x="15" y="20"/>
                    </a:lnTo>
                    <a:lnTo>
                      <a:pt x="15" y="20"/>
                    </a:lnTo>
                    <a:lnTo>
                      <a:pt x="14" y="21"/>
                    </a:lnTo>
                    <a:lnTo>
                      <a:pt x="13" y="21"/>
                    </a:lnTo>
                    <a:lnTo>
                      <a:pt x="13" y="21"/>
                    </a:lnTo>
                    <a:lnTo>
                      <a:pt x="13" y="21"/>
                    </a:lnTo>
                    <a:lnTo>
                      <a:pt x="13" y="18"/>
                    </a:lnTo>
                    <a:lnTo>
                      <a:pt x="13" y="17"/>
                    </a:lnTo>
                    <a:lnTo>
                      <a:pt x="12" y="17"/>
                    </a:lnTo>
                    <a:lnTo>
                      <a:pt x="12" y="17"/>
                    </a:lnTo>
                    <a:lnTo>
                      <a:pt x="10" y="18"/>
                    </a:lnTo>
                    <a:lnTo>
                      <a:pt x="10" y="18"/>
                    </a:lnTo>
                    <a:lnTo>
                      <a:pt x="10" y="17"/>
                    </a:lnTo>
                    <a:lnTo>
                      <a:pt x="10" y="17"/>
                    </a:lnTo>
                    <a:lnTo>
                      <a:pt x="10" y="15"/>
                    </a:lnTo>
                    <a:lnTo>
                      <a:pt x="10" y="15"/>
                    </a:lnTo>
                    <a:lnTo>
                      <a:pt x="10" y="15"/>
                    </a:lnTo>
                    <a:lnTo>
                      <a:pt x="10" y="15"/>
                    </a:lnTo>
                    <a:lnTo>
                      <a:pt x="10" y="14"/>
                    </a:lnTo>
                    <a:lnTo>
                      <a:pt x="10" y="14"/>
                    </a:lnTo>
                    <a:lnTo>
                      <a:pt x="12" y="14"/>
                    </a:lnTo>
                    <a:lnTo>
                      <a:pt x="12" y="12"/>
                    </a:lnTo>
                    <a:lnTo>
                      <a:pt x="12" y="12"/>
                    </a:lnTo>
                    <a:lnTo>
                      <a:pt x="13" y="9"/>
                    </a:lnTo>
                    <a:lnTo>
                      <a:pt x="12" y="8"/>
                    </a:lnTo>
                    <a:lnTo>
                      <a:pt x="11" y="7"/>
                    </a:lnTo>
                    <a:lnTo>
                      <a:pt x="11" y="7"/>
                    </a:lnTo>
                    <a:lnTo>
                      <a:pt x="9" y="6"/>
                    </a:lnTo>
                    <a:lnTo>
                      <a:pt x="6" y="6"/>
                    </a:lnTo>
                    <a:lnTo>
                      <a:pt x="2" y="6"/>
                    </a:lnTo>
                    <a:lnTo>
                      <a:pt x="2" y="6"/>
                    </a:lnTo>
                    <a:lnTo>
                      <a:pt x="0" y="3"/>
                    </a:lnTo>
                    <a:lnTo>
                      <a:pt x="0" y="2"/>
                    </a:lnTo>
                    <a:lnTo>
                      <a:pt x="1" y="1"/>
                    </a:lnTo>
                    <a:lnTo>
                      <a:pt x="1" y="1"/>
                    </a:lnTo>
                    <a:lnTo>
                      <a:pt x="6" y="1"/>
                    </a:lnTo>
                    <a:lnTo>
                      <a:pt x="8" y="0"/>
                    </a:lnTo>
                    <a:lnTo>
                      <a:pt x="10" y="1"/>
                    </a:lnTo>
                    <a:lnTo>
                      <a:pt x="10" y="1"/>
                    </a:lnTo>
                    <a:lnTo>
                      <a:pt x="10" y="4"/>
                    </a:lnTo>
                    <a:lnTo>
                      <a:pt x="11" y="5"/>
                    </a:lnTo>
                    <a:lnTo>
                      <a:pt x="12" y="6"/>
                    </a:lnTo>
                    <a:lnTo>
                      <a:pt x="12" y="6"/>
                    </a:lnTo>
                    <a:lnTo>
                      <a:pt x="18" y="6"/>
                    </a:lnTo>
                    <a:lnTo>
                      <a:pt x="21" y="6"/>
                    </a:lnTo>
                    <a:lnTo>
                      <a:pt x="22" y="5"/>
                    </a:lnTo>
                    <a:lnTo>
                      <a:pt x="22" y="5"/>
                    </a:lnTo>
                    <a:lnTo>
                      <a:pt x="24" y="3"/>
                    </a:lnTo>
                    <a:lnTo>
                      <a:pt x="25" y="2"/>
                    </a:lnTo>
                    <a:lnTo>
                      <a:pt x="27" y="2"/>
                    </a:lnTo>
                    <a:lnTo>
                      <a:pt x="27" y="2"/>
                    </a:lnTo>
                    <a:lnTo>
                      <a:pt x="30" y="3"/>
                    </a:lnTo>
                    <a:lnTo>
                      <a:pt x="30" y="4"/>
                    </a:lnTo>
                    <a:lnTo>
                      <a:pt x="30" y="4"/>
                    </a:lnTo>
                    <a:lnTo>
                      <a:pt x="28" y="5"/>
                    </a:lnTo>
                    <a:lnTo>
                      <a:pt x="26" y="8"/>
                    </a:lnTo>
                    <a:lnTo>
                      <a:pt x="26" y="8"/>
                    </a:lnTo>
                    <a:lnTo>
                      <a:pt x="27" y="10"/>
                    </a:lnTo>
                    <a:lnTo>
                      <a:pt x="28" y="12"/>
                    </a:lnTo>
                    <a:lnTo>
                      <a:pt x="28" y="12"/>
                    </a:lnTo>
                    <a:lnTo>
                      <a:pt x="29" y="13"/>
                    </a:lnTo>
                    <a:lnTo>
                      <a:pt x="30" y="14"/>
                    </a:lnTo>
                    <a:lnTo>
                      <a:pt x="30" y="14"/>
                    </a:lnTo>
                    <a:lnTo>
                      <a:pt x="32" y="17"/>
                    </a:lnTo>
                    <a:lnTo>
                      <a:pt x="33" y="18"/>
                    </a:lnTo>
                    <a:lnTo>
                      <a:pt x="32" y="18"/>
                    </a:lnTo>
                    <a:lnTo>
                      <a:pt x="32" y="18"/>
                    </a:lnTo>
                    <a:lnTo>
                      <a:pt x="27" y="18"/>
                    </a:lnTo>
                    <a:lnTo>
                      <a:pt x="23" y="18"/>
                    </a:lnTo>
                    <a:lnTo>
                      <a:pt x="23" y="18"/>
                    </a:lnTo>
                    <a:lnTo>
                      <a:pt x="21" y="17"/>
                    </a:lnTo>
                    <a:lnTo>
                      <a:pt x="19" y="16"/>
                    </a:lnTo>
                    <a:lnTo>
                      <a:pt x="19" y="1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8" name="フリーフォーム 17">
                <a:extLst>
                  <a:ext uri="{FF2B5EF4-FFF2-40B4-BE49-F238E27FC236}">
                    <a16:creationId xmlns:a16="http://schemas.microsoft.com/office/drawing/2014/main" id="{00000000-0008-0000-0000-000010000000}"/>
                  </a:ext>
                </a:extLst>
              </p:cNvPr>
              <p:cNvSpPr>
                <a:spLocks/>
              </p:cNvSpPr>
              <p:nvPr/>
            </p:nvSpPr>
            <p:spPr bwMode="auto">
              <a:xfrm>
                <a:off x="706" y="270"/>
                <a:ext cx="3" cy="3"/>
              </a:xfrm>
              <a:custGeom>
                <a:avLst/>
                <a:gdLst>
                  <a:gd name="T0" fmla="*/ 11 w 28"/>
                  <a:gd name="T1" fmla="*/ 7 h 21"/>
                  <a:gd name="T2" fmla="*/ 10 w 28"/>
                  <a:gd name="T3" fmla="*/ 8 h 21"/>
                  <a:gd name="T4" fmla="*/ 11 w 28"/>
                  <a:gd name="T5" fmla="*/ 10 h 21"/>
                  <a:gd name="T6" fmla="*/ 10 w 28"/>
                  <a:gd name="T7" fmla="*/ 13 h 21"/>
                  <a:gd name="T8" fmla="*/ 9 w 28"/>
                  <a:gd name="T9" fmla="*/ 13 h 21"/>
                  <a:gd name="T10" fmla="*/ 8 w 28"/>
                  <a:gd name="T11" fmla="*/ 12 h 21"/>
                  <a:gd name="T12" fmla="*/ 5 w 28"/>
                  <a:gd name="T13" fmla="*/ 8 h 21"/>
                  <a:gd name="T14" fmla="*/ 4 w 28"/>
                  <a:gd name="T15" fmla="*/ 11 h 21"/>
                  <a:gd name="T16" fmla="*/ 4 w 28"/>
                  <a:gd name="T17" fmla="*/ 14 h 21"/>
                  <a:gd name="T18" fmla="*/ 3 w 28"/>
                  <a:gd name="T19" fmla="*/ 14 h 21"/>
                  <a:gd name="T20" fmla="*/ 2 w 28"/>
                  <a:gd name="T21" fmla="*/ 13 h 21"/>
                  <a:gd name="T22" fmla="*/ 1 w 28"/>
                  <a:gd name="T23" fmla="*/ 14 h 21"/>
                  <a:gd name="T24" fmla="*/ 0 w 28"/>
                  <a:gd name="T25" fmla="*/ 17 h 21"/>
                  <a:gd name="T26" fmla="*/ 1 w 28"/>
                  <a:gd name="T27" fmla="*/ 18 h 21"/>
                  <a:gd name="T28" fmla="*/ 2 w 28"/>
                  <a:gd name="T29" fmla="*/ 19 h 21"/>
                  <a:gd name="T30" fmla="*/ 1 w 28"/>
                  <a:gd name="T31" fmla="*/ 20 h 21"/>
                  <a:gd name="T32" fmla="*/ 2 w 28"/>
                  <a:gd name="T33" fmla="*/ 21 h 21"/>
                  <a:gd name="T34" fmla="*/ 5 w 28"/>
                  <a:gd name="T35" fmla="*/ 21 h 21"/>
                  <a:gd name="T36" fmla="*/ 7 w 28"/>
                  <a:gd name="T37" fmla="*/ 19 h 21"/>
                  <a:gd name="T38" fmla="*/ 8 w 28"/>
                  <a:gd name="T39" fmla="*/ 17 h 21"/>
                  <a:gd name="T40" fmla="*/ 10 w 28"/>
                  <a:gd name="T41" fmla="*/ 15 h 21"/>
                  <a:gd name="T42" fmla="*/ 14 w 28"/>
                  <a:gd name="T43" fmla="*/ 14 h 21"/>
                  <a:gd name="T44" fmla="*/ 15 w 28"/>
                  <a:gd name="T45" fmla="*/ 14 h 21"/>
                  <a:gd name="T46" fmla="*/ 15 w 28"/>
                  <a:gd name="T47" fmla="*/ 14 h 21"/>
                  <a:gd name="T48" fmla="*/ 17 w 28"/>
                  <a:gd name="T49" fmla="*/ 15 h 21"/>
                  <a:gd name="T50" fmla="*/ 17 w 28"/>
                  <a:gd name="T51" fmla="*/ 16 h 21"/>
                  <a:gd name="T52" fmla="*/ 17 w 28"/>
                  <a:gd name="T53" fmla="*/ 17 h 21"/>
                  <a:gd name="T54" fmla="*/ 18 w 28"/>
                  <a:gd name="T55" fmla="*/ 16 h 21"/>
                  <a:gd name="T56" fmla="*/ 21 w 28"/>
                  <a:gd name="T57" fmla="*/ 14 h 21"/>
                  <a:gd name="T58" fmla="*/ 19 w 28"/>
                  <a:gd name="T59" fmla="*/ 13 h 21"/>
                  <a:gd name="T60" fmla="*/ 19 w 28"/>
                  <a:gd name="T61" fmla="*/ 12 h 21"/>
                  <a:gd name="T62" fmla="*/ 22 w 28"/>
                  <a:gd name="T63" fmla="*/ 11 h 21"/>
                  <a:gd name="T64" fmla="*/ 21 w 28"/>
                  <a:gd name="T65" fmla="*/ 11 h 21"/>
                  <a:gd name="T66" fmla="*/ 22 w 28"/>
                  <a:gd name="T67" fmla="*/ 10 h 21"/>
                  <a:gd name="T68" fmla="*/ 24 w 28"/>
                  <a:gd name="T69" fmla="*/ 9 h 21"/>
                  <a:gd name="T70" fmla="*/ 25 w 28"/>
                  <a:gd name="T71" fmla="*/ 8 h 21"/>
                  <a:gd name="T72" fmla="*/ 28 w 28"/>
                  <a:gd name="T73" fmla="*/ 7 h 21"/>
                  <a:gd name="T74" fmla="*/ 28 w 28"/>
                  <a:gd name="T75" fmla="*/ 7 h 21"/>
                  <a:gd name="T76" fmla="*/ 27 w 28"/>
                  <a:gd name="T77" fmla="*/ 3 h 21"/>
                  <a:gd name="T78" fmla="*/ 24 w 28"/>
                  <a:gd name="T79" fmla="*/ 0 h 21"/>
                  <a:gd name="T80" fmla="*/ 21 w 28"/>
                  <a:gd name="T81" fmla="*/ 0 h 21"/>
                  <a:gd name="T82" fmla="*/ 19 w 28"/>
                  <a:gd name="T83" fmla="*/ 1 h 21"/>
                  <a:gd name="T84" fmla="*/ 21 w 28"/>
                  <a:gd name="T85" fmla="*/ 4 h 21"/>
                  <a:gd name="T86" fmla="*/ 21 w 28"/>
                  <a:gd name="T87" fmla="*/ 7 h 21"/>
                  <a:gd name="T88" fmla="*/ 21 w 28"/>
                  <a:gd name="T89" fmla="*/ 9 h 21"/>
                  <a:gd name="T90" fmla="*/ 17 w 28"/>
                  <a:gd name="T91" fmla="*/ 9 h 21"/>
                  <a:gd name="T92" fmla="*/ 14 w 28"/>
                  <a:gd name="T93" fmla="*/ 12 h 21"/>
                  <a:gd name="T94" fmla="*/ 13 w 28"/>
                  <a:gd name="T95" fmla="*/ 12 h 21"/>
                  <a:gd name="T96" fmla="*/ 12 w 28"/>
                  <a:gd name="T97" fmla="*/ 7 h 21"/>
                  <a:gd name="T98" fmla="*/ 11 w 28"/>
                  <a:gd name="T9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21">
                    <a:moveTo>
                      <a:pt x="11" y="7"/>
                    </a:moveTo>
                    <a:lnTo>
                      <a:pt x="11" y="7"/>
                    </a:lnTo>
                    <a:lnTo>
                      <a:pt x="10" y="7"/>
                    </a:lnTo>
                    <a:lnTo>
                      <a:pt x="10" y="8"/>
                    </a:lnTo>
                    <a:lnTo>
                      <a:pt x="10" y="8"/>
                    </a:lnTo>
                    <a:lnTo>
                      <a:pt x="11" y="10"/>
                    </a:lnTo>
                    <a:lnTo>
                      <a:pt x="11" y="12"/>
                    </a:lnTo>
                    <a:lnTo>
                      <a:pt x="10" y="13"/>
                    </a:lnTo>
                    <a:lnTo>
                      <a:pt x="10" y="13"/>
                    </a:lnTo>
                    <a:lnTo>
                      <a:pt x="9" y="13"/>
                    </a:lnTo>
                    <a:lnTo>
                      <a:pt x="8" y="12"/>
                    </a:lnTo>
                    <a:lnTo>
                      <a:pt x="8" y="12"/>
                    </a:lnTo>
                    <a:lnTo>
                      <a:pt x="5" y="8"/>
                    </a:lnTo>
                    <a:lnTo>
                      <a:pt x="5" y="8"/>
                    </a:lnTo>
                    <a:lnTo>
                      <a:pt x="5" y="9"/>
                    </a:lnTo>
                    <a:lnTo>
                      <a:pt x="4" y="11"/>
                    </a:lnTo>
                    <a:lnTo>
                      <a:pt x="4" y="11"/>
                    </a:lnTo>
                    <a:lnTo>
                      <a:pt x="4" y="14"/>
                    </a:lnTo>
                    <a:lnTo>
                      <a:pt x="3" y="14"/>
                    </a:lnTo>
                    <a:lnTo>
                      <a:pt x="3" y="14"/>
                    </a:lnTo>
                    <a:lnTo>
                      <a:pt x="3" y="14"/>
                    </a:lnTo>
                    <a:lnTo>
                      <a:pt x="2" y="13"/>
                    </a:lnTo>
                    <a:lnTo>
                      <a:pt x="1" y="14"/>
                    </a:lnTo>
                    <a:lnTo>
                      <a:pt x="1" y="14"/>
                    </a:lnTo>
                    <a:lnTo>
                      <a:pt x="0" y="15"/>
                    </a:lnTo>
                    <a:lnTo>
                      <a:pt x="0" y="17"/>
                    </a:lnTo>
                    <a:lnTo>
                      <a:pt x="0" y="17"/>
                    </a:lnTo>
                    <a:lnTo>
                      <a:pt x="1" y="18"/>
                    </a:lnTo>
                    <a:lnTo>
                      <a:pt x="2" y="18"/>
                    </a:lnTo>
                    <a:lnTo>
                      <a:pt x="2" y="19"/>
                    </a:lnTo>
                    <a:lnTo>
                      <a:pt x="2" y="19"/>
                    </a:lnTo>
                    <a:lnTo>
                      <a:pt x="1" y="20"/>
                    </a:lnTo>
                    <a:lnTo>
                      <a:pt x="1" y="21"/>
                    </a:lnTo>
                    <a:lnTo>
                      <a:pt x="2" y="21"/>
                    </a:lnTo>
                    <a:lnTo>
                      <a:pt x="2" y="21"/>
                    </a:lnTo>
                    <a:lnTo>
                      <a:pt x="5" y="21"/>
                    </a:lnTo>
                    <a:lnTo>
                      <a:pt x="7" y="20"/>
                    </a:lnTo>
                    <a:lnTo>
                      <a:pt x="7" y="19"/>
                    </a:lnTo>
                    <a:lnTo>
                      <a:pt x="7" y="19"/>
                    </a:lnTo>
                    <a:lnTo>
                      <a:pt x="8" y="17"/>
                    </a:lnTo>
                    <a:lnTo>
                      <a:pt x="9" y="16"/>
                    </a:lnTo>
                    <a:lnTo>
                      <a:pt x="10" y="15"/>
                    </a:lnTo>
                    <a:lnTo>
                      <a:pt x="10" y="15"/>
                    </a:lnTo>
                    <a:lnTo>
                      <a:pt x="14" y="14"/>
                    </a:lnTo>
                    <a:lnTo>
                      <a:pt x="14" y="14"/>
                    </a:lnTo>
                    <a:lnTo>
                      <a:pt x="15" y="14"/>
                    </a:lnTo>
                    <a:lnTo>
                      <a:pt x="15" y="14"/>
                    </a:lnTo>
                    <a:lnTo>
                      <a:pt x="15" y="14"/>
                    </a:lnTo>
                    <a:lnTo>
                      <a:pt x="17" y="15"/>
                    </a:lnTo>
                    <a:lnTo>
                      <a:pt x="17" y="15"/>
                    </a:lnTo>
                    <a:lnTo>
                      <a:pt x="17" y="16"/>
                    </a:lnTo>
                    <a:lnTo>
                      <a:pt x="17" y="16"/>
                    </a:lnTo>
                    <a:lnTo>
                      <a:pt x="17" y="17"/>
                    </a:lnTo>
                    <a:lnTo>
                      <a:pt x="17" y="17"/>
                    </a:lnTo>
                    <a:lnTo>
                      <a:pt x="18" y="16"/>
                    </a:lnTo>
                    <a:lnTo>
                      <a:pt x="18" y="16"/>
                    </a:lnTo>
                    <a:lnTo>
                      <a:pt x="21" y="14"/>
                    </a:lnTo>
                    <a:lnTo>
                      <a:pt x="21" y="14"/>
                    </a:lnTo>
                    <a:lnTo>
                      <a:pt x="21" y="14"/>
                    </a:lnTo>
                    <a:lnTo>
                      <a:pt x="19" y="13"/>
                    </a:lnTo>
                    <a:lnTo>
                      <a:pt x="19" y="12"/>
                    </a:lnTo>
                    <a:lnTo>
                      <a:pt x="19" y="12"/>
                    </a:lnTo>
                    <a:lnTo>
                      <a:pt x="21" y="11"/>
                    </a:lnTo>
                    <a:lnTo>
                      <a:pt x="22" y="11"/>
                    </a:lnTo>
                    <a:lnTo>
                      <a:pt x="21" y="11"/>
                    </a:lnTo>
                    <a:lnTo>
                      <a:pt x="21" y="11"/>
                    </a:lnTo>
                    <a:lnTo>
                      <a:pt x="21" y="10"/>
                    </a:lnTo>
                    <a:lnTo>
                      <a:pt x="22" y="10"/>
                    </a:lnTo>
                    <a:lnTo>
                      <a:pt x="22" y="10"/>
                    </a:lnTo>
                    <a:lnTo>
                      <a:pt x="24" y="9"/>
                    </a:lnTo>
                    <a:lnTo>
                      <a:pt x="25" y="8"/>
                    </a:lnTo>
                    <a:lnTo>
                      <a:pt x="25" y="8"/>
                    </a:lnTo>
                    <a:lnTo>
                      <a:pt x="27" y="8"/>
                    </a:lnTo>
                    <a:lnTo>
                      <a:pt x="28" y="7"/>
                    </a:lnTo>
                    <a:lnTo>
                      <a:pt x="28" y="7"/>
                    </a:lnTo>
                    <a:lnTo>
                      <a:pt x="28" y="7"/>
                    </a:lnTo>
                    <a:lnTo>
                      <a:pt x="27" y="3"/>
                    </a:lnTo>
                    <a:lnTo>
                      <a:pt x="27" y="3"/>
                    </a:lnTo>
                    <a:lnTo>
                      <a:pt x="26" y="1"/>
                    </a:lnTo>
                    <a:lnTo>
                      <a:pt x="24" y="0"/>
                    </a:lnTo>
                    <a:lnTo>
                      <a:pt x="24" y="0"/>
                    </a:lnTo>
                    <a:lnTo>
                      <a:pt x="21" y="0"/>
                    </a:lnTo>
                    <a:lnTo>
                      <a:pt x="19" y="1"/>
                    </a:lnTo>
                    <a:lnTo>
                      <a:pt x="19" y="1"/>
                    </a:lnTo>
                    <a:lnTo>
                      <a:pt x="19" y="1"/>
                    </a:lnTo>
                    <a:lnTo>
                      <a:pt x="21" y="4"/>
                    </a:lnTo>
                    <a:lnTo>
                      <a:pt x="21" y="7"/>
                    </a:lnTo>
                    <a:lnTo>
                      <a:pt x="21" y="7"/>
                    </a:lnTo>
                    <a:lnTo>
                      <a:pt x="21" y="9"/>
                    </a:lnTo>
                    <a:lnTo>
                      <a:pt x="21" y="9"/>
                    </a:lnTo>
                    <a:lnTo>
                      <a:pt x="17" y="9"/>
                    </a:lnTo>
                    <a:lnTo>
                      <a:pt x="17" y="9"/>
                    </a:lnTo>
                    <a:lnTo>
                      <a:pt x="15" y="11"/>
                    </a:lnTo>
                    <a:lnTo>
                      <a:pt x="14" y="12"/>
                    </a:lnTo>
                    <a:lnTo>
                      <a:pt x="13" y="12"/>
                    </a:lnTo>
                    <a:lnTo>
                      <a:pt x="13" y="12"/>
                    </a:lnTo>
                    <a:lnTo>
                      <a:pt x="12" y="9"/>
                    </a:lnTo>
                    <a:lnTo>
                      <a:pt x="12" y="7"/>
                    </a:lnTo>
                    <a:lnTo>
                      <a:pt x="11" y="7"/>
                    </a:lnTo>
                    <a:lnTo>
                      <a:pt x="11" y="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9" name="フリーフォーム 18">
                <a:extLst>
                  <a:ext uri="{FF2B5EF4-FFF2-40B4-BE49-F238E27FC236}">
                    <a16:creationId xmlns:a16="http://schemas.microsoft.com/office/drawing/2014/main" id="{00000000-0008-0000-0000-000011000000}"/>
                  </a:ext>
                </a:extLst>
              </p:cNvPr>
              <p:cNvSpPr>
                <a:spLocks/>
              </p:cNvSpPr>
              <p:nvPr/>
            </p:nvSpPr>
            <p:spPr bwMode="auto">
              <a:xfrm>
                <a:off x="707" y="265"/>
                <a:ext cx="6" cy="5"/>
              </a:xfrm>
              <a:custGeom>
                <a:avLst/>
                <a:gdLst>
                  <a:gd name="T0" fmla="*/ 21 w 52"/>
                  <a:gd name="T1" fmla="*/ 44 h 44"/>
                  <a:gd name="T2" fmla="*/ 20 w 52"/>
                  <a:gd name="T3" fmla="*/ 42 h 44"/>
                  <a:gd name="T4" fmla="*/ 20 w 52"/>
                  <a:gd name="T5" fmla="*/ 37 h 44"/>
                  <a:gd name="T6" fmla="*/ 17 w 52"/>
                  <a:gd name="T7" fmla="*/ 33 h 44"/>
                  <a:gd name="T8" fmla="*/ 18 w 52"/>
                  <a:gd name="T9" fmla="*/ 31 h 44"/>
                  <a:gd name="T10" fmla="*/ 16 w 52"/>
                  <a:gd name="T11" fmla="*/ 29 h 44"/>
                  <a:gd name="T12" fmla="*/ 12 w 52"/>
                  <a:gd name="T13" fmla="*/ 26 h 44"/>
                  <a:gd name="T14" fmla="*/ 8 w 52"/>
                  <a:gd name="T15" fmla="*/ 23 h 44"/>
                  <a:gd name="T16" fmla="*/ 7 w 52"/>
                  <a:gd name="T17" fmla="*/ 17 h 44"/>
                  <a:gd name="T18" fmla="*/ 6 w 52"/>
                  <a:gd name="T19" fmla="*/ 15 h 44"/>
                  <a:gd name="T20" fmla="*/ 1 w 52"/>
                  <a:gd name="T21" fmla="*/ 13 h 44"/>
                  <a:gd name="T22" fmla="*/ 1 w 52"/>
                  <a:gd name="T23" fmla="*/ 12 h 44"/>
                  <a:gd name="T24" fmla="*/ 3 w 52"/>
                  <a:gd name="T25" fmla="*/ 11 h 44"/>
                  <a:gd name="T26" fmla="*/ 12 w 52"/>
                  <a:gd name="T27" fmla="*/ 7 h 44"/>
                  <a:gd name="T28" fmla="*/ 15 w 52"/>
                  <a:gd name="T29" fmla="*/ 5 h 44"/>
                  <a:gd name="T30" fmla="*/ 18 w 52"/>
                  <a:gd name="T31" fmla="*/ 4 h 44"/>
                  <a:gd name="T32" fmla="*/ 25 w 52"/>
                  <a:gd name="T33" fmla="*/ 1 h 44"/>
                  <a:gd name="T34" fmla="*/ 26 w 52"/>
                  <a:gd name="T35" fmla="*/ 0 h 44"/>
                  <a:gd name="T36" fmla="*/ 28 w 52"/>
                  <a:gd name="T37" fmla="*/ 0 h 44"/>
                  <a:gd name="T38" fmla="*/ 33 w 52"/>
                  <a:gd name="T39" fmla="*/ 5 h 44"/>
                  <a:gd name="T40" fmla="*/ 37 w 52"/>
                  <a:gd name="T41" fmla="*/ 6 h 44"/>
                  <a:gd name="T42" fmla="*/ 40 w 52"/>
                  <a:gd name="T43" fmla="*/ 7 h 44"/>
                  <a:gd name="T44" fmla="*/ 52 w 52"/>
                  <a:gd name="T45" fmla="*/ 7 h 44"/>
                  <a:gd name="T46" fmla="*/ 49 w 52"/>
                  <a:gd name="T47" fmla="*/ 11 h 44"/>
                  <a:gd name="T48" fmla="*/ 45 w 52"/>
                  <a:gd name="T49" fmla="*/ 16 h 44"/>
                  <a:gd name="T50" fmla="*/ 43 w 52"/>
                  <a:gd name="T51" fmla="*/ 20 h 44"/>
                  <a:gd name="T52" fmla="*/ 43 w 52"/>
                  <a:gd name="T53" fmla="*/ 24 h 44"/>
                  <a:gd name="T54" fmla="*/ 46 w 52"/>
                  <a:gd name="T55" fmla="*/ 26 h 44"/>
                  <a:gd name="T56" fmla="*/ 48 w 52"/>
                  <a:gd name="T57" fmla="*/ 27 h 44"/>
                  <a:gd name="T58" fmla="*/ 43 w 52"/>
                  <a:gd name="T59" fmla="*/ 33 h 44"/>
                  <a:gd name="T60" fmla="*/ 37 w 52"/>
                  <a:gd name="T61" fmla="*/ 35 h 44"/>
                  <a:gd name="T62" fmla="*/ 31 w 52"/>
                  <a:gd name="T63" fmla="*/ 38 h 44"/>
                  <a:gd name="T64" fmla="*/ 26 w 52"/>
                  <a:gd name="T65" fmla="*/ 42 h 44"/>
                  <a:gd name="T66" fmla="*/ 21 w 52"/>
                  <a:gd name="T6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4">
                    <a:moveTo>
                      <a:pt x="21" y="44"/>
                    </a:moveTo>
                    <a:lnTo>
                      <a:pt x="21" y="44"/>
                    </a:lnTo>
                    <a:lnTo>
                      <a:pt x="20" y="43"/>
                    </a:lnTo>
                    <a:lnTo>
                      <a:pt x="20" y="42"/>
                    </a:lnTo>
                    <a:lnTo>
                      <a:pt x="20" y="37"/>
                    </a:lnTo>
                    <a:lnTo>
                      <a:pt x="20" y="37"/>
                    </a:lnTo>
                    <a:lnTo>
                      <a:pt x="18" y="35"/>
                    </a:lnTo>
                    <a:lnTo>
                      <a:pt x="17" y="33"/>
                    </a:lnTo>
                    <a:lnTo>
                      <a:pt x="17" y="33"/>
                    </a:lnTo>
                    <a:lnTo>
                      <a:pt x="18" y="31"/>
                    </a:lnTo>
                    <a:lnTo>
                      <a:pt x="18" y="30"/>
                    </a:lnTo>
                    <a:lnTo>
                      <a:pt x="16" y="29"/>
                    </a:lnTo>
                    <a:lnTo>
                      <a:pt x="16" y="29"/>
                    </a:lnTo>
                    <a:lnTo>
                      <a:pt x="12" y="26"/>
                    </a:lnTo>
                    <a:lnTo>
                      <a:pt x="8" y="23"/>
                    </a:lnTo>
                    <a:lnTo>
                      <a:pt x="8" y="23"/>
                    </a:lnTo>
                    <a:lnTo>
                      <a:pt x="7" y="19"/>
                    </a:lnTo>
                    <a:lnTo>
                      <a:pt x="7" y="17"/>
                    </a:lnTo>
                    <a:lnTo>
                      <a:pt x="6" y="15"/>
                    </a:lnTo>
                    <a:lnTo>
                      <a:pt x="6" y="15"/>
                    </a:lnTo>
                    <a:lnTo>
                      <a:pt x="1" y="13"/>
                    </a:lnTo>
                    <a:lnTo>
                      <a:pt x="1" y="13"/>
                    </a:lnTo>
                    <a:lnTo>
                      <a:pt x="0" y="13"/>
                    </a:lnTo>
                    <a:lnTo>
                      <a:pt x="1" y="12"/>
                    </a:lnTo>
                    <a:lnTo>
                      <a:pt x="3" y="11"/>
                    </a:lnTo>
                    <a:lnTo>
                      <a:pt x="3" y="11"/>
                    </a:lnTo>
                    <a:lnTo>
                      <a:pt x="7" y="8"/>
                    </a:lnTo>
                    <a:lnTo>
                      <a:pt x="12" y="7"/>
                    </a:lnTo>
                    <a:lnTo>
                      <a:pt x="12" y="7"/>
                    </a:lnTo>
                    <a:lnTo>
                      <a:pt x="15" y="5"/>
                    </a:lnTo>
                    <a:lnTo>
                      <a:pt x="18" y="4"/>
                    </a:lnTo>
                    <a:lnTo>
                      <a:pt x="18" y="4"/>
                    </a:lnTo>
                    <a:lnTo>
                      <a:pt x="22" y="3"/>
                    </a:lnTo>
                    <a:lnTo>
                      <a:pt x="25" y="1"/>
                    </a:lnTo>
                    <a:lnTo>
                      <a:pt x="25" y="1"/>
                    </a:lnTo>
                    <a:lnTo>
                      <a:pt x="26" y="0"/>
                    </a:lnTo>
                    <a:lnTo>
                      <a:pt x="28" y="0"/>
                    </a:lnTo>
                    <a:lnTo>
                      <a:pt x="28" y="0"/>
                    </a:lnTo>
                    <a:lnTo>
                      <a:pt x="30" y="2"/>
                    </a:lnTo>
                    <a:lnTo>
                      <a:pt x="33" y="5"/>
                    </a:lnTo>
                    <a:lnTo>
                      <a:pt x="33" y="5"/>
                    </a:lnTo>
                    <a:lnTo>
                      <a:pt x="37" y="6"/>
                    </a:lnTo>
                    <a:lnTo>
                      <a:pt x="40" y="7"/>
                    </a:lnTo>
                    <a:lnTo>
                      <a:pt x="40" y="7"/>
                    </a:lnTo>
                    <a:lnTo>
                      <a:pt x="47" y="7"/>
                    </a:lnTo>
                    <a:lnTo>
                      <a:pt x="52" y="7"/>
                    </a:lnTo>
                    <a:lnTo>
                      <a:pt x="52" y="7"/>
                    </a:lnTo>
                    <a:lnTo>
                      <a:pt x="49" y="11"/>
                    </a:lnTo>
                    <a:lnTo>
                      <a:pt x="49" y="11"/>
                    </a:lnTo>
                    <a:lnTo>
                      <a:pt x="45" y="16"/>
                    </a:lnTo>
                    <a:lnTo>
                      <a:pt x="45" y="16"/>
                    </a:lnTo>
                    <a:lnTo>
                      <a:pt x="43" y="20"/>
                    </a:lnTo>
                    <a:lnTo>
                      <a:pt x="42" y="22"/>
                    </a:lnTo>
                    <a:lnTo>
                      <a:pt x="43" y="24"/>
                    </a:lnTo>
                    <a:lnTo>
                      <a:pt x="43" y="24"/>
                    </a:lnTo>
                    <a:lnTo>
                      <a:pt x="46" y="26"/>
                    </a:lnTo>
                    <a:lnTo>
                      <a:pt x="48" y="27"/>
                    </a:lnTo>
                    <a:lnTo>
                      <a:pt x="48" y="27"/>
                    </a:lnTo>
                    <a:lnTo>
                      <a:pt x="46" y="30"/>
                    </a:lnTo>
                    <a:lnTo>
                      <a:pt x="43" y="33"/>
                    </a:lnTo>
                    <a:lnTo>
                      <a:pt x="43" y="33"/>
                    </a:lnTo>
                    <a:lnTo>
                      <a:pt x="37" y="35"/>
                    </a:lnTo>
                    <a:lnTo>
                      <a:pt x="33" y="37"/>
                    </a:lnTo>
                    <a:lnTo>
                      <a:pt x="31" y="38"/>
                    </a:lnTo>
                    <a:lnTo>
                      <a:pt x="31" y="38"/>
                    </a:lnTo>
                    <a:lnTo>
                      <a:pt x="26" y="42"/>
                    </a:lnTo>
                    <a:lnTo>
                      <a:pt x="23" y="44"/>
                    </a:lnTo>
                    <a:lnTo>
                      <a:pt x="21" y="44"/>
                    </a:lnTo>
                    <a:lnTo>
                      <a:pt x="21" y="4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0" name="フリーフォーム 19">
                <a:extLst>
                  <a:ext uri="{FF2B5EF4-FFF2-40B4-BE49-F238E27FC236}">
                    <a16:creationId xmlns:a16="http://schemas.microsoft.com/office/drawing/2014/main" id="{00000000-0008-0000-0000-000012000000}"/>
                  </a:ext>
                </a:extLst>
              </p:cNvPr>
              <p:cNvSpPr>
                <a:spLocks/>
              </p:cNvSpPr>
              <p:nvPr/>
            </p:nvSpPr>
            <p:spPr bwMode="auto">
              <a:xfrm>
                <a:off x="711" y="272"/>
                <a:ext cx="0" cy="0"/>
              </a:xfrm>
              <a:custGeom>
                <a:avLst/>
                <a:gdLst>
                  <a:gd name="T0" fmla="*/ 3 w 3"/>
                  <a:gd name="T1" fmla="*/ 0 h 3"/>
                  <a:gd name="T2" fmla="*/ 3 w 3"/>
                  <a:gd name="T3" fmla="*/ 0 h 3"/>
                  <a:gd name="T4" fmla="*/ 2 w 3"/>
                  <a:gd name="T5" fmla="*/ 1 h 3"/>
                  <a:gd name="T6" fmla="*/ 0 w 3"/>
                  <a:gd name="T7" fmla="*/ 2 h 3"/>
                  <a:gd name="T8" fmla="*/ 0 w 3"/>
                  <a:gd name="T9" fmla="*/ 2 h 3"/>
                  <a:gd name="T10" fmla="*/ 0 w 3"/>
                  <a:gd name="T11" fmla="*/ 3 h 3"/>
                  <a:gd name="T12" fmla="*/ 1 w 3"/>
                  <a:gd name="T13" fmla="*/ 3 h 3"/>
                  <a:gd name="T14" fmla="*/ 1 w 3"/>
                  <a:gd name="T15" fmla="*/ 3 h 3"/>
                  <a:gd name="T16" fmla="*/ 2 w 3"/>
                  <a:gd name="T17" fmla="*/ 1 h 3"/>
                  <a:gd name="T18" fmla="*/ 3 w 3"/>
                  <a:gd name="T19" fmla="*/ 0 h 3"/>
                  <a:gd name="T20" fmla="*/ 3 w 3"/>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3" y="0"/>
                    </a:moveTo>
                    <a:lnTo>
                      <a:pt x="3" y="0"/>
                    </a:lnTo>
                    <a:lnTo>
                      <a:pt x="2" y="1"/>
                    </a:lnTo>
                    <a:lnTo>
                      <a:pt x="0" y="2"/>
                    </a:lnTo>
                    <a:lnTo>
                      <a:pt x="0" y="2"/>
                    </a:lnTo>
                    <a:lnTo>
                      <a:pt x="0" y="3"/>
                    </a:lnTo>
                    <a:lnTo>
                      <a:pt x="1" y="3"/>
                    </a:lnTo>
                    <a:lnTo>
                      <a:pt x="1" y="3"/>
                    </a:lnTo>
                    <a:lnTo>
                      <a:pt x="2" y="1"/>
                    </a:lnTo>
                    <a:lnTo>
                      <a:pt x="3" y="0"/>
                    </a:lnTo>
                    <a:lnTo>
                      <a:pt x="3"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1" name="フリーフォーム 20">
                <a:extLst>
                  <a:ext uri="{FF2B5EF4-FFF2-40B4-BE49-F238E27FC236}">
                    <a16:creationId xmlns:a16="http://schemas.microsoft.com/office/drawing/2014/main" id="{00000000-0008-0000-0000-000013000000}"/>
                  </a:ext>
                </a:extLst>
              </p:cNvPr>
              <p:cNvSpPr>
                <a:spLocks/>
              </p:cNvSpPr>
              <p:nvPr/>
            </p:nvSpPr>
            <p:spPr bwMode="auto">
              <a:xfrm>
                <a:off x="711" y="272"/>
                <a:ext cx="0" cy="0"/>
              </a:xfrm>
              <a:custGeom>
                <a:avLst/>
                <a:gdLst>
                  <a:gd name="T0" fmla="*/ 2 w 3"/>
                  <a:gd name="T1" fmla="*/ 1 h 1"/>
                  <a:gd name="T2" fmla="*/ 2 w 3"/>
                  <a:gd name="T3" fmla="*/ 1 h 1"/>
                  <a:gd name="T4" fmla="*/ 1 w 3"/>
                  <a:gd name="T5" fmla="*/ 1 h 1"/>
                  <a:gd name="T6" fmla="*/ 0 w 3"/>
                  <a:gd name="T7" fmla="*/ 1 h 1"/>
                  <a:gd name="T8" fmla="*/ 2 w 3"/>
                  <a:gd name="T9" fmla="*/ 0 h 1"/>
                  <a:gd name="T10" fmla="*/ 2 w 3"/>
                  <a:gd name="T11" fmla="*/ 0 h 1"/>
                  <a:gd name="T12" fmla="*/ 3 w 3"/>
                  <a:gd name="T13" fmla="*/ 1 h 1"/>
                  <a:gd name="T14" fmla="*/ 3 w 3"/>
                  <a:gd name="T15" fmla="*/ 1 h 1"/>
                  <a:gd name="T16" fmla="*/ 2 w 3"/>
                  <a:gd name="T17" fmla="*/ 1 h 1"/>
                  <a:gd name="T18" fmla="*/ 2 w 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2" y="1"/>
                    </a:moveTo>
                    <a:lnTo>
                      <a:pt x="2" y="1"/>
                    </a:lnTo>
                    <a:lnTo>
                      <a:pt x="1" y="1"/>
                    </a:lnTo>
                    <a:lnTo>
                      <a:pt x="0" y="1"/>
                    </a:lnTo>
                    <a:lnTo>
                      <a:pt x="2" y="0"/>
                    </a:lnTo>
                    <a:lnTo>
                      <a:pt x="2" y="0"/>
                    </a:lnTo>
                    <a:lnTo>
                      <a:pt x="3" y="1"/>
                    </a:lnTo>
                    <a:lnTo>
                      <a:pt x="3" y="1"/>
                    </a:lnTo>
                    <a:lnTo>
                      <a:pt x="2" y="1"/>
                    </a:lnTo>
                    <a:lnTo>
                      <a:pt x="2"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2" name="フリーフォーム 21">
                <a:extLst>
                  <a:ext uri="{FF2B5EF4-FFF2-40B4-BE49-F238E27FC236}">
                    <a16:creationId xmlns:a16="http://schemas.microsoft.com/office/drawing/2014/main" id="{00000000-0008-0000-0000-000014000000}"/>
                  </a:ext>
                </a:extLst>
              </p:cNvPr>
              <p:cNvSpPr>
                <a:spLocks/>
              </p:cNvSpPr>
              <p:nvPr/>
            </p:nvSpPr>
            <p:spPr bwMode="auto">
              <a:xfrm>
                <a:off x="716" y="259"/>
                <a:ext cx="3" cy="2"/>
              </a:xfrm>
              <a:custGeom>
                <a:avLst/>
                <a:gdLst>
                  <a:gd name="T0" fmla="*/ 28 w 31"/>
                  <a:gd name="T1" fmla="*/ 13 h 15"/>
                  <a:gd name="T2" fmla="*/ 28 w 31"/>
                  <a:gd name="T3" fmla="*/ 13 h 15"/>
                  <a:gd name="T4" fmla="*/ 27 w 31"/>
                  <a:gd name="T5" fmla="*/ 12 h 15"/>
                  <a:gd name="T6" fmla="*/ 28 w 31"/>
                  <a:gd name="T7" fmla="*/ 10 h 15"/>
                  <a:gd name="T8" fmla="*/ 28 w 31"/>
                  <a:gd name="T9" fmla="*/ 10 h 15"/>
                  <a:gd name="T10" fmla="*/ 28 w 31"/>
                  <a:gd name="T11" fmla="*/ 7 h 15"/>
                  <a:gd name="T12" fmla="*/ 27 w 31"/>
                  <a:gd name="T13" fmla="*/ 6 h 15"/>
                  <a:gd name="T14" fmla="*/ 27 w 31"/>
                  <a:gd name="T15" fmla="*/ 6 h 15"/>
                  <a:gd name="T16" fmla="*/ 24 w 31"/>
                  <a:gd name="T17" fmla="*/ 7 h 15"/>
                  <a:gd name="T18" fmla="*/ 22 w 31"/>
                  <a:gd name="T19" fmla="*/ 7 h 15"/>
                  <a:gd name="T20" fmla="*/ 20 w 31"/>
                  <a:gd name="T21" fmla="*/ 6 h 15"/>
                  <a:gd name="T22" fmla="*/ 20 w 31"/>
                  <a:gd name="T23" fmla="*/ 6 h 15"/>
                  <a:gd name="T24" fmla="*/ 19 w 31"/>
                  <a:gd name="T25" fmla="*/ 4 h 15"/>
                  <a:gd name="T26" fmla="*/ 18 w 31"/>
                  <a:gd name="T27" fmla="*/ 3 h 15"/>
                  <a:gd name="T28" fmla="*/ 18 w 31"/>
                  <a:gd name="T29" fmla="*/ 3 h 15"/>
                  <a:gd name="T30" fmla="*/ 16 w 31"/>
                  <a:gd name="T31" fmla="*/ 3 h 15"/>
                  <a:gd name="T32" fmla="*/ 15 w 31"/>
                  <a:gd name="T33" fmla="*/ 2 h 15"/>
                  <a:gd name="T34" fmla="*/ 15 w 31"/>
                  <a:gd name="T35" fmla="*/ 2 h 15"/>
                  <a:gd name="T36" fmla="*/ 14 w 31"/>
                  <a:gd name="T37" fmla="*/ 0 h 15"/>
                  <a:gd name="T38" fmla="*/ 13 w 31"/>
                  <a:gd name="T39" fmla="*/ 1 h 15"/>
                  <a:gd name="T40" fmla="*/ 13 w 31"/>
                  <a:gd name="T41" fmla="*/ 1 h 15"/>
                  <a:gd name="T42" fmla="*/ 13 w 31"/>
                  <a:gd name="T43" fmla="*/ 1 h 15"/>
                  <a:gd name="T44" fmla="*/ 13 w 31"/>
                  <a:gd name="T45" fmla="*/ 3 h 15"/>
                  <a:gd name="T46" fmla="*/ 13 w 31"/>
                  <a:gd name="T47" fmla="*/ 3 h 15"/>
                  <a:gd name="T48" fmla="*/ 13 w 31"/>
                  <a:gd name="T49" fmla="*/ 4 h 15"/>
                  <a:gd name="T50" fmla="*/ 13 w 31"/>
                  <a:gd name="T51" fmla="*/ 5 h 15"/>
                  <a:gd name="T52" fmla="*/ 13 w 31"/>
                  <a:gd name="T53" fmla="*/ 5 h 15"/>
                  <a:gd name="T54" fmla="*/ 13 w 31"/>
                  <a:gd name="T55" fmla="*/ 5 h 15"/>
                  <a:gd name="T56" fmla="*/ 11 w 31"/>
                  <a:gd name="T57" fmla="*/ 7 h 15"/>
                  <a:gd name="T58" fmla="*/ 9 w 31"/>
                  <a:gd name="T59" fmla="*/ 9 h 15"/>
                  <a:gd name="T60" fmla="*/ 9 w 31"/>
                  <a:gd name="T61" fmla="*/ 9 h 15"/>
                  <a:gd name="T62" fmla="*/ 9 w 31"/>
                  <a:gd name="T63" fmla="*/ 10 h 15"/>
                  <a:gd name="T64" fmla="*/ 8 w 31"/>
                  <a:gd name="T65" fmla="*/ 10 h 15"/>
                  <a:gd name="T66" fmla="*/ 7 w 31"/>
                  <a:gd name="T67" fmla="*/ 11 h 15"/>
                  <a:gd name="T68" fmla="*/ 7 w 31"/>
                  <a:gd name="T69" fmla="*/ 11 h 15"/>
                  <a:gd name="T70" fmla="*/ 2 w 31"/>
                  <a:gd name="T71" fmla="*/ 11 h 15"/>
                  <a:gd name="T72" fmla="*/ 0 w 31"/>
                  <a:gd name="T73" fmla="*/ 10 h 15"/>
                  <a:gd name="T74" fmla="*/ 0 w 31"/>
                  <a:gd name="T75" fmla="*/ 10 h 15"/>
                  <a:gd name="T76" fmla="*/ 0 w 31"/>
                  <a:gd name="T77" fmla="*/ 12 h 15"/>
                  <a:gd name="T78" fmla="*/ 0 w 31"/>
                  <a:gd name="T79" fmla="*/ 13 h 15"/>
                  <a:gd name="T80" fmla="*/ 2 w 31"/>
                  <a:gd name="T81" fmla="*/ 13 h 15"/>
                  <a:gd name="T82" fmla="*/ 2 w 31"/>
                  <a:gd name="T83" fmla="*/ 13 h 15"/>
                  <a:gd name="T84" fmla="*/ 7 w 31"/>
                  <a:gd name="T85" fmla="*/ 14 h 15"/>
                  <a:gd name="T86" fmla="*/ 11 w 31"/>
                  <a:gd name="T87" fmla="*/ 14 h 15"/>
                  <a:gd name="T88" fmla="*/ 11 w 31"/>
                  <a:gd name="T89" fmla="*/ 14 h 15"/>
                  <a:gd name="T90" fmla="*/ 14 w 31"/>
                  <a:gd name="T91" fmla="*/ 13 h 15"/>
                  <a:gd name="T92" fmla="*/ 16 w 31"/>
                  <a:gd name="T93" fmla="*/ 13 h 15"/>
                  <a:gd name="T94" fmla="*/ 16 w 31"/>
                  <a:gd name="T95" fmla="*/ 13 h 15"/>
                  <a:gd name="T96" fmla="*/ 18 w 31"/>
                  <a:gd name="T97" fmla="*/ 14 h 15"/>
                  <a:gd name="T98" fmla="*/ 23 w 31"/>
                  <a:gd name="T99" fmla="*/ 15 h 15"/>
                  <a:gd name="T100" fmla="*/ 23 w 31"/>
                  <a:gd name="T101" fmla="*/ 15 h 15"/>
                  <a:gd name="T102" fmla="*/ 30 w 31"/>
                  <a:gd name="T103" fmla="*/ 15 h 15"/>
                  <a:gd name="T104" fmla="*/ 31 w 31"/>
                  <a:gd name="T105" fmla="*/ 14 h 15"/>
                  <a:gd name="T106" fmla="*/ 28 w 31"/>
                  <a:gd name="T107" fmla="*/ 13 h 15"/>
                  <a:gd name="T108" fmla="*/ 28 w 31"/>
                  <a:gd name="T10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15">
                    <a:moveTo>
                      <a:pt x="28" y="13"/>
                    </a:moveTo>
                    <a:lnTo>
                      <a:pt x="28" y="13"/>
                    </a:lnTo>
                    <a:lnTo>
                      <a:pt x="27" y="12"/>
                    </a:lnTo>
                    <a:lnTo>
                      <a:pt x="28" y="10"/>
                    </a:lnTo>
                    <a:lnTo>
                      <a:pt x="28" y="10"/>
                    </a:lnTo>
                    <a:lnTo>
                      <a:pt x="28" y="7"/>
                    </a:lnTo>
                    <a:lnTo>
                      <a:pt x="27" y="6"/>
                    </a:lnTo>
                    <a:lnTo>
                      <a:pt x="27" y="6"/>
                    </a:lnTo>
                    <a:lnTo>
                      <a:pt x="24" y="7"/>
                    </a:lnTo>
                    <a:lnTo>
                      <a:pt x="22" y="7"/>
                    </a:lnTo>
                    <a:lnTo>
                      <a:pt x="20" y="6"/>
                    </a:lnTo>
                    <a:lnTo>
                      <a:pt x="20" y="6"/>
                    </a:lnTo>
                    <a:lnTo>
                      <a:pt x="19" y="4"/>
                    </a:lnTo>
                    <a:lnTo>
                      <a:pt x="18" y="3"/>
                    </a:lnTo>
                    <a:lnTo>
                      <a:pt x="18" y="3"/>
                    </a:lnTo>
                    <a:lnTo>
                      <a:pt x="16" y="3"/>
                    </a:lnTo>
                    <a:lnTo>
                      <a:pt x="15" y="2"/>
                    </a:lnTo>
                    <a:lnTo>
                      <a:pt x="15" y="2"/>
                    </a:lnTo>
                    <a:lnTo>
                      <a:pt x="14" y="0"/>
                    </a:lnTo>
                    <a:lnTo>
                      <a:pt x="13" y="1"/>
                    </a:lnTo>
                    <a:lnTo>
                      <a:pt x="13" y="1"/>
                    </a:lnTo>
                    <a:lnTo>
                      <a:pt x="13" y="1"/>
                    </a:lnTo>
                    <a:lnTo>
                      <a:pt x="13" y="3"/>
                    </a:lnTo>
                    <a:lnTo>
                      <a:pt x="13" y="3"/>
                    </a:lnTo>
                    <a:lnTo>
                      <a:pt x="13" y="4"/>
                    </a:lnTo>
                    <a:lnTo>
                      <a:pt x="13" y="5"/>
                    </a:lnTo>
                    <a:lnTo>
                      <a:pt x="13" y="5"/>
                    </a:lnTo>
                    <a:lnTo>
                      <a:pt x="13" y="5"/>
                    </a:lnTo>
                    <a:lnTo>
                      <a:pt x="11" y="7"/>
                    </a:lnTo>
                    <a:lnTo>
                      <a:pt x="9" y="9"/>
                    </a:lnTo>
                    <a:lnTo>
                      <a:pt x="9" y="9"/>
                    </a:lnTo>
                    <a:lnTo>
                      <a:pt x="9" y="10"/>
                    </a:lnTo>
                    <a:lnTo>
                      <a:pt x="8" y="10"/>
                    </a:lnTo>
                    <a:lnTo>
                      <a:pt x="7" y="11"/>
                    </a:lnTo>
                    <a:lnTo>
                      <a:pt x="7" y="11"/>
                    </a:lnTo>
                    <a:lnTo>
                      <a:pt x="2" y="11"/>
                    </a:lnTo>
                    <a:lnTo>
                      <a:pt x="0" y="10"/>
                    </a:lnTo>
                    <a:lnTo>
                      <a:pt x="0" y="10"/>
                    </a:lnTo>
                    <a:lnTo>
                      <a:pt x="0" y="12"/>
                    </a:lnTo>
                    <a:lnTo>
                      <a:pt x="0" y="13"/>
                    </a:lnTo>
                    <a:lnTo>
                      <a:pt x="2" y="13"/>
                    </a:lnTo>
                    <a:lnTo>
                      <a:pt x="2" y="13"/>
                    </a:lnTo>
                    <a:lnTo>
                      <a:pt x="7" y="14"/>
                    </a:lnTo>
                    <a:lnTo>
                      <a:pt x="11" y="14"/>
                    </a:lnTo>
                    <a:lnTo>
                      <a:pt x="11" y="14"/>
                    </a:lnTo>
                    <a:lnTo>
                      <a:pt x="14" y="13"/>
                    </a:lnTo>
                    <a:lnTo>
                      <a:pt x="16" y="13"/>
                    </a:lnTo>
                    <a:lnTo>
                      <a:pt x="16" y="13"/>
                    </a:lnTo>
                    <a:lnTo>
                      <a:pt x="18" y="14"/>
                    </a:lnTo>
                    <a:lnTo>
                      <a:pt x="23" y="15"/>
                    </a:lnTo>
                    <a:lnTo>
                      <a:pt x="23" y="15"/>
                    </a:lnTo>
                    <a:lnTo>
                      <a:pt x="30" y="15"/>
                    </a:lnTo>
                    <a:lnTo>
                      <a:pt x="31" y="14"/>
                    </a:lnTo>
                    <a:lnTo>
                      <a:pt x="28" y="13"/>
                    </a:lnTo>
                    <a:lnTo>
                      <a:pt x="28" y="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3" name="フリーフォーム 22">
                <a:extLst>
                  <a:ext uri="{FF2B5EF4-FFF2-40B4-BE49-F238E27FC236}">
                    <a16:creationId xmlns:a16="http://schemas.microsoft.com/office/drawing/2014/main" id="{00000000-0008-0000-0000-000015000000}"/>
                  </a:ext>
                </a:extLst>
              </p:cNvPr>
              <p:cNvSpPr>
                <a:spLocks/>
              </p:cNvSpPr>
              <p:nvPr/>
            </p:nvSpPr>
            <p:spPr bwMode="auto">
              <a:xfrm>
                <a:off x="593" y="430"/>
                <a:ext cx="44" cy="46"/>
              </a:xfrm>
              <a:custGeom>
                <a:avLst/>
                <a:gdLst>
                  <a:gd name="T0" fmla="*/ 310 w 395"/>
                  <a:gd name="T1" fmla="*/ 116 h 412"/>
                  <a:gd name="T2" fmla="*/ 272 w 395"/>
                  <a:gd name="T3" fmla="*/ 119 h 412"/>
                  <a:gd name="T4" fmla="*/ 252 w 395"/>
                  <a:gd name="T5" fmla="*/ 120 h 412"/>
                  <a:gd name="T6" fmla="*/ 225 w 395"/>
                  <a:gd name="T7" fmla="*/ 149 h 412"/>
                  <a:gd name="T8" fmla="*/ 224 w 395"/>
                  <a:gd name="T9" fmla="*/ 155 h 412"/>
                  <a:gd name="T10" fmla="*/ 222 w 395"/>
                  <a:gd name="T11" fmla="*/ 160 h 412"/>
                  <a:gd name="T12" fmla="*/ 212 w 395"/>
                  <a:gd name="T13" fmla="*/ 164 h 412"/>
                  <a:gd name="T14" fmla="*/ 196 w 395"/>
                  <a:gd name="T15" fmla="*/ 175 h 412"/>
                  <a:gd name="T16" fmla="*/ 178 w 395"/>
                  <a:gd name="T17" fmla="*/ 187 h 412"/>
                  <a:gd name="T18" fmla="*/ 174 w 395"/>
                  <a:gd name="T19" fmla="*/ 202 h 412"/>
                  <a:gd name="T20" fmla="*/ 167 w 395"/>
                  <a:gd name="T21" fmla="*/ 209 h 412"/>
                  <a:gd name="T22" fmla="*/ 160 w 395"/>
                  <a:gd name="T23" fmla="*/ 226 h 412"/>
                  <a:gd name="T24" fmla="*/ 161 w 395"/>
                  <a:gd name="T25" fmla="*/ 240 h 412"/>
                  <a:gd name="T26" fmla="*/ 154 w 395"/>
                  <a:gd name="T27" fmla="*/ 233 h 412"/>
                  <a:gd name="T28" fmla="*/ 140 w 395"/>
                  <a:gd name="T29" fmla="*/ 251 h 412"/>
                  <a:gd name="T30" fmla="*/ 134 w 395"/>
                  <a:gd name="T31" fmla="*/ 277 h 412"/>
                  <a:gd name="T32" fmla="*/ 126 w 395"/>
                  <a:gd name="T33" fmla="*/ 282 h 412"/>
                  <a:gd name="T34" fmla="*/ 95 w 395"/>
                  <a:gd name="T35" fmla="*/ 293 h 412"/>
                  <a:gd name="T36" fmla="*/ 79 w 395"/>
                  <a:gd name="T37" fmla="*/ 304 h 412"/>
                  <a:gd name="T38" fmla="*/ 70 w 395"/>
                  <a:gd name="T39" fmla="*/ 312 h 412"/>
                  <a:gd name="T40" fmla="*/ 63 w 395"/>
                  <a:gd name="T41" fmla="*/ 320 h 412"/>
                  <a:gd name="T42" fmla="*/ 56 w 395"/>
                  <a:gd name="T43" fmla="*/ 381 h 412"/>
                  <a:gd name="T44" fmla="*/ 49 w 395"/>
                  <a:gd name="T45" fmla="*/ 411 h 412"/>
                  <a:gd name="T46" fmla="*/ 51 w 395"/>
                  <a:gd name="T47" fmla="*/ 387 h 412"/>
                  <a:gd name="T48" fmla="*/ 54 w 395"/>
                  <a:gd name="T49" fmla="*/ 387 h 412"/>
                  <a:gd name="T50" fmla="*/ 55 w 395"/>
                  <a:gd name="T51" fmla="*/ 380 h 412"/>
                  <a:gd name="T52" fmla="*/ 51 w 395"/>
                  <a:gd name="T53" fmla="*/ 376 h 412"/>
                  <a:gd name="T54" fmla="*/ 26 w 395"/>
                  <a:gd name="T55" fmla="*/ 378 h 412"/>
                  <a:gd name="T56" fmla="*/ 10 w 395"/>
                  <a:gd name="T57" fmla="*/ 380 h 412"/>
                  <a:gd name="T58" fmla="*/ 9 w 395"/>
                  <a:gd name="T59" fmla="*/ 356 h 412"/>
                  <a:gd name="T60" fmla="*/ 0 w 395"/>
                  <a:gd name="T61" fmla="*/ 331 h 412"/>
                  <a:gd name="T62" fmla="*/ 14 w 395"/>
                  <a:gd name="T63" fmla="*/ 321 h 412"/>
                  <a:gd name="T64" fmla="*/ 27 w 395"/>
                  <a:gd name="T65" fmla="*/ 299 h 412"/>
                  <a:gd name="T66" fmla="*/ 48 w 395"/>
                  <a:gd name="T67" fmla="*/ 281 h 412"/>
                  <a:gd name="T68" fmla="*/ 61 w 395"/>
                  <a:gd name="T69" fmla="*/ 275 h 412"/>
                  <a:gd name="T70" fmla="*/ 71 w 395"/>
                  <a:gd name="T71" fmla="*/ 261 h 412"/>
                  <a:gd name="T72" fmla="*/ 87 w 395"/>
                  <a:gd name="T73" fmla="*/ 250 h 412"/>
                  <a:gd name="T74" fmla="*/ 96 w 395"/>
                  <a:gd name="T75" fmla="*/ 243 h 412"/>
                  <a:gd name="T76" fmla="*/ 100 w 395"/>
                  <a:gd name="T77" fmla="*/ 236 h 412"/>
                  <a:gd name="T78" fmla="*/ 117 w 395"/>
                  <a:gd name="T79" fmla="*/ 226 h 412"/>
                  <a:gd name="T80" fmla="*/ 118 w 395"/>
                  <a:gd name="T81" fmla="*/ 201 h 412"/>
                  <a:gd name="T82" fmla="*/ 127 w 395"/>
                  <a:gd name="T83" fmla="*/ 189 h 412"/>
                  <a:gd name="T84" fmla="*/ 143 w 395"/>
                  <a:gd name="T85" fmla="*/ 172 h 412"/>
                  <a:gd name="T86" fmla="*/ 160 w 395"/>
                  <a:gd name="T87" fmla="*/ 141 h 412"/>
                  <a:gd name="T88" fmla="*/ 185 w 395"/>
                  <a:gd name="T89" fmla="*/ 115 h 412"/>
                  <a:gd name="T90" fmla="*/ 195 w 395"/>
                  <a:gd name="T91" fmla="*/ 105 h 412"/>
                  <a:gd name="T92" fmla="*/ 205 w 395"/>
                  <a:gd name="T93" fmla="*/ 89 h 412"/>
                  <a:gd name="T94" fmla="*/ 211 w 395"/>
                  <a:gd name="T95" fmla="*/ 72 h 412"/>
                  <a:gd name="T96" fmla="*/ 215 w 395"/>
                  <a:gd name="T97" fmla="*/ 61 h 412"/>
                  <a:gd name="T98" fmla="*/ 227 w 395"/>
                  <a:gd name="T99" fmla="*/ 40 h 412"/>
                  <a:gd name="T100" fmla="*/ 241 w 395"/>
                  <a:gd name="T101" fmla="*/ 15 h 412"/>
                  <a:gd name="T102" fmla="*/ 260 w 395"/>
                  <a:gd name="T103" fmla="*/ 2 h 412"/>
                  <a:gd name="T104" fmla="*/ 265 w 395"/>
                  <a:gd name="T105" fmla="*/ 4 h 412"/>
                  <a:gd name="T106" fmla="*/ 280 w 395"/>
                  <a:gd name="T107" fmla="*/ 16 h 412"/>
                  <a:gd name="T108" fmla="*/ 292 w 395"/>
                  <a:gd name="T109" fmla="*/ 32 h 412"/>
                  <a:gd name="T110" fmla="*/ 319 w 395"/>
                  <a:gd name="T111" fmla="*/ 48 h 412"/>
                  <a:gd name="T112" fmla="*/ 355 w 395"/>
                  <a:gd name="T113" fmla="*/ 45 h 412"/>
                  <a:gd name="T114" fmla="*/ 395 w 395"/>
                  <a:gd name="T115" fmla="*/ 33 h 412"/>
                  <a:gd name="T116" fmla="*/ 383 w 395"/>
                  <a:gd name="T117" fmla="*/ 64 h 412"/>
                  <a:gd name="T118" fmla="*/ 350 w 395"/>
                  <a:gd name="T119" fmla="*/ 67 h 412"/>
                  <a:gd name="T120" fmla="*/ 316 w 395"/>
                  <a:gd name="T121" fmla="*/ 10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5" h="412">
                    <a:moveTo>
                      <a:pt x="316" y="107"/>
                    </a:moveTo>
                    <a:lnTo>
                      <a:pt x="316" y="107"/>
                    </a:lnTo>
                    <a:lnTo>
                      <a:pt x="315" y="109"/>
                    </a:lnTo>
                    <a:lnTo>
                      <a:pt x="314" y="110"/>
                    </a:lnTo>
                    <a:lnTo>
                      <a:pt x="314" y="110"/>
                    </a:lnTo>
                    <a:lnTo>
                      <a:pt x="312" y="111"/>
                    </a:lnTo>
                    <a:lnTo>
                      <a:pt x="311" y="114"/>
                    </a:lnTo>
                    <a:lnTo>
                      <a:pt x="310" y="116"/>
                    </a:lnTo>
                    <a:lnTo>
                      <a:pt x="308" y="117"/>
                    </a:lnTo>
                    <a:lnTo>
                      <a:pt x="308" y="117"/>
                    </a:lnTo>
                    <a:lnTo>
                      <a:pt x="285" y="119"/>
                    </a:lnTo>
                    <a:lnTo>
                      <a:pt x="285" y="119"/>
                    </a:lnTo>
                    <a:lnTo>
                      <a:pt x="280" y="118"/>
                    </a:lnTo>
                    <a:lnTo>
                      <a:pt x="276" y="118"/>
                    </a:lnTo>
                    <a:lnTo>
                      <a:pt x="272" y="119"/>
                    </a:lnTo>
                    <a:lnTo>
                      <a:pt x="272" y="119"/>
                    </a:lnTo>
                    <a:lnTo>
                      <a:pt x="268" y="120"/>
                    </a:lnTo>
                    <a:lnTo>
                      <a:pt x="264" y="119"/>
                    </a:lnTo>
                    <a:lnTo>
                      <a:pt x="264" y="119"/>
                    </a:lnTo>
                    <a:lnTo>
                      <a:pt x="263" y="119"/>
                    </a:lnTo>
                    <a:lnTo>
                      <a:pt x="261" y="120"/>
                    </a:lnTo>
                    <a:lnTo>
                      <a:pt x="258" y="121"/>
                    </a:lnTo>
                    <a:lnTo>
                      <a:pt x="258" y="121"/>
                    </a:lnTo>
                    <a:lnTo>
                      <a:pt x="252" y="120"/>
                    </a:lnTo>
                    <a:lnTo>
                      <a:pt x="248" y="121"/>
                    </a:lnTo>
                    <a:lnTo>
                      <a:pt x="244" y="123"/>
                    </a:lnTo>
                    <a:lnTo>
                      <a:pt x="244" y="123"/>
                    </a:lnTo>
                    <a:lnTo>
                      <a:pt x="234" y="132"/>
                    </a:lnTo>
                    <a:lnTo>
                      <a:pt x="227" y="141"/>
                    </a:lnTo>
                    <a:lnTo>
                      <a:pt x="227" y="141"/>
                    </a:lnTo>
                    <a:lnTo>
                      <a:pt x="225" y="146"/>
                    </a:lnTo>
                    <a:lnTo>
                      <a:pt x="225" y="149"/>
                    </a:lnTo>
                    <a:lnTo>
                      <a:pt x="225" y="149"/>
                    </a:lnTo>
                    <a:lnTo>
                      <a:pt x="223" y="152"/>
                    </a:lnTo>
                    <a:lnTo>
                      <a:pt x="223" y="152"/>
                    </a:lnTo>
                    <a:lnTo>
                      <a:pt x="222" y="153"/>
                    </a:lnTo>
                    <a:lnTo>
                      <a:pt x="223" y="153"/>
                    </a:lnTo>
                    <a:lnTo>
                      <a:pt x="223" y="153"/>
                    </a:lnTo>
                    <a:lnTo>
                      <a:pt x="224" y="154"/>
                    </a:lnTo>
                    <a:lnTo>
                      <a:pt x="224" y="155"/>
                    </a:lnTo>
                    <a:lnTo>
                      <a:pt x="224" y="155"/>
                    </a:lnTo>
                    <a:lnTo>
                      <a:pt x="222" y="156"/>
                    </a:lnTo>
                    <a:lnTo>
                      <a:pt x="222" y="158"/>
                    </a:lnTo>
                    <a:lnTo>
                      <a:pt x="222" y="158"/>
                    </a:lnTo>
                    <a:lnTo>
                      <a:pt x="222" y="159"/>
                    </a:lnTo>
                    <a:lnTo>
                      <a:pt x="223" y="160"/>
                    </a:lnTo>
                    <a:lnTo>
                      <a:pt x="222" y="160"/>
                    </a:lnTo>
                    <a:lnTo>
                      <a:pt x="222" y="160"/>
                    </a:lnTo>
                    <a:lnTo>
                      <a:pt x="220" y="160"/>
                    </a:lnTo>
                    <a:lnTo>
                      <a:pt x="218" y="159"/>
                    </a:lnTo>
                    <a:lnTo>
                      <a:pt x="218" y="159"/>
                    </a:lnTo>
                    <a:lnTo>
                      <a:pt x="217" y="160"/>
                    </a:lnTo>
                    <a:lnTo>
                      <a:pt x="216" y="161"/>
                    </a:lnTo>
                    <a:lnTo>
                      <a:pt x="216" y="162"/>
                    </a:lnTo>
                    <a:lnTo>
                      <a:pt x="216" y="162"/>
                    </a:lnTo>
                    <a:lnTo>
                      <a:pt x="212" y="164"/>
                    </a:lnTo>
                    <a:lnTo>
                      <a:pt x="208" y="165"/>
                    </a:lnTo>
                    <a:lnTo>
                      <a:pt x="208" y="165"/>
                    </a:lnTo>
                    <a:lnTo>
                      <a:pt x="204" y="166"/>
                    </a:lnTo>
                    <a:lnTo>
                      <a:pt x="201" y="167"/>
                    </a:lnTo>
                    <a:lnTo>
                      <a:pt x="199" y="168"/>
                    </a:lnTo>
                    <a:lnTo>
                      <a:pt x="199" y="168"/>
                    </a:lnTo>
                    <a:lnTo>
                      <a:pt x="197" y="173"/>
                    </a:lnTo>
                    <a:lnTo>
                      <a:pt x="196" y="175"/>
                    </a:lnTo>
                    <a:lnTo>
                      <a:pt x="195" y="176"/>
                    </a:lnTo>
                    <a:lnTo>
                      <a:pt x="195" y="176"/>
                    </a:lnTo>
                    <a:lnTo>
                      <a:pt x="191" y="176"/>
                    </a:lnTo>
                    <a:lnTo>
                      <a:pt x="188" y="177"/>
                    </a:lnTo>
                    <a:lnTo>
                      <a:pt x="188" y="177"/>
                    </a:lnTo>
                    <a:lnTo>
                      <a:pt x="180" y="184"/>
                    </a:lnTo>
                    <a:lnTo>
                      <a:pt x="180" y="184"/>
                    </a:lnTo>
                    <a:lnTo>
                      <a:pt x="178" y="187"/>
                    </a:lnTo>
                    <a:lnTo>
                      <a:pt x="175" y="191"/>
                    </a:lnTo>
                    <a:lnTo>
                      <a:pt x="175" y="191"/>
                    </a:lnTo>
                    <a:lnTo>
                      <a:pt x="173" y="195"/>
                    </a:lnTo>
                    <a:lnTo>
                      <a:pt x="173" y="198"/>
                    </a:lnTo>
                    <a:lnTo>
                      <a:pt x="173" y="198"/>
                    </a:lnTo>
                    <a:lnTo>
                      <a:pt x="174" y="200"/>
                    </a:lnTo>
                    <a:lnTo>
                      <a:pt x="174" y="201"/>
                    </a:lnTo>
                    <a:lnTo>
                      <a:pt x="174" y="202"/>
                    </a:lnTo>
                    <a:lnTo>
                      <a:pt x="174" y="202"/>
                    </a:lnTo>
                    <a:lnTo>
                      <a:pt x="173" y="204"/>
                    </a:lnTo>
                    <a:lnTo>
                      <a:pt x="172" y="204"/>
                    </a:lnTo>
                    <a:lnTo>
                      <a:pt x="172" y="204"/>
                    </a:lnTo>
                    <a:lnTo>
                      <a:pt x="169" y="206"/>
                    </a:lnTo>
                    <a:lnTo>
                      <a:pt x="168" y="207"/>
                    </a:lnTo>
                    <a:lnTo>
                      <a:pt x="168" y="207"/>
                    </a:lnTo>
                    <a:lnTo>
                      <a:pt x="167" y="209"/>
                    </a:lnTo>
                    <a:lnTo>
                      <a:pt x="166" y="211"/>
                    </a:lnTo>
                    <a:lnTo>
                      <a:pt x="166" y="211"/>
                    </a:lnTo>
                    <a:lnTo>
                      <a:pt x="165" y="214"/>
                    </a:lnTo>
                    <a:lnTo>
                      <a:pt x="163" y="217"/>
                    </a:lnTo>
                    <a:lnTo>
                      <a:pt x="163" y="217"/>
                    </a:lnTo>
                    <a:lnTo>
                      <a:pt x="161" y="222"/>
                    </a:lnTo>
                    <a:lnTo>
                      <a:pt x="160" y="226"/>
                    </a:lnTo>
                    <a:lnTo>
                      <a:pt x="160" y="226"/>
                    </a:lnTo>
                    <a:lnTo>
                      <a:pt x="160" y="230"/>
                    </a:lnTo>
                    <a:lnTo>
                      <a:pt x="160" y="234"/>
                    </a:lnTo>
                    <a:lnTo>
                      <a:pt x="160" y="234"/>
                    </a:lnTo>
                    <a:lnTo>
                      <a:pt x="162" y="237"/>
                    </a:lnTo>
                    <a:lnTo>
                      <a:pt x="164" y="239"/>
                    </a:lnTo>
                    <a:lnTo>
                      <a:pt x="164" y="239"/>
                    </a:lnTo>
                    <a:lnTo>
                      <a:pt x="162" y="240"/>
                    </a:lnTo>
                    <a:lnTo>
                      <a:pt x="161" y="240"/>
                    </a:lnTo>
                    <a:lnTo>
                      <a:pt x="160" y="240"/>
                    </a:lnTo>
                    <a:lnTo>
                      <a:pt x="160" y="240"/>
                    </a:lnTo>
                    <a:lnTo>
                      <a:pt x="158" y="239"/>
                    </a:lnTo>
                    <a:lnTo>
                      <a:pt x="157" y="237"/>
                    </a:lnTo>
                    <a:lnTo>
                      <a:pt x="157" y="237"/>
                    </a:lnTo>
                    <a:lnTo>
                      <a:pt x="156" y="234"/>
                    </a:lnTo>
                    <a:lnTo>
                      <a:pt x="155" y="233"/>
                    </a:lnTo>
                    <a:lnTo>
                      <a:pt x="154" y="233"/>
                    </a:lnTo>
                    <a:lnTo>
                      <a:pt x="154" y="233"/>
                    </a:lnTo>
                    <a:lnTo>
                      <a:pt x="150" y="234"/>
                    </a:lnTo>
                    <a:lnTo>
                      <a:pt x="148" y="236"/>
                    </a:lnTo>
                    <a:lnTo>
                      <a:pt x="146" y="238"/>
                    </a:lnTo>
                    <a:lnTo>
                      <a:pt x="146" y="238"/>
                    </a:lnTo>
                    <a:lnTo>
                      <a:pt x="143" y="244"/>
                    </a:lnTo>
                    <a:lnTo>
                      <a:pt x="142" y="248"/>
                    </a:lnTo>
                    <a:lnTo>
                      <a:pt x="140" y="251"/>
                    </a:lnTo>
                    <a:lnTo>
                      <a:pt x="140" y="251"/>
                    </a:lnTo>
                    <a:lnTo>
                      <a:pt x="137" y="254"/>
                    </a:lnTo>
                    <a:lnTo>
                      <a:pt x="136" y="258"/>
                    </a:lnTo>
                    <a:lnTo>
                      <a:pt x="134" y="267"/>
                    </a:lnTo>
                    <a:lnTo>
                      <a:pt x="134" y="267"/>
                    </a:lnTo>
                    <a:lnTo>
                      <a:pt x="134" y="273"/>
                    </a:lnTo>
                    <a:lnTo>
                      <a:pt x="134" y="275"/>
                    </a:lnTo>
                    <a:lnTo>
                      <a:pt x="134" y="277"/>
                    </a:lnTo>
                    <a:lnTo>
                      <a:pt x="134" y="277"/>
                    </a:lnTo>
                    <a:lnTo>
                      <a:pt x="132" y="278"/>
                    </a:lnTo>
                    <a:lnTo>
                      <a:pt x="131" y="280"/>
                    </a:lnTo>
                    <a:lnTo>
                      <a:pt x="131" y="280"/>
                    </a:lnTo>
                    <a:lnTo>
                      <a:pt x="130" y="282"/>
                    </a:lnTo>
                    <a:lnTo>
                      <a:pt x="127" y="282"/>
                    </a:lnTo>
                    <a:lnTo>
                      <a:pt x="127" y="282"/>
                    </a:lnTo>
                    <a:lnTo>
                      <a:pt x="126" y="282"/>
                    </a:lnTo>
                    <a:lnTo>
                      <a:pt x="123" y="284"/>
                    </a:lnTo>
                    <a:lnTo>
                      <a:pt x="119" y="287"/>
                    </a:lnTo>
                    <a:lnTo>
                      <a:pt x="119" y="287"/>
                    </a:lnTo>
                    <a:lnTo>
                      <a:pt x="114" y="289"/>
                    </a:lnTo>
                    <a:lnTo>
                      <a:pt x="105" y="292"/>
                    </a:lnTo>
                    <a:lnTo>
                      <a:pt x="105" y="292"/>
                    </a:lnTo>
                    <a:lnTo>
                      <a:pt x="99" y="293"/>
                    </a:lnTo>
                    <a:lnTo>
                      <a:pt x="95" y="293"/>
                    </a:lnTo>
                    <a:lnTo>
                      <a:pt x="95" y="293"/>
                    </a:lnTo>
                    <a:lnTo>
                      <a:pt x="88" y="292"/>
                    </a:lnTo>
                    <a:lnTo>
                      <a:pt x="88" y="292"/>
                    </a:lnTo>
                    <a:lnTo>
                      <a:pt x="87" y="293"/>
                    </a:lnTo>
                    <a:lnTo>
                      <a:pt x="85" y="295"/>
                    </a:lnTo>
                    <a:lnTo>
                      <a:pt x="81" y="301"/>
                    </a:lnTo>
                    <a:lnTo>
                      <a:pt x="81" y="301"/>
                    </a:lnTo>
                    <a:lnTo>
                      <a:pt x="79" y="304"/>
                    </a:lnTo>
                    <a:lnTo>
                      <a:pt x="76" y="305"/>
                    </a:lnTo>
                    <a:lnTo>
                      <a:pt x="76" y="305"/>
                    </a:lnTo>
                    <a:lnTo>
                      <a:pt x="74" y="305"/>
                    </a:lnTo>
                    <a:lnTo>
                      <a:pt x="74" y="306"/>
                    </a:lnTo>
                    <a:lnTo>
                      <a:pt x="72" y="309"/>
                    </a:lnTo>
                    <a:lnTo>
                      <a:pt x="72" y="309"/>
                    </a:lnTo>
                    <a:lnTo>
                      <a:pt x="71" y="311"/>
                    </a:lnTo>
                    <a:lnTo>
                      <a:pt x="70" y="312"/>
                    </a:lnTo>
                    <a:lnTo>
                      <a:pt x="70" y="312"/>
                    </a:lnTo>
                    <a:lnTo>
                      <a:pt x="69" y="310"/>
                    </a:lnTo>
                    <a:lnTo>
                      <a:pt x="68" y="310"/>
                    </a:lnTo>
                    <a:lnTo>
                      <a:pt x="68" y="310"/>
                    </a:lnTo>
                    <a:lnTo>
                      <a:pt x="68" y="310"/>
                    </a:lnTo>
                    <a:lnTo>
                      <a:pt x="65" y="314"/>
                    </a:lnTo>
                    <a:lnTo>
                      <a:pt x="63" y="320"/>
                    </a:lnTo>
                    <a:lnTo>
                      <a:pt x="63" y="320"/>
                    </a:lnTo>
                    <a:lnTo>
                      <a:pt x="61" y="326"/>
                    </a:lnTo>
                    <a:lnTo>
                      <a:pt x="61" y="333"/>
                    </a:lnTo>
                    <a:lnTo>
                      <a:pt x="61" y="333"/>
                    </a:lnTo>
                    <a:lnTo>
                      <a:pt x="59" y="356"/>
                    </a:lnTo>
                    <a:lnTo>
                      <a:pt x="59" y="356"/>
                    </a:lnTo>
                    <a:lnTo>
                      <a:pt x="58" y="370"/>
                    </a:lnTo>
                    <a:lnTo>
                      <a:pt x="56" y="381"/>
                    </a:lnTo>
                    <a:lnTo>
                      <a:pt x="56" y="381"/>
                    </a:lnTo>
                    <a:lnTo>
                      <a:pt x="54" y="398"/>
                    </a:lnTo>
                    <a:lnTo>
                      <a:pt x="54" y="398"/>
                    </a:lnTo>
                    <a:lnTo>
                      <a:pt x="53" y="405"/>
                    </a:lnTo>
                    <a:lnTo>
                      <a:pt x="53" y="408"/>
                    </a:lnTo>
                    <a:lnTo>
                      <a:pt x="52" y="410"/>
                    </a:lnTo>
                    <a:lnTo>
                      <a:pt x="52" y="410"/>
                    </a:lnTo>
                    <a:lnTo>
                      <a:pt x="49" y="412"/>
                    </a:lnTo>
                    <a:lnTo>
                      <a:pt x="49" y="411"/>
                    </a:lnTo>
                    <a:lnTo>
                      <a:pt x="48" y="409"/>
                    </a:lnTo>
                    <a:lnTo>
                      <a:pt x="48" y="409"/>
                    </a:lnTo>
                    <a:lnTo>
                      <a:pt x="47" y="402"/>
                    </a:lnTo>
                    <a:lnTo>
                      <a:pt x="47" y="398"/>
                    </a:lnTo>
                    <a:lnTo>
                      <a:pt x="48" y="395"/>
                    </a:lnTo>
                    <a:lnTo>
                      <a:pt x="48" y="395"/>
                    </a:lnTo>
                    <a:lnTo>
                      <a:pt x="50" y="390"/>
                    </a:lnTo>
                    <a:lnTo>
                      <a:pt x="51" y="387"/>
                    </a:lnTo>
                    <a:lnTo>
                      <a:pt x="51" y="387"/>
                    </a:lnTo>
                    <a:lnTo>
                      <a:pt x="51" y="387"/>
                    </a:lnTo>
                    <a:lnTo>
                      <a:pt x="52" y="388"/>
                    </a:lnTo>
                    <a:lnTo>
                      <a:pt x="51" y="389"/>
                    </a:lnTo>
                    <a:lnTo>
                      <a:pt x="52" y="389"/>
                    </a:lnTo>
                    <a:lnTo>
                      <a:pt x="52" y="389"/>
                    </a:lnTo>
                    <a:lnTo>
                      <a:pt x="53" y="388"/>
                    </a:lnTo>
                    <a:lnTo>
                      <a:pt x="54" y="387"/>
                    </a:lnTo>
                    <a:lnTo>
                      <a:pt x="54" y="386"/>
                    </a:lnTo>
                    <a:lnTo>
                      <a:pt x="54" y="386"/>
                    </a:lnTo>
                    <a:lnTo>
                      <a:pt x="52" y="385"/>
                    </a:lnTo>
                    <a:lnTo>
                      <a:pt x="52" y="385"/>
                    </a:lnTo>
                    <a:lnTo>
                      <a:pt x="52" y="385"/>
                    </a:lnTo>
                    <a:lnTo>
                      <a:pt x="52" y="385"/>
                    </a:lnTo>
                    <a:lnTo>
                      <a:pt x="54" y="383"/>
                    </a:lnTo>
                    <a:lnTo>
                      <a:pt x="55" y="380"/>
                    </a:lnTo>
                    <a:lnTo>
                      <a:pt x="55" y="380"/>
                    </a:lnTo>
                    <a:lnTo>
                      <a:pt x="54" y="378"/>
                    </a:lnTo>
                    <a:lnTo>
                      <a:pt x="52" y="378"/>
                    </a:lnTo>
                    <a:lnTo>
                      <a:pt x="52" y="378"/>
                    </a:lnTo>
                    <a:lnTo>
                      <a:pt x="52" y="383"/>
                    </a:lnTo>
                    <a:lnTo>
                      <a:pt x="52" y="383"/>
                    </a:lnTo>
                    <a:lnTo>
                      <a:pt x="51" y="378"/>
                    </a:lnTo>
                    <a:lnTo>
                      <a:pt x="51" y="376"/>
                    </a:lnTo>
                    <a:lnTo>
                      <a:pt x="51" y="375"/>
                    </a:lnTo>
                    <a:lnTo>
                      <a:pt x="51" y="375"/>
                    </a:lnTo>
                    <a:lnTo>
                      <a:pt x="41" y="375"/>
                    </a:lnTo>
                    <a:lnTo>
                      <a:pt x="41" y="375"/>
                    </a:lnTo>
                    <a:lnTo>
                      <a:pt x="36" y="375"/>
                    </a:lnTo>
                    <a:lnTo>
                      <a:pt x="30" y="377"/>
                    </a:lnTo>
                    <a:lnTo>
                      <a:pt x="30" y="377"/>
                    </a:lnTo>
                    <a:lnTo>
                      <a:pt x="26" y="378"/>
                    </a:lnTo>
                    <a:lnTo>
                      <a:pt x="23" y="378"/>
                    </a:lnTo>
                    <a:lnTo>
                      <a:pt x="19" y="379"/>
                    </a:lnTo>
                    <a:lnTo>
                      <a:pt x="17" y="380"/>
                    </a:lnTo>
                    <a:lnTo>
                      <a:pt x="17" y="380"/>
                    </a:lnTo>
                    <a:lnTo>
                      <a:pt x="15" y="382"/>
                    </a:lnTo>
                    <a:lnTo>
                      <a:pt x="13" y="383"/>
                    </a:lnTo>
                    <a:lnTo>
                      <a:pt x="13" y="383"/>
                    </a:lnTo>
                    <a:lnTo>
                      <a:pt x="10" y="380"/>
                    </a:lnTo>
                    <a:lnTo>
                      <a:pt x="8" y="376"/>
                    </a:lnTo>
                    <a:lnTo>
                      <a:pt x="8" y="376"/>
                    </a:lnTo>
                    <a:lnTo>
                      <a:pt x="7" y="371"/>
                    </a:lnTo>
                    <a:lnTo>
                      <a:pt x="7" y="366"/>
                    </a:lnTo>
                    <a:lnTo>
                      <a:pt x="7" y="366"/>
                    </a:lnTo>
                    <a:lnTo>
                      <a:pt x="8" y="362"/>
                    </a:lnTo>
                    <a:lnTo>
                      <a:pt x="9" y="356"/>
                    </a:lnTo>
                    <a:lnTo>
                      <a:pt x="9" y="356"/>
                    </a:lnTo>
                    <a:lnTo>
                      <a:pt x="7" y="350"/>
                    </a:lnTo>
                    <a:lnTo>
                      <a:pt x="6" y="344"/>
                    </a:lnTo>
                    <a:lnTo>
                      <a:pt x="6" y="344"/>
                    </a:lnTo>
                    <a:lnTo>
                      <a:pt x="5" y="340"/>
                    </a:lnTo>
                    <a:lnTo>
                      <a:pt x="3" y="335"/>
                    </a:lnTo>
                    <a:lnTo>
                      <a:pt x="3" y="335"/>
                    </a:lnTo>
                    <a:lnTo>
                      <a:pt x="1" y="332"/>
                    </a:lnTo>
                    <a:lnTo>
                      <a:pt x="0" y="331"/>
                    </a:lnTo>
                    <a:lnTo>
                      <a:pt x="0" y="329"/>
                    </a:lnTo>
                    <a:lnTo>
                      <a:pt x="0" y="329"/>
                    </a:lnTo>
                    <a:lnTo>
                      <a:pt x="2" y="325"/>
                    </a:lnTo>
                    <a:lnTo>
                      <a:pt x="3" y="324"/>
                    </a:lnTo>
                    <a:lnTo>
                      <a:pt x="5" y="323"/>
                    </a:lnTo>
                    <a:lnTo>
                      <a:pt x="5" y="323"/>
                    </a:lnTo>
                    <a:lnTo>
                      <a:pt x="12" y="322"/>
                    </a:lnTo>
                    <a:lnTo>
                      <a:pt x="14" y="321"/>
                    </a:lnTo>
                    <a:lnTo>
                      <a:pt x="16" y="319"/>
                    </a:lnTo>
                    <a:lnTo>
                      <a:pt x="16" y="319"/>
                    </a:lnTo>
                    <a:lnTo>
                      <a:pt x="17" y="316"/>
                    </a:lnTo>
                    <a:lnTo>
                      <a:pt x="19" y="311"/>
                    </a:lnTo>
                    <a:lnTo>
                      <a:pt x="22" y="305"/>
                    </a:lnTo>
                    <a:lnTo>
                      <a:pt x="24" y="302"/>
                    </a:lnTo>
                    <a:lnTo>
                      <a:pt x="27" y="299"/>
                    </a:lnTo>
                    <a:lnTo>
                      <a:pt x="27" y="299"/>
                    </a:lnTo>
                    <a:lnTo>
                      <a:pt x="33" y="294"/>
                    </a:lnTo>
                    <a:lnTo>
                      <a:pt x="38" y="291"/>
                    </a:lnTo>
                    <a:lnTo>
                      <a:pt x="46" y="288"/>
                    </a:lnTo>
                    <a:lnTo>
                      <a:pt x="46" y="288"/>
                    </a:lnTo>
                    <a:lnTo>
                      <a:pt x="47" y="286"/>
                    </a:lnTo>
                    <a:lnTo>
                      <a:pt x="47" y="284"/>
                    </a:lnTo>
                    <a:lnTo>
                      <a:pt x="47" y="283"/>
                    </a:lnTo>
                    <a:lnTo>
                      <a:pt x="48" y="281"/>
                    </a:lnTo>
                    <a:lnTo>
                      <a:pt x="48" y="281"/>
                    </a:lnTo>
                    <a:lnTo>
                      <a:pt x="52" y="280"/>
                    </a:lnTo>
                    <a:lnTo>
                      <a:pt x="54" y="279"/>
                    </a:lnTo>
                    <a:lnTo>
                      <a:pt x="55" y="278"/>
                    </a:lnTo>
                    <a:lnTo>
                      <a:pt x="55" y="278"/>
                    </a:lnTo>
                    <a:lnTo>
                      <a:pt x="56" y="277"/>
                    </a:lnTo>
                    <a:lnTo>
                      <a:pt x="57" y="276"/>
                    </a:lnTo>
                    <a:lnTo>
                      <a:pt x="61" y="275"/>
                    </a:lnTo>
                    <a:lnTo>
                      <a:pt x="61" y="275"/>
                    </a:lnTo>
                    <a:lnTo>
                      <a:pt x="63" y="274"/>
                    </a:lnTo>
                    <a:lnTo>
                      <a:pt x="65" y="273"/>
                    </a:lnTo>
                    <a:lnTo>
                      <a:pt x="66" y="270"/>
                    </a:lnTo>
                    <a:lnTo>
                      <a:pt x="66" y="270"/>
                    </a:lnTo>
                    <a:lnTo>
                      <a:pt x="67" y="265"/>
                    </a:lnTo>
                    <a:lnTo>
                      <a:pt x="68" y="263"/>
                    </a:lnTo>
                    <a:lnTo>
                      <a:pt x="71" y="261"/>
                    </a:lnTo>
                    <a:lnTo>
                      <a:pt x="71" y="261"/>
                    </a:lnTo>
                    <a:lnTo>
                      <a:pt x="77" y="257"/>
                    </a:lnTo>
                    <a:lnTo>
                      <a:pt x="81" y="254"/>
                    </a:lnTo>
                    <a:lnTo>
                      <a:pt x="81" y="254"/>
                    </a:lnTo>
                    <a:lnTo>
                      <a:pt x="84" y="253"/>
                    </a:lnTo>
                    <a:lnTo>
                      <a:pt x="86" y="252"/>
                    </a:lnTo>
                    <a:lnTo>
                      <a:pt x="86" y="252"/>
                    </a:lnTo>
                    <a:lnTo>
                      <a:pt x="87" y="250"/>
                    </a:lnTo>
                    <a:lnTo>
                      <a:pt x="88" y="248"/>
                    </a:lnTo>
                    <a:lnTo>
                      <a:pt x="90" y="246"/>
                    </a:lnTo>
                    <a:lnTo>
                      <a:pt x="90" y="246"/>
                    </a:lnTo>
                    <a:lnTo>
                      <a:pt x="93" y="245"/>
                    </a:lnTo>
                    <a:lnTo>
                      <a:pt x="95" y="245"/>
                    </a:lnTo>
                    <a:lnTo>
                      <a:pt x="96" y="244"/>
                    </a:lnTo>
                    <a:lnTo>
                      <a:pt x="96" y="243"/>
                    </a:lnTo>
                    <a:lnTo>
                      <a:pt x="96" y="243"/>
                    </a:lnTo>
                    <a:lnTo>
                      <a:pt x="96" y="238"/>
                    </a:lnTo>
                    <a:lnTo>
                      <a:pt x="96" y="237"/>
                    </a:lnTo>
                    <a:lnTo>
                      <a:pt x="96" y="236"/>
                    </a:lnTo>
                    <a:lnTo>
                      <a:pt x="96" y="236"/>
                    </a:lnTo>
                    <a:lnTo>
                      <a:pt x="97" y="237"/>
                    </a:lnTo>
                    <a:lnTo>
                      <a:pt x="98" y="237"/>
                    </a:lnTo>
                    <a:lnTo>
                      <a:pt x="100" y="236"/>
                    </a:lnTo>
                    <a:lnTo>
                      <a:pt x="100" y="236"/>
                    </a:lnTo>
                    <a:lnTo>
                      <a:pt x="102" y="233"/>
                    </a:lnTo>
                    <a:lnTo>
                      <a:pt x="104" y="232"/>
                    </a:lnTo>
                    <a:lnTo>
                      <a:pt x="104" y="232"/>
                    </a:lnTo>
                    <a:lnTo>
                      <a:pt x="108" y="232"/>
                    </a:lnTo>
                    <a:lnTo>
                      <a:pt x="111" y="230"/>
                    </a:lnTo>
                    <a:lnTo>
                      <a:pt x="111" y="230"/>
                    </a:lnTo>
                    <a:lnTo>
                      <a:pt x="115" y="227"/>
                    </a:lnTo>
                    <a:lnTo>
                      <a:pt x="117" y="226"/>
                    </a:lnTo>
                    <a:lnTo>
                      <a:pt x="117" y="226"/>
                    </a:lnTo>
                    <a:lnTo>
                      <a:pt x="119" y="221"/>
                    </a:lnTo>
                    <a:lnTo>
                      <a:pt x="120" y="218"/>
                    </a:lnTo>
                    <a:lnTo>
                      <a:pt x="120" y="214"/>
                    </a:lnTo>
                    <a:lnTo>
                      <a:pt x="120" y="214"/>
                    </a:lnTo>
                    <a:lnTo>
                      <a:pt x="118" y="206"/>
                    </a:lnTo>
                    <a:lnTo>
                      <a:pt x="118" y="204"/>
                    </a:lnTo>
                    <a:lnTo>
                      <a:pt x="118" y="201"/>
                    </a:lnTo>
                    <a:lnTo>
                      <a:pt x="118" y="201"/>
                    </a:lnTo>
                    <a:lnTo>
                      <a:pt x="121" y="198"/>
                    </a:lnTo>
                    <a:lnTo>
                      <a:pt x="123" y="197"/>
                    </a:lnTo>
                    <a:lnTo>
                      <a:pt x="124" y="195"/>
                    </a:lnTo>
                    <a:lnTo>
                      <a:pt x="124" y="195"/>
                    </a:lnTo>
                    <a:lnTo>
                      <a:pt x="125" y="191"/>
                    </a:lnTo>
                    <a:lnTo>
                      <a:pt x="127" y="189"/>
                    </a:lnTo>
                    <a:lnTo>
                      <a:pt x="127" y="189"/>
                    </a:lnTo>
                    <a:lnTo>
                      <a:pt x="130" y="185"/>
                    </a:lnTo>
                    <a:lnTo>
                      <a:pt x="134" y="181"/>
                    </a:lnTo>
                    <a:lnTo>
                      <a:pt x="134" y="181"/>
                    </a:lnTo>
                    <a:lnTo>
                      <a:pt x="134" y="179"/>
                    </a:lnTo>
                    <a:lnTo>
                      <a:pt x="135" y="178"/>
                    </a:lnTo>
                    <a:lnTo>
                      <a:pt x="135" y="177"/>
                    </a:lnTo>
                    <a:lnTo>
                      <a:pt x="135" y="177"/>
                    </a:lnTo>
                    <a:lnTo>
                      <a:pt x="143" y="172"/>
                    </a:lnTo>
                    <a:lnTo>
                      <a:pt x="147" y="168"/>
                    </a:lnTo>
                    <a:lnTo>
                      <a:pt x="150" y="163"/>
                    </a:lnTo>
                    <a:lnTo>
                      <a:pt x="150" y="163"/>
                    </a:lnTo>
                    <a:lnTo>
                      <a:pt x="156" y="154"/>
                    </a:lnTo>
                    <a:lnTo>
                      <a:pt x="159" y="148"/>
                    </a:lnTo>
                    <a:lnTo>
                      <a:pt x="159" y="148"/>
                    </a:lnTo>
                    <a:lnTo>
                      <a:pt x="159" y="143"/>
                    </a:lnTo>
                    <a:lnTo>
                      <a:pt x="160" y="141"/>
                    </a:lnTo>
                    <a:lnTo>
                      <a:pt x="161" y="138"/>
                    </a:lnTo>
                    <a:lnTo>
                      <a:pt x="161" y="138"/>
                    </a:lnTo>
                    <a:lnTo>
                      <a:pt x="166" y="132"/>
                    </a:lnTo>
                    <a:lnTo>
                      <a:pt x="174" y="125"/>
                    </a:lnTo>
                    <a:lnTo>
                      <a:pt x="174" y="125"/>
                    </a:lnTo>
                    <a:lnTo>
                      <a:pt x="181" y="119"/>
                    </a:lnTo>
                    <a:lnTo>
                      <a:pt x="185" y="115"/>
                    </a:lnTo>
                    <a:lnTo>
                      <a:pt x="185" y="115"/>
                    </a:lnTo>
                    <a:lnTo>
                      <a:pt x="187" y="115"/>
                    </a:lnTo>
                    <a:lnTo>
                      <a:pt x="189" y="113"/>
                    </a:lnTo>
                    <a:lnTo>
                      <a:pt x="189" y="113"/>
                    </a:lnTo>
                    <a:lnTo>
                      <a:pt x="190" y="111"/>
                    </a:lnTo>
                    <a:lnTo>
                      <a:pt x="191" y="109"/>
                    </a:lnTo>
                    <a:lnTo>
                      <a:pt x="192" y="106"/>
                    </a:lnTo>
                    <a:lnTo>
                      <a:pt x="192" y="106"/>
                    </a:lnTo>
                    <a:lnTo>
                      <a:pt x="195" y="105"/>
                    </a:lnTo>
                    <a:lnTo>
                      <a:pt x="197" y="102"/>
                    </a:lnTo>
                    <a:lnTo>
                      <a:pt x="197" y="102"/>
                    </a:lnTo>
                    <a:lnTo>
                      <a:pt x="200" y="98"/>
                    </a:lnTo>
                    <a:lnTo>
                      <a:pt x="204" y="94"/>
                    </a:lnTo>
                    <a:lnTo>
                      <a:pt x="204" y="94"/>
                    </a:lnTo>
                    <a:lnTo>
                      <a:pt x="204" y="91"/>
                    </a:lnTo>
                    <a:lnTo>
                      <a:pt x="205" y="89"/>
                    </a:lnTo>
                    <a:lnTo>
                      <a:pt x="205" y="89"/>
                    </a:lnTo>
                    <a:lnTo>
                      <a:pt x="207" y="86"/>
                    </a:lnTo>
                    <a:lnTo>
                      <a:pt x="207" y="83"/>
                    </a:lnTo>
                    <a:lnTo>
                      <a:pt x="207" y="83"/>
                    </a:lnTo>
                    <a:lnTo>
                      <a:pt x="209" y="82"/>
                    </a:lnTo>
                    <a:lnTo>
                      <a:pt x="209" y="79"/>
                    </a:lnTo>
                    <a:lnTo>
                      <a:pt x="209" y="79"/>
                    </a:lnTo>
                    <a:lnTo>
                      <a:pt x="210" y="75"/>
                    </a:lnTo>
                    <a:lnTo>
                      <a:pt x="211" y="72"/>
                    </a:lnTo>
                    <a:lnTo>
                      <a:pt x="211" y="72"/>
                    </a:lnTo>
                    <a:lnTo>
                      <a:pt x="209" y="69"/>
                    </a:lnTo>
                    <a:lnTo>
                      <a:pt x="209" y="68"/>
                    </a:lnTo>
                    <a:lnTo>
                      <a:pt x="209" y="67"/>
                    </a:lnTo>
                    <a:lnTo>
                      <a:pt x="209" y="67"/>
                    </a:lnTo>
                    <a:lnTo>
                      <a:pt x="212" y="64"/>
                    </a:lnTo>
                    <a:lnTo>
                      <a:pt x="215" y="61"/>
                    </a:lnTo>
                    <a:lnTo>
                      <a:pt x="215" y="61"/>
                    </a:lnTo>
                    <a:lnTo>
                      <a:pt x="218" y="57"/>
                    </a:lnTo>
                    <a:lnTo>
                      <a:pt x="220" y="54"/>
                    </a:lnTo>
                    <a:lnTo>
                      <a:pt x="220" y="54"/>
                    </a:lnTo>
                    <a:lnTo>
                      <a:pt x="222" y="51"/>
                    </a:lnTo>
                    <a:lnTo>
                      <a:pt x="224" y="48"/>
                    </a:lnTo>
                    <a:lnTo>
                      <a:pt x="224" y="48"/>
                    </a:lnTo>
                    <a:lnTo>
                      <a:pt x="226" y="45"/>
                    </a:lnTo>
                    <a:lnTo>
                      <a:pt x="227" y="40"/>
                    </a:lnTo>
                    <a:lnTo>
                      <a:pt x="227" y="40"/>
                    </a:lnTo>
                    <a:lnTo>
                      <a:pt x="230" y="33"/>
                    </a:lnTo>
                    <a:lnTo>
                      <a:pt x="233" y="24"/>
                    </a:lnTo>
                    <a:lnTo>
                      <a:pt x="233" y="24"/>
                    </a:lnTo>
                    <a:lnTo>
                      <a:pt x="236" y="20"/>
                    </a:lnTo>
                    <a:lnTo>
                      <a:pt x="238" y="18"/>
                    </a:lnTo>
                    <a:lnTo>
                      <a:pt x="241" y="15"/>
                    </a:lnTo>
                    <a:lnTo>
                      <a:pt x="241" y="15"/>
                    </a:lnTo>
                    <a:lnTo>
                      <a:pt x="244" y="12"/>
                    </a:lnTo>
                    <a:lnTo>
                      <a:pt x="247" y="10"/>
                    </a:lnTo>
                    <a:lnTo>
                      <a:pt x="247" y="10"/>
                    </a:lnTo>
                    <a:lnTo>
                      <a:pt x="250" y="6"/>
                    </a:lnTo>
                    <a:lnTo>
                      <a:pt x="251" y="4"/>
                    </a:lnTo>
                    <a:lnTo>
                      <a:pt x="253" y="4"/>
                    </a:lnTo>
                    <a:lnTo>
                      <a:pt x="253" y="4"/>
                    </a:lnTo>
                    <a:lnTo>
                      <a:pt x="260" y="2"/>
                    </a:lnTo>
                    <a:lnTo>
                      <a:pt x="260" y="2"/>
                    </a:lnTo>
                    <a:lnTo>
                      <a:pt x="263" y="0"/>
                    </a:lnTo>
                    <a:lnTo>
                      <a:pt x="264" y="0"/>
                    </a:lnTo>
                    <a:lnTo>
                      <a:pt x="265" y="0"/>
                    </a:lnTo>
                    <a:lnTo>
                      <a:pt x="265" y="0"/>
                    </a:lnTo>
                    <a:lnTo>
                      <a:pt x="265" y="3"/>
                    </a:lnTo>
                    <a:lnTo>
                      <a:pt x="265" y="4"/>
                    </a:lnTo>
                    <a:lnTo>
                      <a:pt x="265" y="4"/>
                    </a:lnTo>
                    <a:lnTo>
                      <a:pt x="269" y="5"/>
                    </a:lnTo>
                    <a:lnTo>
                      <a:pt x="270" y="6"/>
                    </a:lnTo>
                    <a:lnTo>
                      <a:pt x="271" y="7"/>
                    </a:lnTo>
                    <a:lnTo>
                      <a:pt x="271" y="7"/>
                    </a:lnTo>
                    <a:lnTo>
                      <a:pt x="273" y="11"/>
                    </a:lnTo>
                    <a:lnTo>
                      <a:pt x="275" y="14"/>
                    </a:lnTo>
                    <a:lnTo>
                      <a:pt x="275" y="14"/>
                    </a:lnTo>
                    <a:lnTo>
                      <a:pt x="280" y="16"/>
                    </a:lnTo>
                    <a:lnTo>
                      <a:pt x="283" y="17"/>
                    </a:lnTo>
                    <a:lnTo>
                      <a:pt x="283" y="17"/>
                    </a:lnTo>
                    <a:lnTo>
                      <a:pt x="285" y="23"/>
                    </a:lnTo>
                    <a:lnTo>
                      <a:pt x="288" y="29"/>
                    </a:lnTo>
                    <a:lnTo>
                      <a:pt x="288" y="29"/>
                    </a:lnTo>
                    <a:lnTo>
                      <a:pt x="290" y="31"/>
                    </a:lnTo>
                    <a:lnTo>
                      <a:pt x="292" y="32"/>
                    </a:lnTo>
                    <a:lnTo>
                      <a:pt x="292" y="32"/>
                    </a:lnTo>
                    <a:lnTo>
                      <a:pt x="293" y="34"/>
                    </a:lnTo>
                    <a:lnTo>
                      <a:pt x="296" y="35"/>
                    </a:lnTo>
                    <a:lnTo>
                      <a:pt x="296" y="35"/>
                    </a:lnTo>
                    <a:lnTo>
                      <a:pt x="297" y="35"/>
                    </a:lnTo>
                    <a:lnTo>
                      <a:pt x="297" y="35"/>
                    </a:lnTo>
                    <a:lnTo>
                      <a:pt x="307" y="40"/>
                    </a:lnTo>
                    <a:lnTo>
                      <a:pt x="313" y="45"/>
                    </a:lnTo>
                    <a:lnTo>
                      <a:pt x="319" y="48"/>
                    </a:lnTo>
                    <a:lnTo>
                      <a:pt x="322" y="49"/>
                    </a:lnTo>
                    <a:lnTo>
                      <a:pt x="325" y="49"/>
                    </a:lnTo>
                    <a:lnTo>
                      <a:pt x="325" y="49"/>
                    </a:lnTo>
                    <a:lnTo>
                      <a:pt x="338" y="46"/>
                    </a:lnTo>
                    <a:lnTo>
                      <a:pt x="344" y="45"/>
                    </a:lnTo>
                    <a:lnTo>
                      <a:pt x="349" y="45"/>
                    </a:lnTo>
                    <a:lnTo>
                      <a:pt x="349" y="45"/>
                    </a:lnTo>
                    <a:lnTo>
                      <a:pt x="355" y="45"/>
                    </a:lnTo>
                    <a:lnTo>
                      <a:pt x="362" y="45"/>
                    </a:lnTo>
                    <a:lnTo>
                      <a:pt x="373" y="42"/>
                    </a:lnTo>
                    <a:lnTo>
                      <a:pt x="373" y="42"/>
                    </a:lnTo>
                    <a:lnTo>
                      <a:pt x="379" y="39"/>
                    </a:lnTo>
                    <a:lnTo>
                      <a:pt x="386" y="35"/>
                    </a:lnTo>
                    <a:lnTo>
                      <a:pt x="392" y="32"/>
                    </a:lnTo>
                    <a:lnTo>
                      <a:pt x="394" y="32"/>
                    </a:lnTo>
                    <a:lnTo>
                      <a:pt x="395" y="33"/>
                    </a:lnTo>
                    <a:lnTo>
                      <a:pt x="395" y="33"/>
                    </a:lnTo>
                    <a:lnTo>
                      <a:pt x="394" y="38"/>
                    </a:lnTo>
                    <a:lnTo>
                      <a:pt x="392" y="47"/>
                    </a:lnTo>
                    <a:lnTo>
                      <a:pt x="389" y="55"/>
                    </a:lnTo>
                    <a:lnTo>
                      <a:pt x="387" y="59"/>
                    </a:lnTo>
                    <a:lnTo>
                      <a:pt x="387" y="59"/>
                    </a:lnTo>
                    <a:lnTo>
                      <a:pt x="386" y="62"/>
                    </a:lnTo>
                    <a:lnTo>
                      <a:pt x="383" y="64"/>
                    </a:lnTo>
                    <a:lnTo>
                      <a:pt x="380" y="66"/>
                    </a:lnTo>
                    <a:lnTo>
                      <a:pt x="375" y="67"/>
                    </a:lnTo>
                    <a:lnTo>
                      <a:pt x="375" y="67"/>
                    </a:lnTo>
                    <a:lnTo>
                      <a:pt x="361" y="65"/>
                    </a:lnTo>
                    <a:lnTo>
                      <a:pt x="354" y="66"/>
                    </a:lnTo>
                    <a:lnTo>
                      <a:pt x="351" y="66"/>
                    </a:lnTo>
                    <a:lnTo>
                      <a:pt x="350" y="67"/>
                    </a:lnTo>
                    <a:lnTo>
                      <a:pt x="350" y="67"/>
                    </a:lnTo>
                    <a:lnTo>
                      <a:pt x="340" y="77"/>
                    </a:lnTo>
                    <a:lnTo>
                      <a:pt x="334" y="82"/>
                    </a:lnTo>
                    <a:lnTo>
                      <a:pt x="331" y="85"/>
                    </a:lnTo>
                    <a:lnTo>
                      <a:pt x="331" y="85"/>
                    </a:lnTo>
                    <a:lnTo>
                      <a:pt x="329" y="90"/>
                    </a:lnTo>
                    <a:lnTo>
                      <a:pt x="324" y="97"/>
                    </a:lnTo>
                    <a:lnTo>
                      <a:pt x="316" y="107"/>
                    </a:lnTo>
                    <a:lnTo>
                      <a:pt x="316" y="10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4" name="フリーフォーム 23">
                <a:extLst>
                  <a:ext uri="{FF2B5EF4-FFF2-40B4-BE49-F238E27FC236}">
                    <a16:creationId xmlns:a16="http://schemas.microsoft.com/office/drawing/2014/main" id="{00000000-0008-0000-0000-000016000000}"/>
                  </a:ext>
                </a:extLst>
              </p:cNvPr>
              <p:cNvSpPr>
                <a:spLocks/>
              </p:cNvSpPr>
              <p:nvPr/>
            </p:nvSpPr>
            <p:spPr bwMode="auto">
              <a:xfrm>
                <a:off x="615" y="490"/>
                <a:ext cx="2" cy="1"/>
              </a:xfrm>
              <a:custGeom>
                <a:avLst/>
                <a:gdLst>
                  <a:gd name="T0" fmla="*/ 14 w 14"/>
                  <a:gd name="T1" fmla="*/ 0 h 9"/>
                  <a:gd name="T2" fmla="*/ 14 w 14"/>
                  <a:gd name="T3" fmla="*/ 0 h 9"/>
                  <a:gd name="T4" fmla="*/ 12 w 14"/>
                  <a:gd name="T5" fmla="*/ 1 h 9"/>
                  <a:gd name="T6" fmla="*/ 11 w 14"/>
                  <a:gd name="T7" fmla="*/ 1 h 9"/>
                  <a:gd name="T8" fmla="*/ 11 w 14"/>
                  <a:gd name="T9" fmla="*/ 1 h 9"/>
                  <a:gd name="T10" fmla="*/ 9 w 14"/>
                  <a:gd name="T11" fmla="*/ 3 h 9"/>
                  <a:gd name="T12" fmla="*/ 7 w 14"/>
                  <a:gd name="T13" fmla="*/ 4 h 9"/>
                  <a:gd name="T14" fmla="*/ 7 w 14"/>
                  <a:gd name="T15" fmla="*/ 4 h 9"/>
                  <a:gd name="T16" fmla="*/ 5 w 14"/>
                  <a:gd name="T17" fmla="*/ 3 h 9"/>
                  <a:gd name="T18" fmla="*/ 1 w 14"/>
                  <a:gd name="T19" fmla="*/ 3 h 9"/>
                  <a:gd name="T20" fmla="*/ 1 w 14"/>
                  <a:gd name="T21" fmla="*/ 3 h 9"/>
                  <a:gd name="T22" fmla="*/ 0 w 14"/>
                  <a:gd name="T23" fmla="*/ 4 h 9"/>
                  <a:gd name="T24" fmla="*/ 0 w 14"/>
                  <a:gd name="T25" fmla="*/ 5 h 9"/>
                  <a:gd name="T26" fmla="*/ 1 w 14"/>
                  <a:gd name="T27" fmla="*/ 6 h 9"/>
                  <a:gd name="T28" fmla="*/ 1 w 14"/>
                  <a:gd name="T29" fmla="*/ 6 h 9"/>
                  <a:gd name="T30" fmla="*/ 5 w 14"/>
                  <a:gd name="T31" fmla="*/ 8 h 9"/>
                  <a:gd name="T32" fmla="*/ 6 w 14"/>
                  <a:gd name="T33" fmla="*/ 8 h 9"/>
                  <a:gd name="T34" fmla="*/ 6 w 14"/>
                  <a:gd name="T35" fmla="*/ 8 h 9"/>
                  <a:gd name="T36" fmla="*/ 4 w 14"/>
                  <a:gd name="T37" fmla="*/ 9 h 9"/>
                  <a:gd name="T38" fmla="*/ 4 w 14"/>
                  <a:gd name="T39" fmla="*/ 9 h 9"/>
                  <a:gd name="T40" fmla="*/ 5 w 14"/>
                  <a:gd name="T41" fmla="*/ 9 h 9"/>
                  <a:gd name="T42" fmla="*/ 5 w 14"/>
                  <a:gd name="T43" fmla="*/ 9 h 9"/>
                  <a:gd name="T44" fmla="*/ 8 w 14"/>
                  <a:gd name="T45" fmla="*/ 9 h 9"/>
                  <a:gd name="T46" fmla="*/ 9 w 14"/>
                  <a:gd name="T47" fmla="*/ 9 h 9"/>
                  <a:gd name="T48" fmla="*/ 10 w 14"/>
                  <a:gd name="T49" fmla="*/ 8 h 9"/>
                  <a:gd name="T50" fmla="*/ 10 w 14"/>
                  <a:gd name="T51" fmla="*/ 8 h 9"/>
                  <a:gd name="T52" fmla="*/ 10 w 14"/>
                  <a:gd name="T53" fmla="*/ 5 h 9"/>
                  <a:gd name="T54" fmla="*/ 10 w 14"/>
                  <a:gd name="T55" fmla="*/ 3 h 9"/>
                  <a:gd name="T56" fmla="*/ 10 w 14"/>
                  <a:gd name="T57" fmla="*/ 3 h 9"/>
                  <a:gd name="T58" fmla="*/ 12 w 14"/>
                  <a:gd name="T59" fmla="*/ 2 h 9"/>
                  <a:gd name="T60" fmla="*/ 14 w 14"/>
                  <a:gd name="T61" fmla="*/ 0 h 9"/>
                  <a:gd name="T62" fmla="*/ 14 w 14"/>
                  <a:gd name="T6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 h="9">
                    <a:moveTo>
                      <a:pt x="14" y="0"/>
                    </a:moveTo>
                    <a:lnTo>
                      <a:pt x="14" y="0"/>
                    </a:lnTo>
                    <a:lnTo>
                      <a:pt x="12" y="1"/>
                    </a:lnTo>
                    <a:lnTo>
                      <a:pt x="11" y="1"/>
                    </a:lnTo>
                    <a:lnTo>
                      <a:pt x="11" y="1"/>
                    </a:lnTo>
                    <a:lnTo>
                      <a:pt x="9" y="3"/>
                    </a:lnTo>
                    <a:lnTo>
                      <a:pt x="7" y="4"/>
                    </a:lnTo>
                    <a:lnTo>
                      <a:pt x="7" y="4"/>
                    </a:lnTo>
                    <a:lnTo>
                      <a:pt x="5" y="3"/>
                    </a:lnTo>
                    <a:lnTo>
                      <a:pt x="1" y="3"/>
                    </a:lnTo>
                    <a:lnTo>
                      <a:pt x="1" y="3"/>
                    </a:lnTo>
                    <a:lnTo>
                      <a:pt x="0" y="4"/>
                    </a:lnTo>
                    <a:lnTo>
                      <a:pt x="0" y="5"/>
                    </a:lnTo>
                    <a:lnTo>
                      <a:pt x="1" y="6"/>
                    </a:lnTo>
                    <a:lnTo>
                      <a:pt x="1" y="6"/>
                    </a:lnTo>
                    <a:lnTo>
                      <a:pt x="5" y="8"/>
                    </a:lnTo>
                    <a:lnTo>
                      <a:pt x="6" y="8"/>
                    </a:lnTo>
                    <a:lnTo>
                      <a:pt x="6" y="8"/>
                    </a:lnTo>
                    <a:lnTo>
                      <a:pt x="4" y="9"/>
                    </a:lnTo>
                    <a:lnTo>
                      <a:pt x="4" y="9"/>
                    </a:lnTo>
                    <a:lnTo>
                      <a:pt x="5" y="9"/>
                    </a:lnTo>
                    <a:lnTo>
                      <a:pt x="5" y="9"/>
                    </a:lnTo>
                    <a:lnTo>
                      <a:pt x="8" y="9"/>
                    </a:lnTo>
                    <a:lnTo>
                      <a:pt x="9" y="9"/>
                    </a:lnTo>
                    <a:lnTo>
                      <a:pt x="10" y="8"/>
                    </a:lnTo>
                    <a:lnTo>
                      <a:pt x="10" y="8"/>
                    </a:lnTo>
                    <a:lnTo>
                      <a:pt x="10" y="5"/>
                    </a:lnTo>
                    <a:lnTo>
                      <a:pt x="10" y="3"/>
                    </a:lnTo>
                    <a:lnTo>
                      <a:pt x="10" y="3"/>
                    </a:lnTo>
                    <a:lnTo>
                      <a:pt x="12" y="2"/>
                    </a:lnTo>
                    <a:lnTo>
                      <a:pt x="14" y="0"/>
                    </a:lnTo>
                    <a:lnTo>
                      <a:pt x="14"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5" name="フリーフォーム 24">
                <a:extLst>
                  <a:ext uri="{FF2B5EF4-FFF2-40B4-BE49-F238E27FC236}">
                    <a16:creationId xmlns:a16="http://schemas.microsoft.com/office/drawing/2014/main" id="{00000000-0008-0000-0000-000017000000}"/>
                  </a:ext>
                </a:extLst>
              </p:cNvPr>
              <p:cNvSpPr>
                <a:spLocks/>
              </p:cNvSpPr>
              <p:nvPr/>
            </p:nvSpPr>
            <p:spPr bwMode="auto">
              <a:xfrm>
                <a:off x="610" y="486"/>
                <a:ext cx="4" cy="2"/>
              </a:xfrm>
              <a:custGeom>
                <a:avLst/>
                <a:gdLst>
                  <a:gd name="T0" fmla="*/ 19 w 32"/>
                  <a:gd name="T1" fmla="*/ 16 h 21"/>
                  <a:gd name="T2" fmla="*/ 17 w 32"/>
                  <a:gd name="T3" fmla="*/ 17 h 21"/>
                  <a:gd name="T4" fmla="*/ 16 w 32"/>
                  <a:gd name="T5" fmla="*/ 20 h 21"/>
                  <a:gd name="T6" fmla="*/ 15 w 32"/>
                  <a:gd name="T7" fmla="*/ 21 h 21"/>
                  <a:gd name="T8" fmla="*/ 13 w 32"/>
                  <a:gd name="T9" fmla="*/ 20 h 21"/>
                  <a:gd name="T10" fmla="*/ 13 w 32"/>
                  <a:gd name="T11" fmla="*/ 16 h 21"/>
                  <a:gd name="T12" fmla="*/ 12 w 32"/>
                  <a:gd name="T13" fmla="*/ 16 h 21"/>
                  <a:gd name="T14" fmla="*/ 10 w 32"/>
                  <a:gd name="T15" fmla="*/ 18 h 21"/>
                  <a:gd name="T16" fmla="*/ 10 w 32"/>
                  <a:gd name="T17" fmla="*/ 17 h 21"/>
                  <a:gd name="T18" fmla="*/ 11 w 32"/>
                  <a:gd name="T19" fmla="*/ 15 h 21"/>
                  <a:gd name="T20" fmla="*/ 10 w 32"/>
                  <a:gd name="T21" fmla="*/ 15 h 21"/>
                  <a:gd name="T22" fmla="*/ 10 w 32"/>
                  <a:gd name="T23" fmla="*/ 13 h 21"/>
                  <a:gd name="T24" fmla="*/ 13 w 32"/>
                  <a:gd name="T25" fmla="*/ 11 h 21"/>
                  <a:gd name="T26" fmla="*/ 13 w 32"/>
                  <a:gd name="T27" fmla="*/ 8 h 21"/>
                  <a:gd name="T28" fmla="*/ 11 w 32"/>
                  <a:gd name="T29" fmla="*/ 6 h 21"/>
                  <a:gd name="T30" fmla="*/ 9 w 32"/>
                  <a:gd name="T31" fmla="*/ 5 h 21"/>
                  <a:gd name="T32" fmla="*/ 2 w 32"/>
                  <a:gd name="T33" fmla="*/ 5 h 21"/>
                  <a:gd name="T34" fmla="*/ 1 w 32"/>
                  <a:gd name="T35" fmla="*/ 2 h 21"/>
                  <a:gd name="T36" fmla="*/ 1 w 32"/>
                  <a:gd name="T37" fmla="*/ 0 h 21"/>
                  <a:gd name="T38" fmla="*/ 6 w 32"/>
                  <a:gd name="T39" fmla="*/ 0 h 21"/>
                  <a:gd name="T40" fmla="*/ 10 w 32"/>
                  <a:gd name="T41" fmla="*/ 0 h 21"/>
                  <a:gd name="T42" fmla="*/ 11 w 32"/>
                  <a:gd name="T43" fmla="*/ 3 h 21"/>
                  <a:gd name="T44" fmla="*/ 13 w 32"/>
                  <a:gd name="T45" fmla="*/ 5 h 21"/>
                  <a:gd name="T46" fmla="*/ 18 w 32"/>
                  <a:gd name="T47" fmla="*/ 5 h 21"/>
                  <a:gd name="T48" fmla="*/ 22 w 32"/>
                  <a:gd name="T49" fmla="*/ 4 h 21"/>
                  <a:gd name="T50" fmla="*/ 24 w 32"/>
                  <a:gd name="T51" fmla="*/ 2 h 21"/>
                  <a:gd name="T52" fmla="*/ 27 w 32"/>
                  <a:gd name="T53" fmla="*/ 2 h 21"/>
                  <a:gd name="T54" fmla="*/ 30 w 32"/>
                  <a:gd name="T55" fmla="*/ 3 h 21"/>
                  <a:gd name="T56" fmla="*/ 27 w 32"/>
                  <a:gd name="T57" fmla="*/ 5 h 21"/>
                  <a:gd name="T58" fmla="*/ 26 w 32"/>
                  <a:gd name="T59" fmla="*/ 7 h 21"/>
                  <a:gd name="T60" fmla="*/ 28 w 32"/>
                  <a:gd name="T61" fmla="*/ 11 h 21"/>
                  <a:gd name="T62" fmla="*/ 29 w 32"/>
                  <a:gd name="T63" fmla="*/ 12 h 21"/>
                  <a:gd name="T64" fmla="*/ 29 w 32"/>
                  <a:gd name="T65" fmla="*/ 13 h 21"/>
                  <a:gd name="T66" fmla="*/ 32 w 32"/>
                  <a:gd name="T67" fmla="*/ 17 h 21"/>
                  <a:gd name="T68" fmla="*/ 31 w 32"/>
                  <a:gd name="T69" fmla="*/ 18 h 21"/>
                  <a:gd name="T70" fmla="*/ 22 w 32"/>
                  <a:gd name="T71" fmla="*/ 18 h 21"/>
                  <a:gd name="T72" fmla="*/ 20 w 32"/>
                  <a:gd name="T73" fmla="*/ 17 h 21"/>
                  <a:gd name="T74" fmla="*/ 19 w 32"/>
                  <a:gd name="T75"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21">
                    <a:moveTo>
                      <a:pt x="19" y="16"/>
                    </a:moveTo>
                    <a:lnTo>
                      <a:pt x="19" y="16"/>
                    </a:lnTo>
                    <a:lnTo>
                      <a:pt x="18" y="16"/>
                    </a:lnTo>
                    <a:lnTo>
                      <a:pt x="17" y="17"/>
                    </a:lnTo>
                    <a:lnTo>
                      <a:pt x="16" y="20"/>
                    </a:lnTo>
                    <a:lnTo>
                      <a:pt x="16" y="20"/>
                    </a:lnTo>
                    <a:lnTo>
                      <a:pt x="15" y="21"/>
                    </a:lnTo>
                    <a:lnTo>
                      <a:pt x="15" y="21"/>
                    </a:lnTo>
                    <a:lnTo>
                      <a:pt x="13" y="20"/>
                    </a:lnTo>
                    <a:lnTo>
                      <a:pt x="13" y="20"/>
                    </a:lnTo>
                    <a:lnTo>
                      <a:pt x="13" y="17"/>
                    </a:lnTo>
                    <a:lnTo>
                      <a:pt x="13" y="16"/>
                    </a:lnTo>
                    <a:lnTo>
                      <a:pt x="12" y="16"/>
                    </a:lnTo>
                    <a:lnTo>
                      <a:pt x="12" y="16"/>
                    </a:lnTo>
                    <a:lnTo>
                      <a:pt x="11" y="18"/>
                    </a:lnTo>
                    <a:lnTo>
                      <a:pt x="10" y="18"/>
                    </a:lnTo>
                    <a:lnTo>
                      <a:pt x="10" y="17"/>
                    </a:lnTo>
                    <a:lnTo>
                      <a:pt x="10" y="17"/>
                    </a:lnTo>
                    <a:lnTo>
                      <a:pt x="11" y="15"/>
                    </a:lnTo>
                    <a:lnTo>
                      <a:pt x="11" y="15"/>
                    </a:lnTo>
                    <a:lnTo>
                      <a:pt x="10" y="15"/>
                    </a:lnTo>
                    <a:lnTo>
                      <a:pt x="10" y="15"/>
                    </a:lnTo>
                    <a:lnTo>
                      <a:pt x="10" y="13"/>
                    </a:lnTo>
                    <a:lnTo>
                      <a:pt x="10" y="13"/>
                    </a:lnTo>
                    <a:lnTo>
                      <a:pt x="12" y="13"/>
                    </a:lnTo>
                    <a:lnTo>
                      <a:pt x="13" y="11"/>
                    </a:lnTo>
                    <a:lnTo>
                      <a:pt x="13" y="11"/>
                    </a:lnTo>
                    <a:lnTo>
                      <a:pt x="13" y="8"/>
                    </a:lnTo>
                    <a:lnTo>
                      <a:pt x="12" y="7"/>
                    </a:lnTo>
                    <a:lnTo>
                      <a:pt x="11" y="6"/>
                    </a:lnTo>
                    <a:lnTo>
                      <a:pt x="11" y="6"/>
                    </a:lnTo>
                    <a:lnTo>
                      <a:pt x="9" y="5"/>
                    </a:lnTo>
                    <a:lnTo>
                      <a:pt x="6" y="5"/>
                    </a:lnTo>
                    <a:lnTo>
                      <a:pt x="2" y="5"/>
                    </a:lnTo>
                    <a:lnTo>
                      <a:pt x="2" y="5"/>
                    </a:lnTo>
                    <a:lnTo>
                      <a:pt x="1" y="2"/>
                    </a:lnTo>
                    <a:lnTo>
                      <a:pt x="0" y="1"/>
                    </a:lnTo>
                    <a:lnTo>
                      <a:pt x="1" y="0"/>
                    </a:lnTo>
                    <a:lnTo>
                      <a:pt x="1" y="0"/>
                    </a:lnTo>
                    <a:lnTo>
                      <a:pt x="6" y="0"/>
                    </a:lnTo>
                    <a:lnTo>
                      <a:pt x="9" y="0"/>
                    </a:lnTo>
                    <a:lnTo>
                      <a:pt x="10" y="0"/>
                    </a:lnTo>
                    <a:lnTo>
                      <a:pt x="10" y="0"/>
                    </a:lnTo>
                    <a:lnTo>
                      <a:pt x="11" y="3"/>
                    </a:lnTo>
                    <a:lnTo>
                      <a:pt x="11" y="5"/>
                    </a:lnTo>
                    <a:lnTo>
                      <a:pt x="13" y="5"/>
                    </a:lnTo>
                    <a:lnTo>
                      <a:pt x="13" y="5"/>
                    </a:lnTo>
                    <a:lnTo>
                      <a:pt x="18" y="5"/>
                    </a:lnTo>
                    <a:lnTo>
                      <a:pt x="21" y="5"/>
                    </a:lnTo>
                    <a:lnTo>
                      <a:pt x="22" y="4"/>
                    </a:lnTo>
                    <a:lnTo>
                      <a:pt x="22" y="4"/>
                    </a:lnTo>
                    <a:lnTo>
                      <a:pt x="24" y="2"/>
                    </a:lnTo>
                    <a:lnTo>
                      <a:pt x="25" y="1"/>
                    </a:lnTo>
                    <a:lnTo>
                      <a:pt x="27" y="2"/>
                    </a:lnTo>
                    <a:lnTo>
                      <a:pt x="27" y="2"/>
                    </a:lnTo>
                    <a:lnTo>
                      <a:pt x="30" y="3"/>
                    </a:lnTo>
                    <a:lnTo>
                      <a:pt x="30" y="3"/>
                    </a:lnTo>
                    <a:lnTo>
                      <a:pt x="27" y="5"/>
                    </a:lnTo>
                    <a:lnTo>
                      <a:pt x="26" y="7"/>
                    </a:lnTo>
                    <a:lnTo>
                      <a:pt x="26" y="7"/>
                    </a:lnTo>
                    <a:lnTo>
                      <a:pt x="26" y="9"/>
                    </a:lnTo>
                    <a:lnTo>
                      <a:pt x="28" y="11"/>
                    </a:lnTo>
                    <a:lnTo>
                      <a:pt x="28" y="11"/>
                    </a:lnTo>
                    <a:lnTo>
                      <a:pt x="29" y="12"/>
                    </a:lnTo>
                    <a:lnTo>
                      <a:pt x="29" y="13"/>
                    </a:lnTo>
                    <a:lnTo>
                      <a:pt x="29" y="13"/>
                    </a:lnTo>
                    <a:lnTo>
                      <a:pt x="31" y="16"/>
                    </a:lnTo>
                    <a:lnTo>
                      <a:pt x="32" y="17"/>
                    </a:lnTo>
                    <a:lnTo>
                      <a:pt x="31" y="18"/>
                    </a:lnTo>
                    <a:lnTo>
                      <a:pt x="31" y="18"/>
                    </a:lnTo>
                    <a:lnTo>
                      <a:pt x="27" y="18"/>
                    </a:lnTo>
                    <a:lnTo>
                      <a:pt x="22" y="18"/>
                    </a:lnTo>
                    <a:lnTo>
                      <a:pt x="22" y="18"/>
                    </a:lnTo>
                    <a:lnTo>
                      <a:pt x="20" y="17"/>
                    </a:lnTo>
                    <a:lnTo>
                      <a:pt x="19" y="16"/>
                    </a:lnTo>
                    <a:lnTo>
                      <a:pt x="19" y="1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6" name="フリーフォーム 25">
                <a:extLst>
                  <a:ext uri="{FF2B5EF4-FFF2-40B4-BE49-F238E27FC236}">
                    <a16:creationId xmlns:a16="http://schemas.microsoft.com/office/drawing/2014/main" id="{00000000-0008-0000-0000-000018000000}"/>
                  </a:ext>
                </a:extLst>
              </p:cNvPr>
              <p:cNvSpPr>
                <a:spLocks/>
              </p:cNvSpPr>
              <p:nvPr/>
            </p:nvSpPr>
            <p:spPr bwMode="auto">
              <a:xfrm>
                <a:off x="617" y="487"/>
                <a:ext cx="3" cy="2"/>
              </a:xfrm>
              <a:custGeom>
                <a:avLst/>
                <a:gdLst>
                  <a:gd name="T0" fmla="*/ 11 w 28"/>
                  <a:gd name="T1" fmla="*/ 7 h 22"/>
                  <a:gd name="T2" fmla="*/ 10 w 28"/>
                  <a:gd name="T3" fmla="*/ 9 h 22"/>
                  <a:gd name="T4" fmla="*/ 11 w 28"/>
                  <a:gd name="T5" fmla="*/ 11 h 22"/>
                  <a:gd name="T6" fmla="*/ 11 w 28"/>
                  <a:gd name="T7" fmla="*/ 13 h 22"/>
                  <a:gd name="T8" fmla="*/ 10 w 28"/>
                  <a:gd name="T9" fmla="*/ 14 h 22"/>
                  <a:gd name="T10" fmla="*/ 9 w 28"/>
                  <a:gd name="T11" fmla="*/ 13 h 22"/>
                  <a:gd name="T12" fmla="*/ 6 w 28"/>
                  <a:gd name="T13" fmla="*/ 9 h 22"/>
                  <a:gd name="T14" fmla="*/ 4 w 28"/>
                  <a:gd name="T15" fmla="*/ 12 h 22"/>
                  <a:gd name="T16" fmla="*/ 4 w 28"/>
                  <a:gd name="T17" fmla="*/ 14 h 22"/>
                  <a:gd name="T18" fmla="*/ 3 w 28"/>
                  <a:gd name="T19" fmla="*/ 15 h 22"/>
                  <a:gd name="T20" fmla="*/ 2 w 28"/>
                  <a:gd name="T21" fmla="*/ 14 h 22"/>
                  <a:gd name="T22" fmla="*/ 2 w 28"/>
                  <a:gd name="T23" fmla="*/ 14 h 22"/>
                  <a:gd name="T24" fmla="*/ 0 w 28"/>
                  <a:gd name="T25" fmla="*/ 18 h 22"/>
                  <a:gd name="T26" fmla="*/ 2 w 28"/>
                  <a:gd name="T27" fmla="*/ 19 h 22"/>
                  <a:gd name="T28" fmla="*/ 3 w 28"/>
                  <a:gd name="T29" fmla="*/ 19 h 22"/>
                  <a:gd name="T30" fmla="*/ 2 w 28"/>
                  <a:gd name="T31" fmla="*/ 21 h 22"/>
                  <a:gd name="T32" fmla="*/ 3 w 28"/>
                  <a:gd name="T33" fmla="*/ 22 h 22"/>
                  <a:gd name="T34" fmla="*/ 6 w 28"/>
                  <a:gd name="T35" fmla="*/ 21 h 22"/>
                  <a:gd name="T36" fmla="*/ 8 w 28"/>
                  <a:gd name="T37" fmla="*/ 20 h 22"/>
                  <a:gd name="T38" fmla="*/ 9 w 28"/>
                  <a:gd name="T39" fmla="*/ 17 h 22"/>
                  <a:gd name="T40" fmla="*/ 11 w 28"/>
                  <a:gd name="T41" fmla="*/ 16 h 22"/>
                  <a:gd name="T42" fmla="*/ 14 w 28"/>
                  <a:gd name="T43" fmla="*/ 15 h 22"/>
                  <a:gd name="T44" fmla="*/ 15 w 28"/>
                  <a:gd name="T45" fmla="*/ 15 h 22"/>
                  <a:gd name="T46" fmla="*/ 15 w 28"/>
                  <a:gd name="T47" fmla="*/ 15 h 22"/>
                  <a:gd name="T48" fmla="*/ 17 w 28"/>
                  <a:gd name="T49" fmla="*/ 16 h 22"/>
                  <a:gd name="T50" fmla="*/ 17 w 28"/>
                  <a:gd name="T51" fmla="*/ 16 h 22"/>
                  <a:gd name="T52" fmla="*/ 18 w 28"/>
                  <a:gd name="T53" fmla="*/ 17 h 22"/>
                  <a:gd name="T54" fmla="*/ 18 w 28"/>
                  <a:gd name="T55" fmla="*/ 17 h 22"/>
                  <a:gd name="T56" fmla="*/ 21 w 28"/>
                  <a:gd name="T57" fmla="*/ 15 h 22"/>
                  <a:gd name="T58" fmla="*/ 19 w 28"/>
                  <a:gd name="T59" fmla="*/ 14 h 22"/>
                  <a:gd name="T60" fmla="*/ 19 w 28"/>
                  <a:gd name="T61" fmla="*/ 13 h 22"/>
                  <a:gd name="T62" fmla="*/ 22 w 28"/>
                  <a:gd name="T63" fmla="*/ 12 h 22"/>
                  <a:gd name="T64" fmla="*/ 21 w 28"/>
                  <a:gd name="T65" fmla="*/ 11 h 22"/>
                  <a:gd name="T66" fmla="*/ 22 w 28"/>
                  <a:gd name="T67" fmla="*/ 10 h 22"/>
                  <a:gd name="T68" fmla="*/ 24 w 28"/>
                  <a:gd name="T69" fmla="*/ 10 h 22"/>
                  <a:gd name="T70" fmla="*/ 25 w 28"/>
                  <a:gd name="T71" fmla="*/ 9 h 22"/>
                  <a:gd name="T72" fmla="*/ 28 w 28"/>
                  <a:gd name="T73" fmla="*/ 7 h 22"/>
                  <a:gd name="T74" fmla="*/ 28 w 28"/>
                  <a:gd name="T75" fmla="*/ 7 h 22"/>
                  <a:gd name="T76" fmla="*/ 26 w 28"/>
                  <a:gd name="T77" fmla="*/ 3 h 22"/>
                  <a:gd name="T78" fmla="*/ 24 w 28"/>
                  <a:gd name="T79" fmla="*/ 0 h 22"/>
                  <a:gd name="T80" fmla="*/ 21 w 28"/>
                  <a:gd name="T81" fmla="*/ 0 h 22"/>
                  <a:gd name="T82" fmla="*/ 19 w 28"/>
                  <a:gd name="T83" fmla="*/ 2 h 22"/>
                  <a:gd name="T84" fmla="*/ 21 w 28"/>
                  <a:gd name="T85" fmla="*/ 4 h 22"/>
                  <a:gd name="T86" fmla="*/ 21 w 28"/>
                  <a:gd name="T87" fmla="*/ 7 h 22"/>
                  <a:gd name="T88" fmla="*/ 21 w 28"/>
                  <a:gd name="T89" fmla="*/ 10 h 22"/>
                  <a:gd name="T90" fmla="*/ 17 w 28"/>
                  <a:gd name="T91" fmla="*/ 10 h 22"/>
                  <a:gd name="T92" fmla="*/ 14 w 28"/>
                  <a:gd name="T93" fmla="*/ 12 h 22"/>
                  <a:gd name="T94" fmla="*/ 13 w 28"/>
                  <a:gd name="T95" fmla="*/ 12 h 22"/>
                  <a:gd name="T96" fmla="*/ 12 w 28"/>
                  <a:gd name="T97" fmla="*/ 7 h 22"/>
                  <a:gd name="T98" fmla="*/ 11 w 28"/>
                  <a:gd name="T9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22">
                    <a:moveTo>
                      <a:pt x="11" y="7"/>
                    </a:moveTo>
                    <a:lnTo>
                      <a:pt x="11" y="7"/>
                    </a:lnTo>
                    <a:lnTo>
                      <a:pt x="10" y="7"/>
                    </a:lnTo>
                    <a:lnTo>
                      <a:pt x="10" y="9"/>
                    </a:lnTo>
                    <a:lnTo>
                      <a:pt x="10" y="9"/>
                    </a:lnTo>
                    <a:lnTo>
                      <a:pt x="11" y="11"/>
                    </a:lnTo>
                    <a:lnTo>
                      <a:pt x="11" y="13"/>
                    </a:lnTo>
                    <a:lnTo>
                      <a:pt x="11" y="13"/>
                    </a:lnTo>
                    <a:lnTo>
                      <a:pt x="11" y="13"/>
                    </a:lnTo>
                    <a:lnTo>
                      <a:pt x="10" y="14"/>
                    </a:lnTo>
                    <a:lnTo>
                      <a:pt x="9" y="13"/>
                    </a:lnTo>
                    <a:lnTo>
                      <a:pt x="9" y="13"/>
                    </a:lnTo>
                    <a:lnTo>
                      <a:pt x="6" y="9"/>
                    </a:lnTo>
                    <a:lnTo>
                      <a:pt x="6" y="9"/>
                    </a:lnTo>
                    <a:lnTo>
                      <a:pt x="5" y="10"/>
                    </a:lnTo>
                    <a:lnTo>
                      <a:pt x="4" y="12"/>
                    </a:lnTo>
                    <a:lnTo>
                      <a:pt x="4" y="12"/>
                    </a:lnTo>
                    <a:lnTo>
                      <a:pt x="4" y="14"/>
                    </a:lnTo>
                    <a:lnTo>
                      <a:pt x="4" y="15"/>
                    </a:lnTo>
                    <a:lnTo>
                      <a:pt x="3" y="15"/>
                    </a:lnTo>
                    <a:lnTo>
                      <a:pt x="3" y="15"/>
                    </a:lnTo>
                    <a:lnTo>
                      <a:pt x="2" y="14"/>
                    </a:lnTo>
                    <a:lnTo>
                      <a:pt x="2" y="14"/>
                    </a:lnTo>
                    <a:lnTo>
                      <a:pt x="2" y="14"/>
                    </a:lnTo>
                    <a:lnTo>
                      <a:pt x="0" y="16"/>
                    </a:lnTo>
                    <a:lnTo>
                      <a:pt x="0" y="18"/>
                    </a:lnTo>
                    <a:lnTo>
                      <a:pt x="0" y="18"/>
                    </a:lnTo>
                    <a:lnTo>
                      <a:pt x="2" y="19"/>
                    </a:lnTo>
                    <a:lnTo>
                      <a:pt x="3" y="19"/>
                    </a:lnTo>
                    <a:lnTo>
                      <a:pt x="3" y="19"/>
                    </a:lnTo>
                    <a:lnTo>
                      <a:pt x="3" y="19"/>
                    </a:lnTo>
                    <a:lnTo>
                      <a:pt x="2" y="21"/>
                    </a:lnTo>
                    <a:lnTo>
                      <a:pt x="2" y="21"/>
                    </a:lnTo>
                    <a:lnTo>
                      <a:pt x="3" y="22"/>
                    </a:lnTo>
                    <a:lnTo>
                      <a:pt x="3" y="22"/>
                    </a:lnTo>
                    <a:lnTo>
                      <a:pt x="6" y="21"/>
                    </a:lnTo>
                    <a:lnTo>
                      <a:pt x="7" y="21"/>
                    </a:lnTo>
                    <a:lnTo>
                      <a:pt x="8" y="20"/>
                    </a:lnTo>
                    <a:lnTo>
                      <a:pt x="8" y="20"/>
                    </a:lnTo>
                    <a:lnTo>
                      <a:pt x="9" y="17"/>
                    </a:lnTo>
                    <a:lnTo>
                      <a:pt x="9" y="16"/>
                    </a:lnTo>
                    <a:lnTo>
                      <a:pt x="11" y="16"/>
                    </a:lnTo>
                    <a:lnTo>
                      <a:pt x="11" y="16"/>
                    </a:lnTo>
                    <a:lnTo>
                      <a:pt x="14" y="15"/>
                    </a:lnTo>
                    <a:lnTo>
                      <a:pt x="14" y="15"/>
                    </a:lnTo>
                    <a:lnTo>
                      <a:pt x="15" y="15"/>
                    </a:lnTo>
                    <a:lnTo>
                      <a:pt x="15" y="15"/>
                    </a:lnTo>
                    <a:lnTo>
                      <a:pt x="15" y="15"/>
                    </a:lnTo>
                    <a:lnTo>
                      <a:pt x="17" y="16"/>
                    </a:lnTo>
                    <a:lnTo>
                      <a:pt x="17" y="16"/>
                    </a:lnTo>
                    <a:lnTo>
                      <a:pt x="17" y="16"/>
                    </a:lnTo>
                    <a:lnTo>
                      <a:pt x="17" y="16"/>
                    </a:lnTo>
                    <a:lnTo>
                      <a:pt x="17" y="17"/>
                    </a:lnTo>
                    <a:lnTo>
                      <a:pt x="18" y="17"/>
                    </a:lnTo>
                    <a:lnTo>
                      <a:pt x="18" y="17"/>
                    </a:lnTo>
                    <a:lnTo>
                      <a:pt x="18" y="17"/>
                    </a:lnTo>
                    <a:lnTo>
                      <a:pt x="21" y="15"/>
                    </a:lnTo>
                    <a:lnTo>
                      <a:pt x="21" y="15"/>
                    </a:lnTo>
                    <a:lnTo>
                      <a:pt x="21" y="15"/>
                    </a:lnTo>
                    <a:lnTo>
                      <a:pt x="19" y="14"/>
                    </a:lnTo>
                    <a:lnTo>
                      <a:pt x="19" y="13"/>
                    </a:lnTo>
                    <a:lnTo>
                      <a:pt x="19" y="13"/>
                    </a:lnTo>
                    <a:lnTo>
                      <a:pt x="21" y="12"/>
                    </a:lnTo>
                    <a:lnTo>
                      <a:pt x="22" y="12"/>
                    </a:lnTo>
                    <a:lnTo>
                      <a:pt x="21" y="11"/>
                    </a:lnTo>
                    <a:lnTo>
                      <a:pt x="21" y="11"/>
                    </a:lnTo>
                    <a:lnTo>
                      <a:pt x="21" y="11"/>
                    </a:lnTo>
                    <a:lnTo>
                      <a:pt x="22" y="10"/>
                    </a:lnTo>
                    <a:lnTo>
                      <a:pt x="22" y="10"/>
                    </a:lnTo>
                    <a:lnTo>
                      <a:pt x="24" y="10"/>
                    </a:lnTo>
                    <a:lnTo>
                      <a:pt x="25" y="9"/>
                    </a:lnTo>
                    <a:lnTo>
                      <a:pt x="25" y="9"/>
                    </a:lnTo>
                    <a:lnTo>
                      <a:pt x="27" y="9"/>
                    </a:lnTo>
                    <a:lnTo>
                      <a:pt x="28" y="7"/>
                    </a:lnTo>
                    <a:lnTo>
                      <a:pt x="28" y="7"/>
                    </a:lnTo>
                    <a:lnTo>
                      <a:pt x="28" y="7"/>
                    </a:lnTo>
                    <a:lnTo>
                      <a:pt x="26" y="3"/>
                    </a:lnTo>
                    <a:lnTo>
                      <a:pt x="26" y="3"/>
                    </a:lnTo>
                    <a:lnTo>
                      <a:pt x="25" y="1"/>
                    </a:lnTo>
                    <a:lnTo>
                      <a:pt x="24" y="0"/>
                    </a:lnTo>
                    <a:lnTo>
                      <a:pt x="24" y="0"/>
                    </a:lnTo>
                    <a:lnTo>
                      <a:pt x="21" y="0"/>
                    </a:lnTo>
                    <a:lnTo>
                      <a:pt x="19" y="1"/>
                    </a:lnTo>
                    <a:lnTo>
                      <a:pt x="19" y="2"/>
                    </a:lnTo>
                    <a:lnTo>
                      <a:pt x="19" y="2"/>
                    </a:lnTo>
                    <a:lnTo>
                      <a:pt x="21" y="4"/>
                    </a:lnTo>
                    <a:lnTo>
                      <a:pt x="21" y="7"/>
                    </a:lnTo>
                    <a:lnTo>
                      <a:pt x="21" y="7"/>
                    </a:lnTo>
                    <a:lnTo>
                      <a:pt x="21" y="10"/>
                    </a:lnTo>
                    <a:lnTo>
                      <a:pt x="21" y="10"/>
                    </a:lnTo>
                    <a:lnTo>
                      <a:pt x="17" y="10"/>
                    </a:lnTo>
                    <a:lnTo>
                      <a:pt x="17" y="10"/>
                    </a:lnTo>
                    <a:lnTo>
                      <a:pt x="15" y="12"/>
                    </a:lnTo>
                    <a:lnTo>
                      <a:pt x="14" y="12"/>
                    </a:lnTo>
                    <a:lnTo>
                      <a:pt x="13" y="12"/>
                    </a:lnTo>
                    <a:lnTo>
                      <a:pt x="13" y="12"/>
                    </a:lnTo>
                    <a:lnTo>
                      <a:pt x="12" y="10"/>
                    </a:lnTo>
                    <a:lnTo>
                      <a:pt x="12" y="7"/>
                    </a:lnTo>
                    <a:lnTo>
                      <a:pt x="11" y="7"/>
                    </a:lnTo>
                    <a:lnTo>
                      <a:pt x="11" y="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7" name="フリーフォーム 26">
                <a:extLst>
                  <a:ext uri="{FF2B5EF4-FFF2-40B4-BE49-F238E27FC236}">
                    <a16:creationId xmlns:a16="http://schemas.microsoft.com/office/drawing/2014/main" id="{00000000-0008-0000-0000-000019000000}"/>
                  </a:ext>
                </a:extLst>
              </p:cNvPr>
              <p:cNvSpPr>
                <a:spLocks/>
              </p:cNvSpPr>
              <p:nvPr/>
            </p:nvSpPr>
            <p:spPr bwMode="auto">
              <a:xfrm>
                <a:off x="618" y="481"/>
                <a:ext cx="6" cy="5"/>
              </a:xfrm>
              <a:custGeom>
                <a:avLst/>
                <a:gdLst>
                  <a:gd name="T0" fmla="*/ 20 w 51"/>
                  <a:gd name="T1" fmla="*/ 41 h 41"/>
                  <a:gd name="T2" fmla="*/ 20 w 51"/>
                  <a:gd name="T3" fmla="*/ 39 h 41"/>
                  <a:gd name="T4" fmla="*/ 19 w 51"/>
                  <a:gd name="T5" fmla="*/ 36 h 41"/>
                  <a:gd name="T6" fmla="*/ 17 w 51"/>
                  <a:gd name="T7" fmla="*/ 32 h 41"/>
                  <a:gd name="T8" fmla="*/ 17 w 51"/>
                  <a:gd name="T9" fmla="*/ 30 h 41"/>
                  <a:gd name="T10" fmla="*/ 16 w 51"/>
                  <a:gd name="T11" fmla="*/ 28 h 41"/>
                  <a:gd name="T12" fmla="*/ 12 w 51"/>
                  <a:gd name="T13" fmla="*/ 24 h 41"/>
                  <a:gd name="T14" fmla="*/ 8 w 51"/>
                  <a:gd name="T15" fmla="*/ 21 h 41"/>
                  <a:gd name="T16" fmla="*/ 7 w 51"/>
                  <a:gd name="T17" fmla="*/ 15 h 41"/>
                  <a:gd name="T18" fmla="*/ 6 w 51"/>
                  <a:gd name="T19" fmla="*/ 13 h 41"/>
                  <a:gd name="T20" fmla="*/ 1 w 51"/>
                  <a:gd name="T21" fmla="*/ 11 h 41"/>
                  <a:gd name="T22" fmla="*/ 1 w 51"/>
                  <a:gd name="T23" fmla="*/ 10 h 41"/>
                  <a:gd name="T24" fmla="*/ 3 w 51"/>
                  <a:gd name="T25" fmla="*/ 9 h 41"/>
                  <a:gd name="T26" fmla="*/ 12 w 51"/>
                  <a:gd name="T27" fmla="*/ 6 h 41"/>
                  <a:gd name="T28" fmla="*/ 15 w 51"/>
                  <a:gd name="T29" fmla="*/ 4 h 41"/>
                  <a:gd name="T30" fmla="*/ 17 w 51"/>
                  <a:gd name="T31" fmla="*/ 4 h 41"/>
                  <a:gd name="T32" fmla="*/ 24 w 51"/>
                  <a:gd name="T33" fmla="*/ 1 h 41"/>
                  <a:gd name="T34" fmla="*/ 26 w 51"/>
                  <a:gd name="T35" fmla="*/ 0 h 41"/>
                  <a:gd name="T36" fmla="*/ 27 w 51"/>
                  <a:gd name="T37" fmla="*/ 0 h 41"/>
                  <a:gd name="T38" fmla="*/ 32 w 51"/>
                  <a:gd name="T39" fmla="*/ 4 h 41"/>
                  <a:gd name="T40" fmla="*/ 36 w 51"/>
                  <a:gd name="T41" fmla="*/ 5 h 41"/>
                  <a:gd name="T42" fmla="*/ 39 w 51"/>
                  <a:gd name="T43" fmla="*/ 6 h 41"/>
                  <a:gd name="T44" fmla="*/ 51 w 51"/>
                  <a:gd name="T45" fmla="*/ 6 h 41"/>
                  <a:gd name="T46" fmla="*/ 48 w 51"/>
                  <a:gd name="T47" fmla="*/ 10 h 41"/>
                  <a:gd name="T48" fmla="*/ 44 w 51"/>
                  <a:gd name="T49" fmla="*/ 15 h 41"/>
                  <a:gd name="T50" fmla="*/ 42 w 51"/>
                  <a:gd name="T51" fmla="*/ 18 h 41"/>
                  <a:gd name="T52" fmla="*/ 42 w 51"/>
                  <a:gd name="T53" fmla="*/ 22 h 41"/>
                  <a:gd name="T54" fmla="*/ 45 w 51"/>
                  <a:gd name="T55" fmla="*/ 24 h 41"/>
                  <a:gd name="T56" fmla="*/ 46 w 51"/>
                  <a:gd name="T57" fmla="*/ 26 h 41"/>
                  <a:gd name="T58" fmla="*/ 42 w 51"/>
                  <a:gd name="T59" fmla="*/ 32 h 41"/>
                  <a:gd name="T60" fmla="*/ 36 w 51"/>
                  <a:gd name="T61" fmla="*/ 34 h 41"/>
                  <a:gd name="T62" fmla="*/ 30 w 51"/>
                  <a:gd name="T63" fmla="*/ 36 h 41"/>
                  <a:gd name="T64" fmla="*/ 22 w 51"/>
                  <a:gd name="T65" fmla="*/ 41 h 41"/>
                  <a:gd name="T66" fmla="*/ 20 w 51"/>
                  <a:gd name="T6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 h="41">
                    <a:moveTo>
                      <a:pt x="20" y="41"/>
                    </a:moveTo>
                    <a:lnTo>
                      <a:pt x="20" y="41"/>
                    </a:lnTo>
                    <a:lnTo>
                      <a:pt x="20" y="41"/>
                    </a:lnTo>
                    <a:lnTo>
                      <a:pt x="20" y="39"/>
                    </a:lnTo>
                    <a:lnTo>
                      <a:pt x="19" y="36"/>
                    </a:lnTo>
                    <a:lnTo>
                      <a:pt x="19" y="36"/>
                    </a:lnTo>
                    <a:lnTo>
                      <a:pt x="18" y="34"/>
                    </a:lnTo>
                    <a:lnTo>
                      <a:pt x="17" y="32"/>
                    </a:lnTo>
                    <a:lnTo>
                      <a:pt x="17" y="32"/>
                    </a:lnTo>
                    <a:lnTo>
                      <a:pt x="17" y="30"/>
                    </a:lnTo>
                    <a:lnTo>
                      <a:pt x="17" y="29"/>
                    </a:lnTo>
                    <a:lnTo>
                      <a:pt x="16" y="28"/>
                    </a:lnTo>
                    <a:lnTo>
                      <a:pt x="16" y="28"/>
                    </a:lnTo>
                    <a:lnTo>
                      <a:pt x="12" y="24"/>
                    </a:lnTo>
                    <a:lnTo>
                      <a:pt x="8" y="21"/>
                    </a:lnTo>
                    <a:lnTo>
                      <a:pt x="8" y="21"/>
                    </a:lnTo>
                    <a:lnTo>
                      <a:pt x="7" y="17"/>
                    </a:lnTo>
                    <a:lnTo>
                      <a:pt x="7" y="15"/>
                    </a:lnTo>
                    <a:lnTo>
                      <a:pt x="6" y="13"/>
                    </a:lnTo>
                    <a:lnTo>
                      <a:pt x="6" y="13"/>
                    </a:lnTo>
                    <a:lnTo>
                      <a:pt x="1" y="11"/>
                    </a:lnTo>
                    <a:lnTo>
                      <a:pt x="1" y="11"/>
                    </a:lnTo>
                    <a:lnTo>
                      <a:pt x="0" y="11"/>
                    </a:lnTo>
                    <a:lnTo>
                      <a:pt x="1" y="10"/>
                    </a:lnTo>
                    <a:lnTo>
                      <a:pt x="3" y="9"/>
                    </a:lnTo>
                    <a:lnTo>
                      <a:pt x="3" y="9"/>
                    </a:lnTo>
                    <a:lnTo>
                      <a:pt x="7" y="8"/>
                    </a:lnTo>
                    <a:lnTo>
                      <a:pt x="12" y="6"/>
                    </a:lnTo>
                    <a:lnTo>
                      <a:pt x="12" y="6"/>
                    </a:lnTo>
                    <a:lnTo>
                      <a:pt x="15" y="4"/>
                    </a:lnTo>
                    <a:lnTo>
                      <a:pt x="17" y="4"/>
                    </a:lnTo>
                    <a:lnTo>
                      <a:pt x="17" y="4"/>
                    </a:lnTo>
                    <a:lnTo>
                      <a:pt x="21" y="2"/>
                    </a:lnTo>
                    <a:lnTo>
                      <a:pt x="24" y="1"/>
                    </a:lnTo>
                    <a:lnTo>
                      <a:pt x="24" y="1"/>
                    </a:lnTo>
                    <a:lnTo>
                      <a:pt x="26" y="0"/>
                    </a:lnTo>
                    <a:lnTo>
                      <a:pt x="27" y="0"/>
                    </a:lnTo>
                    <a:lnTo>
                      <a:pt x="27" y="0"/>
                    </a:lnTo>
                    <a:lnTo>
                      <a:pt x="29" y="1"/>
                    </a:lnTo>
                    <a:lnTo>
                      <a:pt x="32" y="4"/>
                    </a:lnTo>
                    <a:lnTo>
                      <a:pt x="32" y="4"/>
                    </a:lnTo>
                    <a:lnTo>
                      <a:pt x="36" y="5"/>
                    </a:lnTo>
                    <a:lnTo>
                      <a:pt x="39" y="6"/>
                    </a:lnTo>
                    <a:lnTo>
                      <a:pt x="39" y="6"/>
                    </a:lnTo>
                    <a:lnTo>
                      <a:pt x="45" y="6"/>
                    </a:lnTo>
                    <a:lnTo>
                      <a:pt x="51" y="6"/>
                    </a:lnTo>
                    <a:lnTo>
                      <a:pt x="51" y="6"/>
                    </a:lnTo>
                    <a:lnTo>
                      <a:pt x="48" y="10"/>
                    </a:lnTo>
                    <a:lnTo>
                      <a:pt x="48" y="10"/>
                    </a:lnTo>
                    <a:lnTo>
                      <a:pt x="44" y="15"/>
                    </a:lnTo>
                    <a:lnTo>
                      <a:pt x="44" y="15"/>
                    </a:lnTo>
                    <a:lnTo>
                      <a:pt x="42" y="18"/>
                    </a:lnTo>
                    <a:lnTo>
                      <a:pt x="40" y="20"/>
                    </a:lnTo>
                    <a:lnTo>
                      <a:pt x="42" y="22"/>
                    </a:lnTo>
                    <a:lnTo>
                      <a:pt x="42" y="22"/>
                    </a:lnTo>
                    <a:lnTo>
                      <a:pt x="45" y="24"/>
                    </a:lnTo>
                    <a:lnTo>
                      <a:pt x="46" y="26"/>
                    </a:lnTo>
                    <a:lnTo>
                      <a:pt x="46" y="26"/>
                    </a:lnTo>
                    <a:lnTo>
                      <a:pt x="45" y="29"/>
                    </a:lnTo>
                    <a:lnTo>
                      <a:pt x="42" y="32"/>
                    </a:lnTo>
                    <a:lnTo>
                      <a:pt x="42" y="32"/>
                    </a:lnTo>
                    <a:lnTo>
                      <a:pt x="36" y="34"/>
                    </a:lnTo>
                    <a:lnTo>
                      <a:pt x="30" y="36"/>
                    </a:lnTo>
                    <a:lnTo>
                      <a:pt x="30" y="36"/>
                    </a:lnTo>
                    <a:lnTo>
                      <a:pt x="25" y="40"/>
                    </a:lnTo>
                    <a:lnTo>
                      <a:pt x="22" y="41"/>
                    </a:lnTo>
                    <a:lnTo>
                      <a:pt x="20" y="41"/>
                    </a:lnTo>
                    <a:lnTo>
                      <a:pt x="20" y="4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8" name="フリーフォーム 27">
                <a:extLst>
                  <a:ext uri="{FF2B5EF4-FFF2-40B4-BE49-F238E27FC236}">
                    <a16:creationId xmlns:a16="http://schemas.microsoft.com/office/drawing/2014/main" id="{00000000-0008-0000-0000-00001A000000}"/>
                  </a:ext>
                </a:extLst>
              </p:cNvPr>
              <p:cNvSpPr>
                <a:spLocks/>
              </p:cNvSpPr>
              <p:nvPr/>
            </p:nvSpPr>
            <p:spPr bwMode="auto">
              <a:xfrm>
                <a:off x="622" y="488"/>
                <a:ext cx="0" cy="0"/>
              </a:xfrm>
              <a:custGeom>
                <a:avLst/>
                <a:gdLst>
                  <a:gd name="T0" fmla="*/ 3 w 3"/>
                  <a:gd name="T1" fmla="*/ 0 h 4"/>
                  <a:gd name="T2" fmla="*/ 3 w 3"/>
                  <a:gd name="T3" fmla="*/ 0 h 4"/>
                  <a:gd name="T4" fmla="*/ 2 w 3"/>
                  <a:gd name="T5" fmla="*/ 2 h 4"/>
                  <a:gd name="T6" fmla="*/ 0 w 3"/>
                  <a:gd name="T7" fmla="*/ 3 h 4"/>
                  <a:gd name="T8" fmla="*/ 0 w 3"/>
                  <a:gd name="T9" fmla="*/ 3 h 4"/>
                  <a:gd name="T10" fmla="*/ 0 w 3"/>
                  <a:gd name="T11" fmla="*/ 4 h 4"/>
                  <a:gd name="T12" fmla="*/ 1 w 3"/>
                  <a:gd name="T13" fmla="*/ 4 h 4"/>
                  <a:gd name="T14" fmla="*/ 1 w 3"/>
                  <a:gd name="T15" fmla="*/ 4 h 4"/>
                  <a:gd name="T16" fmla="*/ 2 w 3"/>
                  <a:gd name="T17" fmla="*/ 2 h 4"/>
                  <a:gd name="T18" fmla="*/ 3 w 3"/>
                  <a:gd name="T19" fmla="*/ 0 h 4"/>
                  <a:gd name="T20" fmla="*/ 3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3" y="0"/>
                    </a:moveTo>
                    <a:lnTo>
                      <a:pt x="3" y="0"/>
                    </a:lnTo>
                    <a:lnTo>
                      <a:pt x="2" y="2"/>
                    </a:lnTo>
                    <a:lnTo>
                      <a:pt x="0" y="3"/>
                    </a:lnTo>
                    <a:lnTo>
                      <a:pt x="0" y="3"/>
                    </a:lnTo>
                    <a:lnTo>
                      <a:pt x="0" y="4"/>
                    </a:lnTo>
                    <a:lnTo>
                      <a:pt x="1" y="4"/>
                    </a:lnTo>
                    <a:lnTo>
                      <a:pt x="1" y="4"/>
                    </a:lnTo>
                    <a:lnTo>
                      <a:pt x="2" y="2"/>
                    </a:lnTo>
                    <a:lnTo>
                      <a:pt x="3" y="0"/>
                    </a:lnTo>
                    <a:lnTo>
                      <a:pt x="3"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29" name="フリーフォーム 28">
                <a:extLst>
                  <a:ext uri="{FF2B5EF4-FFF2-40B4-BE49-F238E27FC236}">
                    <a16:creationId xmlns:a16="http://schemas.microsoft.com/office/drawing/2014/main" id="{00000000-0008-0000-0000-00001B000000}"/>
                  </a:ext>
                </a:extLst>
              </p:cNvPr>
              <p:cNvSpPr>
                <a:spLocks/>
              </p:cNvSpPr>
              <p:nvPr/>
            </p:nvSpPr>
            <p:spPr bwMode="auto">
              <a:xfrm>
                <a:off x="621" y="489"/>
                <a:ext cx="1" cy="0"/>
              </a:xfrm>
              <a:custGeom>
                <a:avLst/>
                <a:gdLst>
                  <a:gd name="T0" fmla="*/ 1 w 2"/>
                  <a:gd name="T1" fmla="*/ 1 h 1"/>
                  <a:gd name="T2" fmla="*/ 1 w 2"/>
                  <a:gd name="T3" fmla="*/ 1 h 1"/>
                  <a:gd name="T4" fmla="*/ 0 w 2"/>
                  <a:gd name="T5" fmla="*/ 1 h 1"/>
                  <a:gd name="T6" fmla="*/ 0 w 2"/>
                  <a:gd name="T7" fmla="*/ 1 h 1"/>
                  <a:gd name="T8" fmla="*/ 1 w 2"/>
                  <a:gd name="T9" fmla="*/ 0 h 1"/>
                  <a:gd name="T10" fmla="*/ 1 w 2"/>
                  <a:gd name="T11" fmla="*/ 0 h 1"/>
                  <a:gd name="T12" fmla="*/ 2 w 2"/>
                  <a:gd name="T13" fmla="*/ 0 h 1"/>
                  <a:gd name="T14" fmla="*/ 2 w 2"/>
                  <a:gd name="T15" fmla="*/ 1 h 1"/>
                  <a:gd name="T16" fmla="*/ 1 w 2"/>
                  <a:gd name="T17" fmla="*/ 1 h 1"/>
                  <a:gd name="T18" fmla="*/ 1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1"/>
                    </a:moveTo>
                    <a:lnTo>
                      <a:pt x="1" y="1"/>
                    </a:lnTo>
                    <a:lnTo>
                      <a:pt x="0" y="1"/>
                    </a:lnTo>
                    <a:lnTo>
                      <a:pt x="0" y="1"/>
                    </a:lnTo>
                    <a:lnTo>
                      <a:pt x="1" y="0"/>
                    </a:lnTo>
                    <a:lnTo>
                      <a:pt x="1" y="0"/>
                    </a:lnTo>
                    <a:lnTo>
                      <a:pt x="2" y="0"/>
                    </a:lnTo>
                    <a:lnTo>
                      <a:pt x="2" y="1"/>
                    </a:lnTo>
                    <a:lnTo>
                      <a:pt x="1" y="1"/>
                    </a:lnTo>
                    <a:lnTo>
                      <a:pt x="1"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0" name="フリーフォーム 29">
                <a:extLst>
                  <a:ext uri="{FF2B5EF4-FFF2-40B4-BE49-F238E27FC236}">
                    <a16:creationId xmlns:a16="http://schemas.microsoft.com/office/drawing/2014/main" id="{00000000-0008-0000-0000-00001C000000}"/>
                  </a:ext>
                </a:extLst>
              </p:cNvPr>
              <p:cNvSpPr>
                <a:spLocks/>
              </p:cNvSpPr>
              <p:nvPr/>
            </p:nvSpPr>
            <p:spPr bwMode="auto">
              <a:xfrm>
                <a:off x="626" y="476"/>
                <a:ext cx="3" cy="2"/>
              </a:xfrm>
              <a:custGeom>
                <a:avLst/>
                <a:gdLst>
                  <a:gd name="T0" fmla="*/ 29 w 30"/>
                  <a:gd name="T1" fmla="*/ 13 h 15"/>
                  <a:gd name="T2" fmla="*/ 29 w 30"/>
                  <a:gd name="T3" fmla="*/ 13 h 15"/>
                  <a:gd name="T4" fmla="*/ 28 w 30"/>
                  <a:gd name="T5" fmla="*/ 12 h 15"/>
                  <a:gd name="T6" fmla="*/ 28 w 30"/>
                  <a:gd name="T7" fmla="*/ 10 h 15"/>
                  <a:gd name="T8" fmla="*/ 28 w 30"/>
                  <a:gd name="T9" fmla="*/ 10 h 15"/>
                  <a:gd name="T10" fmla="*/ 29 w 30"/>
                  <a:gd name="T11" fmla="*/ 7 h 15"/>
                  <a:gd name="T12" fmla="*/ 28 w 30"/>
                  <a:gd name="T13" fmla="*/ 6 h 15"/>
                  <a:gd name="T14" fmla="*/ 28 w 30"/>
                  <a:gd name="T15" fmla="*/ 6 h 15"/>
                  <a:gd name="T16" fmla="*/ 25 w 30"/>
                  <a:gd name="T17" fmla="*/ 6 h 15"/>
                  <a:gd name="T18" fmla="*/ 23 w 30"/>
                  <a:gd name="T19" fmla="*/ 7 h 15"/>
                  <a:gd name="T20" fmla="*/ 21 w 30"/>
                  <a:gd name="T21" fmla="*/ 6 h 15"/>
                  <a:gd name="T22" fmla="*/ 21 w 30"/>
                  <a:gd name="T23" fmla="*/ 6 h 15"/>
                  <a:gd name="T24" fmla="*/ 20 w 30"/>
                  <a:gd name="T25" fmla="*/ 4 h 15"/>
                  <a:gd name="T26" fmla="*/ 19 w 30"/>
                  <a:gd name="T27" fmla="*/ 3 h 15"/>
                  <a:gd name="T28" fmla="*/ 19 w 30"/>
                  <a:gd name="T29" fmla="*/ 3 h 15"/>
                  <a:gd name="T30" fmla="*/ 17 w 30"/>
                  <a:gd name="T31" fmla="*/ 3 h 15"/>
                  <a:gd name="T32" fmla="*/ 16 w 30"/>
                  <a:gd name="T33" fmla="*/ 2 h 15"/>
                  <a:gd name="T34" fmla="*/ 16 w 30"/>
                  <a:gd name="T35" fmla="*/ 2 h 15"/>
                  <a:gd name="T36" fmla="*/ 15 w 30"/>
                  <a:gd name="T37" fmla="*/ 0 h 15"/>
                  <a:gd name="T38" fmla="*/ 15 w 30"/>
                  <a:gd name="T39" fmla="*/ 1 h 15"/>
                  <a:gd name="T40" fmla="*/ 15 w 30"/>
                  <a:gd name="T41" fmla="*/ 1 h 15"/>
                  <a:gd name="T42" fmla="*/ 14 w 30"/>
                  <a:gd name="T43" fmla="*/ 1 h 15"/>
                  <a:gd name="T44" fmla="*/ 14 w 30"/>
                  <a:gd name="T45" fmla="*/ 3 h 15"/>
                  <a:gd name="T46" fmla="*/ 14 w 30"/>
                  <a:gd name="T47" fmla="*/ 3 h 15"/>
                  <a:gd name="T48" fmla="*/ 15 w 30"/>
                  <a:gd name="T49" fmla="*/ 4 h 15"/>
                  <a:gd name="T50" fmla="*/ 15 w 30"/>
                  <a:gd name="T51" fmla="*/ 5 h 15"/>
                  <a:gd name="T52" fmla="*/ 14 w 30"/>
                  <a:gd name="T53" fmla="*/ 5 h 15"/>
                  <a:gd name="T54" fmla="*/ 14 w 30"/>
                  <a:gd name="T55" fmla="*/ 5 h 15"/>
                  <a:gd name="T56" fmla="*/ 12 w 30"/>
                  <a:gd name="T57" fmla="*/ 7 h 15"/>
                  <a:gd name="T58" fmla="*/ 10 w 30"/>
                  <a:gd name="T59" fmla="*/ 8 h 15"/>
                  <a:gd name="T60" fmla="*/ 10 w 30"/>
                  <a:gd name="T61" fmla="*/ 8 h 15"/>
                  <a:gd name="T62" fmla="*/ 10 w 30"/>
                  <a:gd name="T63" fmla="*/ 10 h 15"/>
                  <a:gd name="T64" fmla="*/ 10 w 30"/>
                  <a:gd name="T65" fmla="*/ 11 h 15"/>
                  <a:gd name="T66" fmla="*/ 8 w 30"/>
                  <a:gd name="T67" fmla="*/ 11 h 15"/>
                  <a:gd name="T68" fmla="*/ 8 w 30"/>
                  <a:gd name="T69" fmla="*/ 11 h 15"/>
                  <a:gd name="T70" fmla="*/ 4 w 30"/>
                  <a:gd name="T71" fmla="*/ 11 h 15"/>
                  <a:gd name="T72" fmla="*/ 0 w 30"/>
                  <a:gd name="T73" fmla="*/ 11 h 15"/>
                  <a:gd name="T74" fmla="*/ 0 w 30"/>
                  <a:gd name="T75" fmla="*/ 11 h 15"/>
                  <a:gd name="T76" fmla="*/ 0 w 30"/>
                  <a:gd name="T77" fmla="*/ 12 h 15"/>
                  <a:gd name="T78" fmla="*/ 1 w 30"/>
                  <a:gd name="T79" fmla="*/ 13 h 15"/>
                  <a:gd name="T80" fmla="*/ 4 w 30"/>
                  <a:gd name="T81" fmla="*/ 14 h 15"/>
                  <a:gd name="T82" fmla="*/ 4 w 30"/>
                  <a:gd name="T83" fmla="*/ 14 h 15"/>
                  <a:gd name="T84" fmla="*/ 8 w 30"/>
                  <a:gd name="T85" fmla="*/ 14 h 15"/>
                  <a:gd name="T86" fmla="*/ 12 w 30"/>
                  <a:gd name="T87" fmla="*/ 15 h 15"/>
                  <a:gd name="T88" fmla="*/ 12 w 30"/>
                  <a:gd name="T89" fmla="*/ 15 h 15"/>
                  <a:gd name="T90" fmla="*/ 15 w 30"/>
                  <a:gd name="T91" fmla="*/ 14 h 15"/>
                  <a:gd name="T92" fmla="*/ 17 w 30"/>
                  <a:gd name="T93" fmla="*/ 13 h 15"/>
                  <a:gd name="T94" fmla="*/ 17 w 30"/>
                  <a:gd name="T95" fmla="*/ 13 h 15"/>
                  <a:gd name="T96" fmla="*/ 19 w 30"/>
                  <a:gd name="T97" fmla="*/ 14 h 15"/>
                  <a:gd name="T98" fmla="*/ 24 w 30"/>
                  <a:gd name="T99" fmla="*/ 15 h 15"/>
                  <a:gd name="T100" fmla="*/ 24 w 30"/>
                  <a:gd name="T101" fmla="*/ 15 h 15"/>
                  <a:gd name="T102" fmla="*/ 30 w 30"/>
                  <a:gd name="T103" fmla="*/ 15 h 15"/>
                  <a:gd name="T104" fmla="*/ 30 w 30"/>
                  <a:gd name="T105" fmla="*/ 14 h 15"/>
                  <a:gd name="T106" fmla="*/ 29 w 30"/>
                  <a:gd name="T107" fmla="*/ 13 h 15"/>
                  <a:gd name="T108" fmla="*/ 29 w 30"/>
                  <a:gd name="T10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 h="15">
                    <a:moveTo>
                      <a:pt x="29" y="13"/>
                    </a:moveTo>
                    <a:lnTo>
                      <a:pt x="29" y="13"/>
                    </a:lnTo>
                    <a:lnTo>
                      <a:pt x="28" y="12"/>
                    </a:lnTo>
                    <a:lnTo>
                      <a:pt x="28" y="10"/>
                    </a:lnTo>
                    <a:lnTo>
                      <a:pt x="28" y="10"/>
                    </a:lnTo>
                    <a:lnTo>
                      <a:pt x="29" y="7"/>
                    </a:lnTo>
                    <a:lnTo>
                      <a:pt x="28" y="6"/>
                    </a:lnTo>
                    <a:lnTo>
                      <a:pt x="28" y="6"/>
                    </a:lnTo>
                    <a:lnTo>
                      <a:pt x="25" y="6"/>
                    </a:lnTo>
                    <a:lnTo>
                      <a:pt x="23" y="7"/>
                    </a:lnTo>
                    <a:lnTo>
                      <a:pt x="21" y="6"/>
                    </a:lnTo>
                    <a:lnTo>
                      <a:pt x="21" y="6"/>
                    </a:lnTo>
                    <a:lnTo>
                      <a:pt x="20" y="4"/>
                    </a:lnTo>
                    <a:lnTo>
                      <a:pt x="19" y="3"/>
                    </a:lnTo>
                    <a:lnTo>
                      <a:pt x="19" y="3"/>
                    </a:lnTo>
                    <a:lnTo>
                      <a:pt x="17" y="3"/>
                    </a:lnTo>
                    <a:lnTo>
                      <a:pt x="16" y="2"/>
                    </a:lnTo>
                    <a:lnTo>
                      <a:pt x="16" y="2"/>
                    </a:lnTo>
                    <a:lnTo>
                      <a:pt x="15" y="0"/>
                    </a:lnTo>
                    <a:lnTo>
                      <a:pt x="15" y="1"/>
                    </a:lnTo>
                    <a:lnTo>
                      <a:pt x="15" y="1"/>
                    </a:lnTo>
                    <a:lnTo>
                      <a:pt x="14" y="1"/>
                    </a:lnTo>
                    <a:lnTo>
                      <a:pt x="14" y="3"/>
                    </a:lnTo>
                    <a:lnTo>
                      <a:pt x="14" y="3"/>
                    </a:lnTo>
                    <a:lnTo>
                      <a:pt x="15" y="4"/>
                    </a:lnTo>
                    <a:lnTo>
                      <a:pt x="15" y="5"/>
                    </a:lnTo>
                    <a:lnTo>
                      <a:pt x="14" y="5"/>
                    </a:lnTo>
                    <a:lnTo>
                      <a:pt x="14" y="5"/>
                    </a:lnTo>
                    <a:lnTo>
                      <a:pt x="12" y="7"/>
                    </a:lnTo>
                    <a:lnTo>
                      <a:pt x="10" y="8"/>
                    </a:lnTo>
                    <a:lnTo>
                      <a:pt x="10" y="8"/>
                    </a:lnTo>
                    <a:lnTo>
                      <a:pt x="10" y="10"/>
                    </a:lnTo>
                    <a:lnTo>
                      <a:pt x="10" y="11"/>
                    </a:lnTo>
                    <a:lnTo>
                      <a:pt x="8" y="11"/>
                    </a:lnTo>
                    <a:lnTo>
                      <a:pt x="8" y="11"/>
                    </a:lnTo>
                    <a:lnTo>
                      <a:pt x="4" y="11"/>
                    </a:lnTo>
                    <a:lnTo>
                      <a:pt x="0" y="11"/>
                    </a:lnTo>
                    <a:lnTo>
                      <a:pt x="0" y="11"/>
                    </a:lnTo>
                    <a:lnTo>
                      <a:pt x="0" y="12"/>
                    </a:lnTo>
                    <a:lnTo>
                      <a:pt x="1" y="13"/>
                    </a:lnTo>
                    <a:lnTo>
                      <a:pt x="4" y="14"/>
                    </a:lnTo>
                    <a:lnTo>
                      <a:pt x="4" y="14"/>
                    </a:lnTo>
                    <a:lnTo>
                      <a:pt x="8" y="14"/>
                    </a:lnTo>
                    <a:lnTo>
                      <a:pt x="12" y="15"/>
                    </a:lnTo>
                    <a:lnTo>
                      <a:pt x="12" y="15"/>
                    </a:lnTo>
                    <a:lnTo>
                      <a:pt x="15" y="14"/>
                    </a:lnTo>
                    <a:lnTo>
                      <a:pt x="17" y="13"/>
                    </a:lnTo>
                    <a:lnTo>
                      <a:pt x="17" y="13"/>
                    </a:lnTo>
                    <a:lnTo>
                      <a:pt x="19" y="14"/>
                    </a:lnTo>
                    <a:lnTo>
                      <a:pt x="24" y="15"/>
                    </a:lnTo>
                    <a:lnTo>
                      <a:pt x="24" y="15"/>
                    </a:lnTo>
                    <a:lnTo>
                      <a:pt x="30" y="15"/>
                    </a:lnTo>
                    <a:lnTo>
                      <a:pt x="30" y="14"/>
                    </a:lnTo>
                    <a:lnTo>
                      <a:pt x="29" y="13"/>
                    </a:lnTo>
                    <a:lnTo>
                      <a:pt x="29" y="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1" name="フリーフォーム 30">
                <a:extLst>
                  <a:ext uri="{FF2B5EF4-FFF2-40B4-BE49-F238E27FC236}">
                    <a16:creationId xmlns:a16="http://schemas.microsoft.com/office/drawing/2014/main" id="{00000000-0008-0000-0000-00001D000000}"/>
                  </a:ext>
                </a:extLst>
              </p:cNvPr>
              <p:cNvSpPr>
                <a:spLocks/>
              </p:cNvSpPr>
              <p:nvPr/>
            </p:nvSpPr>
            <p:spPr bwMode="auto">
              <a:xfrm>
                <a:off x="459" y="794"/>
                <a:ext cx="5" cy="6"/>
              </a:xfrm>
              <a:custGeom>
                <a:avLst/>
                <a:gdLst>
                  <a:gd name="T0" fmla="*/ 7 w 45"/>
                  <a:gd name="T1" fmla="*/ 0 h 52"/>
                  <a:gd name="T2" fmla="*/ 7 w 45"/>
                  <a:gd name="T3" fmla="*/ 0 h 52"/>
                  <a:gd name="T4" fmla="*/ 5 w 45"/>
                  <a:gd name="T5" fmla="*/ 1 h 52"/>
                  <a:gd name="T6" fmla="*/ 4 w 45"/>
                  <a:gd name="T7" fmla="*/ 3 h 52"/>
                  <a:gd name="T8" fmla="*/ 1 w 45"/>
                  <a:gd name="T9" fmla="*/ 10 h 52"/>
                  <a:gd name="T10" fmla="*/ 0 w 45"/>
                  <a:gd name="T11" fmla="*/ 14 h 52"/>
                  <a:gd name="T12" fmla="*/ 0 w 45"/>
                  <a:gd name="T13" fmla="*/ 18 h 52"/>
                  <a:gd name="T14" fmla="*/ 0 w 45"/>
                  <a:gd name="T15" fmla="*/ 22 h 52"/>
                  <a:gd name="T16" fmla="*/ 2 w 45"/>
                  <a:gd name="T17" fmla="*/ 26 h 52"/>
                  <a:gd name="T18" fmla="*/ 2 w 45"/>
                  <a:gd name="T19" fmla="*/ 26 h 52"/>
                  <a:gd name="T20" fmla="*/ 7 w 45"/>
                  <a:gd name="T21" fmla="*/ 32 h 52"/>
                  <a:gd name="T22" fmla="*/ 11 w 45"/>
                  <a:gd name="T23" fmla="*/ 34 h 52"/>
                  <a:gd name="T24" fmla="*/ 15 w 45"/>
                  <a:gd name="T25" fmla="*/ 37 h 52"/>
                  <a:gd name="T26" fmla="*/ 16 w 45"/>
                  <a:gd name="T27" fmla="*/ 39 h 52"/>
                  <a:gd name="T28" fmla="*/ 16 w 45"/>
                  <a:gd name="T29" fmla="*/ 42 h 52"/>
                  <a:gd name="T30" fmla="*/ 16 w 45"/>
                  <a:gd name="T31" fmla="*/ 42 h 52"/>
                  <a:gd name="T32" fmla="*/ 17 w 45"/>
                  <a:gd name="T33" fmla="*/ 45 h 52"/>
                  <a:gd name="T34" fmla="*/ 19 w 45"/>
                  <a:gd name="T35" fmla="*/ 48 h 52"/>
                  <a:gd name="T36" fmla="*/ 22 w 45"/>
                  <a:gd name="T37" fmla="*/ 50 h 52"/>
                  <a:gd name="T38" fmla="*/ 25 w 45"/>
                  <a:gd name="T39" fmla="*/ 51 h 52"/>
                  <a:gd name="T40" fmla="*/ 32 w 45"/>
                  <a:gd name="T41" fmla="*/ 52 h 52"/>
                  <a:gd name="T42" fmla="*/ 33 w 45"/>
                  <a:gd name="T43" fmla="*/ 52 h 52"/>
                  <a:gd name="T44" fmla="*/ 34 w 45"/>
                  <a:gd name="T45" fmla="*/ 51 h 52"/>
                  <a:gd name="T46" fmla="*/ 34 w 45"/>
                  <a:gd name="T47" fmla="*/ 51 h 52"/>
                  <a:gd name="T48" fmla="*/ 34 w 45"/>
                  <a:gd name="T49" fmla="*/ 45 h 52"/>
                  <a:gd name="T50" fmla="*/ 34 w 45"/>
                  <a:gd name="T51" fmla="*/ 41 h 52"/>
                  <a:gd name="T52" fmla="*/ 36 w 45"/>
                  <a:gd name="T53" fmla="*/ 40 h 52"/>
                  <a:gd name="T54" fmla="*/ 36 w 45"/>
                  <a:gd name="T55" fmla="*/ 40 h 52"/>
                  <a:gd name="T56" fmla="*/ 39 w 45"/>
                  <a:gd name="T57" fmla="*/ 38 h 52"/>
                  <a:gd name="T58" fmla="*/ 42 w 45"/>
                  <a:gd name="T59" fmla="*/ 35 h 52"/>
                  <a:gd name="T60" fmla="*/ 45 w 45"/>
                  <a:gd name="T61" fmla="*/ 31 h 52"/>
                  <a:gd name="T62" fmla="*/ 45 w 45"/>
                  <a:gd name="T63" fmla="*/ 29 h 52"/>
                  <a:gd name="T64" fmla="*/ 44 w 45"/>
                  <a:gd name="T65" fmla="*/ 26 h 52"/>
                  <a:gd name="T66" fmla="*/ 44 w 45"/>
                  <a:gd name="T67" fmla="*/ 26 h 52"/>
                  <a:gd name="T68" fmla="*/ 43 w 45"/>
                  <a:gd name="T69" fmla="*/ 24 h 52"/>
                  <a:gd name="T70" fmla="*/ 41 w 45"/>
                  <a:gd name="T71" fmla="*/ 22 h 52"/>
                  <a:gd name="T72" fmla="*/ 35 w 45"/>
                  <a:gd name="T73" fmla="*/ 21 h 52"/>
                  <a:gd name="T74" fmla="*/ 30 w 45"/>
                  <a:gd name="T75" fmla="*/ 19 h 52"/>
                  <a:gd name="T76" fmla="*/ 26 w 45"/>
                  <a:gd name="T77" fmla="*/ 17 h 52"/>
                  <a:gd name="T78" fmla="*/ 24 w 45"/>
                  <a:gd name="T79" fmla="*/ 15 h 52"/>
                  <a:gd name="T80" fmla="*/ 24 w 45"/>
                  <a:gd name="T81" fmla="*/ 15 h 52"/>
                  <a:gd name="T82" fmla="*/ 21 w 45"/>
                  <a:gd name="T83" fmla="*/ 9 h 52"/>
                  <a:gd name="T84" fmla="*/ 16 w 45"/>
                  <a:gd name="T85" fmla="*/ 5 h 52"/>
                  <a:gd name="T86" fmla="*/ 11 w 45"/>
                  <a:gd name="T87" fmla="*/ 1 h 52"/>
                  <a:gd name="T88" fmla="*/ 9 w 45"/>
                  <a:gd name="T89" fmla="*/ 0 h 52"/>
                  <a:gd name="T90" fmla="*/ 7 w 45"/>
                  <a:gd name="T91" fmla="*/ 0 h 52"/>
                  <a:gd name="T92" fmla="*/ 7 w 45"/>
                  <a:gd name="T9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 h="52">
                    <a:moveTo>
                      <a:pt x="7" y="0"/>
                    </a:moveTo>
                    <a:lnTo>
                      <a:pt x="7" y="0"/>
                    </a:lnTo>
                    <a:lnTo>
                      <a:pt x="5" y="1"/>
                    </a:lnTo>
                    <a:lnTo>
                      <a:pt x="4" y="3"/>
                    </a:lnTo>
                    <a:lnTo>
                      <a:pt x="1" y="10"/>
                    </a:lnTo>
                    <a:lnTo>
                      <a:pt x="0" y="14"/>
                    </a:lnTo>
                    <a:lnTo>
                      <a:pt x="0" y="18"/>
                    </a:lnTo>
                    <a:lnTo>
                      <a:pt x="0" y="22"/>
                    </a:lnTo>
                    <a:lnTo>
                      <a:pt x="2" y="26"/>
                    </a:lnTo>
                    <a:lnTo>
                      <a:pt x="2" y="26"/>
                    </a:lnTo>
                    <a:lnTo>
                      <a:pt x="7" y="32"/>
                    </a:lnTo>
                    <a:lnTo>
                      <a:pt x="11" y="34"/>
                    </a:lnTo>
                    <a:lnTo>
                      <a:pt x="15" y="37"/>
                    </a:lnTo>
                    <a:lnTo>
                      <a:pt x="16" y="39"/>
                    </a:lnTo>
                    <a:lnTo>
                      <a:pt x="16" y="42"/>
                    </a:lnTo>
                    <a:lnTo>
                      <a:pt x="16" y="42"/>
                    </a:lnTo>
                    <a:lnTo>
                      <a:pt x="17" y="45"/>
                    </a:lnTo>
                    <a:lnTo>
                      <a:pt x="19" y="48"/>
                    </a:lnTo>
                    <a:lnTo>
                      <a:pt x="22" y="50"/>
                    </a:lnTo>
                    <a:lnTo>
                      <a:pt x="25" y="51"/>
                    </a:lnTo>
                    <a:lnTo>
                      <a:pt x="32" y="52"/>
                    </a:lnTo>
                    <a:lnTo>
                      <a:pt x="33" y="52"/>
                    </a:lnTo>
                    <a:lnTo>
                      <a:pt x="34" y="51"/>
                    </a:lnTo>
                    <a:lnTo>
                      <a:pt x="34" y="51"/>
                    </a:lnTo>
                    <a:lnTo>
                      <a:pt x="34" y="45"/>
                    </a:lnTo>
                    <a:lnTo>
                      <a:pt x="34" y="41"/>
                    </a:lnTo>
                    <a:lnTo>
                      <a:pt x="36" y="40"/>
                    </a:lnTo>
                    <a:lnTo>
                      <a:pt x="36" y="40"/>
                    </a:lnTo>
                    <a:lnTo>
                      <a:pt x="39" y="38"/>
                    </a:lnTo>
                    <a:lnTo>
                      <a:pt x="42" y="35"/>
                    </a:lnTo>
                    <a:lnTo>
                      <a:pt x="45" y="31"/>
                    </a:lnTo>
                    <a:lnTo>
                      <a:pt x="45" y="29"/>
                    </a:lnTo>
                    <a:lnTo>
                      <a:pt x="44" y="26"/>
                    </a:lnTo>
                    <a:lnTo>
                      <a:pt x="44" y="26"/>
                    </a:lnTo>
                    <a:lnTo>
                      <a:pt x="43" y="24"/>
                    </a:lnTo>
                    <a:lnTo>
                      <a:pt x="41" y="22"/>
                    </a:lnTo>
                    <a:lnTo>
                      <a:pt x="35" y="21"/>
                    </a:lnTo>
                    <a:lnTo>
                      <a:pt x="30" y="19"/>
                    </a:lnTo>
                    <a:lnTo>
                      <a:pt x="26" y="17"/>
                    </a:lnTo>
                    <a:lnTo>
                      <a:pt x="24" y="15"/>
                    </a:lnTo>
                    <a:lnTo>
                      <a:pt x="24" y="15"/>
                    </a:lnTo>
                    <a:lnTo>
                      <a:pt x="21" y="9"/>
                    </a:lnTo>
                    <a:lnTo>
                      <a:pt x="16" y="5"/>
                    </a:lnTo>
                    <a:lnTo>
                      <a:pt x="11" y="1"/>
                    </a:lnTo>
                    <a:lnTo>
                      <a:pt x="9" y="0"/>
                    </a:lnTo>
                    <a:lnTo>
                      <a:pt x="7" y="0"/>
                    </a:lnTo>
                    <a:lnTo>
                      <a:pt x="7"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2" name="フリーフォーム 31">
                <a:extLst>
                  <a:ext uri="{FF2B5EF4-FFF2-40B4-BE49-F238E27FC236}">
                    <a16:creationId xmlns:a16="http://schemas.microsoft.com/office/drawing/2014/main" id="{00000000-0008-0000-0000-00001E000000}"/>
                  </a:ext>
                </a:extLst>
              </p:cNvPr>
              <p:cNvSpPr>
                <a:spLocks/>
              </p:cNvSpPr>
              <p:nvPr/>
            </p:nvSpPr>
            <p:spPr bwMode="auto">
              <a:xfrm>
                <a:off x="457" y="831"/>
                <a:ext cx="2" cy="1"/>
              </a:xfrm>
              <a:custGeom>
                <a:avLst/>
                <a:gdLst>
                  <a:gd name="T0" fmla="*/ 21 w 21"/>
                  <a:gd name="T1" fmla="*/ 10 h 13"/>
                  <a:gd name="T2" fmla="*/ 21 w 21"/>
                  <a:gd name="T3" fmla="*/ 10 h 13"/>
                  <a:gd name="T4" fmla="*/ 16 w 21"/>
                  <a:gd name="T5" fmla="*/ 12 h 13"/>
                  <a:gd name="T6" fmla="*/ 12 w 21"/>
                  <a:gd name="T7" fmla="*/ 13 h 13"/>
                  <a:gd name="T8" fmla="*/ 8 w 21"/>
                  <a:gd name="T9" fmla="*/ 13 h 13"/>
                  <a:gd name="T10" fmla="*/ 4 w 21"/>
                  <a:gd name="T11" fmla="*/ 11 h 13"/>
                  <a:gd name="T12" fmla="*/ 4 w 21"/>
                  <a:gd name="T13" fmla="*/ 11 h 13"/>
                  <a:gd name="T14" fmla="*/ 2 w 21"/>
                  <a:gd name="T15" fmla="*/ 10 h 13"/>
                  <a:gd name="T16" fmla="*/ 0 w 21"/>
                  <a:gd name="T17" fmla="*/ 8 h 13"/>
                  <a:gd name="T18" fmla="*/ 0 w 21"/>
                  <a:gd name="T19" fmla="*/ 6 h 13"/>
                  <a:gd name="T20" fmla="*/ 0 w 21"/>
                  <a:gd name="T21" fmla="*/ 4 h 13"/>
                  <a:gd name="T22" fmla="*/ 1 w 21"/>
                  <a:gd name="T23" fmla="*/ 3 h 13"/>
                  <a:gd name="T24" fmla="*/ 3 w 21"/>
                  <a:gd name="T25" fmla="*/ 2 h 13"/>
                  <a:gd name="T26" fmla="*/ 5 w 21"/>
                  <a:gd name="T27" fmla="*/ 1 h 13"/>
                  <a:gd name="T28" fmla="*/ 7 w 21"/>
                  <a:gd name="T29" fmla="*/ 0 h 13"/>
                  <a:gd name="T30" fmla="*/ 7 w 21"/>
                  <a:gd name="T31" fmla="*/ 0 h 13"/>
                  <a:gd name="T32" fmla="*/ 10 w 21"/>
                  <a:gd name="T33" fmla="*/ 0 h 13"/>
                  <a:gd name="T34" fmla="*/ 13 w 21"/>
                  <a:gd name="T35" fmla="*/ 1 h 13"/>
                  <a:gd name="T36" fmla="*/ 19 w 21"/>
                  <a:gd name="T37" fmla="*/ 4 h 13"/>
                  <a:gd name="T38" fmla="*/ 21 w 21"/>
                  <a:gd name="T39" fmla="*/ 7 h 13"/>
                  <a:gd name="T40" fmla="*/ 21 w 21"/>
                  <a:gd name="T41" fmla="*/ 9 h 13"/>
                  <a:gd name="T42" fmla="*/ 21 w 21"/>
                  <a:gd name="T43" fmla="*/ 10 h 13"/>
                  <a:gd name="T44" fmla="*/ 21 w 21"/>
                  <a:gd name="T45"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13">
                    <a:moveTo>
                      <a:pt x="21" y="10"/>
                    </a:moveTo>
                    <a:lnTo>
                      <a:pt x="21" y="10"/>
                    </a:lnTo>
                    <a:lnTo>
                      <a:pt x="16" y="12"/>
                    </a:lnTo>
                    <a:lnTo>
                      <a:pt x="12" y="13"/>
                    </a:lnTo>
                    <a:lnTo>
                      <a:pt x="8" y="13"/>
                    </a:lnTo>
                    <a:lnTo>
                      <a:pt x="4" y="11"/>
                    </a:lnTo>
                    <a:lnTo>
                      <a:pt x="4" y="11"/>
                    </a:lnTo>
                    <a:lnTo>
                      <a:pt x="2" y="10"/>
                    </a:lnTo>
                    <a:lnTo>
                      <a:pt x="0" y="8"/>
                    </a:lnTo>
                    <a:lnTo>
                      <a:pt x="0" y="6"/>
                    </a:lnTo>
                    <a:lnTo>
                      <a:pt x="0" y="4"/>
                    </a:lnTo>
                    <a:lnTo>
                      <a:pt x="1" y="3"/>
                    </a:lnTo>
                    <a:lnTo>
                      <a:pt x="3" y="2"/>
                    </a:lnTo>
                    <a:lnTo>
                      <a:pt x="5" y="1"/>
                    </a:lnTo>
                    <a:lnTo>
                      <a:pt x="7" y="0"/>
                    </a:lnTo>
                    <a:lnTo>
                      <a:pt x="7" y="0"/>
                    </a:lnTo>
                    <a:lnTo>
                      <a:pt x="10" y="0"/>
                    </a:lnTo>
                    <a:lnTo>
                      <a:pt x="13" y="1"/>
                    </a:lnTo>
                    <a:lnTo>
                      <a:pt x="19" y="4"/>
                    </a:lnTo>
                    <a:lnTo>
                      <a:pt x="21" y="7"/>
                    </a:lnTo>
                    <a:lnTo>
                      <a:pt x="21" y="9"/>
                    </a:lnTo>
                    <a:lnTo>
                      <a:pt x="21" y="10"/>
                    </a:lnTo>
                    <a:lnTo>
                      <a:pt x="21" y="1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3" name="フリーフォーム 32">
                <a:extLst>
                  <a:ext uri="{FF2B5EF4-FFF2-40B4-BE49-F238E27FC236}">
                    <a16:creationId xmlns:a16="http://schemas.microsoft.com/office/drawing/2014/main" id="{00000000-0008-0000-0000-00001F000000}"/>
                  </a:ext>
                </a:extLst>
              </p:cNvPr>
              <p:cNvSpPr>
                <a:spLocks/>
              </p:cNvSpPr>
              <p:nvPr/>
            </p:nvSpPr>
            <p:spPr bwMode="auto">
              <a:xfrm>
                <a:off x="448" y="744"/>
                <a:ext cx="4" cy="4"/>
              </a:xfrm>
              <a:custGeom>
                <a:avLst/>
                <a:gdLst>
                  <a:gd name="T0" fmla="*/ 8 w 29"/>
                  <a:gd name="T1" fmla="*/ 0 h 33"/>
                  <a:gd name="T2" fmla="*/ 8 w 29"/>
                  <a:gd name="T3" fmla="*/ 0 h 33"/>
                  <a:gd name="T4" fmla="*/ 5 w 29"/>
                  <a:gd name="T5" fmla="*/ 3 h 33"/>
                  <a:gd name="T6" fmla="*/ 2 w 29"/>
                  <a:gd name="T7" fmla="*/ 6 h 33"/>
                  <a:gd name="T8" fmla="*/ 1 w 29"/>
                  <a:gd name="T9" fmla="*/ 11 h 33"/>
                  <a:gd name="T10" fmla="*/ 0 w 29"/>
                  <a:gd name="T11" fmla="*/ 16 h 33"/>
                  <a:gd name="T12" fmla="*/ 0 w 29"/>
                  <a:gd name="T13" fmla="*/ 22 h 33"/>
                  <a:gd name="T14" fmla="*/ 1 w 29"/>
                  <a:gd name="T15" fmla="*/ 26 h 33"/>
                  <a:gd name="T16" fmla="*/ 2 w 29"/>
                  <a:gd name="T17" fmla="*/ 30 h 33"/>
                  <a:gd name="T18" fmla="*/ 4 w 29"/>
                  <a:gd name="T19" fmla="*/ 32 h 33"/>
                  <a:gd name="T20" fmla="*/ 4 w 29"/>
                  <a:gd name="T21" fmla="*/ 32 h 33"/>
                  <a:gd name="T22" fmla="*/ 7 w 29"/>
                  <a:gd name="T23" fmla="*/ 33 h 33"/>
                  <a:gd name="T24" fmla="*/ 10 w 29"/>
                  <a:gd name="T25" fmla="*/ 32 h 33"/>
                  <a:gd name="T26" fmla="*/ 19 w 29"/>
                  <a:gd name="T27" fmla="*/ 29 h 33"/>
                  <a:gd name="T28" fmla="*/ 23 w 29"/>
                  <a:gd name="T29" fmla="*/ 26 h 33"/>
                  <a:gd name="T30" fmla="*/ 27 w 29"/>
                  <a:gd name="T31" fmla="*/ 23 h 33"/>
                  <a:gd name="T32" fmla="*/ 29 w 29"/>
                  <a:gd name="T33" fmla="*/ 20 h 33"/>
                  <a:gd name="T34" fmla="*/ 29 w 29"/>
                  <a:gd name="T35" fmla="*/ 18 h 33"/>
                  <a:gd name="T36" fmla="*/ 29 w 29"/>
                  <a:gd name="T37" fmla="*/ 18 h 33"/>
                  <a:gd name="T38" fmla="*/ 25 w 29"/>
                  <a:gd name="T39" fmla="*/ 13 h 33"/>
                  <a:gd name="T40" fmla="*/ 20 w 29"/>
                  <a:gd name="T41" fmla="*/ 7 h 33"/>
                  <a:gd name="T42" fmla="*/ 14 w 29"/>
                  <a:gd name="T43" fmla="*/ 1 h 33"/>
                  <a:gd name="T44" fmla="*/ 11 w 29"/>
                  <a:gd name="T45" fmla="*/ 0 h 33"/>
                  <a:gd name="T46" fmla="*/ 8 w 29"/>
                  <a:gd name="T47" fmla="*/ 0 h 33"/>
                  <a:gd name="T48" fmla="*/ 8 w 29"/>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33">
                    <a:moveTo>
                      <a:pt x="8" y="0"/>
                    </a:moveTo>
                    <a:lnTo>
                      <a:pt x="8" y="0"/>
                    </a:lnTo>
                    <a:lnTo>
                      <a:pt x="5" y="3"/>
                    </a:lnTo>
                    <a:lnTo>
                      <a:pt x="2" y="6"/>
                    </a:lnTo>
                    <a:lnTo>
                      <a:pt x="1" y="11"/>
                    </a:lnTo>
                    <a:lnTo>
                      <a:pt x="0" y="16"/>
                    </a:lnTo>
                    <a:lnTo>
                      <a:pt x="0" y="22"/>
                    </a:lnTo>
                    <a:lnTo>
                      <a:pt x="1" y="26"/>
                    </a:lnTo>
                    <a:lnTo>
                      <a:pt x="2" y="30"/>
                    </a:lnTo>
                    <a:lnTo>
                      <a:pt x="4" y="32"/>
                    </a:lnTo>
                    <a:lnTo>
                      <a:pt x="4" y="32"/>
                    </a:lnTo>
                    <a:lnTo>
                      <a:pt x="7" y="33"/>
                    </a:lnTo>
                    <a:lnTo>
                      <a:pt x="10" y="32"/>
                    </a:lnTo>
                    <a:lnTo>
                      <a:pt x="19" y="29"/>
                    </a:lnTo>
                    <a:lnTo>
                      <a:pt x="23" y="26"/>
                    </a:lnTo>
                    <a:lnTo>
                      <a:pt x="27" y="23"/>
                    </a:lnTo>
                    <a:lnTo>
                      <a:pt x="29" y="20"/>
                    </a:lnTo>
                    <a:lnTo>
                      <a:pt x="29" y="18"/>
                    </a:lnTo>
                    <a:lnTo>
                      <a:pt x="29" y="18"/>
                    </a:lnTo>
                    <a:lnTo>
                      <a:pt x="25" y="13"/>
                    </a:lnTo>
                    <a:lnTo>
                      <a:pt x="20" y="7"/>
                    </a:lnTo>
                    <a:lnTo>
                      <a:pt x="14" y="1"/>
                    </a:lnTo>
                    <a:lnTo>
                      <a:pt x="11" y="0"/>
                    </a:lnTo>
                    <a:lnTo>
                      <a:pt x="8" y="0"/>
                    </a:lnTo>
                    <a:lnTo>
                      <a:pt x="8"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4" name="フリーフォーム 33">
                <a:extLst>
                  <a:ext uri="{FF2B5EF4-FFF2-40B4-BE49-F238E27FC236}">
                    <a16:creationId xmlns:a16="http://schemas.microsoft.com/office/drawing/2014/main" id="{00000000-0008-0000-0000-000000040000}"/>
                  </a:ext>
                </a:extLst>
              </p:cNvPr>
              <p:cNvSpPr>
                <a:spLocks/>
              </p:cNvSpPr>
              <p:nvPr/>
            </p:nvSpPr>
            <p:spPr bwMode="auto">
              <a:xfrm>
                <a:off x="433" y="739"/>
                <a:ext cx="2" cy="3"/>
              </a:xfrm>
              <a:custGeom>
                <a:avLst/>
                <a:gdLst>
                  <a:gd name="T0" fmla="*/ 24 w 24"/>
                  <a:gd name="T1" fmla="*/ 4 h 22"/>
                  <a:gd name="T2" fmla="*/ 24 w 24"/>
                  <a:gd name="T3" fmla="*/ 4 h 22"/>
                  <a:gd name="T4" fmla="*/ 23 w 24"/>
                  <a:gd name="T5" fmla="*/ 6 h 22"/>
                  <a:gd name="T6" fmla="*/ 21 w 24"/>
                  <a:gd name="T7" fmla="*/ 9 h 22"/>
                  <a:gd name="T8" fmla="*/ 14 w 24"/>
                  <a:gd name="T9" fmla="*/ 16 h 22"/>
                  <a:gd name="T10" fmla="*/ 6 w 24"/>
                  <a:gd name="T11" fmla="*/ 21 h 22"/>
                  <a:gd name="T12" fmla="*/ 3 w 24"/>
                  <a:gd name="T13" fmla="*/ 22 h 22"/>
                  <a:gd name="T14" fmla="*/ 1 w 24"/>
                  <a:gd name="T15" fmla="*/ 22 h 22"/>
                  <a:gd name="T16" fmla="*/ 1 w 24"/>
                  <a:gd name="T17" fmla="*/ 22 h 22"/>
                  <a:gd name="T18" fmla="*/ 0 w 24"/>
                  <a:gd name="T19" fmla="*/ 21 h 22"/>
                  <a:gd name="T20" fmla="*/ 0 w 24"/>
                  <a:gd name="T21" fmla="*/ 19 h 22"/>
                  <a:gd name="T22" fmla="*/ 1 w 24"/>
                  <a:gd name="T23" fmla="*/ 12 h 22"/>
                  <a:gd name="T24" fmla="*/ 4 w 24"/>
                  <a:gd name="T25" fmla="*/ 6 h 22"/>
                  <a:gd name="T26" fmla="*/ 6 w 24"/>
                  <a:gd name="T27" fmla="*/ 3 h 22"/>
                  <a:gd name="T28" fmla="*/ 9 w 24"/>
                  <a:gd name="T29" fmla="*/ 2 h 22"/>
                  <a:gd name="T30" fmla="*/ 9 w 24"/>
                  <a:gd name="T31" fmla="*/ 2 h 22"/>
                  <a:gd name="T32" fmla="*/ 13 w 24"/>
                  <a:gd name="T33" fmla="*/ 0 h 22"/>
                  <a:gd name="T34" fmla="*/ 18 w 24"/>
                  <a:gd name="T35" fmla="*/ 1 h 22"/>
                  <a:gd name="T36" fmla="*/ 22 w 24"/>
                  <a:gd name="T37" fmla="*/ 2 h 22"/>
                  <a:gd name="T38" fmla="*/ 23 w 24"/>
                  <a:gd name="T39" fmla="*/ 3 h 22"/>
                  <a:gd name="T40" fmla="*/ 24 w 24"/>
                  <a:gd name="T41" fmla="*/ 4 h 22"/>
                  <a:gd name="T42" fmla="*/ 24 w 24"/>
                  <a:gd name="T4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22">
                    <a:moveTo>
                      <a:pt x="24" y="4"/>
                    </a:moveTo>
                    <a:lnTo>
                      <a:pt x="24" y="4"/>
                    </a:lnTo>
                    <a:lnTo>
                      <a:pt x="23" y="6"/>
                    </a:lnTo>
                    <a:lnTo>
                      <a:pt x="21" y="9"/>
                    </a:lnTo>
                    <a:lnTo>
                      <a:pt x="14" y="16"/>
                    </a:lnTo>
                    <a:lnTo>
                      <a:pt x="6" y="21"/>
                    </a:lnTo>
                    <a:lnTo>
                      <a:pt x="3" y="22"/>
                    </a:lnTo>
                    <a:lnTo>
                      <a:pt x="1" y="22"/>
                    </a:lnTo>
                    <a:lnTo>
                      <a:pt x="1" y="22"/>
                    </a:lnTo>
                    <a:lnTo>
                      <a:pt x="0" y="21"/>
                    </a:lnTo>
                    <a:lnTo>
                      <a:pt x="0" y="19"/>
                    </a:lnTo>
                    <a:lnTo>
                      <a:pt x="1" y="12"/>
                    </a:lnTo>
                    <a:lnTo>
                      <a:pt x="4" y="6"/>
                    </a:lnTo>
                    <a:lnTo>
                      <a:pt x="6" y="3"/>
                    </a:lnTo>
                    <a:lnTo>
                      <a:pt x="9" y="2"/>
                    </a:lnTo>
                    <a:lnTo>
                      <a:pt x="9" y="2"/>
                    </a:lnTo>
                    <a:lnTo>
                      <a:pt x="13" y="0"/>
                    </a:lnTo>
                    <a:lnTo>
                      <a:pt x="18" y="1"/>
                    </a:lnTo>
                    <a:lnTo>
                      <a:pt x="22" y="2"/>
                    </a:lnTo>
                    <a:lnTo>
                      <a:pt x="23" y="3"/>
                    </a:lnTo>
                    <a:lnTo>
                      <a:pt x="24" y="4"/>
                    </a:lnTo>
                    <a:lnTo>
                      <a:pt x="24" y="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5" name="フリーフォーム 34">
                <a:extLst>
                  <a:ext uri="{FF2B5EF4-FFF2-40B4-BE49-F238E27FC236}">
                    <a16:creationId xmlns:a16="http://schemas.microsoft.com/office/drawing/2014/main" id="{00000000-0008-0000-0000-000001040000}"/>
                  </a:ext>
                </a:extLst>
              </p:cNvPr>
              <p:cNvSpPr>
                <a:spLocks/>
              </p:cNvSpPr>
              <p:nvPr/>
            </p:nvSpPr>
            <p:spPr bwMode="auto">
              <a:xfrm>
                <a:off x="453" y="758"/>
                <a:ext cx="2" cy="2"/>
              </a:xfrm>
              <a:custGeom>
                <a:avLst/>
                <a:gdLst>
                  <a:gd name="T0" fmla="*/ 22 w 22"/>
                  <a:gd name="T1" fmla="*/ 18 h 19"/>
                  <a:gd name="T2" fmla="*/ 22 w 22"/>
                  <a:gd name="T3" fmla="*/ 18 h 19"/>
                  <a:gd name="T4" fmla="*/ 21 w 22"/>
                  <a:gd name="T5" fmla="*/ 19 h 19"/>
                  <a:gd name="T6" fmla="*/ 18 w 22"/>
                  <a:gd name="T7" fmla="*/ 19 h 19"/>
                  <a:gd name="T8" fmla="*/ 11 w 22"/>
                  <a:gd name="T9" fmla="*/ 18 h 19"/>
                  <a:gd name="T10" fmla="*/ 4 w 22"/>
                  <a:gd name="T11" fmla="*/ 16 h 19"/>
                  <a:gd name="T12" fmla="*/ 0 w 22"/>
                  <a:gd name="T13" fmla="*/ 14 h 19"/>
                  <a:gd name="T14" fmla="*/ 0 w 22"/>
                  <a:gd name="T15" fmla="*/ 14 h 19"/>
                  <a:gd name="T16" fmla="*/ 0 w 22"/>
                  <a:gd name="T17" fmla="*/ 12 h 19"/>
                  <a:gd name="T18" fmla="*/ 1 w 22"/>
                  <a:gd name="T19" fmla="*/ 6 h 19"/>
                  <a:gd name="T20" fmla="*/ 3 w 22"/>
                  <a:gd name="T21" fmla="*/ 2 h 19"/>
                  <a:gd name="T22" fmla="*/ 4 w 22"/>
                  <a:gd name="T23" fmla="*/ 1 h 19"/>
                  <a:gd name="T24" fmla="*/ 5 w 22"/>
                  <a:gd name="T25" fmla="*/ 0 h 19"/>
                  <a:gd name="T26" fmla="*/ 5 w 22"/>
                  <a:gd name="T27" fmla="*/ 0 h 19"/>
                  <a:gd name="T28" fmla="*/ 9 w 22"/>
                  <a:gd name="T29" fmla="*/ 0 h 19"/>
                  <a:gd name="T30" fmla="*/ 11 w 22"/>
                  <a:gd name="T31" fmla="*/ 1 h 19"/>
                  <a:gd name="T32" fmla="*/ 13 w 22"/>
                  <a:gd name="T33" fmla="*/ 2 h 19"/>
                  <a:gd name="T34" fmla="*/ 16 w 22"/>
                  <a:gd name="T35" fmla="*/ 5 h 19"/>
                  <a:gd name="T36" fmla="*/ 17 w 22"/>
                  <a:gd name="T37" fmla="*/ 8 h 19"/>
                  <a:gd name="T38" fmla="*/ 20 w 22"/>
                  <a:gd name="T39" fmla="*/ 13 h 19"/>
                  <a:gd name="T40" fmla="*/ 22 w 22"/>
                  <a:gd name="T41" fmla="*/ 18 h 19"/>
                  <a:gd name="T42" fmla="*/ 22 w 22"/>
                  <a:gd name="T43"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19">
                    <a:moveTo>
                      <a:pt x="22" y="18"/>
                    </a:moveTo>
                    <a:lnTo>
                      <a:pt x="22" y="18"/>
                    </a:lnTo>
                    <a:lnTo>
                      <a:pt x="21" y="19"/>
                    </a:lnTo>
                    <a:lnTo>
                      <a:pt x="18" y="19"/>
                    </a:lnTo>
                    <a:lnTo>
                      <a:pt x="11" y="18"/>
                    </a:lnTo>
                    <a:lnTo>
                      <a:pt x="4" y="16"/>
                    </a:lnTo>
                    <a:lnTo>
                      <a:pt x="0" y="14"/>
                    </a:lnTo>
                    <a:lnTo>
                      <a:pt x="0" y="14"/>
                    </a:lnTo>
                    <a:lnTo>
                      <a:pt x="0" y="12"/>
                    </a:lnTo>
                    <a:lnTo>
                      <a:pt x="1" y="6"/>
                    </a:lnTo>
                    <a:lnTo>
                      <a:pt x="3" y="2"/>
                    </a:lnTo>
                    <a:lnTo>
                      <a:pt x="4" y="1"/>
                    </a:lnTo>
                    <a:lnTo>
                      <a:pt x="5" y="0"/>
                    </a:lnTo>
                    <a:lnTo>
                      <a:pt x="5" y="0"/>
                    </a:lnTo>
                    <a:lnTo>
                      <a:pt x="9" y="0"/>
                    </a:lnTo>
                    <a:lnTo>
                      <a:pt x="11" y="1"/>
                    </a:lnTo>
                    <a:lnTo>
                      <a:pt x="13" y="2"/>
                    </a:lnTo>
                    <a:lnTo>
                      <a:pt x="16" y="5"/>
                    </a:lnTo>
                    <a:lnTo>
                      <a:pt x="17" y="8"/>
                    </a:lnTo>
                    <a:lnTo>
                      <a:pt x="20" y="13"/>
                    </a:lnTo>
                    <a:lnTo>
                      <a:pt x="22" y="18"/>
                    </a:lnTo>
                    <a:lnTo>
                      <a:pt x="22" y="1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6" name="フリーフォーム 35">
                <a:extLst>
                  <a:ext uri="{FF2B5EF4-FFF2-40B4-BE49-F238E27FC236}">
                    <a16:creationId xmlns:a16="http://schemas.microsoft.com/office/drawing/2014/main" id="{00000000-0008-0000-0000-000070050000}"/>
                  </a:ext>
                </a:extLst>
              </p:cNvPr>
              <p:cNvSpPr>
                <a:spLocks/>
              </p:cNvSpPr>
              <p:nvPr/>
            </p:nvSpPr>
            <p:spPr bwMode="auto">
              <a:xfrm>
                <a:off x="638" y="463"/>
                <a:ext cx="13" cy="9"/>
              </a:xfrm>
              <a:custGeom>
                <a:avLst/>
                <a:gdLst>
                  <a:gd name="T0" fmla="*/ 111 w 114"/>
                  <a:gd name="T1" fmla="*/ 21 h 88"/>
                  <a:gd name="T2" fmla="*/ 114 w 114"/>
                  <a:gd name="T3" fmla="*/ 22 h 88"/>
                  <a:gd name="T4" fmla="*/ 112 w 114"/>
                  <a:gd name="T5" fmla="*/ 28 h 88"/>
                  <a:gd name="T6" fmla="*/ 110 w 114"/>
                  <a:gd name="T7" fmla="*/ 31 h 88"/>
                  <a:gd name="T8" fmla="*/ 107 w 114"/>
                  <a:gd name="T9" fmla="*/ 38 h 88"/>
                  <a:gd name="T10" fmla="*/ 105 w 114"/>
                  <a:gd name="T11" fmla="*/ 40 h 88"/>
                  <a:gd name="T12" fmla="*/ 103 w 114"/>
                  <a:gd name="T13" fmla="*/ 40 h 88"/>
                  <a:gd name="T14" fmla="*/ 91 w 114"/>
                  <a:gd name="T15" fmla="*/ 39 h 88"/>
                  <a:gd name="T16" fmla="*/ 88 w 114"/>
                  <a:gd name="T17" fmla="*/ 41 h 88"/>
                  <a:gd name="T18" fmla="*/ 88 w 114"/>
                  <a:gd name="T19" fmla="*/ 43 h 88"/>
                  <a:gd name="T20" fmla="*/ 90 w 114"/>
                  <a:gd name="T21" fmla="*/ 46 h 88"/>
                  <a:gd name="T22" fmla="*/ 91 w 114"/>
                  <a:gd name="T23" fmla="*/ 49 h 88"/>
                  <a:gd name="T24" fmla="*/ 90 w 114"/>
                  <a:gd name="T25" fmla="*/ 50 h 88"/>
                  <a:gd name="T26" fmla="*/ 83 w 114"/>
                  <a:gd name="T27" fmla="*/ 50 h 88"/>
                  <a:gd name="T28" fmla="*/ 77 w 114"/>
                  <a:gd name="T29" fmla="*/ 52 h 88"/>
                  <a:gd name="T30" fmla="*/ 76 w 114"/>
                  <a:gd name="T31" fmla="*/ 53 h 88"/>
                  <a:gd name="T32" fmla="*/ 76 w 114"/>
                  <a:gd name="T33" fmla="*/ 58 h 88"/>
                  <a:gd name="T34" fmla="*/ 76 w 114"/>
                  <a:gd name="T35" fmla="*/ 63 h 88"/>
                  <a:gd name="T36" fmla="*/ 75 w 114"/>
                  <a:gd name="T37" fmla="*/ 64 h 88"/>
                  <a:gd name="T38" fmla="*/ 72 w 114"/>
                  <a:gd name="T39" fmla="*/ 64 h 88"/>
                  <a:gd name="T40" fmla="*/ 67 w 114"/>
                  <a:gd name="T41" fmla="*/ 65 h 88"/>
                  <a:gd name="T42" fmla="*/ 60 w 114"/>
                  <a:gd name="T43" fmla="*/ 68 h 88"/>
                  <a:gd name="T44" fmla="*/ 54 w 114"/>
                  <a:gd name="T45" fmla="*/ 71 h 88"/>
                  <a:gd name="T46" fmla="*/ 51 w 114"/>
                  <a:gd name="T47" fmla="*/ 72 h 88"/>
                  <a:gd name="T48" fmla="*/ 45 w 114"/>
                  <a:gd name="T49" fmla="*/ 72 h 88"/>
                  <a:gd name="T50" fmla="*/ 40 w 114"/>
                  <a:gd name="T51" fmla="*/ 71 h 88"/>
                  <a:gd name="T52" fmla="*/ 39 w 114"/>
                  <a:gd name="T53" fmla="*/ 71 h 88"/>
                  <a:gd name="T54" fmla="*/ 35 w 114"/>
                  <a:gd name="T55" fmla="*/ 80 h 88"/>
                  <a:gd name="T56" fmla="*/ 31 w 114"/>
                  <a:gd name="T57" fmla="*/ 87 h 88"/>
                  <a:gd name="T58" fmla="*/ 30 w 114"/>
                  <a:gd name="T59" fmla="*/ 88 h 88"/>
                  <a:gd name="T60" fmla="*/ 22 w 114"/>
                  <a:gd name="T61" fmla="*/ 86 h 88"/>
                  <a:gd name="T62" fmla="*/ 15 w 114"/>
                  <a:gd name="T63" fmla="*/ 80 h 88"/>
                  <a:gd name="T64" fmla="*/ 14 w 114"/>
                  <a:gd name="T65" fmla="*/ 78 h 88"/>
                  <a:gd name="T66" fmla="*/ 9 w 114"/>
                  <a:gd name="T67" fmla="*/ 74 h 88"/>
                  <a:gd name="T68" fmla="*/ 4 w 114"/>
                  <a:gd name="T69" fmla="*/ 71 h 88"/>
                  <a:gd name="T70" fmla="*/ 6 w 114"/>
                  <a:gd name="T71" fmla="*/ 64 h 88"/>
                  <a:gd name="T72" fmla="*/ 7 w 114"/>
                  <a:gd name="T73" fmla="*/ 56 h 88"/>
                  <a:gd name="T74" fmla="*/ 5 w 114"/>
                  <a:gd name="T75" fmla="*/ 52 h 88"/>
                  <a:gd name="T76" fmla="*/ 0 w 114"/>
                  <a:gd name="T77" fmla="*/ 46 h 88"/>
                  <a:gd name="T78" fmla="*/ 1 w 114"/>
                  <a:gd name="T79" fmla="*/ 43 h 88"/>
                  <a:gd name="T80" fmla="*/ 6 w 114"/>
                  <a:gd name="T81" fmla="*/ 40 h 88"/>
                  <a:gd name="T82" fmla="*/ 25 w 114"/>
                  <a:gd name="T83" fmla="*/ 33 h 88"/>
                  <a:gd name="T84" fmla="*/ 32 w 114"/>
                  <a:gd name="T85" fmla="*/ 32 h 88"/>
                  <a:gd name="T86" fmla="*/ 42 w 114"/>
                  <a:gd name="T87" fmla="*/ 32 h 88"/>
                  <a:gd name="T88" fmla="*/ 45 w 114"/>
                  <a:gd name="T89" fmla="*/ 31 h 88"/>
                  <a:gd name="T90" fmla="*/ 47 w 114"/>
                  <a:gd name="T91" fmla="*/ 26 h 88"/>
                  <a:gd name="T92" fmla="*/ 47 w 114"/>
                  <a:gd name="T93" fmla="*/ 24 h 88"/>
                  <a:gd name="T94" fmla="*/ 52 w 114"/>
                  <a:gd name="T95" fmla="*/ 20 h 88"/>
                  <a:gd name="T96" fmla="*/ 60 w 114"/>
                  <a:gd name="T97" fmla="*/ 16 h 88"/>
                  <a:gd name="T98" fmla="*/ 62 w 114"/>
                  <a:gd name="T99" fmla="*/ 13 h 88"/>
                  <a:gd name="T100" fmla="*/ 68 w 114"/>
                  <a:gd name="T101" fmla="*/ 9 h 88"/>
                  <a:gd name="T102" fmla="*/ 76 w 114"/>
                  <a:gd name="T103" fmla="*/ 5 h 88"/>
                  <a:gd name="T104" fmla="*/ 80 w 114"/>
                  <a:gd name="T105" fmla="*/ 1 h 88"/>
                  <a:gd name="T106" fmla="*/ 89 w 114"/>
                  <a:gd name="T107" fmla="*/ 1 h 88"/>
                  <a:gd name="T108" fmla="*/ 93 w 114"/>
                  <a:gd name="T109" fmla="*/ 5 h 88"/>
                  <a:gd name="T110" fmla="*/ 107 w 114"/>
                  <a:gd name="T111" fmla="*/ 19 h 88"/>
                  <a:gd name="T112" fmla="*/ 111 w 114"/>
                  <a:gd name="T113" fmla="*/ 2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88">
                    <a:moveTo>
                      <a:pt x="111" y="21"/>
                    </a:moveTo>
                    <a:lnTo>
                      <a:pt x="111" y="21"/>
                    </a:lnTo>
                    <a:lnTo>
                      <a:pt x="113" y="21"/>
                    </a:lnTo>
                    <a:lnTo>
                      <a:pt x="114" y="22"/>
                    </a:lnTo>
                    <a:lnTo>
                      <a:pt x="114" y="25"/>
                    </a:lnTo>
                    <a:lnTo>
                      <a:pt x="112" y="28"/>
                    </a:lnTo>
                    <a:lnTo>
                      <a:pt x="110" y="31"/>
                    </a:lnTo>
                    <a:lnTo>
                      <a:pt x="110" y="31"/>
                    </a:lnTo>
                    <a:lnTo>
                      <a:pt x="108" y="34"/>
                    </a:lnTo>
                    <a:lnTo>
                      <a:pt x="107" y="38"/>
                    </a:lnTo>
                    <a:lnTo>
                      <a:pt x="106" y="40"/>
                    </a:lnTo>
                    <a:lnTo>
                      <a:pt x="105" y="40"/>
                    </a:lnTo>
                    <a:lnTo>
                      <a:pt x="103" y="40"/>
                    </a:lnTo>
                    <a:lnTo>
                      <a:pt x="103" y="40"/>
                    </a:lnTo>
                    <a:lnTo>
                      <a:pt x="94" y="39"/>
                    </a:lnTo>
                    <a:lnTo>
                      <a:pt x="91" y="39"/>
                    </a:lnTo>
                    <a:lnTo>
                      <a:pt x="89" y="40"/>
                    </a:lnTo>
                    <a:lnTo>
                      <a:pt x="88" y="41"/>
                    </a:lnTo>
                    <a:lnTo>
                      <a:pt x="88" y="41"/>
                    </a:lnTo>
                    <a:lnTo>
                      <a:pt x="88" y="43"/>
                    </a:lnTo>
                    <a:lnTo>
                      <a:pt x="88" y="44"/>
                    </a:lnTo>
                    <a:lnTo>
                      <a:pt x="90" y="46"/>
                    </a:lnTo>
                    <a:lnTo>
                      <a:pt x="91" y="48"/>
                    </a:lnTo>
                    <a:lnTo>
                      <a:pt x="91" y="49"/>
                    </a:lnTo>
                    <a:lnTo>
                      <a:pt x="90" y="50"/>
                    </a:lnTo>
                    <a:lnTo>
                      <a:pt x="90" y="50"/>
                    </a:lnTo>
                    <a:lnTo>
                      <a:pt x="87" y="50"/>
                    </a:lnTo>
                    <a:lnTo>
                      <a:pt x="83" y="50"/>
                    </a:lnTo>
                    <a:lnTo>
                      <a:pt x="79" y="50"/>
                    </a:lnTo>
                    <a:lnTo>
                      <a:pt x="77" y="52"/>
                    </a:lnTo>
                    <a:lnTo>
                      <a:pt x="77" y="52"/>
                    </a:lnTo>
                    <a:lnTo>
                      <a:pt x="76" y="53"/>
                    </a:lnTo>
                    <a:lnTo>
                      <a:pt x="76" y="55"/>
                    </a:lnTo>
                    <a:lnTo>
                      <a:pt x="76" y="58"/>
                    </a:lnTo>
                    <a:lnTo>
                      <a:pt x="77" y="62"/>
                    </a:lnTo>
                    <a:lnTo>
                      <a:pt x="76" y="63"/>
                    </a:lnTo>
                    <a:lnTo>
                      <a:pt x="75" y="64"/>
                    </a:lnTo>
                    <a:lnTo>
                      <a:pt x="75" y="64"/>
                    </a:lnTo>
                    <a:lnTo>
                      <a:pt x="73" y="64"/>
                    </a:lnTo>
                    <a:lnTo>
                      <a:pt x="72" y="64"/>
                    </a:lnTo>
                    <a:lnTo>
                      <a:pt x="70" y="63"/>
                    </a:lnTo>
                    <a:lnTo>
                      <a:pt x="67" y="65"/>
                    </a:lnTo>
                    <a:lnTo>
                      <a:pt x="67" y="65"/>
                    </a:lnTo>
                    <a:lnTo>
                      <a:pt x="60" y="68"/>
                    </a:lnTo>
                    <a:lnTo>
                      <a:pt x="57" y="69"/>
                    </a:lnTo>
                    <a:lnTo>
                      <a:pt x="54" y="71"/>
                    </a:lnTo>
                    <a:lnTo>
                      <a:pt x="54" y="71"/>
                    </a:lnTo>
                    <a:lnTo>
                      <a:pt x="51" y="72"/>
                    </a:lnTo>
                    <a:lnTo>
                      <a:pt x="49" y="72"/>
                    </a:lnTo>
                    <a:lnTo>
                      <a:pt x="45" y="72"/>
                    </a:lnTo>
                    <a:lnTo>
                      <a:pt x="42" y="71"/>
                    </a:lnTo>
                    <a:lnTo>
                      <a:pt x="40" y="71"/>
                    </a:lnTo>
                    <a:lnTo>
                      <a:pt x="39" y="71"/>
                    </a:lnTo>
                    <a:lnTo>
                      <a:pt x="39" y="71"/>
                    </a:lnTo>
                    <a:lnTo>
                      <a:pt x="37" y="75"/>
                    </a:lnTo>
                    <a:lnTo>
                      <a:pt x="35" y="80"/>
                    </a:lnTo>
                    <a:lnTo>
                      <a:pt x="33" y="85"/>
                    </a:lnTo>
                    <a:lnTo>
                      <a:pt x="31" y="87"/>
                    </a:lnTo>
                    <a:lnTo>
                      <a:pt x="30" y="88"/>
                    </a:lnTo>
                    <a:lnTo>
                      <a:pt x="30" y="88"/>
                    </a:lnTo>
                    <a:lnTo>
                      <a:pt x="26" y="88"/>
                    </a:lnTo>
                    <a:lnTo>
                      <a:pt x="22" y="86"/>
                    </a:lnTo>
                    <a:lnTo>
                      <a:pt x="18" y="83"/>
                    </a:lnTo>
                    <a:lnTo>
                      <a:pt x="15" y="80"/>
                    </a:lnTo>
                    <a:lnTo>
                      <a:pt x="15" y="80"/>
                    </a:lnTo>
                    <a:lnTo>
                      <a:pt x="14" y="78"/>
                    </a:lnTo>
                    <a:lnTo>
                      <a:pt x="13" y="76"/>
                    </a:lnTo>
                    <a:lnTo>
                      <a:pt x="9" y="74"/>
                    </a:lnTo>
                    <a:lnTo>
                      <a:pt x="5" y="73"/>
                    </a:lnTo>
                    <a:lnTo>
                      <a:pt x="4" y="71"/>
                    </a:lnTo>
                    <a:lnTo>
                      <a:pt x="4" y="71"/>
                    </a:lnTo>
                    <a:lnTo>
                      <a:pt x="6" y="64"/>
                    </a:lnTo>
                    <a:lnTo>
                      <a:pt x="7" y="60"/>
                    </a:lnTo>
                    <a:lnTo>
                      <a:pt x="7" y="56"/>
                    </a:lnTo>
                    <a:lnTo>
                      <a:pt x="7" y="56"/>
                    </a:lnTo>
                    <a:lnTo>
                      <a:pt x="5" y="52"/>
                    </a:lnTo>
                    <a:lnTo>
                      <a:pt x="2" y="49"/>
                    </a:lnTo>
                    <a:lnTo>
                      <a:pt x="0" y="46"/>
                    </a:lnTo>
                    <a:lnTo>
                      <a:pt x="0" y="44"/>
                    </a:lnTo>
                    <a:lnTo>
                      <a:pt x="1" y="43"/>
                    </a:lnTo>
                    <a:lnTo>
                      <a:pt x="1" y="43"/>
                    </a:lnTo>
                    <a:lnTo>
                      <a:pt x="6" y="40"/>
                    </a:lnTo>
                    <a:lnTo>
                      <a:pt x="14" y="37"/>
                    </a:lnTo>
                    <a:lnTo>
                      <a:pt x="25" y="33"/>
                    </a:lnTo>
                    <a:lnTo>
                      <a:pt x="32" y="32"/>
                    </a:lnTo>
                    <a:lnTo>
                      <a:pt x="32" y="32"/>
                    </a:lnTo>
                    <a:lnTo>
                      <a:pt x="37" y="32"/>
                    </a:lnTo>
                    <a:lnTo>
                      <a:pt x="42" y="32"/>
                    </a:lnTo>
                    <a:lnTo>
                      <a:pt x="44" y="32"/>
                    </a:lnTo>
                    <a:lnTo>
                      <a:pt x="45" y="31"/>
                    </a:lnTo>
                    <a:lnTo>
                      <a:pt x="46" y="29"/>
                    </a:lnTo>
                    <a:lnTo>
                      <a:pt x="47" y="26"/>
                    </a:lnTo>
                    <a:lnTo>
                      <a:pt x="47" y="26"/>
                    </a:lnTo>
                    <a:lnTo>
                      <a:pt x="47" y="24"/>
                    </a:lnTo>
                    <a:lnTo>
                      <a:pt x="48" y="22"/>
                    </a:lnTo>
                    <a:lnTo>
                      <a:pt x="52" y="20"/>
                    </a:lnTo>
                    <a:lnTo>
                      <a:pt x="58" y="18"/>
                    </a:lnTo>
                    <a:lnTo>
                      <a:pt x="60" y="16"/>
                    </a:lnTo>
                    <a:lnTo>
                      <a:pt x="62" y="13"/>
                    </a:lnTo>
                    <a:lnTo>
                      <a:pt x="62" y="13"/>
                    </a:lnTo>
                    <a:lnTo>
                      <a:pt x="65" y="10"/>
                    </a:lnTo>
                    <a:lnTo>
                      <a:pt x="68" y="9"/>
                    </a:lnTo>
                    <a:lnTo>
                      <a:pt x="71" y="8"/>
                    </a:lnTo>
                    <a:lnTo>
                      <a:pt x="76" y="5"/>
                    </a:lnTo>
                    <a:lnTo>
                      <a:pt x="76" y="5"/>
                    </a:lnTo>
                    <a:lnTo>
                      <a:pt x="80" y="1"/>
                    </a:lnTo>
                    <a:lnTo>
                      <a:pt x="84" y="0"/>
                    </a:lnTo>
                    <a:lnTo>
                      <a:pt x="89" y="1"/>
                    </a:lnTo>
                    <a:lnTo>
                      <a:pt x="93" y="5"/>
                    </a:lnTo>
                    <a:lnTo>
                      <a:pt x="93" y="5"/>
                    </a:lnTo>
                    <a:lnTo>
                      <a:pt x="102" y="15"/>
                    </a:lnTo>
                    <a:lnTo>
                      <a:pt x="107" y="19"/>
                    </a:lnTo>
                    <a:lnTo>
                      <a:pt x="109" y="20"/>
                    </a:lnTo>
                    <a:lnTo>
                      <a:pt x="111" y="21"/>
                    </a:lnTo>
                    <a:lnTo>
                      <a:pt x="111" y="2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7" name="フリーフォーム 36">
                <a:extLst>
                  <a:ext uri="{FF2B5EF4-FFF2-40B4-BE49-F238E27FC236}">
                    <a16:creationId xmlns:a16="http://schemas.microsoft.com/office/drawing/2014/main" id="{00000000-0008-0000-0000-000071050000}"/>
                  </a:ext>
                </a:extLst>
              </p:cNvPr>
              <p:cNvSpPr>
                <a:spLocks/>
              </p:cNvSpPr>
              <p:nvPr/>
            </p:nvSpPr>
            <p:spPr bwMode="auto">
              <a:xfrm>
                <a:off x="648" y="373"/>
                <a:ext cx="75" cy="61"/>
              </a:xfrm>
              <a:custGeom>
                <a:avLst/>
                <a:gdLst>
                  <a:gd name="T0" fmla="*/ 2 w 673"/>
                  <a:gd name="T1" fmla="*/ 541 h 550"/>
                  <a:gd name="T2" fmla="*/ 11 w 673"/>
                  <a:gd name="T3" fmla="*/ 510 h 550"/>
                  <a:gd name="T4" fmla="*/ 26 w 673"/>
                  <a:gd name="T5" fmla="*/ 486 h 550"/>
                  <a:gd name="T6" fmla="*/ 30 w 673"/>
                  <a:gd name="T7" fmla="*/ 459 h 550"/>
                  <a:gd name="T8" fmla="*/ 53 w 673"/>
                  <a:gd name="T9" fmla="*/ 471 h 550"/>
                  <a:gd name="T10" fmla="*/ 47 w 673"/>
                  <a:gd name="T11" fmla="*/ 446 h 550"/>
                  <a:gd name="T12" fmla="*/ 63 w 673"/>
                  <a:gd name="T13" fmla="*/ 445 h 550"/>
                  <a:gd name="T14" fmla="*/ 104 w 673"/>
                  <a:gd name="T15" fmla="*/ 425 h 550"/>
                  <a:gd name="T16" fmla="*/ 107 w 673"/>
                  <a:gd name="T17" fmla="*/ 389 h 550"/>
                  <a:gd name="T18" fmla="*/ 81 w 673"/>
                  <a:gd name="T19" fmla="*/ 378 h 550"/>
                  <a:gd name="T20" fmla="*/ 97 w 673"/>
                  <a:gd name="T21" fmla="*/ 363 h 550"/>
                  <a:gd name="T22" fmla="*/ 128 w 673"/>
                  <a:gd name="T23" fmla="*/ 364 h 550"/>
                  <a:gd name="T24" fmla="*/ 142 w 673"/>
                  <a:gd name="T25" fmla="*/ 335 h 550"/>
                  <a:gd name="T26" fmla="*/ 209 w 673"/>
                  <a:gd name="T27" fmla="*/ 274 h 550"/>
                  <a:gd name="T28" fmla="*/ 219 w 673"/>
                  <a:gd name="T29" fmla="*/ 234 h 550"/>
                  <a:gd name="T30" fmla="*/ 218 w 673"/>
                  <a:gd name="T31" fmla="*/ 223 h 550"/>
                  <a:gd name="T32" fmla="*/ 234 w 673"/>
                  <a:gd name="T33" fmla="*/ 229 h 550"/>
                  <a:gd name="T34" fmla="*/ 266 w 673"/>
                  <a:gd name="T35" fmla="*/ 237 h 550"/>
                  <a:gd name="T36" fmla="*/ 274 w 673"/>
                  <a:gd name="T37" fmla="*/ 205 h 550"/>
                  <a:gd name="T38" fmla="*/ 293 w 673"/>
                  <a:gd name="T39" fmla="*/ 184 h 550"/>
                  <a:gd name="T40" fmla="*/ 303 w 673"/>
                  <a:gd name="T41" fmla="*/ 179 h 550"/>
                  <a:gd name="T42" fmla="*/ 320 w 673"/>
                  <a:gd name="T43" fmla="*/ 171 h 550"/>
                  <a:gd name="T44" fmla="*/ 338 w 673"/>
                  <a:gd name="T45" fmla="*/ 153 h 550"/>
                  <a:gd name="T46" fmla="*/ 335 w 673"/>
                  <a:gd name="T47" fmla="*/ 128 h 550"/>
                  <a:gd name="T48" fmla="*/ 334 w 673"/>
                  <a:gd name="T49" fmla="*/ 83 h 550"/>
                  <a:gd name="T50" fmla="*/ 359 w 673"/>
                  <a:gd name="T51" fmla="*/ 72 h 550"/>
                  <a:gd name="T52" fmla="*/ 369 w 673"/>
                  <a:gd name="T53" fmla="*/ 103 h 550"/>
                  <a:gd name="T54" fmla="*/ 392 w 673"/>
                  <a:gd name="T55" fmla="*/ 143 h 550"/>
                  <a:gd name="T56" fmla="*/ 462 w 673"/>
                  <a:gd name="T57" fmla="*/ 140 h 550"/>
                  <a:gd name="T58" fmla="*/ 526 w 673"/>
                  <a:gd name="T59" fmla="*/ 97 h 550"/>
                  <a:gd name="T60" fmla="*/ 536 w 673"/>
                  <a:gd name="T61" fmla="*/ 71 h 550"/>
                  <a:gd name="T62" fmla="*/ 563 w 673"/>
                  <a:gd name="T63" fmla="*/ 43 h 550"/>
                  <a:gd name="T64" fmla="*/ 588 w 673"/>
                  <a:gd name="T65" fmla="*/ 27 h 550"/>
                  <a:gd name="T66" fmla="*/ 605 w 673"/>
                  <a:gd name="T67" fmla="*/ 10 h 550"/>
                  <a:gd name="T68" fmla="*/ 635 w 673"/>
                  <a:gd name="T69" fmla="*/ 0 h 550"/>
                  <a:gd name="T70" fmla="*/ 673 w 673"/>
                  <a:gd name="T71" fmla="*/ 23 h 550"/>
                  <a:gd name="T72" fmla="*/ 650 w 673"/>
                  <a:gd name="T73" fmla="*/ 52 h 550"/>
                  <a:gd name="T74" fmla="*/ 666 w 673"/>
                  <a:gd name="T75" fmla="*/ 76 h 550"/>
                  <a:gd name="T76" fmla="*/ 648 w 673"/>
                  <a:gd name="T77" fmla="*/ 104 h 550"/>
                  <a:gd name="T78" fmla="*/ 621 w 673"/>
                  <a:gd name="T79" fmla="*/ 103 h 550"/>
                  <a:gd name="T80" fmla="*/ 551 w 673"/>
                  <a:gd name="T81" fmla="*/ 129 h 550"/>
                  <a:gd name="T82" fmla="*/ 529 w 673"/>
                  <a:gd name="T83" fmla="*/ 146 h 550"/>
                  <a:gd name="T84" fmla="*/ 487 w 673"/>
                  <a:gd name="T85" fmla="*/ 161 h 550"/>
                  <a:gd name="T86" fmla="*/ 466 w 673"/>
                  <a:gd name="T87" fmla="*/ 177 h 550"/>
                  <a:gd name="T88" fmla="*/ 439 w 673"/>
                  <a:gd name="T89" fmla="*/ 198 h 550"/>
                  <a:gd name="T90" fmla="*/ 384 w 673"/>
                  <a:gd name="T91" fmla="*/ 258 h 550"/>
                  <a:gd name="T92" fmla="*/ 349 w 673"/>
                  <a:gd name="T93" fmla="*/ 289 h 550"/>
                  <a:gd name="T94" fmla="*/ 321 w 673"/>
                  <a:gd name="T95" fmla="*/ 293 h 550"/>
                  <a:gd name="T96" fmla="*/ 290 w 673"/>
                  <a:gd name="T97" fmla="*/ 287 h 550"/>
                  <a:gd name="T98" fmla="*/ 283 w 673"/>
                  <a:gd name="T99" fmla="*/ 272 h 550"/>
                  <a:gd name="T100" fmla="*/ 250 w 673"/>
                  <a:gd name="T101" fmla="*/ 292 h 550"/>
                  <a:gd name="T102" fmla="*/ 259 w 673"/>
                  <a:gd name="T103" fmla="*/ 312 h 550"/>
                  <a:gd name="T104" fmla="*/ 233 w 673"/>
                  <a:gd name="T105" fmla="*/ 357 h 550"/>
                  <a:gd name="T106" fmla="*/ 209 w 673"/>
                  <a:gd name="T107" fmla="*/ 376 h 550"/>
                  <a:gd name="T108" fmla="*/ 166 w 673"/>
                  <a:gd name="T109" fmla="*/ 406 h 550"/>
                  <a:gd name="T110" fmla="*/ 137 w 673"/>
                  <a:gd name="T111" fmla="*/ 445 h 550"/>
                  <a:gd name="T112" fmla="*/ 117 w 673"/>
                  <a:gd name="T113" fmla="*/ 478 h 550"/>
                  <a:gd name="T114" fmla="*/ 82 w 673"/>
                  <a:gd name="T115" fmla="*/ 481 h 550"/>
                  <a:gd name="T116" fmla="*/ 40 w 673"/>
                  <a:gd name="T117" fmla="*/ 54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3" h="550">
                    <a:moveTo>
                      <a:pt x="36" y="550"/>
                    </a:moveTo>
                    <a:lnTo>
                      <a:pt x="36" y="550"/>
                    </a:lnTo>
                    <a:lnTo>
                      <a:pt x="33" y="550"/>
                    </a:lnTo>
                    <a:lnTo>
                      <a:pt x="28" y="550"/>
                    </a:lnTo>
                    <a:lnTo>
                      <a:pt x="16" y="548"/>
                    </a:lnTo>
                    <a:lnTo>
                      <a:pt x="10" y="546"/>
                    </a:lnTo>
                    <a:lnTo>
                      <a:pt x="5" y="544"/>
                    </a:lnTo>
                    <a:lnTo>
                      <a:pt x="2" y="541"/>
                    </a:lnTo>
                    <a:lnTo>
                      <a:pt x="0" y="539"/>
                    </a:lnTo>
                    <a:lnTo>
                      <a:pt x="0" y="539"/>
                    </a:lnTo>
                    <a:lnTo>
                      <a:pt x="0" y="536"/>
                    </a:lnTo>
                    <a:lnTo>
                      <a:pt x="1" y="532"/>
                    </a:lnTo>
                    <a:lnTo>
                      <a:pt x="3" y="522"/>
                    </a:lnTo>
                    <a:lnTo>
                      <a:pt x="7" y="515"/>
                    </a:lnTo>
                    <a:lnTo>
                      <a:pt x="9" y="512"/>
                    </a:lnTo>
                    <a:lnTo>
                      <a:pt x="11" y="510"/>
                    </a:lnTo>
                    <a:lnTo>
                      <a:pt x="11" y="510"/>
                    </a:lnTo>
                    <a:lnTo>
                      <a:pt x="15" y="508"/>
                    </a:lnTo>
                    <a:lnTo>
                      <a:pt x="20" y="505"/>
                    </a:lnTo>
                    <a:lnTo>
                      <a:pt x="25" y="501"/>
                    </a:lnTo>
                    <a:lnTo>
                      <a:pt x="26" y="499"/>
                    </a:lnTo>
                    <a:lnTo>
                      <a:pt x="27" y="496"/>
                    </a:lnTo>
                    <a:lnTo>
                      <a:pt x="27" y="496"/>
                    </a:lnTo>
                    <a:lnTo>
                      <a:pt x="26" y="486"/>
                    </a:lnTo>
                    <a:lnTo>
                      <a:pt x="25" y="475"/>
                    </a:lnTo>
                    <a:lnTo>
                      <a:pt x="23" y="464"/>
                    </a:lnTo>
                    <a:lnTo>
                      <a:pt x="23" y="459"/>
                    </a:lnTo>
                    <a:lnTo>
                      <a:pt x="26" y="457"/>
                    </a:lnTo>
                    <a:lnTo>
                      <a:pt x="26" y="457"/>
                    </a:lnTo>
                    <a:lnTo>
                      <a:pt x="27" y="456"/>
                    </a:lnTo>
                    <a:lnTo>
                      <a:pt x="28" y="457"/>
                    </a:lnTo>
                    <a:lnTo>
                      <a:pt x="30" y="459"/>
                    </a:lnTo>
                    <a:lnTo>
                      <a:pt x="35" y="469"/>
                    </a:lnTo>
                    <a:lnTo>
                      <a:pt x="40" y="477"/>
                    </a:lnTo>
                    <a:lnTo>
                      <a:pt x="42" y="480"/>
                    </a:lnTo>
                    <a:lnTo>
                      <a:pt x="43" y="480"/>
                    </a:lnTo>
                    <a:lnTo>
                      <a:pt x="44" y="480"/>
                    </a:lnTo>
                    <a:lnTo>
                      <a:pt x="44" y="480"/>
                    </a:lnTo>
                    <a:lnTo>
                      <a:pt x="49" y="477"/>
                    </a:lnTo>
                    <a:lnTo>
                      <a:pt x="53" y="471"/>
                    </a:lnTo>
                    <a:lnTo>
                      <a:pt x="55" y="468"/>
                    </a:lnTo>
                    <a:lnTo>
                      <a:pt x="57" y="465"/>
                    </a:lnTo>
                    <a:lnTo>
                      <a:pt x="57" y="462"/>
                    </a:lnTo>
                    <a:lnTo>
                      <a:pt x="55" y="457"/>
                    </a:lnTo>
                    <a:lnTo>
                      <a:pt x="55" y="457"/>
                    </a:lnTo>
                    <a:lnTo>
                      <a:pt x="53" y="454"/>
                    </a:lnTo>
                    <a:lnTo>
                      <a:pt x="51" y="451"/>
                    </a:lnTo>
                    <a:lnTo>
                      <a:pt x="47" y="446"/>
                    </a:lnTo>
                    <a:lnTo>
                      <a:pt x="45" y="444"/>
                    </a:lnTo>
                    <a:lnTo>
                      <a:pt x="44" y="442"/>
                    </a:lnTo>
                    <a:lnTo>
                      <a:pt x="45" y="441"/>
                    </a:lnTo>
                    <a:lnTo>
                      <a:pt x="46" y="440"/>
                    </a:lnTo>
                    <a:lnTo>
                      <a:pt x="46" y="440"/>
                    </a:lnTo>
                    <a:lnTo>
                      <a:pt x="50" y="440"/>
                    </a:lnTo>
                    <a:lnTo>
                      <a:pt x="53" y="441"/>
                    </a:lnTo>
                    <a:lnTo>
                      <a:pt x="63" y="445"/>
                    </a:lnTo>
                    <a:lnTo>
                      <a:pt x="71" y="448"/>
                    </a:lnTo>
                    <a:lnTo>
                      <a:pt x="74" y="450"/>
                    </a:lnTo>
                    <a:lnTo>
                      <a:pt x="76" y="449"/>
                    </a:lnTo>
                    <a:lnTo>
                      <a:pt x="76" y="449"/>
                    </a:lnTo>
                    <a:lnTo>
                      <a:pt x="90" y="439"/>
                    </a:lnTo>
                    <a:lnTo>
                      <a:pt x="99" y="432"/>
                    </a:lnTo>
                    <a:lnTo>
                      <a:pt x="104" y="425"/>
                    </a:lnTo>
                    <a:lnTo>
                      <a:pt x="104" y="425"/>
                    </a:lnTo>
                    <a:lnTo>
                      <a:pt x="107" y="419"/>
                    </a:lnTo>
                    <a:lnTo>
                      <a:pt x="111" y="411"/>
                    </a:lnTo>
                    <a:lnTo>
                      <a:pt x="113" y="403"/>
                    </a:lnTo>
                    <a:lnTo>
                      <a:pt x="113" y="399"/>
                    </a:lnTo>
                    <a:lnTo>
                      <a:pt x="112" y="394"/>
                    </a:lnTo>
                    <a:lnTo>
                      <a:pt x="112" y="394"/>
                    </a:lnTo>
                    <a:lnTo>
                      <a:pt x="110" y="391"/>
                    </a:lnTo>
                    <a:lnTo>
                      <a:pt x="107" y="389"/>
                    </a:lnTo>
                    <a:lnTo>
                      <a:pt x="103" y="388"/>
                    </a:lnTo>
                    <a:lnTo>
                      <a:pt x="98" y="387"/>
                    </a:lnTo>
                    <a:lnTo>
                      <a:pt x="90" y="385"/>
                    </a:lnTo>
                    <a:lnTo>
                      <a:pt x="86" y="384"/>
                    </a:lnTo>
                    <a:lnTo>
                      <a:pt x="83" y="383"/>
                    </a:lnTo>
                    <a:lnTo>
                      <a:pt x="83" y="383"/>
                    </a:lnTo>
                    <a:lnTo>
                      <a:pt x="82" y="381"/>
                    </a:lnTo>
                    <a:lnTo>
                      <a:pt x="81" y="378"/>
                    </a:lnTo>
                    <a:lnTo>
                      <a:pt x="80" y="371"/>
                    </a:lnTo>
                    <a:lnTo>
                      <a:pt x="81" y="363"/>
                    </a:lnTo>
                    <a:lnTo>
                      <a:pt x="82" y="360"/>
                    </a:lnTo>
                    <a:lnTo>
                      <a:pt x="84" y="359"/>
                    </a:lnTo>
                    <a:lnTo>
                      <a:pt x="84" y="359"/>
                    </a:lnTo>
                    <a:lnTo>
                      <a:pt x="86" y="359"/>
                    </a:lnTo>
                    <a:lnTo>
                      <a:pt x="90" y="360"/>
                    </a:lnTo>
                    <a:lnTo>
                      <a:pt x="97" y="363"/>
                    </a:lnTo>
                    <a:lnTo>
                      <a:pt x="104" y="368"/>
                    </a:lnTo>
                    <a:lnTo>
                      <a:pt x="112" y="372"/>
                    </a:lnTo>
                    <a:lnTo>
                      <a:pt x="112" y="372"/>
                    </a:lnTo>
                    <a:lnTo>
                      <a:pt x="116" y="372"/>
                    </a:lnTo>
                    <a:lnTo>
                      <a:pt x="119" y="372"/>
                    </a:lnTo>
                    <a:lnTo>
                      <a:pt x="123" y="371"/>
                    </a:lnTo>
                    <a:lnTo>
                      <a:pt x="125" y="369"/>
                    </a:lnTo>
                    <a:lnTo>
                      <a:pt x="128" y="364"/>
                    </a:lnTo>
                    <a:lnTo>
                      <a:pt x="129" y="361"/>
                    </a:lnTo>
                    <a:lnTo>
                      <a:pt x="129" y="361"/>
                    </a:lnTo>
                    <a:lnTo>
                      <a:pt x="130" y="350"/>
                    </a:lnTo>
                    <a:lnTo>
                      <a:pt x="131" y="344"/>
                    </a:lnTo>
                    <a:lnTo>
                      <a:pt x="132" y="342"/>
                    </a:lnTo>
                    <a:lnTo>
                      <a:pt x="133" y="340"/>
                    </a:lnTo>
                    <a:lnTo>
                      <a:pt x="133" y="340"/>
                    </a:lnTo>
                    <a:lnTo>
                      <a:pt x="142" y="335"/>
                    </a:lnTo>
                    <a:lnTo>
                      <a:pt x="158" y="327"/>
                    </a:lnTo>
                    <a:lnTo>
                      <a:pt x="173" y="317"/>
                    </a:lnTo>
                    <a:lnTo>
                      <a:pt x="179" y="313"/>
                    </a:lnTo>
                    <a:lnTo>
                      <a:pt x="183" y="308"/>
                    </a:lnTo>
                    <a:lnTo>
                      <a:pt x="183" y="308"/>
                    </a:lnTo>
                    <a:lnTo>
                      <a:pt x="191" y="297"/>
                    </a:lnTo>
                    <a:lnTo>
                      <a:pt x="200" y="285"/>
                    </a:lnTo>
                    <a:lnTo>
                      <a:pt x="209" y="274"/>
                    </a:lnTo>
                    <a:lnTo>
                      <a:pt x="212" y="267"/>
                    </a:lnTo>
                    <a:lnTo>
                      <a:pt x="213" y="262"/>
                    </a:lnTo>
                    <a:lnTo>
                      <a:pt x="213" y="262"/>
                    </a:lnTo>
                    <a:lnTo>
                      <a:pt x="218" y="247"/>
                    </a:lnTo>
                    <a:lnTo>
                      <a:pt x="220" y="241"/>
                    </a:lnTo>
                    <a:lnTo>
                      <a:pt x="220" y="236"/>
                    </a:lnTo>
                    <a:lnTo>
                      <a:pt x="220" y="236"/>
                    </a:lnTo>
                    <a:lnTo>
                      <a:pt x="219" y="234"/>
                    </a:lnTo>
                    <a:lnTo>
                      <a:pt x="218" y="232"/>
                    </a:lnTo>
                    <a:lnTo>
                      <a:pt x="212" y="229"/>
                    </a:lnTo>
                    <a:lnTo>
                      <a:pt x="211" y="227"/>
                    </a:lnTo>
                    <a:lnTo>
                      <a:pt x="210" y="225"/>
                    </a:lnTo>
                    <a:lnTo>
                      <a:pt x="210" y="224"/>
                    </a:lnTo>
                    <a:lnTo>
                      <a:pt x="212" y="223"/>
                    </a:lnTo>
                    <a:lnTo>
                      <a:pt x="212" y="223"/>
                    </a:lnTo>
                    <a:lnTo>
                      <a:pt x="218" y="223"/>
                    </a:lnTo>
                    <a:lnTo>
                      <a:pt x="222" y="223"/>
                    </a:lnTo>
                    <a:lnTo>
                      <a:pt x="225" y="223"/>
                    </a:lnTo>
                    <a:lnTo>
                      <a:pt x="230" y="223"/>
                    </a:lnTo>
                    <a:lnTo>
                      <a:pt x="230" y="223"/>
                    </a:lnTo>
                    <a:lnTo>
                      <a:pt x="232" y="223"/>
                    </a:lnTo>
                    <a:lnTo>
                      <a:pt x="233" y="224"/>
                    </a:lnTo>
                    <a:lnTo>
                      <a:pt x="234" y="227"/>
                    </a:lnTo>
                    <a:lnTo>
                      <a:pt x="234" y="229"/>
                    </a:lnTo>
                    <a:lnTo>
                      <a:pt x="235" y="231"/>
                    </a:lnTo>
                    <a:lnTo>
                      <a:pt x="237" y="232"/>
                    </a:lnTo>
                    <a:lnTo>
                      <a:pt x="241" y="233"/>
                    </a:lnTo>
                    <a:lnTo>
                      <a:pt x="241" y="233"/>
                    </a:lnTo>
                    <a:lnTo>
                      <a:pt x="251" y="235"/>
                    </a:lnTo>
                    <a:lnTo>
                      <a:pt x="259" y="238"/>
                    </a:lnTo>
                    <a:lnTo>
                      <a:pt x="263" y="238"/>
                    </a:lnTo>
                    <a:lnTo>
                      <a:pt x="266" y="237"/>
                    </a:lnTo>
                    <a:lnTo>
                      <a:pt x="269" y="234"/>
                    </a:lnTo>
                    <a:lnTo>
                      <a:pt x="271" y="230"/>
                    </a:lnTo>
                    <a:lnTo>
                      <a:pt x="271" y="230"/>
                    </a:lnTo>
                    <a:lnTo>
                      <a:pt x="273" y="221"/>
                    </a:lnTo>
                    <a:lnTo>
                      <a:pt x="274" y="217"/>
                    </a:lnTo>
                    <a:lnTo>
                      <a:pt x="273" y="211"/>
                    </a:lnTo>
                    <a:lnTo>
                      <a:pt x="273" y="211"/>
                    </a:lnTo>
                    <a:lnTo>
                      <a:pt x="274" y="205"/>
                    </a:lnTo>
                    <a:lnTo>
                      <a:pt x="276" y="200"/>
                    </a:lnTo>
                    <a:lnTo>
                      <a:pt x="279" y="195"/>
                    </a:lnTo>
                    <a:lnTo>
                      <a:pt x="279" y="195"/>
                    </a:lnTo>
                    <a:lnTo>
                      <a:pt x="282" y="194"/>
                    </a:lnTo>
                    <a:lnTo>
                      <a:pt x="287" y="192"/>
                    </a:lnTo>
                    <a:lnTo>
                      <a:pt x="292" y="188"/>
                    </a:lnTo>
                    <a:lnTo>
                      <a:pt x="293" y="186"/>
                    </a:lnTo>
                    <a:lnTo>
                      <a:pt x="293" y="184"/>
                    </a:lnTo>
                    <a:lnTo>
                      <a:pt x="293" y="184"/>
                    </a:lnTo>
                    <a:lnTo>
                      <a:pt x="293" y="182"/>
                    </a:lnTo>
                    <a:lnTo>
                      <a:pt x="294" y="181"/>
                    </a:lnTo>
                    <a:lnTo>
                      <a:pt x="297" y="181"/>
                    </a:lnTo>
                    <a:lnTo>
                      <a:pt x="301" y="181"/>
                    </a:lnTo>
                    <a:lnTo>
                      <a:pt x="303" y="180"/>
                    </a:lnTo>
                    <a:lnTo>
                      <a:pt x="303" y="179"/>
                    </a:lnTo>
                    <a:lnTo>
                      <a:pt x="303" y="179"/>
                    </a:lnTo>
                    <a:lnTo>
                      <a:pt x="304" y="177"/>
                    </a:lnTo>
                    <a:lnTo>
                      <a:pt x="305" y="176"/>
                    </a:lnTo>
                    <a:lnTo>
                      <a:pt x="309" y="174"/>
                    </a:lnTo>
                    <a:lnTo>
                      <a:pt x="314" y="173"/>
                    </a:lnTo>
                    <a:lnTo>
                      <a:pt x="317" y="171"/>
                    </a:lnTo>
                    <a:lnTo>
                      <a:pt x="317" y="171"/>
                    </a:lnTo>
                    <a:lnTo>
                      <a:pt x="318" y="170"/>
                    </a:lnTo>
                    <a:lnTo>
                      <a:pt x="320" y="171"/>
                    </a:lnTo>
                    <a:lnTo>
                      <a:pt x="324" y="172"/>
                    </a:lnTo>
                    <a:lnTo>
                      <a:pt x="329" y="172"/>
                    </a:lnTo>
                    <a:lnTo>
                      <a:pt x="331" y="172"/>
                    </a:lnTo>
                    <a:lnTo>
                      <a:pt x="333" y="170"/>
                    </a:lnTo>
                    <a:lnTo>
                      <a:pt x="333" y="170"/>
                    </a:lnTo>
                    <a:lnTo>
                      <a:pt x="336" y="164"/>
                    </a:lnTo>
                    <a:lnTo>
                      <a:pt x="338" y="158"/>
                    </a:lnTo>
                    <a:lnTo>
                      <a:pt x="338" y="153"/>
                    </a:lnTo>
                    <a:lnTo>
                      <a:pt x="337" y="150"/>
                    </a:lnTo>
                    <a:lnTo>
                      <a:pt x="336" y="148"/>
                    </a:lnTo>
                    <a:lnTo>
                      <a:pt x="336" y="148"/>
                    </a:lnTo>
                    <a:lnTo>
                      <a:pt x="335" y="146"/>
                    </a:lnTo>
                    <a:lnTo>
                      <a:pt x="335" y="143"/>
                    </a:lnTo>
                    <a:lnTo>
                      <a:pt x="335" y="137"/>
                    </a:lnTo>
                    <a:lnTo>
                      <a:pt x="335" y="131"/>
                    </a:lnTo>
                    <a:lnTo>
                      <a:pt x="335" y="128"/>
                    </a:lnTo>
                    <a:lnTo>
                      <a:pt x="334" y="125"/>
                    </a:lnTo>
                    <a:lnTo>
                      <a:pt x="334" y="125"/>
                    </a:lnTo>
                    <a:lnTo>
                      <a:pt x="332" y="119"/>
                    </a:lnTo>
                    <a:lnTo>
                      <a:pt x="329" y="109"/>
                    </a:lnTo>
                    <a:lnTo>
                      <a:pt x="327" y="98"/>
                    </a:lnTo>
                    <a:lnTo>
                      <a:pt x="327" y="98"/>
                    </a:lnTo>
                    <a:lnTo>
                      <a:pt x="329" y="93"/>
                    </a:lnTo>
                    <a:lnTo>
                      <a:pt x="334" y="83"/>
                    </a:lnTo>
                    <a:lnTo>
                      <a:pt x="340" y="73"/>
                    </a:lnTo>
                    <a:lnTo>
                      <a:pt x="344" y="70"/>
                    </a:lnTo>
                    <a:lnTo>
                      <a:pt x="348" y="68"/>
                    </a:lnTo>
                    <a:lnTo>
                      <a:pt x="348" y="68"/>
                    </a:lnTo>
                    <a:lnTo>
                      <a:pt x="353" y="68"/>
                    </a:lnTo>
                    <a:lnTo>
                      <a:pt x="356" y="69"/>
                    </a:lnTo>
                    <a:lnTo>
                      <a:pt x="358" y="70"/>
                    </a:lnTo>
                    <a:lnTo>
                      <a:pt x="359" y="72"/>
                    </a:lnTo>
                    <a:lnTo>
                      <a:pt x="360" y="74"/>
                    </a:lnTo>
                    <a:lnTo>
                      <a:pt x="362" y="82"/>
                    </a:lnTo>
                    <a:lnTo>
                      <a:pt x="362" y="82"/>
                    </a:lnTo>
                    <a:lnTo>
                      <a:pt x="362" y="87"/>
                    </a:lnTo>
                    <a:lnTo>
                      <a:pt x="362" y="91"/>
                    </a:lnTo>
                    <a:lnTo>
                      <a:pt x="364" y="96"/>
                    </a:lnTo>
                    <a:lnTo>
                      <a:pt x="369" y="103"/>
                    </a:lnTo>
                    <a:lnTo>
                      <a:pt x="369" y="103"/>
                    </a:lnTo>
                    <a:lnTo>
                      <a:pt x="372" y="108"/>
                    </a:lnTo>
                    <a:lnTo>
                      <a:pt x="374" y="114"/>
                    </a:lnTo>
                    <a:lnTo>
                      <a:pt x="377" y="125"/>
                    </a:lnTo>
                    <a:lnTo>
                      <a:pt x="382" y="134"/>
                    </a:lnTo>
                    <a:lnTo>
                      <a:pt x="384" y="138"/>
                    </a:lnTo>
                    <a:lnTo>
                      <a:pt x="387" y="141"/>
                    </a:lnTo>
                    <a:lnTo>
                      <a:pt x="387" y="141"/>
                    </a:lnTo>
                    <a:lnTo>
                      <a:pt x="392" y="143"/>
                    </a:lnTo>
                    <a:lnTo>
                      <a:pt x="399" y="146"/>
                    </a:lnTo>
                    <a:lnTo>
                      <a:pt x="408" y="147"/>
                    </a:lnTo>
                    <a:lnTo>
                      <a:pt x="420" y="147"/>
                    </a:lnTo>
                    <a:lnTo>
                      <a:pt x="431" y="146"/>
                    </a:lnTo>
                    <a:lnTo>
                      <a:pt x="443" y="145"/>
                    </a:lnTo>
                    <a:lnTo>
                      <a:pt x="453" y="142"/>
                    </a:lnTo>
                    <a:lnTo>
                      <a:pt x="462" y="140"/>
                    </a:lnTo>
                    <a:lnTo>
                      <a:pt x="462" y="140"/>
                    </a:lnTo>
                    <a:lnTo>
                      <a:pt x="476" y="134"/>
                    </a:lnTo>
                    <a:lnTo>
                      <a:pt x="484" y="128"/>
                    </a:lnTo>
                    <a:lnTo>
                      <a:pt x="495" y="120"/>
                    </a:lnTo>
                    <a:lnTo>
                      <a:pt x="495" y="120"/>
                    </a:lnTo>
                    <a:lnTo>
                      <a:pt x="513" y="107"/>
                    </a:lnTo>
                    <a:lnTo>
                      <a:pt x="522" y="101"/>
                    </a:lnTo>
                    <a:lnTo>
                      <a:pt x="526" y="97"/>
                    </a:lnTo>
                    <a:lnTo>
                      <a:pt x="526" y="97"/>
                    </a:lnTo>
                    <a:lnTo>
                      <a:pt x="531" y="91"/>
                    </a:lnTo>
                    <a:lnTo>
                      <a:pt x="536" y="86"/>
                    </a:lnTo>
                    <a:lnTo>
                      <a:pt x="536" y="86"/>
                    </a:lnTo>
                    <a:lnTo>
                      <a:pt x="536" y="84"/>
                    </a:lnTo>
                    <a:lnTo>
                      <a:pt x="536" y="79"/>
                    </a:lnTo>
                    <a:lnTo>
                      <a:pt x="535" y="75"/>
                    </a:lnTo>
                    <a:lnTo>
                      <a:pt x="536" y="71"/>
                    </a:lnTo>
                    <a:lnTo>
                      <a:pt x="536" y="71"/>
                    </a:lnTo>
                    <a:lnTo>
                      <a:pt x="540" y="67"/>
                    </a:lnTo>
                    <a:lnTo>
                      <a:pt x="544" y="62"/>
                    </a:lnTo>
                    <a:lnTo>
                      <a:pt x="549" y="57"/>
                    </a:lnTo>
                    <a:lnTo>
                      <a:pt x="555" y="53"/>
                    </a:lnTo>
                    <a:lnTo>
                      <a:pt x="555" y="53"/>
                    </a:lnTo>
                    <a:lnTo>
                      <a:pt x="558" y="52"/>
                    </a:lnTo>
                    <a:lnTo>
                      <a:pt x="560" y="50"/>
                    </a:lnTo>
                    <a:lnTo>
                      <a:pt x="563" y="43"/>
                    </a:lnTo>
                    <a:lnTo>
                      <a:pt x="565" y="37"/>
                    </a:lnTo>
                    <a:lnTo>
                      <a:pt x="567" y="35"/>
                    </a:lnTo>
                    <a:lnTo>
                      <a:pt x="569" y="35"/>
                    </a:lnTo>
                    <a:lnTo>
                      <a:pt x="569" y="35"/>
                    </a:lnTo>
                    <a:lnTo>
                      <a:pt x="576" y="34"/>
                    </a:lnTo>
                    <a:lnTo>
                      <a:pt x="583" y="31"/>
                    </a:lnTo>
                    <a:lnTo>
                      <a:pt x="586" y="30"/>
                    </a:lnTo>
                    <a:lnTo>
                      <a:pt x="588" y="27"/>
                    </a:lnTo>
                    <a:lnTo>
                      <a:pt x="590" y="24"/>
                    </a:lnTo>
                    <a:lnTo>
                      <a:pt x="591" y="20"/>
                    </a:lnTo>
                    <a:lnTo>
                      <a:pt x="591" y="20"/>
                    </a:lnTo>
                    <a:lnTo>
                      <a:pt x="592" y="15"/>
                    </a:lnTo>
                    <a:lnTo>
                      <a:pt x="594" y="13"/>
                    </a:lnTo>
                    <a:lnTo>
                      <a:pt x="596" y="11"/>
                    </a:lnTo>
                    <a:lnTo>
                      <a:pt x="599" y="10"/>
                    </a:lnTo>
                    <a:lnTo>
                      <a:pt x="605" y="10"/>
                    </a:lnTo>
                    <a:lnTo>
                      <a:pt x="608" y="9"/>
                    </a:lnTo>
                    <a:lnTo>
                      <a:pt x="610" y="8"/>
                    </a:lnTo>
                    <a:lnTo>
                      <a:pt x="610" y="8"/>
                    </a:lnTo>
                    <a:lnTo>
                      <a:pt x="614" y="5"/>
                    </a:lnTo>
                    <a:lnTo>
                      <a:pt x="620" y="3"/>
                    </a:lnTo>
                    <a:lnTo>
                      <a:pt x="627" y="1"/>
                    </a:lnTo>
                    <a:lnTo>
                      <a:pt x="635" y="0"/>
                    </a:lnTo>
                    <a:lnTo>
                      <a:pt x="635" y="0"/>
                    </a:lnTo>
                    <a:lnTo>
                      <a:pt x="644" y="2"/>
                    </a:lnTo>
                    <a:lnTo>
                      <a:pt x="656" y="6"/>
                    </a:lnTo>
                    <a:lnTo>
                      <a:pt x="662" y="9"/>
                    </a:lnTo>
                    <a:lnTo>
                      <a:pt x="668" y="11"/>
                    </a:lnTo>
                    <a:lnTo>
                      <a:pt x="671" y="15"/>
                    </a:lnTo>
                    <a:lnTo>
                      <a:pt x="673" y="19"/>
                    </a:lnTo>
                    <a:lnTo>
                      <a:pt x="673" y="19"/>
                    </a:lnTo>
                    <a:lnTo>
                      <a:pt x="673" y="23"/>
                    </a:lnTo>
                    <a:lnTo>
                      <a:pt x="671" y="27"/>
                    </a:lnTo>
                    <a:lnTo>
                      <a:pt x="669" y="31"/>
                    </a:lnTo>
                    <a:lnTo>
                      <a:pt x="666" y="34"/>
                    </a:lnTo>
                    <a:lnTo>
                      <a:pt x="660" y="41"/>
                    </a:lnTo>
                    <a:lnTo>
                      <a:pt x="655" y="44"/>
                    </a:lnTo>
                    <a:lnTo>
                      <a:pt x="655" y="44"/>
                    </a:lnTo>
                    <a:lnTo>
                      <a:pt x="652" y="47"/>
                    </a:lnTo>
                    <a:lnTo>
                      <a:pt x="650" y="52"/>
                    </a:lnTo>
                    <a:lnTo>
                      <a:pt x="651" y="54"/>
                    </a:lnTo>
                    <a:lnTo>
                      <a:pt x="652" y="57"/>
                    </a:lnTo>
                    <a:lnTo>
                      <a:pt x="653" y="59"/>
                    </a:lnTo>
                    <a:lnTo>
                      <a:pt x="656" y="61"/>
                    </a:lnTo>
                    <a:lnTo>
                      <a:pt x="656" y="61"/>
                    </a:lnTo>
                    <a:lnTo>
                      <a:pt x="661" y="66"/>
                    </a:lnTo>
                    <a:lnTo>
                      <a:pt x="665" y="71"/>
                    </a:lnTo>
                    <a:lnTo>
                      <a:pt x="666" y="76"/>
                    </a:lnTo>
                    <a:lnTo>
                      <a:pt x="666" y="81"/>
                    </a:lnTo>
                    <a:lnTo>
                      <a:pt x="666" y="81"/>
                    </a:lnTo>
                    <a:lnTo>
                      <a:pt x="660" y="92"/>
                    </a:lnTo>
                    <a:lnTo>
                      <a:pt x="657" y="98"/>
                    </a:lnTo>
                    <a:lnTo>
                      <a:pt x="655" y="100"/>
                    </a:lnTo>
                    <a:lnTo>
                      <a:pt x="655" y="100"/>
                    </a:lnTo>
                    <a:lnTo>
                      <a:pt x="652" y="101"/>
                    </a:lnTo>
                    <a:lnTo>
                      <a:pt x="648" y="104"/>
                    </a:lnTo>
                    <a:lnTo>
                      <a:pt x="643" y="106"/>
                    </a:lnTo>
                    <a:lnTo>
                      <a:pt x="638" y="107"/>
                    </a:lnTo>
                    <a:lnTo>
                      <a:pt x="638" y="107"/>
                    </a:lnTo>
                    <a:lnTo>
                      <a:pt x="633" y="106"/>
                    </a:lnTo>
                    <a:lnTo>
                      <a:pt x="629" y="105"/>
                    </a:lnTo>
                    <a:lnTo>
                      <a:pt x="625" y="103"/>
                    </a:lnTo>
                    <a:lnTo>
                      <a:pt x="621" y="103"/>
                    </a:lnTo>
                    <a:lnTo>
                      <a:pt x="621" y="103"/>
                    </a:lnTo>
                    <a:lnTo>
                      <a:pt x="608" y="104"/>
                    </a:lnTo>
                    <a:lnTo>
                      <a:pt x="598" y="106"/>
                    </a:lnTo>
                    <a:lnTo>
                      <a:pt x="589" y="108"/>
                    </a:lnTo>
                    <a:lnTo>
                      <a:pt x="589" y="108"/>
                    </a:lnTo>
                    <a:lnTo>
                      <a:pt x="578" y="114"/>
                    </a:lnTo>
                    <a:lnTo>
                      <a:pt x="565" y="120"/>
                    </a:lnTo>
                    <a:lnTo>
                      <a:pt x="555" y="127"/>
                    </a:lnTo>
                    <a:lnTo>
                      <a:pt x="551" y="129"/>
                    </a:lnTo>
                    <a:lnTo>
                      <a:pt x="549" y="131"/>
                    </a:lnTo>
                    <a:lnTo>
                      <a:pt x="549" y="131"/>
                    </a:lnTo>
                    <a:lnTo>
                      <a:pt x="548" y="135"/>
                    </a:lnTo>
                    <a:lnTo>
                      <a:pt x="548" y="137"/>
                    </a:lnTo>
                    <a:lnTo>
                      <a:pt x="546" y="140"/>
                    </a:lnTo>
                    <a:lnTo>
                      <a:pt x="543" y="142"/>
                    </a:lnTo>
                    <a:lnTo>
                      <a:pt x="543" y="142"/>
                    </a:lnTo>
                    <a:lnTo>
                      <a:pt x="529" y="146"/>
                    </a:lnTo>
                    <a:lnTo>
                      <a:pt x="524" y="147"/>
                    </a:lnTo>
                    <a:lnTo>
                      <a:pt x="520" y="149"/>
                    </a:lnTo>
                    <a:lnTo>
                      <a:pt x="520" y="149"/>
                    </a:lnTo>
                    <a:lnTo>
                      <a:pt x="516" y="152"/>
                    </a:lnTo>
                    <a:lnTo>
                      <a:pt x="510" y="155"/>
                    </a:lnTo>
                    <a:lnTo>
                      <a:pt x="498" y="158"/>
                    </a:lnTo>
                    <a:lnTo>
                      <a:pt x="498" y="158"/>
                    </a:lnTo>
                    <a:lnTo>
                      <a:pt x="487" y="161"/>
                    </a:lnTo>
                    <a:lnTo>
                      <a:pt x="480" y="162"/>
                    </a:lnTo>
                    <a:lnTo>
                      <a:pt x="478" y="163"/>
                    </a:lnTo>
                    <a:lnTo>
                      <a:pt x="476" y="164"/>
                    </a:lnTo>
                    <a:lnTo>
                      <a:pt x="476" y="164"/>
                    </a:lnTo>
                    <a:lnTo>
                      <a:pt x="473" y="168"/>
                    </a:lnTo>
                    <a:lnTo>
                      <a:pt x="471" y="171"/>
                    </a:lnTo>
                    <a:lnTo>
                      <a:pt x="468" y="176"/>
                    </a:lnTo>
                    <a:lnTo>
                      <a:pt x="466" y="177"/>
                    </a:lnTo>
                    <a:lnTo>
                      <a:pt x="463" y="178"/>
                    </a:lnTo>
                    <a:lnTo>
                      <a:pt x="463" y="178"/>
                    </a:lnTo>
                    <a:lnTo>
                      <a:pt x="461" y="179"/>
                    </a:lnTo>
                    <a:lnTo>
                      <a:pt x="458" y="181"/>
                    </a:lnTo>
                    <a:lnTo>
                      <a:pt x="452" y="187"/>
                    </a:lnTo>
                    <a:lnTo>
                      <a:pt x="446" y="194"/>
                    </a:lnTo>
                    <a:lnTo>
                      <a:pt x="443" y="196"/>
                    </a:lnTo>
                    <a:lnTo>
                      <a:pt x="439" y="198"/>
                    </a:lnTo>
                    <a:lnTo>
                      <a:pt x="439" y="198"/>
                    </a:lnTo>
                    <a:lnTo>
                      <a:pt x="432" y="203"/>
                    </a:lnTo>
                    <a:lnTo>
                      <a:pt x="424" y="210"/>
                    </a:lnTo>
                    <a:lnTo>
                      <a:pt x="413" y="220"/>
                    </a:lnTo>
                    <a:lnTo>
                      <a:pt x="413" y="220"/>
                    </a:lnTo>
                    <a:lnTo>
                      <a:pt x="406" y="228"/>
                    </a:lnTo>
                    <a:lnTo>
                      <a:pt x="395" y="244"/>
                    </a:lnTo>
                    <a:lnTo>
                      <a:pt x="384" y="258"/>
                    </a:lnTo>
                    <a:lnTo>
                      <a:pt x="380" y="263"/>
                    </a:lnTo>
                    <a:lnTo>
                      <a:pt x="376" y="265"/>
                    </a:lnTo>
                    <a:lnTo>
                      <a:pt x="376" y="265"/>
                    </a:lnTo>
                    <a:lnTo>
                      <a:pt x="374" y="266"/>
                    </a:lnTo>
                    <a:lnTo>
                      <a:pt x="370" y="269"/>
                    </a:lnTo>
                    <a:lnTo>
                      <a:pt x="362" y="277"/>
                    </a:lnTo>
                    <a:lnTo>
                      <a:pt x="354" y="285"/>
                    </a:lnTo>
                    <a:lnTo>
                      <a:pt x="349" y="289"/>
                    </a:lnTo>
                    <a:lnTo>
                      <a:pt x="349" y="289"/>
                    </a:lnTo>
                    <a:lnTo>
                      <a:pt x="344" y="289"/>
                    </a:lnTo>
                    <a:lnTo>
                      <a:pt x="338" y="288"/>
                    </a:lnTo>
                    <a:lnTo>
                      <a:pt x="332" y="288"/>
                    </a:lnTo>
                    <a:lnTo>
                      <a:pt x="328" y="288"/>
                    </a:lnTo>
                    <a:lnTo>
                      <a:pt x="328" y="288"/>
                    </a:lnTo>
                    <a:lnTo>
                      <a:pt x="324" y="290"/>
                    </a:lnTo>
                    <a:lnTo>
                      <a:pt x="321" y="293"/>
                    </a:lnTo>
                    <a:lnTo>
                      <a:pt x="316" y="295"/>
                    </a:lnTo>
                    <a:lnTo>
                      <a:pt x="312" y="296"/>
                    </a:lnTo>
                    <a:lnTo>
                      <a:pt x="309" y="295"/>
                    </a:lnTo>
                    <a:lnTo>
                      <a:pt x="309" y="295"/>
                    </a:lnTo>
                    <a:lnTo>
                      <a:pt x="302" y="294"/>
                    </a:lnTo>
                    <a:lnTo>
                      <a:pt x="296" y="292"/>
                    </a:lnTo>
                    <a:lnTo>
                      <a:pt x="292" y="289"/>
                    </a:lnTo>
                    <a:lnTo>
                      <a:pt x="290" y="287"/>
                    </a:lnTo>
                    <a:lnTo>
                      <a:pt x="289" y="285"/>
                    </a:lnTo>
                    <a:lnTo>
                      <a:pt x="289" y="285"/>
                    </a:lnTo>
                    <a:lnTo>
                      <a:pt x="289" y="280"/>
                    </a:lnTo>
                    <a:lnTo>
                      <a:pt x="288" y="276"/>
                    </a:lnTo>
                    <a:lnTo>
                      <a:pt x="288" y="274"/>
                    </a:lnTo>
                    <a:lnTo>
                      <a:pt x="287" y="273"/>
                    </a:lnTo>
                    <a:lnTo>
                      <a:pt x="285" y="272"/>
                    </a:lnTo>
                    <a:lnTo>
                      <a:pt x="283" y="272"/>
                    </a:lnTo>
                    <a:lnTo>
                      <a:pt x="283" y="272"/>
                    </a:lnTo>
                    <a:lnTo>
                      <a:pt x="275" y="273"/>
                    </a:lnTo>
                    <a:lnTo>
                      <a:pt x="265" y="277"/>
                    </a:lnTo>
                    <a:lnTo>
                      <a:pt x="260" y="280"/>
                    </a:lnTo>
                    <a:lnTo>
                      <a:pt x="255" y="284"/>
                    </a:lnTo>
                    <a:lnTo>
                      <a:pt x="252" y="288"/>
                    </a:lnTo>
                    <a:lnTo>
                      <a:pt x="250" y="292"/>
                    </a:lnTo>
                    <a:lnTo>
                      <a:pt x="250" y="292"/>
                    </a:lnTo>
                    <a:lnTo>
                      <a:pt x="250" y="297"/>
                    </a:lnTo>
                    <a:lnTo>
                      <a:pt x="250" y="300"/>
                    </a:lnTo>
                    <a:lnTo>
                      <a:pt x="251" y="304"/>
                    </a:lnTo>
                    <a:lnTo>
                      <a:pt x="252" y="307"/>
                    </a:lnTo>
                    <a:lnTo>
                      <a:pt x="256" y="310"/>
                    </a:lnTo>
                    <a:lnTo>
                      <a:pt x="258" y="311"/>
                    </a:lnTo>
                    <a:lnTo>
                      <a:pt x="258" y="311"/>
                    </a:lnTo>
                    <a:lnTo>
                      <a:pt x="259" y="312"/>
                    </a:lnTo>
                    <a:lnTo>
                      <a:pt x="259" y="314"/>
                    </a:lnTo>
                    <a:lnTo>
                      <a:pt x="256" y="319"/>
                    </a:lnTo>
                    <a:lnTo>
                      <a:pt x="253" y="326"/>
                    </a:lnTo>
                    <a:lnTo>
                      <a:pt x="248" y="331"/>
                    </a:lnTo>
                    <a:lnTo>
                      <a:pt x="248" y="331"/>
                    </a:lnTo>
                    <a:lnTo>
                      <a:pt x="243" y="339"/>
                    </a:lnTo>
                    <a:lnTo>
                      <a:pt x="238" y="348"/>
                    </a:lnTo>
                    <a:lnTo>
                      <a:pt x="233" y="357"/>
                    </a:lnTo>
                    <a:lnTo>
                      <a:pt x="230" y="361"/>
                    </a:lnTo>
                    <a:lnTo>
                      <a:pt x="230" y="361"/>
                    </a:lnTo>
                    <a:lnTo>
                      <a:pt x="220" y="366"/>
                    </a:lnTo>
                    <a:lnTo>
                      <a:pt x="213" y="370"/>
                    </a:lnTo>
                    <a:lnTo>
                      <a:pt x="211" y="372"/>
                    </a:lnTo>
                    <a:lnTo>
                      <a:pt x="210" y="374"/>
                    </a:lnTo>
                    <a:lnTo>
                      <a:pt x="210" y="374"/>
                    </a:lnTo>
                    <a:lnTo>
                      <a:pt x="209" y="376"/>
                    </a:lnTo>
                    <a:lnTo>
                      <a:pt x="207" y="378"/>
                    </a:lnTo>
                    <a:lnTo>
                      <a:pt x="201" y="381"/>
                    </a:lnTo>
                    <a:lnTo>
                      <a:pt x="193" y="384"/>
                    </a:lnTo>
                    <a:lnTo>
                      <a:pt x="186" y="387"/>
                    </a:lnTo>
                    <a:lnTo>
                      <a:pt x="186" y="387"/>
                    </a:lnTo>
                    <a:lnTo>
                      <a:pt x="179" y="391"/>
                    </a:lnTo>
                    <a:lnTo>
                      <a:pt x="174" y="396"/>
                    </a:lnTo>
                    <a:lnTo>
                      <a:pt x="166" y="406"/>
                    </a:lnTo>
                    <a:lnTo>
                      <a:pt x="166" y="406"/>
                    </a:lnTo>
                    <a:lnTo>
                      <a:pt x="163" y="408"/>
                    </a:lnTo>
                    <a:lnTo>
                      <a:pt x="159" y="411"/>
                    </a:lnTo>
                    <a:lnTo>
                      <a:pt x="154" y="414"/>
                    </a:lnTo>
                    <a:lnTo>
                      <a:pt x="150" y="416"/>
                    </a:lnTo>
                    <a:lnTo>
                      <a:pt x="150" y="416"/>
                    </a:lnTo>
                    <a:lnTo>
                      <a:pt x="144" y="430"/>
                    </a:lnTo>
                    <a:lnTo>
                      <a:pt x="137" y="445"/>
                    </a:lnTo>
                    <a:lnTo>
                      <a:pt x="137" y="445"/>
                    </a:lnTo>
                    <a:lnTo>
                      <a:pt x="135" y="450"/>
                    </a:lnTo>
                    <a:lnTo>
                      <a:pt x="134" y="456"/>
                    </a:lnTo>
                    <a:lnTo>
                      <a:pt x="131" y="463"/>
                    </a:lnTo>
                    <a:lnTo>
                      <a:pt x="128" y="469"/>
                    </a:lnTo>
                    <a:lnTo>
                      <a:pt x="128" y="469"/>
                    </a:lnTo>
                    <a:lnTo>
                      <a:pt x="123" y="474"/>
                    </a:lnTo>
                    <a:lnTo>
                      <a:pt x="117" y="478"/>
                    </a:lnTo>
                    <a:lnTo>
                      <a:pt x="111" y="481"/>
                    </a:lnTo>
                    <a:lnTo>
                      <a:pt x="104" y="483"/>
                    </a:lnTo>
                    <a:lnTo>
                      <a:pt x="104" y="483"/>
                    </a:lnTo>
                    <a:lnTo>
                      <a:pt x="96" y="483"/>
                    </a:lnTo>
                    <a:lnTo>
                      <a:pt x="90" y="482"/>
                    </a:lnTo>
                    <a:lnTo>
                      <a:pt x="85" y="481"/>
                    </a:lnTo>
                    <a:lnTo>
                      <a:pt x="82" y="481"/>
                    </a:lnTo>
                    <a:lnTo>
                      <a:pt x="82" y="481"/>
                    </a:lnTo>
                    <a:lnTo>
                      <a:pt x="77" y="484"/>
                    </a:lnTo>
                    <a:lnTo>
                      <a:pt x="67" y="494"/>
                    </a:lnTo>
                    <a:lnTo>
                      <a:pt x="58" y="503"/>
                    </a:lnTo>
                    <a:lnTo>
                      <a:pt x="54" y="508"/>
                    </a:lnTo>
                    <a:lnTo>
                      <a:pt x="52" y="511"/>
                    </a:lnTo>
                    <a:lnTo>
                      <a:pt x="52" y="511"/>
                    </a:lnTo>
                    <a:lnTo>
                      <a:pt x="44" y="533"/>
                    </a:lnTo>
                    <a:lnTo>
                      <a:pt x="40" y="544"/>
                    </a:lnTo>
                    <a:lnTo>
                      <a:pt x="38" y="548"/>
                    </a:lnTo>
                    <a:lnTo>
                      <a:pt x="36" y="550"/>
                    </a:lnTo>
                    <a:lnTo>
                      <a:pt x="36" y="55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8" name="フリーフォーム 37">
                <a:extLst>
                  <a:ext uri="{FF2B5EF4-FFF2-40B4-BE49-F238E27FC236}">
                    <a16:creationId xmlns:a16="http://schemas.microsoft.com/office/drawing/2014/main" id="{00000000-0008-0000-0000-000072050000}"/>
                  </a:ext>
                </a:extLst>
              </p:cNvPr>
              <p:cNvSpPr>
                <a:spLocks/>
              </p:cNvSpPr>
              <p:nvPr/>
            </p:nvSpPr>
            <p:spPr bwMode="auto">
              <a:xfrm>
                <a:off x="442" y="595"/>
                <a:ext cx="37" cy="47"/>
              </a:xfrm>
              <a:custGeom>
                <a:avLst/>
                <a:gdLst>
                  <a:gd name="T0" fmla="*/ 325 w 340"/>
                  <a:gd name="T1" fmla="*/ 83 h 421"/>
                  <a:gd name="T2" fmla="*/ 327 w 340"/>
                  <a:gd name="T3" fmla="*/ 66 h 421"/>
                  <a:gd name="T4" fmla="*/ 319 w 340"/>
                  <a:gd name="T5" fmla="*/ 61 h 421"/>
                  <a:gd name="T6" fmla="*/ 309 w 340"/>
                  <a:gd name="T7" fmla="*/ 50 h 421"/>
                  <a:gd name="T8" fmla="*/ 298 w 340"/>
                  <a:gd name="T9" fmla="*/ 36 h 421"/>
                  <a:gd name="T10" fmla="*/ 283 w 340"/>
                  <a:gd name="T11" fmla="*/ 20 h 421"/>
                  <a:gd name="T12" fmla="*/ 258 w 340"/>
                  <a:gd name="T13" fmla="*/ 12 h 421"/>
                  <a:gd name="T14" fmla="*/ 228 w 340"/>
                  <a:gd name="T15" fmla="*/ 4 h 421"/>
                  <a:gd name="T16" fmla="*/ 208 w 340"/>
                  <a:gd name="T17" fmla="*/ 3 h 421"/>
                  <a:gd name="T18" fmla="*/ 191 w 340"/>
                  <a:gd name="T19" fmla="*/ 4 h 421"/>
                  <a:gd name="T20" fmla="*/ 180 w 340"/>
                  <a:gd name="T21" fmla="*/ 9 h 421"/>
                  <a:gd name="T22" fmla="*/ 164 w 340"/>
                  <a:gd name="T23" fmla="*/ 30 h 421"/>
                  <a:gd name="T24" fmla="*/ 151 w 340"/>
                  <a:gd name="T25" fmla="*/ 36 h 421"/>
                  <a:gd name="T26" fmla="*/ 131 w 340"/>
                  <a:gd name="T27" fmla="*/ 42 h 421"/>
                  <a:gd name="T28" fmla="*/ 114 w 340"/>
                  <a:gd name="T29" fmla="*/ 52 h 421"/>
                  <a:gd name="T30" fmla="*/ 103 w 340"/>
                  <a:gd name="T31" fmla="*/ 61 h 421"/>
                  <a:gd name="T32" fmla="*/ 80 w 340"/>
                  <a:gd name="T33" fmla="*/ 73 h 421"/>
                  <a:gd name="T34" fmla="*/ 67 w 340"/>
                  <a:gd name="T35" fmla="*/ 79 h 421"/>
                  <a:gd name="T36" fmla="*/ 46 w 340"/>
                  <a:gd name="T37" fmla="*/ 86 h 421"/>
                  <a:gd name="T38" fmla="*/ 30 w 340"/>
                  <a:gd name="T39" fmla="*/ 102 h 421"/>
                  <a:gd name="T40" fmla="*/ 16 w 340"/>
                  <a:gd name="T41" fmla="*/ 119 h 421"/>
                  <a:gd name="T42" fmla="*/ 10 w 340"/>
                  <a:gd name="T43" fmla="*/ 135 h 421"/>
                  <a:gd name="T44" fmla="*/ 28 w 340"/>
                  <a:gd name="T45" fmla="*/ 145 h 421"/>
                  <a:gd name="T46" fmla="*/ 16 w 340"/>
                  <a:gd name="T47" fmla="*/ 156 h 421"/>
                  <a:gd name="T48" fmla="*/ 9 w 340"/>
                  <a:gd name="T49" fmla="*/ 170 h 421"/>
                  <a:gd name="T50" fmla="*/ 10 w 340"/>
                  <a:gd name="T51" fmla="*/ 197 h 421"/>
                  <a:gd name="T52" fmla="*/ 0 w 340"/>
                  <a:gd name="T53" fmla="*/ 219 h 421"/>
                  <a:gd name="T54" fmla="*/ 12 w 340"/>
                  <a:gd name="T55" fmla="*/ 240 h 421"/>
                  <a:gd name="T56" fmla="*/ 29 w 340"/>
                  <a:gd name="T57" fmla="*/ 242 h 421"/>
                  <a:gd name="T58" fmla="*/ 48 w 340"/>
                  <a:gd name="T59" fmla="*/ 243 h 421"/>
                  <a:gd name="T60" fmla="*/ 54 w 340"/>
                  <a:gd name="T61" fmla="*/ 257 h 421"/>
                  <a:gd name="T62" fmla="*/ 39 w 340"/>
                  <a:gd name="T63" fmla="*/ 272 h 421"/>
                  <a:gd name="T64" fmla="*/ 38 w 340"/>
                  <a:gd name="T65" fmla="*/ 302 h 421"/>
                  <a:gd name="T66" fmla="*/ 26 w 340"/>
                  <a:gd name="T67" fmla="*/ 318 h 421"/>
                  <a:gd name="T68" fmla="*/ 16 w 340"/>
                  <a:gd name="T69" fmla="*/ 354 h 421"/>
                  <a:gd name="T70" fmla="*/ 32 w 340"/>
                  <a:gd name="T71" fmla="*/ 368 h 421"/>
                  <a:gd name="T72" fmla="*/ 49 w 340"/>
                  <a:gd name="T73" fmla="*/ 385 h 421"/>
                  <a:gd name="T74" fmla="*/ 50 w 340"/>
                  <a:gd name="T75" fmla="*/ 388 h 421"/>
                  <a:gd name="T76" fmla="*/ 80 w 340"/>
                  <a:gd name="T77" fmla="*/ 388 h 421"/>
                  <a:gd name="T78" fmla="*/ 109 w 340"/>
                  <a:gd name="T79" fmla="*/ 392 h 421"/>
                  <a:gd name="T80" fmla="*/ 115 w 340"/>
                  <a:gd name="T81" fmla="*/ 406 h 421"/>
                  <a:gd name="T82" fmla="*/ 121 w 340"/>
                  <a:gd name="T83" fmla="*/ 418 h 421"/>
                  <a:gd name="T84" fmla="*/ 133 w 340"/>
                  <a:gd name="T85" fmla="*/ 420 h 421"/>
                  <a:gd name="T86" fmla="*/ 167 w 340"/>
                  <a:gd name="T87" fmla="*/ 408 h 421"/>
                  <a:gd name="T88" fmla="*/ 181 w 340"/>
                  <a:gd name="T89" fmla="*/ 376 h 421"/>
                  <a:gd name="T90" fmla="*/ 201 w 340"/>
                  <a:gd name="T91" fmla="*/ 377 h 421"/>
                  <a:gd name="T92" fmla="*/ 219 w 340"/>
                  <a:gd name="T93" fmla="*/ 357 h 421"/>
                  <a:gd name="T94" fmla="*/ 234 w 340"/>
                  <a:gd name="T95" fmla="*/ 348 h 421"/>
                  <a:gd name="T96" fmla="*/ 262 w 340"/>
                  <a:gd name="T97" fmla="*/ 334 h 421"/>
                  <a:gd name="T98" fmla="*/ 282 w 340"/>
                  <a:gd name="T99" fmla="*/ 329 h 421"/>
                  <a:gd name="T100" fmla="*/ 306 w 340"/>
                  <a:gd name="T101" fmla="*/ 334 h 421"/>
                  <a:gd name="T102" fmla="*/ 327 w 340"/>
                  <a:gd name="T103" fmla="*/ 286 h 421"/>
                  <a:gd name="T104" fmla="*/ 325 w 340"/>
                  <a:gd name="T105" fmla="*/ 248 h 421"/>
                  <a:gd name="T106" fmla="*/ 325 w 340"/>
                  <a:gd name="T107" fmla="*/ 227 h 421"/>
                  <a:gd name="T108" fmla="*/ 318 w 340"/>
                  <a:gd name="T109" fmla="*/ 211 h 421"/>
                  <a:gd name="T110" fmla="*/ 330 w 340"/>
                  <a:gd name="T111" fmla="*/ 200 h 421"/>
                  <a:gd name="T112" fmla="*/ 338 w 340"/>
                  <a:gd name="T113" fmla="*/ 191 h 421"/>
                  <a:gd name="T114" fmla="*/ 330 w 340"/>
                  <a:gd name="T115" fmla="*/ 164 h 421"/>
                  <a:gd name="T116" fmla="*/ 329 w 340"/>
                  <a:gd name="T117" fmla="*/ 128 h 421"/>
                  <a:gd name="T118" fmla="*/ 326 w 340"/>
                  <a:gd name="T119" fmla="*/ 104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0" h="421">
                    <a:moveTo>
                      <a:pt x="325" y="94"/>
                    </a:moveTo>
                    <a:lnTo>
                      <a:pt x="325" y="94"/>
                    </a:lnTo>
                    <a:lnTo>
                      <a:pt x="324" y="93"/>
                    </a:lnTo>
                    <a:lnTo>
                      <a:pt x="324" y="91"/>
                    </a:lnTo>
                    <a:lnTo>
                      <a:pt x="325" y="88"/>
                    </a:lnTo>
                    <a:lnTo>
                      <a:pt x="325" y="88"/>
                    </a:lnTo>
                    <a:lnTo>
                      <a:pt x="328" y="86"/>
                    </a:lnTo>
                    <a:lnTo>
                      <a:pt x="328" y="85"/>
                    </a:lnTo>
                    <a:lnTo>
                      <a:pt x="328" y="84"/>
                    </a:lnTo>
                    <a:lnTo>
                      <a:pt x="328" y="84"/>
                    </a:lnTo>
                    <a:lnTo>
                      <a:pt x="326" y="83"/>
                    </a:lnTo>
                    <a:lnTo>
                      <a:pt x="325" y="83"/>
                    </a:lnTo>
                    <a:lnTo>
                      <a:pt x="324" y="82"/>
                    </a:lnTo>
                    <a:lnTo>
                      <a:pt x="325" y="81"/>
                    </a:lnTo>
                    <a:lnTo>
                      <a:pt x="325" y="81"/>
                    </a:lnTo>
                    <a:lnTo>
                      <a:pt x="327" y="77"/>
                    </a:lnTo>
                    <a:lnTo>
                      <a:pt x="327" y="76"/>
                    </a:lnTo>
                    <a:lnTo>
                      <a:pt x="327" y="74"/>
                    </a:lnTo>
                    <a:lnTo>
                      <a:pt x="327" y="74"/>
                    </a:lnTo>
                    <a:lnTo>
                      <a:pt x="325" y="71"/>
                    </a:lnTo>
                    <a:lnTo>
                      <a:pt x="324" y="70"/>
                    </a:lnTo>
                    <a:lnTo>
                      <a:pt x="324" y="68"/>
                    </a:lnTo>
                    <a:lnTo>
                      <a:pt x="324" y="68"/>
                    </a:lnTo>
                    <a:lnTo>
                      <a:pt x="327" y="66"/>
                    </a:lnTo>
                    <a:lnTo>
                      <a:pt x="327" y="65"/>
                    </a:lnTo>
                    <a:lnTo>
                      <a:pt x="328" y="64"/>
                    </a:lnTo>
                    <a:lnTo>
                      <a:pt x="328" y="64"/>
                    </a:lnTo>
                    <a:lnTo>
                      <a:pt x="328" y="61"/>
                    </a:lnTo>
                    <a:lnTo>
                      <a:pt x="327" y="60"/>
                    </a:lnTo>
                    <a:lnTo>
                      <a:pt x="327" y="59"/>
                    </a:lnTo>
                    <a:lnTo>
                      <a:pt x="327" y="59"/>
                    </a:lnTo>
                    <a:lnTo>
                      <a:pt x="324" y="58"/>
                    </a:lnTo>
                    <a:lnTo>
                      <a:pt x="321" y="59"/>
                    </a:lnTo>
                    <a:lnTo>
                      <a:pt x="321" y="59"/>
                    </a:lnTo>
                    <a:lnTo>
                      <a:pt x="320" y="59"/>
                    </a:lnTo>
                    <a:lnTo>
                      <a:pt x="319" y="61"/>
                    </a:lnTo>
                    <a:lnTo>
                      <a:pt x="318" y="61"/>
                    </a:lnTo>
                    <a:lnTo>
                      <a:pt x="317" y="61"/>
                    </a:lnTo>
                    <a:lnTo>
                      <a:pt x="317" y="61"/>
                    </a:lnTo>
                    <a:lnTo>
                      <a:pt x="312" y="59"/>
                    </a:lnTo>
                    <a:lnTo>
                      <a:pt x="309" y="57"/>
                    </a:lnTo>
                    <a:lnTo>
                      <a:pt x="309" y="57"/>
                    </a:lnTo>
                    <a:lnTo>
                      <a:pt x="308" y="55"/>
                    </a:lnTo>
                    <a:lnTo>
                      <a:pt x="307" y="54"/>
                    </a:lnTo>
                    <a:lnTo>
                      <a:pt x="307" y="53"/>
                    </a:lnTo>
                    <a:lnTo>
                      <a:pt x="307" y="53"/>
                    </a:lnTo>
                    <a:lnTo>
                      <a:pt x="309" y="51"/>
                    </a:lnTo>
                    <a:lnTo>
                      <a:pt x="309" y="50"/>
                    </a:lnTo>
                    <a:lnTo>
                      <a:pt x="308" y="49"/>
                    </a:lnTo>
                    <a:lnTo>
                      <a:pt x="308" y="49"/>
                    </a:lnTo>
                    <a:lnTo>
                      <a:pt x="307" y="47"/>
                    </a:lnTo>
                    <a:lnTo>
                      <a:pt x="306" y="44"/>
                    </a:lnTo>
                    <a:lnTo>
                      <a:pt x="306" y="44"/>
                    </a:lnTo>
                    <a:lnTo>
                      <a:pt x="306" y="42"/>
                    </a:lnTo>
                    <a:lnTo>
                      <a:pt x="306" y="40"/>
                    </a:lnTo>
                    <a:lnTo>
                      <a:pt x="306" y="40"/>
                    </a:lnTo>
                    <a:lnTo>
                      <a:pt x="302" y="39"/>
                    </a:lnTo>
                    <a:lnTo>
                      <a:pt x="300" y="38"/>
                    </a:lnTo>
                    <a:lnTo>
                      <a:pt x="298" y="36"/>
                    </a:lnTo>
                    <a:lnTo>
                      <a:pt x="298" y="36"/>
                    </a:lnTo>
                    <a:lnTo>
                      <a:pt x="298" y="35"/>
                    </a:lnTo>
                    <a:lnTo>
                      <a:pt x="297" y="35"/>
                    </a:lnTo>
                    <a:lnTo>
                      <a:pt x="295" y="33"/>
                    </a:lnTo>
                    <a:lnTo>
                      <a:pt x="295" y="33"/>
                    </a:lnTo>
                    <a:lnTo>
                      <a:pt x="294" y="31"/>
                    </a:lnTo>
                    <a:lnTo>
                      <a:pt x="294" y="30"/>
                    </a:lnTo>
                    <a:lnTo>
                      <a:pt x="294" y="30"/>
                    </a:lnTo>
                    <a:lnTo>
                      <a:pt x="290" y="25"/>
                    </a:lnTo>
                    <a:lnTo>
                      <a:pt x="290" y="25"/>
                    </a:lnTo>
                    <a:lnTo>
                      <a:pt x="287" y="23"/>
                    </a:lnTo>
                    <a:lnTo>
                      <a:pt x="283" y="20"/>
                    </a:lnTo>
                    <a:lnTo>
                      <a:pt x="283" y="20"/>
                    </a:lnTo>
                    <a:lnTo>
                      <a:pt x="279" y="19"/>
                    </a:lnTo>
                    <a:lnTo>
                      <a:pt x="277" y="18"/>
                    </a:lnTo>
                    <a:lnTo>
                      <a:pt x="277" y="18"/>
                    </a:lnTo>
                    <a:lnTo>
                      <a:pt x="274" y="16"/>
                    </a:lnTo>
                    <a:lnTo>
                      <a:pt x="271" y="14"/>
                    </a:lnTo>
                    <a:lnTo>
                      <a:pt x="271" y="14"/>
                    </a:lnTo>
                    <a:lnTo>
                      <a:pt x="269" y="14"/>
                    </a:lnTo>
                    <a:lnTo>
                      <a:pt x="266" y="14"/>
                    </a:lnTo>
                    <a:lnTo>
                      <a:pt x="266" y="14"/>
                    </a:lnTo>
                    <a:lnTo>
                      <a:pt x="261" y="13"/>
                    </a:lnTo>
                    <a:lnTo>
                      <a:pt x="259" y="13"/>
                    </a:lnTo>
                    <a:lnTo>
                      <a:pt x="258" y="12"/>
                    </a:lnTo>
                    <a:lnTo>
                      <a:pt x="258" y="12"/>
                    </a:lnTo>
                    <a:lnTo>
                      <a:pt x="257" y="10"/>
                    </a:lnTo>
                    <a:lnTo>
                      <a:pt x="256" y="9"/>
                    </a:lnTo>
                    <a:lnTo>
                      <a:pt x="256" y="9"/>
                    </a:lnTo>
                    <a:lnTo>
                      <a:pt x="251" y="7"/>
                    </a:lnTo>
                    <a:lnTo>
                      <a:pt x="246" y="5"/>
                    </a:lnTo>
                    <a:lnTo>
                      <a:pt x="246" y="5"/>
                    </a:lnTo>
                    <a:lnTo>
                      <a:pt x="245" y="6"/>
                    </a:lnTo>
                    <a:lnTo>
                      <a:pt x="243" y="6"/>
                    </a:lnTo>
                    <a:lnTo>
                      <a:pt x="243" y="6"/>
                    </a:lnTo>
                    <a:lnTo>
                      <a:pt x="234" y="5"/>
                    </a:lnTo>
                    <a:lnTo>
                      <a:pt x="228" y="4"/>
                    </a:lnTo>
                    <a:lnTo>
                      <a:pt x="225" y="3"/>
                    </a:lnTo>
                    <a:lnTo>
                      <a:pt x="225" y="3"/>
                    </a:lnTo>
                    <a:lnTo>
                      <a:pt x="225" y="2"/>
                    </a:lnTo>
                    <a:lnTo>
                      <a:pt x="225" y="1"/>
                    </a:lnTo>
                    <a:lnTo>
                      <a:pt x="226" y="1"/>
                    </a:lnTo>
                    <a:lnTo>
                      <a:pt x="226" y="1"/>
                    </a:lnTo>
                    <a:lnTo>
                      <a:pt x="226" y="1"/>
                    </a:lnTo>
                    <a:lnTo>
                      <a:pt x="222" y="0"/>
                    </a:lnTo>
                    <a:lnTo>
                      <a:pt x="222" y="0"/>
                    </a:lnTo>
                    <a:lnTo>
                      <a:pt x="216" y="1"/>
                    </a:lnTo>
                    <a:lnTo>
                      <a:pt x="216" y="1"/>
                    </a:lnTo>
                    <a:lnTo>
                      <a:pt x="208" y="3"/>
                    </a:lnTo>
                    <a:lnTo>
                      <a:pt x="208" y="3"/>
                    </a:lnTo>
                    <a:lnTo>
                      <a:pt x="206" y="2"/>
                    </a:lnTo>
                    <a:lnTo>
                      <a:pt x="204" y="2"/>
                    </a:lnTo>
                    <a:lnTo>
                      <a:pt x="204" y="2"/>
                    </a:lnTo>
                    <a:lnTo>
                      <a:pt x="200" y="2"/>
                    </a:lnTo>
                    <a:lnTo>
                      <a:pt x="196" y="2"/>
                    </a:lnTo>
                    <a:lnTo>
                      <a:pt x="196" y="2"/>
                    </a:lnTo>
                    <a:lnTo>
                      <a:pt x="195" y="4"/>
                    </a:lnTo>
                    <a:lnTo>
                      <a:pt x="194" y="5"/>
                    </a:lnTo>
                    <a:lnTo>
                      <a:pt x="193" y="5"/>
                    </a:lnTo>
                    <a:lnTo>
                      <a:pt x="193" y="5"/>
                    </a:lnTo>
                    <a:lnTo>
                      <a:pt x="191" y="4"/>
                    </a:lnTo>
                    <a:lnTo>
                      <a:pt x="190" y="4"/>
                    </a:lnTo>
                    <a:lnTo>
                      <a:pt x="189" y="5"/>
                    </a:lnTo>
                    <a:lnTo>
                      <a:pt x="189" y="5"/>
                    </a:lnTo>
                    <a:lnTo>
                      <a:pt x="188" y="7"/>
                    </a:lnTo>
                    <a:lnTo>
                      <a:pt x="187" y="8"/>
                    </a:lnTo>
                    <a:lnTo>
                      <a:pt x="187" y="8"/>
                    </a:lnTo>
                    <a:lnTo>
                      <a:pt x="186" y="7"/>
                    </a:lnTo>
                    <a:lnTo>
                      <a:pt x="183" y="7"/>
                    </a:lnTo>
                    <a:lnTo>
                      <a:pt x="183" y="7"/>
                    </a:lnTo>
                    <a:lnTo>
                      <a:pt x="181" y="8"/>
                    </a:lnTo>
                    <a:lnTo>
                      <a:pt x="180" y="9"/>
                    </a:lnTo>
                    <a:lnTo>
                      <a:pt x="180" y="9"/>
                    </a:lnTo>
                    <a:lnTo>
                      <a:pt x="177" y="11"/>
                    </a:lnTo>
                    <a:lnTo>
                      <a:pt x="175" y="14"/>
                    </a:lnTo>
                    <a:lnTo>
                      <a:pt x="175" y="14"/>
                    </a:lnTo>
                    <a:lnTo>
                      <a:pt x="173" y="18"/>
                    </a:lnTo>
                    <a:lnTo>
                      <a:pt x="173" y="20"/>
                    </a:lnTo>
                    <a:lnTo>
                      <a:pt x="173" y="20"/>
                    </a:lnTo>
                    <a:lnTo>
                      <a:pt x="174" y="26"/>
                    </a:lnTo>
                    <a:lnTo>
                      <a:pt x="174" y="29"/>
                    </a:lnTo>
                    <a:lnTo>
                      <a:pt x="173" y="31"/>
                    </a:lnTo>
                    <a:lnTo>
                      <a:pt x="173" y="31"/>
                    </a:lnTo>
                    <a:lnTo>
                      <a:pt x="168" y="30"/>
                    </a:lnTo>
                    <a:lnTo>
                      <a:pt x="164" y="30"/>
                    </a:lnTo>
                    <a:lnTo>
                      <a:pt x="164" y="30"/>
                    </a:lnTo>
                    <a:lnTo>
                      <a:pt x="162" y="30"/>
                    </a:lnTo>
                    <a:lnTo>
                      <a:pt x="160" y="30"/>
                    </a:lnTo>
                    <a:lnTo>
                      <a:pt x="160" y="30"/>
                    </a:lnTo>
                    <a:lnTo>
                      <a:pt x="159" y="29"/>
                    </a:lnTo>
                    <a:lnTo>
                      <a:pt x="158" y="29"/>
                    </a:lnTo>
                    <a:lnTo>
                      <a:pt x="158" y="29"/>
                    </a:lnTo>
                    <a:lnTo>
                      <a:pt x="155" y="33"/>
                    </a:lnTo>
                    <a:lnTo>
                      <a:pt x="155" y="33"/>
                    </a:lnTo>
                    <a:lnTo>
                      <a:pt x="154" y="35"/>
                    </a:lnTo>
                    <a:lnTo>
                      <a:pt x="151" y="36"/>
                    </a:lnTo>
                    <a:lnTo>
                      <a:pt x="151" y="36"/>
                    </a:lnTo>
                    <a:lnTo>
                      <a:pt x="146" y="37"/>
                    </a:lnTo>
                    <a:lnTo>
                      <a:pt x="146" y="37"/>
                    </a:lnTo>
                    <a:lnTo>
                      <a:pt x="142" y="38"/>
                    </a:lnTo>
                    <a:lnTo>
                      <a:pt x="140" y="39"/>
                    </a:lnTo>
                    <a:lnTo>
                      <a:pt x="140" y="39"/>
                    </a:lnTo>
                    <a:lnTo>
                      <a:pt x="139" y="37"/>
                    </a:lnTo>
                    <a:lnTo>
                      <a:pt x="139" y="37"/>
                    </a:lnTo>
                    <a:lnTo>
                      <a:pt x="137" y="38"/>
                    </a:lnTo>
                    <a:lnTo>
                      <a:pt x="137" y="38"/>
                    </a:lnTo>
                    <a:lnTo>
                      <a:pt x="134" y="40"/>
                    </a:lnTo>
                    <a:lnTo>
                      <a:pt x="132" y="42"/>
                    </a:lnTo>
                    <a:lnTo>
                      <a:pt x="131" y="42"/>
                    </a:lnTo>
                    <a:lnTo>
                      <a:pt x="131" y="42"/>
                    </a:lnTo>
                    <a:lnTo>
                      <a:pt x="129" y="41"/>
                    </a:lnTo>
                    <a:lnTo>
                      <a:pt x="127" y="42"/>
                    </a:lnTo>
                    <a:lnTo>
                      <a:pt x="127" y="42"/>
                    </a:lnTo>
                    <a:lnTo>
                      <a:pt x="124" y="43"/>
                    </a:lnTo>
                    <a:lnTo>
                      <a:pt x="122" y="47"/>
                    </a:lnTo>
                    <a:lnTo>
                      <a:pt x="122" y="47"/>
                    </a:lnTo>
                    <a:lnTo>
                      <a:pt x="121" y="50"/>
                    </a:lnTo>
                    <a:lnTo>
                      <a:pt x="119" y="51"/>
                    </a:lnTo>
                    <a:lnTo>
                      <a:pt x="119" y="51"/>
                    </a:lnTo>
                    <a:lnTo>
                      <a:pt x="119" y="51"/>
                    </a:lnTo>
                    <a:lnTo>
                      <a:pt x="114" y="52"/>
                    </a:lnTo>
                    <a:lnTo>
                      <a:pt x="110" y="54"/>
                    </a:lnTo>
                    <a:lnTo>
                      <a:pt x="110" y="54"/>
                    </a:lnTo>
                    <a:lnTo>
                      <a:pt x="109" y="55"/>
                    </a:lnTo>
                    <a:lnTo>
                      <a:pt x="108" y="55"/>
                    </a:lnTo>
                    <a:lnTo>
                      <a:pt x="108" y="55"/>
                    </a:lnTo>
                    <a:lnTo>
                      <a:pt x="107" y="54"/>
                    </a:lnTo>
                    <a:lnTo>
                      <a:pt x="106" y="55"/>
                    </a:lnTo>
                    <a:lnTo>
                      <a:pt x="106" y="55"/>
                    </a:lnTo>
                    <a:lnTo>
                      <a:pt x="104" y="57"/>
                    </a:lnTo>
                    <a:lnTo>
                      <a:pt x="104" y="59"/>
                    </a:lnTo>
                    <a:lnTo>
                      <a:pt x="104" y="59"/>
                    </a:lnTo>
                    <a:lnTo>
                      <a:pt x="103" y="61"/>
                    </a:lnTo>
                    <a:lnTo>
                      <a:pt x="103" y="62"/>
                    </a:lnTo>
                    <a:lnTo>
                      <a:pt x="102" y="62"/>
                    </a:lnTo>
                    <a:lnTo>
                      <a:pt x="102" y="62"/>
                    </a:lnTo>
                    <a:lnTo>
                      <a:pt x="96" y="62"/>
                    </a:lnTo>
                    <a:lnTo>
                      <a:pt x="93" y="62"/>
                    </a:lnTo>
                    <a:lnTo>
                      <a:pt x="91" y="63"/>
                    </a:lnTo>
                    <a:lnTo>
                      <a:pt x="91" y="63"/>
                    </a:lnTo>
                    <a:lnTo>
                      <a:pt x="89" y="66"/>
                    </a:lnTo>
                    <a:lnTo>
                      <a:pt x="84" y="70"/>
                    </a:lnTo>
                    <a:lnTo>
                      <a:pt x="84" y="70"/>
                    </a:lnTo>
                    <a:lnTo>
                      <a:pt x="81" y="72"/>
                    </a:lnTo>
                    <a:lnTo>
                      <a:pt x="80" y="73"/>
                    </a:lnTo>
                    <a:lnTo>
                      <a:pt x="79" y="72"/>
                    </a:lnTo>
                    <a:lnTo>
                      <a:pt x="79" y="72"/>
                    </a:lnTo>
                    <a:lnTo>
                      <a:pt x="78" y="72"/>
                    </a:lnTo>
                    <a:lnTo>
                      <a:pt x="77" y="71"/>
                    </a:lnTo>
                    <a:lnTo>
                      <a:pt x="77" y="72"/>
                    </a:lnTo>
                    <a:lnTo>
                      <a:pt x="77" y="72"/>
                    </a:lnTo>
                    <a:lnTo>
                      <a:pt x="76" y="74"/>
                    </a:lnTo>
                    <a:lnTo>
                      <a:pt x="75" y="75"/>
                    </a:lnTo>
                    <a:lnTo>
                      <a:pt x="73" y="76"/>
                    </a:lnTo>
                    <a:lnTo>
                      <a:pt x="73" y="76"/>
                    </a:lnTo>
                    <a:lnTo>
                      <a:pt x="69" y="77"/>
                    </a:lnTo>
                    <a:lnTo>
                      <a:pt x="67" y="79"/>
                    </a:lnTo>
                    <a:lnTo>
                      <a:pt x="67" y="79"/>
                    </a:lnTo>
                    <a:lnTo>
                      <a:pt x="64" y="81"/>
                    </a:lnTo>
                    <a:lnTo>
                      <a:pt x="61" y="83"/>
                    </a:lnTo>
                    <a:lnTo>
                      <a:pt x="61" y="83"/>
                    </a:lnTo>
                    <a:lnTo>
                      <a:pt x="58" y="82"/>
                    </a:lnTo>
                    <a:lnTo>
                      <a:pt x="54" y="81"/>
                    </a:lnTo>
                    <a:lnTo>
                      <a:pt x="54" y="81"/>
                    </a:lnTo>
                    <a:lnTo>
                      <a:pt x="50" y="82"/>
                    </a:lnTo>
                    <a:lnTo>
                      <a:pt x="50" y="82"/>
                    </a:lnTo>
                    <a:lnTo>
                      <a:pt x="48" y="83"/>
                    </a:lnTo>
                    <a:lnTo>
                      <a:pt x="46" y="86"/>
                    </a:lnTo>
                    <a:lnTo>
                      <a:pt x="46" y="86"/>
                    </a:lnTo>
                    <a:lnTo>
                      <a:pt x="45" y="90"/>
                    </a:lnTo>
                    <a:lnTo>
                      <a:pt x="44" y="92"/>
                    </a:lnTo>
                    <a:lnTo>
                      <a:pt x="44" y="93"/>
                    </a:lnTo>
                    <a:lnTo>
                      <a:pt x="44" y="93"/>
                    </a:lnTo>
                    <a:lnTo>
                      <a:pt x="41" y="93"/>
                    </a:lnTo>
                    <a:lnTo>
                      <a:pt x="39" y="94"/>
                    </a:lnTo>
                    <a:lnTo>
                      <a:pt x="39" y="94"/>
                    </a:lnTo>
                    <a:lnTo>
                      <a:pt x="37" y="98"/>
                    </a:lnTo>
                    <a:lnTo>
                      <a:pt x="36" y="101"/>
                    </a:lnTo>
                    <a:lnTo>
                      <a:pt x="35" y="102"/>
                    </a:lnTo>
                    <a:lnTo>
                      <a:pt x="35" y="102"/>
                    </a:lnTo>
                    <a:lnTo>
                      <a:pt x="30" y="102"/>
                    </a:lnTo>
                    <a:lnTo>
                      <a:pt x="30" y="102"/>
                    </a:lnTo>
                    <a:lnTo>
                      <a:pt x="27" y="103"/>
                    </a:lnTo>
                    <a:lnTo>
                      <a:pt x="25" y="105"/>
                    </a:lnTo>
                    <a:lnTo>
                      <a:pt x="25" y="106"/>
                    </a:lnTo>
                    <a:lnTo>
                      <a:pt x="25" y="106"/>
                    </a:lnTo>
                    <a:lnTo>
                      <a:pt x="23" y="109"/>
                    </a:lnTo>
                    <a:lnTo>
                      <a:pt x="22" y="112"/>
                    </a:lnTo>
                    <a:lnTo>
                      <a:pt x="20" y="113"/>
                    </a:lnTo>
                    <a:lnTo>
                      <a:pt x="20" y="113"/>
                    </a:lnTo>
                    <a:lnTo>
                      <a:pt x="17" y="116"/>
                    </a:lnTo>
                    <a:lnTo>
                      <a:pt x="16" y="119"/>
                    </a:lnTo>
                    <a:lnTo>
                      <a:pt x="16" y="119"/>
                    </a:lnTo>
                    <a:lnTo>
                      <a:pt x="14" y="122"/>
                    </a:lnTo>
                    <a:lnTo>
                      <a:pt x="12" y="123"/>
                    </a:lnTo>
                    <a:lnTo>
                      <a:pt x="12" y="123"/>
                    </a:lnTo>
                    <a:lnTo>
                      <a:pt x="11" y="124"/>
                    </a:lnTo>
                    <a:lnTo>
                      <a:pt x="10" y="125"/>
                    </a:lnTo>
                    <a:lnTo>
                      <a:pt x="10" y="125"/>
                    </a:lnTo>
                    <a:lnTo>
                      <a:pt x="8" y="133"/>
                    </a:lnTo>
                    <a:lnTo>
                      <a:pt x="8" y="133"/>
                    </a:lnTo>
                    <a:lnTo>
                      <a:pt x="8" y="134"/>
                    </a:lnTo>
                    <a:lnTo>
                      <a:pt x="9" y="135"/>
                    </a:lnTo>
                    <a:lnTo>
                      <a:pt x="10" y="135"/>
                    </a:lnTo>
                    <a:lnTo>
                      <a:pt x="10" y="135"/>
                    </a:lnTo>
                    <a:lnTo>
                      <a:pt x="12" y="136"/>
                    </a:lnTo>
                    <a:lnTo>
                      <a:pt x="15" y="138"/>
                    </a:lnTo>
                    <a:lnTo>
                      <a:pt x="15" y="138"/>
                    </a:lnTo>
                    <a:lnTo>
                      <a:pt x="22" y="142"/>
                    </a:lnTo>
                    <a:lnTo>
                      <a:pt x="22" y="142"/>
                    </a:lnTo>
                    <a:lnTo>
                      <a:pt x="23" y="142"/>
                    </a:lnTo>
                    <a:lnTo>
                      <a:pt x="26" y="142"/>
                    </a:lnTo>
                    <a:lnTo>
                      <a:pt x="26" y="142"/>
                    </a:lnTo>
                    <a:lnTo>
                      <a:pt x="28" y="144"/>
                    </a:lnTo>
                    <a:lnTo>
                      <a:pt x="28" y="145"/>
                    </a:lnTo>
                    <a:lnTo>
                      <a:pt x="28" y="145"/>
                    </a:lnTo>
                    <a:lnTo>
                      <a:pt x="28" y="145"/>
                    </a:lnTo>
                    <a:lnTo>
                      <a:pt x="25" y="148"/>
                    </a:lnTo>
                    <a:lnTo>
                      <a:pt x="22" y="150"/>
                    </a:lnTo>
                    <a:lnTo>
                      <a:pt x="22" y="151"/>
                    </a:lnTo>
                    <a:lnTo>
                      <a:pt x="22" y="151"/>
                    </a:lnTo>
                    <a:lnTo>
                      <a:pt x="22" y="153"/>
                    </a:lnTo>
                    <a:lnTo>
                      <a:pt x="22" y="154"/>
                    </a:lnTo>
                    <a:lnTo>
                      <a:pt x="22" y="154"/>
                    </a:lnTo>
                    <a:lnTo>
                      <a:pt x="21" y="155"/>
                    </a:lnTo>
                    <a:lnTo>
                      <a:pt x="19" y="154"/>
                    </a:lnTo>
                    <a:lnTo>
                      <a:pt x="19" y="154"/>
                    </a:lnTo>
                    <a:lnTo>
                      <a:pt x="17" y="155"/>
                    </a:lnTo>
                    <a:lnTo>
                      <a:pt x="16" y="156"/>
                    </a:lnTo>
                    <a:lnTo>
                      <a:pt x="16" y="158"/>
                    </a:lnTo>
                    <a:lnTo>
                      <a:pt x="16" y="158"/>
                    </a:lnTo>
                    <a:lnTo>
                      <a:pt x="17" y="162"/>
                    </a:lnTo>
                    <a:lnTo>
                      <a:pt x="17" y="164"/>
                    </a:lnTo>
                    <a:lnTo>
                      <a:pt x="16" y="165"/>
                    </a:lnTo>
                    <a:lnTo>
                      <a:pt x="16" y="165"/>
                    </a:lnTo>
                    <a:lnTo>
                      <a:pt x="14" y="165"/>
                    </a:lnTo>
                    <a:lnTo>
                      <a:pt x="12" y="166"/>
                    </a:lnTo>
                    <a:lnTo>
                      <a:pt x="12" y="166"/>
                    </a:lnTo>
                    <a:lnTo>
                      <a:pt x="10" y="167"/>
                    </a:lnTo>
                    <a:lnTo>
                      <a:pt x="9" y="168"/>
                    </a:lnTo>
                    <a:lnTo>
                      <a:pt x="9" y="170"/>
                    </a:lnTo>
                    <a:lnTo>
                      <a:pt x="9" y="170"/>
                    </a:lnTo>
                    <a:lnTo>
                      <a:pt x="9" y="176"/>
                    </a:lnTo>
                    <a:lnTo>
                      <a:pt x="10" y="178"/>
                    </a:lnTo>
                    <a:lnTo>
                      <a:pt x="11" y="179"/>
                    </a:lnTo>
                    <a:lnTo>
                      <a:pt x="11" y="179"/>
                    </a:lnTo>
                    <a:lnTo>
                      <a:pt x="14" y="180"/>
                    </a:lnTo>
                    <a:lnTo>
                      <a:pt x="15" y="181"/>
                    </a:lnTo>
                    <a:lnTo>
                      <a:pt x="15" y="182"/>
                    </a:lnTo>
                    <a:lnTo>
                      <a:pt x="15" y="182"/>
                    </a:lnTo>
                    <a:lnTo>
                      <a:pt x="12" y="191"/>
                    </a:lnTo>
                    <a:lnTo>
                      <a:pt x="12" y="191"/>
                    </a:lnTo>
                    <a:lnTo>
                      <a:pt x="10" y="197"/>
                    </a:lnTo>
                    <a:lnTo>
                      <a:pt x="9" y="199"/>
                    </a:lnTo>
                    <a:lnTo>
                      <a:pt x="8" y="201"/>
                    </a:lnTo>
                    <a:lnTo>
                      <a:pt x="8" y="201"/>
                    </a:lnTo>
                    <a:lnTo>
                      <a:pt x="5" y="202"/>
                    </a:lnTo>
                    <a:lnTo>
                      <a:pt x="4" y="203"/>
                    </a:lnTo>
                    <a:lnTo>
                      <a:pt x="4" y="203"/>
                    </a:lnTo>
                    <a:lnTo>
                      <a:pt x="4" y="208"/>
                    </a:lnTo>
                    <a:lnTo>
                      <a:pt x="4" y="213"/>
                    </a:lnTo>
                    <a:lnTo>
                      <a:pt x="4" y="213"/>
                    </a:lnTo>
                    <a:lnTo>
                      <a:pt x="3" y="215"/>
                    </a:lnTo>
                    <a:lnTo>
                      <a:pt x="2" y="217"/>
                    </a:lnTo>
                    <a:lnTo>
                      <a:pt x="0" y="219"/>
                    </a:lnTo>
                    <a:lnTo>
                      <a:pt x="0" y="221"/>
                    </a:lnTo>
                    <a:lnTo>
                      <a:pt x="0" y="221"/>
                    </a:lnTo>
                    <a:lnTo>
                      <a:pt x="0" y="225"/>
                    </a:lnTo>
                    <a:lnTo>
                      <a:pt x="1" y="228"/>
                    </a:lnTo>
                    <a:lnTo>
                      <a:pt x="1" y="228"/>
                    </a:lnTo>
                    <a:lnTo>
                      <a:pt x="0" y="230"/>
                    </a:lnTo>
                    <a:lnTo>
                      <a:pt x="0" y="231"/>
                    </a:lnTo>
                    <a:lnTo>
                      <a:pt x="1" y="231"/>
                    </a:lnTo>
                    <a:lnTo>
                      <a:pt x="1" y="231"/>
                    </a:lnTo>
                    <a:lnTo>
                      <a:pt x="7" y="238"/>
                    </a:lnTo>
                    <a:lnTo>
                      <a:pt x="7" y="238"/>
                    </a:lnTo>
                    <a:lnTo>
                      <a:pt x="12" y="240"/>
                    </a:lnTo>
                    <a:lnTo>
                      <a:pt x="16" y="241"/>
                    </a:lnTo>
                    <a:lnTo>
                      <a:pt x="16" y="241"/>
                    </a:lnTo>
                    <a:lnTo>
                      <a:pt x="19" y="241"/>
                    </a:lnTo>
                    <a:lnTo>
                      <a:pt x="21" y="242"/>
                    </a:lnTo>
                    <a:lnTo>
                      <a:pt x="21" y="242"/>
                    </a:lnTo>
                    <a:lnTo>
                      <a:pt x="25" y="244"/>
                    </a:lnTo>
                    <a:lnTo>
                      <a:pt x="25" y="245"/>
                    </a:lnTo>
                    <a:lnTo>
                      <a:pt x="26" y="245"/>
                    </a:lnTo>
                    <a:lnTo>
                      <a:pt x="26" y="245"/>
                    </a:lnTo>
                    <a:lnTo>
                      <a:pt x="27" y="243"/>
                    </a:lnTo>
                    <a:lnTo>
                      <a:pt x="28" y="242"/>
                    </a:lnTo>
                    <a:lnTo>
                      <a:pt x="29" y="242"/>
                    </a:lnTo>
                    <a:lnTo>
                      <a:pt x="29" y="242"/>
                    </a:lnTo>
                    <a:lnTo>
                      <a:pt x="33" y="244"/>
                    </a:lnTo>
                    <a:lnTo>
                      <a:pt x="35" y="245"/>
                    </a:lnTo>
                    <a:lnTo>
                      <a:pt x="37" y="245"/>
                    </a:lnTo>
                    <a:lnTo>
                      <a:pt x="37" y="245"/>
                    </a:lnTo>
                    <a:lnTo>
                      <a:pt x="40" y="244"/>
                    </a:lnTo>
                    <a:lnTo>
                      <a:pt x="42" y="243"/>
                    </a:lnTo>
                    <a:lnTo>
                      <a:pt x="43" y="244"/>
                    </a:lnTo>
                    <a:lnTo>
                      <a:pt x="43" y="244"/>
                    </a:lnTo>
                    <a:lnTo>
                      <a:pt x="45" y="244"/>
                    </a:lnTo>
                    <a:lnTo>
                      <a:pt x="46" y="243"/>
                    </a:lnTo>
                    <a:lnTo>
                      <a:pt x="48" y="243"/>
                    </a:lnTo>
                    <a:lnTo>
                      <a:pt x="49" y="244"/>
                    </a:lnTo>
                    <a:lnTo>
                      <a:pt x="49" y="244"/>
                    </a:lnTo>
                    <a:lnTo>
                      <a:pt x="50" y="246"/>
                    </a:lnTo>
                    <a:lnTo>
                      <a:pt x="50" y="247"/>
                    </a:lnTo>
                    <a:lnTo>
                      <a:pt x="50" y="249"/>
                    </a:lnTo>
                    <a:lnTo>
                      <a:pt x="52" y="251"/>
                    </a:lnTo>
                    <a:lnTo>
                      <a:pt x="52" y="251"/>
                    </a:lnTo>
                    <a:lnTo>
                      <a:pt x="55" y="253"/>
                    </a:lnTo>
                    <a:lnTo>
                      <a:pt x="55" y="254"/>
                    </a:lnTo>
                    <a:lnTo>
                      <a:pt x="55" y="256"/>
                    </a:lnTo>
                    <a:lnTo>
                      <a:pt x="54" y="257"/>
                    </a:lnTo>
                    <a:lnTo>
                      <a:pt x="54" y="257"/>
                    </a:lnTo>
                    <a:lnTo>
                      <a:pt x="52" y="259"/>
                    </a:lnTo>
                    <a:lnTo>
                      <a:pt x="50" y="261"/>
                    </a:lnTo>
                    <a:lnTo>
                      <a:pt x="50" y="261"/>
                    </a:lnTo>
                    <a:lnTo>
                      <a:pt x="47" y="265"/>
                    </a:lnTo>
                    <a:lnTo>
                      <a:pt x="46" y="267"/>
                    </a:lnTo>
                    <a:lnTo>
                      <a:pt x="44" y="267"/>
                    </a:lnTo>
                    <a:lnTo>
                      <a:pt x="44" y="267"/>
                    </a:lnTo>
                    <a:lnTo>
                      <a:pt x="42" y="266"/>
                    </a:lnTo>
                    <a:lnTo>
                      <a:pt x="41" y="266"/>
                    </a:lnTo>
                    <a:lnTo>
                      <a:pt x="40" y="267"/>
                    </a:lnTo>
                    <a:lnTo>
                      <a:pt x="40" y="267"/>
                    </a:lnTo>
                    <a:lnTo>
                      <a:pt x="39" y="272"/>
                    </a:lnTo>
                    <a:lnTo>
                      <a:pt x="39" y="276"/>
                    </a:lnTo>
                    <a:lnTo>
                      <a:pt x="39" y="276"/>
                    </a:lnTo>
                    <a:lnTo>
                      <a:pt x="39" y="278"/>
                    </a:lnTo>
                    <a:lnTo>
                      <a:pt x="38" y="281"/>
                    </a:lnTo>
                    <a:lnTo>
                      <a:pt x="38" y="281"/>
                    </a:lnTo>
                    <a:lnTo>
                      <a:pt x="34" y="287"/>
                    </a:lnTo>
                    <a:lnTo>
                      <a:pt x="33" y="290"/>
                    </a:lnTo>
                    <a:lnTo>
                      <a:pt x="32" y="293"/>
                    </a:lnTo>
                    <a:lnTo>
                      <a:pt x="32" y="293"/>
                    </a:lnTo>
                    <a:lnTo>
                      <a:pt x="35" y="297"/>
                    </a:lnTo>
                    <a:lnTo>
                      <a:pt x="37" y="299"/>
                    </a:lnTo>
                    <a:lnTo>
                      <a:pt x="38" y="302"/>
                    </a:lnTo>
                    <a:lnTo>
                      <a:pt x="38" y="302"/>
                    </a:lnTo>
                    <a:lnTo>
                      <a:pt x="38" y="304"/>
                    </a:lnTo>
                    <a:lnTo>
                      <a:pt x="37" y="306"/>
                    </a:lnTo>
                    <a:lnTo>
                      <a:pt x="35" y="308"/>
                    </a:lnTo>
                    <a:lnTo>
                      <a:pt x="35" y="308"/>
                    </a:lnTo>
                    <a:lnTo>
                      <a:pt x="33" y="307"/>
                    </a:lnTo>
                    <a:lnTo>
                      <a:pt x="30" y="308"/>
                    </a:lnTo>
                    <a:lnTo>
                      <a:pt x="30" y="308"/>
                    </a:lnTo>
                    <a:lnTo>
                      <a:pt x="29" y="309"/>
                    </a:lnTo>
                    <a:lnTo>
                      <a:pt x="28" y="313"/>
                    </a:lnTo>
                    <a:lnTo>
                      <a:pt x="26" y="318"/>
                    </a:lnTo>
                    <a:lnTo>
                      <a:pt x="26" y="318"/>
                    </a:lnTo>
                    <a:lnTo>
                      <a:pt x="22" y="323"/>
                    </a:lnTo>
                    <a:lnTo>
                      <a:pt x="22" y="323"/>
                    </a:lnTo>
                    <a:lnTo>
                      <a:pt x="20" y="325"/>
                    </a:lnTo>
                    <a:lnTo>
                      <a:pt x="18" y="329"/>
                    </a:lnTo>
                    <a:lnTo>
                      <a:pt x="18" y="329"/>
                    </a:lnTo>
                    <a:lnTo>
                      <a:pt x="16" y="334"/>
                    </a:lnTo>
                    <a:lnTo>
                      <a:pt x="14" y="338"/>
                    </a:lnTo>
                    <a:lnTo>
                      <a:pt x="14" y="338"/>
                    </a:lnTo>
                    <a:lnTo>
                      <a:pt x="13" y="341"/>
                    </a:lnTo>
                    <a:lnTo>
                      <a:pt x="13" y="347"/>
                    </a:lnTo>
                    <a:lnTo>
                      <a:pt x="15" y="352"/>
                    </a:lnTo>
                    <a:lnTo>
                      <a:pt x="16" y="354"/>
                    </a:lnTo>
                    <a:lnTo>
                      <a:pt x="18" y="356"/>
                    </a:lnTo>
                    <a:lnTo>
                      <a:pt x="18" y="356"/>
                    </a:lnTo>
                    <a:lnTo>
                      <a:pt x="25" y="359"/>
                    </a:lnTo>
                    <a:lnTo>
                      <a:pt x="30" y="361"/>
                    </a:lnTo>
                    <a:lnTo>
                      <a:pt x="30" y="361"/>
                    </a:lnTo>
                    <a:lnTo>
                      <a:pt x="33" y="364"/>
                    </a:lnTo>
                    <a:lnTo>
                      <a:pt x="34" y="365"/>
                    </a:lnTo>
                    <a:lnTo>
                      <a:pt x="34" y="366"/>
                    </a:lnTo>
                    <a:lnTo>
                      <a:pt x="34" y="366"/>
                    </a:lnTo>
                    <a:lnTo>
                      <a:pt x="32" y="367"/>
                    </a:lnTo>
                    <a:lnTo>
                      <a:pt x="32" y="367"/>
                    </a:lnTo>
                    <a:lnTo>
                      <a:pt x="32" y="368"/>
                    </a:lnTo>
                    <a:lnTo>
                      <a:pt x="32" y="368"/>
                    </a:lnTo>
                    <a:lnTo>
                      <a:pt x="35" y="375"/>
                    </a:lnTo>
                    <a:lnTo>
                      <a:pt x="38" y="380"/>
                    </a:lnTo>
                    <a:lnTo>
                      <a:pt x="38" y="380"/>
                    </a:lnTo>
                    <a:lnTo>
                      <a:pt x="39" y="379"/>
                    </a:lnTo>
                    <a:lnTo>
                      <a:pt x="40" y="380"/>
                    </a:lnTo>
                    <a:lnTo>
                      <a:pt x="40" y="380"/>
                    </a:lnTo>
                    <a:lnTo>
                      <a:pt x="41" y="382"/>
                    </a:lnTo>
                    <a:lnTo>
                      <a:pt x="44" y="383"/>
                    </a:lnTo>
                    <a:lnTo>
                      <a:pt x="44" y="383"/>
                    </a:lnTo>
                    <a:lnTo>
                      <a:pt x="48" y="384"/>
                    </a:lnTo>
                    <a:lnTo>
                      <a:pt x="49" y="385"/>
                    </a:lnTo>
                    <a:lnTo>
                      <a:pt x="49" y="386"/>
                    </a:lnTo>
                    <a:lnTo>
                      <a:pt x="49" y="386"/>
                    </a:lnTo>
                    <a:lnTo>
                      <a:pt x="47" y="386"/>
                    </a:lnTo>
                    <a:lnTo>
                      <a:pt x="47" y="387"/>
                    </a:lnTo>
                    <a:lnTo>
                      <a:pt x="47" y="387"/>
                    </a:lnTo>
                    <a:lnTo>
                      <a:pt x="47" y="387"/>
                    </a:lnTo>
                    <a:lnTo>
                      <a:pt x="48" y="389"/>
                    </a:lnTo>
                    <a:lnTo>
                      <a:pt x="50" y="390"/>
                    </a:lnTo>
                    <a:lnTo>
                      <a:pt x="50" y="390"/>
                    </a:lnTo>
                    <a:lnTo>
                      <a:pt x="50" y="389"/>
                    </a:lnTo>
                    <a:lnTo>
                      <a:pt x="50" y="389"/>
                    </a:lnTo>
                    <a:lnTo>
                      <a:pt x="50" y="388"/>
                    </a:lnTo>
                    <a:lnTo>
                      <a:pt x="52" y="388"/>
                    </a:lnTo>
                    <a:lnTo>
                      <a:pt x="52" y="388"/>
                    </a:lnTo>
                    <a:lnTo>
                      <a:pt x="59" y="388"/>
                    </a:lnTo>
                    <a:lnTo>
                      <a:pt x="65" y="386"/>
                    </a:lnTo>
                    <a:lnTo>
                      <a:pt x="65" y="386"/>
                    </a:lnTo>
                    <a:lnTo>
                      <a:pt x="68" y="385"/>
                    </a:lnTo>
                    <a:lnTo>
                      <a:pt x="70" y="385"/>
                    </a:lnTo>
                    <a:lnTo>
                      <a:pt x="73" y="385"/>
                    </a:lnTo>
                    <a:lnTo>
                      <a:pt x="73" y="385"/>
                    </a:lnTo>
                    <a:lnTo>
                      <a:pt x="76" y="386"/>
                    </a:lnTo>
                    <a:lnTo>
                      <a:pt x="80" y="388"/>
                    </a:lnTo>
                    <a:lnTo>
                      <a:pt x="80" y="388"/>
                    </a:lnTo>
                    <a:lnTo>
                      <a:pt x="84" y="390"/>
                    </a:lnTo>
                    <a:lnTo>
                      <a:pt x="90" y="391"/>
                    </a:lnTo>
                    <a:lnTo>
                      <a:pt x="99" y="391"/>
                    </a:lnTo>
                    <a:lnTo>
                      <a:pt x="99" y="391"/>
                    </a:lnTo>
                    <a:lnTo>
                      <a:pt x="100" y="390"/>
                    </a:lnTo>
                    <a:lnTo>
                      <a:pt x="101" y="389"/>
                    </a:lnTo>
                    <a:lnTo>
                      <a:pt x="102" y="389"/>
                    </a:lnTo>
                    <a:lnTo>
                      <a:pt x="102" y="389"/>
                    </a:lnTo>
                    <a:lnTo>
                      <a:pt x="105" y="389"/>
                    </a:lnTo>
                    <a:lnTo>
                      <a:pt x="108" y="391"/>
                    </a:lnTo>
                    <a:lnTo>
                      <a:pt x="108" y="391"/>
                    </a:lnTo>
                    <a:lnTo>
                      <a:pt x="109" y="392"/>
                    </a:lnTo>
                    <a:lnTo>
                      <a:pt x="108" y="394"/>
                    </a:lnTo>
                    <a:lnTo>
                      <a:pt x="108" y="394"/>
                    </a:lnTo>
                    <a:lnTo>
                      <a:pt x="107" y="397"/>
                    </a:lnTo>
                    <a:lnTo>
                      <a:pt x="108" y="400"/>
                    </a:lnTo>
                    <a:lnTo>
                      <a:pt x="108" y="400"/>
                    </a:lnTo>
                    <a:lnTo>
                      <a:pt x="109" y="402"/>
                    </a:lnTo>
                    <a:lnTo>
                      <a:pt x="109" y="403"/>
                    </a:lnTo>
                    <a:lnTo>
                      <a:pt x="110" y="405"/>
                    </a:lnTo>
                    <a:lnTo>
                      <a:pt x="111" y="405"/>
                    </a:lnTo>
                    <a:lnTo>
                      <a:pt x="111" y="405"/>
                    </a:lnTo>
                    <a:lnTo>
                      <a:pt x="113" y="405"/>
                    </a:lnTo>
                    <a:lnTo>
                      <a:pt x="115" y="406"/>
                    </a:lnTo>
                    <a:lnTo>
                      <a:pt x="115" y="406"/>
                    </a:lnTo>
                    <a:lnTo>
                      <a:pt x="117" y="408"/>
                    </a:lnTo>
                    <a:lnTo>
                      <a:pt x="117" y="410"/>
                    </a:lnTo>
                    <a:lnTo>
                      <a:pt x="117" y="410"/>
                    </a:lnTo>
                    <a:lnTo>
                      <a:pt x="117" y="410"/>
                    </a:lnTo>
                    <a:lnTo>
                      <a:pt x="117" y="411"/>
                    </a:lnTo>
                    <a:lnTo>
                      <a:pt x="118" y="411"/>
                    </a:lnTo>
                    <a:lnTo>
                      <a:pt x="119" y="412"/>
                    </a:lnTo>
                    <a:lnTo>
                      <a:pt x="119" y="412"/>
                    </a:lnTo>
                    <a:lnTo>
                      <a:pt x="121" y="417"/>
                    </a:lnTo>
                    <a:lnTo>
                      <a:pt x="121" y="418"/>
                    </a:lnTo>
                    <a:lnTo>
                      <a:pt x="121" y="418"/>
                    </a:lnTo>
                    <a:lnTo>
                      <a:pt x="121" y="418"/>
                    </a:lnTo>
                    <a:lnTo>
                      <a:pt x="122" y="418"/>
                    </a:lnTo>
                    <a:lnTo>
                      <a:pt x="123" y="419"/>
                    </a:lnTo>
                    <a:lnTo>
                      <a:pt x="124" y="421"/>
                    </a:lnTo>
                    <a:lnTo>
                      <a:pt x="124" y="421"/>
                    </a:lnTo>
                    <a:lnTo>
                      <a:pt x="126" y="420"/>
                    </a:lnTo>
                    <a:lnTo>
                      <a:pt x="127" y="419"/>
                    </a:lnTo>
                    <a:lnTo>
                      <a:pt x="127" y="419"/>
                    </a:lnTo>
                    <a:lnTo>
                      <a:pt x="128" y="419"/>
                    </a:lnTo>
                    <a:lnTo>
                      <a:pt x="130" y="419"/>
                    </a:lnTo>
                    <a:lnTo>
                      <a:pt x="133" y="420"/>
                    </a:lnTo>
                    <a:lnTo>
                      <a:pt x="133" y="420"/>
                    </a:lnTo>
                    <a:lnTo>
                      <a:pt x="134" y="420"/>
                    </a:lnTo>
                    <a:lnTo>
                      <a:pt x="134" y="418"/>
                    </a:lnTo>
                    <a:lnTo>
                      <a:pt x="134" y="417"/>
                    </a:lnTo>
                    <a:lnTo>
                      <a:pt x="136" y="417"/>
                    </a:lnTo>
                    <a:lnTo>
                      <a:pt x="136" y="417"/>
                    </a:lnTo>
                    <a:lnTo>
                      <a:pt x="141" y="418"/>
                    </a:lnTo>
                    <a:lnTo>
                      <a:pt x="146" y="418"/>
                    </a:lnTo>
                    <a:lnTo>
                      <a:pt x="146" y="418"/>
                    </a:lnTo>
                    <a:lnTo>
                      <a:pt x="150" y="416"/>
                    </a:lnTo>
                    <a:lnTo>
                      <a:pt x="156" y="414"/>
                    </a:lnTo>
                    <a:lnTo>
                      <a:pt x="167" y="408"/>
                    </a:lnTo>
                    <a:lnTo>
                      <a:pt x="167" y="408"/>
                    </a:lnTo>
                    <a:lnTo>
                      <a:pt x="172" y="405"/>
                    </a:lnTo>
                    <a:lnTo>
                      <a:pt x="174" y="403"/>
                    </a:lnTo>
                    <a:lnTo>
                      <a:pt x="175" y="400"/>
                    </a:lnTo>
                    <a:lnTo>
                      <a:pt x="176" y="397"/>
                    </a:lnTo>
                    <a:lnTo>
                      <a:pt x="176" y="397"/>
                    </a:lnTo>
                    <a:lnTo>
                      <a:pt x="177" y="393"/>
                    </a:lnTo>
                    <a:lnTo>
                      <a:pt x="179" y="390"/>
                    </a:lnTo>
                    <a:lnTo>
                      <a:pt x="180" y="388"/>
                    </a:lnTo>
                    <a:lnTo>
                      <a:pt x="180" y="386"/>
                    </a:lnTo>
                    <a:lnTo>
                      <a:pt x="180" y="386"/>
                    </a:lnTo>
                    <a:lnTo>
                      <a:pt x="180" y="379"/>
                    </a:lnTo>
                    <a:lnTo>
                      <a:pt x="181" y="376"/>
                    </a:lnTo>
                    <a:lnTo>
                      <a:pt x="183" y="373"/>
                    </a:lnTo>
                    <a:lnTo>
                      <a:pt x="183" y="373"/>
                    </a:lnTo>
                    <a:lnTo>
                      <a:pt x="187" y="372"/>
                    </a:lnTo>
                    <a:lnTo>
                      <a:pt x="191" y="372"/>
                    </a:lnTo>
                    <a:lnTo>
                      <a:pt x="196" y="372"/>
                    </a:lnTo>
                    <a:lnTo>
                      <a:pt x="199" y="373"/>
                    </a:lnTo>
                    <a:lnTo>
                      <a:pt x="199" y="373"/>
                    </a:lnTo>
                    <a:lnTo>
                      <a:pt x="201" y="374"/>
                    </a:lnTo>
                    <a:lnTo>
                      <a:pt x="201" y="375"/>
                    </a:lnTo>
                    <a:lnTo>
                      <a:pt x="201" y="376"/>
                    </a:lnTo>
                    <a:lnTo>
                      <a:pt x="201" y="377"/>
                    </a:lnTo>
                    <a:lnTo>
                      <a:pt x="201" y="377"/>
                    </a:lnTo>
                    <a:lnTo>
                      <a:pt x="202" y="378"/>
                    </a:lnTo>
                    <a:lnTo>
                      <a:pt x="204" y="378"/>
                    </a:lnTo>
                    <a:lnTo>
                      <a:pt x="207" y="375"/>
                    </a:lnTo>
                    <a:lnTo>
                      <a:pt x="207" y="375"/>
                    </a:lnTo>
                    <a:lnTo>
                      <a:pt x="208" y="372"/>
                    </a:lnTo>
                    <a:lnTo>
                      <a:pt x="207" y="370"/>
                    </a:lnTo>
                    <a:lnTo>
                      <a:pt x="206" y="367"/>
                    </a:lnTo>
                    <a:lnTo>
                      <a:pt x="206" y="364"/>
                    </a:lnTo>
                    <a:lnTo>
                      <a:pt x="206" y="364"/>
                    </a:lnTo>
                    <a:lnTo>
                      <a:pt x="209" y="360"/>
                    </a:lnTo>
                    <a:lnTo>
                      <a:pt x="213" y="358"/>
                    </a:lnTo>
                    <a:lnTo>
                      <a:pt x="219" y="357"/>
                    </a:lnTo>
                    <a:lnTo>
                      <a:pt x="224" y="356"/>
                    </a:lnTo>
                    <a:lnTo>
                      <a:pt x="224" y="356"/>
                    </a:lnTo>
                    <a:lnTo>
                      <a:pt x="226" y="355"/>
                    </a:lnTo>
                    <a:lnTo>
                      <a:pt x="226" y="353"/>
                    </a:lnTo>
                    <a:lnTo>
                      <a:pt x="225" y="351"/>
                    </a:lnTo>
                    <a:lnTo>
                      <a:pt x="226" y="348"/>
                    </a:lnTo>
                    <a:lnTo>
                      <a:pt x="226" y="348"/>
                    </a:lnTo>
                    <a:lnTo>
                      <a:pt x="227" y="346"/>
                    </a:lnTo>
                    <a:lnTo>
                      <a:pt x="229" y="346"/>
                    </a:lnTo>
                    <a:lnTo>
                      <a:pt x="231" y="347"/>
                    </a:lnTo>
                    <a:lnTo>
                      <a:pt x="234" y="348"/>
                    </a:lnTo>
                    <a:lnTo>
                      <a:pt x="234" y="348"/>
                    </a:lnTo>
                    <a:lnTo>
                      <a:pt x="237" y="348"/>
                    </a:lnTo>
                    <a:lnTo>
                      <a:pt x="238" y="347"/>
                    </a:lnTo>
                    <a:lnTo>
                      <a:pt x="238" y="346"/>
                    </a:lnTo>
                    <a:lnTo>
                      <a:pt x="239" y="346"/>
                    </a:lnTo>
                    <a:lnTo>
                      <a:pt x="239" y="346"/>
                    </a:lnTo>
                    <a:lnTo>
                      <a:pt x="248" y="345"/>
                    </a:lnTo>
                    <a:lnTo>
                      <a:pt x="259" y="344"/>
                    </a:lnTo>
                    <a:lnTo>
                      <a:pt x="259" y="344"/>
                    </a:lnTo>
                    <a:lnTo>
                      <a:pt x="260" y="343"/>
                    </a:lnTo>
                    <a:lnTo>
                      <a:pt x="261" y="342"/>
                    </a:lnTo>
                    <a:lnTo>
                      <a:pt x="262" y="339"/>
                    </a:lnTo>
                    <a:lnTo>
                      <a:pt x="262" y="334"/>
                    </a:lnTo>
                    <a:lnTo>
                      <a:pt x="262" y="334"/>
                    </a:lnTo>
                    <a:lnTo>
                      <a:pt x="264" y="334"/>
                    </a:lnTo>
                    <a:lnTo>
                      <a:pt x="267" y="334"/>
                    </a:lnTo>
                    <a:lnTo>
                      <a:pt x="271" y="335"/>
                    </a:lnTo>
                    <a:lnTo>
                      <a:pt x="274" y="337"/>
                    </a:lnTo>
                    <a:lnTo>
                      <a:pt x="274" y="337"/>
                    </a:lnTo>
                    <a:lnTo>
                      <a:pt x="276" y="337"/>
                    </a:lnTo>
                    <a:lnTo>
                      <a:pt x="276" y="337"/>
                    </a:lnTo>
                    <a:lnTo>
                      <a:pt x="277" y="333"/>
                    </a:lnTo>
                    <a:lnTo>
                      <a:pt x="277" y="333"/>
                    </a:lnTo>
                    <a:lnTo>
                      <a:pt x="278" y="330"/>
                    </a:lnTo>
                    <a:lnTo>
                      <a:pt x="282" y="329"/>
                    </a:lnTo>
                    <a:lnTo>
                      <a:pt x="288" y="329"/>
                    </a:lnTo>
                    <a:lnTo>
                      <a:pt x="288" y="329"/>
                    </a:lnTo>
                    <a:lnTo>
                      <a:pt x="290" y="329"/>
                    </a:lnTo>
                    <a:lnTo>
                      <a:pt x="291" y="330"/>
                    </a:lnTo>
                    <a:lnTo>
                      <a:pt x="292" y="335"/>
                    </a:lnTo>
                    <a:lnTo>
                      <a:pt x="292" y="335"/>
                    </a:lnTo>
                    <a:lnTo>
                      <a:pt x="294" y="336"/>
                    </a:lnTo>
                    <a:lnTo>
                      <a:pt x="297" y="336"/>
                    </a:lnTo>
                    <a:lnTo>
                      <a:pt x="303" y="335"/>
                    </a:lnTo>
                    <a:lnTo>
                      <a:pt x="303" y="335"/>
                    </a:lnTo>
                    <a:lnTo>
                      <a:pt x="304" y="335"/>
                    </a:lnTo>
                    <a:lnTo>
                      <a:pt x="306" y="334"/>
                    </a:lnTo>
                    <a:lnTo>
                      <a:pt x="308" y="329"/>
                    </a:lnTo>
                    <a:lnTo>
                      <a:pt x="310" y="324"/>
                    </a:lnTo>
                    <a:lnTo>
                      <a:pt x="310" y="320"/>
                    </a:lnTo>
                    <a:lnTo>
                      <a:pt x="310" y="320"/>
                    </a:lnTo>
                    <a:lnTo>
                      <a:pt x="310" y="314"/>
                    </a:lnTo>
                    <a:lnTo>
                      <a:pt x="312" y="307"/>
                    </a:lnTo>
                    <a:lnTo>
                      <a:pt x="312" y="307"/>
                    </a:lnTo>
                    <a:lnTo>
                      <a:pt x="320" y="292"/>
                    </a:lnTo>
                    <a:lnTo>
                      <a:pt x="320" y="292"/>
                    </a:lnTo>
                    <a:lnTo>
                      <a:pt x="323" y="289"/>
                    </a:lnTo>
                    <a:lnTo>
                      <a:pt x="327" y="286"/>
                    </a:lnTo>
                    <a:lnTo>
                      <a:pt x="327" y="286"/>
                    </a:lnTo>
                    <a:lnTo>
                      <a:pt x="329" y="284"/>
                    </a:lnTo>
                    <a:lnTo>
                      <a:pt x="329" y="282"/>
                    </a:lnTo>
                    <a:lnTo>
                      <a:pt x="329" y="280"/>
                    </a:lnTo>
                    <a:lnTo>
                      <a:pt x="328" y="279"/>
                    </a:lnTo>
                    <a:lnTo>
                      <a:pt x="328" y="279"/>
                    </a:lnTo>
                    <a:lnTo>
                      <a:pt x="326" y="276"/>
                    </a:lnTo>
                    <a:lnTo>
                      <a:pt x="325" y="272"/>
                    </a:lnTo>
                    <a:lnTo>
                      <a:pt x="324" y="265"/>
                    </a:lnTo>
                    <a:lnTo>
                      <a:pt x="324" y="258"/>
                    </a:lnTo>
                    <a:lnTo>
                      <a:pt x="324" y="258"/>
                    </a:lnTo>
                    <a:lnTo>
                      <a:pt x="325" y="248"/>
                    </a:lnTo>
                    <a:lnTo>
                      <a:pt x="325" y="248"/>
                    </a:lnTo>
                    <a:lnTo>
                      <a:pt x="326" y="243"/>
                    </a:lnTo>
                    <a:lnTo>
                      <a:pt x="326" y="241"/>
                    </a:lnTo>
                    <a:lnTo>
                      <a:pt x="325" y="239"/>
                    </a:lnTo>
                    <a:lnTo>
                      <a:pt x="325" y="239"/>
                    </a:lnTo>
                    <a:lnTo>
                      <a:pt x="323" y="235"/>
                    </a:lnTo>
                    <a:lnTo>
                      <a:pt x="322" y="233"/>
                    </a:lnTo>
                    <a:lnTo>
                      <a:pt x="322" y="233"/>
                    </a:lnTo>
                    <a:lnTo>
                      <a:pt x="322" y="231"/>
                    </a:lnTo>
                    <a:lnTo>
                      <a:pt x="323" y="230"/>
                    </a:lnTo>
                    <a:lnTo>
                      <a:pt x="324" y="228"/>
                    </a:lnTo>
                    <a:lnTo>
                      <a:pt x="324" y="228"/>
                    </a:lnTo>
                    <a:lnTo>
                      <a:pt x="325" y="227"/>
                    </a:lnTo>
                    <a:lnTo>
                      <a:pt x="324" y="227"/>
                    </a:lnTo>
                    <a:lnTo>
                      <a:pt x="323" y="226"/>
                    </a:lnTo>
                    <a:lnTo>
                      <a:pt x="323" y="226"/>
                    </a:lnTo>
                    <a:lnTo>
                      <a:pt x="323" y="225"/>
                    </a:lnTo>
                    <a:lnTo>
                      <a:pt x="323" y="224"/>
                    </a:lnTo>
                    <a:lnTo>
                      <a:pt x="323" y="224"/>
                    </a:lnTo>
                    <a:lnTo>
                      <a:pt x="322" y="222"/>
                    </a:lnTo>
                    <a:lnTo>
                      <a:pt x="320" y="219"/>
                    </a:lnTo>
                    <a:lnTo>
                      <a:pt x="320" y="219"/>
                    </a:lnTo>
                    <a:lnTo>
                      <a:pt x="319" y="215"/>
                    </a:lnTo>
                    <a:lnTo>
                      <a:pt x="319" y="215"/>
                    </a:lnTo>
                    <a:lnTo>
                      <a:pt x="318" y="211"/>
                    </a:lnTo>
                    <a:lnTo>
                      <a:pt x="318" y="209"/>
                    </a:lnTo>
                    <a:lnTo>
                      <a:pt x="318" y="209"/>
                    </a:lnTo>
                    <a:lnTo>
                      <a:pt x="319" y="206"/>
                    </a:lnTo>
                    <a:lnTo>
                      <a:pt x="322" y="202"/>
                    </a:lnTo>
                    <a:lnTo>
                      <a:pt x="322" y="202"/>
                    </a:lnTo>
                    <a:lnTo>
                      <a:pt x="323" y="202"/>
                    </a:lnTo>
                    <a:lnTo>
                      <a:pt x="324" y="202"/>
                    </a:lnTo>
                    <a:lnTo>
                      <a:pt x="324" y="202"/>
                    </a:lnTo>
                    <a:lnTo>
                      <a:pt x="326" y="201"/>
                    </a:lnTo>
                    <a:lnTo>
                      <a:pt x="328" y="200"/>
                    </a:lnTo>
                    <a:lnTo>
                      <a:pt x="328" y="200"/>
                    </a:lnTo>
                    <a:lnTo>
                      <a:pt x="330" y="200"/>
                    </a:lnTo>
                    <a:lnTo>
                      <a:pt x="332" y="201"/>
                    </a:lnTo>
                    <a:lnTo>
                      <a:pt x="332" y="201"/>
                    </a:lnTo>
                    <a:lnTo>
                      <a:pt x="333" y="200"/>
                    </a:lnTo>
                    <a:lnTo>
                      <a:pt x="334" y="199"/>
                    </a:lnTo>
                    <a:lnTo>
                      <a:pt x="334" y="199"/>
                    </a:lnTo>
                    <a:lnTo>
                      <a:pt x="337" y="197"/>
                    </a:lnTo>
                    <a:lnTo>
                      <a:pt x="340" y="196"/>
                    </a:lnTo>
                    <a:lnTo>
                      <a:pt x="340" y="196"/>
                    </a:lnTo>
                    <a:lnTo>
                      <a:pt x="340" y="195"/>
                    </a:lnTo>
                    <a:lnTo>
                      <a:pt x="340" y="194"/>
                    </a:lnTo>
                    <a:lnTo>
                      <a:pt x="338" y="191"/>
                    </a:lnTo>
                    <a:lnTo>
                      <a:pt x="338" y="191"/>
                    </a:lnTo>
                    <a:lnTo>
                      <a:pt x="335" y="187"/>
                    </a:lnTo>
                    <a:lnTo>
                      <a:pt x="333" y="183"/>
                    </a:lnTo>
                    <a:lnTo>
                      <a:pt x="333" y="183"/>
                    </a:lnTo>
                    <a:lnTo>
                      <a:pt x="330" y="178"/>
                    </a:lnTo>
                    <a:lnTo>
                      <a:pt x="330" y="178"/>
                    </a:lnTo>
                    <a:lnTo>
                      <a:pt x="329" y="176"/>
                    </a:lnTo>
                    <a:lnTo>
                      <a:pt x="330" y="172"/>
                    </a:lnTo>
                    <a:lnTo>
                      <a:pt x="330" y="172"/>
                    </a:lnTo>
                    <a:lnTo>
                      <a:pt x="330" y="169"/>
                    </a:lnTo>
                    <a:lnTo>
                      <a:pt x="329" y="166"/>
                    </a:lnTo>
                    <a:lnTo>
                      <a:pt x="329" y="166"/>
                    </a:lnTo>
                    <a:lnTo>
                      <a:pt x="330" y="164"/>
                    </a:lnTo>
                    <a:lnTo>
                      <a:pt x="332" y="163"/>
                    </a:lnTo>
                    <a:lnTo>
                      <a:pt x="332" y="163"/>
                    </a:lnTo>
                    <a:lnTo>
                      <a:pt x="332" y="157"/>
                    </a:lnTo>
                    <a:lnTo>
                      <a:pt x="332" y="148"/>
                    </a:lnTo>
                    <a:lnTo>
                      <a:pt x="332" y="148"/>
                    </a:lnTo>
                    <a:lnTo>
                      <a:pt x="330" y="140"/>
                    </a:lnTo>
                    <a:lnTo>
                      <a:pt x="328" y="136"/>
                    </a:lnTo>
                    <a:lnTo>
                      <a:pt x="328" y="136"/>
                    </a:lnTo>
                    <a:lnTo>
                      <a:pt x="328" y="133"/>
                    </a:lnTo>
                    <a:lnTo>
                      <a:pt x="329" y="129"/>
                    </a:lnTo>
                    <a:lnTo>
                      <a:pt x="329" y="129"/>
                    </a:lnTo>
                    <a:lnTo>
                      <a:pt x="329" y="128"/>
                    </a:lnTo>
                    <a:lnTo>
                      <a:pt x="329" y="126"/>
                    </a:lnTo>
                    <a:lnTo>
                      <a:pt x="329" y="122"/>
                    </a:lnTo>
                    <a:lnTo>
                      <a:pt x="329" y="122"/>
                    </a:lnTo>
                    <a:lnTo>
                      <a:pt x="329" y="119"/>
                    </a:lnTo>
                    <a:lnTo>
                      <a:pt x="329" y="117"/>
                    </a:lnTo>
                    <a:lnTo>
                      <a:pt x="327" y="112"/>
                    </a:lnTo>
                    <a:lnTo>
                      <a:pt x="327" y="112"/>
                    </a:lnTo>
                    <a:lnTo>
                      <a:pt x="326" y="109"/>
                    </a:lnTo>
                    <a:lnTo>
                      <a:pt x="327" y="107"/>
                    </a:lnTo>
                    <a:lnTo>
                      <a:pt x="327" y="107"/>
                    </a:lnTo>
                    <a:lnTo>
                      <a:pt x="326" y="104"/>
                    </a:lnTo>
                    <a:lnTo>
                      <a:pt x="326" y="104"/>
                    </a:lnTo>
                    <a:lnTo>
                      <a:pt x="328" y="101"/>
                    </a:lnTo>
                    <a:lnTo>
                      <a:pt x="330" y="98"/>
                    </a:lnTo>
                    <a:lnTo>
                      <a:pt x="330" y="98"/>
                    </a:lnTo>
                    <a:lnTo>
                      <a:pt x="331" y="98"/>
                    </a:lnTo>
                    <a:lnTo>
                      <a:pt x="331" y="98"/>
                    </a:lnTo>
                    <a:lnTo>
                      <a:pt x="331" y="98"/>
                    </a:lnTo>
                    <a:lnTo>
                      <a:pt x="329" y="97"/>
                    </a:lnTo>
                    <a:lnTo>
                      <a:pt x="325" y="94"/>
                    </a:lnTo>
                    <a:lnTo>
                      <a:pt x="325" y="9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39" name="フリーフォーム 38">
                <a:extLst>
                  <a:ext uri="{FF2B5EF4-FFF2-40B4-BE49-F238E27FC236}">
                    <a16:creationId xmlns:a16="http://schemas.microsoft.com/office/drawing/2014/main" id="{00000000-0008-0000-0000-000073050000}"/>
                  </a:ext>
                </a:extLst>
              </p:cNvPr>
              <p:cNvSpPr>
                <a:spLocks/>
              </p:cNvSpPr>
              <p:nvPr/>
            </p:nvSpPr>
            <p:spPr bwMode="auto">
              <a:xfrm>
                <a:off x="417" y="638"/>
                <a:ext cx="47" cy="25"/>
              </a:xfrm>
              <a:custGeom>
                <a:avLst/>
                <a:gdLst>
                  <a:gd name="T0" fmla="*/ 335 w 421"/>
                  <a:gd name="T1" fmla="*/ 33 h 230"/>
                  <a:gd name="T2" fmla="*/ 327 w 421"/>
                  <a:gd name="T3" fmla="*/ 36 h 230"/>
                  <a:gd name="T4" fmla="*/ 318 w 421"/>
                  <a:gd name="T5" fmla="*/ 38 h 230"/>
                  <a:gd name="T6" fmla="*/ 289 w 421"/>
                  <a:gd name="T7" fmla="*/ 38 h 230"/>
                  <a:gd name="T8" fmla="*/ 247 w 421"/>
                  <a:gd name="T9" fmla="*/ 25 h 230"/>
                  <a:gd name="T10" fmla="*/ 225 w 421"/>
                  <a:gd name="T11" fmla="*/ 14 h 230"/>
                  <a:gd name="T12" fmla="*/ 218 w 421"/>
                  <a:gd name="T13" fmla="*/ 21 h 230"/>
                  <a:gd name="T14" fmla="*/ 205 w 421"/>
                  <a:gd name="T15" fmla="*/ 17 h 230"/>
                  <a:gd name="T16" fmla="*/ 195 w 421"/>
                  <a:gd name="T17" fmla="*/ 17 h 230"/>
                  <a:gd name="T18" fmla="*/ 180 w 421"/>
                  <a:gd name="T19" fmla="*/ 8 h 230"/>
                  <a:gd name="T20" fmla="*/ 160 w 421"/>
                  <a:gd name="T21" fmla="*/ 2 h 230"/>
                  <a:gd name="T22" fmla="*/ 142 w 421"/>
                  <a:gd name="T23" fmla="*/ 7 h 230"/>
                  <a:gd name="T24" fmla="*/ 129 w 421"/>
                  <a:gd name="T25" fmla="*/ 32 h 230"/>
                  <a:gd name="T26" fmla="*/ 124 w 421"/>
                  <a:gd name="T27" fmla="*/ 55 h 230"/>
                  <a:gd name="T28" fmla="*/ 115 w 421"/>
                  <a:gd name="T29" fmla="*/ 69 h 230"/>
                  <a:gd name="T30" fmla="*/ 98 w 421"/>
                  <a:gd name="T31" fmla="*/ 73 h 230"/>
                  <a:gd name="T32" fmla="*/ 84 w 421"/>
                  <a:gd name="T33" fmla="*/ 80 h 230"/>
                  <a:gd name="T34" fmla="*/ 60 w 421"/>
                  <a:gd name="T35" fmla="*/ 88 h 230"/>
                  <a:gd name="T36" fmla="*/ 40 w 421"/>
                  <a:gd name="T37" fmla="*/ 107 h 230"/>
                  <a:gd name="T38" fmla="*/ 19 w 421"/>
                  <a:gd name="T39" fmla="*/ 108 h 230"/>
                  <a:gd name="T40" fmla="*/ 5 w 421"/>
                  <a:gd name="T41" fmla="*/ 127 h 230"/>
                  <a:gd name="T42" fmla="*/ 5 w 421"/>
                  <a:gd name="T43" fmla="*/ 146 h 230"/>
                  <a:gd name="T44" fmla="*/ 14 w 421"/>
                  <a:gd name="T45" fmla="*/ 168 h 230"/>
                  <a:gd name="T46" fmla="*/ 29 w 421"/>
                  <a:gd name="T47" fmla="*/ 180 h 230"/>
                  <a:gd name="T48" fmla="*/ 47 w 421"/>
                  <a:gd name="T49" fmla="*/ 183 h 230"/>
                  <a:gd name="T50" fmla="*/ 62 w 421"/>
                  <a:gd name="T51" fmla="*/ 192 h 230"/>
                  <a:gd name="T52" fmla="*/ 71 w 421"/>
                  <a:gd name="T53" fmla="*/ 188 h 230"/>
                  <a:gd name="T54" fmla="*/ 83 w 421"/>
                  <a:gd name="T55" fmla="*/ 185 h 230"/>
                  <a:gd name="T56" fmla="*/ 99 w 421"/>
                  <a:gd name="T57" fmla="*/ 176 h 230"/>
                  <a:gd name="T58" fmla="*/ 115 w 421"/>
                  <a:gd name="T59" fmla="*/ 173 h 230"/>
                  <a:gd name="T60" fmla="*/ 129 w 421"/>
                  <a:gd name="T61" fmla="*/ 178 h 230"/>
                  <a:gd name="T62" fmla="*/ 156 w 421"/>
                  <a:gd name="T63" fmla="*/ 186 h 230"/>
                  <a:gd name="T64" fmla="*/ 176 w 421"/>
                  <a:gd name="T65" fmla="*/ 190 h 230"/>
                  <a:gd name="T66" fmla="*/ 186 w 421"/>
                  <a:gd name="T67" fmla="*/ 193 h 230"/>
                  <a:gd name="T68" fmla="*/ 196 w 421"/>
                  <a:gd name="T69" fmla="*/ 194 h 230"/>
                  <a:gd name="T70" fmla="*/ 209 w 421"/>
                  <a:gd name="T71" fmla="*/ 202 h 230"/>
                  <a:gd name="T72" fmla="*/ 219 w 421"/>
                  <a:gd name="T73" fmla="*/ 214 h 230"/>
                  <a:gd name="T74" fmla="*/ 232 w 421"/>
                  <a:gd name="T75" fmla="*/ 216 h 230"/>
                  <a:gd name="T76" fmla="*/ 236 w 421"/>
                  <a:gd name="T77" fmla="*/ 223 h 230"/>
                  <a:gd name="T78" fmla="*/ 251 w 421"/>
                  <a:gd name="T79" fmla="*/ 225 h 230"/>
                  <a:gd name="T80" fmla="*/ 279 w 421"/>
                  <a:gd name="T81" fmla="*/ 219 h 230"/>
                  <a:gd name="T82" fmla="*/ 295 w 421"/>
                  <a:gd name="T83" fmla="*/ 211 h 230"/>
                  <a:gd name="T84" fmla="*/ 294 w 421"/>
                  <a:gd name="T85" fmla="*/ 218 h 230"/>
                  <a:gd name="T86" fmla="*/ 293 w 421"/>
                  <a:gd name="T87" fmla="*/ 224 h 230"/>
                  <a:gd name="T88" fmla="*/ 297 w 421"/>
                  <a:gd name="T89" fmla="*/ 230 h 230"/>
                  <a:gd name="T90" fmla="*/ 314 w 421"/>
                  <a:gd name="T91" fmla="*/ 222 h 230"/>
                  <a:gd name="T92" fmla="*/ 322 w 421"/>
                  <a:gd name="T93" fmla="*/ 221 h 230"/>
                  <a:gd name="T94" fmla="*/ 343 w 421"/>
                  <a:gd name="T95" fmla="*/ 211 h 230"/>
                  <a:gd name="T96" fmla="*/ 362 w 421"/>
                  <a:gd name="T97" fmla="*/ 218 h 230"/>
                  <a:gd name="T98" fmla="*/ 371 w 421"/>
                  <a:gd name="T99" fmla="*/ 211 h 230"/>
                  <a:gd name="T100" fmla="*/ 380 w 421"/>
                  <a:gd name="T101" fmla="*/ 209 h 230"/>
                  <a:gd name="T102" fmla="*/ 393 w 421"/>
                  <a:gd name="T103" fmla="*/ 206 h 230"/>
                  <a:gd name="T104" fmla="*/ 396 w 421"/>
                  <a:gd name="T105" fmla="*/ 213 h 230"/>
                  <a:gd name="T106" fmla="*/ 412 w 421"/>
                  <a:gd name="T107" fmla="*/ 214 h 230"/>
                  <a:gd name="T108" fmla="*/ 416 w 421"/>
                  <a:gd name="T109" fmla="*/ 219 h 230"/>
                  <a:gd name="T110" fmla="*/ 421 w 421"/>
                  <a:gd name="T111" fmla="*/ 188 h 230"/>
                  <a:gd name="T112" fmla="*/ 407 w 421"/>
                  <a:gd name="T113" fmla="*/ 154 h 230"/>
                  <a:gd name="T114" fmla="*/ 390 w 421"/>
                  <a:gd name="T115" fmla="*/ 125 h 230"/>
                  <a:gd name="T116" fmla="*/ 376 w 421"/>
                  <a:gd name="T117" fmla="*/ 84 h 230"/>
                  <a:gd name="T118" fmla="*/ 358 w 421"/>
                  <a:gd name="T119" fmla="*/ 80 h 230"/>
                  <a:gd name="T120" fmla="*/ 344 w 421"/>
                  <a:gd name="T121" fmla="*/ 3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 h="230">
                    <a:moveTo>
                      <a:pt x="342" y="35"/>
                    </a:moveTo>
                    <a:lnTo>
                      <a:pt x="342" y="35"/>
                    </a:lnTo>
                    <a:lnTo>
                      <a:pt x="341" y="33"/>
                    </a:lnTo>
                    <a:lnTo>
                      <a:pt x="340" y="32"/>
                    </a:lnTo>
                    <a:lnTo>
                      <a:pt x="337" y="32"/>
                    </a:lnTo>
                    <a:lnTo>
                      <a:pt x="337" y="32"/>
                    </a:lnTo>
                    <a:lnTo>
                      <a:pt x="336" y="32"/>
                    </a:lnTo>
                    <a:lnTo>
                      <a:pt x="336" y="33"/>
                    </a:lnTo>
                    <a:lnTo>
                      <a:pt x="335" y="33"/>
                    </a:lnTo>
                    <a:lnTo>
                      <a:pt x="335" y="33"/>
                    </a:lnTo>
                    <a:lnTo>
                      <a:pt x="335" y="33"/>
                    </a:lnTo>
                    <a:lnTo>
                      <a:pt x="334" y="31"/>
                    </a:lnTo>
                    <a:lnTo>
                      <a:pt x="333" y="30"/>
                    </a:lnTo>
                    <a:lnTo>
                      <a:pt x="332" y="30"/>
                    </a:lnTo>
                    <a:lnTo>
                      <a:pt x="332" y="30"/>
                    </a:lnTo>
                    <a:lnTo>
                      <a:pt x="331" y="34"/>
                    </a:lnTo>
                    <a:lnTo>
                      <a:pt x="331" y="35"/>
                    </a:lnTo>
                    <a:lnTo>
                      <a:pt x="330" y="36"/>
                    </a:lnTo>
                    <a:lnTo>
                      <a:pt x="330" y="36"/>
                    </a:lnTo>
                    <a:lnTo>
                      <a:pt x="327" y="36"/>
                    </a:lnTo>
                    <a:lnTo>
                      <a:pt x="325" y="36"/>
                    </a:lnTo>
                    <a:lnTo>
                      <a:pt x="324" y="37"/>
                    </a:lnTo>
                    <a:lnTo>
                      <a:pt x="324" y="37"/>
                    </a:lnTo>
                    <a:lnTo>
                      <a:pt x="323" y="39"/>
                    </a:lnTo>
                    <a:lnTo>
                      <a:pt x="322" y="40"/>
                    </a:lnTo>
                    <a:lnTo>
                      <a:pt x="322" y="40"/>
                    </a:lnTo>
                    <a:lnTo>
                      <a:pt x="322" y="40"/>
                    </a:lnTo>
                    <a:lnTo>
                      <a:pt x="320" y="39"/>
                    </a:lnTo>
                    <a:lnTo>
                      <a:pt x="318" y="38"/>
                    </a:lnTo>
                    <a:lnTo>
                      <a:pt x="318" y="38"/>
                    </a:lnTo>
                    <a:lnTo>
                      <a:pt x="317" y="36"/>
                    </a:lnTo>
                    <a:lnTo>
                      <a:pt x="314" y="33"/>
                    </a:lnTo>
                    <a:lnTo>
                      <a:pt x="314" y="33"/>
                    </a:lnTo>
                    <a:lnTo>
                      <a:pt x="311" y="32"/>
                    </a:lnTo>
                    <a:lnTo>
                      <a:pt x="309" y="31"/>
                    </a:lnTo>
                    <a:lnTo>
                      <a:pt x="308" y="32"/>
                    </a:lnTo>
                    <a:lnTo>
                      <a:pt x="308" y="32"/>
                    </a:lnTo>
                    <a:lnTo>
                      <a:pt x="294" y="36"/>
                    </a:lnTo>
                    <a:lnTo>
                      <a:pt x="294" y="36"/>
                    </a:lnTo>
                    <a:lnTo>
                      <a:pt x="289" y="38"/>
                    </a:lnTo>
                    <a:lnTo>
                      <a:pt x="284" y="39"/>
                    </a:lnTo>
                    <a:lnTo>
                      <a:pt x="284" y="39"/>
                    </a:lnTo>
                    <a:lnTo>
                      <a:pt x="275" y="39"/>
                    </a:lnTo>
                    <a:lnTo>
                      <a:pt x="266" y="39"/>
                    </a:lnTo>
                    <a:lnTo>
                      <a:pt x="266" y="39"/>
                    </a:lnTo>
                    <a:lnTo>
                      <a:pt x="260" y="36"/>
                    </a:lnTo>
                    <a:lnTo>
                      <a:pt x="252" y="31"/>
                    </a:lnTo>
                    <a:lnTo>
                      <a:pt x="252" y="31"/>
                    </a:lnTo>
                    <a:lnTo>
                      <a:pt x="249" y="26"/>
                    </a:lnTo>
                    <a:lnTo>
                      <a:pt x="247" y="25"/>
                    </a:lnTo>
                    <a:lnTo>
                      <a:pt x="245" y="24"/>
                    </a:lnTo>
                    <a:lnTo>
                      <a:pt x="245" y="24"/>
                    </a:lnTo>
                    <a:lnTo>
                      <a:pt x="241" y="23"/>
                    </a:lnTo>
                    <a:lnTo>
                      <a:pt x="239" y="22"/>
                    </a:lnTo>
                    <a:lnTo>
                      <a:pt x="236" y="18"/>
                    </a:lnTo>
                    <a:lnTo>
                      <a:pt x="236" y="18"/>
                    </a:lnTo>
                    <a:lnTo>
                      <a:pt x="231" y="14"/>
                    </a:lnTo>
                    <a:lnTo>
                      <a:pt x="226" y="12"/>
                    </a:lnTo>
                    <a:lnTo>
                      <a:pt x="226" y="12"/>
                    </a:lnTo>
                    <a:lnTo>
                      <a:pt x="225" y="14"/>
                    </a:lnTo>
                    <a:lnTo>
                      <a:pt x="224" y="15"/>
                    </a:lnTo>
                    <a:lnTo>
                      <a:pt x="222" y="16"/>
                    </a:lnTo>
                    <a:lnTo>
                      <a:pt x="222" y="16"/>
                    </a:lnTo>
                    <a:lnTo>
                      <a:pt x="219" y="17"/>
                    </a:lnTo>
                    <a:lnTo>
                      <a:pt x="218" y="18"/>
                    </a:lnTo>
                    <a:lnTo>
                      <a:pt x="218" y="18"/>
                    </a:lnTo>
                    <a:lnTo>
                      <a:pt x="218" y="18"/>
                    </a:lnTo>
                    <a:lnTo>
                      <a:pt x="218" y="20"/>
                    </a:lnTo>
                    <a:lnTo>
                      <a:pt x="218" y="21"/>
                    </a:lnTo>
                    <a:lnTo>
                      <a:pt x="218" y="21"/>
                    </a:lnTo>
                    <a:lnTo>
                      <a:pt x="215" y="21"/>
                    </a:lnTo>
                    <a:lnTo>
                      <a:pt x="213" y="21"/>
                    </a:lnTo>
                    <a:lnTo>
                      <a:pt x="211" y="20"/>
                    </a:lnTo>
                    <a:lnTo>
                      <a:pt x="211" y="20"/>
                    </a:lnTo>
                    <a:lnTo>
                      <a:pt x="209" y="17"/>
                    </a:lnTo>
                    <a:lnTo>
                      <a:pt x="209" y="15"/>
                    </a:lnTo>
                    <a:lnTo>
                      <a:pt x="208" y="15"/>
                    </a:lnTo>
                    <a:lnTo>
                      <a:pt x="208" y="15"/>
                    </a:lnTo>
                    <a:lnTo>
                      <a:pt x="206" y="17"/>
                    </a:lnTo>
                    <a:lnTo>
                      <a:pt x="205" y="17"/>
                    </a:lnTo>
                    <a:lnTo>
                      <a:pt x="202" y="16"/>
                    </a:lnTo>
                    <a:lnTo>
                      <a:pt x="202" y="16"/>
                    </a:lnTo>
                    <a:lnTo>
                      <a:pt x="198" y="14"/>
                    </a:lnTo>
                    <a:lnTo>
                      <a:pt x="197" y="14"/>
                    </a:lnTo>
                    <a:lnTo>
                      <a:pt x="197" y="14"/>
                    </a:lnTo>
                    <a:lnTo>
                      <a:pt x="197" y="14"/>
                    </a:lnTo>
                    <a:lnTo>
                      <a:pt x="196" y="16"/>
                    </a:lnTo>
                    <a:lnTo>
                      <a:pt x="196" y="17"/>
                    </a:lnTo>
                    <a:lnTo>
                      <a:pt x="195" y="17"/>
                    </a:lnTo>
                    <a:lnTo>
                      <a:pt x="195" y="17"/>
                    </a:lnTo>
                    <a:lnTo>
                      <a:pt x="192" y="16"/>
                    </a:lnTo>
                    <a:lnTo>
                      <a:pt x="190" y="15"/>
                    </a:lnTo>
                    <a:lnTo>
                      <a:pt x="190" y="15"/>
                    </a:lnTo>
                    <a:lnTo>
                      <a:pt x="187" y="15"/>
                    </a:lnTo>
                    <a:lnTo>
                      <a:pt x="184" y="14"/>
                    </a:lnTo>
                    <a:lnTo>
                      <a:pt x="184" y="14"/>
                    </a:lnTo>
                    <a:lnTo>
                      <a:pt x="182" y="11"/>
                    </a:lnTo>
                    <a:lnTo>
                      <a:pt x="181" y="8"/>
                    </a:lnTo>
                    <a:lnTo>
                      <a:pt x="180" y="8"/>
                    </a:lnTo>
                    <a:lnTo>
                      <a:pt x="180" y="8"/>
                    </a:lnTo>
                    <a:lnTo>
                      <a:pt x="177" y="10"/>
                    </a:lnTo>
                    <a:lnTo>
                      <a:pt x="175" y="8"/>
                    </a:lnTo>
                    <a:lnTo>
                      <a:pt x="175" y="8"/>
                    </a:lnTo>
                    <a:lnTo>
                      <a:pt x="172" y="7"/>
                    </a:lnTo>
                    <a:lnTo>
                      <a:pt x="169" y="6"/>
                    </a:lnTo>
                    <a:lnTo>
                      <a:pt x="169" y="6"/>
                    </a:lnTo>
                    <a:lnTo>
                      <a:pt x="164" y="4"/>
                    </a:lnTo>
                    <a:lnTo>
                      <a:pt x="161" y="2"/>
                    </a:lnTo>
                    <a:lnTo>
                      <a:pt x="161" y="2"/>
                    </a:lnTo>
                    <a:lnTo>
                      <a:pt x="160" y="2"/>
                    </a:lnTo>
                    <a:lnTo>
                      <a:pt x="159" y="2"/>
                    </a:lnTo>
                    <a:lnTo>
                      <a:pt x="158" y="3"/>
                    </a:lnTo>
                    <a:lnTo>
                      <a:pt x="156" y="2"/>
                    </a:lnTo>
                    <a:lnTo>
                      <a:pt x="156" y="2"/>
                    </a:lnTo>
                    <a:lnTo>
                      <a:pt x="151" y="0"/>
                    </a:lnTo>
                    <a:lnTo>
                      <a:pt x="150" y="0"/>
                    </a:lnTo>
                    <a:lnTo>
                      <a:pt x="149" y="1"/>
                    </a:lnTo>
                    <a:lnTo>
                      <a:pt x="149" y="1"/>
                    </a:lnTo>
                    <a:lnTo>
                      <a:pt x="145" y="4"/>
                    </a:lnTo>
                    <a:lnTo>
                      <a:pt x="142" y="7"/>
                    </a:lnTo>
                    <a:lnTo>
                      <a:pt x="142" y="7"/>
                    </a:lnTo>
                    <a:lnTo>
                      <a:pt x="140" y="8"/>
                    </a:lnTo>
                    <a:lnTo>
                      <a:pt x="140" y="11"/>
                    </a:lnTo>
                    <a:lnTo>
                      <a:pt x="140" y="11"/>
                    </a:lnTo>
                    <a:lnTo>
                      <a:pt x="139" y="13"/>
                    </a:lnTo>
                    <a:lnTo>
                      <a:pt x="138" y="16"/>
                    </a:lnTo>
                    <a:lnTo>
                      <a:pt x="138" y="16"/>
                    </a:lnTo>
                    <a:lnTo>
                      <a:pt x="134" y="24"/>
                    </a:lnTo>
                    <a:lnTo>
                      <a:pt x="129" y="32"/>
                    </a:lnTo>
                    <a:lnTo>
                      <a:pt x="129" y="32"/>
                    </a:lnTo>
                    <a:lnTo>
                      <a:pt x="126" y="36"/>
                    </a:lnTo>
                    <a:lnTo>
                      <a:pt x="124" y="40"/>
                    </a:lnTo>
                    <a:lnTo>
                      <a:pt x="124" y="40"/>
                    </a:lnTo>
                    <a:lnTo>
                      <a:pt x="123" y="43"/>
                    </a:lnTo>
                    <a:lnTo>
                      <a:pt x="123" y="44"/>
                    </a:lnTo>
                    <a:lnTo>
                      <a:pt x="122" y="45"/>
                    </a:lnTo>
                    <a:lnTo>
                      <a:pt x="123" y="47"/>
                    </a:lnTo>
                    <a:lnTo>
                      <a:pt x="123" y="47"/>
                    </a:lnTo>
                    <a:lnTo>
                      <a:pt x="124" y="53"/>
                    </a:lnTo>
                    <a:lnTo>
                      <a:pt x="124" y="55"/>
                    </a:lnTo>
                    <a:lnTo>
                      <a:pt x="123" y="57"/>
                    </a:lnTo>
                    <a:lnTo>
                      <a:pt x="123" y="57"/>
                    </a:lnTo>
                    <a:lnTo>
                      <a:pt x="122" y="57"/>
                    </a:lnTo>
                    <a:lnTo>
                      <a:pt x="121" y="57"/>
                    </a:lnTo>
                    <a:lnTo>
                      <a:pt x="119" y="57"/>
                    </a:lnTo>
                    <a:lnTo>
                      <a:pt x="119" y="58"/>
                    </a:lnTo>
                    <a:lnTo>
                      <a:pt x="119" y="58"/>
                    </a:lnTo>
                    <a:lnTo>
                      <a:pt x="117" y="64"/>
                    </a:lnTo>
                    <a:lnTo>
                      <a:pt x="117" y="68"/>
                    </a:lnTo>
                    <a:lnTo>
                      <a:pt x="115" y="69"/>
                    </a:lnTo>
                    <a:lnTo>
                      <a:pt x="115" y="69"/>
                    </a:lnTo>
                    <a:lnTo>
                      <a:pt x="114" y="68"/>
                    </a:lnTo>
                    <a:lnTo>
                      <a:pt x="112" y="67"/>
                    </a:lnTo>
                    <a:lnTo>
                      <a:pt x="110" y="66"/>
                    </a:lnTo>
                    <a:lnTo>
                      <a:pt x="107" y="66"/>
                    </a:lnTo>
                    <a:lnTo>
                      <a:pt x="107" y="66"/>
                    </a:lnTo>
                    <a:lnTo>
                      <a:pt x="104" y="67"/>
                    </a:lnTo>
                    <a:lnTo>
                      <a:pt x="102" y="68"/>
                    </a:lnTo>
                    <a:lnTo>
                      <a:pt x="98" y="73"/>
                    </a:lnTo>
                    <a:lnTo>
                      <a:pt x="98" y="73"/>
                    </a:lnTo>
                    <a:lnTo>
                      <a:pt x="97" y="74"/>
                    </a:lnTo>
                    <a:lnTo>
                      <a:pt x="95" y="74"/>
                    </a:lnTo>
                    <a:lnTo>
                      <a:pt x="91" y="71"/>
                    </a:lnTo>
                    <a:lnTo>
                      <a:pt x="91" y="71"/>
                    </a:lnTo>
                    <a:lnTo>
                      <a:pt x="88" y="69"/>
                    </a:lnTo>
                    <a:lnTo>
                      <a:pt x="88" y="69"/>
                    </a:lnTo>
                    <a:lnTo>
                      <a:pt x="87" y="71"/>
                    </a:lnTo>
                    <a:lnTo>
                      <a:pt x="87" y="71"/>
                    </a:lnTo>
                    <a:lnTo>
                      <a:pt x="86" y="76"/>
                    </a:lnTo>
                    <a:lnTo>
                      <a:pt x="84" y="80"/>
                    </a:lnTo>
                    <a:lnTo>
                      <a:pt x="84" y="80"/>
                    </a:lnTo>
                    <a:lnTo>
                      <a:pt x="80" y="83"/>
                    </a:lnTo>
                    <a:lnTo>
                      <a:pt x="78" y="85"/>
                    </a:lnTo>
                    <a:lnTo>
                      <a:pt x="76" y="85"/>
                    </a:lnTo>
                    <a:lnTo>
                      <a:pt x="76" y="85"/>
                    </a:lnTo>
                    <a:lnTo>
                      <a:pt x="73" y="84"/>
                    </a:lnTo>
                    <a:lnTo>
                      <a:pt x="70" y="84"/>
                    </a:lnTo>
                    <a:lnTo>
                      <a:pt x="70" y="84"/>
                    </a:lnTo>
                    <a:lnTo>
                      <a:pt x="65" y="85"/>
                    </a:lnTo>
                    <a:lnTo>
                      <a:pt x="60" y="88"/>
                    </a:lnTo>
                    <a:lnTo>
                      <a:pt x="60" y="88"/>
                    </a:lnTo>
                    <a:lnTo>
                      <a:pt x="51" y="93"/>
                    </a:lnTo>
                    <a:lnTo>
                      <a:pt x="51" y="93"/>
                    </a:lnTo>
                    <a:lnTo>
                      <a:pt x="48" y="95"/>
                    </a:lnTo>
                    <a:lnTo>
                      <a:pt x="47" y="97"/>
                    </a:lnTo>
                    <a:lnTo>
                      <a:pt x="47" y="97"/>
                    </a:lnTo>
                    <a:lnTo>
                      <a:pt x="45" y="100"/>
                    </a:lnTo>
                    <a:lnTo>
                      <a:pt x="43" y="103"/>
                    </a:lnTo>
                    <a:lnTo>
                      <a:pt x="43" y="103"/>
                    </a:lnTo>
                    <a:lnTo>
                      <a:pt x="40" y="107"/>
                    </a:lnTo>
                    <a:lnTo>
                      <a:pt x="35" y="109"/>
                    </a:lnTo>
                    <a:lnTo>
                      <a:pt x="35" y="109"/>
                    </a:lnTo>
                    <a:lnTo>
                      <a:pt x="30" y="111"/>
                    </a:lnTo>
                    <a:lnTo>
                      <a:pt x="29" y="111"/>
                    </a:lnTo>
                    <a:lnTo>
                      <a:pt x="28" y="110"/>
                    </a:lnTo>
                    <a:lnTo>
                      <a:pt x="28" y="110"/>
                    </a:lnTo>
                    <a:lnTo>
                      <a:pt x="24" y="109"/>
                    </a:lnTo>
                    <a:lnTo>
                      <a:pt x="21" y="108"/>
                    </a:lnTo>
                    <a:lnTo>
                      <a:pt x="19" y="108"/>
                    </a:lnTo>
                    <a:lnTo>
                      <a:pt x="19" y="108"/>
                    </a:lnTo>
                    <a:lnTo>
                      <a:pt x="16" y="110"/>
                    </a:lnTo>
                    <a:lnTo>
                      <a:pt x="15" y="112"/>
                    </a:lnTo>
                    <a:lnTo>
                      <a:pt x="15" y="112"/>
                    </a:lnTo>
                    <a:lnTo>
                      <a:pt x="12" y="117"/>
                    </a:lnTo>
                    <a:lnTo>
                      <a:pt x="9" y="122"/>
                    </a:lnTo>
                    <a:lnTo>
                      <a:pt x="9" y="122"/>
                    </a:lnTo>
                    <a:lnTo>
                      <a:pt x="7" y="125"/>
                    </a:lnTo>
                    <a:lnTo>
                      <a:pt x="6" y="126"/>
                    </a:lnTo>
                    <a:lnTo>
                      <a:pt x="5" y="127"/>
                    </a:lnTo>
                    <a:lnTo>
                      <a:pt x="5" y="127"/>
                    </a:lnTo>
                    <a:lnTo>
                      <a:pt x="2" y="127"/>
                    </a:lnTo>
                    <a:lnTo>
                      <a:pt x="2" y="128"/>
                    </a:lnTo>
                    <a:lnTo>
                      <a:pt x="1" y="130"/>
                    </a:lnTo>
                    <a:lnTo>
                      <a:pt x="1" y="130"/>
                    </a:lnTo>
                    <a:lnTo>
                      <a:pt x="0" y="135"/>
                    </a:lnTo>
                    <a:lnTo>
                      <a:pt x="0" y="138"/>
                    </a:lnTo>
                    <a:lnTo>
                      <a:pt x="1" y="140"/>
                    </a:lnTo>
                    <a:lnTo>
                      <a:pt x="1" y="140"/>
                    </a:lnTo>
                    <a:lnTo>
                      <a:pt x="4" y="143"/>
                    </a:lnTo>
                    <a:lnTo>
                      <a:pt x="5" y="146"/>
                    </a:lnTo>
                    <a:lnTo>
                      <a:pt x="5" y="146"/>
                    </a:lnTo>
                    <a:lnTo>
                      <a:pt x="8" y="149"/>
                    </a:lnTo>
                    <a:lnTo>
                      <a:pt x="9" y="151"/>
                    </a:lnTo>
                    <a:lnTo>
                      <a:pt x="9" y="153"/>
                    </a:lnTo>
                    <a:lnTo>
                      <a:pt x="9" y="153"/>
                    </a:lnTo>
                    <a:lnTo>
                      <a:pt x="7" y="158"/>
                    </a:lnTo>
                    <a:lnTo>
                      <a:pt x="6" y="164"/>
                    </a:lnTo>
                    <a:lnTo>
                      <a:pt x="6" y="164"/>
                    </a:lnTo>
                    <a:lnTo>
                      <a:pt x="6" y="164"/>
                    </a:lnTo>
                    <a:lnTo>
                      <a:pt x="14" y="168"/>
                    </a:lnTo>
                    <a:lnTo>
                      <a:pt x="14" y="168"/>
                    </a:lnTo>
                    <a:lnTo>
                      <a:pt x="21" y="169"/>
                    </a:lnTo>
                    <a:lnTo>
                      <a:pt x="24" y="170"/>
                    </a:lnTo>
                    <a:lnTo>
                      <a:pt x="27" y="171"/>
                    </a:lnTo>
                    <a:lnTo>
                      <a:pt x="27" y="171"/>
                    </a:lnTo>
                    <a:lnTo>
                      <a:pt x="28" y="173"/>
                    </a:lnTo>
                    <a:lnTo>
                      <a:pt x="29" y="175"/>
                    </a:lnTo>
                    <a:lnTo>
                      <a:pt x="29" y="178"/>
                    </a:lnTo>
                    <a:lnTo>
                      <a:pt x="29" y="178"/>
                    </a:lnTo>
                    <a:lnTo>
                      <a:pt x="29" y="180"/>
                    </a:lnTo>
                    <a:lnTo>
                      <a:pt x="31" y="181"/>
                    </a:lnTo>
                    <a:lnTo>
                      <a:pt x="31" y="181"/>
                    </a:lnTo>
                    <a:lnTo>
                      <a:pt x="33" y="182"/>
                    </a:lnTo>
                    <a:lnTo>
                      <a:pt x="35" y="183"/>
                    </a:lnTo>
                    <a:lnTo>
                      <a:pt x="35" y="183"/>
                    </a:lnTo>
                    <a:lnTo>
                      <a:pt x="37" y="184"/>
                    </a:lnTo>
                    <a:lnTo>
                      <a:pt x="39" y="184"/>
                    </a:lnTo>
                    <a:lnTo>
                      <a:pt x="39" y="184"/>
                    </a:lnTo>
                    <a:lnTo>
                      <a:pt x="42" y="183"/>
                    </a:lnTo>
                    <a:lnTo>
                      <a:pt x="47" y="183"/>
                    </a:lnTo>
                    <a:lnTo>
                      <a:pt x="47" y="183"/>
                    </a:lnTo>
                    <a:lnTo>
                      <a:pt x="51" y="184"/>
                    </a:lnTo>
                    <a:lnTo>
                      <a:pt x="53" y="186"/>
                    </a:lnTo>
                    <a:lnTo>
                      <a:pt x="53" y="186"/>
                    </a:lnTo>
                    <a:lnTo>
                      <a:pt x="58" y="190"/>
                    </a:lnTo>
                    <a:lnTo>
                      <a:pt x="58" y="190"/>
                    </a:lnTo>
                    <a:lnTo>
                      <a:pt x="59" y="191"/>
                    </a:lnTo>
                    <a:lnTo>
                      <a:pt x="61" y="191"/>
                    </a:lnTo>
                    <a:lnTo>
                      <a:pt x="61" y="191"/>
                    </a:lnTo>
                    <a:lnTo>
                      <a:pt x="62" y="192"/>
                    </a:lnTo>
                    <a:lnTo>
                      <a:pt x="62" y="193"/>
                    </a:lnTo>
                    <a:lnTo>
                      <a:pt x="62" y="195"/>
                    </a:lnTo>
                    <a:lnTo>
                      <a:pt x="62" y="195"/>
                    </a:lnTo>
                    <a:lnTo>
                      <a:pt x="63" y="194"/>
                    </a:lnTo>
                    <a:lnTo>
                      <a:pt x="65" y="193"/>
                    </a:lnTo>
                    <a:lnTo>
                      <a:pt x="65" y="193"/>
                    </a:lnTo>
                    <a:lnTo>
                      <a:pt x="66" y="192"/>
                    </a:lnTo>
                    <a:lnTo>
                      <a:pt x="69" y="190"/>
                    </a:lnTo>
                    <a:lnTo>
                      <a:pt x="69" y="190"/>
                    </a:lnTo>
                    <a:lnTo>
                      <a:pt x="71" y="188"/>
                    </a:lnTo>
                    <a:lnTo>
                      <a:pt x="72" y="189"/>
                    </a:lnTo>
                    <a:lnTo>
                      <a:pt x="72" y="190"/>
                    </a:lnTo>
                    <a:lnTo>
                      <a:pt x="74" y="191"/>
                    </a:lnTo>
                    <a:lnTo>
                      <a:pt x="74" y="191"/>
                    </a:lnTo>
                    <a:lnTo>
                      <a:pt x="76" y="191"/>
                    </a:lnTo>
                    <a:lnTo>
                      <a:pt x="79" y="190"/>
                    </a:lnTo>
                    <a:lnTo>
                      <a:pt x="82" y="188"/>
                    </a:lnTo>
                    <a:lnTo>
                      <a:pt x="82" y="188"/>
                    </a:lnTo>
                    <a:lnTo>
                      <a:pt x="82" y="187"/>
                    </a:lnTo>
                    <a:lnTo>
                      <a:pt x="83" y="185"/>
                    </a:lnTo>
                    <a:lnTo>
                      <a:pt x="84" y="183"/>
                    </a:lnTo>
                    <a:lnTo>
                      <a:pt x="84" y="183"/>
                    </a:lnTo>
                    <a:lnTo>
                      <a:pt x="86" y="180"/>
                    </a:lnTo>
                    <a:lnTo>
                      <a:pt x="89" y="178"/>
                    </a:lnTo>
                    <a:lnTo>
                      <a:pt x="89" y="178"/>
                    </a:lnTo>
                    <a:lnTo>
                      <a:pt x="93" y="176"/>
                    </a:lnTo>
                    <a:lnTo>
                      <a:pt x="95" y="175"/>
                    </a:lnTo>
                    <a:lnTo>
                      <a:pt x="95" y="175"/>
                    </a:lnTo>
                    <a:lnTo>
                      <a:pt x="97" y="176"/>
                    </a:lnTo>
                    <a:lnTo>
                      <a:pt x="99" y="176"/>
                    </a:lnTo>
                    <a:lnTo>
                      <a:pt x="99" y="176"/>
                    </a:lnTo>
                    <a:lnTo>
                      <a:pt x="102" y="176"/>
                    </a:lnTo>
                    <a:lnTo>
                      <a:pt x="103" y="174"/>
                    </a:lnTo>
                    <a:lnTo>
                      <a:pt x="103" y="174"/>
                    </a:lnTo>
                    <a:lnTo>
                      <a:pt x="104" y="171"/>
                    </a:lnTo>
                    <a:lnTo>
                      <a:pt x="105" y="171"/>
                    </a:lnTo>
                    <a:lnTo>
                      <a:pt x="106" y="171"/>
                    </a:lnTo>
                    <a:lnTo>
                      <a:pt x="106" y="171"/>
                    </a:lnTo>
                    <a:lnTo>
                      <a:pt x="111" y="171"/>
                    </a:lnTo>
                    <a:lnTo>
                      <a:pt x="115" y="173"/>
                    </a:lnTo>
                    <a:lnTo>
                      <a:pt x="115" y="173"/>
                    </a:lnTo>
                    <a:lnTo>
                      <a:pt x="119" y="176"/>
                    </a:lnTo>
                    <a:lnTo>
                      <a:pt x="123" y="179"/>
                    </a:lnTo>
                    <a:lnTo>
                      <a:pt x="123" y="179"/>
                    </a:lnTo>
                    <a:lnTo>
                      <a:pt x="126" y="180"/>
                    </a:lnTo>
                    <a:lnTo>
                      <a:pt x="128" y="181"/>
                    </a:lnTo>
                    <a:lnTo>
                      <a:pt x="128" y="181"/>
                    </a:lnTo>
                    <a:lnTo>
                      <a:pt x="129" y="180"/>
                    </a:lnTo>
                    <a:lnTo>
                      <a:pt x="129" y="179"/>
                    </a:lnTo>
                    <a:lnTo>
                      <a:pt x="129" y="178"/>
                    </a:lnTo>
                    <a:lnTo>
                      <a:pt x="130" y="179"/>
                    </a:lnTo>
                    <a:lnTo>
                      <a:pt x="130" y="179"/>
                    </a:lnTo>
                    <a:lnTo>
                      <a:pt x="135" y="182"/>
                    </a:lnTo>
                    <a:lnTo>
                      <a:pt x="141" y="184"/>
                    </a:lnTo>
                    <a:lnTo>
                      <a:pt x="141" y="184"/>
                    </a:lnTo>
                    <a:lnTo>
                      <a:pt x="148" y="184"/>
                    </a:lnTo>
                    <a:lnTo>
                      <a:pt x="150" y="184"/>
                    </a:lnTo>
                    <a:lnTo>
                      <a:pt x="152" y="184"/>
                    </a:lnTo>
                    <a:lnTo>
                      <a:pt x="152" y="184"/>
                    </a:lnTo>
                    <a:lnTo>
                      <a:pt x="156" y="186"/>
                    </a:lnTo>
                    <a:lnTo>
                      <a:pt x="159" y="188"/>
                    </a:lnTo>
                    <a:lnTo>
                      <a:pt x="159" y="188"/>
                    </a:lnTo>
                    <a:lnTo>
                      <a:pt x="162" y="191"/>
                    </a:lnTo>
                    <a:lnTo>
                      <a:pt x="166" y="192"/>
                    </a:lnTo>
                    <a:lnTo>
                      <a:pt x="166" y="192"/>
                    </a:lnTo>
                    <a:lnTo>
                      <a:pt x="170" y="192"/>
                    </a:lnTo>
                    <a:lnTo>
                      <a:pt x="172" y="193"/>
                    </a:lnTo>
                    <a:lnTo>
                      <a:pt x="173" y="192"/>
                    </a:lnTo>
                    <a:lnTo>
                      <a:pt x="173" y="192"/>
                    </a:lnTo>
                    <a:lnTo>
                      <a:pt x="176" y="190"/>
                    </a:lnTo>
                    <a:lnTo>
                      <a:pt x="177" y="190"/>
                    </a:lnTo>
                    <a:lnTo>
                      <a:pt x="179" y="190"/>
                    </a:lnTo>
                    <a:lnTo>
                      <a:pt x="179" y="190"/>
                    </a:lnTo>
                    <a:lnTo>
                      <a:pt x="180" y="192"/>
                    </a:lnTo>
                    <a:lnTo>
                      <a:pt x="182" y="193"/>
                    </a:lnTo>
                    <a:lnTo>
                      <a:pt x="182" y="193"/>
                    </a:lnTo>
                    <a:lnTo>
                      <a:pt x="184" y="194"/>
                    </a:lnTo>
                    <a:lnTo>
                      <a:pt x="185" y="193"/>
                    </a:lnTo>
                    <a:lnTo>
                      <a:pt x="185" y="193"/>
                    </a:lnTo>
                    <a:lnTo>
                      <a:pt x="186" y="193"/>
                    </a:lnTo>
                    <a:lnTo>
                      <a:pt x="186" y="193"/>
                    </a:lnTo>
                    <a:lnTo>
                      <a:pt x="187" y="194"/>
                    </a:lnTo>
                    <a:lnTo>
                      <a:pt x="188" y="194"/>
                    </a:lnTo>
                    <a:lnTo>
                      <a:pt x="188" y="195"/>
                    </a:lnTo>
                    <a:lnTo>
                      <a:pt x="190" y="194"/>
                    </a:lnTo>
                    <a:lnTo>
                      <a:pt x="190" y="194"/>
                    </a:lnTo>
                    <a:lnTo>
                      <a:pt x="193" y="194"/>
                    </a:lnTo>
                    <a:lnTo>
                      <a:pt x="195" y="194"/>
                    </a:lnTo>
                    <a:lnTo>
                      <a:pt x="196" y="194"/>
                    </a:lnTo>
                    <a:lnTo>
                      <a:pt x="196" y="194"/>
                    </a:lnTo>
                    <a:lnTo>
                      <a:pt x="201" y="193"/>
                    </a:lnTo>
                    <a:lnTo>
                      <a:pt x="203" y="193"/>
                    </a:lnTo>
                    <a:lnTo>
                      <a:pt x="205" y="194"/>
                    </a:lnTo>
                    <a:lnTo>
                      <a:pt x="205" y="194"/>
                    </a:lnTo>
                    <a:lnTo>
                      <a:pt x="206" y="195"/>
                    </a:lnTo>
                    <a:lnTo>
                      <a:pt x="207" y="197"/>
                    </a:lnTo>
                    <a:lnTo>
                      <a:pt x="207" y="197"/>
                    </a:lnTo>
                    <a:lnTo>
                      <a:pt x="208" y="201"/>
                    </a:lnTo>
                    <a:lnTo>
                      <a:pt x="209" y="202"/>
                    </a:lnTo>
                    <a:lnTo>
                      <a:pt x="209" y="202"/>
                    </a:lnTo>
                    <a:lnTo>
                      <a:pt x="209" y="202"/>
                    </a:lnTo>
                    <a:lnTo>
                      <a:pt x="212" y="201"/>
                    </a:lnTo>
                    <a:lnTo>
                      <a:pt x="213" y="201"/>
                    </a:lnTo>
                    <a:lnTo>
                      <a:pt x="214" y="202"/>
                    </a:lnTo>
                    <a:lnTo>
                      <a:pt x="214" y="202"/>
                    </a:lnTo>
                    <a:lnTo>
                      <a:pt x="214" y="206"/>
                    </a:lnTo>
                    <a:lnTo>
                      <a:pt x="214" y="208"/>
                    </a:lnTo>
                    <a:lnTo>
                      <a:pt x="216" y="211"/>
                    </a:lnTo>
                    <a:lnTo>
                      <a:pt x="216" y="211"/>
                    </a:lnTo>
                    <a:lnTo>
                      <a:pt x="219" y="214"/>
                    </a:lnTo>
                    <a:lnTo>
                      <a:pt x="220" y="214"/>
                    </a:lnTo>
                    <a:lnTo>
                      <a:pt x="221" y="214"/>
                    </a:lnTo>
                    <a:lnTo>
                      <a:pt x="221" y="214"/>
                    </a:lnTo>
                    <a:lnTo>
                      <a:pt x="224" y="213"/>
                    </a:lnTo>
                    <a:lnTo>
                      <a:pt x="226" y="213"/>
                    </a:lnTo>
                    <a:lnTo>
                      <a:pt x="226" y="213"/>
                    </a:lnTo>
                    <a:lnTo>
                      <a:pt x="228" y="214"/>
                    </a:lnTo>
                    <a:lnTo>
                      <a:pt x="231" y="215"/>
                    </a:lnTo>
                    <a:lnTo>
                      <a:pt x="231" y="215"/>
                    </a:lnTo>
                    <a:lnTo>
                      <a:pt x="232" y="216"/>
                    </a:lnTo>
                    <a:lnTo>
                      <a:pt x="232" y="217"/>
                    </a:lnTo>
                    <a:lnTo>
                      <a:pt x="232" y="218"/>
                    </a:lnTo>
                    <a:lnTo>
                      <a:pt x="232" y="218"/>
                    </a:lnTo>
                    <a:lnTo>
                      <a:pt x="233" y="219"/>
                    </a:lnTo>
                    <a:lnTo>
                      <a:pt x="235" y="220"/>
                    </a:lnTo>
                    <a:lnTo>
                      <a:pt x="235" y="220"/>
                    </a:lnTo>
                    <a:lnTo>
                      <a:pt x="236" y="221"/>
                    </a:lnTo>
                    <a:lnTo>
                      <a:pt x="236" y="222"/>
                    </a:lnTo>
                    <a:lnTo>
                      <a:pt x="236" y="223"/>
                    </a:lnTo>
                    <a:lnTo>
                      <a:pt x="236" y="223"/>
                    </a:lnTo>
                    <a:lnTo>
                      <a:pt x="235" y="225"/>
                    </a:lnTo>
                    <a:lnTo>
                      <a:pt x="236" y="226"/>
                    </a:lnTo>
                    <a:lnTo>
                      <a:pt x="237" y="226"/>
                    </a:lnTo>
                    <a:lnTo>
                      <a:pt x="237" y="226"/>
                    </a:lnTo>
                    <a:lnTo>
                      <a:pt x="240" y="226"/>
                    </a:lnTo>
                    <a:lnTo>
                      <a:pt x="243" y="226"/>
                    </a:lnTo>
                    <a:lnTo>
                      <a:pt x="244" y="225"/>
                    </a:lnTo>
                    <a:lnTo>
                      <a:pt x="244" y="225"/>
                    </a:lnTo>
                    <a:lnTo>
                      <a:pt x="248" y="224"/>
                    </a:lnTo>
                    <a:lnTo>
                      <a:pt x="251" y="225"/>
                    </a:lnTo>
                    <a:lnTo>
                      <a:pt x="251" y="225"/>
                    </a:lnTo>
                    <a:lnTo>
                      <a:pt x="254" y="225"/>
                    </a:lnTo>
                    <a:lnTo>
                      <a:pt x="258" y="224"/>
                    </a:lnTo>
                    <a:lnTo>
                      <a:pt x="258" y="224"/>
                    </a:lnTo>
                    <a:lnTo>
                      <a:pt x="261" y="224"/>
                    </a:lnTo>
                    <a:lnTo>
                      <a:pt x="266" y="223"/>
                    </a:lnTo>
                    <a:lnTo>
                      <a:pt x="266" y="223"/>
                    </a:lnTo>
                    <a:lnTo>
                      <a:pt x="273" y="219"/>
                    </a:lnTo>
                    <a:lnTo>
                      <a:pt x="273" y="219"/>
                    </a:lnTo>
                    <a:lnTo>
                      <a:pt x="279" y="219"/>
                    </a:lnTo>
                    <a:lnTo>
                      <a:pt x="284" y="217"/>
                    </a:lnTo>
                    <a:lnTo>
                      <a:pt x="284" y="217"/>
                    </a:lnTo>
                    <a:lnTo>
                      <a:pt x="288" y="215"/>
                    </a:lnTo>
                    <a:lnTo>
                      <a:pt x="290" y="212"/>
                    </a:lnTo>
                    <a:lnTo>
                      <a:pt x="290" y="212"/>
                    </a:lnTo>
                    <a:lnTo>
                      <a:pt x="292" y="209"/>
                    </a:lnTo>
                    <a:lnTo>
                      <a:pt x="293" y="208"/>
                    </a:lnTo>
                    <a:lnTo>
                      <a:pt x="294" y="208"/>
                    </a:lnTo>
                    <a:lnTo>
                      <a:pt x="294" y="208"/>
                    </a:lnTo>
                    <a:lnTo>
                      <a:pt x="295" y="211"/>
                    </a:lnTo>
                    <a:lnTo>
                      <a:pt x="295" y="212"/>
                    </a:lnTo>
                    <a:lnTo>
                      <a:pt x="295" y="213"/>
                    </a:lnTo>
                    <a:lnTo>
                      <a:pt x="295" y="213"/>
                    </a:lnTo>
                    <a:lnTo>
                      <a:pt x="293" y="215"/>
                    </a:lnTo>
                    <a:lnTo>
                      <a:pt x="292" y="215"/>
                    </a:lnTo>
                    <a:lnTo>
                      <a:pt x="293" y="216"/>
                    </a:lnTo>
                    <a:lnTo>
                      <a:pt x="293" y="216"/>
                    </a:lnTo>
                    <a:lnTo>
                      <a:pt x="294" y="216"/>
                    </a:lnTo>
                    <a:lnTo>
                      <a:pt x="294" y="218"/>
                    </a:lnTo>
                    <a:lnTo>
                      <a:pt x="294" y="218"/>
                    </a:lnTo>
                    <a:lnTo>
                      <a:pt x="293" y="221"/>
                    </a:lnTo>
                    <a:lnTo>
                      <a:pt x="292" y="222"/>
                    </a:lnTo>
                    <a:lnTo>
                      <a:pt x="290" y="222"/>
                    </a:lnTo>
                    <a:lnTo>
                      <a:pt x="290" y="222"/>
                    </a:lnTo>
                    <a:lnTo>
                      <a:pt x="286" y="224"/>
                    </a:lnTo>
                    <a:lnTo>
                      <a:pt x="285" y="225"/>
                    </a:lnTo>
                    <a:lnTo>
                      <a:pt x="285" y="225"/>
                    </a:lnTo>
                    <a:lnTo>
                      <a:pt x="285" y="225"/>
                    </a:lnTo>
                    <a:lnTo>
                      <a:pt x="293" y="224"/>
                    </a:lnTo>
                    <a:lnTo>
                      <a:pt x="293" y="224"/>
                    </a:lnTo>
                    <a:lnTo>
                      <a:pt x="295" y="222"/>
                    </a:lnTo>
                    <a:lnTo>
                      <a:pt x="296" y="222"/>
                    </a:lnTo>
                    <a:lnTo>
                      <a:pt x="296" y="223"/>
                    </a:lnTo>
                    <a:lnTo>
                      <a:pt x="296" y="223"/>
                    </a:lnTo>
                    <a:lnTo>
                      <a:pt x="295" y="228"/>
                    </a:lnTo>
                    <a:lnTo>
                      <a:pt x="294" y="230"/>
                    </a:lnTo>
                    <a:lnTo>
                      <a:pt x="295" y="230"/>
                    </a:lnTo>
                    <a:lnTo>
                      <a:pt x="295" y="230"/>
                    </a:lnTo>
                    <a:lnTo>
                      <a:pt x="295" y="230"/>
                    </a:lnTo>
                    <a:lnTo>
                      <a:pt x="297" y="230"/>
                    </a:lnTo>
                    <a:lnTo>
                      <a:pt x="300" y="228"/>
                    </a:lnTo>
                    <a:lnTo>
                      <a:pt x="300" y="228"/>
                    </a:lnTo>
                    <a:lnTo>
                      <a:pt x="305" y="224"/>
                    </a:lnTo>
                    <a:lnTo>
                      <a:pt x="309" y="222"/>
                    </a:lnTo>
                    <a:lnTo>
                      <a:pt x="311" y="221"/>
                    </a:lnTo>
                    <a:lnTo>
                      <a:pt x="311" y="221"/>
                    </a:lnTo>
                    <a:lnTo>
                      <a:pt x="313" y="221"/>
                    </a:lnTo>
                    <a:lnTo>
                      <a:pt x="314" y="222"/>
                    </a:lnTo>
                    <a:lnTo>
                      <a:pt x="314" y="222"/>
                    </a:lnTo>
                    <a:lnTo>
                      <a:pt x="314" y="222"/>
                    </a:lnTo>
                    <a:lnTo>
                      <a:pt x="313" y="223"/>
                    </a:lnTo>
                    <a:lnTo>
                      <a:pt x="313" y="223"/>
                    </a:lnTo>
                    <a:lnTo>
                      <a:pt x="313" y="224"/>
                    </a:lnTo>
                    <a:lnTo>
                      <a:pt x="313" y="224"/>
                    </a:lnTo>
                    <a:lnTo>
                      <a:pt x="320" y="225"/>
                    </a:lnTo>
                    <a:lnTo>
                      <a:pt x="320" y="225"/>
                    </a:lnTo>
                    <a:lnTo>
                      <a:pt x="321" y="225"/>
                    </a:lnTo>
                    <a:lnTo>
                      <a:pt x="322" y="223"/>
                    </a:lnTo>
                    <a:lnTo>
                      <a:pt x="322" y="223"/>
                    </a:lnTo>
                    <a:lnTo>
                      <a:pt x="322" y="221"/>
                    </a:lnTo>
                    <a:lnTo>
                      <a:pt x="323" y="219"/>
                    </a:lnTo>
                    <a:lnTo>
                      <a:pt x="325" y="218"/>
                    </a:lnTo>
                    <a:lnTo>
                      <a:pt x="325" y="218"/>
                    </a:lnTo>
                    <a:lnTo>
                      <a:pt x="327" y="216"/>
                    </a:lnTo>
                    <a:lnTo>
                      <a:pt x="328" y="214"/>
                    </a:lnTo>
                    <a:lnTo>
                      <a:pt x="330" y="212"/>
                    </a:lnTo>
                    <a:lnTo>
                      <a:pt x="332" y="211"/>
                    </a:lnTo>
                    <a:lnTo>
                      <a:pt x="332" y="211"/>
                    </a:lnTo>
                    <a:lnTo>
                      <a:pt x="337" y="211"/>
                    </a:lnTo>
                    <a:lnTo>
                      <a:pt x="343" y="211"/>
                    </a:lnTo>
                    <a:lnTo>
                      <a:pt x="343" y="211"/>
                    </a:lnTo>
                    <a:lnTo>
                      <a:pt x="345" y="211"/>
                    </a:lnTo>
                    <a:lnTo>
                      <a:pt x="347" y="212"/>
                    </a:lnTo>
                    <a:lnTo>
                      <a:pt x="350" y="213"/>
                    </a:lnTo>
                    <a:lnTo>
                      <a:pt x="350" y="213"/>
                    </a:lnTo>
                    <a:lnTo>
                      <a:pt x="355" y="215"/>
                    </a:lnTo>
                    <a:lnTo>
                      <a:pt x="361" y="216"/>
                    </a:lnTo>
                    <a:lnTo>
                      <a:pt x="361" y="216"/>
                    </a:lnTo>
                    <a:lnTo>
                      <a:pt x="362" y="217"/>
                    </a:lnTo>
                    <a:lnTo>
                      <a:pt x="362" y="218"/>
                    </a:lnTo>
                    <a:lnTo>
                      <a:pt x="362" y="219"/>
                    </a:lnTo>
                    <a:lnTo>
                      <a:pt x="363" y="219"/>
                    </a:lnTo>
                    <a:lnTo>
                      <a:pt x="363" y="219"/>
                    </a:lnTo>
                    <a:lnTo>
                      <a:pt x="367" y="217"/>
                    </a:lnTo>
                    <a:lnTo>
                      <a:pt x="371" y="215"/>
                    </a:lnTo>
                    <a:lnTo>
                      <a:pt x="371" y="215"/>
                    </a:lnTo>
                    <a:lnTo>
                      <a:pt x="372" y="213"/>
                    </a:lnTo>
                    <a:lnTo>
                      <a:pt x="373" y="212"/>
                    </a:lnTo>
                    <a:lnTo>
                      <a:pt x="371" y="211"/>
                    </a:lnTo>
                    <a:lnTo>
                      <a:pt x="371" y="211"/>
                    </a:lnTo>
                    <a:lnTo>
                      <a:pt x="367" y="210"/>
                    </a:lnTo>
                    <a:lnTo>
                      <a:pt x="366" y="209"/>
                    </a:lnTo>
                    <a:lnTo>
                      <a:pt x="366" y="208"/>
                    </a:lnTo>
                    <a:lnTo>
                      <a:pt x="366" y="208"/>
                    </a:lnTo>
                    <a:lnTo>
                      <a:pt x="372" y="206"/>
                    </a:lnTo>
                    <a:lnTo>
                      <a:pt x="374" y="205"/>
                    </a:lnTo>
                    <a:lnTo>
                      <a:pt x="376" y="205"/>
                    </a:lnTo>
                    <a:lnTo>
                      <a:pt x="376" y="205"/>
                    </a:lnTo>
                    <a:lnTo>
                      <a:pt x="378" y="207"/>
                    </a:lnTo>
                    <a:lnTo>
                      <a:pt x="380" y="209"/>
                    </a:lnTo>
                    <a:lnTo>
                      <a:pt x="380" y="209"/>
                    </a:lnTo>
                    <a:lnTo>
                      <a:pt x="382" y="209"/>
                    </a:lnTo>
                    <a:lnTo>
                      <a:pt x="385" y="208"/>
                    </a:lnTo>
                    <a:lnTo>
                      <a:pt x="385" y="208"/>
                    </a:lnTo>
                    <a:lnTo>
                      <a:pt x="386" y="208"/>
                    </a:lnTo>
                    <a:lnTo>
                      <a:pt x="388" y="208"/>
                    </a:lnTo>
                    <a:lnTo>
                      <a:pt x="389" y="208"/>
                    </a:lnTo>
                    <a:lnTo>
                      <a:pt x="391" y="207"/>
                    </a:lnTo>
                    <a:lnTo>
                      <a:pt x="391" y="207"/>
                    </a:lnTo>
                    <a:lnTo>
                      <a:pt x="393" y="206"/>
                    </a:lnTo>
                    <a:lnTo>
                      <a:pt x="394" y="206"/>
                    </a:lnTo>
                    <a:lnTo>
                      <a:pt x="393" y="207"/>
                    </a:lnTo>
                    <a:lnTo>
                      <a:pt x="393" y="207"/>
                    </a:lnTo>
                    <a:lnTo>
                      <a:pt x="391" y="211"/>
                    </a:lnTo>
                    <a:lnTo>
                      <a:pt x="391" y="213"/>
                    </a:lnTo>
                    <a:lnTo>
                      <a:pt x="392" y="214"/>
                    </a:lnTo>
                    <a:lnTo>
                      <a:pt x="393" y="214"/>
                    </a:lnTo>
                    <a:lnTo>
                      <a:pt x="393" y="214"/>
                    </a:lnTo>
                    <a:lnTo>
                      <a:pt x="395" y="214"/>
                    </a:lnTo>
                    <a:lnTo>
                      <a:pt x="396" y="213"/>
                    </a:lnTo>
                    <a:lnTo>
                      <a:pt x="397" y="212"/>
                    </a:lnTo>
                    <a:lnTo>
                      <a:pt x="398" y="212"/>
                    </a:lnTo>
                    <a:lnTo>
                      <a:pt x="398" y="212"/>
                    </a:lnTo>
                    <a:lnTo>
                      <a:pt x="401" y="215"/>
                    </a:lnTo>
                    <a:lnTo>
                      <a:pt x="404" y="216"/>
                    </a:lnTo>
                    <a:lnTo>
                      <a:pt x="405" y="216"/>
                    </a:lnTo>
                    <a:lnTo>
                      <a:pt x="405" y="216"/>
                    </a:lnTo>
                    <a:lnTo>
                      <a:pt x="409" y="214"/>
                    </a:lnTo>
                    <a:lnTo>
                      <a:pt x="412" y="214"/>
                    </a:lnTo>
                    <a:lnTo>
                      <a:pt x="412" y="214"/>
                    </a:lnTo>
                    <a:lnTo>
                      <a:pt x="412" y="214"/>
                    </a:lnTo>
                    <a:lnTo>
                      <a:pt x="412" y="214"/>
                    </a:lnTo>
                    <a:lnTo>
                      <a:pt x="410" y="217"/>
                    </a:lnTo>
                    <a:lnTo>
                      <a:pt x="410" y="219"/>
                    </a:lnTo>
                    <a:lnTo>
                      <a:pt x="411" y="219"/>
                    </a:lnTo>
                    <a:lnTo>
                      <a:pt x="411" y="219"/>
                    </a:lnTo>
                    <a:lnTo>
                      <a:pt x="414" y="220"/>
                    </a:lnTo>
                    <a:lnTo>
                      <a:pt x="415" y="219"/>
                    </a:lnTo>
                    <a:lnTo>
                      <a:pt x="416" y="219"/>
                    </a:lnTo>
                    <a:lnTo>
                      <a:pt x="416" y="219"/>
                    </a:lnTo>
                    <a:lnTo>
                      <a:pt x="416" y="216"/>
                    </a:lnTo>
                    <a:lnTo>
                      <a:pt x="416" y="216"/>
                    </a:lnTo>
                    <a:lnTo>
                      <a:pt x="416" y="210"/>
                    </a:lnTo>
                    <a:lnTo>
                      <a:pt x="417" y="207"/>
                    </a:lnTo>
                    <a:lnTo>
                      <a:pt x="416" y="202"/>
                    </a:lnTo>
                    <a:lnTo>
                      <a:pt x="416" y="202"/>
                    </a:lnTo>
                    <a:lnTo>
                      <a:pt x="416" y="196"/>
                    </a:lnTo>
                    <a:lnTo>
                      <a:pt x="417" y="193"/>
                    </a:lnTo>
                    <a:lnTo>
                      <a:pt x="419" y="190"/>
                    </a:lnTo>
                    <a:lnTo>
                      <a:pt x="421" y="188"/>
                    </a:lnTo>
                    <a:lnTo>
                      <a:pt x="421" y="188"/>
                    </a:lnTo>
                    <a:lnTo>
                      <a:pt x="421" y="187"/>
                    </a:lnTo>
                    <a:lnTo>
                      <a:pt x="421" y="185"/>
                    </a:lnTo>
                    <a:lnTo>
                      <a:pt x="419" y="180"/>
                    </a:lnTo>
                    <a:lnTo>
                      <a:pt x="416" y="171"/>
                    </a:lnTo>
                    <a:lnTo>
                      <a:pt x="416" y="171"/>
                    </a:lnTo>
                    <a:lnTo>
                      <a:pt x="412" y="161"/>
                    </a:lnTo>
                    <a:lnTo>
                      <a:pt x="409" y="157"/>
                    </a:lnTo>
                    <a:lnTo>
                      <a:pt x="407" y="154"/>
                    </a:lnTo>
                    <a:lnTo>
                      <a:pt x="407" y="154"/>
                    </a:lnTo>
                    <a:lnTo>
                      <a:pt x="404" y="152"/>
                    </a:lnTo>
                    <a:lnTo>
                      <a:pt x="400" y="147"/>
                    </a:lnTo>
                    <a:lnTo>
                      <a:pt x="395" y="138"/>
                    </a:lnTo>
                    <a:lnTo>
                      <a:pt x="395" y="138"/>
                    </a:lnTo>
                    <a:lnTo>
                      <a:pt x="394" y="134"/>
                    </a:lnTo>
                    <a:lnTo>
                      <a:pt x="393" y="132"/>
                    </a:lnTo>
                    <a:lnTo>
                      <a:pt x="393" y="130"/>
                    </a:lnTo>
                    <a:lnTo>
                      <a:pt x="391" y="129"/>
                    </a:lnTo>
                    <a:lnTo>
                      <a:pt x="391" y="129"/>
                    </a:lnTo>
                    <a:lnTo>
                      <a:pt x="390" y="125"/>
                    </a:lnTo>
                    <a:lnTo>
                      <a:pt x="389" y="120"/>
                    </a:lnTo>
                    <a:lnTo>
                      <a:pt x="390" y="111"/>
                    </a:lnTo>
                    <a:lnTo>
                      <a:pt x="390" y="111"/>
                    </a:lnTo>
                    <a:lnTo>
                      <a:pt x="389" y="107"/>
                    </a:lnTo>
                    <a:lnTo>
                      <a:pt x="386" y="102"/>
                    </a:lnTo>
                    <a:lnTo>
                      <a:pt x="379" y="93"/>
                    </a:lnTo>
                    <a:lnTo>
                      <a:pt x="379" y="93"/>
                    </a:lnTo>
                    <a:lnTo>
                      <a:pt x="377" y="90"/>
                    </a:lnTo>
                    <a:lnTo>
                      <a:pt x="376" y="87"/>
                    </a:lnTo>
                    <a:lnTo>
                      <a:pt x="376" y="84"/>
                    </a:lnTo>
                    <a:lnTo>
                      <a:pt x="376" y="84"/>
                    </a:lnTo>
                    <a:lnTo>
                      <a:pt x="375" y="86"/>
                    </a:lnTo>
                    <a:lnTo>
                      <a:pt x="374" y="88"/>
                    </a:lnTo>
                    <a:lnTo>
                      <a:pt x="372" y="88"/>
                    </a:lnTo>
                    <a:lnTo>
                      <a:pt x="372" y="88"/>
                    </a:lnTo>
                    <a:lnTo>
                      <a:pt x="365" y="86"/>
                    </a:lnTo>
                    <a:lnTo>
                      <a:pt x="360" y="85"/>
                    </a:lnTo>
                    <a:lnTo>
                      <a:pt x="360" y="85"/>
                    </a:lnTo>
                    <a:lnTo>
                      <a:pt x="359" y="83"/>
                    </a:lnTo>
                    <a:lnTo>
                      <a:pt x="358" y="80"/>
                    </a:lnTo>
                    <a:lnTo>
                      <a:pt x="356" y="73"/>
                    </a:lnTo>
                    <a:lnTo>
                      <a:pt x="356" y="73"/>
                    </a:lnTo>
                    <a:lnTo>
                      <a:pt x="351" y="62"/>
                    </a:lnTo>
                    <a:lnTo>
                      <a:pt x="348" y="55"/>
                    </a:lnTo>
                    <a:lnTo>
                      <a:pt x="346" y="51"/>
                    </a:lnTo>
                    <a:lnTo>
                      <a:pt x="346" y="51"/>
                    </a:lnTo>
                    <a:lnTo>
                      <a:pt x="346" y="40"/>
                    </a:lnTo>
                    <a:lnTo>
                      <a:pt x="345" y="33"/>
                    </a:lnTo>
                    <a:lnTo>
                      <a:pt x="345" y="33"/>
                    </a:lnTo>
                    <a:lnTo>
                      <a:pt x="344" y="34"/>
                    </a:lnTo>
                    <a:lnTo>
                      <a:pt x="342" y="35"/>
                    </a:lnTo>
                    <a:lnTo>
                      <a:pt x="342" y="3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0" name="フリーフォーム 39">
                <a:extLst>
                  <a:ext uri="{FF2B5EF4-FFF2-40B4-BE49-F238E27FC236}">
                    <a16:creationId xmlns:a16="http://schemas.microsoft.com/office/drawing/2014/main" id="{00000000-0008-0000-0000-000074050000}"/>
                  </a:ext>
                </a:extLst>
              </p:cNvPr>
              <p:cNvSpPr>
                <a:spLocks/>
              </p:cNvSpPr>
              <p:nvPr/>
            </p:nvSpPr>
            <p:spPr bwMode="auto">
              <a:xfrm>
                <a:off x="426" y="657"/>
                <a:ext cx="39" cy="19"/>
              </a:xfrm>
              <a:custGeom>
                <a:avLst/>
                <a:gdLst>
                  <a:gd name="T0" fmla="*/ 327 w 343"/>
                  <a:gd name="T1" fmla="*/ 43 h 170"/>
                  <a:gd name="T2" fmla="*/ 313 w 343"/>
                  <a:gd name="T3" fmla="*/ 43 h 170"/>
                  <a:gd name="T4" fmla="*/ 311 w 343"/>
                  <a:gd name="T5" fmla="*/ 35 h 170"/>
                  <a:gd name="T6" fmla="*/ 298 w 343"/>
                  <a:gd name="T7" fmla="*/ 38 h 170"/>
                  <a:gd name="T8" fmla="*/ 284 w 343"/>
                  <a:gd name="T9" fmla="*/ 38 h 170"/>
                  <a:gd name="T10" fmla="*/ 281 w 343"/>
                  <a:gd name="T11" fmla="*/ 48 h 170"/>
                  <a:gd name="T12" fmla="*/ 268 w 343"/>
                  <a:gd name="T13" fmla="*/ 42 h 170"/>
                  <a:gd name="T14" fmla="*/ 246 w 343"/>
                  <a:gd name="T15" fmla="*/ 43 h 170"/>
                  <a:gd name="T16" fmla="*/ 238 w 343"/>
                  <a:gd name="T17" fmla="*/ 54 h 170"/>
                  <a:gd name="T18" fmla="*/ 231 w 343"/>
                  <a:gd name="T19" fmla="*/ 50 h 170"/>
                  <a:gd name="T20" fmla="*/ 213 w 343"/>
                  <a:gd name="T21" fmla="*/ 59 h 170"/>
                  <a:gd name="T22" fmla="*/ 211 w 343"/>
                  <a:gd name="T23" fmla="*/ 53 h 170"/>
                  <a:gd name="T24" fmla="*/ 212 w 343"/>
                  <a:gd name="T25" fmla="*/ 47 h 170"/>
                  <a:gd name="T26" fmla="*/ 213 w 343"/>
                  <a:gd name="T27" fmla="*/ 41 h 170"/>
                  <a:gd name="T28" fmla="*/ 202 w 343"/>
                  <a:gd name="T29" fmla="*/ 46 h 170"/>
                  <a:gd name="T30" fmla="*/ 176 w 343"/>
                  <a:gd name="T31" fmla="*/ 53 h 170"/>
                  <a:gd name="T32" fmla="*/ 155 w 343"/>
                  <a:gd name="T33" fmla="*/ 55 h 170"/>
                  <a:gd name="T34" fmla="*/ 153 w 343"/>
                  <a:gd name="T35" fmla="*/ 49 h 170"/>
                  <a:gd name="T36" fmla="*/ 144 w 343"/>
                  <a:gd name="T37" fmla="*/ 42 h 170"/>
                  <a:gd name="T38" fmla="*/ 132 w 343"/>
                  <a:gd name="T39" fmla="*/ 37 h 170"/>
                  <a:gd name="T40" fmla="*/ 126 w 343"/>
                  <a:gd name="T41" fmla="*/ 30 h 170"/>
                  <a:gd name="T42" fmla="*/ 114 w 343"/>
                  <a:gd name="T43" fmla="*/ 23 h 170"/>
                  <a:gd name="T44" fmla="*/ 104 w 343"/>
                  <a:gd name="T45" fmla="*/ 22 h 170"/>
                  <a:gd name="T46" fmla="*/ 95 w 343"/>
                  <a:gd name="T47" fmla="*/ 19 h 170"/>
                  <a:gd name="T48" fmla="*/ 77 w 343"/>
                  <a:gd name="T49" fmla="*/ 17 h 170"/>
                  <a:gd name="T50" fmla="*/ 53 w 343"/>
                  <a:gd name="T51" fmla="*/ 11 h 170"/>
                  <a:gd name="T52" fmla="*/ 41 w 343"/>
                  <a:gd name="T53" fmla="*/ 8 h 170"/>
                  <a:gd name="T54" fmla="*/ 22 w 343"/>
                  <a:gd name="T55" fmla="*/ 0 h 170"/>
                  <a:gd name="T56" fmla="*/ 11 w 343"/>
                  <a:gd name="T57" fmla="*/ 5 h 170"/>
                  <a:gd name="T58" fmla="*/ 0 w 343"/>
                  <a:gd name="T59" fmla="*/ 17 h 170"/>
                  <a:gd name="T60" fmla="*/ 9 w 343"/>
                  <a:gd name="T61" fmla="*/ 29 h 170"/>
                  <a:gd name="T62" fmla="*/ 10 w 343"/>
                  <a:gd name="T63" fmla="*/ 38 h 170"/>
                  <a:gd name="T64" fmla="*/ 14 w 343"/>
                  <a:gd name="T65" fmla="*/ 53 h 170"/>
                  <a:gd name="T66" fmla="*/ 27 w 343"/>
                  <a:gd name="T67" fmla="*/ 73 h 170"/>
                  <a:gd name="T68" fmla="*/ 43 w 343"/>
                  <a:gd name="T69" fmla="*/ 84 h 170"/>
                  <a:gd name="T70" fmla="*/ 61 w 343"/>
                  <a:gd name="T71" fmla="*/ 93 h 170"/>
                  <a:gd name="T72" fmla="*/ 73 w 343"/>
                  <a:gd name="T73" fmla="*/ 99 h 170"/>
                  <a:gd name="T74" fmla="*/ 82 w 343"/>
                  <a:gd name="T75" fmla="*/ 106 h 170"/>
                  <a:gd name="T76" fmla="*/ 95 w 343"/>
                  <a:gd name="T77" fmla="*/ 108 h 170"/>
                  <a:gd name="T78" fmla="*/ 107 w 343"/>
                  <a:gd name="T79" fmla="*/ 125 h 170"/>
                  <a:gd name="T80" fmla="*/ 138 w 343"/>
                  <a:gd name="T81" fmla="*/ 126 h 170"/>
                  <a:gd name="T82" fmla="*/ 179 w 343"/>
                  <a:gd name="T83" fmla="*/ 156 h 170"/>
                  <a:gd name="T84" fmla="*/ 188 w 343"/>
                  <a:gd name="T85" fmla="*/ 166 h 170"/>
                  <a:gd name="T86" fmla="*/ 189 w 343"/>
                  <a:gd name="T87" fmla="*/ 149 h 170"/>
                  <a:gd name="T88" fmla="*/ 187 w 343"/>
                  <a:gd name="T89" fmla="*/ 138 h 170"/>
                  <a:gd name="T90" fmla="*/ 191 w 343"/>
                  <a:gd name="T91" fmla="*/ 139 h 170"/>
                  <a:gd name="T92" fmla="*/ 199 w 343"/>
                  <a:gd name="T93" fmla="*/ 137 h 170"/>
                  <a:gd name="T94" fmla="*/ 181 w 343"/>
                  <a:gd name="T95" fmla="*/ 125 h 170"/>
                  <a:gd name="T96" fmla="*/ 190 w 343"/>
                  <a:gd name="T97" fmla="*/ 121 h 170"/>
                  <a:gd name="T98" fmla="*/ 198 w 343"/>
                  <a:gd name="T99" fmla="*/ 117 h 170"/>
                  <a:gd name="T100" fmla="*/ 220 w 343"/>
                  <a:gd name="T101" fmla="*/ 114 h 170"/>
                  <a:gd name="T102" fmla="*/ 250 w 343"/>
                  <a:gd name="T103" fmla="*/ 130 h 170"/>
                  <a:gd name="T104" fmla="*/ 260 w 343"/>
                  <a:gd name="T105" fmla="*/ 144 h 170"/>
                  <a:gd name="T106" fmla="*/ 269 w 343"/>
                  <a:gd name="T107" fmla="*/ 152 h 170"/>
                  <a:gd name="T108" fmla="*/ 297 w 343"/>
                  <a:gd name="T109" fmla="*/ 139 h 170"/>
                  <a:gd name="T110" fmla="*/ 296 w 343"/>
                  <a:gd name="T111" fmla="*/ 117 h 170"/>
                  <a:gd name="T112" fmla="*/ 313 w 343"/>
                  <a:gd name="T113" fmla="*/ 121 h 170"/>
                  <a:gd name="T114" fmla="*/ 327 w 343"/>
                  <a:gd name="T115" fmla="*/ 112 h 170"/>
                  <a:gd name="T116" fmla="*/ 341 w 343"/>
                  <a:gd name="T117" fmla="*/ 88 h 170"/>
                  <a:gd name="T118" fmla="*/ 333 w 343"/>
                  <a:gd name="T119" fmla="*/ 61 h 170"/>
                  <a:gd name="T120" fmla="*/ 333 w 343"/>
                  <a:gd name="T121" fmla="*/ 4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3" h="170">
                    <a:moveTo>
                      <a:pt x="329" y="48"/>
                    </a:moveTo>
                    <a:lnTo>
                      <a:pt x="329" y="48"/>
                    </a:lnTo>
                    <a:lnTo>
                      <a:pt x="328" y="48"/>
                    </a:lnTo>
                    <a:lnTo>
                      <a:pt x="328" y="46"/>
                    </a:lnTo>
                    <a:lnTo>
                      <a:pt x="330" y="43"/>
                    </a:lnTo>
                    <a:lnTo>
                      <a:pt x="330" y="43"/>
                    </a:lnTo>
                    <a:lnTo>
                      <a:pt x="330" y="43"/>
                    </a:lnTo>
                    <a:lnTo>
                      <a:pt x="330" y="43"/>
                    </a:lnTo>
                    <a:lnTo>
                      <a:pt x="327" y="43"/>
                    </a:lnTo>
                    <a:lnTo>
                      <a:pt x="323" y="45"/>
                    </a:lnTo>
                    <a:lnTo>
                      <a:pt x="323" y="45"/>
                    </a:lnTo>
                    <a:lnTo>
                      <a:pt x="322" y="45"/>
                    </a:lnTo>
                    <a:lnTo>
                      <a:pt x="319" y="44"/>
                    </a:lnTo>
                    <a:lnTo>
                      <a:pt x="316" y="41"/>
                    </a:lnTo>
                    <a:lnTo>
                      <a:pt x="316" y="41"/>
                    </a:lnTo>
                    <a:lnTo>
                      <a:pt x="315" y="41"/>
                    </a:lnTo>
                    <a:lnTo>
                      <a:pt x="314" y="42"/>
                    </a:lnTo>
                    <a:lnTo>
                      <a:pt x="313" y="43"/>
                    </a:lnTo>
                    <a:lnTo>
                      <a:pt x="311" y="43"/>
                    </a:lnTo>
                    <a:lnTo>
                      <a:pt x="311" y="43"/>
                    </a:lnTo>
                    <a:lnTo>
                      <a:pt x="310" y="43"/>
                    </a:lnTo>
                    <a:lnTo>
                      <a:pt x="309" y="42"/>
                    </a:lnTo>
                    <a:lnTo>
                      <a:pt x="309" y="40"/>
                    </a:lnTo>
                    <a:lnTo>
                      <a:pt x="311" y="36"/>
                    </a:lnTo>
                    <a:lnTo>
                      <a:pt x="311" y="36"/>
                    </a:lnTo>
                    <a:lnTo>
                      <a:pt x="312" y="35"/>
                    </a:lnTo>
                    <a:lnTo>
                      <a:pt x="311" y="35"/>
                    </a:lnTo>
                    <a:lnTo>
                      <a:pt x="309" y="36"/>
                    </a:lnTo>
                    <a:lnTo>
                      <a:pt x="309" y="36"/>
                    </a:lnTo>
                    <a:lnTo>
                      <a:pt x="307" y="37"/>
                    </a:lnTo>
                    <a:lnTo>
                      <a:pt x="306" y="37"/>
                    </a:lnTo>
                    <a:lnTo>
                      <a:pt x="304" y="37"/>
                    </a:lnTo>
                    <a:lnTo>
                      <a:pt x="303" y="37"/>
                    </a:lnTo>
                    <a:lnTo>
                      <a:pt x="303" y="37"/>
                    </a:lnTo>
                    <a:lnTo>
                      <a:pt x="300" y="38"/>
                    </a:lnTo>
                    <a:lnTo>
                      <a:pt x="298" y="38"/>
                    </a:lnTo>
                    <a:lnTo>
                      <a:pt x="298" y="38"/>
                    </a:lnTo>
                    <a:lnTo>
                      <a:pt x="296" y="36"/>
                    </a:lnTo>
                    <a:lnTo>
                      <a:pt x="294" y="34"/>
                    </a:lnTo>
                    <a:lnTo>
                      <a:pt x="294" y="34"/>
                    </a:lnTo>
                    <a:lnTo>
                      <a:pt x="292" y="34"/>
                    </a:lnTo>
                    <a:lnTo>
                      <a:pt x="290" y="35"/>
                    </a:lnTo>
                    <a:lnTo>
                      <a:pt x="284" y="37"/>
                    </a:lnTo>
                    <a:lnTo>
                      <a:pt x="284" y="37"/>
                    </a:lnTo>
                    <a:lnTo>
                      <a:pt x="284" y="38"/>
                    </a:lnTo>
                    <a:lnTo>
                      <a:pt x="285" y="39"/>
                    </a:lnTo>
                    <a:lnTo>
                      <a:pt x="289" y="40"/>
                    </a:lnTo>
                    <a:lnTo>
                      <a:pt x="289" y="40"/>
                    </a:lnTo>
                    <a:lnTo>
                      <a:pt x="291" y="41"/>
                    </a:lnTo>
                    <a:lnTo>
                      <a:pt x="290" y="42"/>
                    </a:lnTo>
                    <a:lnTo>
                      <a:pt x="289" y="44"/>
                    </a:lnTo>
                    <a:lnTo>
                      <a:pt x="289" y="44"/>
                    </a:lnTo>
                    <a:lnTo>
                      <a:pt x="285" y="46"/>
                    </a:lnTo>
                    <a:lnTo>
                      <a:pt x="281" y="48"/>
                    </a:lnTo>
                    <a:lnTo>
                      <a:pt x="281" y="48"/>
                    </a:lnTo>
                    <a:lnTo>
                      <a:pt x="280" y="48"/>
                    </a:lnTo>
                    <a:lnTo>
                      <a:pt x="280" y="47"/>
                    </a:lnTo>
                    <a:lnTo>
                      <a:pt x="280" y="46"/>
                    </a:lnTo>
                    <a:lnTo>
                      <a:pt x="279" y="45"/>
                    </a:lnTo>
                    <a:lnTo>
                      <a:pt x="279" y="45"/>
                    </a:lnTo>
                    <a:lnTo>
                      <a:pt x="273" y="44"/>
                    </a:lnTo>
                    <a:lnTo>
                      <a:pt x="268" y="42"/>
                    </a:lnTo>
                    <a:lnTo>
                      <a:pt x="268" y="42"/>
                    </a:lnTo>
                    <a:lnTo>
                      <a:pt x="265" y="41"/>
                    </a:lnTo>
                    <a:lnTo>
                      <a:pt x="263" y="40"/>
                    </a:lnTo>
                    <a:lnTo>
                      <a:pt x="261" y="40"/>
                    </a:lnTo>
                    <a:lnTo>
                      <a:pt x="261" y="40"/>
                    </a:lnTo>
                    <a:lnTo>
                      <a:pt x="255" y="40"/>
                    </a:lnTo>
                    <a:lnTo>
                      <a:pt x="250" y="40"/>
                    </a:lnTo>
                    <a:lnTo>
                      <a:pt x="250" y="40"/>
                    </a:lnTo>
                    <a:lnTo>
                      <a:pt x="248" y="41"/>
                    </a:lnTo>
                    <a:lnTo>
                      <a:pt x="246" y="43"/>
                    </a:lnTo>
                    <a:lnTo>
                      <a:pt x="245" y="45"/>
                    </a:lnTo>
                    <a:lnTo>
                      <a:pt x="243" y="47"/>
                    </a:lnTo>
                    <a:lnTo>
                      <a:pt x="243" y="47"/>
                    </a:lnTo>
                    <a:lnTo>
                      <a:pt x="241" y="48"/>
                    </a:lnTo>
                    <a:lnTo>
                      <a:pt x="240" y="50"/>
                    </a:lnTo>
                    <a:lnTo>
                      <a:pt x="240" y="52"/>
                    </a:lnTo>
                    <a:lnTo>
                      <a:pt x="240" y="52"/>
                    </a:lnTo>
                    <a:lnTo>
                      <a:pt x="239" y="54"/>
                    </a:lnTo>
                    <a:lnTo>
                      <a:pt x="238" y="54"/>
                    </a:lnTo>
                    <a:lnTo>
                      <a:pt x="238" y="54"/>
                    </a:lnTo>
                    <a:lnTo>
                      <a:pt x="231" y="53"/>
                    </a:lnTo>
                    <a:lnTo>
                      <a:pt x="231" y="53"/>
                    </a:lnTo>
                    <a:lnTo>
                      <a:pt x="231" y="52"/>
                    </a:lnTo>
                    <a:lnTo>
                      <a:pt x="231" y="52"/>
                    </a:lnTo>
                    <a:lnTo>
                      <a:pt x="232" y="51"/>
                    </a:lnTo>
                    <a:lnTo>
                      <a:pt x="232" y="51"/>
                    </a:lnTo>
                    <a:lnTo>
                      <a:pt x="232" y="51"/>
                    </a:lnTo>
                    <a:lnTo>
                      <a:pt x="231" y="50"/>
                    </a:lnTo>
                    <a:lnTo>
                      <a:pt x="229" y="50"/>
                    </a:lnTo>
                    <a:lnTo>
                      <a:pt x="229" y="50"/>
                    </a:lnTo>
                    <a:lnTo>
                      <a:pt x="227" y="51"/>
                    </a:lnTo>
                    <a:lnTo>
                      <a:pt x="223" y="53"/>
                    </a:lnTo>
                    <a:lnTo>
                      <a:pt x="218" y="57"/>
                    </a:lnTo>
                    <a:lnTo>
                      <a:pt x="218" y="57"/>
                    </a:lnTo>
                    <a:lnTo>
                      <a:pt x="215" y="59"/>
                    </a:lnTo>
                    <a:lnTo>
                      <a:pt x="213" y="59"/>
                    </a:lnTo>
                    <a:lnTo>
                      <a:pt x="213" y="59"/>
                    </a:lnTo>
                    <a:lnTo>
                      <a:pt x="213" y="59"/>
                    </a:lnTo>
                    <a:lnTo>
                      <a:pt x="212" y="59"/>
                    </a:lnTo>
                    <a:lnTo>
                      <a:pt x="213" y="57"/>
                    </a:lnTo>
                    <a:lnTo>
                      <a:pt x="214" y="52"/>
                    </a:lnTo>
                    <a:lnTo>
                      <a:pt x="214" y="52"/>
                    </a:lnTo>
                    <a:lnTo>
                      <a:pt x="214" y="51"/>
                    </a:lnTo>
                    <a:lnTo>
                      <a:pt x="213" y="51"/>
                    </a:lnTo>
                    <a:lnTo>
                      <a:pt x="211" y="53"/>
                    </a:lnTo>
                    <a:lnTo>
                      <a:pt x="211" y="53"/>
                    </a:lnTo>
                    <a:lnTo>
                      <a:pt x="203" y="54"/>
                    </a:lnTo>
                    <a:lnTo>
                      <a:pt x="203" y="54"/>
                    </a:lnTo>
                    <a:lnTo>
                      <a:pt x="203" y="54"/>
                    </a:lnTo>
                    <a:lnTo>
                      <a:pt x="204" y="53"/>
                    </a:lnTo>
                    <a:lnTo>
                      <a:pt x="208" y="51"/>
                    </a:lnTo>
                    <a:lnTo>
                      <a:pt x="208" y="51"/>
                    </a:lnTo>
                    <a:lnTo>
                      <a:pt x="210" y="51"/>
                    </a:lnTo>
                    <a:lnTo>
                      <a:pt x="211" y="50"/>
                    </a:lnTo>
                    <a:lnTo>
                      <a:pt x="212" y="47"/>
                    </a:lnTo>
                    <a:lnTo>
                      <a:pt x="212" y="47"/>
                    </a:lnTo>
                    <a:lnTo>
                      <a:pt x="212" y="45"/>
                    </a:lnTo>
                    <a:lnTo>
                      <a:pt x="211" y="45"/>
                    </a:lnTo>
                    <a:lnTo>
                      <a:pt x="211" y="45"/>
                    </a:lnTo>
                    <a:lnTo>
                      <a:pt x="210" y="44"/>
                    </a:lnTo>
                    <a:lnTo>
                      <a:pt x="211" y="44"/>
                    </a:lnTo>
                    <a:lnTo>
                      <a:pt x="213" y="42"/>
                    </a:lnTo>
                    <a:lnTo>
                      <a:pt x="213" y="42"/>
                    </a:lnTo>
                    <a:lnTo>
                      <a:pt x="213" y="41"/>
                    </a:lnTo>
                    <a:lnTo>
                      <a:pt x="213" y="40"/>
                    </a:lnTo>
                    <a:lnTo>
                      <a:pt x="212" y="37"/>
                    </a:lnTo>
                    <a:lnTo>
                      <a:pt x="212" y="37"/>
                    </a:lnTo>
                    <a:lnTo>
                      <a:pt x="211" y="37"/>
                    </a:lnTo>
                    <a:lnTo>
                      <a:pt x="210" y="38"/>
                    </a:lnTo>
                    <a:lnTo>
                      <a:pt x="208" y="41"/>
                    </a:lnTo>
                    <a:lnTo>
                      <a:pt x="208" y="41"/>
                    </a:lnTo>
                    <a:lnTo>
                      <a:pt x="206" y="44"/>
                    </a:lnTo>
                    <a:lnTo>
                      <a:pt x="202" y="46"/>
                    </a:lnTo>
                    <a:lnTo>
                      <a:pt x="202" y="46"/>
                    </a:lnTo>
                    <a:lnTo>
                      <a:pt x="197" y="48"/>
                    </a:lnTo>
                    <a:lnTo>
                      <a:pt x="191" y="48"/>
                    </a:lnTo>
                    <a:lnTo>
                      <a:pt x="191" y="48"/>
                    </a:lnTo>
                    <a:lnTo>
                      <a:pt x="184" y="52"/>
                    </a:lnTo>
                    <a:lnTo>
                      <a:pt x="184" y="52"/>
                    </a:lnTo>
                    <a:lnTo>
                      <a:pt x="179" y="53"/>
                    </a:lnTo>
                    <a:lnTo>
                      <a:pt x="176" y="53"/>
                    </a:lnTo>
                    <a:lnTo>
                      <a:pt x="176" y="53"/>
                    </a:lnTo>
                    <a:lnTo>
                      <a:pt x="172" y="54"/>
                    </a:lnTo>
                    <a:lnTo>
                      <a:pt x="169" y="54"/>
                    </a:lnTo>
                    <a:lnTo>
                      <a:pt x="169" y="54"/>
                    </a:lnTo>
                    <a:lnTo>
                      <a:pt x="166" y="53"/>
                    </a:lnTo>
                    <a:lnTo>
                      <a:pt x="162" y="54"/>
                    </a:lnTo>
                    <a:lnTo>
                      <a:pt x="162" y="54"/>
                    </a:lnTo>
                    <a:lnTo>
                      <a:pt x="161" y="55"/>
                    </a:lnTo>
                    <a:lnTo>
                      <a:pt x="158" y="55"/>
                    </a:lnTo>
                    <a:lnTo>
                      <a:pt x="155" y="55"/>
                    </a:lnTo>
                    <a:lnTo>
                      <a:pt x="155" y="55"/>
                    </a:lnTo>
                    <a:lnTo>
                      <a:pt x="154" y="55"/>
                    </a:lnTo>
                    <a:lnTo>
                      <a:pt x="153" y="54"/>
                    </a:lnTo>
                    <a:lnTo>
                      <a:pt x="154" y="52"/>
                    </a:lnTo>
                    <a:lnTo>
                      <a:pt x="154" y="52"/>
                    </a:lnTo>
                    <a:lnTo>
                      <a:pt x="154" y="51"/>
                    </a:lnTo>
                    <a:lnTo>
                      <a:pt x="154" y="50"/>
                    </a:lnTo>
                    <a:lnTo>
                      <a:pt x="153" y="49"/>
                    </a:lnTo>
                    <a:lnTo>
                      <a:pt x="153" y="49"/>
                    </a:lnTo>
                    <a:lnTo>
                      <a:pt x="151" y="48"/>
                    </a:lnTo>
                    <a:lnTo>
                      <a:pt x="150" y="47"/>
                    </a:lnTo>
                    <a:lnTo>
                      <a:pt x="150" y="47"/>
                    </a:lnTo>
                    <a:lnTo>
                      <a:pt x="150" y="46"/>
                    </a:lnTo>
                    <a:lnTo>
                      <a:pt x="150" y="45"/>
                    </a:lnTo>
                    <a:lnTo>
                      <a:pt x="149" y="44"/>
                    </a:lnTo>
                    <a:lnTo>
                      <a:pt x="149" y="44"/>
                    </a:lnTo>
                    <a:lnTo>
                      <a:pt x="146" y="43"/>
                    </a:lnTo>
                    <a:lnTo>
                      <a:pt x="144" y="42"/>
                    </a:lnTo>
                    <a:lnTo>
                      <a:pt x="144" y="42"/>
                    </a:lnTo>
                    <a:lnTo>
                      <a:pt x="142" y="42"/>
                    </a:lnTo>
                    <a:lnTo>
                      <a:pt x="139" y="43"/>
                    </a:lnTo>
                    <a:lnTo>
                      <a:pt x="139" y="43"/>
                    </a:lnTo>
                    <a:lnTo>
                      <a:pt x="138" y="43"/>
                    </a:lnTo>
                    <a:lnTo>
                      <a:pt x="137" y="43"/>
                    </a:lnTo>
                    <a:lnTo>
                      <a:pt x="134" y="40"/>
                    </a:lnTo>
                    <a:lnTo>
                      <a:pt x="134" y="40"/>
                    </a:lnTo>
                    <a:lnTo>
                      <a:pt x="132" y="37"/>
                    </a:lnTo>
                    <a:lnTo>
                      <a:pt x="132" y="35"/>
                    </a:lnTo>
                    <a:lnTo>
                      <a:pt x="132" y="31"/>
                    </a:lnTo>
                    <a:lnTo>
                      <a:pt x="132" y="31"/>
                    </a:lnTo>
                    <a:lnTo>
                      <a:pt x="131" y="30"/>
                    </a:lnTo>
                    <a:lnTo>
                      <a:pt x="130" y="30"/>
                    </a:lnTo>
                    <a:lnTo>
                      <a:pt x="127" y="31"/>
                    </a:lnTo>
                    <a:lnTo>
                      <a:pt x="127" y="31"/>
                    </a:lnTo>
                    <a:lnTo>
                      <a:pt x="127" y="31"/>
                    </a:lnTo>
                    <a:lnTo>
                      <a:pt x="126" y="30"/>
                    </a:lnTo>
                    <a:lnTo>
                      <a:pt x="125" y="26"/>
                    </a:lnTo>
                    <a:lnTo>
                      <a:pt x="125" y="26"/>
                    </a:lnTo>
                    <a:lnTo>
                      <a:pt x="124" y="24"/>
                    </a:lnTo>
                    <a:lnTo>
                      <a:pt x="123" y="23"/>
                    </a:lnTo>
                    <a:lnTo>
                      <a:pt x="123" y="23"/>
                    </a:lnTo>
                    <a:lnTo>
                      <a:pt x="121" y="22"/>
                    </a:lnTo>
                    <a:lnTo>
                      <a:pt x="119" y="22"/>
                    </a:lnTo>
                    <a:lnTo>
                      <a:pt x="114" y="23"/>
                    </a:lnTo>
                    <a:lnTo>
                      <a:pt x="114" y="23"/>
                    </a:lnTo>
                    <a:lnTo>
                      <a:pt x="113" y="23"/>
                    </a:lnTo>
                    <a:lnTo>
                      <a:pt x="111" y="23"/>
                    </a:lnTo>
                    <a:lnTo>
                      <a:pt x="108" y="23"/>
                    </a:lnTo>
                    <a:lnTo>
                      <a:pt x="108" y="23"/>
                    </a:lnTo>
                    <a:lnTo>
                      <a:pt x="106" y="24"/>
                    </a:lnTo>
                    <a:lnTo>
                      <a:pt x="106" y="23"/>
                    </a:lnTo>
                    <a:lnTo>
                      <a:pt x="105" y="23"/>
                    </a:lnTo>
                    <a:lnTo>
                      <a:pt x="104" y="22"/>
                    </a:lnTo>
                    <a:lnTo>
                      <a:pt x="104" y="22"/>
                    </a:lnTo>
                    <a:lnTo>
                      <a:pt x="103" y="22"/>
                    </a:lnTo>
                    <a:lnTo>
                      <a:pt x="103" y="22"/>
                    </a:lnTo>
                    <a:lnTo>
                      <a:pt x="102" y="23"/>
                    </a:lnTo>
                    <a:lnTo>
                      <a:pt x="100" y="22"/>
                    </a:lnTo>
                    <a:lnTo>
                      <a:pt x="100" y="22"/>
                    </a:lnTo>
                    <a:lnTo>
                      <a:pt x="98" y="21"/>
                    </a:lnTo>
                    <a:lnTo>
                      <a:pt x="97" y="19"/>
                    </a:lnTo>
                    <a:lnTo>
                      <a:pt x="97" y="19"/>
                    </a:lnTo>
                    <a:lnTo>
                      <a:pt x="95" y="19"/>
                    </a:lnTo>
                    <a:lnTo>
                      <a:pt x="94" y="19"/>
                    </a:lnTo>
                    <a:lnTo>
                      <a:pt x="91" y="21"/>
                    </a:lnTo>
                    <a:lnTo>
                      <a:pt x="91" y="21"/>
                    </a:lnTo>
                    <a:lnTo>
                      <a:pt x="90" y="22"/>
                    </a:lnTo>
                    <a:lnTo>
                      <a:pt x="88" y="21"/>
                    </a:lnTo>
                    <a:lnTo>
                      <a:pt x="84" y="21"/>
                    </a:lnTo>
                    <a:lnTo>
                      <a:pt x="84" y="21"/>
                    </a:lnTo>
                    <a:lnTo>
                      <a:pt x="80" y="20"/>
                    </a:lnTo>
                    <a:lnTo>
                      <a:pt x="77" y="17"/>
                    </a:lnTo>
                    <a:lnTo>
                      <a:pt x="77" y="17"/>
                    </a:lnTo>
                    <a:lnTo>
                      <a:pt x="74" y="15"/>
                    </a:lnTo>
                    <a:lnTo>
                      <a:pt x="70" y="13"/>
                    </a:lnTo>
                    <a:lnTo>
                      <a:pt x="70" y="13"/>
                    </a:lnTo>
                    <a:lnTo>
                      <a:pt x="68" y="13"/>
                    </a:lnTo>
                    <a:lnTo>
                      <a:pt x="66" y="13"/>
                    </a:lnTo>
                    <a:lnTo>
                      <a:pt x="59" y="13"/>
                    </a:lnTo>
                    <a:lnTo>
                      <a:pt x="59" y="13"/>
                    </a:lnTo>
                    <a:lnTo>
                      <a:pt x="53" y="11"/>
                    </a:lnTo>
                    <a:lnTo>
                      <a:pt x="48" y="8"/>
                    </a:lnTo>
                    <a:lnTo>
                      <a:pt x="48" y="8"/>
                    </a:lnTo>
                    <a:lnTo>
                      <a:pt x="47" y="7"/>
                    </a:lnTo>
                    <a:lnTo>
                      <a:pt x="47" y="8"/>
                    </a:lnTo>
                    <a:lnTo>
                      <a:pt x="47" y="9"/>
                    </a:lnTo>
                    <a:lnTo>
                      <a:pt x="46" y="10"/>
                    </a:lnTo>
                    <a:lnTo>
                      <a:pt x="46" y="10"/>
                    </a:lnTo>
                    <a:lnTo>
                      <a:pt x="44" y="9"/>
                    </a:lnTo>
                    <a:lnTo>
                      <a:pt x="41" y="8"/>
                    </a:lnTo>
                    <a:lnTo>
                      <a:pt x="41" y="8"/>
                    </a:lnTo>
                    <a:lnTo>
                      <a:pt x="37" y="5"/>
                    </a:lnTo>
                    <a:lnTo>
                      <a:pt x="33" y="2"/>
                    </a:lnTo>
                    <a:lnTo>
                      <a:pt x="33" y="2"/>
                    </a:lnTo>
                    <a:lnTo>
                      <a:pt x="29" y="0"/>
                    </a:lnTo>
                    <a:lnTo>
                      <a:pt x="24" y="0"/>
                    </a:lnTo>
                    <a:lnTo>
                      <a:pt x="24" y="0"/>
                    </a:lnTo>
                    <a:lnTo>
                      <a:pt x="23" y="0"/>
                    </a:lnTo>
                    <a:lnTo>
                      <a:pt x="22" y="0"/>
                    </a:lnTo>
                    <a:lnTo>
                      <a:pt x="21" y="3"/>
                    </a:lnTo>
                    <a:lnTo>
                      <a:pt x="21" y="3"/>
                    </a:lnTo>
                    <a:lnTo>
                      <a:pt x="20" y="5"/>
                    </a:lnTo>
                    <a:lnTo>
                      <a:pt x="17" y="5"/>
                    </a:lnTo>
                    <a:lnTo>
                      <a:pt x="17" y="5"/>
                    </a:lnTo>
                    <a:lnTo>
                      <a:pt x="15" y="5"/>
                    </a:lnTo>
                    <a:lnTo>
                      <a:pt x="13" y="4"/>
                    </a:lnTo>
                    <a:lnTo>
                      <a:pt x="13" y="4"/>
                    </a:lnTo>
                    <a:lnTo>
                      <a:pt x="11" y="5"/>
                    </a:lnTo>
                    <a:lnTo>
                      <a:pt x="7" y="7"/>
                    </a:lnTo>
                    <a:lnTo>
                      <a:pt x="7" y="7"/>
                    </a:lnTo>
                    <a:lnTo>
                      <a:pt x="4" y="9"/>
                    </a:lnTo>
                    <a:lnTo>
                      <a:pt x="2" y="12"/>
                    </a:lnTo>
                    <a:lnTo>
                      <a:pt x="2" y="12"/>
                    </a:lnTo>
                    <a:lnTo>
                      <a:pt x="1" y="14"/>
                    </a:lnTo>
                    <a:lnTo>
                      <a:pt x="0" y="16"/>
                    </a:lnTo>
                    <a:lnTo>
                      <a:pt x="0" y="17"/>
                    </a:lnTo>
                    <a:lnTo>
                      <a:pt x="0" y="17"/>
                    </a:lnTo>
                    <a:lnTo>
                      <a:pt x="1" y="18"/>
                    </a:lnTo>
                    <a:lnTo>
                      <a:pt x="2" y="22"/>
                    </a:lnTo>
                    <a:lnTo>
                      <a:pt x="2" y="22"/>
                    </a:lnTo>
                    <a:lnTo>
                      <a:pt x="3" y="24"/>
                    </a:lnTo>
                    <a:lnTo>
                      <a:pt x="4" y="26"/>
                    </a:lnTo>
                    <a:lnTo>
                      <a:pt x="6" y="27"/>
                    </a:lnTo>
                    <a:lnTo>
                      <a:pt x="6" y="27"/>
                    </a:lnTo>
                    <a:lnTo>
                      <a:pt x="8" y="29"/>
                    </a:lnTo>
                    <a:lnTo>
                      <a:pt x="9" y="29"/>
                    </a:lnTo>
                    <a:lnTo>
                      <a:pt x="9" y="31"/>
                    </a:lnTo>
                    <a:lnTo>
                      <a:pt x="9" y="31"/>
                    </a:lnTo>
                    <a:lnTo>
                      <a:pt x="9" y="33"/>
                    </a:lnTo>
                    <a:lnTo>
                      <a:pt x="10" y="34"/>
                    </a:lnTo>
                    <a:lnTo>
                      <a:pt x="11" y="35"/>
                    </a:lnTo>
                    <a:lnTo>
                      <a:pt x="11" y="35"/>
                    </a:lnTo>
                    <a:lnTo>
                      <a:pt x="11" y="36"/>
                    </a:lnTo>
                    <a:lnTo>
                      <a:pt x="11" y="37"/>
                    </a:lnTo>
                    <a:lnTo>
                      <a:pt x="10" y="38"/>
                    </a:lnTo>
                    <a:lnTo>
                      <a:pt x="9" y="39"/>
                    </a:lnTo>
                    <a:lnTo>
                      <a:pt x="9" y="39"/>
                    </a:lnTo>
                    <a:lnTo>
                      <a:pt x="10" y="42"/>
                    </a:lnTo>
                    <a:lnTo>
                      <a:pt x="12" y="45"/>
                    </a:lnTo>
                    <a:lnTo>
                      <a:pt x="15" y="50"/>
                    </a:lnTo>
                    <a:lnTo>
                      <a:pt x="15" y="50"/>
                    </a:lnTo>
                    <a:lnTo>
                      <a:pt x="15" y="52"/>
                    </a:lnTo>
                    <a:lnTo>
                      <a:pt x="14" y="53"/>
                    </a:lnTo>
                    <a:lnTo>
                      <a:pt x="14" y="53"/>
                    </a:lnTo>
                    <a:lnTo>
                      <a:pt x="14" y="55"/>
                    </a:lnTo>
                    <a:lnTo>
                      <a:pt x="15" y="57"/>
                    </a:lnTo>
                    <a:lnTo>
                      <a:pt x="18" y="62"/>
                    </a:lnTo>
                    <a:lnTo>
                      <a:pt x="18" y="62"/>
                    </a:lnTo>
                    <a:lnTo>
                      <a:pt x="21" y="64"/>
                    </a:lnTo>
                    <a:lnTo>
                      <a:pt x="23" y="66"/>
                    </a:lnTo>
                    <a:lnTo>
                      <a:pt x="23" y="66"/>
                    </a:lnTo>
                    <a:lnTo>
                      <a:pt x="26" y="70"/>
                    </a:lnTo>
                    <a:lnTo>
                      <a:pt x="27" y="73"/>
                    </a:lnTo>
                    <a:lnTo>
                      <a:pt x="27" y="73"/>
                    </a:lnTo>
                    <a:lnTo>
                      <a:pt x="28" y="75"/>
                    </a:lnTo>
                    <a:lnTo>
                      <a:pt x="29" y="77"/>
                    </a:lnTo>
                    <a:lnTo>
                      <a:pt x="29" y="77"/>
                    </a:lnTo>
                    <a:lnTo>
                      <a:pt x="34" y="79"/>
                    </a:lnTo>
                    <a:lnTo>
                      <a:pt x="38" y="82"/>
                    </a:lnTo>
                    <a:lnTo>
                      <a:pt x="38" y="82"/>
                    </a:lnTo>
                    <a:lnTo>
                      <a:pt x="40" y="83"/>
                    </a:lnTo>
                    <a:lnTo>
                      <a:pt x="43" y="84"/>
                    </a:lnTo>
                    <a:lnTo>
                      <a:pt x="46" y="85"/>
                    </a:lnTo>
                    <a:lnTo>
                      <a:pt x="49" y="86"/>
                    </a:lnTo>
                    <a:lnTo>
                      <a:pt x="49" y="86"/>
                    </a:lnTo>
                    <a:lnTo>
                      <a:pt x="51" y="88"/>
                    </a:lnTo>
                    <a:lnTo>
                      <a:pt x="54" y="87"/>
                    </a:lnTo>
                    <a:lnTo>
                      <a:pt x="54" y="87"/>
                    </a:lnTo>
                    <a:lnTo>
                      <a:pt x="56" y="88"/>
                    </a:lnTo>
                    <a:lnTo>
                      <a:pt x="58" y="89"/>
                    </a:lnTo>
                    <a:lnTo>
                      <a:pt x="61" y="93"/>
                    </a:lnTo>
                    <a:lnTo>
                      <a:pt x="61" y="93"/>
                    </a:lnTo>
                    <a:lnTo>
                      <a:pt x="67" y="97"/>
                    </a:lnTo>
                    <a:lnTo>
                      <a:pt x="67" y="97"/>
                    </a:lnTo>
                    <a:lnTo>
                      <a:pt x="67" y="96"/>
                    </a:lnTo>
                    <a:lnTo>
                      <a:pt x="67" y="96"/>
                    </a:lnTo>
                    <a:lnTo>
                      <a:pt x="68" y="96"/>
                    </a:lnTo>
                    <a:lnTo>
                      <a:pt x="69" y="97"/>
                    </a:lnTo>
                    <a:lnTo>
                      <a:pt x="73" y="99"/>
                    </a:lnTo>
                    <a:lnTo>
                      <a:pt x="73" y="99"/>
                    </a:lnTo>
                    <a:lnTo>
                      <a:pt x="75" y="100"/>
                    </a:lnTo>
                    <a:lnTo>
                      <a:pt x="76" y="100"/>
                    </a:lnTo>
                    <a:lnTo>
                      <a:pt x="77" y="100"/>
                    </a:lnTo>
                    <a:lnTo>
                      <a:pt x="78" y="101"/>
                    </a:lnTo>
                    <a:lnTo>
                      <a:pt x="78" y="101"/>
                    </a:lnTo>
                    <a:lnTo>
                      <a:pt x="80" y="103"/>
                    </a:lnTo>
                    <a:lnTo>
                      <a:pt x="81" y="105"/>
                    </a:lnTo>
                    <a:lnTo>
                      <a:pt x="82" y="106"/>
                    </a:lnTo>
                    <a:lnTo>
                      <a:pt x="82" y="106"/>
                    </a:lnTo>
                    <a:lnTo>
                      <a:pt x="84" y="107"/>
                    </a:lnTo>
                    <a:lnTo>
                      <a:pt x="85" y="106"/>
                    </a:lnTo>
                    <a:lnTo>
                      <a:pt x="87" y="105"/>
                    </a:lnTo>
                    <a:lnTo>
                      <a:pt x="89" y="104"/>
                    </a:lnTo>
                    <a:lnTo>
                      <a:pt x="89" y="104"/>
                    </a:lnTo>
                    <a:lnTo>
                      <a:pt x="93" y="105"/>
                    </a:lnTo>
                    <a:lnTo>
                      <a:pt x="94" y="106"/>
                    </a:lnTo>
                    <a:lnTo>
                      <a:pt x="95" y="108"/>
                    </a:lnTo>
                    <a:lnTo>
                      <a:pt x="95" y="108"/>
                    </a:lnTo>
                    <a:lnTo>
                      <a:pt x="97" y="111"/>
                    </a:lnTo>
                    <a:lnTo>
                      <a:pt x="97" y="114"/>
                    </a:lnTo>
                    <a:lnTo>
                      <a:pt x="97" y="114"/>
                    </a:lnTo>
                    <a:lnTo>
                      <a:pt x="99" y="116"/>
                    </a:lnTo>
                    <a:lnTo>
                      <a:pt x="101" y="119"/>
                    </a:lnTo>
                    <a:lnTo>
                      <a:pt x="101" y="119"/>
                    </a:lnTo>
                    <a:lnTo>
                      <a:pt x="103" y="121"/>
                    </a:lnTo>
                    <a:lnTo>
                      <a:pt x="107" y="125"/>
                    </a:lnTo>
                    <a:lnTo>
                      <a:pt x="107" y="125"/>
                    </a:lnTo>
                    <a:lnTo>
                      <a:pt x="110" y="125"/>
                    </a:lnTo>
                    <a:lnTo>
                      <a:pt x="114" y="124"/>
                    </a:lnTo>
                    <a:lnTo>
                      <a:pt x="120" y="121"/>
                    </a:lnTo>
                    <a:lnTo>
                      <a:pt x="120" y="121"/>
                    </a:lnTo>
                    <a:lnTo>
                      <a:pt x="125" y="122"/>
                    </a:lnTo>
                    <a:lnTo>
                      <a:pt x="130" y="125"/>
                    </a:lnTo>
                    <a:lnTo>
                      <a:pt x="134" y="125"/>
                    </a:lnTo>
                    <a:lnTo>
                      <a:pt x="134" y="125"/>
                    </a:lnTo>
                    <a:lnTo>
                      <a:pt x="138" y="126"/>
                    </a:lnTo>
                    <a:lnTo>
                      <a:pt x="144" y="128"/>
                    </a:lnTo>
                    <a:lnTo>
                      <a:pt x="156" y="132"/>
                    </a:lnTo>
                    <a:lnTo>
                      <a:pt x="156" y="132"/>
                    </a:lnTo>
                    <a:lnTo>
                      <a:pt x="161" y="136"/>
                    </a:lnTo>
                    <a:lnTo>
                      <a:pt x="165" y="139"/>
                    </a:lnTo>
                    <a:lnTo>
                      <a:pt x="170" y="146"/>
                    </a:lnTo>
                    <a:lnTo>
                      <a:pt x="170" y="146"/>
                    </a:lnTo>
                    <a:lnTo>
                      <a:pt x="179" y="156"/>
                    </a:lnTo>
                    <a:lnTo>
                      <a:pt x="179" y="156"/>
                    </a:lnTo>
                    <a:lnTo>
                      <a:pt x="183" y="163"/>
                    </a:lnTo>
                    <a:lnTo>
                      <a:pt x="186" y="169"/>
                    </a:lnTo>
                    <a:lnTo>
                      <a:pt x="186" y="169"/>
                    </a:lnTo>
                    <a:lnTo>
                      <a:pt x="187" y="170"/>
                    </a:lnTo>
                    <a:lnTo>
                      <a:pt x="188" y="169"/>
                    </a:lnTo>
                    <a:lnTo>
                      <a:pt x="189" y="169"/>
                    </a:lnTo>
                    <a:lnTo>
                      <a:pt x="188" y="168"/>
                    </a:lnTo>
                    <a:lnTo>
                      <a:pt x="188" y="168"/>
                    </a:lnTo>
                    <a:lnTo>
                      <a:pt x="188" y="166"/>
                    </a:lnTo>
                    <a:lnTo>
                      <a:pt x="189" y="164"/>
                    </a:lnTo>
                    <a:lnTo>
                      <a:pt x="191" y="159"/>
                    </a:lnTo>
                    <a:lnTo>
                      <a:pt x="191" y="159"/>
                    </a:lnTo>
                    <a:lnTo>
                      <a:pt x="193" y="157"/>
                    </a:lnTo>
                    <a:lnTo>
                      <a:pt x="193" y="156"/>
                    </a:lnTo>
                    <a:lnTo>
                      <a:pt x="190" y="152"/>
                    </a:lnTo>
                    <a:lnTo>
                      <a:pt x="190" y="152"/>
                    </a:lnTo>
                    <a:lnTo>
                      <a:pt x="189" y="150"/>
                    </a:lnTo>
                    <a:lnTo>
                      <a:pt x="189" y="149"/>
                    </a:lnTo>
                    <a:lnTo>
                      <a:pt x="189" y="147"/>
                    </a:lnTo>
                    <a:lnTo>
                      <a:pt x="189" y="146"/>
                    </a:lnTo>
                    <a:lnTo>
                      <a:pt x="189" y="146"/>
                    </a:lnTo>
                    <a:lnTo>
                      <a:pt x="187" y="144"/>
                    </a:lnTo>
                    <a:lnTo>
                      <a:pt x="186" y="144"/>
                    </a:lnTo>
                    <a:lnTo>
                      <a:pt x="186" y="144"/>
                    </a:lnTo>
                    <a:lnTo>
                      <a:pt x="185" y="144"/>
                    </a:lnTo>
                    <a:lnTo>
                      <a:pt x="185" y="143"/>
                    </a:lnTo>
                    <a:lnTo>
                      <a:pt x="187" y="138"/>
                    </a:lnTo>
                    <a:lnTo>
                      <a:pt x="187" y="138"/>
                    </a:lnTo>
                    <a:lnTo>
                      <a:pt x="188" y="136"/>
                    </a:lnTo>
                    <a:lnTo>
                      <a:pt x="190" y="135"/>
                    </a:lnTo>
                    <a:lnTo>
                      <a:pt x="194" y="134"/>
                    </a:lnTo>
                    <a:lnTo>
                      <a:pt x="194" y="134"/>
                    </a:lnTo>
                    <a:lnTo>
                      <a:pt x="194" y="135"/>
                    </a:lnTo>
                    <a:lnTo>
                      <a:pt x="194" y="136"/>
                    </a:lnTo>
                    <a:lnTo>
                      <a:pt x="191" y="139"/>
                    </a:lnTo>
                    <a:lnTo>
                      <a:pt x="191" y="139"/>
                    </a:lnTo>
                    <a:lnTo>
                      <a:pt x="190" y="140"/>
                    </a:lnTo>
                    <a:lnTo>
                      <a:pt x="191" y="141"/>
                    </a:lnTo>
                    <a:lnTo>
                      <a:pt x="195" y="142"/>
                    </a:lnTo>
                    <a:lnTo>
                      <a:pt x="195" y="142"/>
                    </a:lnTo>
                    <a:lnTo>
                      <a:pt x="196" y="143"/>
                    </a:lnTo>
                    <a:lnTo>
                      <a:pt x="198" y="141"/>
                    </a:lnTo>
                    <a:lnTo>
                      <a:pt x="199" y="139"/>
                    </a:lnTo>
                    <a:lnTo>
                      <a:pt x="199" y="137"/>
                    </a:lnTo>
                    <a:lnTo>
                      <a:pt x="199" y="137"/>
                    </a:lnTo>
                    <a:lnTo>
                      <a:pt x="198" y="136"/>
                    </a:lnTo>
                    <a:lnTo>
                      <a:pt x="195" y="133"/>
                    </a:lnTo>
                    <a:lnTo>
                      <a:pt x="191" y="130"/>
                    </a:lnTo>
                    <a:lnTo>
                      <a:pt x="189" y="127"/>
                    </a:lnTo>
                    <a:lnTo>
                      <a:pt x="189" y="127"/>
                    </a:lnTo>
                    <a:lnTo>
                      <a:pt x="187" y="125"/>
                    </a:lnTo>
                    <a:lnTo>
                      <a:pt x="185" y="124"/>
                    </a:lnTo>
                    <a:lnTo>
                      <a:pt x="181" y="125"/>
                    </a:lnTo>
                    <a:lnTo>
                      <a:pt x="181" y="125"/>
                    </a:lnTo>
                    <a:lnTo>
                      <a:pt x="180" y="124"/>
                    </a:lnTo>
                    <a:lnTo>
                      <a:pt x="180" y="122"/>
                    </a:lnTo>
                    <a:lnTo>
                      <a:pt x="181" y="119"/>
                    </a:lnTo>
                    <a:lnTo>
                      <a:pt x="181" y="119"/>
                    </a:lnTo>
                    <a:lnTo>
                      <a:pt x="182" y="118"/>
                    </a:lnTo>
                    <a:lnTo>
                      <a:pt x="184" y="117"/>
                    </a:lnTo>
                    <a:lnTo>
                      <a:pt x="188" y="119"/>
                    </a:lnTo>
                    <a:lnTo>
                      <a:pt x="188" y="119"/>
                    </a:lnTo>
                    <a:lnTo>
                      <a:pt x="190" y="121"/>
                    </a:lnTo>
                    <a:lnTo>
                      <a:pt x="191" y="122"/>
                    </a:lnTo>
                    <a:lnTo>
                      <a:pt x="193" y="124"/>
                    </a:lnTo>
                    <a:lnTo>
                      <a:pt x="193" y="124"/>
                    </a:lnTo>
                    <a:lnTo>
                      <a:pt x="194" y="122"/>
                    </a:lnTo>
                    <a:lnTo>
                      <a:pt x="195" y="121"/>
                    </a:lnTo>
                    <a:lnTo>
                      <a:pt x="194" y="119"/>
                    </a:lnTo>
                    <a:lnTo>
                      <a:pt x="194" y="119"/>
                    </a:lnTo>
                    <a:lnTo>
                      <a:pt x="195" y="118"/>
                    </a:lnTo>
                    <a:lnTo>
                      <a:pt x="198" y="117"/>
                    </a:lnTo>
                    <a:lnTo>
                      <a:pt x="202" y="114"/>
                    </a:lnTo>
                    <a:lnTo>
                      <a:pt x="202" y="114"/>
                    </a:lnTo>
                    <a:lnTo>
                      <a:pt x="205" y="110"/>
                    </a:lnTo>
                    <a:lnTo>
                      <a:pt x="206" y="109"/>
                    </a:lnTo>
                    <a:lnTo>
                      <a:pt x="207" y="108"/>
                    </a:lnTo>
                    <a:lnTo>
                      <a:pt x="207" y="108"/>
                    </a:lnTo>
                    <a:lnTo>
                      <a:pt x="210" y="109"/>
                    </a:lnTo>
                    <a:lnTo>
                      <a:pt x="213" y="110"/>
                    </a:lnTo>
                    <a:lnTo>
                      <a:pt x="220" y="114"/>
                    </a:lnTo>
                    <a:lnTo>
                      <a:pt x="220" y="114"/>
                    </a:lnTo>
                    <a:lnTo>
                      <a:pt x="223" y="116"/>
                    </a:lnTo>
                    <a:lnTo>
                      <a:pt x="228" y="117"/>
                    </a:lnTo>
                    <a:lnTo>
                      <a:pt x="235" y="119"/>
                    </a:lnTo>
                    <a:lnTo>
                      <a:pt x="235" y="119"/>
                    </a:lnTo>
                    <a:lnTo>
                      <a:pt x="241" y="122"/>
                    </a:lnTo>
                    <a:lnTo>
                      <a:pt x="245" y="127"/>
                    </a:lnTo>
                    <a:lnTo>
                      <a:pt x="245" y="127"/>
                    </a:lnTo>
                    <a:lnTo>
                      <a:pt x="250" y="130"/>
                    </a:lnTo>
                    <a:lnTo>
                      <a:pt x="257" y="133"/>
                    </a:lnTo>
                    <a:lnTo>
                      <a:pt x="257" y="133"/>
                    </a:lnTo>
                    <a:lnTo>
                      <a:pt x="259" y="134"/>
                    </a:lnTo>
                    <a:lnTo>
                      <a:pt x="259" y="136"/>
                    </a:lnTo>
                    <a:lnTo>
                      <a:pt x="258" y="138"/>
                    </a:lnTo>
                    <a:lnTo>
                      <a:pt x="258" y="141"/>
                    </a:lnTo>
                    <a:lnTo>
                      <a:pt x="258" y="141"/>
                    </a:lnTo>
                    <a:lnTo>
                      <a:pt x="259" y="143"/>
                    </a:lnTo>
                    <a:lnTo>
                      <a:pt x="260" y="144"/>
                    </a:lnTo>
                    <a:lnTo>
                      <a:pt x="262" y="145"/>
                    </a:lnTo>
                    <a:lnTo>
                      <a:pt x="265" y="146"/>
                    </a:lnTo>
                    <a:lnTo>
                      <a:pt x="268" y="147"/>
                    </a:lnTo>
                    <a:lnTo>
                      <a:pt x="268" y="147"/>
                    </a:lnTo>
                    <a:lnTo>
                      <a:pt x="269" y="148"/>
                    </a:lnTo>
                    <a:lnTo>
                      <a:pt x="268" y="151"/>
                    </a:lnTo>
                    <a:lnTo>
                      <a:pt x="268" y="151"/>
                    </a:lnTo>
                    <a:lnTo>
                      <a:pt x="268" y="152"/>
                    </a:lnTo>
                    <a:lnTo>
                      <a:pt x="269" y="152"/>
                    </a:lnTo>
                    <a:lnTo>
                      <a:pt x="272" y="152"/>
                    </a:lnTo>
                    <a:lnTo>
                      <a:pt x="278" y="150"/>
                    </a:lnTo>
                    <a:lnTo>
                      <a:pt x="278" y="150"/>
                    </a:lnTo>
                    <a:lnTo>
                      <a:pt x="284" y="150"/>
                    </a:lnTo>
                    <a:lnTo>
                      <a:pt x="291" y="152"/>
                    </a:lnTo>
                    <a:lnTo>
                      <a:pt x="291" y="152"/>
                    </a:lnTo>
                    <a:lnTo>
                      <a:pt x="300" y="159"/>
                    </a:lnTo>
                    <a:lnTo>
                      <a:pt x="305" y="154"/>
                    </a:lnTo>
                    <a:lnTo>
                      <a:pt x="297" y="139"/>
                    </a:lnTo>
                    <a:lnTo>
                      <a:pt x="294" y="139"/>
                    </a:lnTo>
                    <a:lnTo>
                      <a:pt x="294" y="137"/>
                    </a:lnTo>
                    <a:lnTo>
                      <a:pt x="298" y="137"/>
                    </a:lnTo>
                    <a:lnTo>
                      <a:pt x="289" y="122"/>
                    </a:lnTo>
                    <a:lnTo>
                      <a:pt x="293" y="118"/>
                    </a:lnTo>
                    <a:lnTo>
                      <a:pt x="299" y="125"/>
                    </a:lnTo>
                    <a:lnTo>
                      <a:pt x="300" y="124"/>
                    </a:lnTo>
                    <a:lnTo>
                      <a:pt x="295" y="118"/>
                    </a:lnTo>
                    <a:lnTo>
                      <a:pt x="296" y="117"/>
                    </a:lnTo>
                    <a:lnTo>
                      <a:pt x="299" y="120"/>
                    </a:lnTo>
                    <a:lnTo>
                      <a:pt x="301" y="120"/>
                    </a:lnTo>
                    <a:lnTo>
                      <a:pt x="302" y="117"/>
                    </a:lnTo>
                    <a:lnTo>
                      <a:pt x="302" y="112"/>
                    </a:lnTo>
                    <a:lnTo>
                      <a:pt x="308" y="109"/>
                    </a:lnTo>
                    <a:lnTo>
                      <a:pt x="308" y="113"/>
                    </a:lnTo>
                    <a:lnTo>
                      <a:pt x="312" y="113"/>
                    </a:lnTo>
                    <a:lnTo>
                      <a:pt x="312" y="117"/>
                    </a:lnTo>
                    <a:lnTo>
                      <a:pt x="313" y="121"/>
                    </a:lnTo>
                    <a:lnTo>
                      <a:pt x="316" y="121"/>
                    </a:lnTo>
                    <a:lnTo>
                      <a:pt x="316" y="112"/>
                    </a:lnTo>
                    <a:lnTo>
                      <a:pt x="318" y="112"/>
                    </a:lnTo>
                    <a:lnTo>
                      <a:pt x="318" y="109"/>
                    </a:lnTo>
                    <a:lnTo>
                      <a:pt x="325" y="109"/>
                    </a:lnTo>
                    <a:lnTo>
                      <a:pt x="327" y="111"/>
                    </a:lnTo>
                    <a:lnTo>
                      <a:pt x="327" y="112"/>
                    </a:lnTo>
                    <a:lnTo>
                      <a:pt x="327" y="112"/>
                    </a:lnTo>
                    <a:lnTo>
                      <a:pt x="327" y="112"/>
                    </a:lnTo>
                    <a:lnTo>
                      <a:pt x="330" y="110"/>
                    </a:lnTo>
                    <a:lnTo>
                      <a:pt x="332" y="108"/>
                    </a:lnTo>
                    <a:lnTo>
                      <a:pt x="334" y="103"/>
                    </a:lnTo>
                    <a:lnTo>
                      <a:pt x="334" y="100"/>
                    </a:lnTo>
                    <a:lnTo>
                      <a:pt x="333" y="96"/>
                    </a:lnTo>
                    <a:lnTo>
                      <a:pt x="333" y="96"/>
                    </a:lnTo>
                    <a:lnTo>
                      <a:pt x="333" y="94"/>
                    </a:lnTo>
                    <a:lnTo>
                      <a:pt x="335" y="92"/>
                    </a:lnTo>
                    <a:lnTo>
                      <a:pt x="341" y="88"/>
                    </a:lnTo>
                    <a:lnTo>
                      <a:pt x="341" y="88"/>
                    </a:lnTo>
                    <a:lnTo>
                      <a:pt x="343" y="87"/>
                    </a:lnTo>
                    <a:lnTo>
                      <a:pt x="343" y="85"/>
                    </a:lnTo>
                    <a:lnTo>
                      <a:pt x="342" y="80"/>
                    </a:lnTo>
                    <a:lnTo>
                      <a:pt x="339" y="75"/>
                    </a:lnTo>
                    <a:lnTo>
                      <a:pt x="337" y="70"/>
                    </a:lnTo>
                    <a:lnTo>
                      <a:pt x="337" y="70"/>
                    </a:lnTo>
                    <a:lnTo>
                      <a:pt x="335" y="65"/>
                    </a:lnTo>
                    <a:lnTo>
                      <a:pt x="333" y="61"/>
                    </a:lnTo>
                    <a:lnTo>
                      <a:pt x="333" y="61"/>
                    </a:lnTo>
                    <a:lnTo>
                      <a:pt x="332" y="58"/>
                    </a:lnTo>
                    <a:lnTo>
                      <a:pt x="332" y="56"/>
                    </a:lnTo>
                    <a:lnTo>
                      <a:pt x="333" y="54"/>
                    </a:lnTo>
                    <a:lnTo>
                      <a:pt x="333" y="54"/>
                    </a:lnTo>
                    <a:lnTo>
                      <a:pt x="334" y="51"/>
                    </a:lnTo>
                    <a:lnTo>
                      <a:pt x="334" y="48"/>
                    </a:lnTo>
                    <a:lnTo>
                      <a:pt x="334" y="48"/>
                    </a:lnTo>
                    <a:lnTo>
                      <a:pt x="333" y="48"/>
                    </a:lnTo>
                    <a:lnTo>
                      <a:pt x="332" y="49"/>
                    </a:lnTo>
                    <a:lnTo>
                      <a:pt x="329" y="48"/>
                    </a:lnTo>
                    <a:lnTo>
                      <a:pt x="329" y="4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1" name="フリーフォーム 40">
                <a:extLst>
                  <a:ext uri="{FF2B5EF4-FFF2-40B4-BE49-F238E27FC236}">
                    <a16:creationId xmlns:a16="http://schemas.microsoft.com/office/drawing/2014/main" id="{00000000-0008-0000-0000-000075050000}"/>
                  </a:ext>
                </a:extLst>
              </p:cNvPr>
              <p:cNvSpPr>
                <a:spLocks/>
              </p:cNvSpPr>
              <p:nvPr/>
            </p:nvSpPr>
            <p:spPr bwMode="auto">
              <a:xfrm>
                <a:off x="425" y="668"/>
                <a:ext cx="35" cy="26"/>
              </a:xfrm>
              <a:custGeom>
                <a:avLst/>
                <a:gdLst>
                  <a:gd name="T0" fmla="*/ 279 w 311"/>
                  <a:gd name="T1" fmla="*/ 55 h 235"/>
                  <a:gd name="T2" fmla="*/ 269 w 311"/>
                  <a:gd name="T3" fmla="*/ 42 h 235"/>
                  <a:gd name="T4" fmla="*/ 246 w 311"/>
                  <a:gd name="T5" fmla="*/ 23 h 235"/>
                  <a:gd name="T6" fmla="*/ 216 w 311"/>
                  <a:gd name="T7" fmla="*/ 14 h 235"/>
                  <a:gd name="T8" fmla="*/ 204 w 311"/>
                  <a:gd name="T9" fmla="*/ 28 h 235"/>
                  <a:gd name="T10" fmla="*/ 191 w 311"/>
                  <a:gd name="T11" fmla="*/ 28 h 235"/>
                  <a:gd name="T12" fmla="*/ 210 w 311"/>
                  <a:gd name="T13" fmla="*/ 41 h 235"/>
                  <a:gd name="T14" fmla="*/ 202 w 311"/>
                  <a:gd name="T15" fmla="*/ 43 h 235"/>
                  <a:gd name="T16" fmla="*/ 196 w 311"/>
                  <a:gd name="T17" fmla="*/ 48 h 235"/>
                  <a:gd name="T18" fmla="*/ 201 w 311"/>
                  <a:gd name="T19" fmla="*/ 56 h 235"/>
                  <a:gd name="T20" fmla="*/ 199 w 311"/>
                  <a:gd name="T21" fmla="*/ 73 h 235"/>
                  <a:gd name="T22" fmla="*/ 172 w 311"/>
                  <a:gd name="T23" fmla="*/ 40 h 235"/>
                  <a:gd name="T24" fmla="*/ 131 w 311"/>
                  <a:gd name="T25" fmla="*/ 25 h 235"/>
                  <a:gd name="T26" fmla="*/ 108 w 311"/>
                  <a:gd name="T27" fmla="*/ 18 h 235"/>
                  <a:gd name="T28" fmla="*/ 95 w 311"/>
                  <a:gd name="T29" fmla="*/ 11 h 235"/>
                  <a:gd name="T30" fmla="*/ 84 w 311"/>
                  <a:gd name="T31" fmla="*/ 3 h 235"/>
                  <a:gd name="T32" fmla="*/ 74 w 311"/>
                  <a:gd name="T33" fmla="*/ 11 h 235"/>
                  <a:gd name="T34" fmla="*/ 77 w 311"/>
                  <a:gd name="T35" fmla="*/ 29 h 235"/>
                  <a:gd name="T36" fmla="*/ 70 w 311"/>
                  <a:gd name="T37" fmla="*/ 55 h 235"/>
                  <a:gd name="T38" fmla="*/ 47 w 311"/>
                  <a:gd name="T39" fmla="*/ 74 h 235"/>
                  <a:gd name="T40" fmla="*/ 9 w 311"/>
                  <a:gd name="T41" fmla="*/ 97 h 235"/>
                  <a:gd name="T42" fmla="*/ 0 w 311"/>
                  <a:gd name="T43" fmla="*/ 116 h 235"/>
                  <a:gd name="T44" fmla="*/ 27 w 311"/>
                  <a:gd name="T45" fmla="*/ 118 h 235"/>
                  <a:gd name="T46" fmla="*/ 35 w 311"/>
                  <a:gd name="T47" fmla="*/ 150 h 235"/>
                  <a:gd name="T48" fmla="*/ 32 w 311"/>
                  <a:gd name="T49" fmla="*/ 168 h 235"/>
                  <a:gd name="T50" fmla="*/ 26 w 311"/>
                  <a:gd name="T51" fmla="*/ 205 h 235"/>
                  <a:gd name="T52" fmla="*/ 54 w 311"/>
                  <a:gd name="T53" fmla="*/ 228 h 235"/>
                  <a:gd name="T54" fmla="*/ 83 w 311"/>
                  <a:gd name="T55" fmla="*/ 229 h 235"/>
                  <a:gd name="T56" fmla="*/ 81 w 311"/>
                  <a:gd name="T57" fmla="*/ 209 h 235"/>
                  <a:gd name="T58" fmla="*/ 88 w 311"/>
                  <a:gd name="T59" fmla="*/ 186 h 235"/>
                  <a:gd name="T60" fmla="*/ 124 w 311"/>
                  <a:gd name="T61" fmla="*/ 166 h 235"/>
                  <a:gd name="T62" fmla="*/ 142 w 311"/>
                  <a:gd name="T63" fmla="*/ 160 h 235"/>
                  <a:gd name="T64" fmla="*/ 187 w 311"/>
                  <a:gd name="T65" fmla="*/ 155 h 235"/>
                  <a:gd name="T66" fmla="*/ 198 w 311"/>
                  <a:gd name="T67" fmla="*/ 162 h 235"/>
                  <a:gd name="T68" fmla="*/ 202 w 311"/>
                  <a:gd name="T69" fmla="*/ 160 h 235"/>
                  <a:gd name="T70" fmla="*/ 225 w 311"/>
                  <a:gd name="T71" fmla="*/ 163 h 235"/>
                  <a:gd name="T72" fmla="*/ 237 w 311"/>
                  <a:gd name="T73" fmla="*/ 183 h 235"/>
                  <a:gd name="T74" fmla="*/ 249 w 311"/>
                  <a:gd name="T75" fmla="*/ 198 h 235"/>
                  <a:gd name="T76" fmla="*/ 242 w 311"/>
                  <a:gd name="T77" fmla="*/ 206 h 235"/>
                  <a:gd name="T78" fmla="*/ 247 w 311"/>
                  <a:gd name="T79" fmla="*/ 212 h 235"/>
                  <a:gd name="T80" fmla="*/ 248 w 311"/>
                  <a:gd name="T81" fmla="*/ 221 h 235"/>
                  <a:gd name="T82" fmla="*/ 246 w 311"/>
                  <a:gd name="T83" fmla="*/ 226 h 235"/>
                  <a:gd name="T84" fmla="*/ 246 w 311"/>
                  <a:gd name="T85" fmla="*/ 233 h 235"/>
                  <a:gd name="T86" fmla="*/ 250 w 311"/>
                  <a:gd name="T87" fmla="*/ 232 h 235"/>
                  <a:gd name="T88" fmla="*/ 258 w 311"/>
                  <a:gd name="T89" fmla="*/ 232 h 235"/>
                  <a:gd name="T90" fmla="*/ 265 w 311"/>
                  <a:gd name="T91" fmla="*/ 230 h 235"/>
                  <a:gd name="T92" fmla="*/ 269 w 311"/>
                  <a:gd name="T93" fmla="*/ 224 h 235"/>
                  <a:gd name="T94" fmla="*/ 274 w 311"/>
                  <a:gd name="T95" fmla="*/ 203 h 235"/>
                  <a:gd name="T96" fmla="*/ 283 w 311"/>
                  <a:gd name="T97" fmla="*/ 194 h 235"/>
                  <a:gd name="T98" fmla="*/ 288 w 311"/>
                  <a:gd name="T99" fmla="*/ 188 h 235"/>
                  <a:gd name="T100" fmla="*/ 288 w 311"/>
                  <a:gd name="T101" fmla="*/ 176 h 235"/>
                  <a:gd name="T102" fmla="*/ 270 w 311"/>
                  <a:gd name="T103" fmla="*/ 170 h 235"/>
                  <a:gd name="T104" fmla="*/ 264 w 311"/>
                  <a:gd name="T105" fmla="*/ 162 h 235"/>
                  <a:gd name="T106" fmla="*/ 262 w 311"/>
                  <a:gd name="T107" fmla="*/ 162 h 235"/>
                  <a:gd name="T108" fmla="*/ 262 w 311"/>
                  <a:gd name="T109" fmla="*/ 148 h 235"/>
                  <a:gd name="T110" fmla="*/ 262 w 311"/>
                  <a:gd name="T111" fmla="*/ 132 h 235"/>
                  <a:gd name="T112" fmla="*/ 255 w 311"/>
                  <a:gd name="T113" fmla="*/ 123 h 235"/>
                  <a:gd name="T114" fmla="*/ 258 w 311"/>
                  <a:gd name="T115" fmla="*/ 116 h 235"/>
                  <a:gd name="T116" fmla="*/ 266 w 311"/>
                  <a:gd name="T117" fmla="*/ 115 h 235"/>
                  <a:gd name="T118" fmla="*/ 273 w 311"/>
                  <a:gd name="T119" fmla="*/ 105 h 235"/>
                  <a:gd name="T120" fmla="*/ 280 w 311"/>
                  <a:gd name="T121" fmla="*/ 87 h 235"/>
                  <a:gd name="T122" fmla="*/ 302 w 311"/>
                  <a:gd name="T123" fmla="*/ 5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1" h="235">
                    <a:moveTo>
                      <a:pt x="302" y="56"/>
                    </a:moveTo>
                    <a:lnTo>
                      <a:pt x="302" y="56"/>
                    </a:lnTo>
                    <a:lnTo>
                      <a:pt x="295" y="54"/>
                    </a:lnTo>
                    <a:lnTo>
                      <a:pt x="289" y="54"/>
                    </a:lnTo>
                    <a:lnTo>
                      <a:pt x="289" y="54"/>
                    </a:lnTo>
                    <a:lnTo>
                      <a:pt x="283" y="56"/>
                    </a:lnTo>
                    <a:lnTo>
                      <a:pt x="280" y="56"/>
                    </a:lnTo>
                    <a:lnTo>
                      <a:pt x="279" y="56"/>
                    </a:lnTo>
                    <a:lnTo>
                      <a:pt x="279" y="55"/>
                    </a:lnTo>
                    <a:lnTo>
                      <a:pt x="279" y="55"/>
                    </a:lnTo>
                    <a:lnTo>
                      <a:pt x="280" y="52"/>
                    </a:lnTo>
                    <a:lnTo>
                      <a:pt x="279" y="51"/>
                    </a:lnTo>
                    <a:lnTo>
                      <a:pt x="279" y="51"/>
                    </a:lnTo>
                    <a:lnTo>
                      <a:pt x="276" y="50"/>
                    </a:lnTo>
                    <a:lnTo>
                      <a:pt x="273" y="49"/>
                    </a:lnTo>
                    <a:lnTo>
                      <a:pt x="271" y="48"/>
                    </a:lnTo>
                    <a:lnTo>
                      <a:pt x="270" y="47"/>
                    </a:lnTo>
                    <a:lnTo>
                      <a:pt x="269" y="45"/>
                    </a:lnTo>
                    <a:lnTo>
                      <a:pt x="269" y="45"/>
                    </a:lnTo>
                    <a:lnTo>
                      <a:pt x="269" y="42"/>
                    </a:lnTo>
                    <a:lnTo>
                      <a:pt x="270" y="40"/>
                    </a:lnTo>
                    <a:lnTo>
                      <a:pt x="270" y="38"/>
                    </a:lnTo>
                    <a:lnTo>
                      <a:pt x="268" y="37"/>
                    </a:lnTo>
                    <a:lnTo>
                      <a:pt x="268" y="37"/>
                    </a:lnTo>
                    <a:lnTo>
                      <a:pt x="261" y="34"/>
                    </a:lnTo>
                    <a:lnTo>
                      <a:pt x="256" y="31"/>
                    </a:lnTo>
                    <a:lnTo>
                      <a:pt x="256" y="31"/>
                    </a:lnTo>
                    <a:lnTo>
                      <a:pt x="252" y="26"/>
                    </a:lnTo>
                    <a:lnTo>
                      <a:pt x="246" y="23"/>
                    </a:lnTo>
                    <a:lnTo>
                      <a:pt x="246" y="23"/>
                    </a:lnTo>
                    <a:lnTo>
                      <a:pt x="239" y="21"/>
                    </a:lnTo>
                    <a:lnTo>
                      <a:pt x="234" y="20"/>
                    </a:lnTo>
                    <a:lnTo>
                      <a:pt x="231" y="18"/>
                    </a:lnTo>
                    <a:lnTo>
                      <a:pt x="231" y="18"/>
                    </a:lnTo>
                    <a:lnTo>
                      <a:pt x="224" y="14"/>
                    </a:lnTo>
                    <a:lnTo>
                      <a:pt x="221" y="13"/>
                    </a:lnTo>
                    <a:lnTo>
                      <a:pt x="218" y="12"/>
                    </a:lnTo>
                    <a:lnTo>
                      <a:pt x="218" y="12"/>
                    </a:lnTo>
                    <a:lnTo>
                      <a:pt x="217" y="13"/>
                    </a:lnTo>
                    <a:lnTo>
                      <a:pt x="216" y="14"/>
                    </a:lnTo>
                    <a:lnTo>
                      <a:pt x="213" y="18"/>
                    </a:lnTo>
                    <a:lnTo>
                      <a:pt x="213" y="18"/>
                    </a:lnTo>
                    <a:lnTo>
                      <a:pt x="209" y="21"/>
                    </a:lnTo>
                    <a:lnTo>
                      <a:pt x="206" y="22"/>
                    </a:lnTo>
                    <a:lnTo>
                      <a:pt x="205" y="23"/>
                    </a:lnTo>
                    <a:lnTo>
                      <a:pt x="205" y="23"/>
                    </a:lnTo>
                    <a:lnTo>
                      <a:pt x="206" y="25"/>
                    </a:lnTo>
                    <a:lnTo>
                      <a:pt x="205" y="26"/>
                    </a:lnTo>
                    <a:lnTo>
                      <a:pt x="204" y="28"/>
                    </a:lnTo>
                    <a:lnTo>
                      <a:pt x="204" y="28"/>
                    </a:lnTo>
                    <a:lnTo>
                      <a:pt x="202" y="26"/>
                    </a:lnTo>
                    <a:lnTo>
                      <a:pt x="201" y="25"/>
                    </a:lnTo>
                    <a:lnTo>
                      <a:pt x="199" y="23"/>
                    </a:lnTo>
                    <a:lnTo>
                      <a:pt x="199" y="23"/>
                    </a:lnTo>
                    <a:lnTo>
                      <a:pt x="195" y="21"/>
                    </a:lnTo>
                    <a:lnTo>
                      <a:pt x="193" y="22"/>
                    </a:lnTo>
                    <a:lnTo>
                      <a:pt x="192" y="23"/>
                    </a:lnTo>
                    <a:lnTo>
                      <a:pt x="192" y="23"/>
                    </a:lnTo>
                    <a:lnTo>
                      <a:pt x="191" y="26"/>
                    </a:lnTo>
                    <a:lnTo>
                      <a:pt x="191" y="28"/>
                    </a:lnTo>
                    <a:lnTo>
                      <a:pt x="192" y="29"/>
                    </a:lnTo>
                    <a:lnTo>
                      <a:pt x="192" y="29"/>
                    </a:lnTo>
                    <a:lnTo>
                      <a:pt x="196" y="28"/>
                    </a:lnTo>
                    <a:lnTo>
                      <a:pt x="198" y="29"/>
                    </a:lnTo>
                    <a:lnTo>
                      <a:pt x="200" y="31"/>
                    </a:lnTo>
                    <a:lnTo>
                      <a:pt x="200" y="31"/>
                    </a:lnTo>
                    <a:lnTo>
                      <a:pt x="202" y="34"/>
                    </a:lnTo>
                    <a:lnTo>
                      <a:pt x="206" y="37"/>
                    </a:lnTo>
                    <a:lnTo>
                      <a:pt x="209" y="40"/>
                    </a:lnTo>
                    <a:lnTo>
                      <a:pt x="210" y="41"/>
                    </a:lnTo>
                    <a:lnTo>
                      <a:pt x="210" y="41"/>
                    </a:lnTo>
                    <a:lnTo>
                      <a:pt x="210" y="43"/>
                    </a:lnTo>
                    <a:lnTo>
                      <a:pt x="209" y="45"/>
                    </a:lnTo>
                    <a:lnTo>
                      <a:pt x="207" y="47"/>
                    </a:lnTo>
                    <a:lnTo>
                      <a:pt x="206" y="46"/>
                    </a:lnTo>
                    <a:lnTo>
                      <a:pt x="206" y="46"/>
                    </a:lnTo>
                    <a:lnTo>
                      <a:pt x="202" y="45"/>
                    </a:lnTo>
                    <a:lnTo>
                      <a:pt x="201" y="44"/>
                    </a:lnTo>
                    <a:lnTo>
                      <a:pt x="202" y="43"/>
                    </a:lnTo>
                    <a:lnTo>
                      <a:pt x="202" y="43"/>
                    </a:lnTo>
                    <a:lnTo>
                      <a:pt x="205" y="40"/>
                    </a:lnTo>
                    <a:lnTo>
                      <a:pt x="205" y="39"/>
                    </a:lnTo>
                    <a:lnTo>
                      <a:pt x="205" y="38"/>
                    </a:lnTo>
                    <a:lnTo>
                      <a:pt x="205" y="38"/>
                    </a:lnTo>
                    <a:lnTo>
                      <a:pt x="201" y="39"/>
                    </a:lnTo>
                    <a:lnTo>
                      <a:pt x="199" y="40"/>
                    </a:lnTo>
                    <a:lnTo>
                      <a:pt x="198" y="42"/>
                    </a:lnTo>
                    <a:lnTo>
                      <a:pt x="198" y="42"/>
                    </a:lnTo>
                    <a:lnTo>
                      <a:pt x="196" y="47"/>
                    </a:lnTo>
                    <a:lnTo>
                      <a:pt x="196" y="48"/>
                    </a:lnTo>
                    <a:lnTo>
                      <a:pt x="197" y="48"/>
                    </a:lnTo>
                    <a:lnTo>
                      <a:pt x="197" y="48"/>
                    </a:lnTo>
                    <a:lnTo>
                      <a:pt x="198" y="48"/>
                    </a:lnTo>
                    <a:lnTo>
                      <a:pt x="200" y="50"/>
                    </a:lnTo>
                    <a:lnTo>
                      <a:pt x="200" y="50"/>
                    </a:lnTo>
                    <a:lnTo>
                      <a:pt x="200" y="51"/>
                    </a:lnTo>
                    <a:lnTo>
                      <a:pt x="200" y="53"/>
                    </a:lnTo>
                    <a:lnTo>
                      <a:pt x="200" y="54"/>
                    </a:lnTo>
                    <a:lnTo>
                      <a:pt x="201" y="56"/>
                    </a:lnTo>
                    <a:lnTo>
                      <a:pt x="201" y="56"/>
                    </a:lnTo>
                    <a:lnTo>
                      <a:pt x="204" y="60"/>
                    </a:lnTo>
                    <a:lnTo>
                      <a:pt x="204" y="61"/>
                    </a:lnTo>
                    <a:lnTo>
                      <a:pt x="202" y="63"/>
                    </a:lnTo>
                    <a:lnTo>
                      <a:pt x="202" y="63"/>
                    </a:lnTo>
                    <a:lnTo>
                      <a:pt x="200" y="68"/>
                    </a:lnTo>
                    <a:lnTo>
                      <a:pt x="199" y="70"/>
                    </a:lnTo>
                    <a:lnTo>
                      <a:pt x="199" y="72"/>
                    </a:lnTo>
                    <a:lnTo>
                      <a:pt x="199" y="72"/>
                    </a:lnTo>
                    <a:lnTo>
                      <a:pt x="200" y="73"/>
                    </a:lnTo>
                    <a:lnTo>
                      <a:pt x="199" y="73"/>
                    </a:lnTo>
                    <a:lnTo>
                      <a:pt x="198" y="74"/>
                    </a:lnTo>
                    <a:lnTo>
                      <a:pt x="197" y="73"/>
                    </a:lnTo>
                    <a:lnTo>
                      <a:pt x="197" y="73"/>
                    </a:lnTo>
                    <a:lnTo>
                      <a:pt x="194" y="67"/>
                    </a:lnTo>
                    <a:lnTo>
                      <a:pt x="190" y="60"/>
                    </a:lnTo>
                    <a:lnTo>
                      <a:pt x="190" y="60"/>
                    </a:lnTo>
                    <a:lnTo>
                      <a:pt x="181" y="50"/>
                    </a:lnTo>
                    <a:lnTo>
                      <a:pt x="181" y="50"/>
                    </a:lnTo>
                    <a:lnTo>
                      <a:pt x="176" y="43"/>
                    </a:lnTo>
                    <a:lnTo>
                      <a:pt x="172" y="40"/>
                    </a:lnTo>
                    <a:lnTo>
                      <a:pt x="167" y="36"/>
                    </a:lnTo>
                    <a:lnTo>
                      <a:pt x="167" y="36"/>
                    </a:lnTo>
                    <a:lnTo>
                      <a:pt x="155" y="32"/>
                    </a:lnTo>
                    <a:lnTo>
                      <a:pt x="149" y="30"/>
                    </a:lnTo>
                    <a:lnTo>
                      <a:pt x="145" y="29"/>
                    </a:lnTo>
                    <a:lnTo>
                      <a:pt x="145" y="29"/>
                    </a:lnTo>
                    <a:lnTo>
                      <a:pt x="141" y="29"/>
                    </a:lnTo>
                    <a:lnTo>
                      <a:pt x="136" y="26"/>
                    </a:lnTo>
                    <a:lnTo>
                      <a:pt x="131" y="25"/>
                    </a:lnTo>
                    <a:lnTo>
                      <a:pt x="131" y="25"/>
                    </a:lnTo>
                    <a:lnTo>
                      <a:pt x="125" y="28"/>
                    </a:lnTo>
                    <a:lnTo>
                      <a:pt x="121" y="29"/>
                    </a:lnTo>
                    <a:lnTo>
                      <a:pt x="118" y="29"/>
                    </a:lnTo>
                    <a:lnTo>
                      <a:pt x="118" y="29"/>
                    </a:lnTo>
                    <a:lnTo>
                      <a:pt x="114" y="25"/>
                    </a:lnTo>
                    <a:lnTo>
                      <a:pt x="112" y="23"/>
                    </a:lnTo>
                    <a:lnTo>
                      <a:pt x="112" y="23"/>
                    </a:lnTo>
                    <a:lnTo>
                      <a:pt x="110" y="20"/>
                    </a:lnTo>
                    <a:lnTo>
                      <a:pt x="108" y="18"/>
                    </a:lnTo>
                    <a:lnTo>
                      <a:pt x="108" y="18"/>
                    </a:lnTo>
                    <a:lnTo>
                      <a:pt x="108" y="15"/>
                    </a:lnTo>
                    <a:lnTo>
                      <a:pt x="106" y="12"/>
                    </a:lnTo>
                    <a:lnTo>
                      <a:pt x="106" y="12"/>
                    </a:lnTo>
                    <a:lnTo>
                      <a:pt x="105" y="10"/>
                    </a:lnTo>
                    <a:lnTo>
                      <a:pt x="104" y="9"/>
                    </a:lnTo>
                    <a:lnTo>
                      <a:pt x="100" y="8"/>
                    </a:lnTo>
                    <a:lnTo>
                      <a:pt x="100" y="8"/>
                    </a:lnTo>
                    <a:lnTo>
                      <a:pt x="98" y="9"/>
                    </a:lnTo>
                    <a:lnTo>
                      <a:pt x="96" y="10"/>
                    </a:lnTo>
                    <a:lnTo>
                      <a:pt x="95" y="11"/>
                    </a:lnTo>
                    <a:lnTo>
                      <a:pt x="93" y="10"/>
                    </a:lnTo>
                    <a:lnTo>
                      <a:pt x="93" y="10"/>
                    </a:lnTo>
                    <a:lnTo>
                      <a:pt x="92" y="9"/>
                    </a:lnTo>
                    <a:lnTo>
                      <a:pt x="91" y="7"/>
                    </a:lnTo>
                    <a:lnTo>
                      <a:pt x="89" y="5"/>
                    </a:lnTo>
                    <a:lnTo>
                      <a:pt x="89" y="5"/>
                    </a:lnTo>
                    <a:lnTo>
                      <a:pt x="88" y="4"/>
                    </a:lnTo>
                    <a:lnTo>
                      <a:pt x="87" y="4"/>
                    </a:lnTo>
                    <a:lnTo>
                      <a:pt x="86" y="4"/>
                    </a:lnTo>
                    <a:lnTo>
                      <a:pt x="84" y="3"/>
                    </a:lnTo>
                    <a:lnTo>
                      <a:pt x="84" y="3"/>
                    </a:lnTo>
                    <a:lnTo>
                      <a:pt x="80" y="1"/>
                    </a:lnTo>
                    <a:lnTo>
                      <a:pt x="79" y="0"/>
                    </a:lnTo>
                    <a:lnTo>
                      <a:pt x="78" y="0"/>
                    </a:lnTo>
                    <a:lnTo>
                      <a:pt x="78" y="0"/>
                    </a:lnTo>
                    <a:lnTo>
                      <a:pt x="76" y="3"/>
                    </a:lnTo>
                    <a:lnTo>
                      <a:pt x="73" y="4"/>
                    </a:lnTo>
                    <a:lnTo>
                      <a:pt x="73" y="6"/>
                    </a:lnTo>
                    <a:lnTo>
                      <a:pt x="73" y="6"/>
                    </a:lnTo>
                    <a:lnTo>
                      <a:pt x="74" y="11"/>
                    </a:lnTo>
                    <a:lnTo>
                      <a:pt x="76" y="13"/>
                    </a:lnTo>
                    <a:lnTo>
                      <a:pt x="76" y="14"/>
                    </a:lnTo>
                    <a:lnTo>
                      <a:pt x="76" y="14"/>
                    </a:lnTo>
                    <a:lnTo>
                      <a:pt x="74" y="16"/>
                    </a:lnTo>
                    <a:lnTo>
                      <a:pt x="74" y="19"/>
                    </a:lnTo>
                    <a:lnTo>
                      <a:pt x="74" y="19"/>
                    </a:lnTo>
                    <a:lnTo>
                      <a:pt x="76" y="23"/>
                    </a:lnTo>
                    <a:lnTo>
                      <a:pt x="77" y="25"/>
                    </a:lnTo>
                    <a:lnTo>
                      <a:pt x="77" y="29"/>
                    </a:lnTo>
                    <a:lnTo>
                      <a:pt x="77" y="29"/>
                    </a:lnTo>
                    <a:lnTo>
                      <a:pt x="74" y="35"/>
                    </a:lnTo>
                    <a:lnTo>
                      <a:pt x="73" y="37"/>
                    </a:lnTo>
                    <a:lnTo>
                      <a:pt x="74" y="39"/>
                    </a:lnTo>
                    <a:lnTo>
                      <a:pt x="74" y="39"/>
                    </a:lnTo>
                    <a:lnTo>
                      <a:pt x="77" y="43"/>
                    </a:lnTo>
                    <a:lnTo>
                      <a:pt x="77" y="45"/>
                    </a:lnTo>
                    <a:lnTo>
                      <a:pt x="76" y="47"/>
                    </a:lnTo>
                    <a:lnTo>
                      <a:pt x="76" y="47"/>
                    </a:lnTo>
                    <a:lnTo>
                      <a:pt x="72" y="50"/>
                    </a:lnTo>
                    <a:lnTo>
                      <a:pt x="70" y="55"/>
                    </a:lnTo>
                    <a:lnTo>
                      <a:pt x="70" y="55"/>
                    </a:lnTo>
                    <a:lnTo>
                      <a:pt x="68" y="63"/>
                    </a:lnTo>
                    <a:lnTo>
                      <a:pt x="66" y="65"/>
                    </a:lnTo>
                    <a:lnTo>
                      <a:pt x="64" y="67"/>
                    </a:lnTo>
                    <a:lnTo>
                      <a:pt x="64" y="67"/>
                    </a:lnTo>
                    <a:lnTo>
                      <a:pt x="59" y="71"/>
                    </a:lnTo>
                    <a:lnTo>
                      <a:pt x="53" y="72"/>
                    </a:lnTo>
                    <a:lnTo>
                      <a:pt x="53" y="72"/>
                    </a:lnTo>
                    <a:lnTo>
                      <a:pt x="50" y="72"/>
                    </a:lnTo>
                    <a:lnTo>
                      <a:pt x="47" y="74"/>
                    </a:lnTo>
                    <a:lnTo>
                      <a:pt x="41" y="80"/>
                    </a:lnTo>
                    <a:lnTo>
                      <a:pt x="41" y="80"/>
                    </a:lnTo>
                    <a:lnTo>
                      <a:pt x="35" y="85"/>
                    </a:lnTo>
                    <a:lnTo>
                      <a:pt x="32" y="87"/>
                    </a:lnTo>
                    <a:lnTo>
                      <a:pt x="28" y="88"/>
                    </a:lnTo>
                    <a:lnTo>
                      <a:pt x="28" y="88"/>
                    </a:lnTo>
                    <a:lnTo>
                      <a:pt x="22" y="89"/>
                    </a:lnTo>
                    <a:lnTo>
                      <a:pt x="16" y="93"/>
                    </a:lnTo>
                    <a:lnTo>
                      <a:pt x="16" y="93"/>
                    </a:lnTo>
                    <a:lnTo>
                      <a:pt x="9" y="97"/>
                    </a:lnTo>
                    <a:lnTo>
                      <a:pt x="6" y="99"/>
                    </a:lnTo>
                    <a:lnTo>
                      <a:pt x="5" y="102"/>
                    </a:lnTo>
                    <a:lnTo>
                      <a:pt x="5" y="102"/>
                    </a:lnTo>
                    <a:lnTo>
                      <a:pt x="4" y="105"/>
                    </a:lnTo>
                    <a:lnTo>
                      <a:pt x="5" y="107"/>
                    </a:lnTo>
                    <a:lnTo>
                      <a:pt x="5" y="108"/>
                    </a:lnTo>
                    <a:lnTo>
                      <a:pt x="4" y="110"/>
                    </a:lnTo>
                    <a:lnTo>
                      <a:pt x="4" y="110"/>
                    </a:lnTo>
                    <a:lnTo>
                      <a:pt x="1" y="114"/>
                    </a:lnTo>
                    <a:lnTo>
                      <a:pt x="0" y="116"/>
                    </a:lnTo>
                    <a:lnTo>
                      <a:pt x="0" y="119"/>
                    </a:lnTo>
                    <a:lnTo>
                      <a:pt x="0" y="119"/>
                    </a:lnTo>
                    <a:lnTo>
                      <a:pt x="4" y="119"/>
                    </a:lnTo>
                    <a:lnTo>
                      <a:pt x="7" y="120"/>
                    </a:lnTo>
                    <a:lnTo>
                      <a:pt x="11" y="119"/>
                    </a:lnTo>
                    <a:lnTo>
                      <a:pt x="11" y="119"/>
                    </a:lnTo>
                    <a:lnTo>
                      <a:pt x="14" y="119"/>
                    </a:lnTo>
                    <a:lnTo>
                      <a:pt x="19" y="118"/>
                    </a:lnTo>
                    <a:lnTo>
                      <a:pt x="27" y="118"/>
                    </a:lnTo>
                    <a:lnTo>
                      <a:pt x="27" y="118"/>
                    </a:lnTo>
                    <a:lnTo>
                      <a:pt x="29" y="118"/>
                    </a:lnTo>
                    <a:lnTo>
                      <a:pt x="29" y="119"/>
                    </a:lnTo>
                    <a:lnTo>
                      <a:pt x="29" y="125"/>
                    </a:lnTo>
                    <a:lnTo>
                      <a:pt x="29" y="125"/>
                    </a:lnTo>
                    <a:lnTo>
                      <a:pt x="30" y="128"/>
                    </a:lnTo>
                    <a:lnTo>
                      <a:pt x="31" y="131"/>
                    </a:lnTo>
                    <a:lnTo>
                      <a:pt x="33" y="136"/>
                    </a:lnTo>
                    <a:lnTo>
                      <a:pt x="33" y="136"/>
                    </a:lnTo>
                    <a:lnTo>
                      <a:pt x="34" y="144"/>
                    </a:lnTo>
                    <a:lnTo>
                      <a:pt x="35" y="150"/>
                    </a:lnTo>
                    <a:lnTo>
                      <a:pt x="35" y="150"/>
                    </a:lnTo>
                    <a:lnTo>
                      <a:pt x="35" y="151"/>
                    </a:lnTo>
                    <a:lnTo>
                      <a:pt x="35" y="153"/>
                    </a:lnTo>
                    <a:lnTo>
                      <a:pt x="34" y="157"/>
                    </a:lnTo>
                    <a:lnTo>
                      <a:pt x="34" y="157"/>
                    </a:lnTo>
                    <a:lnTo>
                      <a:pt x="33" y="160"/>
                    </a:lnTo>
                    <a:lnTo>
                      <a:pt x="33" y="163"/>
                    </a:lnTo>
                    <a:lnTo>
                      <a:pt x="32" y="166"/>
                    </a:lnTo>
                    <a:lnTo>
                      <a:pt x="32" y="168"/>
                    </a:lnTo>
                    <a:lnTo>
                      <a:pt x="32" y="168"/>
                    </a:lnTo>
                    <a:lnTo>
                      <a:pt x="26" y="173"/>
                    </a:lnTo>
                    <a:lnTo>
                      <a:pt x="22" y="177"/>
                    </a:lnTo>
                    <a:lnTo>
                      <a:pt x="21" y="179"/>
                    </a:lnTo>
                    <a:lnTo>
                      <a:pt x="21" y="180"/>
                    </a:lnTo>
                    <a:lnTo>
                      <a:pt x="21" y="180"/>
                    </a:lnTo>
                    <a:lnTo>
                      <a:pt x="21" y="186"/>
                    </a:lnTo>
                    <a:lnTo>
                      <a:pt x="22" y="193"/>
                    </a:lnTo>
                    <a:lnTo>
                      <a:pt x="24" y="200"/>
                    </a:lnTo>
                    <a:lnTo>
                      <a:pt x="26" y="205"/>
                    </a:lnTo>
                    <a:lnTo>
                      <a:pt x="26" y="205"/>
                    </a:lnTo>
                    <a:lnTo>
                      <a:pt x="30" y="208"/>
                    </a:lnTo>
                    <a:lnTo>
                      <a:pt x="33" y="211"/>
                    </a:lnTo>
                    <a:lnTo>
                      <a:pt x="38" y="215"/>
                    </a:lnTo>
                    <a:lnTo>
                      <a:pt x="38" y="215"/>
                    </a:lnTo>
                    <a:lnTo>
                      <a:pt x="38" y="221"/>
                    </a:lnTo>
                    <a:lnTo>
                      <a:pt x="39" y="225"/>
                    </a:lnTo>
                    <a:lnTo>
                      <a:pt x="39" y="226"/>
                    </a:lnTo>
                    <a:lnTo>
                      <a:pt x="40" y="226"/>
                    </a:lnTo>
                    <a:lnTo>
                      <a:pt x="40" y="226"/>
                    </a:lnTo>
                    <a:lnTo>
                      <a:pt x="54" y="228"/>
                    </a:lnTo>
                    <a:lnTo>
                      <a:pt x="63" y="229"/>
                    </a:lnTo>
                    <a:lnTo>
                      <a:pt x="71" y="230"/>
                    </a:lnTo>
                    <a:lnTo>
                      <a:pt x="71" y="230"/>
                    </a:lnTo>
                    <a:lnTo>
                      <a:pt x="71" y="230"/>
                    </a:lnTo>
                    <a:lnTo>
                      <a:pt x="74" y="228"/>
                    </a:lnTo>
                    <a:lnTo>
                      <a:pt x="78" y="226"/>
                    </a:lnTo>
                    <a:lnTo>
                      <a:pt x="78" y="226"/>
                    </a:lnTo>
                    <a:lnTo>
                      <a:pt x="80" y="227"/>
                    </a:lnTo>
                    <a:lnTo>
                      <a:pt x="83" y="229"/>
                    </a:lnTo>
                    <a:lnTo>
                      <a:pt x="83" y="229"/>
                    </a:lnTo>
                    <a:lnTo>
                      <a:pt x="87" y="230"/>
                    </a:lnTo>
                    <a:lnTo>
                      <a:pt x="87" y="230"/>
                    </a:lnTo>
                    <a:lnTo>
                      <a:pt x="85" y="228"/>
                    </a:lnTo>
                    <a:lnTo>
                      <a:pt x="82" y="225"/>
                    </a:lnTo>
                    <a:lnTo>
                      <a:pt x="82" y="225"/>
                    </a:lnTo>
                    <a:lnTo>
                      <a:pt x="81" y="224"/>
                    </a:lnTo>
                    <a:lnTo>
                      <a:pt x="81" y="222"/>
                    </a:lnTo>
                    <a:lnTo>
                      <a:pt x="81" y="218"/>
                    </a:lnTo>
                    <a:lnTo>
                      <a:pt x="81" y="218"/>
                    </a:lnTo>
                    <a:lnTo>
                      <a:pt x="81" y="209"/>
                    </a:lnTo>
                    <a:lnTo>
                      <a:pt x="82" y="205"/>
                    </a:lnTo>
                    <a:lnTo>
                      <a:pt x="82" y="203"/>
                    </a:lnTo>
                    <a:lnTo>
                      <a:pt x="82" y="203"/>
                    </a:lnTo>
                    <a:lnTo>
                      <a:pt x="83" y="201"/>
                    </a:lnTo>
                    <a:lnTo>
                      <a:pt x="83" y="198"/>
                    </a:lnTo>
                    <a:lnTo>
                      <a:pt x="83" y="191"/>
                    </a:lnTo>
                    <a:lnTo>
                      <a:pt x="83" y="191"/>
                    </a:lnTo>
                    <a:lnTo>
                      <a:pt x="84" y="189"/>
                    </a:lnTo>
                    <a:lnTo>
                      <a:pt x="86" y="187"/>
                    </a:lnTo>
                    <a:lnTo>
                      <a:pt x="88" y="186"/>
                    </a:lnTo>
                    <a:lnTo>
                      <a:pt x="88" y="186"/>
                    </a:lnTo>
                    <a:lnTo>
                      <a:pt x="96" y="180"/>
                    </a:lnTo>
                    <a:lnTo>
                      <a:pt x="96" y="180"/>
                    </a:lnTo>
                    <a:lnTo>
                      <a:pt x="103" y="175"/>
                    </a:lnTo>
                    <a:lnTo>
                      <a:pt x="103" y="175"/>
                    </a:lnTo>
                    <a:lnTo>
                      <a:pt x="111" y="171"/>
                    </a:lnTo>
                    <a:lnTo>
                      <a:pt x="115" y="169"/>
                    </a:lnTo>
                    <a:lnTo>
                      <a:pt x="118" y="168"/>
                    </a:lnTo>
                    <a:lnTo>
                      <a:pt x="118" y="168"/>
                    </a:lnTo>
                    <a:lnTo>
                      <a:pt x="124" y="166"/>
                    </a:lnTo>
                    <a:lnTo>
                      <a:pt x="127" y="165"/>
                    </a:lnTo>
                    <a:lnTo>
                      <a:pt x="127" y="165"/>
                    </a:lnTo>
                    <a:lnTo>
                      <a:pt x="130" y="165"/>
                    </a:lnTo>
                    <a:lnTo>
                      <a:pt x="133" y="165"/>
                    </a:lnTo>
                    <a:lnTo>
                      <a:pt x="133" y="165"/>
                    </a:lnTo>
                    <a:lnTo>
                      <a:pt x="135" y="165"/>
                    </a:lnTo>
                    <a:lnTo>
                      <a:pt x="136" y="164"/>
                    </a:lnTo>
                    <a:lnTo>
                      <a:pt x="138" y="162"/>
                    </a:lnTo>
                    <a:lnTo>
                      <a:pt x="138" y="162"/>
                    </a:lnTo>
                    <a:lnTo>
                      <a:pt x="142" y="160"/>
                    </a:lnTo>
                    <a:lnTo>
                      <a:pt x="148" y="159"/>
                    </a:lnTo>
                    <a:lnTo>
                      <a:pt x="148" y="159"/>
                    </a:lnTo>
                    <a:lnTo>
                      <a:pt x="163" y="155"/>
                    </a:lnTo>
                    <a:lnTo>
                      <a:pt x="163" y="155"/>
                    </a:lnTo>
                    <a:lnTo>
                      <a:pt x="167" y="156"/>
                    </a:lnTo>
                    <a:lnTo>
                      <a:pt x="173" y="157"/>
                    </a:lnTo>
                    <a:lnTo>
                      <a:pt x="173" y="157"/>
                    </a:lnTo>
                    <a:lnTo>
                      <a:pt x="180" y="156"/>
                    </a:lnTo>
                    <a:lnTo>
                      <a:pt x="187" y="155"/>
                    </a:lnTo>
                    <a:lnTo>
                      <a:pt x="187" y="155"/>
                    </a:lnTo>
                    <a:lnTo>
                      <a:pt x="191" y="156"/>
                    </a:lnTo>
                    <a:lnTo>
                      <a:pt x="193" y="156"/>
                    </a:lnTo>
                    <a:lnTo>
                      <a:pt x="196" y="158"/>
                    </a:lnTo>
                    <a:lnTo>
                      <a:pt x="196" y="158"/>
                    </a:lnTo>
                    <a:lnTo>
                      <a:pt x="199" y="159"/>
                    </a:lnTo>
                    <a:lnTo>
                      <a:pt x="200" y="161"/>
                    </a:lnTo>
                    <a:lnTo>
                      <a:pt x="200" y="161"/>
                    </a:lnTo>
                    <a:lnTo>
                      <a:pt x="199" y="162"/>
                    </a:lnTo>
                    <a:lnTo>
                      <a:pt x="198" y="162"/>
                    </a:lnTo>
                    <a:lnTo>
                      <a:pt x="198" y="162"/>
                    </a:lnTo>
                    <a:lnTo>
                      <a:pt x="199" y="163"/>
                    </a:lnTo>
                    <a:lnTo>
                      <a:pt x="202" y="163"/>
                    </a:lnTo>
                    <a:lnTo>
                      <a:pt x="202" y="163"/>
                    </a:lnTo>
                    <a:lnTo>
                      <a:pt x="202" y="163"/>
                    </a:lnTo>
                    <a:lnTo>
                      <a:pt x="202" y="163"/>
                    </a:lnTo>
                    <a:lnTo>
                      <a:pt x="201" y="162"/>
                    </a:lnTo>
                    <a:lnTo>
                      <a:pt x="201" y="162"/>
                    </a:lnTo>
                    <a:lnTo>
                      <a:pt x="201" y="161"/>
                    </a:lnTo>
                    <a:lnTo>
                      <a:pt x="202" y="160"/>
                    </a:lnTo>
                    <a:lnTo>
                      <a:pt x="202" y="160"/>
                    </a:lnTo>
                    <a:lnTo>
                      <a:pt x="205" y="161"/>
                    </a:lnTo>
                    <a:lnTo>
                      <a:pt x="209" y="162"/>
                    </a:lnTo>
                    <a:lnTo>
                      <a:pt x="209" y="162"/>
                    </a:lnTo>
                    <a:lnTo>
                      <a:pt x="216" y="162"/>
                    </a:lnTo>
                    <a:lnTo>
                      <a:pt x="222" y="160"/>
                    </a:lnTo>
                    <a:lnTo>
                      <a:pt x="222" y="160"/>
                    </a:lnTo>
                    <a:lnTo>
                      <a:pt x="223" y="160"/>
                    </a:lnTo>
                    <a:lnTo>
                      <a:pt x="224" y="161"/>
                    </a:lnTo>
                    <a:lnTo>
                      <a:pt x="225" y="163"/>
                    </a:lnTo>
                    <a:lnTo>
                      <a:pt x="225" y="163"/>
                    </a:lnTo>
                    <a:lnTo>
                      <a:pt x="230" y="167"/>
                    </a:lnTo>
                    <a:lnTo>
                      <a:pt x="230" y="167"/>
                    </a:lnTo>
                    <a:lnTo>
                      <a:pt x="231" y="168"/>
                    </a:lnTo>
                    <a:lnTo>
                      <a:pt x="231" y="171"/>
                    </a:lnTo>
                    <a:lnTo>
                      <a:pt x="231" y="175"/>
                    </a:lnTo>
                    <a:lnTo>
                      <a:pt x="231" y="175"/>
                    </a:lnTo>
                    <a:lnTo>
                      <a:pt x="232" y="177"/>
                    </a:lnTo>
                    <a:lnTo>
                      <a:pt x="233" y="180"/>
                    </a:lnTo>
                    <a:lnTo>
                      <a:pt x="237" y="183"/>
                    </a:lnTo>
                    <a:lnTo>
                      <a:pt x="237" y="183"/>
                    </a:lnTo>
                    <a:lnTo>
                      <a:pt x="240" y="189"/>
                    </a:lnTo>
                    <a:lnTo>
                      <a:pt x="240" y="189"/>
                    </a:lnTo>
                    <a:lnTo>
                      <a:pt x="243" y="193"/>
                    </a:lnTo>
                    <a:lnTo>
                      <a:pt x="243" y="193"/>
                    </a:lnTo>
                    <a:lnTo>
                      <a:pt x="244" y="195"/>
                    </a:lnTo>
                    <a:lnTo>
                      <a:pt x="245" y="196"/>
                    </a:lnTo>
                    <a:lnTo>
                      <a:pt x="246" y="197"/>
                    </a:lnTo>
                    <a:lnTo>
                      <a:pt x="246" y="197"/>
                    </a:lnTo>
                    <a:lnTo>
                      <a:pt x="248" y="197"/>
                    </a:lnTo>
                    <a:lnTo>
                      <a:pt x="249" y="198"/>
                    </a:lnTo>
                    <a:lnTo>
                      <a:pt x="250" y="200"/>
                    </a:lnTo>
                    <a:lnTo>
                      <a:pt x="250" y="200"/>
                    </a:lnTo>
                    <a:lnTo>
                      <a:pt x="248" y="201"/>
                    </a:lnTo>
                    <a:lnTo>
                      <a:pt x="245" y="201"/>
                    </a:lnTo>
                    <a:lnTo>
                      <a:pt x="245" y="201"/>
                    </a:lnTo>
                    <a:lnTo>
                      <a:pt x="244" y="202"/>
                    </a:lnTo>
                    <a:lnTo>
                      <a:pt x="244" y="204"/>
                    </a:lnTo>
                    <a:lnTo>
                      <a:pt x="243" y="205"/>
                    </a:lnTo>
                    <a:lnTo>
                      <a:pt x="242" y="206"/>
                    </a:lnTo>
                    <a:lnTo>
                      <a:pt x="242" y="206"/>
                    </a:lnTo>
                    <a:lnTo>
                      <a:pt x="241" y="207"/>
                    </a:lnTo>
                    <a:lnTo>
                      <a:pt x="242" y="207"/>
                    </a:lnTo>
                    <a:lnTo>
                      <a:pt x="244" y="208"/>
                    </a:lnTo>
                    <a:lnTo>
                      <a:pt x="244" y="208"/>
                    </a:lnTo>
                    <a:lnTo>
                      <a:pt x="246" y="209"/>
                    </a:lnTo>
                    <a:lnTo>
                      <a:pt x="247" y="210"/>
                    </a:lnTo>
                    <a:lnTo>
                      <a:pt x="247" y="210"/>
                    </a:lnTo>
                    <a:lnTo>
                      <a:pt x="248" y="210"/>
                    </a:lnTo>
                    <a:lnTo>
                      <a:pt x="248" y="211"/>
                    </a:lnTo>
                    <a:lnTo>
                      <a:pt x="247" y="212"/>
                    </a:lnTo>
                    <a:lnTo>
                      <a:pt x="247" y="212"/>
                    </a:lnTo>
                    <a:lnTo>
                      <a:pt x="248" y="218"/>
                    </a:lnTo>
                    <a:lnTo>
                      <a:pt x="248" y="218"/>
                    </a:lnTo>
                    <a:lnTo>
                      <a:pt x="249" y="219"/>
                    </a:lnTo>
                    <a:lnTo>
                      <a:pt x="251" y="220"/>
                    </a:lnTo>
                    <a:lnTo>
                      <a:pt x="251" y="220"/>
                    </a:lnTo>
                    <a:lnTo>
                      <a:pt x="252" y="221"/>
                    </a:lnTo>
                    <a:lnTo>
                      <a:pt x="251" y="221"/>
                    </a:lnTo>
                    <a:lnTo>
                      <a:pt x="248" y="221"/>
                    </a:lnTo>
                    <a:lnTo>
                      <a:pt x="248" y="221"/>
                    </a:lnTo>
                    <a:lnTo>
                      <a:pt x="247" y="221"/>
                    </a:lnTo>
                    <a:lnTo>
                      <a:pt x="246" y="222"/>
                    </a:lnTo>
                    <a:lnTo>
                      <a:pt x="246" y="222"/>
                    </a:lnTo>
                    <a:lnTo>
                      <a:pt x="247" y="223"/>
                    </a:lnTo>
                    <a:lnTo>
                      <a:pt x="248" y="223"/>
                    </a:lnTo>
                    <a:lnTo>
                      <a:pt x="248" y="223"/>
                    </a:lnTo>
                    <a:lnTo>
                      <a:pt x="245" y="225"/>
                    </a:lnTo>
                    <a:lnTo>
                      <a:pt x="245" y="225"/>
                    </a:lnTo>
                    <a:lnTo>
                      <a:pt x="245" y="225"/>
                    </a:lnTo>
                    <a:lnTo>
                      <a:pt x="246" y="226"/>
                    </a:lnTo>
                    <a:lnTo>
                      <a:pt x="246" y="226"/>
                    </a:lnTo>
                    <a:lnTo>
                      <a:pt x="247" y="228"/>
                    </a:lnTo>
                    <a:lnTo>
                      <a:pt x="247" y="229"/>
                    </a:lnTo>
                    <a:lnTo>
                      <a:pt x="247" y="229"/>
                    </a:lnTo>
                    <a:lnTo>
                      <a:pt x="248" y="230"/>
                    </a:lnTo>
                    <a:lnTo>
                      <a:pt x="248" y="231"/>
                    </a:lnTo>
                    <a:lnTo>
                      <a:pt x="248" y="231"/>
                    </a:lnTo>
                    <a:lnTo>
                      <a:pt x="247" y="232"/>
                    </a:lnTo>
                    <a:lnTo>
                      <a:pt x="246" y="233"/>
                    </a:lnTo>
                    <a:lnTo>
                      <a:pt x="246" y="233"/>
                    </a:lnTo>
                    <a:lnTo>
                      <a:pt x="247" y="233"/>
                    </a:lnTo>
                    <a:lnTo>
                      <a:pt x="249" y="234"/>
                    </a:lnTo>
                    <a:lnTo>
                      <a:pt x="253" y="235"/>
                    </a:lnTo>
                    <a:lnTo>
                      <a:pt x="253" y="235"/>
                    </a:lnTo>
                    <a:lnTo>
                      <a:pt x="254" y="235"/>
                    </a:lnTo>
                    <a:lnTo>
                      <a:pt x="253" y="234"/>
                    </a:lnTo>
                    <a:lnTo>
                      <a:pt x="250" y="233"/>
                    </a:lnTo>
                    <a:lnTo>
                      <a:pt x="250" y="233"/>
                    </a:lnTo>
                    <a:lnTo>
                      <a:pt x="250" y="232"/>
                    </a:lnTo>
                    <a:lnTo>
                      <a:pt x="250" y="232"/>
                    </a:lnTo>
                    <a:lnTo>
                      <a:pt x="252" y="232"/>
                    </a:lnTo>
                    <a:lnTo>
                      <a:pt x="252" y="232"/>
                    </a:lnTo>
                    <a:lnTo>
                      <a:pt x="253" y="232"/>
                    </a:lnTo>
                    <a:lnTo>
                      <a:pt x="253" y="231"/>
                    </a:lnTo>
                    <a:lnTo>
                      <a:pt x="253" y="231"/>
                    </a:lnTo>
                    <a:lnTo>
                      <a:pt x="253" y="230"/>
                    </a:lnTo>
                    <a:lnTo>
                      <a:pt x="253" y="231"/>
                    </a:lnTo>
                    <a:lnTo>
                      <a:pt x="256" y="231"/>
                    </a:lnTo>
                    <a:lnTo>
                      <a:pt x="256" y="231"/>
                    </a:lnTo>
                    <a:lnTo>
                      <a:pt x="258" y="232"/>
                    </a:lnTo>
                    <a:lnTo>
                      <a:pt x="259" y="231"/>
                    </a:lnTo>
                    <a:lnTo>
                      <a:pt x="259" y="230"/>
                    </a:lnTo>
                    <a:lnTo>
                      <a:pt x="259" y="230"/>
                    </a:lnTo>
                    <a:lnTo>
                      <a:pt x="260" y="230"/>
                    </a:lnTo>
                    <a:lnTo>
                      <a:pt x="260" y="231"/>
                    </a:lnTo>
                    <a:lnTo>
                      <a:pt x="260" y="231"/>
                    </a:lnTo>
                    <a:lnTo>
                      <a:pt x="262" y="231"/>
                    </a:lnTo>
                    <a:lnTo>
                      <a:pt x="263" y="231"/>
                    </a:lnTo>
                    <a:lnTo>
                      <a:pt x="263" y="231"/>
                    </a:lnTo>
                    <a:lnTo>
                      <a:pt x="265" y="230"/>
                    </a:lnTo>
                    <a:lnTo>
                      <a:pt x="268" y="229"/>
                    </a:lnTo>
                    <a:lnTo>
                      <a:pt x="268" y="229"/>
                    </a:lnTo>
                    <a:lnTo>
                      <a:pt x="269" y="230"/>
                    </a:lnTo>
                    <a:lnTo>
                      <a:pt x="270" y="231"/>
                    </a:lnTo>
                    <a:lnTo>
                      <a:pt x="270" y="231"/>
                    </a:lnTo>
                    <a:lnTo>
                      <a:pt x="271" y="230"/>
                    </a:lnTo>
                    <a:lnTo>
                      <a:pt x="271" y="228"/>
                    </a:lnTo>
                    <a:lnTo>
                      <a:pt x="270" y="224"/>
                    </a:lnTo>
                    <a:lnTo>
                      <a:pt x="270" y="224"/>
                    </a:lnTo>
                    <a:lnTo>
                      <a:pt x="269" y="224"/>
                    </a:lnTo>
                    <a:lnTo>
                      <a:pt x="268" y="223"/>
                    </a:lnTo>
                    <a:lnTo>
                      <a:pt x="264" y="222"/>
                    </a:lnTo>
                    <a:lnTo>
                      <a:pt x="264" y="222"/>
                    </a:lnTo>
                    <a:lnTo>
                      <a:pt x="263" y="221"/>
                    </a:lnTo>
                    <a:lnTo>
                      <a:pt x="263" y="219"/>
                    </a:lnTo>
                    <a:lnTo>
                      <a:pt x="264" y="213"/>
                    </a:lnTo>
                    <a:lnTo>
                      <a:pt x="264" y="213"/>
                    </a:lnTo>
                    <a:lnTo>
                      <a:pt x="265" y="211"/>
                    </a:lnTo>
                    <a:lnTo>
                      <a:pt x="269" y="207"/>
                    </a:lnTo>
                    <a:lnTo>
                      <a:pt x="274" y="203"/>
                    </a:lnTo>
                    <a:lnTo>
                      <a:pt x="274" y="203"/>
                    </a:lnTo>
                    <a:lnTo>
                      <a:pt x="278" y="202"/>
                    </a:lnTo>
                    <a:lnTo>
                      <a:pt x="283" y="201"/>
                    </a:lnTo>
                    <a:lnTo>
                      <a:pt x="283" y="201"/>
                    </a:lnTo>
                    <a:lnTo>
                      <a:pt x="286" y="201"/>
                    </a:lnTo>
                    <a:lnTo>
                      <a:pt x="286" y="199"/>
                    </a:lnTo>
                    <a:lnTo>
                      <a:pt x="286" y="199"/>
                    </a:lnTo>
                    <a:lnTo>
                      <a:pt x="284" y="196"/>
                    </a:lnTo>
                    <a:lnTo>
                      <a:pt x="283" y="194"/>
                    </a:lnTo>
                    <a:lnTo>
                      <a:pt x="283" y="194"/>
                    </a:lnTo>
                    <a:lnTo>
                      <a:pt x="285" y="194"/>
                    </a:lnTo>
                    <a:lnTo>
                      <a:pt x="288" y="195"/>
                    </a:lnTo>
                    <a:lnTo>
                      <a:pt x="288" y="195"/>
                    </a:lnTo>
                    <a:lnTo>
                      <a:pt x="288" y="193"/>
                    </a:lnTo>
                    <a:lnTo>
                      <a:pt x="287" y="191"/>
                    </a:lnTo>
                    <a:lnTo>
                      <a:pt x="287" y="191"/>
                    </a:lnTo>
                    <a:lnTo>
                      <a:pt x="287" y="190"/>
                    </a:lnTo>
                    <a:lnTo>
                      <a:pt x="286" y="188"/>
                    </a:lnTo>
                    <a:lnTo>
                      <a:pt x="286" y="188"/>
                    </a:lnTo>
                    <a:lnTo>
                      <a:pt x="288" y="188"/>
                    </a:lnTo>
                    <a:lnTo>
                      <a:pt x="290" y="188"/>
                    </a:lnTo>
                    <a:lnTo>
                      <a:pt x="290" y="188"/>
                    </a:lnTo>
                    <a:lnTo>
                      <a:pt x="291" y="186"/>
                    </a:lnTo>
                    <a:lnTo>
                      <a:pt x="292" y="182"/>
                    </a:lnTo>
                    <a:lnTo>
                      <a:pt x="292" y="182"/>
                    </a:lnTo>
                    <a:lnTo>
                      <a:pt x="293" y="181"/>
                    </a:lnTo>
                    <a:lnTo>
                      <a:pt x="292" y="179"/>
                    </a:lnTo>
                    <a:lnTo>
                      <a:pt x="292" y="179"/>
                    </a:lnTo>
                    <a:lnTo>
                      <a:pt x="290" y="178"/>
                    </a:lnTo>
                    <a:lnTo>
                      <a:pt x="288" y="176"/>
                    </a:lnTo>
                    <a:lnTo>
                      <a:pt x="288" y="176"/>
                    </a:lnTo>
                    <a:lnTo>
                      <a:pt x="287" y="175"/>
                    </a:lnTo>
                    <a:lnTo>
                      <a:pt x="284" y="175"/>
                    </a:lnTo>
                    <a:lnTo>
                      <a:pt x="279" y="175"/>
                    </a:lnTo>
                    <a:lnTo>
                      <a:pt x="279" y="175"/>
                    </a:lnTo>
                    <a:lnTo>
                      <a:pt x="275" y="174"/>
                    </a:lnTo>
                    <a:lnTo>
                      <a:pt x="272" y="172"/>
                    </a:lnTo>
                    <a:lnTo>
                      <a:pt x="272" y="172"/>
                    </a:lnTo>
                    <a:lnTo>
                      <a:pt x="271" y="171"/>
                    </a:lnTo>
                    <a:lnTo>
                      <a:pt x="270" y="170"/>
                    </a:lnTo>
                    <a:lnTo>
                      <a:pt x="271" y="167"/>
                    </a:lnTo>
                    <a:lnTo>
                      <a:pt x="271" y="167"/>
                    </a:lnTo>
                    <a:lnTo>
                      <a:pt x="271" y="166"/>
                    </a:lnTo>
                    <a:lnTo>
                      <a:pt x="269" y="163"/>
                    </a:lnTo>
                    <a:lnTo>
                      <a:pt x="269" y="163"/>
                    </a:lnTo>
                    <a:lnTo>
                      <a:pt x="268" y="161"/>
                    </a:lnTo>
                    <a:lnTo>
                      <a:pt x="266" y="161"/>
                    </a:lnTo>
                    <a:lnTo>
                      <a:pt x="265" y="161"/>
                    </a:lnTo>
                    <a:lnTo>
                      <a:pt x="265" y="161"/>
                    </a:lnTo>
                    <a:lnTo>
                      <a:pt x="264" y="162"/>
                    </a:lnTo>
                    <a:lnTo>
                      <a:pt x="264" y="162"/>
                    </a:lnTo>
                    <a:lnTo>
                      <a:pt x="264" y="164"/>
                    </a:lnTo>
                    <a:lnTo>
                      <a:pt x="264" y="164"/>
                    </a:lnTo>
                    <a:lnTo>
                      <a:pt x="264" y="165"/>
                    </a:lnTo>
                    <a:lnTo>
                      <a:pt x="263" y="165"/>
                    </a:lnTo>
                    <a:lnTo>
                      <a:pt x="263" y="165"/>
                    </a:lnTo>
                    <a:lnTo>
                      <a:pt x="262" y="165"/>
                    </a:lnTo>
                    <a:lnTo>
                      <a:pt x="261" y="164"/>
                    </a:lnTo>
                    <a:lnTo>
                      <a:pt x="262" y="162"/>
                    </a:lnTo>
                    <a:lnTo>
                      <a:pt x="262" y="162"/>
                    </a:lnTo>
                    <a:lnTo>
                      <a:pt x="261" y="159"/>
                    </a:lnTo>
                    <a:lnTo>
                      <a:pt x="260" y="157"/>
                    </a:lnTo>
                    <a:lnTo>
                      <a:pt x="260" y="155"/>
                    </a:lnTo>
                    <a:lnTo>
                      <a:pt x="260" y="155"/>
                    </a:lnTo>
                    <a:lnTo>
                      <a:pt x="261" y="152"/>
                    </a:lnTo>
                    <a:lnTo>
                      <a:pt x="262" y="151"/>
                    </a:lnTo>
                    <a:lnTo>
                      <a:pt x="263" y="151"/>
                    </a:lnTo>
                    <a:lnTo>
                      <a:pt x="263" y="150"/>
                    </a:lnTo>
                    <a:lnTo>
                      <a:pt x="263" y="150"/>
                    </a:lnTo>
                    <a:lnTo>
                      <a:pt x="262" y="148"/>
                    </a:lnTo>
                    <a:lnTo>
                      <a:pt x="261" y="146"/>
                    </a:lnTo>
                    <a:lnTo>
                      <a:pt x="261" y="146"/>
                    </a:lnTo>
                    <a:lnTo>
                      <a:pt x="261" y="144"/>
                    </a:lnTo>
                    <a:lnTo>
                      <a:pt x="262" y="141"/>
                    </a:lnTo>
                    <a:lnTo>
                      <a:pt x="262" y="141"/>
                    </a:lnTo>
                    <a:lnTo>
                      <a:pt x="261" y="138"/>
                    </a:lnTo>
                    <a:lnTo>
                      <a:pt x="260" y="136"/>
                    </a:lnTo>
                    <a:lnTo>
                      <a:pt x="260" y="136"/>
                    </a:lnTo>
                    <a:lnTo>
                      <a:pt x="260" y="134"/>
                    </a:lnTo>
                    <a:lnTo>
                      <a:pt x="262" y="132"/>
                    </a:lnTo>
                    <a:lnTo>
                      <a:pt x="262" y="132"/>
                    </a:lnTo>
                    <a:lnTo>
                      <a:pt x="262" y="131"/>
                    </a:lnTo>
                    <a:lnTo>
                      <a:pt x="261" y="130"/>
                    </a:lnTo>
                    <a:lnTo>
                      <a:pt x="259" y="129"/>
                    </a:lnTo>
                    <a:lnTo>
                      <a:pt x="259" y="129"/>
                    </a:lnTo>
                    <a:lnTo>
                      <a:pt x="260" y="127"/>
                    </a:lnTo>
                    <a:lnTo>
                      <a:pt x="260" y="125"/>
                    </a:lnTo>
                    <a:lnTo>
                      <a:pt x="260" y="125"/>
                    </a:lnTo>
                    <a:lnTo>
                      <a:pt x="258" y="124"/>
                    </a:lnTo>
                    <a:lnTo>
                      <a:pt x="255" y="123"/>
                    </a:lnTo>
                    <a:lnTo>
                      <a:pt x="255" y="123"/>
                    </a:lnTo>
                    <a:lnTo>
                      <a:pt x="253" y="121"/>
                    </a:lnTo>
                    <a:lnTo>
                      <a:pt x="252" y="120"/>
                    </a:lnTo>
                    <a:lnTo>
                      <a:pt x="252" y="120"/>
                    </a:lnTo>
                    <a:lnTo>
                      <a:pt x="252" y="119"/>
                    </a:lnTo>
                    <a:lnTo>
                      <a:pt x="253" y="118"/>
                    </a:lnTo>
                    <a:lnTo>
                      <a:pt x="256" y="117"/>
                    </a:lnTo>
                    <a:lnTo>
                      <a:pt x="256" y="117"/>
                    </a:lnTo>
                    <a:lnTo>
                      <a:pt x="257" y="117"/>
                    </a:lnTo>
                    <a:lnTo>
                      <a:pt x="258" y="116"/>
                    </a:lnTo>
                    <a:lnTo>
                      <a:pt x="258" y="115"/>
                    </a:lnTo>
                    <a:lnTo>
                      <a:pt x="258" y="115"/>
                    </a:lnTo>
                    <a:lnTo>
                      <a:pt x="258" y="114"/>
                    </a:lnTo>
                    <a:lnTo>
                      <a:pt x="259" y="113"/>
                    </a:lnTo>
                    <a:lnTo>
                      <a:pt x="259" y="113"/>
                    </a:lnTo>
                    <a:lnTo>
                      <a:pt x="261" y="114"/>
                    </a:lnTo>
                    <a:lnTo>
                      <a:pt x="263" y="115"/>
                    </a:lnTo>
                    <a:lnTo>
                      <a:pt x="263" y="115"/>
                    </a:lnTo>
                    <a:lnTo>
                      <a:pt x="264" y="115"/>
                    </a:lnTo>
                    <a:lnTo>
                      <a:pt x="266" y="115"/>
                    </a:lnTo>
                    <a:lnTo>
                      <a:pt x="268" y="114"/>
                    </a:lnTo>
                    <a:lnTo>
                      <a:pt x="268" y="118"/>
                    </a:lnTo>
                    <a:lnTo>
                      <a:pt x="273" y="118"/>
                    </a:lnTo>
                    <a:lnTo>
                      <a:pt x="273" y="115"/>
                    </a:lnTo>
                    <a:lnTo>
                      <a:pt x="272" y="115"/>
                    </a:lnTo>
                    <a:lnTo>
                      <a:pt x="272" y="107"/>
                    </a:lnTo>
                    <a:lnTo>
                      <a:pt x="272" y="107"/>
                    </a:lnTo>
                    <a:lnTo>
                      <a:pt x="272" y="106"/>
                    </a:lnTo>
                    <a:lnTo>
                      <a:pt x="273" y="105"/>
                    </a:lnTo>
                    <a:lnTo>
                      <a:pt x="273" y="105"/>
                    </a:lnTo>
                    <a:lnTo>
                      <a:pt x="274" y="104"/>
                    </a:lnTo>
                    <a:lnTo>
                      <a:pt x="275" y="102"/>
                    </a:lnTo>
                    <a:lnTo>
                      <a:pt x="274" y="101"/>
                    </a:lnTo>
                    <a:lnTo>
                      <a:pt x="270" y="99"/>
                    </a:lnTo>
                    <a:lnTo>
                      <a:pt x="272" y="95"/>
                    </a:lnTo>
                    <a:lnTo>
                      <a:pt x="274" y="96"/>
                    </a:lnTo>
                    <a:lnTo>
                      <a:pt x="278" y="96"/>
                    </a:lnTo>
                    <a:lnTo>
                      <a:pt x="279" y="95"/>
                    </a:lnTo>
                    <a:lnTo>
                      <a:pt x="276" y="91"/>
                    </a:lnTo>
                    <a:lnTo>
                      <a:pt x="280" y="87"/>
                    </a:lnTo>
                    <a:lnTo>
                      <a:pt x="282" y="91"/>
                    </a:lnTo>
                    <a:lnTo>
                      <a:pt x="292" y="84"/>
                    </a:lnTo>
                    <a:lnTo>
                      <a:pt x="291" y="83"/>
                    </a:lnTo>
                    <a:lnTo>
                      <a:pt x="302" y="76"/>
                    </a:lnTo>
                    <a:lnTo>
                      <a:pt x="305" y="75"/>
                    </a:lnTo>
                    <a:lnTo>
                      <a:pt x="307" y="71"/>
                    </a:lnTo>
                    <a:lnTo>
                      <a:pt x="310" y="64"/>
                    </a:lnTo>
                    <a:lnTo>
                      <a:pt x="311" y="63"/>
                    </a:lnTo>
                    <a:lnTo>
                      <a:pt x="311" y="63"/>
                    </a:lnTo>
                    <a:lnTo>
                      <a:pt x="302" y="56"/>
                    </a:lnTo>
                    <a:lnTo>
                      <a:pt x="302" y="5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2" name="フリーフォーム 41">
                <a:extLst>
                  <a:ext uri="{FF2B5EF4-FFF2-40B4-BE49-F238E27FC236}">
                    <a16:creationId xmlns:a16="http://schemas.microsoft.com/office/drawing/2014/main" id="{00000000-0008-0000-0000-000076050000}"/>
                  </a:ext>
                </a:extLst>
              </p:cNvPr>
              <p:cNvSpPr>
                <a:spLocks noEditPoints="1"/>
              </p:cNvSpPr>
              <p:nvPr/>
            </p:nvSpPr>
            <p:spPr bwMode="auto">
              <a:xfrm>
                <a:off x="456" y="606"/>
                <a:ext cx="46" cy="58"/>
              </a:xfrm>
              <a:custGeom>
                <a:avLst/>
                <a:gdLst>
                  <a:gd name="T0" fmla="*/ 383 w 414"/>
                  <a:gd name="T1" fmla="*/ 32 h 528"/>
                  <a:gd name="T2" fmla="*/ 359 w 414"/>
                  <a:gd name="T3" fmla="*/ 26 h 528"/>
                  <a:gd name="T4" fmla="*/ 329 w 414"/>
                  <a:gd name="T5" fmla="*/ 17 h 528"/>
                  <a:gd name="T6" fmla="*/ 312 w 414"/>
                  <a:gd name="T7" fmla="*/ 1 h 528"/>
                  <a:gd name="T8" fmla="*/ 317 w 414"/>
                  <a:gd name="T9" fmla="*/ 18 h 528"/>
                  <a:gd name="T10" fmla="*/ 301 w 414"/>
                  <a:gd name="T11" fmla="*/ 38 h 528"/>
                  <a:gd name="T12" fmla="*/ 287 w 414"/>
                  <a:gd name="T13" fmla="*/ 54 h 528"/>
                  <a:gd name="T14" fmla="*/ 271 w 414"/>
                  <a:gd name="T15" fmla="*/ 61 h 528"/>
                  <a:gd name="T16" fmla="*/ 258 w 414"/>
                  <a:gd name="T17" fmla="*/ 50 h 528"/>
                  <a:gd name="T18" fmla="*/ 241 w 414"/>
                  <a:gd name="T19" fmla="*/ 33 h 528"/>
                  <a:gd name="T20" fmla="*/ 225 w 414"/>
                  <a:gd name="T21" fmla="*/ 17 h 528"/>
                  <a:gd name="T22" fmla="*/ 203 w 414"/>
                  <a:gd name="T23" fmla="*/ 3 h 528"/>
                  <a:gd name="T24" fmla="*/ 202 w 414"/>
                  <a:gd name="T25" fmla="*/ 31 h 528"/>
                  <a:gd name="T26" fmla="*/ 202 w 414"/>
                  <a:gd name="T27" fmla="*/ 71 h 528"/>
                  <a:gd name="T28" fmla="*/ 213 w 414"/>
                  <a:gd name="T29" fmla="*/ 100 h 528"/>
                  <a:gd name="T30" fmla="*/ 197 w 414"/>
                  <a:gd name="T31" fmla="*/ 107 h 528"/>
                  <a:gd name="T32" fmla="*/ 196 w 414"/>
                  <a:gd name="T33" fmla="*/ 129 h 528"/>
                  <a:gd name="T34" fmla="*/ 198 w 414"/>
                  <a:gd name="T35" fmla="*/ 144 h 528"/>
                  <a:gd name="T36" fmla="*/ 202 w 414"/>
                  <a:gd name="T37" fmla="*/ 189 h 528"/>
                  <a:gd name="T38" fmla="*/ 177 w 414"/>
                  <a:gd name="T39" fmla="*/ 240 h 528"/>
                  <a:gd name="T40" fmla="*/ 150 w 414"/>
                  <a:gd name="T41" fmla="*/ 238 h 528"/>
                  <a:gd name="T42" fmla="*/ 132 w 414"/>
                  <a:gd name="T43" fmla="*/ 249 h 528"/>
                  <a:gd name="T44" fmla="*/ 98 w 414"/>
                  <a:gd name="T45" fmla="*/ 256 h 528"/>
                  <a:gd name="T46" fmla="*/ 80 w 414"/>
                  <a:gd name="T47" fmla="*/ 280 h 528"/>
                  <a:gd name="T48" fmla="*/ 56 w 414"/>
                  <a:gd name="T49" fmla="*/ 278 h 528"/>
                  <a:gd name="T50" fmla="*/ 40 w 414"/>
                  <a:gd name="T51" fmla="*/ 313 h 528"/>
                  <a:gd name="T52" fmla="*/ 1 w 414"/>
                  <a:gd name="T53" fmla="*/ 324 h 528"/>
                  <a:gd name="T54" fmla="*/ 20 w 414"/>
                  <a:gd name="T55" fmla="*/ 377 h 528"/>
                  <a:gd name="T56" fmla="*/ 38 w 414"/>
                  <a:gd name="T57" fmla="*/ 371 h 528"/>
                  <a:gd name="T58" fmla="*/ 69 w 414"/>
                  <a:gd name="T59" fmla="*/ 418 h 528"/>
                  <a:gd name="T60" fmla="*/ 93 w 414"/>
                  <a:gd name="T61" fmla="*/ 443 h 528"/>
                  <a:gd name="T62" fmla="*/ 160 w 414"/>
                  <a:gd name="T63" fmla="*/ 479 h 528"/>
                  <a:gd name="T64" fmla="*/ 202 w 414"/>
                  <a:gd name="T65" fmla="*/ 476 h 528"/>
                  <a:gd name="T66" fmla="*/ 245 w 414"/>
                  <a:gd name="T67" fmla="*/ 456 h 528"/>
                  <a:gd name="T68" fmla="*/ 288 w 414"/>
                  <a:gd name="T69" fmla="*/ 455 h 528"/>
                  <a:gd name="T70" fmla="*/ 264 w 414"/>
                  <a:gd name="T71" fmla="*/ 428 h 528"/>
                  <a:gd name="T72" fmla="*/ 233 w 414"/>
                  <a:gd name="T73" fmla="*/ 419 h 528"/>
                  <a:gd name="T74" fmla="*/ 188 w 414"/>
                  <a:gd name="T75" fmla="*/ 393 h 528"/>
                  <a:gd name="T76" fmla="*/ 243 w 414"/>
                  <a:gd name="T77" fmla="*/ 385 h 528"/>
                  <a:gd name="T78" fmla="*/ 229 w 414"/>
                  <a:gd name="T79" fmla="*/ 371 h 528"/>
                  <a:gd name="T80" fmla="*/ 268 w 414"/>
                  <a:gd name="T81" fmla="*/ 407 h 528"/>
                  <a:gd name="T82" fmla="*/ 310 w 414"/>
                  <a:gd name="T83" fmla="*/ 449 h 528"/>
                  <a:gd name="T84" fmla="*/ 350 w 414"/>
                  <a:gd name="T85" fmla="*/ 480 h 528"/>
                  <a:gd name="T86" fmla="*/ 402 w 414"/>
                  <a:gd name="T87" fmla="*/ 528 h 528"/>
                  <a:gd name="T88" fmla="*/ 373 w 414"/>
                  <a:gd name="T89" fmla="*/ 471 h 528"/>
                  <a:gd name="T90" fmla="*/ 339 w 414"/>
                  <a:gd name="T91" fmla="*/ 412 h 528"/>
                  <a:gd name="T92" fmla="*/ 312 w 414"/>
                  <a:gd name="T93" fmla="*/ 329 h 528"/>
                  <a:gd name="T94" fmla="*/ 313 w 414"/>
                  <a:gd name="T95" fmla="*/ 280 h 528"/>
                  <a:gd name="T96" fmla="*/ 324 w 414"/>
                  <a:gd name="T97" fmla="*/ 266 h 528"/>
                  <a:gd name="T98" fmla="*/ 331 w 414"/>
                  <a:gd name="T99" fmla="*/ 247 h 528"/>
                  <a:gd name="T100" fmla="*/ 329 w 414"/>
                  <a:gd name="T101" fmla="*/ 222 h 528"/>
                  <a:gd name="T102" fmla="*/ 336 w 414"/>
                  <a:gd name="T103" fmla="*/ 186 h 528"/>
                  <a:gd name="T104" fmla="*/ 362 w 414"/>
                  <a:gd name="T105" fmla="*/ 127 h 528"/>
                  <a:gd name="T106" fmla="*/ 373 w 414"/>
                  <a:gd name="T107" fmla="*/ 83 h 528"/>
                  <a:gd name="T108" fmla="*/ 390 w 414"/>
                  <a:gd name="T109" fmla="*/ 49 h 528"/>
                  <a:gd name="T110" fmla="*/ 328 w 414"/>
                  <a:gd name="T111" fmla="*/ 444 h 528"/>
                  <a:gd name="T112" fmla="*/ 317 w 414"/>
                  <a:gd name="T113" fmla="*/ 441 h 528"/>
                  <a:gd name="T114" fmla="*/ 300 w 414"/>
                  <a:gd name="T115" fmla="*/ 408 h 528"/>
                  <a:gd name="T116" fmla="*/ 298 w 414"/>
                  <a:gd name="T117" fmla="*/ 376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4" h="528">
                    <a:moveTo>
                      <a:pt x="391" y="36"/>
                    </a:moveTo>
                    <a:lnTo>
                      <a:pt x="391" y="36"/>
                    </a:lnTo>
                    <a:lnTo>
                      <a:pt x="390" y="37"/>
                    </a:lnTo>
                    <a:lnTo>
                      <a:pt x="389" y="37"/>
                    </a:lnTo>
                    <a:lnTo>
                      <a:pt x="389" y="37"/>
                    </a:lnTo>
                    <a:lnTo>
                      <a:pt x="389" y="37"/>
                    </a:lnTo>
                    <a:lnTo>
                      <a:pt x="389" y="35"/>
                    </a:lnTo>
                    <a:lnTo>
                      <a:pt x="389" y="34"/>
                    </a:lnTo>
                    <a:lnTo>
                      <a:pt x="388" y="33"/>
                    </a:lnTo>
                    <a:lnTo>
                      <a:pt x="388" y="33"/>
                    </a:lnTo>
                    <a:lnTo>
                      <a:pt x="384" y="32"/>
                    </a:lnTo>
                    <a:lnTo>
                      <a:pt x="383" y="32"/>
                    </a:lnTo>
                    <a:lnTo>
                      <a:pt x="383" y="32"/>
                    </a:lnTo>
                    <a:lnTo>
                      <a:pt x="383" y="32"/>
                    </a:lnTo>
                    <a:lnTo>
                      <a:pt x="385" y="34"/>
                    </a:lnTo>
                    <a:lnTo>
                      <a:pt x="385" y="35"/>
                    </a:lnTo>
                    <a:lnTo>
                      <a:pt x="384" y="35"/>
                    </a:lnTo>
                    <a:lnTo>
                      <a:pt x="384" y="35"/>
                    </a:lnTo>
                    <a:lnTo>
                      <a:pt x="380" y="32"/>
                    </a:lnTo>
                    <a:lnTo>
                      <a:pt x="374" y="30"/>
                    </a:lnTo>
                    <a:lnTo>
                      <a:pt x="374" y="30"/>
                    </a:lnTo>
                    <a:lnTo>
                      <a:pt x="372" y="30"/>
                    </a:lnTo>
                    <a:lnTo>
                      <a:pt x="369" y="30"/>
                    </a:lnTo>
                    <a:lnTo>
                      <a:pt x="366" y="30"/>
                    </a:lnTo>
                    <a:lnTo>
                      <a:pt x="364" y="30"/>
                    </a:lnTo>
                    <a:lnTo>
                      <a:pt x="364" y="30"/>
                    </a:lnTo>
                    <a:lnTo>
                      <a:pt x="361" y="28"/>
                    </a:lnTo>
                    <a:lnTo>
                      <a:pt x="359" y="26"/>
                    </a:lnTo>
                    <a:lnTo>
                      <a:pt x="359" y="26"/>
                    </a:lnTo>
                    <a:lnTo>
                      <a:pt x="353" y="23"/>
                    </a:lnTo>
                    <a:lnTo>
                      <a:pt x="347" y="21"/>
                    </a:lnTo>
                    <a:lnTo>
                      <a:pt x="347" y="21"/>
                    </a:lnTo>
                    <a:lnTo>
                      <a:pt x="343" y="19"/>
                    </a:lnTo>
                    <a:lnTo>
                      <a:pt x="342" y="19"/>
                    </a:lnTo>
                    <a:lnTo>
                      <a:pt x="341" y="19"/>
                    </a:lnTo>
                    <a:lnTo>
                      <a:pt x="341" y="19"/>
                    </a:lnTo>
                    <a:lnTo>
                      <a:pt x="339" y="20"/>
                    </a:lnTo>
                    <a:lnTo>
                      <a:pt x="338" y="21"/>
                    </a:lnTo>
                    <a:lnTo>
                      <a:pt x="336" y="20"/>
                    </a:lnTo>
                    <a:lnTo>
                      <a:pt x="336" y="20"/>
                    </a:lnTo>
                    <a:lnTo>
                      <a:pt x="329" y="17"/>
                    </a:lnTo>
                    <a:lnTo>
                      <a:pt x="329" y="17"/>
                    </a:lnTo>
                    <a:lnTo>
                      <a:pt x="327" y="14"/>
                    </a:lnTo>
                    <a:lnTo>
                      <a:pt x="325" y="11"/>
                    </a:lnTo>
                    <a:lnTo>
                      <a:pt x="325" y="11"/>
                    </a:lnTo>
                    <a:lnTo>
                      <a:pt x="323" y="9"/>
                    </a:lnTo>
                    <a:lnTo>
                      <a:pt x="321" y="7"/>
                    </a:lnTo>
                    <a:lnTo>
                      <a:pt x="321" y="7"/>
                    </a:lnTo>
                    <a:lnTo>
                      <a:pt x="321" y="4"/>
                    </a:lnTo>
                    <a:lnTo>
                      <a:pt x="321" y="2"/>
                    </a:lnTo>
                    <a:lnTo>
                      <a:pt x="321" y="2"/>
                    </a:lnTo>
                    <a:lnTo>
                      <a:pt x="319" y="0"/>
                    </a:lnTo>
                    <a:lnTo>
                      <a:pt x="317" y="0"/>
                    </a:lnTo>
                    <a:lnTo>
                      <a:pt x="317" y="0"/>
                    </a:lnTo>
                    <a:lnTo>
                      <a:pt x="315" y="0"/>
                    </a:lnTo>
                    <a:lnTo>
                      <a:pt x="312" y="1"/>
                    </a:lnTo>
                    <a:lnTo>
                      <a:pt x="312" y="2"/>
                    </a:lnTo>
                    <a:lnTo>
                      <a:pt x="312" y="2"/>
                    </a:lnTo>
                    <a:lnTo>
                      <a:pt x="312" y="7"/>
                    </a:lnTo>
                    <a:lnTo>
                      <a:pt x="311" y="11"/>
                    </a:lnTo>
                    <a:lnTo>
                      <a:pt x="311" y="11"/>
                    </a:lnTo>
                    <a:lnTo>
                      <a:pt x="311" y="11"/>
                    </a:lnTo>
                    <a:lnTo>
                      <a:pt x="311" y="12"/>
                    </a:lnTo>
                    <a:lnTo>
                      <a:pt x="311" y="12"/>
                    </a:lnTo>
                    <a:lnTo>
                      <a:pt x="313" y="14"/>
                    </a:lnTo>
                    <a:lnTo>
                      <a:pt x="316" y="17"/>
                    </a:lnTo>
                    <a:lnTo>
                      <a:pt x="316" y="17"/>
                    </a:lnTo>
                    <a:lnTo>
                      <a:pt x="317" y="17"/>
                    </a:lnTo>
                    <a:lnTo>
                      <a:pt x="317" y="18"/>
                    </a:lnTo>
                    <a:lnTo>
                      <a:pt x="317" y="18"/>
                    </a:lnTo>
                    <a:lnTo>
                      <a:pt x="317" y="21"/>
                    </a:lnTo>
                    <a:lnTo>
                      <a:pt x="317" y="21"/>
                    </a:lnTo>
                    <a:lnTo>
                      <a:pt x="320" y="25"/>
                    </a:lnTo>
                    <a:lnTo>
                      <a:pt x="320" y="25"/>
                    </a:lnTo>
                    <a:lnTo>
                      <a:pt x="321" y="27"/>
                    </a:lnTo>
                    <a:lnTo>
                      <a:pt x="321" y="28"/>
                    </a:lnTo>
                    <a:lnTo>
                      <a:pt x="321" y="29"/>
                    </a:lnTo>
                    <a:lnTo>
                      <a:pt x="321" y="29"/>
                    </a:lnTo>
                    <a:lnTo>
                      <a:pt x="318" y="31"/>
                    </a:lnTo>
                    <a:lnTo>
                      <a:pt x="315" y="33"/>
                    </a:lnTo>
                    <a:lnTo>
                      <a:pt x="315" y="33"/>
                    </a:lnTo>
                    <a:lnTo>
                      <a:pt x="303" y="36"/>
                    </a:lnTo>
                    <a:lnTo>
                      <a:pt x="303" y="36"/>
                    </a:lnTo>
                    <a:lnTo>
                      <a:pt x="301" y="38"/>
                    </a:lnTo>
                    <a:lnTo>
                      <a:pt x="299" y="40"/>
                    </a:lnTo>
                    <a:lnTo>
                      <a:pt x="299" y="40"/>
                    </a:lnTo>
                    <a:lnTo>
                      <a:pt x="298" y="41"/>
                    </a:lnTo>
                    <a:lnTo>
                      <a:pt x="298" y="41"/>
                    </a:lnTo>
                    <a:lnTo>
                      <a:pt x="298" y="43"/>
                    </a:lnTo>
                    <a:lnTo>
                      <a:pt x="298" y="43"/>
                    </a:lnTo>
                    <a:lnTo>
                      <a:pt x="296" y="47"/>
                    </a:lnTo>
                    <a:lnTo>
                      <a:pt x="294" y="49"/>
                    </a:lnTo>
                    <a:lnTo>
                      <a:pt x="294" y="49"/>
                    </a:lnTo>
                    <a:lnTo>
                      <a:pt x="293" y="52"/>
                    </a:lnTo>
                    <a:lnTo>
                      <a:pt x="292" y="53"/>
                    </a:lnTo>
                    <a:lnTo>
                      <a:pt x="291" y="53"/>
                    </a:lnTo>
                    <a:lnTo>
                      <a:pt x="291" y="53"/>
                    </a:lnTo>
                    <a:lnTo>
                      <a:pt x="287" y="54"/>
                    </a:lnTo>
                    <a:lnTo>
                      <a:pt x="284" y="55"/>
                    </a:lnTo>
                    <a:lnTo>
                      <a:pt x="284" y="55"/>
                    </a:lnTo>
                    <a:lnTo>
                      <a:pt x="284" y="56"/>
                    </a:lnTo>
                    <a:lnTo>
                      <a:pt x="284" y="57"/>
                    </a:lnTo>
                    <a:lnTo>
                      <a:pt x="284" y="57"/>
                    </a:lnTo>
                    <a:lnTo>
                      <a:pt x="283" y="60"/>
                    </a:lnTo>
                    <a:lnTo>
                      <a:pt x="283" y="60"/>
                    </a:lnTo>
                    <a:lnTo>
                      <a:pt x="283" y="64"/>
                    </a:lnTo>
                    <a:lnTo>
                      <a:pt x="281" y="68"/>
                    </a:lnTo>
                    <a:lnTo>
                      <a:pt x="281" y="68"/>
                    </a:lnTo>
                    <a:lnTo>
                      <a:pt x="277" y="67"/>
                    </a:lnTo>
                    <a:lnTo>
                      <a:pt x="277" y="67"/>
                    </a:lnTo>
                    <a:lnTo>
                      <a:pt x="274" y="64"/>
                    </a:lnTo>
                    <a:lnTo>
                      <a:pt x="271" y="61"/>
                    </a:lnTo>
                    <a:lnTo>
                      <a:pt x="271" y="61"/>
                    </a:lnTo>
                    <a:lnTo>
                      <a:pt x="269" y="58"/>
                    </a:lnTo>
                    <a:lnTo>
                      <a:pt x="267" y="56"/>
                    </a:lnTo>
                    <a:lnTo>
                      <a:pt x="267" y="56"/>
                    </a:lnTo>
                    <a:lnTo>
                      <a:pt x="266" y="54"/>
                    </a:lnTo>
                    <a:lnTo>
                      <a:pt x="265" y="53"/>
                    </a:lnTo>
                    <a:lnTo>
                      <a:pt x="265" y="53"/>
                    </a:lnTo>
                    <a:lnTo>
                      <a:pt x="264" y="55"/>
                    </a:lnTo>
                    <a:lnTo>
                      <a:pt x="264" y="55"/>
                    </a:lnTo>
                    <a:lnTo>
                      <a:pt x="263" y="55"/>
                    </a:lnTo>
                    <a:lnTo>
                      <a:pt x="263" y="55"/>
                    </a:lnTo>
                    <a:lnTo>
                      <a:pt x="261" y="53"/>
                    </a:lnTo>
                    <a:lnTo>
                      <a:pt x="258" y="50"/>
                    </a:lnTo>
                    <a:lnTo>
                      <a:pt x="258" y="50"/>
                    </a:lnTo>
                    <a:lnTo>
                      <a:pt x="258" y="49"/>
                    </a:lnTo>
                    <a:lnTo>
                      <a:pt x="258" y="48"/>
                    </a:lnTo>
                    <a:lnTo>
                      <a:pt x="257" y="48"/>
                    </a:lnTo>
                    <a:lnTo>
                      <a:pt x="257" y="48"/>
                    </a:lnTo>
                    <a:lnTo>
                      <a:pt x="254" y="49"/>
                    </a:lnTo>
                    <a:lnTo>
                      <a:pt x="249" y="48"/>
                    </a:lnTo>
                    <a:lnTo>
                      <a:pt x="249" y="48"/>
                    </a:lnTo>
                    <a:lnTo>
                      <a:pt x="246" y="45"/>
                    </a:lnTo>
                    <a:lnTo>
                      <a:pt x="244" y="43"/>
                    </a:lnTo>
                    <a:lnTo>
                      <a:pt x="244" y="43"/>
                    </a:lnTo>
                    <a:lnTo>
                      <a:pt x="242" y="38"/>
                    </a:lnTo>
                    <a:lnTo>
                      <a:pt x="241" y="35"/>
                    </a:lnTo>
                    <a:lnTo>
                      <a:pt x="241" y="33"/>
                    </a:lnTo>
                    <a:lnTo>
                      <a:pt x="241" y="33"/>
                    </a:lnTo>
                    <a:lnTo>
                      <a:pt x="242" y="31"/>
                    </a:lnTo>
                    <a:lnTo>
                      <a:pt x="242" y="30"/>
                    </a:lnTo>
                    <a:lnTo>
                      <a:pt x="242" y="29"/>
                    </a:lnTo>
                    <a:lnTo>
                      <a:pt x="242" y="29"/>
                    </a:lnTo>
                    <a:lnTo>
                      <a:pt x="239" y="26"/>
                    </a:lnTo>
                    <a:lnTo>
                      <a:pt x="236" y="25"/>
                    </a:lnTo>
                    <a:lnTo>
                      <a:pt x="236" y="25"/>
                    </a:lnTo>
                    <a:lnTo>
                      <a:pt x="233" y="26"/>
                    </a:lnTo>
                    <a:lnTo>
                      <a:pt x="231" y="26"/>
                    </a:lnTo>
                    <a:lnTo>
                      <a:pt x="229" y="24"/>
                    </a:lnTo>
                    <a:lnTo>
                      <a:pt x="229" y="24"/>
                    </a:lnTo>
                    <a:lnTo>
                      <a:pt x="227" y="23"/>
                    </a:lnTo>
                    <a:lnTo>
                      <a:pt x="226" y="21"/>
                    </a:lnTo>
                    <a:lnTo>
                      <a:pt x="225" y="17"/>
                    </a:lnTo>
                    <a:lnTo>
                      <a:pt x="225" y="17"/>
                    </a:lnTo>
                    <a:lnTo>
                      <a:pt x="222" y="13"/>
                    </a:lnTo>
                    <a:lnTo>
                      <a:pt x="220" y="10"/>
                    </a:lnTo>
                    <a:lnTo>
                      <a:pt x="220" y="10"/>
                    </a:lnTo>
                    <a:lnTo>
                      <a:pt x="220" y="8"/>
                    </a:lnTo>
                    <a:lnTo>
                      <a:pt x="217" y="7"/>
                    </a:lnTo>
                    <a:lnTo>
                      <a:pt x="217" y="7"/>
                    </a:lnTo>
                    <a:lnTo>
                      <a:pt x="213" y="4"/>
                    </a:lnTo>
                    <a:lnTo>
                      <a:pt x="211" y="3"/>
                    </a:lnTo>
                    <a:lnTo>
                      <a:pt x="211" y="3"/>
                    </a:lnTo>
                    <a:lnTo>
                      <a:pt x="210" y="4"/>
                    </a:lnTo>
                    <a:lnTo>
                      <a:pt x="208" y="4"/>
                    </a:lnTo>
                    <a:lnTo>
                      <a:pt x="208" y="4"/>
                    </a:lnTo>
                    <a:lnTo>
                      <a:pt x="203" y="3"/>
                    </a:lnTo>
                    <a:lnTo>
                      <a:pt x="203" y="3"/>
                    </a:lnTo>
                    <a:lnTo>
                      <a:pt x="201" y="6"/>
                    </a:lnTo>
                    <a:lnTo>
                      <a:pt x="199" y="9"/>
                    </a:lnTo>
                    <a:lnTo>
                      <a:pt x="199" y="9"/>
                    </a:lnTo>
                    <a:lnTo>
                      <a:pt x="200" y="12"/>
                    </a:lnTo>
                    <a:lnTo>
                      <a:pt x="200" y="12"/>
                    </a:lnTo>
                    <a:lnTo>
                      <a:pt x="199" y="14"/>
                    </a:lnTo>
                    <a:lnTo>
                      <a:pt x="200" y="17"/>
                    </a:lnTo>
                    <a:lnTo>
                      <a:pt x="200" y="17"/>
                    </a:lnTo>
                    <a:lnTo>
                      <a:pt x="202" y="22"/>
                    </a:lnTo>
                    <a:lnTo>
                      <a:pt x="202" y="24"/>
                    </a:lnTo>
                    <a:lnTo>
                      <a:pt x="202" y="27"/>
                    </a:lnTo>
                    <a:lnTo>
                      <a:pt x="202" y="27"/>
                    </a:lnTo>
                    <a:lnTo>
                      <a:pt x="202" y="31"/>
                    </a:lnTo>
                    <a:lnTo>
                      <a:pt x="202" y="33"/>
                    </a:lnTo>
                    <a:lnTo>
                      <a:pt x="202" y="34"/>
                    </a:lnTo>
                    <a:lnTo>
                      <a:pt x="202" y="34"/>
                    </a:lnTo>
                    <a:lnTo>
                      <a:pt x="201" y="38"/>
                    </a:lnTo>
                    <a:lnTo>
                      <a:pt x="201" y="41"/>
                    </a:lnTo>
                    <a:lnTo>
                      <a:pt x="201" y="41"/>
                    </a:lnTo>
                    <a:lnTo>
                      <a:pt x="203" y="45"/>
                    </a:lnTo>
                    <a:lnTo>
                      <a:pt x="205" y="53"/>
                    </a:lnTo>
                    <a:lnTo>
                      <a:pt x="205" y="53"/>
                    </a:lnTo>
                    <a:lnTo>
                      <a:pt x="205" y="62"/>
                    </a:lnTo>
                    <a:lnTo>
                      <a:pt x="205" y="68"/>
                    </a:lnTo>
                    <a:lnTo>
                      <a:pt x="205" y="68"/>
                    </a:lnTo>
                    <a:lnTo>
                      <a:pt x="203" y="69"/>
                    </a:lnTo>
                    <a:lnTo>
                      <a:pt x="202" y="71"/>
                    </a:lnTo>
                    <a:lnTo>
                      <a:pt x="202" y="71"/>
                    </a:lnTo>
                    <a:lnTo>
                      <a:pt x="203" y="74"/>
                    </a:lnTo>
                    <a:lnTo>
                      <a:pt x="203" y="77"/>
                    </a:lnTo>
                    <a:lnTo>
                      <a:pt x="203" y="77"/>
                    </a:lnTo>
                    <a:lnTo>
                      <a:pt x="202" y="81"/>
                    </a:lnTo>
                    <a:lnTo>
                      <a:pt x="203" y="83"/>
                    </a:lnTo>
                    <a:lnTo>
                      <a:pt x="203" y="83"/>
                    </a:lnTo>
                    <a:lnTo>
                      <a:pt x="206" y="88"/>
                    </a:lnTo>
                    <a:lnTo>
                      <a:pt x="206" y="88"/>
                    </a:lnTo>
                    <a:lnTo>
                      <a:pt x="208" y="92"/>
                    </a:lnTo>
                    <a:lnTo>
                      <a:pt x="211" y="96"/>
                    </a:lnTo>
                    <a:lnTo>
                      <a:pt x="211" y="96"/>
                    </a:lnTo>
                    <a:lnTo>
                      <a:pt x="213" y="99"/>
                    </a:lnTo>
                    <a:lnTo>
                      <a:pt x="213" y="100"/>
                    </a:lnTo>
                    <a:lnTo>
                      <a:pt x="213" y="101"/>
                    </a:lnTo>
                    <a:lnTo>
                      <a:pt x="213" y="101"/>
                    </a:lnTo>
                    <a:lnTo>
                      <a:pt x="210" y="102"/>
                    </a:lnTo>
                    <a:lnTo>
                      <a:pt x="207" y="104"/>
                    </a:lnTo>
                    <a:lnTo>
                      <a:pt x="207" y="104"/>
                    </a:lnTo>
                    <a:lnTo>
                      <a:pt x="206" y="105"/>
                    </a:lnTo>
                    <a:lnTo>
                      <a:pt x="205" y="106"/>
                    </a:lnTo>
                    <a:lnTo>
                      <a:pt x="205" y="106"/>
                    </a:lnTo>
                    <a:lnTo>
                      <a:pt x="203" y="105"/>
                    </a:lnTo>
                    <a:lnTo>
                      <a:pt x="201" y="105"/>
                    </a:lnTo>
                    <a:lnTo>
                      <a:pt x="201" y="105"/>
                    </a:lnTo>
                    <a:lnTo>
                      <a:pt x="199" y="106"/>
                    </a:lnTo>
                    <a:lnTo>
                      <a:pt x="197" y="107"/>
                    </a:lnTo>
                    <a:lnTo>
                      <a:pt x="197" y="107"/>
                    </a:lnTo>
                    <a:lnTo>
                      <a:pt x="196" y="107"/>
                    </a:lnTo>
                    <a:lnTo>
                      <a:pt x="195" y="107"/>
                    </a:lnTo>
                    <a:lnTo>
                      <a:pt x="195" y="107"/>
                    </a:lnTo>
                    <a:lnTo>
                      <a:pt x="192" y="111"/>
                    </a:lnTo>
                    <a:lnTo>
                      <a:pt x="191" y="114"/>
                    </a:lnTo>
                    <a:lnTo>
                      <a:pt x="191" y="114"/>
                    </a:lnTo>
                    <a:lnTo>
                      <a:pt x="191" y="116"/>
                    </a:lnTo>
                    <a:lnTo>
                      <a:pt x="192" y="120"/>
                    </a:lnTo>
                    <a:lnTo>
                      <a:pt x="192" y="120"/>
                    </a:lnTo>
                    <a:lnTo>
                      <a:pt x="193" y="124"/>
                    </a:lnTo>
                    <a:lnTo>
                      <a:pt x="193" y="124"/>
                    </a:lnTo>
                    <a:lnTo>
                      <a:pt x="195" y="127"/>
                    </a:lnTo>
                    <a:lnTo>
                      <a:pt x="196" y="129"/>
                    </a:lnTo>
                    <a:lnTo>
                      <a:pt x="196" y="129"/>
                    </a:lnTo>
                    <a:lnTo>
                      <a:pt x="196" y="130"/>
                    </a:lnTo>
                    <a:lnTo>
                      <a:pt x="196" y="131"/>
                    </a:lnTo>
                    <a:lnTo>
                      <a:pt x="196" y="131"/>
                    </a:lnTo>
                    <a:lnTo>
                      <a:pt x="197" y="132"/>
                    </a:lnTo>
                    <a:lnTo>
                      <a:pt x="198" y="132"/>
                    </a:lnTo>
                    <a:lnTo>
                      <a:pt x="197" y="133"/>
                    </a:lnTo>
                    <a:lnTo>
                      <a:pt x="197" y="133"/>
                    </a:lnTo>
                    <a:lnTo>
                      <a:pt x="196" y="135"/>
                    </a:lnTo>
                    <a:lnTo>
                      <a:pt x="195" y="136"/>
                    </a:lnTo>
                    <a:lnTo>
                      <a:pt x="195" y="138"/>
                    </a:lnTo>
                    <a:lnTo>
                      <a:pt x="195" y="138"/>
                    </a:lnTo>
                    <a:lnTo>
                      <a:pt x="196" y="140"/>
                    </a:lnTo>
                    <a:lnTo>
                      <a:pt x="198" y="144"/>
                    </a:lnTo>
                    <a:lnTo>
                      <a:pt x="198" y="144"/>
                    </a:lnTo>
                    <a:lnTo>
                      <a:pt x="199" y="146"/>
                    </a:lnTo>
                    <a:lnTo>
                      <a:pt x="199" y="148"/>
                    </a:lnTo>
                    <a:lnTo>
                      <a:pt x="198" y="153"/>
                    </a:lnTo>
                    <a:lnTo>
                      <a:pt x="198" y="153"/>
                    </a:lnTo>
                    <a:lnTo>
                      <a:pt x="197" y="163"/>
                    </a:lnTo>
                    <a:lnTo>
                      <a:pt x="197" y="163"/>
                    </a:lnTo>
                    <a:lnTo>
                      <a:pt x="197" y="170"/>
                    </a:lnTo>
                    <a:lnTo>
                      <a:pt x="198" y="177"/>
                    </a:lnTo>
                    <a:lnTo>
                      <a:pt x="199" y="181"/>
                    </a:lnTo>
                    <a:lnTo>
                      <a:pt x="201" y="184"/>
                    </a:lnTo>
                    <a:lnTo>
                      <a:pt x="201" y="184"/>
                    </a:lnTo>
                    <a:lnTo>
                      <a:pt x="202" y="185"/>
                    </a:lnTo>
                    <a:lnTo>
                      <a:pt x="202" y="187"/>
                    </a:lnTo>
                    <a:lnTo>
                      <a:pt x="202" y="189"/>
                    </a:lnTo>
                    <a:lnTo>
                      <a:pt x="200" y="191"/>
                    </a:lnTo>
                    <a:lnTo>
                      <a:pt x="200" y="191"/>
                    </a:lnTo>
                    <a:lnTo>
                      <a:pt x="196" y="194"/>
                    </a:lnTo>
                    <a:lnTo>
                      <a:pt x="193" y="197"/>
                    </a:lnTo>
                    <a:lnTo>
                      <a:pt x="193" y="197"/>
                    </a:lnTo>
                    <a:lnTo>
                      <a:pt x="185" y="212"/>
                    </a:lnTo>
                    <a:lnTo>
                      <a:pt x="185" y="212"/>
                    </a:lnTo>
                    <a:lnTo>
                      <a:pt x="183" y="219"/>
                    </a:lnTo>
                    <a:lnTo>
                      <a:pt x="183" y="225"/>
                    </a:lnTo>
                    <a:lnTo>
                      <a:pt x="183" y="225"/>
                    </a:lnTo>
                    <a:lnTo>
                      <a:pt x="183" y="229"/>
                    </a:lnTo>
                    <a:lnTo>
                      <a:pt x="181" y="234"/>
                    </a:lnTo>
                    <a:lnTo>
                      <a:pt x="179" y="239"/>
                    </a:lnTo>
                    <a:lnTo>
                      <a:pt x="177" y="240"/>
                    </a:lnTo>
                    <a:lnTo>
                      <a:pt x="176" y="240"/>
                    </a:lnTo>
                    <a:lnTo>
                      <a:pt x="176" y="240"/>
                    </a:lnTo>
                    <a:lnTo>
                      <a:pt x="170" y="241"/>
                    </a:lnTo>
                    <a:lnTo>
                      <a:pt x="167" y="241"/>
                    </a:lnTo>
                    <a:lnTo>
                      <a:pt x="165" y="240"/>
                    </a:lnTo>
                    <a:lnTo>
                      <a:pt x="165" y="240"/>
                    </a:lnTo>
                    <a:lnTo>
                      <a:pt x="164" y="235"/>
                    </a:lnTo>
                    <a:lnTo>
                      <a:pt x="163" y="234"/>
                    </a:lnTo>
                    <a:lnTo>
                      <a:pt x="161" y="234"/>
                    </a:lnTo>
                    <a:lnTo>
                      <a:pt x="161" y="234"/>
                    </a:lnTo>
                    <a:lnTo>
                      <a:pt x="155" y="234"/>
                    </a:lnTo>
                    <a:lnTo>
                      <a:pt x="151" y="235"/>
                    </a:lnTo>
                    <a:lnTo>
                      <a:pt x="150" y="238"/>
                    </a:lnTo>
                    <a:lnTo>
                      <a:pt x="150" y="238"/>
                    </a:lnTo>
                    <a:lnTo>
                      <a:pt x="149" y="242"/>
                    </a:lnTo>
                    <a:lnTo>
                      <a:pt x="149" y="242"/>
                    </a:lnTo>
                    <a:lnTo>
                      <a:pt x="147" y="242"/>
                    </a:lnTo>
                    <a:lnTo>
                      <a:pt x="147" y="242"/>
                    </a:lnTo>
                    <a:lnTo>
                      <a:pt x="144" y="240"/>
                    </a:lnTo>
                    <a:lnTo>
                      <a:pt x="140" y="239"/>
                    </a:lnTo>
                    <a:lnTo>
                      <a:pt x="137" y="239"/>
                    </a:lnTo>
                    <a:lnTo>
                      <a:pt x="135" y="239"/>
                    </a:lnTo>
                    <a:lnTo>
                      <a:pt x="135" y="239"/>
                    </a:lnTo>
                    <a:lnTo>
                      <a:pt x="135" y="244"/>
                    </a:lnTo>
                    <a:lnTo>
                      <a:pt x="134" y="247"/>
                    </a:lnTo>
                    <a:lnTo>
                      <a:pt x="133" y="248"/>
                    </a:lnTo>
                    <a:lnTo>
                      <a:pt x="132" y="249"/>
                    </a:lnTo>
                    <a:lnTo>
                      <a:pt x="132" y="249"/>
                    </a:lnTo>
                    <a:lnTo>
                      <a:pt x="121" y="250"/>
                    </a:lnTo>
                    <a:lnTo>
                      <a:pt x="112" y="251"/>
                    </a:lnTo>
                    <a:lnTo>
                      <a:pt x="112" y="251"/>
                    </a:lnTo>
                    <a:lnTo>
                      <a:pt x="111" y="251"/>
                    </a:lnTo>
                    <a:lnTo>
                      <a:pt x="111" y="252"/>
                    </a:lnTo>
                    <a:lnTo>
                      <a:pt x="110" y="253"/>
                    </a:lnTo>
                    <a:lnTo>
                      <a:pt x="107" y="253"/>
                    </a:lnTo>
                    <a:lnTo>
                      <a:pt x="107" y="253"/>
                    </a:lnTo>
                    <a:lnTo>
                      <a:pt x="104" y="252"/>
                    </a:lnTo>
                    <a:lnTo>
                      <a:pt x="102" y="251"/>
                    </a:lnTo>
                    <a:lnTo>
                      <a:pt x="100" y="251"/>
                    </a:lnTo>
                    <a:lnTo>
                      <a:pt x="99" y="253"/>
                    </a:lnTo>
                    <a:lnTo>
                      <a:pt x="99" y="253"/>
                    </a:lnTo>
                    <a:lnTo>
                      <a:pt x="98" y="256"/>
                    </a:lnTo>
                    <a:lnTo>
                      <a:pt x="99" y="258"/>
                    </a:lnTo>
                    <a:lnTo>
                      <a:pt x="99" y="260"/>
                    </a:lnTo>
                    <a:lnTo>
                      <a:pt x="97" y="261"/>
                    </a:lnTo>
                    <a:lnTo>
                      <a:pt x="97" y="261"/>
                    </a:lnTo>
                    <a:lnTo>
                      <a:pt x="92" y="262"/>
                    </a:lnTo>
                    <a:lnTo>
                      <a:pt x="86" y="263"/>
                    </a:lnTo>
                    <a:lnTo>
                      <a:pt x="82" y="265"/>
                    </a:lnTo>
                    <a:lnTo>
                      <a:pt x="79" y="269"/>
                    </a:lnTo>
                    <a:lnTo>
                      <a:pt x="79" y="269"/>
                    </a:lnTo>
                    <a:lnTo>
                      <a:pt x="79" y="272"/>
                    </a:lnTo>
                    <a:lnTo>
                      <a:pt x="80" y="275"/>
                    </a:lnTo>
                    <a:lnTo>
                      <a:pt x="81" y="277"/>
                    </a:lnTo>
                    <a:lnTo>
                      <a:pt x="80" y="280"/>
                    </a:lnTo>
                    <a:lnTo>
                      <a:pt x="80" y="280"/>
                    </a:lnTo>
                    <a:lnTo>
                      <a:pt x="77" y="283"/>
                    </a:lnTo>
                    <a:lnTo>
                      <a:pt x="75" y="283"/>
                    </a:lnTo>
                    <a:lnTo>
                      <a:pt x="74" y="282"/>
                    </a:lnTo>
                    <a:lnTo>
                      <a:pt x="74" y="282"/>
                    </a:lnTo>
                    <a:lnTo>
                      <a:pt x="74" y="281"/>
                    </a:lnTo>
                    <a:lnTo>
                      <a:pt x="74" y="280"/>
                    </a:lnTo>
                    <a:lnTo>
                      <a:pt x="74" y="279"/>
                    </a:lnTo>
                    <a:lnTo>
                      <a:pt x="72" y="278"/>
                    </a:lnTo>
                    <a:lnTo>
                      <a:pt x="72" y="278"/>
                    </a:lnTo>
                    <a:lnTo>
                      <a:pt x="69" y="277"/>
                    </a:lnTo>
                    <a:lnTo>
                      <a:pt x="64" y="277"/>
                    </a:lnTo>
                    <a:lnTo>
                      <a:pt x="60" y="277"/>
                    </a:lnTo>
                    <a:lnTo>
                      <a:pt x="56" y="278"/>
                    </a:lnTo>
                    <a:lnTo>
                      <a:pt x="56" y="278"/>
                    </a:lnTo>
                    <a:lnTo>
                      <a:pt x="54" y="281"/>
                    </a:lnTo>
                    <a:lnTo>
                      <a:pt x="53" y="284"/>
                    </a:lnTo>
                    <a:lnTo>
                      <a:pt x="53" y="291"/>
                    </a:lnTo>
                    <a:lnTo>
                      <a:pt x="53" y="291"/>
                    </a:lnTo>
                    <a:lnTo>
                      <a:pt x="53" y="293"/>
                    </a:lnTo>
                    <a:lnTo>
                      <a:pt x="52" y="295"/>
                    </a:lnTo>
                    <a:lnTo>
                      <a:pt x="50" y="298"/>
                    </a:lnTo>
                    <a:lnTo>
                      <a:pt x="49" y="302"/>
                    </a:lnTo>
                    <a:lnTo>
                      <a:pt x="49" y="302"/>
                    </a:lnTo>
                    <a:lnTo>
                      <a:pt x="48" y="305"/>
                    </a:lnTo>
                    <a:lnTo>
                      <a:pt x="47" y="308"/>
                    </a:lnTo>
                    <a:lnTo>
                      <a:pt x="45" y="310"/>
                    </a:lnTo>
                    <a:lnTo>
                      <a:pt x="40" y="313"/>
                    </a:lnTo>
                    <a:lnTo>
                      <a:pt x="40" y="313"/>
                    </a:lnTo>
                    <a:lnTo>
                      <a:pt x="29" y="319"/>
                    </a:lnTo>
                    <a:lnTo>
                      <a:pt x="23" y="321"/>
                    </a:lnTo>
                    <a:lnTo>
                      <a:pt x="19" y="323"/>
                    </a:lnTo>
                    <a:lnTo>
                      <a:pt x="19" y="323"/>
                    </a:lnTo>
                    <a:lnTo>
                      <a:pt x="14" y="323"/>
                    </a:lnTo>
                    <a:lnTo>
                      <a:pt x="9" y="322"/>
                    </a:lnTo>
                    <a:lnTo>
                      <a:pt x="9" y="322"/>
                    </a:lnTo>
                    <a:lnTo>
                      <a:pt x="7" y="322"/>
                    </a:lnTo>
                    <a:lnTo>
                      <a:pt x="7" y="323"/>
                    </a:lnTo>
                    <a:lnTo>
                      <a:pt x="7" y="325"/>
                    </a:lnTo>
                    <a:lnTo>
                      <a:pt x="6" y="325"/>
                    </a:lnTo>
                    <a:lnTo>
                      <a:pt x="6" y="325"/>
                    </a:lnTo>
                    <a:lnTo>
                      <a:pt x="3" y="324"/>
                    </a:lnTo>
                    <a:lnTo>
                      <a:pt x="1" y="324"/>
                    </a:lnTo>
                    <a:lnTo>
                      <a:pt x="0" y="324"/>
                    </a:lnTo>
                    <a:lnTo>
                      <a:pt x="0" y="324"/>
                    </a:lnTo>
                    <a:lnTo>
                      <a:pt x="1" y="331"/>
                    </a:lnTo>
                    <a:lnTo>
                      <a:pt x="1" y="342"/>
                    </a:lnTo>
                    <a:lnTo>
                      <a:pt x="1" y="342"/>
                    </a:lnTo>
                    <a:lnTo>
                      <a:pt x="3" y="346"/>
                    </a:lnTo>
                    <a:lnTo>
                      <a:pt x="6" y="353"/>
                    </a:lnTo>
                    <a:lnTo>
                      <a:pt x="11" y="364"/>
                    </a:lnTo>
                    <a:lnTo>
                      <a:pt x="11" y="364"/>
                    </a:lnTo>
                    <a:lnTo>
                      <a:pt x="13" y="371"/>
                    </a:lnTo>
                    <a:lnTo>
                      <a:pt x="14" y="374"/>
                    </a:lnTo>
                    <a:lnTo>
                      <a:pt x="15" y="376"/>
                    </a:lnTo>
                    <a:lnTo>
                      <a:pt x="15" y="376"/>
                    </a:lnTo>
                    <a:lnTo>
                      <a:pt x="20" y="377"/>
                    </a:lnTo>
                    <a:lnTo>
                      <a:pt x="27" y="379"/>
                    </a:lnTo>
                    <a:lnTo>
                      <a:pt x="27" y="379"/>
                    </a:lnTo>
                    <a:lnTo>
                      <a:pt x="29" y="379"/>
                    </a:lnTo>
                    <a:lnTo>
                      <a:pt x="30" y="377"/>
                    </a:lnTo>
                    <a:lnTo>
                      <a:pt x="31" y="375"/>
                    </a:lnTo>
                    <a:lnTo>
                      <a:pt x="31" y="375"/>
                    </a:lnTo>
                    <a:lnTo>
                      <a:pt x="31" y="375"/>
                    </a:lnTo>
                    <a:lnTo>
                      <a:pt x="31" y="375"/>
                    </a:lnTo>
                    <a:lnTo>
                      <a:pt x="32" y="372"/>
                    </a:lnTo>
                    <a:lnTo>
                      <a:pt x="33" y="370"/>
                    </a:lnTo>
                    <a:lnTo>
                      <a:pt x="34" y="369"/>
                    </a:lnTo>
                    <a:lnTo>
                      <a:pt x="34" y="369"/>
                    </a:lnTo>
                    <a:lnTo>
                      <a:pt x="36" y="369"/>
                    </a:lnTo>
                    <a:lnTo>
                      <a:pt x="38" y="371"/>
                    </a:lnTo>
                    <a:lnTo>
                      <a:pt x="40" y="373"/>
                    </a:lnTo>
                    <a:lnTo>
                      <a:pt x="41" y="376"/>
                    </a:lnTo>
                    <a:lnTo>
                      <a:pt x="41" y="376"/>
                    </a:lnTo>
                    <a:lnTo>
                      <a:pt x="42" y="380"/>
                    </a:lnTo>
                    <a:lnTo>
                      <a:pt x="44" y="385"/>
                    </a:lnTo>
                    <a:lnTo>
                      <a:pt x="47" y="390"/>
                    </a:lnTo>
                    <a:lnTo>
                      <a:pt x="50" y="394"/>
                    </a:lnTo>
                    <a:lnTo>
                      <a:pt x="50" y="394"/>
                    </a:lnTo>
                    <a:lnTo>
                      <a:pt x="61" y="404"/>
                    </a:lnTo>
                    <a:lnTo>
                      <a:pt x="65" y="408"/>
                    </a:lnTo>
                    <a:lnTo>
                      <a:pt x="67" y="411"/>
                    </a:lnTo>
                    <a:lnTo>
                      <a:pt x="67" y="411"/>
                    </a:lnTo>
                    <a:lnTo>
                      <a:pt x="68" y="414"/>
                    </a:lnTo>
                    <a:lnTo>
                      <a:pt x="69" y="418"/>
                    </a:lnTo>
                    <a:lnTo>
                      <a:pt x="71" y="422"/>
                    </a:lnTo>
                    <a:lnTo>
                      <a:pt x="76" y="425"/>
                    </a:lnTo>
                    <a:lnTo>
                      <a:pt x="76" y="425"/>
                    </a:lnTo>
                    <a:lnTo>
                      <a:pt x="81" y="428"/>
                    </a:lnTo>
                    <a:lnTo>
                      <a:pt x="84" y="429"/>
                    </a:lnTo>
                    <a:lnTo>
                      <a:pt x="86" y="429"/>
                    </a:lnTo>
                    <a:lnTo>
                      <a:pt x="86" y="431"/>
                    </a:lnTo>
                    <a:lnTo>
                      <a:pt x="86" y="431"/>
                    </a:lnTo>
                    <a:lnTo>
                      <a:pt x="86" y="437"/>
                    </a:lnTo>
                    <a:lnTo>
                      <a:pt x="86" y="440"/>
                    </a:lnTo>
                    <a:lnTo>
                      <a:pt x="87" y="441"/>
                    </a:lnTo>
                    <a:lnTo>
                      <a:pt x="89" y="442"/>
                    </a:lnTo>
                    <a:lnTo>
                      <a:pt x="89" y="442"/>
                    </a:lnTo>
                    <a:lnTo>
                      <a:pt x="93" y="443"/>
                    </a:lnTo>
                    <a:lnTo>
                      <a:pt x="98" y="445"/>
                    </a:lnTo>
                    <a:lnTo>
                      <a:pt x="106" y="451"/>
                    </a:lnTo>
                    <a:lnTo>
                      <a:pt x="106" y="451"/>
                    </a:lnTo>
                    <a:lnTo>
                      <a:pt x="109" y="453"/>
                    </a:lnTo>
                    <a:lnTo>
                      <a:pt x="112" y="453"/>
                    </a:lnTo>
                    <a:lnTo>
                      <a:pt x="115" y="453"/>
                    </a:lnTo>
                    <a:lnTo>
                      <a:pt x="117" y="454"/>
                    </a:lnTo>
                    <a:lnTo>
                      <a:pt x="117" y="454"/>
                    </a:lnTo>
                    <a:lnTo>
                      <a:pt x="123" y="459"/>
                    </a:lnTo>
                    <a:lnTo>
                      <a:pt x="131" y="465"/>
                    </a:lnTo>
                    <a:lnTo>
                      <a:pt x="131" y="465"/>
                    </a:lnTo>
                    <a:lnTo>
                      <a:pt x="147" y="472"/>
                    </a:lnTo>
                    <a:lnTo>
                      <a:pt x="156" y="476"/>
                    </a:lnTo>
                    <a:lnTo>
                      <a:pt x="160" y="479"/>
                    </a:lnTo>
                    <a:lnTo>
                      <a:pt x="160" y="479"/>
                    </a:lnTo>
                    <a:lnTo>
                      <a:pt x="163" y="482"/>
                    </a:lnTo>
                    <a:lnTo>
                      <a:pt x="165" y="484"/>
                    </a:lnTo>
                    <a:lnTo>
                      <a:pt x="167" y="484"/>
                    </a:lnTo>
                    <a:lnTo>
                      <a:pt x="170" y="483"/>
                    </a:lnTo>
                    <a:lnTo>
                      <a:pt x="170" y="483"/>
                    </a:lnTo>
                    <a:lnTo>
                      <a:pt x="178" y="479"/>
                    </a:lnTo>
                    <a:lnTo>
                      <a:pt x="181" y="477"/>
                    </a:lnTo>
                    <a:lnTo>
                      <a:pt x="185" y="477"/>
                    </a:lnTo>
                    <a:lnTo>
                      <a:pt x="185" y="477"/>
                    </a:lnTo>
                    <a:lnTo>
                      <a:pt x="194" y="478"/>
                    </a:lnTo>
                    <a:lnTo>
                      <a:pt x="198" y="478"/>
                    </a:lnTo>
                    <a:lnTo>
                      <a:pt x="202" y="476"/>
                    </a:lnTo>
                    <a:lnTo>
                      <a:pt x="202" y="476"/>
                    </a:lnTo>
                    <a:lnTo>
                      <a:pt x="208" y="472"/>
                    </a:lnTo>
                    <a:lnTo>
                      <a:pt x="211" y="471"/>
                    </a:lnTo>
                    <a:lnTo>
                      <a:pt x="213" y="471"/>
                    </a:lnTo>
                    <a:lnTo>
                      <a:pt x="213" y="471"/>
                    </a:lnTo>
                    <a:lnTo>
                      <a:pt x="216" y="473"/>
                    </a:lnTo>
                    <a:lnTo>
                      <a:pt x="222" y="474"/>
                    </a:lnTo>
                    <a:lnTo>
                      <a:pt x="226" y="473"/>
                    </a:lnTo>
                    <a:lnTo>
                      <a:pt x="228" y="472"/>
                    </a:lnTo>
                    <a:lnTo>
                      <a:pt x="230" y="471"/>
                    </a:lnTo>
                    <a:lnTo>
                      <a:pt x="230" y="471"/>
                    </a:lnTo>
                    <a:lnTo>
                      <a:pt x="237" y="463"/>
                    </a:lnTo>
                    <a:lnTo>
                      <a:pt x="240" y="460"/>
                    </a:lnTo>
                    <a:lnTo>
                      <a:pt x="245" y="456"/>
                    </a:lnTo>
                    <a:lnTo>
                      <a:pt x="245" y="456"/>
                    </a:lnTo>
                    <a:lnTo>
                      <a:pt x="251" y="455"/>
                    </a:lnTo>
                    <a:lnTo>
                      <a:pt x="256" y="455"/>
                    </a:lnTo>
                    <a:lnTo>
                      <a:pt x="261" y="455"/>
                    </a:lnTo>
                    <a:lnTo>
                      <a:pt x="265" y="454"/>
                    </a:lnTo>
                    <a:lnTo>
                      <a:pt x="265" y="454"/>
                    </a:lnTo>
                    <a:lnTo>
                      <a:pt x="270" y="450"/>
                    </a:lnTo>
                    <a:lnTo>
                      <a:pt x="273" y="449"/>
                    </a:lnTo>
                    <a:lnTo>
                      <a:pt x="274" y="450"/>
                    </a:lnTo>
                    <a:lnTo>
                      <a:pt x="274" y="450"/>
                    </a:lnTo>
                    <a:lnTo>
                      <a:pt x="284" y="455"/>
                    </a:lnTo>
                    <a:lnTo>
                      <a:pt x="288" y="456"/>
                    </a:lnTo>
                    <a:lnTo>
                      <a:pt x="288" y="456"/>
                    </a:lnTo>
                    <a:lnTo>
                      <a:pt x="288" y="455"/>
                    </a:lnTo>
                    <a:lnTo>
                      <a:pt x="288" y="455"/>
                    </a:lnTo>
                    <a:lnTo>
                      <a:pt x="286" y="451"/>
                    </a:lnTo>
                    <a:lnTo>
                      <a:pt x="285" y="448"/>
                    </a:lnTo>
                    <a:lnTo>
                      <a:pt x="286" y="444"/>
                    </a:lnTo>
                    <a:lnTo>
                      <a:pt x="287" y="441"/>
                    </a:lnTo>
                    <a:lnTo>
                      <a:pt x="287" y="441"/>
                    </a:lnTo>
                    <a:lnTo>
                      <a:pt x="289" y="438"/>
                    </a:lnTo>
                    <a:lnTo>
                      <a:pt x="289" y="435"/>
                    </a:lnTo>
                    <a:lnTo>
                      <a:pt x="289" y="435"/>
                    </a:lnTo>
                    <a:lnTo>
                      <a:pt x="283" y="434"/>
                    </a:lnTo>
                    <a:lnTo>
                      <a:pt x="276" y="433"/>
                    </a:lnTo>
                    <a:lnTo>
                      <a:pt x="276" y="433"/>
                    </a:lnTo>
                    <a:lnTo>
                      <a:pt x="271" y="432"/>
                    </a:lnTo>
                    <a:lnTo>
                      <a:pt x="267" y="430"/>
                    </a:lnTo>
                    <a:lnTo>
                      <a:pt x="264" y="428"/>
                    </a:lnTo>
                    <a:lnTo>
                      <a:pt x="261" y="426"/>
                    </a:lnTo>
                    <a:lnTo>
                      <a:pt x="261" y="426"/>
                    </a:lnTo>
                    <a:lnTo>
                      <a:pt x="252" y="425"/>
                    </a:lnTo>
                    <a:lnTo>
                      <a:pt x="246" y="425"/>
                    </a:lnTo>
                    <a:lnTo>
                      <a:pt x="242" y="426"/>
                    </a:lnTo>
                    <a:lnTo>
                      <a:pt x="242" y="426"/>
                    </a:lnTo>
                    <a:lnTo>
                      <a:pt x="240" y="426"/>
                    </a:lnTo>
                    <a:lnTo>
                      <a:pt x="237" y="426"/>
                    </a:lnTo>
                    <a:lnTo>
                      <a:pt x="233" y="424"/>
                    </a:lnTo>
                    <a:lnTo>
                      <a:pt x="230" y="421"/>
                    </a:lnTo>
                    <a:lnTo>
                      <a:pt x="230" y="421"/>
                    </a:lnTo>
                    <a:lnTo>
                      <a:pt x="231" y="420"/>
                    </a:lnTo>
                    <a:lnTo>
                      <a:pt x="231" y="420"/>
                    </a:lnTo>
                    <a:lnTo>
                      <a:pt x="233" y="419"/>
                    </a:lnTo>
                    <a:lnTo>
                      <a:pt x="235" y="417"/>
                    </a:lnTo>
                    <a:lnTo>
                      <a:pt x="234" y="415"/>
                    </a:lnTo>
                    <a:lnTo>
                      <a:pt x="232" y="414"/>
                    </a:lnTo>
                    <a:lnTo>
                      <a:pt x="232" y="414"/>
                    </a:lnTo>
                    <a:lnTo>
                      <a:pt x="219" y="413"/>
                    </a:lnTo>
                    <a:lnTo>
                      <a:pt x="205" y="412"/>
                    </a:lnTo>
                    <a:lnTo>
                      <a:pt x="205" y="412"/>
                    </a:lnTo>
                    <a:lnTo>
                      <a:pt x="203" y="412"/>
                    </a:lnTo>
                    <a:lnTo>
                      <a:pt x="200" y="410"/>
                    </a:lnTo>
                    <a:lnTo>
                      <a:pt x="194" y="405"/>
                    </a:lnTo>
                    <a:lnTo>
                      <a:pt x="189" y="399"/>
                    </a:lnTo>
                    <a:lnTo>
                      <a:pt x="188" y="396"/>
                    </a:lnTo>
                    <a:lnTo>
                      <a:pt x="188" y="393"/>
                    </a:lnTo>
                    <a:lnTo>
                      <a:pt x="188" y="393"/>
                    </a:lnTo>
                    <a:lnTo>
                      <a:pt x="189" y="393"/>
                    </a:lnTo>
                    <a:lnTo>
                      <a:pt x="191" y="393"/>
                    </a:lnTo>
                    <a:lnTo>
                      <a:pt x="197" y="396"/>
                    </a:lnTo>
                    <a:lnTo>
                      <a:pt x="202" y="399"/>
                    </a:lnTo>
                    <a:lnTo>
                      <a:pt x="206" y="400"/>
                    </a:lnTo>
                    <a:lnTo>
                      <a:pt x="206" y="400"/>
                    </a:lnTo>
                    <a:lnTo>
                      <a:pt x="237" y="400"/>
                    </a:lnTo>
                    <a:lnTo>
                      <a:pt x="237" y="400"/>
                    </a:lnTo>
                    <a:lnTo>
                      <a:pt x="239" y="400"/>
                    </a:lnTo>
                    <a:lnTo>
                      <a:pt x="242" y="398"/>
                    </a:lnTo>
                    <a:lnTo>
                      <a:pt x="245" y="394"/>
                    </a:lnTo>
                    <a:lnTo>
                      <a:pt x="245" y="394"/>
                    </a:lnTo>
                    <a:lnTo>
                      <a:pt x="244" y="391"/>
                    </a:lnTo>
                    <a:lnTo>
                      <a:pt x="243" y="385"/>
                    </a:lnTo>
                    <a:lnTo>
                      <a:pt x="243" y="385"/>
                    </a:lnTo>
                    <a:lnTo>
                      <a:pt x="241" y="383"/>
                    </a:lnTo>
                    <a:lnTo>
                      <a:pt x="239" y="381"/>
                    </a:lnTo>
                    <a:lnTo>
                      <a:pt x="234" y="378"/>
                    </a:lnTo>
                    <a:lnTo>
                      <a:pt x="234" y="378"/>
                    </a:lnTo>
                    <a:lnTo>
                      <a:pt x="232" y="376"/>
                    </a:lnTo>
                    <a:lnTo>
                      <a:pt x="228" y="373"/>
                    </a:lnTo>
                    <a:lnTo>
                      <a:pt x="225" y="370"/>
                    </a:lnTo>
                    <a:lnTo>
                      <a:pt x="224" y="368"/>
                    </a:lnTo>
                    <a:lnTo>
                      <a:pt x="224" y="368"/>
                    </a:lnTo>
                    <a:lnTo>
                      <a:pt x="225" y="367"/>
                    </a:lnTo>
                    <a:lnTo>
                      <a:pt x="226" y="367"/>
                    </a:lnTo>
                    <a:lnTo>
                      <a:pt x="227" y="369"/>
                    </a:lnTo>
                    <a:lnTo>
                      <a:pt x="229" y="371"/>
                    </a:lnTo>
                    <a:lnTo>
                      <a:pt x="232" y="373"/>
                    </a:lnTo>
                    <a:lnTo>
                      <a:pt x="232" y="373"/>
                    </a:lnTo>
                    <a:lnTo>
                      <a:pt x="234" y="373"/>
                    </a:lnTo>
                    <a:lnTo>
                      <a:pt x="236" y="372"/>
                    </a:lnTo>
                    <a:lnTo>
                      <a:pt x="237" y="371"/>
                    </a:lnTo>
                    <a:lnTo>
                      <a:pt x="239" y="370"/>
                    </a:lnTo>
                    <a:lnTo>
                      <a:pt x="239" y="370"/>
                    </a:lnTo>
                    <a:lnTo>
                      <a:pt x="241" y="371"/>
                    </a:lnTo>
                    <a:lnTo>
                      <a:pt x="245" y="376"/>
                    </a:lnTo>
                    <a:lnTo>
                      <a:pt x="252" y="385"/>
                    </a:lnTo>
                    <a:lnTo>
                      <a:pt x="252" y="385"/>
                    </a:lnTo>
                    <a:lnTo>
                      <a:pt x="261" y="400"/>
                    </a:lnTo>
                    <a:lnTo>
                      <a:pt x="261" y="400"/>
                    </a:lnTo>
                    <a:lnTo>
                      <a:pt x="268" y="407"/>
                    </a:lnTo>
                    <a:lnTo>
                      <a:pt x="281" y="419"/>
                    </a:lnTo>
                    <a:lnTo>
                      <a:pt x="294" y="431"/>
                    </a:lnTo>
                    <a:lnTo>
                      <a:pt x="297" y="434"/>
                    </a:lnTo>
                    <a:lnTo>
                      <a:pt x="298" y="435"/>
                    </a:lnTo>
                    <a:lnTo>
                      <a:pt x="298" y="436"/>
                    </a:lnTo>
                    <a:lnTo>
                      <a:pt x="298" y="436"/>
                    </a:lnTo>
                    <a:lnTo>
                      <a:pt x="296" y="436"/>
                    </a:lnTo>
                    <a:lnTo>
                      <a:pt x="293" y="436"/>
                    </a:lnTo>
                    <a:lnTo>
                      <a:pt x="293" y="436"/>
                    </a:lnTo>
                    <a:lnTo>
                      <a:pt x="297" y="440"/>
                    </a:lnTo>
                    <a:lnTo>
                      <a:pt x="299" y="442"/>
                    </a:lnTo>
                    <a:lnTo>
                      <a:pt x="302" y="444"/>
                    </a:lnTo>
                    <a:lnTo>
                      <a:pt x="302" y="444"/>
                    </a:lnTo>
                    <a:lnTo>
                      <a:pt x="310" y="449"/>
                    </a:lnTo>
                    <a:lnTo>
                      <a:pt x="318" y="454"/>
                    </a:lnTo>
                    <a:lnTo>
                      <a:pt x="318" y="454"/>
                    </a:lnTo>
                    <a:lnTo>
                      <a:pt x="324" y="459"/>
                    </a:lnTo>
                    <a:lnTo>
                      <a:pt x="328" y="462"/>
                    </a:lnTo>
                    <a:lnTo>
                      <a:pt x="329" y="465"/>
                    </a:lnTo>
                    <a:lnTo>
                      <a:pt x="329" y="465"/>
                    </a:lnTo>
                    <a:lnTo>
                      <a:pt x="330" y="468"/>
                    </a:lnTo>
                    <a:lnTo>
                      <a:pt x="331" y="472"/>
                    </a:lnTo>
                    <a:lnTo>
                      <a:pt x="334" y="477"/>
                    </a:lnTo>
                    <a:lnTo>
                      <a:pt x="335" y="478"/>
                    </a:lnTo>
                    <a:lnTo>
                      <a:pt x="337" y="479"/>
                    </a:lnTo>
                    <a:lnTo>
                      <a:pt x="337" y="479"/>
                    </a:lnTo>
                    <a:lnTo>
                      <a:pt x="342" y="479"/>
                    </a:lnTo>
                    <a:lnTo>
                      <a:pt x="350" y="480"/>
                    </a:lnTo>
                    <a:lnTo>
                      <a:pt x="356" y="482"/>
                    </a:lnTo>
                    <a:lnTo>
                      <a:pt x="359" y="484"/>
                    </a:lnTo>
                    <a:lnTo>
                      <a:pt x="361" y="486"/>
                    </a:lnTo>
                    <a:lnTo>
                      <a:pt x="361" y="486"/>
                    </a:lnTo>
                    <a:lnTo>
                      <a:pt x="364" y="492"/>
                    </a:lnTo>
                    <a:lnTo>
                      <a:pt x="367" y="497"/>
                    </a:lnTo>
                    <a:lnTo>
                      <a:pt x="370" y="503"/>
                    </a:lnTo>
                    <a:lnTo>
                      <a:pt x="373" y="507"/>
                    </a:lnTo>
                    <a:lnTo>
                      <a:pt x="373" y="507"/>
                    </a:lnTo>
                    <a:lnTo>
                      <a:pt x="378" y="512"/>
                    </a:lnTo>
                    <a:lnTo>
                      <a:pt x="387" y="519"/>
                    </a:lnTo>
                    <a:lnTo>
                      <a:pt x="395" y="526"/>
                    </a:lnTo>
                    <a:lnTo>
                      <a:pt x="399" y="527"/>
                    </a:lnTo>
                    <a:lnTo>
                      <a:pt x="402" y="528"/>
                    </a:lnTo>
                    <a:lnTo>
                      <a:pt x="402" y="528"/>
                    </a:lnTo>
                    <a:lnTo>
                      <a:pt x="408" y="528"/>
                    </a:lnTo>
                    <a:lnTo>
                      <a:pt x="414" y="527"/>
                    </a:lnTo>
                    <a:lnTo>
                      <a:pt x="414" y="527"/>
                    </a:lnTo>
                    <a:lnTo>
                      <a:pt x="414" y="527"/>
                    </a:lnTo>
                    <a:lnTo>
                      <a:pt x="410" y="526"/>
                    </a:lnTo>
                    <a:lnTo>
                      <a:pt x="406" y="523"/>
                    </a:lnTo>
                    <a:lnTo>
                      <a:pt x="402" y="517"/>
                    </a:lnTo>
                    <a:lnTo>
                      <a:pt x="397" y="510"/>
                    </a:lnTo>
                    <a:lnTo>
                      <a:pt x="397" y="510"/>
                    </a:lnTo>
                    <a:lnTo>
                      <a:pt x="382" y="486"/>
                    </a:lnTo>
                    <a:lnTo>
                      <a:pt x="375" y="477"/>
                    </a:lnTo>
                    <a:lnTo>
                      <a:pt x="373" y="471"/>
                    </a:lnTo>
                    <a:lnTo>
                      <a:pt x="373" y="471"/>
                    </a:lnTo>
                    <a:lnTo>
                      <a:pt x="373" y="469"/>
                    </a:lnTo>
                    <a:lnTo>
                      <a:pt x="371" y="466"/>
                    </a:lnTo>
                    <a:lnTo>
                      <a:pt x="366" y="460"/>
                    </a:lnTo>
                    <a:lnTo>
                      <a:pt x="366" y="460"/>
                    </a:lnTo>
                    <a:lnTo>
                      <a:pt x="359" y="444"/>
                    </a:lnTo>
                    <a:lnTo>
                      <a:pt x="353" y="430"/>
                    </a:lnTo>
                    <a:lnTo>
                      <a:pt x="353" y="430"/>
                    </a:lnTo>
                    <a:lnTo>
                      <a:pt x="352" y="428"/>
                    </a:lnTo>
                    <a:lnTo>
                      <a:pt x="350" y="428"/>
                    </a:lnTo>
                    <a:lnTo>
                      <a:pt x="349" y="428"/>
                    </a:lnTo>
                    <a:lnTo>
                      <a:pt x="347" y="428"/>
                    </a:lnTo>
                    <a:lnTo>
                      <a:pt x="347" y="428"/>
                    </a:lnTo>
                    <a:lnTo>
                      <a:pt x="343" y="422"/>
                    </a:lnTo>
                    <a:lnTo>
                      <a:pt x="339" y="412"/>
                    </a:lnTo>
                    <a:lnTo>
                      <a:pt x="333" y="393"/>
                    </a:lnTo>
                    <a:lnTo>
                      <a:pt x="333" y="393"/>
                    </a:lnTo>
                    <a:lnTo>
                      <a:pt x="329" y="384"/>
                    </a:lnTo>
                    <a:lnTo>
                      <a:pt x="325" y="375"/>
                    </a:lnTo>
                    <a:lnTo>
                      <a:pt x="325" y="375"/>
                    </a:lnTo>
                    <a:lnTo>
                      <a:pt x="321" y="365"/>
                    </a:lnTo>
                    <a:lnTo>
                      <a:pt x="320" y="360"/>
                    </a:lnTo>
                    <a:lnTo>
                      <a:pt x="319" y="356"/>
                    </a:lnTo>
                    <a:lnTo>
                      <a:pt x="319" y="356"/>
                    </a:lnTo>
                    <a:lnTo>
                      <a:pt x="317" y="348"/>
                    </a:lnTo>
                    <a:lnTo>
                      <a:pt x="315" y="340"/>
                    </a:lnTo>
                    <a:lnTo>
                      <a:pt x="315" y="340"/>
                    </a:lnTo>
                    <a:lnTo>
                      <a:pt x="312" y="333"/>
                    </a:lnTo>
                    <a:lnTo>
                      <a:pt x="312" y="329"/>
                    </a:lnTo>
                    <a:lnTo>
                      <a:pt x="310" y="325"/>
                    </a:lnTo>
                    <a:lnTo>
                      <a:pt x="310" y="325"/>
                    </a:lnTo>
                    <a:lnTo>
                      <a:pt x="309" y="319"/>
                    </a:lnTo>
                    <a:lnTo>
                      <a:pt x="309" y="312"/>
                    </a:lnTo>
                    <a:lnTo>
                      <a:pt x="309" y="305"/>
                    </a:lnTo>
                    <a:lnTo>
                      <a:pt x="310" y="301"/>
                    </a:lnTo>
                    <a:lnTo>
                      <a:pt x="310" y="301"/>
                    </a:lnTo>
                    <a:lnTo>
                      <a:pt x="311" y="298"/>
                    </a:lnTo>
                    <a:lnTo>
                      <a:pt x="311" y="294"/>
                    </a:lnTo>
                    <a:lnTo>
                      <a:pt x="310" y="286"/>
                    </a:lnTo>
                    <a:lnTo>
                      <a:pt x="310" y="286"/>
                    </a:lnTo>
                    <a:lnTo>
                      <a:pt x="311" y="284"/>
                    </a:lnTo>
                    <a:lnTo>
                      <a:pt x="312" y="281"/>
                    </a:lnTo>
                    <a:lnTo>
                      <a:pt x="313" y="280"/>
                    </a:lnTo>
                    <a:lnTo>
                      <a:pt x="316" y="280"/>
                    </a:lnTo>
                    <a:lnTo>
                      <a:pt x="316" y="280"/>
                    </a:lnTo>
                    <a:lnTo>
                      <a:pt x="317" y="279"/>
                    </a:lnTo>
                    <a:lnTo>
                      <a:pt x="319" y="278"/>
                    </a:lnTo>
                    <a:lnTo>
                      <a:pt x="320" y="276"/>
                    </a:lnTo>
                    <a:lnTo>
                      <a:pt x="320" y="274"/>
                    </a:lnTo>
                    <a:lnTo>
                      <a:pt x="320" y="274"/>
                    </a:lnTo>
                    <a:lnTo>
                      <a:pt x="318" y="270"/>
                    </a:lnTo>
                    <a:lnTo>
                      <a:pt x="318" y="267"/>
                    </a:lnTo>
                    <a:lnTo>
                      <a:pt x="319" y="265"/>
                    </a:lnTo>
                    <a:lnTo>
                      <a:pt x="319" y="265"/>
                    </a:lnTo>
                    <a:lnTo>
                      <a:pt x="320" y="264"/>
                    </a:lnTo>
                    <a:lnTo>
                      <a:pt x="321" y="265"/>
                    </a:lnTo>
                    <a:lnTo>
                      <a:pt x="324" y="266"/>
                    </a:lnTo>
                    <a:lnTo>
                      <a:pt x="324" y="266"/>
                    </a:lnTo>
                    <a:lnTo>
                      <a:pt x="325" y="267"/>
                    </a:lnTo>
                    <a:lnTo>
                      <a:pt x="326" y="266"/>
                    </a:lnTo>
                    <a:lnTo>
                      <a:pt x="325" y="263"/>
                    </a:lnTo>
                    <a:lnTo>
                      <a:pt x="325" y="263"/>
                    </a:lnTo>
                    <a:lnTo>
                      <a:pt x="326" y="262"/>
                    </a:lnTo>
                    <a:lnTo>
                      <a:pt x="327" y="261"/>
                    </a:lnTo>
                    <a:lnTo>
                      <a:pt x="330" y="259"/>
                    </a:lnTo>
                    <a:lnTo>
                      <a:pt x="330" y="259"/>
                    </a:lnTo>
                    <a:lnTo>
                      <a:pt x="331" y="255"/>
                    </a:lnTo>
                    <a:lnTo>
                      <a:pt x="333" y="250"/>
                    </a:lnTo>
                    <a:lnTo>
                      <a:pt x="333" y="250"/>
                    </a:lnTo>
                    <a:lnTo>
                      <a:pt x="332" y="247"/>
                    </a:lnTo>
                    <a:lnTo>
                      <a:pt x="331" y="247"/>
                    </a:lnTo>
                    <a:lnTo>
                      <a:pt x="328" y="246"/>
                    </a:lnTo>
                    <a:lnTo>
                      <a:pt x="328" y="246"/>
                    </a:lnTo>
                    <a:lnTo>
                      <a:pt x="327" y="243"/>
                    </a:lnTo>
                    <a:lnTo>
                      <a:pt x="326" y="239"/>
                    </a:lnTo>
                    <a:lnTo>
                      <a:pt x="326" y="228"/>
                    </a:lnTo>
                    <a:lnTo>
                      <a:pt x="326" y="228"/>
                    </a:lnTo>
                    <a:lnTo>
                      <a:pt x="326" y="226"/>
                    </a:lnTo>
                    <a:lnTo>
                      <a:pt x="328" y="225"/>
                    </a:lnTo>
                    <a:lnTo>
                      <a:pt x="332" y="225"/>
                    </a:lnTo>
                    <a:lnTo>
                      <a:pt x="332" y="225"/>
                    </a:lnTo>
                    <a:lnTo>
                      <a:pt x="333" y="225"/>
                    </a:lnTo>
                    <a:lnTo>
                      <a:pt x="332" y="223"/>
                    </a:lnTo>
                    <a:lnTo>
                      <a:pt x="331" y="222"/>
                    </a:lnTo>
                    <a:lnTo>
                      <a:pt x="329" y="222"/>
                    </a:lnTo>
                    <a:lnTo>
                      <a:pt x="329" y="222"/>
                    </a:lnTo>
                    <a:lnTo>
                      <a:pt x="328" y="221"/>
                    </a:lnTo>
                    <a:lnTo>
                      <a:pt x="327" y="219"/>
                    </a:lnTo>
                    <a:lnTo>
                      <a:pt x="327" y="214"/>
                    </a:lnTo>
                    <a:lnTo>
                      <a:pt x="327" y="214"/>
                    </a:lnTo>
                    <a:lnTo>
                      <a:pt x="328" y="207"/>
                    </a:lnTo>
                    <a:lnTo>
                      <a:pt x="328" y="202"/>
                    </a:lnTo>
                    <a:lnTo>
                      <a:pt x="329" y="200"/>
                    </a:lnTo>
                    <a:lnTo>
                      <a:pt x="329" y="200"/>
                    </a:lnTo>
                    <a:lnTo>
                      <a:pt x="334" y="195"/>
                    </a:lnTo>
                    <a:lnTo>
                      <a:pt x="335" y="191"/>
                    </a:lnTo>
                    <a:lnTo>
                      <a:pt x="336" y="188"/>
                    </a:lnTo>
                    <a:lnTo>
                      <a:pt x="336" y="188"/>
                    </a:lnTo>
                    <a:lnTo>
                      <a:pt x="336" y="186"/>
                    </a:lnTo>
                    <a:lnTo>
                      <a:pt x="338" y="183"/>
                    </a:lnTo>
                    <a:lnTo>
                      <a:pt x="338" y="183"/>
                    </a:lnTo>
                    <a:lnTo>
                      <a:pt x="340" y="176"/>
                    </a:lnTo>
                    <a:lnTo>
                      <a:pt x="344" y="161"/>
                    </a:lnTo>
                    <a:lnTo>
                      <a:pt x="344" y="161"/>
                    </a:lnTo>
                    <a:lnTo>
                      <a:pt x="347" y="159"/>
                    </a:lnTo>
                    <a:lnTo>
                      <a:pt x="349" y="154"/>
                    </a:lnTo>
                    <a:lnTo>
                      <a:pt x="353" y="146"/>
                    </a:lnTo>
                    <a:lnTo>
                      <a:pt x="353" y="146"/>
                    </a:lnTo>
                    <a:lnTo>
                      <a:pt x="355" y="139"/>
                    </a:lnTo>
                    <a:lnTo>
                      <a:pt x="357" y="134"/>
                    </a:lnTo>
                    <a:lnTo>
                      <a:pt x="357" y="134"/>
                    </a:lnTo>
                    <a:lnTo>
                      <a:pt x="359" y="130"/>
                    </a:lnTo>
                    <a:lnTo>
                      <a:pt x="362" y="127"/>
                    </a:lnTo>
                    <a:lnTo>
                      <a:pt x="362" y="127"/>
                    </a:lnTo>
                    <a:lnTo>
                      <a:pt x="364" y="124"/>
                    </a:lnTo>
                    <a:lnTo>
                      <a:pt x="364" y="122"/>
                    </a:lnTo>
                    <a:lnTo>
                      <a:pt x="364" y="119"/>
                    </a:lnTo>
                    <a:lnTo>
                      <a:pt x="364" y="119"/>
                    </a:lnTo>
                    <a:lnTo>
                      <a:pt x="366" y="111"/>
                    </a:lnTo>
                    <a:lnTo>
                      <a:pt x="368" y="100"/>
                    </a:lnTo>
                    <a:lnTo>
                      <a:pt x="368" y="100"/>
                    </a:lnTo>
                    <a:lnTo>
                      <a:pt x="369" y="94"/>
                    </a:lnTo>
                    <a:lnTo>
                      <a:pt x="369" y="89"/>
                    </a:lnTo>
                    <a:lnTo>
                      <a:pt x="369" y="89"/>
                    </a:lnTo>
                    <a:lnTo>
                      <a:pt x="370" y="87"/>
                    </a:lnTo>
                    <a:lnTo>
                      <a:pt x="371" y="86"/>
                    </a:lnTo>
                    <a:lnTo>
                      <a:pt x="373" y="83"/>
                    </a:lnTo>
                    <a:lnTo>
                      <a:pt x="373" y="83"/>
                    </a:lnTo>
                    <a:lnTo>
                      <a:pt x="374" y="81"/>
                    </a:lnTo>
                    <a:lnTo>
                      <a:pt x="375" y="77"/>
                    </a:lnTo>
                    <a:lnTo>
                      <a:pt x="375" y="72"/>
                    </a:lnTo>
                    <a:lnTo>
                      <a:pt x="375" y="72"/>
                    </a:lnTo>
                    <a:lnTo>
                      <a:pt x="377" y="68"/>
                    </a:lnTo>
                    <a:lnTo>
                      <a:pt x="380" y="65"/>
                    </a:lnTo>
                    <a:lnTo>
                      <a:pt x="380" y="65"/>
                    </a:lnTo>
                    <a:lnTo>
                      <a:pt x="383" y="57"/>
                    </a:lnTo>
                    <a:lnTo>
                      <a:pt x="386" y="52"/>
                    </a:lnTo>
                    <a:lnTo>
                      <a:pt x="388" y="48"/>
                    </a:lnTo>
                    <a:lnTo>
                      <a:pt x="388" y="48"/>
                    </a:lnTo>
                    <a:lnTo>
                      <a:pt x="389" y="48"/>
                    </a:lnTo>
                    <a:lnTo>
                      <a:pt x="390" y="49"/>
                    </a:lnTo>
                    <a:lnTo>
                      <a:pt x="391" y="50"/>
                    </a:lnTo>
                    <a:lnTo>
                      <a:pt x="392" y="51"/>
                    </a:lnTo>
                    <a:lnTo>
                      <a:pt x="392" y="51"/>
                    </a:lnTo>
                    <a:lnTo>
                      <a:pt x="394" y="51"/>
                    </a:lnTo>
                    <a:lnTo>
                      <a:pt x="394" y="50"/>
                    </a:lnTo>
                    <a:lnTo>
                      <a:pt x="395" y="47"/>
                    </a:lnTo>
                    <a:lnTo>
                      <a:pt x="395" y="47"/>
                    </a:lnTo>
                    <a:lnTo>
                      <a:pt x="393" y="40"/>
                    </a:lnTo>
                    <a:lnTo>
                      <a:pt x="393" y="40"/>
                    </a:lnTo>
                    <a:lnTo>
                      <a:pt x="393" y="36"/>
                    </a:lnTo>
                    <a:lnTo>
                      <a:pt x="393" y="36"/>
                    </a:lnTo>
                    <a:lnTo>
                      <a:pt x="391" y="36"/>
                    </a:lnTo>
                    <a:lnTo>
                      <a:pt x="391" y="36"/>
                    </a:lnTo>
                    <a:close/>
                    <a:moveTo>
                      <a:pt x="328" y="444"/>
                    </a:moveTo>
                    <a:lnTo>
                      <a:pt x="328" y="444"/>
                    </a:lnTo>
                    <a:lnTo>
                      <a:pt x="327" y="444"/>
                    </a:lnTo>
                    <a:lnTo>
                      <a:pt x="326" y="444"/>
                    </a:lnTo>
                    <a:lnTo>
                      <a:pt x="324" y="443"/>
                    </a:lnTo>
                    <a:lnTo>
                      <a:pt x="323" y="443"/>
                    </a:lnTo>
                    <a:lnTo>
                      <a:pt x="323" y="443"/>
                    </a:lnTo>
                    <a:lnTo>
                      <a:pt x="322" y="444"/>
                    </a:lnTo>
                    <a:lnTo>
                      <a:pt x="321" y="445"/>
                    </a:lnTo>
                    <a:lnTo>
                      <a:pt x="320" y="447"/>
                    </a:lnTo>
                    <a:lnTo>
                      <a:pt x="318" y="448"/>
                    </a:lnTo>
                    <a:lnTo>
                      <a:pt x="318" y="448"/>
                    </a:lnTo>
                    <a:lnTo>
                      <a:pt x="317" y="447"/>
                    </a:lnTo>
                    <a:lnTo>
                      <a:pt x="317" y="444"/>
                    </a:lnTo>
                    <a:lnTo>
                      <a:pt x="317" y="441"/>
                    </a:lnTo>
                    <a:lnTo>
                      <a:pt x="317" y="438"/>
                    </a:lnTo>
                    <a:lnTo>
                      <a:pt x="317" y="438"/>
                    </a:lnTo>
                    <a:lnTo>
                      <a:pt x="317" y="434"/>
                    </a:lnTo>
                    <a:lnTo>
                      <a:pt x="316" y="429"/>
                    </a:lnTo>
                    <a:lnTo>
                      <a:pt x="312" y="424"/>
                    </a:lnTo>
                    <a:lnTo>
                      <a:pt x="311" y="422"/>
                    </a:lnTo>
                    <a:lnTo>
                      <a:pt x="310" y="422"/>
                    </a:lnTo>
                    <a:lnTo>
                      <a:pt x="310" y="422"/>
                    </a:lnTo>
                    <a:lnTo>
                      <a:pt x="308" y="421"/>
                    </a:lnTo>
                    <a:lnTo>
                      <a:pt x="305" y="420"/>
                    </a:lnTo>
                    <a:lnTo>
                      <a:pt x="301" y="414"/>
                    </a:lnTo>
                    <a:lnTo>
                      <a:pt x="301" y="414"/>
                    </a:lnTo>
                    <a:lnTo>
                      <a:pt x="300" y="411"/>
                    </a:lnTo>
                    <a:lnTo>
                      <a:pt x="300" y="408"/>
                    </a:lnTo>
                    <a:lnTo>
                      <a:pt x="301" y="403"/>
                    </a:lnTo>
                    <a:lnTo>
                      <a:pt x="301" y="403"/>
                    </a:lnTo>
                    <a:lnTo>
                      <a:pt x="300" y="400"/>
                    </a:lnTo>
                    <a:lnTo>
                      <a:pt x="298" y="396"/>
                    </a:lnTo>
                    <a:lnTo>
                      <a:pt x="296" y="391"/>
                    </a:lnTo>
                    <a:lnTo>
                      <a:pt x="294" y="388"/>
                    </a:lnTo>
                    <a:lnTo>
                      <a:pt x="294" y="388"/>
                    </a:lnTo>
                    <a:lnTo>
                      <a:pt x="293" y="378"/>
                    </a:lnTo>
                    <a:lnTo>
                      <a:pt x="292" y="372"/>
                    </a:lnTo>
                    <a:lnTo>
                      <a:pt x="292" y="369"/>
                    </a:lnTo>
                    <a:lnTo>
                      <a:pt x="292" y="369"/>
                    </a:lnTo>
                    <a:lnTo>
                      <a:pt x="293" y="369"/>
                    </a:lnTo>
                    <a:lnTo>
                      <a:pt x="294" y="370"/>
                    </a:lnTo>
                    <a:lnTo>
                      <a:pt x="298" y="376"/>
                    </a:lnTo>
                    <a:lnTo>
                      <a:pt x="301" y="383"/>
                    </a:lnTo>
                    <a:lnTo>
                      <a:pt x="303" y="388"/>
                    </a:lnTo>
                    <a:lnTo>
                      <a:pt x="303" y="388"/>
                    </a:lnTo>
                    <a:lnTo>
                      <a:pt x="305" y="393"/>
                    </a:lnTo>
                    <a:lnTo>
                      <a:pt x="309" y="401"/>
                    </a:lnTo>
                    <a:lnTo>
                      <a:pt x="315" y="409"/>
                    </a:lnTo>
                    <a:lnTo>
                      <a:pt x="319" y="414"/>
                    </a:lnTo>
                    <a:lnTo>
                      <a:pt x="319" y="414"/>
                    </a:lnTo>
                    <a:lnTo>
                      <a:pt x="325" y="431"/>
                    </a:lnTo>
                    <a:lnTo>
                      <a:pt x="328" y="439"/>
                    </a:lnTo>
                    <a:lnTo>
                      <a:pt x="328" y="444"/>
                    </a:lnTo>
                    <a:lnTo>
                      <a:pt x="328" y="44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3" name="フリーフォーム 42">
                <a:extLst>
                  <a:ext uri="{FF2B5EF4-FFF2-40B4-BE49-F238E27FC236}">
                    <a16:creationId xmlns:a16="http://schemas.microsoft.com/office/drawing/2014/main" id="{00000000-0008-0000-0000-000077050000}"/>
                  </a:ext>
                </a:extLst>
              </p:cNvPr>
              <p:cNvSpPr>
                <a:spLocks/>
              </p:cNvSpPr>
              <p:nvPr/>
            </p:nvSpPr>
            <p:spPr bwMode="auto">
              <a:xfrm>
                <a:off x="459" y="64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4" name="フリーフォーム 43">
                <a:extLst>
                  <a:ext uri="{FF2B5EF4-FFF2-40B4-BE49-F238E27FC236}">
                    <a16:creationId xmlns:a16="http://schemas.microsoft.com/office/drawing/2014/main" id="{00000000-0008-0000-0000-000078050000}"/>
                  </a:ext>
                </a:extLst>
              </p:cNvPr>
              <p:cNvSpPr>
                <a:spLocks noEditPoints="1"/>
              </p:cNvSpPr>
              <p:nvPr/>
            </p:nvSpPr>
            <p:spPr bwMode="auto">
              <a:xfrm>
                <a:off x="463" y="371"/>
                <a:ext cx="72" cy="69"/>
              </a:xfrm>
              <a:custGeom>
                <a:avLst/>
                <a:gdLst>
                  <a:gd name="T0" fmla="*/ 58 w 645"/>
                  <a:gd name="T1" fmla="*/ 517 h 624"/>
                  <a:gd name="T2" fmla="*/ 92 w 645"/>
                  <a:gd name="T3" fmla="*/ 522 h 624"/>
                  <a:gd name="T4" fmla="*/ 144 w 645"/>
                  <a:gd name="T5" fmla="*/ 519 h 624"/>
                  <a:gd name="T6" fmla="*/ 176 w 645"/>
                  <a:gd name="T7" fmla="*/ 504 h 624"/>
                  <a:gd name="T8" fmla="*/ 203 w 645"/>
                  <a:gd name="T9" fmla="*/ 505 h 624"/>
                  <a:gd name="T10" fmla="*/ 237 w 645"/>
                  <a:gd name="T11" fmla="*/ 526 h 624"/>
                  <a:gd name="T12" fmla="*/ 249 w 645"/>
                  <a:gd name="T13" fmla="*/ 527 h 624"/>
                  <a:gd name="T14" fmla="*/ 283 w 645"/>
                  <a:gd name="T15" fmla="*/ 536 h 624"/>
                  <a:gd name="T16" fmla="*/ 309 w 645"/>
                  <a:gd name="T17" fmla="*/ 529 h 624"/>
                  <a:gd name="T18" fmla="*/ 334 w 645"/>
                  <a:gd name="T19" fmla="*/ 516 h 624"/>
                  <a:gd name="T20" fmla="*/ 361 w 645"/>
                  <a:gd name="T21" fmla="*/ 494 h 624"/>
                  <a:gd name="T22" fmla="*/ 382 w 645"/>
                  <a:gd name="T23" fmla="*/ 516 h 624"/>
                  <a:gd name="T24" fmla="*/ 362 w 645"/>
                  <a:gd name="T25" fmla="*/ 518 h 624"/>
                  <a:gd name="T26" fmla="*/ 392 w 645"/>
                  <a:gd name="T27" fmla="*/ 527 h 624"/>
                  <a:gd name="T28" fmla="*/ 401 w 645"/>
                  <a:gd name="T29" fmla="*/ 553 h 624"/>
                  <a:gd name="T30" fmla="*/ 385 w 645"/>
                  <a:gd name="T31" fmla="*/ 589 h 624"/>
                  <a:gd name="T32" fmla="*/ 396 w 645"/>
                  <a:gd name="T33" fmla="*/ 622 h 624"/>
                  <a:gd name="T34" fmla="*/ 438 w 645"/>
                  <a:gd name="T35" fmla="*/ 607 h 624"/>
                  <a:gd name="T36" fmla="*/ 468 w 645"/>
                  <a:gd name="T37" fmla="*/ 582 h 624"/>
                  <a:gd name="T38" fmla="*/ 517 w 645"/>
                  <a:gd name="T39" fmla="*/ 553 h 624"/>
                  <a:gd name="T40" fmla="*/ 539 w 645"/>
                  <a:gd name="T41" fmla="*/ 567 h 624"/>
                  <a:gd name="T42" fmla="*/ 560 w 645"/>
                  <a:gd name="T43" fmla="*/ 551 h 624"/>
                  <a:gd name="T44" fmla="*/ 601 w 645"/>
                  <a:gd name="T45" fmla="*/ 558 h 624"/>
                  <a:gd name="T46" fmla="*/ 615 w 645"/>
                  <a:gd name="T47" fmla="*/ 533 h 624"/>
                  <a:gd name="T48" fmla="*/ 631 w 645"/>
                  <a:gd name="T49" fmla="*/ 503 h 624"/>
                  <a:gd name="T50" fmla="*/ 594 w 645"/>
                  <a:gd name="T51" fmla="*/ 479 h 624"/>
                  <a:gd name="T52" fmla="*/ 576 w 645"/>
                  <a:gd name="T53" fmla="*/ 460 h 624"/>
                  <a:gd name="T54" fmla="*/ 543 w 645"/>
                  <a:gd name="T55" fmla="*/ 178 h 624"/>
                  <a:gd name="T56" fmla="*/ 571 w 645"/>
                  <a:gd name="T57" fmla="*/ 63 h 624"/>
                  <a:gd name="T58" fmla="*/ 504 w 645"/>
                  <a:gd name="T59" fmla="*/ 92 h 624"/>
                  <a:gd name="T60" fmla="*/ 429 w 645"/>
                  <a:gd name="T61" fmla="*/ 30 h 624"/>
                  <a:gd name="T62" fmla="*/ 373 w 645"/>
                  <a:gd name="T63" fmla="*/ 0 h 624"/>
                  <a:gd name="T64" fmla="*/ 358 w 645"/>
                  <a:gd name="T65" fmla="*/ 51 h 624"/>
                  <a:gd name="T66" fmla="*/ 334 w 645"/>
                  <a:gd name="T67" fmla="*/ 118 h 624"/>
                  <a:gd name="T68" fmla="*/ 323 w 645"/>
                  <a:gd name="T69" fmla="*/ 165 h 624"/>
                  <a:gd name="T70" fmla="*/ 343 w 645"/>
                  <a:gd name="T71" fmla="*/ 191 h 624"/>
                  <a:gd name="T72" fmla="*/ 393 w 645"/>
                  <a:gd name="T73" fmla="*/ 170 h 624"/>
                  <a:gd name="T74" fmla="*/ 457 w 645"/>
                  <a:gd name="T75" fmla="*/ 147 h 624"/>
                  <a:gd name="T76" fmla="*/ 499 w 645"/>
                  <a:gd name="T77" fmla="*/ 173 h 624"/>
                  <a:gd name="T78" fmla="*/ 483 w 645"/>
                  <a:gd name="T79" fmla="*/ 268 h 624"/>
                  <a:gd name="T80" fmla="*/ 428 w 645"/>
                  <a:gd name="T81" fmla="*/ 304 h 624"/>
                  <a:gd name="T82" fmla="*/ 396 w 645"/>
                  <a:gd name="T83" fmla="*/ 285 h 624"/>
                  <a:gd name="T84" fmla="*/ 376 w 645"/>
                  <a:gd name="T85" fmla="*/ 261 h 624"/>
                  <a:gd name="T86" fmla="*/ 357 w 645"/>
                  <a:gd name="T87" fmla="*/ 269 h 624"/>
                  <a:gd name="T88" fmla="*/ 359 w 645"/>
                  <a:gd name="T89" fmla="*/ 285 h 624"/>
                  <a:gd name="T90" fmla="*/ 343 w 645"/>
                  <a:gd name="T91" fmla="*/ 323 h 624"/>
                  <a:gd name="T92" fmla="*/ 290 w 645"/>
                  <a:gd name="T93" fmla="*/ 306 h 624"/>
                  <a:gd name="T94" fmla="*/ 275 w 645"/>
                  <a:gd name="T95" fmla="*/ 168 h 624"/>
                  <a:gd name="T96" fmla="*/ 233 w 645"/>
                  <a:gd name="T97" fmla="*/ 159 h 624"/>
                  <a:gd name="T98" fmla="*/ 190 w 645"/>
                  <a:gd name="T99" fmla="*/ 145 h 624"/>
                  <a:gd name="T100" fmla="*/ 167 w 645"/>
                  <a:gd name="T101" fmla="*/ 175 h 624"/>
                  <a:gd name="T102" fmla="*/ 141 w 645"/>
                  <a:gd name="T103" fmla="*/ 191 h 624"/>
                  <a:gd name="T104" fmla="*/ 163 w 645"/>
                  <a:gd name="T105" fmla="*/ 253 h 624"/>
                  <a:gd name="T106" fmla="*/ 109 w 645"/>
                  <a:gd name="T107" fmla="*/ 366 h 624"/>
                  <a:gd name="T108" fmla="*/ 59 w 645"/>
                  <a:gd name="T109" fmla="*/ 373 h 624"/>
                  <a:gd name="T110" fmla="*/ 31 w 645"/>
                  <a:gd name="T111" fmla="*/ 412 h 624"/>
                  <a:gd name="T112" fmla="*/ 0 w 645"/>
                  <a:gd name="T113" fmla="*/ 437 h 624"/>
                  <a:gd name="T114" fmla="*/ 27 w 645"/>
                  <a:gd name="T115" fmla="*/ 512 h 624"/>
                  <a:gd name="T116" fmla="*/ 517 w 645"/>
                  <a:gd name="T117" fmla="*/ 367 h 624"/>
                  <a:gd name="T118" fmla="*/ 535 w 645"/>
                  <a:gd name="T119" fmla="*/ 335 h 624"/>
                  <a:gd name="T120" fmla="*/ 521 w 645"/>
                  <a:gd name="T121" fmla="*/ 388 h 624"/>
                  <a:gd name="T122" fmla="*/ 170 w 645"/>
                  <a:gd name="T123" fmla="*/ 236 h 624"/>
                  <a:gd name="T124" fmla="*/ 171 w 645"/>
                  <a:gd name="T125" fmla="*/ 25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5" h="624">
                    <a:moveTo>
                      <a:pt x="35" y="524"/>
                    </a:moveTo>
                    <a:lnTo>
                      <a:pt x="35" y="524"/>
                    </a:lnTo>
                    <a:lnTo>
                      <a:pt x="37" y="525"/>
                    </a:lnTo>
                    <a:lnTo>
                      <a:pt x="38" y="525"/>
                    </a:lnTo>
                    <a:lnTo>
                      <a:pt x="38" y="525"/>
                    </a:lnTo>
                    <a:lnTo>
                      <a:pt x="42" y="525"/>
                    </a:lnTo>
                    <a:lnTo>
                      <a:pt x="45" y="525"/>
                    </a:lnTo>
                    <a:lnTo>
                      <a:pt x="45" y="525"/>
                    </a:lnTo>
                    <a:lnTo>
                      <a:pt x="46" y="524"/>
                    </a:lnTo>
                    <a:lnTo>
                      <a:pt x="48" y="523"/>
                    </a:lnTo>
                    <a:lnTo>
                      <a:pt x="49" y="523"/>
                    </a:lnTo>
                    <a:lnTo>
                      <a:pt x="49" y="523"/>
                    </a:lnTo>
                    <a:lnTo>
                      <a:pt x="51" y="526"/>
                    </a:lnTo>
                    <a:lnTo>
                      <a:pt x="53" y="527"/>
                    </a:lnTo>
                    <a:lnTo>
                      <a:pt x="54" y="528"/>
                    </a:lnTo>
                    <a:lnTo>
                      <a:pt x="54" y="528"/>
                    </a:lnTo>
                    <a:lnTo>
                      <a:pt x="55" y="527"/>
                    </a:lnTo>
                    <a:lnTo>
                      <a:pt x="57" y="526"/>
                    </a:lnTo>
                    <a:lnTo>
                      <a:pt x="57" y="526"/>
                    </a:lnTo>
                    <a:lnTo>
                      <a:pt x="58" y="524"/>
                    </a:lnTo>
                    <a:lnTo>
                      <a:pt x="60" y="522"/>
                    </a:lnTo>
                    <a:lnTo>
                      <a:pt x="60" y="522"/>
                    </a:lnTo>
                    <a:lnTo>
                      <a:pt x="59" y="520"/>
                    </a:lnTo>
                    <a:lnTo>
                      <a:pt x="58" y="517"/>
                    </a:lnTo>
                    <a:lnTo>
                      <a:pt x="58" y="517"/>
                    </a:lnTo>
                    <a:lnTo>
                      <a:pt x="59" y="514"/>
                    </a:lnTo>
                    <a:lnTo>
                      <a:pt x="61" y="512"/>
                    </a:lnTo>
                    <a:lnTo>
                      <a:pt x="61" y="512"/>
                    </a:lnTo>
                    <a:lnTo>
                      <a:pt x="62" y="511"/>
                    </a:lnTo>
                    <a:lnTo>
                      <a:pt x="64" y="509"/>
                    </a:lnTo>
                    <a:lnTo>
                      <a:pt x="64" y="509"/>
                    </a:lnTo>
                    <a:lnTo>
                      <a:pt x="66" y="509"/>
                    </a:lnTo>
                    <a:lnTo>
                      <a:pt x="68" y="509"/>
                    </a:lnTo>
                    <a:lnTo>
                      <a:pt x="69" y="508"/>
                    </a:lnTo>
                    <a:lnTo>
                      <a:pt x="69" y="508"/>
                    </a:lnTo>
                    <a:lnTo>
                      <a:pt x="71" y="507"/>
                    </a:lnTo>
                    <a:lnTo>
                      <a:pt x="74" y="507"/>
                    </a:lnTo>
                    <a:lnTo>
                      <a:pt x="74" y="507"/>
                    </a:lnTo>
                    <a:lnTo>
                      <a:pt x="79" y="509"/>
                    </a:lnTo>
                    <a:lnTo>
                      <a:pt x="83" y="512"/>
                    </a:lnTo>
                    <a:lnTo>
                      <a:pt x="83" y="512"/>
                    </a:lnTo>
                    <a:lnTo>
                      <a:pt x="84" y="514"/>
                    </a:lnTo>
                    <a:lnTo>
                      <a:pt x="85" y="516"/>
                    </a:lnTo>
                    <a:lnTo>
                      <a:pt x="85" y="516"/>
                    </a:lnTo>
                    <a:lnTo>
                      <a:pt x="86" y="519"/>
                    </a:lnTo>
                    <a:lnTo>
                      <a:pt x="89" y="521"/>
                    </a:lnTo>
                    <a:lnTo>
                      <a:pt x="89" y="521"/>
                    </a:lnTo>
                    <a:lnTo>
                      <a:pt x="92" y="522"/>
                    </a:lnTo>
                    <a:lnTo>
                      <a:pt x="94" y="522"/>
                    </a:lnTo>
                    <a:lnTo>
                      <a:pt x="96" y="522"/>
                    </a:lnTo>
                    <a:lnTo>
                      <a:pt x="96" y="522"/>
                    </a:lnTo>
                    <a:lnTo>
                      <a:pt x="98" y="521"/>
                    </a:lnTo>
                    <a:lnTo>
                      <a:pt x="100" y="521"/>
                    </a:lnTo>
                    <a:lnTo>
                      <a:pt x="100" y="521"/>
                    </a:lnTo>
                    <a:lnTo>
                      <a:pt x="102" y="522"/>
                    </a:lnTo>
                    <a:lnTo>
                      <a:pt x="104" y="522"/>
                    </a:lnTo>
                    <a:lnTo>
                      <a:pt x="104" y="522"/>
                    </a:lnTo>
                    <a:lnTo>
                      <a:pt x="107" y="521"/>
                    </a:lnTo>
                    <a:lnTo>
                      <a:pt x="109" y="520"/>
                    </a:lnTo>
                    <a:lnTo>
                      <a:pt x="112" y="520"/>
                    </a:lnTo>
                    <a:lnTo>
                      <a:pt x="112" y="520"/>
                    </a:lnTo>
                    <a:lnTo>
                      <a:pt x="116" y="520"/>
                    </a:lnTo>
                    <a:lnTo>
                      <a:pt x="122" y="522"/>
                    </a:lnTo>
                    <a:lnTo>
                      <a:pt x="128" y="524"/>
                    </a:lnTo>
                    <a:lnTo>
                      <a:pt x="128" y="524"/>
                    </a:lnTo>
                    <a:lnTo>
                      <a:pt x="133" y="522"/>
                    </a:lnTo>
                    <a:lnTo>
                      <a:pt x="138" y="520"/>
                    </a:lnTo>
                    <a:lnTo>
                      <a:pt x="138" y="520"/>
                    </a:lnTo>
                    <a:lnTo>
                      <a:pt x="141" y="519"/>
                    </a:lnTo>
                    <a:lnTo>
                      <a:pt x="141" y="519"/>
                    </a:lnTo>
                    <a:lnTo>
                      <a:pt x="143" y="520"/>
                    </a:lnTo>
                    <a:lnTo>
                      <a:pt x="144" y="519"/>
                    </a:lnTo>
                    <a:lnTo>
                      <a:pt x="144" y="519"/>
                    </a:lnTo>
                    <a:lnTo>
                      <a:pt x="148" y="518"/>
                    </a:lnTo>
                    <a:lnTo>
                      <a:pt x="153" y="517"/>
                    </a:lnTo>
                    <a:lnTo>
                      <a:pt x="153" y="517"/>
                    </a:lnTo>
                    <a:lnTo>
                      <a:pt x="157" y="520"/>
                    </a:lnTo>
                    <a:lnTo>
                      <a:pt x="159" y="521"/>
                    </a:lnTo>
                    <a:lnTo>
                      <a:pt x="161" y="522"/>
                    </a:lnTo>
                    <a:lnTo>
                      <a:pt x="161" y="522"/>
                    </a:lnTo>
                    <a:lnTo>
                      <a:pt x="163" y="522"/>
                    </a:lnTo>
                    <a:lnTo>
                      <a:pt x="166" y="521"/>
                    </a:lnTo>
                    <a:lnTo>
                      <a:pt x="166" y="521"/>
                    </a:lnTo>
                    <a:lnTo>
                      <a:pt x="168" y="521"/>
                    </a:lnTo>
                    <a:lnTo>
                      <a:pt x="169" y="520"/>
                    </a:lnTo>
                    <a:lnTo>
                      <a:pt x="170" y="518"/>
                    </a:lnTo>
                    <a:lnTo>
                      <a:pt x="170" y="518"/>
                    </a:lnTo>
                    <a:lnTo>
                      <a:pt x="171" y="514"/>
                    </a:lnTo>
                    <a:lnTo>
                      <a:pt x="171" y="514"/>
                    </a:lnTo>
                    <a:lnTo>
                      <a:pt x="171" y="511"/>
                    </a:lnTo>
                    <a:lnTo>
                      <a:pt x="172" y="507"/>
                    </a:lnTo>
                    <a:lnTo>
                      <a:pt x="172" y="507"/>
                    </a:lnTo>
                    <a:lnTo>
                      <a:pt x="174" y="506"/>
                    </a:lnTo>
                    <a:lnTo>
                      <a:pt x="175" y="505"/>
                    </a:lnTo>
                    <a:lnTo>
                      <a:pt x="175" y="505"/>
                    </a:lnTo>
                    <a:lnTo>
                      <a:pt x="176" y="504"/>
                    </a:lnTo>
                    <a:lnTo>
                      <a:pt x="178" y="503"/>
                    </a:lnTo>
                    <a:lnTo>
                      <a:pt x="178" y="503"/>
                    </a:lnTo>
                    <a:lnTo>
                      <a:pt x="179" y="503"/>
                    </a:lnTo>
                    <a:lnTo>
                      <a:pt x="181" y="503"/>
                    </a:lnTo>
                    <a:lnTo>
                      <a:pt x="181" y="503"/>
                    </a:lnTo>
                    <a:lnTo>
                      <a:pt x="183" y="502"/>
                    </a:lnTo>
                    <a:lnTo>
                      <a:pt x="186" y="500"/>
                    </a:lnTo>
                    <a:lnTo>
                      <a:pt x="186" y="500"/>
                    </a:lnTo>
                    <a:lnTo>
                      <a:pt x="187" y="499"/>
                    </a:lnTo>
                    <a:lnTo>
                      <a:pt x="188" y="498"/>
                    </a:lnTo>
                    <a:lnTo>
                      <a:pt x="188" y="499"/>
                    </a:lnTo>
                    <a:lnTo>
                      <a:pt x="188" y="499"/>
                    </a:lnTo>
                    <a:lnTo>
                      <a:pt x="191" y="502"/>
                    </a:lnTo>
                    <a:lnTo>
                      <a:pt x="192" y="503"/>
                    </a:lnTo>
                    <a:lnTo>
                      <a:pt x="194" y="504"/>
                    </a:lnTo>
                    <a:lnTo>
                      <a:pt x="194" y="504"/>
                    </a:lnTo>
                    <a:lnTo>
                      <a:pt x="199" y="501"/>
                    </a:lnTo>
                    <a:lnTo>
                      <a:pt x="199" y="501"/>
                    </a:lnTo>
                    <a:lnTo>
                      <a:pt x="201" y="501"/>
                    </a:lnTo>
                    <a:lnTo>
                      <a:pt x="203" y="502"/>
                    </a:lnTo>
                    <a:lnTo>
                      <a:pt x="203" y="502"/>
                    </a:lnTo>
                    <a:lnTo>
                      <a:pt x="203" y="503"/>
                    </a:lnTo>
                    <a:lnTo>
                      <a:pt x="203" y="505"/>
                    </a:lnTo>
                    <a:lnTo>
                      <a:pt x="203" y="505"/>
                    </a:lnTo>
                    <a:lnTo>
                      <a:pt x="204" y="511"/>
                    </a:lnTo>
                    <a:lnTo>
                      <a:pt x="204" y="514"/>
                    </a:lnTo>
                    <a:lnTo>
                      <a:pt x="205" y="515"/>
                    </a:lnTo>
                    <a:lnTo>
                      <a:pt x="205" y="515"/>
                    </a:lnTo>
                    <a:lnTo>
                      <a:pt x="208" y="514"/>
                    </a:lnTo>
                    <a:lnTo>
                      <a:pt x="212" y="513"/>
                    </a:lnTo>
                    <a:lnTo>
                      <a:pt x="212" y="513"/>
                    </a:lnTo>
                    <a:lnTo>
                      <a:pt x="215" y="514"/>
                    </a:lnTo>
                    <a:lnTo>
                      <a:pt x="219" y="515"/>
                    </a:lnTo>
                    <a:lnTo>
                      <a:pt x="219" y="515"/>
                    </a:lnTo>
                    <a:lnTo>
                      <a:pt x="220" y="517"/>
                    </a:lnTo>
                    <a:lnTo>
                      <a:pt x="221" y="519"/>
                    </a:lnTo>
                    <a:lnTo>
                      <a:pt x="222" y="520"/>
                    </a:lnTo>
                    <a:lnTo>
                      <a:pt x="222" y="520"/>
                    </a:lnTo>
                    <a:lnTo>
                      <a:pt x="225" y="522"/>
                    </a:lnTo>
                    <a:lnTo>
                      <a:pt x="228" y="524"/>
                    </a:lnTo>
                    <a:lnTo>
                      <a:pt x="228" y="524"/>
                    </a:lnTo>
                    <a:lnTo>
                      <a:pt x="230" y="526"/>
                    </a:lnTo>
                    <a:lnTo>
                      <a:pt x="232" y="526"/>
                    </a:lnTo>
                    <a:lnTo>
                      <a:pt x="232" y="526"/>
                    </a:lnTo>
                    <a:lnTo>
                      <a:pt x="234" y="525"/>
                    </a:lnTo>
                    <a:lnTo>
                      <a:pt x="236" y="524"/>
                    </a:lnTo>
                    <a:lnTo>
                      <a:pt x="236" y="524"/>
                    </a:lnTo>
                    <a:lnTo>
                      <a:pt x="237" y="526"/>
                    </a:lnTo>
                    <a:lnTo>
                      <a:pt x="237" y="529"/>
                    </a:lnTo>
                    <a:lnTo>
                      <a:pt x="237" y="529"/>
                    </a:lnTo>
                    <a:lnTo>
                      <a:pt x="236" y="529"/>
                    </a:lnTo>
                    <a:lnTo>
                      <a:pt x="235" y="530"/>
                    </a:lnTo>
                    <a:lnTo>
                      <a:pt x="235" y="530"/>
                    </a:lnTo>
                    <a:lnTo>
                      <a:pt x="235" y="532"/>
                    </a:lnTo>
                    <a:lnTo>
                      <a:pt x="235" y="533"/>
                    </a:lnTo>
                    <a:lnTo>
                      <a:pt x="236" y="533"/>
                    </a:lnTo>
                    <a:lnTo>
                      <a:pt x="236" y="533"/>
                    </a:lnTo>
                    <a:lnTo>
                      <a:pt x="238" y="534"/>
                    </a:lnTo>
                    <a:lnTo>
                      <a:pt x="240" y="536"/>
                    </a:lnTo>
                    <a:lnTo>
                      <a:pt x="240" y="536"/>
                    </a:lnTo>
                    <a:lnTo>
                      <a:pt x="244" y="538"/>
                    </a:lnTo>
                    <a:lnTo>
                      <a:pt x="247" y="539"/>
                    </a:lnTo>
                    <a:lnTo>
                      <a:pt x="249" y="539"/>
                    </a:lnTo>
                    <a:lnTo>
                      <a:pt x="249" y="539"/>
                    </a:lnTo>
                    <a:lnTo>
                      <a:pt x="251" y="538"/>
                    </a:lnTo>
                    <a:lnTo>
                      <a:pt x="251" y="537"/>
                    </a:lnTo>
                    <a:lnTo>
                      <a:pt x="251" y="537"/>
                    </a:lnTo>
                    <a:lnTo>
                      <a:pt x="247" y="534"/>
                    </a:lnTo>
                    <a:lnTo>
                      <a:pt x="245" y="530"/>
                    </a:lnTo>
                    <a:lnTo>
                      <a:pt x="245" y="530"/>
                    </a:lnTo>
                    <a:lnTo>
                      <a:pt x="246" y="529"/>
                    </a:lnTo>
                    <a:lnTo>
                      <a:pt x="249" y="527"/>
                    </a:lnTo>
                    <a:lnTo>
                      <a:pt x="249" y="527"/>
                    </a:lnTo>
                    <a:lnTo>
                      <a:pt x="254" y="525"/>
                    </a:lnTo>
                    <a:lnTo>
                      <a:pt x="254" y="525"/>
                    </a:lnTo>
                    <a:lnTo>
                      <a:pt x="257" y="525"/>
                    </a:lnTo>
                    <a:lnTo>
                      <a:pt x="258" y="524"/>
                    </a:lnTo>
                    <a:lnTo>
                      <a:pt x="258" y="524"/>
                    </a:lnTo>
                    <a:lnTo>
                      <a:pt x="258" y="523"/>
                    </a:lnTo>
                    <a:lnTo>
                      <a:pt x="259" y="523"/>
                    </a:lnTo>
                    <a:lnTo>
                      <a:pt x="259" y="523"/>
                    </a:lnTo>
                    <a:lnTo>
                      <a:pt x="261" y="524"/>
                    </a:lnTo>
                    <a:lnTo>
                      <a:pt x="263" y="525"/>
                    </a:lnTo>
                    <a:lnTo>
                      <a:pt x="263" y="525"/>
                    </a:lnTo>
                    <a:lnTo>
                      <a:pt x="263" y="526"/>
                    </a:lnTo>
                    <a:lnTo>
                      <a:pt x="264" y="527"/>
                    </a:lnTo>
                    <a:lnTo>
                      <a:pt x="264" y="527"/>
                    </a:lnTo>
                    <a:lnTo>
                      <a:pt x="271" y="528"/>
                    </a:lnTo>
                    <a:lnTo>
                      <a:pt x="271" y="528"/>
                    </a:lnTo>
                    <a:lnTo>
                      <a:pt x="272" y="529"/>
                    </a:lnTo>
                    <a:lnTo>
                      <a:pt x="273" y="531"/>
                    </a:lnTo>
                    <a:lnTo>
                      <a:pt x="273" y="531"/>
                    </a:lnTo>
                    <a:lnTo>
                      <a:pt x="274" y="534"/>
                    </a:lnTo>
                    <a:lnTo>
                      <a:pt x="275" y="537"/>
                    </a:lnTo>
                    <a:lnTo>
                      <a:pt x="275" y="537"/>
                    </a:lnTo>
                    <a:lnTo>
                      <a:pt x="283" y="536"/>
                    </a:lnTo>
                    <a:lnTo>
                      <a:pt x="283" y="536"/>
                    </a:lnTo>
                    <a:lnTo>
                      <a:pt x="289" y="533"/>
                    </a:lnTo>
                    <a:lnTo>
                      <a:pt x="292" y="532"/>
                    </a:lnTo>
                    <a:lnTo>
                      <a:pt x="293" y="530"/>
                    </a:lnTo>
                    <a:lnTo>
                      <a:pt x="293" y="530"/>
                    </a:lnTo>
                    <a:lnTo>
                      <a:pt x="294" y="528"/>
                    </a:lnTo>
                    <a:lnTo>
                      <a:pt x="294" y="526"/>
                    </a:lnTo>
                    <a:lnTo>
                      <a:pt x="294" y="526"/>
                    </a:lnTo>
                    <a:lnTo>
                      <a:pt x="296" y="525"/>
                    </a:lnTo>
                    <a:lnTo>
                      <a:pt x="298" y="525"/>
                    </a:lnTo>
                    <a:lnTo>
                      <a:pt x="298" y="525"/>
                    </a:lnTo>
                    <a:lnTo>
                      <a:pt x="300" y="526"/>
                    </a:lnTo>
                    <a:lnTo>
                      <a:pt x="303" y="526"/>
                    </a:lnTo>
                    <a:lnTo>
                      <a:pt x="303" y="526"/>
                    </a:lnTo>
                    <a:lnTo>
                      <a:pt x="303" y="528"/>
                    </a:lnTo>
                    <a:lnTo>
                      <a:pt x="304" y="529"/>
                    </a:lnTo>
                    <a:lnTo>
                      <a:pt x="304" y="530"/>
                    </a:lnTo>
                    <a:lnTo>
                      <a:pt x="304" y="530"/>
                    </a:lnTo>
                    <a:lnTo>
                      <a:pt x="307" y="531"/>
                    </a:lnTo>
                    <a:lnTo>
                      <a:pt x="308" y="531"/>
                    </a:lnTo>
                    <a:lnTo>
                      <a:pt x="308" y="531"/>
                    </a:lnTo>
                    <a:lnTo>
                      <a:pt x="309" y="530"/>
                    </a:lnTo>
                    <a:lnTo>
                      <a:pt x="309" y="529"/>
                    </a:lnTo>
                    <a:lnTo>
                      <a:pt x="309" y="529"/>
                    </a:lnTo>
                    <a:lnTo>
                      <a:pt x="309" y="526"/>
                    </a:lnTo>
                    <a:lnTo>
                      <a:pt x="309" y="523"/>
                    </a:lnTo>
                    <a:lnTo>
                      <a:pt x="309" y="523"/>
                    </a:lnTo>
                    <a:lnTo>
                      <a:pt x="309" y="521"/>
                    </a:lnTo>
                    <a:lnTo>
                      <a:pt x="311" y="521"/>
                    </a:lnTo>
                    <a:lnTo>
                      <a:pt x="311" y="521"/>
                    </a:lnTo>
                    <a:lnTo>
                      <a:pt x="314" y="521"/>
                    </a:lnTo>
                    <a:lnTo>
                      <a:pt x="316" y="521"/>
                    </a:lnTo>
                    <a:lnTo>
                      <a:pt x="317" y="521"/>
                    </a:lnTo>
                    <a:lnTo>
                      <a:pt x="317" y="521"/>
                    </a:lnTo>
                    <a:lnTo>
                      <a:pt x="321" y="515"/>
                    </a:lnTo>
                    <a:lnTo>
                      <a:pt x="321" y="515"/>
                    </a:lnTo>
                    <a:lnTo>
                      <a:pt x="322" y="515"/>
                    </a:lnTo>
                    <a:lnTo>
                      <a:pt x="323" y="515"/>
                    </a:lnTo>
                    <a:lnTo>
                      <a:pt x="323" y="515"/>
                    </a:lnTo>
                    <a:lnTo>
                      <a:pt x="324" y="515"/>
                    </a:lnTo>
                    <a:lnTo>
                      <a:pt x="325" y="515"/>
                    </a:lnTo>
                    <a:lnTo>
                      <a:pt x="325" y="515"/>
                    </a:lnTo>
                    <a:lnTo>
                      <a:pt x="327" y="514"/>
                    </a:lnTo>
                    <a:lnTo>
                      <a:pt x="329" y="514"/>
                    </a:lnTo>
                    <a:lnTo>
                      <a:pt x="329" y="514"/>
                    </a:lnTo>
                    <a:lnTo>
                      <a:pt x="332" y="516"/>
                    </a:lnTo>
                    <a:lnTo>
                      <a:pt x="333" y="517"/>
                    </a:lnTo>
                    <a:lnTo>
                      <a:pt x="334" y="516"/>
                    </a:lnTo>
                    <a:lnTo>
                      <a:pt x="334" y="516"/>
                    </a:lnTo>
                    <a:lnTo>
                      <a:pt x="335" y="514"/>
                    </a:lnTo>
                    <a:lnTo>
                      <a:pt x="336" y="509"/>
                    </a:lnTo>
                    <a:lnTo>
                      <a:pt x="337" y="503"/>
                    </a:lnTo>
                    <a:lnTo>
                      <a:pt x="337" y="503"/>
                    </a:lnTo>
                    <a:lnTo>
                      <a:pt x="336" y="500"/>
                    </a:lnTo>
                    <a:lnTo>
                      <a:pt x="336" y="499"/>
                    </a:lnTo>
                    <a:lnTo>
                      <a:pt x="336" y="499"/>
                    </a:lnTo>
                    <a:lnTo>
                      <a:pt x="336" y="499"/>
                    </a:lnTo>
                    <a:lnTo>
                      <a:pt x="338" y="497"/>
                    </a:lnTo>
                    <a:lnTo>
                      <a:pt x="340" y="495"/>
                    </a:lnTo>
                    <a:lnTo>
                      <a:pt x="340" y="495"/>
                    </a:lnTo>
                    <a:lnTo>
                      <a:pt x="348" y="490"/>
                    </a:lnTo>
                    <a:lnTo>
                      <a:pt x="348" y="490"/>
                    </a:lnTo>
                    <a:lnTo>
                      <a:pt x="351" y="490"/>
                    </a:lnTo>
                    <a:lnTo>
                      <a:pt x="355" y="490"/>
                    </a:lnTo>
                    <a:lnTo>
                      <a:pt x="355" y="490"/>
                    </a:lnTo>
                    <a:lnTo>
                      <a:pt x="360" y="489"/>
                    </a:lnTo>
                    <a:lnTo>
                      <a:pt x="363" y="489"/>
                    </a:lnTo>
                    <a:lnTo>
                      <a:pt x="363" y="489"/>
                    </a:lnTo>
                    <a:lnTo>
                      <a:pt x="360" y="494"/>
                    </a:lnTo>
                    <a:lnTo>
                      <a:pt x="360" y="494"/>
                    </a:lnTo>
                    <a:lnTo>
                      <a:pt x="361" y="494"/>
                    </a:lnTo>
                    <a:lnTo>
                      <a:pt x="361" y="494"/>
                    </a:lnTo>
                    <a:lnTo>
                      <a:pt x="365" y="492"/>
                    </a:lnTo>
                    <a:lnTo>
                      <a:pt x="368" y="491"/>
                    </a:lnTo>
                    <a:lnTo>
                      <a:pt x="368" y="491"/>
                    </a:lnTo>
                    <a:lnTo>
                      <a:pt x="371" y="491"/>
                    </a:lnTo>
                    <a:lnTo>
                      <a:pt x="373" y="491"/>
                    </a:lnTo>
                    <a:lnTo>
                      <a:pt x="374" y="492"/>
                    </a:lnTo>
                    <a:lnTo>
                      <a:pt x="374" y="492"/>
                    </a:lnTo>
                    <a:lnTo>
                      <a:pt x="374" y="494"/>
                    </a:lnTo>
                    <a:lnTo>
                      <a:pt x="374" y="495"/>
                    </a:lnTo>
                    <a:lnTo>
                      <a:pt x="375" y="496"/>
                    </a:lnTo>
                    <a:lnTo>
                      <a:pt x="375" y="496"/>
                    </a:lnTo>
                    <a:lnTo>
                      <a:pt x="378" y="499"/>
                    </a:lnTo>
                    <a:lnTo>
                      <a:pt x="380" y="500"/>
                    </a:lnTo>
                    <a:lnTo>
                      <a:pt x="380" y="500"/>
                    </a:lnTo>
                    <a:lnTo>
                      <a:pt x="381" y="501"/>
                    </a:lnTo>
                    <a:lnTo>
                      <a:pt x="381" y="503"/>
                    </a:lnTo>
                    <a:lnTo>
                      <a:pt x="381" y="503"/>
                    </a:lnTo>
                    <a:lnTo>
                      <a:pt x="381" y="505"/>
                    </a:lnTo>
                    <a:lnTo>
                      <a:pt x="382" y="507"/>
                    </a:lnTo>
                    <a:lnTo>
                      <a:pt x="382" y="507"/>
                    </a:lnTo>
                    <a:lnTo>
                      <a:pt x="382" y="512"/>
                    </a:lnTo>
                    <a:lnTo>
                      <a:pt x="382" y="515"/>
                    </a:lnTo>
                    <a:lnTo>
                      <a:pt x="382" y="516"/>
                    </a:lnTo>
                    <a:lnTo>
                      <a:pt x="382" y="516"/>
                    </a:lnTo>
                    <a:lnTo>
                      <a:pt x="379" y="516"/>
                    </a:lnTo>
                    <a:lnTo>
                      <a:pt x="376" y="514"/>
                    </a:lnTo>
                    <a:lnTo>
                      <a:pt x="376" y="514"/>
                    </a:lnTo>
                    <a:lnTo>
                      <a:pt x="375" y="511"/>
                    </a:lnTo>
                    <a:lnTo>
                      <a:pt x="374" y="509"/>
                    </a:lnTo>
                    <a:lnTo>
                      <a:pt x="373" y="508"/>
                    </a:lnTo>
                    <a:lnTo>
                      <a:pt x="373" y="508"/>
                    </a:lnTo>
                    <a:lnTo>
                      <a:pt x="372" y="508"/>
                    </a:lnTo>
                    <a:lnTo>
                      <a:pt x="370" y="509"/>
                    </a:lnTo>
                    <a:lnTo>
                      <a:pt x="369" y="512"/>
                    </a:lnTo>
                    <a:lnTo>
                      <a:pt x="369" y="512"/>
                    </a:lnTo>
                    <a:lnTo>
                      <a:pt x="370" y="514"/>
                    </a:lnTo>
                    <a:lnTo>
                      <a:pt x="372" y="516"/>
                    </a:lnTo>
                    <a:lnTo>
                      <a:pt x="372" y="516"/>
                    </a:lnTo>
                    <a:lnTo>
                      <a:pt x="373" y="520"/>
                    </a:lnTo>
                    <a:lnTo>
                      <a:pt x="372" y="522"/>
                    </a:lnTo>
                    <a:lnTo>
                      <a:pt x="371" y="523"/>
                    </a:lnTo>
                    <a:lnTo>
                      <a:pt x="371" y="523"/>
                    </a:lnTo>
                    <a:lnTo>
                      <a:pt x="368" y="523"/>
                    </a:lnTo>
                    <a:lnTo>
                      <a:pt x="366" y="523"/>
                    </a:lnTo>
                    <a:lnTo>
                      <a:pt x="366" y="523"/>
                    </a:lnTo>
                    <a:lnTo>
                      <a:pt x="364" y="521"/>
                    </a:lnTo>
                    <a:lnTo>
                      <a:pt x="362" y="518"/>
                    </a:lnTo>
                    <a:lnTo>
                      <a:pt x="362" y="518"/>
                    </a:lnTo>
                    <a:lnTo>
                      <a:pt x="361" y="517"/>
                    </a:lnTo>
                    <a:lnTo>
                      <a:pt x="360" y="517"/>
                    </a:lnTo>
                    <a:lnTo>
                      <a:pt x="360" y="519"/>
                    </a:lnTo>
                    <a:lnTo>
                      <a:pt x="360" y="519"/>
                    </a:lnTo>
                    <a:lnTo>
                      <a:pt x="361" y="522"/>
                    </a:lnTo>
                    <a:lnTo>
                      <a:pt x="363" y="524"/>
                    </a:lnTo>
                    <a:lnTo>
                      <a:pt x="363" y="524"/>
                    </a:lnTo>
                    <a:lnTo>
                      <a:pt x="364" y="526"/>
                    </a:lnTo>
                    <a:lnTo>
                      <a:pt x="364" y="527"/>
                    </a:lnTo>
                    <a:lnTo>
                      <a:pt x="373" y="527"/>
                    </a:lnTo>
                    <a:lnTo>
                      <a:pt x="373" y="527"/>
                    </a:lnTo>
                    <a:lnTo>
                      <a:pt x="374" y="526"/>
                    </a:lnTo>
                    <a:lnTo>
                      <a:pt x="375" y="526"/>
                    </a:lnTo>
                    <a:lnTo>
                      <a:pt x="375" y="526"/>
                    </a:lnTo>
                    <a:lnTo>
                      <a:pt x="378" y="528"/>
                    </a:lnTo>
                    <a:lnTo>
                      <a:pt x="380" y="529"/>
                    </a:lnTo>
                    <a:lnTo>
                      <a:pt x="380" y="529"/>
                    </a:lnTo>
                    <a:lnTo>
                      <a:pt x="382" y="527"/>
                    </a:lnTo>
                    <a:lnTo>
                      <a:pt x="383" y="526"/>
                    </a:lnTo>
                    <a:lnTo>
                      <a:pt x="384" y="525"/>
                    </a:lnTo>
                    <a:lnTo>
                      <a:pt x="384" y="525"/>
                    </a:lnTo>
                    <a:lnTo>
                      <a:pt x="388" y="526"/>
                    </a:lnTo>
                    <a:lnTo>
                      <a:pt x="390" y="527"/>
                    </a:lnTo>
                    <a:lnTo>
                      <a:pt x="392" y="527"/>
                    </a:lnTo>
                    <a:lnTo>
                      <a:pt x="392" y="527"/>
                    </a:lnTo>
                    <a:lnTo>
                      <a:pt x="394" y="525"/>
                    </a:lnTo>
                    <a:lnTo>
                      <a:pt x="397" y="526"/>
                    </a:lnTo>
                    <a:lnTo>
                      <a:pt x="397" y="526"/>
                    </a:lnTo>
                    <a:lnTo>
                      <a:pt x="398" y="527"/>
                    </a:lnTo>
                    <a:lnTo>
                      <a:pt x="398" y="528"/>
                    </a:lnTo>
                    <a:lnTo>
                      <a:pt x="397" y="530"/>
                    </a:lnTo>
                    <a:lnTo>
                      <a:pt x="397" y="530"/>
                    </a:lnTo>
                    <a:lnTo>
                      <a:pt x="397" y="532"/>
                    </a:lnTo>
                    <a:lnTo>
                      <a:pt x="397" y="534"/>
                    </a:lnTo>
                    <a:lnTo>
                      <a:pt x="397" y="534"/>
                    </a:lnTo>
                    <a:lnTo>
                      <a:pt x="397" y="536"/>
                    </a:lnTo>
                    <a:lnTo>
                      <a:pt x="396" y="537"/>
                    </a:lnTo>
                    <a:lnTo>
                      <a:pt x="396" y="537"/>
                    </a:lnTo>
                    <a:lnTo>
                      <a:pt x="398" y="538"/>
                    </a:lnTo>
                    <a:lnTo>
                      <a:pt x="398" y="540"/>
                    </a:lnTo>
                    <a:lnTo>
                      <a:pt x="398" y="540"/>
                    </a:lnTo>
                    <a:lnTo>
                      <a:pt x="398" y="543"/>
                    </a:lnTo>
                    <a:lnTo>
                      <a:pt x="397" y="545"/>
                    </a:lnTo>
                    <a:lnTo>
                      <a:pt x="397" y="545"/>
                    </a:lnTo>
                    <a:lnTo>
                      <a:pt x="399" y="549"/>
                    </a:lnTo>
                    <a:lnTo>
                      <a:pt x="401" y="551"/>
                    </a:lnTo>
                    <a:lnTo>
                      <a:pt x="401" y="553"/>
                    </a:lnTo>
                    <a:lnTo>
                      <a:pt x="401" y="553"/>
                    </a:lnTo>
                    <a:lnTo>
                      <a:pt x="400" y="555"/>
                    </a:lnTo>
                    <a:lnTo>
                      <a:pt x="401" y="557"/>
                    </a:lnTo>
                    <a:lnTo>
                      <a:pt x="401" y="557"/>
                    </a:lnTo>
                    <a:lnTo>
                      <a:pt x="401" y="559"/>
                    </a:lnTo>
                    <a:lnTo>
                      <a:pt x="401" y="561"/>
                    </a:lnTo>
                    <a:lnTo>
                      <a:pt x="401" y="561"/>
                    </a:lnTo>
                    <a:lnTo>
                      <a:pt x="399" y="564"/>
                    </a:lnTo>
                    <a:lnTo>
                      <a:pt x="396" y="565"/>
                    </a:lnTo>
                    <a:lnTo>
                      <a:pt x="396" y="565"/>
                    </a:lnTo>
                    <a:lnTo>
                      <a:pt x="393" y="563"/>
                    </a:lnTo>
                    <a:lnTo>
                      <a:pt x="392" y="562"/>
                    </a:lnTo>
                    <a:lnTo>
                      <a:pt x="392" y="562"/>
                    </a:lnTo>
                    <a:lnTo>
                      <a:pt x="392" y="562"/>
                    </a:lnTo>
                    <a:lnTo>
                      <a:pt x="393" y="568"/>
                    </a:lnTo>
                    <a:lnTo>
                      <a:pt x="393" y="568"/>
                    </a:lnTo>
                    <a:lnTo>
                      <a:pt x="390" y="575"/>
                    </a:lnTo>
                    <a:lnTo>
                      <a:pt x="390" y="575"/>
                    </a:lnTo>
                    <a:lnTo>
                      <a:pt x="390" y="579"/>
                    </a:lnTo>
                    <a:lnTo>
                      <a:pt x="389" y="583"/>
                    </a:lnTo>
                    <a:lnTo>
                      <a:pt x="389" y="583"/>
                    </a:lnTo>
                    <a:lnTo>
                      <a:pt x="388" y="584"/>
                    </a:lnTo>
                    <a:lnTo>
                      <a:pt x="387" y="586"/>
                    </a:lnTo>
                    <a:lnTo>
                      <a:pt x="386" y="587"/>
                    </a:lnTo>
                    <a:lnTo>
                      <a:pt x="385" y="589"/>
                    </a:lnTo>
                    <a:lnTo>
                      <a:pt x="385" y="589"/>
                    </a:lnTo>
                    <a:lnTo>
                      <a:pt x="386" y="590"/>
                    </a:lnTo>
                    <a:lnTo>
                      <a:pt x="387" y="592"/>
                    </a:lnTo>
                    <a:lnTo>
                      <a:pt x="388" y="594"/>
                    </a:lnTo>
                    <a:lnTo>
                      <a:pt x="388" y="594"/>
                    </a:lnTo>
                    <a:lnTo>
                      <a:pt x="387" y="597"/>
                    </a:lnTo>
                    <a:lnTo>
                      <a:pt x="387" y="597"/>
                    </a:lnTo>
                    <a:lnTo>
                      <a:pt x="386" y="601"/>
                    </a:lnTo>
                    <a:lnTo>
                      <a:pt x="385" y="607"/>
                    </a:lnTo>
                    <a:lnTo>
                      <a:pt x="385" y="607"/>
                    </a:lnTo>
                    <a:lnTo>
                      <a:pt x="387" y="611"/>
                    </a:lnTo>
                    <a:lnTo>
                      <a:pt x="387" y="611"/>
                    </a:lnTo>
                    <a:lnTo>
                      <a:pt x="389" y="612"/>
                    </a:lnTo>
                    <a:lnTo>
                      <a:pt x="391" y="613"/>
                    </a:lnTo>
                    <a:lnTo>
                      <a:pt x="391" y="613"/>
                    </a:lnTo>
                    <a:lnTo>
                      <a:pt x="392" y="614"/>
                    </a:lnTo>
                    <a:lnTo>
                      <a:pt x="392" y="615"/>
                    </a:lnTo>
                    <a:lnTo>
                      <a:pt x="392" y="615"/>
                    </a:lnTo>
                    <a:lnTo>
                      <a:pt x="392" y="617"/>
                    </a:lnTo>
                    <a:lnTo>
                      <a:pt x="393" y="619"/>
                    </a:lnTo>
                    <a:lnTo>
                      <a:pt x="393" y="619"/>
                    </a:lnTo>
                    <a:lnTo>
                      <a:pt x="394" y="621"/>
                    </a:lnTo>
                    <a:lnTo>
                      <a:pt x="396" y="622"/>
                    </a:lnTo>
                    <a:lnTo>
                      <a:pt x="396" y="622"/>
                    </a:lnTo>
                    <a:lnTo>
                      <a:pt x="398" y="621"/>
                    </a:lnTo>
                    <a:lnTo>
                      <a:pt x="399" y="621"/>
                    </a:lnTo>
                    <a:lnTo>
                      <a:pt x="399" y="621"/>
                    </a:lnTo>
                    <a:lnTo>
                      <a:pt x="402" y="623"/>
                    </a:lnTo>
                    <a:lnTo>
                      <a:pt x="405" y="624"/>
                    </a:lnTo>
                    <a:lnTo>
                      <a:pt x="405" y="624"/>
                    </a:lnTo>
                    <a:lnTo>
                      <a:pt x="410" y="623"/>
                    </a:lnTo>
                    <a:lnTo>
                      <a:pt x="410" y="623"/>
                    </a:lnTo>
                    <a:lnTo>
                      <a:pt x="411" y="623"/>
                    </a:lnTo>
                    <a:lnTo>
                      <a:pt x="414" y="621"/>
                    </a:lnTo>
                    <a:lnTo>
                      <a:pt x="414" y="621"/>
                    </a:lnTo>
                    <a:lnTo>
                      <a:pt x="415" y="619"/>
                    </a:lnTo>
                    <a:lnTo>
                      <a:pt x="418" y="616"/>
                    </a:lnTo>
                    <a:lnTo>
                      <a:pt x="418" y="616"/>
                    </a:lnTo>
                    <a:lnTo>
                      <a:pt x="422" y="615"/>
                    </a:lnTo>
                    <a:lnTo>
                      <a:pt x="424" y="614"/>
                    </a:lnTo>
                    <a:lnTo>
                      <a:pt x="425" y="613"/>
                    </a:lnTo>
                    <a:lnTo>
                      <a:pt x="425" y="613"/>
                    </a:lnTo>
                    <a:lnTo>
                      <a:pt x="427" y="610"/>
                    </a:lnTo>
                    <a:lnTo>
                      <a:pt x="429" y="609"/>
                    </a:lnTo>
                    <a:lnTo>
                      <a:pt x="431" y="608"/>
                    </a:lnTo>
                    <a:lnTo>
                      <a:pt x="431" y="608"/>
                    </a:lnTo>
                    <a:lnTo>
                      <a:pt x="436" y="607"/>
                    </a:lnTo>
                    <a:lnTo>
                      <a:pt x="438" y="607"/>
                    </a:lnTo>
                    <a:lnTo>
                      <a:pt x="440" y="606"/>
                    </a:lnTo>
                    <a:lnTo>
                      <a:pt x="440" y="606"/>
                    </a:lnTo>
                    <a:lnTo>
                      <a:pt x="443" y="603"/>
                    </a:lnTo>
                    <a:lnTo>
                      <a:pt x="442" y="602"/>
                    </a:lnTo>
                    <a:lnTo>
                      <a:pt x="442" y="602"/>
                    </a:lnTo>
                    <a:lnTo>
                      <a:pt x="439" y="598"/>
                    </a:lnTo>
                    <a:lnTo>
                      <a:pt x="438" y="596"/>
                    </a:lnTo>
                    <a:lnTo>
                      <a:pt x="438" y="595"/>
                    </a:lnTo>
                    <a:lnTo>
                      <a:pt x="438" y="595"/>
                    </a:lnTo>
                    <a:lnTo>
                      <a:pt x="445" y="591"/>
                    </a:lnTo>
                    <a:lnTo>
                      <a:pt x="445" y="591"/>
                    </a:lnTo>
                    <a:lnTo>
                      <a:pt x="449" y="589"/>
                    </a:lnTo>
                    <a:lnTo>
                      <a:pt x="451" y="588"/>
                    </a:lnTo>
                    <a:lnTo>
                      <a:pt x="451" y="588"/>
                    </a:lnTo>
                    <a:lnTo>
                      <a:pt x="452" y="586"/>
                    </a:lnTo>
                    <a:lnTo>
                      <a:pt x="453" y="586"/>
                    </a:lnTo>
                    <a:lnTo>
                      <a:pt x="453" y="586"/>
                    </a:lnTo>
                    <a:lnTo>
                      <a:pt x="456" y="586"/>
                    </a:lnTo>
                    <a:lnTo>
                      <a:pt x="458" y="585"/>
                    </a:lnTo>
                    <a:lnTo>
                      <a:pt x="458" y="585"/>
                    </a:lnTo>
                    <a:lnTo>
                      <a:pt x="462" y="583"/>
                    </a:lnTo>
                    <a:lnTo>
                      <a:pt x="465" y="581"/>
                    </a:lnTo>
                    <a:lnTo>
                      <a:pt x="465" y="581"/>
                    </a:lnTo>
                    <a:lnTo>
                      <a:pt x="468" y="582"/>
                    </a:lnTo>
                    <a:lnTo>
                      <a:pt x="470" y="583"/>
                    </a:lnTo>
                    <a:lnTo>
                      <a:pt x="472" y="582"/>
                    </a:lnTo>
                    <a:lnTo>
                      <a:pt x="472" y="582"/>
                    </a:lnTo>
                    <a:lnTo>
                      <a:pt x="478" y="581"/>
                    </a:lnTo>
                    <a:lnTo>
                      <a:pt x="481" y="579"/>
                    </a:lnTo>
                    <a:lnTo>
                      <a:pt x="481" y="579"/>
                    </a:lnTo>
                    <a:lnTo>
                      <a:pt x="485" y="576"/>
                    </a:lnTo>
                    <a:lnTo>
                      <a:pt x="485" y="576"/>
                    </a:lnTo>
                    <a:lnTo>
                      <a:pt x="495" y="567"/>
                    </a:lnTo>
                    <a:lnTo>
                      <a:pt x="495" y="567"/>
                    </a:lnTo>
                    <a:lnTo>
                      <a:pt x="501" y="565"/>
                    </a:lnTo>
                    <a:lnTo>
                      <a:pt x="501" y="565"/>
                    </a:lnTo>
                    <a:lnTo>
                      <a:pt x="506" y="563"/>
                    </a:lnTo>
                    <a:lnTo>
                      <a:pt x="508" y="561"/>
                    </a:lnTo>
                    <a:lnTo>
                      <a:pt x="508" y="561"/>
                    </a:lnTo>
                    <a:lnTo>
                      <a:pt x="508" y="558"/>
                    </a:lnTo>
                    <a:lnTo>
                      <a:pt x="509" y="557"/>
                    </a:lnTo>
                    <a:lnTo>
                      <a:pt x="509" y="557"/>
                    </a:lnTo>
                    <a:lnTo>
                      <a:pt x="512" y="556"/>
                    </a:lnTo>
                    <a:lnTo>
                      <a:pt x="514" y="555"/>
                    </a:lnTo>
                    <a:lnTo>
                      <a:pt x="514" y="555"/>
                    </a:lnTo>
                    <a:lnTo>
                      <a:pt x="515" y="553"/>
                    </a:lnTo>
                    <a:lnTo>
                      <a:pt x="516" y="553"/>
                    </a:lnTo>
                    <a:lnTo>
                      <a:pt x="517" y="553"/>
                    </a:lnTo>
                    <a:lnTo>
                      <a:pt x="517" y="553"/>
                    </a:lnTo>
                    <a:lnTo>
                      <a:pt x="521" y="557"/>
                    </a:lnTo>
                    <a:lnTo>
                      <a:pt x="521" y="557"/>
                    </a:lnTo>
                    <a:lnTo>
                      <a:pt x="522" y="558"/>
                    </a:lnTo>
                    <a:lnTo>
                      <a:pt x="523" y="560"/>
                    </a:lnTo>
                    <a:lnTo>
                      <a:pt x="523" y="560"/>
                    </a:lnTo>
                    <a:lnTo>
                      <a:pt x="522" y="562"/>
                    </a:lnTo>
                    <a:lnTo>
                      <a:pt x="522" y="564"/>
                    </a:lnTo>
                    <a:lnTo>
                      <a:pt x="522" y="564"/>
                    </a:lnTo>
                    <a:lnTo>
                      <a:pt x="525" y="566"/>
                    </a:lnTo>
                    <a:lnTo>
                      <a:pt x="528" y="570"/>
                    </a:lnTo>
                    <a:lnTo>
                      <a:pt x="528" y="570"/>
                    </a:lnTo>
                    <a:lnTo>
                      <a:pt x="528" y="571"/>
                    </a:lnTo>
                    <a:lnTo>
                      <a:pt x="529" y="571"/>
                    </a:lnTo>
                    <a:lnTo>
                      <a:pt x="530" y="570"/>
                    </a:lnTo>
                    <a:lnTo>
                      <a:pt x="530" y="570"/>
                    </a:lnTo>
                    <a:lnTo>
                      <a:pt x="533" y="568"/>
                    </a:lnTo>
                    <a:lnTo>
                      <a:pt x="535" y="566"/>
                    </a:lnTo>
                    <a:lnTo>
                      <a:pt x="535" y="566"/>
                    </a:lnTo>
                    <a:lnTo>
                      <a:pt x="536" y="567"/>
                    </a:lnTo>
                    <a:lnTo>
                      <a:pt x="538" y="567"/>
                    </a:lnTo>
                    <a:lnTo>
                      <a:pt x="538" y="567"/>
                    </a:lnTo>
                    <a:lnTo>
                      <a:pt x="539" y="567"/>
                    </a:lnTo>
                    <a:lnTo>
                      <a:pt x="539" y="567"/>
                    </a:lnTo>
                    <a:lnTo>
                      <a:pt x="540" y="564"/>
                    </a:lnTo>
                    <a:lnTo>
                      <a:pt x="541" y="562"/>
                    </a:lnTo>
                    <a:lnTo>
                      <a:pt x="541" y="562"/>
                    </a:lnTo>
                    <a:lnTo>
                      <a:pt x="542" y="559"/>
                    </a:lnTo>
                    <a:lnTo>
                      <a:pt x="543" y="557"/>
                    </a:lnTo>
                    <a:lnTo>
                      <a:pt x="543" y="557"/>
                    </a:lnTo>
                    <a:lnTo>
                      <a:pt x="544" y="555"/>
                    </a:lnTo>
                    <a:lnTo>
                      <a:pt x="545" y="555"/>
                    </a:lnTo>
                    <a:lnTo>
                      <a:pt x="545" y="555"/>
                    </a:lnTo>
                    <a:lnTo>
                      <a:pt x="547" y="557"/>
                    </a:lnTo>
                    <a:lnTo>
                      <a:pt x="548" y="558"/>
                    </a:lnTo>
                    <a:lnTo>
                      <a:pt x="549" y="559"/>
                    </a:lnTo>
                    <a:lnTo>
                      <a:pt x="549" y="559"/>
                    </a:lnTo>
                    <a:lnTo>
                      <a:pt x="550" y="557"/>
                    </a:lnTo>
                    <a:lnTo>
                      <a:pt x="552" y="556"/>
                    </a:lnTo>
                    <a:lnTo>
                      <a:pt x="552" y="556"/>
                    </a:lnTo>
                    <a:lnTo>
                      <a:pt x="553" y="557"/>
                    </a:lnTo>
                    <a:lnTo>
                      <a:pt x="554" y="557"/>
                    </a:lnTo>
                    <a:lnTo>
                      <a:pt x="554" y="557"/>
                    </a:lnTo>
                    <a:lnTo>
                      <a:pt x="557" y="553"/>
                    </a:lnTo>
                    <a:lnTo>
                      <a:pt x="557" y="553"/>
                    </a:lnTo>
                    <a:lnTo>
                      <a:pt x="559" y="551"/>
                    </a:lnTo>
                    <a:lnTo>
                      <a:pt x="560" y="551"/>
                    </a:lnTo>
                    <a:lnTo>
                      <a:pt x="560" y="551"/>
                    </a:lnTo>
                    <a:lnTo>
                      <a:pt x="563" y="551"/>
                    </a:lnTo>
                    <a:lnTo>
                      <a:pt x="566" y="551"/>
                    </a:lnTo>
                    <a:lnTo>
                      <a:pt x="566" y="551"/>
                    </a:lnTo>
                    <a:lnTo>
                      <a:pt x="568" y="551"/>
                    </a:lnTo>
                    <a:lnTo>
                      <a:pt x="573" y="551"/>
                    </a:lnTo>
                    <a:lnTo>
                      <a:pt x="573" y="551"/>
                    </a:lnTo>
                    <a:lnTo>
                      <a:pt x="576" y="552"/>
                    </a:lnTo>
                    <a:lnTo>
                      <a:pt x="578" y="554"/>
                    </a:lnTo>
                    <a:lnTo>
                      <a:pt x="578" y="554"/>
                    </a:lnTo>
                    <a:lnTo>
                      <a:pt x="583" y="556"/>
                    </a:lnTo>
                    <a:lnTo>
                      <a:pt x="583" y="556"/>
                    </a:lnTo>
                    <a:lnTo>
                      <a:pt x="585" y="558"/>
                    </a:lnTo>
                    <a:lnTo>
                      <a:pt x="585" y="558"/>
                    </a:lnTo>
                    <a:lnTo>
                      <a:pt x="587" y="561"/>
                    </a:lnTo>
                    <a:lnTo>
                      <a:pt x="590" y="563"/>
                    </a:lnTo>
                    <a:lnTo>
                      <a:pt x="590" y="563"/>
                    </a:lnTo>
                    <a:lnTo>
                      <a:pt x="591" y="562"/>
                    </a:lnTo>
                    <a:lnTo>
                      <a:pt x="593" y="562"/>
                    </a:lnTo>
                    <a:lnTo>
                      <a:pt x="593" y="562"/>
                    </a:lnTo>
                    <a:lnTo>
                      <a:pt x="594" y="563"/>
                    </a:lnTo>
                    <a:lnTo>
                      <a:pt x="596" y="562"/>
                    </a:lnTo>
                    <a:lnTo>
                      <a:pt x="596" y="562"/>
                    </a:lnTo>
                    <a:lnTo>
                      <a:pt x="598" y="560"/>
                    </a:lnTo>
                    <a:lnTo>
                      <a:pt x="601" y="558"/>
                    </a:lnTo>
                    <a:lnTo>
                      <a:pt x="601" y="558"/>
                    </a:lnTo>
                    <a:lnTo>
                      <a:pt x="605" y="557"/>
                    </a:lnTo>
                    <a:lnTo>
                      <a:pt x="607" y="555"/>
                    </a:lnTo>
                    <a:lnTo>
                      <a:pt x="607" y="555"/>
                    </a:lnTo>
                    <a:lnTo>
                      <a:pt x="608" y="553"/>
                    </a:lnTo>
                    <a:lnTo>
                      <a:pt x="609" y="552"/>
                    </a:lnTo>
                    <a:lnTo>
                      <a:pt x="609" y="552"/>
                    </a:lnTo>
                    <a:lnTo>
                      <a:pt x="611" y="551"/>
                    </a:lnTo>
                    <a:lnTo>
                      <a:pt x="611" y="550"/>
                    </a:lnTo>
                    <a:lnTo>
                      <a:pt x="611" y="550"/>
                    </a:lnTo>
                    <a:lnTo>
                      <a:pt x="611" y="548"/>
                    </a:lnTo>
                    <a:lnTo>
                      <a:pt x="610" y="548"/>
                    </a:lnTo>
                    <a:lnTo>
                      <a:pt x="610" y="548"/>
                    </a:lnTo>
                    <a:lnTo>
                      <a:pt x="612" y="546"/>
                    </a:lnTo>
                    <a:lnTo>
                      <a:pt x="612" y="546"/>
                    </a:lnTo>
                    <a:lnTo>
                      <a:pt x="612" y="545"/>
                    </a:lnTo>
                    <a:lnTo>
                      <a:pt x="612" y="545"/>
                    </a:lnTo>
                    <a:lnTo>
                      <a:pt x="611" y="544"/>
                    </a:lnTo>
                    <a:lnTo>
                      <a:pt x="610" y="543"/>
                    </a:lnTo>
                    <a:lnTo>
                      <a:pt x="610" y="543"/>
                    </a:lnTo>
                    <a:lnTo>
                      <a:pt x="612" y="537"/>
                    </a:lnTo>
                    <a:lnTo>
                      <a:pt x="612" y="537"/>
                    </a:lnTo>
                    <a:lnTo>
                      <a:pt x="615" y="533"/>
                    </a:lnTo>
                    <a:lnTo>
                      <a:pt x="615" y="533"/>
                    </a:lnTo>
                    <a:lnTo>
                      <a:pt x="623" y="530"/>
                    </a:lnTo>
                    <a:lnTo>
                      <a:pt x="623" y="530"/>
                    </a:lnTo>
                    <a:lnTo>
                      <a:pt x="628" y="529"/>
                    </a:lnTo>
                    <a:lnTo>
                      <a:pt x="632" y="527"/>
                    </a:lnTo>
                    <a:lnTo>
                      <a:pt x="632" y="527"/>
                    </a:lnTo>
                    <a:lnTo>
                      <a:pt x="636" y="526"/>
                    </a:lnTo>
                    <a:lnTo>
                      <a:pt x="639" y="524"/>
                    </a:lnTo>
                    <a:lnTo>
                      <a:pt x="639" y="524"/>
                    </a:lnTo>
                    <a:lnTo>
                      <a:pt x="641" y="522"/>
                    </a:lnTo>
                    <a:lnTo>
                      <a:pt x="643" y="520"/>
                    </a:lnTo>
                    <a:lnTo>
                      <a:pt x="643" y="520"/>
                    </a:lnTo>
                    <a:lnTo>
                      <a:pt x="645" y="516"/>
                    </a:lnTo>
                    <a:lnTo>
                      <a:pt x="645" y="516"/>
                    </a:lnTo>
                    <a:lnTo>
                      <a:pt x="645" y="516"/>
                    </a:lnTo>
                    <a:lnTo>
                      <a:pt x="643" y="514"/>
                    </a:lnTo>
                    <a:lnTo>
                      <a:pt x="643" y="514"/>
                    </a:lnTo>
                    <a:lnTo>
                      <a:pt x="641" y="512"/>
                    </a:lnTo>
                    <a:lnTo>
                      <a:pt x="639" y="509"/>
                    </a:lnTo>
                    <a:lnTo>
                      <a:pt x="639" y="509"/>
                    </a:lnTo>
                    <a:lnTo>
                      <a:pt x="638" y="507"/>
                    </a:lnTo>
                    <a:lnTo>
                      <a:pt x="636" y="506"/>
                    </a:lnTo>
                    <a:lnTo>
                      <a:pt x="633" y="504"/>
                    </a:lnTo>
                    <a:lnTo>
                      <a:pt x="631" y="503"/>
                    </a:lnTo>
                    <a:lnTo>
                      <a:pt x="631" y="503"/>
                    </a:lnTo>
                    <a:lnTo>
                      <a:pt x="622" y="490"/>
                    </a:lnTo>
                    <a:lnTo>
                      <a:pt x="622" y="490"/>
                    </a:lnTo>
                    <a:lnTo>
                      <a:pt x="619" y="487"/>
                    </a:lnTo>
                    <a:lnTo>
                      <a:pt x="615" y="485"/>
                    </a:lnTo>
                    <a:lnTo>
                      <a:pt x="615" y="485"/>
                    </a:lnTo>
                    <a:lnTo>
                      <a:pt x="612" y="483"/>
                    </a:lnTo>
                    <a:lnTo>
                      <a:pt x="610" y="480"/>
                    </a:lnTo>
                    <a:lnTo>
                      <a:pt x="610" y="480"/>
                    </a:lnTo>
                    <a:lnTo>
                      <a:pt x="609" y="477"/>
                    </a:lnTo>
                    <a:lnTo>
                      <a:pt x="608" y="474"/>
                    </a:lnTo>
                    <a:lnTo>
                      <a:pt x="608" y="474"/>
                    </a:lnTo>
                    <a:lnTo>
                      <a:pt x="607" y="473"/>
                    </a:lnTo>
                    <a:lnTo>
                      <a:pt x="606" y="473"/>
                    </a:lnTo>
                    <a:lnTo>
                      <a:pt x="604" y="473"/>
                    </a:lnTo>
                    <a:lnTo>
                      <a:pt x="603" y="474"/>
                    </a:lnTo>
                    <a:lnTo>
                      <a:pt x="603" y="474"/>
                    </a:lnTo>
                    <a:lnTo>
                      <a:pt x="600" y="477"/>
                    </a:lnTo>
                    <a:lnTo>
                      <a:pt x="599" y="477"/>
                    </a:lnTo>
                    <a:lnTo>
                      <a:pt x="599" y="477"/>
                    </a:lnTo>
                    <a:lnTo>
                      <a:pt x="599" y="477"/>
                    </a:lnTo>
                    <a:lnTo>
                      <a:pt x="598" y="479"/>
                    </a:lnTo>
                    <a:lnTo>
                      <a:pt x="598" y="479"/>
                    </a:lnTo>
                    <a:lnTo>
                      <a:pt x="597" y="479"/>
                    </a:lnTo>
                    <a:lnTo>
                      <a:pt x="594" y="479"/>
                    </a:lnTo>
                    <a:lnTo>
                      <a:pt x="590" y="477"/>
                    </a:lnTo>
                    <a:lnTo>
                      <a:pt x="590" y="477"/>
                    </a:lnTo>
                    <a:lnTo>
                      <a:pt x="587" y="475"/>
                    </a:lnTo>
                    <a:lnTo>
                      <a:pt x="583" y="472"/>
                    </a:lnTo>
                    <a:lnTo>
                      <a:pt x="583" y="472"/>
                    </a:lnTo>
                    <a:lnTo>
                      <a:pt x="582" y="470"/>
                    </a:lnTo>
                    <a:lnTo>
                      <a:pt x="581" y="470"/>
                    </a:lnTo>
                    <a:lnTo>
                      <a:pt x="581" y="470"/>
                    </a:lnTo>
                    <a:lnTo>
                      <a:pt x="580" y="470"/>
                    </a:lnTo>
                    <a:lnTo>
                      <a:pt x="581" y="469"/>
                    </a:lnTo>
                    <a:lnTo>
                      <a:pt x="581" y="467"/>
                    </a:lnTo>
                    <a:lnTo>
                      <a:pt x="581" y="467"/>
                    </a:lnTo>
                    <a:lnTo>
                      <a:pt x="581" y="466"/>
                    </a:lnTo>
                    <a:lnTo>
                      <a:pt x="581" y="465"/>
                    </a:lnTo>
                    <a:lnTo>
                      <a:pt x="579" y="465"/>
                    </a:lnTo>
                    <a:lnTo>
                      <a:pt x="579" y="465"/>
                    </a:lnTo>
                    <a:lnTo>
                      <a:pt x="577" y="465"/>
                    </a:lnTo>
                    <a:lnTo>
                      <a:pt x="576" y="464"/>
                    </a:lnTo>
                    <a:lnTo>
                      <a:pt x="576" y="464"/>
                    </a:lnTo>
                    <a:lnTo>
                      <a:pt x="576" y="463"/>
                    </a:lnTo>
                    <a:lnTo>
                      <a:pt x="577" y="461"/>
                    </a:lnTo>
                    <a:lnTo>
                      <a:pt x="577" y="461"/>
                    </a:lnTo>
                    <a:lnTo>
                      <a:pt x="577" y="461"/>
                    </a:lnTo>
                    <a:lnTo>
                      <a:pt x="576" y="460"/>
                    </a:lnTo>
                    <a:lnTo>
                      <a:pt x="574" y="461"/>
                    </a:lnTo>
                    <a:lnTo>
                      <a:pt x="574" y="461"/>
                    </a:lnTo>
                    <a:lnTo>
                      <a:pt x="573" y="458"/>
                    </a:lnTo>
                    <a:lnTo>
                      <a:pt x="570" y="452"/>
                    </a:lnTo>
                    <a:lnTo>
                      <a:pt x="565" y="441"/>
                    </a:lnTo>
                    <a:lnTo>
                      <a:pt x="562" y="431"/>
                    </a:lnTo>
                    <a:lnTo>
                      <a:pt x="562" y="431"/>
                    </a:lnTo>
                    <a:lnTo>
                      <a:pt x="553" y="381"/>
                    </a:lnTo>
                    <a:lnTo>
                      <a:pt x="545" y="330"/>
                    </a:lnTo>
                    <a:lnTo>
                      <a:pt x="545" y="330"/>
                    </a:lnTo>
                    <a:lnTo>
                      <a:pt x="543" y="291"/>
                    </a:lnTo>
                    <a:lnTo>
                      <a:pt x="542" y="260"/>
                    </a:lnTo>
                    <a:lnTo>
                      <a:pt x="542" y="260"/>
                    </a:lnTo>
                    <a:lnTo>
                      <a:pt x="543" y="241"/>
                    </a:lnTo>
                    <a:lnTo>
                      <a:pt x="545" y="218"/>
                    </a:lnTo>
                    <a:lnTo>
                      <a:pt x="545" y="218"/>
                    </a:lnTo>
                    <a:lnTo>
                      <a:pt x="546" y="211"/>
                    </a:lnTo>
                    <a:lnTo>
                      <a:pt x="545" y="203"/>
                    </a:lnTo>
                    <a:lnTo>
                      <a:pt x="544" y="188"/>
                    </a:lnTo>
                    <a:lnTo>
                      <a:pt x="544" y="188"/>
                    </a:lnTo>
                    <a:lnTo>
                      <a:pt x="543" y="181"/>
                    </a:lnTo>
                    <a:lnTo>
                      <a:pt x="543" y="180"/>
                    </a:lnTo>
                    <a:lnTo>
                      <a:pt x="543" y="178"/>
                    </a:lnTo>
                    <a:lnTo>
                      <a:pt x="543" y="178"/>
                    </a:lnTo>
                    <a:lnTo>
                      <a:pt x="545" y="170"/>
                    </a:lnTo>
                    <a:lnTo>
                      <a:pt x="547" y="164"/>
                    </a:lnTo>
                    <a:lnTo>
                      <a:pt x="547" y="164"/>
                    </a:lnTo>
                    <a:lnTo>
                      <a:pt x="550" y="149"/>
                    </a:lnTo>
                    <a:lnTo>
                      <a:pt x="555" y="122"/>
                    </a:lnTo>
                    <a:lnTo>
                      <a:pt x="555" y="122"/>
                    </a:lnTo>
                    <a:lnTo>
                      <a:pt x="560" y="101"/>
                    </a:lnTo>
                    <a:lnTo>
                      <a:pt x="562" y="92"/>
                    </a:lnTo>
                    <a:lnTo>
                      <a:pt x="562" y="92"/>
                    </a:lnTo>
                    <a:lnTo>
                      <a:pt x="563" y="87"/>
                    </a:lnTo>
                    <a:lnTo>
                      <a:pt x="564" y="85"/>
                    </a:lnTo>
                    <a:lnTo>
                      <a:pt x="565" y="84"/>
                    </a:lnTo>
                    <a:lnTo>
                      <a:pt x="565" y="84"/>
                    </a:lnTo>
                    <a:lnTo>
                      <a:pt x="566" y="83"/>
                    </a:lnTo>
                    <a:lnTo>
                      <a:pt x="567" y="80"/>
                    </a:lnTo>
                    <a:lnTo>
                      <a:pt x="566" y="76"/>
                    </a:lnTo>
                    <a:lnTo>
                      <a:pt x="566" y="76"/>
                    </a:lnTo>
                    <a:lnTo>
                      <a:pt x="566" y="73"/>
                    </a:lnTo>
                    <a:lnTo>
                      <a:pt x="567" y="71"/>
                    </a:lnTo>
                    <a:lnTo>
                      <a:pt x="567" y="71"/>
                    </a:lnTo>
                    <a:lnTo>
                      <a:pt x="568" y="66"/>
                    </a:lnTo>
                    <a:lnTo>
                      <a:pt x="568" y="66"/>
                    </a:lnTo>
                    <a:lnTo>
                      <a:pt x="570" y="64"/>
                    </a:lnTo>
                    <a:lnTo>
                      <a:pt x="571" y="63"/>
                    </a:lnTo>
                    <a:lnTo>
                      <a:pt x="571" y="63"/>
                    </a:lnTo>
                    <a:lnTo>
                      <a:pt x="571" y="62"/>
                    </a:lnTo>
                    <a:lnTo>
                      <a:pt x="571" y="61"/>
                    </a:lnTo>
                    <a:lnTo>
                      <a:pt x="568" y="59"/>
                    </a:lnTo>
                    <a:lnTo>
                      <a:pt x="568" y="59"/>
                    </a:lnTo>
                    <a:lnTo>
                      <a:pt x="568" y="57"/>
                    </a:lnTo>
                    <a:lnTo>
                      <a:pt x="568" y="57"/>
                    </a:lnTo>
                    <a:lnTo>
                      <a:pt x="566" y="59"/>
                    </a:lnTo>
                    <a:lnTo>
                      <a:pt x="563" y="61"/>
                    </a:lnTo>
                    <a:lnTo>
                      <a:pt x="563" y="61"/>
                    </a:lnTo>
                    <a:lnTo>
                      <a:pt x="560" y="64"/>
                    </a:lnTo>
                    <a:lnTo>
                      <a:pt x="556" y="70"/>
                    </a:lnTo>
                    <a:lnTo>
                      <a:pt x="556" y="70"/>
                    </a:lnTo>
                    <a:lnTo>
                      <a:pt x="553" y="73"/>
                    </a:lnTo>
                    <a:lnTo>
                      <a:pt x="549" y="76"/>
                    </a:lnTo>
                    <a:lnTo>
                      <a:pt x="549" y="76"/>
                    </a:lnTo>
                    <a:lnTo>
                      <a:pt x="539" y="83"/>
                    </a:lnTo>
                    <a:lnTo>
                      <a:pt x="529" y="88"/>
                    </a:lnTo>
                    <a:lnTo>
                      <a:pt x="529" y="88"/>
                    </a:lnTo>
                    <a:lnTo>
                      <a:pt x="526" y="90"/>
                    </a:lnTo>
                    <a:lnTo>
                      <a:pt x="521" y="91"/>
                    </a:lnTo>
                    <a:lnTo>
                      <a:pt x="514" y="92"/>
                    </a:lnTo>
                    <a:lnTo>
                      <a:pt x="504" y="92"/>
                    </a:lnTo>
                    <a:lnTo>
                      <a:pt x="504" y="92"/>
                    </a:lnTo>
                    <a:lnTo>
                      <a:pt x="499" y="91"/>
                    </a:lnTo>
                    <a:lnTo>
                      <a:pt x="494" y="89"/>
                    </a:lnTo>
                    <a:lnTo>
                      <a:pt x="486" y="85"/>
                    </a:lnTo>
                    <a:lnTo>
                      <a:pt x="479" y="81"/>
                    </a:lnTo>
                    <a:lnTo>
                      <a:pt x="476" y="78"/>
                    </a:lnTo>
                    <a:lnTo>
                      <a:pt x="476" y="78"/>
                    </a:lnTo>
                    <a:lnTo>
                      <a:pt x="471" y="73"/>
                    </a:lnTo>
                    <a:lnTo>
                      <a:pt x="467" y="69"/>
                    </a:lnTo>
                    <a:lnTo>
                      <a:pt x="467" y="69"/>
                    </a:lnTo>
                    <a:lnTo>
                      <a:pt x="462" y="63"/>
                    </a:lnTo>
                    <a:lnTo>
                      <a:pt x="458" y="57"/>
                    </a:lnTo>
                    <a:lnTo>
                      <a:pt x="458" y="57"/>
                    </a:lnTo>
                    <a:lnTo>
                      <a:pt x="456" y="55"/>
                    </a:lnTo>
                    <a:lnTo>
                      <a:pt x="455" y="54"/>
                    </a:lnTo>
                    <a:lnTo>
                      <a:pt x="454" y="54"/>
                    </a:lnTo>
                    <a:lnTo>
                      <a:pt x="452" y="53"/>
                    </a:lnTo>
                    <a:lnTo>
                      <a:pt x="452" y="53"/>
                    </a:lnTo>
                    <a:lnTo>
                      <a:pt x="447" y="44"/>
                    </a:lnTo>
                    <a:lnTo>
                      <a:pt x="447" y="44"/>
                    </a:lnTo>
                    <a:lnTo>
                      <a:pt x="444" y="41"/>
                    </a:lnTo>
                    <a:lnTo>
                      <a:pt x="440" y="39"/>
                    </a:lnTo>
                    <a:lnTo>
                      <a:pt x="440" y="39"/>
                    </a:lnTo>
                    <a:lnTo>
                      <a:pt x="435" y="34"/>
                    </a:lnTo>
                    <a:lnTo>
                      <a:pt x="429" y="30"/>
                    </a:lnTo>
                    <a:lnTo>
                      <a:pt x="429" y="30"/>
                    </a:lnTo>
                    <a:lnTo>
                      <a:pt x="424" y="29"/>
                    </a:lnTo>
                    <a:lnTo>
                      <a:pt x="421" y="30"/>
                    </a:lnTo>
                    <a:lnTo>
                      <a:pt x="421" y="30"/>
                    </a:lnTo>
                    <a:lnTo>
                      <a:pt x="418" y="30"/>
                    </a:lnTo>
                    <a:lnTo>
                      <a:pt x="414" y="29"/>
                    </a:lnTo>
                    <a:lnTo>
                      <a:pt x="406" y="28"/>
                    </a:lnTo>
                    <a:lnTo>
                      <a:pt x="406" y="28"/>
                    </a:lnTo>
                    <a:lnTo>
                      <a:pt x="401" y="26"/>
                    </a:lnTo>
                    <a:lnTo>
                      <a:pt x="398" y="24"/>
                    </a:lnTo>
                    <a:lnTo>
                      <a:pt x="398" y="24"/>
                    </a:lnTo>
                    <a:lnTo>
                      <a:pt x="396" y="21"/>
                    </a:lnTo>
                    <a:lnTo>
                      <a:pt x="393" y="16"/>
                    </a:lnTo>
                    <a:lnTo>
                      <a:pt x="393" y="16"/>
                    </a:lnTo>
                    <a:lnTo>
                      <a:pt x="390" y="14"/>
                    </a:lnTo>
                    <a:lnTo>
                      <a:pt x="388" y="12"/>
                    </a:lnTo>
                    <a:lnTo>
                      <a:pt x="382" y="10"/>
                    </a:lnTo>
                    <a:lnTo>
                      <a:pt x="382" y="10"/>
                    </a:lnTo>
                    <a:lnTo>
                      <a:pt x="378" y="8"/>
                    </a:lnTo>
                    <a:lnTo>
                      <a:pt x="378" y="6"/>
                    </a:lnTo>
                    <a:lnTo>
                      <a:pt x="378" y="6"/>
                    </a:lnTo>
                    <a:lnTo>
                      <a:pt x="376" y="4"/>
                    </a:lnTo>
                    <a:lnTo>
                      <a:pt x="375" y="2"/>
                    </a:lnTo>
                    <a:lnTo>
                      <a:pt x="373" y="0"/>
                    </a:lnTo>
                    <a:lnTo>
                      <a:pt x="373" y="0"/>
                    </a:lnTo>
                    <a:lnTo>
                      <a:pt x="373" y="0"/>
                    </a:lnTo>
                    <a:lnTo>
                      <a:pt x="373" y="0"/>
                    </a:lnTo>
                    <a:lnTo>
                      <a:pt x="373" y="5"/>
                    </a:lnTo>
                    <a:lnTo>
                      <a:pt x="373" y="5"/>
                    </a:lnTo>
                    <a:lnTo>
                      <a:pt x="372" y="7"/>
                    </a:lnTo>
                    <a:lnTo>
                      <a:pt x="371" y="9"/>
                    </a:lnTo>
                    <a:lnTo>
                      <a:pt x="369" y="13"/>
                    </a:lnTo>
                    <a:lnTo>
                      <a:pt x="369" y="13"/>
                    </a:lnTo>
                    <a:lnTo>
                      <a:pt x="369" y="16"/>
                    </a:lnTo>
                    <a:lnTo>
                      <a:pt x="371" y="19"/>
                    </a:lnTo>
                    <a:lnTo>
                      <a:pt x="371" y="19"/>
                    </a:lnTo>
                    <a:lnTo>
                      <a:pt x="371" y="21"/>
                    </a:lnTo>
                    <a:lnTo>
                      <a:pt x="371" y="23"/>
                    </a:lnTo>
                    <a:lnTo>
                      <a:pt x="370" y="28"/>
                    </a:lnTo>
                    <a:lnTo>
                      <a:pt x="370" y="28"/>
                    </a:lnTo>
                    <a:lnTo>
                      <a:pt x="369" y="31"/>
                    </a:lnTo>
                    <a:lnTo>
                      <a:pt x="367" y="34"/>
                    </a:lnTo>
                    <a:lnTo>
                      <a:pt x="363" y="40"/>
                    </a:lnTo>
                    <a:lnTo>
                      <a:pt x="363" y="40"/>
                    </a:lnTo>
                    <a:lnTo>
                      <a:pt x="361" y="46"/>
                    </a:lnTo>
                    <a:lnTo>
                      <a:pt x="359" y="49"/>
                    </a:lnTo>
                    <a:lnTo>
                      <a:pt x="358" y="51"/>
                    </a:lnTo>
                    <a:lnTo>
                      <a:pt x="358" y="51"/>
                    </a:lnTo>
                    <a:lnTo>
                      <a:pt x="349" y="60"/>
                    </a:lnTo>
                    <a:lnTo>
                      <a:pt x="349" y="60"/>
                    </a:lnTo>
                    <a:lnTo>
                      <a:pt x="347" y="61"/>
                    </a:lnTo>
                    <a:lnTo>
                      <a:pt x="347" y="63"/>
                    </a:lnTo>
                    <a:lnTo>
                      <a:pt x="347" y="63"/>
                    </a:lnTo>
                    <a:lnTo>
                      <a:pt x="346" y="68"/>
                    </a:lnTo>
                    <a:lnTo>
                      <a:pt x="343" y="74"/>
                    </a:lnTo>
                    <a:lnTo>
                      <a:pt x="343" y="74"/>
                    </a:lnTo>
                    <a:lnTo>
                      <a:pt x="342" y="78"/>
                    </a:lnTo>
                    <a:lnTo>
                      <a:pt x="342" y="82"/>
                    </a:lnTo>
                    <a:lnTo>
                      <a:pt x="342" y="90"/>
                    </a:lnTo>
                    <a:lnTo>
                      <a:pt x="342" y="90"/>
                    </a:lnTo>
                    <a:lnTo>
                      <a:pt x="341" y="94"/>
                    </a:lnTo>
                    <a:lnTo>
                      <a:pt x="339" y="99"/>
                    </a:lnTo>
                    <a:lnTo>
                      <a:pt x="339" y="99"/>
                    </a:lnTo>
                    <a:lnTo>
                      <a:pt x="337" y="102"/>
                    </a:lnTo>
                    <a:lnTo>
                      <a:pt x="335" y="104"/>
                    </a:lnTo>
                    <a:lnTo>
                      <a:pt x="335" y="104"/>
                    </a:lnTo>
                    <a:lnTo>
                      <a:pt x="335" y="106"/>
                    </a:lnTo>
                    <a:lnTo>
                      <a:pt x="335" y="109"/>
                    </a:lnTo>
                    <a:lnTo>
                      <a:pt x="335" y="109"/>
                    </a:lnTo>
                    <a:lnTo>
                      <a:pt x="335" y="113"/>
                    </a:lnTo>
                    <a:lnTo>
                      <a:pt x="335" y="115"/>
                    </a:lnTo>
                    <a:lnTo>
                      <a:pt x="334" y="118"/>
                    </a:lnTo>
                    <a:lnTo>
                      <a:pt x="334" y="118"/>
                    </a:lnTo>
                    <a:lnTo>
                      <a:pt x="333" y="119"/>
                    </a:lnTo>
                    <a:lnTo>
                      <a:pt x="333" y="120"/>
                    </a:lnTo>
                    <a:lnTo>
                      <a:pt x="333" y="122"/>
                    </a:lnTo>
                    <a:lnTo>
                      <a:pt x="334" y="123"/>
                    </a:lnTo>
                    <a:lnTo>
                      <a:pt x="334" y="123"/>
                    </a:lnTo>
                    <a:lnTo>
                      <a:pt x="333" y="126"/>
                    </a:lnTo>
                    <a:lnTo>
                      <a:pt x="332" y="127"/>
                    </a:lnTo>
                    <a:lnTo>
                      <a:pt x="330" y="132"/>
                    </a:lnTo>
                    <a:lnTo>
                      <a:pt x="330" y="132"/>
                    </a:lnTo>
                    <a:lnTo>
                      <a:pt x="329" y="136"/>
                    </a:lnTo>
                    <a:lnTo>
                      <a:pt x="328" y="140"/>
                    </a:lnTo>
                    <a:lnTo>
                      <a:pt x="328" y="140"/>
                    </a:lnTo>
                    <a:lnTo>
                      <a:pt x="327" y="142"/>
                    </a:lnTo>
                    <a:lnTo>
                      <a:pt x="327" y="143"/>
                    </a:lnTo>
                    <a:lnTo>
                      <a:pt x="328" y="144"/>
                    </a:lnTo>
                    <a:lnTo>
                      <a:pt x="328" y="146"/>
                    </a:lnTo>
                    <a:lnTo>
                      <a:pt x="328" y="146"/>
                    </a:lnTo>
                    <a:lnTo>
                      <a:pt x="327" y="153"/>
                    </a:lnTo>
                    <a:lnTo>
                      <a:pt x="326" y="159"/>
                    </a:lnTo>
                    <a:lnTo>
                      <a:pt x="326" y="159"/>
                    </a:lnTo>
                    <a:lnTo>
                      <a:pt x="325" y="160"/>
                    </a:lnTo>
                    <a:lnTo>
                      <a:pt x="324" y="163"/>
                    </a:lnTo>
                    <a:lnTo>
                      <a:pt x="323" y="165"/>
                    </a:lnTo>
                    <a:lnTo>
                      <a:pt x="322" y="168"/>
                    </a:lnTo>
                    <a:lnTo>
                      <a:pt x="322" y="168"/>
                    </a:lnTo>
                    <a:lnTo>
                      <a:pt x="323" y="185"/>
                    </a:lnTo>
                    <a:lnTo>
                      <a:pt x="323" y="185"/>
                    </a:lnTo>
                    <a:lnTo>
                      <a:pt x="322" y="188"/>
                    </a:lnTo>
                    <a:lnTo>
                      <a:pt x="322" y="191"/>
                    </a:lnTo>
                    <a:lnTo>
                      <a:pt x="322" y="191"/>
                    </a:lnTo>
                    <a:lnTo>
                      <a:pt x="323" y="192"/>
                    </a:lnTo>
                    <a:lnTo>
                      <a:pt x="324" y="192"/>
                    </a:lnTo>
                    <a:lnTo>
                      <a:pt x="325" y="192"/>
                    </a:lnTo>
                    <a:lnTo>
                      <a:pt x="326" y="194"/>
                    </a:lnTo>
                    <a:lnTo>
                      <a:pt x="326" y="194"/>
                    </a:lnTo>
                    <a:lnTo>
                      <a:pt x="326" y="196"/>
                    </a:lnTo>
                    <a:lnTo>
                      <a:pt x="327" y="197"/>
                    </a:lnTo>
                    <a:lnTo>
                      <a:pt x="330" y="197"/>
                    </a:lnTo>
                    <a:lnTo>
                      <a:pt x="330" y="197"/>
                    </a:lnTo>
                    <a:lnTo>
                      <a:pt x="335" y="198"/>
                    </a:lnTo>
                    <a:lnTo>
                      <a:pt x="335" y="198"/>
                    </a:lnTo>
                    <a:lnTo>
                      <a:pt x="338" y="198"/>
                    </a:lnTo>
                    <a:lnTo>
                      <a:pt x="339" y="198"/>
                    </a:lnTo>
                    <a:lnTo>
                      <a:pt x="339" y="195"/>
                    </a:lnTo>
                    <a:lnTo>
                      <a:pt x="339" y="195"/>
                    </a:lnTo>
                    <a:lnTo>
                      <a:pt x="341" y="192"/>
                    </a:lnTo>
                    <a:lnTo>
                      <a:pt x="343" y="191"/>
                    </a:lnTo>
                    <a:lnTo>
                      <a:pt x="343" y="191"/>
                    </a:lnTo>
                    <a:lnTo>
                      <a:pt x="347" y="189"/>
                    </a:lnTo>
                    <a:lnTo>
                      <a:pt x="351" y="187"/>
                    </a:lnTo>
                    <a:lnTo>
                      <a:pt x="351" y="187"/>
                    </a:lnTo>
                    <a:lnTo>
                      <a:pt x="354" y="185"/>
                    </a:lnTo>
                    <a:lnTo>
                      <a:pt x="359" y="182"/>
                    </a:lnTo>
                    <a:lnTo>
                      <a:pt x="359" y="182"/>
                    </a:lnTo>
                    <a:lnTo>
                      <a:pt x="361" y="182"/>
                    </a:lnTo>
                    <a:lnTo>
                      <a:pt x="363" y="182"/>
                    </a:lnTo>
                    <a:lnTo>
                      <a:pt x="366" y="182"/>
                    </a:lnTo>
                    <a:lnTo>
                      <a:pt x="366" y="182"/>
                    </a:lnTo>
                    <a:lnTo>
                      <a:pt x="368" y="182"/>
                    </a:lnTo>
                    <a:lnTo>
                      <a:pt x="371" y="180"/>
                    </a:lnTo>
                    <a:lnTo>
                      <a:pt x="373" y="179"/>
                    </a:lnTo>
                    <a:lnTo>
                      <a:pt x="374" y="178"/>
                    </a:lnTo>
                    <a:lnTo>
                      <a:pt x="374" y="178"/>
                    </a:lnTo>
                    <a:lnTo>
                      <a:pt x="379" y="178"/>
                    </a:lnTo>
                    <a:lnTo>
                      <a:pt x="385" y="178"/>
                    </a:lnTo>
                    <a:lnTo>
                      <a:pt x="385" y="178"/>
                    </a:lnTo>
                    <a:lnTo>
                      <a:pt x="387" y="177"/>
                    </a:lnTo>
                    <a:lnTo>
                      <a:pt x="389" y="175"/>
                    </a:lnTo>
                    <a:lnTo>
                      <a:pt x="391" y="172"/>
                    </a:lnTo>
                    <a:lnTo>
                      <a:pt x="391" y="172"/>
                    </a:lnTo>
                    <a:lnTo>
                      <a:pt x="393" y="170"/>
                    </a:lnTo>
                    <a:lnTo>
                      <a:pt x="396" y="167"/>
                    </a:lnTo>
                    <a:lnTo>
                      <a:pt x="396" y="167"/>
                    </a:lnTo>
                    <a:lnTo>
                      <a:pt x="398" y="167"/>
                    </a:lnTo>
                    <a:lnTo>
                      <a:pt x="402" y="167"/>
                    </a:lnTo>
                    <a:lnTo>
                      <a:pt x="407" y="168"/>
                    </a:lnTo>
                    <a:lnTo>
                      <a:pt x="407" y="168"/>
                    </a:lnTo>
                    <a:lnTo>
                      <a:pt x="413" y="170"/>
                    </a:lnTo>
                    <a:lnTo>
                      <a:pt x="416" y="172"/>
                    </a:lnTo>
                    <a:lnTo>
                      <a:pt x="418" y="173"/>
                    </a:lnTo>
                    <a:lnTo>
                      <a:pt x="418" y="173"/>
                    </a:lnTo>
                    <a:lnTo>
                      <a:pt x="423" y="172"/>
                    </a:lnTo>
                    <a:lnTo>
                      <a:pt x="427" y="169"/>
                    </a:lnTo>
                    <a:lnTo>
                      <a:pt x="427" y="169"/>
                    </a:lnTo>
                    <a:lnTo>
                      <a:pt x="436" y="164"/>
                    </a:lnTo>
                    <a:lnTo>
                      <a:pt x="436" y="164"/>
                    </a:lnTo>
                    <a:lnTo>
                      <a:pt x="442" y="160"/>
                    </a:lnTo>
                    <a:lnTo>
                      <a:pt x="446" y="158"/>
                    </a:lnTo>
                    <a:lnTo>
                      <a:pt x="446" y="158"/>
                    </a:lnTo>
                    <a:lnTo>
                      <a:pt x="448" y="157"/>
                    </a:lnTo>
                    <a:lnTo>
                      <a:pt x="449" y="155"/>
                    </a:lnTo>
                    <a:lnTo>
                      <a:pt x="452" y="151"/>
                    </a:lnTo>
                    <a:lnTo>
                      <a:pt x="452" y="151"/>
                    </a:lnTo>
                    <a:lnTo>
                      <a:pt x="455" y="149"/>
                    </a:lnTo>
                    <a:lnTo>
                      <a:pt x="457" y="147"/>
                    </a:lnTo>
                    <a:lnTo>
                      <a:pt x="457" y="147"/>
                    </a:lnTo>
                    <a:lnTo>
                      <a:pt x="458" y="146"/>
                    </a:lnTo>
                    <a:lnTo>
                      <a:pt x="459" y="145"/>
                    </a:lnTo>
                    <a:lnTo>
                      <a:pt x="460" y="144"/>
                    </a:lnTo>
                    <a:lnTo>
                      <a:pt x="460" y="144"/>
                    </a:lnTo>
                    <a:lnTo>
                      <a:pt x="460" y="137"/>
                    </a:lnTo>
                    <a:lnTo>
                      <a:pt x="461" y="129"/>
                    </a:lnTo>
                    <a:lnTo>
                      <a:pt x="461" y="129"/>
                    </a:lnTo>
                    <a:lnTo>
                      <a:pt x="464" y="128"/>
                    </a:lnTo>
                    <a:lnTo>
                      <a:pt x="467" y="128"/>
                    </a:lnTo>
                    <a:lnTo>
                      <a:pt x="467" y="128"/>
                    </a:lnTo>
                    <a:lnTo>
                      <a:pt x="469" y="128"/>
                    </a:lnTo>
                    <a:lnTo>
                      <a:pt x="470" y="128"/>
                    </a:lnTo>
                    <a:lnTo>
                      <a:pt x="470" y="128"/>
                    </a:lnTo>
                    <a:lnTo>
                      <a:pt x="477" y="136"/>
                    </a:lnTo>
                    <a:lnTo>
                      <a:pt x="477" y="136"/>
                    </a:lnTo>
                    <a:lnTo>
                      <a:pt x="483" y="143"/>
                    </a:lnTo>
                    <a:lnTo>
                      <a:pt x="483" y="143"/>
                    </a:lnTo>
                    <a:lnTo>
                      <a:pt x="487" y="147"/>
                    </a:lnTo>
                    <a:lnTo>
                      <a:pt x="491" y="153"/>
                    </a:lnTo>
                    <a:lnTo>
                      <a:pt x="491" y="153"/>
                    </a:lnTo>
                    <a:lnTo>
                      <a:pt x="494" y="157"/>
                    </a:lnTo>
                    <a:lnTo>
                      <a:pt x="496" y="163"/>
                    </a:lnTo>
                    <a:lnTo>
                      <a:pt x="499" y="173"/>
                    </a:lnTo>
                    <a:lnTo>
                      <a:pt x="499" y="173"/>
                    </a:lnTo>
                    <a:lnTo>
                      <a:pt x="501" y="183"/>
                    </a:lnTo>
                    <a:lnTo>
                      <a:pt x="501" y="189"/>
                    </a:lnTo>
                    <a:lnTo>
                      <a:pt x="501" y="195"/>
                    </a:lnTo>
                    <a:lnTo>
                      <a:pt x="501" y="195"/>
                    </a:lnTo>
                    <a:lnTo>
                      <a:pt x="499" y="197"/>
                    </a:lnTo>
                    <a:lnTo>
                      <a:pt x="498" y="199"/>
                    </a:lnTo>
                    <a:lnTo>
                      <a:pt x="496" y="200"/>
                    </a:lnTo>
                    <a:lnTo>
                      <a:pt x="495" y="202"/>
                    </a:lnTo>
                    <a:lnTo>
                      <a:pt x="495" y="202"/>
                    </a:lnTo>
                    <a:lnTo>
                      <a:pt x="493" y="206"/>
                    </a:lnTo>
                    <a:lnTo>
                      <a:pt x="492" y="210"/>
                    </a:lnTo>
                    <a:lnTo>
                      <a:pt x="492" y="210"/>
                    </a:lnTo>
                    <a:lnTo>
                      <a:pt x="491" y="217"/>
                    </a:lnTo>
                    <a:lnTo>
                      <a:pt x="490" y="230"/>
                    </a:lnTo>
                    <a:lnTo>
                      <a:pt x="490" y="230"/>
                    </a:lnTo>
                    <a:lnTo>
                      <a:pt x="489" y="242"/>
                    </a:lnTo>
                    <a:lnTo>
                      <a:pt x="488" y="250"/>
                    </a:lnTo>
                    <a:lnTo>
                      <a:pt x="488" y="250"/>
                    </a:lnTo>
                    <a:lnTo>
                      <a:pt x="488" y="254"/>
                    </a:lnTo>
                    <a:lnTo>
                      <a:pt x="486" y="258"/>
                    </a:lnTo>
                    <a:lnTo>
                      <a:pt x="486" y="258"/>
                    </a:lnTo>
                    <a:lnTo>
                      <a:pt x="485" y="264"/>
                    </a:lnTo>
                    <a:lnTo>
                      <a:pt x="483" y="268"/>
                    </a:lnTo>
                    <a:lnTo>
                      <a:pt x="481" y="273"/>
                    </a:lnTo>
                    <a:lnTo>
                      <a:pt x="481" y="273"/>
                    </a:lnTo>
                    <a:lnTo>
                      <a:pt x="479" y="280"/>
                    </a:lnTo>
                    <a:lnTo>
                      <a:pt x="477" y="285"/>
                    </a:lnTo>
                    <a:lnTo>
                      <a:pt x="477" y="285"/>
                    </a:lnTo>
                    <a:lnTo>
                      <a:pt x="474" y="292"/>
                    </a:lnTo>
                    <a:lnTo>
                      <a:pt x="471" y="296"/>
                    </a:lnTo>
                    <a:lnTo>
                      <a:pt x="471" y="296"/>
                    </a:lnTo>
                    <a:lnTo>
                      <a:pt x="467" y="301"/>
                    </a:lnTo>
                    <a:lnTo>
                      <a:pt x="462" y="308"/>
                    </a:lnTo>
                    <a:lnTo>
                      <a:pt x="462" y="308"/>
                    </a:lnTo>
                    <a:lnTo>
                      <a:pt x="458" y="313"/>
                    </a:lnTo>
                    <a:lnTo>
                      <a:pt x="453" y="315"/>
                    </a:lnTo>
                    <a:lnTo>
                      <a:pt x="453" y="315"/>
                    </a:lnTo>
                    <a:lnTo>
                      <a:pt x="451" y="316"/>
                    </a:lnTo>
                    <a:lnTo>
                      <a:pt x="450" y="317"/>
                    </a:lnTo>
                    <a:lnTo>
                      <a:pt x="449" y="318"/>
                    </a:lnTo>
                    <a:lnTo>
                      <a:pt x="446" y="319"/>
                    </a:lnTo>
                    <a:lnTo>
                      <a:pt x="446" y="319"/>
                    </a:lnTo>
                    <a:lnTo>
                      <a:pt x="443" y="319"/>
                    </a:lnTo>
                    <a:lnTo>
                      <a:pt x="440" y="317"/>
                    </a:lnTo>
                    <a:lnTo>
                      <a:pt x="436" y="313"/>
                    </a:lnTo>
                    <a:lnTo>
                      <a:pt x="436" y="313"/>
                    </a:lnTo>
                    <a:lnTo>
                      <a:pt x="428" y="304"/>
                    </a:lnTo>
                    <a:lnTo>
                      <a:pt x="428" y="304"/>
                    </a:lnTo>
                    <a:lnTo>
                      <a:pt x="423" y="300"/>
                    </a:lnTo>
                    <a:lnTo>
                      <a:pt x="419" y="298"/>
                    </a:lnTo>
                    <a:lnTo>
                      <a:pt x="419" y="298"/>
                    </a:lnTo>
                    <a:lnTo>
                      <a:pt x="417" y="298"/>
                    </a:lnTo>
                    <a:lnTo>
                      <a:pt x="416" y="296"/>
                    </a:lnTo>
                    <a:lnTo>
                      <a:pt x="412" y="293"/>
                    </a:lnTo>
                    <a:lnTo>
                      <a:pt x="412" y="293"/>
                    </a:lnTo>
                    <a:lnTo>
                      <a:pt x="410" y="292"/>
                    </a:lnTo>
                    <a:lnTo>
                      <a:pt x="407" y="291"/>
                    </a:lnTo>
                    <a:lnTo>
                      <a:pt x="406" y="290"/>
                    </a:lnTo>
                    <a:lnTo>
                      <a:pt x="404" y="289"/>
                    </a:lnTo>
                    <a:lnTo>
                      <a:pt x="404" y="289"/>
                    </a:lnTo>
                    <a:lnTo>
                      <a:pt x="403" y="287"/>
                    </a:lnTo>
                    <a:lnTo>
                      <a:pt x="401" y="287"/>
                    </a:lnTo>
                    <a:lnTo>
                      <a:pt x="399" y="289"/>
                    </a:lnTo>
                    <a:lnTo>
                      <a:pt x="399" y="289"/>
                    </a:lnTo>
                    <a:lnTo>
                      <a:pt x="397" y="290"/>
                    </a:lnTo>
                    <a:lnTo>
                      <a:pt x="395" y="290"/>
                    </a:lnTo>
                    <a:lnTo>
                      <a:pt x="394" y="289"/>
                    </a:lnTo>
                    <a:lnTo>
                      <a:pt x="394" y="289"/>
                    </a:lnTo>
                    <a:lnTo>
                      <a:pt x="394" y="287"/>
                    </a:lnTo>
                    <a:lnTo>
                      <a:pt x="395" y="286"/>
                    </a:lnTo>
                    <a:lnTo>
                      <a:pt x="396" y="285"/>
                    </a:lnTo>
                    <a:lnTo>
                      <a:pt x="396" y="285"/>
                    </a:lnTo>
                    <a:lnTo>
                      <a:pt x="397" y="284"/>
                    </a:lnTo>
                    <a:lnTo>
                      <a:pt x="397" y="284"/>
                    </a:lnTo>
                    <a:lnTo>
                      <a:pt x="396" y="282"/>
                    </a:lnTo>
                    <a:lnTo>
                      <a:pt x="396" y="282"/>
                    </a:lnTo>
                    <a:lnTo>
                      <a:pt x="397" y="280"/>
                    </a:lnTo>
                    <a:lnTo>
                      <a:pt x="398" y="278"/>
                    </a:lnTo>
                    <a:lnTo>
                      <a:pt x="398" y="278"/>
                    </a:lnTo>
                    <a:lnTo>
                      <a:pt x="396" y="275"/>
                    </a:lnTo>
                    <a:lnTo>
                      <a:pt x="393" y="272"/>
                    </a:lnTo>
                    <a:lnTo>
                      <a:pt x="393" y="272"/>
                    </a:lnTo>
                    <a:lnTo>
                      <a:pt x="391" y="270"/>
                    </a:lnTo>
                    <a:lnTo>
                      <a:pt x="389" y="268"/>
                    </a:lnTo>
                    <a:lnTo>
                      <a:pt x="389" y="268"/>
                    </a:lnTo>
                    <a:lnTo>
                      <a:pt x="388" y="266"/>
                    </a:lnTo>
                    <a:lnTo>
                      <a:pt x="387" y="263"/>
                    </a:lnTo>
                    <a:lnTo>
                      <a:pt x="387" y="263"/>
                    </a:lnTo>
                    <a:lnTo>
                      <a:pt x="387" y="261"/>
                    </a:lnTo>
                    <a:lnTo>
                      <a:pt x="385" y="262"/>
                    </a:lnTo>
                    <a:lnTo>
                      <a:pt x="385" y="262"/>
                    </a:lnTo>
                    <a:lnTo>
                      <a:pt x="384" y="262"/>
                    </a:lnTo>
                    <a:lnTo>
                      <a:pt x="381" y="261"/>
                    </a:lnTo>
                    <a:lnTo>
                      <a:pt x="376" y="261"/>
                    </a:lnTo>
                    <a:lnTo>
                      <a:pt x="376" y="261"/>
                    </a:lnTo>
                    <a:lnTo>
                      <a:pt x="374" y="260"/>
                    </a:lnTo>
                    <a:lnTo>
                      <a:pt x="373" y="259"/>
                    </a:lnTo>
                    <a:lnTo>
                      <a:pt x="371" y="255"/>
                    </a:lnTo>
                    <a:lnTo>
                      <a:pt x="371" y="255"/>
                    </a:lnTo>
                    <a:lnTo>
                      <a:pt x="368" y="253"/>
                    </a:lnTo>
                    <a:lnTo>
                      <a:pt x="364" y="252"/>
                    </a:lnTo>
                    <a:lnTo>
                      <a:pt x="364" y="252"/>
                    </a:lnTo>
                    <a:lnTo>
                      <a:pt x="361" y="252"/>
                    </a:lnTo>
                    <a:lnTo>
                      <a:pt x="359" y="250"/>
                    </a:lnTo>
                    <a:lnTo>
                      <a:pt x="359" y="250"/>
                    </a:lnTo>
                    <a:lnTo>
                      <a:pt x="359" y="250"/>
                    </a:lnTo>
                    <a:lnTo>
                      <a:pt x="359" y="251"/>
                    </a:lnTo>
                    <a:lnTo>
                      <a:pt x="361" y="256"/>
                    </a:lnTo>
                    <a:lnTo>
                      <a:pt x="361" y="256"/>
                    </a:lnTo>
                    <a:lnTo>
                      <a:pt x="362" y="259"/>
                    </a:lnTo>
                    <a:lnTo>
                      <a:pt x="361" y="261"/>
                    </a:lnTo>
                    <a:lnTo>
                      <a:pt x="358" y="265"/>
                    </a:lnTo>
                    <a:lnTo>
                      <a:pt x="358" y="265"/>
                    </a:lnTo>
                    <a:lnTo>
                      <a:pt x="356" y="266"/>
                    </a:lnTo>
                    <a:lnTo>
                      <a:pt x="357" y="267"/>
                    </a:lnTo>
                    <a:lnTo>
                      <a:pt x="357" y="267"/>
                    </a:lnTo>
                    <a:lnTo>
                      <a:pt x="359" y="268"/>
                    </a:lnTo>
                    <a:lnTo>
                      <a:pt x="357" y="269"/>
                    </a:lnTo>
                    <a:lnTo>
                      <a:pt x="357" y="269"/>
                    </a:lnTo>
                    <a:lnTo>
                      <a:pt x="355" y="272"/>
                    </a:lnTo>
                    <a:lnTo>
                      <a:pt x="355" y="273"/>
                    </a:lnTo>
                    <a:lnTo>
                      <a:pt x="355" y="274"/>
                    </a:lnTo>
                    <a:lnTo>
                      <a:pt x="355" y="274"/>
                    </a:lnTo>
                    <a:lnTo>
                      <a:pt x="356" y="276"/>
                    </a:lnTo>
                    <a:lnTo>
                      <a:pt x="356" y="278"/>
                    </a:lnTo>
                    <a:lnTo>
                      <a:pt x="356" y="278"/>
                    </a:lnTo>
                    <a:lnTo>
                      <a:pt x="354" y="279"/>
                    </a:lnTo>
                    <a:lnTo>
                      <a:pt x="353" y="279"/>
                    </a:lnTo>
                    <a:lnTo>
                      <a:pt x="349" y="279"/>
                    </a:lnTo>
                    <a:lnTo>
                      <a:pt x="349" y="279"/>
                    </a:lnTo>
                    <a:lnTo>
                      <a:pt x="348" y="279"/>
                    </a:lnTo>
                    <a:lnTo>
                      <a:pt x="348" y="280"/>
                    </a:lnTo>
                    <a:lnTo>
                      <a:pt x="348" y="281"/>
                    </a:lnTo>
                    <a:lnTo>
                      <a:pt x="348" y="281"/>
                    </a:lnTo>
                    <a:lnTo>
                      <a:pt x="349" y="281"/>
                    </a:lnTo>
                    <a:lnTo>
                      <a:pt x="351" y="282"/>
                    </a:lnTo>
                    <a:lnTo>
                      <a:pt x="351" y="282"/>
                    </a:lnTo>
                    <a:lnTo>
                      <a:pt x="352" y="283"/>
                    </a:lnTo>
                    <a:lnTo>
                      <a:pt x="354" y="284"/>
                    </a:lnTo>
                    <a:lnTo>
                      <a:pt x="359" y="284"/>
                    </a:lnTo>
                    <a:lnTo>
                      <a:pt x="359" y="284"/>
                    </a:lnTo>
                    <a:lnTo>
                      <a:pt x="359" y="284"/>
                    </a:lnTo>
                    <a:lnTo>
                      <a:pt x="359" y="285"/>
                    </a:lnTo>
                    <a:lnTo>
                      <a:pt x="357" y="287"/>
                    </a:lnTo>
                    <a:lnTo>
                      <a:pt x="357" y="287"/>
                    </a:lnTo>
                    <a:lnTo>
                      <a:pt x="357" y="295"/>
                    </a:lnTo>
                    <a:lnTo>
                      <a:pt x="357" y="295"/>
                    </a:lnTo>
                    <a:lnTo>
                      <a:pt x="357" y="297"/>
                    </a:lnTo>
                    <a:lnTo>
                      <a:pt x="359" y="298"/>
                    </a:lnTo>
                    <a:lnTo>
                      <a:pt x="359" y="298"/>
                    </a:lnTo>
                    <a:lnTo>
                      <a:pt x="360" y="299"/>
                    </a:lnTo>
                    <a:lnTo>
                      <a:pt x="359" y="300"/>
                    </a:lnTo>
                    <a:lnTo>
                      <a:pt x="356" y="302"/>
                    </a:lnTo>
                    <a:lnTo>
                      <a:pt x="356" y="302"/>
                    </a:lnTo>
                    <a:lnTo>
                      <a:pt x="354" y="305"/>
                    </a:lnTo>
                    <a:lnTo>
                      <a:pt x="354" y="308"/>
                    </a:lnTo>
                    <a:lnTo>
                      <a:pt x="354" y="308"/>
                    </a:lnTo>
                    <a:lnTo>
                      <a:pt x="354" y="310"/>
                    </a:lnTo>
                    <a:lnTo>
                      <a:pt x="353" y="311"/>
                    </a:lnTo>
                    <a:lnTo>
                      <a:pt x="352" y="312"/>
                    </a:lnTo>
                    <a:lnTo>
                      <a:pt x="351" y="313"/>
                    </a:lnTo>
                    <a:lnTo>
                      <a:pt x="351" y="313"/>
                    </a:lnTo>
                    <a:lnTo>
                      <a:pt x="350" y="316"/>
                    </a:lnTo>
                    <a:lnTo>
                      <a:pt x="348" y="318"/>
                    </a:lnTo>
                    <a:lnTo>
                      <a:pt x="348" y="318"/>
                    </a:lnTo>
                    <a:lnTo>
                      <a:pt x="343" y="323"/>
                    </a:lnTo>
                    <a:lnTo>
                      <a:pt x="343" y="323"/>
                    </a:lnTo>
                    <a:lnTo>
                      <a:pt x="341" y="325"/>
                    </a:lnTo>
                    <a:lnTo>
                      <a:pt x="339" y="328"/>
                    </a:lnTo>
                    <a:lnTo>
                      <a:pt x="337" y="332"/>
                    </a:lnTo>
                    <a:lnTo>
                      <a:pt x="337" y="332"/>
                    </a:lnTo>
                    <a:lnTo>
                      <a:pt x="332" y="336"/>
                    </a:lnTo>
                    <a:lnTo>
                      <a:pt x="332" y="336"/>
                    </a:lnTo>
                    <a:lnTo>
                      <a:pt x="330" y="337"/>
                    </a:lnTo>
                    <a:lnTo>
                      <a:pt x="327" y="337"/>
                    </a:lnTo>
                    <a:lnTo>
                      <a:pt x="321" y="337"/>
                    </a:lnTo>
                    <a:lnTo>
                      <a:pt x="321" y="337"/>
                    </a:lnTo>
                    <a:lnTo>
                      <a:pt x="319" y="337"/>
                    </a:lnTo>
                    <a:lnTo>
                      <a:pt x="318" y="338"/>
                    </a:lnTo>
                    <a:lnTo>
                      <a:pt x="317" y="338"/>
                    </a:lnTo>
                    <a:lnTo>
                      <a:pt x="316" y="338"/>
                    </a:lnTo>
                    <a:lnTo>
                      <a:pt x="316" y="338"/>
                    </a:lnTo>
                    <a:lnTo>
                      <a:pt x="311" y="337"/>
                    </a:lnTo>
                    <a:lnTo>
                      <a:pt x="308" y="336"/>
                    </a:lnTo>
                    <a:lnTo>
                      <a:pt x="308" y="336"/>
                    </a:lnTo>
                    <a:lnTo>
                      <a:pt x="303" y="332"/>
                    </a:lnTo>
                    <a:lnTo>
                      <a:pt x="298" y="327"/>
                    </a:lnTo>
                    <a:lnTo>
                      <a:pt x="298" y="327"/>
                    </a:lnTo>
                    <a:lnTo>
                      <a:pt x="293" y="315"/>
                    </a:lnTo>
                    <a:lnTo>
                      <a:pt x="293" y="315"/>
                    </a:lnTo>
                    <a:lnTo>
                      <a:pt x="290" y="306"/>
                    </a:lnTo>
                    <a:lnTo>
                      <a:pt x="287" y="290"/>
                    </a:lnTo>
                    <a:lnTo>
                      <a:pt x="283" y="259"/>
                    </a:lnTo>
                    <a:lnTo>
                      <a:pt x="283" y="259"/>
                    </a:lnTo>
                    <a:lnTo>
                      <a:pt x="279" y="236"/>
                    </a:lnTo>
                    <a:lnTo>
                      <a:pt x="276" y="217"/>
                    </a:lnTo>
                    <a:lnTo>
                      <a:pt x="276" y="217"/>
                    </a:lnTo>
                    <a:lnTo>
                      <a:pt x="275" y="213"/>
                    </a:lnTo>
                    <a:lnTo>
                      <a:pt x="275" y="208"/>
                    </a:lnTo>
                    <a:lnTo>
                      <a:pt x="276" y="200"/>
                    </a:lnTo>
                    <a:lnTo>
                      <a:pt x="276" y="200"/>
                    </a:lnTo>
                    <a:lnTo>
                      <a:pt x="276" y="197"/>
                    </a:lnTo>
                    <a:lnTo>
                      <a:pt x="277" y="195"/>
                    </a:lnTo>
                    <a:lnTo>
                      <a:pt x="278" y="190"/>
                    </a:lnTo>
                    <a:lnTo>
                      <a:pt x="278" y="190"/>
                    </a:lnTo>
                    <a:lnTo>
                      <a:pt x="278" y="186"/>
                    </a:lnTo>
                    <a:lnTo>
                      <a:pt x="278" y="184"/>
                    </a:lnTo>
                    <a:lnTo>
                      <a:pt x="278" y="184"/>
                    </a:lnTo>
                    <a:lnTo>
                      <a:pt x="279" y="180"/>
                    </a:lnTo>
                    <a:lnTo>
                      <a:pt x="279" y="175"/>
                    </a:lnTo>
                    <a:lnTo>
                      <a:pt x="279" y="175"/>
                    </a:lnTo>
                    <a:lnTo>
                      <a:pt x="278" y="171"/>
                    </a:lnTo>
                    <a:lnTo>
                      <a:pt x="277" y="169"/>
                    </a:lnTo>
                    <a:lnTo>
                      <a:pt x="275" y="168"/>
                    </a:lnTo>
                    <a:lnTo>
                      <a:pt x="275" y="168"/>
                    </a:lnTo>
                    <a:lnTo>
                      <a:pt x="272" y="166"/>
                    </a:lnTo>
                    <a:lnTo>
                      <a:pt x="269" y="161"/>
                    </a:lnTo>
                    <a:lnTo>
                      <a:pt x="269" y="161"/>
                    </a:lnTo>
                    <a:lnTo>
                      <a:pt x="267" y="158"/>
                    </a:lnTo>
                    <a:lnTo>
                      <a:pt x="265" y="156"/>
                    </a:lnTo>
                    <a:lnTo>
                      <a:pt x="265" y="156"/>
                    </a:lnTo>
                    <a:lnTo>
                      <a:pt x="264" y="155"/>
                    </a:lnTo>
                    <a:lnTo>
                      <a:pt x="262" y="154"/>
                    </a:lnTo>
                    <a:lnTo>
                      <a:pt x="260" y="154"/>
                    </a:lnTo>
                    <a:lnTo>
                      <a:pt x="257" y="153"/>
                    </a:lnTo>
                    <a:lnTo>
                      <a:pt x="257" y="153"/>
                    </a:lnTo>
                    <a:lnTo>
                      <a:pt x="252" y="151"/>
                    </a:lnTo>
                    <a:lnTo>
                      <a:pt x="246" y="150"/>
                    </a:lnTo>
                    <a:lnTo>
                      <a:pt x="246" y="150"/>
                    </a:lnTo>
                    <a:lnTo>
                      <a:pt x="244" y="151"/>
                    </a:lnTo>
                    <a:lnTo>
                      <a:pt x="243" y="151"/>
                    </a:lnTo>
                    <a:lnTo>
                      <a:pt x="242" y="152"/>
                    </a:lnTo>
                    <a:lnTo>
                      <a:pt x="241" y="153"/>
                    </a:lnTo>
                    <a:lnTo>
                      <a:pt x="241" y="153"/>
                    </a:lnTo>
                    <a:lnTo>
                      <a:pt x="237" y="154"/>
                    </a:lnTo>
                    <a:lnTo>
                      <a:pt x="235" y="155"/>
                    </a:lnTo>
                    <a:lnTo>
                      <a:pt x="234" y="156"/>
                    </a:lnTo>
                    <a:lnTo>
                      <a:pt x="234" y="156"/>
                    </a:lnTo>
                    <a:lnTo>
                      <a:pt x="233" y="159"/>
                    </a:lnTo>
                    <a:lnTo>
                      <a:pt x="232" y="161"/>
                    </a:lnTo>
                    <a:lnTo>
                      <a:pt x="231" y="163"/>
                    </a:lnTo>
                    <a:lnTo>
                      <a:pt x="231" y="163"/>
                    </a:lnTo>
                    <a:lnTo>
                      <a:pt x="226" y="168"/>
                    </a:lnTo>
                    <a:lnTo>
                      <a:pt x="223" y="170"/>
                    </a:lnTo>
                    <a:lnTo>
                      <a:pt x="220" y="171"/>
                    </a:lnTo>
                    <a:lnTo>
                      <a:pt x="220" y="171"/>
                    </a:lnTo>
                    <a:lnTo>
                      <a:pt x="217" y="171"/>
                    </a:lnTo>
                    <a:lnTo>
                      <a:pt x="214" y="170"/>
                    </a:lnTo>
                    <a:lnTo>
                      <a:pt x="208" y="167"/>
                    </a:lnTo>
                    <a:lnTo>
                      <a:pt x="208" y="167"/>
                    </a:lnTo>
                    <a:lnTo>
                      <a:pt x="206" y="166"/>
                    </a:lnTo>
                    <a:lnTo>
                      <a:pt x="204" y="164"/>
                    </a:lnTo>
                    <a:lnTo>
                      <a:pt x="203" y="160"/>
                    </a:lnTo>
                    <a:lnTo>
                      <a:pt x="203" y="160"/>
                    </a:lnTo>
                    <a:lnTo>
                      <a:pt x="202" y="158"/>
                    </a:lnTo>
                    <a:lnTo>
                      <a:pt x="199" y="155"/>
                    </a:lnTo>
                    <a:lnTo>
                      <a:pt x="199" y="155"/>
                    </a:lnTo>
                    <a:lnTo>
                      <a:pt x="197" y="154"/>
                    </a:lnTo>
                    <a:lnTo>
                      <a:pt x="195" y="153"/>
                    </a:lnTo>
                    <a:lnTo>
                      <a:pt x="195" y="153"/>
                    </a:lnTo>
                    <a:lnTo>
                      <a:pt x="193" y="149"/>
                    </a:lnTo>
                    <a:lnTo>
                      <a:pt x="192" y="147"/>
                    </a:lnTo>
                    <a:lnTo>
                      <a:pt x="190" y="145"/>
                    </a:lnTo>
                    <a:lnTo>
                      <a:pt x="190" y="145"/>
                    </a:lnTo>
                    <a:lnTo>
                      <a:pt x="186" y="142"/>
                    </a:lnTo>
                    <a:lnTo>
                      <a:pt x="180" y="140"/>
                    </a:lnTo>
                    <a:lnTo>
                      <a:pt x="180" y="140"/>
                    </a:lnTo>
                    <a:lnTo>
                      <a:pt x="177" y="139"/>
                    </a:lnTo>
                    <a:lnTo>
                      <a:pt x="173" y="137"/>
                    </a:lnTo>
                    <a:lnTo>
                      <a:pt x="173" y="137"/>
                    </a:lnTo>
                    <a:lnTo>
                      <a:pt x="171" y="136"/>
                    </a:lnTo>
                    <a:lnTo>
                      <a:pt x="170" y="138"/>
                    </a:lnTo>
                    <a:lnTo>
                      <a:pt x="170" y="138"/>
                    </a:lnTo>
                    <a:lnTo>
                      <a:pt x="169" y="139"/>
                    </a:lnTo>
                    <a:lnTo>
                      <a:pt x="170" y="140"/>
                    </a:lnTo>
                    <a:lnTo>
                      <a:pt x="171" y="142"/>
                    </a:lnTo>
                    <a:lnTo>
                      <a:pt x="171" y="142"/>
                    </a:lnTo>
                    <a:lnTo>
                      <a:pt x="170" y="144"/>
                    </a:lnTo>
                    <a:lnTo>
                      <a:pt x="168" y="145"/>
                    </a:lnTo>
                    <a:lnTo>
                      <a:pt x="168" y="145"/>
                    </a:lnTo>
                    <a:lnTo>
                      <a:pt x="167" y="146"/>
                    </a:lnTo>
                    <a:lnTo>
                      <a:pt x="167" y="149"/>
                    </a:lnTo>
                    <a:lnTo>
                      <a:pt x="167" y="156"/>
                    </a:lnTo>
                    <a:lnTo>
                      <a:pt x="167" y="156"/>
                    </a:lnTo>
                    <a:lnTo>
                      <a:pt x="167" y="172"/>
                    </a:lnTo>
                    <a:lnTo>
                      <a:pt x="167" y="172"/>
                    </a:lnTo>
                    <a:lnTo>
                      <a:pt x="167" y="175"/>
                    </a:lnTo>
                    <a:lnTo>
                      <a:pt x="166" y="177"/>
                    </a:lnTo>
                    <a:lnTo>
                      <a:pt x="166" y="178"/>
                    </a:lnTo>
                    <a:lnTo>
                      <a:pt x="165" y="181"/>
                    </a:lnTo>
                    <a:lnTo>
                      <a:pt x="165" y="181"/>
                    </a:lnTo>
                    <a:lnTo>
                      <a:pt x="165" y="184"/>
                    </a:lnTo>
                    <a:lnTo>
                      <a:pt x="163" y="186"/>
                    </a:lnTo>
                    <a:lnTo>
                      <a:pt x="161" y="189"/>
                    </a:lnTo>
                    <a:lnTo>
                      <a:pt x="161" y="189"/>
                    </a:lnTo>
                    <a:lnTo>
                      <a:pt x="159" y="192"/>
                    </a:lnTo>
                    <a:lnTo>
                      <a:pt x="158" y="198"/>
                    </a:lnTo>
                    <a:lnTo>
                      <a:pt x="158" y="198"/>
                    </a:lnTo>
                    <a:lnTo>
                      <a:pt x="157" y="198"/>
                    </a:lnTo>
                    <a:lnTo>
                      <a:pt x="156" y="198"/>
                    </a:lnTo>
                    <a:lnTo>
                      <a:pt x="154" y="196"/>
                    </a:lnTo>
                    <a:lnTo>
                      <a:pt x="154" y="196"/>
                    </a:lnTo>
                    <a:lnTo>
                      <a:pt x="151" y="194"/>
                    </a:lnTo>
                    <a:lnTo>
                      <a:pt x="148" y="191"/>
                    </a:lnTo>
                    <a:lnTo>
                      <a:pt x="148" y="191"/>
                    </a:lnTo>
                    <a:lnTo>
                      <a:pt x="147" y="191"/>
                    </a:lnTo>
                    <a:lnTo>
                      <a:pt x="147" y="191"/>
                    </a:lnTo>
                    <a:lnTo>
                      <a:pt x="145" y="194"/>
                    </a:lnTo>
                    <a:lnTo>
                      <a:pt x="145" y="194"/>
                    </a:lnTo>
                    <a:lnTo>
                      <a:pt x="143" y="194"/>
                    </a:lnTo>
                    <a:lnTo>
                      <a:pt x="141" y="191"/>
                    </a:lnTo>
                    <a:lnTo>
                      <a:pt x="141" y="191"/>
                    </a:lnTo>
                    <a:lnTo>
                      <a:pt x="141" y="191"/>
                    </a:lnTo>
                    <a:lnTo>
                      <a:pt x="140" y="192"/>
                    </a:lnTo>
                    <a:lnTo>
                      <a:pt x="139" y="196"/>
                    </a:lnTo>
                    <a:lnTo>
                      <a:pt x="139" y="196"/>
                    </a:lnTo>
                    <a:lnTo>
                      <a:pt x="138" y="197"/>
                    </a:lnTo>
                    <a:lnTo>
                      <a:pt x="138" y="198"/>
                    </a:lnTo>
                    <a:lnTo>
                      <a:pt x="140" y="201"/>
                    </a:lnTo>
                    <a:lnTo>
                      <a:pt x="140" y="201"/>
                    </a:lnTo>
                    <a:lnTo>
                      <a:pt x="141" y="201"/>
                    </a:lnTo>
                    <a:lnTo>
                      <a:pt x="143" y="202"/>
                    </a:lnTo>
                    <a:lnTo>
                      <a:pt x="147" y="202"/>
                    </a:lnTo>
                    <a:lnTo>
                      <a:pt x="147" y="202"/>
                    </a:lnTo>
                    <a:lnTo>
                      <a:pt x="150" y="202"/>
                    </a:lnTo>
                    <a:lnTo>
                      <a:pt x="151" y="203"/>
                    </a:lnTo>
                    <a:lnTo>
                      <a:pt x="151" y="203"/>
                    </a:lnTo>
                    <a:lnTo>
                      <a:pt x="158" y="209"/>
                    </a:lnTo>
                    <a:lnTo>
                      <a:pt x="158" y="209"/>
                    </a:lnTo>
                    <a:lnTo>
                      <a:pt x="162" y="216"/>
                    </a:lnTo>
                    <a:lnTo>
                      <a:pt x="162" y="216"/>
                    </a:lnTo>
                    <a:lnTo>
                      <a:pt x="162" y="218"/>
                    </a:lnTo>
                    <a:lnTo>
                      <a:pt x="163" y="224"/>
                    </a:lnTo>
                    <a:lnTo>
                      <a:pt x="163" y="253"/>
                    </a:lnTo>
                    <a:lnTo>
                      <a:pt x="163" y="253"/>
                    </a:lnTo>
                    <a:lnTo>
                      <a:pt x="162" y="266"/>
                    </a:lnTo>
                    <a:lnTo>
                      <a:pt x="160" y="279"/>
                    </a:lnTo>
                    <a:lnTo>
                      <a:pt x="155" y="306"/>
                    </a:lnTo>
                    <a:lnTo>
                      <a:pt x="148" y="329"/>
                    </a:lnTo>
                    <a:lnTo>
                      <a:pt x="144" y="342"/>
                    </a:lnTo>
                    <a:lnTo>
                      <a:pt x="144" y="342"/>
                    </a:lnTo>
                    <a:lnTo>
                      <a:pt x="140" y="350"/>
                    </a:lnTo>
                    <a:lnTo>
                      <a:pt x="137" y="355"/>
                    </a:lnTo>
                    <a:lnTo>
                      <a:pt x="137" y="355"/>
                    </a:lnTo>
                    <a:lnTo>
                      <a:pt x="134" y="358"/>
                    </a:lnTo>
                    <a:lnTo>
                      <a:pt x="130" y="360"/>
                    </a:lnTo>
                    <a:lnTo>
                      <a:pt x="130" y="360"/>
                    </a:lnTo>
                    <a:lnTo>
                      <a:pt x="128" y="361"/>
                    </a:lnTo>
                    <a:lnTo>
                      <a:pt x="125" y="360"/>
                    </a:lnTo>
                    <a:lnTo>
                      <a:pt x="123" y="359"/>
                    </a:lnTo>
                    <a:lnTo>
                      <a:pt x="121" y="359"/>
                    </a:lnTo>
                    <a:lnTo>
                      <a:pt x="121" y="359"/>
                    </a:lnTo>
                    <a:lnTo>
                      <a:pt x="117" y="359"/>
                    </a:lnTo>
                    <a:lnTo>
                      <a:pt x="116" y="361"/>
                    </a:lnTo>
                    <a:lnTo>
                      <a:pt x="114" y="362"/>
                    </a:lnTo>
                    <a:lnTo>
                      <a:pt x="112" y="363"/>
                    </a:lnTo>
                    <a:lnTo>
                      <a:pt x="112" y="363"/>
                    </a:lnTo>
                    <a:lnTo>
                      <a:pt x="110" y="364"/>
                    </a:lnTo>
                    <a:lnTo>
                      <a:pt x="109" y="366"/>
                    </a:lnTo>
                    <a:lnTo>
                      <a:pt x="107" y="368"/>
                    </a:lnTo>
                    <a:lnTo>
                      <a:pt x="105" y="371"/>
                    </a:lnTo>
                    <a:lnTo>
                      <a:pt x="105" y="371"/>
                    </a:lnTo>
                    <a:lnTo>
                      <a:pt x="97" y="376"/>
                    </a:lnTo>
                    <a:lnTo>
                      <a:pt x="91" y="378"/>
                    </a:lnTo>
                    <a:lnTo>
                      <a:pt x="91" y="378"/>
                    </a:lnTo>
                    <a:lnTo>
                      <a:pt x="87" y="378"/>
                    </a:lnTo>
                    <a:lnTo>
                      <a:pt x="85" y="377"/>
                    </a:lnTo>
                    <a:lnTo>
                      <a:pt x="83" y="375"/>
                    </a:lnTo>
                    <a:lnTo>
                      <a:pt x="83" y="375"/>
                    </a:lnTo>
                    <a:lnTo>
                      <a:pt x="82" y="373"/>
                    </a:lnTo>
                    <a:lnTo>
                      <a:pt x="79" y="371"/>
                    </a:lnTo>
                    <a:lnTo>
                      <a:pt x="79" y="371"/>
                    </a:lnTo>
                    <a:lnTo>
                      <a:pt x="75" y="368"/>
                    </a:lnTo>
                    <a:lnTo>
                      <a:pt x="70" y="366"/>
                    </a:lnTo>
                    <a:lnTo>
                      <a:pt x="70" y="366"/>
                    </a:lnTo>
                    <a:lnTo>
                      <a:pt x="67" y="366"/>
                    </a:lnTo>
                    <a:lnTo>
                      <a:pt x="65" y="367"/>
                    </a:lnTo>
                    <a:lnTo>
                      <a:pt x="65" y="367"/>
                    </a:lnTo>
                    <a:lnTo>
                      <a:pt x="64" y="368"/>
                    </a:lnTo>
                    <a:lnTo>
                      <a:pt x="63" y="369"/>
                    </a:lnTo>
                    <a:lnTo>
                      <a:pt x="61" y="372"/>
                    </a:lnTo>
                    <a:lnTo>
                      <a:pt x="61" y="372"/>
                    </a:lnTo>
                    <a:lnTo>
                      <a:pt x="59" y="373"/>
                    </a:lnTo>
                    <a:lnTo>
                      <a:pt x="57" y="374"/>
                    </a:lnTo>
                    <a:lnTo>
                      <a:pt x="51" y="377"/>
                    </a:lnTo>
                    <a:lnTo>
                      <a:pt x="51" y="377"/>
                    </a:lnTo>
                    <a:lnTo>
                      <a:pt x="49" y="378"/>
                    </a:lnTo>
                    <a:lnTo>
                      <a:pt x="48" y="380"/>
                    </a:lnTo>
                    <a:lnTo>
                      <a:pt x="48" y="384"/>
                    </a:lnTo>
                    <a:lnTo>
                      <a:pt x="48" y="384"/>
                    </a:lnTo>
                    <a:lnTo>
                      <a:pt x="43" y="393"/>
                    </a:lnTo>
                    <a:lnTo>
                      <a:pt x="43" y="393"/>
                    </a:lnTo>
                    <a:lnTo>
                      <a:pt x="42" y="396"/>
                    </a:lnTo>
                    <a:lnTo>
                      <a:pt x="40" y="398"/>
                    </a:lnTo>
                    <a:lnTo>
                      <a:pt x="40" y="398"/>
                    </a:lnTo>
                    <a:lnTo>
                      <a:pt x="39" y="399"/>
                    </a:lnTo>
                    <a:lnTo>
                      <a:pt x="39" y="401"/>
                    </a:lnTo>
                    <a:lnTo>
                      <a:pt x="40" y="403"/>
                    </a:lnTo>
                    <a:lnTo>
                      <a:pt x="40" y="403"/>
                    </a:lnTo>
                    <a:lnTo>
                      <a:pt x="39" y="404"/>
                    </a:lnTo>
                    <a:lnTo>
                      <a:pt x="38" y="405"/>
                    </a:lnTo>
                    <a:lnTo>
                      <a:pt x="35" y="406"/>
                    </a:lnTo>
                    <a:lnTo>
                      <a:pt x="35" y="406"/>
                    </a:lnTo>
                    <a:lnTo>
                      <a:pt x="33" y="409"/>
                    </a:lnTo>
                    <a:lnTo>
                      <a:pt x="32" y="412"/>
                    </a:lnTo>
                    <a:lnTo>
                      <a:pt x="32" y="412"/>
                    </a:lnTo>
                    <a:lnTo>
                      <a:pt x="31" y="412"/>
                    </a:lnTo>
                    <a:lnTo>
                      <a:pt x="28" y="411"/>
                    </a:lnTo>
                    <a:lnTo>
                      <a:pt x="28" y="411"/>
                    </a:lnTo>
                    <a:lnTo>
                      <a:pt x="27" y="411"/>
                    </a:lnTo>
                    <a:lnTo>
                      <a:pt x="27" y="413"/>
                    </a:lnTo>
                    <a:lnTo>
                      <a:pt x="27" y="416"/>
                    </a:lnTo>
                    <a:lnTo>
                      <a:pt x="27" y="418"/>
                    </a:lnTo>
                    <a:lnTo>
                      <a:pt x="27" y="418"/>
                    </a:lnTo>
                    <a:lnTo>
                      <a:pt x="23" y="420"/>
                    </a:lnTo>
                    <a:lnTo>
                      <a:pt x="19" y="423"/>
                    </a:lnTo>
                    <a:lnTo>
                      <a:pt x="19" y="423"/>
                    </a:lnTo>
                    <a:lnTo>
                      <a:pt x="18" y="424"/>
                    </a:lnTo>
                    <a:lnTo>
                      <a:pt x="16" y="424"/>
                    </a:lnTo>
                    <a:lnTo>
                      <a:pt x="14" y="423"/>
                    </a:lnTo>
                    <a:lnTo>
                      <a:pt x="14" y="423"/>
                    </a:lnTo>
                    <a:lnTo>
                      <a:pt x="13" y="423"/>
                    </a:lnTo>
                    <a:lnTo>
                      <a:pt x="13" y="424"/>
                    </a:lnTo>
                    <a:lnTo>
                      <a:pt x="13" y="426"/>
                    </a:lnTo>
                    <a:lnTo>
                      <a:pt x="13" y="426"/>
                    </a:lnTo>
                    <a:lnTo>
                      <a:pt x="12" y="428"/>
                    </a:lnTo>
                    <a:lnTo>
                      <a:pt x="10" y="429"/>
                    </a:lnTo>
                    <a:lnTo>
                      <a:pt x="6" y="433"/>
                    </a:lnTo>
                    <a:lnTo>
                      <a:pt x="6" y="433"/>
                    </a:lnTo>
                    <a:lnTo>
                      <a:pt x="2" y="436"/>
                    </a:lnTo>
                    <a:lnTo>
                      <a:pt x="0" y="437"/>
                    </a:lnTo>
                    <a:lnTo>
                      <a:pt x="0" y="437"/>
                    </a:lnTo>
                    <a:lnTo>
                      <a:pt x="0" y="438"/>
                    </a:lnTo>
                    <a:lnTo>
                      <a:pt x="0" y="439"/>
                    </a:lnTo>
                    <a:lnTo>
                      <a:pt x="0" y="444"/>
                    </a:lnTo>
                    <a:lnTo>
                      <a:pt x="2" y="449"/>
                    </a:lnTo>
                    <a:lnTo>
                      <a:pt x="4" y="452"/>
                    </a:lnTo>
                    <a:lnTo>
                      <a:pt x="4" y="452"/>
                    </a:lnTo>
                    <a:lnTo>
                      <a:pt x="6" y="453"/>
                    </a:lnTo>
                    <a:lnTo>
                      <a:pt x="10" y="454"/>
                    </a:lnTo>
                    <a:lnTo>
                      <a:pt x="19" y="454"/>
                    </a:lnTo>
                    <a:lnTo>
                      <a:pt x="19" y="454"/>
                    </a:lnTo>
                    <a:lnTo>
                      <a:pt x="21" y="455"/>
                    </a:lnTo>
                    <a:lnTo>
                      <a:pt x="22" y="456"/>
                    </a:lnTo>
                    <a:lnTo>
                      <a:pt x="22" y="458"/>
                    </a:lnTo>
                    <a:lnTo>
                      <a:pt x="25" y="461"/>
                    </a:lnTo>
                    <a:lnTo>
                      <a:pt x="25" y="461"/>
                    </a:lnTo>
                    <a:lnTo>
                      <a:pt x="27" y="466"/>
                    </a:lnTo>
                    <a:lnTo>
                      <a:pt x="29" y="473"/>
                    </a:lnTo>
                    <a:lnTo>
                      <a:pt x="30" y="482"/>
                    </a:lnTo>
                    <a:lnTo>
                      <a:pt x="31" y="491"/>
                    </a:lnTo>
                    <a:lnTo>
                      <a:pt x="31" y="491"/>
                    </a:lnTo>
                    <a:lnTo>
                      <a:pt x="30" y="498"/>
                    </a:lnTo>
                    <a:lnTo>
                      <a:pt x="29" y="505"/>
                    </a:lnTo>
                    <a:lnTo>
                      <a:pt x="27" y="512"/>
                    </a:lnTo>
                    <a:lnTo>
                      <a:pt x="27" y="517"/>
                    </a:lnTo>
                    <a:lnTo>
                      <a:pt x="27" y="517"/>
                    </a:lnTo>
                    <a:lnTo>
                      <a:pt x="27" y="521"/>
                    </a:lnTo>
                    <a:lnTo>
                      <a:pt x="28" y="525"/>
                    </a:lnTo>
                    <a:lnTo>
                      <a:pt x="28" y="525"/>
                    </a:lnTo>
                    <a:lnTo>
                      <a:pt x="32" y="524"/>
                    </a:lnTo>
                    <a:lnTo>
                      <a:pt x="32" y="524"/>
                    </a:lnTo>
                    <a:lnTo>
                      <a:pt x="33" y="523"/>
                    </a:lnTo>
                    <a:lnTo>
                      <a:pt x="35" y="524"/>
                    </a:lnTo>
                    <a:lnTo>
                      <a:pt x="35" y="524"/>
                    </a:lnTo>
                    <a:close/>
                    <a:moveTo>
                      <a:pt x="506" y="377"/>
                    </a:moveTo>
                    <a:lnTo>
                      <a:pt x="506" y="377"/>
                    </a:lnTo>
                    <a:lnTo>
                      <a:pt x="507" y="376"/>
                    </a:lnTo>
                    <a:lnTo>
                      <a:pt x="508" y="376"/>
                    </a:lnTo>
                    <a:lnTo>
                      <a:pt x="512" y="377"/>
                    </a:lnTo>
                    <a:lnTo>
                      <a:pt x="512" y="377"/>
                    </a:lnTo>
                    <a:lnTo>
                      <a:pt x="515" y="376"/>
                    </a:lnTo>
                    <a:lnTo>
                      <a:pt x="519" y="375"/>
                    </a:lnTo>
                    <a:lnTo>
                      <a:pt x="519" y="375"/>
                    </a:lnTo>
                    <a:lnTo>
                      <a:pt x="520" y="374"/>
                    </a:lnTo>
                    <a:lnTo>
                      <a:pt x="519" y="373"/>
                    </a:lnTo>
                    <a:lnTo>
                      <a:pt x="519" y="373"/>
                    </a:lnTo>
                    <a:lnTo>
                      <a:pt x="517" y="371"/>
                    </a:lnTo>
                    <a:lnTo>
                      <a:pt x="517" y="367"/>
                    </a:lnTo>
                    <a:lnTo>
                      <a:pt x="517" y="367"/>
                    </a:lnTo>
                    <a:lnTo>
                      <a:pt x="516" y="366"/>
                    </a:lnTo>
                    <a:lnTo>
                      <a:pt x="515" y="364"/>
                    </a:lnTo>
                    <a:lnTo>
                      <a:pt x="513" y="361"/>
                    </a:lnTo>
                    <a:lnTo>
                      <a:pt x="513" y="361"/>
                    </a:lnTo>
                    <a:lnTo>
                      <a:pt x="513" y="356"/>
                    </a:lnTo>
                    <a:lnTo>
                      <a:pt x="513" y="356"/>
                    </a:lnTo>
                    <a:lnTo>
                      <a:pt x="512" y="354"/>
                    </a:lnTo>
                    <a:lnTo>
                      <a:pt x="511" y="353"/>
                    </a:lnTo>
                    <a:lnTo>
                      <a:pt x="510" y="349"/>
                    </a:lnTo>
                    <a:lnTo>
                      <a:pt x="510" y="349"/>
                    </a:lnTo>
                    <a:lnTo>
                      <a:pt x="510" y="347"/>
                    </a:lnTo>
                    <a:lnTo>
                      <a:pt x="511" y="344"/>
                    </a:lnTo>
                    <a:lnTo>
                      <a:pt x="513" y="339"/>
                    </a:lnTo>
                    <a:lnTo>
                      <a:pt x="513" y="339"/>
                    </a:lnTo>
                    <a:lnTo>
                      <a:pt x="515" y="336"/>
                    </a:lnTo>
                    <a:lnTo>
                      <a:pt x="518" y="333"/>
                    </a:lnTo>
                    <a:lnTo>
                      <a:pt x="518" y="333"/>
                    </a:lnTo>
                    <a:lnTo>
                      <a:pt x="521" y="332"/>
                    </a:lnTo>
                    <a:lnTo>
                      <a:pt x="527" y="332"/>
                    </a:lnTo>
                    <a:lnTo>
                      <a:pt x="532" y="333"/>
                    </a:lnTo>
                    <a:lnTo>
                      <a:pt x="533" y="334"/>
                    </a:lnTo>
                    <a:lnTo>
                      <a:pt x="535" y="335"/>
                    </a:lnTo>
                    <a:lnTo>
                      <a:pt x="535" y="335"/>
                    </a:lnTo>
                    <a:lnTo>
                      <a:pt x="535" y="336"/>
                    </a:lnTo>
                    <a:lnTo>
                      <a:pt x="534" y="338"/>
                    </a:lnTo>
                    <a:lnTo>
                      <a:pt x="533" y="342"/>
                    </a:lnTo>
                    <a:lnTo>
                      <a:pt x="533" y="342"/>
                    </a:lnTo>
                    <a:lnTo>
                      <a:pt x="533" y="344"/>
                    </a:lnTo>
                    <a:lnTo>
                      <a:pt x="532" y="345"/>
                    </a:lnTo>
                    <a:lnTo>
                      <a:pt x="528" y="348"/>
                    </a:lnTo>
                    <a:lnTo>
                      <a:pt x="528" y="348"/>
                    </a:lnTo>
                    <a:lnTo>
                      <a:pt x="525" y="351"/>
                    </a:lnTo>
                    <a:lnTo>
                      <a:pt x="525" y="355"/>
                    </a:lnTo>
                    <a:lnTo>
                      <a:pt x="525" y="357"/>
                    </a:lnTo>
                    <a:lnTo>
                      <a:pt x="526" y="359"/>
                    </a:lnTo>
                    <a:lnTo>
                      <a:pt x="526" y="359"/>
                    </a:lnTo>
                    <a:lnTo>
                      <a:pt x="529" y="366"/>
                    </a:lnTo>
                    <a:lnTo>
                      <a:pt x="531" y="370"/>
                    </a:lnTo>
                    <a:lnTo>
                      <a:pt x="531" y="375"/>
                    </a:lnTo>
                    <a:lnTo>
                      <a:pt x="531" y="375"/>
                    </a:lnTo>
                    <a:lnTo>
                      <a:pt x="531" y="380"/>
                    </a:lnTo>
                    <a:lnTo>
                      <a:pt x="530" y="385"/>
                    </a:lnTo>
                    <a:lnTo>
                      <a:pt x="528" y="390"/>
                    </a:lnTo>
                    <a:lnTo>
                      <a:pt x="528" y="390"/>
                    </a:lnTo>
                    <a:lnTo>
                      <a:pt x="527" y="390"/>
                    </a:lnTo>
                    <a:lnTo>
                      <a:pt x="525" y="389"/>
                    </a:lnTo>
                    <a:lnTo>
                      <a:pt x="521" y="388"/>
                    </a:lnTo>
                    <a:lnTo>
                      <a:pt x="521" y="388"/>
                    </a:lnTo>
                    <a:lnTo>
                      <a:pt x="519" y="388"/>
                    </a:lnTo>
                    <a:lnTo>
                      <a:pt x="516" y="389"/>
                    </a:lnTo>
                    <a:lnTo>
                      <a:pt x="511" y="391"/>
                    </a:lnTo>
                    <a:lnTo>
                      <a:pt x="511" y="391"/>
                    </a:lnTo>
                    <a:lnTo>
                      <a:pt x="510" y="391"/>
                    </a:lnTo>
                    <a:lnTo>
                      <a:pt x="508" y="389"/>
                    </a:lnTo>
                    <a:lnTo>
                      <a:pt x="504" y="385"/>
                    </a:lnTo>
                    <a:lnTo>
                      <a:pt x="504" y="385"/>
                    </a:lnTo>
                    <a:lnTo>
                      <a:pt x="503" y="382"/>
                    </a:lnTo>
                    <a:lnTo>
                      <a:pt x="503" y="380"/>
                    </a:lnTo>
                    <a:lnTo>
                      <a:pt x="506" y="377"/>
                    </a:lnTo>
                    <a:lnTo>
                      <a:pt x="506" y="377"/>
                    </a:lnTo>
                    <a:close/>
                    <a:moveTo>
                      <a:pt x="166" y="239"/>
                    </a:moveTo>
                    <a:lnTo>
                      <a:pt x="166" y="239"/>
                    </a:lnTo>
                    <a:lnTo>
                      <a:pt x="167" y="237"/>
                    </a:lnTo>
                    <a:lnTo>
                      <a:pt x="168" y="236"/>
                    </a:lnTo>
                    <a:lnTo>
                      <a:pt x="168" y="236"/>
                    </a:lnTo>
                    <a:lnTo>
                      <a:pt x="169" y="237"/>
                    </a:lnTo>
                    <a:lnTo>
                      <a:pt x="169" y="236"/>
                    </a:lnTo>
                    <a:lnTo>
                      <a:pt x="169" y="236"/>
                    </a:lnTo>
                    <a:lnTo>
                      <a:pt x="169" y="235"/>
                    </a:lnTo>
                    <a:lnTo>
                      <a:pt x="170" y="236"/>
                    </a:lnTo>
                    <a:lnTo>
                      <a:pt x="170" y="236"/>
                    </a:lnTo>
                    <a:lnTo>
                      <a:pt x="172" y="239"/>
                    </a:lnTo>
                    <a:lnTo>
                      <a:pt x="173" y="240"/>
                    </a:lnTo>
                    <a:lnTo>
                      <a:pt x="176" y="240"/>
                    </a:lnTo>
                    <a:lnTo>
                      <a:pt x="176" y="240"/>
                    </a:lnTo>
                    <a:lnTo>
                      <a:pt x="182" y="240"/>
                    </a:lnTo>
                    <a:lnTo>
                      <a:pt x="185" y="241"/>
                    </a:lnTo>
                    <a:lnTo>
                      <a:pt x="187" y="242"/>
                    </a:lnTo>
                    <a:lnTo>
                      <a:pt x="187" y="242"/>
                    </a:lnTo>
                    <a:lnTo>
                      <a:pt x="188" y="244"/>
                    </a:lnTo>
                    <a:lnTo>
                      <a:pt x="188" y="244"/>
                    </a:lnTo>
                    <a:lnTo>
                      <a:pt x="187" y="245"/>
                    </a:lnTo>
                    <a:lnTo>
                      <a:pt x="187" y="245"/>
                    </a:lnTo>
                    <a:lnTo>
                      <a:pt x="183" y="245"/>
                    </a:lnTo>
                    <a:lnTo>
                      <a:pt x="181" y="246"/>
                    </a:lnTo>
                    <a:lnTo>
                      <a:pt x="181" y="246"/>
                    </a:lnTo>
                    <a:lnTo>
                      <a:pt x="179" y="248"/>
                    </a:lnTo>
                    <a:lnTo>
                      <a:pt x="178" y="252"/>
                    </a:lnTo>
                    <a:lnTo>
                      <a:pt x="178" y="252"/>
                    </a:lnTo>
                    <a:lnTo>
                      <a:pt x="177" y="258"/>
                    </a:lnTo>
                    <a:lnTo>
                      <a:pt x="177" y="260"/>
                    </a:lnTo>
                    <a:lnTo>
                      <a:pt x="176" y="260"/>
                    </a:lnTo>
                    <a:lnTo>
                      <a:pt x="175" y="260"/>
                    </a:lnTo>
                    <a:lnTo>
                      <a:pt x="175" y="260"/>
                    </a:lnTo>
                    <a:lnTo>
                      <a:pt x="171" y="255"/>
                    </a:lnTo>
                    <a:lnTo>
                      <a:pt x="169" y="253"/>
                    </a:lnTo>
                    <a:lnTo>
                      <a:pt x="168" y="250"/>
                    </a:lnTo>
                    <a:lnTo>
                      <a:pt x="168" y="250"/>
                    </a:lnTo>
                    <a:lnTo>
                      <a:pt x="168" y="247"/>
                    </a:lnTo>
                    <a:lnTo>
                      <a:pt x="168" y="245"/>
                    </a:lnTo>
                    <a:lnTo>
                      <a:pt x="168" y="244"/>
                    </a:lnTo>
                    <a:lnTo>
                      <a:pt x="167" y="243"/>
                    </a:lnTo>
                    <a:lnTo>
                      <a:pt x="167" y="243"/>
                    </a:lnTo>
                    <a:lnTo>
                      <a:pt x="166" y="241"/>
                    </a:lnTo>
                    <a:lnTo>
                      <a:pt x="166" y="239"/>
                    </a:lnTo>
                    <a:lnTo>
                      <a:pt x="166" y="23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5" name="フリーフォーム 44">
                <a:extLst>
                  <a:ext uri="{FF2B5EF4-FFF2-40B4-BE49-F238E27FC236}">
                    <a16:creationId xmlns:a16="http://schemas.microsoft.com/office/drawing/2014/main" id="{00000000-0008-0000-0000-000079050000}"/>
                  </a:ext>
                </a:extLst>
              </p:cNvPr>
              <p:cNvSpPr>
                <a:spLocks noEditPoints="1"/>
              </p:cNvSpPr>
              <p:nvPr/>
            </p:nvSpPr>
            <p:spPr bwMode="auto">
              <a:xfrm>
                <a:off x="456" y="425"/>
                <a:ext cx="52" cy="84"/>
              </a:xfrm>
              <a:custGeom>
                <a:avLst/>
                <a:gdLst>
                  <a:gd name="T0" fmla="*/ 392 w 461"/>
                  <a:gd name="T1" fmla="*/ 671 h 753"/>
                  <a:gd name="T2" fmla="*/ 378 w 461"/>
                  <a:gd name="T3" fmla="*/ 645 h 753"/>
                  <a:gd name="T4" fmla="*/ 386 w 461"/>
                  <a:gd name="T5" fmla="*/ 618 h 753"/>
                  <a:gd name="T6" fmla="*/ 380 w 461"/>
                  <a:gd name="T7" fmla="*/ 598 h 753"/>
                  <a:gd name="T8" fmla="*/ 362 w 461"/>
                  <a:gd name="T9" fmla="*/ 563 h 753"/>
                  <a:gd name="T10" fmla="*/ 352 w 461"/>
                  <a:gd name="T11" fmla="*/ 536 h 753"/>
                  <a:gd name="T12" fmla="*/ 343 w 461"/>
                  <a:gd name="T13" fmla="*/ 507 h 753"/>
                  <a:gd name="T14" fmla="*/ 361 w 461"/>
                  <a:gd name="T15" fmla="*/ 468 h 753"/>
                  <a:gd name="T16" fmla="*/ 374 w 461"/>
                  <a:gd name="T17" fmla="*/ 435 h 753"/>
                  <a:gd name="T18" fmla="*/ 394 w 461"/>
                  <a:gd name="T19" fmla="*/ 406 h 753"/>
                  <a:gd name="T20" fmla="*/ 388 w 461"/>
                  <a:gd name="T21" fmla="*/ 366 h 753"/>
                  <a:gd name="T22" fmla="*/ 408 w 461"/>
                  <a:gd name="T23" fmla="*/ 328 h 753"/>
                  <a:gd name="T24" fmla="*/ 390 w 461"/>
                  <a:gd name="T25" fmla="*/ 291 h 753"/>
                  <a:gd name="T26" fmla="*/ 416 w 461"/>
                  <a:gd name="T27" fmla="*/ 281 h 753"/>
                  <a:gd name="T28" fmla="*/ 412 w 461"/>
                  <a:gd name="T29" fmla="*/ 226 h 753"/>
                  <a:gd name="T30" fmla="*/ 418 w 461"/>
                  <a:gd name="T31" fmla="*/ 175 h 753"/>
                  <a:gd name="T32" fmla="*/ 424 w 461"/>
                  <a:gd name="T33" fmla="*/ 143 h 753"/>
                  <a:gd name="T34" fmla="*/ 447 w 461"/>
                  <a:gd name="T35" fmla="*/ 108 h 753"/>
                  <a:gd name="T36" fmla="*/ 456 w 461"/>
                  <a:gd name="T37" fmla="*/ 76 h 753"/>
                  <a:gd name="T38" fmla="*/ 457 w 461"/>
                  <a:gd name="T39" fmla="*/ 43 h 753"/>
                  <a:gd name="T40" fmla="*/ 424 w 461"/>
                  <a:gd name="T41" fmla="*/ 38 h 753"/>
                  <a:gd name="T42" fmla="*/ 408 w 461"/>
                  <a:gd name="T43" fmla="*/ 19 h 753"/>
                  <a:gd name="T44" fmla="*/ 411 w 461"/>
                  <a:gd name="T45" fmla="*/ 1 h 753"/>
                  <a:gd name="T46" fmla="*/ 384 w 461"/>
                  <a:gd name="T47" fmla="*/ 26 h 753"/>
                  <a:gd name="T48" fmla="*/ 364 w 461"/>
                  <a:gd name="T49" fmla="*/ 41 h 753"/>
                  <a:gd name="T50" fmla="*/ 332 w 461"/>
                  <a:gd name="T51" fmla="*/ 40 h 753"/>
                  <a:gd name="T52" fmla="*/ 311 w 461"/>
                  <a:gd name="T53" fmla="*/ 48 h 753"/>
                  <a:gd name="T54" fmla="*/ 292 w 461"/>
                  <a:gd name="T55" fmla="*/ 37 h 753"/>
                  <a:gd name="T56" fmla="*/ 263 w 461"/>
                  <a:gd name="T57" fmla="*/ 13 h 753"/>
                  <a:gd name="T58" fmla="*/ 235 w 461"/>
                  <a:gd name="T59" fmla="*/ 16 h 753"/>
                  <a:gd name="T60" fmla="*/ 203 w 461"/>
                  <a:gd name="T61" fmla="*/ 31 h 753"/>
                  <a:gd name="T62" fmla="*/ 152 w 461"/>
                  <a:gd name="T63" fmla="*/ 33 h 753"/>
                  <a:gd name="T64" fmla="*/ 118 w 461"/>
                  <a:gd name="T65" fmla="*/ 28 h 753"/>
                  <a:gd name="T66" fmla="*/ 95 w 461"/>
                  <a:gd name="T67" fmla="*/ 35 h 753"/>
                  <a:gd name="T68" fmla="*/ 118 w 461"/>
                  <a:gd name="T69" fmla="*/ 73 h 753"/>
                  <a:gd name="T70" fmla="*/ 108 w 461"/>
                  <a:gd name="T71" fmla="*/ 141 h 753"/>
                  <a:gd name="T72" fmla="*/ 56 w 461"/>
                  <a:gd name="T73" fmla="*/ 247 h 753"/>
                  <a:gd name="T74" fmla="*/ 10 w 461"/>
                  <a:gd name="T75" fmla="*/ 242 h 753"/>
                  <a:gd name="T76" fmla="*/ 2 w 461"/>
                  <a:gd name="T77" fmla="*/ 250 h 753"/>
                  <a:gd name="T78" fmla="*/ 6 w 461"/>
                  <a:gd name="T79" fmla="*/ 270 h 753"/>
                  <a:gd name="T80" fmla="*/ 22 w 461"/>
                  <a:gd name="T81" fmla="*/ 300 h 753"/>
                  <a:gd name="T82" fmla="*/ 42 w 461"/>
                  <a:gd name="T83" fmla="*/ 301 h 753"/>
                  <a:gd name="T84" fmla="*/ 91 w 461"/>
                  <a:gd name="T85" fmla="*/ 284 h 753"/>
                  <a:gd name="T86" fmla="*/ 132 w 461"/>
                  <a:gd name="T87" fmla="*/ 241 h 753"/>
                  <a:gd name="T88" fmla="*/ 135 w 461"/>
                  <a:gd name="T89" fmla="*/ 224 h 753"/>
                  <a:gd name="T90" fmla="*/ 115 w 461"/>
                  <a:gd name="T91" fmla="*/ 282 h 753"/>
                  <a:gd name="T92" fmla="*/ 124 w 461"/>
                  <a:gd name="T93" fmla="*/ 346 h 753"/>
                  <a:gd name="T94" fmla="*/ 122 w 461"/>
                  <a:gd name="T95" fmla="*/ 471 h 753"/>
                  <a:gd name="T96" fmla="*/ 83 w 461"/>
                  <a:gd name="T97" fmla="*/ 563 h 753"/>
                  <a:gd name="T98" fmla="*/ 66 w 461"/>
                  <a:gd name="T99" fmla="*/ 630 h 753"/>
                  <a:gd name="T100" fmla="*/ 106 w 461"/>
                  <a:gd name="T101" fmla="*/ 645 h 753"/>
                  <a:gd name="T102" fmla="*/ 132 w 461"/>
                  <a:gd name="T103" fmla="*/ 649 h 753"/>
                  <a:gd name="T104" fmla="*/ 166 w 461"/>
                  <a:gd name="T105" fmla="*/ 669 h 753"/>
                  <a:gd name="T106" fmla="*/ 197 w 461"/>
                  <a:gd name="T107" fmla="*/ 681 h 753"/>
                  <a:gd name="T108" fmla="*/ 235 w 461"/>
                  <a:gd name="T109" fmla="*/ 685 h 753"/>
                  <a:gd name="T110" fmla="*/ 266 w 461"/>
                  <a:gd name="T111" fmla="*/ 706 h 753"/>
                  <a:gd name="T112" fmla="*/ 288 w 461"/>
                  <a:gd name="T113" fmla="*/ 742 h 753"/>
                  <a:gd name="T114" fmla="*/ 312 w 461"/>
                  <a:gd name="T115" fmla="*/ 749 h 753"/>
                  <a:gd name="T116" fmla="*/ 344 w 461"/>
                  <a:gd name="T117" fmla="*/ 743 h 753"/>
                  <a:gd name="T118" fmla="*/ 374 w 461"/>
                  <a:gd name="T119" fmla="*/ 714 h 753"/>
                  <a:gd name="T120" fmla="*/ 347 w 461"/>
                  <a:gd name="T121" fmla="*/ 353 h 753"/>
                  <a:gd name="T122" fmla="*/ 332 w 461"/>
                  <a:gd name="T123" fmla="*/ 367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1" h="753">
                    <a:moveTo>
                      <a:pt x="380" y="704"/>
                    </a:moveTo>
                    <a:lnTo>
                      <a:pt x="380" y="704"/>
                    </a:lnTo>
                    <a:lnTo>
                      <a:pt x="380" y="701"/>
                    </a:lnTo>
                    <a:lnTo>
                      <a:pt x="379" y="698"/>
                    </a:lnTo>
                    <a:lnTo>
                      <a:pt x="379" y="698"/>
                    </a:lnTo>
                    <a:lnTo>
                      <a:pt x="379" y="696"/>
                    </a:lnTo>
                    <a:lnTo>
                      <a:pt x="380" y="695"/>
                    </a:lnTo>
                    <a:lnTo>
                      <a:pt x="383" y="693"/>
                    </a:lnTo>
                    <a:lnTo>
                      <a:pt x="383" y="693"/>
                    </a:lnTo>
                    <a:lnTo>
                      <a:pt x="384" y="690"/>
                    </a:lnTo>
                    <a:lnTo>
                      <a:pt x="385" y="688"/>
                    </a:lnTo>
                    <a:lnTo>
                      <a:pt x="385" y="688"/>
                    </a:lnTo>
                    <a:lnTo>
                      <a:pt x="385" y="685"/>
                    </a:lnTo>
                    <a:lnTo>
                      <a:pt x="387" y="683"/>
                    </a:lnTo>
                    <a:lnTo>
                      <a:pt x="389" y="682"/>
                    </a:lnTo>
                    <a:lnTo>
                      <a:pt x="390" y="679"/>
                    </a:lnTo>
                    <a:lnTo>
                      <a:pt x="390" y="679"/>
                    </a:lnTo>
                    <a:lnTo>
                      <a:pt x="390" y="677"/>
                    </a:lnTo>
                    <a:lnTo>
                      <a:pt x="389" y="675"/>
                    </a:lnTo>
                    <a:lnTo>
                      <a:pt x="389" y="675"/>
                    </a:lnTo>
                    <a:lnTo>
                      <a:pt x="389" y="674"/>
                    </a:lnTo>
                    <a:lnTo>
                      <a:pt x="390" y="673"/>
                    </a:lnTo>
                    <a:lnTo>
                      <a:pt x="392" y="671"/>
                    </a:lnTo>
                    <a:lnTo>
                      <a:pt x="392" y="671"/>
                    </a:lnTo>
                    <a:lnTo>
                      <a:pt x="392" y="669"/>
                    </a:lnTo>
                    <a:lnTo>
                      <a:pt x="392" y="668"/>
                    </a:lnTo>
                    <a:lnTo>
                      <a:pt x="392" y="668"/>
                    </a:lnTo>
                    <a:lnTo>
                      <a:pt x="392" y="664"/>
                    </a:lnTo>
                    <a:lnTo>
                      <a:pt x="393" y="660"/>
                    </a:lnTo>
                    <a:lnTo>
                      <a:pt x="393" y="660"/>
                    </a:lnTo>
                    <a:lnTo>
                      <a:pt x="392" y="659"/>
                    </a:lnTo>
                    <a:lnTo>
                      <a:pt x="391" y="659"/>
                    </a:lnTo>
                    <a:lnTo>
                      <a:pt x="387" y="658"/>
                    </a:lnTo>
                    <a:lnTo>
                      <a:pt x="387" y="658"/>
                    </a:lnTo>
                    <a:lnTo>
                      <a:pt x="385" y="658"/>
                    </a:lnTo>
                    <a:lnTo>
                      <a:pt x="382" y="658"/>
                    </a:lnTo>
                    <a:lnTo>
                      <a:pt x="382" y="658"/>
                    </a:lnTo>
                    <a:lnTo>
                      <a:pt x="381" y="659"/>
                    </a:lnTo>
                    <a:lnTo>
                      <a:pt x="380" y="658"/>
                    </a:lnTo>
                    <a:lnTo>
                      <a:pt x="377" y="656"/>
                    </a:lnTo>
                    <a:lnTo>
                      <a:pt x="377" y="656"/>
                    </a:lnTo>
                    <a:lnTo>
                      <a:pt x="375" y="654"/>
                    </a:lnTo>
                    <a:lnTo>
                      <a:pt x="375" y="653"/>
                    </a:lnTo>
                    <a:lnTo>
                      <a:pt x="375" y="653"/>
                    </a:lnTo>
                    <a:lnTo>
                      <a:pt x="377" y="648"/>
                    </a:lnTo>
                    <a:lnTo>
                      <a:pt x="378" y="645"/>
                    </a:lnTo>
                    <a:lnTo>
                      <a:pt x="378" y="644"/>
                    </a:lnTo>
                    <a:lnTo>
                      <a:pt x="378" y="644"/>
                    </a:lnTo>
                    <a:lnTo>
                      <a:pt x="378" y="642"/>
                    </a:lnTo>
                    <a:lnTo>
                      <a:pt x="379" y="641"/>
                    </a:lnTo>
                    <a:lnTo>
                      <a:pt x="379" y="641"/>
                    </a:lnTo>
                    <a:lnTo>
                      <a:pt x="380" y="640"/>
                    </a:lnTo>
                    <a:lnTo>
                      <a:pt x="380" y="638"/>
                    </a:lnTo>
                    <a:lnTo>
                      <a:pt x="380" y="638"/>
                    </a:lnTo>
                    <a:lnTo>
                      <a:pt x="379" y="636"/>
                    </a:lnTo>
                    <a:lnTo>
                      <a:pt x="378" y="635"/>
                    </a:lnTo>
                    <a:lnTo>
                      <a:pt x="374" y="633"/>
                    </a:lnTo>
                    <a:lnTo>
                      <a:pt x="374" y="633"/>
                    </a:lnTo>
                    <a:lnTo>
                      <a:pt x="374" y="632"/>
                    </a:lnTo>
                    <a:lnTo>
                      <a:pt x="375" y="631"/>
                    </a:lnTo>
                    <a:lnTo>
                      <a:pt x="378" y="629"/>
                    </a:lnTo>
                    <a:lnTo>
                      <a:pt x="378" y="629"/>
                    </a:lnTo>
                    <a:lnTo>
                      <a:pt x="379" y="628"/>
                    </a:lnTo>
                    <a:lnTo>
                      <a:pt x="380" y="626"/>
                    </a:lnTo>
                    <a:lnTo>
                      <a:pt x="381" y="621"/>
                    </a:lnTo>
                    <a:lnTo>
                      <a:pt x="381" y="621"/>
                    </a:lnTo>
                    <a:lnTo>
                      <a:pt x="382" y="620"/>
                    </a:lnTo>
                    <a:lnTo>
                      <a:pt x="383" y="619"/>
                    </a:lnTo>
                    <a:lnTo>
                      <a:pt x="386" y="618"/>
                    </a:lnTo>
                    <a:lnTo>
                      <a:pt x="386" y="618"/>
                    </a:lnTo>
                    <a:lnTo>
                      <a:pt x="387" y="618"/>
                    </a:lnTo>
                    <a:lnTo>
                      <a:pt x="388" y="616"/>
                    </a:lnTo>
                    <a:lnTo>
                      <a:pt x="388" y="616"/>
                    </a:lnTo>
                    <a:lnTo>
                      <a:pt x="390" y="615"/>
                    </a:lnTo>
                    <a:lnTo>
                      <a:pt x="394" y="615"/>
                    </a:lnTo>
                    <a:lnTo>
                      <a:pt x="394" y="615"/>
                    </a:lnTo>
                    <a:lnTo>
                      <a:pt x="394" y="614"/>
                    </a:lnTo>
                    <a:lnTo>
                      <a:pt x="394" y="613"/>
                    </a:lnTo>
                    <a:lnTo>
                      <a:pt x="392" y="611"/>
                    </a:lnTo>
                    <a:lnTo>
                      <a:pt x="392" y="611"/>
                    </a:lnTo>
                    <a:lnTo>
                      <a:pt x="391" y="610"/>
                    </a:lnTo>
                    <a:lnTo>
                      <a:pt x="389" y="609"/>
                    </a:lnTo>
                    <a:lnTo>
                      <a:pt x="386" y="608"/>
                    </a:lnTo>
                    <a:lnTo>
                      <a:pt x="386" y="608"/>
                    </a:lnTo>
                    <a:lnTo>
                      <a:pt x="383" y="607"/>
                    </a:lnTo>
                    <a:lnTo>
                      <a:pt x="379" y="604"/>
                    </a:lnTo>
                    <a:lnTo>
                      <a:pt x="379" y="604"/>
                    </a:lnTo>
                    <a:lnTo>
                      <a:pt x="379" y="603"/>
                    </a:lnTo>
                    <a:lnTo>
                      <a:pt x="379" y="602"/>
                    </a:lnTo>
                    <a:lnTo>
                      <a:pt x="380" y="600"/>
                    </a:lnTo>
                    <a:lnTo>
                      <a:pt x="380" y="600"/>
                    </a:lnTo>
                    <a:lnTo>
                      <a:pt x="380" y="598"/>
                    </a:lnTo>
                    <a:lnTo>
                      <a:pt x="381" y="595"/>
                    </a:lnTo>
                    <a:lnTo>
                      <a:pt x="381" y="595"/>
                    </a:lnTo>
                    <a:lnTo>
                      <a:pt x="382" y="594"/>
                    </a:lnTo>
                    <a:lnTo>
                      <a:pt x="384" y="593"/>
                    </a:lnTo>
                    <a:lnTo>
                      <a:pt x="387" y="592"/>
                    </a:lnTo>
                    <a:lnTo>
                      <a:pt x="387" y="592"/>
                    </a:lnTo>
                    <a:lnTo>
                      <a:pt x="387" y="590"/>
                    </a:lnTo>
                    <a:lnTo>
                      <a:pt x="386" y="588"/>
                    </a:lnTo>
                    <a:lnTo>
                      <a:pt x="386" y="588"/>
                    </a:lnTo>
                    <a:lnTo>
                      <a:pt x="386" y="586"/>
                    </a:lnTo>
                    <a:lnTo>
                      <a:pt x="386" y="586"/>
                    </a:lnTo>
                    <a:lnTo>
                      <a:pt x="383" y="583"/>
                    </a:lnTo>
                    <a:lnTo>
                      <a:pt x="379" y="579"/>
                    </a:lnTo>
                    <a:lnTo>
                      <a:pt x="379" y="579"/>
                    </a:lnTo>
                    <a:lnTo>
                      <a:pt x="375" y="577"/>
                    </a:lnTo>
                    <a:lnTo>
                      <a:pt x="372" y="575"/>
                    </a:lnTo>
                    <a:lnTo>
                      <a:pt x="372" y="575"/>
                    </a:lnTo>
                    <a:lnTo>
                      <a:pt x="368" y="573"/>
                    </a:lnTo>
                    <a:lnTo>
                      <a:pt x="364" y="571"/>
                    </a:lnTo>
                    <a:lnTo>
                      <a:pt x="364" y="571"/>
                    </a:lnTo>
                    <a:lnTo>
                      <a:pt x="363" y="570"/>
                    </a:lnTo>
                    <a:lnTo>
                      <a:pt x="362" y="567"/>
                    </a:lnTo>
                    <a:lnTo>
                      <a:pt x="362" y="563"/>
                    </a:lnTo>
                    <a:lnTo>
                      <a:pt x="362" y="563"/>
                    </a:lnTo>
                    <a:lnTo>
                      <a:pt x="362" y="561"/>
                    </a:lnTo>
                    <a:lnTo>
                      <a:pt x="361" y="561"/>
                    </a:lnTo>
                    <a:lnTo>
                      <a:pt x="359" y="559"/>
                    </a:lnTo>
                    <a:lnTo>
                      <a:pt x="359" y="559"/>
                    </a:lnTo>
                    <a:lnTo>
                      <a:pt x="357" y="558"/>
                    </a:lnTo>
                    <a:lnTo>
                      <a:pt x="354" y="557"/>
                    </a:lnTo>
                    <a:lnTo>
                      <a:pt x="354" y="557"/>
                    </a:lnTo>
                    <a:lnTo>
                      <a:pt x="354" y="556"/>
                    </a:lnTo>
                    <a:lnTo>
                      <a:pt x="354" y="553"/>
                    </a:lnTo>
                    <a:lnTo>
                      <a:pt x="355" y="548"/>
                    </a:lnTo>
                    <a:lnTo>
                      <a:pt x="355" y="548"/>
                    </a:lnTo>
                    <a:lnTo>
                      <a:pt x="356" y="545"/>
                    </a:lnTo>
                    <a:lnTo>
                      <a:pt x="358" y="544"/>
                    </a:lnTo>
                    <a:lnTo>
                      <a:pt x="358" y="544"/>
                    </a:lnTo>
                    <a:lnTo>
                      <a:pt x="358" y="543"/>
                    </a:lnTo>
                    <a:lnTo>
                      <a:pt x="358" y="542"/>
                    </a:lnTo>
                    <a:lnTo>
                      <a:pt x="357" y="539"/>
                    </a:lnTo>
                    <a:lnTo>
                      <a:pt x="357" y="539"/>
                    </a:lnTo>
                    <a:lnTo>
                      <a:pt x="356" y="538"/>
                    </a:lnTo>
                    <a:lnTo>
                      <a:pt x="355" y="537"/>
                    </a:lnTo>
                    <a:lnTo>
                      <a:pt x="352" y="536"/>
                    </a:lnTo>
                    <a:lnTo>
                      <a:pt x="352" y="536"/>
                    </a:lnTo>
                    <a:lnTo>
                      <a:pt x="352" y="535"/>
                    </a:lnTo>
                    <a:lnTo>
                      <a:pt x="352" y="534"/>
                    </a:lnTo>
                    <a:lnTo>
                      <a:pt x="354" y="532"/>
                    </a:lnTo>
                    <a:lnTo>
                      <a:pt x="354" y="532"/>
                    </a:lnTo>
                    <a:lnTo>
                      <a:pt x="353" y="530"/>
                    </a:lnTo>
                    <a:lnTo>
                      <a:pt x="351" y="529"/>
                    </a:lnTo>
                    <a:lnTo>
                      <a:pt x="348" y="527"/>
                    </a:lnTo>
                    <a:lnTo>
                      <a:pt x="348" y="527"/>
                    </a:lnTo>
                    <a:lnTo>
                      <a:pt x="348" y="524"/>
                    </a:lnTo>
                    <a:lnTo>
                      <a:pt x="349" y="522"/>
                    </a:lnTo>
                    <a:lnTo>
                      <a:pt x="349" y="522"/>
                    </a:lnTo>
                    <a:lnTo>
                      <a:pt x="349" y="520"/>
                    </a:lnTo>
                    <a:lnTo>
                      <a:pt x="348" y="519"/>
                    </a:lnTo>
                    <a:lnTo>
                      <a:pt x="347" y="519"/>
                    </a:lnTo>
                    <a:lnTo>
                      <a:pt x="347" y="519"/>
                    </a:lnTo>
                    <a:lnTo>
                      <a:pt x="344" y="518"/>
                    </a:lnTo>
                    <a:lnTo>
                      <a:pt x="341" y="516"/>
                    </a:lnTo>
                    <a:lnTo>
                      <a:pt x="341" y="516"/>
                    </a:lnTo>
                    <a:lnTo>
                      <a:pt x="339" y="515"/>
                    </a:lnTo>
                    <a:lnTo>
                      <a:pt x="341" y="513"/>
                    </a:lnTo>
                    <a:lnTo>
                      <a:pt x="343" y="509"/>
                    </a:lnTo>
                    <a:lnTo>
                      <a:pt x="343" y="509"/>
                    </a:lnTo>
                    <a:lnTo>
                      <a:pt x="343" y="507"/>
                    </a:lnTo>
                    <a:lnTo>
                      <a:pt x="344" y="506"/>
                    </a:lnTo>
                    <a:lnTo>
                      <a:pt x="344" y="506"/>
                    </a:lnTo>
                    <a:lnTo>
                      <a:pt x="349" y="503"/>
                    </a:lnTo>
                    <a:lnTo>
                      <a:pt x="349" y="503"/>
                    </a:lnTo>
                    <a:lnTo>
                      <a:pt x="350" y="502"/>
                    </a:lnTo>
                    <a:lnTo>
                      <a:pt x="350" y="501"/>
                    </a:lnTo>
                    <a:lnTo>
                      <a:pt x="351" y="497"/>
                    </a:lnTo>
                    <a:lnTo>
                      <a:pt x="351" y="497"/>
                    </a:lnTo>
                    <a:lnTo>
                      <a:pt x="350" y="492"/>
                    </a:lnTo>
                    <a:lnTo>
                      <a:pt x="349" y="487"/>
                    </a:lnTo>
                    <a:lnTo>
                      <a:pt x="349" y="487"/>
                    </a:lnTo>
                    <a:lnTo>
                      <a:pt x="351" y="484"/>
                    </a:lnTo>
                    <a:lnTo>
                      <a:pt x="352" y="482"/>
                    </a:lnTo>
                    <a:lnTo>
                      <a:pt x="352" y="482"/>
                    </a:lnTo>
                    <a:lnTo>
                      <a:pt x="355" y="481"/>
                    </a:lnTo>
                    <a:lnTo>
                      <a:pt x="357" y="479"/>
                    </a:lnTo>
                    <a:lnTo>
                      <a:pt x="357" y="479"/>
                    </a:lnTo>
                    <a:lnTo>
                      <a:pt x="361" y="477"/>
                    </a:lnTo>
                    <a:lnTo>
                      <a:pt x="364" y="475"/>
                    </a:lnTo>
                    <a:lnTo>
                      <a:pt x="364" y="475"/>
                    </a:lnTo>
                    <a:lnTo>
                      <a:pt x="363" y="472"/>
                    </a:lnTo>
                    <a:lnTo>
                      <a:pt x="361" y="468"/>
                    </a:lnTo>
                    <a:lnTo>
                      <a:pt x="361" y="468"/>
                    </a:lnTo>
                    <a:lnTo>
                      <a:pt x="361" y="467"/>
                    </a:lnTo>
                    <a:lnTo>
                      <a:pt x="361" y="466"/>
                    </a:lnTo>
                    <a:lnTo>
                      <a:pt x="363" y="463"/>
                    </a:lnTo>
                    <a:lnTo>
                      <a:pt x="363" y="463"/>
                    </a:lnTo>
                    <a:lnTo>
                      <a:pt x="364" y="460"/>
                    </a:lnTo>
                    <a:lnTo>
                      <a:pt x="365" y="457"/>
                    </a:lnTo>
                    <a:lnTo>
                      <a:pt x="365" y="457"/>
                    </a:lnTo>
                    <a:lnTo>
                      <a:pt x="366" y="456"/>
                    </a:lnTo>
                    <a:lnTo>
                      <a:pt x="368" y="455"/>
                    </a:lnTo>
                    <a:lnTo>
                      <a:pt x="368" y="455"/>
                    </a:lnTo>
                    <a:lnTo>
                      <a:pt x="369" y="451"/>
                    </a:lnTo>
                    <a:lnTo>
                      <a:pt x="369" y="445"/>
                    </a:lnTo>
                    <a:lnTo>
                      <a:pt x="369" y="445"/>
                    </a:lnTo>
                    <a:lnTo>
                      <a:pt x="368" y="443"/>
                    </a:lnTo>
                    <a:lnTo>
                      <a:pt x="367" y="442"/>
                    </a:lnTo>
                    <a:lnTo>
                      <a:pt x="366" y="441"/>
                    </a:lnTo>
                    <a:lnTo>
                      <a:pt x="366" y="440"/>
                    </a:lnTo>
                    <a:lnTo>
                      <a:pt x="366" y="440"/>
                    </a:lnTo>
                    <a:lnTo>
                      <a:pt x="366" y="438"/>
                    </a:lnTo>
                    <a:lnTo>
                      <a:pt x="368" y="437"/>
                    </a:lnTo>
                    <a:lnTo>
                      <a:pt x="371" y="436"/>
                    </a:lnTo>
                    <a:lnTo>
                      <a:pt x="371" y="436"/>
                    </a:lnTo>
                    <a:lnTo>
                      <a:pt x="374" y="435"/>
                    </a:lnTo>
                    <a:lnTo>
                      <a:pt x="375" y="432"/>
                    </a:lnTo>
                    <a:lnTo>
                      <a:pt x="378" y="428"/>
                    </a:lnTo>
                    <a:lnTo>
                      <a:pt x="378" y="428"/>
                    </a:lnTo>
                    <a:lnTo>
                      <a:pt x="380" y="426"/>
                    </a:lnTo>
                    <a:lnTo>
                      <a:pt x="382" y="424"/>
                    </a:lnTo>
                    <a:lnTo>
                      <a:pt x="382" y="424"/>
                    </a:lnTo>
                    <a:lnTo>
                      <a:pt x="383" y="424"/>
                    </a:lnTo>
                    <a:lnTo>
                      <a:pt x="384" y="423"/>
                    </a:lnTo>
                    <a:lnTo>
                      <a:pt x="385" y="420"/>
                    </a:lnTo>
                    <a:lnTo>
                      <a:pt x="385" y="420"/>
                    </a:lnTo>
                    <a:lnTo>
                      <a:pt x="386" y="418"/>
                    </a:lnTo>
                    <a:lnTo>
                      <a:pt x="388" y="417"/>
                    </a:lnTo>
                    <a:lnTo>
                      <a:pt x="388" y="417"/>
                    </a:lnTo>
                    <a:lnTo>
                      <a:pt x="389" y="416"/>
                    </a:lnTo>
                    <a:lnTo>
                      <a:pt x="390" y="416"/>
                    </a:lnTo>
                    <a:lnTo>
                      <a:pt x="391" y="417"/>
                    </a:lnTo>
                    <a:lnTo>
                      <a:pt x="391" y="417"/>
                    </a:lnTo>
                    <a:lnTo>
                      <a:pt x="391" y="417"/>
                    </a:lnTo>
                    <a:lnTo>
                      <a:pt x="393" y="414"/>
                    </a:lnTo>
                    <a:lnTo>
                      <a:pt x="393" y="411"/>
                    </a:lnTo>
                    <a:lnTo>
                      <a:pt x="393" y="411"/>
                    </a:lnTo>
                    <a:lnTo>
                      <a:pt x="393" y="408"/>
                    </a:lnTo>
                    <a:lnTo>
                      <a:pt x="394" y="406"/>
                    </a:lnTo>
                    <a:lnTo>
                      <a:pt x="394" y="406"/>
                    </a:lnTo>
                    <a:lnTo>
                      <a:pt x="399" y="398"/>
                    </a:lnTo>
                    <a:lnTo>
                      <a:pt x="399" y="398"/>
                    </a:lnTo>
                    <a:lnTo>
                      <a:pt x="399" y="396"/>
                    </a:lnTo>
                    <a:lnTo>
                      <a:pt x="399" y="393"/>
                    </a:lnTo>
                    <a:lnTo>
                      <a:pt x="399" y="393"/>
                    </a:lnTo>
                    <a:lnTo>
                      <a:pt x="399" y="389"/>
                    </a:lnTo>
                    <a:lnTo>
                      <a:pt x="398" y="385"/>
                    </a:lnTo>
                    <a:lnTo>
                      <a:pt x="398" y="385"/>
                    </a:lnTo>
                    <a:lnTo>
                      <a:pt x="398" y="384"/>
                    </a:lnTo>
                    <a:lnTo>
                      <a:pt x="398" y="383"/>
                    </a:lnTo>
                    <a:lnTo>
                      <a:pt x="399" y="381"/>
                    </a:lnTo>
                    <a:lnTo>
                      <a:pt x="399" y="381"/>
                    </a:lnTo>
                    <a:lnTo>
                      <a:pt x="399" y="380"/>
                    </a:lnTo>
                    <a:lnTo>
                      <a:pt x="397" y="378"/>
                    </a:lnTo>
                    <a:lnTo>
                      <a:pt x="394" y="373"/>
                    </a:lnTo>
                    <a:lnTo>
                      <a:pt x="394" y="373"/>
                    </a:lnTo>
                    <a:lnTo>
                      <a:pt x="394" y="371"/>
                    </a:lnTo>
                    <a:lnTo>
                      <a:pt x="393" y="369"/>
                    </a:lnTo>
                    <a:lnTo>
                      <a:pt x="391" y="369"/>
                    </a:lnTo>
                    <a:lnTo>
                      <a:pt x="391" y="369"/>
                    </a:lnTo>
                    <a:lnTo>
                      <a:pt x="390" y="368"/>
                    </a:lnTo>
                    <a:lnTo>
                      <a:pt x="388" y="366"/>
                    </a:lnTo>
                    <a:lnTo>
                      <a:pt x="386" y="362"/>
                    </a:lnTo>
                    <a:lnTo>
                      <a:pt x="386" y="362"/>
                    </a:lnTo>
                    <a:lnTo>
                      <a:pt x="385" y="360"/>
                    </a:lnTo>
                    <a:lnTo>
                      <a:pt x="386" y="358"/>
                    </a:lnTo>
                    <a:lnTo>
                      <a:pt x="386" y="358"/>
                    </a:lnTo>
                    <a:lnTo>
                      <a:pt x="389" y="356"/>
                    </a:lnTo>
                    <a:lnTo>
                      <a:pt x="393" y="353"/>
                    </a:lnTo>
                    <a:lnTo>
                      <a:pt x="393" y="353"/>
                    </a:lnTo>
                    <a:lnTo>
                      <a:pt x="395" y="349"/>
                    </a:lnTo>
                    <a:lnTo>
                      <a:pt x="397" y="346"/>
                    </a:lnTo>
                    <a:lnTo>
                      <a:pt x="397" y="346"/>
                    </a:lnTo>
                    <a:lnTo>
                      <a:pt x="398" y="344"/>
                    </a:lnTo>
                    <a:lnTo>
                      <a:pt x="399" y="342"/>
                    </a:lnTo>
                    <a:lnTo>
                      <a:pt x="399" y="342"/>
                    </a:lnTo>
                    <a:lnTo>
                      <a:pt x="401" y="340"/>
                    </a:lnTo>
                    <a:lnTo>
                      <a:pt x="403" y="339"/>
                    </a:lnTo>
                    <a:lnTo>
                      <a:pt x="403" y="339"/>
                    </a:lnTo>
                    <a:lnTo>
                      <a:pt x="404" y="336"/>
                    </a:lnTo>
                    <a:lnTo>
                      <a:pt x="406" y="334"/>
                    </a:lnTo>
                    <a:lnTo>
                      <a:pt x="406" y="334"/>
                    </a:lnTo>
                    <a:lnTo>
                      <a:pt x="407" y="331"/>
                    </a:lnTo>
                    <a:lnTo>
                      <a:pt x="408" y="330"/>
                    </a:lnTo>
                    <a:lnTo>
                      <a:pt x="408" y="328"/>
                    </a:lnTo>
                    <a:lnTo>
                      <a:pt x="408" y="328"/>
                    </a:lnTo>
                    <a:lnTo>
                      <a:pt x="407" y="326"/>
                    </a:lnTo>
                    <a:lnTo>
                      <a:pt x="403" y="325"/>
                    </a:lnTo>
                    <a:lnTo>
                      <a:pt x="397" y="321"/>
                    </a:lnTo>
                    <a:lnTo>
                      <a:pt x="397" y="321"/>
                    </a:lnTo>
                    <a:lnTo>
                      <a:pt x="395" y="320"/>
                    </a:lnTo>
                    <a:lnTo>
                      <a:pt x="393" y="321"/>
                    </a:lnTo>
                    <a:lnTo>
                      <a:pt x="393" y="321"/>
                    </a:lnTo>
                    <a:lnTo>
                      <a:pt x="391" y="320"/>
                    </a:lnTo>
                    <a:lnTo>
                      <a:pt x="389" y="318"/>
                    </a:lnTo>
                    <a:lnTo>
                      <a:pt x="386" y="314"/>
                    </a:lnTo>
                    <a:lnTo>
                      <a:pt x="386" y="314"/>
                    </a:lnTo>
                    <a:lnTo>
                      <a:pt x="386" y="312"/>
                    </a:lnTo>
                    <a:lnTo>
                      <a:pt x="386" y="310"/>
                    </a:lnTo>
                    <a:lnTo>
                      <a:pt x="387" y="307"/>
                    </a:lnTo>
                    <a:lnTo>
                      <a:pt x="387" y="307"/>
                    </a:lnTo>
                    <a:lnTo>
                      <a:pt x="387" y="301"/>
                    </a:lnTo>
                    <a:lnTo>
                      <a:pt x="387" y="301"/>
                    </a:lnTo>
                    <a:lnTo>
                      <a:pt x="387" y="297"/>
                    </a:lnTo>
                    <a:lnTo>
                      <a:pt x="388" y="294"/>
                    </a:lnTo>
                    <a:lnTo>
                      <a:pt x="388" y="294"/>
                    </a:lnTo>
                    <a:lnTo>
                      <a:pt x="389" y="293"/>
                    </a:lnTo>
                    <a:lnTo>
                      <a:pt x="390" y="291"/>
                    </a:lnTo>
                    <a:lnTo>
                      <a:pt x="390" y="291"/>
                    </a:lnTo>
                    <a:lnTo>
                      <a:pt x="391" y="291"/>
                    </a:lnTo>
                    <a:lnTo>
                      <a:pt x="392" y="291"/>
                    </a:lnTo>
                    <a:lnTo>
                      <a:pt x="396" y="292"/>
                    </a:lnTo>
                    <a:lnTo>
                      <a:pt x="396" y="292"/>
                    </a:lnTo>
                    <a:lnTo>
                      <a:pt x="397" y="291"/>
                    </a:lnTo>
                    <a:lnTo>
                      <a:pt x="399" y="291"/>
                    </a:lnTo>
                    <a:lnTo>
                      <a:pt x="401" y="289"/>
                    </a:lnTo>
                    <a:lnTo>
                      <a:pt x="401" y="289"/>
                    </a:lnTo>
                    <a:lnTo>
                      <a:pt x="402" y="290"/>
                    </a:lnTo>
                    <a:lnTo>
                      <a:pt x="403" y="291"/>
                    </a:lnTo>
                    <a:lnTo>
                      <a:pt x="407" y="293"/>
                    </a:lnTo>
                    <a:lnTo>
                      <a:pt x="407" y="293"/>
                    </a:lnTo>
                    <a:lnTo>
                      <a:pt x="409" y="295"/>
                    </a:lnTo>
                    <a:lnTo>
                      <a:pt x="410" y="297"/>
                    </a:lnTo>
                    <a:lnTo>
                      <a:pt x="410" y="297"/>
                    </a:lnTo>
                    <a:lnTo>
                      <a:pt x="412" y="297"/>
                    </a:lnTo>
                    <a:lnTo>
                      <a:pt x="415" y="295"/>
                    </a:lnTo>
                    <a:lnTo>
                      <a:pt x="420" y="290"/>
                    </a:lnTo>
                    <a:lnTo>
                      <a:pt x="420" y="290"/>
                    </a:lnTo>
                    <a:lnTo>
                      <a:pt x="420" y="288"/>
                    </a:lnTo>
                    <a:lnTo>
                      <a:pt x="419" y="286"/>
                    </a:lnTo>
                    <a:lnTo>
                      <a:pt x="416" y="281"/>
                    </a:lnTo>
                    <a:lnTo>
                      <a:pt x="416" y="281"/>
                    </a:lnTo>
                    <a:lnTo>
                      <a:pt x="415" y="277"/>
                    </a:lnTo>
                    <a:lnTo>
                      <a:pt x="413" y="272"/>
                    </a:lnTo>
                    <a:lnTo>
                      <a:pt x="413" y="272"/>
                    </a:lnTo>
                    <a:lnTo>
                      <a:pt x="412" y="270"/>
                    </a:lnTo>
                    <a:lnTo>
                      <a:pt x="412" y="268"/>
                    </a:lnTo>
                    <a:lnTo>
                      <a:pt x="412" y="268"/>
                    </a:lnTo>
                    <a:lnTo>
                      <a:pt x="412" y="267"/>
                    </a:lnTo>
                    <a:lnTo>
                      <a:pt x="412" y="266"/>
                    </a:lnTo>
                    <a:lnTo>
                      <a:pt x="412" y="266"/>
                    </a:lnTo>
                    <a:lnTo>
                      <a:pt x="413" y="257"/>
                    </a:lnTo>
                    <a:lnTo>
                      <a:pt x="413" y="257"/>
                    </a:lnTo>
                    <a:lnTo>
                      <a:pt x="413" y="255"/>
                    </a:lnTo>
                    <a:lnTo>
                      <a:pt x="412" y="253"/>
                    </a:lnTo>
                    <a:lnTo>
                      <a:pt x="410" y="250"/>
                    </a:lnTo>
                    <a:lnTo>
                      <a:pt x="410" y="247"/>
                    </a:lnTo>
                    <a:lnTo>
                      <a:pt x="410" y="247"/>
                    </a:lnTo>
                    <a:lnTo>
                      <a:pt x="410" y="237"/>
                    </a:lnTo>
                    <a:lnTo>
                      <a:pt x="411" y="232"/>
                    </a:lnTo>
                    <a:lnTo>
                      <a:pt x="412" y="229"/>
                    </a:lnTo>
                    <a:lnTo>
                      <a:pt x="412" y="229"/>
                    </a:lnTo>
                    <a:lnTo>
                      <a:pt x="413" y="227"/>
                    </a:lnTo>
                    <a:lnTo>
                      <a:pt x="412" y="226"/>
                    </a:lnTo>
                    <a:lnTo>
                      <a:pt x="411" y="223"/>
                    </a:lnTo>
                    <a:lnTo>
                      <a:pt x="411" y="223"/>
                    </a:lnTo>
                    <a:lnTo>
                      <a:pt x="411" y="221"/>
                    </a:lnTo>
                    <a:lnTo>
                      <a:pt x="412" y="219"/>
                    </a:lnTo>
                    <a:lnTo>
                      <a:pt x="412" y="219"/>
                    </a:lnTo>
                    <a:lnTo>
                      <a:pt x="412" y="216"/>
                    </a:lnTo>
                    <a:lnTo>
                      <a:pt x="411" y="207"/>
                    </a:lnTo>
                    <a:lnTo>
                      <a:pt x="411" y="207"/>
                    </a:lnTo>
                    <a:lnTo>
                      <a:pt x="410" y="199"/>
                    </a:lnTo>
                    <a:lnTo>
                      <a:pt x="411" y="196"/>
                    </a:lnTo>
                    <a:lnTo>
                      <a:pt x="411" y="196"/>
                    </a:lnTo>
                    <a:lnTo>
                      <a:pt x="413" y="195"/>
                    </a:lnTo>
                    <a:lnTo>
                      <a:pt x="416" y="195"/>
                    </a:lnTo>
                    <a:lnTo>
                      <a:pt x="416" y="195"/>
                    </a:lnTo>
                    <a:lnTo>
                      <a:pt x="418" y="194"/>
                    </a:lnTo>
                    <a:lnTo>
                      <a:pt x="420" y="190"/>
                    </a:lnTo>
                    <a:lnTo>
                      <a:pt x="420" y="190"/>
                    </a:lnTo>
                    <a:lnTo>
                      <a:pt x="420" y="188"/>
                    </a:lnTo>
                    <a:lnTo>
                      <a:pt x="420" y="185"/>
                    </a:lnTo>
                    <a:lnTo>
                      <a:pt x="419" y="182"/>
                    </a:lnTo>
                    <a:lnTo>
                      <a:pt x="419" y="182"/>
                    </a:lnTo>
                    <a:lnTo>
                      <a:pt x="418" y="178"/>
                    </a:lnTo>
                    <a:lnTo>
                      <a:pt x="418" y="175"/>
                    </a:lnTo>
                    <a:lnTo>
                      <a:pt x="418" y="175"/>
                    </a:lnTo>
                    <a:lnTo>
                      <a:pt x="418" y="172"/>
                    </a:lnTo>
                    <a:lnTo>
                      <a:pt x="420" y="168"/>
                    </a:lnTo>
                    <a:lnTo>
                      <a:pt x="421" y="163"/>
                    </a:lnTo>
                    <a:lnTo>
                      <a:pt x="421" y="163"/>
                    </a:lnTo>
                    <a:lnTo>
                      <a:pt x="421" y="162"/>
                    </a:lnTo>
                    <a:lnTo>
                      <a:pt x="420" y="162"/>
                    </a:lnTo>
                    <a:lnTo>
                      <a:pt x="417" y="161"/>
                    </a:lnTo>
                    <a:lnTo>
                      <a:pt x="417" y="161"/>
                    </a:lnTo>
                    <a:lnTo>
                      <a:pt x="416" y="161"/>
                    </a:lnTo>
                    <a:lnTo>
                      <a:pt x="415" y="160"/>
                    </a:lnTo>
                    <a:lnTo>
                      <a:pt x="415" y="157"/>
                    </a:lnTo>
                    <a:lnTo>
                      <a:pt x="415" y="157"/>
                    </a:lnTo>
                    <a:lnTo>
                      <a:pt x="415" y="155"/>
                    </a:lnTo>
                    <a:lnTo>
                      <a:pt x="417" y="154"/>
                    </a:lnTo>
                    <a:lnTo>
                      <a:pt x="417" y="154"/>
                    </a:lnTo>
                    <a:lnTo>
                      <a:pt x="422" y="151"/>
                    </a:lnTo>
                    <a:lnTo>
                      <a:pt x="426" y="147"/>
                    </a:lnTo>
                    <a:lnTo>
                      <a:pt x="426" y="147"/>
                    </a:lnTo>
                    <a:lnTo>
                      <a:pt x="426" y="146"/>
                    </a:lnTo>
                    <a:lnTo>
                      <a:pt x="426" y="145"/>
                    </a:lnTo>
                    <a:lnTo>
                      <a:pt x="424" y="143"/>
                    </a:lnTo>
                    <a:lnTo>
                      <a:pt x="424" y="143"/>
                    </a:lnTo>
                    <a:lnTo>
                      <a:pt x="425" y="141"/>
                    </a:lnTo>
                    <a:lnTo>
                      <a:pt x="426" y="140"/>
                    </a:lnTo>
                    <a:lnTo>
                      <a:pt x="427" y="139"/>
                    </a:lnTo>
                    <a:lnTo>
                      <a:pt x="427" y="139"/>
                    </a:lnTo>
                    <a:lnTo>
                      <a:pt x="428" y="137"/>
                    </a:lnTo>
                    <a:lnTo>
                      <a:pt x="429" y="135"/>
                    </a:lnTo>
                    <a:lnTo>
                      <a:pt x="429" y="135"/>
                    </a:lnTo>
                    <a:lnTo>
                      <a:pt x="430" y="134"/>
                    </a:lnTo>
                    <a:lnTo>
                      <a:pt x="431" y="133"/>
                    </a:lnTo>
                    <a:lnTo>
                      <a:pt x="431" y="133"/>
                    </a:lnTo>
                    <a:lnTo>
                      <a:pt x="438" y="132"/>
                    </a:lnTo>
                    <a:lnTo>
                      <a:pt x="443" y="131"/>
                    </a:lnTo>
                    <a:lnTo>
                      <a:pt x="443" y="131"/>
                    </a:lnTo>
                    <a:lnTo>
                      <a:pt x="443" y="125"/>
                    </a:lnTo>
                    <a:lnTo>
                      <a:pt x="443" y="125"/>
                    </a:lnTo>
                    <a:lnTo>
                      <a:pt x="444" y="123"/>
                    </a:lnTo>
                    <a:lnTo>
                      <a:pt x="445" y="122"/>
                    </a:lnTo>
                    <a:lnTo>
                      <a:pt x="447" y="122"/>
                    </a:lnTo>
                    <a:lnTo>
                      <a:pt x="447" y="122"/>
                    </a:lnTo>
                    <a:lnTo>
                      <a:pt x="445" y="118"/>
                    </a:lnTo>
                    <a:lnTo>
                      <a:pt x="445" y="118"/>
                    </a:lnTo>
                    <a:lnTo>
                      <a:pt x="446" y="112"/>
                    </a:lnTo>
                    <a:lnTo>
                      <a:pt x="447" y="108"/>
                    </a:lnTo>
                    <a:lnTo>
                      <a:pt x="447" y="108"/>
                    </a:lnTo>
                    <a:lnTo>
                      <a:pt x="448" y="105"/>
                    </a:lnTo>
                    <a:lnTo>
                      <a:pt x="448" y="105"/>
                    </a:lnTo>
                    <a:lnTo>
                      <a:pt x="447" y="103"/>
                    </a:lnTo>
                    <a:lnTo>
                      <a:pt x="446" y="101"/>
                    </a:lnTo>
                    <a:lnTo>
                      <a:pt x="445" y="100"/>
                    </a:lnTo>
                    <a:lnTo>
                      <a:pt x="445" y="100"/>
                    </a:lnTo>
                    <a:lnTo>
                      <a:pt x="446" y="98"/>
                    </a:lnTo>
                    <a:lnTo>
                      <a:pt x="447" y="97"/>
                    </a:lnTo>
                    <a:lnTo>
                      <a:pt x="448" y="95"/>
                    </a:lnTo>
                    <a:lnTo>
                      <a:pt x="449" y="94"/>
                    </a:lnTo>
                    <a:lnTo>
                      <a:pt x="449" y="94"/>
                    </a:lnTo>
                    <a:lnTo>
                      <a:pt x="450" y="90"/>
                    </a:lnTo>
                    <a:lnTo>
                      <a:pt x="450" y="86"/>
                    </a:lnTo>
                    <a:lnTo>
                      <a:pt x="450" y="86"/>
                    </a:lnTo>
                    <a:lnTo>
                      <a:pt x="453" y="79"/>
                    </a:lnTo>
                    <a:lnTo>
                      <a:pt x="453" y="79"/>
                    </a:lnTo>
                    <a:lnTo>
                      <a:pt x="452" y="73"/>
                    </a:lnTo>
                    <a:lnTo>
                      <a:pt x="452" y="73"/>
                    </a:lnTo>
                    <a:lnTo>
                      <a:pt x="452" y="73"/>
                    </a:lnTo>
                    <a:lnTo>
                      <a:pt x="453" y="74"/>
                    </a:lnTo>
                    <a:lnTo>
                      <a:pt x="456" y="76"/>
                    </a:lnTo>
                    <a:lnTo>
                      <a:pt x="456" y="76"/>
                    </a:lnTo>
                    <a:lnTo>
                      <a:pt x="459" y="75"/>
                    </a:lnTo>
                    <a:lnTo>
                      <a:pt x="461" y="72"/>
                    </a:lnTo>
                    <a:lnTo>
                      <a:pt x="461" y="72"/>
                    </a:lnTo>
                    <a:lnTo>
                      <a:pt x="461" y="70"/>
                    </a:lnTo>
                    <a:lnTo>
                      <a:pt x="461" y="68"/>
                    </a:lnTo>
                    <a:lnTo>
                      <a:pt x="461" y="68"/>
                    </a:lnTo>
                    <a:lnTo>
                      <a:pt x="460" y="66"/>
                    </a:lnTo>
                    <a:lnTo>
                      <a:pt x="461" y="64"/>
                    </a:lnTo>
                    <a:lnTo>
                      <a:pt x="461" y="64"/>
                    </a:lnTo>
                    <a:lnTo>
                      <a:pt x="461" y="62"/>
                    </a:lnTo>
                    <a:lnTo>
                      <a:pt x="459" y="60"/>
                    </a:lnTo>
                    <a:lnTo>
                      <a:pt x="457" y="56"/>
                    </a:lnTo>
                    <a:lnTo>
                      <a:pt x="457" y="56"/>
                    </a:lnTo>
                    <a:lnTo>
                      <a:pt x="458" y="54"/>
                    </a:lnTo>
                    <a:lnTo>
                      <a:pt x="458" y="51"/>
                    </a:lnTo>
                    <a:lnTo>
                      <a:pt x="458" y="51"/>
                    </a:lnTo>
                    <a:lnTo>
                      <a:pt x="458" y="49"/>
                    </a:lnTo>
                    <a:lnTo>
                      <a:pt x="456" y="48"/>
                    </a:lnTo>
                    <a:lnTo>
                      <a:pt x="456" y="48"/>
                    </a:lnTo>
                    <a:lnTo>
                      <a:pt x="457" y="47"/>
                    </a:lnTo>
                    <a:lnTo>
                      <a:pt x="457" y="45"/>
                    </a:lnTo>
                    <a:lnTo>
                      <a:pt x="457" y="45"/>
                    </a:lnTo>
                    <a:lnTo>
                      <a:pt x="457" y="43"/>
                    </a:lnTo>
                    <a:lnTo>
                      <a:pt x="457" y="41"/>
                    </a:lnTo>
                    <a:lnTo>
                      <a:pt x="457" y="41"/>
                    </a:lnTo>
                    <a:lnTo>
                      <a:pt x="458" y="39"/>
                    </a:lnTo>
                    <a:lnTo>
                      <a:pt x="458" y="38"/>
                    </a:lnTo>
                    <a:lnTo>
                      <a:pt x="457" y="37"/>
                    </a:lnTo>
                    <a:lnTo>
                      <a:pt x="457" y="37"/>
                    </a:lnTo>
                    <a:lnTo>
                      <a:pt x="454" y="36"/>
                    </a:lnTo>
                    <a:lnTo>
                      <a:pt x="452" y="38"/>
                    </a:lnTo>
                    <a:lnTo>
                      <a:pt x="452" y="38"/>
                    </a:lnTo>
                    <a:lnTo>
                      <a:pt x="450" y="38"/>
                    </a:lnTo>
                    <a:lnTo>
                      <a:pt x="448" y="37"/>
                    </a:lnTo>
                    <a:lnTo>
                      <a:pt x="444" y="36"/>
                    </a:lnTo>
                    <a:lnTo>
                      <a:pt x="444" y="36"/>
                    </a:lnTo>
                    <a:lnTo>
                      <a:pt x="443" y="37"/>
                    </a:lnTo>
                    <a:lnTo>
                      <a:pt x="442" y="38"/>
                    </a:lnTo>
                    <a:lnTo>
                      <a:pt x="440" y="40"/>
                    </a:lnTo>
                    <a:lnTo>
                      <a:pt x="440" y="40"/>
                    </a:lnTo>
                    <a:lnTo>
                      <a:pt x="438" y="39"/>
                    </a:lnTo>
                    <a:lnTo>
                      <a:pt x="435" y="37"/>
                    </a:lnTo>
                    <a:lnTo>
                      <a:pt x="435" y="37"/>
                    </a:lnTo>
                    <a:lnTo>
                      <a:pt x="434" y="37"/>
                    </a:lnTo>
                    <a:lnTo>
                      <a:pt x="433" y="38"/>
                    </a:lnTo>
                    <a:lnTo>
                      <a:pt x="424" y="38"/>
                    </a:lnTo>
                    <a:lnTo>
                      <a:pt x="424" y="38"/>
                    </a:lnTo>
                    <a:lnTo>
                      <a:pt x="423" y="39"/>
                    </a:lnTo>
                    <a:lnTo>
                      <a:pt x="422" y="40"/>
                    </a:lnTo>
                    <a:lnTo>
                      <a:pt x="422" y="40"/>
                    </a:lnTo>
                    <a:lnTo>
                      <a:pt x="419" y="40"/>
                    </a:lnTo>
                    <a:lnTo>
                      <a:pt x="417" y="40"/>
                    </a:lnTo>
                    <a:lnTo>
                      <a:pt x="416" y="40"/>
                    </a:lnTo>
                    <a:lnTo>
                      <a:pt x="416" y="40"/>
                    </a:lnTo>
                    <a:lnTo>
                      <a:pt x="415" y="38"/>
                    </a:lnTo>
                    <a:lnTo>
                      <a:pt x="415" y="36"/>
                    </a:lnTo>
                    <a:lnTo>
                      <a:pt x="415" y="36"/>
                    </a:lnTo>
                    <a:lnTo>
                      <a:pt x="413" y="34"/>
                    </a:lnTo>
                    <a:lnTo>
                      <a:pt x="412" y="32"/>
                    </a:lnTo>
                    <a:lnTo>
                      <a:pt x="412" y="32"/>
                    </a:lnTo>
                    <a:lnTo>
                      <a:pt x="410" y="30"/>
                    </a:lnTo>
                    <a:lnTo>
                      <a:pt x="410" y="28"/>
                    </a:lnTo>
                    <a:lnTo>
                      <a:pt x="410" y="28"/>
                    </a:lnTo>
                    <a:lnTo>
                      <a:pt x="410" y="25"/>
                    </a:lnTo>
                    <a:lnTo>
                      <a:pt x="410" y="23"/>
                    </a:lnTo>
                    <a:lnTo>
                      <a:pt x="410" y="23"/>
                    </a:lnTo>
                    <a:lnTo>
                      <a:pt x="409" y="22"/>
                    </a:lnTo>
                    <a:lnTo>
                      <a:pt x="408" y="19"/>
                    </a:lnTo>
                    <a:lnTo>
                      <a:pt x="408" y="19"/>
                    </a:lnTo>
                    <a:lnTo>
                      <a:pt x="407" y="16"/>
                    </a:lnTo>
                    <a:lnTo>
                      <a:pt x="406" y="14"/>
                    </a:lnTo>
                    <a:lnTo>
                      <a:pt x="406" y="13"/>
                    </a:lnTo>
                    <a:lnTo>
                      <a:pt x="406" y="13"/>
                    </a:lnTo>
                    <a:lnTo>
                      <a:pt x="407" y="12"/>
                    </a:lnTo>
                    <a:lnTo>
                      <a:pt x="407" y="10"/>
                    </a:lnTo>
                    <a:lnTo>
                      <a:pt x="407" y="10"/>
                    </a:lnTo>
                    <a:lnTo>
                      <a:pt x="406" y="9"/>
                    </a:lnTo>
                    <a:lnTo>
                      <a:pt x="406" y="8"/>
                    </a:lnTo>
                    <a:lnTo>
                      <a:pt x="406" y="7"/>
                    </a:lnTo>
                    <a:lnTo>
                      <a:pt x="406" y="7"/>
                    </a:lnTo>
                    <a:lnTo>
                      <a:pt x="408" y="6"/>
                    </a:lnTo>
                    <a:lnTo>
                      <a:pt x="411" y="5"/>
                    </a:lnTo>
                    <a:lnTo>
                      <a:pt x="411" y="5"/>
                    </a:lnTo>
                    <a:lnTo>
                      <a:pt x="415" y="4"/>
                    </a:lnTo>
                    <a:lnTo>
                      <a:pt x="420" y="5"/>
                    </a:lnTo>
                    <a:lnTo>
                      <a:pt x="420" y="5"/>
                    </a:lnTo>
                    <a:lnTo>
                      <a:pt x="423" y="0"/>
                    </a:lnTo>
                    <a:lnTo>
                      <a:pt x="423" y="0"/>
                    </a:lnTo>
                    <a:lnTo>
                      <a:pt x="420" y="0"/>
                    </a:lnTo>
                    <a:lnTo>
                      <a:pt x="415" y="1"/>
                    </a:lnTo>
                    <a:lnTo>
                      <a:pt x="415" y="1"/>
                    </a:lnTo>
                    <a:lnTo>
                      <a:pt x="411" y="1"/>
                    </a:lnTo>
                    <a:lnTo>
                      <a:pt x="408" y="1"/>
                    </a:lnTo>
                    <a:lnTo>
                      <a:pt x="408" y="1"/>
                    </a:lnTo>
                    <a:lnTo>
                      <a:pt x="400" y="6"/>
                    </a:lnTo>
                    <a:lnTo>
                      <a:pt x="400" y="6"/>
                    </a:lnTo>
                    <a:lnTo>
                      <a:pt x="398" y="8"/>
                    </a:lnTo>
                    <a:lnTo>
                      <a:pt x="396" y="10"/>
                    </a:lnTo>
                    <a:lnTo>
                      <a:pt x="396" y="10"/>
                    </a:lnTo>
                    <a:lnTo>
                      <a:pt x="396" y="10"/>
                    </a:lnTo>
                    <a:lnTo>
                      <a:pt x="396" y="11"/>
                    </a:lnTo>
                    <a:lnTo>
                      <a:pt x="397" y="14"/>
                    </a:lnTo>
                    <a:lnTo>
                      <a:pt x="397" y="14"/>
                    </a:lnTo>
                    <a:lnTo>
                      <a:pt x="396" y="20"/>
                    </a:lnTo>
                    <a:lnTo>
                      <a:pt x="395" y="25"/>
                    </a:lnTo>
                    <a:lnTo>
                      <a:pt x="394" y="27"/>
                    </a:lnTo>
                    <a:lnTo>
                      <a:pt x="394" y="27"/>
                    </a:lnTo>
                    <a:lnTo>
                      <a:pt x="393" y="28"/>
                    </a:lnTo>
                    <a:lnTo>
                      <a:pt x="392" y="27"/>
                    </a:lnTo>
                    <a:lnTo>
                      <a:pt x="389" y="25"/>
                    </a:lnTo>
                    <a:lnTo>
                      <a:pt x="389" y="25"/>
                    </a:lnTo>
                    <a:lnTo>
                      <a:pt x="387" y="25"/>
                    </a:lnTo>
                    <a:lnTo>
                      <a:pt x="385" y="26"/>
                    </a:lnTo>
                    <a:lnTo>
                      <a:pt x="385" y="26"/>
                    </a:lnTo>
                    <a:lnTo>
                      <a:pt x="384" y="26"/>
                    </a:lnTo>
                    <a:lnTo>
                      <a:pt x="383" y="26"/>
                    </a:lnTo>
                    <a:lnTo>
                      <a:pt x="383" y="26"/>
                    </a:lnTo>
                    <a:lnTo>
                      <a:pt x="382" y="26"/>
                    </a:lnTo>
                    <a:lnTo>
                      <a:pt x="381" y="26"/>
                    </a:lnTo>
                    <a:lnTo>
                      <a:pt x="381" y="26"/>
                    </a:lnTo>
                    <a:lnTo>
                      <a:pt x="377" y="32"/>
                    </a:lnTo>
                    <a:lnTo>
                      <a:pt x="377" y="32"/>
                    </a:lnTo>
                    <a:lnTo>
                      <a:pt x="376" y="32"/>
                    </a:lnTo>
                    <a:lnTo>
                      <a:pt x="374" y="32"/>
                    </a:lnTo>
                    <a:lnTo>
                      <a:pt x="371" y="32"/>
                    </a:lnTo>
                    <a:lnTo>
                      <a:pt x="371" y="32"/>
                    </a:lnTo>
                    <a:lnTo>
                      <a:pt x="369" y="32"/>
                    </a:lnTo>
                    <a:lnTo>
                      <a:pt x="369" y="34"/>
                    </a:lnTo>
                    <a:lnTo>
                      <a:pt x="369" y="34"/>
                    </a:lnTo>
                    <a:lnTo>
                      <a:pt x="369" y="37"/>
                    </a:lnTo>
                    <a:lnTo>
                      <a:pt x="369" y="40"/>
                    </a:lnTo>
                    <a:lnTo>
                      <a:pt x="369" y="40"/>
                    </a:lnTo>
                    <a:lnTo>
                      <a:pt x="369" y="41"/>
                    </a:lnTo>
                    <a:lnTo>
                      <a:pt x="368" y="42"/>
                    </a:lnTo>
                    <a:lnTo>
                      <a:pt x="368" y="42"/>
                    </a:lnTo>
                    <a:lnTo>
                      <a:pt x="367" y="42"/>
                    </a:lnTo>
                    <a:lnTo>
                      <a:pt x="364" y="41"/>
                    </a:lnTo>
                    <a:lnTo>
                      <a:pt x="364" y="41"/>
                    </a:lnTo>
                    <a:lnTo>
                      <a:pt x="364" y="40"/>
                    </a:lnTo>
                    <a:lnTo>
                      <a:pt x="363" y="39"/>
                    </a:lnTo>
                    <a:lnTo>
                      <a:pt x="363" y="37"/>
                    </a:lnTo>
                    <a:lnTo>
                      <a:pt x="363" y="37"/>
                    </a:lnTo>
                    <a:lnTo>
                      <a:pt x="360" y="37"/>
                    </a:lnTo>
                    <a:lnTo>
                      <a:pt x="358" y="36"/>
                    </a:lnTo>
                    <a:lnTo>
                      <a:pt x="358" y="36"/>
                    </a:lnTo>
                    <a:lnTo>
                      <a:pt x="356" y="36"/>
                    </a:lnTo>
                    <a:lnTo>
                      <a:pt x="354" y="37"/>
                    </a:lnTo>
                    <a:lnTo>
                      <a:pt x="354" y="37"/>
                    </a:lnTo>
                    <a:lnTo>
                      <a:pt x="354" y="39"/>
                    </a:lnTo>
                    <a:lnTo>
                      <a:pt x="353" y="41"/>
                    </a:lnTo>
                    <a:lnTo>
                      <a:pt x="353" y="41"/>
                    </a:lnTo>
                    <a:lnTo>
                      <a:pt x="352" y="43"/>
                    </a:lnTo>
                    <a:lnTo>
                      <a:pt x="349" y="44"/>
                    </a:lnTo>
                    <a:lnTo>
                      <a:pt x="343" y="47"/>
                    </a:lnTo>
                    <a:lnTo>
                      <a:pt x="343" y="47"/>
                    </a:lnTo>
                    <a:lnTo>
                      <a:pt x="335" y="48"/>
                    </a:lnTo>
                    <a:lnTo>
                      <a:pt x="335" y="48"/>
                    </a:lnTo>
                    <a:lnTo>
                      <a:pt x="334" y="45"/>
                    </a:lnTo>
                    <a:lnTo>
                      <a:pt x="333" y="42"/>
                    </a:lnTo>
                    <a:lnTo>
                      <a:pt x="333" y="42"/>
                    </a:lnTo>
                    <a:lnTo>
                      <a:pt x="332" y="40"/>
                    </a:lnTo>
                    <a:lnTo>
                      <a:pt x="331" y="39"/>
                    </a:lnTo>
                    <a:lnTo>
                      <a:pt x="331" y="39"/>
                    </a:lnTo>
                    <a:lnTo>
                      <a:pt x="324" y="38"/>
                    </a:lnTo>
                    <a:lnTo>
                      <a:pt x="324" y="38"/>
                    </a:lnTo>
                    <a:lnTo>
                      <a:pt x="323" y="37"/>
                    </a:lnTo>
                    <a:lnTo>
                      <a:pt x="323" y="36"/>
                    </a:lnTo>
                    <a:lnTo>
                      <a:pt x="323" y="36"/>
                    </a:lnTo>
                    <a:lnTo>
                      <a:pt x="321" y="35"/>
                    </a:lnTo>
                    <a:lnTo>
                      <a:pt x="319" y="34"/>
                    </a:lnTo>
                    <a:lnTo>
                      <a:pt x="319" y="34"/>
                    </a:lnTo>
                    <a:lnTo>
                      <a:pt x="318" y="34"/>
                    </a:lnTo>
                    <a:lnTo>
                      <a:pt x="318" y="35"/>
                    </a:lnTo>
                    <a:lnTo>
                      <a:pt x="318" y="35"/>
                    </a:lnTo>
                    <a:lnTo>
                      <a:pt x="317" y="36"/>
                    </a:lnTo>
                    <a:lnTo>
                      <a:pt x="314" y="36"/>
                    </a:lnTo>
                    <a:lnTo>
                      <a:pt x="314" y="36"/>
                    </a:lnTo>
                    <a:lnTo>
                      <a:pt x="309" y="38"/>
                    </a:lnTo>
                    <a:lnTo>
                      <a:pt x="309" y="38"/>
                    </a:lnTo>
                    <a:lnTo>
                      <a:pt x="306" y="40"/>
                    </a:lnTo>
                    <a:lnTo>
                      <a:pt x="305" y="41"/>
                    </a:lnTo>
                    <a:lnTo>
                      <a:pt x="305" y="41"/>
                    </a:lnTo>
                    <a:lnTo>
                      <a:pt x="307" y="45"/>
                    </a:lnTo>
                    <a:lnTo>
                      <a:pt x="311" y="48"/>
                    </a:lnTo>
                    <a:lnTo>
                      <a:pt x="311" y="48"/>
                    </a:lnTo>
                    <a:lnTo>
                      <a:pt x="311" y="49"/>
                    </a:lnTo>
                    <a:lnTo>
                      <a:pt x="309" y="50"/>
                    </a:lnTo>
                    <a:lnTo>
                      <a:pt x="309" y="50"/>
                    </a:lnTo>
                    <a:lnTo>
                      <a:pt x="307" y="50"/>
                    </a:lnTo>
                    <a:lnTo>
                      <a:pt x="304" y="49"/>
                    </a:lnTo>
                    <a:lnTo>
                      <a:pt x="300" y="47"/>
                    </a:lnTo>
                    <a:lnTo>
                      <a:pt x="300" y="47"/>
                    </a:lnTo>
                    <a:lnTo>
                      <a:pt x="298" y="45"/>
                    </a:lnTo>
                    <a:lnTo>
                      <a:pt x="296" y="44"/>
                    </a:lnTo>
                    <a:lnTo>
                      <a:pt x="296" y="44"/>
                    </a:lnTo>
                    <a:lnTo>
                      <a:pt x="295" y="44"/>
                    </a:lnTo>
                    <a:lnTo>
                      <a:pt x="295" y="43"/>
                    </a:lnTo>
                    <a:lnTo>
                      <a:pt x="295" y="41"/>
                    </a:lnTo>
                    <a:lnTo>
                      <a:pt x="295" y="41"/>
                    </a:lnTo>
                    <a:lnTo>
                      <a:pt x="296" y="40"/>
                    </a:lnTo>
                    <a:lnTo>
                      <a:pt x="297" y="40"/>
                    </a:lnTo>
                    <a:lnTo>
                      <a:pt x="297" y="40"/>
                    </a:lnTo>
                    <a:lnTo>
                      <a:pt x="297" y="37"/>
                    </a:lnTo>
                    <a:lnTo>
                      <a:pt x="296" y="35"/>
                    </a:lnTo>
                    <a:lnTo>
                      <a:pt x="296" y="35"/>
                    </a:lnTo>
                    <a:lnTo>
                      <a:pt x="294" y="36"/>
                    </a:lnTo>
                    <a:lnTo>
                      <a:pt x="292" y="37"/>
                    </a:lnTo>
                    <a:lnTo>
                      <a:pt x="292" y="37"/>
                    </a:lnTo>
                    <a:lnTo>
                      <a:pt x="290" y="37"/>
                    </a:lnTo>
                    <a:lnTo>
                      <a:pt x="288" y="35"/>
                    </a:lnTo>
                    <a:lnTo>
                      <a:pt x="288" y="35"/>
                    </a:lnTo>
                    <a:lnTo>
                      <a:pt x="285" y="33"/>
                    </a:lnTo>
                    <a:lnTo>
                      <a:pt x="282" y="31"/>
                    </a:lnTo>
                    <a:lnTo>
                      <a:pt x="282" y="31"/>
                    </a:lnTo>
                    <a:lnTo>
                      <a:pt x="281" y="30"/>
                    </a:lnTo>
                    <a:lnTo>
                      <a:pt x="280" y="28"/>
                    </a:lnTo>
                    <a:lnTo>
                      <a:pt x="279" y="26"/>
                    </a:lnTo>
                    <a:lnTo>
                      <a:pt x="279" y="26"/>
                    </a:lnTo>
                    <a:lnTo>
                      <a:pt x="275" y="25"/>
                    </a:lnTo>
                    <a:lnTo>
                      <a:pt x="272" y="24"/>
                    </a:lnTo>
                    <a:lnTo>
                      <a:pt x="272" y="24"/>
                    </a:lnTo>
                    <a:lnTo>
                      <a:pt x="268" y="25"/>
                    </a:lnTo>
                    <a:lnTo>
                      <a:pt x="265" y="26"/>
                    </a:lnTo>
                    <a:lnTo>
                      <a:pt x="265" y="26"/>
                    </a:lnTo>
                    <a:lnTo>
                      <a:pt x="264" y="25"/>
                    </a:lnTo>
                    <a:lnTo>
                      <a:pt x="264" y="22"/>
                    </a:lnTo>
                    <a:lnTo>
                      <a:pt x="263" y="16"/>
                    </a:lnTo>
                    <a:lnTo>
                      <a:pt x="263" y="16"/>
                    </a:lnTo>
                    <a:lnTo>
                      <a:pt x="263" y="14"/>
                    </a:lnTo>
                    <a:lnTo>
                      <a:pt x="263" y="13"/>
                    </a:lnTo>
                    <a:lnTo>
                      <a:pt x="263" y="13"/>
                    </a:lnTo>
                    <a:lnTo>
                      <a:pt x="261" y="12"/>
                    </a:lnTo>
                    <a:lnTo>
                      <a:pt x="259" y="12"/>
                    </a:lnTo>
                    <a:lnTo>
                      <a:pt x="259" y="12"/>
                    </a:lnTo>
                    <a:lnTo>
                      <a:pt x="254" y="15"/>
                    </a:lnTo>
                    <a:lnTo>
                      <a:pt x="254" y="15"/>
                    </a:lnTo>
                    <a:lnTo>
                      <a:pt x="252" y="14"/>
                    </a:lnTo>
                    <a:lnTo>
                      <a:pt x="251" y="13"/>
                    </a:lnTo>
                    <a:lnTo>
                      <a:pt x="248" y="10"/>
                    </a:lnTo>
                    <a:lnTo>
                      <a:pt x="248" y="10"/>
                    </a:lnTo>
                    <a:lnTo>
                      <a:pt x="248" y="9"/>
                    </a:lnTo>
                    <a:lnTo>
                      <a:pt x="247" y="10"/>
                    </a:lnTo>
                    <a:lnTo>
                      <a:pt x="246" y="11"/>
                    </a:lnTo>
                    <a:lnTo>
                      <a:pt x="246" y="11"/>
                    </a:lnTo>
                    <a:lnTo>
                      <a:pt x="243" y="13"/>
                    </a:lnTo>
                    <a:lnTo>
                      <a:pt x="241" y="14"/>
                    </a:lnTo>
                    <a:lnTo>
                      <a:pt x="241" y="14"/>
                    </a:lnTo>
                    <a:lnTo>
                      <a:pt x="239" y="14"/>
                    </a:lnTo>
                    <a:lnTo>
                      <a:pt x="238" y="14"/>
                    </a:lnTo>
                    <a:lnTo>
                      <a:pt x="238" y="14"/>
                    </a:lnTo>
                    <a:lnTo>
                      <a:pt x="236" y="15"/>
                    </a:lnTo>
                    <a:lnTo>
                      <a:pt x="235" y="16"/>
                    </a:lnTo>
                    <a:lnTo>
                      <a:pt x="235" y="16"/>
                    </a:lnTo>
                    <a:lnTo>
                      <a:pt x="234" y="17"/>
                    </a:lnTo>
                    <a:lnTo>
                      <a:pt x="232" y="18"/>
                    </a:lnTo>
                    <a:lnTo>
                      <a:pt x="232" y="18"/>
                    </a:lnTo>
                    <a:lnTo>
                      <a:pt x="231" y="22"/>
                    </a:lnTo>
                    <a:lnTo>
                      <a:pt x="231" y="25"/>
                    </a:lnTo>
                    <a:lnTo>
                      <a:pt x="231" y="25"/>
                    </a:lnTo>
                    <a:lnTo>
                      <a:pt x="230" y="29"/>
                    </a:lnTo>
                    <a:lnTo>
                      <a:pt x="230" y="29"/>
                    </a:lnTo>
                    <a:lnTo>
                      <a:pt x="229" y="31"/>
                    </a:lnTo>
                    <a:lnTo>
                      <a:pt x="228" y="32"/>
                    </a:lnTo>
                    <a:lnTo>
                      <a:pt x="226" y="32"/>
                    </a:lnTo>
                    <a:lnTo>
                      <a:pt x="226" y="32"/>
                    </a:lnTo>
                    <a:lnTo>
                      <a:pt x="223" y="33"/>
                    </a:lnTo>
                    <a:lnTo>
                      <a:pt x="221" y="33"/>
                    </a:lnTo>
                    <a:lnTo>
                      <a:pt x="221" y="33"/>
                    </a:lnTo>
                    <a:lnTo>
                      <a:pt x="219" y="32"/>
                    </a:lnTo>
                    <a:lnTo>
                      <a:pt x="217" y="31"/>
                    </a:lnTo>
                    <a:lnTo>
                      <a:pt x="213" y="28"/>
                    </a:lnTo>
                    <a:lnTo>
                      <a:pt x="213" y="28"/>
                    </a:lnTo>
                    <a:lnTo>
                      <a:pt x="208" y="29"/>
                    </a:lnTo>
                    <a:lnTo>
                      <a:pt x="204" y="30"/>
                    </a:lnTo>
                    <a:lnTo>
                      <a:pt x="204" y="30"/>
                    </a:lnTo>
                    <a:lnTo>
                      <a:pt x="203" y="31"/>
                    </a:lnTo>
                    <a:lnTo>
                      <a:pt x="201" y="30"/>
                    </a:lnTo>
                    <a:lnTo>
                      <a:pt x="201" y="30"/>
                    </a:lnTo>
                    <a:lnTo>
                      <a:pt x="198" y="31"/>
                    </a:lnTo>
                    <a:lnTo>
                      <a:pt x="198" y="31"/>
                    </a:lnTo>
                    <a:lnTo>
                      <a:pt x="193" y="33"/>
                    </a:lnTo>
                    <a:lnTo>
                      <a:pt x="188" y="35"/>
                    </a:lnTo>
                    <a:lnTo>
                      <a:pt x="188" y="35"/>
                    </a:lnTo>
                    <a:lnTo>
                      <a:pt x="182" y="33"/>
                    </a:lnTo>
                    <a:lnTo>
                      <a:pt x="176" y="31"/>
                    </a:lnTo>
                    <a:lnTo>
                      <a:pt x="172" y="31"/>
                    </a:lnTo>
                    <a:lnTo>
                      <a:pt x="172" y="31"/>
                    </a:lnTo>
                    <a:lnTo>
                      <a:pt x="169" y="31"/>
                    </a:lnTo>
                    <a:lnTo>
                      <a:pt x="167" y="32"/>
                    </a:lnTo>
                    <a:lnTo>
                      <a:pt x="164" y="33"/>
                    </a:lnTo>
                    <a:lnTo>
                      <a:pt x="164" y="33"/>
                    </a:lnTo>
                    <a:lnTo>
                      <a:pt x="162" y="33"/>
                    </a:lnTo>
                    <a:lnTo>
                      <a:pt x="160" y="32"/>
                    </a:lnTo>
                    <a:lnTo>
                      <a:pt x="160" y="32"/>
                    </a:lnTo>
                    <a:lnTo>
                      <a:pt x="158" y="32"/>
                    </a:lnTo>
                    <a:lnTo>
                      <a:pt x="156" y="33"/>
                    </a:lnTo>
                    <a:lnTo>
                      <a:pt x="156" y="33"/>
                    </a:lnTo>
                    <a:lnTo>
                      <a:pt x="154" y="33"/>
                    </a:lnTo>
                    <a:lnTo>
                      <a:pt x="152" y="33"/>
                    </a:lnTo>
                    <a:lnTo>
                      <a:pt x="149" y="32"/>
                    </a:lnTo>
                    <a:lnTo>
                      <a:pt x="149" y="32"/>
                    </a:lnTo>
                    <a:lnTo>
                      <a:pt x="146" y="30"/>
                    </a:lnTo>
                    <a:lnTo>
                      <a:pt x="145" y="27"/>
                    </a:lnTo>
                    <a:lnTo>
                      <a:pt x="145" y="27"/>
                    </a:lnTo>
                    <a:lnTo>
                      <a:pt x="144" y="25"/>
                    </a:lnTo>
                    <a:lnTo>
                      <a:pt x="143" y="23"/>
                    </a:lnTo>
                    <a:lnTo>
                      <a:pt x="143" y="23"/>
                    </a:lnTo>
                    <a:lnTo>
                      <a:pt x="139" y="20"/>
                    </a:lnTo>
                    <a:lnTo>
                      <a:pt x="134" y="18"/>
                    </a:lnTo>
                    <a:lnTo>
                      <a:pt x="134" y="18"/>
                    </a:lnTo>
                    <a:lnTo>
                      <a:pt x="131" y="18"/>
                    </a:lnTo>
                    <a:lnTo>
                      <a:pt x="129" y="19"/>
                    </a:lnTo>
                    <a:lnTo>
                      <a:pt x="129" y="19"/>
                    </a:lnTo>
                    <a:lnTo>
                      <a:pt x="128" y="20"/>
                    </a:lnTo>
                    <a:lnTo>
                      <a:pt x="126" y="20"/>
                    </a:lnTo>
                    <a:lnTo>
                      <a:pt x="124" y="20"/>
                    </a:lnTo>
                    <a:lnTo>
                      <a:pt x="124" y="20"/>
                    </a:lnTo>
                    <a:lnTo>
                      <a:pt x="122" y="22"/>
                    </a:lnTo>
                    <a:lnTo>
                      <a:pt x="121" y="23"/>
                    </a:lnTo>
                    <a:lnTo>
                      <a:pt x="121" y="23"/>
                    </a:lnTo>
                    <a:lnTo>
                      <a:pt x="119" y="25"/>
                    </a:lnTo>
                    <a:lnTo>
                      <a:pt x="118" y="28"/>
                    </a:lnTo>
                    <a:lnTo>
                      <a:pt x="118" y="28"/>
                    </a:lnTo>
                    <a:lnTo>
                      <a:pt x="119" y="31"/>
                    </a:lnTo>
                    <a:lnTo>
                      <a:pt x="120" y="33"/>
                    </a:lnTo>
                    <a:lnTo>
                      <a:pt x="120" y="33"/>
                    </a:lnTo>
                    <a:lnTo>
                      <a:pt x="118" y="35"/>
                    </a:lnTo>
                    <a:lnTo>
                      <a:pt x="117" y="37"/>
                    </a:lnTo>
                    <a:lnTo>
                      <a:pt x="117" y="37"/>
                    </a:lnTo>
                    <a:lnTo>
                      <a:pt x="115" y="38"/>
                    </a:lnTo>
                    <a:lnTo>
                      <a:pt x="114" y="39"/>
                    </a:lnTo>
                    <a:lnTo>
                      <a:pt x="114" y="39"/>
                    </a:lnTo>
                    <a:lnTo>
                      <a:pt x="113" y="38"/>
                    </a:lnTo>
                    <a:lnTo>
                      <a:pt x="111" y="37"/>
                    </a:lnTo>
                    <a:lnTo>
                      <a:pt x="109" y="34"/>
                    </a:lnTo>
                    <a:lnTo>
                      <a:pt x="109" y="34"/>
                    </a:lnTo>
                    <a:lnTo>
                      <a:pt x="108" y="34"/>
                    </a:lnTo>
                    <a:lnTo>
                      <a:pt x="106" y="35"/>
                    </a:lnTo>
                    <a:lnTo>
                      <a:pt x="105" y="36"/>
                    </a:lnTo>
                    <a:lnTo>
                      <a:pt x="105" y="36"/>
                    </a:lnTo>
                    <a:lnTo>
                      <a:pt x="102" y="36"/>
                    </a:lnTo>
                    <a:lnTo>
                      <a:pt x="98" y="36"/>
                    </a:lnTo>
                    <a:lnTo>
                      <a:pt x="98" y="36"/>
                    </a:lnTo>
                    <a:lnTo>
                      <a:pt x="97" y="36"/>
                    </a:lnTo>
                    <a:lnTo>
                      <a:pt x="95" y="35"/>
                    </a:lnTo>
                    <a:lnTo>
                      <a:pt x="95" y="35"/>
                    </a:lnTo>
                    <a:lnTo>
                      <a:pt x="93" y="34"/>
                    </a:lnTo>
                    <a:lnTo>
                      <a:pt x="92" y="35"/>
                    </a:lnTo>
                    <a:lnTo>
                      <a:pt x="92" y="35"/>
                    </a:lnTo>
                    <a:lnTo>
                      <a:pt x="88" y="36"/>
                    </a:lnTo>
                    <a:lnTo>
                      <a:pt x="88" y="36"/>
                    </a:lnTo>
                    <a:lnTo>
                      <a:pt x="91" y="43"/>
                    </a:lnTo>
                    <a:lnTo>
                      <a:pt x="91" y="43"/>
                    </a:lnTo>
                    <a:lnTo>
                      <a:pt x="92" y="45"/>
                    </a:lnTo>
                    <a:lnTo>
                      <a:pt x="95" y="47"/>
                    </a:lnTo>
                    <a:lnTo>
                      <a:pt x="100" y="50"/>
                    </a:lnTo>
                    <a:lnTo>
                      <a:pt x="100" y="50"/>
                    </a:lnTo>
                    <a:lnTo>
                      <a:pt x="101" y="51"/>
                    </a:lnTo>
                    <a:lnTo>
                      <a:pt x="101" y="52"/>
                    </a:lnTo>
                    <a:lnTo>
                      <a:pt x="102" y="56"/>
                    </a:lnTo>
                    <a:lnTo>
                      <a:pt x="102" y="56"/>
                    </a:lnTo>
                    <a:lnTo>
                      <a:pt x="104" y="58"/>
                    </a:lnTo>
                    <a:lnTo>
                      <a:pt x="107" y="60"/>
                    </a:lnTo>
                    <a:lnTo>
                      <a:pt x="112" y="62"/>
                    </a:lnTo>
                    <a:lnTo>
                      <a:pt x="112" y="62"/>
                    </a:lnTo>
                    <a:lnTo>
                      <a:pt x="113" y="63"/>
                    </a:lnTo>
                    <a:lnTo>
                      <a:pt x="114" y="66"/>
                    </a:lnTo>
                    <a:lnTo>
                      <a:pt x="118" y="73"/>
                    </a:lnTo>
                    <a:lnTo>
                      <a:pt x="118" y="73"/>
                    </a:lnTo>
                    <a:lnTo>
                      <a:pt x="118" y="78"/>
                    </a:lnTo>
                    <a:lnTo>
                      <a:pt x="118" y="89"/>
                    </a:lnTo>
                    <a:lnTo>
                      <a:pt x="117" y="106"/>
                    </a:lnTo>
                    <a:lnTo>
                      <a:pt x="117" y="106"/>
                    </a:lnTo>
                    <a:lnTo>
                      <a:pt x="111" y="129"/>
                    </a:lnTo>
                    <a:lnTo>
                      <a:pt x="111" y="129"/>
                    </a:lnTo>
                    <a:lnTo>
                      <a:pt x="111" y="130"/>
                    </a:lnTo>
                    <a:lnTo>
                      <a:pt x="111" y="131"/>
                    </a:lnTo>
                    <a:lnTo>
                      <a:pt x="114" y="131"/>
                    </a:lnTo>
                    <a:lnTo>
                      <a:pt x="114" y="131"/>
                    </a:lnTo>
                    <a:lnTo>
                      <a:pt x="115" y="132"/>
                    </a:lnTo>
                    <a:lnTo>
                      <a:pt x="117" y="132"/>
                    </a:lnTo>
                    <a:lnTo>
                      <a:pt x="115" y="134"/>
                    </a:lnTo>
                    <a:lnTo>
                      <a:pt x="115" y="134"/>
                    </a:lnTo>
                    <a:lnTo>
                      <a:pt x="114" y="135"/>
                    </a:lnTo>
                    <a:lnTo>
                      <a:pt x="113" y="134"/>
                    </a:lnTo>
                    <a:lnTo>
                      <a:pt x="111" y="133"/>
                    </a:lnTo>
                    <a:lnTo>
                      <a:pt x="111" y="133"/>
                    </a:lnTo>
                    <a:lnTo>
                      <a:pt x="110" y="134"/>
                    </a:lnTo>
                    <a:lnTo>
                      <a:pt x="109" y="137"/>
                    </a:lnTo>
                    <a:lnTo>
                      <a:pt x="108" y="141"/>
                    </a:lnTo>
                    <a:lnTo>
                      <a:pt x="108" y="141"/>
                    </a:lnTo>
                    <a:lnTo>
                      <a:pt x="107" y="142"/>
                    </a:lnTo>
                    <a:lnTo>
                      <a:pt x="107" y="143"/>
                    </a:lnTo>
                    <a:lnTo>
                      <a:pt x="105" y="143"/>
                    </a:lnTo>
                    <a:lnTo>
                      <a:pt x="105" y="143"/>
                    </a:lnTo>
                    <a:lnTo>
                      <a:pt x="104" y="146"/>
                    </a:lnTo>
                    <a:lnTo>
                      <a:pt x="103" y="151"/>
                    </a:lnTo>
                    <a:lnTo>
                      <a:pt x="103" y="151"/>
                    </a:lnTo>
                    <a:lnTo>
                      <a:pt x="104" y="152"/>
                    </a:lnTo>
                    <a:lnTo>
                      <a:pt x="104" y="152"/>
                    </a:lnTo>
                    <a:lnTo>
                      <a:pt x="105" y="153"/>
                    </a:lnTo>
                    <a:lnTo>
                      <a:pt x="105" y="155"/>
                    </a:lnTo>
                    <a:lnTo>
                      <a:pt x="105" y="155"/>
                    </a:lnTo>
                    <a:lnTo>
                      <a:pt x="102" y="166"/>
                    </a:lnTo>
                    <a:lnTo>
                      <a:pt x="99" y="175"/>
                    </a:lnTo>
                    <a:lnTo>
                      <a:pt x="99" y="175"/>
                    </a:lnTo>
                    <a:lnTo>
                      <a:pt x="86" y="208"/>
                    </a:lnTo>
                    <a:lnTo>
                      <a:pt x="86" y="208"/>
                    </a:lnTo>
                    <a:lnTo>
                      <a:pt x="82" y="214"/>
                    </a:lnTo>
                    <a:lnTo>
                      <a:pt x="78" y="220"/>
                    </a:lnTo>
                    <a:lnTo>
                      <a:pt x="69" y="232"/>
                    </a:lnTo>
                    <a:lnTo>
                      <a:pt x="61" y="241"/>
                    </a:lnTo>
                    <a:lnTo>
                      <a:pt x="56" y="247"/>
                    </a:lnTo>
                    <a:lnTo>
                      <a:pt x="56" y="247"/>
                    </a:lnTo>
                    <a:lnTo>
                      <a:pt x="42" y="254"/>
                    </a:lnTo>
                    <a:lnTo>
                      <a:pt x="42" y="254"/>
                    </a:lnTo>
                    <a:lnTo>
                      <a:pt x="40" y="255"/>
                    </a:lnTo>
                    <a:lnTo>
                      <a:pt x="37" y="254"/>
                    </a:lnTo>
                    <a:lnTo>
                      <a:pt x="33" y="253"/>
                    </a:lnTo>
                    <a:lnTo>
                      <a:pt x="33" y="253"/>
                    </a:lnTo>
                    <a:lnTo>
                      <a:pt x="32" y="252"/>
                    </a:lnTo>
                    <a:lnTo>
                      <a:pt x="32" y="251"/>
                    </a:lnTo>
                    <a:lnTo>
                      <a:pt x="31" y="250"/>
                    </a:lnTo>
                    <a:lnTo>
                      <a:pt x="30" y="249"/>
                    </a:lnTo>
                    <a:lnTo>
                      <a:pt x="30" y="249"/>
                    </a:lnTo>
                    <a:lnTo>
                      <a:pt x="28" y="249"/>
                    </a:lnTo>
                    <a:lnTo>
                      <a:pt x="27" y="247"/>
                    </a:lnTo>
                    <a:lnTo>
                      <a:pt x="25" y="246"/>
                    </a:lnTo>
                    <a:lnTo>
                      <a:pt x="22" y="245"/>
                    </a:lnTo>
                    <a:lnTo>
                      <a:pt x="22" y="245"/>
                    </a:lnTo>
                    <a:lnTo>
                      <a:pt x="16" y="244"/>
                    </a:lnTo>
                    <a:lnTo>
                      <a:pt x="14" y="244"/>
                    </a:lnTo>
                    <a:lnTo>
                      <a:pt x="14" y="242"/>
                    </a:lnTo>
                    <a:lnTo>
                      <a:pt x="14" y="242"/>
                    </a:lnTo>
                    <a:lnTo>
                      <a:pt x="13" y="241"/>
                    </a:lnTo>
                    <a:lnTo>
                      <a:pt x="13" y="241"/>
                    </a:lnTo>
                    <a:lnTo>
                      <a:pt x="10" y="242"/>
                    </a:lnTo>
                    <a:lnTo>
                      <a:pt x="10" y="242"/>
                    </a:lnTo>
                    <a:lnTo>
                      <a:pt x="8" y="242"/>
                    </a:lnTo>
                    <a:lnTo>
                      <a:pt x="7" y="241"/>
                    </a:lnTo>
                    <a:lnTo>
                      <a:pt x="6" y="239"/>
                    </a:lnTo>
                    <a:lnTo>
                      <a:pt x="6" y="239"/>
                    </a:lnTo>
                    <a:lnTo>
                      <a:pt x="4" y="235"/>
                    </a:lnTo>
                    <a:lnTo>
                      <a:pt x="3" y="232"/>
                    </a:lnTo>
                    <a:lnTo>
                      <a:pt x="3" y="232"/>
                    </a:lnTo>
                    <a:lnTo>
                      <a:pt x="3" y="232"/>
                    </a:lnTo>
                    <a:lnTo>
                      <a:pt x="2" y="233"/>
                    </a:lnTo>
                    <a:lnTo>
                      <a:pt x="1" y="236"/>
                    </a:lnTo>
                    <a:lnTo>
                      <a:pt x="0" y="237"/>
                    </a:lnTo>
                    <a:lnTo>
                      <a:pt x="0" y="237"/>
                    </a:lnTo>
                    <a:lnTo>
                      <a:pt x="0" y="240"/>
                    </a:lnTo>
                    <a:lnTo>
                      <a:pt x="0" y="242"/>
                    </a:lnTo>
                    <a:lnTo>
                      <a:pt x="0" y="242"/>
                    </a:lnTo>
                    <a:lnTo>
                      <a:pt x="0" y="245"/>
                    </a:lnTo>
                    <a:lnTo>
                      <a:pt x="1" y="246"/>
                    </a:lnTo>
                    <a:lnTo>
                      <a:pt x="1" y="246"/>
                    </a:lnTo>
                    <a:lnTo>
                      <a:pt x="2" y="246"/>
                    </a:lnTo>
                    <a:lnTo>
                      <a:pt x="2" y="247"/>
                    </a:lnTo>
                    <a:lnTo>
                      <a:pt x="2" y="250"/>
                    </a:lnTo>
                    <a:lnTo>
                      <a:pt x="2" y="250"/>
                    </a:lnTo>
                    <a:lnTo>
                      <a:pt x="2" y="255"/>
                    </a:lnTo>
                    <a:lnTo>
                      <a:pt x="2" y="255"/>
                    </a:lnTo>
                    <a:lnTo>
                      <a:pt x="3" y="256"/>
                    </a:lnTo>
                    <a:lnTo>
                      <a:pt x="4" y="255"/>
                    </a:lnTo>
                    <a:lnTo>
                      <a:pt x="6" y="253"/>
                    </a:lnTo>
                    <a:lnTo>
                      <a:pt x="6" y="253"/>
                    </a:lnTo>
                    <a:lnTo>
                      <a:pt x="7" y="253"/>
                    </a:lnTo>
                    <a:lnTo>
                      <a:pt x="7" y="253"/>
                    </a:lnTo>
                    <a:lnTo>
                      <a:pt x="7" y="255"/>
                    </a:lnTo>
                    <a:lnTo>
                      <a:pt x="7" y="258"/>
                    </a:lnTo>
                    <a:lnTo>
                      <a:pt x="6" y="259"/>
                    </a:lnTo>
                    <a:lnTo>
                      <a:pt x="6" y="259"/>
                    </a:lnTo>
                    <a:lnTo>
                      <a:pt x="5" y="260"/>
                    </a:lnTo>
                    <a:lnTo>
                      <a:pt x="4" y="260"/>
                    </a:lnTo>
                    <a:lnTo>
                      <a:pt x="3" y="260"/>
                    </a:lnTo>
                    <a:lnTo>
                      <a:pt x="2" y="261"/>
                    </a:lnTo>
                    <a:lnTo>
                      <a:pt x="2" y="261"/>
                    </a:lnTo>
                    <a:lnTo>
                      <a:pt x="1" y="263"/>
                    </a:lnTo>
                    <a:lnTo>
                      <a:pt x="2" y="265"/>
                    </a:lnTo>
                    <a:lnTo>
                      <a:pt x="3" y="267"/>
                    </a:lnTo>
                    <a:lnTo>
                      <a:pt x="5" y="269"/>
                    </a:lnTo>
                    <a:lnTo>
                      <a:pt x="5" y="269"/>
                    </a:lnTo>
                    <a:lnTo>
                      <a:pt x="6" y="270"/>
                    </a:lnTo>
                    <a:lnTo>
                      <a:pt x="6" y="271"/>
                    </a:lnTo>
                    <a:lnTo>
                      <a:pt x="5" y="274"/>
                    </a:lnTo>
                    <a:lnTo>
                      <a:pt x="5" y="274"/>
                    </a:lnTo>
                    <a:lnTo>
                      <a:pt x="6" y="277"/>
                    </a:lnTo>
                    <a:lnTo>
                      <a:pt x="7" y="277"/>
                    </a:lnTo>
                    <a:lnTo>
                      <a:pt x="11" y="279"/>
                    </a:lnTo>
                    <a:lnTo>
                      <a:pt x="11" y="279"/>
                    </a:lnTo>
                    <a:lnTo>
                      <a:pt x="13" y="280"/>
                    </a:lnTo>
                    <a:lnTo>
                      <a:pt x="13" y="280"/>
                    </a:lnTo>
                    <a:lnTo>
                      <a:pt x="13" y="281"/>
                    </a:lnTo>
                    <a:lnTo>
                      <a:pt x="13" y="281"/>
                    </a:lnTo>
                    <a:lnTo>
                      <a:pt x="13" y="283"/>
                    </a:lnTo>
                    <a:lnTo>
                      <a:pt x="14" y="286"/>
                    </a:lnTo>
                    <a:lnTo>
                      <a:pt x="14" y="286"/>
                    </a:lnTo>
                    <a:lnTo>
                      <a:pt x="14" y="290"/>
                    </a:lnTo>
                    <a:lnTo>
                      <a:pt x="15" y="294"/>
                    </a:lnTo>
                    <a:lnTo>
                      <a:pt x="15" y="294"/>
                    </a:lnTo>
                    <a:lnTo>
                      <a:pt x="15" y="295"/>
                    </a:lnTo>
                    <a:lnTo>
                      <a:pt x="16" y="296"/>
                    </a:lnTo>
                    <a:lnTo>
                      <a:pt x="18" y="298"/>
                    </a:lnTo>
                    <a:lnTo>
                      <a:pt x="18" y="298"/>
                    </a:lnTo>
                    <a:lnTo>
                      <a:pt x="21" y="300"/>
                    </a:lnTo>
                    <a:lnTo>
                      <a:pt x="22" y="300"/>
                    </a:lnTo>
                    <a:lnTo>
                      <a:pt x="22" y="300"/>
                    </a:lnTo>
                    <a:lnTo>
                      <a:pt x="23" y="301"/>
                    </a:lnTo>
                    <a:lnTo>
                      <a:pt x="23" y="300"/>
                    </a:lnTo>
                    <a:lnTo>
                      <a:pt x="22" y="299"/>
                    </a:lnTo>
                    <a:lnTo>
                      <a:pt x="22" y="299"/>
                    </a:lnTo>
                    <a:lnTo>
                      <a:pt x="22" y="299"/>
                    </a:lnTo>
                    <a:lnTo>
                      <a:pt x="23" y="298"/>
                    </a:lnTo>
                    <a:lnTo>
                      <a:pt x="26" y="297"/>
                    </a:lnTo>
                    <a:lnTo>
                      <a:pt x="26" y="297"/>
                    </a:lnTo>
                    <a:lnTo>
                      <a:pt x="27" y="297"/>
                    </a:lnTo>
                    <a:lnTo>
                      <a:pt x="27" y="297"/>
                    </a:lnTo>
                    <a:lnTo>
                      <a:pt x="27" y="300"/>
                    </a:lnTo>
                    <a:lnTo>
                      <a:pt x="27" y="300"/>
                    </a:lnTo>
                    <a:lnTo>
                      <a:pt x="28" y="301"/>
                    </a:lnTo>
                    <a:lnTo>
                      <a:pt x="28" y="301"/>
                    </a:lnTo>
                    <a:lnTo>
                      <a:pt x="31" y="300"/>
                    </a:lnTo>
                    <a:lnTo>
                      <a:pt x="36" y="297"/>
                    </a:lnTo>
                    <a:lnTo>
                      <a:pt x="36" y="297"/>
                    </a:lnTo>
                    <a:lnTo>
                      <a:pt x="37" y="297"/>
                    </a:lnTo>
                    <a:lnTo>
                      <a:pt x="38" y="298"/>
                    </a:lnTo>
                    <a:lnTo>
                      <a:pt x="41" y="301"/>
                    </a:lnTo>
                    <a:lnTo>
                      <a:pt x="41" y="301"/>
                    </a:lnTo>
                    <a:lnTo>
                      <a:pt x="42" y="301"/>
                    </a:lnTo>
                    <a:lnTo>
                      <a:pt x="43" y="300"/>
                    </a:lnTo>
                    <a:lnTo>
                      <a:pt x="44" y="297"/>
                    </a:lnTo>
                    <a:lnTo>
                      <a:pt x="44" y="297"/>
                    </a:lnTo>
                    <a:lnTo>
                      <a:pt x="45" y="296"/>
                    </a:lnTo>
                    <a:lnTo>
                      <a:pt x="49" y="296"/>
                    </a:lnTo>
                    <a:lnTo>
                      <a:pt x="56" y="297"/>
                    </a:lnTo>
                    <a:lnTo>
                      <a:pt x="56" y="297"/>
                    </a:lnTo>
                    <a:lnTo>
                      <a:pt x="59" y="296"/>
                    </a:lnTo>
                    <a:lnTo>
                      <a:pt x="58" y="295"/>
                    </a:lnTo>
                    <a:lnTo>
                      <a:pt x="58" y="295"/>
                    </a:lnTo>
                    <a:lnTo>
                      <a:pt x="57" y="290"/>
                    </a:lnTo>
                    <a:lnTo>
                      <a:pt x="57" y="285"/>
                    </a:lnTo>
                    <a:lnTo>
                      <a:pt x="57" y="285"/>
                    </a:lnTo>
                    <a:lnTo>
                      <a:pt x="58" y="284"/>
                    </a:lnTo>
                    <a:lnTo>
                      <a:pt x="62" y="283"/>
                    </a:lnTo>
                    <a:lnTo>
                      <a:pt x="71" y="282"/>
                    </a:lnTo>
                    <a:lnTo>
                      <a:pt x="71" y="282"/>
                    </a:lnTo>
                    <a:lnTo>
                      <a:pt x="75" y="281"/>
                    </a:lnTo>
                    <a:lnTo>
                      <a:pt x="80" y="283"/>
                    </a:lnTo>
                    <a:lnTo>
                      <a:pt x="80" y="283"/>
                    </a:lnTo>
                    <a:lnTo>
                      <a:pt x="86" y="285"/>
                    </a:lnTo>
                    <a:lnTo>
                      <a:pt x="86" y="285"/>
                    </a:lnTo>
                    <a:lnTo>
                      <a:pt x="91" y="284"/>
                    </a:lnTo>
                    <a:lnTo>
                      <a:pt x="92" y="282"/>
                    </a:lnTo>
                    <a:lnTo>
                      <a:pt x="93" y="280"/>
                    </a:lnTo>
                    <a:lnTo>
                      <a:pt x="93" y="280"/>
                    </a:lnTo>
                    <a:lnTo>
                      <a:pt x="91" y="272"/>
                    </a:lnTo>
                    <a:lnTo>
                      <a:pt x="90" y="266"/>
                    </a:lnTo>
                    <a:lnTo>
                      <a:pt x="90" y="266"/>
                    </a:lnTo>
                    <a:lnTo>
                      <a:pt x="90" y="263"/>
                    </a:lnTo>
                    <a:lnTo>
                      <a:pt x="91" y="262"/>
                    </a:lnTo>
                    <a:lnTo>
                      <a:pt x="91" y="262"/>
                    </a:lnTo>
                    <a:lnTo>
                      <a:pt x="94" y="263"/>
                    </a:lnTo>
                    <a:lnTo>
                      <a:pt x="98" y="264"/>
                    </a:lnTo>
                    <a:lnTo>
                      <a:pt x="98" y="264"/>
                    </a:lnTo>
                    <a:lnTo>
                      <a:pt x="106" y="266"/>
                    </a:lnTo>
                    <a:lnTo>
                      <a:pt x="111" y="267"/>
                    </a:lnTo>
                    <a:lnTo>
                      <a:pt x="114" y="267"/>
                    </a:lnTo>
                    <a:lnTo>
                      <a:pt x="114" y="267"/>
                    </a:lnTo>
                    <a:lnTo>
                      <a:pt x="120" y="265"/>
                    </a:lnTo>
                    <a:lnTo>
                      <a:pt x="122" y="263"/>
                    </a:lnTo>
                    <a:lnTo>
                      <a:pt x="124" y="262"/>
                    </a:lnTo>
                    <a:lnTo>
                      <a:pt x="124" y="262"/>
                    </a:lnTo>
                    <a:lnTo>
                      <a:pt x="126" y="258"/>
                    </a:lnTo>
                    <a:lnTo>
                      <a:pt x="129" y="251"/>
                    </a:lnTo>
                    <a:lnTo>
                      <a:pt x="132" y="241"/>
                    </a:lnTo>
                    <a:lnTo>
                      <a:pt x="133" y="235"/>
                    </a:lnTo>
                    <a:lnTo>
                      <a:pt x="133" y="230"/>
                    </a:lnTo>
                    <a:lnTo>
                      <a:pt x="133" y="230"/>
                    </a:lnTo>
                    <a:lnTo>
                      <a:pt x="132" y="220"/>
                    </a:lnTo>
                    <a:lnTo>
                      <a:pt x="131" y="213"/>
                    </a:lnTo>
                    <a:lnTo>
                      <a:pt x="129" y="209"/>
                    </a:lnTo>
                    <a:lnTo>
                      <a:pt x="128" y="207"/>
                    </a:lnTo>
                    <a:lnTo>
                      <a:pt x="128" y="207"/>
                    </a:lnTo>
                    <a:lnTo>
                      <a:pt x="121" y="203"/>
                    </a:lnTo>
                    <a:lnTo>
                      <a:pt x="114" y="198"/>
                    </a:lnTo>
                    <a:lnTo>
                      <a:pt x="114" y="198"/>
                    </a:lnTo>
                    <a:lnTo>
                      <a:pt x="113" y="197"/>
                    </a:lnTo>
                    <a:lnTo>
                      <a:pt x="113" y="196"/>
                    </a:lnTo>
                    <a:lnTo>
                      <a:pt x="114" y="196"/>
                    </a:lnTo>
                    <a:lnTo>
                      <a:pt x="115" y="196"/>
                    </a:lnTo>
                    <a:lnTo>
                      <a:pt x="115" y="196"/>
                    </a:lnTo>
                    <a:lnTo>
                      <a:pt x="122" y="200"/>
                    </a:lnTo>
                    <a:lnTo>
                      <a:pt x="128" y="203"/>
                    </a:lnTo>
                    <a:lnTo>
                      <a:pt x="128" y="203"/>
                    </a:lnTo>
                    <a:lnTo>
                      <a:pt x="130" y="205"/>
                    </a:lnTo>
                    <a:lnTo>
                      <a:pt x="133" y="213"/>
                    </a:lnTo>
                    <a:lnTo>
                      <a:pt x="134" y="218"/>
                    </a:lnTo>
                    <a:lnTo>
                      <a:pt x="135" y="224"/>
                    </a:lnTo>
                    <a:lnTo>
                      <a:pt x="135" y="231"/>
                    </a:lnTo>
                    <a:lnTo>
                      <a:pt x="134" y="240"/>
                    </a:lnTo>
                    <a:lnTo>
                      <a:pt x="134" y="240"/>
                    </a:lnTo>
                    <a:lnTo>
                      <a:pt x="132" y="250"/>
                    </a:lnTo>
                    <a:lnTo>
                      <a:pt x="130" y="257"/>
                    </a:lnTo>
                    <a:lnTo>
                      <a:pt x="127" y="262"/>
                    </a:lnTo>
                    <a:lnTo>
                      <a:pt x="125" y="264"/>
                    </a:lnTo>
                    <a:lnTo>
                      <a:pt x="125" y="264"/>
                    </a:lnTo>
                    <a:lnTo>
                      <a:pt x="124" y="265"/>
                    </a:lnTo>
                    <a:lnTo>
                      <a:pt x="124" y="266"/>
                    </a:lnTo>
                    <a:lnTo>
                      <a:pt x="125" y="269"/>
                    </a:lnTo>
                    <a:lnTo>
                      <a:pt x="125" y="269"/>
                    </a:lnTo>
                    <a:lnTo>
                      <a:pt x="127" y="272"/>
                    </a:lnTo>
                    <a:lnTo>
                      <a:pt x="128" y="276"/>
                    </a:lnTo>
                    <a:lnTo>
                      <a:pt x="127" y="280"/>
                    </a:lnTo>
                    <a:lnTo>
                      <a:pt x="127" y="280"/>
                    </a:lnTo>
                    <a:lnTo>
                      <a:pt x="125" y="290"/>
                    </a:lnTo>
                    <a:lnTo>
                      <a:pt x="124" y="292"/>
                    </a:lnTo>
                    <a:lnTo>
                      <a:pt x="123" y="292"/>
                    </a:lnTo>
                    <a:lnTo>
                      <a:pt x="122" y="292"/>
                    </a:lnTo>
                    <a:lnTo>
                      <a:pt x="122" y="292"/>
                    </a:lnTo>
                    <a:lnTo>
                      <a:pt x="119" y="287"/>
                    </a:lnTo>
                    <a:lnTo>
                      <a:pt x="115" y="282"/>
                    </a:lnTo>
                    <a:lnTo>
                      <a:pt x="115" y="282"/>
                    </a:lnTo>
                    <a:lnTo>
                      <a:pt x="114" y="281"/>
                    </a:lnTo>
                    <a:lnTo>
                      <a:pt x="114" y="280"/>
                    </a:lnTo>
                    <a:lnTo>
                      <a:pt x="113" y="278"/>
                    </a:lnTo>
                    <a:lnTo>
                      <a:pt x="113" y="277"/>
                    </a:lnTo>
                    <a:lnTo>
                      <a:pt x="113" y="277"/>
                    </a:lnTo>
                    <a:lnTo>
                      <a:pt x="106" y="274"/>
                    </a:lnTo>
                    <a:lnTo>
                      <a:pt x="101" y="272"/>
                    </a:lnTo>
                    <a:lnTo>
                      <a:pt x="99" y="272"/>
                    </a:lnTo>
                    <a:lnTo>
                      <a:pt x="99" y="272"/>
                    </a:lnTo>
                    <a:lnTo>
                      <a:pt x="89" y="287"/>
                    </a:lnTo>
                    <a:lnTo>
                      <a:pt x="89" y="287"/>
                    </a:lnTo>
                    <a:lnTo>
                      <a:pt x="98" y="295"/>
                    </a:lnTo>
                    <a:lnTo>
                      <a:pt x="107" y="304"/>
                    </a:lnTo>
                    <a:lnTo>
                      <a:pt x="107" y="304"/>
                    </a:lnTo>
                    <a:lnTo>
                      <a:pt x="111" y="309"/>
                    </a:lnTo>
                    <a:lnTo>
                      <a:pt x="114" y="315"/>
                    </a:lnTo>
                    <a:lnTo>
                      <a:pt x="119" y="326"/>
                    </a:lnTo>
                    <a:lnTo>
                      <a:pt x="121" y="337"/>
                    </a:lnTo>
                    <a:lnTo>
                      <a:pt x="122" y="343"/>
                    </a:lnTo>
                    <a:lnTo>
                      <a:pt x="122" y="343"/>
                    </a:lnTo>
                    <a:lnTo>
                      <a:pt x="123" y="345"/>
                    </a:lnTo>
                    <a:lnTo>
                      <a:pt x="124" y="346"/>
                    </a:lnTo>
                    <a:lnTo>
                      <a:pt x="128" y="348"/>
                    </a:lnTo>
                    <a:lnTo>
                      <a:pt x="131" y="350"/>
                    </a:lnTo>
                    <a:lnTo>
                      <a:pt x="132" y="350"/>
                    </a:lnTo>
                    <a:lnTo>
                      <a:pt x="131" y="350"/>
                    </a:lnTo>
                    <a:lnTo>
                      <a:pt x="131" y="350"/>
                    </a:lnTo>
                    <a:lnTo>
                      <a:pt x="126" y="350"/>
                    </a:lnTo>
                    <a:lnTo>
                      <a:pt x="124" y="350"/>
                    </a:lnTo>
                    <a:lnTo>
                      <a:pt x="123" y="350"/>
                    </a:lnTo>
                    <a:lnTo>
                      <a:pt x="123" y="350"/>
                    </a:lnTo>
                    <a:lnTo>
                      <a:pt x="123" y="351"/>
                    </a:lnTo>
                    <a:lnTo>
                      <a:pt x="123" y="352"/>
                    </a:lnTo>
                    <a:lnTo>
                      <a:pt x="126" y="356"/>
                    </a:lnTo>
                    <a:lnTo>
                      <a:pt x="126" y="356"/>
                    </a:lnTo>
                    <a:lnTo>
                      <a:pt x="127" y="359"/>
                    </a:lnTo>
                    <a:lnTo>
                      <a:pt x="128" y="364"/>
                    </a:lnTo>
                    <a:lnTo>
                      <a:pt x="130" y="378"/>
                    </a:lnTo>
                    <a:lnTo>
                      <a:pt x="131" y="404"/>
                    </a:lnTo>
                    <a:lnTo>
                      <a:pt x="131" y="404"/>
                    </a:lnTo>
                    <a:lnTo>
                      <a:pt x="128" y="425"/>
                    </a:lnTo>
                    <a:lnTo>
                      <a:pt x="125" y="443"/>
                    </a:lnTo>
                    <a:lnTo>
                      <a:pt x="125" y="443"/>
                    </a:lnTo>
                    <a:lnTo>
                      <a:pt x="123" y="456"/>
                    </a:lnTo>
                    <a:lnTo>
                      <a:pt x="122" y="471"/>
                    </a:lnTo>
                    <a:lnTo>
                      <a:pt x="122" y="471"/>
                    </a:lnTo>
                    <a:lnTo>
                      <a:pt x="120" y="484"/>
                    </a:lnTo>
                    <a:lnTo>
                      <a:pt x="117" y="500"/>
                    </a:lnTo>
                    <a:lnTo>
                      <a:pt x="117" y="500"/>
                    </a:lnTo>
                    <a:lnTo>
                      <a:pt x="115" y="506"/>
                    </a:lnTo>
                    <a:lnTo>
                      <a:pt x="113" y="510"/>
                    </a:lnTo>
                    <a:lnTo>
                      <a:pt x="112" y="515"/>
                    </a:lnTo>
                    <a:lnTo>
                      <a:pt x="111" y="521"/>
                    </a:lnTo>
                    <a:lnTo>
                      <a:pt x="111" y="521"/>
                    </a:lnTo>
                    <a:lnTo>
                      <a:pt x="110" y="527"/>
                    </a:lnTo>
                    <a:lnTo>
                      <a:pt x="109" y="533"/>
                    </a:lnTo>
                    <a:lnTo>
                      <a:pt x="106" y="537"/>
                    </a:lnTo>
                    <a:lnTo>
                      <a:pt x="104" y="541"/>
                    </a:lnTo>
                    <a:lnTo>
                      <a:pt x="104" y="541"/>
                    </a:lnTo>
                    <a:lnTo>
                      <a:pt x="103" y="544"/>
                    </a:lnTo>
                    <a:lnTo>
                      <a:pt x="102" y="548"/>
                    </a:lnTo>
                    <a:lnTo>
                      <a:pt x="101" y="552"/>
                    </a:lnTo>
                    <a:lnTo>
                      <a:pt x="99" y="555"/>
                    </a:lnTo>
                    <a:lnTo>
                      <a:pt x="99" y="555"/>
                    </a:lnTo>
                    <a:lnTo>
                      <a:pt x="95" y="558"/>
                    </a:lnTo>
                    <a:lnTo>
                      <a:pt x="91" y="561"/>
                    </a:lnTo>
                    <a:lnTo>
                      <a:pt x="83" y="563"/>
                    </a:lnTo>
                    <a:lnTo>
                      <a:pt x="83" y="563"/>
                    </a:lnTo>
                    <a:lnTo>
                      <a:pt x="81" y="565"/>
                    </a:lnTo>
                    <a:lnTo>
                      <a:pt x="79" y="567"/>
                    </a:lnTo>
                    <a:lnTo>
                      <a:pt x="77" y="570"/>
                    </a:lnTo>
                    <a:lnTo>
                      <a:pt x="77" y="570"/>
                    </a:lnTo>
                    <a:lnTo>
                      <a:pt x="76" y="572"/>
                    </a:lnTo>
                    <a:lnTo>
                      <a:pt x="75" y="575"/>
                    </a:lnTo>
                    <a:lnTo>
                      <a:pt x="75" y="580"/>
                    </a:lnTo>
                    <a:lnTo>
                      <a:pt x="75" y="580"/>
                    </a:lnTo>
                    <a:lnTo>
                      <a:pt x="74" y="584"/>
                    </a:lnTo>
                    <a:lnTo>
                      <a:pt x="72" y="590"/>
                    </a:lnTo>
                    <a:lnTo>
                      <a:pt x="69" y="601"/>
                    </a:lnTo>
                    <a:lnTo>
                      <a:pt x="69" y="601"/>
                    </a:lnTo>
                    <a:lnTo>
                      <a:pt x="72" y="605"/>
                    </a:lnTo>
                    <a:lnTo>
                      <a:pt x="73" y="609"/>
                    </a:lnTo>
                    <a:lnTo>
                      <a:pt x="73" y="614"/>
                    </a:lnTo>
                    <a:lnTo>
                      <a:pt x="73" y="614"/>
                    </a:lnTo>
                    <a:lnTo>
                      <a:pt x="72" y="619"/>
                    </a:lnTo>
                    <a:lnTo>
                      <a:pt x="70" y="621"/>
                    </a:lnTo>
                    <a:lnTo>
                      <a:pt x="66" y="627"/>
                    </a:lnTo>
                    <a:lnTo>
                      <a:pt x="66" y="627"/>
                    </a:lnTo>
                    <a:lnTo>
                      <a:pt x="65" y="629"/>
                    </a:lnTo>
                    <a:lnTo>
                      <a:pt x="65" y="629"/>
                    </a:lnTo>
                    <a:lnTo>
                      <a:pt x="66" y="630"/>
                    </a:lnTo>
                    <a:lnTo>
                      <a:pt x="66" y="632"/>
                    </a:lnTo>
                    <a:lnTo>
                      <a:pt x="66" y="632"/>
                    </a:lnTo>
                    <a:lnTo>
                      <a:pt x="66" y="635"/>
                    </a:lnTo>
                    <a:lnTo>
                      <a:pt x="65" y="637"/>
                    </a:lnTo>
                    <a:lnTo>
                      <a:pt x="62" y="640"/>
                    </a:lnTo>
                    <a:lnTo>
                      <a:pt x="62" y="640"/>
                    </a:lnTo>
                    <a:lnTo>
                      <a:pt x="62" y="640"/>
                    </a:lnTo>
                    <a:lnTo>
                      <a:pt x="71" y="641"/>
                    </a:lnTo>
                    <a:lnTo>
                      <a:pt x="79" y="642"/>
                    </a:lnTo>
                    <a:lnTo>
                      <a:pt x="79" y="642"/>
                    </a:lnTo>
                    <a:lnTo>
                      <a:pt x="86" y="643"/>
                    </a:lnTo>
                    <a:lnTo>
                      <a:pt x="88" y="644"/>
                    </a:lnTo>
                    <a:lnTo>
                      <a:pt x="89" y="643"/>
                    </a:lnTo>
                    <a:lnTo>
                      <a:pt x="89" y="643"/>
                    </a:lnTo>
                    <a:lnTo>
                      <a:pt x="89" y="642"/>
                    </a:lnTo>
                    <a:lnTo>
                      <a:pt x="91" y="642"/>
                    </a:lnTo>
                    <a:lnTo>
                      <a:pt x="91" y="642"/>
                    </a:lnTo>
                    <a:lnTo>
                      <a:pt x="97" y="644"/>
                    </a:lnTo>
                    <a:lnTo>
                      <a:pt x="103" y="646"/>
                    </a:lnTo>
                    <a:lnTo>
                      <a:pt x="103" y="646"/>
                    </a:lnTo>
                    <a:lnTo>
                      <a:pt x="105" y="646"/>
                    </a:lnTo>
                    <a:lnTo>
                      <a:pt x="106" y="646"/>
                    </a:lnTo>
                    <a:lnTo>
                      <a:pt x="106" y="645"/>
                    </a:lnTo>
                    <a:lnTo>
                      <a:pt x="106" y="645"/>
                    </a:lnTo>
                    <a:lnTo>
                      <a:pt x="106" y="642"/>
                    </a:lnTo>
                    <a:lnTo>
                      <a:pt x="107" y="640"/>
                    </a:lnTo>
                    <a:lnTo>
                      <a:pt x="107" y="640"/>
                    </a:lnTo>
                    <a:lnTo>
                      <a:pt x="113" y="638"/>
                    </a:lnTo>
                    <a:lnTo>
                      <a:pt x="113" y="638"/>
                    </a:lnTo>
                    <a:lnTo>
                      <a:pt x="118" y="637"/>
                    </a:lnTo>
                    <a:lnTo>
                      <a:pt x="121" y="637"/>
                    </a:lnTo>
                    <a:lnTo>
                      <a:pt x="121" y="637"/>
                    </a:lnTo>
                    <a:lnTo>
                      <a:pt x="123" y="636"/>
                    </a:lnTo>
                    <a:lnTo>
                      <a:pt x="126" y="635"/>
                    </a:lnTo>
                    <a:lnTo>
                      <a:pt x="126" y="635"/>
                    </a:lnTo>
                    <a:lnTo>
                      <a:pt x="129" y="634"/>
                    </a:lnTo>
                    <a:lnTo>
                      <a:pt x="130" y="635"/>
                    </a:lnTo>
                    <a:lnTo>
                      <a:pt x="130" y="635"/>
                    </a:lnTo>
                    <a:lnTo>
                      <a:pt x="130" y="635"/>
                    </a:lnTo>
                    <a:lnTo>
                      <a:pt x="130" y="639"/>
                    </a:lnTo>
                    <a:lnTo>
                      <a:pt x="130" y="642"/>
                    </a:lnTo>
                    <a:lnTo>
                      <a:pt x="130" y="644"/>
                    </a:lnTo>
                    <a:lnTo>
                      <a:pt x="130" y="644"/>
                    </a:lnTo>
                    <a:lnTo>
                      <a:pt x="132" y="647"/>
                    </a:lnTo>
                    <a:lnTo>
                      <a:pt x="132" y="649"/>
                    </a:lnTo>
                    <a:lnTo>
                      <a:pt x="132" y="649"/>
                    </a:lnTo>
                    <a:lnTo>
                      <a:pt x="131" y="650"/>
                    </a:lnTo>
                    <a:lnTo>
                      <a:pt x="130" y="650"/>
                    </a:lnTo>
                    <a:lnTo>
                      <a:pt x="130" y="651"/>
                    </a:lnTo>
                    <a:lnTo>
                      <a:pt x="130" y="651"/>
                    </a:lnTo>
                    <a:lnTo>
                      <a:pt x="134" y="653"/>
                    </a:lnTo>
                    <a:lnTo>
                      <a:pt x="139" y="656"/>
                    </a:lnTo>
                    <a:lnTo>
                      <a:pt x="139" y="656"/>
                    </a:lnTo>
                    <a:lnTo>
                      <a:pt x="144" y="657"/>
                    </a:lnTo>
                    <a:lnTo>
                      <a:pt x="149" y="659"/>
                    </a:lnTo>
                    <a:lnTo>
                      <a:pt x="149" y="659"/>
                    </a:lnTo>
                    <a:lnTo>
                      <a:pt x="151" y="663"/>
                    </a:lnTo>
                    <a:lnTo>
                      <a:pt x="152" y="665"/>
                    </a:lnTo>
                    <a:lnTo>
                      <a:pt x="154" y="665"/>
                    </a:lnTo>
                    <a:lnTo>
                      <a:pt x="154" y="665"/>
                    </a:lnTo>
                    <a:lnTo>
                      <a:pt x="158" y="665"/>
                    </a:lnTo>
                    <a:lnTo>
                      <a:pt x="158" y="665"/>
                    </a:lnTo>
                    <a:lnTo>
                      <a:pt x="160" y="669"/>
                    </a:lnTo>
                    <a:lnTo>
                      <a:pt x="162" y="671"/>
                    </a:lnTo>
                    <a:lnTo>
                      <a:pt x="163" y="672"/>
                    </a:lnTo>
                    <a:lnTo>
                      <a:pt x="163" y="672"/>
                    </a:lnTo>
                    <a:lnTo>
                      <a:pt x="164" y="671"/>
                    </a:lnTo>
                    <a:lnTo>
                      <a:pt x="165" y="670"/>
                    </a:lnTo>
                    <a:lnTo>
                      <a:pt x="166" y="669"/>
                    </a:lnTo>
                    <a:lnTo>
                      <a:pt x="166" y="669"/>
                    </a:lnTo>
                    <a:lnTo>
                      <a:pt x="166" y="669"/>
                    </a:lnTo>
                    <a:lnTo>
                      <a:pt x="168" y="671"/>
                    </a:lnTo>
                    <a:lnTo>
                      <a:pt x="169" y="671"/>
                    </a:lnTo>
                    <a:lnTo>
                      <a:pt x="169" y="670"/>
                    </a:lnTo>
                    <a:lnTo>
                      <a:pt x="169" y="670"/>
                    </a:lnTo>
                    <a:lnTo>
                      <a:pt x="171" y="668"/>
                    </a:lnTo>
                    <a:lnTo>
                      <a:pt x="172" y="667"/>
                    </a:lnTo>
                    <a:lnTo>
                      <a:pt x="174" y="667"/>
                    </a:lnTo>
                    <a:lnTo>
                      <a:pt x="174" y="667"/>
                    </a:lnTo>
                    <a:lnTo>
                      <a:pt x="178" y="667"/>
                    </a:lnTo>
                    <a:lnTo>
                      <a:pt x="179" y="667"/>
                    </a:lnTo>
                    <a:lnTo>
                      <a:pt x="181" y="669"/>
                    </a:lnTo>
                    <a:lnTo>
                      <a:pt x="181" y="669"/>
                    </a:lnTo>
                    <a:lnTo>
                      <a:pt x="179" y="674"/>
                    </a:lnTo>
                    <a:lnTo>
                      <a:pt x="179" y="676"/>
                    </a:lnTo>
                    <a:lnTo>
                      <a:pt x="182" y="678"/>
                    </a:lnTo>
                    <a:lnTo>
                      <a:pt x="182" y="678"/>
                    </a:lnTo>
                    <a:lnTo>
                      <a:pt x="188" y="680"/>
                    </a:lnTo>
                    <a:lnTo>
                      <a:pt x="193" y="681"/>
                    </a:lnTo>
                    <a:lnTo>
                      <a:pt x="193" y="681"/>
                    </a:lnTo>
                    <a:lnTo>
                      <a:pt x="196" y="681"/>
                    </a:lnTo>
                    <a:lnTo>
                      <a:pt x="197" y="681"/>
                    </a:lnTo>
                    <a:lnTo>
                      <a:pt x="198" y="681"/>
                    </a:lnTo>
                    <a:lnTo>
                      <a:pt x="198" y="681"/>
                    </a:lnTo>
                    <a:lnTo>
                      <a:pt x="199" y="679"/>
                    </a:lnTo>
                    <a:lnTo>
                      <a:pt x="200" y="678"/>
                    </a:lnTo>
                    <a:lnTo>
                      <a:pt x="201" y="678"/>
                    </a:lnTo>
                    <a:lnTo>
                      <a:pt x="201" y="678"/>
                    </a:lnTo>
                    <a:lnTo>
                      <a:pt x="208" y="681"/>
                    </a:lnTo>
                    <a:lnTo>
                      <a:pt x="208" y="681"/>
                    </a:lnTo>
                    <a:lnTo>
                      <a:pt x="211" y="684"/>
                    </a:lnTo>
                    <a:lnTo>
                      <a:pt x="215" y="687"/>
                    </a:lnTo>
                    <a:lnTo>
                      <a:pt x="216" y="688"/>
                    </a:lnTo>
                    <a:lnTo>
                      <a:pt x="216" y="688"/>
                    </a:lnTo>
                    <a:lnTo>
                      <a:pt x="219" y="687"/>
                    </a:lnTo>
                    <a:lnTo>
                      <a:pt x="220" y="683"/>
                    </a:lnTo>
                    <a:lnTo>
                      <a:pt x="220" y="683"/>
                    </a:lnTo>
                    <a:lnTo>
                      <a:pt x="221" y="679"/>
                    </a:lnTo>
                    <a:lnTo>
                      <a:pt x="222" y="678"/>
                    </a:lnTo>
                    <a:lnTo>
                      <a:pt x="224" y="678"/>
                    </a:lnTo>
                    <a:lnTo>
                      <a:pt x="224" y="678"/>
                    </a:lnTo>
                    <a:lnTo>
                      <a:pt x="227" y="681"/>
                    </a:lnTo>
                    <a:lnTo>
                      <a:pt x="232" y="683"/>
                    </a:lnTo>
                    <a:lnTo>
                      <a:pt x="232" y="683"/>
                    </a:lnTo>
                    <a:lnTo>
                      <a:pt x="235" y="685"/>
                    </a:lnTo>
                    <a:lnTo>
                      <a:pt x="236" y="689"/>
                    </a:lnTo>
                    <a:lnTo>
                      <a:pt x="236" y="689"/>
                    </a:lnTo>
                    <a:lnTo>
                      <a:pt x="238" y="694"/>
                    </a:lnTo>
                    <a:lnTo>
                      <a:pt x="240" y="696"/>
                    </a:lnTo>
                    <a:lnTo>
                      <a:pt x="242" y="697"/>
                    </a:lnTo>
                    <a:lnTo>
                      <a:pt x="242" y="697"/>
                    </a:lnTo>
                    <a:lnTo>
                      <a:pt x="249" y="698"/>
                    </a:lnTo>
                    <a:lnTo>
                      <a:pt x="251" y="699"/>
                    </a:lnTo>
                    <a:lnTo>
                      <a:pt x="252" y="698"/>
                    </a:lnTo>
                    <a:lnTo>
                      <a:pt x="252" y="698"/>
                    </a:lnTo>
                    <a:lnTo>
                      <a:pt x="253" y="697"/>
                    </a:lnTo>
                    <a:lnTo>
                      <a:pt x="254" y="698"/>
                    </a:lnTo>
                    <a:lnTo>
                      <a:pt x="254" y="698"/>
                    </a:lnTo>
                    <a:lnTo>
                      <a:pt x="255" y="698"/>
                    </a:lnTo>
                    <a:lnTo>
                      <a:pt x="255" y="698"/>
                    </a:lnTo>
                    <a:lnTo>
                      <a:pt x="256" y="698"/>
                    </a:lnTo>
                    <a:lnTo>
                      <a:pt x="257" y="698"/>
                    </a:lnTo>
                    <a:lnTo>
                      <a:pt x="257" y="698"/>
                    </a:lnTo>
                    <a:lnTo>
                      <a:pt x="259" y="699"/>
                    </a:lnTo>
                    <a:lnTo>
                      <a:pt x="261" y="700"/>
                    </a:lnTo>
                    <a:lnTo>
                      <a:pt x="262" y="702"/>
                    </a:lnTo>
                    <a:lnTo>
                      <a:pt x="262" y="702"/>
                    </a:lnTo>
                    <a:lnTo>
                      <a:pt x="266" y="706"/>
                    </a:lnTo>
                    <a:lnTo>
                      <a:pt x="266" y="706"/>
                    </a:lnTo>
                    <a:lnTo>
                      <a:pt x="267" y="710"/>
                    </a:lnTo>
                    <a:lnTo>
                      <a:pt x="268" y="715"/>
                    </a:lnTo>
                    <a:lnTo>
                      <a:pt x="268" y="715"/>
                    </a:lnTo>
                    <a:lnTo>
                      <a:pt x="267" y="720"/>
                    </a:lnTo>
                    <a:lnTo>
                      <a:pt x="267" y="722"/>
                    </a:lnTo>
                    <a:lnTo>
                      <a:pt x="268" y="724"/>
                    </a:lnTo>
                    <a:lnTo>
                      <a:pt x="268" y="724"/>
                    </a:lnTo>
                    <a:lnTo>
                      <a:pt x="270" y="728"/>
                    </a:lnTo>
                    <a:lnTo>
                      <a:pt x="271" y="731"/>
                    </a:lnTo>
                    <a:lnTo>
                      <a:pt x="271" y="731"/>
                    </a:lnTo>
                    <a:lnTo>
                      <a:pt x="273" y="733"/>
                    </a:lnTo>
                    <a:lnTo>
                      <a:pt x="275" y="733"/>
                    </a:lnTo>
                    <a:lnTo>
                      <a:pt x="275" y="733"/>
                    </a:lnTo>
                    <a:lnTo>
                      <a:pt x="277" y="733"/>
                    </a:lnTo>
                    <a:lnTo>
                      <a:pt x="278" y="733"/>
                    </a:lnTo>
                    <a:lnTo>
                      <a:pt x="278" y="733"/>
                    </a:lnTo>
                    <a:lnTo>
                      <a:pt x="281" y="737"/>
                    </a:lnTo>
                    <a:lnTo>
                      <a:pt x="283" y="740"/>
                    </a:lnTo>
                    <a:lnTo>
                      <a:pt x="283" y="740"/>
                    </a:lnTo>
                    <a:lnTo>
                      <a:pt x="285" y="742"/>
                    </a:lnTo>
                    <a:lnTo>
                      <a:pt x="286" y="742"/>
                    </a:lnTo>
                    <a:lnTo>
                      <a:pt x="288" y="742"/>
                    </a:lnTo>
                    <a:lnTo>
                      <a:pt x="288" y="742"/>
                    </a:lnTo>
                    <a:lnTo>
                      <a:pt x="290" y="741"/>
                    </a:lnTo>
                    <a:lnTo>
                      <a:pt x="294" y="740"/>
                    </a:lnTo>
                    <a:lnTo>
                      <a:pt x="294" y="740"/>
                    </a:lnTo>
                    <a:lnTo>
                      <a:pt x="296" y="740"/>
                    </a:lnTo>
                    <a:lnTo>
                      <a:pt x="297" y="739"/>
                    </a:lnTo>
                    <a:lnTo>
                      <a:pt x="297" y="740"/>
                    </a:lnTo>
                    <a:lnTo>
                      <a:pt x="297" y="740"/>
                    </a:lnTo>
                    <a:lnTo>
                      <a:pt x="300" y="743"/>
                    </a:lnTo>
                    <a:lnTo>
                      <a:pt x="301" y="745"/>
                    </a:lnTo>
                    <a:lnTo>
                      <a:pt x="301" y="745"/>
                    </a:lnTo>
                    <a:lnTo>
                      <a:pt x="302" y="746"/>
                    </a:lnTo>
                    <a:lnTo>
                      <a:pt x="302" y="747"/>
                    </a:lnTo>
                    <a:lnTo>
                      <a:pt x="304" y="748"/>
                    </a:lnTo>
                    <a:lnTo>
                      <a:pt x="304" y="748"/>
                    </a:lnTo>
                    <a:lnTo>
                      <a:pt x="304" y="751"/>
                    </a:lnTo>
                    <a:lnTo>
                      <a:pt x="305" y="752"/>
                    </a:lnTo>
                    <a:lnTo>
                      <a:pt x="306" y="752"/>
                    </a:lnTo>
                    <a:lnTo>
                      <a:pt x="306" y="752"/>
                    </a:lnTo>
                    <a:lnTo>
                      <a:pt x="310" y="753"/>
                    </a:lnTo>
                    <a:lnTo>
                      <a:pt x="312" y="752"/>
                    </a:lnTo>
                    <a:lnTo>
                      <a:pt x="312" y="752"/>
                    </a:lnTo>
                    <a:lnTo>
                      <a:pt x="312" y="749"/>
                    </a:lnTo>
                    <a:lnTo>
                      <a:pt x="314" y="749"/>
                    </a:lnTo>
                    <a:lnTo>
                      <a:pt x="314" y="749"/>
                    </a:lnTo>
                    <a:lnTo>
                      <a:pt x="316" y="748"/>
                    </a:lnTo>
                    <a:lnTo>
                      <a:pt x="317" y="746"/>
                    </a:lnTo>
                    <a:lnTo>
                      <a:pt x="317" y="746"/>
                    </a:lnTo>
                    <a:lnTo>
                      <a:pt x="318" y="746"/>
                    </a:lnTo>
                    <a:lnTo>
                      <a:pt x="318" y="746"/>
                    </a:lnTo>
                    <a:lnTo>
                      <a:pt x="319" y="747"/>
                    </a:lnTo>
                    <a:lnTo>
                      <a:pt x="320" y="746"/>
                    </a:lnTo>
                    <a:lnTo>
                      <a:pt x="320" y="746"/>
                    </a:lnTo>
                    <a:lnTo>
                      <a:pt x="325" y="743"/>
                    </a:lnTo>
                    <a:lnTo>
                      <a:pt x="325" y="743"/>
                    </a:lnTo>
                    <a:lnTo>
                      <a:pt x="328" y="744"/>
                    </a:lnTo>
                    <a:lnTo>
                      <a:pt x="331" y="745"/>
                    </a:lnTo>
                    <a:lnTo>
                      <a:pt x="331" y="745"/>
                    </a:lnTo>
                    <a:lnTo>
                      <a:pt x="333" y="747"/>
                    </a:lnTo>
                    <a:lnTo>
                      <a:pt x="334" y="747"/>
                    </a:lnTo>
                    <a:lnTo>
                      <a:pt x="335" y="747"/>
                    </a:lnTo>
                    <a:lnTo>
                      <a:pt x="335" y="747"/>
                    </a:lnTo>
                    <a:lnTo>
                      <a:pt x="337" y="746"/>
                    </a:lnTo>
                    <a:lnTo>
                      <a:pt x="341" y="744"/>
                    </a:lnTo>
                    <a:lnTo>
                      <a:pt x="341" y="744"/>
                    </a:lnTo>
                    <a:lnTo>
                      <a:pt x="344" y="743"/>
                    </a:lnTo>
                    <a:lnTo>
                      <a:pt x="346" y="742"/>
                    </a:lnTo>
                    <a:lnTo>
                      <a:pt x="347" y="740"/>
                    </a:lnTo>
                    <a:lnTo>
                      <a:pt x="347" y="740"/>
                    </a:lnTo>
                    <a:lnTo>
                      <a:pt x="348" y="736"/>
                    </a:lnTo>
                    <a:lnTo>
                      <a:pt x="349" y="734"/>
                    </a:lnTo>
                    <a:lnTo>
                      <a:pt x="351" y="733"/>
                    </a:lnTo>
                    <a:lnTo>
                      <a:pt x="351" y="733"/>
                    </a:lnTo>
                    <a:lnTo>
                      <a:pt x="355" y="731"/>
                    </a:lnTo>
                    <a:lnTo>
                      <a:pt x="357" y="730"/>
                    </a:lnTo>
                    <a:lnTo>
                      <a:pt x="357" y="730"/>
                    </a:lnTo>
                    <a:lnTo>
                      <a:pt x="358" y="731"/>
                    </a:lnTo>
                    <a:lnTo>
                      <a:pt x="359" y="730"/>
                    </a:lnTo>
                    <a:lnTo>
                      <a:pt x="359" y="730"/>
                    </a:lnTo>
                    <a:lnTo>
                      <a:pt x="362" y="728"/>
                    </a:lnTo>
                    <a:lnTo>
                      <a:pt x="364" y="726"/>
                    </a:lnTo>
                    <a:lnTo>
                      <a:pt x="364" y="726"/>
                    </a:lnTo>
                    <a:lnTo>
                      <a:pt x="364" y="724"/>
                    </a:lnTo>
                    <a:lnTo>
                      <a:pt x="365" y="721"/>
                    </a:lnTo>
                    <a:lnTo>
                      <a:pt x="365" y="721"/>
                    </a:lnTo>
                    <a:lnTo>
                      <a:pt x="367" y="719"/>
                    </a:lnTo>
                    <a:lnTo>
                      <a:pt x="370" y="716"/>
                    </a:lnTo>
                    <a:lnTo>
                      <a:pt x="370" y="716"/>
                    </a:lnTo>
                    <a:lnTo>
                      <a:pt x="374" y="714"/>
                    </a:lnTo>
                    <a:lnTo>
                      <a:pt x="375" y="713"/>
                    </a:lnTo>
                    <a:lnTo>
                      <a:pt x="377" y="713"/>
                    </a:lnTo>
                    <a:lnTo>
                      <a:pt x="377" y="713"/>
                    </a:lnTo>
                    <a:lnTo>
                      <a:pt x="379" y="713"/>
                    </a:lnTo>
                    <a:lnTo>
                      <a:pt x="381" y="713"/>
                    </a:lnTo>
                    <a:lnTo>
                      <a:pt x="381" y="713"/>
                    </a:lnTo>
                    <a:lnTo>
                      <a:pt x="382" y="711"/>
                    </a:lnTo>
                    <a:lnTo>
                      <a:pt x="383" y="708"/>
                    </a:lnTo>
                    <a:lnTo>
                      <a:pt x="383" y="708"/>
                    </a:lnTo>
                    <a:lnTo>
                      <a:pt x="383" y="707"/>
                    </a:lnTo>
                    <a:lnTo>
                      <a:pt x="382" y="706"/>
                    </a:lnTo>
                    <a:lnTo>
                      <a:pt x="380" y="704"/>
                    </a:lnTo>
                    <a:lnTo>
                      <a:pt x="380" y="704"/>
                    </a:lnTo>
                    <a:close/>
                    <a:moveTo>
                      <a:pt x="331" y="357"/>
                    </a:moveTo>
                    <a:lnTo>
                      <a:pt x="331" y="357"/>
                    </a:lnTo>
                    <a:lnTo>
                      <a:pt x="333" y="355"/>
                    </a:lnTo>
                    <a:lnTo>
                      <a:pt x="334" y="353"/>
                    </a:lnTo>
                    <a:lnTo>
                      <a:pt x="334" y="353"/>
                    </a:lnTo>
                    <a:lnTo>
                      <a:pt x="335" y="352"/>
                    </a:lnTo>
                    <a:lnTo>
                      <a:pt x="336" y="352"/>
                    </a:lnTo>
                    <a:lnTo>
                      <a:pt x="342" y="353"/>
                    </a:lnTo>
                    <a:lnTo>
                      <a:pt x="342" y="353"/>
                    </a:lnTo>
                    <a:lnTo>
                      <a:pt x="347" y="353"/>
                    </a:lnTo>
                    <a:lnTo>
                      <a:pt x="349" y="354"/>
                    </a:lnTo>
                    <a:lnTo>
                      <a:pt x="350" y="355"/>
                    </a:lnTo>
                    <a:lnTo>
                      <a:pt x="350" y="355"/>
                    </a:lnTo>
                    <a:lnTo>
                      <a:pt x="352" y="357"/>
                    </a:lnTo>
                    <a:lnTo>
                      <a:pt x="354" y="358"/>
                    </a:lnTo>
                    <a:lnTo>
                      <a:pt x="355" y="359"/>
                    </a:lnTo>
                    <a:lnTo>
                      <a:pt x="355" y="360"/>
                    </a:lnTo>
                    <a:lnTo>
                      <a:pt x="355" y="360"/>
                    </a:lnTo>
                    <a:lnTo>
                      <a:pt x="353" y="363"/>
                    </a:lnTo>
                    <a:lnTo>
                      <a:pt x="351" y="366"/>
                    </a:lnTo>
                    <a:lnTo>
                      <a:pt x="351" y="366"/>
                    </a:lnTo>
                    <a:lnTo>
                      <a:pt x="351" y="371"/>
                    </a:lnTo>
                    <a:lnTo>
                      <a:pt x="351" y="373"/>
                    </a:lnTo>
                    <a:lnTo>
                      <a:pt x="351" y="374"/>
                    </a:lnTo>
                    <a:lnTo>
                      <a:pt x="351" y="374"/>
                    </a:lnTo>
                    <a:lnTo>
                      <a:pt x="346" y="374"/>
                    </a:lnTo>
                    <a:lnTo>
                      <a:pt x="342" y="374"/>
                    </a:lnTo>
                    <a:lnTo>
                      <a:pt x="342" y="374"/>
                    </a:lnTo>
                    <a:lnTo>
                      <a:pt x="339" y="375"/>
                    </a:lnTo>
                    <a:lnTo>
                      <a:pt x="337" y="374"/>
                    </a:lnTo>
                    <a:lnTo>
                      <a:pt x="336" y="373"/>
                    </a:lnTo>
                    <a:lnTo>
                      <a:pt x="336" y="373"/>
                    </a:lnTo>
                    <a:lnTo>
                      <a:pt x="332" y="367"/>
                    </a:lnTo>
                    <a:lnTo>
                      <a:pt x="331" y="365"/>
                    </a:lnTo>
                    <a:lnTo>
                      <a:pt x="330" y="364"/>
                    </a:lnTo>
                    <a:lnTo>
                      <a:pt x="330" y="364"/>
                    </a:lnTo>
                    <a:lnTo>
                      <a:pt x="330" y="360"/>
                    </a:lnTo>
                    <a:lnTo>
                      <a:pt x="330" y="358"/>
                    </a:lnTo>
                    <a:lnTo>
                      <a:pt x="331" y="357"/>
                    </a:lnTo>
                    <a:lnTo>
                      <a:pt x="331" y="35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6" name="フリーフォーム 45">
                <a:extLst>
                  <a:ext uri="{FF2B5EF4-FFF2-40B4-BE49-F238E27FC236}">
                    <a16:creationId xmlns:a16="http://schemas.microsoft.com/office/drawing/2014/main" id="{00000000-0008-0000-0000-00007A050000}"/>
                  </a:ext>
                </a:extLst>
              </p:cNvPr>
              <p:cNvSpPr>
                <a:spLocks/>
              </p:cNvSpPr>
              <p:nvPr/>
            </p:nvSpPr>
            <p:spPr bwMode="auto">
              <a:xfrm>
                <a:off x="494" y="428"/>
                <a:ext cx="56" cy="87"/>
              </a:xfrm>
              <a:custGeom>
                <a:avLst/>
                <a:gdLst>
                  <a:gd name="T0" fmla="*/ 424 w 501"/>
                  <a:gd name="T1" fmla="*/ 177 h 783"/>
                  <a:gd name="T2" fmla="*/ 431 w 501"/>
                  <a:gd name="T3" fmla="*/ 146 h 783"/>
                  <a:gd name="T4" fmla="*/ 407 w 501"/>
                  <a:gd name="T5" fmla="*/ 113 h 783"/>
                  <a:gd name="T6" fmla="*/ 378 w 501"/>
                  <a:gd name="T7" fmla="*/ 16 h 783"/>
                  <a:gd name="T8" fmla="*/ 332 w 501"/>
                  <a:gd name="T9" fmla="*/ 28 h 783"/>
                  <a:gd name="T10" fmla="*/ 308 w 501"/>
                  <a:gd name="T11" fmla="*/ 45 h 783"/>
                  <a:gd name="T12" fmla="*/ 268 w 501"/>
                  <a:gd name="T13" fmla="*/ 41 h 783"/>
                  <a:gd name="T14" fmla="*/ 244 w 501"/>
                  <a:gd name="T15" fmla="*/ 44 h 783"/>
                  <a:gd name="T16" fmla="*/ 193 w 501"/>
                  <a:gd name="T17" fmla="*/ 66 h 783"/>
                  <a:gd name="T18" fmla="*/ 152 w 501"/>
                  <a:gd name="T19" fmla="*/ 92 h 783"/>
                  <a:gd name="T20" fmla="*/ 113 w 501"/>
                  <a:gd name="T21" fmla="*/ 99 h 783"/>
                  <a:gd name="T22" fmla="*/ 87 w 501"/>
                  <a:gd name="T23" fmla="*/ 119 h 783"/>
                  <a:gd name="T24" fmla="*/ 79 w 501"/>
                  <a:gd name="T25" fmla="*/ 167 h 783"/>
                  <a:gd name="T26" fmla="*/ 73 w 501"/>
                  <a:gd name="T27" fmla="*/ 239 h 783"/>
                  <a:gd name="T28" fmla="*/ 57 w 501"/>
                  <a:gd name="T29" fmla="*/ 265 h 783"/>
                  <a:gd name="T30" fmla="*/ 69 w 501"/>
                  <a:gd name="T31" fmla="*/ 301 h 783"/>
                  <a:gd name="T32" fmla="*/ 55 w 501"/>
                  <a:gd name="T33" fmla="*/ 344 h 783"/>
                  <a:gd name="T34" fmla="*/ 49 w 501"/>
                  <a:gd name="T35" fmla="*/ 390 h 783"/>
                  <a:gd name="T36" fmla="*/ 27 w 501"/>
                  <a:gd name="T37" fmla="*/ 429 h 783"/>
                  <a:gd name="T38" fmla="*/ 10 w 501"/>
                  <a:gd name="T39" fmla="*/ 476 h 783"/>
                  <a:gd name="T40" fmla="*/ 16 w 501"/>
                  <a:gd name="T41" fmla="*/ 510 h 783"/>
                  <a:gd name="T42" fmla="*/ 33 w 501"/>
                  <a:gd name="T43" fmla="*/ 548 h 783"/>
                  <a:gd name="T44" fmla="*/ 53 w 501"/>
                  <a:gd name="T45" fmla="*/ 584 h 783"/>
                  <a:gd name="T46" fmla="*/ 41 w 501"/>
                  <a:gd name="T47" fmla="*/ 613 h 783"/>
                  <a:gd name="T48" fmla="*/ 53 w 501"/>
                  <a:gd name="T49" fmla="*/ 644 h 783"/>
                  <a:gd name="T50" fmla="*/ 43 w 501"/>
                  <a:gd name="T51" fmla="*/ 684 h 783"/>
                  <a:gd name="T52" fmla="*/ 95 w 501"/>
                  <a:gd name="T53" fmla="*/ 706 h 783"/>
                  <a:gd name="T54" fmla="*/ 139 w 501"/>
                  <a:gd name="T55" fmla="*/ 725 h 783"/>
                  <a:gd name="T56" fmla="*/ 167 w 501"/>
                  <a:gd name="T57" fmla="*/ 742 h 783"/>
                  <a:gd name="T58" fmla="*/ 172 w 501"/>
                  <a:gd name="T59" fmla="*/ 763 h 783"/>
                  <a:gd name="T60" fmla="*/ 204 w 501"/>
                  <a:gd name="T61" fmla="*/ 781 h 783"/>
                  <a:gd name="T62" fmla="*/ 234 w 501"/>
                  <a:gd name="T63" fmla="*/ 749 h 783"/>
                  <a:gd name="T64" fmla="*/ 271 w 501"/>
                  <a:gd name="T65" fmla="*/ 766 h 783"/>
                  <a:gd name="T66" fmla="*/ 283 w 501"/>
                  <a:gd name="T67" fmla="*/ 748 h 783"/>
                  <a:gd name="T68" fmla="*/ 298 w 501"/>
                  <a:gd name="T69" fmla="*/ 703 h 783"/>
                  <a:gd name="T70" fmla="*/ 321 w 501"/>
                  <a:gd name="T71" fmla="*/ 670 h 783"/>
                  <a:gd name="T72" fmla="*/ 356 w 501"/>
                  <a:gd name="T73" fmla="*/ 665 h 783"/>
                  <a:gd name="T74" fmla="*/ 372 w 501"/>
                  <a:gd name="T75" fmla="*/ 695 h 783"/>
                  <a:gd name="T76" fmla="*/ 382 w 501"/>
                  <a:gd name="T77" fmla="*/ 673 h 783"/>
                  <a:gd name="T78" fmla="*/ 378 w 501"/>
                  <a:gd name="T79" fmla="*/ 632 h 783"/>
                  <a:gd name="T80" fmla="*/ 393 w 501"/>
                  <a:gd name="T81" fmla="*/ 658 h 783"/>
                  <a:gd name="T82" fmla="*/ 423 w 501"/>
                  <a:gd name="T83" fmla="*/ 656 h 783"/>
                  <a:gd name="T84" fmla="*/ 413 w 501"/>
                  <a:gd name="T85" fmla="*/ 629 h 783"/>
                  <a:gd name="T86" fmla="*/ 448 w 501"/>
                  <a:gd name="T87" fmla="*/ 621 h 783"/>
                  <a:gd name="T88" fmla="*/ 429 w 501"/>
                  <a:gd name="T89" fmla="*/ 599 h 783"/>
                  <a:gd name="T90" fmla="*/ 437 w 501"/>
                  <a:gd name="T91" fmla="*/ 573 h 783"/>
                  <a:gd name="T92" fmla="*/ 460 w 501"/>
                  <a:gd name="T93" fmla="*/ 554 h 783"/>
                  <a:gd name="T94" fmla="*/ 438 w 501"/>
                  <a:gd name="T95" fmla="*/ 544 h 783"/>
                  <a:gd name="T96" fmla="*/ 448 w 501"/>
                  <a:gd name="T97" fmla="*/ 530 h 783"/>
                  <a:gd name="T98" fmla="*/ 473 w 501"/>
                  <a:gd name="T99" fmla="*/ 508 h 783"/>
                  <a:gd name="T100" fmla="*/ 443 w 501"/>
                  <a:gd name="T101" fmla="*/ 513 h 783"/>
                  <a:gd name="T102" fmla="*/ 463 w 501"/>
                  <a:gd name="T103" fmla="*/ 496 h 783"/>
                  <a:gd name="T104" fmla="*/ 480 w 501"/>
                  <a:gd name="T105" fmla="*/ 478 h 783"/>
                  <a:gd name="T106" fmla="*/ 497 w 501"/>
                  <a:gd name="T107" fmla="*/ 452 h 783"/>
                  <a:gd name="T108" fmla="*/ 467 w 501"/>
                  <a:gd name="T109" fmla="*/ 461 h 783"/>
                  <a:gd name="T110" fmla="*/ 491 w 501"/>
                  <a:gd name="T111" fmla="*/ 426 h 783"/>
                  <a:gd name="T112" fmla="*/ 489 w 501"/>
                  <a:gd name="T113" fmla="*/ 404 h 783"/>
                  <a:gd name="T114" fmla="*/ 476 w 501"/>
                  <a:gd name="T115" fmla="*/ 380 h 783"/>
                  <a:gd name="T116" fmla="*/ 468 w 501"/>
                  <a:gd name="T117" fmla="*/ 373 h 783"/>
                  <a:gd name="T118" fmla="*/ 469 w 501"/>
                  <a:gd name="T119" fmla="*/ 349 h 783"/>
                  <a:gd name="T120" fmla="*/ 478 w 501"/>
                  <a:gd name="T121" fmla="*/ 314 h 783"/>
                  <a:gd name="T122" fmla="*/ 467 w 501"/>
                  <a:gd name="T123" fmla="*/ 264 h 783"/>
                  <a:gd name="T124" fmla="*/ 462 w 501"/>
                  <a:gd name="T125" fmla="*/ 226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1" h="783">
                    <a:moveTo>
                      <a:pt x="461" y="214"/>
                    </a:moveTo>
                    <a:lnTo>
                      <a:pt x="461" y="214"/>
                    </a:lnTo>
                    <a:lnTo>
                      <a:pt x="459" y="211"/>
                    </a:lnTo>
                    <a:lnTo>
                      <a:pt x="456" y="206"/>
                    </a:lnTo>
                    <a:lnTo>
                      <a:pt x="456" y="206"/>
                    </a:lnTo>
                    <a:lnTo>
                      <a:pt x="455" y="205"/>
                    </a:lnTo>
                    <a:lnTo>
                      <a:pt x="453" y="204"/>
                    </a:lnTo>
                    <a:lnTo>
                      <a:pt x="448" y="204"/>
                    </a:lnTo>
                    <a:lnTo>
                      <a:pt x="448" y="204"/>
                    </a:lnTo>
                    <a:lnTo>
                      <a:pt x="444" y="203"/>
                    </a:lnTo>
                    <a:lnTo>
                      <a:pt x="442" y="202"/>
                    </a:lnTo>
                    <a:lnTo>
                      <a:pt x="441" y="201"/>
                    </a:lnTo>
                    <a:lnTo>
                      <a:pt x="441" y="201"/>
                    </a:lnTo>
                    <a:lnTo>
                      <a:pt x="440" y="199"/>
                    </a:lnTo>
                    <a:lnTo>
                      <a:pt x="439" y="197"/>
                    </a:lnTo>
                    <a:lnTo>
                      <a:pt x="439" y="197"/>
                    </a:lnTo>
                    <a:lnTo>
                      <a:pt x="438" y="194"/>
                    </a:lnTo>
                    <a:lnTo>
                      <a:pt x="437" y="191"/>
                    </a:lnTo>
                    <a:lnTo>
                      <a:pt x="437" y="191"/>
                    </a:lnTo>
                    <a:lnTo>
                      <a:pt x="434" y="186"/>
                    </a:lnTo>
                    <a:lnTo>
                      <a:pt x="434" y="186"/>
                    </a:lnTo>
                    <a:lnTo>
                      <a:pt x="432" y="185"/>
                    </a:lnTo>
                    <a:lnTo>
                      <a:pt x="429" y="183"/>
                    </a:lnTo>
                    <a:lnTo>
                      <a:pt x="429" y="183"/>
                    </a:lnTo>
                    <a:lnTo>
                      <a:pt x="428" y="182"/>
                    </a:lnTo>
                    <a:lnTo>
                      <a:pt x="426" y="181"/>
                    </a:lnTo>
                    <a:lnTo>
                      <a:pt x="424" y="177"/>
                    </a:lnTo>
                    <a:lnTo>
                      <a:pt x="424" y="177"/>
                    </a:lnTo>
                    <a:lnTo>
                      <a:pt x="423" y="175"/>
                    </a:lnTo>
                    <a:lnTo>
                      <a:pt x="422" y="175"/>
                    </a:lnTo>
                    <a:lnTo>
                      <a:pt x="421" y="174"/>
                    </a:lnTo>
                    <a:lnTo>
                      <a:pt x="418" y="173"/>
                    </a:lnTo>
                    <a:lnTo>
                      <a:pt x="418" y="173"/>
                    </a:lnTo>
                    <a:lnTo>
                      <a:pt x="417" y="171"/>
                    </a:lnTo>
                    <a:lnTo>
                      <a:pt x="417" y="170"/>
                    </a:lnTo>
                    <a:lnTo>
                      <a:pt x="418" y="168"/>
                    </a:lnTo>
                    <a:lnTo>
                      <a:pt x="418" y="168"/>
                    </a:lnTo>
                    <a:lnTo>
                      <a:pt x="418" y="165"/>
                    </a:lnTo>
                    <a:lnTo>
                      <a:pt x="417" y="162"/>
                    </a:lnTo>
                    <a:lnTo>
                      <a:pt x="417" y="162"/>
                    </a:lnTo>
                    <a:lnTo>
                      <a:pt x="417" y="160"/>
                    </a:lnTo>
                    <a:lnTo>
                      <a:pt x="418" y="158"/>
                    </a:lnTo>
                    <a:lnTo>
                      <a:pt x="418" y="158"/>
                    </a:lnTo>
                    <a:lnTo>
                      <a:pt x="421" y="152"/>
                    </a:lnTo>
                    <a:lnTo>
                      <a:pt x="421" y="152"/>
                    </a:lnTo>
                    <a:lnTo>
                      <a:pt x="424" y="148"/>
                    </a:lnTo>
                    <a:lnTo>
                      <a:pt x="424" y="148"/>
                    </a:lnTo>
                    <a:lnTo>
                      <a:pt x="424" y="147"/>
                    </a:lnTo>
                    <a:lnTo>
                      <a:pt x="424" y="146"/>
                    </a:lnTo>
                    <a:lnTo>
                      <a:pt x="425" y="146"/>
                    </a:lnTo>
                    <a:lnTo>
                      <a:pt x="425" y="146"/>
                    </a:lnTo>
                    <a:lnTo>
                      <a:pt x="426" y="147"/>
                    </a:lnTo>
                    <a:lnTo>
                      <a:pt x="429" y="147"/>
                    </a:lnTo>
                    <a:lnTo>
                      <a:pt x="429" y="147"/>
                    </a:lnTo>
                    <a:lnTo>
                      <a:pt x="430" y="147"/>
                    </a:lnTo>
                    <a:lnTo>
                      <a:pt x="431" y="146"/>
                    </a:lnTo>
                    <a:lnTo>
                      <a:pt x="434" y="144"/>
                    </a:lnTo>
                    <a:lnTo>
                      <a:pt x="434" y="144"/>
                    </a:lnTo>
                    <a:lnTo>
                      <a:pt x="434" y="143"/>
                    </a:lnTo>
                    <a:lnTo>
                      <a:pt x="434" y="141"/>
                    </a:lnTo>
                    <a:lnTo>
                      <a:pt x="431" y="138"/>
                    </a:lnTo>
                    <a:lnTo>
                      <a:pt x="431" y="138"/>
                    </a:lnTo>
                    <a:lnTo>
                      <a:pt x="429" y="134"/>
                    </a:lnTo>
                    <a:lnTo>
                      <a:pt x="427" y="131"/>
                    </a:lnTo>
                    <a:lnTo>
                      <a:pt x="427" y="131"/>
                    </a:lnTo>
                    <a:lnTo>
                      <a:pt x="422" y="128"/>
                    </a:lnTo>
                    <a:lnTo>
                      <a:pt x="417" y="126"/>
                    </a:lnTo>
                    <a:lnTo>
                      <a:pt x="417" y="126"/>
                    </a:lnTo>
                    <a:lnTo>
                      <a:pt x="411" y="125"/>
                    </a:lnTo>
                    <a:lnTo>
                      <a:pt x="411" y="125"/>
                    </a:lnTo>
                    <a:lnTo>
                      <a:pt x="409" y="124"/>
                    </a:lnTo>
                    <a:lnTo>
                      <a:pt x="407" y="123"/>
                    </a:lnTo>
                    <a:lnTo>
                      <a:pt x="407" y="123"/>
                    </a:lnTo>
                    <a:lnTo>
                      <a:pt x="405" y="123"/>
                    </a:lnTo>
                    <a:lnTo>
                      <a:pt x="405" y="122"/>
                    </a:lnTo>
                    <a:lnTo>
                      <a:pt x="404" y="120"/>
                    </a:lnTo>
                    <a:lnTo>
                      <a:pt x="405" y="119"/>
                    </a:lnTo>
                    <a:lnTo>
                      <a:pt x="405" y="119"/>
                    </a:lnTo>
                    <a:lnTo>
                      <a:pt x="409" y="118"/>
                    </a:lnTo>
                    <a:lnTo>
                      <a:pt x="409" y="118"/>
                    </a:lnTo>
                    <a:lnTo>
                      <a:pt x="406" y="116"/>
                    </a:lnTo>
                    <a:lnTo>
                      <a:pt x="406" y="116"/>
                    </a:lnTo>
                    <a:lnTo>
                      <a:pt x="405" y="115"/>
                    </a:lnTo>
                    <a:lnTo>
                      <a:pt x="407" y="113"/>
                    </a:lnTo>
                    <a:lnTo>
                      <a:pt x="411" y="109"/>
                    </a:lnTo>
                    <a:lnTo>
                      <a:pt x="411" y="109"/>
                    </a:lnTo>
                    <a:lnTo>
                      <a:pt x="414" y="108"/>
                    </a:lnTo>
                    <a:lnTo>
                      <a:pt x="418" y="107"/>
                    </a:lnTo>
                    <a:lnTo>
                      <a:pt x="418" y="107"/>
                    </a:lnTo>
                    <a:lnTo>
                      <a:pt x="418" y="106"/>
                    </a:lnTo>
                    <a:lnTo>
                      <a:pt x="418" y="104"/>
                    </a:lnTo>
                    <a:lnTo>
                      <a:pt x="416" y="98"/>
                    </a:lnTo>
                    <a:lnTo>
                      <a:pt x="416" y="98"/>
                    </a:lnTo>
                    <a:lnTo>
                      <a:pt x="415" y="95"/>
                    </a:lnTo>
                    <a:lnTo>
                      <a:pt x="414" y="88"/>
                    </a:lnTo>
                    <a:lnTo>
                      <a:pt x="414" y="88"/>
                    </a:lnTo>
                    <a:lnTo>
                      <a:pt x="404" y="68"/>
                    </a:lnTo>
                    <a:lnTo>
                      <a:pt x="404" y="68"/>
                    </a:lnTo>
                    <a:lnTo>
                      <a:pt x="400" y="61"/>
                    </a:lnTo>
                    <a:lnTo>
                      <a:pt x="398" y="53"/>
                    </a:lnTo>
                    <a:lnTo>
                      <a:pt x="398" y="53"/>
                    </a:lnTo>
                    <a:lnTo>
                      <a:pt x="396" y="49"/>
                    </a:lnTo>
                    <a:lnTo>
                      <a:pt x="393" y="44"/>
                    </a:lnTo>
                    <a:lnTo>
                      <a:pt x="393" y="44"/>
                    </a:lnTo>
                    <a:lnTo>
                      <a:pt x="391" y="39"/>
                    </a:lnTo>
                    <a:lnTo>
                      <a:pt x="389" y="34"/>
                    </a:lnTo>
                    <a:lnTo>
                      <a:pt x="389" y="34"/>
                    </a:lnTo>
                    <a:lnTo>
                      <a:pt x="383" y="30"/>
                    </a:lnTo>
                    <a:lnTo>
                      <a:pt x="380" y="25"/>
                    </a:lnTo>
                    <a:lnTo>
                      <a:pt x="380" y="25"/>
                    </a:lnTo>
                    <a:lnTo>
                      <a:pt x="379" y="21"/>
                    </a:lnTo>
                    <a:lnTo>
                      <a:pt x="378" y="16"/>
                    </a:lnTo>
                    <a:lnTo>
                      <a:pt x="378" y="16"/>
                    </a:lnTo>
                    <a:lnTo>
                      <a:pt x="377" y="15"/>
                    </a:lnTo>
                    <a:lnTo>
                      <a:pt x="376" y="13"/>
                    </a:lnTo>
                    <a:lnTo>
                      <a:pt x="374" y="12"/>
                    </a:lnTo>
                    <a:lnTo>
                      <a:pt x="374" y="12"/>
                    </a:lnTo>
                    <a:lnTo>
                      <a:pt x="369" y="4"/>
                    </a:lnTo>
                    <a:lnTo>
                      <a:pt x="369" y="4"/>
                    </a:lnTo>
                    <a:lnTo>
                      <a:pt x="366" y="0"/>
                    </a:lnTo>
                    <a:lnTo>
                      <a:pt x="366" y="0"/>
                    </a:lnTo>
                    <a:lnTo>
                      <a:pt x="366" y="0"/>
                    </a:lnTo>
                    <a:lnTo>
                      <a:pt x="364" y="4"/>
                    </a:lnTo>
                    <a:lnTo>
                      <a:pt x="364" y="4"/>
                    </a:lnTo>
                    <a:lnTo>
                      <a:pt x="362" y="6"/>
                    </a:lnTo>
                    <a:lnTo>
                      <a:pt x="360" y="8"/>
                    </a:lnTo>
                    <a:lnTo>
                      <a:pt x="360" y="8"/>
                    </a:lnTo>
                    <a:lnTo>
                      <a:pt x="357" y="10"/>
                    </a:lnTo>
                    <a:lnTo>
                      <a:pt x="353" y="11"/>
                    </a:lnTo>
                    <a:lnTo>
                      <a:pt x="353" y="11"/>
                    </a:lnTo>
                    <a:lnTo>
                      <a:pt x="349" y="13"/>
                    </a:lnTo>
                    <a:lnTo>
                      <a:pt x="344" y="14"/>
                    </a:lnTo>
                    <a:lnTo>
                      <a:pt x="344" y="14"/>
                    </a:lnTo>
                    <a:lnTo>
                      <a:pt x="336" y="17"/>
                    </a:lnTo>
                    <a:lnTo>
                      <a:pt x="336" y="17"/>
                    </a:lnTo>
                    <a:lnTo>
                      <a:pt x="333" y="21"/>
                    </a:lnTo>
                    <a:lnTo>
                      <a:pt x="333" y="21"/>
                    </a:lnTo>
                    <a:lnTo>
                      <a:pt x="331" y="27"/>
                    </a:lnTo>
                    <a:lnTo>
                      <a:pt x="331" y="27"/>
                    </a:lnTo>
                    <a:lnTo>
                      <a:pt x="332" y="28"/>
                    </a:lnTo>
                    <a:lnTo>
                      <a:pt x="333" y="29"/>
                    </a:lnTo>
                    <a:lnTo>
                      <a:pt x="333" y="29"/>
                    </a:lnTo>
                    <a:lnTo>
                      <a:pt x="333" y="30"/>
                    </a:lnTo>
                    <a:lnTo>
                      <a:pt x="333" y="30"/>
                    </a:lnTo>
                    <a:lnTo>
                      <a:pt x="331" y="32"/>
                    </a:lnTo>
                    <a:lnTo>
                      <a:pt x="331" y="32"/>
                    </a:lnTo>
                    <a:lnTo>
                      <a:pt x="332" y="32"/>
                    </a:lnTo>
                    <a:lnTo>
                      <a:pt x="332" y="34"/>
                    </a:lnTo>
                    <a:lnTo>
                      <a:pt x="332" y="34"/>
                    </a:lnTo>
                    <a:lnTo>
                      <a:pt x="332" y="35"/>
                    </a:lnTo>
                    <a:lnTo>
                      <a:pt x="330" y="36"/>
                    </a:lnTo>
                    <a:lnTo>
                      <a:pt x="330" y="36"/>
                    </a:lnTo>
                    <a:lnTo>
                      <a:pt x="329" y="37"/>
                    </a:lnTo>
                    <a:lnTo>
                      <a:pt x="328" y="39"/>
                    </a:lnTo>
                    <a:lnTo>
                      <a:pt x="328" y="39"/>
                    </a:lnTo>
                    <a:lnTo>
                      <a:pt x="326" y="41"/>
                    </a:lnTo>
                    <a:lnTo>
                      <a:pt x="322" y="42"/>
                    </a:lnTo>
                    <a:lnTo>
                      <a:pt x="322" y="42"/>
                    </a:lnTo>
                    <a:lnTo>
                      <a:pt x="319" y="44"/>
                    </a:lnTo>
                    <a:lnTo>
                      <a:pt x="317" y="46"/>
                    </a:lnTo>
                    <a:lnTo>
                      <a:pt x="317" y="46"/>
                    </a:lnTo>
                    <a:lnTo>
                      <a:pt x="315" y="47"/>
                    </a:lnTo>
                    <a:lnTo>
                      <a:pt x="314" y="46"/>
                    </a:lnTo>
                    <a:lnTo>
                      <a:pt x="314" y="46"/>
                    </a:lnTo>
                    <a:lnTo>
                      <a:pt x="312" y="46"/>
                    </a:lnTo>
                    <a:lnTo>
                      <a:pt x="311" y="47"/>
                    </a:lnTo>
                    <a:lnTo>
                      <a:pt x="311" y="47"/>
                    </a:lnTo>
                    <a:lnTo>
                      <a:pt x="308" y="45"/>
                    </a:lnTo>
                    <a:lnTo>
                      <a:pt x="306" y="42"/>
                    </a:lnTo>
                    <a:lnTo>
                      <a:pt x="306" y="42"/>
                    </a:lnTo>
                    <a:lnTo>
                      <a:pt x="304" y="40"/>
                    </a:lnTo>
                    <a:lnTo>
                      <a:pt x="304" y="40"/>
                    </a:lnTo>
                    <a:lnTo>
                      <a:pt x="299" y="38"/>
                    </a:lnTo>
                    <a:lnTo>
                      <a:pt x="299" y="38"/>
                    </a:lnTo>
                    <a:lnTo>
                      <a:pt x="297" y="36"/>
                    </a:lnTo>
                    <a:lnTo>
                      <a:pt x="294" y="35"/>
                    </a:lnTo>
                    <a:lnTo>
                      <a:pt x="294" y="35"/>
                    </a:lnTo>
                    <a:lnTo>
                      <a:pt x="289" y="35"/>
                    </a:lnTo>
                    <a:lnTo>
                      <a:pt x="287" y="35"/>
                    </a:lnTo>
                    <a:lnTo>
                      <a:pt x="287" y="35"/>
                    </a:lnTo>
                    <a:lnTo>
                      <a:pt x="284" y="35"/>
                    </a:lnTo>
                    <a:lnTo>
                      <a:pt x="281" y="35"/>
                    </a:lnTo>
                    <a:lnTo>
                      <a:pt x="281" y="35"/>
                    </a:lnTo>
                    <a:lnTo>
                      <a:pt x="280" y="35"/>
                    </a:lnTo>
                    <a:lnTo>
                      <a:pt x="278" y="37"/>
                    </a:lnTo>
                    <a:lnTo>
                      <a:pt x="278" y="37"/>
                    </a:lnTo>
                    <a:lnTo>
                      <a:pt x="275" y="41"/>
                    </a:lnTo>
                    <a:lnTo>
                      <a:pt x="275" y="41"/>
                    </a:lnTo>
                    <a:lnTo>
                      <a:pt x="274" y="41"/>
                    </a:lnTo>
                    <a:lnTo>
                      <a:pt x="273" y="40"/>
                    </a:lnTo>
                    <a:lnTo>
                      <a:pt x="273" y="40"/>
                    </a:lnTo>
                    <a:lnTo>
                      <a:pt x="271" y="41"/>
                    </a:lnTo>
                    <a:lnTo>
                      <a:pt x="270" y="43"/>
                    </a:lnTo>
                    <a:lnTo>
                      <a:pt x="270" y="43"/>
                    </a:lnTo>
                    <a:lnTo>
                      <a:pt x="269" y="42"/>
                    </a:lnTo>
                    <a:lnTo>
                      <a:pt x="268" y="41"/>
                    </a:lnTo>
                    <a:lnTo>
                      <a:pt x="266" y="39"/>
                    </a:lnTo>
                    <a:lnTo>
                      <a:pt x="266" y="39"/>
                    </a:lnTo>
                    <a:lnTo>
                      <a:pt x="265" y="39"/>
                    </a:lnTo>
                    <a:lnTo>
                      <a:pt x="264" y="41"/>
                    </a:lnTo>
                    <a:lnTo>
                      <a:pt x="264" y="41"/>
                    </a:lnTo>
                    <a:lnTo>
                      <a:pt x="263" y="43"/>
                    </a:lnTo>
                    <a:lnTo>
                      <a:pt x="262" y="46"/>
                    </a:lnTo>
                    <a:lnTo>
                      <a:pt x="262" y="46"/>
                    </a:lnTo>
                    <a:lnTo>
                      <a:pt x="261" y="48"/>
                    </a:lnTo>
                    <a:lnTo>
                      <a:pt x="260" y="51"/>
                    </a:lnTo>
                    <a:lnTo>
                      <a:pt x="260" y="51"/>
                    </a:lnTo>
                    <a:lnTo>
                      <a:pt x="259" y="51"/>
                    </a:lnTo>
                    <a:lnTo>
                      <a:pt x="259" y="51"/>
                    </a:lnTo>
                    <a:lnTo>
                      <a:pt x="257" y="51"/>
                    </a:lnTo>
                    <a:lnTo>
                      <a:pt x="256" y="50"/>
                    </a:lnTo>
                    <a:lnTo>
                      <a:pt x="256" y="50"/>
                    </a:lnTo>
                    <a:lnTo>
                      <a:pt x="254" y="52"/>
                    </a:lnTo>
                    <a:lnTo>
                      <a:pt x="251" y="54"/>
                    </a:lnTo>
                    <a:lnTo>
                      <a:pt x="251" y="54"/>
                    </a:lnTo>
                    <a:lnTo>
                      <a:pt x="250" y="55"/>
                    </a:lnTo>
                    <a:lnTo>
                      <a:pt x="249" y="55"/>
                    </a:lnTo>
                    <a:lnTo>
                      <a:pt x="249" y="54"/>
                    </a:lnTo>
                    <a:lnTo>
                      <a:pt x="249" y="54"/>
                    </a:lnTo>
                    <a:lnTo>
                      <a:pt x="246" y="50"/>
                    </a:lnTo>
                    <a:lnTo>
                      <a:pt x="243" y="48"/>
                    </a:lnTo>
                    <a:lnTo>
                      <a:pt x="243" y="48"/>
                    </a:lnTo>
                    <a:lnTo>
                      <a:pt x="243" y="46"/>
                    </a:lnTo>
                    <a:lnTo>
                      <a:pt x="244" y="44"/>
                    </a:lnTo>
                    <a:lnTo>
                      <a:pt x="244" y="44"/>
                    </a:lnTo>
                    <a:lnTo>
                      <a:pt x="243" y="42"/>
                    </a:lnTo>
                    <a:lnTo>
                      <a:pt x="242" y="41"/>
                    </a:lnTo>
                    <a:lnTo>
                      <a:pt x="242" y="41"/>
                    </a:lnTo>
                    <a:lnTo>
                      <a:pt x="238" y="37"/>
                    </a:lnTo>
                    <a:lnTo>
                      <a:pt x="238" y="37"/>
                    </a:lnTo>
                    <a:lnTo>
                      <a:pt x="237" y="37"/>
                    </a:lnTo>
                    <a:lnTo>
                      <a:pt x="236" y="37"/>
                    </a:lnTo>
                    <a:lnTo>
                      <a:pt x="235" y="39"/>
                    </a:lnTo>
                    <a:lnTo>
                      <a:pt x="235" y="39"/>
                    </a:lnTo>
                    <a:lnTo>
                      <a:pt x="233" y="40"/>
                    </a:lnTo>
                    <a:lnTo>
                      <a:pt x="230" y="41"/>
                    </a:lnTo>
                    <a:lnTo>
                      <a:pt x="230" y="41"/>
                    </a:lnTo>
                    <a:lnTo>
                      <a:pt x="229" y="42"/>
                    </a:lnTo>
                    <a:lnTo>
                      <a:pt x="229" y="45"/>
                    </a:lnTo>
                    <a:lnTo>
                      <a:pt x="229" y="45"/>
                    </a:lnTo>
                    <a:lnTo>
                      <a:pt x="227" y="47"/>
                    </a:lnTo>
                    <a:lnTo>
                      <a:pt x="222" y="49"/>
                    </a:lnTo>
                    <a:lnTo>
                      <a:pt x="222" y="49"/>
                    </a:lnTo>
                    <a:lnTo>
                      <a:pt x="216" y="51"/>
                    </a:lnTo>
                    <a:lnTo>
                      <a:pt x="216" y="51"/>
                    </a:lnTo>
                    <a:lnTo>
                      <a:pt x="206" y="60"/>
                    </a:lnTo>
                    <a:lnTo>
                      <a:pt x="206" y="60"/>
                    </a:lnTo>
                    <a:lnTo>
                      <a:pt x="202" y="63"/>
                    </a:lnTo>
                    <a:lnTo>
                      <a:pt x="202" y="63"/>
                    </a:lnTo>
                    <a:lnTo>
                      <a:pt x="199" y="65"/>
                    </a:lnTo>
                    <a:lnTo>
                      <a:pt x="193" y="66"/>
                    </a:lnTo>
                    <a:lnTo>
                      <a:pt x="193" y="66"/>
                    </a:lnTo>
                    <a:lnTo>
                      <a:pt x="191" y="67"/>
                    </a:lnTo>
                    <a:lnTo>
                      <a:pt x="189" y="66"/>
                    </a:lnTo>
                    <a:lnTo>
                      <a:pt x="186" y="65"/>
                    </a:lnTo>
                    <a:lnTo>
                      <a:pt x="186" y="65"/>
                    </a:lnTo>
                    <a:lnTo>
                      <a:pt x="183" y="67"/>
                    </a:lnTo>
                    <a:lnTo>
                      <a:pt x="179" y="69"/>
                    </a:lnTo>
                    <a:lnTo>
                      <a:pt x="179" y="69"/>
                    </a:lnTo>
                    <a:lnTo>
                      <a:pt x="177" y="70"/>
                    </a:lnTo>
                    <a:lnTo>
                      <a:pt x="174" y="70"/>
                    </a:lnTo>
                    <a:lnTo>
                      <a:pt x="174" y="70"/>
                    </a:lnTo>
                    <a:lnTo>
                      <a:pt x="173" y="70"/>
                    </a:lnTo>
                    <a:lnTo>
                      <a:pt x="172" y="72"/>
                    </a:lnTo>
                    <a:lnTo>
                      <a:pt x="172" y="72"/>
                    </a:lnTo>
                    <a:lnTo>
                      <a:pt x="170" y="73"/>
                    </a:lnTo>
                    <a:lnTo>
                      <a:pt x="166" y="75"/>
                    </a:lnTo>
                    <a:lnTo>
                      <a:pt x="166" y="75"/>
                    </a:lnTo>
                    <a:lnTo>
                      <a:pt x="159" y="79"/>
                    </a:lnTo>
                    <a:lnTo>
                      <a:pt x="159" y="79"/>
                    </a:lnTo>
                    <a:lnTo>
                      <a:pt x="159" y="80"/>
                    </a:lnTo>
                    <a:lnTo>
                      <a:pt x="160" y="82"/>
                    </a:lnTo>
                    <a:lnTo>
                      <a:pt x="163" y="86"/>
                    </a:lnTo>
                    <a:lnTo>
                      <a:pt x="163" y="86"/>
                    </a:lnTo>
                    <a:lnTo>
                      <a:pt x="164" y="87"/>
                    </a:lnTo>
                    <a:lnTo>
                      <a:pt x="161" y="90"/>
                    </a:lnTo>
                    <a:lnTo>
                      <a:pt x="161" y="90"/>
                    </a:lnTo>
                    <a:lnTo>
                      <a:pt x="159" y="91"/>
                    </a:lnTo>
                    <a:lnTo>
                      <a:pt x="157" y="91"/>
                    </a:lnTo>
                    <a:lnTo>
                      <a:pt x="152" y="92"/>
                    </a:lnTo>
                    <a:lnTo>
                      <a:pt x="152" y="92"/>
                    </a:lnTo>
                    <a:lnTo>
                      <a:pt x="150" y="93"/>
                    </a:lnTo>
                    <a:lnTo>
                      <a:pt x="148" y="94"/>
                    </a:lnTo>
                    <a:lnTo>
                      <a:pt x="146" y="97"/>
                    </a:lnTo>
                    <a:lnTo>
                      <a:pt x="146" y="97"/>
                    </a:lnTo>
                    <a:lnTo>
                      <a:pt x="145" y="98"/>
                    </a:lnTo>
                    <a:lnTo>
                      <a:pt x="143" y="99"/>
                    </a:lnTo>
                    <a:lnTo>
                      <a:pt x="139" y="100"/>
                    </a:lnTo>
                    <a:lnTo>
                      <a:pt x="139" y="100"/>
                    </a:lnTo>
                    <a:lnTo>
                      <a:pt x="136" y="103"/>
                    </a:lnTo>
                    <a:lnTo>
                      <a:pt x="135" y="105"/>
                    </a:lnTo>
                    <a:lnTo>
                      <a:pt x="135" y="105"/>
                    </a:lnTo>
                    <a:lnTo>
                      <a:pt x="132" y="107"/>
                    </a:lnTo>
                    <a:lnTo>
                      <a:pt x="131" y="107"/>
                    </a:lnTo>
                    <a:lnTo>
                      <a:pt x="131" y="107"/>
                    </a:lnTo>
                    <a:lnTo>
                      <a:pt x="126" y="108"/>
                    </a:lnTo>
                    <a:lnTo>
                      <a:pt x="126" y="108"/>
                    </a:lnTo>
                    <a:lnTo>
                      <a:pt x="123" y="107"/>
                    </a:lnTo>
                    <a:lnTo>
                      <a:pt x="120" y="105"/>
                    </a:lnTo>
                    <a:lnTo>
                      <a:pt x="120" y="105"/>
                    </a:lnTo>
                    <a:lnTo>
                      <a:pt x="119" y="105"/>
                    </a:lnTo>
                    <a:lnTo>
                      <a:pt x="117" y="106"/>
                    </a:lnTo>
                    <a:lnTo>
                      <a:pt x="117" y="106"/>
                    </a:lnTo>
                    <a:lnTo>
                      <a:pt x="115" y="105"/>
                    </a:lnTo>
                    <a:lnTo>
                      <a:pt x="114" y="103"/>
                    </a:lnTo>
                    <a:lnTo>
                      <a:pt x="114" y="103"/>
                    </a:lnTo>
                    <a:lnTo>
                      <a:pt x="113" y="101"/>
                    </a:lnTo>
                    <a:lnTo>
                      <a:pt x="113" y="99"/>
                    </a:lnTo>
                    <a:lnTo>
                      <a:pt x="113" y="99"/>
                    </a:lnTo>
                    <a:lnTo>
                      <a:pt x="113" y="98"/>
                    </a:lnTo>
                    <a:lnTo>
                      <a:pt x="112" y="97"/>
                    </a:lnTo>
                    <a:lnTo>
                      <a:pt x="112" y="97"/>
                    </a:lnTo>
                    <a:lnTo>
                      <a:pt x="110" y="96"/>
                    </a:lnTo>
                    <a:lnTo>
                      <a:pt x="108" y="95"/>
                    </a:lnTo>
                    <a:lnTo>
                      <a:pt x="106" y="95"/>
                    </a:lnTo>
                    <a:lnTo>
                      <a:pt x="106" y="95"/>
                    </a:lnTo>
                    <a:lnTo>
                      <a:pt x="105" y="96"/>
                    </a:lnTo>
                    <a:lnTo>
                      <a:pt x="104" y="98"/>
                    </a:lnTo>
                    <a:lnTo>
                      <a:pt x="104" y="98"/>
                    </a:lnTo>
                    <a:lnTo>
                      <a:pt x="104" y="104"/>
                    </a:lnTo>
                    <a:lnTo>
                      <a:pt x="104" y="104"/>
                    </a:lnTo>
                    <a:lnTo>
                      <a:pt x="99" y="105"/>
                    </a:lnTo>
                    <a:lnTo>
                      <a:pt x="92" y="106"/>
                    </a:lnTo>
                    <a:lnTo>
                      <a:pt x="92" y="106"/>
                    </a:lnTo>
                    <a:lnTo>
                      <a:pt x="91" y="107"/>
                    </a:lnTo>
                    <a:lnTo>
                      <a:pt x="90" y="108"/>
                    </a:lnTo>
                    <a:lnTo>
                      <a:pt x="90" y="108"/>
                    </a:lnTo>
                    <a:lnTo>
                      <a:pt x="89" y="110"/>
                    </a:lnTo>
                    <a:lnTo>
                      <a:pt x="88" y="112"/>
                    </a:lnTo>
                    <a:lnTo>
                      <a:pt x="88" y="112"/>
                    </a:lnTo>
                    <a:lnTo>
                      <a:pt x="87" y="113"/>
                    </a:lnTo>
                    <a:lnTo>
                      <a:pt x="86" y="114"/>
                    </a:lnTo>
                    <a:lnTo>
                      <a:pt x="85" y="116"/>
                    </a:lnTo>
                    <a:lnTo>
                      <a:pt x="85" y="116"/>
                    </a:lnTo>
                    <a:lnTo>
                      <a:pt x="87" y="118"/>
                    </a:lnTo>
                    <a:lnTo>
                      <a:pt x="87" y="119"/>
                    </a:lnTo>
                    <a:lnTo>
                      <a:pt x="87" y="120"/>
                    </a:lnTo>
                    <a:lnTo>
                      <a:pt x="87" y="120"/>
                    </a:lnTo>
                    <a:lnTo>
                      <a:pt x="83" y="124"/>
                    </a:lnTo>
                    <a:lnTo>
                      <a:pt x="78" y="127"/>
                    </a:lnTo>
                    <a:lnTo>
                      <a:pt x="78" y="127"/>
                    </a:lnTo>
                    <a:lnTo>
                      <a:pt x="76" y="128"/>
                    </a:lnTo>
                    <a:lnTo>
                      <a:pt x="76" y="130"/>
                    </a:lnTo>
                    <a:lnTo>
                      <a:pt x="76" y="130"/>
                    </a:lnTo>
                    <a:lnTo>
                      <a:pt x="76" y="133"/>
                    </a:lnTo>
                    <a:lnTo>
                      <a:pt x="77" y="134"/>
                    </a:lnTo>
                    <a:lnTo>
                      <a:pt x="78" y="134"/>
                    </a:lnTo>
                    <a:lnTo>
                      <a:pt x="78" y="134"/>
                    </a:lnTo>
                    <a:lnTo>
                      <a:pt x="81" y="135"/>
                    </a:lnTo>
                    <a:lnTo>
                      <a:pt x="82" y="135"/>
                    </a:lnTo>
                    <a:lnTo>
                      <a:pt x="82" y="136"/>
                    </a:lnTo>
                    <a:lnTo>
                      <a:pt x="82" y="136"/>
                    </a:lnTo>
                    <a:lnTo>
                      <a:pt x="81" y="141"/>
                    </a:lnTo>
                    <a:lnTo>
                      <a:pt x="79" y="145"/>
                    </a:lnTo>
                    <a:lnTo>
                      <a:pt x="79" y="148"/>
                    </a:lnTo>
                    <a:lnTo>
                      <a:pt x="79" y="148"/>
                    </a:lnTo>
                    <a:lnTo>
                      <a:pt x="79" y="151"/>
                    </a:lnTo>
                    <a:lnTo>
                      <a:pt x="80" y="155"/>
                    </a:lnTo>
                    <a:lnTo>
                      <a:pt x="80" y="155"/>
                    </a:lnTo>
                    <a:lnTo>
                      <a:pt x="81" y="158"/>
                    </a:lnTo>
                    <a:lnTo>
                      <a:pt x="81" y="161"/>
                    </a:lnTo>
                    <a:lnTo>
                      <a:pt x="81" y="163"/>
                    </a:lnTo>
                    <a:lnTo>
                      <a:pt x="81" y="163"/>
                    </a:lnTo>
                    <a:lnTo>
                      <a:pt x="79" y="167"/>
                    </a:lnTo>
                    <a:lnTo>
                      <a:pt x="77" y="168"/>
                    </a:lnTo>
                    <a:lnTo>
                      <a:pt x="77" y="168"/>
                    </a:lnTo>
                    <a:lnTo>
                      <a:pt x="74" y="168"/>
                    </a:lnTo>
                    <a:lnTo>
                      <a:pt x="72" y="169"/>
                    </a:lnTo>
                    <a:lnTo>
                      <a:pt x="72" y="169"/>
                    </a:lnTo>
                    <a:lnTo>
                      <a:pt x="71" y="172"/>
                    </a:lnTo>
                    <a:lnTo>
                      <a:pt x="72" y="180"/>
                    </a:lnTo>
                    <a:lnTo>
                      <a:pt x="72" y="180"/>
                    </a:lnTo>
                    <a:lnTo>
                      <a:pt x="73" y="189"/>
                    </a:lnTo>
                    <a:lnTo>
                      <a:pt x="73" y="192"/>
                    </a:lnTo>
                    <a:lnTo>
                      <a:pt x="73" y="192"/>
                    </a:lnTo>
                    <a:lnTo>
                      <a:pt x="72" y="194"/>
                    </a:lnTo>
                    <a:lnTo>
                      <a:pt x="72" y="196"/>
                    </a:lnTo>
                    <a:lnTo>
                      <a:pt x="72" y="196"/>
                    </a:lnTo>
                    <a:lnTo>
                      <a:pt x="73" y="199"/>
                    </a:lnTo>
                    <a:lnTo>
                      <a:pt x="74" y="200"/>
                    </a:lnTo>
                    <a:lnTo>
                      <a:pt x="73" y="202"/>
                    </a:lnTo>
                    <a:lnTo>
                      <a:pt x="73" y="202"/>
                    </a:lnTo>
                    <a:lnTo>
                      <a:pt x="72" y="205"/>
                    </a:lnTo>
                    <a:lnTo>
                      <a:pt x="71" y="210"/>
                    </a:lnTo>
                    <a:lnTo>
                      <a:pt x="71" y="220"/>
                    </a:lnTo>
                    <a:lnTo>
                      <a:pt x="71" y="220"/>
                    </a:lnTo>
                    <a:lnTo>
                      <a:pt x="71" y="223"/>
                    </a:lnTo>
                    <a:lnTo>
                      <a:pt x="73" y="226"/>
                    </a:lnTo>
                    <a:lnTo>
                      <a:pt x="74" y="228"/>
                    </a:lnTo>
                    <a:lnTo>
                      <a:pt x="74" y="230"/>
                    </a:lnTo>
                    <a:lnTo>
                      <a:pt x="74" y="230"/>
                    </a:lnTo>
                    <a:lnTo>
                      <a:pt x="73" y="239"/>
                    </a:lnTo>
                    <a:lnTo>
                      <a:pt x="73" y="239"/>
                    </a:lnTo>
                    <a:lnTo>
                      <a:pt x="73" y="240"/>
                    </a:lnTo>
                    <a:lnTo>
                      <a:pt x="73" y="241"/>
                    </a:lnTo>
                    <a:lnTo>
                      <a:pt x="73" y="241"/>
                    </a:lnTo>
                    <a:lnTo>
                      <a:pt x="73" y="243"/>
                    </a:lnTo>
                    <a:lnTo>
                      <a:pt x="74" y="245"/>
                    </a:lnTo>
                    <a:lnTo>
                      <a:pt x="74" y="245"/>
                    </a:lnTo>
                    <a:lnTo>
                      <a:pt x="76" y="250"/>
                    </a:lnTo>
                    <a:lnTo>
                      <a:pt x="77" y="254"/>
                    </a:lnTo>
                    <a:lnTo>
                      <a:pt x="77" y="254"/>
                    </a:lnTo>
                    <a:lnTo>
                      <a:pt x="80" y="259"/>
                    </a:lnTo>
                    <a:lnTo>
                      <a:pt x="81" y="261"/>
                    </a:lnTo>
                    <a:lnTo>
                      <a:pt x="81" y="263"/>
                    </a:lnTo>
                    <a:lnTo>
                      <a:pt x="81" y="263"/>
                    </a:lnTo>
                    <a:lnTo>
                      <a:pt x="76" y="268"/>
                    </a:lnTo>
                    <a:lnTo>
                      <a:pt x="73" y="270"/>
                    </a:lnTo>
                    <a:lnTo>
                      <a:pt x="71" y="270"/>
                    </a:lnTo>
                    <a:lnTo>
                      <a:pt x="71" y="270"/>
                    </a:lnTo>
                    <a:lnTo>
                      <a:pt x="70" y="268"/>
                    </a:lnTo>
                    <a:lnTo>
                      <a:pt x="68" y="266"/>
                    </a:lnTo>
                    <a:lnTo>
                      <a:pt x="68" y="266"/>
                    </a:lnTo>
                    <a:lnTo>
                      <a:pt x="64" y="264"/>
                    </a:lnTo>
                    <a:lnTo>
                      <a:pt x="63" y="263"/>
                    </a:lnTo>
                    <a:lnTo>
                      <a:pt x="62" y="262"/>
                    </a:lnTo>
                    <a:lnTo>
                      <a:pt x="62" y="262"/>
                    </a:lnTo>
                    <a:lnTo>
                      <a:pt x="60" y="264"/>
                    </a:lnTo>
                    <a:lnTo>
                      <a:pt x="58" y="264"/>
                    </a:lnTo>
                    <a:lnTo>
                      <a:pt x="57" y="265"/>
                    </a:lnTo>
                    <a:lnTo>
                      <a:pt x="57" y="265"/>
                    </a:lnTo>
                    <a:lnTo>
                      <a:pt x="53" y="264"/>
                    </a:lnTo>
                    <a:lnTo>
                      <a:pt x="52" y="264"/>
                    </a:lnTo>
                    <a:lnTo>
                      <a:pt x="51" y="264"/>
                    </a:lnTo>
                    <a:lnTo>
                      <a:pt x="51" y="264"/>
                    </a:lnTo>
                    <a:lnTo>
                      <a:pt x="50" y="266"/>
                    </a:lnTo>
                    <a:lnTo>
                      <a:pt x="49" y="267"/>
                    </a:lnTo>
                    <a:lnTo>
                      <a:pt x="49" y="267"/>
                    </a:lnTo>
                    <a:lnTo>
                      <a:pt x="48" y="270"/>
                    </a:lnTo>
                    <a:lnTo>
                      <a:pt x="48" y="274"/>
                    </a:lnTo>
                    <a:lnTo>
                      <a:pt x="48" y="274"/>
                    </a:lnTo>
                    <a:lnTo>
                      <a:pt x="48" y="280"/>
                    </a:lnTo>
                    <a:lnTo>
                      <a:pt x="48" y="280"/>
                    </a:lnTo>
                    <a:lnTo>
                      <a:pt x="47" y="283"/>
                    </a:lnTo>
                    <a:lnTo>
                      <a:pt x="47" y="285"/>
                    </a:lnTo>
                    <a:lnTo>
                      <a:pt x="47" y="287"/>
                    </a:lnTo>
                    <a:lnTo>
                      <a:pt x="47" y="287"/>
                    </a:lnTo>
                    <a:lnTo>
                      <a:pt x="50" y="291"/>
                    </a:lnTo>
                    <a:lnTo>
                      <a:pt x="52" y="293"/>
                    </a:lnTo>
                    <a:lnTo>
                      <a:pt x="54" y="294"/>
                    </a:lnTo>
                    <a:lnTo>
                      <a:pt x="54" y="294"/>
                    </a:lnTo>
                    <a:lnTo>
                      <a:pt x="56" y="293"/>
                    </a:lnTo>
                    <a:lnTo>
                      <a:pt x="58" y="294"/>
                    </a:lnTo>
                    <a:lnTo>
                      <a:pt x="58" y="294"/>
                    </a:lnTo>
                    <a:lnTo>
                      <a:pt x="64" y="298"/>
                    </a:lnTo>
                    <a:lnTo>
                      <a:pt x="68" y="299"/>
                    </a:lnTo>
                    <a:lnTo>
                      <a:pt x="69" y="301"/>
                    </a:lnTo>
                    <a:lnTo>
                      <a:pt x="69" y="301"/>
                    </a:lnTo>
                    <a:lnTo>
                      <a:pt x="69" y="303"/>
                    </a:lnTo>
                    <a:lnTo>
                      <a:pt x="68" y="304"/>
                    </a:lnTo>
                    <a:lnTo>
                      <a:pt x="67" y="307"/>
                    </a:lnTo>
                    <a:lnTo>
                      <a:pt x="67" y="307"/>
                    </a:lnTo>
                    <a:lnTo>
                      <a:pt x="65" y="309"/>
                    </a:lnTo>
                    <a:lnTo>
                      <a:pt x="64" y="312"/>
                    </a:lnTo>
                    <a:lnTo>
                      <a:pt x="64" y="312"/>
                    </a:lnTo>
                    <a:lnTo>
                      <a:pt x="62" y="313"/>
                    </a:lnTo>
                    <a:lnTo>
                      <a:pt x="60" y="315"/>
                    </a:lnTo>
                    <a:lnTo>
                      <a:pt x="60" y="315"/>
                    </a:lnTo>
                    <a:lnTo>
                      <a:pt x="59" y="317"/>
                    </a:lnTo>
                    <a:lnTo>
                      <a:pt x="58" y="319"/>
                    </a:lnTo>
                    <a:lnTo>
                      <a:pt x="58" y="319"/>
                    </a:lnTo>
                    <a:lnTo>
                      <a:pt x="56" y="322"/>
                    </a:lnTo>
                    <a:lnTo>
                      <a:pt x="54" y="326"/>
                    </a:lnTo>
                    <a:lnTo>
                      <a:pt x="54" y="326"/>
                    </a:lnTo>
                    <a:lnTo>
                      <a:pt x="50" y="329"/>
                    </a:lnTo>
                    <a:lnTo>
                      <a:pt x="47" y="331"/>
                    </a:lnTo>
                    <a:lnTo>
                      <a:pt x="47" y="331"/>
                    </a:lnTo>
                    <a:lnTo>
                      <a:pt x="46" y="333"/>
                    </a:lnTo>
                    <a:lnTo>
                      <a:pt x="47" y="335"/>
                    </a:lnTo>
                    <a:lnTo>
                      <a:pt x="47" y="335"/>
                    </a:lnTo>
                    <a:lnTo>
                      <a:pt x="49" y="339"/>
                    </a:lnTo>
                    <a:lnTo>
                      <a:pt x="51" y="341"/>
                    </a:lnTo>
                    <a:lnTo>
                      <a:pt x="52" y="342"/>
                    </a:lnTo>
                    <a:lnTo>
                      <a:pt x="52" y="342"/>
                    </a:lnTo>
                    <a:lnTo>
                      <a:pt x="54" y="342"/>
                    </a:lnTo>
                    <a:lnTo>
                      <a:pt x="55" y="344"/>
                    </a:lnTo>
                    <a:lnTo>
                      <a:pt x="55" y="346"/>
                    </a:lnTo>
                    <a:lnTo>
                      <a:pt x="55" y="346"/>
                    </a:lnTo>
                    <a:lnTo>
                      <a:pt x="58" y="351"/>
                    </a:lnTo>
                    <a:lnTo>
                      <a:pt x="60" y="353"/>
                    </a:lnTo>
                    <a:lnTo>
                      <a:pt x="60" y="354"/>
                    </a:lnTo>
                    <a:lnTo>
                      <a:pt x="60" y="354"/>
                    </a:lnTo>
                    <a:lnTo>
                      <a:pt x="59" y="356"/>
                    </a:lnTo>
                    <a:lnTo>
                      <a:pt x="59" y="357"/>
                    </a:lnTo>
                    <a:lnTo>
                      <a:pt x="59" y="358"/>
                    </a:lnTo>
                    <a:lnTo>
                      <a:pt x="59" y="358"/>
                    </a:lnTo>
                    <a:lnTo>
                      <a:pt x="60" y="362"/>
                    </a:lnTo>
                    <a:lnTo>
                      <a:pt x="60" y="366"/>
                    </a:lnTo>
                    <a:lnTo>
                      <a:pt x="60" y="366"/>
                    </a:lnTo>
                    <a:lnTo>
                      <a:pt x="60" y="369"/>
                    </a:lnTo>
                    <a:lnTo>
                      <a:pt x="60" y="371"/>
                    </a:lnTo>
                    <a:lnTo>
                      <a:pt x="60" y="371"/>
                    </a:lnTo>
                    <a:lnTo>
                      <a:pt x="55" y="379"/>
                    </a:lnTo>
                    <a:lnTo>
                      <a:pt x="55" y="379"/>
                    </a:lnTo>
                    <a:lnTo>
                      <a:pt x="54" y="381"/>
                    </a:lnTo>
                    <a:lnTo>
                      <a:pt x="54" y="384"/>
                    </a:lnTo>
                    <a:lnTo>
                      <a:pt x="54" y="384"/>
                    </a:lnTo>
                    <a:lnTo>
                      <a:pt x="54" y="387"/>
                    </a:lnTo>
                    <a:lnTo>
                      <a:pt x="52" y="390"/>
                    </a:lnTo>
                    <a:lnTo>
                      <a:pt x="52" y="390"/>
                    </a:lnTo>
                    <a:lnTo>
                      <a:pt x="52" y="390"/>
                    </a:lnTo>
                    <a:lnTo>
                      <a:pt x="51" y="389"/>
                    </a:lnTo>
                    <a:lnTo>
                      <a:pt x="50" y="389"/>
                    </a:lnTo>
                    <a:lnTo>
                      <a:pt x="49" y="390"/>
                    </a:lnTo>
                    <a:lnTo>
                      <a:pt x="49" y="390"/>
                    </a:lnTo>
                    <a:lnTo>
                      <a:pt x="47" y="391"/>
                    </a:lnTo>
                    <a:lnTo>
                      <a:pt x="46" y="393"/>
                    </a:lnTo>
                    <a:lnTo>
                      <a:pt x="46" y="393"/>
                    </a:lnTo>
                    <a:lnTo>
                      <a:pt x="45" y="396"/>
                    </a:lnTo>
                    <a:lnTo>
                      <a:pt x="44" y="397"/>
                    </a:lnTo>
                    <a:lnTo>
                      <a:pt x="43" y="397"/>
                    </a:lnTo>
                    <a:lnTo>
                      <a:pt x="43" y="397"/>
                    </a:lnTo>
                    <a:lnTo>
                      <a:pt x="41" y="399"/>
                    </a:lnTo>
                    <a:lnTo>
                      <a:pt x="39" y="401"/>
                    </a:lnTo>
                    <a:lnTo>
                      <a:pt x="39" y="401"/>
                    </a:lnTo>
                    <a:lnTo>
                      <a:pt x="36" y="405"/>
                    </a:lnTo>
                    <a:lnTo>
                      <a:pt x="35" y="408"/>
                    </a:lnTo>
                    <a:lnTo>
                      <a:pt x="32" y="409"/>
                    </a:lnTo>
                    <a:lnTo>
                      <a:pt x="32" y="409"/>
                    </a:lnTo>
                    <a:lnTo>
                      <a:pt x="29" y="410"/>
                    </a:lnTo>
                    <a:lnTo>
                      <a:pt x="27" y="411"/>
                    </a:lnTo>
                    <a:lnTo>
                      <a:pt x="27" y="413"/>
                    </a:lnTo>
                    <a:lnTo>
                      <a:pt x="27" y="413"/>
                    </a:lnTo>
                    <a:lnTo>
                      <a:pt x="27" y="414"/>
                    </a:lnTo>
                    <a:lnTo>
                      <a:pt x="28" y="415"/>
                    </a:lnTo>
                    <a:lnTo>
                      <a:pt x="29" y="416"/>
                    </a:lnTo>
                    <a:lnTo>
                      <a:pt x="30" y="418"/>
                    </a:lnTo>
                    <a:lnTo>
                      <a:pt x="30" y="418"/>
                    </a:lnTo>
                    <a:lnTo>
                      <a:pt x="30" y="424"/>
                    </a:lnTo>
                    <a:lnTo>
                      <a:pt x="29" y="428"/>
                    </a:lnTo>
                    <a:lnTo>
                      <a:pt x="29" y="428"/>
                    </a:lnTo>
                    <a:lnTo>
                      <a:pt x="27" y="429"/>
                    </a:lnTo>
                    <a:lnTo>
                      <a:pt x="26" y="430"/>
                    </a:lnTo>
                    <a:lnTo>
                      <a:pt x="26" y="430"/>
                    </a:lnTo>
                    <a:lnTo>
                      <a:pt x="25" y="433"/>
                    </a:lnTo>
                    <a:lnTo>
                      <a:pt x="24" y="436"/>
                    </a:lnTo>
                    <a:lnTo>
                      <a:pt x="24" y="436"/>
                    </a:lnTo>
                    <a:lnTo>
                      <a:pt x="22" y="439"/>
                    </a:lnTo>
                    <a:lnTo>
                      <a:pt x="22" y="440"/>
                    </a:lnTo>
                    <a:lnTo>
                      <a:pt x="22" y="441"/>
                    </a:lnTo>
                    <a:lnTo>
                      <a:pt x="22" y="441"/>
                    </a:lnTo>
                    <a:lnTo>
                      <a:pt x="24" y="445"/>
                    </a:lnTo>
                    <a:lnTo>
                      <a:pt x="25" y="448"/>
                    </a:lnTo>
                    <a:lnTo>
                      <a:pt x="25" y="448"/>
                    </a:lnTo>
                    <a:lnTo>
                      <a:pt x="22" y="450"/>
                    </a:lnTo>
                    <a:lnTo>
                      <a:pt x="18" y="452"/>
                    </a:lnTo>
                    <a:lnTo>
                      <a:pt x="18" y="452"/>
                    </a:lnTo>
                    <a:lnTo>
                      <a:pt x="16" y="454"/>
                    </a:lnTo>
                    <a:lnTo>
                      <a:pt x="13" y="455"/>
                    </a:lnTo>
                    <a:lnTo>
                      <a:pt x="13" y="455"/>
                    </a:lnTo>
                    <a:lnTo>
                      <a:pt x="12" y="457"/>
                    </a:lnTo>
                    <a:lnTo>
                      <a:pt x="10" y="460"/>
                    </a:lnTo>
                    <a:lnTo>
                      <a:pt x="10" y="460"/>
                    </a:lnTo>
                    <a:lnTo>
                      <a:pt x="11" y="465"/>
                    </a:lnTo>
                    <a:lnTo>
                      <a:pt x="12" y="470"/>
                    </a:lnTo>
                    <a:lnTo>
                      <a:pt x="12" y="470"/>
                    </a:lnTo>
                    <a:lnTo>
                      <a:pt x="11" y="474"/>
                    </a:lnTo>
                    <a:lnTo>
                      <a:pt x="11" y="475"/>
                    </a:lnTo>
                    <a:lnTo>
                      <a:pt x="10" y="476"/>
                    </a:lnTo>
                    <a:lnTo>
                      <a:pt x="10" y="476"/>
                    </a:lnTo>
                    <a:lnTo>
                      <a:pt x="5" y="479"/>
                    </a:lnTo>
                    <a:lnTo>
                      <a:pt x="5" y="479"/>
                    </a:lnTo>
                    <a:lnTo>
                      <a:pt x="4" y="480"/>
                    </a:lnTo>
                    <a:lnTo>
                      <a:pt x="4" y="482"/>
                    </a:lnTo>
                    <a:lnTo>
                      <a:pt x="4" y="482"/>
                    </a:lnTo>
                    <a:lnTo>
                      <a:pt x="2" y="486"/>
                    </a:lnTo>
                    <a:lnTo>
                      <a:pt x="0" y="488"/>
                    </a:lnTo>
                    <a:lnTo>
                      <a:pt x="2" y="489"/>
                    </a:lnTo>
                    <a:lnTo>
                      <a:pt x="2" y="489"/>
                    </a:lnTo>
                    <a:lnTo>
                      <a:pt x="5" y="491"/>
                    </a:lnTo>
                    <a:lnTo>
                      <a:pt x="8" y="492"/>
                    </a:lnTo>
                    <a:lnTo>
                      <a:pt x="8" y="492"/>
                    </a:lnTo>
                    <a:lnTo>
                      <a:pt x="9" y="492"/>
                    </a:lnTo>
                    <a:lnTo>
                      <a:pt x="10" y="493"/>
                    </a:lnTo>
                    <a:lnTo>
                      <a:pt x="10" y="495"/>
                    </a:lnTo>
                    <a:lnTo>
                      <a:pt x="10" y="495"/>
                    </a:lnTo>
                    <a:lnTo>
                      <a:pt x="9" y="497"/>
                    </a:lnTo>
                    <a:lnTo>
                      <a:pt x="9" y="500"/>
                    </a:lnTo>
                    <a:lnTo>
                      <a:pt x="9" y="500"/>
                    </a:lnTo>
                    <a:lnTo>
                      <a:pt x="12" y="502"/>
                    </a:lnTo>
                    <a:lnTo>
                      <a:pt x="14" y="503"/>
                    </a:lnTo>
                    <a:lnTo>
                      <a:pt x="15" y="505"/>
                    </a:lnTo>
                    <a:lnTo>
                      <a:pt x="15" y="505"/>
                    </a:lnTo>
                    <a:lnTo>
                      <a:pt x="13" y="507"/>
                    </a:lnTo>
                    <a:lnTo>
                      <a:pt x="13" y="508"/>
                    </a:lnTo>
                    <a:lnTo>
                      <a:pt x="13" y="509"/>
                    </a:lnTo>
                    <a:lnTo>
                      <a:pt x="13" y="509"/>
                    </a:lnTo>
                    <a:lnTo>
                      <a:pt x="16" y="510"/>
                    </a:lnTo>
                    <a:lnTo>
                      <a:pt x="17" y="511"/>
                    </a:lnTo>
                    <a:lnTo>
                      <a:pt x="18" y="512"/>
                    </a:lnTo>
                    <a:lnTo>
                      <a:pt x="18" y="512"/>
                    </a:lnTo>
                    <a:lnTo>
                      <a:pt x="19" y="515"/>
                    </a:lnTo>
                    <a:lnTo>
                      <a:pt x="19" y="516"/>
                    </a:lnTo>
                    <a:lnTo>
                      <a:pt x="19" y="517"/>
                    </a:lnTo>
                    <a:lnTo>
                      <a:pt x="19" y="517"/>
                    </a:lnTo>
                    <a:lnTo>
                      <a:pt x="17" y="518"/>
                    </a:lnTo>
                    <a:lnTo>
                      <a:pt x="16" y="521"/>
                    </a:lnTo>
                    <a:lnTo>
                      <a:pt x="16" y="521"/>
                    </a:lnTo>
                    <a:lnTo>
                      <a:pt x="15" y="526"/>
                    </a:lnTo>
                    <a:lnTo>
                      <a:pt x="15" y="529"/>
                    </a:lnTo>
                    <a:lnTo>
                      <a:pt x="15" y="530"/>
                    </a:lnTo>
                    <a:lnTo>
                      <a:pt x="15" y="530"/>
                    </a:lnTo>
                    <a:lnTo>
                      <a:pt x="18" y="531"/>
                    </a:lnTo>
                    <a:lnTo>
                      <a:pt x="20" y="532"/>
                    </a:lnTo>
                    <a:lnTo>
                      <a:pt x="20" y="532"/>
                    </a:lnTo>
                    <a:lnTo>
                      <a:pt x="22" y="534"/>
                    </a:lnTo>
                    <a:lnTo>
                      <a:pt x="23" y="534"/>
                    </a:lnTo>
                    <a:lnTo>
                      <a:pt x="23" y="536"/>
                    </a:lnTo>
                    <a:lnTo>
                      <a:pt x="23" y="536"/>
                    </a:lnTo>
                    <a:lnTo>
                      <a:pt x="23" y="540"/>
                    </a:lnTo>
                    <a:lnTo>
                      <a:pt x="24" y="543"/>
                    </a:lnTo>
                    <a:lnTo>
                      <a:pt x="25" y="544"/>
                    </a:lnTo>
                    <a:lnTo>
                      <a:pt x="25" y="544"/>
                    </a:lnTo>
                    <a:lnTo>
                      <a:pt x="29" y="546"/>
                    </a:lnTo>
                    <a:lnTo>
                      <a:pt x="33" y="548"/>
                    </a:lnTo>
                    <a:lnTo>
                      <a:pt x="33" y="548"/>
                    </a:lnTo>
                    <a:lnTo>
                      <a:pt x="36" y="550"/>
                    </a:lnTo>
                    <a:lnTo>
                      <a:pt x="40" y="552"/>
                    </a:lnTo>
                    <a:lnTo>
                      <a:pt x="40" y="552"/>
                    </a:lnTo>
                    <a:lnTo>
                      <a:pt x="44" y="556"/>
                    </a:lnTo>
                    <a:lnTo>
                      <a:pt x="47" y="559"/>
                    </a:lnTo>
                    <a:lnTo>
                      <a:pt x="47" y="559"/>
                    </a:lnTo>
                    <a:lnTo>
                      <a:pt x="47" y="561"/>
                    </a:lnTo>
                    <a:lnTo>
                      <a:pt x="47" y="561"/>
                    </a:lnTo>
                    <a:lnTo>
                      <a:pt x="48" y="563"/>
                    </a:lnTo>
                    <a:lnTo>
                      <a:pt x="48" y="565"/>
                    </a:lnTo>
                    <a:lnTo>
                      <a:pt x="48" y="565"/>
                    </a:lnTo>
                    <a:lnTo>
                      <a:pt x="45" y="566"/>
                    </a:lnTo>
                    <a:lnTo>
                      <a:pt x="43" y="567"/>
                    </a:lnTo>
                    <a:lnTo>
                      <a:pt x="42" y="568"/>
                    </a:lnTo>
                    <a:lnTo>
                      <a:pt x="42" y="568"/>
                    </a:lnTo>
                    <a:lnTo>
                      <a:pt x="41" y="571"/>
                    </a:lnTo>
                    <a:lnTo>
                      <a:pt x="41" y="573"/>
                    </a:lnTo>
                    <a:lnTo>
                      <a:pt x="41" y="573"/>
                    </a:lnTo>
                    <a:lnTo>
                      <a:pt x="40" y="575"/>
                    </a:lnTo>
                    <a:lnTo>
                      <a:pt x="40" y="576"/>
                    </a:lnTo>
                    <a:lnTo>
                      <a:pt x="40" y="577"/>
                    </a:lnTo>
                    <a:lnTo>
                      <a:pt x="40" y="577"/>
                    </a:lnTo>
                    <a:lnTo>
                      <a:pt x="44" y="580"/>
                    </a:lnTo>
                    <a:lnTo>
                      <a:pt x="47" y="581"/>
                    </a:lnTo>
                    <a:lnTo>
                      <a:pt x="47" y="581"/>
                    </a:lnTo>
                    <a:lnTo>
                      <a:pt x="50" y="582"/>
                    </a:lnTo>
                    <a:lnTo>
                      <a:pt x="52" y="583"/>
                    </a:lnTo>
                    <a:lnTo>
                      <a:pt x="53" y="584"/>
                    </a:lnTo>
                    <a:lnTo>
                      <a:pt x="53" y="584"/>
                    </a:lnTo>
                    <a:lnTo>
                      <a:pt x="55" y="586"/>
                    </a:lnTo>
                    <a:lnTo>
                      <a:pt x="55" y="587"/>
                    </a:lnTo>
                    <a:lnTo>
                      <a:pt x="55" y="588"/>
                    </a:lnTo>
                    <a:lnTo>
                      <a:pt x="55" y="588"/>
                    </a:lnTo>
                    <a:lnTo>
                      <a:pt x="51" y="588"/>
                    </a:lnTo>
                    <a:lnTo>
                      <a:pt x="49" y="589"/>
                    </a:lnTo>
                    <a:lnTo>
                      <a:pt x="49" y="589"/>
                    </a:lnTo>
                    <a:lnTo>
                      <a:pt x="48" y="591"/>
                    </a:lnTo>
                    <a:lnTo>
                      <a:pt x="47" y="591"/>
                    </a:lnTo>
                    <a:lnTo>
                      <a:pt x="47" y="591"/>
                    </a:lnTo>
                    <a:lnTo>
                      <a:pt x="44" y="592"/>
                    </a:lnTo>
                    <a:lnTo>
                      <a:pt x="43" y="593"/>
                    </a:lnTo>
                    <a:lnTo>
                      <a:pt x="42" y="594"/>
                    </a:lnTo>
                    <a:lnTo>
                      <a:pt x="42" y="594"/>
                    </a:lnTo>
                    <a:lnTo>
                      <a:pt x="41" y="599"/>
                    </a:lnTo>
                    <a:lnTo>
                      <a:pt x="40" y="601"/>
                    </a:lnTo>
                    <a:lnTo>
                      <a:pt x="39" y="602"/>
                    </a:lnTo>
                    <a:lnTo>
                      <a:pt x="39" y="602"/>
                    </a:lnTo>
                    <a:lnTo>
                      <a:pt x="36" y="604"/>
                    </a:lnTo>
                    <a:lnTo>
                      <a:pt x="35" y="605"/>
                    </a:lnTo>
                    <a:lnTo>
                      <a:pt x="35" y="606"/>
                    </a:lnTo>
                    <a:lnTo>
                      <a:pt x="35" y="606"/>
                    </a:lnTo>
                    <a:lnTo>
                      <a:pt x="39" y="608"/>
                    </a:lnTo>
                    <a:lnTo>
                      <a:pt x="40" y="609"/>
                    </a:lnTo>
                    <a:lnTo>
                      <a:pt x="41" y="611"/>
                    </a:lnTo>
                    <a:lnTo>
                      <a:pt x="41" y="611"/>
                    </a:lnTo>
                    <a:lnTo>
                      <a:pt x="41" y="613"/>
                    </a:lnTo>
                    <a:lnTo>
                      <a:pt x="40" y="614"/>
                    </a:lnTo>
                    <a:lnTo>
                      <a:pt x="40" y="614"/>
                    </a:lnTo>
                    <a:lnTo>
                      <a:pt x="39" y="615"/>
                    </a:lnTo>
                    <a:lnTo>
                      <a:pt x="39" y="617"/>
                    </a:lnTo>
                    <a:lnTo>
                      <a:pt x="39" y="617"/>
                    </a:lnTo>
                    <a:lnTo>
                      <a:pt x="39" y="618"/>
                    </a:lnTo>
                    <a:lnTo>
                      <a:pt x="38" y="621"/>
                    </a:lnTo>
                    <a:lnTo>
                      <a:pt x="36" y="626"/>
                    </a:lnTo>
                    <a:lnTo>
                      <a:pt x="36" y="626"/>
                    </a:lnTo>
                    <a:lnTo>
                      <a:pt x="36" y="627"/>
                    </a:lnTo>
                    <a:lnTo>
                      <a:pt x="38" y="629"/>
                    </a:lnTo>
                    <a:lnTo>
                      <a:pt x="38" y="629"/>
                    </a:lnTo>
                    <a:lnTo>
                      <a:pt x="41" y="631"/>
                    </a:lnTo>
                    <a:lnTo>
                      <a:pt x="42" y="632"/>
                    </a:lnTo>
                    <a:lnTo>
                      <a:pt x="43" y="631"/>
                    </a:lnTo>
                    <a:lnTo>
                      <a:pt x="43" y="631"/>
                    </a:lnTo>
                    <a:lnTo>
                      <a:pt x="46" y="631"/>
                    </a:lnTo>
                    <a:lnTo>
                      <a:pt x="48" y="631"/>
                    </a:lnTo>
                    <a:lnTo>
                      <a:pt x="48" y="631"/>
                    </a:lnTo>
                    <a:lnTo>
                      <a:pt x="52" y="632"/>
                    </a:lnTo>
                    <a:lnTo>
                      <a:pt x="53" y="632"/>
                    </a:lnTo>
                    <a:lnTo>
                      <a:pt x="54" y="633"/>
                    </a:lnTo>
                    <a:lnTo>
                      <a:pt x="54" y="633"/>
                    </a:lnTo>
                    <a:lnTo>
                      <a:pt x="53" y="637"/>
                    </a:lnTo>
                    <a:lnTo>
                      <a:pt x="53" y="641"/>
                    </a:lnTo>
                    <a:lnTo>
                      <a:pt x="53" y="641"/>
                    </a:lnTo>
                    <a:lnTo>
                      <a:pt x="53" y="642"/>
                    </a:lnTo>
                    <a:lnTo>
                      <a:pt x="53" y="644"/>
                    </a:lnTo>
                    <a:lnTo>
                      <a:pt x="53" y="644"/>
                    </a:lnTo>
                    <a:lnTo>
                      <a:pt x="51" y="646"/>
                    </a:lnTo>
                    <a:lnTo>
                      <a:pt x="50" y="647"/>
                    </a:lnTo>
                    <a:lnTo>
                      <a:pt x="50" y="648"/>
                    </a:lnTo>
                    <a:lnTo>
                      <a:pt x="50" y="648"/>
                    </a:lnTo>
                    <a:lnTo>
                      <a:pt x="51" y="650"/>
                    </a:lnTo>
                    <a:lnTo>
                      <a:pt x="51" y="652"/>
                    </a:lnTo>
                    <a:lnTo>
                      <a:pt x="51" y="652"/>
                    </a:lnTo>
                    <a:lnTo>
                      <a:pt x="50" y="655"/>
                    </a:lnTo>
                    <a:lnTo>
                      <a:pt x="48" y="656"/>
                    </a:lnTo>
                    <a:lnTo>
                      <a:pt x="46" y="658"/>
                    </a:lnTo>
                    <a:lnTo>
                      <a:pt x="46" y="661"/>
                    </a:lnTo>
                    <a:lnTo>
                      <a:pt x="46" y="661"/>
                    </a:lnTo>
                    <a:lnTo>
                      <a:pt x="45" y="663"/>
                    </a:lnTo>
                    <a:lnTo>
                      <a:pt x="44" y="666"/>
                    </a:lnTo>
                    <a:lnTo>
                      <a:pt x="44" y="666"/>
                    </a:lnTo>
                    <a:lnTo>
                      <a:pt x="41" y="668"/>
                    </a:lnTo>
                    <a:lnTo>
                      <a:pt x="40" y="669"/>
                    </a:lnTo>
                    <a:lnTo>
                      <a:pt x="40" y="671"/>
                    </a:lnTo>
                    <a:lnTo>
                      <a:pt x="40" y="671"/>
                    </a:lnTo>
                    <a:lnTo>
                      <a:pt x="41" y="674"/>
                    </a:lnTo>
                    <a:lnTo>
                      <a:pt x="41" y="677"/>
                    </a:lnTo>
                    <a:lnTo>
                      <a:pt x="41" y="677"/>
                    </a:lnTo>
                    <a:lnTo>
                      <a:pt x="43" y="679"/>
                    </a:lnTo>
                    <a:lnTo>
                      <a:pt x="44" y="680"/>
                    </a:lnTo>
                    <a:lnTo>
                      <a:pt x="44" y="681"/>
                    </a:lnTo>
                    <a:lnTo>
                      <a:pt x="44" y="681"/>
                    </a:lnTo>
                    <a:lnTo>
                      <a:pt x="43" y="684"/>
                    </a:lnTo>
                    <a:lnTo>
                      <a:pt x="42" y="686"/>
                    </a:lnTo>
                    <a:lnTo>
                      <a:pt x="42" y="686"/>
                    </a:lnTo>
                    <a:lnTo>
                      <a:pt x="44" y="686"/>
                    </a:lnTo>
                    <a:lnTo>
                      <a:pt x="44" y="686"/>
                    </a:lnTo>
                    <a:lnTo>
                      <a:pt x="49" y="685"/>
                    </a:lnTo>
                    <a:lnTo>
                      <a:pt x="55" y="684"/>
                    </a:lnTo>
                    <a:lnTo>
                      <a:pt x="55" y="684"/>
                    </a:lnTo>
                    <a:lnTo>
                      <a:pt x="59" y="685"/>
                    </a:lnTo>
                    <a:lnTo>
                      <a:pt x="63" y="686"/>
                    </a:lnTo>
                    <a:lnTo>
                      <a:pt x="67" y="688"/>
                    </a:lnTo>
                    <a:lnTo>
                      <a:pt x="68" y="690"/>
                    </a:lnTo>
                    <a:lnTo>
                      <a:pt x="68" y="690"/>
                    </a:lnTo>
                    <a:lnTo>
                      <a:pt x="68" y="692"/>
                    </a:lnTo>
                    <a:lnTo>
                      <a:pt x="69" y="692"/>
                    </a:lnTo>
                    <a:lnTo>
                      <a:pt x="73" y="694"/>
                    </a:lnTo>
                    <a:lnTo>
                      <a:pt x="73" y="694"/>
                    </a:lnTo>
                    <a:lnTo>
                      <a:pt x="77" y="696"/>
                    </a:lnTo>
                    <a:lnTo>
                      <a:pt x="80" y="700"/>
                    </a:lnTo>
                    <a:lnTo>
                      <a:pt x="80" y="700"/>
                    </a:lnTo>
                    <a:lnTo>
                      <a:pt x="83" y="701"/>
                    </a:lnTo>
                    <a:lnTo>
                      <a:pt x="87" y="701"/>
                    </a:lnTo>
                    <a:lnTo>
                      <a:pt x="87" y="701"/>
                    </a:lnTo>
                    <a:lnTo>
                      <a:pt x="89" y="700"/>
                    </a:lnTo>
                    <a:lnTo>
                      <a:pt x="90" y="701"/>
                    </a:lnTo>
                    <a:lnTo>
                      <a:pt x="92" y="702"/>
                    </a:lnTo>
                    <a:lnTo>
                      <a:pt x="92" y="702"/>
                    </a:lnTo>
                    <a:lnTo>
                      <a:pt x="94" y="705"/>
                    </a:lnTo>
                    <a:lnTo>
                      <a:pt x="95" y="706"/>
                    </a:lnTo>
                    <a:lnTo>
                      <a:pt x="95" y="706"/>
                    </a:lnTo>
                    <a:lnTo>
                      <a:pt x="95" y="706"/>
                    </a:lnTo>
                    <a:lnTo>
                      <a:pt x="96" y="705"/>
                    </a:lnTo>
                    <a:lnTo>
                      <a:pt x="97" y="704"/>
                    </a:lnTo>
                    <a:lnTo>
                      <a:pt x="99" y="704"/>
                    </a:lnTo>
                    <a:lnTo>
                      <a:pt x="99" y="704"/>
                    </a:lnTo>
                    <a:lnTo>
                      <a:pt x="108" y="710"/>
                    </a:lnTo>
                    <a:lnTo>
                      <a:pt x="108" y="710"/>
                    </a:lnTo>
                    <a:lnTo>
                      <a:pt x="112" y="713"/>
                    </a:lnTo>
                    <a:lnTo>
                      <a:pt x="114" y="718"/>
                    </a:lnTo>
                    <a:lnTo>
                      <a:pt x="114" y="718"/>
                    </a:lnTo>
                    <a:lnTo>
                      <a:pt x="116" y="724"/>
                    </a:lnTo>
                    <a:lnTo>
                      <a:pt x="118" y="725"/>
                    </a:lnTo>
                    <a:lnTo>
                      <a:pt x="120" y="725"/>
                    </a:lnTo>
                    <a:lnTo>
                      <a:pt x="120" y="725"/>
                    </a:lnTo>
                    <a:lnTo>
                      <a:pt x="122" y="722"/>
                    </a:lnTo>
                    <a:lnTo>
                      <a:pt x="123" y="722"/>
                    </a:lnTo>
                    <a:lnTo>
                      <a:pt x="123" y="722"/>
                    </a:lnTo>
                    <a:lnTo>
                      <a:pt x="125" y="724"/>
                    </a:lnTo>
                    <a:lnTo>
                      <a:pt x="126" y="722"/>
                    </a:lnTo>
                    <a:lnTo>
                      <a:pt x="126" y="722"/>
                    </a:lnTo>
                    <a:lnTo>
                      <a:pt x="127" y="720"/>
                    </a:lnTo>
                    <a:lnTo>
                      <a:pt x="128" y="720"/>
                    </a:lnTo>
                    <a:lnTo>
                      <a:pt x="131" y="720"/>
                    </a:lnTo>
                    <a:lnTo>
                      <a:pt x="131" y="720"/>
                    </a:lnTo>
                    <a:lnTo>
                      <a:pt x="135" y="724"/>
                    </a:lnTo>
                    <a:lnTo>
                      <a:pt x="137" y="725"/>
                    </a:lnTo>
                    <a:lnTo>
                      <a:pt x="139" y="725"/>
                    </a:lnTo>
                    <a:lnTo>
                      <a:pt x="139" y="725"/>
                    </a:lnTo>
                    <a:lnTo>
                      <a:pt x="139" y="722"/>
                    </a:lnTo>
                    <a:lnTo>
                      <a:pt x="141" y="721"/>
                    </a:lnTo>
                    <a:lnTo>
                      <a:pt x="141" y="721"/>
                    </a:lnTo>
                    <a:lnTo>
                      <a:pt x="146" y="722"/>
                    </a:lnTo>
                    <a:lnTo>
                      <a:pt x="149" y="724"/>
                    </a:lnTo>
                    <a:lnTo>
                      <a:pt x="150" y="722"/>
                    </a:lnTo>
                    <a:lnTo>
                      <a:pt x="150" y="722"/>
                    </a:lnTo>
                    <a:lnTo>
                      <a:pt x="156" y="719"/>
                    </a:lnTo>
                    <a:lnTo>
                      <a:pt x="156" y="719"/>
                    </a:lnTo>
                    <a:lnTo>
                      <a:pt x="159" y="721"/>
                    </a:lnTo>
                    <a:lnTo>
                      <a:pt x="159" y="721"/>
                    </a:lnTo>
                    <a:lnTo>
                      <a:pt x="161" y="722"/>
                    </a:lnTo>
                    <a:lnTo>
                      <a:pt x="165" y="722"/>
                    </a:lnTo>
                    <a:lnTo>
                      <a:pt x="165" y="722"/>
                    </a:lnTo>
                    <a:lnTo>
                      <a:pt x="168" y="724"/>
                    </a:lnTo>
                    <a:lnTo>
                      <a:pt x="172" y="725"/>
                    </a:lnTo>
                    <a:lnTo>
                      <a:pt x="172" y="725"/>
                    </a:lnTo>
                    <a:lnTo>
                      <a:pt x="174" y="727"/>
                    </a:lnTo>
                    <a:lnTo>
                      <a:pt x="175" y="730"/>
                    </a:lnTo>
                    <a:lnTo>
                      <a:pt x="175" y="730"/>
                    </a:lnTo>
                    <a:lnTo>
                      <a:pt x="174" y="734"/>
                    </a:lnTo>
                    <a:lnTo>
                      <a:pt x="172" y="737"/>
                    </a:lnTo>
                    <a:lnTo>
                      <a:pt x="172" y="737"/>
                    </a:lnTo>
                    <a:lnTo>
                      <a:pt x="169" y="740"/>
                    </a:lnTo>
                    <a:lnTo>
                      <a:pt x="168" y="742"/>
                    </a:lnTo>
                    <a:lnTo>
                      <a:pt x="167" y="742"/>
                    </a:lnTo>
                    <a:lnTo>
                      <a:pt x="167" y="742"/>
                    </a:lnTo>
                    <a:lnTo>
                      <a:pt x="165" y="743"/>
                    </a:lnTo>
                    <a:lnTo>
                      <a:pt x="163" y="742"/>
                    </a:lnTo>
                    <a:lnTo>
                      <a:pt x="163" y="742"/>
                    </a:lnTo>
                    <a:lnTo>
                      <a:pt x="160" y="742"/>
                    </a:lnTo>
                    <a:lnTo>
                      <a:pt x="158" y="743"/>
                    </a:lnTo>
                    <a:lnTo>
                      <a:pt x="157" y="745"/>
                    </a:lnTo>
                    <a:lnTo>
                      <a:pt x="157" y="746"/>
                    </a:lnTo>
                    <a:lnTo>
                      <a:pt x="157" y="746"/>
                    </a:lnTo>
                    <a:lnTo>
                      <a:pt x="158" y="747"/>
                    </a:lnTo>
                    <a:lnTo>
                      <a:pt x="161" y="748"/>
                    </a:lnTo>
                    <a:lnTo>
                      <a:pt x="161" y="748"/>
                    </a:lnTo>
                    <a:lnTo>
                      <a:pt x="164" y="748"/>
                    </a:lnTo>
                    <a:lnTo>
                      <a:pt x="165" y="748"/>
                    </a:lnTo>
                    <a:lnTo>
                      <a:pt x="165" y="748"/>
                    </a:lnTo>
                    <a:lnTo>
                      <a:pt x="166" y="748"/>
                    </a:lnTo>
                    <a:lnTo>
                      <a:pt x="167" y="750"/>
                    </a:lnTo>
                    <a:lnTo>
                      <a:pt x="167" y="750"/>
                    </a:lnTo>
                    <a:lnTo>
                      <a:pt x="169" y="753"/>
                    </a:lnTo>
                    <a:lnTo>
                      <a:pt x="170" y="753"/>
                    </a:lnTo>
                    <a:lnTo>
                      <a:pt x="171" y="753"/>
                    </a:lnTo>
                    <a:lnTo>
                      <a:pt x="171" y="753"/>
                    </a:lnTo>
                    <a:lnTo>
                      <a:pt x="172" y="752"/>
                    </a:lnTo>
                    <a:lnTo>
                      <a:pt x="172" y="753"/>
                    </a:lnTo>
                    <a:lnTo>
                      <a:pt x="172" y="753"/>
                    </a:lnTo>
                    <a:lnTo>
                      <a:pt x="173" y="756"/>
                    </a:lnTo>
                    <a:lnTo>
                      <a:pt x="173" y="760"/>
                    </a:lnTo>
                    <a:lnTo>
                      <a:pt x="173" y="760"/>
                    </a:lnTo>
                    <a:lnTo>
                      <a:pt x="172" y="763"/>
                    </a:lnTo>
                    <a:lnTo>
                      <a:pt x="172" y="764"/>
                    </a:lnTo>
                    <a:lnTo>
                      <a:pt x="173" y="765"/>
                    </a:lnTo>
                    <a:lnTo>
                      <a:pt x="173" y="765"/>
                    </a:lnTo>
                    <a:lnTo>
                      <a:pt x="177" y="767"/>
                    </a:lnTo>
                    <a:lnTo>
                      <a:pt x="180" y="767"/>
                    </a:lnTo>
                    <a:lnTo>
                      <a:pt x="180" y="767"/>
                    </a:lnTo>
                    <a:lnTo>
                      <a:pt x="182" y="769"/>
                    </a:lnTo>
                    <a:lnTo>
                      <a:pt x="183" y="769"/>
                    </a:lnTo>
                    <a:lnTo>
                      <a:pt x="185" y="769"/>
                    </a:lnTo>
                    <a:lnTo>
                      <a:pt x="185" y="769"/>
                    </a:lnTo>
                    <a:lnTo>
                      <a:pt x="187" y="768"/>
                    </a:lnTo>
                    <a:lnTo>
                      <a:pt x="188" y="768"/>
                    </a:lnTo>
                    <a:lnTo>
                      <a:pt x="188" y="768"/>
                    </a:lnTo>
                    <a:lnTo>
                      <a:pt x="192" y="771"/>
                    </a:lnTo>
                    <a:lnTo>
                      <a:pt x="196" y="773"/>
                    </a:lnTo>
                    <a:lnTo>
                      <a:pt x="197" y="774"/>
                    </a:lnTo>
                    <a:lnTo>
                      <a:pt x="197" y="774"/>
                    </a:lnTo>
                    <a:lnTo>
                      <a:pt x="197" y="778"/>
                    </a:lnTo>
                    <a:lnTo>
                      <a:pt x="198" y="780"/>
                    </a:lnTo>
                    <a:lnTo>
                      <a:pt x="199" y="781"/>
                    </a:lnTo>
                    <a:lnTo>
                      <a:pt x="199" y="781"/>
                    </a:lnTo>
                    <a:lnTo>
                      <a:pt x="203" y="783"/>
                    </a:lnTo>
                    <a:lnTo>
                      <a:pt x="205" y="783"/>
                    </a:lnTo>
                    <a:lnTo>
                      <a:pt x="206" y="783"/>
                    </a:lnTo>
                    <a:lnTo>
                      <a:pt x="206" y="783"/>
                    </a:lnTo>
                    <a:lnTo>
                      <a:pt x="204" y="782"/>
                    </a:lnTo>
                    <a:lnTo>
                      <a:pt x="203" y="781"/>
                    </a:lnTo>
                    <a:lnTo>
                      <a:pt x="204" y="781"/>
                    </a:lnTo>
                    <a:lnTo>
                      <a:pt x="204" y="781"/>
                    </a:lnTo>
                    <a:lnTo>
                      <a:pt x="209" y="779"/>
                    </a:lnTo>
                    <a:lnTo>
                      <a:pt x="212" y="778"/>
                    </a:lnTo>
                    <a:lnTo>
                      <a:pt x="214" y="776"/>
                    </a:lnTo>
                    <a:lnTo>
                      <a:pt x="214" y="776"/>
                    </a:lnTo>
                    <a:lnTo>
                      <a:pt x="214" y="772"/>
                    </a:lnTo>
                    <a:lnTo>
                      <a:pt x="216" y="768"/>
                    </a:lnTo>
                    <a:lnTo>
                      <a:pt x="216" y="768"/>
                    </a:lnTo>
                    <a:lnTo>
                      <a:pt x="218" y="764"/>
                    </a:lnTo>
                    <a:lnTo>
                      <a:pt x="219" y="762"/>
                    </a:lnTo>
                    <a:lnTo>
                      <a:pt x="220" y="762"/>
                    </a:lnTo>
                    <a:lnTo>
                      <a:pt x="220" y="762"/>
                    </a:lnTo>
                    <a:lnTo>
                      <a:pt x="221" y="762"/>
                    </a:lnTo>
                    <a:lnTo>
                      <a:pt x="223" y="762"/>
                    </a:lnTo>
                    <a:lnTo>
                      <a:pt x="223" y="762"/>
                    </a:lnTo>
                    <a:lnTo>
                      <a:pt x="224" y="761"/>
                    </a:lnTo>
                    <a:lnTo>
                      <a:pt x="224" y="760"/>
                    </a:lnTo>
                    <a:lnTo>
                      <a:pt x="225" y="761"/>
                    </a:lnTo>
                    <a:lnTo>
                      <a:pt x="225" y="761"/>
                    </a:lnTo>
                    <a:lnTo>
                      <a:pt x="228" y="763"/>
                    </a:lnTo>
                    <a:lnTo>
                      <a:pt x="230" y="763"/>
                    </a:lnTo>
                    <a:lnTo>
                      <a:pt x="231" y="762"/>
                    </a:lnTo>
                    <a:lnTo>
                      <a:pt x="231" y="762"/>
                    </a:lnTo>
                    <a:lnTo>
                      <a:pt x="231" y="759"/>
                    </a:lnTo>
                    <a:lnTo>
                      <a:pt x="232" y="755"/>
                    </a:lnTo>
                    <a:lnTo>
                      <a:pt x="233" y="750"/>
                    </a:lnTo>
                    <a:lnTo>
                      <a:pt x="233" y="749"/>
                    </a:lnTo>
                    <a:lnTo>
                      <a:pt x="234" y="749"/>
                    </a:lnTo>
                    <a:lnTo>
                      <a:pt x="234" y="749"/>
                    </a:lnTo>
                    <a:lnTo>
                      <a:pt x="237" y="751"/>
                    </a:lnTo>
                    <a:lnTo>
                      <a:pt x="240" y="753"/>
                    </a:lnTo>
                    <a:lnTo>
                      <a:pt x="240" y="753"/>
                    </a:lnTo>
                    <a:lnTo>
                      <a:pt x="241" y="756"/>
                    </a:lnTo>
                    <a:lnTo>
                      <a:pt x="241" y="756"/>
                    </a:lnTo>
                    <a:lnTo>
                      <a:pt x="242" y="757"/>
                    </a:lnTo>
                    <a:lnTo>
                      <a:pt x="242" y="757"/>
                    </a:lnTo>
                    <a:lnTo>
                      <a:pt x="245" y="755"/>
                    </a:lnTo>
                    <a:lnTo>
                      <a:pt x="247" y="753"/>
                    </a:lnTo>
                    <a:lnTo>
                      <a:pt x="249" y="753"/>
                    </a:lnTo>
                    <a:lnTo>
                      <a:pt x="249" y="753"/>
                    </a:lnTo>
                    <a:lnTo>
                      <a:pt x="253" y="757"/>
                    </a:lnTo>
                    <a:lnTo>
                      <a:pt x="256" y="759"/>
                    </a:lnTo>
                    <a:lnTo>
                      <a:pt x="256" y="759"/>
                    </a:lnTo>
                    <a:lnTo>
                      <a:pt x="256" y="760"/>
                    </a:lnTo>
                    <a:lnTo>
                      <a:pt x="259" y="760"/>
                    </a:lnTo>
                    <a:lnTo>
                      <a:pt x="259" y="760"/>
                    </a:lnTo>
                    <a:lnTo>
                      <a:pt x="261" y="760"/>
                    </a:lnTo>
                    <a:lnTo>
                      <a:pt x="263" y="761"/>
                    </a:lnTo>
                    <a:lnTo>
                      <a:pt x="264" y="761"/>
                    </a:lnTo>
                    <a:lnTo>
                      <a:pt x="264" y="761"/>
                    </a:lnTo>
                    <a:lnTo>
                      <a:pt x="265" y="764"/>
                    </a:lnTo>
                    <a:lnTo>
                      <a:pt x="266" y="765"/>
                    </a:lnTo>
                    <a:lnTo>
                      <a:pt x="267" y="765"/>
                    </a:lnTo>
                    <a:lnTo>
                      <a:pt x="267" y="765"/>
                    </a:lnTo>
                    <a:lnTo>
                      <a:pt x="270" y="766"/>
                    </a:lnTo>
                    <a:lnTo>
                      <a:pt x="271" y="766"/>
                    </a:lnTo>
                    <a:lnTo>
                      <a:pt x="271" y="767"/>
                    </a:lnTo>
                    <a:lnTo>
                      <a:pt x="271" y="767"/>
                    </a:lnTo>
                    <a:lnTo>
                      <a:pt x="270" y="770"/>
                    </a:lnTo>
                    <a:lnTo>
                      <a:pt x="270" y="771"/>
                    </a:lnTo>
                    <a:lnTo>
                      <a:pt x="271" y="772"/>
                    </a:lnTo>
                    <a:lnTo>
                      <a:pt x="271" y="772"/>
                    </a:lnTo>
                    <a:lnTo>
                      <a:pt x="273" y="770"/>
                    </a:lnTo>
                    <a:lnTo>
                      <a:pt x="275" y="768"/>
                    </a:lnTo>
                    <a:lnTo>
                      <a:pt x="275" y="768"/>
                    </a:lnTo>
                    <a:lnTo>
                      <a:pt x="277" y="767"/>
                    </a:lnTo>
                    <a:lnTo>
                      <a:pt x="277" y="767"/>
                    </a:lnTo>
                    <a:lnTo>
                      <a:pt x="277" y="765"/>
                    </a:lnTo>
                    <a:lnTo>
                      <a:pt x="277" y="765"/>
                    </a:lnTo>
                    <a:lnTo>
                      <a:pt x="277" y="762"/>
                    </a:lnTo>
                    <a:lnTo>
                      <a:pt x="277" y="759"/>
                    </a:lnTo>
                    <a:lnTo>
                      <a:pt x="277" y="759"/>
                    </a:lnTo>
                    <a:lnTo>
                      <a:pt x="277" y="757"/>
                    </a:lnTo>
                    <a:lnTo>
                      <a:pt x="276" y="756"/>
                    </a:lnTo>
                    <a:lnTo>
                      <a:pt x="276" y="756"/>
                    </a:lnTo>
                    <a:lnTo>
                      <a:pt x="276" y="756"/>
                    </a:lnTo>
                    <a:lnTo>
                      <a:pt x="278" y="755"/>
                    </a:lnTo>
                    <a:lnTo>
                      <a:pt x="281" y="755"/>
                    </a:lnTo>
                    <a:lnTo>
                      <a:pt x="281" y="755"/>
                    </a:lnTo>
                    <a:lnTo>
                      <a:pt x="283" y="755"/>
                    </a:lnTo>
                    <a:lnTo>
                      <a:pt x="284" y="755"/>
                    </a:lnTo>
                    <a:lnTo>
                      <a:pt x="285" y="752"/>
                    </a:lnTo>
                    <a:lnTo>
                      <a:pt x="285" y="752"/>
                    </a:lnTo>
                    <a:lnTo>
                      <a:pt x="283" y="748"/>
                    </a:lnTo>
                    <a:lnTo>
                      <a:pt x="282" y="746"/>
                    </a:lnTo>
                    <a:lnTo>
                      <a:pt x="282" y="744"/>
                    </a:lnTo>
                    <a:lnTo>
                      <a:pt x="282" y="744"/>
                    </a:lnTo>
                    <a:lnTo>
                      <a:pt x="284" y="740"/>
                    </a:lnTo>
                    <a:lnTo>
                      <a:pt x="286" y="737"/>
                    </a:lnTo>
                    <a:lnTo>
                      <a:pt x="286" y="737"/>
                    </a:lnTo>
                    <a:lnTo>
                      <a:pt x="288" y="735"/>
                    </a:lnTo>
                    <a:lnTo>
                      <a:pt x="287" y="733"/>
                    </a:lnTo>
                    <a:lnTo>
                      <a:pt x="287" y="733"/>
                    </a:lnTo>
                    <a:lnTo>
                      <a:pt x="284" y="730"/>
                    </a:lnTo>
                    <a:lnTo>
                      <a:pt x="283" y="727"/>
                    </a:lnTo>
                    <a:lnTo>
                      <a:pt x="282" y="726"/>
                    </a:lnTo>
                    <a:lnTo>
                      <a:pt x="282" y="726"/>
                    </a:lnTo>
                    <a:lnTo>
                      <a:pt x="285" y="722"/>
                    </a:lnTo>
                    <a:lnTo>
                      <a:pt x="287" y="720"/>
                    </a:lnTo>
                    <a:lnTo>
                      <a:pt x="287" y="720"/>
                    </a:lnTo>
                    <a:lnTo>
                      <a:pt x="288" y="720"/>
                    </a:lnTo>
                    <a:lnTo>
                      <a:pt x="288" y="718"/>
                    </a:lnTo>
                    <a:lnTo>
                      <a:pt x="288" y="717"/>
                    </a:lnTo>
                    <a:lnTo>
                      <a:pt x="289" y="716"/>
                    </a:lnTo>
                    <a:lnTo>
                      <a:pt x="289" y="716"/>
                    </a:lnTo>
                    <a:lnTo>
                      <a:pt x="296" y="711"/>
                    </a:lnTo>
                    <a:lnTo>
                      <a:pt x="296" y="711"/>
                    </a:lnTo>
                    <a:lnTo>
                      <a:pt x="298" y="708"/>
                    </a:lnTo>
                    <a:lnTo>
                      <a:pt x="299" y="706"/>
                    </a:lnTo>
                    <a:lnTo>
                      <a:pt x="299" y="704"/>
                    </a:lnTo>
                    <a:lnTo>
                      <a:pt x="299" y="704"/>
                    </a:lnTo>
                    <a:lnTo>
                      <a:pt x="298" y="703"/>
                    </a:lnTo>
                    <a:lnTo>
                      <a:pt x="296" y="701"/>
                    </a:lnTo>
                    <a:lnTo>
                      <a:pt x="295" y="699"/>
                    </a:lnTo>
                    <a:lnTo>
                      <a:pt x="296" y="697"/>
                    </a:lnTo>
                    <a:lnTo>
                      <a:pt x="296" y="697"/>
                    </a:lnTo>
                    <a:lnTo>
                      <a:pt x="297" y="693"/>
                    </a:lnTo>
                    <a:lnTo>
                      <a:pt x="298" y="687"/>
                    </a:lnTo>
                    <a:lnTo>
                      <a:pt x="298" y="687"/>
                    </a:lnTo>
                    <a:lnTo>
                      <a:pt x="296" y="681"/>
                    </a:lnTo>
                    <a:lnTo>
                      <a:pt x="296" y="678"/>
                    </a:lnTo>
                    <a:lnTo>
                      <a:pt x="296" y="676"/>
                    </a:lnTo>
                    <a:lnTo>
                      <a:pt x="296" y="676"/>
                    </a:lnTo>
                    <a:lnTo>
                      <a:pt x="296" y="672"/>
                    </a:lnTo>
                    <a:lnTo>
                      <a:pt x="297" y="670"/>
                    </a:lnTo>
                    <a:lnTo>
                      <a:pt x="298" y="669"/>
                    </a:lnTo>
                    <a:lnTo>
                      <a:pt x="298" y="669"/>
                    </a:lnTo>
                    <a:lnTo>
                      <a:pt x="303" y="668"/>
                    </a:lnTo>
                    <a:lnTo>
                      <a:pt x="305" y="668"/>
                    </a:lnTo>
                    <a:lnTo>
                      <a:pt x="306" y="668"/>
                    </a:lnTo>
                    <a:lnTo>
                      <a:pt x="306" y="668"/>
                    </a:lnTo>
                    <a:lnTo>
                      <a:pt x="308" y="670"/>
                    </a:lnTo>
                    <a:lnTo>
                      <a:pt x="308" y="671"/>
                    </a:lnTo>
                    <a:lnTo>
                      <a:pt x="309" y="671"/>
                    </a:lnTo>
                    <a:lnTo>
                      <a:pt x="309" y="671"/>
                    </a:lnTo>
                    <a:lnTo>
                      <a:pt x="312" y="670"/>
                    </a:lnTo>
                    <a:lnTo>
                      <a:pt x="314" y="669"/>
                    </a:lnTo>
                    <a:lnTo>
                      <a:pt x="316" y="669"/>
                    </a:lnTo>
                    <a:lnTo>
                      <a:pt x="316" y="669"/>
                    </a:lnTo>
                    <a:lnTo>
                      <a:pt x="321" y="670"/>
                    </a:lnTo>
                    <a:lnTo>
                      <a:pt x="327" y="672"/>
                    </a:lnTo>
                    <a:lnTo>
                      <a:pt x="327" y="672"/>
                    </a:lnTo>
                    <a:lnTo>
                      <a:pt x="329" y="673"/>
                    </a:lnTo>
                    <a:lnTo>
                      <a:pt x="331" y="674"/>
                    </a:lnTo>
                    <a:lnTo>
                      <a:pt x="331" y="674"/>
                    </a:lnTo>
                    <a:lnTo>
                      <a:pt x="334" y="674"/>
                    </a:lnTo>
                    <a:lnTo>
                      <a:pt x="338" y="676"/>
                    </a:lnTo>
                    <a:lnTo>
                      <a:pt x="338" y="676"/>
                    </a:lnTo>
                    <a:lnTo>
                      <a:pt x="349" y="682"/>
                    </a:lnTo>
                    <a:lnTo>
                      <a:pt x="349" y="682"/>
                    </a:lnTo>
                    <a:lnTo>
                      <a:pt x="349" y="680"/>
                    </a:lnTo>
                    <a:lnTo>
                      <a:pt x="348" y="679"/>
                    </a:lnTo>
                    <a:lnTo>
                      <a:pt x="348" y="679"/>
                    </a:lnTo>
                    <a:lnTo>
                      <a:pt x="347" y="678"/>
                    </a:lnTo>
                    <a:lnTo>
                      <a:pt x="346" y="677"/>
                    </a:lnTo>
                    <a:lnTo>
                      <a:pt x="345" y="674"/>
                    </a:lnTo>
                    <a:lnTo>
                      <a:pt x="345" y="674"/>
                    </a:lnTo>
                    <a:lnTo>
                      <a:pt x="346" y="668"/>
                    </a:lnTo>
                    <a:lnTo>
                      <a:pt x="346" y="668"/>
                    </a:lnTo>
                    <a:lnTo>
                      <a:pt x="346" y="667"/>
                    </a:lnTo>
                    <a:lnTo>
                      <a:pt x="347" y="666"/>
                    </a:lnTo>
                    <a:lnTo>
                      <a:pt x="351" y="666"/>
                    </a:lnTo>
                    <a:lnTo>
                      <a:pt x="351" y="666"/>
                    </a:lnTo>
                    <a:lnTo>
                      <a:pt x="352" y="666"/>
                    </a:lnTo>
                    <a:lnTo>
                      <a:pt x="353" y="666"/>
                    </a:lnTo>
                    <a:lnTo>
                      <a:pt x="354" y="665"/>
                    </a:lnTo>
                    <a:lnTo>
                      <a:pt x="356" y="665"/>
                    </a:lnTo>
                    <a:lnTo>
                      <a:pt x="356" y="665"/>
                    </a:lnTo>
                    <a:lnTo>
                      <a:pt x="357" y="665"/>
                    </a:lnTo>
                    <a:lnTo>
                      <a:pt x="357" y="666"/>
                    </a:lnTo>
                    <a:lnTo>
                      <a:pt x="357" y="667"/>
                    </a:lnTo>
                    <a:lnTo>
                      <a:pt x="357" y="667"/>
                    </a:lnTo>
                    <a:lnTo>
                      <a:pt x="358" y="666"/>
                    </a:lnTo>
                    <a:lnTo>
                      <a:pt x="360" y="665"/>
                    </a:lnTo>
                    <a:lnTo>
                      <a:pt x="360" y="665"/>
                    </a:lnTo>
                    <a:lnTo>
                      <a:pt x="360" y="665"/>
                    </a:lnTo>
                    <a:lnTo>
                      <a:pt x="362" y="667"/>
                    </a:lnTo>
                    <a:lnTo>
                      <a:pt x="363" y="669"/>
                    </a:lnTo>
                    <a:lnTo>
                      <a:pt x="363" y="669"/>
                    </a:lnTo>
                    <a:lnTo>
                      <a:pt x="363" y="670"/>
                    </a:lnTo>
                    <a:lnTo>
                      <a:pt x="362" y="671"/>
                    </a:lnTo>
                    <a:lnTo>
                      <a:pt x="360" y="673"/>
                    </a:lnTo>
                    <a:lnTo>
                      <a:pt x="360" y="673"/>
                    </a:lnTo>
                    <a:lnTo>
                      <a:pt x="360" y="675"/>
                    </a:lnTo>
                    <a:lnTo>
                      <a:pt x="360" y="677"/>
                    </a:lnTo>
                    <a:lnTo>
                      <a:pt x="362" y="680"/>
                    </a:lnTo>
                    <a:lnTo>
                      <a:pt x="362" y="680"/>
                    </a:lnTo>
                    <a:lnTo>
                      <a:pt x="365" y="683"/>
                    </a:lnTo>
                    <a:lnTo>
                      <a:pt x="366" y="685"/>
                    </a:lnTo>
                    <a:lnTo>
                      <a:pt x="367" y="687"/>
                    </a:lnTo>
                    <a:lnTo>
                      <a:pt x="367" y="687"/>
                    </a:lnTo>
                    <a:lnTo>
                      <a:pt x="368" y="693"/>
                    </a:lnTo>
                    <a:lnTo>
                      <a:pt x="371" y="696"/>
                    </a:lnTo>
                    <a:lnTo>
                      <a:pt x="371" y="696"/>
                    </a:lnTo>
                    <a:lnTo>
                      <a:pt x="372" y="696"/>
                    </a:lnTo>
                    <a:lnTo>
                      <a:pt x="372" y="695"/>
                    </a:lnTo>
                    <a:lnTo>
                      <a:pt x="374" y="692"/>
                    </a:lnTo>
                    <a:lnTo>
                      <a:pt x="374" y="692"/>
                    </a:lnTo>
                    <a:lnTo>
                      <a:pt x="376" y="689"/>
                    </a:lnTo>
                    <a:lnTo>
                      <a:pt x="379" y="689"/>
                    </a:lnTo>
                    <a:lnTo>
                      <a:pt x="379" y="689"/>
                    </a:lnTo>
                    <a:lnTo>
                      <a:pt x="379" y="689"/>
                    </a:lnTo>
                    <a:lnTo>
                      <a:pt x="380" y="688"/>
                    </a:lnTo>
                    <a:lnTo>
                      <a:pt x="378" y="686"/>
                    </a:lnTo>
                    <a:lnTo>
                      <a:pt x="378" y="686"/>
                    </a:lnTo>
                    <a:lnTo>
                      <a:pt x="377" y="684"/>
                    </a:lnTo>
                    <a:lnTo>
                      <a:pt x="376" y="683"/>
                    </a:lnTo>
                    <a:lnTo>
                      <a:pt x="371" y="682"/>
                    </a:lnTo>
                    <a:lnTo>
                      <a:pt x="371" y="682"/>
                    </a:lnTo>
                    <a:lnTo>
                      <a:pt x="370" y="681"/>
                    </a:lnTo>
                    <a:lnTo>
                      <a:pt x="370" y="680"/>
                    </a:lnTo>
                    <a:lnTo>
                      <a:pt x="373" y="678"/>
                    </a:lnTo>
                    <a:lnTo>
                      <a:pt x="373" y="678"/>
                    </a:lnTo>
                    <a:lnTo>
                      <a:pt x="374" y="677"/>
                    </a:lnTo>
                    <a:lnTo>
                      <a:pt x="375" y="676"/>
                    </a:lnTo>
                    <a:lnTo>
                      <a:pt x="375" y="676"/>
                    </a:lnTo>
                    <a:lnTo>
                      <a:pt x="376" y="673"/>
                    </a:lnTo>
                    <a:lnTo>
                      <a:pt x="376" y="670"/>
                    </a:lnTo>
                    <a:lnTo>
                      <a:pt x="376" y="670"/>
                    </a:lnTo>
                    <a:lnTo>
                      <a:pt x="376" y="670"/>
                    </a:lnTo>
                    <a:lnTo>
                      <a:pt x="377" y="670"/>
                    </a:lnTo>
                    <a:lnTo>
                      <a:pt x="379" y="672"/>
                    </a:lnTo>
                    <a:lnTo>
                      <a:pt x="379" y="672"/>
                    </a:lnTo>
                    <a:lnTo>
                      <a:pt x="382" y="673"/>
                    </a:lnTo>
                    <a:lnTo>
                      <a:pt x="383" y="674"/>
                    </a:lnTo>
                    <a:lnTo>
                      <a:pt x="384" y="674"/>
                    </a:lnTo>
                    <a:lnTo>
                      <a:pt x="384" y="674"/>
                    </a:lnTo>
                    <a:lnTo>
                      <a:pt x="385" y="674"/>
                    </a:lnTo>
                    <a:lnTo>
                      <a:pt x="385" y="674"/>
                    </a:lnTo>
                    <a:lnTo>
                      <a:pt x="385" y="672"/>
                    </a:lnTo>
                    <a:lnTo>
                      <a:pt x="383" y="667"/>
                    </a:lnTo>
                    <a:lnTo>
                      <a:pt x="383" y="667"/>
                    </a:lnTo>
                    <a:lnTo>
                      <a:pt x="381" y="663"/>
                    </a:lnTo>
                    <a:lnTo>
                      <a:pt x="379" y="660"/>
                    </a:lnTo>
                    <a:lnTo>
                      <a:pt x="379" y="660"/>
                    </a:lnTo>
                    <a:lnTo>
                      <a:pt x="374" y="656"/>
                    </a:lnTo>
                    <a:lnTo>
                      <a:pt x="374" y="656"/>
                    </a:lnTo>
                    <a:lnTo>
                      <a:pt x="374" y="656"/>
                    </a:lnTo>
                    <a:lnTo>
                      <a:pt x="375" y="655"/>
                    </a:lnTo>
                    <a:lnTo>
                      <a:pt x="377" y="653"/>
                    </a:lnTo>
                    <a:lnTo>
                      <a:pt x="377" y="653"/>
                    </a:lnTo>
                    <a:lnTo>
                      <a:pt x="378" y="652"/>
                    </a:lnTo>
                    <a:lnTo>
                      <a:pt x="378" y="650"/>
                    </a:lnTo>
                    <a:lnTo>
                      <a:pt x="379" y="646"/>
                    </a:lnTo>
                    <a:lnTo>
                      <a:pt x="379" y="646"/>
                    </a:lnTo>
                    <a:lnTo>
                      <a:pt x="379" y="643"/>
                    </a:lnTo>
                    <a:lnTo>
                      <a:pt x="378" y="640"/>
                    </a:lnTo>
                    <a:lnTo>
                      <a:pt x="378" y="640"/>
                    </a:lnTo>
                    <a:lnTo>
                      <a:pt x="378" y="636"/>
                    </a:lnTo>
                    <a:lnTo>
                      <a:pt x="378" y="633"/>
                    </a:lnTo>
                    <a:lnTo>
                      <a:pt x="378" y="633"/>
                    </a:lnTo>
                    <a:lnTo>
                      <a:pt x="378" y="632"/>
                    </a:lnTo>
                    <a:lnTo>
                      <a:pt x="379" y="633"/>
                    </a:lnTo>
                    <a:lnTo>
                      <a:pt x="380" y="636"/>
                    </a:lnTo>
                    <a:lnTo>
                      <a:pt x="380" y="636"/>
                    </a:lnTo>
                    <a:lnTo>
                      <a:pt x="382" y="638"/>
                    </a:lnTo>
                    <a:lnTo>
                      <a:pt x="383" y="639"/>
                    </a:lnTo>
                    <a:lnTo>
                      <a:pt x="383" y="639"/>
                    </a:lnTo>
                    <a:lnTo>
                      <a:pt x="383" y="641"/>
                    </a:lnTo>
                    <a:lnTo>
                      <a:pt x="382" y="644"/>
                    </a:lnTo>
                    <a:lnTo>
                      <a:pt x="382" y="644"/>
                    </a:lnTo>
                    <a:lnTo>
                      <a:pt x="382" y="645"/>
                    </a:lnTo>
                    <a:lnTo>
                      <a:pt x="383" y="644"/>
                    </a:lnTo>
                    <a:lnTo>
                      <a:pt x="384" y="644"/>
                    </a:lnTo>
                    <a:lnTo>
                      <a:pt x="384" y="644"/>
                    </a:lnTo>
                    <a:lnTo>
                      <a:pt x="384" y="645"/>
                    </a:lnTo>
                    <a:lnTo>
                      <a:pt x="382" y="647"/>
                    </a:lnTo>
                    <a:lnTo>
                      <a:pt x="382" y="647"/>
                    </a:lnTo>
                    <a:lnTo>
                      <a:pt x="382" y="648"/>
                    </a:lnTo>
                    <a:lnTo>
                      <a:pt x="382" y="649"/>
                    </a:lnTo>
                    <a:lnTo>
                      <a:pt x="383" y="651"/>
                    </a:lnTo>
                    <a:lnTo>
                      <a:pt x="383" y="651"/>
                    </a:lnTo>
                    <a:lnTo>
                      <a:pt x="382" y="653"/>
                    </a:lnTo>
                    <a:lnTo>
                      <a:pt x="381" y="655"/>
                    </a:lnTo>
                    <a:lnTo>
                      <a:pt x="381" y="655"/>
                    </a:lnTo>
                    <a:lnTo>
                      <a:pt x="383" y="657"/>
                    </a:lnTo>
                    <a:lnTo>
                      <a:pt x="386" y="658"/>
                    </a:lnTo>
                    <a:lnTo>
                      <a:pt x="386" y="658"/>
                    </a:lnTo>
                    <a:lnTo>
                      <a:pt x="390" y="660"/>
                    </a:lnTo>
                    <a:lnTo>
                      <a:pt x="393" y="658"/>
                    </a:lnTo>
                    <a:lnTo>
                      <a:pt x="393" y="658"/>
                    </a:lnTo>
                    <a:lnTo>
                      <a:pt x="394" y="657"/>
                    </a:lnTo>
                    <a:lnTo>
                      <a:pt x="394" y="656"/>
                    </a:lnTo>
                    <a:lnTo>
                      <a:pt x="395" y="654"/>
                    </a:lnTo>
                    <a:lnTo>
                      <a:pt x="395" y="653"/>
                    </a:lnTo>
                    <a:lnTo>
                      <a:pt x="395" y="653"/>
                    </a:lnTo>
                    <a:lnTo>
                      <a:pt x="396" y="653"/>
                    </a:lnTo>
                    <a:lnTo>
                      <a:pt x="398" y="655"/>
                    </a:lnTo>
                    <a:lnTo>
                      <a:pt x="398" y="655"/>
                    </a:lnTo>
                    <a:lnTo>
                      <a:pt x="399" y="654"/>
                    </a:lnTo>
                    <a:lnTo>
                      <a:pt x="401" y="652"/>
                    </a:lnTo>
                    <a:lnTo>
                      <a:pt x="405" y="648"/>
                    </a:lnTo>
                    <a:lnTo>
                      <a:pt x="405" y="648"/>
                    </a:lnTo>
                    <a:lnTo>
                      <a:pt x="406" y="648"/>
                    </a:lnTo>
                    <a:lnTo>
                      <a:pt x="406" y="649"/>
                    </a:lnTo>
                    <a:lnTo>
                      <a:pt x="405" y="654"/>
                    </a:lnTo>
                    <a:lnTo>
                      <a:pt x="405" y="654"/>
                    </a:lnTo>
                    <a:lnTo>
                      <a:pt x="406" y="655"/>
                    </a:lnTo>
                    <a:lnTo>
                      <a:pt x="408" y="656"/>
                    </a:lnTo>
                    <a:lnTo>
                      <a:pt x="412" y="657"/>
                    </a:lnTo>
                    <a:lnTo>
                      <a:pt x="412" y="657"/>
                    </a:lnTo>
                    <a:lnTo>
                      <a:pt x="412" y="657"/>
                    </a:lnTo>
                    <a:lnTo>
                      <a:pt x="413" y="656"/>
                    </a:lnTo>
                    <a:lnTo>
                      <a:pt x="413" y="655"/>
                    </a:lnTo>
                    <a:lnTo>
                      <a:pt x="414" y="655"/>
                    </a:lnTo>
                    <a:lnTo>
                      <a:pt x="414" y="655"/>
                    </a:lnTo>
                    <a:lnTo>
                      <a:pt x="423" y="656"/>
                    </a:lnTo>
                    <a:lnTo>
                      <a:pt x="423" y="656"/>
                    </a:lnTo>
                    <a:lnTo>
                      <a:pt x="423" y="655"/>
                    </a:lnTo>
                    <a:lnTo>
                      <a:pt x="424" y="653"/>
                    </a:lnTo>
                    <a:lnTo>
                      <a:pt x="423" y="650"/>
                    </a:lnTo>
                    <a:lnTo>
                      <a:pt x="423" y="650"/>
                    </a:lnTo>
                    <a:lnTo>
                      <a:pt x="422" y="649"/>
                    </a:lnTo>
                    <a:lnTo>
                      <a:pt x="418" y="647"/>
                    </a:lnTo>
                    <a:lnTo>
                      <a:pt x="414" y="646"/>
                    </a:lnTo>
                    <a:lnTo>
                      <a:pt x="412" y="644"/>
                    </a:lnTo>
                    <a:lnTo>
                      <a:pt x="412" y="644"/>
                    </a:lnTo>
                    <a:lnTo>
                      <a:pt x="412" y="643"/>
                    </a:lnTo>
                    <a:lnTo>
                      <a:pt x="413" y="642"/>
                    </a:lnTo>
                    <a:lnTo>
                      <a:pt x="415" y="641"/>
                    </a:lnTo>
                    <a:lnTo>
                      <a:pt x="418" y="641"/>
                    </a:lnTo>
                    <a:lnTo>
                      <a:pt x="418" y="641"/>
                    </a:lnTo>
                    <a:lnTo>
                      <a:pt x="425" y="640"/>
                    </a:lnTo>
                    <a:lnTo>
                      <a:pt x="431" y="639"/>
                    </a:lnTo>
                    <a:lnTo>
                      <a:pt x="431" y="639"/>
                    </a:lnTo>
                    <a:lnTo>
                      <a:pt x="432" y="638"/>
                    </a:lnTo>
                    <a:lnTo>
                      <a:pt x="432" y="637"/>
                    </a:lnTo>
                    <a:lnTo>
                      <a:pt x="428" y="635"/>
                    </a:lnTo>
                    <a:lnTo>
                      <a:pt x="428" y="635"/>
                    </a:lnTo>
                    <a:lnTo>
                      <a:pt x="424" y="634"/>
                    </a:lnTo>
                    <a:lnTo>
                      <a:pt x="420" y="634"/>
                    </a:lnTo>
                    <a:lnTo>
                      <a:pt x="420" y="634"/>
                    </a:lnTo>
                    <a:lnTo>
                      <a:pt x="417" y="633"/>
                    </a:lnTo>
                    <a:lnTo>
                      <a:pt x="415" y="632"/>
                    </a:lnTo>
                    <a:lnTo>
                      <a:pt x="413" y="629"/>
                    </a:lnTo>
                    <a:lnTo>
                      <a:pt x="413" y="629"/>
                    </a:lnTo>
                    <a:lnTo>
                      <a:pt x="412" y="627"/>
                    </a:lnTo>
                    <a:lnTo>
                      <a:pt x="411" y="626"/>
                    </a:lnTo>
                    <a:lnTo>
                      <a:pt x="410" y="625"/>
                    </a:lnTo>
                    <a:lnTo>
                      <a:pt x="410" y="625"/>
                    </a:lnTo>
                    <a:lnTo>
                      <a:pt x="410" y="621"/>
                    </a:lnTo>
                    <a:lnTo>
                      <a:pt x="410" y="618"/>
                    </a:lnTo>
                    <a:lnTo>
                      <a:pt x="411" y="617"/>
                    </a:lnTo>
                    <a:lnTo>
                      <a:pt x="411" y="617"/>
                    </a:lnTo>
                    <a:lnTo>
                      <a:pt x="412" y="616"/>
                    </a:lnTo>
                    <a:lnTo>
                      <a:pt x="413" y="616"/>
                    </a:lnTo>
                    <a:lnTo>
                      <a:pt x="414" y="619"/>
                    </a:lnTo>
                    <a:lnTo>
                      <a:pt x="414" y="619"/>
                    </a:lnTo>
                    <a:lnTo>
                      <a:pt x="416" y="620"/>
                    </a:lnTo>
                    <a:lnTo>
                      <a:pt x="420" y="620"/>
                    </a:lnTo>
                    <a:lnTo>
                      <a:pt x="425" y="621"/>
                    </a:lnTo>
                    <a:lnTo>
                      <a:pt x="425" y="621"/>
                    </a:lnTo>
                    <a:lnTo>
                      <a:pt x="428" y="622"/>
                    </a:lnTo>
                    <a:lnTo>
                      <a:pt x="430" y="624"/>
                    </a:lnTo>
                    <a:lnTo>
                      <a:pt x="430" y="624"/>
                    </a:lnTo>
                    <a:lnTo>
                      <a:pt x="432" y="626"/>
                    </a:lnTo>
                    <a:lnTo>
                      <a:pt x="434" y="629"/>
                    </a:lnTo>
                    <a:lnTo>
                      <a:pt x="434" y="629"/>
                    </a:lnTo>
                    <a:lnTo>
                      <a:pt x="435" y="629"/>
                    </a:lnTo>
                    <a:lnTo>
                      <a:pt x="437" y="627"/>
                    </a:lnTo>
                    <a:lnTo>
                      <a:pt x="442" y="623"/>
                    </a:lnTo>
                    <a:lnTo>
                      <a:pt x="442" y="623"/>
                    </a:lnTo>
                    <a:lnTo>
                      <a:pt x="445" y="621"/>
                    </a:lnTo>
                    <a:lnTo>
                      <a:pt x="448" y="621"/>
                    </a:lnTo>
                    <a:lnTo>
                      <a:pt x="448" y="621"/>
                    </a:lnTo>
                    <a:lnTo>
                      <a:pt x="448" y="620"/>
                    </a:lnTo>
                    <a:lnTo>
                      <a:pt x="447" y="619"/>
                    </a:lnTo>
                    <a:lnTo>
                      <a:pt x="444" y="618"/>
                    </a:lnTo>
                    <a:lnTo>
                      <a:pt x="444" y="618"/>
                    </a:lnTo>
                    <a:lnTo>
                      <a:pt x="443" y="617"/>
                    </a:lnTo>
                    <a:lnTo>
                      <a:pt x="442" y="614"/>
                    </a:lnTo>
                    <a:lnTo>
                      <a:pt x="442" y="614"/>
                    </a:lnTo>
                    <a:lnTo>
                      <a:pt x="440" y="615"/>
                    </a:lnTo>
                    <a:lnTo>
                      <a:pt x="435" y="615"/>
                    </a:lnTo>
                    <a:lnTo>
                      <a:pt x="435" y="615"/>
                    </a:lnTo>
                    <a:lnTo>
                      <a:pt x="432" y="615"/>
                    </a:lnTo>
                    <a:lnTo>
                      <a:pt x="432" y="612"/>
                    </a:lnTo>
                    <a:lnTo>
                      <a:pt x="431" y="609"/>
                    </a:lnTo>
                    <a:lnTo>
                      <a:pt x="431" y="609"/>
                    </a:lnTo>
                    <a:lnTo>
                      <a:pt x="430" y="608"/>
                    </a:lnTo>
                    <a:lnTo>
                      <a:pt x="429" y="607"/>
                    </a:lnTo>
                    <a:lnTo>
                      <a:pt x="424" y="605"/>
                    </a:lnTo>
                    <a:lnTo>
                      <a:pt x="424" y="605"/>
                    </a:lnTo>
                    <a:lnTo>
                      <a:pt x="422" y="603"/>
                    </a:lnTo>
                    <a:lnTo>
                      <a:pt x="420" y="600"/>
                    </a:lnTo>
                    <a:lnTo>
                      <a:pt x="420" y="600"/>
                    </a:lnTo>
                    <a:lnTo>
                      <a:pt x="421" y="599"/>
                    </a:lnTo>
                    <a:lnTo>
                      <a:pt x="423" y="598"/>
                    </a:lnTo>
                    <a:lnTo>
                      <a:pt x="425" y="598"/>
                    </a:lnTo>
                    <a:lnTo>
                      <a:pt x="427" y="598"/>
                    </a:lnTo>
                    <a:lnTo>
                      <a:pt x="427" y="598"/>
                    </a:lnTo>
                    <a:lnTo>
                      <a:pt x="429" y="599"/>
                    </a:lnTo>
                    <a:lnTo>
                      <a:pt x="431" y="599"/>
                    </a:lnTo>
                    <a:lnTo>
                      <a:pt x="436" y="598"/>
                    </a:lnTo>
                    <a:lnTo>
                      <a:pt x="436" y="598"/>
                    </a:lnTo>
                    <a:lnTo>
                      <a:pt x="438" y="597"/>
                    </a:lnTo>
                    <a:lnTo>
                      <a:pt x="440" y="595"/>
                    </a:lnTo>
                    <a:lnTo>
                      <a:pt x="445" y="591"/>
                    </a:lnTo>
                    <a:lnTo>
                      <a:pt x="445" y="591"/>
                    </a:lnTo>
                    <a:lnTo>
                      <a:pt x="447" y="588"/>
                    </a:lnTo>
                    <a:lnTo>
                      <a:pt x="449" y="584"/>
                    </a:lnTo>
                    <a:lnTo>
                      <a:pt x="449" y="584"/>
                    </a:lnTo>
                    <a:lnTo>
                      <a:pt x="448" y="584"/>
                    </a:lnTo>
                    <a:lnTo>
                      <a:pt x="445" y="584"/>
                    </a:lnTo>
                    <a:lnTo>
                      <a:pt x="439" y="584"/>
                    </a:lnTo>
                    <a:lnTo>
                      <a:pt x="439" y="584"/>
                    </a:lnTo>
                    <a:lnTo>
                      <a:pt x="437" y="584"/>
                    </a:lnTo>
                    <a:lnTo>
                      <a:pt x="436" y="583"/>
                    </a:lnTo>
                    <a:lnTo>
                      <a:pt x="432" y="580"/>
                    </a:lnTo>
                    <a:lnTo>
                      <a:pt x="432" y="580"/>
                    </a:lnTo>
                    <a:lnTo>
                      <a:pt x="429" y="577"/>
                    </a:lnTo>
                    <a:lnTo>
                      <a:pt x="426" y="574"/>
                    </a:lnTo>
                    <a:lnTo>
                      <a:pt x="426" y="574"/>
                    </a:lnTo>
                    <a:lnTo>
                      <a:pt x="431" y="576"/>
                    </a:lnTo>
                    <a:lnTo>
                      <a:pt x="438" y="579"/>
                    </a:lnTo>
                    <a:lnTo>
                      <a:pt x="438" y="579"/>
                    </a:lnTo>
                    <a:lnTo>
                      <a:pt x="438" y="578"/>
                    </a:lnTo>
                    <a:lnTo>
                      <a:pt x="438" y="577"/>
                    </a:lnTo>
                    <a:lnTo>
                      <a:pt x="437" y="573"/>
                    </a:lnTo>
                    <a:lnTo>
                      <a:pt x="437" y="573"/>
                    </a:lnTo>
                    <a:lnTo>
                      <a:pt x="438" y="573"/>
                    </a:lnTo>
                    <a:lnTo>
                      <a:pt x="439" y="573"/>
                    </a:lnTo>
                    <a:lnTo>
                      <a:pt x="442" y="574"/>
                    </a:lnTo>
                    <a:lnTo>
                      <a:pt x="442" y="574"/>
                    </a:lnTo>
                    <a:lnTo>
                      <a:pt x="443" y="574"/>
                    </a:lnTo>
                    <a:lnTo>
                      <a:pt x="445" y="573"/>
                    </a:lnTo>
                    <a:lnTo>
                      <a:pt x="449" y="572"/>
                    </a:lnTo>
                    <a:lnTo>
                      <a:pt x="449" y="572"/>
                    </a:lnTo>
                    <a:lnTo>
                      <a:pt x="449" y="571"/>
                    </a:lnTo>
                    <a:lnTo>
                      <a:pt x="450" y="570"/>
                    </a:lnTo>
                    <a:lnTo>
                      <a:pt x="450" y="568"/>
                    </a:lnTo>
                    <a:lnTo>
                      <a:pt x="450" y="568"/>
                    </a:lnTo>
                    <a:lnTo>
                      <a:pt x="454" y="568"/>
                    </a:lnTo>
                    <a:lnTo>
                      <a:pt x="460" y="569"/>
                    </a:lnTo>
                    <a:lnTo>
                      <a:pt x="460" y="569"/>
                    </a:lnTo>
                    <a:lnTo>
                      <a:pt x="461" y="568"/>
                    </a:lnTo>
                    <a:lnTo>
                      <a:pt x="461" y="567"/>
                    </a:lnTo>
                    <a:lnTo>
                      <a:pt x="460" y="563"/>
                    </a:lnTo>
                    <a:lnTo>
                      <a:pt x="460" y="563"/>
                    </a:lnTo>
                    <a:lnTo>
                      <a:pt x="458" y="559"/>
                    </a:lnTo>
                    <a:lnTo>
                      <a:pt x="458" y="559"/>
                    </a:lnTo>
                    <a:lnTo>
                      <a:pt x="459" y="558"/>
                    </a:lnTo>
                    <a:lnTo>
                      <a:pt x="461" y="557"/>
                    </a:lnTo>
                    <a:lnTo>
                      <a:pt x="466" y="555"/>
                    </a:lnTo>
                    <a:lnTo>
                      <a:pt x="466" y="555"/>
                    </a:lnTo>
                    <a:lnTo>
                      <a:pt x="467" y="555"/>
                    </a:lnTo>
                    <a:lnTo>
                      <a:pt x="465" y="554"/>
                    </a:lnTo>
                    <a:lnTo>
                      <a:pt x="460" y="554"/>
                    </a:lnTo>
                    <a:lnTo>
                      <a:pt x="460" y="554"/>
                    </a:lnTo>
                    <a:lnTo>
                      <a:pt x="457" y="555"/>
                    </a:lnTo>
                    <a:lnTo>
                      <a:pt x="455" y="556"/>
                    </a:lnTo>
                    <a:lnTo>
                      <a:pt x="454" y="556"/>
                    </a:lnTo>
                    <a:lnTo>
                      <a:pt x="453" y="556"/>
                    </a:lnTo>
                    <a:lnTo>
                      <a:pt x="453" y="556"/>
                    </a:lnTo>
                    <a:lnTo>
                      <a:pt x="452" y="557"/>
                    </a:lnTo>
                    <a:lnTo>
                      <a:pt x="450" y="558"/>
                    </a:lnTo>
                    <a:lnTo>
                      <a:pt x="449" y="559"/>
                    </a:lnTo>
                    <a:lnTo>
                      <a:pt x="448" y="559"/>
                    </a:lnTo>
                    <a:lnTo>
                      <a:pt x="448" y="559"/>
                    </a:lnTo>
                    <a:lnTo>
                      <a:pt x="447" y="559"/>
                    </a:lnTo>
                    <a:lnTo>
                      <a:pt x="446" y="558"/>
                    </a:lnTo>
                    <a:lnTo>
                      <a:pt x="445" y="554"/>
                    </a:lnTo>
                    <a:lnTo>
                      <a:pt x="445" y="554"/>
                    </a:lnTo>
                    <a:lnTo>
                      <a:pt x="444" y="554"/>
                    </a:lnTo>
                    <a:lnTo>
                      <a:pt x="443" y="553"/>
                    </a:lnTo>
                    <a:lnTo>
                      <a:pt x="441" y="554"/>
                    </a:lnTo>
                    <a:lnTo>
                      <a:pt x="441" y="554"/>
                    </a:lnTo>
                    <a:lnTo>
                      <a:pt x="440" y="554"/>
                    </a:lnTo>
                    <a:lnTo>
                      <a:pt x="440" y="553"/>
                    </a:lnTo>
                    <a:lnTo>
                      <a:pt x="441" y="550"/>
                    </a:lnTo>
                    <a:lnTo>
                      <a:pt x="441" y="550"/>
                    </a:lnTo>
                    <a:lnTo>
                      <a:pt x="441" y="549"/>
                    </a:lnTo>
                    <a:lnTo>
                      <a:pt x="440" y="547"/>
                    </a:lnTo>
                    <a:lnTo>
                      <a:pt x="438" y="545"/>
                    </a:lnTo>
                    <a:lnTo>
                      <a:pt x="438" y="545"/>
                    </a:lnTo>
                    <a:lnTo>
                      <a:pt x="438" y="544"/>
                    </a:lnTo>
                    <a:lnTo>
                      <a:pt x="439" y="544"/>
                    </a:lnTo>
                    <a:lnTo>
                      <a:pt x="443" y="544"/>
                    </a:lnTo>
                    <a:lnTo>
                      <a:pt x="443" y="544"/>
                    </a:lnTo>
                    <a:lnTo>
                      <a:pt x="449" y="546"/>
                    </a:lnTo>
                    <a:lnTo>
                      <a:pt x="449" y="546"/>
                    </a:lnTo>
                    <a:lnTo>
                      <a:pt x="450" y="545"/>
                    </a:lnTo>
                    <a:lnTo>
                      <a:pt x="452" y="545"/>
                    </a:lnTo>
                    <a:lnTo>
                      <a:pt x="452" y="543"/>
                    </a:lnTo>
                    <a:lnTo>
                      <a:pt x="452" y="543"/>
                    </a:lnTo>
                    <a:lnTo>
                      <a:pt x="452" y="539"/>
                    </a:lnTo>
                    <a:lnTo>
                      <a:pt x="452" y="539"/>
                    </a:lnTo>
                    <a:lnTo>
                      <a:pt x="445" y="536"/>
                    </a:lnTo>
                    <a:lnTo>
                      <a:pt x="445" y="536"/>
                    </a:lnTo>
                    <a:lnTo>
                      <a:pt x="444" y="535"/>
                    </a:lnTo>
                    <a:lnTo>
                      <a:pt x="443" y="534"/>
                    </a:lnTo>
                    <a:lnTo>
                      <a:pt x="442" y="530"/>
                    </a:lnTo>
                    <a:lnTo>
                      <a:pt x="442" y="530"/>
                    </a:lnTo>
                    <a:lnTo>
                      <a:pt x="440" y="529"/>
                    </a:lnTo>
                    <a:lnTo>
                      <a:pt x="438" y="529"/>
                    </a:lnTo>
                    <a:lnTo>
                      <a:pt x="435" y="530"/>
                    </a:lnTo>
                    <a:lnTo>
                      <a:pt x="435" y="530"/>
                    </a:lnTo>
                    <a:lnTo>
                      <a:pt x="443" y="526"/>
                    </a:lnTo>
                    <a:lnTo>
                      <a:pt x="443" y="526"/>
                    </a:lnTo>
                    <a:lnTo>
                      <a:pt x="444" y="526"/>
                    </a:lnTo>
                    <a:lnTo>
                      <a:pt x="445" y="527"/>
                    </a:lnTo>
                    <a:lnTo>
                      <a:pt x="447" y="529"/>
                    </a:lnTo>
                    <a:lnTo>
                      <a:pt x="447" y="529"/>
                    </a:lnTo>
                    <a:lnTo>
                      <a:pt x="448" y="530"/>
                    </a:lnTo>
                    <a:lnTo>
                      <a:pt x="449" y="529"/>
                    </a:lnTo>
                    <a:lnTo>
                      <a:pt x="452" y="527"/>
                    </a:lnTo>
                    <a:lnTo>
                      <a:pt x="452" y="527"/>
                    </a:lnTo>
                    <a:lnTo>
                      <a:pt x="453" y="527"/>
                    </a:lnTo>
                    <a:lnTo>
                      <a:pt x="455" y="527"/>
                    </a:lnTo>
                    <a:lnTo>
                      <a:pt x="455" y="527"/>
                    </a:lnTo>
                    <a:lnTo>
                      <a:pt x="456" y="526"/>
                    </a:lnTo>
                    <a:lnTo>
                      <a:pt x="458" y="524"/>
                    </a:lnTo>
                    <a:lnTo>
                      <a:pt x="458" y="524"/>
                    </a:lnTo>
                    <a:lnTo>
                      <a:pt x="459" y="524"/>
                    </a:lnTo>
                    <a:lnTo>
                      <a:pt x="460" y="524"/>
                    </a:lnTo>
                    <a:lnTo>
                      <a:pt x="461" y="525"/>
                    </a:lnTo>
                    <a:lnTo>
                      <a:pt x="461" y="525"/>
                    </a:lnTo>
                    <a:lnTo>
                      <a:pt x="464" y="525"/>
                    </a:lnTo>
                    <a:lnTo>
                      <a:pt x="466" y="525"/>
                    </a:lnTo>
                    <a:lnTo>
                      <a:pt x="466" y="525"/>
                    </a:lnTo>
                    <a:lnTo>
                      <a:pt x="468" y="524"/>
                    </a:lnTo>
                    <a:lnTo>
                      <a:pt x="468" y="523"/>
                    </a:lnTo>
                    <a:lnTo>
                      <a:pt x="469" y="520"/>
                    </a:lnTo>
                    <a:lnTo>
                      <a:pt x="469" y="520"/>
                    </a:lnTo>
                    <a:lnTo>
                      <a:pt x="469" y="518"/>
                    </a:lnTo>
                    <a:lnTo>
                      <a:pt x="470" y="516"/>
                    </a:lnTo>
                    <a:lnTo>
                      <a:pt x="470" y="516"/>
                    </a:lnTo>
                    <a:lnTo>
                      <a:pt x="474" y="510"/>
                    </a:lnTo>
                    <a:lnTo>
                      <a:pt x="474" y="510"/>
                    </a:lnTo>
                    <a:lnTo>
                      <a:pt x="475" y="509"/>
                    </a:lnTo>
                    <a:lnTo>
                      <a:pt x="473" y="508"/>
                    </a:lnTo>
                    <a:lnTo>
                      <a:pt x="473" y="508"/>
                    </a:lnTo>
                    <a:lnTo>
                      <a:pt x="472" y="509"/>
                    </a:lnTo>
                    <a:lnTo>
                      <a:pt x="470" y="511"/>
                    </a:lnTo>
                    <a:lnTo>
                      <a:pt x="467" y="515"/>
                    </a:lnTo>
                    <a:lnTo>
                      <a:pt x="467" y="515"/>
                    </a:lnTo>
                    <a:lnTo>
                      <a:pt x="466" y="515"/>
                    </a:lnTo>
                    <a:lnTo>
                      <a:pt x="465" y="514"/>
                    </a:lnTo>
                    <a:lnTo>
                      <a:pt x="463" y="512"/>
                    </a:lnTo>
                    <a:lnTo>
                      <a:pt x="463" y="512"/>
                    </a:lnTo>
                    <a:lnTo>
                      <a:pt x="463" y="512"/>
                    </a:lnTo>
                    <a:lnTo>
                      <a:pt x="462" y="512"/>
                    </a:lnTo>
                    <a:lnTo>
                      <a:pt x="459" y="515"/>
                    </a:lnTo>
                    <a:lnTo>
                      <a:pt x="459" y="515"/>
                    </a:lnTo>
                    <a:lnTo>
                      <a:pt x="457" y="516"/>
                    </a:lnTo>
                    <a:lnTo>
                      <a:pt x="456" y="517"/>
                    </a:lnTo>
                    <a:lnTo>
                      <a:pt x="453" y="516"/>
                    </a:lnTo>
                    <a:lnTo>
                      <a:pt x="453" y="516"/>
                    </a:lnTo>
                    <a:lnTo>
                      <a:pt x="450" y="516"/>
                    </a:lnTo>
                    <a:lnTo>
                      <a:pt x="449" y="516"/>
                    </a:lnTo>
                    <a:lnTo>
                      <a:pt x="447" y="518"/>
                    </a:lnTo>
                    <a:lnTo>
                      <a:pt x="447" y="518"/>
                    </a:lnTo>
                    <a:lnTo>
                      <a:pt x="445" y="519"/>
                    </a:lnTo>
                    <a:lnTo>
                      <a:pt x="443" y="519"/>
                    </a:lnTo>
                    <a:lnTo>
                      <a:pt x="441" y="518"/>
                    </a:lnTo>
                    <a:lnTo>
                      <a:pt x="441" y="518"/>
                    </a:lnTo>
                    <a:lnTo>
                      <a:pt x="439" y="518"/>
                    </a:lnTo>
                    <a:lnTo>
                      <a:pt x="440" y="516"/>
                    </a:lnTo>
                    <a:lnTo>
                      <a:pt x="440" y="516"/>
                    </a:lnTo>
                    <a:lnTo>
                      <a:pt x="443" y="513"/>
                    </a:lnTo>
                    <a:lnTo>
                      <a:pt x="445" y="511"/>
                    </a:lnTo>
                    <a:lnTo>
                      <a:pt x="445" y="511"/>
                    </a:lnTo>
                    <a:lnTo>
                      <a:pt x="446" y="510"/>
                    </a:lnTo>
                    <a:lnTo>
                      <a:pt x="445" y="507"/>
                    </a:lnTo>
                    <a:lnTo>
                      <a:pt x="445" y="507"/>
                    </a:lnTo>
                    <a:lnTo>
                      <a:pt x="446" y="505"/>
                    </a:lnTo>
                    <a:lnTo>
                      <a:pt x="446" y="504"/>
                    </a:lnTo>
                    <a:lnTo>
                      <a:pt x="448" y="506"/>
                    </a:lnTo>
                    <a:lnTo>
                      <a:pt x="448" y="506"/>
                    </a:lnTo>
                    <a:lnTo>
                      <a:pt x="453" y="508"/>
                    </a:lnTo>
                    <a:lnTo>
                      <a:pt x="457" y="509"/>
                    </a:lnTo>
                    <a:lnTo>
                      <a:pt x="457" y="509"/>
                    </a:lnTo>
                    <a:lnTo>
                      <a:pt x="459" y="509"/>
                    </a:lnTo>
                    <a:lnTo>
                      <a:pt x="460" y="508"/>
                    </a:lnTo>
                    <a:lnTo>
                      <a:pt x="461" y="507"/>
                    </a:lnTo>
                    <a:lnTo>
                      <a:pt x="461" y="506"/>
                    </a:lnTo>
                    <a:lnTo>
                      <a:pt x="461" y="506"/>
                    </a:lnTo>
                    <a:lnTo>
                      <a:pt x="462" y="506"/>
                    </a:lnTo>
                    <a:lnTo>
                      <a:pt x="462" y="505"/>
                    </a:lnTo>
                    <a:lnTo>
                      <a:pt x="461" y="503"/>
                    </a:lnTo>
                    <a:lnTo>
                      <a:pt x="461" y="503"/>
                    </a:lnTo>
                    <a:lnTo>
                      <a:pt x="463" y="500"/>
                    </a:lnTo>
                    <a:lnTo>
                      <a:pt x="465" y="498"/>
                    </a:lnTo>
                    <a:lnTo>
                      <a:pt x="465" y="498"/>
                    </a:lnTo>
                    <a:lnTo>
                      <a:pt x="466" y="497"/>
                    </a:lnTo>
                    <a:lnTo>
                      <a:pt x="465" y="497"/>
                    </a:lnTo>
                    <a:lnTo>
                      <a:pt x="463" y="496"/>
                    </a:lnTo>
                    <a:lnTo>
                      <a:pt x="463" y="496"/>
                    </a:lnTo>
                    <a:lnTo>
                      <a:pt x="462" y="496"/>
                    </a:lnTo>
                    <a:lnTo>
                      <a:pt x="461" y="496"/>
                    </a:lnTo>
                    <a:lnTo>
                      <a:pt x="460" y="496"/>
                    </a:lnTo>
                    <a:lnTo>
                      <a:pt x="460" y="496"/>
                    </a:lnTo>
                    <a:lnTo>
                      <a:pt x="460" y="496"/>
                    </a:lnTo>
                    <a:lnTo>
                      <a:pt x="459" y="496"/>
                    </a:lnTo>
                    <a:lnTo>
                      <a:pt x="459" y="494"/>
                    </a:lnTo>
                    <a:lnTo>
                      <a:pt x="460" y="490"/>
                    </a:lnTo>
                    <a:lnTo>
                      <a:pt x="460" y="490"/>
                    </a:lnTo>
                    <a:lnTo>
                      <a:pt x="462" y="487"/>
                    </a:lnTo>
                    <a:lnTo>
                      <a:pt x="464" y="484"/>
                    </a:lnTo>
                    <a:lnTo>
                      <a:pt x="464" y="484"/>
                    </a:lnTo>
                    <a:lnTo>
                      <a:pt x="466" y="481"/>
                    </a:lnTo>
                    <a:lnTo>
                      <a:pt x="467" y="479"/>
                    </a:lnTo>
                    <a:lnTo>
                      <a:pt x="467" y="479"/>
                    </a:lnTo>
                    <a:lnTo>
                      <a:pt x="468" y="477"/>
                    </a:lnTo>
                    <a:lnTo>
                      <a:pt x="470" y="475"/>
                    </a:lnTo>
                    <a:lnTo>
                      <a:pt x="470" y="475"/>
                    </a:lnTo>
                    <a:lnTo>
                      <a:pt x="471" y="475"/>
                    </a:lnTo>
                    <a:lnTo>
                      <a:pt x="471" y="476"/>
                    </a:lnTo>
                    <a:lnTo>
                      <a:pt x="471" y="480"/>
                    </a:lnTo>
                    <a:lnTo>
                      <a:pt x="471" y="480"/>
                    </a:lnTo>
                    <a:lnTo>
                      <a:pt x="471" y="481"/>
                    </a:lnTo>
                    <a:lnTo>
                      <a:pt x="472" y="481"/>
                    </a:lnTo>
                    <a:lnTo>
                      <a:pt x="476" y="480"/>
                    </a:lnTo>
                    <a:lnTo>
                      <a:pt x="476" y="480"/>
                    </a:lnTo>
                    <a:lnTo>
                      <a:pt x="479" y="479"/>
                    </a:lnTo>
                    <a:lnTo>
                      <a:pt x="480" y="478"/>
                    </a:lnTo>
                    <a:lnTo>
                      <a:pt x="480" y="478"/>
                    </a:lnTo>
                    <a:lnTo>
                      <a:pt x="480" y="476"/>
                    </a:lnTo>
                    <a:lnTo>
                      <a:pt x="481" y="474"/>
                    </a:lnTo>
                    <a:lnTo>
                      <a:pt x="481" y="474"/>
                    </a:lnTo>
                    <a:lnTo>
                      <a:pt x="482" y="474"/>
                    </a:lnTo>
                    <a:lnTo>
                      <a:pt x="484" y="475"/>
                    </a:lnTo>
                    <a:lnTo>
                      <a:pt x="485" y="478"/>
                    </a:lnTo>
                    <a:lnTo>
                      <a:pt x="485" y="478"/>
                    </a:lnTo>
                    <a:lnTo>
                      <a:pt x="486" y="478"/>
                    </a:lnTo>
                    <a:lnTo>
                      <a:pt x="487" y="478"/>
                    </a:lnTo>
                    <a:lnTo>
                      <a:pt x="491" y="476"/>
                    </a:lnTo>
                    <a:lnTo>
                      <a:pt x="491" y="476"/>
                    </a:lnTo>
                    <a:lnTo>
                      <a:pt x="492" y="474"/>
                    </a:lnTo>
                    <a:lnTo>
                      <a:pt x="492" y="473"/>
                    </a:lnTo>
                    <a:lnTo>
                      <a:pt x="492" y="468"/>
                    </a:lnTo>
                    <a:lnTo>
                      <a:pt x="492" y="468"/>
                    </a:lnTo>
                    <a:lnTo>
                      <a:pt x="492" y="465"/>
                    </a:lnTo>
                    <a:lnTo>
                      <a:pt x="493" y="463"/>
                    </a:lnTo>
                    <a:lnTo>
                      <a:pt x="493" y="462"/>
                    </a:lnTo>
                    <a:lnTo>
                      <a:pt x="493" y="462"/>
                    </a:lnTo>
                    <a:lnTo>
                      <a:pt x="494" y="462"/>
                    </a:lnTo>
                    <a:lnTo>
                      <a:pt x="495" y="460"/>
                    </a:lnTo>
                    <a:lnTo>
                      <a:pt x="497" y="457"/>
                    </a:lnTo>
                    <a:lnTo>
                      <a:pt x="497" y="457"/>
                    </a:lnTo>
                    <a:lnTo>
                      <a:pt x="498" y="456"/>
                    </a:lnTo>
                    <a:lnTo>
                      <a:pt x="498" y="454"/>
                    </a:lnTo>
                    <a:lnTo>
                      <a:pt x="497" y="452"/>
                    </a:lnTo>
                    <a:lnTo>
                      <a:pt x="497" y="452"/>
                    </a:lnTo>
                    <a:lnTo>
                      <a:pt x="496" y="450"/>
                    </a:lnTo>
                    <a:lnTo>
                      <a:pt x="495" y="449"/>
                    </a:lnTo>
                    <a:lnTo>
                      <a:pt x="495" y="449"/>
                    </a:lnTo>
                    <a:lnTo>
                      <a:pt x="495" y="448"/>
                    </a:lnTo>
                    <a:lnTo>
                      <a:pt x="494" y="447"/>
                    </a:lnTo>
                    <a:lnTo>
                      <a:pt x="491" y="447"/>
                    </a:lnTo>
                    <a:lnTo>
                      <a:pt x="491" y="447"/>
                    </a:lnTo>
                    <a:lnTo>
                      <a:pt x="490" y="448"/>
                    </a:lnTo>
                    <a:lnTo>
                      <a:pt x="489" y="449"/>
                    </a:lnTo>
                    <a:lnTo>
                      <a:pt x="487" y="452"/>
                    </a:lnTo>
                    <a:lnTo>
                      <a:pt x="487" y="452"/>
                    </a:lnTo>
                    <a:lnTo>
                      <a:pt x="484" y="454"/>
                    </a:lnTo>
                    <a:lnTo>
                      <a:pt x="480" y="456"/>
                    </a:lnTo>
                    <a:lnTo>
                      <a:pt x="480" y="456"/>
                    </a:lnTo>
                    <a:lnTo>
                      <a:pt x="479" y="457"/>
                    </a:lnTo>
                    <a:lnTo>
                      <a:pt x="479" y="460"/>
                    </a:lnTo>
                    <a:lnTo>
                      <a:pt x="478" y="463"/>
                    </a:lnTo>
                    <a:lnTo>
                      <a:pt x="478" y="463"/>
                    </a:lnTo>
                    <a:lnTo>
                      <a:pt x="478" y="463"/>
                    </a:lnTo>
                    <a:lnTo>
                      <a:pt x="477" y="463"/>
                    </a:lnTo>
                    <a:lnTo>
                      <a:pt x="474" y="462"/>
                    </a:lnTo>
                    <a:lnTo>
                      <a:pt x="474" y="462"/>
                    </a:lnTo>
                    <a:lnTo>
                      <a:pt x="473" y="462"/>
                    </a:lnTo>
                    <a:lnTo>
                      <a:pt x="472" y="463"/>
                    </a:lnTo>
                    <a:lnTo>
                      <a:pt x="470" y="465"/>
                    </a:lnTo>
                    <a:lnTo>
                      <a:pt x="470" y="465"/>
                    </a:lnTo>
                    <a:lnTo>
                      <a:pt x="468" y="464"/>
                    </a:lnTo>
                    <a:lnTo>
                      <a:pt x="467" y="461"/>
                    </a:lnTo>
                    <a:lnTo>
                      <a:pt x="464" y="456"/>
                    </a:lnTo>
                    <a:lnTo>
                      <a:pt x="464" y="456"/>
                    </a:lnTo>
                    <a:lnTo>
                      <a:pt x="463" y="455"/>
                    </a:lnTo>
                    <a:lnTo>
                      <a:pt x="464" y="453"/>
                    </a:lnTo>
                    <a:lnTo>
                      <a:pt x="466" y="451"/>
                    </a:lnTo>
                    <a:lnTo>
                      <a:pt x="466" y="451"/>
                    </a:lnTo>
                    <a:lnTo>
                      <a:pt x="468" y="449"/>
                    </a:lnTo>
                    <a:lnTo>
                      <a:pt x="471" y="448"/>
                    </a:lnTo>
                    <a:lnTo>
                      <a:pt x="471" y="448"/>
                    </a:lnTo>
                    <a:lnTo>
                      <a:pt x="479" y="450"/>
                    </a:lnTo>
                    <a:lnTo>
                      <a:pt x="479" y="450"/>
                    </a:lnTo>
                    <a:lnTo>
                      <a:pt x="480" y="450"/>
                    </a:lnTo>
                    <a:lnTo>
                      <a:pt x="481" y="449"/>
                    </a:lnTo>
                    <a:lnTo>
                      <a:pt x="481" y="446"/>
                    </a:lnTo>
                    <a:lnTo>
                      <a:pt x="480" y="441"/>
                    </a:lnTo>
                    <a:lnTo>
                      <a:pt x="480" y="441"/>
                    </a:lnTo>
                    <a:lnTo>
                      <a:pt x="481" y="440"/>
                    </a:lnTo>
                    <a:lnTo>
                      <a:pt x="482" y="439"/>
                    </a:lnTo>
                    <a:lnTo>
                      <a:pt x="486" y="439"/>
                    </a:lnTo>
                    <a:lnTo>
                      <a:pt x="486" y="439"/>
                    </a:lnTo>
                    <a:lnTo>
                      <a:pt x="487" y="437"/>
                    </a:lnTo>
                    <a:lnTo>
                      <a:pt x="487" y="435"/>
                    </a:lnTo>
                    <a:lnTo>
                      <a:pt x="488" y="430"/>
                    </a:lnTo>
                    <a:lnTo>
                      <a:pt x="488" y="430"/>
                    </a:lnTo>
                    <a:lnTo>
                      <a:pt x="488" y="427"/>
                    </a:lnTo>
                    <a:lnTo>
                      <a:pt x="489" y="426"/>
                    </a:lnTo>
                    <a:lnTo>
                      <a:pt x="491" y="426"/>
                    </a:lnTo>
                    <a:lnTo>
                      <a:pt x="491" y="426"/>
                    </a:lnTo>
                    <a:lnTo>
                      <a:pt x="493" y="425"/>
                    </a:lnTo>
                    <a:lnTo>
                      <a:pt x="493" y="426"/>
                    </a:lnTo>
                    <a:lnTo>
                      <a:pt x="493" y="426"/>
                    </a:lnTo>
                    <a:lnTo>
                      <a:pt x="495" y="427"/>
                    </a:lnTo>
                    <a:lnTo>
                      <a:pt x="497" y="429"/>
                    </a:lnTo>
                    <a:lnTo>
                      <a:pt x="497" y="429"/>
                    </a:lnTo>
                    <a:lnTo>
                      <a:pt x="498" y="429"/>
                    </a:lnTo>
                    <a:lnTo>
                      <a:pt x="498" y="429"/>
                    </a:lnTo>
                    <a:lnTo>
                      <a:pt x="497" y="427"/>
                    </a:lnTo>
                    <a:lnTo>
                      <a:pt x="497" y="427"/>
                    </a:lnTo>
                    <a:lnTo>
                      <a:pt x="496" y="426"/>
                    </a:lnTo>
                    <a:lnTo>
                      <a:pt x="497" y="424"/>
                    </a:lnTo>
                    <a:lnTo>
                      <a:pt x="497" y="424"/>
                    </a:lnTo>
                    <a:lnTo>
                      <a:pt x="500" y="422"/>
                    </a:lnTo>
                    <a:lnTo>
                      <a:pt x="501" y="421"/>
                    </a:lnTo>
                    <a:lnTo>
                      <a:pt x="501" y="418"/>
                    </a:lnTo>
                    <a:lnTo>
                      <a:pt x="501" y="418"/>
                    </a:lnTo>
                    <a:lnTo>
                      <a:pt x="501" y="414"/>
                    </a:lnTo>
                    <a:lnTo>
                      <a:pt x="500" y="412"/>
                    </a:lnTo>
                    <a:lnTo>
                      <a:pt x="500" y="412"/>
                    </a:lnTo>
                    <a:lnTo>
                      <a:pt x="499" y="411"/>
                    </a:lnTo>
                    <a:lnTo>
                      <a:pt x="497" y="408"/>
                    </a:lnTo>
                    <a:lnTo>
                      <a:pt x="497" y="408"/>
                    </a:lnTo>
                    <a:lnTo>
                      <a:pt x="495" y="404"/>
                    </a:lnTo>
                    <a:lnTo>
                      <a:pt x="493" y="404"/>
                    </a:lnTo>
                    <a:lnTo>
                      <a:pt x="493" y="404"/>
                    </a:lnTo>
                    <a:lnTo>
                      <a:pt x="489" y="404"/>
                    </a:lnTo>
                    <a:lnTo>
                      <a:pt x="489" y="404"/>
                    </a:lnTo>
                    <a:lnTo>
                      <a:pt x="488" y="403"/>
                    </a:lnTo>
                    <a:lnTo>
                      <a:pt x="488" y="401"/>
                    </a:lnTo>
                    <a:lnTo>
                      <a:pt x="488" y="397"/>
                    </a:lnTo>
                    <a:lnTo>
                      <a:pt x="488" y="397"/>
                    </a:lnTo>
                    <a:lnTo>
                      <a:pt x="488" y="394"/>
                    </a:lnTo>
                    <a:lnTo>
                      <a:pt x="487" y="392"/>
                    </a:lnTo>
                    <a:lnTo>
                      <a:pt x="487" y="392"/>
                    </a:lnTo>
                    <a:lnTo>
                      <a:pt x="487" y="390"/>
                    </a:lnTo>
                    <a:lnTo>
                      <a:pt x="488" y="388"/>
                    </a:lnTo>
                    <a:lnTo>
                      <a:pt x="488" y="388"/>
                    </a:lnTo>
                    <a:lnTo>
                      <a:pt x="488" y="388"/>
                    </a:lnTo>
                    <a:lnTo>
                      <a:pt x="487" y="386"/>
                    </a:lnTo>
                    <a:lnTo>
                      <a:pt x="487" y="385"/>
                    </a:lnTo>
                    <a:lnTo>
                      <a:pt x="486" y="383"/>
                    </a:lnTo>
                    <a:lnTo>
                      <a:pt x="486" y="383"/>
                    </a:lnTo>
                    <a:lnTo>
                      <a:pt x="486" y="370"/>
                    </a:lnTo>
                    <a:lnTo>
                      <a:pt x="486" y="370"/>
                    </a:lnTo>
                    <a:lnTo>
                      <a:pt x="486" y="369"/>
                    </a:lnTo>
                    <a:lnTo>
                      <a:pt x="486" y="368"/>
                    </a:lnTo>
                    <a:lnTo>
                      <a:pt x="482" y="368"/>
                    </a:lnTo>
                    <a:lnTo>
                      <a:pt x="482" y="368"/>
                    </a:lnTo>
                    <a:lnTo>
                      <a:pt x="481" y="369"/>
                    </a:lnTo>
                    <a:lnTo>
                      <a:pt x="481" y="369"/>
                    </a:lnTo>
                    <a:lnTo>
                      <a:pt x="480" y="372"/>
                    </a:lnTo>
                    <a:lnTo>
                      <a:pt x="480" y="372"/>
                    </a:lnTo>
                    <a:lnTo>
                      <a:pt x="478" y="377"/>
                    </a:lnTo>
                    <a:lnTo>
                      <a:pt x="476" y="380"/>
                    </a:lnTo>
                    <a:lnTo>
                      <a:pt x="476" y="380"/>
                    </a:lnTo>
                    <a:lnTo>
                      <a:pt x="474" y="383"/>
                    </a:lnTo>
                    <a:lnTo>
                      <a:pt x="472" y="386"/>
                    </a:lnTo>
                    <a:lnTo>
                      <a:pt x="472" y="386"/>
                    </a:lnTo>
                    <a:lnTo>
                      <a:pt x="469" y="388"/>
                    </a:lnTo>
                    <a:lnTo>
                      <a:pt x="468" y="391"/>
                    </a:lnTo>
                    <a:lnTo>
                      <a:pt x="468" y="391"/>
                    </a:lnTo>
                    <a:lnTo>
                      <a:pt x="467" y="392"/>
                    </a:lnTo>
                    <a:lnTo>
                      <a:pt x="466" y="393"/>
                    </a:lnTo>
                    <a:lnTo>
                      <a:pt x="465" y="394"/>
                    </a:lnTo>
                    <a:lnTo>
                      <a:pt x="465" y="394"/>
                    </a:lnTo>
                    <a:lnTo>
                      <a:pt x="464" y="397"/>
                    </a:lnTo>
                    <a:lnTo>
                      <a:pt x="461" y="400"/>
                    </a:lnTo>
                    <a:lnTo>
                      <a:pt x="461" y="400"/>
                    </a:lnTo>
                    <a:lnTo>
                      <a:pt x="461" y="400"/>
                    </a:lnTo>
                    <a:lnTo>
                      <a:pt x="461" y="398"/>
                    </a:lnTo>
                    <a:lnTo>
                      <a:pt x="461" y="395"/>
                    </a:lnTo>
                    <a:lnTo>
                      <a:pt x="461" y="395"/>
                    </a:lnTo>
                    <a:lnTo>
                      <a:pt x="462" y="393"/>
                    </a:lnTo>
                    <a:lnTo>
                      <a:pt x="463" y="392"/>
                    </a:lnTo>
                    <a:lnTo>
                      <a:pt x="466" y="389"/>
                    </a:lnTo>
                    <a:lnTo>
                      <a:pt x="466" y="389"/>
                    </a:lnTo>
                    <a:lnTo>
                      <a:pt x="467" y="388"/>
                    </a:lnTo>
                    <a:lnTo>
                      <a:pt x="467" y="385"/>
                    </a:lnTo>
                    <a:lnTo>
                      <a:pt x="466" y="379"/>
                    </a:lnTo>
                    <a:lnTo>
                      <a:pt x="466" y="379"/>
                    </a:lnTo>
                    <a:lnTo>
                      <a:pt x="467" y="375"/>
                    </a:lnTo>
                    <a:lnTo>
                      <a:pt x="467" y="375"/>
                    </a:lnTo>
                    <a:lnTo>
                      <a:pt x="468" y="373"/>
                    </a:lnTo>
                    <a:lnTo>
                      <a:pt x="468" y="373"/>
                    </a:lnTo>
                    <a:lnTo>
                      <a:pt x="470" y="373"/>
                    </a:lnTo>
                    <a:lnTo>
                      <a:pt x="471" y="371"/>
                    </a:lnTo>
                    <a:lnTo>
                      <a:pt x="471" y="371"/>
                    </a:lnTo>
                    <a:lnTo>
                      <a:pt x="471" y="370"/>
                    </a:lnTo>
                    <a:lnTo>
                      <a:pt x="470" y="370"/>
                    </a:lnTo>
                    <a:lnTo>
                      <a:pt x="470" y="370"/>
                    </a:lnTo>
                    <a:lnTo>
                      <a:pt x="469" y="369"/>
                    </a:lnTo>
                    <a:lnTo>
                      <a:pt x="468" y="368"/>
                    </a:lnTo>
                    <a:lnTo>
                      <a:pt x="468" y="366"/>
                    </a:lnTo>
                    <a:lnTo>
                      <a:pt x="468" y="366"/>
                    </a:lnTo>
                    <a:lnTo>
                      <a:pt x="469" y="363"/>
                    </a:lnTo>
                    <a:lnTo>
                      <a:pt x="470" y="362"/>
                    </a:lnTo>
                    <a:lnTo>
                      <a:pt x="470" y="362"/>
                    </a:lnTo>
                    <a:lnTo>
                      <a:pt x="471" y="361"/>
                    </a:lnTo>
                    <a:lnTo>
                      <a:pt x="471" y="361"/>
                    </a:lnTo>
                    <a:lnTo>
                      <a:pt x="472" y="358"/>
                    </a:lnTo>
                    <a:lnTo>
                      <a:pt x="472" y="358"/>
                    </a:lnTo>
                    <a:lnTo>
                      <a:pt x="472" y="356"/>
                    </a:lnTo>
                    <a:lnTo>
                      <a:pt x="472" y="355"/>
                    </a:lnTo>
                    <a:lnTo>
                      <a:pt x="471" y="354"/>
                    </a:lnTo>
                    <a:lnTo>
                      <a:pt x="471" y="354"/>
                    </a:lnTo>
                    <a:lnTo>
                      <a:pt x="469" y="354"/>
                    </a:lnTo>
                    <a:lnTo>
                      <a:pt x="467" y="354"/>
                    </a:lnTo>
                    <a:lnTo>
                      <a:pt x="467" y="354"/>
                    </a:lnTo>
                    <a:lnTo>
                      <a:pt x="467" y="353"/>
                    </a:lnTo>
                    <a:lnTo>
                      <a:pt x="467" y="352"/>
                    </a:lnTo>
                    <a:lnTo>
                      <a:pt x="469" y="349"/>
                    </a:lnTo>
                    <a:lnTo>
                      <a:pt x="469" y="349"/>
                    </a:lnTo>
                    <a:lnTo>
                      <a:pt x="470" y="346"/>
                    </a:lnTo>
                    <a:lnTo>
                      <a:pt x="471" y="345"/>
                    </a:lnTo>
                    <a:lnTo>
                      <a:pt x="471" y="345"/>
                    </a:lnTo>
                    <a:lnTo>
                      <a:pt x="471" y="344"/>
                    </a:lnTo>
                    <a:lnTo>
                      <a:pt x="472" y="341"/>
                    </a:lnTo>
                    <a:lnTo>
                      <a:pt x="472" y="336"/>
                    </a:lnTo>
                    <a:lnTo>
                      <a:pt x="472" y="336"/>
                    </a:lnTo>
                    <a:lnTo>
                      <a:pt x="472" y="331"/>
                    </a:lnTo>
                    <a:lnTo>
                      <a:pt x="473" y="328"/>
                    </a:lnTo>
                    <a:lnTo>
                      <a:pt x="473" y="328"/>
                    </a:lnTo>
                    <a:lnTo>
                      <a:pt x="475" y="326"/>
                    </a:lnTo>
                    <a:lnTo>
                      <a:pt x="477" y="325"/>
                    </a:lnTo>
                    <a:lnTo>
                      <a:pt x="477" y="325"/>
                    </a:lnTo>
                    <a:lnTo>
                      <a:pt x="477" y="325"/>
                    </a:lnTo>
                    <a:lnTo>
                      <a:pt x="477" y="325"/>
                    </a:lnTo>
                    <a:lnTo>
                      <a:pt x="475" y="325"/>
                    </a:lnTo>
                    <a:lnTo>
                      <a:pt x="475" y="325"/>
                    </a:lnTo>
                    <a:lnTo>
                      <a:pt x="474" y="325"/>
                    </a:lnTo>
                    <a:lnTo>
                      <a:pt x="474" y="324"/>
                    </a:lnTo>
                    <a:lnTo>
                      <a:pt x="473" y="321"/>
                    </a:lnTo>
                    <a:lnTo>
                      <a:pt x="473" y="321"/>
                    </a:lnTo>
                    <a:lnTo>
                      <a:pt x="473" y="319"/>
                    </a:lnTo>
                    <a:lnTo>
                      <a:pt x="474" y="318"/>
                    </a:lnTo>
                    <a:lnTo>
                      <a:pt x="476" y="315"/>
                    </a:lnTo>
                    <a:lnTo>
                      <a:pt x="476" y="315"/>
                    </a:lnTo>
                    <a:lnTo>
                      <a:pt x="477" y="314"/>
                    </a:lnTo>
                    <a:lnTo>
                      <a:pt x="478" y="314"/>
                    </a:lnTo>
                    <a:lnTo>
                      <a:pt x="477" y="313"/>
                    </a:lnTo>
                    <a:lnTo>
                      <a:pt x="477" y="313"/>
                    </a:lnTo>
                    <a:lnTo>
                      <a:pt x="475" y="312"/>
                    </a:lnTo>
                    <a:lnTo>
                      <a:pt x="473" y="309"/>
                    </a:lnTo>
                    <a:lnTo>
                      <a:pt x="473" y="309"/>
                    </a:lnTo>
                    <a:lnTo>
                      <a:pt x="472" y="307"/>
                    </a:lnTo>
                    <a:lnTo>
                      <a:pt x="473" y="305"/>
                    </a:lnTo>
                    <a:lnTo>
                      <a:pt x="473" y="305"/>
                    </a:lnTo>
                    <a:lnTo>
                      <a:pt x="472" y="303"/>
                    </a:lnTo>
                    <a:lnTo>
                      <a:pt x="471" y="301"/>
                    </a:lnTo>
                    <a:lnTo>
                      <a:pt x="471" y="301"/>
                    </a:lnTo>
                    <a:lnTo>
                      <a:pt x="471" y="299"/>
                    </a:lnTo>
                    <a:lnTo>
                      <a:pt x="471" y="297"/>
                    </a:lnTo>
                    <a:lnTo>
                      <a:pt x="473" y="294"/>
                    </a:lnTo>
                    <a:lnTo>
                      <a:pt x="473" y="294"/>
                    </a:lnTo>
                    <a:lnTo>
                      <a:pt x="473" y="293"/>
                    </a:lnTo>
                    <a:lnTo>
                      <a:pt x="473" y="292"/>
                    </a:lnTo>
                    <a:lnTo>
                      <a:pt x="473" y="289"/>
                    </a:lnTo>
                    <a:lnTo>
                      <a:pt x="473" y="289"/>
                    </a:lnTo>
                    <a:lnTo>
                      <a:pt x="471" y="285"/>
                    </a:lnTo>
                    <a:lnTo>
                      <a:pt x="469" y="281"/>
                    </a:lnTo>
                    <a:lnTo>
                      <a:pt x="469" y="281"/>
                    </a:lnTo>
                    <a:lnTo>
                      <a:pt x="469" y="277"/>
                    </a:lnTo>
                    <a:lnTo>
                      <a:pt x="469" y="273"/>
                    </a:lnTo>
                    <a:lnTo>
                      <a:pt x="469" y="273"/>
                    </a:lnTo>
                    <a:lnTo>
                      <a:pt x="469" y="268"/>
                    </a:lnTo>
                    <a:lnTo>
                      <a:pt x="467" y="264"/>
                    </a:lnTo>
                    <a:lnTo>
                      <a:pt x="467" y="264"/>
                    </a:lnTo>
                    <a:lnTo>
                      <a:pt x="466" y="262"/>
                    </a:lnTo>
                    <a:lnTo>
                      <a:pt x="464" y="262"/>
                    </a:lnTo>
                    <a:lnTo>
                      <a:pt x="464" y="262"/>
                    </a:lnTo>
                    <a:lnTo>
                      <a:pt x="462" y="259"/>
                    </a:lnTo>
                    <a:lnTo>
                      <a:pt x="461" y="256"/>
                    </a:lnTo>
                    <a:lnTo>
                      <a:pt x="461" y="256"/>
                    </a:lnTo>
                    <a:lnTo>
                      <a:pt x="460" y="253"/>
                    </a:lnTo>
                    <a:lnTo>
                      <a:pt x="460" y="251"/>
                    </a:lnTo>
                    <a:lnTo>
                      <a:pt x="459" y="251"/>
                    </a:lnTo>
                    <a:lnTo>
                      <a:pt x="459" y="251"/>
                    </a:lnTo>
                    <a:lnTo>
                      <a:pt x="458" y="250"/>
                    </a:lnTo>
                    <a:lnTo>
                      <a:pt x="457" y="247"/>
                    </a:lnTo>
                    <a:lnTo>
                      <a:pt x="457" y="244"/>
                    </a:lnTo>
                    <a:lnTo>
                      <a:pt x="457" y="244"/>
                    </a:lnTo>
                    <a:lnTo>
                      <a:pt x="457" y="239"/>
                    </a:lnTo>
                    <a:lnTo>
                      <a:pt x="457" y="239"/>
                    </a:lnTo>
                    <a:lnTo>
                      <a:pt x="458" y="237"/>
                    </a:lnTo>
                    <a:lnTo>
                      <a:pt x="459" y="236"/>
                    </a:lnTo>
                    <a:lnTo>
                      <a:pt x="461" y="235"/>
                    </a:lnTo>
                    <a:lnTo>
                      <a:pt x="462" y="234"/>
                    </a:lnTo>
                    <a:lnTo>
                      <a:pt x="462" y="234"/>
                    </a:lnTo>
                    <a:lnTo>
                      <a:pt x="464" y="234"/>
                    </a:lnTo>
                    <a:lnTo>
                      <a:pt x="464" y="233"/>
                    </a:lnTo>
                    <a:lnTo>
                      <a:pt x="464" y="231"/>
                    </a:lnTo>
                    <a:lnTo>
                      <a:pt x="464" y="230"/>
                    </a:lnTo>
                    <a:lnTo>
                      <a:pt x="464" y="230"/>
                    </a:lnTo>
                    <a:lnTo>
                      <a:pt x="463" y="228"/>
                    </a:lnTo>
                    <a:lnTo>
                      <a:pt x="462" y="226"/>
                    </a:lnTo>
                    <a:lnTo>
                      <a:pt x="462" y="221"/>
                    </a:lnTo>
                    <a:lnTo>
                      <a:pt x="462" y="221"/>
                    </a:lnTo>
                    <a:lnTo>
                      <a:pt x="462" y="218"/>
                    </a:lnTo>
                    <a:lnTo>
                      <a:pt x="461" y="214"/>
                    </a:lnTo>
                    <a:lnTo>
                      <a:pt x="461" y="21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7" name="フリーフォーム 46">
                <a:extLst>
                  <a:ext uri="{FF2B5EF4-FFF2-40B4-BE49-F238E27FC236}">
                    <a16:creationId xmlns:a16="http://schemas.microsoft.com/office/drawing/2014/main" id="{00000000-0008-0000-0000-00007B050000}"/>
                  </a:ext>
                </a:extLst>
              </p:cNvPr>
              <p:cNvSpPr>
                <a:spLocks noEditPoints="1"/>
              </p:cNvSpPr>
              <p:nvPr/>
            </p:nvSpPr>
            <p:spPr bwMode="auto">
              <a:xfrm>
                <a:off x="435" y="554"/>
                <a:ext cx="74" cy="59"/>
              </a:xfrm>
              <a:custGeom>
                <a:avLst/>
                <a:gdLst>
                  <a:gd name="T0" fmla="*/ 599 w 663"/>
                  <a:gd name="T1" fmla="*/ 41 h 530"/>
                  <a:gd name="T2" fmla="*/ 598 w 663"/>
                  <a:gd name="T3" fmla="*/ 70 h 530"/>
                  <a:gd name="T4" fmla="*/ 569 w 663"/>
                  <a:gd name="T5" fmla="*/ 82 h 530"/>
                  <a:gd name="T6" fmla="*/ 550 w 663"/>
                  <a:gd name="T7" fmla="*/ 82 h 530"/>
                  <a:gd name="T8" fmla="*/ 539 w 663"/>
                  <a:gd name="T9" fmla="*/ 45 h 530"/>
                  <a:gd name="T10" fmla="*/ 512 w 663"/>
                  <a:gd name="T11" fmla="*/ 29 h 530"/>
                  <a:gd name="T12" fmla="*/ 484 w 663"/>
                  <a:gd name="T13" fmla="*/ 32 h 530"/>
                  <a:gd name="T14" fmla="*/ 461 w 663"/>
                  <a:gd name="T15" fmla="*/ 21 h 530"/>
                  <a:gd name="T16" fmla="*/ 447 w 663"/>
                  <a:gd name="T17" fmla="*/ 10 h 530"/>
                  <a:gd name="T18" fmla="*/ 420 w 663"/>
                  <a:gd name="T19" fmla="*/ 11 h 530"/>
                  <a:gd name="T20" fmla="*/ 390 w 663"/>
                  <a:gd name="T21" fmla="*/ 28 h 530"/>
                  <a:gd name="T22" fmla="*/ 396 w 663"/>
                  <a:gd name="T23" fmla="*/ 72 h 530"/>
                  <a:gd name="T24" fmla="*/ 372 w 663"/>
                  <a:gd name="T25" fmla="*/ 103 h 530"/>
                  <a:gd name="T26" fmla="*/ 329 w 663"/>
                  <a:gd name="T27" fmla="*/ 105 h 530"/>
                  <a:gd name="T28" fmla="*/ 292 w 663"/>
                  <a:gd name="T29" fmla="*/ 99 h 530"/>
                  <a:gd name="T30" fmla="*/ 271 w 663"/>
                  <a:gd name="T31" fmla="*/ 67 h 530"/>
                  <a:gd name="T32" fmla="*/ 250 w 663"/>
                  <a:gd name="T33" fmla="*/ 72 h 530"/>
                  <a:gd name="T34" fmla="*/ 223 w 663"/>
                  <a:gd name="T35" fmla="*/ 71 h 530"/>
                  <a:gd name="T36" fmla="*/ 170 w 663"/>
                  <a:gd name="T37" fmla="*/ 110 h 530"/>
                  <a:gd name="T38" fmla="*/ 135 w 663"/>
                  <a:gd name="T39" fmla="*/ 148 h 530"/>
                  <a:gd name="T40" fmla="*/ 142 w 663"/>
                  <a:gd name="T41" fmla="*/ 186 h 530"/>
                  <a:gd name="T42" fmla="*/ 119 w 663"/>
                  <a:gd name="T43" fmla="*/ 208 h 530"/>
                  <a:gd name="T44" fmla="*/ 87 w 663"/>
                  <a:gd name="T45" fmla="*/ 215 h 530"/>
                  <a:gd name="T46" fmla="*/ 58 w 663"/>
                  <a:gd name="T47" fmla="*/ 232 h 530"/>
                  <a:gd name="T48" fmla="*/ 23 w 663"/>
                  <a:gd name="T49" fmla="*/ 238 h 530"/>
                  <a:gd name="T50" fmla="*/ 26 w 663"/>
                  <a:gd name="T51" fmla="*/ 270 h 530"/>
                  <a:gd name="T52" fmla="*/ 1 w 663"/>
                  <a:gd name="T53" fmla="*/ 325 h 530"/>
                  <a:gd name="T54" fmla="*/ 24 w 663"/>
                  <a:gd name="T55" fmla="*/ 351 h 530"/>
                  <a:gd name="T56" fmla="*/ 23 w 663"/>
                  <a:gd name="T57" fmla="*/ 390 h 530"/>
                  <a:gd name="T58" fmla="*/ 26 w 663"/>
                  <a:gd name="T59" fmla="*/ 432 h 530"/>
                  <a:gd name="T60" fmla="*/ 27 w 663"/>
                  <a:gd name="T61" fmla="*/ 456 h 530"/>
                  <a:gd name="T62" fmla="*/ 41 w 663"/>
                  <a:gd name="T63" fmla="*/ 465 h 530"/>
                  <a:gd name="T64" fmla="*/ 77 w 663"/>
                  <a:gd name="T65" fmla="*/ 475 h 530"/>
                  <a:gd name="T66" fmla="*/ 105 w 663"/>
                  <a:gd name="T67" fmla="*/ 449 h 530"/>
                  <a:gd name="T68" fmla="*/ 139 w 663"/>
                  <a:gd name="T69" fmla="*/ 437 h 530"/>
                  <a:gd name="T70" fmla="*/ 174 w 663"/>
                  <a:gd name="T71" fmla="*/ 418 h 530"/>
                  <a:gd name="T72" fmla="*/ 206 w 663"/>
                  <a:gd name="T73" fmla="*/ 403 h 530"/>
                  <a:gd name="T74" fmla="*/ 232 w 663"/>
                  <a:gd name="T75" fmla="*/ 378 h 530"/>
                  <a:gd name="T76" fmla="*/ 261 w 663"/>
                  <a:gd name="T77" fmla="*/ 369 h 530"/>
                  <a:gd name="T78" fmla="*/ 311 w 663"/>
                  <a:gd name="T79" fmla="*/ 376 h 530"/>
                  <a:gd name="T80" fmla="*/ 350 w 663"/>
                  <a:gd name="T81" fmla="*/ 400 h 530"/>
                  <a:gd name="T82" fmla="*/ 364 w 663"/>
                  <a:gd name="T83" fmla="*/ 424 h 530"/>
                  <a:gd name="T84" fmla="*/ 382 w 663"/>
                  <a:gd name="T85" fmla="*/ 441 h 530"/>
                  <a:gd name="T86" fmla="*/ 390 w 663"/>
                  <a:gd name="T87" fmla="*/ 466 h 530"/>
                  <a:gd name="T88" fmla="*/ 424 w 663"/>
                  <a:gd name="T89" fmla="*/ 491 h 530"/>
                  <a:gd name="T90" fmla="*/ 446 w 663"/>
                  <a:gd name="T91" fmla="*/ 517 h 530"/>
                  <a:gd name="T92" fmla="*/ 473 w 663"/>
                  <a:gd name="T93" fmla="*/ 515 h 530"/>
                  <a:gd name="T94" fmla="*/ 502 w 663"/>
                  <a:gd name="T95" fmla="*/ 487 h 530"/>
                  <a:gd name="T96" fmla="*/ 503 w 663"/>
                  <a:gd name="T97" fmla="*/ 464 h 530"/>
                  <a:gd name="T98" fmla="*/ 541 w 663"/>
                  <a:gd name="T99" fmla="*/ 488 h 530"/>
                  <a:gd name="T100" fmla="*/ 571 w 663"/>
                  <a:gd name="T101" fmla="*/ 499 h 530"/>
                  <a:gd name="T102" fmla="*/ 592 w 663"/>
                  <a:gd name="T103" fmla="*/ 471 h 530"/>
                  <a:gd name="T104" fmla="*/ 613 w 663"/>
                  <a:gd name="T105" fmla="*/ 462 h 530"/>
                  <a:gd name="T106" fmla="*/ 639 w 663"/>
                  <a:gd name="T107" fmla="*/ 436 h 530"/>
                  <a:gd name="T108" fmla="*/ 648 w 663"/>
                  <a:gd name="T109" fmla="*/ 348 h 530"/>
                  <a:gd name="T110" fmla="*/ 660 w 663"/>
                  <a:gd name="T111" fmla="*/ 285 h 530"/>
                  <a:gd name="T112" fmla="*/ 654 w 663"/>
                  <a:gd name="T113" fmla="*/ 138 h 530"/>
                  <a:gd name="T114" fmla="*/ 642 w 663"/>
                  <a:gd name="T115" fmla="*/ 88 h 530"/>
                  <a:gd name="T116" fmla="*/ 640 w 663"/>
                  <a:gd name="T117" fmla="*/ 67 h 530"/>
                  <a:gd name="T118" fmla="*/ 347 w 663"/>
                  <a:gd name="T119" fmla="*/ 238 h 530"/>
                  <a:gd name="T120" fmla="*/ 311 w 663"/>
                  <a:gd name="T121" fmla="*/ 222 h 530"/>
                  <a:gd name="T122" fmla="*/ 319 w 663"/>
                  <a:gd name="T123" fmla="*/ 200 h 530"/>
                  <a:gd name="T124" fmla="*/ 348 w 663"/>
                  <a:gd name="T125" fmla="*/ 227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3" h="530">
                    <a:moveTo>
                      <a:pt x="621" y="39"/>
                    </a:moveTo>
                    <a:lnTo>
                      <a:pt x="621" y="39"/>
                    </a:lnTo>
                    <a:lnTo>
                      <a:pt x="620" y="37"/>
                    </a:lnTo>
                    <a:lnTo>
                      <a:pt x="618" y="36"/>
                    </a:lnTo>
                    <a:lnTo>
                      <a:pt x="618" y="36"/>
                    </a:lnTo>
                    <a:lnTo>
                      <a:pt x="616" y="36"/>
                    </a:lnTo>
                    <a:lnTo>
                      <a:pt x="616" y="36"/>
                    </a:lnTo>
                    <a:lnTo>
                      <a:pt x="615" y="35"/>
                    </a:lnTo>
                    <a:lnTo>
                      <a:pt x="615" y="35"/>
                    </a:lnTo>
                    <a:lnTo>
                      <a:pt x="615" y="34"/>
                    </a:lnTo>
                    <a:lnTo>
                      <a:pt x="614" y="32"/>
                    </a:lnTo>
                    <a:lnTo>
                      <a:pt x="614" y="32"/>
                    </a:lnTo>
                    <a:lnTo>
                      <a:pt x="611" y="35"/>
                    </a:lnTo>
                    <a:lnTo>
                      <a:pt x="606" y="37"/>
                    </a:lnTo>
                    <a:lnTo>
                      <a:pt x="606" y="37"/>
                    </a:lnTo>
                    <a:lnTo>
                      <a:pt x="601" y="38"/>
                    </a:lnTo>
                    <a:lnTo>
                      <a:pt x="600" y="39"/>
                    </a:lnTo>
                    <a:lnTo>
                      <a:pt x="600" y="39"/>
                    </a:lnTo>
                    <a:lnTo>
                      <a:pt x="600" y="39"/>
                    </a:lnTo>
                    <a:lnTo>
                      <a:pt x="601" y="40"/>
                    </a:lnTo>
                    <a:lnTo>
                      <a:pt x="601" y="40"/>
                    </a:lnTo>
                    <a:lnTo>
                      <a:pt x="601" y="40"/>
                    </a:lnTo>
                    <a:lnTo>
                      <a:pt x="599" y="41"/>
                    </a:lnTo>
                    <a:lnTo>
                      <a:pt x="599" y="42"/>
                    </a:lnTo>
                    <a:lnTo>
                      <a:pt x="600" y="43"/>
                    </a:lnTo>
                    <a:lnTo>
                      <a:pt x="600" y="43"/>
                    </a:lnTo>
                    <a:lnTo>
                      <a:pt x="600" y="45"/>
                    </a:lnTo>
                    <a:lnTo>
                      <a:pt x="600" y="46"/>
                    </a:lnTo>
                    <a:lnTo>
                      <a:pt x="600" y="46"/>
                    </a:lnTo>
                    <a:lnTo>
                      <a:pt x="600" y="48"/>
                    </a:lnTo>
                    <a:lnTo>
                      <a:pt x="601" y="50"/>
                    </a:lnTo>
                    <a:lnTo>
                      <a:pt x="601" y="50"/>
                    </a:lnTo>
                    <a:lnTo>
                      <a:pt x="601" y="51"/>
                    </a:lnTo>
                    <a:lnTo>
                      <a:pt x="600" y="53"/>
                    </a:lnTo>
                    <a:lnTo>
                      <a:pt x="599" y="56"/>
                    </a:lnTo>
                    <a:lnTo>
                      <a:pt x="599" y="56"/>
                    </a:lnTo>
                    <a:lnTo>
                      <a:pt x="598" y="58"/>
                    </a:lnTo>
                    <a:lnTo>
                      <a:pt x="598" y="60"/>
                    </a:lnTo>
                    <a:lnTo>
                      <a:pt x="598" y="60"/>
                    </a:lnTo>
                    <a:lnTo>
                      <a:pt x="599" y="63"/>
                    </a:lnTo>
                    <a:lnTo>
                      <a:pt x="599" y="66"/>
                    </a:lnTo>
                    <a:lnTo>
                      <a:pt x="599" y="66"/>
                    </a:lnTo>
                    <a:lnTo>
                      <a:pt x="599" y="67"/>
                    </a:lnTo>
                    <a:lnTo>
                      <a:pt x="599" y="69"/>
                    </a:lnTo>
                    <a:lnTo>
                      <a:pt x="599" y="69"/>
                    </a:lnTo>
                    <a:lnTo>
                      <a:pt x="598" y="70"/>
                    </a:lnTo>
                    <a:lnTo>
                      <a:pt x="598" y="71"/>
                    </a:lnTo>
                    <a:lnTo>
                      <a:pt x="598" y="71"/>
                    </a:lnTo>
                    <a:lnTo>
                      <a:pt x="599" y="74"/>
                    </a:lnTo>
                    <a:lnTo>
                      <a:pt x="599" y="74"/>
                    </a:lnTo>
                    <a:lnTo>
                      <a:pt x="598" y="78"/>
                    </a:lnTo>
                    <a:lnTo>
                      <a:pt x="598" y="78"/>
                    </a:lnTo>
                    <a:lnTo>
                      <a:pt x="598" y="80"/>
                    </a:lnTo>
                    <a:lnTo>
                      <a:pt x="598" y="81"/>
                    </a:lnTo>
                    <a:lnTo>
                      <a:pt x="597" y="82"/>
                    </a:lnTo>
                    <a:lnTo>
                      <a:pt x="597" y="82"/>
                    </a:lnTo>
                    <a:lnTo>
                      <a:pt x="583" y="81"/>
                    </a:lnTo>
                    <a:lnTo>
                      <a:pt x="583" y="81"/>
                    </a:lnTo>
                    <a:lnTo>
                      <a:pt x="579" y="80"/>
                    </a:lnTo>
                    <a:lnTo>
                      <a:pt x="574" y="78"/>
                    </a:lnTo>
                    <a:lnTo>
                      <a:pt x="574" y="78"/>
                    </a:lnTo>
                    <a:lnTo>
                      <a:pt x="572" y="78"/>
                    </a:lnTo>
                    <a:lnTo>
                      <a:pt x="571" y="78"/>
                    </a:lnTo>
                    <a:lnTo>
                      <a:pt x="569" y="80"/>
                    </a:lnTo>
                    <a:lnTo>
                      <a:pt x="569" y="80"/>
                    </a:lnTo>
                    <a:lnTo>
                      <a:pt x="568" y="81"/>
                    </a:lnTo>
                    <a:lnTo>
                      <a:pt x="568" y="81"/>
                    </a:lnTo>
                    <a:lnTo>
                      <a:pt x="569" y="82"/>
                    </a:lnTo>
                    <a:lnTo>
                      <a:pt x="569" y="82"/>
                    </a:lnTo>
                    <a:lnTo>
                      <a:pt x="572" y="83"/>
                    </a:lnTo>
                    <a:lnTo>
                      <a:pt x="573" y="83"/>
                    </a:lnTo>
                    <a:lnTo>
                      <a:pt x="575" y="85"/>
                    </a:lnTo>
                    <a:lnTo>
                      <a:pt x="575" y="85"/>
                    </a:lnTo>
                    <a:lnTo>
                      <a:pt x="577" y="87"/>
                    </a:lnTo>
                    <a:lnTo>
                      <a:pt x="578" y="88"/>
                    </a:lnTo>
                    <a:lnTo>
                      <a:pt x="578" y="88"/>
                    </a:lnTo>
                    <a:lnTo>
                      <a:pt x="578" y="91"/>
                    </a:lnTo>
                    <a:lnTo>
                      <a:pt x="578" y="92"/>
                    </a:lnTo>
                    <a:lnTo>
                      <a:pt x="577" y="92"/>
                    </a:lnTo>
                    <a:lnTo>
                      <a:pt x="577" y="92"/>
                    </a:lnTo>
                    <a:lnTo>
                      <a:pt x="572" y="89"/>
                    </a:lnTo>
                    <a:lnTo>
                      <a:pt x="572" y="89"/>
                    </a:lnTo>
                    <a:lnTo>
                      <a:pt x="567" y="87"/>
                    </a:lnTo>
                    <a:lnTo>
                      <a:pt x="560" y="85"/>
                    </a:lnTo>
                    <a:lnTo>
                      <a:pt x="560" y="85"/>
                    </a:lnTo>
                    <a:lnTo>
                      <a:pt x="558" y="86"/>
                    </a:lnTo>
                    <a:lnTo>
                      <a:pt x="555" y="87"/>
                    </a:lnTo>
                    <a:lnTo>
                      <a:pt x="554" y="87"/>
                    </a:lnTo>
                    <a:lnTo>
                      <a:pt x="553" y="87"/>
                    </a:lnTo>
                    <a:lnTo>
                      <a:pt x="553" y="87"/>
                    </a:lnTo>
                    <a:lnTo>
                      <a:pt x="552" y="85"/>
                    </a:lnTo>
                    <a:lnTo>
                      <a:pt x="550" y="82"/>
                    </a:lnTo>
                    <a:lnTo>
                      <a:pt x="550" y="82"/>
                    </a:lnTo>
                    <a:lnTo>
                      <a:pt x="546" y="80"/>
                    </a:lnTo>
                    <a:lnTo>
                      <a:pt x="542" y="78"/>
                    </a:lnTo>
                    <a:lnTo>
                      <a:pt x="542" y="78"/>
                    </a:lnTo>
                    <a:lnTo>
                      <a:pt x="540" y="76"/>
                    </a:lnTo>
                    <a:lnTo>
                      <a:pt x="539" y="74"/>
                    </a:lnTo>
                    <a:lnTo>
                      <a:pt x="539" y="74"/>
                    </a:lnTo>
                    <a:lnTo>
                      <a:pt x="539" y="70"/>
                    </a:lnTo>
                    <a:lnTo>
                      <a:pt x="539" y="68"/>
                    </a:lnTo>
                    <a:lnTo>
                      <a:pt x="538" y="67"/>
                    </a:lnTo>
                    <a:lnTo>
                      <a:pt x="538" y="67"/>
                    </a:lnTo>
                    <a:lnTo>
                      <a:pt x="536" y="64"/>
                    </a:lnTo>
                    <a:lnTo>
                      <a:pt x="537" y="63"/>
                    </a:lnTo>
                    <a:lnTo>
                      <a:pt x="537" y="63"/>
                    </a:lnTo>
                    <a:lnTo>
                      <a:pt x="540" y="58"/>
                    </a:lnTo>
                    <a:lnTo>
                      <a:pt x="540" y="58"/>
                    </a:lnTo>
                    <a:lnTo>
                      <a:pt x="541" y="55"/>
                    </a:lnTo>
                    <a:lnTo>
                      <a:pt x="540" y="53"/>
                    </a:lnTo>
                    <a:lnTo>
                      <a:pt x="540" y="53"/>
                    </a:lnTo>
                    <a:lnTo>
                      <a:pt x="539" y="50"/>
                    </a:lnTo>
                    <a:lnTo>
                      <a:pt x="538" y="47"/>
                    </a:lnTo>
                    <a:lnTo>
                      <a:pt x="538" y="47"/>
                    </a:lnTo>
                    <a:lnTo>
                      <a:pt x="539" y="45"/>
                    </a:lnTo>
                    <a:lnTo>
                      <a:pt x="540" y="43"/>
                    </a:lnTo>
                    <a:lnTo>
                      <a:pt x="540" y="43"/>
                    </a:lnTo>
                    <a:lnTo>
                      <a:pt x="541" y="41"/>
                    </a:lnTo>
                    <a:lnTo>
                      <a:pt x="540" y="40"/>
                    </a:lnTo>
                    <a:lnTo>
                      <a:pt x="539" y="40"/>
                    </a:lnTo>
                    <a:lnTo>
                      <a:pt x="539" y="40"/>
                    </a:lnTo>
                    <a:lnTo>
                      <a:pt x="536" y="39"/>
                    </a:lnTo>
                    <a:lnTo>
                      <a:pt x="533" y="38"/>
                    </a:lnTo>
                    <a:lnTo>
                      <a:pt x="533" y="38"/>
                    </a:lnTo>
                    <a:lnTo>
                      <a:pt x="531" y="36"/>
                    </a:lnTo>
                    <a:lnTo>
                      <a:pt x="529" y="35"/>
                    </a:lnTo>
                    <a:lnTo>
                      <a:pt x="529" y="35"/>
                    </a:lnTo>
                    <a:lnTo>
                      <a:pt x="525" y="36"/>
                    </a:lnTo>
                    <a:lnTo>
                      <a:pt x="522" y="36"/>
                    </a:lnTo>
                    <a:lnTo>
                      <a:pt x="522" y="36"/>
                    </a:lnTo>
                    <a:lnTo>
                      <a:pt x="519" y="36"/>
                    </a:lnTo>
                    <a:lnTo>
                      <a:pt x="517" y="35"/>
                    </a:lnTo>
                    <a:lnTo>
                      <a:pt x="517" y="35"/>
                    </a:lnTo>
                    <a:lnTo>
                      <a:pt x="516" y="32"/>
                    </a:lnTo>
                    <a:lnTo>
                      <a:pt x="514" y="29"/>
                    </a:lnTo>
                    <a:lnTo>
                      <a:pt x="514" y="29"/>
                    </a:lnTo>
                    <a:lnTo>
                      <a:pt x="513" y="28"/>
                    </a:lnTo>
                    <a:lnTo>
                      <a:pt x="512" y="29"/>
                    </a:lnTo>
                    <a:lnTo>
                      <a:pt x="511" y="30"/>
                    </a:lnTo>
                    <a:lnTo>
                      <a:pt x="511" y="30"/>
                    </a:lnTo>
                    <a:lnTo>
                      <a:pt x="509" y="31"/>
                    </a:lnTo>
                    <a:lnTo>
                      <a:pt x="506" y="31"/>
                    </a:lnTo>
                    <a:lnTo>
                      <a:pt x="506" y="31"/>
                    </a:lnTo>
                    <a:lnTo>
                      <a:pt x="502" y="29"/>
                    </a:lnTo>
                    <a:lnTo>
                      <a:pt x="499" y="27"/>
                    </a:lnTo>
                    <a:lnTo>
                      <a:pt x="499" y="27"/>
                    </a:lnTo>
                    <a:lnTo>
                      <a:pt x="497" y="25"/>
                    </a:lnTo>
                    <a:lnTo>
                      <a:pt x="495" y="25"/>
                    </a:lnTo>
                    <a:lnTo>
                      <a:pt x="495" y="25"/>
                    </a:lnTo>
                    <a:lnTo>
                      <a:pt x="495" y="27"/>
                    </a:lnTo>
                    <a:lnTo>
                      <a:pt x="493" y="29"/>
                    </a:lnTo>
                    <a:lnTo>
                      <a:pt x="493" y="29"/>
                    </a:lnTo>
                    <a:lnTo>
                      <a:pt x="490" y="30"/>
                    </a:lnTo>
                    <a:lnTo>
                      <a:pt x="490" y="30"/>
                    </a:lnTo>
                    <a:lnTo>
                      <a:pt x="489" y="30"/>
                    </a:lnTo>
                    <a:lnTo>
                      <a:pt x="488" y="30"/>
                    </a:lnTo>
                    <a:lnTo>
                      <a:pt x="488" y="30"/>
                    </a:lnTo>
                    <a:lnTo>
                      <a:pt x="486" y="31"/>
                    </a:lnTo>
                    <a:lnTo>
                      <a:pt x="485" y="32"/>
                    </a:lnTo>
                    <a:lnTo>
                      <a:pt x="484" y="32"/>
                    </a:lnTo>
                    <a:lnTo>
                      <a:pt x="484" y="32"/>
                    </a:lnTo>
                    <a:lnTo>
                      <a:pt x="481" y="31"/>
                    </a:lnTo>
                    <a:lnTo>
                      <a:pt x="480" y="30"/>
                    </a:lnTo>
                    <a:lnTo>
                      <a:pt x="479" y="30"/>
                    </a:lnTo>
                    <a:lnTo>
                      <a:pt x="479" y="30"/>
                    </a:lnTo>
                    <a:lnTo>
                      <a:pt x="479" y="32"/>
                    </a:lnTo>
                    <a:lnTo>
                      <a:pt x="478" y="34"/>
                    </a:lnTo>
                    <a:lnTo>
                      <a:pt x="477" y="34"/>
                    </a:lnTo>
                    <a:lnTo>
                      <a:pt x="477" y="34"/>
                    </a:lnTo>
                    <a:lnTo>
                      <a:pt x="475" y="32"/>
                    </a:lnTo>
                    <a:lnTo>
                      <a:pt x="474" y="32"/>
                    </a:lnTo>
                    <a:lnTo>
                      <a:pt x="474" y="32"/>
                    </a:lnTo>
                    <a:lnTo>
                      <a:pt x="472" y="34"/>
                    </a:lnTo>
                    <a:lnTo>
                      <a:pt x="471" y="35"/>
                    </a:lnTo>
                    <a:lnTo>
                      <a:pt x="469" y="35"/>
                    </a:lnTo>
                    <a:lnTo>
                      <a:pt x="469" y="35"/>
                    </a:lnTo>
                    <a:lnTo>
                      <a:pt x="467" y="34"/>
                    </a:lnTo>
                    <a:lnTo>
                      <a:pt x="463" y="30"/>
                    </a:lnTo>
                    <a:lnTo>
                      <a:pt x="461" y="26"/>
                    </a:lnTo>
                    <a:lnTo>
                      <a:pt x="460" y="23"/>
                    </a:lnTo>
                    <a:lnTo>
                      <a:pt x="460" y="23"/>
                    </a:lnTo>
                    <a:lnTo>
                      <a:pt x="460" y="22"/>
                    </a:lnTo>
                    <a:lnTo>
                      <a:pt x="461" y="21"/>
                    </a:lnTo>
                    <a:lnTo>
                      <a:pt x="461" y="21"/>
                    </a:lnTo>
                    <a:lnTo>
                      <a:pt x="461" y="20"/>
                    </a:lnTo>
                    <a:lnTo>
                      <a:pt x="461" y="20"/>
                    </a:lnTo>
                    <a:lnTo>
                      <a:pt x="460" y="18"/>
                    </a:lnTo>
                    <a:lnTo>
                      <a:pt x="460" y="17"/>
                    </a:lnTo>
                    <a:lnTo>
                      <a:pt x="461" y="16"/>
                    </a:lnTo>
                    <a:lnTo>
                      <a:pt x="461" y="16"/>
                    </a:lnTo>
                    <a:lnTo>
                      <a:pt x="462" y="14"/>
                    </a:lnTo>
                    <a:lnTo>
                      <a:pt x="463" y="13"/>
                    </a:lnTo>
                    <a:lnTo>
                      <a:pt x="463" y="13"/>
                    </a:lnTo>
                    <a:lnTo>
                      <a:pt x="463" y="13"/>
                    </a:lnTo>
                    <a:lnTo>
                      <a:pt x="458" y="11"/>
                    </a:lnTo>
                    <a:lnTo>
                      <a:pt x="458" y="11"/>
                    </a:lnTo>
                    <a:lnTo>
                      <a:pt x="457" y="12"/>
                    </a:lnTo>
                    <a:lnTo>
                      <a:pt x="456" y="12"/>
                    </a:lnTo>
                    <a:lnTo>
                      <a:pt x="456" y="12"/>
                    </a:lnTo>
                    <a:lnTo>
                      <a:pt x="453" y="10"/>
                    </a:lnTo>
                    <a:lnTo>
                      <a:pt x="451" y="9"/>
                    </a:lnTo>
                    <a:lnTo>
                      <a:pt x="451" y="9"/>
                    </a:lnTo>
                    <a:lnTo>
                      <a:pt x="451" y="10"/>
                    </a:lnTo>
                    <a:lnTo>
                      <a:pt x="450" y="10"/>
                    </a:lnTo>
                    <a:lnTo>
                      <a:pt x="449" y="10"/>
                    </a:lnTo>
                    <a:lnTo>
                      <a:pt x="449" y="10"/>
                    </a:lnTo>
                    <a:lnTo>
                      <a:pt x="447" y="10"/>
                    </a:lnTo>
                    <a:lnTo>
                      <a:pt x="446" y="9"/>
                    </a:lnTo>
                    <a:lnTo>
                      <a:pt x="444" y="7"/>
                    </a:lnTo>
                    <a:lnTo>
                      <a:pt x="444" y="7"/>
                    </a:lnTo>
                    <a:lnTo>
                      <a:pt x="441" y="6"/>
                    </a:lnTo>
                    <a:lnTo>
                      <a:pt x="440" y="6"/>
                    </a:lnTo>
                    <a:lnTo>
                      <a:pt x="440" y="5"/>
                    </a:lnTo>
                    <a:lnTo>
                      <a:pt x="440" y="5"/>
                    </a:lnTo>
                    <a:lnTo>
                      <a:pt x="440" y="3"/>
                    </a:lnTo>
                    <a:lnTo>
                      <a:pt x="439" y="1"/>
                    </a:lnTo>
                    <a:lnTo>
                      <a:pt x="439" y="1"/>
                    </a:lnTo>
                    <a:lnTo>
                      <a:pt x="436" y="3"/>
                    </a:lnTo>
                    <a:lnTo>
                      <a:pt x="434" y="3"/>
                    </a:lnTo>
                    <a:lnTo>
                      <a:pt x="433" y="5"/>
                    </a:lnTo>
                    <a:lnTo>
                      <a:pt x="433" y="5"/>
                    </a:lnTo>
                    <a:lnTo>
                      <a:pt x="431" y="8"/>
                    </a:lnTo>
                    <a:lnTo>
                      <a:pt x="431" y="10"/>
                    </a:lnTo>
                    <a:lnTo>
                      <a:pt x="431" y="11"/>
                    </a:lnTo>
                    <a:lnTo>
                      <a:pt x="431" y="11"/>
                    </a:lnTo>
                    <a:lnTo>
                      <a:pt x="427" y="10"/>
                    </a:lnTo>
                    <a:lnTo>
                      <a:pt x="423" y="9"/>
                    </a:lnTo>
                    <a:lnTo>
                      <a:pt x="423" y="9"/>
                    </a:lnTo>
                    <a:lnTo>
                      <a:pt x="421" y="10"/>
                    </a:lnTo>
                    <a:lnTo>
                      <a:pt x="420" y="11"/>
                    </a:lnTo>
                    <a:lnTo>
                      <a:pt x="420" y="11"/>
                    </a:lnTo>
                    <a:lnTo>
                      <a:pt x="418" y="12"/>
                    </a:lnTo>
                    <a:lnTo>
                      <a:pt x="415" y="11"/>
                    </a:lnTo>
                    <a:lnTo>
                      <a:pt x="415" y="11"/>
                    </a:lnTo>
                    <a:lnTo>
                      <a:pt x="407" y="8"/>
                    </a:lnTo>
                    <a:lnTo>
                      <a:pt x="407" y="8"/>
                    </a:lnTo>
                    <a:lnTo>
                      <a:pt x="405" y="6"/>
                    </a:lnTo>
                    <a:lnTo>
                      <a:pt x="403" y="4"/>
                    </a:lnTo>
                    <a:lnTo>
                      <a:pt x="403" y="4"/>
                    </a:lnTo>
                    <a:lnTo>
                      <a:pt x="397" y="1"/>
                    </a:lnTo>
                    <a:lnTo>
                      <a:pt x="393" y="0"/>
                    </a:lnTo>
                    <a:lnTo>
                      <a:pt x="393" y="0"/>
                    </a:lnTo>
                    <a:lnTo>
                      <a:pt x="393" y="0"/>
                    </a:lnTo>
                    <a:lnTo>
                      <a:pt x="392" y="3"/>
                    </a:lnTo>
                    <a:lnTo>
                      <a:pt x="392" y="6"/>
                    </a:lnTo>
                    <a:lnTo>
                      <a:pt x="392" y="6"/>
                    </a:lnTo>
                    <a:lnTo>
                      <a:pt x="392" y="10"/>
                    </a:lnTo>
                    <a:lnTo>
                      <a:pt x="393" y="12"/>
                    </a:lnTo>
                    <a:lnTo>
                      <a:pt x="393" y="12"/>
                    </a:lnTo>
                    <a:lnTo>
                      <a:pt x="394" y="16"/>
                    </a:lnTo>
                    <a:lnTo>
                      <a:pt x="394" y="16"/>
                    </a:lnTo>
                    <a:lnTo>
                      <a:pt x="392" y="22"/>
                    </a:lnTo>
                    <a:lnTo>
                      <a:pt x="390" y="28"/>
                    </a:lnTo>
                    <a:lnTo>
                      <a:pt x="390" y="28"/>
                    </a:lnTo>
                    <a:lnTo>
                      <a:pt x="389" y="30"/>
                    </a:lnTo>
                    <a:lnTo>
                      <a:pt x="390" y="32"/>
                    </a:lnTo>
                    <a:lnTo>
                      <a:pt x="391" y="37"/>
                    </a:lnTo>
                    <a:lnTo>
                      <a:pt x="391" y="37"/>
                    </a:lnTo>
                    <a:lnTo>
                      <a:pt x="391" y="39"/>
                    </a:lnTo>
                    <a:lnTo>
                      <a:pt x="391" y="40"/>
                    </a:lnTo>
                    <a:lnTo>
                      <a:pt x="389" y="42"/>
                    </a:lnTo>
                    <a:lnTo>
                      <a:pt x="389" y="42"/>
                    </a:lnTo>
                    <a:lnTo>
                      <a:pt x="390" y="44"/>
                    </a:lnTo>
                    <a:lnTo>
                      <a:pt x="392" y="46"/>
                    </a:lnTo>
                    <a:lnTo>
                      <a:pt x="392" y="46"/>
                    </a:lnTo>
                    <a:lnTo>
                      <a:pt x="392" y="47"/>
                    </a:lnTo>
                    <a:lnTo>
                      <a:pt x="392" y="48"/>
                    </a:lnTo>
                    <a:lnTo>
                      <a:pt x="391" y="49"/>
                    </a:lnTo>
                    <a:lnTo>
                      <a:pt x="391" y="49"/>
                    </a:lnTo>
                    <a:lnTo>
                      <a:pt x="389" y="57"/>
                    </a:lnTo>
                    <a:lnTo>
                      <a:pt x="389" y="64"/>
                    </a:lnTo>
                    <a:lnTo>
                      <a:pt x="389" y="64"/>
                    </a:lnTo>
                    <a:lnTo>
                      <a:pt x="390" y="67"/>
                    </a:lnTo>
                    <a:lnTo>
                      <a:pt x="392" y="69"/>
                    </a:lnTo>
                    <a:lnTo>
                      <a:pt x="396" y="72"/>
                    </a:lnTo>
                    <a:lnTo>
                      <a:pt x="396" y="72"/>
                    </a:lnTo>
                    <a:lnTo>
                      <a:pt x="399" y="76"/>
                    </a:lnTo>
                    <a:lnTo>
                      <a:pt x="399" y="76"/>
                    </a:lnTo>
                    <a:lnTo>
                      <a:pt x="399" y="76"/>
                    </a:lnTo>
                    <a:lnTo>
                      <a:pt x="399" y="77"/>
                    </a:lnTo>
                    <a:lnTo>
                      <a:pt x="397" y="79"/>
                    </a:lnTo>
                    <a:lnTo>
                      <a:pt x="397" y="79"/>
                    </a:lnTo>
                    <a:lnTo>
                      <a:pt x="395" y="81"/>
                    </a:lnTo>
                    <a:lnTo>
                      <a:pt x="394" y="84"/>
                    </a:lnTo>
                    <a:lnTo>
                      <a:pt x="394" y="84"/>
                    </a:lnTo>
                    <a:lnTo>
                      <a:pt x="392" y="87"/>
                    </a:lnTo>
                    <a:lnTo>
                      <a:pt x="390" y="89"/>
                    </a:lnTo>
                    <a:lnTo>
                      <a:pt x="390" y="89"/>
                    </a:lnTo>
                    <a:lnTo>
                      <a:pt x="389" y="91"/>
                    </a:lnTo>
                    <a:lnTo>
                      <a:pt x="387" y="92"/>
                    </a:lnTo>
                    <a:lnTo>
                      <a:pt x="387" y="92"/>
                    </a:lnTo>
                    <a:lnTo>
                      <a:pt x="385" y="95"/>
                    </a:lnTo>
                    <a:lnTo>
                      <a:pt x="383" y="99"/>
                    </a:lnTo>
                    <a:lnTo>
                      <a:pt x="383" y="99"/>
                    </a:lnTo>
                    <a:lnTo>
                      <a:pt x="380" y="102"/>
                    </a:lnTo>
                    <a:lnTo>
                      <a:pt x="379" y="103"/>
                    </a:lnTo>
                    <a:lnTo>
                      <a:pt x="377" y="104"/>
                    </a:lnTo>
                    <a:lnTo>
                      <a:pt x="377" y="104"/>
                    </a:lnTo>
                    <a:lnTo>
                      <a:pt x="372" y="103"/>
                    </a:lnTo>
                    <a:lnTo>
                      <a:pt x="367" y="102"/>
                    </a:lnTo>
                    <a:lnTo>
                      <a:pt x="367" y="102"/>
                    </a:lnTo>
                    <a:lnTo>
                      <a:pt x="360" y="100"/>
                    </a:lnTo>
                    <a:lnTo>
                      <a:pt x="360" y="100"/>
                    </a:lnTo>
                    <a:lnTo>
                      <a:pt x="359" y="100"/>
                    </a:lnTo>
                    <a:lnTo>
                      <a:pt x="357" y="100"/>
                    </a:lnTo>
                    <a:lnTo>
                      <a:pt x="357" y="100"/>
                    </a:lnTo>
                    <a:lnTo>
                      <a:pt x="356" y="100"/>
                    </a:lnTo>
                    <a:lnTo>
                      <a:pt x="355" y="99"/>
                    </a:lnTo>
                    <a:lnTo>
                      <a:pt x="354" y="98"/>
                    </a:lnTo>
                    <a:lnTo>
                      <a:pt x="354" y="98"/>
                    </a:lnTo>
                    <a:lnTo>
                      <a:pt x="352" y="99"/>
                    </a:lnTo>
                    <a:lnTo>
                      <a:pt x="349" y="101"/>
                    </a:lnTo>
                    <a:lnTo>
                      <a:pt x="349" y="101"/>
                    </a:lnTo>
                    <a:lnTo>
                      <a:pt x="346" y="104"/>
                    </a:lnTo>
                    <a:lnTo>
                      <a:pt x="343" y="108"/>
                    </a:lnTo>
                    <a:lnTo>
                      <a:pt x="343" y="108"/>
                    </a:lnTo>
                    <a:lnTo>
                      <a:pt x="341" y="109"/>
                    </a:lnTo>
                    <a:lnTo>
                      <a:pt x="339" y="109"/>
                    </a:lnTo>
                    <a:lnTo>
                      <a:pt x="333" y="108"/>
                    </a:lnTo>
                    <a:lnTo>
                      <a:pt x="333" y="108"/>
                    </a:lnTo>
                    <a:lnTo>
                      <a:pt x="331" y="107"/>
                    </a:lnTo>
                    <a:lnTo>
                      <a:pt x="329" y="105"/>
                    </a:lnTo>
                    <a:lnTo>
                      <a:pt x="327" y="101"/>
                    </a:lnTo>
                    <a:lnTo>
                      <a:pt x="327" y="101"/>
                    </a:lnTo>
                    <a:lnTo>
                      <a:pt x="326" y="100"/>
                    </a:lnTo>
                    <a:lnTo>
                      <a:pt x="324" y="100"/>
                    </a:lnTo>
                    <a:lnTo>
                      <a:pt x="320" y="99"/>
                    </a:lnTo>
                    <a:lnTo>
                      <a:pt x="320" y="99"/>
                    </a:lnTo>
                    <a:lnTo>
                      <a:pt x="319" y="98"/>
                    </a:lnTo>
                    <a:lnTo>
                      <a:pt x="319" y="96"/>
                    </a:lnTo>
                    <a:lnTo>
                      <a:pt x="319" y="95"/>
                    </a:lnTo>
                    <a:lnTo>
                      <a:pt x="318" y="94"/>
                    </a:lnTo>
                    <a:lnTo>
                      <a:pt x="318" y="94"/>
                    </a:lnTo>
                    <a:lnTo>
                      <a:pt x="316" y="92"/>
                    </a:lnTo>
                    <a:lnTo>
                      <a:pt x="314" y="90"/>
                    </a:lnTo>
                    <a:lnTo>
                      <a:pt x="314" y="90"/>
                    </a:lnTo>
                    <a:lnTo>
                      <a:pt x="313" y="89"/>
                    </a:lnTo>
                    <a:lnTo>
                      <a:pt x="313" y="90"/>
                    </a:lnTo>
                    <a:lnTo>
                      <a:pt x="310" y="93"/>
                    </a:lnTo>
                    <a:lnTo>
                      <a:pt x="310" y="93"/>
                    </a:lnTo>
                    <a:lnTo>
                      <a:pt x="307" y="94"/>
                    </a:lnTo>
                    <a:lnTo>
                      <a:pt x="300" y="95"/>
                    </a:lnTo>
                    <a:lnTo>
                      <a:pt x="300" y="95"/>
                    </a:lnTo>
                    <a:lnTo>
                      <a:pt x="295" y="98"/>
                    </a:lnTo>
                    <a:lnTo>
                      <a:pt x="292" y="99"/>
                    </a:lnTo>
                    <a:lnTo>
                      <a:pt x="292" y="99"/>
                    </a:lnTo>
                    <a:lnTo>
                      <a:pt x="289" y="98"/>
                    </a:lnTo>
                    <a:lnTo>
                      <a:pt x="287" y="94"/>
                    </a:lnTo>
                    <a:lnTo>
                      <a:pt x="287" y="94"/>
                    </a:lnTo>
                    <a:lnTo>
                      <a:pt x="286" y="92"/>
                    </a:lnTo>
                    <a:lnTo>
                      <a:pt x="286" y="90"/>
                    </a:lnTo>
                    <a:lnTo>
                      <a:pt x="286" y="89"/>
                    </a:lnTo>
                    <a:lnTo>
                      <a:pt x="285" y="87"/>
                    </a:lnTo>
                    <a:lnTo>
                      <a:pt x="285" y="87"/>
                    </a:lnTo>
                    <a:lnTo>
                      <a:pt x="284" y="85"/>
                    </a:lnTo>
                    <a:lnTo>
                      <a:pt x="285" y="84"/>
                    </a:lnTo>
                    <a:lnTo>
                      <a:pt x="285" y="84"/>
                    </a:lnTo>
                    <a:lnTo>
                      <a:pt x="283" y="83"/>
                    </a:lnTo>
                    <a:lnTo>
                      <a:pt x="282" y="80"/>
                    </a:lnTo>
                    <a:lnTo>
                      <a:pt x="282" y="80"/>
                    </a:lnTo>
                    <a:lnTo>
                      <a:pt x="281" y="77"/>
                    </a:lnTo>
                    <a:lnTo>
                      <a:pt x="280" y="74"/>
                    </a:lnTo>
                    <a:lnTo>
                      <a:pt x="280" y="74"/>
                    </a:lnTo>
                    <a:lnTo>
                      <a:pt x="278" y="72"/>
                    </a:lnTo>
                    <a:lnTo>
                      <a:pt x="276" y="70"/>
                    </a:lnTo>
                    <a:lnTo>
                      <a:pt x="276" y="70"/>
                    </a:lnTo>
                    <a:lnTo>
                      <a:pt x="274" y="68"/>
                    </a:lnTo>
                    <a:lnTo>
                      <a:pt x="271" y="67"/>
                    </a:lnTo>
                    <a:lnTo>
                      <a:pt x="271" y="67"/>
                    </a:lnTo>
                    <a:lnTo>
                      <a:pt x="270" y="68"/>
                    </a:lnTo>
                    <a:lnTo>
                      <a:pt x="270" y="69"/>
                    </a:lnTo>
                    <a:lnTo>
                      <a:pt x="270" y="69"/>
                    </a:lnTo>
                    <a:lnTo>
                      <a:pt x="270" y="71"/>
                    </a:lnTo>
                    <a:lnTo>
                      <a:pt x="269" y="72"/>
                    </a:lnTo>
                    <a:lnTo>
                      <a:pt x="269" y="72"/>
                    </a:lnTo>
                    <a:lnTo>
                      <a:pt x="266" y="73"/>
                    </a:lnTo>
                    <a:lnTo>
                      <a:pt x="263" y="73"/>
                    </a:lnTo>
                    <a:lnTo>
                      <a:pt x="263" y="73"/>
                    </a:lnTo>
                    <a:lnTo>
                      <a:pt x="261" y="74"/>
                    </a:lnTo>
                    <a:lnTo>
                      <a:pt x="258" y="75"/>
                    </a:lnTo>
                    <a:lnTo>
                      <a:pt x="258" y="75"/>
                    </a:lnTo>
                    <a:lnTo>
                      <a:pt x="257" y="75"/>
                    </a:lnTo>
                    <a:lnTo>
                      <a:pt x="257" y="75"/>
                    </a:lnTo>
                    <a:lnTo>
                      <a:pt x="256" y="74"/>
                    </a:lnTo>
                    <a:lnTo>
                      <a:pt x="256" y="74"/>
                    </a:lnTo>
                    <a:lnTo>
                      <a:pt x="256" y="74"/>
                    </a:lnTo>
                    <a:lnTo>
                      <a:pt x="253" y="74"/>
                    </a:lnTo>
                    <a:lnTo>
                      <a:pt x="252" y="74"/>
                    </a:lnTo>
                    <a:lnTo>
                      <a:pt x="252" y="74"/>
                    </a:lnTo>
                    <a:lnTo>
                      <a:pt x="251" y="73"/>
                    </a:lnTo>
                    <a:lnTo>
                      <a:pt x="250" y="72"/>
                    </a:lnTo>
                    <a:lnTo>
                      <a:pt x="250" y="72"/>
                    </a:lnTo>
                    <a:lnTo>
                      <a:pt x="248" y="71"/>
                    </a:lnTo>
                    <a:lnTo>
                      <a:pt x="246" y="69"/>
                    </a:lnTo>
                    <a:lnTo>
                      <a:pt x="246" y="69"/>
                    </a:lnTo>
                    <a:lnTo>
                      <a:pt x="244" y="69"/>
                    </a:lnTo>
                    <a:lnTo>
                      <a:pt x="242" y="70"/>
                    </a:lnTo>
                    <a:lnTo>
                      <a:pt x="242" y="70"/>
                    </a:lnTo>
                    <a:lnTo>
                      <a:pt x="240" y="72"/>
                    </a:lnTo>
                    <a:lnTo>
                      <a:pt x="238" y="73"/>
                    </a:lnTo>
                    <a:lnTo>
                      <a:pt x="238" y="73"/>
                    </a:lnTo>
                    <a:lnTo>
                      <a:pt x="235" y="73"/>
                    </a:lnTo>
                    <a:lnTo>
                      <a:pt x="232" y="73"/>
                    </a:lnTo>
                    <a:lnTo>
                      <a:pt x="232" y="73"/>
                    </a:lnTo>
                    <a:lnTo>
                      <a:pt x="230" y="75"/>
                    </a:lnTo>
                    <a:lnTo>
                      <a:pt x="228" y="78"/>
                    </a:lnTo>
                    <a:lnTo>
                      <a:pt x="228" y="78"/>
                    </a:lnTo>
                    <a:lnTo>
                      <a:pt x="227" y="78"/>
                    </a:lnTo>
                    <a:lnTo>
                      <a:pt x="227" y="77"/>
                    </a:lnTo>
                    <a:lnTo>
                      <a:pt x="226" y="75"/>
                    </a:lnTo>
                    <a:lnTo>
                      <a:pt x="226" y="75"/>
                    </a:lnTo>
                    <a:lnTo>
                      <a:pt x="225" y="73"/>
                    </a:lnTo>
                    <a:lnTo>
                      <a:pt x="223" y="71"/>
                    </a:lnTo>
                    <a:lnTo>
                      <a:pt x="223" y="71"/>
                    </a:lnTo>
                    <a:lnTo>
                      <a:pt x="221" y="69"/>
                    </a:lnTo>
                    <a:lnTo>
                      <a:pt x="219" y="64"/>
                    </a:lnTo>
                    <a:lnTo>
                      <a:pt x="219" y="64"/>
                    </a:lnTo>
                    <a:lnTo>
                      <a:pt x="217" y="64"/>
                    </a:lnTo>
                    <a:lnTo>
                      <a:pt x="216" y="64"/>
                    </a:lnTo>
                    <a:lnTo>
                      <a:pt x="211" y="68"/>
                    </a:lnTo>
                    <a:lnTo>
                      <a:pt x="211" y="68"/>
                    </a:lnTo>
                    <a:lnTo>
                      <a:pt x="201" y="72"/>
                    </a:lnTo>
                    <a:lnTo>
                      <a:pt x="195" y="76"/>
                    </a:lnTo>
                    <a:lnTo>
                      <a:pt x="195" y="76"/>
                    </a:lnTo>
                    <a:lnTo>
                      <a:pt x="194" y="78"/>
                    </a:lnTo>
                    <a:lnTo>
                      <a:pt x="192" y="81"/>
                    </a:lnTo>
                    <a:lnTo>
                      <a:pt x="192" y="81"/>
                    </a:lnTo>
                    <a:lnTo>
                      <a:pt x="187" y="87"/>
                    </a:lnTo>
                    <a:lnTo>
                      <a:pt x="187" y="87"/>
                    </a:lnTo>
                    <a:lnTo>
                      <a:pt x="181" y="92"/>
                    </a:lnTo>
                    <a:lnTo>
                      <a:pt x="181" y="92"/>
                    </a:lnTo>
                    <a:lnTo>
                      <a:pt x="177" y="96"/>
                    </a:lnTo>
                    <a:lnTo>
                      <a:pt x="173" y="102"/>
                    </a:lnTo>
                    <a:lnTo>
                      <a:pt x="173" y="102"/>
                    </a:lnTo>
                    <a:lnTo>
                      <a:pt x="172" y="106"/>
                    </a:lnTo>
                    <a:lnTo>
                      <a:pt x="170" y="110"/>
                    </a:lnTo>
                    <a:lnTo>
                      <a:pt x="170" y="110"/>
                    </a:lnTo>
                    <a:lnTo>
                      <a:pt x="166" y="114"/>
                    </a:lnTo>
                    <a:lnTo>
                      <a:pt x="166" y="114"/>
                    </a:lnTo>
                    <a:lnTo>
                      <a:pt x="164" y="117"/>
                    </a:lnTo>
                    <a:lnTo>
                      <a:pt x="162" y="121"/>
                    </a:lnTo>
                    <a:lnTo>
                      <a:pt x="162" y="121"/>
                    </a:lnTo>
                    <a:lnTo>
                      <a:pt x="161" y="123"/>
                    </a:lnTo>
                    <a:lnTo>
                      <a:pt x="161" y="125"/>
                    </a:lnTo>
                    <a:lnTo>
                      <a:pt x="161" y="125"/>
                    </a:lnTo>
                    <a:lnTo>
                      <a:pt x="162" y="129"/>
                    </a:lnTo>
                    <a:lnTo>
                      <a:pt x="162" y="129"/>
                    </a:lnTo>
                    <a:lnTo>
                      <a:pt x="161" y="130"/>
                    </a:lnTo>
                    <a:lnTo>
                      <a:pt x="161" y="130"/>
                    </a:lnTo>
                    <a:lnTo>
                      <a:pt x="158" y="131"/>
                    </a:lnTo>
                    <a:lnTo>
                      <a:pt x="157" y="132"/>
                    </a:lnTo>
                    <a:lnTo>
                      <a:pt x="156" y="133"/>
                    </a:lnTo>
                    <a:lnTo>
                      <a:pt x="156" y="133"/>
                    </a:lnTo>
                    <a:lnTo>
                      <a:pt x="154" y="136"/>
                    </a:lnTo>
                    <a:lnTo>
                      <a:pt x="152" y="138"/>
                    </a:lnTo>
                    <a:lnTo>
                      <a:pt x="148" y="141"/>
                    </a:lnTo>
                    <a:lnTo>
                      <a:pt x="148" y="141"/>
                    </a:lnTo>
                    <a:lnTo>
                      <a:pt x="135" y="147"/>
                    </a:lnTo>
                    <a:lnTo>
                      <a:pt x="135" y="147"/>
                    </a:lnTo>
                    <a:lnTo>
                      <a:pt x="135" y="148"/>
                    </a:lnTo>
                    <a:lnTo>
                      <a:pt x="136" y="149"/>
                    </a:lnTo>
                    <a:lnTo>
                      <a:pt x="137" y="150"/>
                    </a:lnTo>
                    <a:lnTo>
                      <a:pt x="137" y="150"/>
                    </a:lnTo>
                    <a:lnTo>
                      <a:pt x="134" y="155"/>
                    </a:lnTo>
                    <a:lnTo>
                      <a:pt x="134" y="155"/>
                    </a:lnTo>
                    <a:lnTo>
                      <a:pt x="134" y="157"/>
                    </a:lnTo>
                    <a:lnTo>
                      <a:pt x="135" y="158"/>
                    </a:lnTo>
                    <a:lnTo>
                      <a:pt x="136" y="161"/>
                    </a:lnTo>
                    <a:lnTo>
                      <a:pt x="136" y="161"/>
                    </a:lnTo>
                    <a:lnTo>
                      <a:pt x="136" y="163"/>
                    </a:lnTo>
                    <a:lnTo>
                      <a:pt x="135" y="165"/>
                    </a:lnTo>
                    <a:lnTo>
                      <a:pt x="135" y="165"/>
                    </a:lnTo>
                    <a:lnTo>
                      <a:pt x="135" y="166"/>
                    </a:lnTo>
                    <a:lnTo>
                      <a:pt x="137" y="167"/>
                    </a:lnTo>
                    <a:lnTo>
                      <a:pt x="140" y="170"/>
                    </a:lnTo>
                    <a:lnTo>
                      <a:pt x="140" y="170"/>
                    </a:lnTo>
                    <a:lnTo>
                      <a:pt x="141" y="171"/>
                    </a:lnTo>
                    <a:lnTo>
                      <a:pt x="141" y="174"/>
                    </a:lnTo>
                    <a:lnTo>
                      <a:pt x="141" y="178"/>
                    </a:lnTo>
                    <a:lnTo>
                      <a:pt x="141" y="178"/>
                    </a:lnTo>
                    <a:lnTo>
                      <a:pt x="142" y="182"/>
                    </a:lnTo>
                    <a:lnTo>
                      <a:pt x="142" y="186"/>
                    </a:lnTo>
                    <a:lnTo>
                      <a:pt x="142" y="186"/>
                    </a:lnTo>
                    <a:lnTo>
                      <a:pt x="142" y="189"/>
                    </a:lnTo>
                    <a:lnTo>
                      <a:pt x="142" y="193"/>
                    </a:lnTo>
                    <a:lnTo>
                      <a:pt x="144" y="198"/>
                    </a:lnTo>
                    <a:lnTo>
                      <a:pt x="144" y="198"/>
                    </a:lnTo>
                    <a:lnTo>
                      <a:pt x="145" y="200"/>
                    </a:lnTo>
                    <a:lnTo>
                      <a:pt x="146" y="201"/>
                    </a:lnTo>
                    <a:lnTo>
                      <a:pt x="149" y="202"/>
                    </a:lnTo>
                    <a:lnTo>
                      <a:pt x="149" y="202"/>
                    </a:lnTo>
                    <a:lnTo>
                      <a:pt x="149" y="202"/>
                    </a:lnTo>
                    <a:lnTo>
                      <a:pt x="149" y="205"/>
                    </a:lnTo>
                    <a:lnTo>
                      <a:pt x="149" y="205"/>
                    </a:lnTo>
                    <a:lnTo>
                      <a:pt x="147" y="208"/>
                    </a:lnTo>
                    <a:lnTo>
                      <a:pt x="142" y="212"/>
                    </a:lnTo>
                    <a:lnTo>
                      <a:pt x="142" y="212"/>
                    </a:lnTo>
                    <a:lnTo>
                      <a:pt x="139" y="213"/>
                    </a:lnTo>
                    <a:lnTo>
                      <a:pt x="137" y="212"/>
                    </a:lnTo>
                    <a:lnTo>
                      <a:pt x="134" y="210"/>
                    </a:lnTo>
                    <a:lnTo>
                      <a:pt x="134" y="210"/>
                    </a:lnTo>
                    <a:lnTo>
                      <a:pt x="130" y="208"/>
                    </a:lnTo>
                    <a:lnTo>
                      <a:pt x="126" y="208"/>
                    </a:lnTo>
                    <a:lnTo>
                      <a:pt x="126" y="208"/>
                    </a:lnTo>
                    <a:lnTo>
                      <a:pt x="122" y="209"/>
                    </a:lnTo>
                    <a:lnTo>
                      <a:pt x="119" y="208"/>
                    </a:lnTo>
                    <a:lnTo>
                      <a:pt x="119" y="208"/>
                    </a:lnTo>
                    <a:lnTo>
                      <a:pt x="117" y="208"/>
                    </a:lnTo>
                    <a:lnTo>
                      <a:pt x="115" y="210"/>
                    </a:lnTo>
                    <a:lnTo>
                      <a:pt x="115" y="210"/>
                    </a:lnTo>
                    <a:lnTo>
                      <a:pt x="110" y="211"/>
                    </a:lnTo>
                    <a:lnTo>
                      <a:pt x="108" y="212"/>
                    </a:lnTo>
                    <a:lnTo>
                      <a:pt x="108" y="212"/>
                    </a:lnTo>
                    <a:lnTo>
                      <a:pt x="105" y="209"/>
                    </a:lnTo>
                    <a:lnTo>
                      <a:pt x="103" y="207"/>
                    </a:lnTo>
                    <a:lnTo>
                      <a:pt x="103" y="207"/>
                    </a:lnTo>
                    <a:lnTo>
                      <a:pt x="102" y="206"/>
                    </a:lnTo>
                    <a:lnTo>
                      <a:pt x="100" y="207"/>
                    </a:lnTo>
                    <a:lnTo>
                      <a:pt x="97" y="208"/>
                    </a:lnTo>
                    <a:lnTo>
                      <a:pt x="97" y="208"/>
                    </a:lnTo>
                    <a:lnTo>
                      <a:pt x="95" y="208"/>
                    </a:lnTo>
                    <a:lnTo>
                      <a:pt x="93" y="208"/>
                    </a:lnTo>
                    <a:lnTo>
                      <a:pt x="93" y="208"/>
                    </a:lnTo>
                    <a:lnTo>
                      <a:pt x="88" y="211"/>
                    </a:lnTo>
                    <a:lnTo>
                      <a:pt x="88" y="211"/>
                    </a:lnTo>
                    <a:lnTo>
                      <a:pt x="87" y="212"/>
                    </a:lnTo>
                    <a:lnTo>
                      <a:pt x="87" y="213"/>
                    </a:lnTo>
                    <a:lnTo>
                      <a:pt x="87" y="215"/>
                    </a:lnTo>
                    <a:lnTo>
                      <a:pt x="87" y="215"/>
                    </a:lnTo>
                    <a:lnTo>
                      <a:pt x="87" y="217"/>
                    </a:lnTo>
                    <a:lnTo>
                      <a:pt x="86" y="221"/>
                    </a:lnTo>
                    <a:lnTo>
                      <a:pt x="86" y="221"/>
                    </a:lnTo>
                    <a:lnTo>
                      <a:pt x="86" y="224"/>
                    </a:lnTo>
                    <a:lnTo>
                      <a:pt x="85" y="225"/>
                    </a:lnTo>
                    <a:lnTo>
                      <a:pt x="84" y="226"/>
                    </a:lnTo>
                    <a:lnTo>
                      <a:pt x="84" y="228"/>
                    </a:lnTo>
                    <a:lnTo>
                      <a:pt x="84" y="228"/>
                    </a:lnTo>
                    <a:lnTo>
                      <a:pt x="84" y="230"/>
                    </a:lnTo>
                    <a:lnTo>
                      <a:pt x="83" y="231"/>
                    </a:lnTo>
                    <a:lnTo>
                      <a:pt x="83" y="231"/>
                    </a:lnTo>
                    <a:lnTo>
                      <a:pt x="81" y="231"/>
                    </a:lnTo>
                    <a:lnTo>
                      <a:pt x="80" y="231"/>
                    </a:lnTo>
                    <a:lnTo>
                      <a:pt x="76" y="230"/>
                    </a:lnTo>
                    <a:lnTo>
                      <a:pt x="76" y="230"/>
                    </a:lnTo>
                    <a:lnTo>
                      <a:pt x="72" y="229"/>
                    </a:lnTo>
                    <a:lnTo>
                      <a:pt x="68" y="228"/>
                    </a:lnTo>
                    <a:lnTo>
                      <a:pt x="68" y="228"/>
                    </a:lnTo>
                    <a:lnTo>
                      <a:pt x="65" y="229"/>
                    </a:lnTo>
                    <a:lnTo>
                      <a:pt x="62" y="232"/>
                    </a:lnTo>
                    <a:lnTo>
                      <a:pt x="62" y="232"/>
                    </a:lnTo>
                    <a:lnTo>
                      <a:pt x="60" y="233"/>
                    </a:lnTo>
                    <a:lnTo>
                      <a:pt x="58" y="232"/>
                    </a:lnTo>
                    <a:lnTo>
                      <a:pt x="55" y="231"/>
                    </a:lnTo>
                    <a:lnTo>
                      <a:pt x="55" y="231"/>
                    </a:lnTo>
                    <a:lnTo>
                      <a:pt x="54" y="231"/>
                    </a:lnTo>
                    <a:lnTo>
                      <a:pt x="53" y="232"/>
                    </a:lnTo>
                    <a:lnTo>
                      <a:pt x="51" y="233"/>
                    </a:lnTo>
                    <a:lnTo>
                      <a:pt x="51" y="233"/>
                    </a:lnTo>
                    <a:lnTo>
                      <a:pt x="42" y="236"/>
                    </a:lnTo>
                    <a:lnTo>
                      <a:pt x="42" y="236"/>
                    </a:lnTo>
                    <a:lnTo>
                      <a:pt x="40" y="236"/>
                    </a:lnTo>
                    <a:lnTo>
                      <a:pt x="39" y="236"/>
                    </a:lnTo>
                    <a:lnTo>
                      <a:pt x="39" y="236"/>
                    </a:lnTo>
                    <a:lnTo>
                      <a:pt x="37" y="236"/>
                    </a:lnTo>
                    <a:lnTo>
                      <a:pt x="34" y="237"/>
                    </a:lnTo>
                    <a:lnTo>
                      <a:pt x="34" y="237"/>
                    </a:lnTo>
                    <a:lnTo>
                      <a:pt x="33" y="237"/>
                    </a:lnTo>
                    <a:lnTo>
                      <a:pt x="30" y="236"/>
                    </a:lnTo>
                    <a:lnTo>
                      <a:pt x="30" y="236"/>
                    </a:lnTo>
                    <a:lnTo>
                      <a:pt x="29" y="236"/>
                    </a:lnTo>
                    <a:lnTo>
                      <a:pt x="28" y="236"/>
                    </a:lnTo>
                    <a:lnTo>
                      <a:pt x="25" y="238"/>
                    </a:lnTo>
                    <a:lnTo>
                      <a:pt x="25" y="238"/>
                    </a:lnTo>
                    <a:lnTo>
                      <a:pt x="24" y="239"/>
                    </a:lnTo>
                    <a:lnTo>
                      <a:pt x="23" y="238"/>
                    </a:lnTo>
                    <a:lnTo>
                      <a:pt x="21" y="237"/>
                    </a:lnTo>
                    <a:lnTo>
                      <a:pt x="21" y="237"/>
                    </a:lnTo>
                    <a:lnTo>
                      <a:pt x="19" y="238"/>
                    </a:lnTo>
                    <a:lnTo>
                      <a:pt x="17" y="241"/>
                    </a:lnTo>
                    <a:lnTo>
                      <a:pt x="17" y="241"/>
                    </a:lnTo>
                    <a:lnTo>
                      <a:pt x="16" y="245"/>
                    </a:lnTo>
                    <a:lnTo>
                      <a:pt x="16" y="247"/>
                    </a:lnTo>
                    <a:lnTo>
                      <a:pt x="16" y="247"/>
                    </a:lnTo>
                    <a:lnTo>
                      <a:pt x="14" y="250"/>
                    </a:lnTo>
                    <a:lnTo>
                      <a:pt x="13" y="252"/>
                    </a:lnTo>
                    <a:lnTo>
                      <a:pt x="13" y="252"/>
                    </a:lnTo>
                    <a:lnTo>
                      <a:pt x="14" y="258"/>
                    </a:lnTo>
                    <a:lnTo>
                      <a:pt x="14" y="258"/>
                    </a:lnTo>
                    <a:lnTo>
                      <a:pt x="16" y="260"/>
                    </a:lnTo>
                    <a:lnTo>
                      <a:pt x="18" y="261"/>
                    </a:lnTo>
                    <a:lnTo>
                      <a:pt x="21" y="262"/>
                    </a:lnTo>
                    <a:lnTo>
                      <a:pt x="21" y="262"/>
                    </a:lnTo>
                    <a:lnTo>
                      <a:pt x="22" y="264"/>
                    </a:lnTo>
                    <a:lnTo>
                      <a:pt x="23" y="266"/>
                    </a:lnTo>
                    <a:lnTo>
                      <a:pt x="23" y="266"/>
                    </a:lnTo>
                    <a:lnTo>
                      <a:pt x="25" y="268"/>
                    </a:lnTo>
                    <a:lnTo>
                      <a:pt x="26" y="269"/>
                    </a:lnTo>
                    <a:lnTo>
                      <a:pt x="26" y="270"/>
                    </a:lnTo>
                    <a:lnTo>
                      <a:pt x="26" y="270"/>
                    </a:lnTo>
                    <a:lnTo>
                      <a:pt x="25" y="276"/>
                    </a:lnTo>
                    <a:lnTo>
                      <a:pt x="23" y="282"/>
                    </a:lnTo>
                    <a:lnTo>
                      <a:pt x="23" y="282"/>
                    </a:lnTo>
                    <a:lnTo>
                      <a:pt x="23" y="283"/>
                    </a:lnTo>
                    <a:lnTo>
                      <a:pt x="21" y="284"/>
                    </a:lnTo>
                    <a:lnTo>
                      <a:pt x="18" y="286"/>
                    </a:lnTo>
                    <a:lnTo>
                      <a:pt x="18" y="286"/>
                    </a:lnTo>
                    <a:lnTo>
                      <a:pt x="19" y="290"/>
                    </a:lnTo>
                    <a:lnTo>
                      <a:pt x="20" y="293"/>
                    </a:lnTo>
                    <a:lnTo>
                      <a:pt x="20" y="293"/>
                    </a:lnTo>
                    <a:lnTo>
                      <a:pt x="20" y="296"/>
                    </a:lnTo>
                    <a:lnTo>
                      <a:pt x="18" y="299"/>
                    </a:lnTo>
                    <a:lnTo>
                      <a:pt x="18" y="299"/>
                    </a:lnTo>
                    <a:lnTo>
                      <a:pt x="18" y="304"/>
                    </a:lnTo>
                    <a:lnTo>
                      <a:pt x="17" y="307"/>
                    </a:lnTo>
                    <a:lnTo>
                      <a:pt x="16" y="309"/>
                    </a:lnTo>
                    <a:lnTo>
                      <a:pt x="16" y="309"/>
                    </a:lnTo>
                    <a:lnTo>
                      <a:pt x="10" y="313"/>
                    </a:lnTo>
                    <a:lnTo>
                      <a:pt x="6" y="317"/>
                    </a:lnTo>
                    <a:lnTo>
                      <a:pt x="6" y="317"/>
                    </a:lnTo>
                    <a:lnTo>
                      <a:pt x="1" y="325"/>
                    </a:lnTo>
                    <a:lnTo>
                      <a:pt x="1" y="325"/>
                    </a:lnTo>
                    <a:lnTo>
                      <a:pt x="0" y="327"/>
                    </a:lnTo>
                    <a:lnTo>
                      <a:pt x="0" y="329"/>
                    </a:lnTo>
                    <a:lnTo>
                      <a:pt x="1" y="333"/>
                    </a:lnTo>
                    <a:lnTo>
                      <a:pt x="1" y="333"/>
                    </a:lnTo>
                    <a:lnTo>
                      <a:pt x="7" y="341"/>
                    </a:lnTo>
                    <a:lnTo>
                      <a:pt x="7" y="341"/>
                    </a:lnTo>
                    <a:lnTo>
                      <a:pt x="9" y="344"/>
                    </a:lnTo>
                    <a:lnTo>
                      <a:pt x="10" y="348"/>
                    </a:lnTo>
                    <a:lnTo>
                      <a:pt x="10" y="348"/>
                    </a:lnTo>
                    <a:lnTo>
                      <a:pt x="11" y="351"/>
                    </a:lnTo>
                    <a:lnTo>
                      <a:pt x="13" y="351"/>
                    </a:lnTo>
                    <a:lnTo>
                      <a:pt x="13" y="351"/>
                    </a:lnTo>
                    <a:lnTo>
                      <a:pt x="14" y="351"/>
                    </a:lnTo>
                    <a:lnTo>
                      <a:pt x="16" y="348"/>
                    </a:lnTo>
                    <a:lnTo>
                      <a:pt x="18" y="345"/>
                    </a:lnTo>
                    <a:lnTo>
                      <a:pt x="18" y="345"/>
                    </a:lnTo>
                    <a:lnTo>
                      <a:pt x="18" y="343"/>
                    </a:lnTo>
                    <a:lnTo>
                      <a:pt x="20" y="344"/>
                    </a:lnTo>
                    <a:lnTo>
                      <a:pt x="20" y="344"/>
                    </a:lnTo>
                    <a:lnTo>
                      <a:pt x="21" y="344"/>
                    </a:lnTo>
                    <a:lnTo>
                      <a:pt x="21" y="346"/>
                    </a:lnTo>
                    <a:lnTo>
                      <a:pt x="21" y="346"/>
                    </a:lnTo>
                    <a:lnTo>
                      <a:pt x="24" y="351"/>
                    </a:lnTo>
                    <a:lnTo>
                      <a:pt x="27" y="355"/>
                    </a:lnTo>
                    <a:lnTo>
                      <a:pt x="27" y="355"/>
                    </a:lnTo>
                    <a:lnTo>
                      <a:pt x="27" y="357"/>
                    </a:lnTo>
                    <a:lnTo>
                      <a:pt x="27" y="359"/>
                    </a:lnTo>
                    <a:lnTo>
                      <a:pt x="27" y="359"/>
                    </a:lnTo>
                    <a:lnTo>
                      <a:pt x="27" y="360"/>
                    </a:lnTo>
                    <a:lnTo>
                      <a:pt x="29" y="361"/>
                    </a:lnTo>
                    <a:lnTo>
                      <a:pt x="30" y="363"/>
                    </a:lnTo>
                    <a:lnTo>
                      <a:pt x="30" y="364"/>
                    </a:lnTo>
                    <a:lnTo>
                      <a:pt x="30" y="364"/>
                    </a:lnTo>
                    <a:lnTo>
                      <a:pt x="30" y="366"/>
                    </a:lnTo>
                    <a:lnTo>
                      <a:pt x="29" y="368"/>
                    </a:lnTo>
                    <a:lnTo>
                      <a:pt x="27" y="371"/>
                    </a:lnTo>
                    <a:lnTo>
                      <a:pt x="27" y="371"/>
                    </a:lnTo>
                    <a:lnTo>
                      <a:pt x="26" y="372"/>
                    </a:lnTo>
                    <a:lnTo>
                      <a:pt x="26" y="374"/>
                    </a:lnTo>
                    <a:lnTo>
                      <a:pt x="26" y="378"/>
                    </a:lnTo>
                    <a:lnTo>
                      <a:pt x="26" y="378"/>
                    </a:lnTo>
                    <a:lnTo>
                      <a:pt x="24" y="381"/>
                    </a:lnTo>
                    <a:lnTo>
                      <a:pt x="22" y="385"/>
                    </a:lnTo>
                    <a:lnTo>
                      <a:pt x="22" y="385"/>
                    </a:lnTo>
                    <a:lnTo>
                      <a:pt x="22" y="387"/>
                    </a:lnTo>
                    <a:lnTo>
                      <a:pt x="23" y="390"/>
                    </a:lnTo>
                    <a:lnTo>
                      <a:pt x="23" y="390"/>
                    </a:lnTo>
                    <a:lnTo>
                      <a:pt x="24" y="395"/>
                    </a:lnTo>
                    <a:lnTo>
                      <a:pt x="24" y="395"/>
                    </a:lnTo>
                    <a:lnTo>
                      <a:pt x="25" y="398"/>
                    </a:lnTo>
                    <a:lnTo>
                      <a:pt x="26" y="399"/>
                    </a:lnTo>
                    <a:lnTo>
                      <a:pt x="26" y="401"/>
                    </a:lnTo>
                    <a:lnTo>
                      <a:pt x="26" y="401"/>
                    </a:lnTo>
                    <a:lnTo>
                      <a:pt x="27" y="404"/>
                    </a:lnTo>
                    <a:lnTo>
                      <a:pt x="28" y="406"/>
                    </a:lnTo>
                    <a:lnTo>
                      <a:pt x="30" y="410"/>
                    </a:lnTo>
                    <a:lnTo>
                      <a:pt x="30" y="410"/>
                    </a:lnTo>
                    <a:lnTo>
                      <a:pt x="31" y="414"/>
                    </a:lnTo>
                    <a:lnTo>
                      <a:pt x="31" y="416"/>
                    </a:lnTo>
                    <a:lnTo>
                      <a:pt x="31" y="416"/>
                    </a:lnTo>
                    <a:lnTo>
                      <a:pt x="29" y="419"/>
                    </a:lnTo>
                    <a:lnTo>
                      <a:pt x="27" y="422"/>
                    </a:lnTo>
                    <a:lnTo>
                      <a:pt x="27" y="422"/>
                    </a:lnTo>
                    <a:lnTo>
                      <a:pt x="27" y="425"/>
                    </a:lnTo>
                    <a:lnTo>
                      <a:pt x="27" y="427"/>
                    </a:lnTo>
                    <a:lnTo>
                      <a:pt x="26" y="429"/>
                    </a:lnTo>
                    <a:lnTo>
                      <a:pt x="26" y="429"/>
                    </a:lnTo>
                    <a:lnTo>
                      <a:pt x="26" y="430"/>
                    </a:lnTo>
                    <a:lnTo>
                      <a:pt x="26" y="432"/>
                    </a:lnTo>
                    <a:lnTo>
                      <a:pt x="27" y="433"/>
                    </a:lnTo>
                    <a:lnTo>
                      <a:pt x="27" y="433"/>
                    </a:lnTo>
                    <a:lnTo>
                      <a:pt x="28" y="435"/>
                    </a:lnTo>
                    <a:lnTo>
                      <a:pt x="29" y="439"/>
                    </a:lnTo>
                    <a:lnTo>
                      <a:pt x="29" y="439"/>
                    </a:lnTo>
                    <a:lnTo>
                      <a:pt x="28" y="442"/>
                    </a:lnTo>
                    <a:lnTo>
                      <a:pt x="27" y="444"/>
                    </a:lnTo>
                    <a:lnTo>
                      <a:pt x="27" y="444"/>
                    </a:lnTo>
                    <a:lnTo>
                      <a:pt x="26" y="446"/>
                    </a:lnTo>
                    <a:lnTo>
                      <a:pt x="27" y="447"/>
                    </a:lnTo>
                    <a:lnTo>
                      <a:pt x="28" y="448"/>
                    </a:lnTo>
                    <a:lnTo>
                      <a:pt x="28" y="448"/>
                    </a:lnTo>
                    <a:lnTo>
                      <a:pt x="28" y="448"/>
                    </a:lnTo>
                    <a:lnTo>
                      <a:pt x="27" y="449"/>
                    </a:lnTo>
                    <a:lnTo>
                      <a:pt x="27" y="449"/>
                    </a:lnTo>
                    <a:lnTo>
                      <a:pt x="27" y="450"/>
                    </a:lnTo>
                    <a:lnTo>
                      <a:pt x="27" y="450"/>
                    </a:lnTo>
                    <a:lnTo>
                      <a:pt x="28" y="452"/>
                    </a:lnTo>
                    <a:lnTo>
                      <a:pt x="28" y="452"/>
                    </a:lnTo>
                    <a:lnTo>
                      <a:pt x="27" y="453"/>
                    </a:lnTo>
                    <a:lnTo>
                      <a:pt x="27" y="453"/>
                    </a:lnTo>
                    <a:lnTo>
                      <a:pt x="27" y="455"/>
                    </a:lnTo>
                    <a:lnTo>
                      <a:pt x="27" y="456"/>
                    </a:lnTo>
                    <a:lnTo>
                      <a:pt x="27" y="456"/>
                    </a:lnTo>
                    <a:lnTo>
                      <a:pt x="25" y="461"/>
                    </a:lnTo>
                    <a:lnTo>
                      <a:pt x="25" y="461"/>
                    </a:lnTo>
                    <a:lnTo>
                      <a:pt x="24" y="461"/>
                    </a:lnTo>
                    <a:lnTo>
                      <a:pt x="23" y="462"/>
                    </a:lnTo>
                    <a:lnTo>
                      <a:pt x="21" y="462"/>
                    </a:lnTo>
                    <a:lnTo>
                      <a:pt x="21" y="462"/>
                    </a:lnTo>
                    <a:lnTo>
                      <a:pt x="22" y="464"/>
                    </a:lnTo>
                    <a:lnTo>
                      <a:pt x="24" y="467"/>
                    </a:lnTo>
                    <a:lnTo>
                      <a:pt x="24" y="467"/>
                    </a:lnTo>
                    <a:lnTo>
                      <a:pt x="25" y="467"/>
                    </a:lnTo>
                    <a:lnTo>
                      <a:pt x="26" y="467"/>
                    </a:lnTo>
                    <a:lnTo>
                      <a:pt x="28" y="466"/>
                    </a:lnTo>
                    <a:lnTo>
                      <a:pt x="28" y="466"/>
                    </a:lnTo>
                    <a:lnTo>
                      <a:pt x="30" y="465"/>
                    </a:lnTo>
                    <a:lnTo>
                      <a:pt x="32" y="463"/>
                    </a:lnTo>
                    <a:lnTo>
                      <a:pt x="32" y="463"/>
                    </a:lnTo>
                    <a:lnTo>
                      <a:pt x="34" y="463"/>
                    </a:lnTo>
                    <a:lnTo>
                      <a:pt x="37" y="465"/>
                    </a:lnTo>
                    <a:lnTo>
                      <a:pt x="37" y="465"/>
                    </a:lnTo>
                    <a:lnTo>
                      <a:pt x="39" y="465"/>
                    </a:lnTo>
                    <a:lnTo>
                      <a:pt x="41" y="465"/>
                    </a:lnTo>
                    <a:lnTo>
                      <a:pt x="41" y="465"/>
                    </a:lnTo>
                    <a:lnTo>
                      <a:pt x="46" y="468"/>
                    </a:lnTo>
                    <a:lnTo>
                      <a:pt x="46" y="468"/>
                    </a:lnTo>
                    <a:lnTo>
                      <a:pt x="52" y="469"/>
                    </a:lnTo>
                    <a:lnTo>
                      <a:pt x="56" y="469"/>
                    </a:lnTo>
                    <a:lnTo>
                      <a:pt x="56" y="469"/>
                    </a:lnTo>
                    <a:lnTo>
                      <a:pt x="58" y="468"/>
                    </a:lnTo>
                    <a:lnTo>
                      <a:pt x="60" y="468"/>
                    </a:lnTo>
                    <a:lnTo>
                      <a:pt x="61" y="468"/>
                    </a:lnTo>
                    <a:lnTo>
                      <a:pt x="61" y="468"/>
                    </a:lnTo>
                    <a:lnTo>
                      <a:pt x="62" y="469"/>
                    </a:lnTo>
                    <a:lnTo>
                      <a:pt x="63" y="471"/>
                    </a:lnTo>
                    <a:lnTo>
                      <a:pt x="63" y="474"/>
                    </a:lnTo>
                    <a:lnTo>
                      <a:pt x="63" y="474"/>
                    </a:lnTo>
                    <a:lnTo>
                      <a:pt x="64" y="474"/>
                    </a:lnTo>
                    <a:lnTo>
                      <a:pt x="65" y="473"/>
                    </a:lnTo>
                    <a:lnTo>
                      <a:pt x="67" y="472"/>
                    </a:lnTo>
                    <a:lnTo>
                      <a:pt x="69" y="472"/>
                    </a:lnTo>
                    <a:lnTo>
                      <a:pt x="69" y="472"/>
                    </a:lnTo>
                    <a:lnTo>
                      <a:pt x="72" y="473"/>
                    </a:lnTo>
                    <a:lnTo>
                      <a:pt x="74" y="474"/>
                    </a:lnTo>
                    <a:lnTo>
                      <a:pt x="74" y="474"/>
                    </a:lnTo>
                    <a:lnTo>
                      <a:pt x="75" y="475"/>
                    </a:lnTo>
                    <a:lnTo>
                      <a:pt x="77" y="475"/>
                    </a:lnTo>
                    <a:lnTo>
                      <a:pt x="78" y="475"/>
                    </a:lnTo>
                    <a:lnTo>
                      <a:pt x="78" y="475"/>
                    </a:lnTo>
                    <a:lnTo>
                      <a:pt x="80" y="473"/>
                    </a:lnTo>
                    <a:lnTo>
                      <a:pt x="80" y="473"/>
                    </a:lnTo>
                    <a:lnTo>
                      <a:pt x="80" y="472"/>
                    </a:lnTo>
                    <a:lnTo>
                      <a:pt x="82" y="470"/>
                    </a:lnTo>
                    <a:lnTo>
                      <a:pt x="85" y="469"/>
                    </a:lnTo>
                    <a:lnTo>
                      <a:pt x="85" y="469"/>
                    </a:lnTo>
                    <a:lnTo>
                      <a:pt x="90" y="469"/>
                    </a:lnTo>
                    <a:lnTo>
                      <a:pt x="90" y="469"/>
                    </a:lnTo>
                    <a:lnTo>
                      <a:pt x="91" y="468"/>
                    </a:lnTo>
                    <a:lnTo>
                      <a:pt x="92" y="465"/>
                    </a:lnTo>
                    <a:lnTo>
                      <a:pt x="94" y="461"/>
                    </a:lnTo>
                    <a:lnTo>
                      <a:pt x="94" y="461"/>
                    </a:lnTo>
                    <a:lnTo>
                      <a:pt x="96" y="460"/>
                    </a:lnTo>
                    <a:lnTo>
                      <a:pt x="99" y="460"/>
                    </a:lnTo>
                    <a:lnTo>
                      <a:pt x="99" y="460"/>
                    </a:lnTo>
                    <a:lnTo>
                      <a:pt x="99" y="459"/>
                    </a:lnTo>
                    <a:lnTo>
                      <a:pt x="100" y="457"/>
                    </a:lnTo>
                    <a:lnTo>
                      <a:pt x="101" y="453"/>
                    </a:lnTo>
                    <a:lnTo>
                      <a:pt x="101" y="453"/>
                    </a:lnTo>
                    <a:lnTo>
                      <a:pt x="103" y="450"/>
                    </a:lnTo>
                    <a:lnTo>
                      <a:pt x="105" y="449"/>
                    </a:lnTo>
                    <a:lnTo>
                      <a:pt x="105" y="449"/>
                    </a:lnTo>
                    <a:lnTo>
                      <a:pt x="109" y="448"/>
                    </a:lnTo>
                    <a:lnTo>
                      <a:pt x="109" y="448"/>
                    </a:lnTo>
                    <a:lnTo>
                      <a:pt x="113" y="449"/>
                    </a:lnTo>
                    <a:lnTo>
                      <a:pt x="116" y="450"/>
                    </a:lnTo>
                    <a:lnTo>
                      <a:pt x="116" y="450"/>
                    </a:lnTo>
                    <a:lnTo>
                      <a:pt x="119" y="448"/>
                    </a:lnTo>
                    <a:lnTo>
                      <a:pt x="122" y="446"/>
                    </a:lnTo>
                    <a:lnTo>
                      <a:pt x="122" y="446"/>
                    </a:lnTo>
                    <a:lnTo>
                      <a:pt x="124" y="444"/>
                    </a:lnTo>
                    <a:lnTo>
                      <a:pt x="128" y="443"/>
                    </a:lnTo>
                    <a:lnTo>
                      <a:pt x="128" y="443"/>
                    </a:lnTo>
                    <a:lnTo>
                      <a:pt x="130" y="442"/>
                    </a:lnTo>
                    <a:lnTo>
                      <a:pt x="131" y="441"/>
                    </a:lnTo>
                    <a:lnTo>
                      <a:pt x="132" y="439"/>
                    </a:lnTo>
                    <a:lnTo>
                      <a:pt x="132" y="439"/>
                    </a:lnTo>
                    <a:lnTo>
                      <a:pt x="132" y="438"/>
                    </a:lnTo>
                    <a:lnTo>
                      <a:pt x="133" y="439"/>
                    </a:lnTo>
                    <a:lnTo>
                      <a:pt x="134" y="439"/>
                    </a:lnTo>
                    <a:lnTo>
                      <a:pt x="134" y="439"/>
                    </a:lnTo>
                    <a:lnTo>
                      <a:pt x="135" y="440"/>
                    </a:lnTo>
                    <a:lnTo>
                      <a:pt x="136" y="439"/>
                    </a:lnTo>
                    <a:lnTo>
                      <a:pt x="139" y="437"/>
                    </a:lnTo>
                    <a:lnTo>
                      <a:pt x="139" y="437"/>
                    </a:lnTo>
                    <a:lnTo>
                      <a:pt x="144" y="433"/>
                    </a:lnTo>
                    <a:lnTo>
                      <a:pt x="146" y="430"/>
                    </a:lnTo>
                    <a:lnTo>
                      <a:pt x="146" y="430"/>
                    </a:lnTo>
                    <a:lnTo>
                      <a:pt x="148" y="429"/>
                    </a:lnTo>
                    <a:lnTo>
                      <a:pt x="151" y="429"/>
                    </a:lnTo>
                    <a:lnTo>
                      <a:pt x="157" y="429"/>
                    </a:lnTo>
                    <a:lnTo>
                      <a:pt x="157" y="429"/>
                    </a:lnTo>
                    <a:lnTo>
                      <a:pt x="158" y="429"/>
                    </a:lnTo>
                    <a:lnTo>
                      <a:pt x="158" y="428"/>
                    </a:lnTo>
                    <a:lnTo>
                      <a:pt x="159" y="426"/>
                    </a:lnTo>
                    <a:lnTo>
                      <a:pt x="159" y="426"/>
                    </a:lnTo>
                    <a:lnTo>
                      <a:pt x="159" y="424"/>
                    </a:lnTo>
                    <a:lnTo>
                      <a:pt x="161" y="422"/>
                    </a:lnTo>
                    <a:lnTo>
                      <a:pt x="161" y="422"/>
                    </a:lnTo>
                    <a:lnTo>
                      <a:pt x="162" y="421"/>
                    </a:lnTo>
                    <a:lnTo>
                      <a:pt x="163" y="422"/>
                    </a:lnTo>
                    <a:lnTo>
                      <a:pt x="163" y="422"/>
                    </a:lnTo>
                    <a:lnTo>
                      <a:pt x="164" y="422"/>
                    </a:lnTo>
                    <a:lnTo>
                      <a:pt x="165" y="421"/>
                    </a:lnTo>
                    <a:lnTo>
                      <a:pt x="165" y="421"/>
                    </a:lnTo>
                    <a:lnTo>
                      <a:pt x="169" y="419"/>
                    </a:lnTo>
                    <a:lnTo>
                      <a:pt x="174" y="418"/>
                    </a:lnTo>
                    <a:lnTo>
                      <a:pt x="174" y="418"/>
                    </a:lnTo>
                    <a:lnTo>
                      <a:pt x="174" y="418"/>
                    </a:lnTo>
                    <a:lnTo>
                      <a:pt x="176" y="417"/>
                    </a:lnTo>
                    <a:lnTo>
                      <a:pt x="177" y="414"/>
                    </a:lnTo>
                    <a:lnTo>
                      <a:pt x="177" y="414"/>
                    </a:lnTo>
                    <a:lnTo>
                      <a:pt x="179" y="410"/>
                    </a:lnTo>
                    <a:lnTo>
                      <a:pt x="182" y="409"/>
                    </a:lnTo>
                    <a:lnTo>
                      <a:pt x="182" y="409"/>
                    </a:lnTo>
                    <a:lnTo>
                      <a:pt x="184" y="408"/>
                    </a:lnTo>
                    <a:lnTo>
                      <a:pt x="186" y="409"/>
                    </a:lnTo>
                    <a:lnTo>
                      <a:pt x="186" y="409"/>
                    </a:lnTo>
                    <a:lnTo>
                      <a:pt x="187" y="409"/>
                    </a:lnTo>
                    <a:lnTo>
                      <a:pt x="189" y="407"/>
                    </a:lnTo>
                    <a:lnTo>
                      <a:pt x="192" y="405"/>
                    </a:lnTo>
                    <a:lnTo>
                      <a:pt x="192" y="405"/>
                    </a:lnTo>
                    <a:lnTo>
                      <a:pt x="194" y="404"/>
                    </a:lnTo>
                    <a:lnTo>
                      <a:pt x="194" y="404"/>
                    </a:lnTo>
                    <a:lnTo>
                      <a:pt x="195" y="406"/>
                    </a:lnTo>
                    <a:lnTo>
                      <a:pt x="195" y="406"/>
                    </a:lnTo>
                    <a:lnTo>
                      <a:pt x="197" y="405"/>
                    </a:lnTo>
                    <a:lnTo>
                      <a:pt x="201" y="404"/>
                    </a:lnTo>
                    <a:lnTo>
                      <a:pt x="201" y="404"/>
                    </a:lnTo>
                    <a:lnTo>
                      <a:pt x="206" y="403"/>
                    </a:lnTo>
                    <a:lnTo>
                      <a:pt x="206" y="403"/>
                    </a:lnTo>
                    <a:lnTo>
                      <a:pt x="209" y="402"/>
                    </a:lnTo>
                    <a:lnTo>
                      <a:pt x="210" y="400"/>
                    </a:lnTo>
                    <a:lnTo>
                      <a:pt x="210" y="400"/>
                    </a:lnTo>
                    <a:lnTo>
                      <a:pt x="213" y="396"/>
                    </a:lnTo>
                    <a:lnTo>
                      <a:pt x="213" y="396"/>
                    </a:lnTo>
                    <a:lnTo>
                      <a:pt x="214" y="396"/>
                    </a:lnTo>
                    <a:lnTo>
                      <a:pt x="215" y="397"/>
                    </a:lnTo>
                    <a:lnTo>
                      <a:pt x="215" y="397"/>
                    </a:lnTo>
                    <a:lnTo>
                      <a:pt x="217" y="397"/>
                    </a:lnTo>
                    <a:lnTo>
                      <a:pt x="219" y="397"/>
                    </a:lnTo>
                    <a:lnTo>
                      <a:pt x="219" y="397"/>
                    </a:lnTo>
                    <a:lnTo>
                      <a:pt x="223" y="397"/>
                    </a:lnTo>
                    <a:lnTo>
                      <a:pt x="228" y="398"/>
                    </a:lnTo>
                    <a:lnTo>
                      <a:pt x="228" y="398"/>
                    </a:lnTo>
                    <a:lnTo>
                      <a:pt x="229" y="396"/>
                    </a:lnTo>
                    <a:lnTo>
                      <a:pt x="229" y="393"/>
                    </a:lnTo>
                    <a:lnTo>
                      <a:pt x="228" y="387"/>
                    </a:lnTo>
                    <a:lnTo>
                      <a:pt x="228" y="387"/>
                    </a:lnTo>
                    <a:lnTo>
                      <a:pt x="228" y="385"/>
                    </a:lnTo>
                    <a:lnTo>
                      <a:pt x="230" y="381"/>
                    </a:lnTo>
                    <a:lnTo>
                      <a:pt x="230" y="381"/>
                    </a:lnTo>
                    <a:lnTo>
                      <a:pt x="232" y="378"/>
                    </a:lnTo>
                    <a:lnTo>
                      <a:pt x="235" y="376"/>
                    </a:lnTo>
                    <a:lnTo>
                      <a:pt x="235" y="376"/>
                    </a:lnTo>
                    <a:lnTo>
                      <a:pt x="236" y="375"/>
                    </a:lnTo>
                    <a:lnTo>
                      <a:pt x="238" y="374"/>
                    </a:lnTo>
                    <a:lnTo>
                      <a:pt x="238" y="374"/>
                    </a:lnTo>
                    <a:lnTo>
                      <a:pt x="241" y="374"/>
                    </a:lnTo>
                    <a:lnTo>
                      <a:pt x="242" y="375"/>
                    </a:lnTo>
                    <a:lnTo>
                      <a:pt x="242" y="375"/>
                    </a:lnTo>
                    <a:lnTo>
                      <a:pt x="243" y="374"/>
                    </a:lnTo>
                    <a:lnTo>
                      <a:pt x="244" y="372"/>
                    </a:lnTo>
                    <a:lnTo>
                      <a:pt x="244" y="372"/>
                    </a:lnTo>
                    <a:lnTo>
                      <a:pt x="245" y="371"/>
                    </a:lnTo>
                    <a:lnTo>
                      <a:pt x="246" y="371"/>
                    </a:lnTo>
                    <a:lnTo>
                      <a:pt x="248" y="372"/>
                    </a:lnTo>
                    <a:lnTo>
                      <a:pt x="248" y="372"/>
                    </a:lnTo>
                    <a:lnTo>
                      <a:pt x="249" y="372"/>
                    </a:lnTo>
                    <a:lnTo>
                      <a:pt x="250" y="371"/>
                    </a:lnTo>
                    <a:lnTo>
                      <a:pt x="251" y="369"/>
                    </a:lnTo>
                    <a:lnTo>
                      <a:pt x="251" y="369"/>
                    </a:lnTo>
                    <a:lnTo>
                      <a:pt x="255" y="369"/>
                    </a:lnTo>
                    <a:lnTo>
                      <a:pt x="259" y="369"/>
                    </a:lnTo>
                    <a:lnTo>
                      <a:pt x="259" y="369"/>
                    </a:lnTo>
                    <a:lnTo>
                      <a:pt x="261" y="369"/>
                    </a:lnTo>
                    <a:lnTo>
                      <a:pt x="263" y="370"/>
                    </a:lnTo>
                    <a:lnTo>
                      <a:pt x="263" y="370"/>
                    </a:lnTo>
                    <a:lnTo>
                      <a:pt x="271" y="368"/>
                    </a:lnTo>
                    <a:lnTo>
                      <a:pt x="271" y="368"/>
                    </a:lnTo>
                    <a:lnTo>
                      <a:pt x="277" y="367"/>
                    </a:lnTo>
                    <a:lnTo>
                      <a:pt x="277" y="367"/>
                    </a:lnTo>
                    <a:lnTo>
                      <a:pt x="281" y="368"/>
                    </a:lnTo>
                    <a:lnTo>
                      <a:pt x="281" y="368"/>
                    </a:lnTo>
                    <a:lnTo>
                      <a:pt x="281" y="368"/>
                    </a:lnTo>
                    <a:lnTo>
                      <a:pt x="280" y="368"/>
                    </a:lnTo>
                    <a:lnTo>
                      <a:pt x="280" y="369"/>
                    </a:lnTo>
                    <a:lnTo>
                      <a:pt x="280" y="370"/>
                    </a:lnTo>
                    <a:lnTo>
                      <a:pt x="280" y="370"/>
                    </a:lnTo>
                    <a:lnTo>
                      <a:pt x="283" y="371"/>
                    </a:lnTo>
                    <a:lnTo>
                      <a:pt x="289" y="372"/>
                    </a:lnTo>
                    <a:lnTo>
                      <a:pt x="298" y="373"/>
                    </a:lnTo>
                    <a:lnTo>
                      <a:pt x="298" y="373"/>
                    </a:lnTo>
                    <a:lnTo>
                      <a:pt x="300" y="373"/>
                    </a:lnTo>
                    <a:lnTo>
                      <a:pt x="301" y="372"/>
                    </a:lnTo>
                    <a:lnTo>
                      <a:pt x="301" y="372"/>
                    </a:lnTo>
                    <a:lnTo>
                      <a:pt x="306" y="374"/>
                    </a:lnTo>
                    <a:lnTo>
                      <a:pt x="311" y="376"/>
                    </a:lnTo>
                    <a:lnTo>
                      <a:pt x="311" y="376"/>
                    </a:lnTo>
                    <a:lnTo>
                      <a:pt x="312" y="377"/>
                    </a:lnTo>
                    <a:lnTo>
                      <a:pt x="313" y="379"/>
                    </a:lnTo>
                    <a:lnTo>
                      <a:pt x="313" y="379"/>
                    </a:lnTo>
                    <a:lnTo>
                      <a:pt x="314" y="380"/>
                    </a:lnTo>
                    <a:lnTo>
                      <a:pt x="316" y="380"/>
                    </a:lnTo>
                    <a:lnTo>
                      <a:pt x="321" y="381"/>
                    </a:lnTo>
                    <a:lnTo>
                      <a:pt x="321" y="381"/>
                    </a:lnTo>
                    <a:lnTo>
                      <a:pt x="324" y="381"/>
                    </a:lnTo>
                    <a:lnTo>
                      <a:pt x="326" y="381"/>
                    </a:lnTo>
                    <a:lnTo>
                      <a:pt x="326" y="381"/>
                    </a:lnTo>
                    <a:lnTo>
                      <a:pt x="329" y="383"/>
                    </a:lnTo>
                    <a:lnTo>
                      <a:pt x="332" y="385"/>
                    </a:lnTo>
                    <a:lnTo>
                      <a:pt x="332" y="385"/>
                    </a:lnTo>
                    <a:lnTo>
                      <a:pt x="334" y="386"/>
                    </a:lnTo>
                    <a:lnTo>
                      <a:pt x="338" y="387"/>
                    </a:lnTo>
                    <a:lnTo>
                      <a:pt x="338" y="387"/>
                    </a:lnTo>
                    <a:lnTo>
                      <a:pt x="342" y="390"/>
                    </a:lnTo>
                    <a:lnTo>
                      <a:pt x="345" y="392"/>
                    </a:lnTo>
                    <a:lnTo>
                      <a:pt x="345" y="392"/>
                    </a:lnTo>
                    <a:lnTo>
                      <a:pt x="349" y="397"/>
                    </a:lnTo>
                    <a:lnTo>
                      <a:pt x="349" y="397"/>
                    </a:lnTo>
                    <a:lnTo>
                      <a:pt x="349" y="398"/>
                    </a:lnTo>
                    <a:lnTo>
                      <a:pt x="350" y="400"/>
                    </a:lnTo>
                    <a:lnTo>
                      <a:pt x="350" y="400"/>
                    </a:lnTo>
                    <a:lnTo>
                      <a:pt x="352" y="402"/>
                    </a:lnTo>
                    <a:lnTo>
                      <a:pt x="353" y="402"/>
                    </a:lnTo>
                    <a:lnTo>
                      <a:pt x="353" y="403"/>
                    </a:lnTo>
                    <a:lnTo>
                      <a:pt x="353" y="403"/>
                    </a:lnTo>
                    <a:lnTo>
                      <a:pt x="355" y="405"/>
                    </a:lnTo>
                    <a:lnTo>
                      <a:pt x="357" y="406"/>
                    </a:lnTo>
                    <a:lnTo>
                      <a:pt x="361" y="407"/>
                    </a:lnTo>
                    <a:lnTo>
                      <a:pt x="361" y="407"/>
                    </a:lnTo>
                    <a:lnTo>
                      <a:pt x="361" y="409"/>
                    </a:lnTo>
                    <a:lnTo>
                      <a:pt x="361" y="411"/>
                    </a:lnTo>
                    <a:lnTo>
                      <a:pt x="361" y="411"/>
                    </a:lnTo>
                    <a:lnTo>
                      <a:pt x="362" y="414"/>
                    </a:lnTo>
                    <a:lnTo>
                      <a:pt x="363" y="416"/>
                    </a:lnTo>
                    <a:lnTo>
                      <a:pt x="363" y="416"/>
                    </a:lnTo>
                    <a:lnTo>
                      <a:pt x="364" y="417"/>
                    </a:lnTo>
                    <a:lnTo>
                      <a:pt x="364" y="418"/>
                    </a:lnTo>
                    <a:lnTo>
                      <a:pt x="362" y="420"/>
                    </a:lnTo>
                    <a:lnTo>
                      <a:pt x="362" y="420"/>
                    </a:lnTo>
                    <a:lnTo>
                      <a:pt x="362" y="421"/>
                    </a:lnTo>
                    <a:lnTo>
                      <a:pt x="363" y="422"/>
                    </a:lnTo>
                    <a:lnTo>
                      <a:pt x="364" y="424"/>
                    </a:lnTo>
                    <a:lnTo>
                      <a:pt x="364" y="424"/>
                    </a:lnTo>
                    <a:lnTo>
                      <a:pt x="367" y="426"/>
                    </a:lnTo>
                    <a:lnTo>
                      <a:pt x="372" y="428"/>
                    </a:lnTo>
                    <a:lnTo>
                      <a:pt x="372" y="428"/>
                    </a:lnTo>
                    <a:lnTo>
                      <a:pt x="373" y="428"/>
                    </a:lnTo>
                    <a:lnTo>
                      <a:pt x="374" y="428"/>
                    </a:lnTo>
                    <a:lnTo>
                      <a:pt x="375" y="426"/>
                    </a:lnTo>
                    <a:lnTo>
                      <a:pt x="376" y="426"/>
                    </a:lnTo>
                    <a:lnTo>
                      <a:pt x="376" y="426"/>
                    </a:lnTo>
                    <a:lnTo>
                      <a:pt x="379" y="425"/>
                    </a:lnTo>
                    <a:lnTo>
                      <a:pt x="382" y="426"/>
                    </a:lnTo>
                    <a:lnTo>
                      <a:pt x="382" y="426"/>
                    </a:lnTo>
                    <a:lnTo>
                      <a:pt x="382" y="427"/>
                    </a:lnTo>
                    <a:lnTo>
                      <a:pt x="383" y="428"/>
                    </a:lnTo>
                    <a:lnTo>
                      <a:pt x="383" y="431"/>
                    </a:lnTo>
                    <a:lnTo>
                      <a:pt x="383" y="431"/>
                    </a:lnTo>
                    <a:lnTo>
                      <a:pt x="382" y="432"/>
                    </a:lnTo>
                    <a:lnTo>
                      <a:pt x="382" y="433"/>
                    </a:lnTo>
                    <a:lnTo>
                      <a:pt x="379" y="435"/>
                    </a:lnTo>
                    <a:lnTo>
                      <a:pt x="379" y="435"/>
                    </a:lnTo>
                    <a:lnTo>
                      <a:pt x="379" y="437"/>
                    </a:lnTo>
                    <a:lnTo>
                      <a:pt x="380" y="438"/>
                    </a:lnTo>
                    <a:lnTo>
                      <a:pt x="382" y="441"/>
                    </a:lnTo>
                    <a:lnTo>
                      <a:pt x="382" y="441"/>
                    </a:lnTo>
                    <a:lnTo>
                      <a:pt x="382" y="443"/>
                    </a:lnTo>
                    <a:lnTo>
                      <a:pt x="382" y="444"/>
                    </a:lnTo>
                    <a:lnTo>
                      <a:pt x="380" y="448"/>
                    </a:lnTo>
                    <a:lnTo>
                      <a:pt x="380" y="448"/>
                    </a:lnTo>
                    <a:lnTo>
                      <a:pt x="379" y="449"/>
                    </a:lnTo>
                    <a:lnTo>
                      <a:pt x="380" y="450"/>
                    </a:lnTo>
                    <a:lnTo>
                      <a:pt x="381" y="450"/>
                    </a:lnTo>
                    <a:lnTo>
                      <a:pt x="383" y="451"/>
                    </a:lnTo>
                    <a:lnTo>
                      <a:pt x="383" y="451"/>
                    </a:lnTo>
                    <a:lnTo>
                      <a:pt x="383" y="452"/>
                    </a:lnTo>
                    <a:lnTo>
                      <a:pt x="383" y="453"/>
                    </a:lnTo>
                    <a:lnTo>
                      <a:pt x="380" y="455"/>
                    </a:lnTo>
                    <a:lnTo>
                      <a:pt x="380" y="455"/>
                    </a:lnTo>
                    <a:lnTo>
                      <a:pt x="379" y="458"/>
                    </a:lnTo>
                    <a:lnTo>
                      <a:pt x="379" y="460"/>
                    </a:lnTo>
                    <a:lnTo>
                      <a:pt x="380" y="461"/>
                    </a:lnTo>
                    <a:lnTo>
                      <a:pt x="380" y="461"/>
                    </a:lnTo>
                    <a:lnTo>
                      <a:pt x="384" y="464"/>
                    </a:lnTo>
                    <a:lnTo>
                      <a:pt x="386" y="465"/>
                    </a:lnTo>
                    <a:lnTo>
                      <a:pt x="386" y="465"/>
                    </a:lnTo>
                    <a:lnTo>
                      <a:pt x="386" y="465"/>
                    </a:lnTo>
                    <a:lnTo>
                      <a:pt x="390" y="466"/>
                    </a:lnTo>
                    <a:lnTo>
                      <a:pt x="390" y="466"/>
                    </a:lnTo>
                    <a:lnTo>
                      <a:pt x="392" y="466"/>
                    </a:lnTo>
                    <a:lnTo>
                      <a:pt x="393" y="465"/>
                    </a:lnTo>
                    <a:lnTo>
                      <a:pt x="393" y="465"/>
                    </a:lnTo>
                    <a:lnTo>
                      <a:pt x="395" y="466"/>
                    </a:lnTo>
                    <a:lnTo>
                      <a:pt x="399" y="469"/>
                    </a:lnTo>
                    <a:lnTo>
                      <a:pt x="399" y="469"/>
                    </a:lnTo>
                    <a:lnTo>
                      <a:pt x="402" y="470"/>
                    </a:lnTo>
                    <a:lnTo>
                      <a:pt x="402" y="472"/>
                    </a:lnTo>
                    <a:lnTo>
                      <a:pt x="402" y="472"/>
                    </a:lnTo>
                    <a:lnTo>
                      <a:pt x="404" y="475"/>
                    </a:lnTo>
                    <a:lnTo>
                      <a:pt x="407" y="479"/>
                    </a:lnTo>
                    <a:lnTo>
                      <a:pt x="407" y="479"/>
                    </a:lnTo>
                    <a:lnTo>
                      <a:pt x="408" y="483"/>
                    </a:lnTo>
                    <a:lnTo>
                      <a:pt x="409" y="485"/>
                    </a:lnTo>
                    <a:lnTo>
                      <a:pt x="411" y="486"/>
                    </a:lnTo>
                    <a:lnTo>
                      <a:pt x="411" y="486"/>
                    </a:lnTo>
                    <a:lnTo>
                      <a:pt x="413" y="488"/>
                    </a:lnTo>
                    <a:lnTo>
                      <a:pt x="415" y="488"/>
                    </a:lnTo>
                    <a:lnTo>
                      <a:pt x="418" y="487"/>
                    </a:lnTo>
                    <a:lnTo>
                      <a:pt x="418" y="487"/>
                    </a:lnTo>
                    <a:lnTo>
                      <a:pt x="421" y="488"/>
                    </a:lnTo>
                    <a:lnTo>
                      <a:pt x="424" y="491"/>
                    </a:lnTo>
                    <a:lnTo>
                      <a:pt x="424" y="491"/>
                    </a:lnTo>
                    <a:lnTo>
                      <a:pt x="424" y="492"/>
                    </a:lnTo>
                    <a:lnTo>
                      <a:pt x="424" y="493"/>
                    </a:lnTo>
                    <a:lnTo>
                      <a:pt x="423" y="495"/>
                    </a:lnTo>
                    <a:lnTo>
                      <a:pt x="423" y="495"/>
                    </a:lnTo>
                    <a:lnTo>
                      <a:pt x="423" y="497"/>
                    </a:lnTo>
                    <a:lnTo>
                      <a:pt x="424" y="500"/>
                    </a:lnTo>
                    <a:lnTo>
                      <a:pt x="426" y="505"/>
                    </a:lnTo>
                    <a:lnTo>
                      <a:pt x="426" y="505"/>
                    </a:lnTo>
                    <a:lnTo>
                      <a:pt x="428" y="507"/>
                    </a:lnTo>
                    <a:lnTo>
                      <a:pt x="431" y="510"/>
                    </a:lnTo>
                    <a:lnTo>
                      <a:pt x="431" y="510"/>
                    </a:lnTo>
                    <a:lnTo>
                      <a:pt x="436" y="511"/>
                    </a:lnTo>
                    <a:lnTo>
                      <a:pt x="439" y="510"/>
                    </a:lnTo>
                    <a:lnTo>
                      <a:pt x="439" y="510"/>
                    </a:lnTo>
                    <a:lnTo>
                      <a:pt x="440" y="510"/>
                    </a:lnTo>
                    <a:lnTo>
                      <a:pt x="440" y="511"/>
                    </a:lnTo>
                    <a:lnTo>
                      <a:pt x="440" y="512"/>
                    </a:lnTo>
                    <a:lnTo>
                      <a:pt x="440" y="512"/>
                    </a:lnTo>
                    <a:lnTo>
                      <a:pt x="443" y="515"/>
                    </a:lnTo>
                    <a:lnTo>
                      <a:pt x="445" y="517"/>
                    </a:lnTo>
                    <a:lnTo>
                      <a:pt x="445" y="517"/>
                    </a:lnTo>
                    <a:lnTo>
                      <a:pt x="446" y="517"/>
                    </a:lnTo>
                    <a:lnTo>
                      <a:pt x="446" y="517"/>
                    </a:lnTo>
                    <a:lnTo>
                      <a:pt x="447" y="515"/>
                    </a:lnTo>
                    <a:lnTo>
                      <a:pt x="447" y="515"/>
                    </a:lnTo>
                    <a:lnTo>
                      <a:pt x="448" y="516"/>
                    </a:lnTo>
                    <a:lnTo>
                      <a:pt x="449" y="518"/>
                    </a:lnTo>
                    <a:lnTo>
                      <a:pt x="449" y="518"/>
                    </a:lnTo>
                    <a:lnTo>
                      <a:pt x="451" y="520"/>
                    </a:lnTo>
                    <a:lnTo>
                      <a:pt x="453" y="523"/>
                    </a:lnTo>
                    <a:lnTo>
                      <a:pt x="453" y="523"/>
                    </a:lnTo>
                    <a:lnTo>
                      <a:pt x="456" y="526"/>
                    </a:lnTo>
                    <a:lnTo>
                      <a:pt x="459" y="529"/>
                    </a:lnTo>
                    <a:lnTo>
                      <a:pt x="459" y="529"/>
                    </a:lnTo>
                    <a:lnTo>
                      <a:pt x="463" y="530"/>
                    </a:lnTo>
                    <a:lnTo>
                      <a:pt x="463" y="530"/>
                    </a:lnTo>
                    <a:lnTo>
                      <a:pt x="465" y="526"/>
                    </a:lnTo>
                    <a:lnTo>
                      <a:pt x="465" y="522"/>
                    </a:lnTo>
                    <a:lnTo>
                      <a:pt x="465" y="522"/>
                    </a:lnTo>
                    <a:lnTo>
                      <a:pt x="466" y="519"/>
                    </a:lnTo>
                    <a:lnTo>
                      <a:pt x="466" y="519"/>
                    </a:lnTo>
                    <a:lnTo>
                      <a:pt x="466" y="518"/>
                    </a:lnTo>
                    <a:lnTo>
                      <a:pt x="466" y="517"/>
                    </a:lnTo>
                    <a:lnTo>
                      <a:pt x="466" y="517"/>
                    </a:lnTo>
                    <a:lnTo>
                      <a:pt x="469" y="516"/>
                    </a:lnTo>
                    <a:lnTo>
                      <a:pt x="473" y="515"/>
                    </a:lnTo>
                    <a:lnTo>
                      <a:pt x="473" y="515"/>
                    </a:lnTo>
                    <a:lnTo>
                      <a:pt x="474" y="515"/>
                    </a:lnTo>
                    <a:lnTo>
                      <a:pt x="475" y="514"/>
                    </a:lnTo>
                    <a:lnTo>
                      <a:pt x="476" y="511"/>
                    </a:lnTo>
                    <a:lnTo>
                      <a:pt x="476" y="511"/>
                    </a:lnTo>
                    <a:lnTo>
                      <a:pt x="478" y="509"/>
                    </a:lnTo>
                    <a:lnTo>
                      <a:pt x="480" y="505"/>
                    </a:lnTo>
                    <a:lnTo>
                      <a:pt x="480" y="505"/>
                    </a:lnTo>
                    <a:lnTo>
                      <a:pt x="480" y="503"/>
                    </a:lnTo>
                    <a:lnTo>
                      <a:pt x="480" y="503"/>
                    </a:lnTo>
                    <a:lnTo>
                      <a:pt x="481" y="502"/>
                    </a:lnTo>
                    <a:lnTo>
                      <a:pt x="481" y="502"/>
                    </a:lnTo>
                    <a:lnTo>
                      <a:pt x="483" y="500"/>
                    </a:lnTo>
                    <a:lnTo>
                      <a:pt x="485" y="498"/>
                    </a:lnTo>
                    <a:lnTo>
                      <a:pt x="485" y="498"/>
                    </a:lnTo>
                    <a:lnTo>
                      <a:pt x="497" y="495"/>
                    </a:lnTo>
                    <a:lnTo>
                      <a:pt x="497" y="495"/>
                    </a:lnTo>
                    <a:lnTo>
                      <a:pt x="500" y="493"/>
                    </a:lnTo>
                    <a:lnTo>
                      <a:pt x="503" y="491"/>
                    </a:lnTo>
                    <a:lnTo>
                      <a:pt x="503" y="491"/>
                    </a:lnTo>
                    <a:lnTo>
                      <a:pt x="503" y="490"/>
                    </a:lnTo>
                    <a:lnTo>
                      <a:pt x="503" y="489"/>
                    </a:lnTo>
                    <a:lnTo>
                      <a:pt x="502" y="487"/>
                    </a:lnTo>
                    <a:lnTo>
                      <a:pt x="502" y="487"/>
                    </a:lnTo>
                    <a:lnTo>
                      <a:pt x="499" y="483"/>
                    </a:lnTo>
                    <a:lnTo>
                      <a:pt x="499" y="483"/>
                    </a:lnTo>
                    <a:lnTo>
                      <a:pt x="499" y="480"/>
                    </a:lnTo>
                    <a:lnTo>
                      <a:pt x="499" y="480"/>
                    </a:lnTo>
                    <a:lnTo>
                      <a:pt x="499" y="479"/>
                    </a:lnTo>
                    <a:lnTo>
                      <a:pt x="498" y="479"/>
                    </a:lnTo>
                    <a:lnTo>
                      <a:pt x="498" y="479"/>
                    </a:lnTo>
                    <a:lnTo>
                      <a:pt x="495" y="476"/>
                    </a:lnTo>
                    <a:lnTo>
                      <a:pt x="493" y="474"/>
                    </a:lnTo>
                    <a:lnTo>
                      <a:pt x="493" y="474"/>
                    </a:lnTo>
                    <a:lnTo>
                      <a:pt x="493" y="473"/>
                    </a:lnTo>
                    <a:lnTo>
                      <a:pt x="493" y="473"/>
                    </a:lnTo>
                    <a:lnTo>
                      <a:pt x="493" y="473"/>
                    </a:lnTo>
                    <a:lnTo>
                      <a:pt x="494" y="469"/>
                    </a:lnTo>
                    <a:lnTo>
                      <a:pt x="494" y="464"/>
                    </a:lnTo>
                    <a:lnTo>
                      <a:pt x="494" y="464"/>
                    </a:lnTo>
                    <a:lnTo>
                      <a:pt x="494" y="463"/>
                    </a:lnTo>
                    <a:lnTo>
                      <a:pt x="497" y="462"/>
                    </a:lnTo>
                    <a:lnTo>
                      <a:pt x="499" y="462"/>
                    </a:lnTo>
                    <a:lnTo>
                      <a:pt x="499" y="462"/>
                    </a:lnTo>
                    <a:lnTo>
                      <a:pt x="501" y="462"/>
                    </a:lnTo>
                    <a:lnTo>
                      <a:pt x="503" y="464"/>
                    </a:lnTo>
                    <a:lnTo>
                      <a:pt x="503" y="464"/>
                    </a:lnTo>
                    <a:lnTo>
                      <a:pt x="503" y="466"/>
                    </a:lnTo>
                    <a:lnTo>
                      <a:pt x="503" y="469"/>
                    </a:lnTo>
                    <a:lnTo>
                      <a:pt x="503" y="469"/>
                    </a:lnTo>
                    <a:lnTo>
                      <a:pt x="505" y="471"/>
                    </a:lnTo>
                    <a:lnTo>
                      <a:pt x="507" y="473"/>
                    </a:lnTo>
                    <a:lnTo>
                      <a:pt x="507" y="473"/>
                    </a:lnTo>
                    <a:lnTo>
                      <a:pt x="509" y="476"/>
                    </a:lnTo>
                    <a:lnTo>
                      <a:pt x="511" y="479"/>
                    </a:lnTo>
                    <a:lnTo>
                      <a:pt x="511" y="479"/>
                    </a:lnTo>
                    <a:lnTo>
                      <a:pt x="518" y="482"/>
                    </a:lnTo>
                    <a:lnTo>
                      <a:pt x="518" y="482"/>
                    </a:lnTo>
                    <a:lnTo>
                      <a:pt x="520" y="483"/>
                    </a:lnTo>
                    <a:lnTo>
                      <a:pt x="521" y="482"/>
                    </a:lnTo>
                    <a:lnTo>
                      <a:pt x="523" y="481"/>
                    </a:lnTo>
                    <a:lnTo>
                      <a:pt x="523" y="481"/>
                    </a:lnTo>
                    <a:lnTo>
                      <a:pt x="524" y="481"/>
                    </a:lnTo>
                    <a:lnTo>
                      <a:pt x="525" y="481"/>
                    </a:lnTo>
                    <a:lnTo>
                      <a:pt x="529" y="483"/>
                    </a:lnTo>
                    <a:lnTo>
                      <a:pt x="529" y="483"/>
                    </a:lnTo>
                    <a:lnTo>
                      <a:pt x="535" y="485"/>
                    </a:lnTo>
                    <a:lnTo>
                      <a:pt x="541" y="488"/>
                    </a:lnTo>
                    <a:lnTo>
                      <a:pt x="541" y="488"/>
                    </a:lnTo>
                    <a:lnTo>
                      <a:pt x="543" y="490"/>
                    </a:lnTo>
                    <a:lnTo>
                      <a:pt x="546" y="492"/>
                    </a:lnTo>
                    <a:lnTo>
                      <a:pt x="546" y="492"/>
                    </a:lnTo>
                    <a:lnTo>
                      <a:pt x="548" y="492"/>
                    </a:lnTo>
                    <a:lnTo>
                      <a:pt x="551" y="492"/>
                    </a:lnTo>
                    <a:lnTo>
                      <a:pt x="554" y="492"/>
                    </a:lnTo>
                    <a:lnTo>
                      <a:pt x="556" y="492"/>
                    </a:lnTo>
                    <a:lnTo>
                      <a:pt x="556" y="492"/>
                    </a:lnTo>
                    <a:lnTo>
                      <a:pt x="562" y="494"/>
                    </a:lnTo>
                    <a:lnTo>
                      <a:pt x="566" y="497"/>
                    </a:lnTo>
                    <a:lnTo>
                      <a:pt x="566" y="497"/>
                    </a:lnTo>
                    <a:lnTo>
                      <a:pt x="567" y="497"/>
                    </a:lnTo>
                    <a:lnTo>
                      <a:pt x="567" y="496"/>
                    </a:lnTo>
                    <a:lnTo>
                      <a:pt x="565" y="494"/>
                    </a:lnTo>
                    <a:lnTo>
                      <a:pt x="565" y="494"/>
                    </a:lnTo>
                    <a:lnTo>
                      <a:pt x="565" y="494"/>
                    </a:lnTo>
                    <a:lnTo>
                      <a:pt x="566" y="494"/>
                    </a:lnTo>
                    <a:lnTo>
                      <a:pt x="570" y="495"/>
                    </a:lnTo>
                    <a:lnTo>
                      <a:pt x="570" y="495"/>
                    </a:lnTo>
                    <a:lnTo>
                      <a:pt x="571" y="496"/>
                    </a:lnTo>
                    <a:lnTo>
                      <a:pt x="571" y="497"/>
                    </a:lnTo>
                    <a:lnTo>
                      <a:pt x="571" y="499"/>
                    </a:lnTo>
                    <a:lnTo>
                      <a:pt x="571" y="499"/>
                    </a:lnTo>
                    <a:lnTo>
                      <a:pt x="571" y="499"/>
                    </a:lnTo>
                    <a:lnTo>
                      <a:pt x="572" y="499"/>
                    </a:lnTo>
                    <a:lnTo>
                      <a:pt x="573" y="498"/>
                    </a:lnTo>
                    <a:lnTo>
                      <a:pt x="573" y="498"/>
                    </a:lnTo>
                    <a:lnTo>
                      <a:pt x="575" y="498"/>
                    </a:lnTo>
                    <a:lnTo>
                      <a:pt x="575" y="498"/>
                    </a:lnTo>
                    <a:lnTo>
                      <a:pt x="575" y="493"/>
                    </a:lnTo>
                    <a:lnTo>
                      <a:pt x="575" y="493"/>
                    </a:lnTo>
                    <a:lnTo>
                      <a:pt x="574" y="490"/>
                    </a:lnTo>
                    <a:lnTo>
                      <a:pt x="574" y="489"/>
                    </a:lnTo>
                    <a:lnTo>
                      <a:pt x="575" y="488"/>
                    </a:lnTo>
                    <a:lnTo>
                      <a:pt x="575" y="488"/>
                    </a:lnTo>
                    <a:lnTo>
                      <a:pt x="577" y="485"/>
                    </a:lnTo>
                    <a:lnTo>
                      <a:pt x="579" y="481"/>
                    </a:lnTo>
                    <a:lnTo>
                      <a:pt x="579" y="481"/>
                    </a:lnTo>
                    <a:lnTo>
                      <a:pt x="579" y="480"/>
                    </a:lnTo>
                    <a:lnTo>
                      <a:pt x="580" y="479"/>
                    </a:lnTo>
                    <a:lnTo>
                      <a:pt x="583" y="478"/>
                    </a:lnTo>
                    <a:lnTo>
                      <a:pt x="583" y="478"/>
                    </a:lnTo>
                    <a:lnTo>
                      <a:pt x="586" y="476"/>
                    </a:lnTo>
                    <a:lnTo>
                      <a:pt x="589" y="473"/>
                    </a:lnTo>
                    <a:lnTo>
                      <a:pt x="589" y="473"/>
                    </a:lnTo>
                    <a:lnTo>
                      <a:pt x="592" y="471"/>
                    </a:lnTo>
                    <a:lnTo>
                      <a:pt x="596" y="471"/>
                    </a:lnTo>
                    <a:lnTo>
                      <a:pt x="596" y="471"/>
                    </a:lnTo>
                    <a:lnTo>
                      <a:pt x="599" y="470"/>
                    </a:lnTo>
                    <a:lnTo>
                      <a:pt x="600" y="470"/>
                    </a:lnTo>
                    <a:lnTo>
                      <a:pt x="601" y="469"/>
                    </a:lnTo>
                    <a:lnTo>
                      <a:pt x="601" y="469"/>
                    </a:lnTo>
                    <a:lnTo>
                      <a:pt x="601" y="468"/>
                    </a:lnTo>
                    <a:lnTo>
                      <a:pt x="601" y="468"/>
                    </a:lnTo>
                    <a:lnTo>
                      <a:pt x="600" y="467"/>
                    </a:lnTo>
                    <a:lnTo>
                      <a:pt x="600" y="467"/>
                    </a:lnTo>
                    <a:lnTo>
                      <a:pt x="600" y="466"/>
                    </a:lnTo>
                    <a:lnTo>
                      <a:pt x="601" y="466"/>
                    </a:lnTo>
                    <a:lnTo>
                      <a:pt x="603" y="468"/>
                    </a:lnTo>
                    <a:lnTo>
                      <a:pt x="603" y="468"/>
                    </a:lnTo>
                    <a:lnTo>
                      <a:pt x="604" y="469"/>
                    </a:lnTo>
                    <a:lnTo>
                      <a:pt x="604" y="468"/>
                    </a:lnTo>
                    <a:lnTo>
                      <a:pt x="605" y="468"/>
                    </a:lnTo>
                    <a:lnTo>
                      <a:pt x="605" y="466"/>
                    </a:lnTo>
                    <a:lnTo>
                      <a:pt x="605" y="466"/>
                    </a:lnTo>
                    <a:lnTo>
                      <a:pt x="606" y="465"/>
                    </a:lnTo>
                    <a:lnTo>
                      <a:pt x="608" y="464"/>
                    </a:lnTo>
                    <a:lnTo>
                      <a:pt x="613" y="462"/>
                    </a:lnTo>
                    <a:lnTo>
                      <a:pt x="613" y="462"/>
                    </a:lnTo>
                    <a:lnTo>
                      <a:pt x="616" y="462"/>
                    </a:lnTo>
                    <a:lnTo>
                      <a:pt x="617" y="464"/>
                    </a:lnTo>
                    <a:lnTo>
                      <a:pt x="617" y="464"/>
                    </a:lnTo>
                    <a:lnTo>
                      <a:pt x="618" y="465"/>
                    </a:lnTo>
                    <a:lnTo>
                      <a:pt x="618" y="465"/>
                    </a:lnTo>
                    <a:lnTo>
                      <a:pt x="620" y="463"/>
                    </a:lnTo>
                    <a:lnTo>
                      <a:pt x="620" y="463"/>
                    </a:lnTo>
                    <a:lnTo>
                      <a:pt x="624" y="460"/>
                    </a:lnTo>
                    <a:lnTo>
                      <a:pt x="628" y="458"/>
                    </a:lnTo>
                    <a:lnTo>
                      <a:pt x="630" y="457"/>
                    </a:lnTo>
                    <a:lnTo>
                      <a:pt x="630" y="457"/>
                    </a:lnTo>
                    <a:lnTo>
                      <a:pt x="632" y="456"/>
                    </a:lnTo>
                    <a:lnTo>
                      <a:pt x="633" y="455"/>
                    </a:lnTo>
                    <a:lnTo>
                      <a:pt x="633" y="452"/>
                    </a:lnTo>
                    <a:lnTo>
                      <a:pt x="633" y="452"/>
                    </a:lnTo>
                    <a:lnTo>
                      <a:pt x="635" y="449"/>
                    </a:lnTo>
                    <a:lnTo>
                      <a:pt x="636" y="447"/>
                    </a:lnTo>
                    <a:lnTo>
                      <a:pt x="636" y="447"/>
                    </a:lnTo>
                    <a:lnTo>
                      <a:pt x="638" y="442"/>
                    </a:lnTo>
                    <a:lnTo>
                      <a:pt x="640" y="439"/>
                    </a:lnTo>
                    <a:lnTo>
                      <a:pt x="640" y="439"/>
                    </a:lnTo>
                    <a:lnTo>
                      <a:pt x="640" y="438"/>
                    </a:lnTo>
                    <a:lnTo>
                      <a:pt x="639" y="436"/>
                    </a:lnTo>
                    <a:lnTo>
                      <a:pt x="638" y="434"/>
                    </a:lnTo>
                    <a:lnTo>
                      <a:pt x="637" y="432"/>
                    </a:lnTo>
                    <a:lnTo>
                      <a:pt x="637" y="432"/>
                    </a:lnTo>
                    <a:lnTo>
                      <a:pt x="638" y="417"/>
                    </a:lnTo>
                    <a:lnTo>
                      <a:pt x="640" y="400"/>
                    </a:lnTo>
                    <a:lnTo>
                      <a:pt x="640" y="400"/>
                    </a:lnTo>
                    <a:lnTo>
                      <a:pt x="643" y="392"/>
                    </a:lnTo>
                    <a:lnTo>
                      <a:pt x="646" y="384"/>
                    </a:lnTo>
                    <a:lnTo>
                      <a:pt x="646" y="384"/>
                    </a:lnTo>
                    <a:lnTo>
                      <a:pt x="647" y="379"/>
                    </a:lnTo>
                    <a:lnTo>
                      <a:pt x="647" y="376"/>
                    </a:lnTo>
                    <a:lnTo>
                      <a:pt x="646" y="370"/>
                    </a:lnTo>
                    <a:lnTo>
                      <a:pt x="646" y="370"/>
                    </a:lnTo>
                    <a:lnTo>
                      <a:pt x="647" y="367"/>
                    </a:lnTo>
                    <a:lnTo>
                      <a:pt x="648" y="364"/>
                    </a:lnTo>
                    <a:lnTo>
                      <a:pt x="648" y="364"/>
                    </a:lnTo>
                    <a:lnTo>
                      <a:pt x="648" y="360"/>
                    </a:lnTo>
                    <a:lnTo>
                      <a:pt x="648" y="358"/>
                    </a:lnTo>
                    <a:lnTo>
                      <a:pt x="648" y="358"/>
                    </a:lnTo>
                    <a:lnTo>
                      <a:pt x="649" y="356"/>
                    </a:lnTo>
                    <a:lnTo>
                      <a:pt x="649" y="353"/>
                    </a:lnTo>
                    <a:lnTo>
                      <a:pt x="649" y="353"/>
                    </a:lnTo>
                    <a:lnTo>
                      <a:pt x="648" y="348"/>
                    </a:lnTo>
                    <a:lnTo>
                      <a:pt x="648" y="346"/>
                    </a:lnTo>
                    <a:lnTo>
                      <a:pt x="649" y="344"/>
                    </a:lnTo>
                    <a:lnTo>
                      <a:pt x="649" y="344"/>
                    </a:lnTo>
                    <a:lnTo>
                      <a:pt x="650" y="340"/>
                    </a:lnTo>
                    <a:lnTo>
                      <a:pt x="652" y="337"/>
                    </a:lnTo>
                    <a:lnTo>
                      <a:pt x="652" y="337"/>
                    </a:lnTo>
                    <a:lnTo>
                      <a:pt x="654" y="334"/>
                    </a:lnTo>
                    <a:lnTo>
                      <a:pt x="655" y="332"/>
                    </a:lnTo>
                    <a:lnTo>
                      <a:pt x="655" y="332"/>
                    </a:lnTo>
                    <a:lnTo>
                      <a:pt x="656" y="330"/>
                    </a:lnTo>
                    <a:lnTo>
                      <a:pt x="656" y="330"/>
                    </a:lnTo>
                    <a:lnTo>
                      <a:pt x="655" y="329"/>
                    </a:lnTo>
                    <a:lnTo>
                      <a:pt x="655" y="329"/>
                    </a:lnTo>
                    <a:lnTo>
                      <a:pt x="654" y="328"/>
                    </a:lnTo>
                    <a:lnTo>
                      <a:pt x="653" y="326"/>
                    </a:lnTo>
                    <a:lnTo>
                      <a:pt x="653" y="322"/>
                    </a:lnTo>
                    <a:lnTo>
                      <a:pt x="654" y="315"/>
                    </a:lnTo>
                    <a:lnTo>
                      <a:pt x="654" y="315"/>
                    </a:lnTo>
                    <a:lnTo>
                      <a:pt x="659" y="290"/>
                    </a:lnTo>
                    <a:lnTo>
                      <a:pt x="659" y="290"/>
                    </a:lnTo>
                    <a:lnTo>
                      <a:pt x="659" y="286"/>
                    </a:lnTo>
                    <a:lnTo>
                      <a:pt x="660" y="285"/>
                    </a:lnTo>
                    <a:lnTo>
                      <a:pt x="660" y="285"/>
                    </a:lnTo>
                    <a:lnTo>
                      <a:pt x="660" y="283"/>
                    </a:lnTo>
                    <a:lnTo>
                      <a:pt x="660" y="282"/>
                    </a:lnTo>
                    <a:lnTo>
                      <a:pt x="660" y="282"/>
                    </a:lnTo>
                    <a:lnTo>
                      <a:pt x="660" y="279"/>
                    </a:lnTo>
                    <a:lnTo>
                      <a:pt x="662" y="272"/>
                    </a:lnTo>
                    <a:lnTo>
                      <a:pt x="662" y="272"/>
                    </a:lnTo>
                    <a:lnTo>
                      <a:pt x="662" y="262"/>
                    </a:lnTo>
                    <a:lnTo>
                      <a:pt x="663" y="245"/>
                    </a:lnTo>
                    <a:lnTo>
                      <a:pt x="662" y="219"/>
                    </a:lnTo>
                    <a:lnTo>
                      <a:pt x="662" y="219"/>
                    </a:lnTo>
                    <a:lnTo>
                      <a:pt x="661" y="202"/>
                    </a:lnTo>
                    <a:lnTo>
                      <a:pt x="659" y="185"/>
                    </a:lnTo>
                    <a:lnTo>
                      <a:pt x="659" y="185"/>
                    </a:lnTo>
                    <a:lnTo>
                      <a:pt x="659" y="174"/>
                    </a:lnTo>
                    <a:lnTo>
                      <a:pt x="658" y="166"/>
                    </a:lnTo>
                    <a:lnTo>
                      <a:pt x="658" y="166"/>
                    </a:lnTo>
                    <a:lnTo>
                      <a:pt x="656" y="155"/>
                    </a:lnTo>
                    <a:lnTo>
                      <a:pt x="654" y="145"/>
                    </a:lnTo>
                    <a:lnTo>
                      <a:pt x="654" y="145"/>
                    </a:lnTo>
                    <a:lnTo>
                      <a:pt x="654" y="143"/>
                    </a:lnTo>
                    <a:lnTo>
                      <a:pt x="655" y="141"/>
                    </a:lnTo>
                    <a:lnTo>
                      <a:pt x="655" y="140"/>
                    </a:lnTo>
                    <a:lnTo>
                      <a:pt x="654" y="138"/>
                    </a:lnTo>
                    <a:lnTo>
                      <a:pt x="654" y="138"/>
                    </a:lnTo>
                    <a:lnTo>
                      <a:pt x="653" y="134"/>
                    </a:lnTo>
                    <a:lnTo>
                      <a:pt x="652" y="126"/>
                    </a:lnTo>
                    <a:lnTo>
                      <a:pt x="652" y="119"/>
                    </a:lnTo>
                    <a:lnTo>
                      <a:pt x="653" y="115"/>
                    </a:lnTo>
                    <a:lnTo>
                      <a:pt x="653" y="115"/>
                    </a:lnTo>
                    <a:lnTo>
                      <a:pt x="653" y="112"/>
                    </a:lnTo>
                    <a:lnTo>
                      <a:pt x="652" y="108"/>
                    </a:lnTo>
                    <a:lnTo>
                      <a:pt x="650" y="101"/>
                    </a:lnTo>
                    <a:lnTo>
                      <a:pt x="650" y="101"/>
                    </a:lnTo>
                    <a:lnTo>
                      <a:pt x="648" y="96"/>
                    </a:lnTo>
                    <a:lnTo>
                      <a:pt x="645" y="93"/>
                    </a:lnTo>
                    <a:lnTo>
                      <a:pt x="645" y="93"/>
                    </a:lnTo>
                    <a:lnTo>
                      <a:pt x="644" y="90"/>
                    </a:lnTo>
                    <a:lnTo>
                      <a:pt x="644" y="87"/>
                    </a:lnTo>
                    <a:lnTo>
                      <a:pt x="644" y="82"/>
                    </a:lnTo>
                    <a:lnTo>
                      <a:pt x="644" y="82"/>
                    </a:lnTo>
                    <a:lnTo>
                      <a:pt x="643" y="82"/>
                    </a:lnTo>
                    <a:lnTo>
                      <a:pt x="643" y="83"/>
                    </a:lnTo>
                    <a:lnTo>
                      <a:pt x="642" y="88"/>
                    </a:lnTo>
                    <a:lnTo>
                      <a:pt x="642" y="88"/>
                    </a:lnTo>
                    <a:lnTo>
                      <a:pt x="642" y="89"/>
                    </a:lnTo>
                    <a:lnTo>
                      <a:pt x="642" y="88"/>
                    </a:lnTo>
                    <a:lnTo>
                      <a:pt x="640" y="84"/>
                    </a:lnTo>
                    <a:lnTo>
                      <a:pt x="638" y="76"/>
                    </a:lnTo>
                    <a:lnTo>
                      <a:pt x="638" y="76"/>
                    </a:lnTo>
                    <a:lnTo>
                      <a:pt x="637" y="73"/>
                    </a:lnTo>
                    <a:lnTo>
                      <a:pt x="635" y="70"/>
                    </a:lnTo>
                    <a:lnTo>
                      <a:pt x="635" y="70"/>
                    </a:lnTo>
                    <a:lnTo>
                      <a:pt x="634" y="70"/>
                    </a:lnTo>
                    <a:lnTo>
                      <a:pt x="635" y="70"/>
                    </a:lnTo>
                    <a:lnTo>
                      <a:pt x="637" y="70"/>
                    </a:lnTo>
                    <a:lnTo>
                      <a:pt x="643" y="72"/>
                    </a:lnTo>
                    <a:lnTo>
                      <a:pt x="643" y="72"/>
                    </a:lnTo>
                    <a:lnTo>
                      <a:pt x="644" y="72"/>
                    </a:lnTo>
                    <a:lnTo>
                      <a:pt x="644" y="73"/>
                    </a:lnTo>
                    <a:lnTo>
                      <a:pt x="644" y="75"/>
                    </a:lnTo>
                    <a:lnTo>
                      <a:pt x="644" y="77"/>
                    </a:lnTo>
                    <a:lnTo>
                      <a:pt x="644" y="77"/>
                    </a:lnTo>
                    <a:lnTo>
                      <a:pt x="644" y="77"/>
                    </a:lnTo>
                    <a:lnTo>
                      <a:pt x="644" y="76"/>
                    </a:lnTo>
                    <a:lnTo>
                      <a:pt x="644" y="74"/>
                    </a:lnTo>
                    <a:lnTo>
                      <a:pt x="644" y="70"/>
                    </a:lnTo>
                    <a:lnTo>
                      <a:pt x="644" y="69"/>
                    </a:lnTo>
                    <a:lnTo>
                      <a:pt x="644" y="69"/>
                    </a:lnTo>
                    <a:lnTo>
                      <a:pt x="640" y="67"/>
                    </a:lnTo>
                    <a:lnTo>
                      <a:pt x="637" y="66"/>
                    </a:lnTo>
                    <a:lnTo>
                      <a:pt x="635" y="64"/>
                    </a:lnTo>
                    <a:lnTo>
                      <a:pt x="635" y="64"/>
                    </a:lnTo>
                    <a:lnTo>
                      <a:pt x="635" y="62"/>
                    </a:lnTo>
                    <a:lnTo>
                      <a:pt x="635" y="60"/>
                    </a:lnTo>
                    <a:lnTo>
                      <a:pt x="635" y="60"/>
                    </a:lnTo>
                    <a:lnTo>
                      <a:pt x="633" y="58"/>
                    </a:lnTo>
                    <a:lnTo>
                      <a:pt x="631" y="55"/>
                    </a:lnTo>
                    <a:lnTo>
                      <a:pt x="631" y="55"/>
                    </a:lnTo>
                    <a:lnTo>
                      <a:pt x="629" y="50"/>
                    </a:lnTo>
                    <a:lnTo>
                      <a:pt x="624" y="37"/>
                    </a:lnTo>
                    <a:lnTo>
                      <a:pt x="623" y="37"/>
                    </a:lnTo>
                    <a:lnTo>
                      <a:pt x="623" y="37"/>
                    </a:lnTo>
                    <a:lnTo>
                      <a:pt x="622" y="39"/>
                    </a:lnTo>
                    <a:lnTo>
                      <a:pt x="622" y="39"/>
                    </a:lnTo>
                    <a:lnTo>
                      <a:pt x="621" y="39"/>
                    </a:lnTo>
                    <a:lnTo>
                      <a:pt x="621" y="39"/>
                    </a:lnTo>
                    <a:close/>
                    <a:moveTo>
                      <a:pt x="350" y="230"/>
                    </a:moveTo>
                    <a:lnTo>
                      <a:pt x="350" y="230"/>
                    </a:lnTo>
                    <a:lnTo>
                      <a:pt x="349" y="233"/>
                    </a:lnTo>
                    <a:lnTo>
                      <a:pt x="347" y="235"/>
                    </a:lnTo>
                    <a:lnTo>
                      <a:pt x="347" y="235"/>
                    </a:lnTo>
                    <a:lnTo>
                      <a:pt x="347" y="238"/>
                    </a:lnTo>
                    <a:lnTo>
                      <a:pt x="347" y="240"/>
                    </a:lnTo>
                    <a:lnTo>
                      <a:pt x="346" y="241"/>
                    </a:lnTo>
                    <a:lnTo>
                      <a:pt x="346" y="241"/>
                    </a:lnTo>
                    <a:lnTo>
                      <a:pt x="342" y="247"/>
                    </a:lnTo>
                    <a:lnTo>
                      <a:pt x="339" y="250"/>
                    </a:lnTo>
                    <a:lnTo>
                      <a:pt x="335" y="251"/>
                    </a:lnTo>
                    <a:lnTo>
                      <a:pt x="335" y="251"/>
                    </a:lnTo>
                    <a:lnTo>
                      <a:pt x="329" y="249"/>
                    </a:lnTo>
                    <a:lnTo>
                      <a:pt x="329" y="249"/>
                    </a:lnTo>
                    <a:lnTo>
                      <a:pt x="326" y="249"/>
                    </a:lnTo>
                    <a:lnTo>
                      <a:pt x="322" y="247"/>
                    </a:lnTo>
                    <a:lnTo>
                      <a:pt x="322" y="247"/>
                    </a:lnTo>
                    <a:lnTo>
                      <a:pt x="320" y="244"/>
                    </a:lnTo>
                    <a:lnTo>
                      <a:pt x="318" y="241"/>
                    </a:lnTo>
                    <a:lnTo>
                      <a:pt x="318" y="241"/>
                    </a:lnTo>
                    <a:lnTo>
                      <a:pt x="317" y="239"/>
                    </a:lnTo>
                    <a:lnTo>
                      <a:pt x="316" y="237"/>
                    </a:lnTo>
                    <a:lnTo>
                      <a:pt x="316" y="237"/>
                    </a:lnTo>
                    <a:lnTo>
                      <a:pt x="314" y="233"/>
                    </a:lnTo>
                    <a:lnTo>
                      <a:pt x="312" y="228"/>
                    </a:lnTo>
                    <a:lnTo>
                      <a:pt x="312" y="228"/>
                    </a:lnTo>
                    <a:lnTo>
                      <a:pt x="311" y="224"/>
                    </a:lnTo>
                    <a:lnTo>
                      <a:pt x="311" y="222"/>
                    </a:lnTo>
                    <a:lnTo>
                      <a:pt x="310" y="222"/>
                    </a:lnTo>
                    <a:lnTo>
                      <a:pt x="310" y="222"/>
                    </a:lnTo>
                    <a:lnTo>
                      <a:pt x="308" y="224"/>
                    </a:lnTo>
                    <a:lnTo>
                      <a:pt x="307" y="224"/>
                    </a:lnTo>
                    <a:lnTo>
                      <a:pt x="306" y="222"/>
                    </a:lnTo>
                    <a:lnTo>
                      <a:pt x="306" y="222"/>
                    </a:lnTo>
                    <a:lnTo>
                      <a:pt x="302" y="212"/>
                    </a:lnTo>
                    <a:lnTo>
                      <a:pt x="302" y="212"/>
                    </a:lnTo>
                    <a:lnTo>
                      <a:pt x="303" y="211"/>
                    </a:lnTo>
                    <a:lnTo>
                      <a:pt x="305" y="211"/>
                    </a:lnTo>
                    <a:lnTo>
                      <a:pt x="306" y="211"/>
                    </a:lnTo>
                    <a:lnTo>
                      <a:pt x="306" y="211"/>
                    </a:lnTo>
                    <a:lnTo>
                      <a:pt x="308" y="213"/>
                    </a:lnTo>
                    <a:lnTo>
                      <a:pt x="308" y="213"/>
                    </a:lnTo>
                    <a:lnTo>
                      <a:pt x="309" y="212"/>
                    </a:lnTo>
                    <a:lnTo>
                      <a:pt x="309" y="212"/>
                    </a:lnTo>
                    <a:lnTo>
                      <a:pt x="309" y="210"/>
                    </a:lnTo>
                    <a:lnTo>
                      <a:pt x="312" y="208"/>
                    </a:lnTo>
                    <a:lnTo>
                      <a:pt x="312" y="208"/>
                    </a:lnTo>
                    <a:lnTo>
                      <a:pt x="315" y="204"/>
                    </a:lnTo>
                    <a:lnTo>
                      <a:pt x="317" y="201"/>
                    </a:lnTo>
                    <a:lnTo>
                      <a:pt x="317" y="201"/>
                    </a:lnTo>
                    <a:lnTo>
                      <a:pt x="319" y="200"/>
                    </a:lnTo>
                    <a:lnTo>
                      <a:pt x="323" y="200"/>
                    </a:lnTo>
                    <a:lnTo>
                      <a:pt x="329" y="200"/>
                    </a:lnTo>
                    <a:lnTo>
                      <a:pt x="329" y="200"/>
                    </a:lnTo>
                    <a:lnTo>
                      <a:pt x="333" y="201"/>
                    </a:lnTo>
                    <a:lnTo>
                      <a:pt x="334" y="202"/>
                    </a:lnTo>
                    <a:lnTo>
                      <a:pt x="335" y="203"/>
                    </a:lnTo>
                    <a:lnTo>
                      <a:pt x="335" y="203"/>
                    </a:lnTo>
                    <a:lnTo>
                      <a:pt x="334" y="207"/>
                    </a:lnTo>
                    <a:lnTo>
                      <a:pt x="334" y="209"/>
                    </a:lnTo>
                    <a:lnTo>
                      <a:pt x="335" y="210"/>
                    </a:lnTo>
                    <a:lnTo>
                      <a:pt x="335" y="210"/>
                    </a:lnTo>
                    <a:lnTo>
                      <a:pt x="339" y="211"/>
                    </a:lnTo>
                    <a:lnTo>
                      <a:pt x="342" y="212"/>
                    </a:lnTo>
                    <a:lnTo>
                      <a:pt x="346" y="213"/>
                    </a:lnTo>
                    <a:lnTo>
                      <a:pt x="347" y="214"/>
                    </a:lnTo>
                    <a:lnTo>
                      <a:pt x="347" y="215"/>
                    </a:lnTo>
                    <a:lnTo>
                      <a:pt x="347" y="215"/>
                    </a:lnTo>
                    <a:lnTo>
                      <a:pt x="348" y="219"/>
                    </a:lnTo>
                    <a:lnTo>
                      <a:pt x="348" y="221"/>
                    </a:lnTo>
                    <a:lnTo>
                      <a:pt x="348" y="224"/>
                    </a:lnTo>
                    <a:lnTo>
                      <a:pt x="348" y="224"/>
                    </a:lnTo>
                    <a:lnTo>
                      <a:pt x="348" y="225"/>
                    </a:lnTo>
                    <a:lnTo>
                      <a:pt x="348" y="227"/>
                    </a:lnTo>
                    <a:lnTo>
                      <a:pt x="350" y="230"/>
                    </a:lnTo>
                    <a:lnTo>
                      <a:pt x="350" y="23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8" name="フリーフォーム 47">
                <a:extLst>
                  <a:ext uri="{FF2B5EF4-FFF2-40B4-BE49-F238E27FC236}">
                    <a16:creationId xmlns:a16="http://schemas.microsoft.com/office/drawing/2014/main" id="{00000000-0008-0000-0000-00007C050000}"/>
                  </a:ext>
                </a:extLst>
              </p:cNvPr>
              <p:cNvSpPr>
                <a:spLocks/>
              </p:cNvSpPr>
              <p:nvPr/>
            </p:nvSpPr>
            <p:spPr bwMode="auto">
              <a:xfrm>
                <a:off x="479" y="503"/>
                <a:ext cx="55" cy="61"/>
              </a:xfrm>
              <a:custGeom>
                <a:avLst/>
                <a:gdLst>
                  <a:gd name="T0" fmla="*/ 484 w 497"/>
                  <a:gd name="T1" fmla="*/ 18 h 557"/>
                  <a:gd name="T2" fmla="*/ 432 w 497"/>
                  <a:gd name="T3" fmla="*/ 1 h 557"/>
                  <a:gd name="T4" fmla="*/ 422 w 497"/>
                  <a:gd name="T5" fmla="*/ 52 h 557"/>
                  <a:gd name="T6" fmla="*/ 410 w 497"/>
                  <a:gd name="T7" fmla="*/ 88 h 557"/>
                  <a:gd name="T8" fmla="*/ 398 w 497"/>
                  <a:gd name="T9" fmla="*/ 93 h 557"/>
                  <a:gd name="T10" fmla="*/ 365 w 497"/>
                  <a:gd name="T11" fmla="*/ 94 h 557"/>
                  <a:gd name="T12" fmla="*/ 340 w 497"/>
                  <a:gd name="T13" fmla="*/ 115 h 557"/>
                  <a:gd name="T14" fmla="*/ 307 w 497"/>
                  <a:gd name="T15" fmla="*/ 92 h 557"/>
                  <a:gd name="T16" fmla="*/ 299 w 497"/>
                  <a:gd name="T17" fmla="*/ 75 h 557"/>
                  <a:gd name="T18" fmla="*/ 275 w 497"/>
                  <a:gd name="T19" fmla="*/ 53 h 557"/>
                  <a:gd name="T20" fmla="*/ 233 w 497"/>
                  <a:gd name="T21" fmla="*/ 36 h 557"/>
                  <a:gd name="T22" fmla="*/ 189 w 497"/>
                  <a:gd name="T23" fmla="*/ 16 h 557"/>
                  <a:gd name="T24" fmla="*/ 146 w 497"/>
                  <a:gd name="T25" fmla="*/ 38 h 557"/>
                  <a:gd name="T26" fmla="*/ 111 w 497"/>
                  <a:gd name="T27" fmla="*/ 53 h 557"/>
                  <a:gd name="T28" fmla="*/ 99 w 497"/>
                  <a:gd name="T29" fmla="*/ 65 h 557"/>
                  <a:gd name="T30" fmla="*/ 130 w 497"/>
                  <a:gd name="T31" fmla="*/ 103 h 557"/>
                  <a:gd name="T32" fmla="*/ 123 w 497"/>
                  <a:gd name="T33" fmla="*/ 144 h 557"/>
                  <a:gd name="T34" fmla="*/ 97 w 497"/>
                  <a:gd name="T35" fmla="*/ 175 h 557"/>
                  <a:gd name="T36" fmla="*/ 104 w 497"/>
                  <a:gd name="T37" fmla="*/ 214 h 557"/>
                  <a:gd name="T38" fmla="*/ 117 w 497"/>
                  <a:gd name="T39" fmla="*/ 253 h 557"/>
                  <a:gd name="T40" fmla="*/ 91 w 497"/>
                  <a:gd name="T41" fmla="*/ 290 h 557"/>
                  <a:gd name="T42" fmla="*/ 77 w 497"/>
                  <a:gd name="T43" fmla="*/ 329 h 557"/>
                  <a:gd name="T44" fmla="*/ 67 w 497"/>
                  <a:gd name="T45" fmla="*/ 385 h 557"/>
                  <a:gd name="T46" fmla="*/ 38 w 497"/>
                  <a:gd name="T47" fmla="*/ 426 h 557"/>
                  <a:gd name="T48" fmla="*/ 0 w 497"/>
                  <a:gd name="T49" fmla="*/ 440 h 557"/>
                  <a:gd name="T50" fmla="*/ 27 w 497"/>
                  <a:gd name="T51" fmla="*/ 476 h 557"/>
                  <a:gd name="T52" fmla="*/ 57 w 497"/>
                  <a:gd name="T53" fmla="*/ 475 h 557"/>
                  <a:gd name="T54" fmla="*/ 70 w 497"/>
                  <a:gd name="T55" fmla="*/ 495 h 557"/>
                  <a:gd name="T56" fmla="*/ 100 w 497"/>
                  <a:gd name="T57" fmla="*/ 494 h 557"/>
                  <a:gd name="T58" fmla="*/ 136 w 497"/>
                  <a:gd name="T59" fmla="*/ 500 h 557"/>
                  <a:gd name="T60" fmla="*/ 146 w 497"/>
                  <a:gd name="T61" fmla="*/ 535 h 557"/>
                  <a:gd name="T62" fmla="*/ 184 w 497"/>
                  <a:gd name="T63" fmla="*/ 552 h 557"/>
                  <a:gd name="T64" fmla="*/ 205 w 497"/>
                  <a:gd name="T65" fmla="*/ 536 h 557"/>
                  <a:gd name="T66" fmla="*/ 208 w 497"/>
                  <a:gd name="T67" fmla="*/ 505 h 557"/>
                  <a:gd name="T68" fmla="*/ 231 w 497"/>
                  <a:gd name="T69" fmla="*/ 502 h 557"/>
                  <a:gd name="T70" fmla="*/ 284 w 497"/>
                  <a:gd name="T71" fmla="*/ 322 h 557"/>
                  <a:gd name="T72" fmla="*/ 274 w 497"/>
                  <a:gd name="T73" fmla="*/ 302 h 557"/>
                  <a:gd name="T74" fmla="*/ 304 w 497"/>
                  <a:gd name="T75" fmla="*/ 289 h 557"/>
                  <a:gd name="T76" fmla="*/ 301 w 497"/>
                  <a:gd name="T77" fmla="*/ 305 h 557"/>
                  <a:gd name="T78" fmla="*/ 321 w 497"/>
                  <a:gd name="T79" fmla="*/ 307 h 557"/>
                  <a:gd name="T80" fmla="*/ 367 w 497"/>
                  <a:gd name="T81" fmla="*/ 266 h 557"/>
                  <a:gd name="T82" fmla="*/ 406 w 497"/>
                  <a:gd name="T83" fmla="*/ 274 h 557"/>
                  <a:gd name="T84" fmla="*/ 407 w 497"/>
                  <a:gd name="T85" fmla="*/ 291 h 557"/>
                  <a:gd name="T86" fmla="*/ 419 w 497"/>
                  <a:gd name="T87" fmla="*/ 296 h 557"/>
                  <a:gd name="T88" fmla="*/ 426 w 497"/>
                  <a:gd name="T89" fmla="*/ 315 h 557"/>
                  <a:gd name="T90" fmla="*/ 444 w 497"/>
                  <a:gd name="T91" fmla="*/ 320 h 557"/>
                  <a:gd name="T92" fmla="*/ 439 w 497"/>
                  <a:gd name="T93" fmla="*/ 286 h 557"/>
                  <a:gd name="T94" fmla="*/ 440 w 497"/>
                  <a:gd name="T95" fmla="*/ 274 h 557"/>
                  <a:gd name="T96" fmla="*/ 417 w 497"/>
                  <a:gd name="T97" fmla="*/ 254 h 557"/>
                  <a:gd name="T98" fmla="*/ 433 w 497"/>
                  <a:gd name="T99" fmla="*/ 246 h 557"/>
                  <a:gd name="T100" fmla="*/ 440 w 497"/>
                  <a:gd name="T101" fmla="*/ 223 h 557"/>
                  <a:gd name="T102" fmla="*/ 450 w 497"/>
                  <a:gd name="T103" fmla="*/ 217 h 557"/>
                  <a:gd name="T104" fmla="*/ 428 w 497"/>
                  <a:gd name="T105" fmla="*/ 201 h 557"/>
                  <a:gd name="T106" fmla="*/ 437 w 497"/>
                  <a:gd name="T107" fmla="*/ 182 h 557"/>
                  <a:gd name="T108" fmla="*/ 415 w 497"/>
                  <a:gd name="T109" fmla="*/ 149 h 557"/>
                  <a:gd name="T110" fmla="*/ 444 w 497"/>
                  <a:gd name="T111" fmla="*/ 130 h 557"/>
                  <a:gd name="T112" fmla="*/ 455 w 497"/>
                  <a:gd name="T113" fmla="*/ 128 h 557"/>
                  <a:gd name="T114" fmla="*/ 455 w 497"/>
                  <a:gd name="T115" fmla="*/ 88 h 557"/>
                  <a:gd name="T116" fmla="*/ 467 w 497"/>
                  <a:gd name="T117" fmla="*/ 53 h 557"/>
                  <a:gd name="T118" fmla="*/ 471 w 497"/>
                  <a:gd name="T119" fmla="*/ 58 h 557"/>
                  <a:gd name="T120" fmla="*/ 478 w 497"/>
                  <a:gd name="T121" fmla="*/ 69 h 557"/>
                  <a:gd name="T122" fmla="*/ 482 w 497"/>
                  <a:gd name="T123" fmla="*/ 4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7" h="557">
                    <a:moveTo>
                      <a:pt x="493" y="47"/>
                    </a:moveTo>
                    <a:lnTo>
                      <a:pt x="493" y="47"/>
                    </a:lnTo>
                    <a:lnTo>
                      <a:pt x="490" y="45"/>
                    </a:lnTo>
                    <a:lnTo>
                      <a:pt x="487" y="41"/>
                    </a:lnTo>
                    <a:lnTo>
                      <a:pt x="487" y="41"/>
                    </a:lnTo>
                    <a:lnTo>
                      <a:pt x="487" y="40"/>
                    </a:lnTo>
                    <a:lnTo>
                      <a:pt x="487" y="39"/>
                    </a:lnTo>
                    <a:lnTo>
                      <a:pt x="488" y="37"/>
                    </a:lnTo>
                    <a:lnTo>
                      <a:pt x="488" y="36"/>
                    </a:lnTo>
                    <a:lnTo>
                      <a:pt x="488" y="36"/>
                    </a:lnTo>
                    <a:lnTo>
                      <a:pt x="487" y="35"/>
                    </a:lnTo>
                    <a:lnTo>
                      <a:pt x="486" y="35"/>
                    </a:lnTo>
                    <a:lnTo>
                      <a:pt x="485" y="34"/>
                    </a:lnTo>
                    <a:lnTo>
                      <a:pt x="485" y="34"/>
                    </a:lnTo>
                    <a:lnTo>
                      <a:pt x="483" y="33"/>
                    </a:lnTo>
                    <a:lnTo>
                      <a:pt x="483" y="32"/>
                    </a:lnTo>
                    <a:lnTo>
                      <a:pt x="484" y="31"/>
                    </a:lnTo>
                    <a:lnTo>
                      <a:pt x="484" y="31"/>
                    </a:lnTo>
                    <a:lnTo>
                      <a:pt x="485" y="30"/>
                    </a:lnTo>
                    <a:lnTo>
                      <a:pt x="485" y="29"/>
                    </a:lnTo>
                    <a:lnTo>
                      <a:pt x="484" y="25"/>
                    </a:lnTo>
                    <a:lnTo>
                      <a:pt x="484" y="25"/>
                    </a:lnTo>
                    <a:lnTo>
                      <a:pt x="484" y="21"/>
                    </a:lnTo>
                    <a:lnTo>
                      <a:pt x="484" y="20"/>
                    </a:lnTo>
                    <a:lnTo>
                      <a:pt x="484" y="20"/>
                    </a:lnTo>
                    <a:lnTo>
                      <a:pt x="484" y="18"/>
                    </a:lnTo>
                    <a:lnTo>
                      <a:pt x="484" y="15"/>
                    </a:lnTo>
                    <a:lnTo>
                      <a:pt x="484" y="15"/>
                    </a:lnTo>
                    <a:lnTo>
                      <a:pt x="483" y="14"/>
                    </a:lnTo>
                    <a:lnTo>
                      <a:pt x="483" y="14"/>
                    </a:lnTo>
                    <a:lnTo>
                      <a:pt x="472" y="8"/>
                    </a:lnTo>
                    <a:lnTo>
                      <a:pt x="472" y="8"/>
                    </a:lnTo>
                    <a:lnTo>
                      <a:pt x="468" y="6"/>
                    </a:lnTo>
                    <a:lnTo>
                      <a:pt x="465" y="6"/>
                    </a:lnTo>
                    <a:lnTo>
                      <a:pt x="465" y="6"/>
                    </a:lnTo>
                    <a:lnTo>
                      <a:pt x="463" y="5"/>
                    </a:lnTo>
                    <a:lnTo>
                      <a:pt x="461" y="4"/>
                    </a:lnTo>
                    <a:lnTo>
                      <a:pt x="461" y="4"/>
                    </a:lnTo>
                    <a:lnTo>
                      <a:pt x="455" y="2"/>
                    </a:lnTo>
                    <a:lnTo>
                      <a:pt x="450" y="1"/>
                    </a:lnTo>
                    <a:lnTo>
                      <a:pt x="450" y="1"/>
                    </a:lnTo>
                    <a:lnTo>
                      <a:pt x="448" y="1"/>
                    </a:lnTo>
                    <a:lnTo>
                      <a:pt x="446" y="2"/>
                    </a:lnTo>
                    <a:lnTo>
                      <a:pt x="443" y="3"/>
                    </a:lnTo>
                    <a:lnTo>
                      <a:pt x="443" y="3"/>
                    </a:lnTo>
                    <a:lnTo>
                      <a:pt x="442" y="3"/>
                    </a:lnTo>
                    <a:lnTo>
                      <a:pt x="442" y="2"/>
                    </a:lnTo>
                    <a:lnTo>
                      <a:pt x="440" y="0"/>
                    </a:lnTo>
                    <a:lnTo>
                      <a:pt x="440" y="0"/>
                    </a:lnTo>
                    <a:lnTo>
                      <a:pt x="439" y="0"/>
                    </a:lnTo>
                    <a:lnTo>
                      <a:pt x="437" y="0"/>
                    </a:lnTo>
                    <a:lnTo>
                      <a:pt x="432" y="1"/>
                    </a:lnTo>
                    <a:lnTo>
                      <a:pt x="432" y="1"/>
                    </a:lnTo>
                    <a:lnTo>
                      <a:pt x="431" y="2"/>
                    </a:lnTo>
                    <a:lnTo>
                      <a:pt x="430" y="4"/>
                    </a:lnTo>
                    <a:lnTo>
                      <a:pt x="430" y="8"/>
                    </a:lnTo>
                    <a:lnTo>
                      <a:pt x="430" y="8"/>
                    </a:lnTo>
                    <a:lnTo>
                      <a:pt x="430" y="10"/>
                    </a:lnTo>
                    <a:lnTo>
                      <a:pt x="430" y="13"/>
                    </a:lnTo>
                    <a:lnTo>
                      <a:pt x="432" y="19"/>
                    </a:lnTo>
                    <a:lnTo>
                      <a:pt x="432" y="19"/>
                    </a:lnTo>
                    <a:lnTo>
                      <a:pt x="431" y="25"/>
                    </a:lnTo>
                    <a:lnTo>
                      <a:pt x="430" y="29"/>
                    </a:lnTo>
                    <a:lnTo>
                      <a:pt x="430" y="29"/>
                    </a:lnTo>
                    <a:lnTo>
                      <a:pt x="429" y="31"/>
                    </a:lnTo>
                    <a:lnTo>
                      <a:pt x="430" y="33"/>
                    </a:lnTo>
                    <a:lnTo>
                      <a:pt x="432" y="35"/>
                    </a:lnTo>
                    <a:lnTo>
                      <a:pt x="433" y="36"/>
                    </a:lnTo>
                    <a:lnTo>
                      <a:pt x="433" y="36"/>
                    </a:lnTo>
                    <a:lnTo>
                      <a:pt x="433" y="38"/>
                    </a:lnTo>
                    <a:lnTo>
                      <a:pt x="432" y="40"/>
                    </a:lnTo>
                    <a:lnTo>
                      <a:pt x="430" y="43"/>
                    </a:lnTo>
                    <a:lnTo>
                      <a:pt x="430" y="43"/>
                    </a:lnTo>
                    <a:lnTo>
                      <a:pt x="423" y="48"/>
                    </a:lnTo>
                    <a:lnTo>
                      <a:pt x="423" y="48"/>
                    </a:lnTo>
                    <a:lnTo>
                      <a:pt x="422" y="49"/>
                    </a:lnTo>
                    <a:lnTo>
                      <a:pt x="422" y="50"/>
                    </a:lnTo>
                    <a:lnTo>
                      <a:pt x="422" y="52"/>
                    </a:lnTo>
                    <a:lnTo>
                      <a:pt x="421" y="52"/>
                    </a:lnTo>
                    <a:lnTo>
                      <a:pt x="421" y="52"/>
                    </a:lnTo>
                    <a:lnTo>
                      <a:pt x="419" y="54"/>
                    </a:lnTo>
                    <a:lnTo>
                      <a:pt x="416" y="58"/>
                    </a:lnTo>
                    <a:lnTo>
                      <a:pt x="416" y="58"/>
                    </a:lnTo>
                    <a:lnTo>
                      <a:pt x="417" y="59"/>
                    </a:lnTo>
                    <a:lnTo>
                      <a:pt x="418" y="62"/>
                    </a:lnTo>
                    <a:lnTo>
                      <a:pt x="421" y="65"/>
                    </a:lnTo>
                    <a:lnTo>
                      <a:pt x="421" y="65"/>
                    </a:lnTo>
                    <a:lnTo>
                      <a:pt x="422" y="67"/>
                    </a:lnTo>
                    <a:lnTo>
                      <a:pt x="420" y="69"/>
                    </a:lnTo>
                    <a:lnTo>
                      <a:pt x="420" y="69"/>
                    </a:lnTo>
                    <a:lnTo>
                      <a:pt x="418" y="72"/>
                    </a:lnTo>
                    <a:lnTo>
                      <a:pt x="416" y="76"/>
                    </a:lnTo>
                    <a:lnTo>
                      <a:pt x="416" y="76"/>
                    </a:lnTo>
                    <a:lnTo>
                      <a:pt x="416" y="78"/>
                    </a:lnTo>
                    <a:lnTo>
                      <a:pt x="417" y="80"/>
                    </a:lnTo>
                    <a:lnTo>
                      <a:pt x="419" y="84"/>
                    </a:lnTo>
                    <a:lnTo>
                      <a:pt x="419" y="84"/>
                    </a:lnTo>
                    <a:lnTo>
                      <a:pt x="418" y="87"/>
                    </a:lnTo>
                    <a:lnTo>
                      <a:pt x="417" y="87"/>
                    </a:lnTo>
                    <a:lnTo>
                      <a:pt x="415" y="87"/>
                    </a:lnTo>
                    <a:lnTo>
                      <a:pt x="415" y="87"/>
                    </a:lnTo>
                    <a:lnTo>
                      <a:pt x="412" y="87"/>
                    </a:lnTo>
                    <a:lnTo>
                      <a:pt x="410" y="88"/>
                    </a:lnTo>
                    <a:lnTo>
                      <a:pt x="410" y="88"/>
                    </a:lnTo>
                    <a:lnTo>
                      <a:pt x="410" y="88"/>
                    </a:lnTo>
                    <a:lnTo>
                      <a:pt x="411" y="89"/>
                    </a:lnTo>
                    <a:lnTo>
                      <a:pt x="411" y="91"/>
                    </a:lnTo>
                    <a:lnTo>
                      <a:pt x="411" y="91"/>
                    </a:lnTo>
                    <a:lnTo>
                      <a:pt x="411" y="94"/>
                    </a:lnTo>
                    <a:lnTo>
                      <a:pt x="411" y="97"/>
                    </a:lnTo>
                    <a:lnTo>
                      <a:pt x="411" y="97"/>
                    </a:lnTo>
                    <a:lnTo>
                      <a:pt x="411" y="99"/>
                    </a:lnTo>
                    <a:lnTo>
                      <a:pt x="411" y="99"/>
                    </a:lnTo>
                    <a:lnTo>
                      <a:pt x="409" y="100"/>
                    </a:lnTo>
                    <a:lnTo>
                      <a:pt x="409" y="100"/>
                    </a:lnTo>
                    <a:lnTo>
                      <a:pt x="407" y="102"/>
                    </a:lnTo>
                    <a:lnTo>
                      <a:pt x="405" y="104"/>
                    </a:lnTo>
                    <a:lnTo>
                      <a:pt x="405" y="104"/>
                    </a:lnTo>
                    <a:lnTo>
                      <a:pt x="404" y="103"/>
                    </a:lnTo>
                    <a:lnTo>
                      <a:pt x="404" y="102"/>
                    </a:lnTo>
                    <a:lnTo>
                      <a:pt x="405" y="99"/>
                    </a:lnTo>
                    <a:lnTo>
                      <a:pt x="405" y="99"/>
                    </a:lnTo>
                    <a:lnTo>
                      <a:pt x="405" y="98"/>
                    </a:lnTo>
                    <a:lnTo>
                      <a:pt x="404" y="98"/>
                    </a:lnTo>
                    <a:lnTo>
                      <a:pt x="401" y="97"/>
                    </a:lnTo>
                    <a:lnTo>
                      <a:pt x="401" y="97"/>
                    </a:lnTo>
                    <a:lnTo>
                      <a:pt x="400" y="97"/>
                    </a:lnTo>
                    <a:lnTo>
                      <a:pt x="399" y="96"/>
                    </a:lnTo>
                    <a:lnTo>
                      <a:pt x="398" y="93"/>
                    </a:lnTo>
                    <a:lnTo>
                      <a:pt x="398" y="93"/>
                    </a:lnTo>
                    <a:lnTo>
                      <a:pt x="397" y="93"/>
                    </a:lnTo>
                    <a:lnTo>
                      <a:pt x="395" y="92"/>
                    </a:lnTo>
                    <a:lnTo>
                      <a:pt x="393" y="92"/>
                    </a:lnTo>
                    <a:lnTo>
                      <a:pt x="393" y="92"/>
                    </a:lnTo>
                    <a:lnTo>
                      <a:pt x="390" y="92"/>
                    </a:lnTo>
                    <a:lnTo>
                      <a:pt x="390" y="91"/>
                    </a:lnTo>
                    <a:lnTo>
                      <a:pt x="390" y="91"/>
                    </a:lnTo>
                    <a:lnTo>
                      <a:pt x="387" y="89"/>
                    </a:lnTo>
                    <a:lnTo>
                      <a:pt x="383" y="85"/>
                    </a:lnTo>
                    <a:lnTo>
                      <a:pt x="383" y="85"/>
                    </a:lnTo>
                    <a:lnTo>
                      <a:pt x="381" y="85"/>
                    </a:lnTo>
                    <a:lnTo>
                      <a:pt x="379" y="87"/>
                    </a:lnTo>
                    <a:lnTo>
                      <a:pt x="376" y="89"/>
                    </a:lnTo>
                    <a:lnTo>
                      <a:pt x="376" y="89"/>
                    </a:lnTo>
                    <a:lnTo>
                      <a:pt x="375" y="88"/>
                    </a:lnTo>
                    <a:lnTo>
                      <a:pt x="375" y="88"/>
                    </a:lnTo>
                    <a:lnTo>
                      <a:pt x="374" y="85"/>
                    </a:lnTo>
                    <a:lnTo>
                      <a:pt x="374" y="85"/>
                    </a:lnTo>
                    <a:lnTo>
                      <a:pt x="371" y="83"/>
                    </a:lnTo>
                    <a:lnTo>
                      <a:pt x="368" y="81"/>
                    </a:lnTo>
                    <a:lnTo>
                      <a:pt x="368" y="81"/>
                    </a:lnTo>
                    <a:lnTo>
                      <a:pt x="367" y="81"/>
                    </a:lnTo>
                    <a:lnTo>
                      <a:pt x="367" y="82"/>
                    </a:lnTo>
                    <a:lnTo>
                      <a:pt x="366" y="87"/>
                    </a:lnTo>
                    <a:lnTo>
                      <a:pt x="365" y="91"/>
                    </a:lnTo>
                    <a:lnTo>
                      <a:pt x="365" y="94"/>
                    </a:lnTo>
                    <a:lnTo>
                      <a:pt x="365" y="94"/>
                    </a:lnTo>
                    <a:lnTo>
                      <a:pt x="364" y="95"/>
                    </a:lnTo>
                    <a:lnTo>
                      <a:pt x="362" y="95"/>
                    </a:lnTo>
                    <a:lnTo>
                      <a:pt x="359" y="93"/>
                    </a:lnTo>
                    <a:lnTo>
                      <a:pt x="359" y="93"/>
                    </a:lnTo>
                    <a:lnTo>
                      <a:pt x="358" y="92"/>
                    </a:lnTo>
                    <a:lnTo>
                      <a:pt x="358" y="93"/>
                    </a:lnTo>
                    <a:lnTo>
                      <a:pt x="357" y="94"/>
                    </a:lnTo>
                    <a:lnTo>
                      <a:pt x="357" y="94"/>
                    </a:lnTo>
                    <a:lnTo>
                      <a:pt x="355" y="94"/>
                    </a:lnTo>
                    <a:lnTo>
                      <a:pt x="354" y="94"/>
                    </a:lnTo>
                    <a:lnTo>
                      <a:pt x="354" y="94"/>
                    </a:lnTo>
                    <a:lnTo>
                      <a:pt x="353" y="94"/>
                    </a:lnTo>
                    <a:lnTo>
                      <a:pt x="352" y="96"/>
                    </a:lnTo>
                    <a:lnTo>
                      <a:pt x="350" y="100"/>
                    </a:lnTo>
                    <a:lnTo>
                      <a:pt x="350" y="100"/>
                    </a:lnTo>
                    <a:lnTo>
                      <a:pt x="348" y="104"/>
                    </a:lnTo>
                    <a:lnTo>
                      <a:pt x="348" y="108"/>
                    </a:lnTo>
                    <a:lnTo>
                      <a:pt x="348" y="108"/>
                    </a:lnTo>
                    <a:lnTo>
                      <a:pt x="346" y="110"/>
                    </a:lnTo>
                    <a:lnTo>
                      <a:pt x="343" y="111"/>
                    </a:lnTo>
                    <a:lnTo>
                      <a:pt x="338" y="113"/>
                    </a:lnTo>
                    <a:lnTo>
                      <a:pt x="338" y="113"/>
                    </a:lnTo>
                    <a:lnTo>
                      <a:pt x="337" y="113"/>
                    </a:lnTo>
                    <a:lnTo>
                      <a:pt x="338" y="114"/>
                    </a:lnTo>
                    <a:lnTo>
                      <a:pt x="340" y="115"/>
                    </a:lnTo>
                    <a:lnTo>
                      <a:pt x="340" y="115"/>
                    </a:lnTo>
                    <a:lnTo>
                      <a:pt x="339" y="115"/>
                    </a:lnTo>
                    <a:lnTo>
                      <a:pt x="337" y="115"/>
                    </a:lnTo>
                    <a:lnTo>
                      <a:pt x="333" y="113"/>
                    </a:lnTo>
                    <a:lnTo>
                      <a:pt x="333" y="113"/>
                    </a:lnTo>
                    <a:lnTo>
                      <a:pt x="332" y="112"/>
                    </a:lnTo>
                    <a:lnTo>
                      <a:pt x="331" y="110"/>
                    </a:lnTo>
                    <a:lnTo>
                      <a:pt x="331" y="106"/>
                    </a:lnTo>
                    <a:lnTo>
                      <a:pt x="331" y="106"/>
                    </a:lnTo>
                    <a:lnTo>
                      <a:pt x="330" y="105"/>
                    </a:lnTo>
                    <a:lnTo>
                      <a:pt x="326" y="103"/>
                    </a:lnTo>
                    <a:lnTo>
                      <a:pt x="322" y="100"/>
                    </a:lnTo>
                    <a:lnTo>
                      <a:pt x="322" y="100"/>
                    </a:lnTo>
                    <a:lnTo>
                      <a:pt x="321" y="100"/>
                    </a:lnTo>
                    <a:lnTo>
                      <a:pt x="319" y="101"/>
                    </a:lnTo>
                    <a:lnTo>
                      <a:pt x="319" y="101"/>
                    </a:lnTo>
                    <a:lnTo>
                      <a:pt x="317" y="101"/>
                    </a:lnTo>
                    <a:lnTo>
                      <a:pt x="316" y="101"/>
                    </a:lnTo>
                    <a:lnTo>
                      <a:pt x="314" y="99"/>
                    </a:lnTo>
                    <a:lnTo>
                      <a:pt x="314" y="99"/>
                    </a:lnTo>
                    <a:lnTo>
                      <a:pt x="311" y="99"/>
                    </a:lnTo>
                    <a:lnTo>
                      <a:pt x="307" y="97"/>
                    </a:lnTo>
                    <a:lnTo>
                      <a:pt x="307" y="97"/>
                    </a:lnTo>
                    <a:lnTo>
                      <a:pt x="306" y="96"/>
                    </a:lnTo>
                    <a:lnTo>
                      <a:pt x="306" y="95"/>
                    </a:lnTo>
                    <a:lnTo>
                      <a:pt x="307" y="92"/>
                    </a:lnTo>
                    <a:lnTo>
                      <a:pt x="307" y="92"/>
                    </a:lnTo>
                    <a:lnTo>
                      <a:pt x="307" y="88"/>
                    </a:lnTo>
                    <a:lnTo>
                      <a:pt x="306" y="85"/>
                    </a:lnTo>
                    <a:lnTo>
                      <a:pt x="306" y="85"/>
                    </a:lnTo>
                    <a:lnTo>
                      <a:pt x="306" y="84"/>
                    </a:lnTo>
                    <a:lnTo>
                      <a:pt x="305" y="85"/>
                    </a:lnTo>
                    <a:lnTo>
                      <a:pt x="305" y="85"/>
                    </a:lnTo>
                    <a:lnTo>
                      <a:pt x="304" y="85"/>
                    </a:lnTo>
                    <a:lnTo>
                      <a:pt x="303" y="85"/>
                    </a:lnTo>
                    <a:lnTo>
                      <a:pt x="301" y="82"/>
                    </a:lnTo>
                    <a:lnTo>
                      <a:pt x="301" y="82"/>
                    </a:lnTo>
                    <a:lnTo>
                      <a:pt x="300" y="80"/>
                    </a:lnTo>
                    <a:lnTo>
                      <a:pt x="299" y="80"/>
                    </a:lnTo>
                    <a:lnTo>
                      <a:pt x="299" y="80"/>
                    </a:lnTo>
                    <a:lnTo>
                      <a:pt x="298" y="80"/>
                    </a:lnTo>
                    <a:lnTo>
                      <a:pt x="295" y="80"/>
                    </a:lnTo>
                    <a:lnTo>
                      <a:pt x="295" y="80"/>
                    </a:lnTo>
                    <a:lnTo>
                      <a:pt x="292" y="79"/>
                    </a:lnTo>
                    <a:lnTo>
                      <a:pt x="291" y="78"/>
                    </a:lnTo>
                    <a:lnTo>
                      <a:pt x="291" y="78"/>
                    </a:lnTo>
                    <a:lnTo>
                      <a:pt x="291" y="77"/>
                    </a:lnTo>
                    <a:lnTo>
                      <a:pt x="292" y="75"/>
                    </a:lnTo>
                    <a:lnTo>
                      <a:pt x="294" y="74"/>
                    </a:lnTo>
                    <a:lnTo>
                      <a:pt x="297" y="74"/>
                    </a:lnTo>
                    <a:lnTo>
                      <a:pt x="297" y="74"/>
                    </a:lnTo>
                    <a:lnTo>
                      <a:pt x="299" y="75"/>
                    </a:lnTo>
                    <a:lnTo>
                      <a:pt x="301" y="74"/>
                    </a:lnTo>
                    <a:lnTo>
                      <a:pt x="301" y="74"/>
                    </a:lnTo>
                    <a:lnTo>
                      <a:pt x="302" y="74"/>
                    </a:lnTo>
                    <a:lnTo>
                      <a:pt x="303" y="72"/>
                    </a:lnTo>
                    <a:lnTo>
                      <a:pt x="306" y="69"/>
                    </a:lnTo>
                    <a:lnTo>
                      <a:pt x="306" y="69"/>
                    </a:lnTo>
                    <a:lnTo>
                      <a:pt x="308" y="66"/>
                    </a:lnTo>
                    <a:lnTo>
                      <a:pt x="309" y="62"/>
                    </a:lnTo>
                    <a:lnTo>
                      <a:pt x="309" y="62"/>
                    </a:lnTo>
                    <a:lnTo>
                      <a:pt x="308" y="59"/>
                    </a:lnTo>
                    <a:lnTo>
                      <a:pt x="306" y="57"/>
                    </a:lnTo>
                    <a:lnTo>
                      <a:pt x="306" y="57"/>
                    </a:lnTo>
                    <a:lnTo>
                      <a:pt x="302" y="56"/>
                    </a:lnTo>
                    <a:lnTo>
                      <a:pt x="299" y="54"/>
                    </a:lnTo>
                    <a:lnTo>
                      <a:pt x="299" y="54"/>
                    </a:lnTo>
                    <a:lnTo>
                      <a:pt x="295" y="54"/>
                    </a:lnTo>
                    <a:lnTo>
                      <a:pt x="293" y="53"/>
                    </a:lnTo>
                    <a:lnTo>
                      <a:pt x="293" y="53"/>
                    </a:lnTo>
                    <a:lnTo>
                      <a:pt x="290" y="51"/>
                    </a:lnTo>
                    <a:lnTo>
                      <a:pt x="290" y="51"/>
                    </a:lnTo>
                    <a:lnTo>
                      <a:pt x="284" y="54"/>
                    </a:lnTo>
                    <a:lnTo>
                      <a:pt x="284" y="54"/>
                    </a:lnTo>
                    <a:lnTo>
                      <a:pt x="283" y="56"/>
                    </a:lnTo>
                    <a:lnTo>
                      <a:pt x="280" y="54"/>
                    </a:lnTo>
                    <a:lnTo>
                      <a:pt x="275" y="53"/>
                    </a:lnTo>
                    <a:lnTo>
                      <a:pt x="275" y="53"/>
                    </a:lnTo>
                    <a:lnTo>
                      <a:pt x="273" y="54"/>
                    </a:lnTo>
                    <a:lnTo>
                      <a:pt x="273" y="57"/>
                    </a:lnTo>
                    <a:lnTo>
                      <a:pt x="273" y="57"/>
                    </a:lnTo>
                    <a:lnTo>
                      <a:pt x="271" y="57"/>
                    </a:lnTo>
                    <a:lnTo>
                      <a:pt x="269" y="56"/>
                    </a:lnTo>
                    <a:lnTo>
                      <a:pt x="265" y="52"/>
                    </a:lnTo>
                    <a:lnTo>
                      <a:pt x="265" y="52"/>
                    </a:lnTo>
                    <a:lnTo>
                      <a:pt x="262" y="52"/>
                    </a:lnTo>
                    <a:lnTo>
                      <a:pt x="261" y="52"/>
                    </a:lnTo>
                    <a:lnTo>
                      <a:pt x="260" y="54"/>
                    </a:lnTo>
                    <a:lnTo>
                      <a:pt x="260" y="54"/>
                    </a:lnTo>
                    <a:lnTo>
                      <a:pt x="259" y="56"/>
                    </a:lnTo>
                    <a:lnTo>
                      <a:pt x="257" y="54"/>
                    </a:lnTo>
                    <a:lnTo>
                      <a:pt x="257" y="54"/>
                    </a:lnTo>
                    <a:lnTo>
                      <a:pt x="256" y="54"/>
                    </a:lnTo>
                    <a:lnTo>
                      <a:pt x="254" y="57"/>
                    </a:lnTo>
                    <a:lnTo>
                      <a:pt x="254" y="57"/>
                    </a:lnTo>
                    <a:lnTo>
                      <a:pt x="252" y="57"/>
                    </a:lnTo>
                    <a:lnTo>
                      <a:pt x="250" y="56"/>
                    </a:lnTo>
                    <a:lnTo>
                      <a:pt x="248" y="50"/>
                    </a:lnTo>
                    <a:lnTo>
                      <a:pt x="248" y="50"/>
                    </a:lnTo>
                    <a:lnTo>
                      <a:pt x="246" y="45"/>
                    </a:lnTo>
                    <a:lnTo>
                      <a:pt x="242" y="42"/>
                    </a:lnTo>
                    <a:lnTo>
                      <a:pt x="242" y="42"/>
                    </a:lnTo>
                    <a:lnTo>
                      <a:pt x="233" y="36"/>
                    </a:lnTo>
                    <a:lnTo>
                      <a:pt x="233" y="36"/>
                    </a:lnTo>
                    <a:lnTo>
                      <a:pt x="231" y="36"/>
                    </a:lnTo>
                    <a:lnTo>
                      <a:pt x="230" y="37"/>
                    </a:lnTo>
                    <a:lnTo>
                      <a:pt x="229" y="38"/>
                    </a:lnTo>
                    <a:lnTo>
                      <a:pt x="229" y="38"/>
                    </a:lnTo>
                    <a:lnTo>
                      <a:pt x="229" y="38"/>
                    </a:lnTo>
                    <a:lnTo>
                      <a:pt x="228" y="37"/>
                    </a:lnTo>
                    <a:lnTo>
                      <a:pt x="226" y="34"/>
                    </a:lnTo>
                    <a:lnTo>
                      <a:pt x="226" y="34"/>
                    </a:lnTo>
                    <a:lnTo>
                      <a:pt x="224" y="33"/>
                    </a:lnTo>
                    <a:lnTo>
                      <a:pt x="223" y="32"/>
                    </a:lnTo>
                    <a:lnTo>
                      <a:pt x="221" y="33"/>
                    </a:lnTo>
                    <a:lnTo>
                      <a:pt x="221" y="33"/>
                    </a:lnTo>
                    <a:lnTo>
                      <a:pt x="217" y="33"/>
                    </a:lnTo>
                    <a:lnTo>
                      <a:pt x="214" y="32"/>
                    </a:lnTo>
                    <a:lnTo>
                      <a:pt x="214" y="32"/>
                    </a:lnTo>
                    <a:lnTo>
                      <a:pt x="211" y="28"/>
                    </a:lnTo>
                    <a:lnTo>
                      <a:pt x="207" y="26"/>
                    </a:lnTo>
                    <a:lnTo>
                      <a:pt x="207" y="26"/>
                    </a:lnTo>
                    <a:lnTo>
                      <a:pt x="203" y="24"/>
                    </a:lnTo>
                    <a:lnTo>
                      <a:pt x="202" y="24"/>
                    </a:lnTo>
                    <a:lnTo>
                      <a:pt x="202" y="22"/>
                    </a:lnTo>
                    <a:lnTo>
                      <a:pt x="202" y="22"/>
                    </a:lnTo>
                    <a:lnTo>
                      <a:pt x="201" y="20"/>
                    </a:lnTo>
                    <a:lnTo>
                      <a:pt x="197" y="18"/>
                    </a:lnTo>
                    <a:lnTo>
                      <a:pt x="193" y="17"/>
                    </a:lnTo>
                    <a:lnTo>
                      <a:pt x="189" y="16"/>
                    </a:lnTo>
                    <a:lnTo>
                      <a:pt x="189" y="16"/>
                    </a:lnTo>
                    <a:lnTo>
                      <a:pt x="183" y="17"/>
                    </a:lnTo>
                    <a:lnTo>
                      <a:pt x="178" y="18"/>
                    </a:lnTo>
                    <a:lnTo>
                      <a:pt x="178" y="18"/>
                    </a:lnTo>
                    <a:lnTo>
                      <a:pt x="174" y="18"/>
                    </a:lnTo>
                    <a:lnTo>
                      <a:pt x="172" y="18"/>
                    </a:lnTo>
                    <a:lnTo>
                      <a:pt x="172" y="18"/>
                    </a:lnTo>
                    <a:lnTo>
                      <a:pt x="170" y="18"/>
                    </a:lnTo>
                    <a:lnTo>
                      <a:pt x="169" y="19"/>
                    </a:lnTo>
                    <a:lnTo>
                      <a:pt x="165" y="21"/>
                    </a:lnTo>
                    <a:lnTo>
                      <a:pt x="165" y="21"/>
                    </a:lnTo>
                    <a:lnTo>
                      <a:pt x="162" y="24"/>
                    </a:lnTo>
                    <a:lnTo>
                      <a:pt x="160" y="26"/>
                    </a:lnTo>
                    <a:lnTo>
                      <a:pt x="160" y="26"/>
                    </a:lnTo>
                    <a:lnTo>
                      <a:pt x="159" y="29"/>
                    </a:lnTo>
                    <a:lnTo>
                      <a:pt x="159" y="31"/>
                    </a:lnTo>
                    <a:lnTo>
                      <a:pt x="159" y="31"/>
                    </a:lnTo>
                    <a:lnTo>
                      <a:pt x="157" y="33"/>
                    </a:lnTo>
                    <a:lnTo>
                      <a:pt x="154" y="35"/>
                    </a:lnTo>
                    <a:lnTo>
                      <a:pt x="154" y="35"/>
                    </a:lnTo>
                    <a:lnTo>
                      <a:pt x="153" y="36"/>
                    </a:lnTo>
                    <a:lnTo>
                      <a:pt x="152" y="35"/>
                    </a:lnTo>
                    <a:lnTo>
                      <a:pt x="152" y="35"/>
                    </a:lnTo>
                    <a:lnTo>
                      <a:pt x="150" y="36"/>
                    </a:lnTo>
                    <a:lnTo>
                      <a:pt x="146" y="38"/>
                    </a:lnTo>
                    <a:lnTo>
                      <a:pt x="146" y="38"/>
                    </a:lnTo>
                    <a:lnTo>
                      <a:pt x="144" y="39"/>
                    </a:lnTo>
                    <a:lnTo>
                      <a:pt x="143" y="41"/>
                    </a:lnTo>
                    <a:lnTo>
                      <a:pt x="142" y="45"/>
                    </a:lnTo>
                    <a:lnTo>
                      <a:pt x="142" y="45"/>
                    </a:lnTo>
                    <a:lnTo>
                      <a:pt x="141" y="47"/>
                    </a:lnTo>
                    <a:lnTo>
                      <a:pt x="139" y="48"/>
                    </a:lnTo>
                    <a:lnTo>
                      <a:pt x="136" y="49"/>
                    </a:lnTo>
                    <a:lnTo>
                      <a:pt x="136" y="49"/>
                    </a:lnTo>
                    <a:lnTo>
                      <a:pt x="132" y="51"/>
                    </a:lnTo>
                    <a:lnTo>
                      <a:pt x="130" y="52"/>
                    </a:lnTo>
                    <a:lnTo>
                      <a:pt x="130" y="52"/>
                    </a:lnTo>
                    <a:lnTo>
                      <a:pt x="129" y="52"/>
                    </a:lnTo>
                    <a:lnTo>
                      <a:pt x="128" y="52"/>
                    </a:lnTo>
                    <a:lnTo>
                      <a:pt x="126" y="50"/>
                    </a:lnTo>
                    <a:lnTo>
                      <a:pt x="126" y="50"/>
                    </a:lnTo>
                    <a:lnTo>
                      <a:pt x="123" y="49"/>
                    </a:lnTo>
                    <a:lnTo>
                      <a:pt x="120" y="48"/>
                    </a:lnTo>
                    <a:lnTo>
                      <a:pt x="120" y="48"/>
                    </a:lnTo>
                    <a:lnTo>
                      <a:pt x="115" y="51"/>
                    </a:lnTo>
                    <a:lnTo>
                      <a:pt x="115" y="51"/>
                    </a:lnTo>
                    <a:lnTo>
                      <a:pt x="114" y="52"/>
                    </a:lnTo>
                    <a:lnTo>
                      <a:pt x="113" y="51"/>
                    </a:lnTo>
                    <a:lnTo>
                      <a:pt x="113" y="51"/>
                    </a:lnTo>
                    <a:lnTo>
                      <a:pt x="112" y="51"/>
                    </a:lnTo>
                    <a:lnTo>
                      <a:pt x="112" y="51"/>
                    </a:lnTo>
                    <a:lnTo>
                      <a:pt x="111" y="53"/>
                    </a:lnTo>
                    <a:lnTo>
                      <a:pt x="109" y="54"/>
                    </a:lnTo>
                    <a:lnTo>
                      <a:pt x="109" y="54"/>
                    </a:lnTo>
                    <a:lnTo>
                      <a:pt x="107" y="54"/>
                    </a:lnTo>
                    <a:lnTo>
                      <a:pt x="107" y="57"/>
                    </a:lnTo>
                    <a:lnTo>
                      <a:pt x="107" y="57"/>
                    </a:lnTo>
                    <a:lnTo>
                      <a:pt x="105" y="58"/>
                    </a:lnTo>
                    <a:lnTo>
                      <a:pt x="101" y="57"/>
                    </a:lnTo>
                    <a:lnTo>
                      <a:pt x="101" y="57"/>
                    </a:lnTo>
                    <a:lnTo>
                      <a:pt x="100" y="57"/>
                    </a:lnTo>
                    <a:lnTo>
                      <a:pt x="99" y="56"/>
                    </a:lnTo>
                    <a:lnTo>
                      <a:pt x="99" y="53"/>
                    </a:lnTo>
                    <a:lnTo>
                      <a:pt x="99" y="53"/>
                    </a:lnTo>
                    <a:lnTo>
                      <a:pt x="97" y="52"/>
                    </a:lnTo>
                    <a:lnTo>
                      <a:pt x="97" y="51"/>
                    </a:lnTo>
                    <a:lnTo>
                      <a:pt x="96" y="50"/>
                    </a:lnTo>
                    <a:lnTo>
                      <a:pt x="96" y="50"/>
                    </a:lnTo>
                    <a:lnTo>
                      <a:pt x="96" y="52"/>
                    </a:lnTo>
                    <a:lnTo>
                      <a:pt x="96" y="54"/>
                    </a:lnTo>
                    <a:lnTo>
                      <a:pt x="95" y="56"/>
                    </a:lnTo>
                    <a:lnTo>
                      <a:pt x="95" y="56"/>
                    </a:lnTo>
                    <a:lnTo>
                      <a:pt x="94" y="58"/>
                    </a:lnTo>
                    <a:lnTo>
                      <a:pt x="94" y="59"/>
                    </a:lnTo>
                    <a:lnTo>
                      <a:pt x="94" y="62"/>
                    </a:lnTo>
                    <a:lnTo>
                      <a:pt x="94" y="62"/>
                    </a:lnTo>
                    <a:lnTo>
                      <a:pt x="96" y="64"/>
                    </a:lnTo>
                    <a:lnTo>
                      <a:pt x="99" y="65"/>
                    </a:lnTo>
                    <a:lnTo>
                      <a:pt x="99" y="65"/>
                    </a:lnTo>
                    <a:lnTo>
                      <a:pt x="104" y="69"/>
                    </a:lnTo>
                    <a:lnTo>
                      <a:pt x="107" y="73"/>
                    </a:lnTo>
                    <a:lnTo>
                      <a:pt x="107" y="73"/>
                    </a:lnTo>
                    <a:lnTo>
                      <a:pt x="109" y="74"/>
                    </a:lnTo>
                    <a:lnTo>
                      <a:pt x="111" y="74"/>
                    </a:lnTo>
                    <a:lnTo>
                      <a:pt x="112" y="75"/>
                    </a:lnTo>
                    <a:lnTo>
                      <a:pt x="112" y="75"/>
                    </a:lnTo>
                    <a:lnTo>
                      <a:pt x="114" y="78"/>
                    </a:lnTo>
                    <a:lnTo>
                      <a:pt x="115" y="80"/>
                    </a:lnTo>
                    <a:lnTo>
                      <a:pt x="115" y="80"/>
                    </a:lnTo>
                    <a:lnTo>
                      <a:pt x="115" y="81"/>
                    </a:lnTo>
                    <a:lnTo>
                      <a:pt x="115" y="83"/>
                    </a:lnTo>
                    <a:lnTo>
                      <a:pt x="114" y="88"/>
                    </a:lnTo>
                    <a:lnTo>
                      <a:pt x="114" y="88"/>
                    </a:lnTo>
                    <a:lnTo>
                      <a:pt x="115" y="92"/>
                    </a:lnTo>
                    <a:lnTo>
                      <a:pt x="117" y="97"/>
                    </a:lnTo>
                    <a:lnTo>
                      <a:pt x="117" y="97"/>
                    </a:lnTo>
                    <a:lnTo>
                      <a:pt x="120" y="100"/>
                    </a:lnTo>
                    <a:lnTo>
                      <a:pt x="123" y="103"/>
                    </a:lnTo>
                    <a:lnTo>
                      <a:pt x="123" y="103"/>
                    </a:lnTo>
                    <a:lnTo>
                      <a:pt x="125" y="102"/>
                    </a:lnTo>
                    <a:lnTo>
                      <a:pt x="128" y="102"/>
                    </a:lnTo>
                    <a:lnTo>
                      <a:pt x="128" y="102"/>
                    </a:lnTo>
                    <a:lnTo>
                      <a:pt x="130" y="102"/>
                    </a:lnTo>
                    <a:lnTo>
                      <a:pt x="130" y="103"/>
                    </a:lnTo>
                    <a:lnTo>
                      <a:pt x="131" y="106"/>
                    </a:lnTo>
                    <a:lnTo>
                      <a:pt x="131" y="106"/>
                    </a:lnTo>
                    <a:lnTo>
                      <a:pt x="131" y="107"/>
                    </a:lnTo>
                    <a:lnTo>
                      <a:pt x="129" y="108"/>
                    </a:lnTo>
                    <a:lnTo>
                      <a:pt x="127" y="110"/>
                    </a:lnTo>
                    <a:lnTo>
                      <a:pt x="127" y="110"/>
                    </a:lnTo>
                    <a:lnTo>
                      <a:pt x="126" y="113"/>
                    </a:lnTo>
                    <a:lnTo>
                      <a:pt x="125" y="116"/>
                    </a:lnTo>
                    <a:lnTo>
                      <a:pt x="125" y="116"/>
                    </a:lnTo>
                    <a:lnTo>
                      <a:pt x="124" y="119"/>
                    </a:lnTo>
                    <a:lnTo>
                      <a:pt x="123" y="122"/>
                    </a:lnTo>
                    <a:lnTo>
                      <a:pt x="123" y="122"/>
                    </a:lnTo>
                    <a:lnTo>
                      <a:pt x="120" y="125"/>
                    </a:lnTo>
                    <a:lnTo>
                      <a:pt x="118" y="127"/>
                    </a:lnTo>
                    <a:lnTo>
                      <a:pt x="118" y="127"/>
                    </a:lnTo>
                    <a:lnTo>
                      <a:pt x="117" y="129"/>
                    </a:lnTo>
                    <a:lnTo>
                      <a:pt x="118" y="130"/>
                    </a:lnTo>
                    <a:lnTo>
                      <a:pt x="118" y="134"/>
                    </a:lnTo>
                    <a:lnTo>
                      <a:pt x="118" y="134"/>
                    </a:lnTo>
                    <a:lnTo>
                      <a:pt x="119" y="135"/>
                    </a:lnTo>
                    <a:lnTo>
                      <a:pt x="120" y="136"/>
                    </a:lnTo>
                    <a:lnTo>
                      <a:pt x="123" y="136"/>
                    </a:lnTo>
                    <a:lnTo>
                      <a:pt x="123" y="136"/>
                    </a:lnTo>
                    <a:lnTo>
                      <a:pt x="124" y="139"/>
                    </a:lnTo>
                    <a:lnTo>
                      <a:pt x="123" y="144"/>
                    </a:lnTo>
                    <a:lnTo>
                      <a:pt x="123" y="144"/>
                    </a:lnTo>
                    <a:lnTo>
                      <a:pt x="123" y="147"/>
                    </a:lnTo>
                    <a:lnTo>
                      <a:pt x="122" y="151"/>
                    </a:lnTo>
                    <a:lnTo>
                      <a:pt x="119" y="155"/>
                    </a:lnTo>
                    <a:lnTo>
                      <a:pt x="119" y="155"/>
                    </a:lnTo>
                    <a:lnTo>
                      <a:pt x="118" y="158"/>
                    </a:lnTo>
                    <a:lnTo>
                      <a:pt x="117" y="161"/>
                    </a:lnTo>
                    <a:lnTo>
                      <a:pt x="117" y="161"/>
                    </a:lnTo>
                    <a:lnTo>
                      <a:pt x="116" y="163"/>
                    </a:lnTo>
                    <a:lnTo>
                      <a:pt x="115" y="165"/>
                    </a:lnTo>
                    <a:lnTo>
                      <a:pt x="111" y="167"/>
                    </a:lnTo>
                    <a:lnTo>
                      <a:pt x="111" y="167"/>
                    </a:lnTo>
                    <a:lnTo>
                      <a:pt x="110" y="167"/>
                    </a:lnTo>
                    <a:lnTo>
                      <a:pt x="108" y="166"/>
                    </a:lnTo>
                    <a:lnTo>
                      <a:pt x="105" y="164"/>
                    </a:lnTo>
                    <a:lnTo>
                      <a:pt x="105" y="164"/>
                    </a:lnTo>
                    <a:lnTo>
                      <a:pt x="101" y="161"/>
                    </a:lnTo>
                    <a:lnTo>
                      <a:pt x="99" y="160"/>
                    </a:lnTo>
                    <a:lnTo>
                      <a:pt x="99" y="160"/>
                    </a:lnTo>
                    <a:lnTo>
                      <a:pt x="97" y="161"/>
                    </a:lnTo>
                    <a:lnTo>
                      <a:pt x="96" y="162"/>
                    </a:lnTo>
                    <a:lnTo>
                      <a:pt x="94" y="164"/>
                    </a:lnTo>
                    <a:lnTo>
                      <a:pt x="94" y="164"/>
                    </a:lnTo>
                    <a:lnTo>
                      <a:pt x="94" y="167"/>
                    </a:lnTo>
                    <a:lnTo>
                      <a:pt x="95" y="170"/>
                    </a:lnTo>
                    <a:lnTo>
                      <a:pt x="95" y="170"/>
                    </a:lnTo>
                    <a:lnTo>
                      <a:pt x="97" y="175"/>
                    </a:lnTo>
                    <a:lnTo>
                      <a:pt x="100" y="178"/>
                    </a:lnTo>
                    <a:lnTo>
                      <a:pt x="100" y="178"/>
                    </a:lnTo>
                    <a:lnTo>
                      <a:pt x="101" y="179"/>
                    </a:lnTo>
                    <a:lnTo>
                      <a:pt x="100" y="180"/>
                    </a:lnTo>
                    <a:lnTo>
                      <a:pt x="100" y="180"/>
                    </a:lnTo>
                    <a:lnTo>
                      <a:pt x="101" y="183"/>
                    </a:lnTo>
                    <a:lnTo>
                      <a:pt x="104" y="185"/>
                    </a:lnTo>
                    <a:lnTo>
                      <a:pt x="104" y="185"/>
                    </a:lnTo>
                    <a:lnTo>
                      <a:pt x="105" y="189"/>
                    </a:lnTo>
                    <a:lnTo>
                      <a:pt x="107" y="193"/>
                    </a:lnTo>
                    <a:lnTo>
                      <a:pt x="107" y="193"/>
                    </a:lnTo>
                    <a:lnTo>
                      <a:pt x="107" y="195"/>
                    </a:lnTo>
                    <a:lnTo>
                      <a:pt x="107" y="196"/>
                    </a:lnTo>
                    <a:lnTo>
                      <a:pt x="105" y="198"/>
                    </a:lnTo>
                    <a:lnTo>
                      <a:pt x="105" y="198"/>
                    </a:lnTo>
                    <a:lnTo>
                      <a:pt x="105" y="199"/>
                    </a:lnTo>
                    <a:lnTo>
                      <a:pt x="105" y="200"/>
                    </a:lnTo>
                    <a:lnTo>
                      <a:pt x="106" y="202"/>
                    </a:lnTo>
                    <a:lnTo>
                      <a:pt x="106" y="202"/>
                    </a:lnTo>
                    <a:lnTo>
                      <a:pt x="106" y="203"/>
                    </a:lnTo>
                    <a:lnTo>
                      <a:pt x="104" y="205"/>
                    </a:lnTo>
                    <a:lnTo>
                      <a:pt x="99" y="207"/>
                    </a:lnTo>
                    <a:lnTo>
                      <a:pt x="99" y="207"/>
                    </a:lnTo>
                    <a:lnTo>
                      <a:pt x="99" y="209"/>
                    </a:lnTo>
                    <a:lnTo>
                      <a:pt x="100" y="210"/>
                    </a:lnTo>
                    <a:lnTo>
                      <a:pt x="104" y="214"/>
                    </a:lnTo>
                    <a:lnTo>
                      <a:pt x="104" y="214"/>
                    </a:lnTo>
                    <a:lnTo>
                      <a:pt x="105" y="215"/>
                    </a:lnTo>
                    <a:lnTo>
                      <a:pt x="105" y="218"/>
                    </a:lnTo>
                    <a:lnTo>
                      <a:pt x="105" y="218"/>
                    </a:lnTo>
                    <a:lnTo>
                      <a:pt x="105" y="220"/>
                    </a:lnTo>
                    <a:lnTo>
                      <a:pt x="102" y="221"/>
                    </a:lnTo>
                    <a:lnTo>
                      <a:pt x="102" y="221"/>
                    </a:lnTo>
                    <a:lnTo>
                      <a:pt x="102" y="223"/>
                    </a:lnTo>
                    <a:lnTo>
                      <a:pt x="104" y="225"/>
                    </a:lnTo>
                    <a:lnTo>
                      <a:pt x="104" y="225"/>
                    </a:lnTo>
                    <a:lnTo>
                      <a:pt x="107" y="228"/>
                    </a:lnTo>
                    <a:lnTo>
                      <a:pt x="110" y="231"/>
                    </a:lnTo>
                    <a:lnTo>
                      <a:pt x="110" y="231"/>
                    </a:lnTo>
                    <a:lnTo>
                      <a:pt x="113" y="233"/>
                    </a:lnTo>
                    <a:lnTo>
                      <a:pt x="116" y="237"/>
                    </a:lnTo>
                    <a:lnTo>
                      <a:pt x="116" y="237"/>
                    </a:lnTo>
                    <a:lnTo>
                      <a:pt x="119" y="239"/>
                    </a:lnTo>
                    <a:lnTo>
                      <a:pt x="119" y="241"/>
                    </a:lnTo>
                    <a:lnTo>
                      <a:pt x="119" y="241"/>
                    </a:lnTo>
                    <a:lnTo>
                      <a:pt x="119" y="243"/>
                    </a:lnTo>
                    <a:lnTo>
                      <a:pt x="119" y="246"/>
                    </a:lnTo>
                    <a:lnTo>
                      <a:pt x="119" y="247"/>
                    </a:lnTo>
                    <a:lnTo>
                      <a:pt x="119" y="247"/>
                    </a:lnTo>
                    <a:lnTo>
                      <a:pt x="119" y="248"/>
                    </a:lnTo>
                    <a:lnTo>
                      <a:pt x="119" y="250"/>
                    </a:lnTo>
                    <a:lnTo>
                      <a:pt x="117" y="253"/>
                    </a:lnTo>
                    <a:lnTo>
                      <a:pt x="117" y="253"/>
                    </a:lnTo>
                    <a:lnTo>
                      <a:pt x="116" y="254"/>
                    </a:lnTo>
                    <a:lnTo>
                      <a:pt x="114" y="254"/>
                    </a:lnTo>
                    <a:lnTo>
                      <a:pt x="112" y="254"/>
                    </a:lnTo>
                    <a:lnTo>
                      <a:pt x="112" y="254"/>
                    </a:lnTo>
                    <a:lnTo>
                      <a:pt x="111" y="254"/>
                    </a:lnTo>
                    <a:lnTo>
                      <a:pt x="110" y="255"/>
                    </a:lnTo>
                    <a:lnTo>
                      <a:pt x="109" y="258"/>
                    </a:lnTo>
                    <a:lnTo>
                      <a:pt x="109" y="258"/>
                    </a:lnTo>
                    <a:lnTo>
                      <a:pt x="106" y="265"/>
                    </a:lnTo>
                    <a:lnTo>
                      <a:pt x="106" y="265"/>
                    </a:lnTo>
                    <a:lnTo>
                      <a:pt x="106" y="267"/>
                    </a:lnTo>
                    <a:lnTo>
                      <a:pt x="106" y="270"/>
                    </a:lnTo>
                    <a:lnTo>
                      <a:pt x="107" y="274"/>
                    </a:lnTo>
                    <a:lnTo>
                      <a:pt x="107" y="274"/>
                    </a:lnTo>
                    <a:lnTo>
                      <a:pt x="107" y="276"/>
                    </a:lnTo>
                    <a:lnTo>
                      <a:pt x="106" y="278"/>
                    </a:lnTo>
                    <a:lnTo>
                      <a:pt x="104" y="280"/>
                    </a:lnTo>
                    <a:lnTo>
                      <a:pt x="104" y="280"/>
                    </a:lnTo>
                    <a:lnTo>
                      <a:pt x="102" y="282"/>
                    </a:lnTo>
                    <a:lnTo>
                      <a:pt x="100" y="282"/>
                    </a:lnTo>
                    <a:lnTo>
                      <a:pt x="99" y="283"/>
                    </a:lnTo>
                    <a:lnTo>
                      <a:pt x="98" y="284"/>
                    </a:lnTo>
                    <a:lnTo>
                      <a:pt x="98" y="284"/>
                    </a:lnTo>
                    <a:lnTo>
                      <a:pt x="94" y="287"/>
                    </a:lnTo>
                    <a:lnTo>
                      <a:pt x="91" y="290"/>
                    </a:lnTo>
                    <a:lnTo>
                      <a:pt x="91" y="290"/>
                    </a:lnTo>
                    <a:lnTo>
                      <a:pt x="89" y="291"/>
                    </a:lnTo>
                    <a:lnTo>
                      <a:pt x="88" y="293"/>
                    </a:lnTo>
                    <a:lnTo>
                      <a:pt x="88" y="296"/>
                    </a:lnTo>
                    <a:lnTo>
                      <a:pt x="88" y="297"/>
                    </a:lnTo>
                    <a:lnTo>
                      <a:pt x="88" y="297"/>
                    </a:lnTo>
                    <a:lnTo>
                      <a:pt x="89" y="302"/>
                    </a:lnTo>
                    <a:lnTo>
                      <a:pt x="90" y="305"/>
                    </a:lnTo>
                    <a:lnTo>
                      <a:pt x="89" y="307"/>
                    </a:lnTo>
                    <a:lnTo>
                      <a:pt x="89" y="307"/>
                    </a:lnTo>
                    <a:lnTo>
                      <a:pt x="89" y="310"/>
                    </a:lnTo>
                    <a:lnTo>
                      <a:pt x="87" y="311"/>
                    </a:lnTo>
                    <a:lnTo>
                      <a:pt x="83" y="311"/>
                    </a:lnTo>
                    <a:lnTo>
                      <a:pt x="83" y="311"/>
                    </a:lnTo>
                    <a:lnTo>
                      <a:pt x="82" y="312"/>
                    </a:lnTo>
                    <a:lnTo>
                      <a:pt x="82" y="312"/>
                    </a:lnTo>
                    <a:lnTo>
                      <a:pt x="82" y="315"/>
                    </a:lnTo>
                    <a:lnTo>
                      <a:pt x="82" y="315"/>
                    </a:lnTo>
                    <a:lnTo>
                      <a:pt x="81" y="317"/>
                    </a:lnTo>
                    <a:lnTo>
                      <a:pt x="80" y="318"/>
                    </a:lnTo>
                    <a:lnTo>
                      <a:pt x="78" y="320"/>
                    </a:lnTo>
                    <a:lnTo>
                      <a:pt x="78" y="322"/>
                    </a:lnTo>
                    <a:lnTo>
                      <a:pt x="78" y="322"/>
                    </a:lnTo>
                    <a:lnTo>
                      <a:pt x="78" y="326"/>
                    </a:lnTo>
                    <a:lnTo>
                      <a:pt x="77" y="329"/>
                    </a:lnTo>
                    <a:lnTo>
                      <a:pt x="77" y="329"/>
                    </a:lnTo>
                    <a:lnTo>
                      <a:pt x="76" y="330"/>
                    </a:lnTo>
                    <a:lnTo>
                      <a:pt x="74" y="331"/>
                    </a:lnTo>
                    <a:lnTo>
                      <a:pt x="69" y="334"/>
                    </a:lnTo>
                    <a:lnTo>
                      <a:pt x="69" y="334"/>
                    </a:lnTo>
                    <a:lnTo>
                      <a:pt x="68" y="335"/>
                    </a:lnTo>
                    <a:lnTo>
                      <a:pt x="68" y="337"/>
                    </a:lnTo>
                    <a:lnTo>
                      <a:pt x="69" y="342"/>
                    </a:lnTo>
                    <a:lnTo>
                      <a:pt x="69" y="342"/>
                    </a:lnTo>
                    <a:lnTo>
                      <a:pt x="68" y="350"/>
                    </a:lnTo>
                    <a:lnTo>
                      <a:pt x="68" y="350"/>
                    </a:lnTo>
                    <a:lnTo>
                      <a:pt x="68" y="352"/>
                    </a:lnTo>
                    <a:lnTo>
                      <a:pt x="69" y="354"/>
                    </a:lnTo>
                    <a:lnTo>
                      <a:pt x="69" y="354"/>
                    </a:lnTo>
                    <a:lnTo>
                      <a:pt x="69" y="361"/>
                    </a:lnTo>
                    <a:lnTo>
                      <a:pt x="69" y="361"/>
                    </a:lnTo>
                    <a:lnTo>
                      <a:pt x="72" y="365"/>
                    </a:lnTo>
                    <a:lnTo>
                      <a:pt x="73" y="368"/>
                    </a:lnTo>
                    <a:lnTo>
                      <a:pt x="73" y="370"/>
                    </a:lnTo>
                    <a:lnTo>
                      <a:pt x="73" y="370"/>
                    </a:lnTo>
                    <a:lnTo>
                      <a:pt x="73" y="374"/>
                    </a:lnTo>
                    <a:lnTo>
                      <a:pt x="70" y="377"/>
                    </a:lnTo>
                    <a:lnTo>
                      <a:pt x="70" y="377"/>
                    </a:lnTo>
                    <a:lnTo>
                      <a:pt x="68" y="380"/>
                    </a:lnTo>
                    <a:lnTo>
                      <a:pt x="68" y="383"/>
                    </a:lnTo>
                    <a:lnTo>
                      <a:pt x="68" y="383"/>
                    </a:lnTo>
                    <a:lnTo>
                      <a:pt x="67" y="385"/>
                    </a:lnTo>
                    <a:lnTo>
                      <a:pt x="66" y="386"/>
                    </a:lnTo>
                    <a:lnTo>
                      <a:pt x="63" y="388"/>
                    </a:lnTo>
                    <a:lnTo>
                      <a:pt x="63" y="388"/>
                    </a:lnTo>
                    <a:lnTo>
                      <a:pt x="61" y="392"/>
                    </a:lnTo>
                    <a:lnTo>
                      <a:pt x="59" y="395"/>
                    </a:lnTo>
                    <a:lnTo>
                      <a:pt x="59" y="395"/>
                    </a:lnTo>
                    <a:lnTo>
                      <a:pt x="57" y="398"/>
                    </a:lnTo>
                    <a:lnTo>
                      <a:pt x="53" y="400"/>
                    </a:lnTo>
                    <a:lnTo>
                      <a:pt x="53" y="400"/>
                    </a:lnTo>
                    <a:lnTo>
                      <a:pt x="53" y="401"/>
                    </a:lnTo>
                    <a:lnTo>
                      <a:pt x="53" y="402"/>
                    </a:lnTo>
                    <a:lnTo>
                      <a:pt x="53" y="404"/>
                    </a:lnTo>
                    <a:lnTo>
                      <a:pt x="53" y="404"/>
                    </a:lnTo>
                    <a:lnTo>
                      <a:pt x="52" y="408"/>
                    </a:lnTo>
                    <a:lnTo>
                      <a:pt x="51" y="411"/>
                    </a:lnTo>
                    <a:lnTo>
                      <a:pt x="51" y="414"/>
                    </a:lnTo>
                    <a:lnTo>
                      <a:pt x="51" y="414"/>
                    </a:lnTo>
                    <a:lnTo>
                      <a:pt x="51" y="417"/>
                    </a:lnTo>
                    <a:lnTo>
                      <a:pt x="50" y="419"/>
                    </a:lnTo>
                    <a:lnTo>
                      <a:pt x="49" y="420"/>
                    </a:lnTo>
                    <a:lnTo>
                      <a:pt x="49" y="420"/>
                    </a:lnTo>
                    <a:lnTo>
                      <a:pt x="45" y="422"/>
                    </a:lnTo>
                    <a:lnTo>
                      <a:pt x="41" y="424"/>
                    </a:lnTo>
                    <a:lnTo>
                      <a:pt x="41" y="424"/>
                    </a:lnTo>
                    <a:lnTo>
                      <a:pt x="38" y="424"/>
                    </a:lnTo>
                    <a:lnTo>
                      <a:pt x="38" y="426"/>
                    </a:lnTo>
                    <a:lnTo>
                      <a:pt x="38" y="426"/>
                    </a:lnTo>
                    <a:lnTo>
                      <a:pt x="36" y="427"/>
                    </a:lnTo>
                    <a:lnTo>
                      <a:pt x="34" y="428"/>
                    </a:lnTo>
                    <a:lnTo>
                      <a:pt x="29" y="429"/>
                    </a:lnTo>
                    <a:lnTo>
                      <a:pt x="29" y="429"/>
                    </a:lnTo>
                    <a:lnTo>
                      <a:pt x="25" y="430"/>
                    </a:lnTo>
                    <a:lnTo>
                      <a:pt x="23" y="430"/>
                    </a:lnTo>
                    <a:lnTo>
                      <a:pt x="21" y="430"/>
                    </a:lnTo>
                    <a:lnTo>
                      <a:pt x="21" y="430"/>
                    </a:lnTo>
                    <a:lnTo>
                      <a:pt x="18" y="429"/>
                    </a:lnTo>
                    <a:lnTo>
                      <a:pt x="14" y="429"/>
                    </a:lnTo>
                    <a:lnTo>
                      <a:pt x="9" y="430"/>
                    </a:lnTo>
                    <a:lnTo>
                      <a:pt x="9" y="430"/>
                    </a:lnTo>
                    <a:lnTo>
                      <a:pt x="3" y="429"/>
                    </a:lnTo>
                    <a:lnTo>
                      <a:pt x="1" y="429"/>
                    </a:lnTo>
                    <a:lnTo>
                      <a:pt x="0" y="429"/>
                    </a:lnTo>
                    <a:lnTo>
                      <a:pt x="0" y="429"/>
                    </a:lnTo>
                    <a:lnTo>
                      <a:pt x="0" y="430"/>
                    </a:lnTo>
                    <a:lnTo>
                      <a:pt x="0" y="431"/>
                    </a:lnTo>
                    <a:lnTo>
                      <a:pt x="1" y="433"/>
                    </a:lnTo>
                    <a:lnTo>
                      <a:pt x="1" y="433"/>
                    </a:lnTo>
                    <a:lnTo>
                      <a:pt x="1" y="434"/>
                    </a:lnTo>
                    <a:lnTo>
                      <a:pt x="1" y="436"/>
                    </a:lnTo>
                    <a:lnTo>
                      <a:pt x="0" y="438"/>
                    </a:lnTo>
                    <a:lnTo>
                      <a:pt x="0" y="440"/>
                    </a:lnTo>
                    <a:lnTo>
                      <a:pt x="0" y="440"/>
                    </a:lnTo>
                    <a:lnTo>
                      <a:pt x="0" y="443"/>
                    </a:lnTo>
                    <a:lnTo>
                      <a:pt x="2" y="446"/>
                    </a:lnTo>
                    <a:lnTo>
                      <a:pt x="4" y="451"/>
                    </a:lnTo>
                    <a:lnTo>
                      <a:pt x="4" y="451"/>
                    </a:lnTo>
                    <a:lnTo>
                      <a:pt x="4" y="453"/>
                    </a:lnTo>
                    <a:lnTo>
                      <a:pt x="3" y="453"/>
                    </a:lnTo>
                    <a:lnTo>
                      <a:pt x="2" y="454"/>
                    </a:lnTo>
                    <a:lnTo>
                      <a:pt x="1" y="456"/>
                    </a:lnTo>
                    <a:lnTo>
                      <a:pt x="1" y="456"/>
                    </a:lnTo>
                    <a:lnTo>
                      <a:pt x="0" y="460"/>
                    </a:lnTo>
                    <a:lnTo>
                      <a:pt x="0" y="463"/>
                    </a:lnTo>
                    <a:lnTo>
                      <a:pt x="0" y="463"/>
                    </a:lnTo>
                    <a:lnTo>
                      <a:pt x="0" y="465"/>
                    </a:lnTo>
                    <a:lnTo>
                      <a:pt x="0" y="465"/>
                    </a:lnTo>
                    <a:lnTo>
                      <a:pt x="0" y="465"/>
                    </a:lnTo>
                    <a:lnTo>
                      <a:pt x="4" y="466"/>
                    </a:lnTo>
                    <a:lnTo>
                      <a:pt x="10" y="469"/>
                    </a:lnTo>
                    <a:lnTo>
                      <a:pt x="10" y="469"/>
                    </a:lnTo>
                    <a:lnTo>
                      <a:pt x="12" y="471"/>
                    </a:lnTo>
                    <a:lnTo>
                      <a:pt x="14" y="473"/>
                    </a:lnTo>
                    <a:lnTo>
                      <a:pt x="14" y="473"/>
                    </a:lnTo>
                    <a:lnTo>
                      <a:pt x="22" y="476"/>
                    </a:lnTo>
                    <a:lnTo>
                      <a:pt x="22" y="476"/>
                    </a:lnTo>
                    <a:lnTo>
                      <a:pt x="25" y="477"/>
                    </a:lnTo>
                    <a:lnTo>
                      <a:pt x="27" y="476"/>
                    </a:lnTo>
                    <a:lnTo>
                      <a:pt x="27" y="476"/>
                    </a:lnTo>
                    <a:lnTo>
                      <a:pt x="28" y="475"/>
                    </a:lnTo>
                    <a:lnTo>
                      <a:pt x="30" y="474"/>
                    </a:lnTo>
                    <a:lnTo>
                      <a:pt x="30" y="474"/>
                    </a:lnTo>
                    <a:lnTo>
                      <a:pt x="34" y="475"/>
                    </a:lnTo>
                    <a:lnTo>
                      <a:pt x="38" y="476"/>
                    </a:lnTo>
                    <a:lnTo>
                      <a:pt x="38" y="476"/>
                    </a:lnTo>
                    <a:lnTo>
                      <a:pt x="38" y="475"/>
                    </a:lnTo>
                    <a:lnTo>
                      <a:pt x="38" y="473"/>
                    </a:lnTo>
                    <a:lnTo>
                      <a:pt x="40" y="470"/>
                    </a:lnTo>
                    <a:lnTo>
                      <a:pt x="40" y="470"/>
                    </a:lnTo>
                    <a:lnTo>
                      <a:pt x="41" y="468"/>
                    </a:lnTo>
                    <a:lnTo>
                      <a:pt x="43" y="468"/>
                    </a:lnTo>
                    <a:lnTo>
                      <a:pt x="46" y="466"/>
                    </a:lnTo>
                    <a:lnTo>
                      <a:pt x="46" y="466"/>
                    </a:lnTo>
                    <a:lnTo>
                      <a:pt x="47" y="468"/>
                    </a:lnTo>
                    <a:lnTo>
                      <a:pt x="47" y="470"/>
                    </a:lnTo>
                    <a:lnTo>
                      <a:pt x="47" y="470"/>
                    </a:lnTo>
                    <a:lnTo>
                      <a:pt x="47" y="471"/>
                    </a:lnTo>
                    <a:lnTo>
                      <a:pt x="48" y="471"/>
                    </a:lnTo>
                    <a:lnTo>
                      <a:pt x="51" y="472"/>
                    </a:lnTo>
                    <a:lnTo>
                      <a:pt x="51" y="472"/>
                    </a:lnTo>
                    <a:lnTo>
                      <a:pt x="53" y="474"/>
                    </a:lnTo>
                    <a:lnTo>
                      <a:pt x="54" y="475"/>
                    </a:lnTo>
                    <a:lnTo>
                      <a:pt x="56" y="475"/>
                    </a:lnTo>
                    <a:lnTo>
                      <a:pt x="56" y="475"/>
                    </a:lnTo>
                    <a:lnTo>
                      <a:pt x="57" y="475"/>
                    </a:lnTo>
                    <a:lnTo>
                      <a:pt x="58" y="475"/>
                    </a:lnTo>
                    <a:lnTo>
                      <a:pt x="58" y="474"/>
                    </a:lnTo>
                    <a:lnTo>
                      <a:pt x="58" y="474"/>
                    </a:lnTo>
                    <a:lnTo>
                      <a:pt x="60" y="475"/>
                    </a:lnTo>
                    <a:lnTo>
                      <a:pt x="63" y="477"/>
                    </a:lnTo>
                    <a:lnTo>
                      <a:pt x="63" y="477"/>
                    </a:lnTo>
                    <a:lnTo>
                      <a:pt x="64" y="477"/>
                    </a:lnTo>
                    <a:lnTo>
                      <a:pt x="65" y="476"/>
                    </a:lnTo>
                    <a:lnTo>
                      <a:pt x="65" y="476"/>
                    </a:lnTo>
                    <a:lnTo>
                      <a:pt x="70" y="478"/>
                    </a:lnTo>
                    <a:lnTo>
                      <a:pt x="70" y="478"/>
                    </a:lnTo>
                    <a:lnTo>
                      <a:pt x="70" y="478"/>
                    </a:lnTo>
                    <a:lnTo>
                      <a:pt x="69" y="479"/>
                    </a:lnTo>
                    <a:lnTo>
                      <a:pt x="68" y="481"/>
                    </a:lnTo>
                    <a:lnTo>
                      <a:pt x="68" y="481"/>
                    </a:lnTo>
                    <a:lnTo>
                      <a:pt x="67" y="482"/>
                    </a:lnTo>
                    <a:lnTo>
                      <a:pt x="67" y="483"/>
                    </a:lnTo>
                    <a:lnTo>
                      <a:pt x="68" y="485"/>
                    </a:lnTo>
                    <a:lnTo>
                      <a:pt x="68" y="485"/>
                    </a:lnTo>
                    <a:lnTo>
                      <a:pt x="68" y="486"/>
                    </a:lnTo>
                    <a:lnTo>
                      <a:pt x="68" y="486"/>
                    </a:lnTo>
                    <a:lnTo>
                      <a:pt x="67" y="487"/>
                    </a:lnTo>
                    <a:lnTo>
                      <a:pt x="67" y="488"/>
                    </a:lnTo>
                    <a:lnTo>
                      <a:pt x="67" y="488"/>
                    </a:lnTo>
                    <a:lnTo>
                      <a:pt x="68" y="491"/>
                    </a:lnTo>
                    <a:lnTo>
                      <a:pt x="70" y="495"/>
                    </a:lnTo>
                    <a:lnTo>
                      <a:pt x="74" y="499"/>
                    </a:lnTo>
                    <a:lnTo>
                      <a:pt x="76" y="500"/>
                    </a:lnTo>
                    <a:lnTo>
                      <a:pt x="76" y="500"/>
                    </a:lnTo>
                    <a:lnTo>
                      <a:pt x="78" y="500"/>
                    </a:lnTo>
                    <a:lnTo>
                      <a:pt x="79" y="499"/>
                    </a:lnTo>
                    <a:lnTo>
                      <a:pt x="81" y="497"/>
                    </a:lnTo>
                    <a:lnTo>
                      <a:pt x="81" y="497"/>
                    </a:lnTo>
                    <a:lnTo>
                      <a:pt x="82" y="497"/>
                    </a:lnTo>
                    <a:lnTo>
                      <a:pt x="84" y="499"/>
                    </a:lnTo>
                    <a:lnTo>
                      <a:pt x="84" y="499"/>
                    </a:lnTo>
                    <a:lnTo>
                      <a:pt x="85" y="499"/>
                    </a:lnTo>
                    <a:lnTo>
                      <a:pt x="86" y="497"/>
                    </a:lnTo>
                    <a:lnTo>
                      <a:pt x="86" y="495"/>
                    </a:lnTo>
                    <a:lnTo>
                      <a:pt x="86" y="495"/>
                    </a:lnTo>
                    <a:lnTo>
                      <a:pt x="87" y="495"/>
                    </a:lnTo>
                    <a:lnTo>
                      <a:pt x="88" y="496"/>
                    </a:lnTo>
                    <a:lnTo>
                      <a:pt x="91" y="497"/>
                    </a:lnTo>
                    <a:lnTo>
                      <a:pt x="91" y="497"/>
                    </a:lnTo>
                    <a:lnTo>
                      <a:pt x="92" y="497"/>
                    </a:lnTo>
                    <a:lnTo>
                      <a:pt x="93" y="496"/>
                    </a:lnTo>
                    <a:lnTo>
                      <a:pt x="95" y="495"/>
                    </a:lnTo>
                    <a:lnTo>
                      <a:pt x="95" y="495"/>
                    </a:lnTo>
                    <a:lnTo>
                      <a:pt x="96" y="495"/>
                    </a:lnTo>
                    <a:lnTo>
                      <a:pt x="97" y="495"/>
                    </a:lnTo>
                    <a:lnTo>
                      <a:pt x="97" y="495"/>
                    </a:lnTo>
                    <a:lnTo>
                      <a:pt x="100" y="494"/>
                    </a:lnTo>
                    <a:lnTo>
                      <a:pt x="100" y="494"/>
                    </a:lnTo>
                    <a:lnTo>
                      <a:pt x="102" y="492"/>
                    </a:lnTo>
                    <a:lnTo>
                      <a:pt x="102" y="490"/>
                    </a:lnTo>
                    <a:lnTo>
                      <a:pt x="102" y="490"/>
                    </a:lnTo>
                    <a:lnTo>
                      <a:pt x="104" y="490"/>
                    </a:lnTo>
                    <a:lnTo>
                      <a:pt x="106" y="492"/>
                    </a:lnTo>
                    <a:lnTo>
                      <a:pt x="106" y="492"/>
                    </a:lnTo>
                    <a:lnTo>
                      <a:pt x="109" y="494"/>
                    </a:lnTo>
                    <a:lnTo>
                      <a:pt x="113" y="496"/>
                    </a:lnTo>
                    <a:lnTo>
                      <a:pt x="113" y="496"/>
                    </a:lnTo>
                    <a:lnTo>
                      <a:pt x="116" y="496"/>
                    </a:lnTo>
                    <a:lnTo>
                      <a:pt x="118" y="495"/>
                    </a:lnTo>
                    <a:lnTo>
                      <a:pt x="118" y="495"/>
                    </a:lnTo>
                    <a:lnTo>
                      <a:pt x="119" y="494"/>
                    </a:lnTo>
                    <a:lnTo>
                      <a:pt x="120" y="493"/>
                    </a:lnTo>
                    <a:lnTo>
                      <a:pt x="121" y="494"/>
                    </a:lnTo>
                    <a:lnTo>
                      <a:pt x="121" y="494"/>
                    </a:lnTo>
                    <a:lnTo>
                      <a:pt x="123" y="497"/>
                    </a:lnTo>
                    <a:lnTo>
                      <a:pt x="124" y="500"/>
                    </a:lnTo>
                    <a:lnTo>
                      <a:pt x="124" y="500"/>
                    </a:lnTo>
                    <a:lnTo>
                      <a:pt x="126" y="501"/>
                    </a:lnTo>
                    <a:lnTo>
                      <a:pt x="129" y="501"/>
                    </a:lnTo>
                    <a:lnTo>
                      <a:pt x="129" y="501"/>
                    </a:lnTo>
                    <a:lnTo>
                      <a:pt x="132" y="501"/>
                    </a:lnTo>
                    <a:lnTo>
                      <a:pt x="136" y="500"/>
                    </a:lnTo>
                    <a:lnTo>
                      <a:pt x="136" y="500"/>
                    </a:lnTo>
                    <a:lnTo>
                      <a:pt x="138" y="501"/>
                    </a:lnTo>
                    <a:lnTo>
                      <a:pt x="140" y="503"/>
                    </a:lnTo>
                    <a:lnTo>
                      <a:pt x="140" y="503"/>
                    </a:lnTo>
                    <a:lnTo>
                      <a:pt x="143" y="504"/>
                    </a:lnTo>
                    <a:lnTo>
                      <a:pt x="146" y="505"/>
                    </a:lnTo>
                    <a:lnTo>
                      <a:pt x="146" y="505"/>
                    </a:lnTo>
                    <a:lnTo>
                      <a:pt x="147" y="505"/>
                    </a:lnTo>
                    <a:lnTo>
                      <a:pt x="148" y="506"/>
                    </a:lnTo>
                    <a:lnTo>
                      <a:pt x="147" y="508"/>
                    </a:lnTo>
                    <a:lnTo>
                      <a:pt x="147" y="508"/>
                    </a:lnTo>
                    <a:lnTo>
                      <a:pt x="146" y="510"/>
                    </a:lnTo>
                    <a:lnTo>
                      <a:pt x="145" y="512"/>
                    </a:lnTo>
                    <a:lnTo>
                      <a:pt x="145" y="512"/>
                    </a:lnTo>
                    <a:lnTo>
                      <a:pt x="146" y="515"/>
                    </a:lnTo>
                    <a:lnTo>
                      <a:pt x="147" y="518"/>
                    </a:lnTo>
                    <a:lnTo>
                      <a:pt x="147" y="518"/>
                    </a:lnTo>
                    <a:lnTo>
                      <a:pt x="148" y="520"/>
                    </a:lnTo>
                    <a:lnTo>
                      <a:pt x="147" y="523"/>
                    </a:lnTo>
                    <a:lnTo>
                      <a:pt x="147" y="523"/>
                    </a:lnTo>
                    <a:lnTo>
                      <a:pt x="144" y="528"/>
                    </a:lnTo>
                    <a:lnTo>
                      <a:pt x="144" y="528"/>
                    </a:lnTo>
                    <a:lnTo>
                      <a:pt x="143" y="529"/>
                    </a:lnTo>
                    <a:lnTo>
                      <a:pt x="145" y="532"/>
                    </a:lnTo>
                    <a:lnTo>
                      <a:pt x="145" y="532"/>
                    </a:lnTo>
                    <a:lnTo>
                      <a:pt x="146" y="533"/>
                    </a:lnTo>
                    <a:lnTo>
                      <a:pt x="146" y="535"/>
                    </a:lnTo>
                    <a:lnTo>
                      <a:pt x="146" y="539"/>
                    </a:lnTo>
                    <a:lnTo>
                      <a:pt x="146" y="539"/>
                    </a:lnTo>
                    <a:lnTo>
                      <a:pt x="147" y="541"/>
                    </a:lnTo>
                    <a:lnTo>
                      <a:pt x="149" y="543"/>
                    </a:lnTo>
                    <a:lnTo>
                      <a:pt x="149" y="543"/>
                    </a:lnTo>
                    <a:lnTo>
                      <a:pt x="153" y="545"/>
                    </a:lnTo>
                    <a:lnTo>
                      <a:pt x="157" y="547"/>
                    </a:lnTo>
                    <a:lnTo>
                      <a:pt x="157" y="547"/>
                    </a:lnTo>
                    <a:lnTo>
                      <a:pt x="159" y="550"/>
                    </a:lnTo>
                    <a:lnTo>
                      <a:pt x="160" y="552"/>
                    </a:lnTo>
                    <a:lnTo>
                      <a:pt x="160" y="552"/>
                    </a:lnTo>
                    <a:lnTo>
                      <a:pt x="161" y="552"/>
                    </a:lnTo>
                    <a:lnTo>
                      <a:pt x="162" y="552"/>
                    </a:lnTo>
                    <a:lnTo>
                      <a:pt x="165" y="551"/>
                    </a:lnTo>
                    <a:lnTo>
                      <a:pt x="167" y="550"/>
                    </a:lnTo>
                    <a:lnTo>
                      <a:pt x="167" y="550"/>
                    </a:lnTo>
                    <a:lnTo>
                      <a:pt x="174" y="552"/>
                    </a:lnTo>
                    <a:lnTo>
                      <a:pt x="179" y="554"/>
                    </a:lnTo>
                    <a:lnTo>
                      <a:pt x="179" y="554"/>
                    </a:lnTo>
                    <a:lnTo>
                      <a:pt x="184" y="557"/>
                    </a:lnTo>
                    <a:lnTo>
                      <a:pt x="184" y="557"/>
                    </a:lnTo>
                    <a:lnTo>
                      <a:pt x="185" y="557"/>
                    </a:lnTo>
                    <a:lnTo>
                      <a:pt x="185" y="556"/>
                    </a:lnTo>
                    <a:lnTo>
                      <a:pt x="185" y="553"/>
                    </a:lnTo>
                    <a:lnTo>
                      <a:pt x="185" y="553"/>
                    </a:lnTo>
                    <a:lnTo>
                      <a:pt x="184" y="552"/>
                    </a:lnTo>
                    <a:lnTo>
                      <a:pt x="182" y="550"/>
                    </a:lnTo>
                    <a:lnTo>
                      <a:pt x="182" y="550"/>
                    </a:lnTo>
                    <a:lnTo>
                      <a:pt x="180" y="548"/>
                    </a:lnTo>
                    <a:lnTo>
                      <a:pt x="179" y="548"/>
                    </a:lnTo>
                    <a:lnTo>
                      <a:pt x="176" y="547"/>
                    </a:lnTo>
                    <a:lnTo>
                      <a:pt x="176" y="547"/>
                    </a:lnTo>
                    <a:lnTo>
                      <a:pt x="175" y="546"/>
                    </a:lnTo>
                    <a:lnTo>
                      <a:pt x="175" y="546"/>
                    </a:lnTo>
                    <a:lnTo>
                      <a:pt x="176" y="545"/>
                    </a:lnTo>
                    <a:lnTo>
                      <a:pt x="176" y="545"/>
                    </a:lnTo>
                    <a:lnTo>
                      <a:pt x="178" y="543"/>
                    </a:lnTo>
                    <a:lnTo>
                      <a:pt x="179" y="543"/>
                    </a:lnTo>
                    <a:lnTo>
                      <a:pt x="181" y="543"/>
                    </a:lnTo>
                    <a:lnTo>
                      <a:pt x="181" y="543"/>
                    </a:lnTo>
                    <a:lnTo>
                      <a:pt x="186" y="545"/>
                    </a:lnTo>
                    <a:lnTo>
                      <a:pt x="190" y="546"/>
                    </a:lnTo>
                    <a:lnTo>
                      <a:pt x="190" y="546"/>
                    </a:lnTo>
                    <a:lnTo>
                      <a:pt x="204" y="547"/>
                    </a:lnTo>
                    <a:lnTo>
                      <a:pt x="204" y="547"/>
                    </a:lnTo>
                    <a:lnTo>
                      <a:pt x="205" y="546"/>
                    </a:lnTo>
                    <a:lnTo>
                      <a:pt x="205" y="545"/>
                    </a:lnTo>
                    <a:lnTo>
                      <a:pt x="205" y="543"/>
                    </a:lnTo>
                    <a:lnTo>
                      <a:pt x="205" y="543"/>
                    </a:lnTo>
                    <a:lnTo>
                      <a:pt x="206" y="539"/>
                    </a:lnTo>
                    <a:lnTo>
                      <a:pt x="206" y="539"/>
                    </a:lnTo>
                    <a:lnTo>
                      <a:pt x="205" y="536"/>
                    </a:lnTo>
                    <a:lnTo>
                      <a:pt x="205" y="536"/>
                    </a:lnTo>
                    <a:lnTo>
                      <a:pt x="205" y="535"/>
                    </a:lnTo>
                    <a:lnTo>
                      <a:pt x="206" y="534"/>
                    </a:lnTo>
                    <a:lnTo>
                      <a:pt x="206" y="534"/>
                    </a:lnTo>
                    <a:lnTo>
                      <a:pt x="206" y="532"/>
                    </a:lnTo>
                    <a:lnTo>
                      <a:pt x="206" y="531"/>
                    </a:lnTo>
                    <a:lnTo>
                      <a:pt x="206" y="531"/>
                    </a:lnTo>
                    <a:lnTo>
                      <a:pt x="206" y="528"/>
                    </a:lnTo>
                    <a:lnTo>
                      <a:pt x="205" y="525"/>
                    </a:lnTo>
                    <a:lnTo>
                      <a:pt x="205" y="525"/>
                    </a:lnTo>
                    <a:lnTo>
                      <a:pt x="205" y="523"/>
                    </a:lnTo>
                    <a:lnTo>
                      <a:pt x="206" y="521"/>
                    </a:lnTo>
                    <a:lnTo>
                      <a:pt x="206" y="521"/>
                    </a:lnTo>
                    <a:lnTo>
                      <a:pt x="207" y="518"/>
                    </a:lnTo>
                    <a:lnTo>
                      <a:pt x="208" y="516"/>
                    </a:lnTo>
                    <a:lnTo>
                      <a:pt x="208" y="515"/>
                    </a:lnTo>
                    <a:lnTo>
                      <a:pt x="208" y="515"/>
                    </a:lnTo>
                    <a:lnTo>
                      <a:pt x="207" y="513"/>
                    </a:lnTo>
                    <a:lnTo>
                      <a:pt x="207" y="511"/>
                    </a:lnTo>
                    <a:lnTo>
                      <a:pt x="207" y="511"/>
                    </a:lnTo>
                    <a:lnTo>
                      <a:pt x="207" y="510"/>
                    </a:lnTo>
                    <a:lnTo>
                      <a:pt x="207" y="508"/>
                    </a:lnTo>
                    <a:lnTo>
                      <a:pt x="207" y="508"/>
                    </a:lnTo>
                    <a:lnTo>
                      <a:pt x="206" y="507"/>
                    </a:lnTo>
                    <a:lnTo>
                      <a:pt x="206" y="506"/>
                    </a:lnTo>
                    <a:lnTo>
                      <a:pt x="208" y="505"/>
                    </a:lnTo>
                    <a:lnTo>
                      <a:pt x="208" y="505"/>
                    </a:lnTo>
                    <a:lnTo>
                      <a:pt x="208" y="505"/>
                    </a:lnTo>
                    <a:lnTo>
                      <a:pt x="207" y="504"/>
                    </a:lnTo>
                    <a:lnTo>
                      <a:pt x="207" y="504"/>
                    </a:lnTo>
                    <a:lnTo>
                      <a:pt x="207" y="504"/>
                    </a:lnTo>
                    <a:lnTo>
                      <a:pt x="208" y="503"/>
                    </a:lnTo>
                    <a:lnTo>
                      <a:pt x="213" y="502"/>
                    </a:lnTo>
                    <a:lnTo>
                      <a:pt x="213" y="502"/>
                    </a:lnTo>
                    <a:lnTo>
                      <a:pt x="218" y="500"/>
                    </a:lnTo>
                    <a:lnTo>
                      <a:pt x="221" y="497"/>
                    </a:lnTo>
                    <a:lnTo>
                      <a:pt x="221" y="497"/>
                    </a:lnTo>
                    <a:lnTo>
                      <a:pt x="222" y="499"/>
                    </a:lnTo>
                    <a:lnTo>
                      <a:pt x="222" y="500"/>
                    </a:lnTo>
                    <a:lnTo>
                      <a:pt x="222" y="500"/>
                    </a:lnTo>
                    <a:lnTo>
                      <a:pt x="223" y="501"/>
                    </a:lnTo>
                    <a:lnTo>
                      <a:pt x="223" y="501"/>
                    </a:lnTo>
                    <a:lnTo>
                      <a:pt x="225" y="501"/>
                    </a:lnTo>
                    <a:lnTo>
                      <a:pt x="225" y="501"/>
                    </a:lnTo>
                    <a:lnTo>
                      <a:pt x="227" y="502"/>
                    </a:lnTo>
                    <a:lnTo>
                      <a:pt x="228" y="504"/>
                    </a:lnTo>
                    <a:lnTo>
                      <a:pt x="228" y="504"/>
                    </a:lnTo>
                    <a:lnTo>
                      <a:pt x="229" y="504"/>
                    </a:lnTo>
                    <a:lnTo>
                      <a:pt x="229" y="504"/>
                    </a:lnTo>
                    <a:lnTo>
                      <a:pt x="230" y="502"/>
                    </a:lnTo>
                    <a:lnTo>
                      <a:pt x="231" y="502"/>
                    </a:lnTo>
                    <a:lnTo>
                      <a:pt x="231" y="502"/>
                    </a:lnTo>
                    <a:lnTo>
                      <a:pt x="229" y="490"/>
                    </a:lnTo>
                    <a:lnTo>
                      <a:pt x="227" y="477"/>
                    </a:lnTo>
                    <a:lnTo>
                      <a:pt x="227" y="461"/>
                    </a:lnTo>
                    <a:lnTo>
                      <a:pt x="228" y="443"/>
                    </a:lnTo>
                    <a:lnTo>
                      <a:pt x="228" y="443"/>
                    </a:lnTo>
                    <a:lnTo>
                      <a:pt x="229" y="427"/>
                    </a:lnTo>
                    <a:lnTo>
                      <a:pt x="233" y="413"/>
                    </a:lnTo>
                    <a:lnTo>
                      <a:pt x="235" y="399"/>
                    </a:lnTo>
                    <a:lnTo>
                      <a:pt x="238" y="389"/>
                    </a:lnTo>
                    <a:lnTo>
                      <a:pt x="244" y="373"/>
                    </a:lnTo>
                    <a:lnTo>
                      <a:pt x="249" y="362"/>
                    </a:lnTo>
                    <a:lnTo>
                      <a:pt x="249" y="362"/>
                    </a:lnTo>
                    <a:lnTo>
                      <a:pt x="260" y="345"/>
                    </a:lnTo>
                    <a:lnTo>
                      <a:pt x="266" y="336"/>
                    </a:lnTo>
                    <a:lnTo>
                      <a:pt x="270" y="332"/>
                    </a:lnTo>
                    <a:lnTo>
                      <a:pt x="270" y="332"/>
                    </a:lnTo>
                    <a:lnTo>
                      <a:pt x="273" y="330"/>
                    </a:lnTo>
                    <a:lnTo>
                      <a:pt x="274" y="329"/>
                    </a:lnTo>
                    <a:lnTo>
                      <a:pt x="275" y="329"/>
                    </a:lnTo>
                    <a:lnTo>
                      <a:pt x="275" y="329"/>
                    </a:lnTo>
                    <a:lnTo>
                      <a:pt x="278" y="328"/>
                    </a:lnTo>
                    <a:lnTo>
                      <a:pt x="280" y="326"/>
                    </a:lnTo>
                    <a:lnTo>
                      <a:pt x="280" y="326"/>
                    </a:lnTo>
                    <a:lnTo>
                      <a:pt x="282" y="323"/>
                    </a:lnTo>
                    <a:lnTo>
                      <a:pt x="284" y="322"/>
                    </a:lnTo>
                    <a:lnTo>
                      <a:pt x="284" y="322"/>
                    </a:lnTo>
                    <a:lnTo>
                      <a:pt x="286" y="322"/>
                    </a:lnTo>
                    <a:lnTo>
                      <a:pt x="287" y="320"/>
                    </a:lnTo>
                    <a:lnTo>
                      <a:pt x="287" y="320"/>
                    </a:lnTo>
                    <a:lnTo>
                      <a:pt x="286" y="318"/>
                    </a:lnTo>
                    <a:lnTo>
                      <a:pt x="284" y="314"/>
                    </a:lnTo>
                    <a:lnTo>
                      <a:pt x="284" y="314"/>
                    </a:lnTo>
                    <a:lnTo>
                      <a:pt x="284" y="312"/>
                    </a:lnTo>
                    <a:lnTo>
                      <a:pt x="282" y="311"/>
                    </a:lnTo>
                    <a:lnTo>
                      <a:pt x="279" y="309"/>
                    </a:lnTo>
                    <a:lnTo>
                      <a:pt x="279" y="309"/>
                    </a:lnTo>
                    <a:lnTo>
                      <a:pt x="278" y="309"/>
                    </a:lnTo>
                    <a:lnTo>
                      <a:pt x="277" y="310"/>
                    </a:lnTo>
                    <a:lnTo>
                      <a:pt x="276" y="311"/>
                    </a:lnTo>
                    <a:lnTo>
                      <a:pt x="274" y="311"/>
                    </a:lnTo>
                    <a:lnTo>
                      <a:pt x="274" y="311"/>
                    </a:lnTo>
                    <a:lnTo>
                      <a:pt x="272" y="312"/>
                    </a:lnTo>
                    <a:lnTo>
                      <a:pt x="272" y="311"/>
                    </a:lnTo>
                    <a:lnTo>
                      <a:pt x="272" y="311"/>
                    </a:lnTo>
                    <a:lnTo>
                      <a:pt x="272" y="311"/>
                    </a:lnTo>
                    <a:lnTo>
                      <a:pt x="272" y="310"/>
                    </a:lnTo>
                    <a:lnTo>
                      <a:pt x="271" y="310"/>
                    </a:lnTo>
                    <a:lnTo>
                      <a:pt x="270" y="309"/>
                    </a:lnTo>
                    <a:lnTo>
                      <a:pt x="270" y="309"/>
                    </a:lnTo>
                    <a:lnTo>
                      <a:pt x="270" y="309"/>
                    </a:lnTo>
                    <a:lnTo>
                      <a:pt x="271" y="306"/>
                    </a:lnTo>
                    <a:lnTo>
                      <a:pt x="274" y="302"/>
                    </a:lnTo>
                    <a:lnTo>
                      <a:pt x="274" y="302"/>
                    </a:lnTo>
                    <a:lnTo>
                      <a:pt x="276" y="298"/>
                    </a:lnTo>
                    <a:lnTo>
                      <a:pt x="278" y="294"/>
                    </a:lnTo>
                    <a:lnTo>
                      <a:pt x="278" y="294"/>
                    </a:lnTo>
                    <a:lnTo>
                      <a:pt x="283" y="283"/>
                    </a:lnTo>
                    <a:lnTo>
                      <a:pt x="283" y="283"/>
                    </a:lnTo>
                    <a:lnTo>
                      <a:pt x="286" y="281"/>
                    </a:lnTo>
                    <a:lnTo>
                      <a:pt x="287" y="281"/>
                    </a:lnTo>
                    <a:lnTo>
                      <a:pt x="288" y="281"/>
                    </a:lnTo>
                    <a:lnTo>
                      <a:pt x="288" y="281"/>
                    </a:lnTo>
                    <a:lnTo>
                      <a:pt x="291" y="284"/>
                    </a:lnTo>
                    <a:lnTo>
                      <a:pt x="292" y="286"/>
                    </a:lnTo>
                    <a:lnTo>
                      <a:pt x="292" y="286"/>
                    </a:lnTo>
                    <a:lnTo>
                      <a:pt x="293" y="287"/>
                    </a:lnTo>
                    <a:lnTo>
                      <a:pt x="294" y="286"/>
                    </a:lnTo>
                    <a:lnTo>
                      <a:pt x="297" y="284"/>
                    </a:lnTo>
                    <a:lnTo>
                      <a:pt x="297" y="284"/>
                    </a:lnTo>
                    <a:lnTo>
                      <a:pt x="299" y="283"/>
                    </a:lnTo>
                    <a:lnTo>
                      <a:pt x="302" y="284"/>
                    </a:lnTo>
                    <a:lnTo>
                      <a:pt x="306" y="285"/>
                    </a:lnTo>
                    <a:lnTo>
                      <a:pt x="306" y="285"/>
                    </a:lnTo>
                    <a:lnTo>
                      <a:pt x="307" y="286"/>
                    </a:lnTo>
                    <a:lnTo>
                      <a:pt x="307" y="287"/>
                    </a:lnTo>
                    <a:lnTo>
                      <a:pt x="305" y="289"/>
                    </a:lnTo>
                    <a:lnTo>
                      <a:pt x="305" y="289"/>
                    </a:lnTo>
                    <a:lnTo>
                      <a:pt x="304" y="289"/>
                    </a:lnTo>
                    <a:lnTo>
                      <a:pt x="305" y="290"/>
                    </a:lnTo>
                    <a:lnTo>
                      <a:pt x="308" y="290"/>
                    </a:lnTo>
                    <a:lnTo>
                      <a:pt x="308" y="290"/>
                    </a:lnTo>
                    <a:lnTo>
                      <a:pt x="309" y="291"/>
                    </a:lnTo>
                    <a:lnTo>
                      <a:pt x="309" y="291"/>
                    </a:lnTo>
                    <a:lnTo>
                      <a:pt x="306" y="293"/>
                    </a:lnTo>
                    <a:lnTo>
                      <a:pt x="306" y="293"/>
                    </a:lnTo>
                    <a:lnTo>
                      <a:pt x="306" y="294"/>
                    </a:lnTo>
                    <a:lnTo>
                      <a:pt x="306" y="295"/>
                    </a:lnTo>
                    <a:lnTo>
                      <a:pt x="308" y="298"/>
                    </a:lnTo>
                    <a:lnTo>
                      <a:pt x="308" y="298"/>
                    </a:lnTo>
                    <a:lnTo>
                      <a:pt x="308" y="299"/>
                    </a:lnTo>
                    <a:lnTo>
                      <a:pt x="307" y="299"/>
                    </a:lnTo>
                    <a:lnTo>
                      <a:pt x="305" y="299"/>
                    </a:lnTo>
                    <a:lnTo>
                      <a:pt x="305" y="299"/>
                    </a:lnTo>
                    <a:lnTo>
                      <a:pt x="303" y="298"/>
                    </a:lnTo>
                    <a:lnTo>
                      <a:pt x="302" y="297"/>
                    </a:lnTo>
                    <a:lnTo>
                      <a:pt x="302" y="297"/>
                    </a:lnTo>
                    <a:lnTo>
                      <a:pt x="301" y="298"/>
                    </a:lnTo>
                    <a:lnTo>
                      <a:pt x="298" y="302"/>
                    </a:lnTo>
                    <a:lnTo>
                      <a:pt x="298" y="302"/>
                    </a:lnTo>
                    <a:lnTo>
                      <a:pt x="297" y="303"/>
                    </a:lnTo>
                    <a:lnTo>
                      <a:pt x="298" y="303"/>
                    </a:lnTo>
                    <a:lnTo>
                      <a:pt x="300" y="305"/>
                    </a:lnTo>
                    <a:lnTo>
                      <a:pt x="300" y="305"/>
                    </a:lnTo>
                    <a:lnTo>
                      <a:pt x="301" y="305"/>
                    </a:lnTo>
                    <a:lnTo>
                      <a:pt x="302" y="303"/>
                    </a:lnTo>
                    <a:lnTo>
                      <a:pt x="302" y="302"/>
                    </a:lnTo>
                    <a:lnTo>
                      <a:pt x="303" y="302"/>
                    </a:lnTo>
                    <a:lnTo>
                      <a:pt x="303" y="302"/>
                    </a:lnTo>
                    <a:lnTo>
                      <a:pt x="304" y="304"/>
                    </a:lnTo>
                    <a:lnTo>
                      <a:pt x="304" y="305"/>
                    </a:lnTo>
                    <a:lnTo>
                      <a:pt x="306" y="306"/>
                    </a:lnTo>
                    <a:lnTo>
                      <a:pt x="306" y="306"/>
                    </a:lnTo>
                    <a:lnTo>
                      <a:pt x="307" y="307"/>
                    </a:lnTo>
                    <a:lnTo>
                      <a:pt x="307" y="307"/>
                    </a:lnTo>
                    <a:lnTo>
                      <a:pt x="307" y="305"/>
                    </a:lnTo>
                    <a:lnTo>
                      <a:pt x="307" y="305"/>
                    </a:lnTo>
                    <a:lnTo>
                      <a:pt x="307" y="304"/>
                    </a:lnTo>
                    <a:lnTo>
                      <a:pt x="308" y="304"/>
                    </a:lnTo>
                    <a:lnTo>
                      <a:pt x="310" y="306"/>
                    </a:lnTo>
                    <a:lnTo>
                      <a:pt x="310" y="306"/>
                    </a:lnTo>
                    <a:lnTo>
                      <a:pt x="311" y="307"/>
                    </a:lnTo>
                    <a:lnTo>
                      <a:pt x="312" y="306"/>
                    </a:lnTo>
                    <a:lnTo>
                      <a:pt x="312" y="306"/>
                    </a:lnTo>
                    <a:lnTo>
                      <a:pt x="313" y="305"/>
                    </a:lnTo>
                    <a:lnTo>
                      <a:pt x="316" y="306"/>
                    </a:lnTo>
                    <a:lnTo>
                      <a:pt x="316" y="306"/>
                    </a:lnTo>
                    <a:lnTo>
                      <a:pt x="318" y="307"/>
                    </a:lnTo>
                    <a:lnTo>
                      <a:pt x="321" y="307"/>
                    </a:lnTo>
                    <a:lnTo>
                      <a:pt x="321" y="307"/>
                    </a:lnTo>
                    <a:lnTo>
                      <a:pt x="321" y="307"/>
                    </a:lnTo>
                    <a:lnTo>
                      <a:pt x="321" y="306"/>
                    </a:lnTo>
                    <a:lnTo>
                      <a:pt x="319" y="305"/>
                    </a:lnTo>
                    <a:lnTo>
                      <a:pt x="317" y="303"/>
                    </a:lnTo>
                    <a:lnTo>
                      <a:pt x="315" y="302"/>
                    </a:lnTo>
                    <a:lnTo>
                      <a:pt x="315" y="302"/>
                    </a:lnTo>
                    <a:lnTo>
                      <a:pt x="316" y="295"/>
                    </a:lnTo>
                    <a:lnTo>
                      <a:pt x="316" y="295"/>
                    </a:lnTo>
                    <a:lnTo>
                      <a:pt x="316" y="294"/>
                    </a:lnTo>
                    <a:lnTo>
                      <a:pt x="315" y="294"/>
                    </a:lnTo>
                    <a:lnTo>
                      <a:pt x="314" y="295"/>
                    </a:lnTo>
                    <a:lnTo>
                      <a:pt x="312" y="296"/>
                    </a:lnTo>
                    <a:lnTo>
                      <a:pt x="312" y="296"/>
                    </a:lnTo>
                    <a:lnTo>
                      <a:pt x="312" y="296"/>
                    </a:lnTo>
                    <a:lnTo>
                      <a:pt x="314" y="290"/>
                    </a:lnTo>
                    <a:lnTo>
                      <a:pt x="316" y="287"/>
                    </a:lnTo>
                    <a:lnTo>
                      <a:pt x="318" y="284"/>
                    </a:lnTo>
                    <a:lnTo>
                      <a:pt x="318" y="284"/>
                    </a:lnTo>
                    <a:lnTo>
                      <a:pt x="329" y="279"/>
                    </a:lnTo>
                    <a:lnTo>
                      <a:pt x="340" y="272"/>
                    </a:lnTo>
                    <a:lnTo>
                      <a:pt x="340" y="272"/>
                    </a:lnTo>
                    <a:lnTo>
                      <a:pt x="344" y="270"/>
                    </a:lnTo>
                    <a:lnTo>
                      <a:pt x="347" y="269"/>
                    </a:lnTo>
                    <a:lnTo>
                      <a:pt x="347" y="269"/>
                    </a:lnTo>
                    <a:lnTo>
                      <a:pt x="356" y="267"/>
                    </a:lnTo>
                    <a:lnTo>
                      <a:pt x="362" y="267"/>
                    </a:lnTo>
                    <a:lnTo>
                      <a:pt x="367" y="266"/>
                    </a:lnTo>
                    <a:lnTo>
                      <a:pt x="367" y="266"/>
                    </a:lnTo>
                    <a:lnTo>
                      <a:pt x="378" y="266"/>
                    </a:lnTo>
                    <a:lnTo>
                      <a:pt x="384" y="266"/>
                    </a:lnTo>
                    <a:lnTo>
                      <a:pt x="386" y="267"/>
                    </a:lnTo>
                    <a:lnTo>
                      <a:pt x="386" y="267"/>
                    </a:lnTo>
                    <a:lnTo>
                      <a:pt x="387" y="269"/>
                    </a:lnTo>
                    <a:lnTo>
                      <a:pt x="387" y="272"/>
                    </a:lnTo>
                    <a:lnTo>
                      <a:pt x="386" y="276"/>
                    </a:lnTo>
                    <a:lnTo>
                      <a:pt x="386" y="276"/>
                    </a:lnTo>
                    <a:lnTo>
                      <a:pt x="386" y="278"/>
                    </a:lnTo>
                    <a:lnTo>
                      <a:pt x="388" y="279"/>
                    </a:lnTo>
                    <a:lnTo>
                      <a:pt x="393" y="280"/>
                    </a:lnTo>
                    <a:lnTo>
                      <a:pt x="393" y="280"/>
                    </a:lnTo>
                    <a:lnTo>
                      <a:pt x="394" y="279"/>
                    </a:lnTo>
                    <a:lnTo>
                      <a:pt x="396" y="278"/>
                    </a:lnTo>
                    <a:lnTo>
                      <a:pt x="399" y="274"/>
                    </a:lnTo>
                    <a:lnTo>
                      <a:pt x="399" y="274"/>
                    </a:lnTo>
                    <a:lnTo>
                      <a:pt x="400" y="273"/>
                    </a:lnTo>
                    <a:lnTo>
                      <a:pt x="401" y="271"/>
                    </a:lnTo>
                    <a:lnTo>
                      <a:pt x="401" y="271"/>
                    </a:lnTo>
                    <a:lnTo>
                      <a:pt x="402" y="271"/>
                    </a:lnTo>
                    <a:lnTo>
                      <a:pt x="402" y="272"/>
                    </a:lnTo>
                    <a:lnTo>
                      <a:pt x="403" y="275"/>
                    </a:lnTo>
                    <a:lnTo>
                      <a:pt x="403" y="275"/>
                    </a:lnTo>
                    <a:lnTo>
                      <a:pt x="404" y="275"/>
                    </a:lnTo>
                    <a:lnTo>
                      <a:pt x="406" y="274"/>
                    </a:lnTo>
                    <a:lnTo>
                      <a:pt x="409" y="273"/>
                    </a:lnTo>
                    <a:lnTo>
                      <a:pt x="409" y="273"/>
                    </a:lnTo>
                    <a:lnTo>
                      <a:pt x="409" y="274"/>
                    </a:lnTo>
                    <a:lnTo>
                      <a:pt x="409" y="275"/>
                    </a:lnTo>
                    <a:lnTo>
                      <a:pt x="406" y="279"/>
                    </a:lnTo>
                    <a:lnTo>
                      <a:pt x="406" y="279"/>
                    </a:lnTo>
                    <a:lnTo>
                      <a:pt x="406" y="280"/>
                    </a:lnTo>
                    <a:lnTo>
                      <a:pt x="407" y="281"/>
                    </a:lnTo>
                    <a:lnTo>
                      <a:pt x="411" y="281"/>
                    </a:lnTo>
                    <a:lnTo>
                      <a:pt x="411" y="281"/>
                    </a:lnTo>
                    <a:lnTo>
                      <a:pt x="412" y="282"/>
                    </a:lnTo>
                    <a:lnTo>
                      <a:pt x="411" y="284"/>
                    </a:lnTo>
                    <a:lnTo>
                      <a:pt x="411" y="284"/>
                    </a:lnTo>
                    <a:lnTo>
                      <a:pt x="412" y="285"/>
                    </a:lnTo>
                    <a:lnTo>
                      <a:pt x="413" y="285"/>
                    </a:lnTo>
                    <a:lnTo>
                      <a:pt x="418" y="284"/>
                    </a:lnTo>
                    <a:lnTo>
                      <a:pt x="418" y="284"/>
                    </a:lnTo>
                    <a:lnTo>
                      <a:pt x="418" y="285"/>
                    </a:lnTo>
                    <a:lnTo>
                      <a:pt x="416" y="285"/>
                    </a:lnTo>
                    <a:lnTo>
                      <a:pt x="413" y="287"/>
                    </a:lnTo>
                    <a:lnTo>
                      <a:pt x="413" y="287"/>
                    </a:lnTo>
                    <a:lnTo>
                      <a:pt x="411" y="288"/>
                    </a:lnTo>
                    <a:lnTo>
                      <a:pt x="409" y="289"/>
                    </a:lnTo>
                    <a:lnTo>
                      <a:pt x="409" y="289"/>
                    </a:lnTo>
                    <a:lnTo>
                      <a:pt x="409" y="289"/>
                    </a:lnTo>
                    <a:lnTo>
                      <a:pt x="407" y="291"/>
                    </a:lnTo>
                    <a:lnTo>
                      <a:pt x="404" y="292"/>
                    </a:lnTo>
                    <a:lnTo>
                      <a:pt x="404" y="292"/>
                    </a:lnTo>
                    <a:lnTo>
                      <a:pt x="403" y="293"/>
                    </a:lnTo>
                    <a:lnTo>
                      <a:pt x="404" y="293"/>
                    </a:lnTo>
                    <a:lnTo>
                      <a:pt x="404" y="294"/>
                    </a:lnTo>
                    <a:lnTo>
                      <a:pt x="405" y="296"/>
                    </a:lnTo>
                    <a:lnTo>
                      <a:pt x="405" y="296"/>
                    </a:lnTo>
                    <a:lnTo>
                      <a:pt x="405" y="297"/>
                    </a:lnTo>
                    <a:lnTo>
                      <a:pt x="406" y="297"/>
                    </a:lnTo>
                    <a:lnTo>
                      <a:pt x="409" y="296"/>
                    </a:lnTo>
                    <a:lnTo>
                      <a:pt x="409" y="296"/>
                    </a:lnTo>
                    <a:lnTo>
                      <a:pt x="410" y="297"/>
                    </a:lnTo>
                    <a:lnTo>
                      <a:pt x="410" y="298"/>
                    </a:lnTo>
                    <a:lnTo>
                      <a:pt x="410" y="298"/>
                    </a:lnTo>
                    <a:lnTo>
                      <a:pt x="412" y="297"/>
                    </a:lnTo>
                    <a:lnTo>
                      <a:pt x="415" y="295"/>
                    </a:lnTo>
                    <a:lnTo>
                      <a:pt x="415" y="295"/>
                    </a:lnTo>
                    <a:lnTo>
                      <a:pt x="416" y="295"/>
                    </a:lnTo>
                    <a:lnTo>
                      <a:pt x="416" y="296"/>
                    </a:lnTo>
                    <a:lnTo>
                      <a:pt x="415" y="299"/>
                    </a:lnTo>
                    <a:lnTo>
                      <a:pt x="415" y="299"/>
                    </a:lnTo>
                    <a:lnTo>
                      <a:pt x="416" y="299"/>
                    </a:lnTo>
                    <a:lnTo>
                      <a:pt x="417" y="298"/>
                    </a:lnTo>
                    <a:lnTo>
                      <a:pt x="419" y="296"/>
                    </a:lnTo>
                    <a:lnTo>
                      <a:pt x="419" y="296"/>
                    </a:lnTo>
                    <a:lnTo>
                      <a:pt x="419" y="296"/>
                    </a:lnTo>
                    <a:lnTo>
                      <a:pt x="420" y="297"/>
                    </a:lnTo>
                    <a:lnTo>
                      <a:pt x="420" y="300"/>
                    </a:lnTo>
                    <a:lnTo>
                      <a:pt x="420" y="300"/>
                    </a:lnTo>
                    <a:lnTo>
                      <a:pt x="421" y="301"/>
                    </a:lnTo>
                    <a:lnTo>
                      <a:pt x="422" y="303"/>
                    </a:lnTo>
                    <a:lnTo>
                      <a:pt x="425" y="305"/>
                    </a:lnTo>
                    <a:lnTo>
                      <a:pt x="425" y="305"/>
                    </a:lnTo>
                    <a:lnTo>
                      <a:pt x="425" y="306"/>
                    </a:lnTo>
                    <a:lnTo>
                      <a:pt x="425" y="307"/>
                    </a:lnTo>
                    <a:lnTo>
                      <a:pt x="422" y="306"/>
                    </a:lnTo>
                    <a:lnTo>
                      <a:pt x="422" y="306"/>
                    </a:lnTo>
                    <a:lnTo>
                      <a:pt x="419" y="307"/>
                    </a:lnTo>
                    <a:lnTo>
                      <a:pt x="418" y="310"/>
                    </a:lnTo>
                    <a:lnTo>
                      <a:pt x="418" y="310"/>
                    </a:lnTo>
                    <a:lnTo>
                      <a:pt x="417" y="312"/>
                    </a:lnTo>
                    <a:lnTo>
                      <a:pt x="418" y="313"/>
                    </a:lnTo>
                    <a:lnTo>
                      <a:pt x="422" y="315"/>
                    </a:lnTo>
                    <a:lnTo>
                      <a:pt x="422" y="315"/>
                    </a:lnTo>
                    <a:lnTo>
                      <a:pt x="423" y="316"/>
                    </a:lnTo>
                    <a:lnTo>
                      <a:pt x="423" y="315"/>
                    </a:lnTo>
                    <a:lnTo>
                      <a:pt x="423" y="314"/>
                    </a:lnTo>
                    <a:lnTo>
                      <a:pt x="423" y="314"/>
                    </a:lnTo>
                    <a:lnTo>
                      <a:pt x="423" y="313"/>
                    </a:lnTo>
                    <a:lnTo>
                      <a:pt x="425" y="313"/>
                    </a:lnTo>
                    <a:lnTo>
                      <a:pt x="426" y="315"/>
                    </a:lnTo>
                    <a:lnTo>
                      <a:pt x="426" y="315"/>
                    </a:lnTo>
                    <a:lnTo>
                      <a:pt x="428" y="315"/>
                    </a:lnTo>
                    <a:lnTo>
                      <a:pt x="429" y="315"/>
                    </a:lnTo>
                    <a:lnTo>
                      <a:pt x="431" y="315"/>
                    </a:lnTo>
                    <a:lnTo>
                      <a:pt x="432" y="316"/>
                    </a:lnTo>
                    <a:lnTo>
                      <a:pt x="432" y="316"/>
                    </a:lnTo>
                    <a:lnTo>
                      <a:pt x="433" y="317"/>
                    </a:lnTo>
                    <a:lnTo>
                      <a:pt x="433" y="318"/>
                    </a:lnTo>
                    <a:lnTo>
                      <a:pt x="432" y="321"/>
                    </a:lnTo>
                    <a:lnTo>
                      <a:pt x="432" y="321"/>
                    </a:lnTo>
                    <a:lnTo>
                      <a:pt x="433" y="321"/>
                    </a:lnTo>
                    <a:lnTo>
                      <a:pt x="435" y="320"/>
                    </a:lnTo>
                    <a:lnTo>
                      <a:pt x="436" y="319"/>
                    </a:lnTo>
                    <a:lnTo>
                      <a:pt x="437" y="319"/>
                    </a:lnTo>
                    <a:lnTo>
                      <a:pt x="437" y="320"/>
                    </a:lnTo>
                    <a:lnTo>
                      <a:pt x="437" y="320"/>
                    </a:lnTo>
                    <a:lnTo>
                      <a:pt x="438" y="324"/>
                    </a:lnTo>
                    <a:lnTo>
                      <a:pt x="439" y="327"/>
                    </a:lnTo>
                    <a:lnTo>
                      <a:pt x="440" y="329"/>
                    </a:lnTo>
                    <a:lnTo>
                      <a:pt x="440" y="329"/>
                    </a:lnTo>
                    <a:lnTo>
                      <a:pt x="441" y="330"/>
                    </a:lnTo>
                    <a:lnTo>
                      <a:pt x="442" y="330"/>
                    </a:lnTo>
                    <a:lnTo>
                      <a:pt x="443" y="329"/>
                    </a:lnTo>
                    <a:lnTo>
                      <a:pt x="443" y="328"/>
                    </a:lnTo>
                    <a:lnTo>
                      <a:pt x="443" y="328"/>
                    </a:lnTo>
                    <a:lnTo>
                      <a:pt x="443" y="324"/>
                    </a:lnTo>
                    <a:lnTo>
                      <a:pt x="444" y="320"/>
                    </a:lnTo>
                    <a:lnTo>
                      <a:pt x="444" y="320"/>
                    </a:lnTo>
                    <a:lnTo>
                      <a:pt x="444" y="319"/>
                    </a:lnTo>
                    <a:lnTo>
                      <a:pt x="445" y="319"/>
                    </a:lnTo>
                    <a:lnTo>
                      <a:pt x="448" y="318"/>
                    </a:lnTo>
                    <a:lnTo>
                      <a:pt x="448" y="318"/>
                    </a:lnTo>
                    <a:lnTo>
                      <a:pt x="449" y="317"/>
                    </a:lnTo>
                    <a:lnTo>
                      <a:pt x="449" y="316"/>
                    </a:lnTo>
                    <a:lnTo>
                      <a:pt x="448" y="313"/>
                    </a:lnTo>
                    <a:lnTo>
                      <a:pt x="448" y="313"/>
                    </a:lnTo>
                    <a:lnTo>
                      <a:pt x="446" y="310"/>
                    </a:lnTo>
                    <a:lnTo>
                      <a:pt x="444" y="306"/>
                    </a:lnTo>
                    <a:lnTo>
                      <a:pt x="444" y="306"/>
                    </a:lnTo>
                    <a:lnTo>
                      <a:pt x="444" y="305"/>
                    </a:lnTo>
                    <a:lnTo>
                      <a:pt x="444" y="304"/>
                    </a:lnTo>
                    <a:lnTo>
                      <a:pt x="445" y="300"/>
                    </a:lnTo>
                    <a:lnTo>
                      <a:pt x="445" y="300"/>
                    </a:lnTo>
                    <a:lnTo>
                      <a:pt x="445" y="299"/>
                    </a:lnTo>
                    <a:lnTo>
                      <a:pt x="445" y="297"/>
                    </a:lnTo>
                    <a:lnTo>
                      <a:pt x="442" y="295"/>
                    </a:lnTo>
                    <a:lnTo>
                      <a:pt x="442" y="295"/>
                    </a:lnTo>
                    <a:lnTo>
                      <a:pt x="441" y="293"/>
                    </a:lnTo>
                    <a:lnTo>
                      <a:pt x="441" y="291"/>
                    </a:lnTo>
                    <a:lnTo>
                      <a:pt x="441" y="288"/>
                    </a:lnTo>
                    <a:lnTo>
                      <a:pt x="440" y="287"/>
                    </a:lnTo>
                    <a:lnTo>
                      <a:pt x="440" y="287"/>
                    </a:lnTo>
                    <a:lnTo>
                      <a:pt x="439" y="286"/>
                    </a:lnTo>
                    <a:lnTo>
                      <a:pt x="436" y="285"/>
                    </a:lnTo>
                    <a:lnTo>
                      <a:pt x="432" y="286"/>
                    </a:lnTo>
                    <a:lnTo>
                      <a:pt x="432" y="286"/>
                    </a:lnTo>
                    <a:lnTo>
                      <a:pt x="430" y="286"/>
                    </a:lnTo>
                    <a:lnTo>
                      <a:pt x="430" y="285"/>
                    </a:lnTo>
                    <a:lnTo>
                      <a:pt x="430" y="283"/>
                    </a:lnTo>
                    <a:lnTo>
                      <a:pt x="430" y="283"/>
                    </a:lnTo>
                    <a:lnTo>
                      <a:pt x="430" y="283"/>
                    </a:lnTo>
                    <a:lnTo>
                      <a:pt x="431" y="282"/>
                    </a:lnTo>
                    <a:lnTo>
                      <a:pt x="435" y="281"/>
                    </a:lnTo>
                    <a:lnTo>
                      <a:pt x="435" y="281"/>
                    </a:lnTo>
                    <a:lnTo>
                      <a:pt x="437" y="280"/>
                    </a:lnTo>
                    <a:lnTo>
                      <a:pt x="438" y="279"/>
                    </a:lnTo>
                    <a:lnTo>
                      <a:pt x="439" y="279"/>
                    </a:lnTo>
                    <a:lnTo>
                      <a:pt x="439" y="279"/>
                    </a:lnTo>
                    <a:lnTo>
                      <a:pt x="442" y="280"/>
                    </a:lnTo>
                    <a:lnTo>
                      <a:pt x="445" y="281"/>
                    </a:lnTo>
                    <a:lnTo>
                      <a:pt x="445" y="281"/>
                    </a:lnTo>
                    <a:lnTo>
                      <a:pt x="445" y="281"/>
                    </a:lnTo>
                    <a:lnTo>
                      <a:pt x="446" y="281"/>
                    </a:lnTo>
                    <a:lnTo>
                      <a:pt x="447" y="278"/>
                    </a:lnTo>
                    <a:lnTo>
                      <a:pt x="448" y="272"/>
                    </a:lnTo>
                    <a:lnTo>
                      <a:pt x="448" y="272"/>
                    </a:lnTo>
                    <a:lnTo>
                      <a:pt x="446" y="272"/>
                    </a:lnTo>
                    <a:lnTo>
                      <a:pt x="444" y="272"/>
                    </a:lnTo>
                    <a:lnTo>
                      <a:pt x="440" y="274"/>
                    </a:lnTo>
                    <a:lnTo>
                      <a:pt x="440" y="274"/>
                    </a:lnTo>
                    <a:lnTo>
                      <a:pt x="438" y="274"/>
                    </a:lnTo>
                    <a:lnTo>
                      <a:pt x="437" y="272"/>
                    </a:lnTo>
                    <a:lnTo>
                      <a:pt x="435" y="268"/>
                    </a:lnTo>
                    <a:lnTo>
                      <a:pt x="435" y="268"/>
                    </a:lnTo>
                    <a:lnTo>
                      <a:pt x="434" y="266"/>
                    </a:lnTo>
                    <a:lnTo>
                      <a:pt x="433" y="266"/>
                    </a:lnTo>
                    <a:lnTo>
                      <a:pt x="433" y="266"/>
                    </a:lnTo>
                    <a:lnTo>
                      <a:pt x="432" y="266"/>
                    </a:lnTo>
                    <a:lnTo>
                      <a:pt x="432" y="267"/>
                    </a:lnTo>
                    <a:lnTo>
                      <a:pt x="431" y="270"/>
                    </a:lnTo>
                    <a:lnTo>
                      <a:pt x="431" y="270"/>
                    </a:lnTo>
                    <a:lnTo>
                      <a:pt x="428" y="272"/>
                    </a:lnTo>
                    <a:lnTo>
                      <a:pt x="425" y="274"/>
                    </a:lnTo>
                    <a:lnTo>
                      <a:pt x="425" y="274"/>
                    </a:lnTo>
                    <a:lnTo>
                      <a:pt x="423" y="274"/>
                    </a:lnTo>
                    <a:lnTo>
                      <a:pt x="423" y="274"/>
                    </a:lnTo>
                    <a:lnTo>
                      <a:pt x="423" y="272"/>
                    </a:lnTo>
                    <a:lnTo>
                      <a:pt x="423" y="272"/>
                    </a:lnTo>
                    <a:lnTo>
                      <a:pt x="425" y="267"/>
                    </a:lnTo>
                    <a:lnTo>
                      <a:pt x="423" y="262"/>
                    </a:lnTo>
                    <a:lnTo>
                      <a:pt x="423" y="262"/>
                    </a:lnTo>
                    <a:lnTo>
                      <a:pt x="421" y="258"/>
                    </a:lnTo>
                    <a:lnTo>
                      <a:pt x="418" y="255"/>
                    </a:lnTo>
                    <a:lnTo>
                      <a:pt x="418" y="255"/>
                    </a:lnTo>
                    <a:lnTo>
                      <a:pt x="417" y="254"/>
                    </a:lnTo>
                    <a:lnTo>
                      <a:pt x="419" y="254"/>
                    </a:lnTo>
                    <a:lnTo>
                      <a:pt x="421" y="254"/>
                    </a:lnTo>
                    <a:lnTo>
                      <a:pt x="422" y="255"/>
                    </a:lnTo>
                    <a:lnTo>
                      <a:pt x="422" y="255"/>
                    </a:lnTo>
                    <a:lnTo>
                      <a:pt x="425" y="256"/>
                    </a:lnTo>
                    <a:lnTo>
                      <a:pt x="427" y="256"/>
                    </a:lnTo>
                    <a:lnTo>
                      <a:pt x="427" y="256"/>
                    </a:lnTo>
                    <a:lnTo>
                      <a:pt x="428" y="256"/>
                    </a:lnTo>
                    <a:lnTo>
                      <a:pt x="428" y="255"/>
                    </a:lnTo>
                    <a:lnTo>
                      <a:pt x="428" y="254"/>
                    </a:lnTo>
                    <a:lnTo>
                      <a:pt x="429" y="254"/>
                    </a:lnTo>
                    <a:lnTo>
                      <a:pt x="429" y="254"/>
                    </a:lnTo>
                    <a:lnTo>
                      <a:pt x="431" y="254"/>
                    </a:lnTo>
                    <a:lnTo>
                      <a:pt x="432" y="254"/>
                    </a:lnTo>
                    <a:lnTo>
                      <a:pt x="434" y="253"/>
                    </a:lnTo>
                    <a:lnTo>
                      <a:pt x="434" y="253"/>
                    </a:lnTo>
                    <a:lnTo>
                      <a:pt x="436" y="252"/>
                    </a:lnTo>
                    <a:lnTo>
                      <a:pt x="438" y="251"/>
                    </a:lnTo>
                    <a:lnTo>
                      <a:pt x="438" y="251"/>
                    </a:lnTo>
                    <a:lnTo>
                      <a:pt x="438" y="250"/>
                    </a:lnTo>
                    <a:lnTo>
                      <a:pt x="437" y="250"/>
                    </a:lnTo>
                    <a:lnTo>
                      <a:pt x="434" y="250"/>
                    </a:lnTo>
                    <a:lnTo>
                      <a:pt x="434" y="250"/>
                    </a:lnTo>
                    <a:lnTo>
                      <a:pt x="433" y="250"/>
                    </a:lnTo>
                    <a:lnTo>
                      <a:pt x="433" y="249"/>
                    </a:lnTo>
                    <a:lnTo>
                      <a:pt x="433" y="246"/>
                    </a:lnTo>
                    <a:lnTo>
                      <a:pt x="433" y="246"/>
                    </a:lnTo>
                    <a:lnTo>
                      <a:pt x="433" y="244"/>
                    </a:lnTo>
                    <a:lnTo>
                      <a:pt x="431" y="244"/>
                    </a:lnTo>
                    <a:lnTo>
                      <a:pt x="430" y="243"/>
                    </a:lnTo>
                    <a:lnTo>
                      <a:pt x="430" y="242"/>
                    </a:lnTo>
                    <a:lnTo>
                      <a:pt x="430" y="242"/>
                    </a:lnTo>
                    <a:lnTo>
                      <a:pt x="432" y="239"/>
                    </a:lnTo>
                    <a:lnTo>
                      <a:pt x="434" y="236"/>
                    </a:lnTo>
                    <a:lnTo>
                      <a:pt x="434" y="236"/>
                    </a:lnTo>
                    <a:lnTo>
                      <a:pt x="434" y="235"/>
                    </a:lnTo>
                    <a:lnTo>
                      <a:pt x="433" y="233"/>
                    </a:lnTo>
                    <a:lnTo>
                      <a:pt x="432" y="232"/>
                    </a:lnTo>
                    <a:lnTo>
                      <a:pt x="433" y="231"/>
                    </a:lnTo>
                    <a:lnTo>
                      <a:pt x="433" y="231"/>
                    </a:lnTo>
                    <a:lnTo>
                      <a:pt x="433" y="229"/>
                    </a:lnTo>
                    <a:lnTo>
                      <a:pt x="434" y="227"/>
                    </a:lnTo>
                    <a:lnTo>
                      <a:pt x="433" y="225"/>
                    </a:lnTo>
                    <a:lnTo>
                      <a:pt x="433" y="225"/>
                    </a:lnTo>
                    <a:lnTo>
                      <a:pt x="430" y="221"/>
                    </a:lnTo>
                    <a:lnTo>
                      <a:pt x="430" y="221"/>
                    </a:lnTo>
                    <a:lnTo>
                      <a:pt x="432" y="222"/>
                    </a:lnTo>
                    <a:lnTo>
                      <a:pt x="435" y="222"/>
                    </a:lnTo>
                    <a:lnTo>
                      <a:pt x="435" y="222"/>
                    </a:lnTo>
                    <a:lnTo>
                      <a:pt x="438" y="222"/>
                    </a:lnTo>
                    <a:lnTo>
                      <a:pt x="440" y="223"/>
                    </a:lnTo>
                    <a:lnTo>
                      <a:pt x="440" y="223"/>
                    </a:lnTo>
                    <a:lnTo>
                      <a:pt x="440" y="224"/>
                    </a:lnTo>
                    <a:lnTo>
                      <a:pt x="440" y="225"/>
                    </a:lnTo>
                    <a:lnTo>
                      <a:pt x="439" y="226"/>
                    </a:lnTo>
                    <a:lnTo>
                      <a:pt x="439" y="226"/>
                    </a:lnTo>
                    <a:lnTo>
                      <a:pt x="439" y="228"/>
                    </a:lnTo>
                    <a:lnTo>
                      <a:pt x="441" y="231"/>
                    </a:lnTo>
                    <a:lnTo>
                      <a:pt x="441" y="231"/>
                    </a:lnTo>
                    <a:lnTo>
                      <a:pt x="441" y="231"/>
                    </a:lnTo>
                    <a:lnTo>
                      <a:pt x="442" y="231"/>
                    </a:lnTo>
                    <a:lnTo>
                      <a:pt x="443" y="230"/>
                    </a:lnTo>
                    <a:lnTo>
                      <a:pt x="443" y="231"/>
                    </a:lnTo>
                    <a:lnTo>
                      <a:pt x="443" y="231"/>
                    </a:lnTo>
                    <a:lnTo>
                      <a:pt x="444" y="232"/>
                    </a:lnTo>
                    <a:lnTo>
                      <a:pt x="446" y="232"/>
                    </a:lnTo>
                    <a:lnTo>
                      <a:pt x="446" y="232"/>
                    </a:lnTo>
                    <a:lnTo>
                      <a:pt x="447" y="231"/>
                    </a:lnTo>
                    <a:lnTo>
                      <a:pt x="448" y="230"/>
                    </a:lnTo>
                    <a:lnTo>
                      <a:pt x="448" y="226"/>
                    </a:lnTo>
                    <a:lnTo>
                      <a:pt x="448" y="226"/>
                    </a:lnTo>
                    <a:lnTo>
                      <a:pt x="447" y="221"/>
                    </a:lnTo>
                    <a:lnTo>
                      <a:pt x="447" y="221"/>
                    </a:lnTo>
                    <a:lnTo>
                      <a:pt x="448" y="219"/>
                    </a:lnTo>
                    <a:lnTo>
                      <a:pt x="450" y="219"/>
                    </a:lnTo>
                    <a:lnTo>
                      <a:pt x="450" y="219"/>
                    </a:lnTo>
                    <a:lnTo>
                      <a:pt x="451" y="218"/>
                    </a:lnTo>
                    <a:lnTo>
                      <a:pt x="450" y="217"/>
                    </a:lnTo>
                    <a:lnTo>
                      <a:pt x="448" y="215"/>
                    </a:lnTo>
                    <a:lnTo>
                      <a:pt x="448" y="215"/>
                    </a:lnTo>
                    <a:lnTo>
                      <a:pt x="447" y="214"/>
                    </a:lnTo>
                    <a:lnTo>
                      <a:pt x="447" y="211"/>
                    </a:lnTo>
                    <a:lnTo>
                      <a:pt x="447" y="206"/>
                    </a:lnTo>
                    <a:lnTo>
                      <a:pt x="447" y="206"/>
                    </a:lnTo>
                    <a:lnTo>
                      <a:pt x="446" y="205"/>
                    </a:lnTo>
                    <a:lnTo>
                      <a:pt x="445" y="205"/>
                    </a:lnTo>
                    <a:lnTo>
                      <a:pt x="444" y="206"/>
                    </a:lnTo>
                    <a:lnTo>
                      <a:pt x="443" y="207"/>
                    </a:lnTo>
                    <a:lnTo>
                      <a:pt x="443" y="207"/>
                    </a:lnTo>
                    <a:lnTo>
                      <a:pt x="442" y="208"/>
                    </a:lnTo>
                    <a:lnTo>
                      <a:pt x="441" y="208"/>
                    </a:lnTo>
                    <a:lnTo>
                      <a:pt x="440" y="207"/>
                    </a:lnTo>
                    <a:lnTo>
                      <a:pt x="440" y="207"/>
                    </a:lnTo>
                    <a:lnTo>
                      <a:pt x="439" y="207"/>
                    </a:lnTo>
                    <a:lnTo>
                      <a:pt x="438" y="209"/>
                    </a:lnTo>
                    <a:lnTo>
                      <a:pt x="438" y="209"/>
                    </a:lnTo>
                    <a:lnTo>
                      <a:pt x="437" y="210"/>
                    </a:lnTo>
                    <a:lnTo>
                      <a:pt x="436" y="210"/>
                    </a:lnTo>
                    <a:lnTo>
                      <a:pt x="432" y="210"/>
                    </a:lnTo>
                    <a:lnTo>
                      <a:pt x="432" y="210"/>
                    </a:lnTo>
                    <a:lnTo>
                      <a:pt x="430" y="209"/>
                    </a:lnTo>
                    <a:lnTo>
                      <a:pt x="429" y="207"/>
                    </a:lnTo>
                    <a:lnTo>
                      <a:pt x="428" y="201"/>
                    </a:lnTo>
                    <a:lnTo>
                      <a:pt x="428" y="201"/>
                    </a:lnTo>
                    <a:lnTo>
                      <a:pt x="427" y="199"/>
                    </a:lnTo>
                    <a:lnTo>
                      <a:pt x="425" y="199"/>
                    </a:lnTo>
                    <a:lnTo>
                      <a:pt x="422" y="201"/>
                    </a:lnTo>
                    <a:lnTo>
                      <a:pt x="422" y="201"/>
                    </a:lnTo>
                    <a:lnTo>
                      <a:pt x="421" y="200"/>
                    </a:lnTo>
                    <a:lnTo>
                      <a:pt x="421" y="199"/>
                    </a:lnTo>
                    <a:lnTo>
                      <a:pt x="420" y="196"/>
                    </a:lnTo>
                    <a:lnTo>
                      <a:pt x="420" y="196"/>
                    </a:lnTo>
                    <a:lnTo>
                      <a:pt x="420" y="195"/>
                    </a:lnTo>
                    <a:lnTo>
                      <a:pt x="421" y="194"/>
                    </a:lnTo>
                    <a:lnTo>
                      <a:pt x="423" y="192"/>
                    </a:lnTo>
                    <a:lnTo>
                      <a:pt x="423" y="192"/>
                    </a:lnTo>
                    <a:lnTo>
                      <a:pt x="430" y="192"/>
                    </a:lnTo>
                    <a:lnTo>
                      <a:pt x="430" y="192"/>
                    </a:lnTo>
                    <a:lnTo>
                      <a:pt x="432" y="191"/>
                    </a:lnTo>
                    <a:lnTo>
                      <a:pt x="432" y="191"/>
                    </a:lnTo>
                    <a:lnTo>
                      <a:pt x="432" y="189"/>
                    </a:lnTo>
                    <a:lnTo>
                      <a:pt x="432" y="189"/>
                    </a:lnTo>
                    <a:lnTo>
                      <a:pt x="433" y="187"/>
                    </a:lnTo>
                    <a:lnTo>
                      <a:pt x="435" y="186"/>
                    </a:lnTo>
                    <a:lnTo>
                      <a:pt x="435" y="186"/>
                    </a:lnTo>
                    <a:lnTo>
                      <a:pt x="437" y="183"/>
                    </a:lnTo>
                    <a:lnTo>
                      <a:pt x="437" y="183"/>
                    </a:lnTo>
                    <a:lnTo>
                      <a:pt x="438" y="182"/>
                    </a:lnTo>
                    <a:lnTo>
                      <a:pt x="437" y="182"/>
                    </a:lnTo>
                    <a:lnTo>
                      <a:pt x="437" y="182"/>
                    </a:lnTo>
                    <a:lnTo>
                      <a:pt x="438" y="180"/>
                    </a:lnTo>
                    <a:lnTo>
                      <a:pt x="441" y="179"/>
                    </a:lnTo>
                    <a:lnTo>
                      <a:pt x="441" y="179"/>
                    </a:lnTo>
                    <a:lnTo>
                      <a:pt x="442" y="177"/>
                    </a:lnTo>
                    <a:lnTo>
                      <a:pt x="444" y="174"/>
                    </a:lnTo>
                    <a:lnTo>
                      <a:pt x="444" y="174"/>
                    </a:lnTo>
                    <a:lnTo>
                      <a:pt x="444" y="170"/>
                    </a:lnTo>
                    <a:lnTo>
                      <a:pt x="445" y="166"/>
                    </a:lnTo>
                    <a:lnTo>
                      <a:pt x="445" y="166"/>
                    </a:lnTo>
                    <a:lnTo>
                      <a:pt x="444" y="165"/>
                    </a:lnTo>
                    <a:lnTo>
                      <a:pt x="442" y="165"/>
                    </a:lnTo>
                    <a:lnTo>
                      <a:pt x="438" y="165"/>
                    </a:lnTo>
                    <a:lnTo>
                      <a:pt x="438" y="165"/>
                    </a:lnTo>
                    <a:lnTo>
                      <a:pt x="426" y="162"/>
                    </a:lnTo>
                    <a:lnTo>
                      <a:pt x="426" y="162"/>
                    </a:lnTo>
                    <a:lnTo>
                      <a:pt x="420" y="162"/>
                    </a:lnTo>
                    <a:lnTo>
                      <a:pt x="417" y="162"/>
                    </a:lnTo>
                    <a:lnTo>
                      <a:pt x="417" y="162"/>
                    </a:lnTo>
                    <a:lnTo>
                      <a:pt x="416" y="161"/>
                    </a:lnTo>
                    <a:lnTo>
                      <a:pt x="416" y="159"/>
                    </a:lnTo>
                    <a:lnTo>
                      <a:pt x="418" y="157"/>
                    </a:lnTo>
                    <a:lnTo>
                      <a:pt x="418" y="157"/>
                    </a:lnTo>
                    <a:lnTo>
                      <a:pt x="418" y="156"/>
                    </a:lnTo>
                    <a:lnTo>
                      <a:pt x="417" y="154"/>
                    </a:lnTo>
                    <a:lnTo>
                      <a:pt x="415" y="149"/>
                    </a:lnTo>
                    <a:lnTo>
                      <a:pt x="415" y="149"/>
                    </a:lnTo>
                    <a:lnTo>
                      <a:pt x="415" y="148"/>
                    </a:lnTo>
                    <a:lnTo>
                      <a:pt x="416" y="148"/>
                    </a:lnTo>
                    <a:lnTo>
                      <a:pt x="420" y="149"/>
                    </a:lnTo>
                    <a:lnTo>
                      <a:pt x="420" y="149"/>
                    </a:lnTo>
                    <a:lnTo>
                      <a:pt x="422" y="148"/>
                    </a:lnTo>
                    <a:lnTo>
                      <a:pt x="425" y="146"/>
                    </a:lnTo>
                    <a:lnTo>
                      <a:pt x="425" y="146"/>
                    </a:lnTo>
                    <a:lnTo>
                      <a:pt x="428" y="146"/>
                    </a:lnTo>
                    <a:lnTo>
                      <a:pt x="432" y="147"/>
                    </a:lnTo>
                    <a:lnTo>
                      <a:pt x="432" y="147"/>
                    </a:lnTo>
                    <a:lnTo>
                      <a:pt x="433" y="147"/>
                    </a:lnTo>
                    <a:lnTo>
                      <a:pt x="433" y="146"/>
                    </a:lnTo>
                    <a:lnTo>
                      <a:pt x="434" y="144"/>
                    </a:lnTo>
                    <a:lnTo>
                      <a:pt x="433" y="139"/>
                    </a:lnTo>
                    <a:lnTo>
                      <a:pt x="433" y="139"/>
                    </a:lnTo>
                    <a:lnTo>
                      <a:pt x="434" y="139"/>
                    </a:lnTo>
                    <a:lnTo>
                      <a:pt x="436" y="140"/>
                    </a:lnTo>
                    <a:lnTo>
                      <a:pt x="438" y="142"/>
                    </a:lnTo>
                    <a:lnTo>
                      <a:pt x="440" y="143"/>
                    </a:lnTo>
                    <a:lnTo>
                      <a:pt x="440" y="143"/>
                    </a:lnTo>
                    <a:lnTo>
                      <a:pt x="441" y="142"/>
                    </a:lnTo>
                    <a:lnTo>
                      <a:pt x="441" y="141"/>
                    </a:lnTo>
                    <a:lnTo>
                      <a:pt x="442" y="137"/>
                    </a:lnTo>
                    <a:lnTo>
                      <a:pt x="443" y="133"/>
                    </a:lnTo>
                    <a:lnTo>
                      <a:pt x="444" y="130"/>
                    </a:lnTo>
                    <a:lnTo>
                      <a:pt x="444" y="130"/>
                    </a:lnTo>
                    <a:lnTo>
                      <a:pt x="445" y="130"/>
                    </a:lnTo>
                    <a:lnTo>
                      <a:pt x="446" y="131"/>
                    </a:lnTo>
                    <a:lnTo>
                      <a:pt x="447" y="133"/>
                    </a:lnTo>
                    <a:lnTo>
                      <a:pt x="447" y="133"/>
                    </a:lnTo>
                    <a:lnTo>
                      <a:pt x="448" y="134"/>
                    </a:lnTo>
                    <a:lnTo>
                      <a:pt x="449" y="133"/>
                    </a:lnTo>
                    <a:lnTo>
                      <a:pt x="451" y="132"/>
                    </a:lnTo>
                    <a:lnTo>
                      <a:pt x="451" y="132"/>
                    </a:lnTo>
                    <a:lnTo>
                      <a:pt x="451" y="132"/>
                    </a:lnTo>
                    <a:lnTo>
                      <a:pt x="452" y="133"/>
                    </a:lnTo>
                    <a:lnTo>
                      <a:pt x="454" y="135"/>
                    </a:lnTo>
                    <a:lnTo>
                      <a:pt x="454" y="135"/>
                    </a:lnTo>
                    <a:lnTo>
                      <a:pt x="454" y="135"/>
                    </a:lnTo>
                    <a:lnTo>
                      <a:pt x="453" y="136"/>
                    </a:lnTo>
                    <a:lnTo>
                      <a:pt x="453" y="138"/>
                    </a:lnTo>
                    <a:lnTo>
                      <a:pt x="453" y="138"/>
                    </a:lnTo>
                    <a:lnTo>
                      <a:pt x="453" y="139"/>
                    </a:lnTo>
                    <a:lnTo>
                      <a:pt x="455" y="141"/>
                    </a:lnTo>
                    <a:lnTo>
                      <a:pt x="455" y="141"/>
                    </a:lnTo>
                    <a:lnTo>
                      <a:pt x="455" y="141"/>
                    </a:lnTo>
                    <a:lnTo>
                      <a:pt x="456" y="140"/>
                    </a:lnTo>
                    <a:lnTo>
                      <a:pt x="458" y="136"/>
                    </a:lnTo>
                    <a:lnTo>
                      <a:pt x="458" y="133"/>
                    </a:lnTo>
                    <a:lnTo>
                      <a:pt x="456" y="130"/>
                    </a:lnTo>
                    <a:lnTo>
                      <a:pt x="456" y="130"/>
                    </a:lnTo>
                    <a:lnTo>
                      <a:pt x="455" y="128"/>
                    </a:lnTo>
                    <a:lnTo>
                      <a:pt x="456" y="127"/>
                    </a:lnTo>
                    <a:lnTo>
                      <a:pt x="456" y="127"/>
                    </a:lnTo>
                    <a:lnTo>
                      <a:pt x="456" y="125"/>
                    </a:lnTo>
                    <a:lnTo>
                      <a:pt x="456" y="124"/>
                    </a:lnTo>
                    <a:lnTo>
                      <a:pt x="456" y="121"/>
                    </a:lnTo>
                    <a:lnTo>
                      <a:pt x="456" y="121"/>
                    </a:lnTo>
                    <a:lnTo>
                      <a:pt x="453" y="120"/>
                    </a:lnTo>
                    <a:lnTo>
                      <a:pt x="450" y="119"/>
                    </a:lnTo>
                    <a:lnTo>
                      <a:pt x="450" y="119"/>
                    </a:lnTo>
                    <a:lnTo>
                      <a:pt x="448" y="119"/>
                    </a:lnTo>
                    <a:lnTo>
                      <a:pt x="447" y="117"/>
                    </a:lnTo>
                    <a:lnTo>
                      <a:pt x="447" y="114"/>
                    </a:lnTo>
                    <a:lnTo>
                      <a:pt x="447" y="114"/>
                    </a:lnTo>
                    <a:lnTo>
                      <a:pt x="445" y="110"/>
                    </a:lnTo>
                    <a:lnTo>
                      <a:pt x="442" y="106"/>
                    </a:lnTo>
                    <a:lnTo>
                      <a:pt x="442" y="106"/>
                    </a:lnTo>
                    <a:lnTo>
                      <a:pt x="441" y="104"/>
                    </a:lnTo>
                    <a:lnTo>
                      <a:pt x="441" y="101"/>
                    </a:lnTo>
                    <a:lnTo>
                      <a:pt x="442" y="97"/>
                    </a:lnTo>
                    <a:lnTo>
                      <a:pt x="442" y="97"/>
                    </a:lnTo>
                    <a:lnTo>
                      <a:pt x="443" y="95"/>
                    </a:lnTo>
                    <a:lnTo>
                      <a:pt x="446" y="93"/>
                    </a:lnTo>
                    <a:lnTo>
                      <a:pt x="451" y="92"/>
                    </a:lnTo>
                    <a:lnTo>
                      <a:pt x="451" y="92"/>
                    </a:lnTo>
                    <a:lnTo>
                      <a:pt x="453" y="90"/>
                    </a:lnTo>
                    <a:lnTo>
                      <a:pt x="455" y="88"/>
                    </a:lnTo>
                    <a:lnTo>
                      <a:pt x="455" y="88"/>
                    </a:lnTo>
                    <a:lnTo>
                      <a:pt x="459" y="87"/>
                    </a:lnTo>
                    <a:lnTo>
                      <a:pt x="462" y="84"/>
                    </a:lnTo>
                    <a:lnTo>
                      <a:pt x="462" y="84"/>
                    </a:lnTo>
                    <a:lnTo>
                      <a:pt x="463" y="82"/>
                    </a:lnTo>
                    <a:lnTo>
                      <a:pt x="464" y="81"/>
                    </a:lnTo>
                    <a:lnTo>
                      <a:pt x="466" y="80"/>
                    </a:lnTo>
                    <a:lnTo>
                      <a:pt x="466" y="80"/>
                    </a:lnTo>
                    <a:lnTo>
                      <a:pt x="468" y="80"/>
                    </a:lnTo>
                    <a:lnTo>
                      <a:pt x="469" y="79"/>
                    </a:lnTo>
                    <a:lnTo>
                      <a:pt x="471" y="78"/>
                    </a:lnTo>
                    <a:lnTo>
                      <a:pt x="471" y="78"/>
                    </a:lnTo>
                    <a:lnTo>
                      <a:pt x="472" y="77"/>
                    </a:lnTo>
                    <a:lnTo>
                      <a:pt x="472" y="77"/>
                    </a:lnTo>
                    <a:lnTo>
                      <a:pt x="470" y="76"/>
                    </a:lnTo>
                    <a:lnTo>
                      <a:pt x="465" y="74"/>
                    </a:lnTo>
                    <a:lnTo>
                      <a:pt x="465" y="74"/>
                    </a:lnTo>
                    <a:lnTo>
                      <a:pt x="465" y="72"/>
                    </a:lnTo>
                    <a:lnTo>
                      <a:pt x="465" y="70"/>
                    </a:lnTo>
                    <a:lnTo>
                      <a:pt x="465" y="66"/>
                    </a:lnTo>
                    <a:lnTo>
                      <a:pt x="465" y="66"/>
                    </a:lnTo>
                    <a:lnTo>
                      <a:pt x="465" y="62"/>
                    </a:lnTo>
                    <a:lnTo>
                      <a:pt x="466" y="58"/>
                    </a:lnTo>
                    <a:lnTo>
                      <a:pt x="466" y="58"/>
                    </a:lnTo>
                    <a:lnTo>
                      <a:pt x="467" y="56"/>
                    </a:lnTo>
                    <a:lnTo>
                      <a:pt x="467" y="53"/>
                    </a:lnTo>
                    <a:lnTo>
                      <a:pt x="467" y="53"/>
                    </a:lnTo>
                    <a:lnTo>
                      <a:pt x="465" y="51"/>
                    </a:lnTo>
                    <a:lnTo>
                      <a:pt x="462" y="49"/>
                    </a:lnTo>
                    <a:lnTo>
                      <a:pt x="456" y="45"/>
                    </a:lnTo>
                    <a:lnTo>
                      <a:pt x="456" y="45"/>
                    </a:lnTo>
                    <a:lnTo>
                      <a:pt x="467" y="52"/>
                    </a:lnTo>
                    <a:lnTo>
                      <a:pt x="467" y="52"/>
                    </a:lnTo>
                    <a:lnTo>
                      <a:pt x="468" y="52"/>
                    </a:lnTo>
                    <a:lnTo>
                      <a:pt x="467" y="51"/>
                    </a:lnTo>
                    <a:lnTo>
                      <a:pt x="466" y="48"/>
                    </a:lnTo>
                    <a:lnTo>
                      <a:pt x="464" y="45"/>
                    </a:lnTo>
                    <a:lnTo>
                      <a:pt x="463" y="43"/>
                    </a:lnTo>
                    <a:lnTo>
                      <a:pt x="463" y="43"/>
                    </a:lnTo>
                    <a:lnTo>
                      <a:pt x="463" y="42"/>
                    </a:lnTo>
                    <a:lnTo>
                      <a:pt x="463" y="43"/>
                    </a:lnTo>
                    <a:lnTo>
                      <a:pt x="465" y="45"/>
                    </a:lnTo>
                    <a:lnTo>
                      <a:pt x="469" y="50"/>
                    </a:lnTo>
                    <a:lnTo>
                      <a:pt x="469" y="50"/>
                    </a:lnTo>
                    <a:lnTo>
                      <a:pt x="472" y="53"/>
                    </a:lnTo>
                    <a:lnTo>
                      <a:pt x="475" y="54"/>
                    </a:lnTo>
                    <a:lnTo>
                      <a:pt x="475" y="54"/>
                    </a:lnTo>
                    <a:lnTo>
                      <a:pt x="475" y="56"/>
                    </a:lnTo>
                    <a:lnTo>
                      <a:pt x="474" y="56"/>
                    </a:lnTo>
                    <a:lnTo>
                      <a:pt x="471" y="57"/>
                    </a:lnTo>
                    <a:lnTo>
                      <a:pt x="471" y="57"/>
                    </a:lnTo>
                    <a:lnTo>
                      <a:pt x="471" y="58"/>
                    </a:lnTo>
                    <a:lnTo>
                      <a:pt x="471" y="59"/>
                    </a:lnTo>
                    <a:lnTo>
                      <a:pt x="473" y="61"/>
                    </a:lnTo>
                    <a:lnTo>
                      <a:pt x="473" y="61"/>
                    </a:lnTo>
                    <a:lnTo>
                      <a:pt x="473" y="62"/>
                    </a:lnTo>
                    <a:lnTo>
                      <a:pt x="473" y="63"/>
                    </a:lnTo>
                    <a:lnTo>
                      <a:pt x="472" y="63"/>
                    </a:lnTo>
                    <a:lnTo>
                      <a:pt x="471" y="64"/>
                    </a:lnTo>
                    <a:lnTo>
                      <a:pt x="471" y="64"/>
                    </a:lnTo>
                    <a:lnTo>
                      <a:pt x="472" y="65"/>
                    </a:lnTo>
                    <a:lnTo>
                      <a:pt x="473" y="67"/>
                    </a:lnTo>
                    <a:lnTo>
                      <a:pt x="474" y="68"/>
                    </a:lnTo>
                    <a:lnTo>
                      <a:pt x="475" y="70"/>
                    </a:lnTo>
                    <a:lnTo>
                      <a:pt x="475" y="70"/>
                    </a:lnTo>
                    <a:lnTo>
                      <a:pt x="475" y="72"/>
                    </a:lnTo>
                    <a:lnTo>
                      <a:pt x="476" y="74"/>
                    </a:lnTo>
                    <a:lnTo>
                      <a:pt x="479" y="77"/>
                    </a:lnTo>
                    <a:lnTo>
                      <a:pt x="479" y="77"/>
                    </a:lnTo>
                    <a:lnTo>
                      <a:pt x="480" y="77"/>
                    </a:lnTo>
                    <a:lnTo>
                      <a:pt x="481" y="76"/>
                    </a:lnTo>
                    <a:lnTo>
                      <a:pt x="483" y="72"/>
                    </a:lnTo>
                    <a:lnTo>
                      <a:pt x="483" y="72"/>
                    </a:lnTo>
                    <a:lnTo>
                      <a:pt x="482" y="71"/>
                    </a:lnTo>
                    <a:lnTo>
                      <a:pt x="481" y="70"/>
                    </a:lnTo>
                    <a:lnTo>
                      <a:pt x="478" y="69"/>
                    </a:lnTo>
                    <a:lnTo>
                      <a:pt x="478" y="69"/>
                    </a:lnTo>
                    <a:lnTo>
                      <a:pt x="478" y="69"/>
                    </a:lnTo>
                    <a:lnTo>
                      <a:pt x="478" y="67"/>
                    </a:lnTo>
                    <a:lnTo>
                      <a:pt x="479" y="66"/>
                    </a:lnTo>
                    <a:lnTo>
                      <a:pt x="479" y="65"/>
                    </a:lnTo>
                    <a:lnTo>
                      <a:pt x="479" y="65"/>
                    </a:lnTo>
                    <a:lnTo>
                      <a:pt x="479" y="63"/>
                    </a:lnTo>
                    <a:lnTo>
                      <a:pt x="481" y="62"/>
                    </a:lnTo>
                    <a:lnTo>
                      <a:pt x="481" y="62"/>
                    </a:lnTo>
                    <a:lnTo>
                      <a:pt x="481" y="61"/>
                    </a:lnTo>
                    <a:lnTo>
                      <a:pt x="481" y="59"/>
                    </a:lnTo>
                    <a:lnTo>
                      <a:pt x="480" y="57"/>
                    </a:lnTo>
                    <a:lnTo>
                      <a:pt x="479" y="54"/>
                    </a:lnTo>
                    <a:lnTo>
                      <a:pt x="479" y="54"/>
                    </a:lnTo>
                    <a:lnTo>
                      <a:pt x="478" y="53"/>
                    </a:lnTo>
                    <a:lnTo>
                      <a:pt x="477" y="53"/>
                    </a:lnTo>
                    <a:lnTo>
                      <a:pt x="477" y="53"/>
                    </a:lnTo>
                    <a:lnTo>
                      <a:pt x="476" y="53"/>
                    </a:lnTo>
                    <a:lnTo>
                      <a:pt x="476" y="53"/>
                    </a:lnTo>
                    <a:lnTo>
                      <a:pt x="475" y="51"/>
                    </a:lnTo>
                    <a:lnTo>
                      <a:pt x="475" y="51"/>
                    </a:lnTo>
                    <a:lnTo>
                      <a:pt x="477" y="49"/>
                    </a:lnTo>
                    <a:lnTo>
                      <a:pt x="479" y="49"/>
                    </a:lnTo>
                    <a:lnTo>
                      <a:pt x="479" y="49"/>
                    </a:lnTo>
                    <a:lnTo>
                      <a:pt x="480" y="48"/>
                    </a:lnTo>
                    <a:lnTo>
                      <a:pt x="481" y="46"/>
                    </a:lnTo>
                    <a:lnTo>
                      <a:pt x="481" y="46"/>
                    </a:lnTo>
                    <a:lnTo>
                      <a:pt x="482" y="46"/>
                    </a:lnTo>
                    <a:lnTo>
                      <a:pt x="482" y="46"/>
                    </a:lnTo>
                    <a:lnTo>
                      <a:pt x="484" y="52"/>
                    </a:lnTo>
                    <a:lnTo>
                      <a:pt x="484" y="52"/>
                    </a:lnTo>
                    <a:lnTo>
                      <a:pt x="486" y="57"/>
                    </a:lnTo>
                    <a:lnTo>
                      <a:pt x="490" y="61"/>
                    </a:lnTo>
                    <a:lnTo>
                      <a:pt x="496" y="65"/>
                    </a:lnTo>
                    <a:lnTo>
                      <a:pt x="496" y="65"/>
                    </a:lnTo>
                    <a:lnTo>
                      <a:pt x="497" y="66"/>
                    </a:lnTo>
                    <a:lnTo>
                      <a:pt x="497" y="65"/>
                    </a:lnTo>
                    <a:lnTo>
                      <a:pt x="496" y="62"/>
                    </a:lnTo>
                    <a:lnTo>
                      <a:pt x="494" y="56"/>
                    </a:lnTo>
                    <a:lnTo>
                      <a:pt x="494" y="56"/>
                    </a:lnTo>
                    <a:lnTo>
                      <a:pt x="493" y="52"/>
                    </a:lnTo>
                    <a:lnTo>
                      <a:pt x="494" y="48"/>
                    </a:lnTo>
                    <a:lnTo>
                      <a:pt x="494" y="48"/>
                    </a:lnTo>
                    <a:lnTo>
                      <a:pt x="494" y="47"/>
                    </a:lnTo>
                    <a:lnTo>
                      <a:pt x="493" y="47"/>
                    </a:lnTo>
                    <a:lnTo>
                      <a:pt x="493" y="4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49" name="フリーフォーム 48">
                <a:extLst>
                  <a:ext uri="{FF2B5EF4-FFF2-40B4-BE49-F238E27FC236}">
                    <a16:creationId xmlns:a16="http://schemas.microsoft.com/office/drawing/2014/main" id="{00000000-0008-0000-0000-00007D050000}"/>
                  </a:ext>
                </a:extLst>
              </p:cNvPr>
              <p:cNvSpPr>
                <a:spLocks/>
              </p:cNvSpPr>
              <p:nvPr/>
            </p:nvSpPr>
            <p:spPr bwMode="auto">
              <a:xfrm>
                <a:off x="177" y="753"/>
                <a:ext cx="67" cy="54"/>
              </a:xfrm>
              <a:custGeom>
                <a:avLst/>
                <a:gdLst>
                  <a:gd name="T0" fmla="*/ 562 w 600"/>
                  <a:gd name="T1" fmla="*/ 137 h 490"/>
                  <a:gd name="T2" fmla="*/ 543 w 600"/>
                  <a:gd name="T3" fmla="*/ 108 h 490"/>
                  <a:gd name="T4" fmla="*/ 551 w 600"/>
                  <a:gd name="T5" fmla="*/ 82 h 490"/>
                  <a:gd name="T6" fmla="*/ 515 w 600"/>
                  <a:gd name="T7" fmla="*/ 71 h 490"/>
                  <a:gd name="T8" fmla="*/ 502 w 600"/>
                  <a:gd name="T9" fmla="*/ 30 h 490"/>
                  <a:gd name="T10" fmla="*/ 479 w 600"/>
                  <a:gd name="T11" fmla="*/ 18 h 490"/>
                  <a:gd name="T12" fmla="*/ 449 w 600"/>
                  <a:gd name="T13" fmla="*/ 32 h 490"/>
                  <a:gd name="T14" fmla="*/ 412 w 600"/>
                  <a:gd name="T15" fmla="*/ 17 h 490"/>
                  <a:gd name="T16" fmla="*/ 371 w 600"/>
                  <a:gd name="T17" fmla="*/ 1 h 490"/>
                  <a:gd name="T18" fmla="*/ 338 w 600"/>
                  <a:gd name="T19" fmla="*/ 3 h 490"/>
                  <a:gd name="T20" fmla="*/ 313 w 600"/>
                  <a:gd name="T21" fmla="*/ 22 h 490"/>
                  <a:gd name="T22" fmla="*/ 263 w 600"/>
                  <a:gd name="T23" fmla="*/ 21 h 490"/>
                  <a:gd name="T24" fmla="*/ 228 w 600"/>
                  <a:gd name="T25" fmla="*/ 35 h 490"/>
                  <a:gd name="T26" fmla="*/ 196 w 600"/>
                  <a:gd name="T27" fmla="*/ 53 h 490"/>
                  <a:gd name="T28" fmla="*/ 181 w 600"/>
                  <a:gd name="T29" fmla="*/ 78 h 490"/>
                  <a:gd name="T30" fmla="*/ 164 w 600"/>
                  <a:gd name="T31" fmla="*/ 107 h 490"/>
                  <a:gd name="T32" fmla="*/ 161 w 600"/>
                  <a:gd name="T33" fmla="*/ 141 h 490"/>
                  <a:gd name="T34" fmla="*/ 120 w 600"/>
                  <a:gd name="T35" fmla="*/ 175 h 490"/>
                  <a:gd name="T36" fmla="*/ 77 w 600"/>
                  <a:gd name="T37" fmla="*/ 186 h 490"/>
                  <a:gd name="T38" fmla="*/ 87 w 600"/>
                  <a:gd name="T39" fmla="*/ 206 h 490"/>
                  <a:gd name="T40" fmla="*/ 92 w 600"/>
                  <a:gd name="T41" fmla="*/ 245 h 490"/>
                  <a:gd name="T42" fmla="*/ 52 w 600"/>
                  <a:gd name="T43" fmla="*/ 286 h 490"/>
                  <a:gd name="T44" fmla="*/ 28 w 600"/>
                  <a:gd name="T45" fmla="*/ 315 h 490"/>
                  <a:gd name="T46" fmla="*/ 7 w 600"/>
                  <a:gd name="T47" fmla="*/ 294 h 490"/>
                  <a:gd name="T48" fmla="*/ 13 w 600"/>
                  <a:gd name="T49" fmla="*/ 326 h 490"/>
                  <a:gd name="T50" fmla="*/ 25 w 600"/>
                  <a:gd name="T51" fmla="*/ 374 h 490"/>
                  <a:gd name="T52" fmla="*/ 20 w 600"/>
                  <a:gd name="T53" fmla="*/ 398 h 490"/>
                  <a:gd name="T54" fmla="*/ 27 w 600"/>
                  <a:gd name="T55" fmla="*/ 408 h 490"/>
                  <a:gd name="T56" fmla="*/ 33 w 600"/>
                  <a:gd name="T57" fmla="*/ 413 h 490"/>
                  <a:gd name="T58" fmla="*/ 31 w 600"/>
                  <a:gd name="T59" fmla="*/ 421 h 490"/>
                  <a:gd name="T60" fmla="*/ 16 w 600"/>
                  <a:gd name="T61" fmla="*/ 438 h 490"/>
                  <a:gd name="T62" fmla="*/ 9 w 600"/>
                  <a:gd name="T63" fmla="*/ 456 h 490"/>
                  <a:gd name="T64" fmla="*/ 4 w 600"/>
                  <a:gd name="T65" fmla="*/ 470 h 490"/>
                  <a:gd name="T66" fmla="*/ 12 w 600"/>
                  <a:gd name="T67" fmla="*/ 468 h 490"/>
                  <a:gd name="T68" fmla="*/ 34 w 600"/>
                  <a:gd name="T69" fmla="*/ 458 h 490"/>
                  <a:gd name="T70" fmla="*/ 57 w 600"/>
                  <a:gd name="T71" fmla="*/ 476 h 490"/>
                  <a:gd name="T72" fmla="*/ 91 w 600"/>
                  <a:gd name="T73" fmla="*/ 462 h 490"/>
                  <a:gd name="T74" fmla="*/ 111 w 600"/>
                  <a:gd name="T75" fmla="*/ 464 h 490"/>
                  <a:gd name="T76" fmla="*/ 119 w 600"/>
                  <a:gd name="T77" fmla="*/ 470 h 490"/>
                  <a:gd name="T78" fmla="*/ 141 w 600"/>
                  <a:gd name="T79" fmla="*/ 490 h 490"/>
                  <a:gd name="T80" fmla="*/ 128 w 600"/>
                  <a:gd name="T81" fmla="*/ 457 h 490"/>
                  <a:gd name="T82" fmla="*/ 130 w 600"/>
                  <a:gd name="T83" fmla="*/ 430 h 490"/>
                  <a:gd name="T84" fmla="*/ 129 w 600"/>
                  <a:gd name="T85" fmla="*/ 401 h 490"/>
                  <a:gd name="T86" fmla="*/ 139 w 600"/>
                  <a:gd name="T87" fmla="*/ 369 h 490"/>
                  <a:gd name="T88" fmla="*/ 174 w 600"/>
                  <a:gd name="T89" fmla="*/ 350 h 490"/>
                  <a:gd name="T90" fmla="*/ 196 w 600"/>
                  <a:gd name="T91" fmla="*/ 314 h 490"/>
                  <a:gd name="T92" fmla="*/ 214 w 600"/>
                  <a:gd name="T93" fmla="*/ 306 h 490"/>
                  <a:gd name="T94" fmla="*/ 227 w 600"/>
                  <a:gd name="T95" fmla="*/ 277 h 490"/>
                  <a:gd name="T96" fmla="*/ 228 w 600"/>
                  <a:gd name="T97" fmla="*/ 255 h 490"/>
                  <a:gd name="T98" fmla="*/ 228 w 600"/>
                  <a:gd name="T99" fmla="*/ 240 h 490"/>
                  <a:gd name="T100" fmla="*/ 234 w 600"/>
                  <a:gd name="T101" fmla="*/ 215 h 490"/>
                  <a:gd name="T102" fmla="*/ 249 w 600"/>
                  <a:gd name="T103" fmla="*/ 218 h 490"/>
                  <a:gd name="T104" fmla="*/ 262 w 600"/>
                  <a:gd name="T105" fmla="*/ 203 h 490"/>
                  <a:gd name="T106" fmla="*/ 300 w 600"/>
                  <a:gd name="T107" fmla="*/ 193 h 490"/>
                  <a:gd name="T108" fmla="*/ 341 w 600"/>
                  <a:gd name="T109" fmla="*/ 163 h 490"/>
                  <a:gd name="T110" fmla="*/ 405 w 600"/>
                  <a:gd name="T111" fmla="*/ 151 h 490"/>
                  <a:gd name="T112" fmla="*/ 469 w 600"/>
                  <a:gd name="T113" fmla="*/ 168 h 490"/>
                  <a:gd name="T114" fmla="*/ 502 w 600"/>
                  <a:gd name="T115" fmla="*/ 201 h 490"/>
                  <a:gd name="T116" fmla="*/ 526 w 600"/>
                  <a:gd name="T117" fmla="*/ 235 h 490"/>
                  <a:gd name="T118" fmla="*/ 547 w 600"/>
                  <a:gd name="T119" fmla="*/ 257 h 490"/>
                  <a:gd name="T120" fmla="*/ 568 w 600"/>
                  <a:gd name="T121" fmla="*/ 203 h 490"/>
                  <a:gd name="T122" fmla="*/ 600 w 600"/>
                  <a:gd name="T123" fmla="*/ 14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0" h="490">
                    <a:moveTo>
                      <a:pt x="594" y="138"/>
                    </a:moveTo>
                    <a:lnTo>
                      <a:pt x="594" y="138"/>
                    </a:lnTo>
                    <a:lnTo>
                      <a:pt x="592" y="138"/>
                    </a:lnTo>
                    <a:lnTo>
                      <a:pt x="589" y="139"/>
                    </a:lnTo>
                    <a:lnTo>
                      <a:pt x="585" y="140"/>
                    </a:lnTo>
                    <a:lnTo>
                      <a:pt x="582" y="140"/>
                    </a:lnTo>
                    <a:lnTo>
                      <a:pt x="582" y="140"/>
                    </a:lnTo>
                    <a:lnTo>
                      <a:pt x="578" y="140"/>
                    </a:lnTo>
                    <a:lnTo>
                      <a:pt x="576" y="139"/>
                    </a:lnTo>
                    <a:lnTo>
                      <a:pt x="573" y="137"/>
                    </a:lnTo>
                    <a:lnTo>
                      <a:pt x="573" y="137"/>
                    </a:lnTo>
                    <a:lnTo>
                      <a:pt x="570" y="136"/>
                    </a:lnTo>
                    <a:lnTo>
                      <a:pt x="567" y="136"/>
                    </a:lnTo>
                    <a:lnTo>
                      <a:pt x="563" y="137"/>
                    </a:lnTo>
                    <a:lnTo>
                      <a:pt x="563" y="137"/>
                    </a:lnTo>
                    <a:lnTo>
                      <a:pt x="562" y="137"/>
                    </a:lnTo>
                    <a:lnTo>
                      <a:pt x="561" y="136"/>
                    </a:lnTo>
                    <a:lnTo>
                      <a:pt x="560" y="132"/>
                    </a:lnTo>
                    <a:lnTo>
                      <a:pt x="558" y="125"/>
                    </a:lnTo>
                    <a:lnTo>
                      <a:pt x="558" y="125"/>
                    </a:lnTo>
                    <a:lnTo>
                      <a:pt x="557" y="124"/>
                    </a:lnTo>
                    <a:lnTo>
                      <a:pt x="555" y="123"/>
                    </a:lnTo>
                    <a:lnTo>
                      <a:pt x="554" y="122"/>
                    </a:lnTo>
                    <a:lnTo>
                      <a:pt x="553" y="121"/>
                    </a:lnTo>
                    <a:lnTo>
                      <a:pt x="553" y="121"/>
                    </a:lnTo>
                    <a:lnTo>
                      <a:pt x="552" y="119"/>
                    </a:lnTo>
                    <a:lnTo>
                      <a:pt x="551" y="117"/>
                    </a:lnTo>
                    <a:lnTo>
                      <a:pt x="547" y="115"/>
                    </a:lnTo>
                    <a:lnTo>
                      <a:pt x="547" y="115"/>
                    </a:lnTo>
                    <a:lnTo>
                      <a:pt x="545" y="113"/>
                    </a:lnTo>
                    <a:lnTo>
                      <a:pt x="544" y="112"/>
                    </a:lnTo>
                    <a:lnTo>
                      <a:pt x="543" y="108"/>
                    </a:lnTo>
                    <a:lnTo>
                      <a:pt x="543" y="108"/>
                    </a:lnTo>
                    <a:lnTo>
                      <a:pt x="544" y="106"/>
                    </a:lnTo>
                    <a:lnTo>
                      <a:pt x="546" y="104"/>
                    </a:lnTo>
                    <a:lnTo>
                      <a:pt x="548" y="103"/>
                    </a:lnTo>
                    <a:lnTo>
                      <a:pt x="551" y="103"/>
                    </a:lnTo>
                    <a:lnTo>
                      <a:pt x="551" y="103"/>
                    </a:lnTo>
                    <a:lnTo>
                      <a:pt x="552" y="102"/>
                    </a:lnTo>
                    <a:lnTo>
                      <a:pt x="554" y="100"/>
                    </a:lnTo>
                    <a:lnTo>
                      <a:pt x="554" y="98"/>
                    </a:lnTo>
                    <a:lnTo>
                      <a:pt x="553" y="96"/>
                    </a:lnTo>
                    <a:lnTo>
                      <a:pt x="553" y="96"/>
                    </a:lnTo>
                    <a:lnTo>
                      <a:pt x="551" y="94"/>
                    </a:lnTo>
                    <a:lnTo>
                      <a:pt x="551" y="92"/>
                    </a:lnTo>
                    <a:lnTo>
                      <a:pt x="551" y="86"/>
                    </a:lnTo>
                    <a:lnTo>
                      <a:pt x="551" y="86"/>
                    </a:lnTo>
                    <a:lnTo>
                      <a:pt x="551" y="82"/>
                    </a:lnTo>
                    <a:lnTo>
                      <a:pt x="550" y="82"/>
                    </a:lnTo>
                    <a:lnTo>
                      <a:pt x="547" y="82"/>
                    </a:lnTo>
                    <a:lnTo>
                      <a:pt x="547" y="82"/>
                    </a:lnTo>
                    <a:lnTo>
                      <a:pt x="541" y="81"/>
                    </a:lnTo>
                    <a:lnTo>
                      <a:pt x="532" y="79"/>
                    </a:lnTo>
                    <a:lnTo>
                      <a:pt x="532" y="79"/>
                    </a:lnTo>
                    <a:lnTo>
                      <a:pt x="528" y="79"/>
                    </a:lnTo>
                    <a:lnTo>
                      <a:pt x="522" y="80"/>
                    </a:lnTo>
                    <a:lnTo>
                      <a:pt x="514" y="81"/>
                    </a:lnTo>
                    <a:lnTo>
                      <a:pt x="514" y="81"/>
                    </a:lnTo>
                    <a:lnTo>
                      <a:pt x="513" y="81"/>
                    </a:lnTo>
                    <a:lnTo>
                      <a:pt x="513" y="80"/>
                    </a:lnTo>
                    <a:lnTo>
                      <a:pt x="513" y="77"/>
                    </a:lnTo>
                    <a:lnTo>
                      <a:pt x="514" y="72"/>
                    </a:lnTo>
                    <a:lnTo>
                      <a:pt x="514" y="72"/>
                    </a:lnTo>
                    <a:lnTo>
                      <a:pt x="515" y="71"/>
                    </a:lnTo>
                    <a:lnTo>
                      <a:pt x="514" y="69"/>
                    </a:lnTo>
                    <a:lnTo>
                      <a:pt x="511" y="62"/>
                    </a:lnTo>
                    <a:lnTo>
                      <a:pt x="511" y="62"/>
                    </a:lnTo>
                    <a:lnTo>
                      <a:pt x="511" y="57"/>
                    </a:lnTo>
                    <a:lnTo>
                      <a:pt x="511" y="52"/>
                    </a:lnTo>
                    <a:lnTo>
                      <a:pt x="512" y="42"/>
                    </a:lnTo>
                    <a:lnTo>
                      <a:pt x="512" y="42"/>
                    </a:lnTo>
                    <a:lnTo>
                      <a:pt x="511" y="40"/>
                    </a:lnTo>
                    <a:lnTo>
                      <a:pt x="510" y="39"/>
                    </a:lnTo>
                    <a:lnTo>
                      <a:pt x="509" y="39"/>
                    </a:lnTo>
                    <a:lnTo>
                      <a:pt x="508" y="38"/>
                    </a:lnTo>
                    <a:lnTo>
                      <a:pt x="508" y="38"/>
                    </a:lnTo>
                    <a:lnTo>
                      <a:pt x="506" y="35"/>
                    </a:lnTo>
                    <a:lnTo>
                      <a:pt x="503" y="32"/>
                    </a:lnTo>
                    <a:lnTo>
                      <a:pt x="503" y="32"/>
                    </a:lnTo>
                    <a:lnTo>
                      <a:pt x="502" y="30"/>
                    </a:lnTo>
                    <a:lnTo>
                      <a:pt x="502" y="28"/>
                    </a:lnTo>
                    <a:lnTo>
                      <a:pt x="503" y="25"/>
                    </a:lnTo>
                    <a:lnTo>
                      <a:pt x="503" y="25"/>
                    </a:lnTo>
                    <a:lnTo>
                      <a:pt x="502" y="24"/>
                    </a:lnTo>
                    <a:lnTo>
                      <a:pt x="499" y="24"/>
                    </a:lnTo>
                    <a:lnTo>
                      <a:pt x="495" y="25"/>
                    </a:lnTo>
                    <a:lnTo>
                      <a:pt x="495" y="25"/>
                    </a:lnTo>
                    <a:lnTo>
                      <a:pt x="493" y="25"/>
                    </a:lnTo>
                    <a:lnTo>
                      <a:pt x="491" y="24"/>
                    </a:lnTo>
                    <a:lnTo>
                      <a:pt x="489" y="22"/>
                    </a:lnTo>
                    <a:lnTo>
                      <a:pt x="488" y="20"/>
                    </a:lnTo>
                    <a:lnTo>
                      <a:pt x="488" y="20"/>
                    </a:lnTo>
                    <a:lnTo>
                      <a:pt x="487" y="18"/>
                    </a:lnTo>
                    <a:lnTo>
                      <a:pt x="485" y="18"/>
                    </a:lnTo>
                    <a:lnTo>
                      <a:pt x="479" y="18"/>
                    </a:lnTo>
                    <a:lnTo>
                      <a:pt x="479" y="18"/>
                    </a:lnTo>
                    <a:lnTo>
                      <a:pt x="476" y="20"/>
                    </a:lnTo>
                    <a:lnTo>
                      <a:pt x="474" y="23"/>
                    </a:lnTo>
                    <a:lnTo>
                      <a:pt x="473" y="26"/>
                    </a:lnTo>
                    <a:lnTo>
                      <a:pt x="473" y="30"/>
                    </a:lnTo>
                    <a:lnTo>
                      <a:pt x="473" y="30"/>
                    </a:lnTo>
                    <a:lnTo>
                      <a:pt x="472" y="32"/>
                    </a:lnTo>
                    <a:lnTo>
                      <a:pt x="470" y="33"/>
                    </a:lnTo>
                    <a:lnTo>
                      <a:pt x="464" y="36"/>
                    </a:lnTo>
                    <a:lnTo>
                      <a:pt x="464" y="36"/>
                    </a:lnTo>
                    <a:lnTo>
                      <a:pt x="462" y="37"/>
                    </a:lnTo>
                    <a:lnTo>
                      <a:pt x="460" y="37"/>
                    </a:lnTo>
                    <a:lnTo>
                      <a:pt x="457" y="35"/>
                    </a:lnTo>
                    <a:lnTo>
                      <a:pt x="457" y="35"/>
                    </a:lnTo>
                    <a:lnTo>
                      <a:pt x="454" y="33"/>
                    </a:lnTo>
                    <a:lnTo>
                      <a:pt x="449" y="32"/>
                    </a:lnTo>
                    <a:lnTo>
                      <a:pt x="449" y="32"/>
                    </a:lnTo>
                    <a:lnTo>
                      <a:pt x="446" y="30"/>
                    </a:lnTo>
                    <a:lnTo>
                      <a:pt x="442" y="27"/>
                    </a:lnTo>
                    <a:lnTo>
                      <a:pt x="439" y="21"/>
                    </a:lnTo>
                    <a:lnTo>
                      <a:pt x="439" y="21"/>
                    </a:lnTo>
                    <a:lnTo>
                      <a:pt x="437" y="18"/>
                    </a:lnTo>
                    <a:lnTo>
                      <a:pt x="434" y="16"/>
                    </a:lnTo>
                    <a:lnTo>
                      <a:pt x="434" y="16"/>
                    </a:lnTo>
                    <a:lnTo>
                      <a:pt x="433" y="16"/>
                    </a:lnTo>
                    <a:lnTo>
                      <a:pt x="432" y="16"/>
                    </a:lnTo>
                    <a:lnTo>
                      <a:pt x="429" y="17"/>
                    </a:lnTo>
                    <a:lnTo>
                      <a:pt x="429" y="17"/>
                    </a:lnTo>
                    <a:lnTo>
                      <a:pt x="423" y="18"/>
                    </a:lnTo>
                    <a:lnTo>
                      <a:pt x="416" y="17"/>
                    </a:lnTo>
                    <a:lnTo>
                      <a:pt x="416" y="17"/>
                    </a:lnTo>
                    <a:lnTo>
                      <a:pt x="413" y="17"/>
                    </a:lnTo>
                    <a:lnTo>
                      <a:pt x="412" y="17"/>
                    </a:lnTo>
                    <a:lnTo>
                      <a:pt x="407" y="18"/>
                    </a:lnTo>
                    <a:lnTo>
                      <a:pt x="407" y="18"/>
                    </a:lnTo>
                    <a:lnTo>
                      <a:pt x="405" y="18"/>
                    </a:lnTo>
                    <a:lnTo>
                      <a:pt x="402" y="17"/>
                    </a:lnTo>
                    <a:lnTo>
                      <a:pt x="399" y="14"/>
                    </a:lnTo>
                    <a:lnTo>
                      <a:pt x="399" y="14"/>
                    </a:lnTo>
                    <a:lnTo>
                      <a:pt x="396" y="13"/>
                    </a:lnTo>
                    <a:lnTo>
                      <a:pt x="391" y="12"/>
                    </a:lnTo>
                    <a:lnTo>
                      <a:pt x="383" y="11"/>
                    </a:lnTo>
                    <a:lnTo>
                      <a:pt x="383" y="11"/>
                    </a:lnTo>
                    <a:lnTo>
                      <a:pt x="377" y="9"/>
                    </a:lnTo>
                    <a:lnTo>
                      <a:pt x="373" y="5"/>
                    </a:lnTo>
                    <a:lnTo>
                      <a:pt x="373" y="5"/>
                    </a:lnTo>
                    <a:lnTo>
                      <a:pt x="372" y="3"/>
                    </a:lnTo>
                    <a:lnTo>
                      <a:pt x="372" y="2"/>
                    </a:lnTo>
                    <a:lnTo>
                      <a:pt x="371" y="1"/>
                    </a:lnTo>
                    <a:lnTo>
                      <a:pt x="371" y="0"/>
                    </a:lnTo>
                    <a:lnTo>
                      <a:pt x="371" y="0"/>
                    </a:lnTo>
                    <a:lnTo>
                      <a:pt x="366" y="0"/>
                    </a:lnTo>
                    <a:lnTo>
                      <a:pt x="360" y="1"/>
                    </a:lnTo>
                    <a:lnTo>
                      <a:pt x="360" y="1"/>
                    </a:lnTo>
                    <a:lnTo>
                      <a:pt x="358" y="1"/>
                    </a:lnTo>
                    <a:lnTo>
                      <a:pt x="357" y="1"/>
                    </a:lnTo>
                    <a:lnTo>
                      <a:pt x="353" y="0"/>
                    </a:lnTo>
                    <a:lnTo>
                      <a:pt x="353" y="0"/>
                    </a:lnTo>
                    <a:lnTo>
                      <a:pt x="351" y="0"/>
                    </a:lnTo>
                    <a:lnTo>
                      <a:pt x="349" y="2"/>
                    </a:lnTo>
                    <a:lnTo>
                      <a:pt x="345" y="3"/>
                    </a:lnTo>
                    <a:lnTo>
                      <a:pt x="343" y="4"/>
                    </a:lnTo>
                    <a:lnTo>
                      <a:pt x="343" y="4"/>
                    </a:lnTo>
                    <a:lnTo>
                      <a:pt x="340" y="4"/>
                    </a:lnTo>
                    <a:lnTo>
                      <a:pt x="338" y="3"/>
                    </a:lnTo>
                    <a:lnTo>
                      <a:pt x="334" y="0"/>
                    </a:lnTo>
                    <a:lnTo>
                      <a:pt x="334" y="0"/>
                    </a:lnTo>
                    <a:lnTo>
                      <a:pt x="332" y="0"/>
                    </a:lnTo>
                    <a:lnTo>
                      <a:pt x="329" y="2"/>
                    </a:lnTo>
                    <a:lnTo>
                      <a:pt x="327" y="4"/>
                    </a:lnTo>
                    <a:lnTo>
                      <a:pt x="325" y="6"/>
                    </a:lnTo>
                    <a:lnTo>
                      <a:pt x="325" y="6"/>
                    </a:lnTo>
                    <a:lnTo>
                      <a:pt x="322" y="11"/>
                    </a:lnTo>
                    <a:lnTo>
                      <a:pt x="317" y="14"/>
                    </a:lnTo>
                    <a:lnTo>
                      <a:pt x="317" y="14"/>
                    </a:lnTo>
                    <a:lnTo>
                      <a:pt x="316" y="15"/>
                    </a:lnTo>
                    <a:lnTo>
                      <a:pt x="316" y="17"/>
                    </a:lnTo>
                    <a:lnTo>
                      <a:pt x="316" y="20"/>
                    </a:lnTo>
                    <a:lnTo>
                      <a:pt x="316" y="21"/>
                    </a:lnTo>
                    <a:lnTo>
                      <a:pt x="316" y="21"/>
                    </a:lnTo>
                    <a:lnTo>
                      <a:pt x="313" y="22"/>
                    </a:lnTo>
                    <a:lnTo>
                      <a:pt x="310" y="21"/>
                    </a:lnTo>
                    <a:lnTo>
                      <a:pt x="303" y="18"/>
                    </a:lnTo>
                    <a:lnTo>
                      <a:pt x="303" y="18"/>
                    </a:lnTo>
                    <a:lnTo>
                      <a:pt x="299" y="18"/>
                    </a:lnTo>
                    <a:lnTo>
                      <a:pt x="293" y="17"/>
                    </a:lnTo>
                    <a:lnTo>
                      <a:pt x="286" y="17"/>
                    </a:lnTo>
                    <a:lnTo>
                      <a:pt x="286" y="17"/>
                    </a:lnTo>
                    <a:lnTo>
                      <a:pt x="284" y="18"/>
                    </a:lnTo>
                    <a:lnTo>
                      <a:pt x="279" y="20"/>
                    </a:lnTo>
                    <a:lnTo>
                      <a:pt x="274" y="22"/>
                    </a:lnTo>
                    <a:lnTo>
                      <a:pt x="274" y="22"/>
                    </a:lnTo>
                    <a:lnTo>
                      <a:pt x="272" y="23"/>
                    </a:lnTo>
                    <a:lnTo>
                      <a:pt x="270" y="22"/>
                    </a:lnTo>
                    <a:lnTo>
                      <a:pt x="266" y="20"/>
                    </a:lnTo>
                    <a:lnTo>
                      <a:pt x="266" y="20"/>
                    </a:lnTo>
                    <a:lnTo>
                      <a:pt x="263" y="21"/>
                    </a:lnTo>
                    <a:lnTo>
                      <a:pt x="260" y="23"/>
                    </a:lnTo>
                    <a:lnTo>
                      <a:pt x="255" y="26"/>
                    </a:lnTo>
                    <a:lnTo>
                      <a:pt x="251" y="28"/>
                    </a:lnTo>
                    <a:lnTo>
                      <a:pt x="251" y="28"/>
                    </a:lnTo>
                    <a:lnTo>
                      <a:pt x="247" y="28"/>
                    </a:lnTo>
                    <a:lnTo>
                      <a:pt x="245" y="27"/>
                    </a:lnTo>
                    <a:lnTo>
                      <a:pt x="244" y="25"/>
                    </a:lnTo>
                    <a:lnTo>
                      <a:pt x="242" y="24"/>
                    </a:lnTo>
                    <a:lnTo>
                      <a:pt x="242" y="24"/>
                    </a:lnTo>
                    <a:lnTo>
                      <a:pt x="238" y="23"/>
                    </a:lnTo>
                    <a:lnTo>
                      <a:pt x="236" y="23"/>
                    </a:lnTo>
                    <a:lnTo>
                      <a:pt x="233" y="23"/>
                    </a:lnTo>
                    <a:lnTo>
                      <a:pt x="233" y="23"/>
                    </a:lnTo>
                    <a:lnTo>
                      <a:pt x="232" y="25"/>
                    </a:lnTo>
                    <a:lnTo>
                      <a:pt x="230" y="28"/>
                    </a:lnTo>
                    <a:lnTo>
                      <a:pt x="228" y="35"/>
                    </a:lnTo>
                    <a:lnTo>
                      <a:pt x="228" y="35"/>
                    </a:lnTo>
                    <a:lnTo>
                      <a:pt x="228" y="37"/>
                    </a:lnTo>
                    <a:lnTo>
                      <a:pt x="226" y="38"/>
                    </a:lnTo>
                    <a:lnTo>
                      <a:pt x="220" y="41"/>
                    </a:lnTo>
                    <a:lnTo>
                      <a:pt x="220" y="41"/>
                    </a:lnTo>
                    <a:lnTo>
                      <a:pt x="216" y="42"/>
                    </a:lnTo>
                    <a:lnTo>
                      <a:pt x="214" y="41"/>
                    </a:lnTo>
                    <a:lnTo>
                      <a:pt x="209" y="37"/>
                    </a:lnTo>
                    <a:lnTo>
                      <a:pt x="209" y="37"/>
                    </a:lnTo>
                    <a:lnTo>
                      <a:pt x="207" y="36"/>
                    </a:lnTo>
                    <a:lnTo>
                      <a:pt x="207" y="37"/>
                    </a:lnTo>
                    <a:lnTo>
                      <a:pt x="205" y="41"/>
                    </a:lnTo>
                    <a:lnTo>
                      <a:pt x="205" y="41"/>
                    </a:lnTo>
                    <a:lnTo>
                      <a:pt x="201" y="48"/>
                    </a:lnTo>
                    <a:lnTo>
                      <a:pt x="196" y="53"/>
                    </a:lnTo>
                    <a:lnTo>
                      <a:pt x="196" y="53"/>
                    </a:lnTo>
                    <a:lnTo>
                      <a:pt x="194" y="55"/>
                    </a:lnTo>
                    <a:lnTo>
                      <a:pt x="194" y="57"/>
                    </a:lnTo>
                    <a:lnTo>
                      <a:pt x="194" y="62"/>
                    </a:lnTo>
                    <a:lnTo>
                      <a:pt x="194" y="62"/>
                    </a:lnTo>
                    <a:lnTo>
                      <a:pt x="193" y="64"/>
                    </a:lnTo>
                    <a:lnTo>
                      <a:pt x="192" y="66"/>
                    </a:lnTo>
                    <a:lnTo>
                      <a:pt x="190" y="68"/>
                    </a:lnTo>
                    <a:lnTo>
                      <a:pt x="190" y="68"/>
                    </a:lnTo>
                    <a:lnTo>
                      <a:pt x="189" y="70"/>
                    </a:lnTo>
                    <a:lnTo>
                      <a:pt x="189" y="71"/>
                    </a:lnTo>
                    <a:lnTo>
                      <a:pt x="190" y="73"/>
                    </a:lnTo>
                    <a:lnTo>
                      <a:pt x="190" y="73"/>
                    </a:lnTo>
                    <a:lnTo>
                      <a:pt x="189" y="75"/>
                    </a:lnTo>
                    <a:lnTo>
                      <a:pt x="187" y="76"/>
                    </a:lnTo>
                    <a:lnTo>
                      <a:pt x="181" y="78"/>
                    </a:lnTo>
                    <a:lnTo>
                      <a:pt x="181" y="78"/>
                    </a:lnTo>
                    <a:lnTo>
                      <a:pt x="180" y="79"/>
                    </a:lnTo>
                    <a:lnTo>
                      <a:pt x="179" y="81"/>
                    </a:lnTo>
                    <a:lnTo>
                      <a:pt x="180" y="85"/>
                    </a:lnTo>
                    <a:lnTo>
                      <a:pt x="180" y="89"/>
                    </a:lnTo>
                    <a:lnTo>
                      <a:pt x="180" y="92"/>
                    </a:lnTo>
                    <a:lnTo>
                      <a:pt x="180" y="92"/>
                    </a:lnTo>
                    <a:lnTo>
                      <a:pt x="179" y="93"/>
                    </a:lnTo>
                    <a:lnTo>
                      <a:pt x="178" y="94"/>
                    </a:lnTo>
                    <a:lnTo>
                      <a:pt x="174" y="94"/>
                    </a:lnTo>
                    <a:lnTo>
                      <a:pt x="170" y="95"/>
                    </a:lnTo>
                    <a:lnTo>
                      <a:pt x="167" y="95"/>
                    </a:lnTo>
                    <a:lnTo>
                      <a:pt x="167" y="95"/>
                    </a:lnTo>
                    <a:lnTo>
                      <a:pt x="166" y="96"/>
                    </a:lnTo>
                    <a:lnTo>
                      <a:pt x="165" y="97"/>
                    </a:lnTo>
                    <a:lnTo>
                      <a:pt x="164" y="101"/>
                    </a:lnTo>
                    <a:lnTo>
                      <a:pt x="164" y="107"/>
                    </a:lnTo>
                    <a:lnTo>
                      <a:pt x="164" y="107"/>
                    </a:lnTo>
                    <a:lnTo>
                      <a:pt x="164" y="110"/>
                    </a:lnTo>
                    <a:lnTo>
                      <a:pt x="164" y="111"/>
                    </a:lnTo>
                    <a:lnTo>
                      <a:pt x="166" y="117"/>
                    </a:lnTo>
                    <a:lnTo>
                      <a:pt x="166" y="117"/>
                    </a:lnTo>
                    <a:lnTo>
                      <a:pt x="165" y="118"/>
                    </a:lnTo>
                    <a:lnTo>
                      <a:pt x="165" y="119"/>
                    </a:lnTo>
                    <a:lnTo>
                      <a:pt x="162" y="122"/>
                    </a:lnTo>
                    <a:lnTo>
                      <a:pt x="158" y="124"/>
                    </a:lnTo>
                    <a:lnTo>
                      <a:pt x="156" y="127"/>
                    </a:lnTo>
                    <a:lnTo>
                      <a:pt x="156" y="127"/>
                    </a:lnTo>
                    <a:lnTo>
                      <a:pt x="155" y="129"/>
                    </a:lnTo>
                    <a:lnTo>
                      <a:pt x="156" y="131"/>
                    </a:lnTo>
                    <a:lnTo>
                      <a:pt x="160" y="138"/>
                    </a:lnTo>
                    <a:lnTo>
                      <a:pt x="160" y="138"/>
                    </a:lnTo>
                    <a:lnTo>
                      <a:pt x="161" y="141"/>
                    </a:lnTo>
                    <a:lnTo>
                      <a:pt x="162" y="143"/>
                    </a:lnTo>
                    <a:lnTo>
                      <a:pt x="162" y="145"/>
                    </a:lnTo>
                    <a:lnTo>
                      <a:pt x="161" y="147"/>
                    </a:lnTo>
                    <a:lnTo>
                      <a:pt x="161" y="147"/>
                    </a:lnTo>
                    <a:lnTo>
                      <a:pt x="155" y="151"/>
                    </a:lnTo>
                    <a:lnTo>
                      <a:pt x="152" y="153"/>
                    </a:lnTo>
                    <a:lnTo>
                      <a:pt x="149" y="156"/>
                    </a:lnTo>
                    <a:lnTo>
                      <a:pt x="149" y="156"/>
                    </a:lnTo>
                    <a:lnTo>
                      <a:pt x="144" y="164"/>
                    </a:lnTo>
                    <a:lnTo>
                      <a:pt x="141" y="168"/>
                    </a:lnTo>
                    <a:lnTo>
                      <a:pt x="138" y="171"/>
                    </a:lnTo>
                    <a:lnTo>
                      <a:pt x="138" y="171"/>
                    </a:lnTo>
                    <a:lnTo>
                      <a:pt x="135" y="173"/>
                    </a:lnTo>
                    <a:lnTo>
                      <a:pt x="131" y="174"/>
                    </a:lnTo>
                    <a:lnTo>
                      <a:pt x="127" y="175"/>
                    </a:lnTo>
                    <a:lnTo>
                      <a:pt x="120" y="175"/>
                    </a:lnTo>
                    <a:lnTo>
                      <a:pt x="120" y="175"/>
                    </a:lnTo>
                    <a:lnTo>
                      <a:pt x="116" y="175"/>
                    </a:lnTo>
                    <a:lnTo>
                      <a:pt x="114" y="175"/>
                    </a:lnTo>
                    <a:lnTo>
                      <a:pt x="110" y="176"/>
                    </a:lnTo>
                    <a:lnTo>
                      <a:pt x="110" y="176"/>
                    </a:lnTo>
                    <a:lnTo>
                      <a:pt x="99" y="175"/>
                    </a:lnTo>
                    <a:lnTo>
                      <a:pt x="86" y="173"/>
                    </a:lnTo>
                    <a:lnTo>
                      <a:pt x="86" y="173"/>
                    </a:lnTo>
                    <a:lnTo>
                      <a:pt x="82" y="174"/>
                    </a:lnTo>
                    <a:lnTo>
                      <a:pt x="78" y="176"/>
                    </a:lnTo>
                    <a:lnTo>
                      <a:pt x="74" y="179"/>
                    </a:lnTo>
                    <a:lnTo>
                      <a:pt x="72" y="181"/>
                    </a:lnTo>
                    <a:lnTo>
                      <a:pt x="72" y="181"/>
                    </a:lnTo>
                    <a:lnTo>
                      <a:pt x="71" y="182"/>
                    </a:lnTo>
                    <a:lnTo>
                      <a:pt x="72" y="184"/>
                    </a:lnTo>
                    <a:lnTo>
                      <a:pt x="77" y="186"/>
                    </a:lnTo>
                    <a:lnTo>
                      <a:pt x="77" y="186"/>
                    </a:lnTo>
                    <a:lnTo>
                      <a:pt x="78" y="188"/>
                    </a:lnTo>
                    <a:lnTo>
                      <a:pt x="79" y="189"/>
                    </a:lnTo>
                    <a:lnTo>
                      <a:pt x="77" y="192"/>
                    </a:lnTo>
                    <a:lnTo>
                      <a:pt x="77" y="192"/>
                    </a:lnTo>
                    <a:lnTo>
                      <a:pt x="77" y="194"/>
                    </a:lnTo>
                    <a:lnTo>
                      <a:pt x="78" y="195"/>
                    </a:lnTo>
                    <a:lnTo>
                      <a:pt x="80" y="196"/>
                    </a:lnTo>
                    <a:lnTo>
                      <a:pt x="80" y="198"/>
                    </a:lnTo>
                    <a:lnTo>
                      <a:pt x="80" y="198"/>
                    </a:lnTo>
                    <a:lnTo>
                      <a:pt x="81" y="200"/>
                    </a:lnTo>
                    <a:lnTo>
                      <a:pt x="82" y="202"/>
                    </a:lnTo>
                    <a:lnTo>
                      <a:pt x="84" y="204"/>
                    </a:lnTo>
                    <a:lnTo>
                      <a:pt x="86" y="205"/>
                    </a:lnTo>
                    <a:lnTo>
                      <a:pt x="86" y="205"/>
                    </a:lnTo>
                    <a:lnTo>
                      <a:pt x="87" y="206"/>
                    </a:lnTo>
                    <a:lnTo>
                      <a:pt x="87" y="208"/>
                    </a:lnTo>
                    <a:lnTo>
                      <a:pt x="86" y="211"/>
                    </a:lnTo>
                    <a:lnTo>
                      <a:pt x="86" y="214"/>
                    </a:lnTo>
                    <a:lnTo>
                      <a:pt x="86" y="214"/>
                    </a:lnTo>
                    <a:lnTo>
                      <a:pt x="89" y="218"/>
                    </a:lnTo>
                    <a:lnTo>
                      <a:pt x="93" y="220"/>
                    </a:lnTo>
                    <a:lnTo>
                      <a:pt x="97" y="223"/>
                    </a:lnTo>
                    <a:lnTo>
                      <a:pt x="100" y="225"/>
                    </a:lnTo>
                    <a:lnTo>
                      <a:pt x="100" y="225"/>
                    </a:lnTo>
                    <a:lnTo>
                      <a:pt x="101" y="228"/>
                    </a:lnTo>
                    <a:lnTo>
                      <a:pt x="102" y="232"/>
                    </a:lnTo>
                    <a:lnTo>
                      <a:pt x="102" y="240"/>
                    </a:lnTo>
                    <a:lnTo>
                      <a:pt x="102" y="240"/>
                    </a:lnTo>
                    <a:lnTo>
                      <a:pt x="100" y="243"/>
                    </a:lnTo>
                    <a:lnTo>
                      <a:pt x="96" y="244"/>
                    </a:lnTo>
                    <a:lnTo>
                      <a:pt x="92" y="245"/>
                    </a:lnTo>
                    <a:lnTo>
                      <a:pt x="87" y="247"/>
                    </a:lnTo>
                    <a:lnTo>
                      <a:pt x="87" y="247"/>
                    </a:lnTo>
                    <a:lnTo>
                      <a:pt x="78" y="252"/>
                    </a:lnTo>
                    <a:lnTo>
                      <a:pt x="70" y="256"/>
                    </a:lnTo>
                    <a:lnTo>
                      <a:pt x="70" y="256"/>
                    </a:lnTo>
                    <a:lnTo>
                      <a:pt x="67" y="257"/>
                    </a:lnTo>
                    <a:lnTo>
                      <a:pt x="64" y="260"/>
                    </a:lnTo>
                    <a:lnTo>
                      <a:pt x="59" y="266"/>
                    </a:lnTo>
                    <a:lnTo>
                      <a:pt x="59" y="266"/>
                    </a:lnTo>
                    <a:lnTo>
                      <a:pt x="57" y="271"/>
                    </a:lnTo>
                    <a:lnTo>
                      <a:pt x="56" y="276"/>
                    </a:lnTo>
                    <a:lnTo>
                      <a:pt x="56" y="280"/>
                    </a:lnTo>
                    <a:lnTo>
                      <a:pt x="56" y="283"/>
                    </a:lnTo>
                    <a:lnTo>
                      <a:pt x="56" y="283"/>
                    </a:lnTo>
                    <a:lnTo>
                      <a:pt x="54" y="285"/>
                    </a:lnTo>
                    <a:lnTo>
                      <a:pt x="52" y="286"/>
                    </a:lnTo>
                    <a:lnTo>
                      <a:pt x="47" y="288"/>
                    </a:lnTo>
                    <a:lnTo>
                      <a:pt x="47" y="288"/>
                    </a:lnTo>
                    <a:lnTo>
                      <a:pt x="45" y="288"/>
                    </a:lnTo>
                    <a:lnTo>
                      <a:pt x="44" y="289"/>
                    </a:lnTo>
                    <a:lnTo>
                      <a:pt x="44" y="293"/>
                    </a:lnTo>
                    <a:lnTo>
                      <a:pt x="44" y="293"/>
                    </a:lnTo>
                    <a:lnTo>
                      <a:pt x="43" y="296"/>
                    </a:lnTo>
                    <a:lnTo>
                      <a:pt x="41" y="300"/>
                    </a:lnTo>
                    <a:lnTo>
                      <a:pt x="36" y="307"/>
                    </a:lnTo>
                    <a:lnTo>
                      <a:pt x="36" y="307"/>
                    </a:lnTo>
                    <a:lnTo>
                      <a:pt x="34" y="309"/>
                    </a:lnTo>
                    <a:lnTo>
                      <a:pt x="32" y="310"/>
                    </a:lnTo>
                    <a:lnTo>
                      <a:pt x="30" y="312"/>
                    </a:lnTo>
                    <a:lnTo>
                      <a:pt x="28" y="313"/>
                    </a:lnTo>
                    <a:lnTo>
                      <a:pt x="28" y="313"/>
                    </a:lnTo>
                    <a:lnTo>
                      <a:pt x="28" y="315"/>
                    </a:lnTo>
                    <a:lnTo>
                      <a:pt x="27" y="315"/>
                    </a:lnTo>
                    <a:lnTo>
                      <a:pt x="25" y="315"/>
                    </a:lnTo>
                    <a:lnTo>
                      <a:pt x="24" y="313"/>
                    </a:lnTo>
                    <a:lnTo>
                      <a:pt x="24" y="313"/>
                    </a:lnTo>
                    <a:lnTo>
                      <a:pt x="22" y="311"/>
                    </a:lnTo>
                    <a:lnTo>
                      <a:pt x="20" y="310"/>
                    </a:lnTo>
                    <a:lnTo>
                      <a:pt x="15" y="309"/>
                    </a:lnTo>
                    <a:lnTo>
                      <a:pt x="15" y="309"/>
                    </a:lnTo>
                    <a:lnTo>
                      <a:pt x="14" y="308"/>
                    </a:lnTo>
                    <a:lnTo>
                      <a:pt x="13" y="305"/>
                    </a:lnTo>
                    <a:lnTo>
                      <a:pt x="12" y="301"/>
                    </a:lnTo>
                    <a:lnTo>
                      <a:pt x="10" y="299"/>
                    </a:lnTo>
                    <a:lnTo>
                      <a:pt x="10" y="299"/>
                    </a:lnTo>
                    <a:lnTo>
                      <a:pt x="7" y="296"/>
                    </a:lnTo>
                    <a:lnTo>
                      <a:pt x="7" y="294"/>
                    </a:lnTo>
                    <a:lnTo>
                      <a:pt x="7" y="294"/>
                    </a:lnTo>
                    <a:lnTo>
                      <a:pt x="6" y="294"/>
                    </a:lnTo>
                    <a:lnTo>
                      <a:pt x="5" y="295"/>
                    </a:lnTo>
                    <a:lnTo>
                      <a:pt x="0" y="298"/>
                    </a:lnTo>
                    <a:lnTo>
                      <a:pt x="0" y="298"/>
                    </a:lnTo>
                    <a:lnTo>
                      <a:pt x="0" y="300"/>
                    </a:lnTo>
                    <a:lnTo>
                      <a:pt x="1" y="302"/>
                    </a:lnTo>
                    <a:lnTo>
                      <a:pt x="5" y="307"/>
                    </a:lnTo>
                    <a:lnTo>
                      <a:pt x="5" y="307"/>
                    </a:lnTo>
                    <a:lnTo>
                      <a:pt x="6" y="310"/>
                    </a:lnTo>
                    <a:lnTo>
                      <a:pt x="6" y="312"/>
                    </a:lnTo>
                    <a:lnTo>
                      <a:pt x="5" y="315"/>
                    </a:lnTo>
                    <a:lnTo>
                      <a:pt x="6" y="317"/>
                    </a:lnTo>
                    <a:lnTo>
                      <a:pt x="6" y="317"/>
                    </a:lnTo>
                    <a:lnTo>
                      <a:pt x="9" y="322"/>
                    </a:lnTo>
                    <a:lnTo>
                      <a:pt x="13" y="326"/>
                    </a:lnTo>
                    <a:lnTo>
                      <a:pt x="13" y="326"/>
                    </a:lnTo>
                    <a:lnTo>
                      <a:pt x="15" y="328"/>
                    </a:lnTo>
                    <a:lnTo>
                      <a:pt x="17" y="329"/>
                    </a:lnTo>
                    <a:lnTo>
                      <a:pt x="18" y="329"/>
                    </a:lnTo>
                    <a:lnTo>
                      <a:pt x="18" y="331"/>
                    </a:lnTo>
                    <a:lnTo>
                      <a:pt x="18" y="331"/>
                    </a:lnTo>
                    <a:lnTo>
                      <a:pt x="19" y="337"/>
                    </a:lnTo>
                    <a:lnTo>
                      <a:pt x="17" y="344"/>
                    </a:lnTo>
                    <a:lnTo>
                      <a:pt x="17" y="344"/>
                    </a:lnTo>
                    <a:lnTo>
                      <a:pt x="17" y="348"/>
                    </a:lnTo>
                    <a:lnTo>
                      <a:pt x="17" y="350"/>
                    </a:lnTo>
                    <a:lnTo>
                      <a:pt x="18" y="353"/>
                    </a:lnTo>
                    <a:lnTo>
                      <a:pt x="18" y="353"/>
                    </a:lnTo>
                    <a:lnTo>
                      <a:pt x="22" y="363"/>
                    </a:lnTo>
                    <a:lnTo>
                      <a:pt x="22" y="363"/>
                    </a:lnTo>
                    <a:lnTo>
                      <a:pt x="23" y="369"/>
                    </a:lnTo>
                    <a:lnTo>
                      <a:pt x="25" y="374"/>
                    </a:lnTo>
                    <a:lnTo>
                      <a:pt x="25" y="374"/>
                    </a:lnTo>
                    <a:lnTo>
                      <a:pt x="25" y="377"/>
                    </a:lnTo>
                    <a:lnTo>
                      <a:pt x="25" y="379"/>
                    </a:lnTo>
                    <a:lnTo>
                      <a:pt x="24" y="381"/>
                    </a:lnTo>
                    <a:lnTo>
                      <a:pt x="25" y="382"/>
                    </a:lnTo>
                    <a:lnTo>
                      <a:pt x="25" y="382"/>
                    </a:lnTo>
                    <a:lnTo>
                      <a:pt x="25" y="384"/>
                    </a:lnTo>
                    <a:lnTo>
                      <a:pt x="25" y="384"/>
                    </a:lnTo>
                    <a:lnTo>
                      <a:pt x="23" y="387"/>
                    </a:lnTo>
                    <a:lnTo>
                      <a:pt x="23" y="387"/>
                    </a:lnTo>
                    <a:lnTo>
                      <a:pt x="22" y="390"/>
                    </a:lnTo>
                    <a:lnTo>
                      <a:pt x="22" y="393"/>
                    </a:lnTo>
                    <a:lnTo>
                      <a:pt x="23" y="395"/>
                    </a:lnTo>
                    <a:lnTo>
                      <a:pt x="22" y="397"/>
                    </a:lnTo>
                    <a:lnTo>
                      <a:pt x="22" y="397"/>
                    </a:lnTo>
                    <a:lnTo>
                      <a:pt x="20" y="398"/>
                    </a:lnTo>
                    <a:lnTo>
                      <a:pt x="17" y="399"/>
                    </a:lnTo>
                    <a:lnTo>
                      <a:pt x="14" y="399"/>
                    </a:lnTo>
                    <a:lnTo>
                      <a:pt x="13" y="401"/>
                    </a:lnTo>
                    <a:lnTo>
                      <a:pt x="13" y="401"/>
                    </a:lnTo>
                    <a:lnTo>
                      <a:pt x="13" y="403"/>
                    </a:lnTo>
                    <a:lnTo>
                      <a:pt x="14" y="406"/>
                    </a:lnTo>
                    <a:lnTo>
                      <a:pt x="14" y="406"/>
                    </a:lnTo>
                    <a:lnTo>
                      <a:pt x="14" y="406"/>
                    </a:lnTo>
                    <a:lnTo>
                      <a:pt x="15" y="407"/>
                    </a:lnTo>
                    <a:lnTo>
                      <a:pt x="17" y="407"/>
                    </a:lnTo>
                    <a:lnTo>
                      <a:pt x="17" y="407"/>
                    </a:lnTo>
                    <a:lnTo>
                      <a:pt x="19" y="406"/>
                    </a:lnTo>
                    <a:lnTo>
                      <a:pt x="21" y="405"/>
                    </a:lnTo>
                    <a:lnTo>
                      <a:pt x="22" y="406"/>
                    </a:lnTo>
                    <a:lnTo>
                      <a:pt x="22" y="406"/>
                    </a:lnTo>
                    <a:lnTo>
                      <a:pt x="27" y="408"/>
                    </a:lnTo>
                    <a:lnTo>
                      <a:pt x="28" y="409"/>
                    </a:lnTo>
                    <a:lnTo>
                      <a:pt x="28" y="409"/>
                    </a:lnTo>
                    <a:lnTo>
                      <a:pt x="28" y="409"/>
                    </a:lnTo>
                    <a:lnTo>
                      <a:pt x="28" y="410"/>
                    </a:lnTo>
                    <a:lnTo>
                      <a:pt x="29" y="410"/>
                    </a:lnTo>
                    <a:lnTo>
                      <a:pt x="31" y="411"/>
                    </a:lnTo>
                    <a:lnTo>
                      <a:pt x="31" y="411"/>
                    </a:lnTo>
                    <a:lnTo>
                      <a:pt x="31" y="408"/>
                    </a:lnTo>
                    <a:lnTo>
                      <a:pt x="32" y="406"/>
                    </a:lnTo>
                    <a:lnTo>
                      <a:pt x="32" y="406"/>
                    </a:lnTo>
                    <a:lnTo>
                      <a:pt x="32" y="406"/>
                    </a:lnTo>
                    <a:lnTo>
                      <a:pt x="34" y="408"/>
                    </a:lnTo>
                    <a:lnTo>
                      <a:pt x="34" y="411"/>
                    </a:lnTo>
                    <a:lnTo>
                      <a:pt x="34" y="411"/>
                    </a:lnTo>
                    <a:lnTo>
                      <a:pt x="33" y="412"/>
                    </a:lnTo>
                    <a:lnTo>
                      <a:pt x="33" y="413"/>
                    </a:lnTo>
                    <a:lnTo>
                      <a:pt x="32" y="413"/>
                    </a:lnTo>
                    <a:lnTo>
                      <a:pt x="31" y="414"/>
                    </a:lnTo>
                    <a:lnTo>
                      <a:pt x="31" y="414"/>
                    </a:lnTo>
                    <a:lnTo>
                      <a:pt x="32" y="415"/>
                    </a:lnTo>
                    <a:lnTo>
                      <a:pt x="34" y="415"/>
                    </a:lnTo>
                    <a:lnTo>
                      <a:pt x="35" y="416"/>
                    </a:lnTo>
                    <a:lnTo>
                      <a:pt x="36" y="416"/>
                    </a:lnTo>
                    <a:lnTo>
                      <a:pt x="36" y="416"/>
                    </a:lnTo>
                    <a:lnTo>
                      <a:pt x="35" y="417"/>
                    </a:lnTo>
                    <a:lnTo>
                      <a:pt x="34" y="417"/>
                    </a:lnTo>
                    <a:lnTo>
                      <a:pt x="33" y="417"/>
                    </a:lnTo>
                    <a:lnTo>
                      <a:pt x="32" y="418"/>
                    </a:lnTo>
                    <a:lnTo>
                      <a:pt x="32" y="418"/>
                    </a:lnTo>
                    <a:lnTo>
                      <a:pt x="32" y="420"/>
                    </a:lnTo>
                    <a:lnTo>
                      <a:pt x="31" y="421"/>
                    </a:lnTo>
                    <a:lnTo>
                      <a:pt x="31" y="421"/>
                    </a:lnTo>
                    <a:lnTo>
                      <a:pt x="29" y="421"/>
                    </a:lnTo>
                    <a:lnTo>
                      <a:pt x="28" y="422"/>
                    </a:lnTo>
                    <a:lnTo>
                      <a:pt x="28" y="422"/>
                    </a:lnTo>
                    <a:lnTo>
                      <a:pt x="25" y="425"/>
                    </a:lnTo>
                    <a:lnTo>
                      <a:pt x="24" y="427"/>
                    </a:lnTo>
                    <a:lnTo>
                      <a:pt x="24" y="427"/>
                    </a:lnTo>
                    <a:lnTo>
                      <a:pt x="20" y="430"/>
                    </a:lnTo>
                    <a:lnTo>
                      <a:pt x="20" y="430"/>
                    </a:lnTo>
                    <a:lnTo>
                      <a:pt x="17" y="434"/>
                    </a:lnTo>
                    <a:lnTo>
                      <a:pt x="17" y="434"/>
                    </a:lnTo>
                    <a:lnTo>
                      <a:pt x="15" y="435"/>
                    </a:lnTo>
                    <a:lnTo>
                      <a:pt x="14" y="435"/>
                    </a:lnTo>
                    <a:lnTo>
                      <a:pt x="14" y="436"/>
                    </a:lnTo>
                    <a:lnTo>
                      <a:pt x="14" y="436"/>
                    </a:lnTo>
                    <a:lnTo>
                      <a:pt x="16" y="437"/>
                    </a:lnTo>
                    <a:lnTo>
                      <a:pt x="16" y="438"/>
                    </a:lnTo>
                    <a:lnTo>
                      <a:pt x="17" y="439"/>
                    </a:lnTo>
                    <a:lnTo>
                      <a:pt x="17" y="439"/>
                    </a:lnTo>
                    <a:lnTo>
                      <a:pt x="15" y="444"/>
                    </a:lnTo>
                    <a:lnTo>
                      <a:pt x="14" y="447"/>
                    </a:lnTo>
                    <a:lnTo>
                      <a:pt x="14" y="447"/>
                    </a:lnTo>
                    <a:lnTo>
                      <a:pt x="13" y="445"/>
                    </a:lnTo>
                    <a:lnTo>
                      <a:pt x="13" y="445"/>
                    </a:lnTo>
                    <a:lnTo>
                      <a:pt x="12" y="446"/>
                    </a:lnTo>
                    <a:lnTo>
                      <a:pt x="12" y="446"/>
                    </a:lnTo>
                    <a:lnTo>
                      <a:pt x="9" y="450"/>
                    </a:lnTo>
                    <a:lnTo>
                      <a:pt x="9" y="452"/>
                    </a:lnTo>
                    <a:lnTo>
                      <a:pt x="9" y="453"/>
                    </a:lnTo>
                    <a:lnTo>
                      <a:pt x="9" y="453"/>
                    </a:lnTo>
                    <a:lnTo>
                      <a:pt x="10" y="455"/>
                    </a:lnTo>
                    <a:lnTo>
                      <a:pt x="10" y="455"/>
                    </a:lnTo>
                    <a:lnTo>
                      <a:pt x="9" y="456"/>
                    </a:lnTo>
                    <a:lnTo>
                      <a:pt x="9" y="456"/>
                    </a:lnTo>
                    <a:lnTo>
                      <a:pt x="6" y="456"/>
                    </a:lnTo>
                    <a:lnTo>
                      <a:pt x="5" y="456"/>
                    </a:lnTo>
                    <a:lnTo>
                      <a:pt x="5" y="457"/>
                    </a:lnTo>
                    <a:lnTo>
                      <a:pt x="5" y="457"/>
                    </a:lnTo>
                    <a:lnTo>
                      <a:pt x="5" y="458"/>
                    </a:lnTo>
                    <a:lnTo>
                      <a:pt x="6" y="459"/>
                    </a:lnTo>
                    <a:lnTo>
                      <a:pt x="7" y="460"/>
                    </a:lnTo>
                    <a:lnTo>
                      <a:pt x="7" y="462"/>
                    </a:lnTo>
                    <a:lnTo>
                      <a:pt x="7" y="462"/>
                    </a:lnTo>
                    <a:lnTo>
                      <a:pt x="6" y="466"/>
                    </a:lnTo>
                    <a:lnTo>
                      <a:pt x="6" y="468"/>
                    </a:lnTo>
                    <a:lnTo>
                      <a:pt x="6" y="468"/>
                    </a:lnTo>
                    <a:lnTo>
                      <a:pt x="6" y="469"/>
                    </a:lnTo>
                    <a:lnTo>
                      <a:pt x="5" y="469"/>
                    </a:lnTo>
                    <a:lnTo>
                      <a:pt x="4" y="470"/>
                    </a:lnTo>
                    <a:lnTo>
                      <a:pt x="4" y="470"/>
                    </a:lnTo>
                    <a:lnTo>
                      <a:pt x="2" y="469"/>
                    </a:lnTo>
                    <a:lnTo>
                      <a:pt x="1" y="469"/>
                    </a:lnTo>
                    <a:lnTo>
                      <a:pt x="1" y="470"/>
                    </a:lnTo>
                    <a:lnTo>
                      <a:pt x="1" y="470"/>
                    </a:lnTo>
                    <a:lnTo>
                      <a:pt x="3" y="473"/>
                    </a:lnTo>
                    <a:lnTo>
                      <a:pt x="4" y="474"/>
                    </a:lnTo>
                    <a:lnTo>
                      <a:pt x="4" y="473"/>
                    </a:lnTo>
                    <a:lnTo>
                      <a:pt x="4" y="473"/>
                    </a:lnTo>
                    <a:lnTo>
                      <a:pt x="7" y="472"/>
                    </a:lnTo>
                    <a:lnTo>
                      <a:pt x="10" y="472"/>
                    </a:lnTo>
                    <a:lnTo>
                      <a:pt x="10" y="472"/>
                    </a:lnTo>
                    <a:lnTo>
                      <a:pt x="11" y="471"/>
                    </a:lnTo>
                    <a:lnTo>
                      <a:pt x="11" y="471"/>
                    </a:lnTo>
                    <a:lnTo>
                      <a:pt x="12" y="468"/>
                    </a:lnTo>
                    <a:lnTo>
                      <a:pt x="12" y="468"/>
                    </a:lnTo>
                    <a:lnTo>
                      <a:pt x="15" y="465"/>
                    </a:lnTo>
                    <a:lnTo>
                      <a:pt x="17" y="464"/>
                    </a:lnTo>
                    <a:lnTo>
                      <a:pt x="19" y="464"/>
                    </a:lnTo>
                    <a:lnTo>
                      <a:pt x="19" y="464"/>
                    </a:lnTo>
                    <a:lnTo>
                      <a:pt x="25" y="465"/>
                    </a:lnTo>
                    <a:lnTo>
                      <a:pt x="29" y="465"/>
                    </a:lnTo>
                    <a:lnTo>
                      <a:pt x="29" y="465"/>
                    </a:lnTo>
                    <a:lnTo>
                      <a:pt x="29" y="464"/>
                    </a:lnTo>
                    <a:lnTo>
                      <a:pt x="29" y="464"/>
                    </a:lnTo>
                    <a:lnTo>
                      <a:pt x="25" y="461"/>
                    </a:lnTo>
                    <a:lnTo>
                      <a:pt x="24" y="461"/>
                    </a:lnTo>
                    <a:lnTo>
                      <a:pt x="25" y="460"/>
                    </a:lnTo>
                    <a:lnTo>
                      <a:pt x="25" y="460"/>
                    </a:lnTo>
                    <a:lnTo>
                      <a:pt x="31" y="458"/>
                    </a:lnTo>
                    <a:lnTo>
                      <a:pt x="33" y="458"/>
                    </a:lnTo>
                    <a:lnTo>
                      <a:pt x="34" y="458"/>
                    </a:lnTo>
                    <a:lnTo>
                      <a:pt x="34" y="458"/>
                    </a:lnTo>
                    <a:lnTo>
                      <a:pt x="37" y="462"/>
                    </a:lnTo>
                    <a:lnTo>
                      <a:pt x="40" y="466"/>
                    </a:lnTo>
                    <a:lnTo>
                      <a:pt x="40" y="466"/>
                    </a:lnTo>
                    <a:lnTo>
                      <a:pt x="44" y="468"/>
                    </a:lnTo>
                    <a:lnTo>
                      <a:pt x="46" y="469"/>
                    </a:lnTo>
                    <a:lnTo>
                      <a:pt x="47" y="471"/>
                    </a:lnTo>
                    <a:lnTo>
                      <a:pt x="47" y="471"/>
                    </a:lnTo>
                    <a:lnTo>
                      <a:pt x="48" y="475"/>
                    </a:lnTo>
                    <a:lnTo>
                      <a:pt x="49" y="476"/>
                    </a:lnTo>
                    <a:lnTo>
                      <a:pt x="51" y="476"/>
                    </a:lnTo>
                    <a:lnTo>
                      <a:pt x="51" y="476"/>
                    </a:lnTo>
                    <a:lnTo>
                      <a:pt x="56" y="473"/>
                    </a:lnTo>
                    <a:lnTo>
                      <a:pt x="56" y="473"/>
                    </a:lnTo>
                    <a:lnTo>
                      <a:pt x="56" y="475"/>
                    </a:lnTo>
                    <a:lnTo>
                      <a:pt x="57" y="476"/>
                    </a:lnTo>
                    <a:lnTo>
                      <a:pt x="59" y="477"/>
                    </a:lnTo>
                    <a:lnTo>
                      <a:pt x="59" y="477"/>
                    </a:lnTo>
                    <a:lnTo>
                      <a:pt x="63" y="479"/>
                    </a:lnTo>
                    <a:lnTo>
                      <a:pt x="66" y="479"/>
                    </a:lnTo>
                    <a:lnTo>
                      <a:pt x="68" y="478"/>
                    </a:lnTo>
                    <a:lnTo>
                      <a:pt x="68" y="478"/>
                    </a:lnTo>
                    <a:lnTo>
                      <a:pt x="71" y="476"/>
                    </a:lnTo>
                    <a:lnTo>
                      <a:pt x="73" y="474"/>
                    </a:lnTo>
                    <a:lnTo>
                      <a:pt x="73" y="474"/>
                    </a:lnTo>
                    <a:lnTo>
                      <a:pt x="75" y="471"/>
                    </a:lnTo>
                    <a:lnTo>
                      <a:pt x="79" y="468"/>
                    </a:lnTo>
                    <a:lnTo>
                      <a:pt x="79" y="468"/>
                    </a:lnTo>
                    <a:lnTo>
                      <a:pt x="86" y="464"/>
                    </a:lnTo>
                    <a:lnTo>
                      <a:pt x="89" y="462"/>
                    </a:lnTo>
                    <a:lnTo>
                      <a:pt x="91" y="462"/>
                    </a:lnTo>
                    <a:lnTo>
                      <a:pt x="91" y="462"/>
                    </a:lnTo>
                    <a:lnTo>
                      <a:pt x="91" y="462"/>
                    </a:lnTo>
                    <a:lnTo>
                      <a:pt x="89" y="467"/>
                    </a:lnTo>
                    <a:lnTo>
                      <a:pt x="88" y="469"/>
                    </a:lnTo>
                    <a:lnTo>
                      <a:pt x="89" y="469"/>
                    </a:lnTo>
                    <a:lnTo>
                      <a:pt x="89" y="469"/>
                    </a:lnTo>
                    <a:lnTo>
                      <a:pt x="92" y="470"/>
                    </a:lnTo>
                    <a:lnTo>
                      <a:pt x="93" y="468"/>
                    </a:lnTo>
                    <a:lnTo>
                      <a:pt x="93" y="468"/>
                    </a:lnTo>
                    <a:lnTo>
                      <a:pt x="94" y="464"/>
                    </a:lnTo>
                    <a:lnTo>
                      <a:pt x="95" y="461"/>
                    </a:lnTo>
                    <a:lnTo>
                      <a:pt x="97" y="461"/>
                    </a:lnTo>
                    <a:lnTo>
                      <a:pt x="97" y="461"/>
                    </a:lnTo>
                    <a:lnTo>
                      <a:pt x="105" y="464"/>
                    </a:lnTo>
                    <a:lnTo>
                      <a:pt x="105" y="464"/>
                    </a:lnTo>
                    <a:lnTo>
                      <a:pt x="108" y="464"/>
                    </a:lnTo>
                    <a:lnTo>
                      <a:pt x="111" y="464"/>
                    </a:lnTo>
                    <a:lnTo>
                      <a:pt x="113" y="462"/>
                    </a:lnTo>
                    <a:lnTo>
                      <a:pt x="113" y="462"/>
                    </a:lnTo>
                    <a:lnTo>
                      <a:pt x="113" y="465"/>
                    </a:lnTo>
                    <a:lnTo>
                      <a:pt x="113" y="467"/>
                    </a:lnTo>
                    <a:lnTo>
                      <a:pt x="114" y="469"/>
                    </a:lnTo>
                    <a:lnTo>
                      <a:pt x="114" y="469"/>
                    </a:lnTo>
                    <a:lnTo>
                      <a:pt x="115" y="469"/>
                    </a:lnTo>
                    <a:lnTo>
                      <a:pt x="116" y="469"/>
                    </a:lnTo>
                    <a:lnTo>
                      <a:pt x="118" y="468"/>
                    </a:lnTo>
                    <a:lnTo>
                      <a:pt x="120" y="466"/>
                    </a:lnTo>
                    <a:lnTo>
                      <a:pt x="121" y="466"/>
                    </a:lnTo>
                    <a:lnTo>
                      <a:pt x="121" y="467"/>
                    </a:lnTo>
                    <a:lnTo>
                      <a:pt x="121" y="467"/>
                    </a:lnTo>
                    <a:lnTo>
                      <a:pt x="121" y="468"/>
                    </a:lnTo>
                    <a:lnTo>
                      <a:pt x="120" y="469"/>
                    </a:lnTo>
                    <a:lnTo>
                      <a:pt x="119" y="470"/>
                    </a:lnTo>
                    <a:lnTo>
                      <a:pt x="120" y="472"/>
                    </a:lnTo>
                    <a:lnTo>
                      <a:pt x="120" y="472"/>
                    </a:lnTo>
                    <a:lnTo>
                      <a:pt x="123" y="476"/>
                    </a:lnTo>
                    <a:lnTo>
                      <a:pt x="124" y="480"/>
                    </a:lnTo>
                    <a:lnTo>
                      <a:pt x="124" y="480"/>
                    </a:lnTo>
                    <a:lnTo>
                      <a:pt x="124" y="482"/>
                    </a:lnTo>
                    <a:lnTo>
                      <a:pt x="125" y="484"/>
                    </a:lnTo>
                    <a:lnTo>
                      <a:pt x="126" y="485"/>
                    </a:lnTo>
                    <a:lnTo>
                      <a:pt x="128" y="485"/>
                    </a:lnTo>
                    <a:lnTo>
                      <a:pt x="128" y="485"/>
                    </a:lnTo>
                    <a:lnTo>
                      <a:pt x="132" y="485"/>
                    </a:lnTo>
                    <a:lnTo>
                      <a:pt x="133" y="485"/>
                    </a:lnTo>
                    <a:lnTo>
                      <a:pt x="135" y="486"/>
                    </a:lnTo>
                    <a:lnTo>
                      <a:pt x="135" y="486"/>
                    </a:lnTo>
                    <a:lnTo>
                      <a:pt x="139" y="489"/>
                    </a:lnTo>
                    <a:lnTo>
                      <a:pt x="141" y="490"/>
                    </a:lnTo>
                    <a:lnTo>
                      <a:pt x="142" y="489"/>
                    </a:lnTo>
                    <a:lnTo>
                      <a:pt x="142" y="488"/>
                    </a:lnTo>
                    <a:lnTo>
                      <a:pt x="142" y="488"/>
                    </a:lnTo>
                    <a:lnTo>
                      <a:pt x="142" y="482"/>
                    </a:lnTo>
                    <a:lnTo>
                      <a:pt x="142" y="477"/>
                    </a:lnTo>
                    <a:lnTo>
                      <a:pt x="142" y="477"/>
                    </a:lnTo>
                    <a:lnTo>
                      <a:pt x="140" y="472"/>
                    </a:lnTo>
                    <a:lnTo>
                      <a:pt x="138" y="468"/>
                    </a:lnTo>
                    <a:lnTo>
                      <a:pt x="138" y="468"/>
                    </a:lnTo>
                    <a:lnTo>
                      <a:pt x="137" y="464"/>
                    </a:lnTo>
                    <a:lnTo>
                      <a:pt x="136" y="461"/>
                    </a:lnTo>
                    <a:lnTo>
                      <a:pt x="135" y="461"/>
                    </a:lnTo>
                    <a:lnTo>
                      <a:pt x="135" y="461"/>
                    </a:lnTo>
                    <a:lnTo>
                      <a:pt x="132" y="460"/>
                    </a:lnTo>
                    <a:lnTo>
                      <a:pt x="128" y="457"/>
                    </a:lnTo>
                    <a:lnTo>
                      <a:pt x="128" y="457"/>
                    </a:lnTo>
                    <a:lnTo>
                      <a:pt x="124" y="455"/>
                    </a:lnTo>
                    <a:lnTo>
                      <a:pt x="120" y="452"/>
                    </a:lnTo>
                    <a:lnTo>
                      <a:pt x="120" y="452"/>
                    </a:lnTo>
                    <a:lnTo>
                      <a:pt x="119" y="450"/>
                    </a:lnTo>
                    <a:lnTo>
                      <a:pt x="120" y="447"/>
                    </a:lnTo>
                    <a:lnTo>
                      <a:pt x="120" y="447"/>
                    </a:lnTo>
                    <a:lnTo>
                      <a:pt x="121" y="446"/>
                    </a:lnTo>
                    <a:lnTo>
                      <a:pt x="123" y="445"/>
                    </a:lnTo>
                    <a:lnTo>
                      <a:pt x="121" y="440"/>
                    </a:lnTo>
                    <a:lnTo>
                      <a:pt x="121" y="440"/>
                    </a:lnTo>
                    <a:lnTo>
                      <a:pt x="121" y="433"/>
                    </a:lnTo>
                    <a:lnTo>
                      <a:pt x="121" y="430"/>
                    </a:lnTo>
                    <a:lnTo>
                      <a:pt x="123" y="429"/>
                    </a:lnTo>
                    <a:lnTo>
                      <a:pt x="123" y="429"/>
                    </a:lnTo>
                    <a:lnTo>
                      <a:pt x="127" y="430"/>
                    </a:lnTo>
                    <a:lnTo>
                      <a:pt x="130" y="430"/>
                    </a:lnTo>
                    <a:lnTo>
                      <a:pt x="133" y="429"/>
                    </a:lnTo>
                    <a:lnTo>
                      <a:pt x="133" y="429"/>
                    </a:lnTo>
                    <a:lnTo>
                      <a:pt x="136" y="426"/>
                    </a:lnTo>
                    <a:lnTo>
                      <a:pt x="137" y="424"/>
                    </a:lnTo>
                    <a:lnTo>
                      <a:pt x="138" y="422"/>
                    </a:lnTo>
                    <a:lnTo>
                      <a:pt x="138" y="422"/>
                    </a:lnTo>
                    <a:lnTo>
                      <a:pt x="139" y="416"/>
                    </a:lnTo>
                    <a:lnTo>
                      <a:pt x="139" y="413"/>
                    </a:lnTo>
                    <a:lnTo>
                      <a:pt x="139" y="411"/>
                    </a:lnTo>
                    <a:lnTo>
                      <a:pt x="139" y="411"/>
                    </a:lnTo>
                    <a:lnTo>
                      <a:pt x="137" y="406"/>
                    </a:lnTo>
                    <a:lnTo>
                      <a:pt x="136" y="404"/>
                    </a:lnTo>
                    <a:lnTo>
                      <a:pt x="135" y="403"/>
                    </a:lnTo>
                    <a:lnTo>
                      <a:pt x="135" y="403"/>
                    </a:lnTo>
                    <a:lnTo>
                      <a:pt x="131" y="402"/>
                    </a:lnTo>
                    <a:lnTo>
                      <a:pt x="129" y="401"/>
                    </a:lnTo>
                    <a:lnTo>
                      <a:pt x="128" y="401"/>
                    </a:lnTo>
                    <a:lnTo>
                      <a:pt x="128" y="401"/>
                    </a:lnTo>
                    <a:lnTo>
                      <a:pt x="129" y="399"/>
                    </a:lnTo>
                    <a:lnTo>
                      <a:pt x="130" y="398"/>
                    </a:lnTo>
                    <a:lnTo>
                      <a:pt x="133" y="398"/>
                    </a:lnTo>
                    <a:lnTo>
                      <a:pt x="133" y="398"/>
                    </a:lnTo>
                    <a:lnTo>
                      <a:pt x="135" y="398"/>
                    </a:lnTo>
                    <a:lnTo>
                      <a:pt x="136" y="398"/>
                    </a:lnTo>
                    <a:lnTo>
                      <a:pt x="135" y="396"/>
                    </a:lnTo>
                    <a:lnTo>
                      <a:pt x="135" y="396"/>
                    </a:lnTo>
                    <a:lnTo>
                      <a:pt x="133" y="394"/>
                    </a:lnTo>
                    <a:lnTo>
                      <a:pt x="133" y="393"/>
                    </a:lnTo>
                    <a:lnTo>
                      <a:pt x="133" y="392"/>
                    </a:lnTo>
                    <a:lnTo>
                      <a:pt x="133" y="392"/>
                    </a:lnTo>
                    <a:lnTo>
                      <a:pt x="136" y="382"/>
                    </a:lnTo>
                    <a:lnTo>
                      <a:pt x="139" y="369"/>
                    </a:lnTo>
                    <a:lnTo>
                      <a:pt x="139" y="369"/>
                    </a:lnTo>
                    <a:lnTo>
                      <a:pt x="140" y="365"/>
                    </a:lnTo>
                    <a:lnTo>
                      <a:pt x="142" y="362"/>
                    </a:lnTo>
                    <a:lnTo>
                      <a:pt x="144" y="360"/>
                    </a:lnTo>
                    <a:lnTo>
                      <a:pt x="148" y="359"/>
                    </a:lnTo>
                    <a:lnTo>
                      <a:pt x="148" y="359"/>
                    </a:lnTo>
                    <a:lnTo>
                      <a:pt x="156" y="358"/>
                    </a:lnTo>
                    <a:lnTo>
                      <a:pt x="159" y="358"/>
                    </a:lnTo>
                    <a:lnTo>
                      <a:pt x="163" y="359"/>
                    </a:lnTo>
                    <a:lnTo>
                      <a:pt x="163" y="359"/>
                    </a:lnTo>
                    <a:lnTo>
                      <a:pt x="167" y="362"/>
                    </a:lnTo>
                    <a:lnTo>
                      <a:pt x="168" y="362"/>
                    </a:lnTo>
                    <a:lnTo>
                      <a:pt x="169" y="362"/>
                    </a:lnTo>
                    <a:lnTo>
                      <a:pt x="169" y="362"/>
                    </a:lnTo>
                    <a:lnTo>
                      <a:pt x="171" y="356"/>
                    </a:lnTo>
                    <a:lnTo>
                      <a:pt x="174" y="350"/>
                    </a:lnTo>
                    <a:lnTo>
                      <a:pt x="174" y="350"/>
                    </a:lnTo>
                    <a:lnTo>
                      <a:pt x="176" y="347"/>
                    </a:lnTo>
                    <a:lnTo>
                      <a:pt x="177" y="345"/>
                    </a:lnTo>
                    <a:lnTo>
                      <a:pt x="177" y="345"/>
                    </a:lnTo>
                    <a:lnTo>
                      <a:pt x="176" y="342"/>
                    </a:lnTo>
                    <a:lnTo>
                      <a:pt x="176" y="341"/>
                    </a:lnTo>
                    <a:lnTo>
                      <a:pt x="176" y="339"/>
                    </a:lnTo>
                    <a:lnTo>
                      <a:pt x="176" y="339"/>
                    </a:lnTo>
                    <a:lnTo>
                      <a:pt x="178" y="338"/>
                    </a:lnTo>
                    <a:lnTo>
                      <a:pt x="180" y="337"/>
                    </a:lnTo>
                    <a:lnTo>
                      <a:pt x="183" y="335"/>
                    </a:lnTo>
                    <a:lnTo>
                      <a:pt x="187" y="332"/>
                    </a:lnTo>
                    <a:lnTo>
                      <a:pt x="187" y="332"/>
                    </a:lnTo>
                    <a:lnTo>
                      <a:pt x="192" y="323"/>
                    </a:lnTo>
                    <a:lnTo>
                      <a:pt x="196" y="314"/>
                    </a:lnTo>
                    <a:lnTo>
                      <a:pt x="196" y="314"/>
                    </a:lnTo>
                    <a:lnTo>
                      <a:pt x="198" y="308"/>
                    </a:lnTo>
                    <a:lnTo>
                      <a:pt x="201" y="305"/>
                    </a:lnTo>
                    <a:lnTo>
                      <a:pt x="201" y="305"/>
                    </a:lnTo>
                    <a:lnTo>
                      <a:pt x="203" y="303"/>
                    </a:lnTo>
                    <a:lnTo>
                      <a:pt x="205" y="302"/>
                    </a:lnTo>
                    <a:lnTo>
                      <a:pt x="207" y="302"/>
                    </a:lnTo>
                    <a:lnTo>
                      <a:pt x="208" y="303"/>
                    </a:lnTo>
                    <a:lnTo>
                      <a:pt x="208" y="303"/>
                    </a:lnTo>
                    <a:lnTo>
                      <a:pt x="209" y="307"/>
                    </a:lnTo>
                    <a:lnTo>
                      <a:pt x="210" y="309"/>
                    </a:lnTo>
                    <a:lnTo>
                      <a:pt x="211" y="309"/>
                    </a:lnTo>
                    <a:lnTo>
                      <a:pt x="211" y="309"/>
                    </a:lnTo>
                    <a:lnTo>
                      <a:pt x="213" y="308"/>
                    </a:lnTo>
                    <a:lnTo>
                      <a:pt x="214" y="307"/>
                    </a:lnTo>
                    <a:lnTo>
                      <a:pt x="214" y="306"/>
                    </a:lnTo>
                    <a:lnTo>
                      <a:pt x="214" y="306"/>
                    </a:lnTo>
                    <a:lnTo>
                      <a:pt x="215" y="302"/>
                    </a:lnTo>
                    <a:lnTo>
                      <a:pt x="215" y="300"/>
                    </a:lnTo>
                    <a:lnTo>
                      <a:pt x="214" y="298"/>
                    </a:lnTo>
                    <a:lnTo>
                      <a:pt x="214" y="298"/>
                    </a:lnTo>
                    <a:lnTo>
                      <a:pt x="210" y="297"/>
                    </a:lnTo>
                    <a:lnTo>
                      <a:pt x="210" y="296"/>
                    </a:lnTo>
                    <a:lnTo>
                      <a:pt x="211" y="294"/>
                    </a:lnTo>
                    <a:lnTo>
                      <a:pt x="211" y="294"/>
                    </a:lnTo>
                    <a:lnTo>
                      <a:pt x="216" y="292"/>
                    </a:lnTo>
                    <a:lnTo>
                      <a:pt x="219" y="291"/>
                    </a:lnTo>
                    <a:lnTo>
                      <a:pt x="220" y="289"/>
                    </a:lnTo>
                    <a:lnTo>
                      <a:pt x="220" y="289"/>
                    </a:lnTo>
                    <a:lnTo>
                      <a:pt x="221" y="286"/>
                    </a:lnTo>
                    <a:lnTo>
                      <a:pt x="224" y="283"/>
                    </a:lnTo>
                    <a:lnTo>
                      <a:pt x="226" y="279"/>
                    </a:lnTo>
                    <a:lnTo>
                      <a:pt x="227" y="277"/>
                    </a:lnTo>
                    <a:lnTo>
                      <a:pt x="227" y="277"/>
                    </a:lnTo>
                    <a:lnTo>
                      <a:pt x="226" y="271"/>
                    </a:lnTo>
                    <a:lnTo>
                      <a:pt x="226" y="268"/>
                    </a:lnTo>
                    <a:lnTo>
                      <a:pt x="227" y="266"/>
                    </a:lnTo>
                    <a:lnTo>
                      <a:pt x="227" y="266"/>
                    </a:lnTo>
                    <a:lnTo>
                      <a:pt x="229" y="265"/>
                    </a:lnTo>
                    <a:lnTo>
                      <a:pt x="229" y="264"/>
                    </a:lnTo>
                    <a:lnTo>
                      <a:pt x="230" y="263"/>
                    </a:lnTo>
                    <a:lnTo>
                      <a:pt x="230" y="263"/>
                    </a:lnTo>
                    <a:lnTo>
                      <a:pt x="229" y="261"/>
                    </a:lnTo>
                    <a:lnTo>
                      <a:pt x="228" y="260"/>
                    </a:lnTo>
                    <a:lnTo>
                      <a:pt x="227" y="258"/>
                    </a:lnTo>
                    <a:lnTo>
                      <a:pt x="228" y="257"/>
                    </a:lnTo>
                    <a:lnTo>
                      <a:pt x="228" y="257"/>
                    </a:lnTo>
                    <a:lnTo>
                      <a:pt x="229" y="255"/>
                    </a:lnTo>
                    <a:lnTo>
                      <a:pt x="228" y="255"/>
                    </a:lnTo>
                    <a:lnTo>
                      <a:pt x="227" y="255"/>
                    </a:lnTo>
                    <a:lnTo>
                      <a:pt x="226" y="256"/>
                    </a:lnTo>
                    <a:lnTo>
                      <a:pt x="226" y="256"/>
                    </a:lnTo>
                    <a:lnTo>
                      <a:pt x="223" y="257"/>
                    </a:lnTo>
                    <a:lnTo>
                      <a:pt x="221" y="256"/>
                    </a:lnTo>
                    <a:lnTo>
                      <a:pt x="222" y="255"/>
                    </a:lnTo>
                    <a:lnTo>
                      <a:pt x="222" y="255"/>
                    </a:lnTo>
                    <a:lnTo>
                      <a:pt x="222" y="253"/>
                    </a:lnTo>
                    <a:lnTo>
                      <a:pt x="222" y="251"/>
                    </a:lnTo>
                    <a:lnTo>
                      <a:pt x="222" y="248"/>
                    </a:lnTo>
                    <a:lnTo>
                      <a:pt x="223" y="246"/>
                    </a:lnTo>
                    <a:lnTo>
                      <a:pt x="223" y="246"/>
                    </a:lnTo>
                    <a:lnTo>
                      <a:pt x="227" y="243"/>
                    </a:lnTo>
                    <a:lnTo>
                      <a:pt x="228" y="240"/>
                    </a:lnTo>
                    <a:lnTo>
                      <a:pt x="228" y="240"/>
                    </a:lnTo>
                    <a:lnTo>
                      <a:pt x="228" y="240"/>
                    </a:lnTo>
                    <a:lnTo>
                      <a:pt x="224" y="240"/>
                    </a:lnTo>
                    <a:lnTo>
                      <a:pt x="222" y="239"/>
                    </a:lnTo>
                    <a:lnTo>
                      <a:pt x="222" y="238"/>
                    </a:lnTo>
                    <a:lnTo>
                      <a:pt x="222" y="238"/>
                    </a:lnTo>
                    <a:lnTo>
                      <a:pt x="222" y="235"/>
                    </a:lnTo>
                    <a:lnTo>
                      <a:pt x="223" y="234"/>
                    </a:lnTo>
                    <a:lnTo>
                      <a:pt x="225" y="232"/>
                    </a:lnTo>
                    <a:lnTo>
                      <a:pt x="225" y="232"/>
                    </a:lnTo>
                    <a:lnTo>
                      <a:pt x="228" y="230"/>
                    </a:lnTo>
                    <a:lnTo>
                      <a:pt x="230" y="228"/>
                    </a:lnTo>
                    <a:lnTo>
                      <a:pt x="231" y="225"/>
                    </a:lnTo>
                    <a:lnTo>
                      <a:pt x="231" y="222"/>
                    </a:lnTo>
                    <a:lnTo>
                      <a:pt x="231" y="222"/>
                    </a:lnTo>
                    <a:lnTo>
                      <a:pt x="232" y="218"/>
                    </a:lnTo>
                    <a:lnTo>
                      <a:pt x="233" y="216"/>
                    </a:lnTo>
                    <a:lnTo>
                      <a:pt x="234" y="215"/>
                    </a:lnTo>
                    <a:lnTo>
                      <a:pt x="234" y="215"/>
                    </a:lnTo>
                    <a:lnTo>
                      <a:pt x="237" y="213"/>
                    </a:lnTo>
                    <a:lnTo>
                      <a:pt x="238" y="212"/>
                    </a:lnTo>
                    <a:lnTo>
                      <a:pt x="240" y="213"/>
                    </a:lnTo>
                    <a:lnTo>
                      <a:pt x="240" y="213"/>
                    </a:lnTo>
                    <a:lnTo>
                      <a:pt x="243" y="215"/>
                    </a:lnTo>
                    <a:lnTo>
                      <a:pt x="244" y="215"/>
                    </a:lnTo>
                    <a:lnTo>
                      <a:pt x="246" y="214"/>
                    </a:lnTo>
                    <a:lnTo>
                      <a:pt x="246" y="214"/>
                    </a:lnTo>
                    <a:lnTo>
                      <a:pt x="249" y="212"/>
                    </a:lnTo>
                    <a:lnTo>
                      <a:pt x="251" y="212"/>
                    </a:lnTo>
                    <a:lnTo>
                      <a:pt x="251" y="213"/>
                    </a:lnTo>
                    <a:lnTo>
                      <a:pt x="251" y="213"/>
                    </a:lnTo>
                    <a:lnTo>
                      <a:pt x="251" y="215"/>
                    </a:lnTo>
                    <a:lnTo>
                      <a:pt x="249" y="218"/>
                    </a:lnTo>
                    <a:lnTo>
                      <a:pt x="249" y="218"/>
                    </a:lnTo>
                    <a:lnTo>
                      <a:pt x="247" y="220"/>
                    </a:lnTo>
                    <a:lnTo>
                      <a:pt x="247" y="221"/>
                    </a:lnTo>
                    <a:lnTo>
                      <a:pt x="248" y="221"/>
                    </a:lnTo>
                    <a:lnTo>
                      <a:pt x="248" y="221"/>
                    </a:lnTo>
                    <a:lnTo>
                      <a:pt x="251" y="221"/>
                    </a:lnTo>
                    <a:lnTo>
                      <a:pt x="252" y="220"/>
                    </a:lnTo>
                    <a:lnTo>
                      <a:pt x="254" y="217"/>
                    </a:lnTo>
                    <a:lnTo>
                      <a:pt x="254" y="217"/>
                    </a:lnTo>
                    <a:lnTo>
                      <a:pt x="255" y="213"/>
                    </a:lnTo>
                    <a:lnTo>
                      <a:pt x="255" y="211"/>
                    </a:lnTo>
                    <a:lnTo>
                      <a:pt x="256" y="208"/>
                    </a:lnTo>
                    <a:lnTo>
                      <a:pt x="256" y="208"/>
                    </a:lnTo>
                    <a:lnTo>
                      <a:pt x="259" y="205"/>
                    </a:lnTo>
                    <a:lnTo>
                      <a:pt x="261" y="203"/>
                    </a:lnTo>
                    <a:lnTo>
                      <a:pt x="261" y="203"/>
                    </a:lnTo>
                    <a:lnTo>
                      <a:pt x="262" y="203"/>
                    </a:lnTo>
                    <a:lnTo>
                      <a:pt x="264" y="204"/>
                    </a:lnTo>
                    <a:lnTo>
                      <a:pt x="267" y="205"/>
                    </a:lnTo>
                    <a:lnTo>
                      <a:pt x="269" y="205"/>
                    </a:lnTo>
                    <a:lnTo>
                      <a:pt x="269" y="205"/>
                    </a:lnTo>
                    <a:lnTo>
                      <a:pt x="272" y="203"/>
                    </a:lnTo>
                    <a:lnTo>
                      <a:pt x="276" y="202"/>
                    </a:lnTo>
                    <a:lnTo>
                      <a:pt x="276" y="202"/>
                    </a:lnTo>
                    <a:lnTo>
                      <a:pt x="280" y="202"/>
                    </a:lnTo>
                    <a:lnTo>
                      <a:pt x="282" y="201"/>
                    </a:lnTo>
                    <a:lnTo>
                      <a:pt x="286" y="200"/>
                    </a:lnTo>
                    <a:lnTo>
                      <a:pt x="286" y="200"/>
                    </a:lnTo>
                    <a:lnTo>
                      <a:pt x="290" y="198"/>
                    </a:lnTo>
                    <a:lnTo>
                      <a:pt x="293" y="197"/>
                    </a:lnTo>
                    <a:lnTo>
                      <a:pt x="293" y="197"/>
                    </a:lnTo>
                    <a:lnTo>
                      <a:pt x="297" y="195"/>
                    </a:lnTo>
                    <a:lnTo>
                      <a:pt x="300" y="193"/>
                    </a:lnTo>
                    <a:lnTo>
                      <a:pt x="300" y="193"/>
                    </a:lnTo>
                    <a:lnTo>
                      <a:pt x="300" y="189"/>
                    </a:lnTo>
                    <a:lnTo>
                      <a:pt x="300" y="189"/>
                    </a:lnTo>
                    <a:lnTo>
                      <a:pt x="299" y="187"/>
                    </a:lnTo>
                    <a:lnTo>
                      <a:pt x="300" y="185"/>
                    </a:lnTo>
                    <a:lnTo>
                      <a:pt x="302" y="184"/>
                    </a:lnTo>
                    <a:lnTo>
                      <a:pt x="302" y="184"/>
                    </a:lnTo>
                    <a:lnTo>
                      <a:pt x="318" y="174"/>
                    </a:lnTo>
                    <a:lnTo>
                      <a:pt x="318" y="174"/>
                    </a:lnTo>
                    <a:lnTo>
                      <a:pt x="325" y="171"/>
                    </a:lnTo>
                    <a:lnTo>
                      <a:pt x="332" y="169"/>
                    </a:lnTo>
                    <a:lnTo>
                      <a:pt x="339" y="166"/>
                    </a:lnTo>
                    <a:lnTo>
                      <a:pt x="341" y="165"/>
                    </a:lnTo>
                    <a:lnTo>
                      <a:pt x="342" y="164"/>
                    </a:lnTo>
                    <a:lnTo>
                      <a:pt x="342" y="164"/>
                    </a:lnTo>
                    <a:lnTo>
                      <a:pt x="341" y="163"/>
                    </a:lnTo>
                    <a:lnTo>
                      <a:pt x="341" y="162"/>
                    </a:lnTo>
                    <a:lnTo>
                      <a:pt x="341" y="161"/>
                    </a:lnTo>
                    <a:lnTo>
                      <a:pt x="344" y="159"/>
                    </a:lnTo>
                    <a:lnTo>
                      <a:pt x="344" y="159"/>
                    </a:lnTo>
                    <a:lnTo>
                      <a:pt x="351" y="155"/>
                    </a:lnTo>
                    <a:lnTo>
                      <a:pt x="356" y="153"/>
                    </a:lnTo>
                    <a:lnTo>
                      <a:pt x="356" y="153"/>
                    </a:lnTo>
                    <a:lnTo>
                      <a:pt x="370" y="150"/>
                    </a:lnTo>
                    <a:lnTo>
                      <a:pt x="380" y="148"/>
                    </a:lnTo>
                    <a:lnTo>
                      <a:pt x="387" y="147"/>
                    </a:lnTo>
                    <a:lnTo>
                      <a:pt x="387" y="147"/>
                    </a:lnTo>
                    <a:lnTo>
                      <a:pt x="396" y="147"/>
                    </a:lnTo>
                    <a:lnTo>
                      <a:pt x="399" y="147"/>
                    </a:lnTo>
                    <a:lnTo>
                      <a:pt x="401" y="148"/>
                    </a:lnTo>
                    <a:lnTo>
                      <a:pt x="401" y="148"/>
                    </a:lnTo>
                    <a:lnTo>
                      <a:pt x="405" y="151"/>
                    </a:lnTo>
                    <a:lnTo>
                      <a:pt x="407" y="154"/>
                    </a:lnTo>
                    <a:lnTo>
                      <a:pt x="407" y="154"/>
                    </a:lnTo>
                    <a:lnTo>
                      <a:pt x="407" y="155"/>
                    </a:lnTo>
                    <a:lnTo>
                      <a:pt x="408" y="156"/>
                    </a:lnTo>
                    <a:lnTo>
                      <a:pt x="414" y="157"/>
                    </a:lnTo>
                    <a:lnTo>
                      <a:pt x="414" y="157"/>
                    </a:lnTo>
                    <a:lnTo>
                      <a:pt x="426" y="157"/>
                    </a:lnTo>
                    <a:lnTo>
                      <a:pt x="436" y="158"/>
                    </a:lnTo>
                    <a:lnTo>
                      <a:pt x="436" y="158"/>
                    </a:lnTo>
                    <a:lnTo>
                      <a:pt x="444" y="161"/>
                    </a:lnTo>
                    <a:lnTo>
                      <a:pt x="444" y="161"/>
                    </a:lnTo>
                    <a:lnTo>
                      <a:pt x="450" y="162"/>
                    </a:lnTo>
                    <a:lnTo>
                      <a:pt x="458" y="163"/>
                    </a:lnTo>
                    <a:lnTo>
                      <a:pt x="465" y="165"/>
                    </a:lnTo>
                    <a:lnTo>
                      <a:pt x="467" y="167"/>
                    </a:lnTo>
                    <a:lnTo>
                      <a:pt x="469" y="168"/>
                    </a:lnTo>
                    <a:lnTo>
                      <a:pt x="469" y="168"/>
                    </a:lnTo>
                    <a:lnTo>
                      <a:pt x="470" y="172"/>
                    </a:lnTo>
                    <a:lnTo>
                      <a:pt x="470" y="175"/>
                    </a:lnTo>
                    <a:lnTo>
                      <a:pt x="471" y="179"/>
                    </a:lnTo>
                    <a:lnTo>
                      <a:pt x="472" y="182"/>
                    </a:lnTo>
                    <a:lnTo>
                      <a:pt x="472" y="182"/>
                    </a:lnTo>
                    <a:lnTo>
                      <a:pt x="474" y="185"/>
                    </a:lnTo>
                    <a:lnTo>
                      <a:pt x="479" y="188"/>
                    </a:lnTo>
                    <a:lnTo>
                      <a:pt x="482" y="190"/>
                    </a:lnTo>
                    <a:lnTo>
                      <a:pt x="485" y="192"/>
                    </a:lnTo>
                    <a:lnTo>
                      <a:pt x="485" y="192"/>
                    </a:lnTo>
                    <a:lnTo>
                      <a:pt x="491" y="193"/>
                    </a:lnTo>
                    <a:lnTo>
                      <a:pt x="495" y="194"/>
                    </a:lnTo>
                    <a:lnTo>
                      <a:pt x="498" y="196"/>
                    </a:lnTo>
                    <a:lnTo>
                      <a:pt x="498" y="196"/>
                    </a:lnTo>
                    <a:lnTo>
                      <a:pt x="502" y="201"/>
                    </a:lnTo>
                    <a:lnTo>
                      <a:pt x="503" y="203"/>
                    </a:lnTo>
                    <a:lnTo>
                      <a:pt x="504" y="206"/>
                    </a:lnTo>
                    <a:lnTo>
                      <a:pt x="504" y="206"/>
                    </a:lnTo>
                    <a:lnTo>
                      <a:pt x="503" y="211"/>
                    </a:lnTo>
                    <a:lnTo>
                      <a:pt x="504" y="214"/>
                    </a:lnTo>
                    <a:lnTo>
                      <a:pt x="504" y="216"/>
                    </a:lnTo>
                    <a:lnTo>
                      <a:pt x="504" y="216"/>
                    </a:lnTo>
                    <a:lnTo>
                      <a:pt x="506" y="217"/>
                    </a:lnTo>
                    <a:lnTo>
                      <a:pt x="509" y="219"/>
                    </a:lnTo>
                    <a:lnTo>
                      <a:pt x="512" y="220"/>
                    </a:lnTo>
                    <a:lnTo>
                      <a:pt x="513" y="222"/>
                    </a:lnTo>
                    <a:lnTo>
                      <a:pt x="513" y="222"/>
                    </a:lnTo>
                    <a:lnTo>
                      <a:pt x="516" y="226"/>
                    </a:lnTo>
                    <a:lnTo>
                      <a:pt x="521" y="231"/>
                    </a:lnTo>
                    <a:lnTo>
                      <a:pt x="521" y="231"/>
                    </a:lnTo>
                    <a:lnTo>
                      <a:pt x="526" y="235"/>
                    </a:lnTo>
                    <a:lnTo>
                      <a:pt x="528" y="236"/>
                    </a:lnTo>
                    <a:lnTo>
                      <a:pt x="529" y="238"/>
                    </a:lnTo>
                    <a:lnTo>
                      <a:pt x="529" y="238"/>
                    </a:lnTo>
                    <a:lnTo>
                      <a:pt x="529" y="242"/>
                    </a:lnTo>
                    <a:lnTo>
                      <a:pt x="528" y="245"/>
                    </a:lnTo>
                    <a:lnTo>
                      <a:pt x="528" y="248"/>
                    </a:lnTo>
                    <a:lnTo>
                      <a:pt x="529" y="249"/>
                    </a:lnTo>
                    <a:lnTo>
                      <a:pt x="530" y="250"/>
                    </a:lnTo>
                    <a:lnTo>
                      <a:pt x="530" y="250"/>
                    </a:lnTo>
                    <a:lnTo>
                      <a:pt x="533" y="249"/>
                    </a:lnTo>
                    <a:lnTo>
                      <a:pt x="536" y="248"/>
                    </a:lnTo>
                    <a:lnTo>
                      <a:pt x="538" y="248"/>
                    </a:lnTo>
                    <a:lnTo>
                      <a:pt x="541" y="249"/>
                    </a:lnTo>
                    <a:lnTo>
                      <a:pt x="542" y="250"/>
                    </a:lnTo>
                    <a:lnTo>
                      <a:pt x="542" y="250"/>
                    </a:lnTo>
                    <a:lnTo>
                      <a:pt x="547" y="257"/>
                    </a:lnTo>
                    <a:lnTo>
                      <a:pt x="552" y="265"/>
                    </a:lnTo>
                    <a:lnTo>
                      <a:pt x="552" y="265"/>
                    </a:lnTo>
                    <a:lnTo>
                      <a:pt x="555" y="269"/>
                    </a:lnTo>
                    <a:lnTo>
                      <a:pt x="556" y="269"/>
                    </a:lnTo>
                    <a:lnTo>
                      <a:pt x="556" y="269"/>
                    </a:lnTo>
                    <a:lnTo>
                      <a:pt x="559" y="258"/>
                    </a:lnTo>
                    <a:lnTo>
                      <a:pt x="562" y="243"/>
                    </a:lnTo>
                    <a:lnTo>
                      <a:pt x="562" y="243"/>
                    </a:lnTo>
                    <a:lnTo>
                      <a:pt x="563" y="229"/>
                    </a:lnTo>
                    <a:lnTo>
                      <a:pt x="565" y="217"/>
                    </a:lnTo>
                    <a:lnTo>
                      <a:pt x="565" y="217"/>
                    </a:lnTo>
                    <a:lnTo>
                      <a:pt x="567" y="210"/>
                    </a:lnTo>
                    <a:lnTo>
                      <a:pt x="567" y="210"/>
                    </a:lnTo>
                    <a:lnTo>
                      <a:pt x="567" y="206"/>
                    </a:lnTo>
                    <a:lnTo>
                      <a:pt x="568" y="203"/>
                    </a:lnTo>
                    <a:lnTo>
                      <a:pt x="568" y="203"/>
                    </a:lnTo>
                    <a:lnTo>
                      <a:pt x="573" y="192"/>
                    </a:lnTo>
                    <a:lnTo>
                      <a:pt x="576" y="185"/>
                    </a:lnTo>
                    <a:lnTo>
                      <a:pt x="578" y="180"/>
                    </a:lnTo>
                    <a:lnTo>
                      <a:pt x="578" y="180"/>
                    </a:lnTo>
                    <a:lnTo>
                      <a:pt x="588" y="166"/>
                    </a:lnTo>
                    <a:lnTo>
                      <a:pt x="588" y="166"/>
                    </a:lnTo>
                    <a:lnTo>
                      <a:pt x="591" y="161"/>
                    </a:lnTo>
                    <a:lnTo>
                      <a:pt x="593" y="155"/>
                    </a:lnTo>
                    <a:lnTo>
                      <a:pt x="593" y="155"/>
                    </a:lnTo>
                    <a:lnTo>
                      <a:pt x="595" y="148"/>
                    </a:lnTo>
                    <a:lnTo>
                      <a:pt x="595" y="148"/>
                    </a:lnTo>
                    <a:lnTo>
                      <a:pt x="596" y="144"/>
                    </a:lnTo>
                    <a:lnTo>
                      <a:pt x="598" y="143"/>
                    </a:lnTo>
                    <a:lnTo>
                      <a:pt x="599" y="142"/>
                    </a:lnTo>
                    <a:lnTo>
                      <a:pt x="599" y="142"/>
                    </a:lnTo>
                    <a:lnTo>
                      <a:pt x="600" y="142"/>
                    </a:lnTo>
                    <a:lnTo>
                      <a:pt x="600" y="142"/>
                    </a:lnTo>
                    <a:lnTo>
                      <a:pt x="598" y="140"/>
                    </a:lnTo>
                    <a:lnTo>
                      <a:pt x="594" y="138"/>
                    </a:lnTo>
                    <a:lnTo>
                      <a:pt x="594" y="13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0" name="フリーフォーム 49">
                <a:extLst>
                  <a:ext uri="{FF2B5EF4-FFF2-40B4-BE49-F238E27FC236}">
                    <a16:creationId xmlns:a16="http://schemas.microsoft.com/office/drawing/2014/main" id="{00000000-0008-0000-0000-00007E050000}"/>
                  </a:ext>
                </a:extLst>
              </p:cNvPr>
              <p:cNvSpPr>
                <a:spLocks/>
              </p:cNvSpPr>
              <p:nvPr/>
            </p:nvSpPr>
            <p:spPr bwMode="auto">
              <a:xfrm>
                <a:off x="214" y="728"/>
                <a:ext cx="35" cy="19"/>
              </a:xfrm>
              <a:custGeom>
                <a:avLst/>
                <a:gdLst>
                  <a:gd name="T0" fmla="*/ 44 w 312"/>
                  <a:gd name="T1" fmla="*/ 165 h 166"/>
                  <a:gd name="T2" fmla="*/ 59 w 312"/>
                  <a:gd name="T3" fmla="*/ 155 h 166"/>
                  <a:gd name="T4" fmla="*/ 80 w 312"/>
                  <a:gd name="T5" fmla="*/ 139 h 166"/>
                  <a:gd name="T6" fmla="*/ 96 w 312"/>
                  <a:gd name="T7" fmla="*/ 131 h 166"/>
                  <a:gd name="T8" fmla="*/ 118 w 312"/>
                  <a:gd name="T9" fmla="*/ 127 h 166"/>
                  <a:gd name="T10" fmla="*/ 130 w 312"/>
                  <a:gd name="T11" fmla="*/ 122 h 166"/>
                  <a:gd name="T12" fmla="*/ 140 w 312"/>
                  <a:gd name="T13" fmla="*/ 135 h 166"/>
                  <a:gd name="T14" fmla="*/ 161 w 312"/>
                  <a:gd name="T15" fmla="*/ 135 h 166"/>
                  <a:gd name="T16" fmla="*/ 178 w 312"/>
                  <a:gd name="T17" fmla="*/ 123 h 166"/>
                  <a:gd name="T18" fmla="*/ 198 w 312"/>
                  <a:gd name="T19" fmla="*/ 121 h 166"/>
                  <a:gd name="T20" fmla="*/ 216 w 312"/>
                  <a:gd name="T21" fmla="*/ 99 h 166"/>
                  <a:gd name="T22" fmla="*/ 251 w 312"/>
                  <a:gd name="T23" fmla="*/ 94 h 166"/>
                  <a:gd name="T24" fmla="*/ 277 w 312"/>
                  <a:gd name="T25" fmla="*/ 98 h 166"/>
                  <a:gd name="T26" fmla="*/ 288 w 312"/>
                  <a:gd name="T27" fmla="*/ 97 h 166"/>
                  <a:gd name="T28" fmla="*/ 311 w 312"/>
                  <a:gd name="T29" fmla="*/ 97 h 166"/>
                  <a:gd name="T30" fmla="*/ 311 w 312"/>
                  <a:gd name="T31" fmla="*/ 80 h 166"/>
                  <a:gd name="T32" fmla="*/ 300 w 312"/>
                  <a:gd name="T33" fmla="*/ 73 h 166"/>
                  <a:gd name="T34" fmla="*/ 293 w 312"/>
                  <a:gd name="T35" fmla="*/ 62 h 166"/>
                  <a:gd name="T36" fmla="*/ 275 w 312"/>
                  <a:gd name="T37" fmla="*/ 61 h 166"/>
                  <a:gd name="T38" fmla="*/ 245 w 312"/>
                  <a:gd name="T39" fmla="*/ 47 h 166"/>
                  <a:gd name="T40" fmla="*/ 250 w 312"/>
                  <a:gd name="T41" fmla="*/ 32 h 166"/>
                  <a:gd name="T42" fmla="*/ 245 w 312"/>
                  <a:gd name="T43" fmla="*/ 23 h 166"/>
                  <a:gd name="T44" fmla="*/ 230 w 312"/>
                  <a:gd name="T45" fmla="*/ 14 h 166"/>
                  <a:gd name="T46" fmla="*/ 223 w 312"/>
                  <a:gd name="T47" fmla="*/ 22 h 166"/>
                  <a:gd name="T48" fmla="*/ 222 w 312"/>
                  <a:gd name="T49" fmla="*/ 27 h 166"/>
                  <a:gd name="T50" fmla="*/ 214 w 312"/>
                  <a:gd name="T51" fmla="*/ 27 h 166"/>
                  <a:gd name="T52" fmla="*/ 213 w 312"/>
                  <a:gd name="T53" fmla="*/ 21 h 166"/>
                  <a:gd name="T54" fmla="*/ 214 w 312"/>
                  <a:gd name="T55" fmla="*/ 6 h 166"/>
                  <a:gd name="T56" fmla="*/ 200 w 312"/>
                  <a:gd name="T57" fmla="*/ 0 h 166"/>
                  <a:gd name="T58" fmla="*/ 199 w 312"/>
                  <a:gd name="T59" fmla="*/ 9 h 166"/>
                  <a:gd name="T60" fmla="*/ 192 w 312"/>
                  <a:gd name="T61" fmla="*/ 11 h 166"/>
                  <a:gd name="T62" fmla="*/ 189 w 312"/>
                  <a:gd name="T63" fmla="*/ 15 h 166"/>
                  <a:gd name="T64" fmla="*/ 183 w 312"/>
                  <a:gd name="T65" fmla="*/ 15 h 166"/>
                  <a:gd name="T66" fmla="*/ 169 w 312"/>
                  <a:gd name="T67" fmla="*/ 22 h 166"/>
                  <a:gd name="T68" fmla="*/ 154 w 312"/>
                  <a:gd name="T69" fmla="*/ 17 h 166"/>
                  <a:gd name="T70" fmla="*/ 145 w 312"/>
                  <a:gd name="T71" fmla="*/ 15 h 166"/>
                  <a:gd name="T72" fmla="*/ 137 w 312"/>
                  <a:gd name="T73" fmla="*/ 7 h 166"/>
                  <a:gd name="T74" fmla="*/ 132 w 312"/>
                  <a:gd name="T75" fmla="*/ 4 h 166"/>
                  <a:gd name="T76" fmla="*/ 127 w 312"/>
                  <a:gd name="T77" fmla="*/ 9 h 166"/>
                  <a:gd name="T78" fmla="*/ 121 w 312"/>
                  <a:gd name="T79" fmla="*/ 7 h 166"/>
                  <a:gd name="T80" fmla="*/ 118 w 312"/>
                  <a:gd name="T81" fmla="*/ 14 h 166"/>
                  <a:gd name="T82" fmla="*/ 103 w 312"/>
                  <a:gd name="T83" fmla="*/ 30 h 166"/>
                  <a:gd name="T84" fmla="*/ 88 w 312"/>
                  <a:gd name="T85" fmla="*/ 38 h 166"/>
                  <a:gd name="T86" fmla="*/ 84 w 312"/>
                  <a:gd name="T87" fmla="*/ 38 h 166"/>
                  <a:gd name="T88" fmla="*/ 81 w 312"/>
                  <a:gd name="T89" fmla="*/ 40 h 166"/>
                  <a:gd name="T90" fmla="*/ 74 w 312"/>
                  <a:gd name="T91" fmla="*/ 49 h 166"/>
                  <a:gd name="T92" fmla="*/ 62 w 312"/>
                  <a:gd name="T93" fmla="*/ 50 h 166"/>
                  <a:gd name="T94" fmla="*/ 56 w 312"/>
                  <a:gd name="T95" fmla="*/ 63 h 166"/>
                  <a:gd name="T96" fmla="*/ 40 w 312"/>
                  <a:gd name="T97" fmla="*/ 68 h 166"/>
                  <a:gd name="T98" fmla="*/ 35 w 312"/>
                  <a:gd name="T99" fmla="*/ 70 h 166"/>
                  <a:gd name="T100" fmla="*/ 21 w 312"/>
                  <a:gd name="T101" fmla="*/ 67 h 166"/>
                  <a:gd name="T102" fmla="*/ 8 w 312"/>
                  <a:gd name="T103" fmla="*/ 60 h 166"/>
                  <a:gd name="T104" fmla="*/ 6 w 312"/>
                  <a:gd name="T105" fmla="*/ 62 h 166"/>
                  <a:gd name="T106" fmla="*/ 14 w 312"/>
                  <a:gd name="T107" fmla="*/ 70 h 166"/>
                  <a:gd name="T108" fmla="*/ 23 w 312"/>
                  <a:gd name="T109" fmla="*/ 80 h 166"/>
                  <a:gd name="T110" fmla="*/ 30 w 312"/>
                  <a:gd name="T111" fmla="*/ 88 h 166"/>
                  <a:gd name="T112" fmla="*/ 27 w 312"/>
                  <a:gd name="T113" fmla="*/ 122 h 166"/>
                  <a:gd name="T114" fmla="*/ 23 w 312"/>
                  <a:gd name="T115" fmla="*/ 147 h 166"/>
                  <a:gd name="T116" fmla="*/ 26 w 312"/>
                  <a:gd name="T117" fmla="*/ 15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166">
                    <a:moveTo>
                      <a:pt x="26" y="156"/>
                    </a:moveTo>
                    <a:lnTo>
                      <a:pt x="26" y="156"/>
                    </a:lnTo>
                    <a:lnTo>
                      <a:pt x="28" y="158"/>
                    </a:lnTo>
                    <a:lnTo>
                      <a:pt x="31" y="159"/>
                    </a:lnTo>
                    <a:lnTo>
                      <a:pt x="39" y="162"/>
                    </a:lnTo>
                    <a:lnTo>
                      <a:pt x="39" y="162"/>
                    </a:lnTo>
                    <a:lnTo>
                      <a:pt x="42" y="163"/>
                    </a:lnTo>
                    <a:lnTo>
                      <a:pt x="44" y="165"/>
                    </a:lnTo>
                    <a:lnTo>
                      <a:pt x="44" y="166"/>
                    </a:lnTo>
                    <a:lnTo>
                      <a:pt x="44" y="166"/>
                    </a:lnTo>
                    <a:lnTo>
                      <a:pt x="51" y="166"/>
                    </a:lnTo>
                    <a:lnTo>
                      <a:pt x="56" y="164"/>
                    </a:lnTo>
                    <a:lnTo>
                      <a:pt x="57" y="163"/>
                    </a:lnTo>
                    <a:lnTo>
                      <a:pt x="58" y="161"/>
                    </a:lnTo>
                    <a:lnTo>
                      <a:pt x="58" y="161"/>
                    </a:lnTo>
                    <a:lnTo>
                      <a:pt x="59" y="155"/>
                    </a:lnTo>
                    <a:lnTo>
                      <a:pt x="60" y="154"/>
                    </a:lnTo>
                    <a:lnTo>
                      <a:pt x="63" y="152"/>
                    </a:lnTo>
                    <a:lnTo>
                      <a:pt x="63" y="152"/>
                    </a:lnTo>
                    <a:lnTo>
                      <a:pt x="68" y="148"/>
                    </a:lnTo>
                    <a:lnTo>
                      <a:pt x="72" y="143"/>
                    </a:lnTo>
                    <a:lnTo>
                      <a:pt x="72" y="143"/>
                    </a:lnTo>
                    <a:lnTo>
                      <a:pt x="76" y="140"/>
                    </a:lnTo>
                    <a:lnTo>
                      <a:pt x="80" y="139"/>
                    </a:lnTo>
                    <a:lnTo>
                      <a:pt x="80" y="139"/>
                    </a:lnTo>
                    <a:lnTo>
                      <a:pt x="84" y="141"/>
                    </a:lnTo>
                    <a:lnTo>
                      <a:pt x="87" y="142"/>
                    </a:lnTo>
                    <a:lnTo>
                      <a:pt x="89" y="141"/>
                    </a:lnTo>
                    <a:lnTo>
                      <a:pt x="89" y="141"/>
                    </a:lnTo>
                    <a:lnTo>
                      <a:pt x="91" y="139"/>
                    </a:lnTo>
                    <a:lnTo>
                      <a:pt x="93" y="137"/>
                    </a:lnTo>
                    <a:lnTo>
                      <a:pt x="96" y="131"/>
                    </a:lnTo>
                    <a:lnTo>
                      <a:pt x="96" y="131"/>
                    </a:lnTo>
                    <a:lnTo>
                      <a:pt x="98" y="130"/>
                    </a:lnTo>
                    <a:lnTo>
                      <a:pt x="102" y="129"/>
                    </a:lnTo>
                    <a:lnTo>
                      <a:pt x="110" y="127"/>
                    </a:lnTo>
                    <a:lnTo>
                      <a:pt x="110" y="127"/>
                    </a:lnTo>
                    <a:lnTo>
                      <a:pt x="114" y="127"/>
                    </a:lnTo>
                    <a:lnTo>
                      <a:pt x="118" y="127"/>
                    </a:lnTo>
                    <a:lnTo>
                      <a:pt x="118" y="127"/>
                    </a:lnTo>
                    <a:lnTo>
                      <a:pt x="120" y="127"/>
                    </a:lnTo>
                    <a:lnTo>
                      <a:pt x="122" y="128"/>
                    </a:lnTo>
                    <a:lnTo>
                      <a:pt x="123" y="129"/>
                    </a:lnTo>
                    <a:lnTo>
                      <a:pt x="125" y="128"/>
                    </a:lnTo>
                    <a:lnTo>
                      <a:pt x="125" y="128"/>
                    </a:lnTo>
                    <a:lnTo>
                      <a:pt x="127" y="126"/>
                    </a:lnTo>
                    <a:lnTo>
                      <a:pt x="128" y="124"/>
                    </a:lnTo>
                    <a:lnTo>
                      <a:pt x="130" y="122"/>
                    </a:lnTo>
                    <a:lnTo>
                      <a:pt x="132" y="122"/>
                    </a:lnTo>
                    <a:lnTo>
                      <a:pt x="132" y="122"/>
                    </a:lnTo>
                    <a:lnTo>
                      <a:pt x="135" y="122"/>
                    </a:lnTo>
                    <a:lnTo>
                      <a:pt x="136" y="124"/>
                    </a:lnTo>
                    <a:lnTo>
                      <a:pt x="137" y="129"/>
                    </a:lnTo>
                    <a:lnTo>
                      <a:pt x="137" y="129"/>
                    </a:lnTo>
                    <a:lnTo>
                      <a:pt x="138" y="132"/>
                    </a:lnTo>
                    <a:lnTo>
                      <a:pt x="140" y="135"/>
                    </a:lnTo>
                    <a:lnTo>
                      <a:pt x="144" y="138"/>
                    </a:lnTo>
                    <a:lnTo>
                      <a:pt x="146" y="139"/>
                    </a:lnTo>
                    <a:lnTo>
                      <a:pt x="148" y="139"/>
                    </a:lnTo>
                    <a:lnTo>
                      <a:pt x="148" y="139"/>
                    </a:lnTo>
                    <a:lnTo>
                      <a:pt x="152" y="139"/>
                    </a:lnTo>
                    <a:lnTo>
                      <a:pt x="155" y="138"/>
                    </a:lnTo>
                    <a:lnTo>
                      <a:pt x="161" y="135"/>
                    </a:lnTo>
                    <a:lnTo>
                      <a:pt x="161" y="135"/>
                    </a:lnTo>
                    <a:lnTo>
                      <a:pt x="164" y="134"/>
                    </a:lnTo>
                    <a:lnTo>
                      <a:pt x="167" y="131"/>
                    </a:lnTo>
                    <a:lnTo>
                      <a:pt x="170" y="128"/>
                    </a:lnTo>
                    <a:lnTo>
                      <a:pt x="172" y="125"/>
                    </a:lnTo>
                    <a:lnTo>
                      <a:pt x="172" y="125"/>
                    </a:lnTo>
                    <a:lnTo>
                      <a:pt x="174" y="124"/>
                    </a:lnTo>
                    <a:lnTo>
                      <a:pt x="175" y="123"/>
                    </a:lnTo>
                    <a:lnTo>
                      <a:pt x="178" y="123"/>
                    </a:lnTo>
                    <a:lnTo>
                      <a:pt x="182" y="124"/>
                    </a:lnTo>
                    <a:lnTo>
                      <a:pt x="185" y="123"/>
                    </a:lnTo>
                    <a:lnTo>
                      <a:pt x="185" y="123"/>
                    </a:lnTo>
                    <a:lnTo>
                      <a:pt x="189" y="122"/>
                    </a:lnTo>
                    <a:lnTo>
                      <a:pt x="192" y="123"/>
                    </a:lnTo>
                    <a:lnTo>
                      <a:pt x="196" y="122"/>
                    </a:lnTo>
                    <a:lnTo>
                      <a:pt x="198" y="121"/>
                    </a:lnTo>
                    <a:lnTo>
                      <a:pt x="198" y="121"/>
                    </a:lnTo>
                    <a:lnTo>
                      <a:pt x="203" y="117"/>
                    </a:lnTo>
                    <a:lnTo>
                      <a:pt x="206" y="113"/>
                    </a:lnTo>
                    <a:lnTo>
                      <a:pt x="206" y="109"/>
                    </a:lnTo>
                    <a:lnTo>
                      <a:pt x="206" y="109"/>
                    </a:lnTo>
                    <a:lnTo>
                      <a:pt x="207" y="106"/>
                    </a:lnTo>
                    <a:lnTo>
                      <a:pt x="208" y="104"/>
                    </a:lnTo>
                    <a:lnTo>
                      <a:pt x="212" y="101"/>
                    </a:lnTo>
                    <a:lnTo>
                      <a:pt x="216" y="99"/>
                    </a:lnTo>
                    <a:lnTo>
                      <a:pt x="221" y="97"/>
                    </a:lnTo>
                    <a:lnTo>
                      <a:pt x="221" y="97"/>
                    </a:lnTo>
                    <a:lnTo>
                      <a:pt x="225" y="96"/>
                    </a:lnTo>
                    <a:lnTo>
                      <a:pt x="230" y="96"/>
                    </a:lnTo>
                    <a:lnTo>
                      <a:pt x="235" y="96"/>
                    </a:lnTo>
                    <a:lnTo>
                      <a:pt x="241" y="96"/>
                    </a:lnTo>
                    <a:lnTo>
                      <a:pt x="241" y="96"/>
                    </a:lnTo>
                    <a:lnTo>
                      <a:pt x="251" y="94"/>
                    </a:lnTo>
                    <a:lnTo>
                      <a:pt x="256" y="95"/>
                    </a:lnTo>
                    <a:lnTo>
                      <a:pt x="260" y="96"/>
                    </a:lnTo>
                    <a:lnTo>
                      <a:pt x="260" y="96"/>
                    </a:lnTo>
                    <a:lnTo>
                      <a:pt x="266" y="98"/>
                    </a:lnTo>
                    <a:lnTo>
                      <a:pt x="269" y="98"/>
                    </a:lnTo>
                    <a:lnTo>
                      <a:pt x="274" y="98"/>
                    </a:lnTo>
                    <a:lnTo>
                      <a:pt x="274" y="98"/>
                    </a:lnTo>
                    <a:lnTo>
                      <a:pt x="277" y="98"/>
                    </a:lnTo>
                    <a:lnTo>
                      <a:pt x="280" y="98"/>
                    </a:lnTo>
                    <a:lnTo>
                      <a:pt x="281" y="98"/>
                    </a:lnTo>
                    <a:lnTo>
                      <a:pt x="281" y="96"/>
                    </a:lnTo>
                    <a:lnTo>
                      <a:pt x="281" y="96"/>
                    </a:lnTo>
                    <a:lnTo>
                      <a:pt x="281" y="94"/>
                    </a:lnTo>
                    <a:lnTo>
                      <a:pt x="282" y="94"/>
                    </a:lnTo>
                    <a:lnTo>
                      <a:pt x="288" y="97"/>
                    </a:lnTo>
                    <a:lnTo>
                      <a:pt x="288" y="97"/>
                    </a:lnTo>
                    <a:lnTo>
                      <a:pt x="293" y="100"/>
                    </a:lnTo>
                    <a:lnTo>
                      <a:pt x="301" y="101"/>
                    </a:lnTo>
                    <a:lnTo>
                      <a:pt x="301" y="101"/>
                    </a:lnTo>
                    <a:lnTo>
                      <a:pt x="307" y="102"/>
                    </a:lnTo>
                    <a:lnTo>
                      <a:pt x="310" y="101"/>
                    </a:lnTo>
                    <a:lnTo>
                      <a:pt x="311" y="99"/>
                    </a:lnTo>
                    <a:lnTo>
                      <a:pt x="311" y="97"/>
                    </a:lnTo>
                    <a:lnTo>
                      <a:pt x="311" y="97"/>
                    </a:lnTo>
                    <a:lnTo>
                      <a:pt x="310" y="95"/>
                    </a:lnTo>
                    <a:lnTo>
                      <a:pt x="311" y="94"/>
                    </a:lnTo>
                    <a:lnTo>
                      <a:pt x="312" y="91"/>
                    </a:lnTo>
                    <a:lnTo>
                      <a:pt x="312" y="91"/>
                    </a:lnTo>
                    <a:lnTo>
                      <a:pt x="312" y="86"/>
                    </a:lnTo>
                    <a:lnTo>
                      <a:pt x="311" y="80"/>
                    </a:lnTo>
                    <a:lnTo>
                      <a:pt x="311" y="80"/>
                    </a:lnTo>
                    <a:lnTo>
                      <a:pt x="311" y="80"/>
                    </a:lnTo>
                    <a:lnTo>
                      <a:pt x="305" y="79"/>
                    </a:lnTo>
                    <a:lnTo>
                      <a:pt x="305" y="79"/>
                    </a:lnTo>
                    <a:lnTo>
                      <a:pt x="297" y="78"/>
                    </a:lnTo>
                    <a:lnTo>
                      <a:pt x="295" y="77"/>
                    </a:lnTo>
                    <a:lnTo>
                      <a:pt x="294" y="76"/>
                    </a:lnTo>
                    <a:lnTo>
                      <a:pt x="295" y="76"/>
                    </a:lnTo>
                    <a:lnTo>
                      <a:pt x="295" y="76"/>
                    </a:lnTo>
                    <a:lnTo>
                      <a:pt x="300" y="73"/>
                    </a:lnTo>
                    <a:lnTo>
                      <a:pt x="304" y="72"/>
                    </a:lnTo>
                    <a:lnTo>
                      <a:pt x="304" y="72"/>
                    </a:lnTo>
                    <a:lnTo>
                      <a:pt x="301" y="71"/>
                    </a:lnTo>
                    <a:lnTo>
                      <a:pt x="299" y="70"/>
                    </a:lnTo>
                    <a:lnTo>
                      <a:pt x="298" y="68"/>
                    </a:lnTo>
                    <a:lnTo>
                      <a:pt x="298" y="68"/>
                    </a:lnTo>
                    <a:lnTo>
                      <a:pt x="296" y="65"/>
                    </a:lnTo>
                    <a:lnTo>
                      <a:pt x="293" y="62"/>
                    </a:lnTo>
                    <a:lnTo>
                      <a:pt x="293" y="62"/>
                    </a:lnTo>
                    <a:lnTo>
                      <a:pt x="291" y="61"/>
                    </a:lnTo>
                    <a:lnTo>
                      <a:pt x="289" y="61"/>
                    </a:lnTo>
                    <a:lnTo>
                      <a:pt x="285" y="62"/>
                    </a:lnTo>
                    <a:lnTo>
                      <a:pt x="285" y="62"/>
                    </a:lnTo>
                    <a:lnTo>
                      <a:pt x="279" y="63"/>
                    </a:lnTo>
                    <a:lnTo>
                      <a:pt x="277" y="62"/>
                    </a:lnTo>
                    <a:lnTo>
                      <a:pt x="275" y="61"/>
                    </a:lnTo>
                    <a:lnTo>
                      <a:pt x="275" y="61"/>
                    </a:lnTo>
                    <a:lnTo>
                      <a:pt x="265" y="54"/>
                    </a:lnTo>
                    <a:lnTo>
                      <a:pt x="256" y="52"/>
                    </a:lnTo>
                    <a:lnTo>
                      <a:pt x="256" y="52"/>
                    </a:lnTo>
                    <a:lnTo>
                      <a:pt x="251" y="50"/>
                    </a:lnTo>
                    <a:lnTo>
                      <a:pt x="247" y="49"/>
                    </a:lnTo>
                    <a:lnTo>
                      <a:pt x="245" y="47"/>
                    </a:lnTo>
                    <a:lnTo>
                      <a:pt x="245" y="47"/>
                    </a:lnTo>
                    <a:lnTo>
                      <a:pt x="243" y="44"/>
                    </a:lnTo>
                    <a:lnTo>
                      <a:pt x="243" y="42"/>
                    </a:lnTo>
                    <a:lnTo>
                      <a:pt x="243" y="40"/>
                    </a:lnTo>
                    <a:lnTo>
                      <a:pt x="245" y="38"/>
                    </a:lnTo>
                    <a:lnTo>
                      <a:pt x="245" y="38"/>
                    </a:lnTo>
                    <a:lnTo>
                      <a:pt x="248" y="35"/>
                    </a:lnTo>
                    <a:lnTo>
                      <a:pt x="249" y="34"/>
                    </a:lnTo>
                    <a:lnTo>
                      <a:pt x="250" y="32"/>
                    </a:lnTo>
                    <a:lnTo>
                      <a:pt x="250" y="32"/>
                    </a:lnTo>
                    <a:lnTo>
                      <a:pt x="249" y="28"/>
                    </a:lnTo>
                    <a:lnTo>
                      <a:pt x="247" y="26"/>
                    </a:lnTo>
                    <a:lnTo>
                      <a:pt x="247" y="26"/>
                    </a:lnTo>
                    <a:lnTo>
                      <a:pt x="247" y="23"/>
                    </a:lnTo>
                    <a:lnTo>
                      <a:pt x="246" y="23"/>
                    </a:lnTo>
                    <a:lnTo>
                      <a:pt x="245" y="23"/>
                    </a:lnTo>
                    <a:lnTo>
                      <a:pt x="245" y="23"/>
                    </a:lnTo>
                    <a:lnTo>
                      <a:pt x="240" y="24"/>
                    </a:lnTo>
                    <a:lnTo>
                      <a:pt x="237" y="25"/>
                    </a:lnTo>
                    <a:lnTo>
                      <a:pt x="236" y="24"/>
                    </a:lnTo>
                    <a:lnTo>
                      <a:pt x="236" y="24"/>
                    </a:lnTo>
                    <a:lnTo>
                      <a:pt x="233" y="17"/>
                    </a:lnTo>
                    <a:lnTo>
                      <a:pt x="232" y="14"/>
                    </a:lnTo>
                    <a:lnTo>
                      <a:pt x="231" y="13"/>
                    </a:lnTo>
                    <a:lnTo>
                      <a:pt x="230" y="14"/>
                    </a:lnTo>
                    <a:lnTo>
                      <a:pt x="230" y="14"/>
                    </a:lnTo>
                    <a:lnTo>
                      <a:pt x="230" y="16"/>
                    </a:lnTo>
                    <a:lnTo>
                      <a:pt x="230" y="18"/>
                    </a:lnTo>
                    <a:lnTo>
                      <a:pt x="230" y="21"/>
                    </a:lnTo>
                    <a:lnTo>
                      <a:pt x="230" y="22"/>
                    </a:lnTo>
                    <a:lnTo>
                      <a:pt x="230" y="22"/>
                    </a:lnTo>
                    <a:lnTo>
                      <a:pt x="223" y="22"/>
                    </a:lnTo>
                    <a:lnTo>
                      <a:pt x="223" y="22"/>
                    </a:lnTo>
                    <a:lnTo>
                      <a:pt x="222" y="23"/>
                    </a:lnTo>
                    <a:lnTo>
                      <a:pt x="221" y="24"/>
                    </a:lnTo>
                    <a:lnTo>
                      <a:pt x="222" y="25"/>
                    </a:lnTo>
                    <a:lnTo>
                      <a:pt x="222" y="25"/>
                    </a:lnTo>
                    <a:lnTo>
                      <a:pt x="223" y="26"/>
                    </a:lnTo>
                    <a:lnTo>
                      <a:pt x="223" y="27"/>
                    </a:lnTo>
                    <a:lnTo>
                      <a:pt x="222" y="27"/>
                    </a:lnTo>
                    <a:lnTo>
                      <a:pt x="222" y="27"/>
                    </a:lnTo>
                    <a:lnTo>
                      <a:pt x="220" y="30"/>
                    </a:lnTo>
                    <a:lnTo>
                      <a:pt x="220" y="30"/>
                    </a:lnTo>
                    <a:lnTo>
                      <a:pt x="219" y="31"/>
                    </a:lnTo>
                    <a:lnTo>
                      <a:pt x="218" y="32"/>
                    </a:lnTo>
                    <a:lnTo>
                      <a:pt x="218" y="32"/>
                    </a:lnTo>
                    <a:lnTo>
                      <a:pt x="218" y="32"/>
                    </a:lnTo>
                    <a:lnTo>
                      <a:pt x="216" y="30"/>
                    </a:lnTo>
                    <a:lnTo>
                      <a:pt x="214" y="27"/>
                    </a:lnTo>
                    <a:lnTo>
                      <a:pt x="214" y="27"/>
                    </a:lnTo>
                    <a:lnTo>
                      <a:pt x="211" y="26"/>
                    </a:lnTo>
                    <a:lnTo>
                      <a:pt x="210" y="25"/>
                    </a:lnTo>
                    <a:lnTo>
                      <a:pt x="211" y="24"/>
                    </a:lnTo>
                    <a:lnTo>
                      <a:pt x="211" y="24"/>
                    </a:lnTo>
                    <a:lnTo>
                      <a:pt x="213" y="23"/>
                    </a:lnTo>
                    <a:lnTo>
                      <a:pt x="213" y="22"/>
                    </a:lnTo>
                    <a:lnTo>
                      <a:pt x="213" y="21"/>
                    </a:lnTo>
                    <a:lnTo>
                      <a:pt x="213" y="21"/>
                    </a:lnTo>
                    <a:lnTo>
                      <a:pt x="213" y="17"/>
                    </a:lnTo>
                    <a:lnTo>
                      <a:pt x="214" y="15"/>
                    </a:lnTo>
                    <a:lnTo>
                      <a:pt x="214" y="15"/>
                    </a:lnTo>
                    <a:lnTo>
                      <a:pt x="215" y="11"/>
                    </a:lnTo>
                    <a:lnTo>
                      <a:pt x="214" y="8"/>
                    </a:lnTo>
                    <a:lnTo>
                      <a:pt x="214" y="8"/>
                    </a:lnTo>
                    <a:lnTo>
                      <a:pt x="214" y="6"/>
                    </a:lnTo>
                    <a:lnTo>
                      <a:pt x="213" y="5"/>
                    </a:lnTo>
                    <a:lnTo>
                      <a:pt x="210" y="3"/>
                    </a:lnTo>
                    <a:lnTo>
                      <a:pt x="210" y="3"/>
                    </a:lnTo>
                    <a:lnTo>
                      <a:pt x="207" y="1"/>
                    </a:lnTo>
                    <a:lnTo>
                      <a:pt x="204" y="0"/>
                    </a:lnTo>
                    <a:lnTo>
                      <a:pt x="204" y="0"/>
                    </a:lnTo>
                    <a:lnTo>
                      <a:pt x="201" y="0"/>
                    </a:lnTo>
                    <a:lnTo>
                      <a:pt x="200" y="0"/>
                    </a:lnTo>
                    <a:lnTo>
                      <a:pt x="199" y="1"/>
                    </a:lnTo>
                    <a:lnTo>
                      <a:pt x="199" y="1"/>
                    </a:lnTo>
                    <a:lnTo>
                      <a:pt x="199" y="3"/>
                    </a:lnTo>
                    <a:lnTo>
                      <a:pt x="200" y="5"/>
                    </a:lnTo>
                    <a:lnTo>
                      <a:pt x="200" y="5"/>
                    </a:lnTo>
                    <a:lnTo>
                      <a:pt x="200" y="6"/>
                    </a:lnTo>
                    <a:lnTo>
                      <a:pt x="200" y="7"/>
                    </a:lnTo>
                    <a:lnTo>
                      <a:pt x="199" y="9"/>
                    </a:lnTo>
                    <a:lnTo>
                      <a:pt x="199" y="9"/>
                    </a:lnTo>
                    <a:lnTo>
                      <a:pt x="198" y="9"/>
                    </a:lnTo>
                    <a:lnTo>
                      <a:pt x="197" y="10"/>
                    </a:lnTo>
                    <a:lnTo>
                      <a:pt x="197" y="10"/>
                    </a:lnTo>
                    <a:lnTo>
                      <a:pt x="198" y="21"/>
                    </a:lnTo>
                    <a:lnTo>
                      <a:pt x="198" y="21"/>
                    </a:lnTo>
                    <a:lnTo>
                      <a:pt x="192" y="11"/>
                    </a:lnTo>
                    <a:lnTo>
                      <a:pt x="192" y="11"/>
                    </a:lnTo>
                    <a:lnTo>
                      <a:pt x="190" y="7"/>
                    </a:lnTo>
                    <a:lnTo>
                      <a:pt x="189" y="6"/>
                    </a:lnTo>
                    <a:lnTo>
                      <a:pt x="189" y="6"/>
                    </a:lnTo>
                    <a:lnTo>
                      <a:pt x="189" y="6"/>
                    </a:lnTo>
                    <a:lnTo>
                      <a:pt x="188" y="8"/>
                    </a:lnTo>
                    <a:lnTo>
                      <a:pt x="188" y="11"/>
                    </a:lnTo>
                    <a:lnTo>
                      <a:pt x="188" y="11"/>
                    </a:lnTo>
                    <a:lnTo>
                      <a:pt x="189" y="15"/>
                    </a:lnTo>
                    <a:lnTo>
                      <a:pt x="188" y="18"/>
                    </a:lnTo>
                    <a:lnTo>
                      <a:pt x="188" y="18"/>
                    </a:lnTo>
                    <a:lnTo>
                      <a:pt x="186" y="21"/>
                    </a:lnTo>
                    <a:lnTo>
                      <a:pt x="185" y="22"/>
                    </a:lnTo>
                    <a:lnTo>
                      <a:pt x="185" y="22"/>
                    </a:lnTo>
                    <a:lnTo>
                      <a:pt x="185" y="22"/>
                    </a:lnTo>
                    <a:lnTo>
                      <a:pt x="184" y="18"/>
                    </a:lnTo>
                    <a:lnTo>
                      <a:pt x="183" y="15"/>
                    </a:lnTo>
                    <a:lnTo>
                      <a:pt x="183" y="15"/>
                    </a:lnTo>
                    <a:lnTo>
                      <a:pt x="179" y="17"/>
                    </a:lnTo>
                    <a:lnTo>
                      <a:pt x="179" y="17"/>
                    </a:lnTo>
                    <a:lnTo>
                      <a:pt x="175" y="18"/>
                    </a:lnTo>
                    <a:lnTo>
                      <a:pt x="174" y="21"/>
                    </a:lnTo>
                    <a:lnTo>
                      <a:pt x="174" y="21"/>
                    </a:lnTo>
                    <a:lnTo>
                      <a:pt x="171" y="22"/>
                    </a:lnTo>
                    <a:lnTo>
                      <a:pt x="169" y="22"/>
                    </a:lnTo>
                    <a:lnTo>
                      <a:pt x="168" y="22"/>
                    </a:lnTo>
                    <a:lnTo>
                      <a:pt x="168" y="22"/>
                    </a:lnTo>
                    <a:lnTo>
                      <a:pt x="163" y="19"/>
                    </a:lnTo>
                    <a:lnTo>
                      <a:pt x="163" y="19"/>
                    </a:lnTo>
                    <a:lnTo>
                      <a:pt x="159" y="19"/>
                    </a:lnTo>
                    <a:lnTo>
                      <a:pt x="156" y="19"/>
                    </a:lnTo>
                    <a:lnTo>
                      <a:pt x="154" y="17"/>
                    </a:lnTo>
                    <a:lnTo>
                      <a:pt x="154" y="17"/>
                    </a:lnTo>
                    <a:lnTo>
                      <a:pt x="151" y="13"/>
                    </a:lnTo>
                    <a:lnTo>
                      <a:pt x="149" y="11"/>
                    </a:lnTo>
                    <a:lnTo>
                      <a:pt x="148" y="11"/>
                    </a:lnTo>
                    <a:lnTo>
                      <a:pt x="148" y="11"/>
                    </a:lnTo>
                    <a:lnTo>
                      <a:pt x="146" y="14"/>
                    </a:lnTo>
                    <a:lnTo>
                      <a:pt x="146" y="15"/>
                    </a:lnTo>
                    <a:lnTo>
                      <a:pt x="145" y="15"/>
                    </a:lnTo>
                    <a:lnTo>
                      <a:pt x="145" y="15"/>
                    </a:lnTo>
                    <a:lnTo>
                      <a:pt x="144" y="13"/>
                    </a:lnTo>
                    <a:lnTo>
                      <a:pt x="143" y="11"/>
                    </a:lnTo>
                    <a:lnTo>
                      <a:pt x="143" y="11"/>
                    </a:lnTo>
                    <a:lnTo>
                      <a:pt x="142" y="10"/>
                    </a:lnTo>
                    <a:lnTo>
                      <a:pt x="139" y="9"/>
                    </a:lnTo>
                    <a:lnTo>
                      <a:pt x="139" y="9"/>
                    </a:lnTo>
                    <a:lnTo>
                      <a:pt x="138" y="7"/>
                    </a:lnTo>
                    <a:lnTo>
                      <a:pt x="137" y="7"/>
                    </a:lnTo>
                    <a:lnTo>
                      <a:pt x="137" y="7"/>
                    </a:lnTo>
                    <a:lnTo>
                      <a:pt x="137" y="7"/>
                    </a:lnTo>
                    <a:lnTo>
                      <a:pt x="136" y="9"/>
                    </a:lnTo>
                    <a:lnTo>
                      <a:pt x="136" y="9"/>
                    </a:lnTo>
                    <a:lnTo>
                      <a:pt x="136" y="9"/>
                    </a:lnTo>
                    <a:lnTo>
                      <a:pt x="134" y="6"/>
                    </a:lnTo>
                    <a:lnTo>
                      <a:pt x="133" y="4"/>
                    </a:lnTo>
                    <a:lnTo>
                      <a:pt x="132" y="4"/>
                    </a:lnTo>
                    <a:lnTo>
                      <a:pt x="132" y="4"/>
                    </a:lnTo>
                    <a:lnTo>
                      <a:pt x="129" y="7"/>
                    </a:lnTo>
                    <a:lnTo>
                      <a:pt x="129" y="7"/>
                    </a:lnTo>
                    <a:lnTo>
                      <a:pt x="129" y="10"/>
                    </a:lnTo>
                    <a:lnTo>
                      <a:pt x="129" y="11"/>
                    </a:lnTo>
                    <a:lnTo>
                      <a:pt x="129" y="11"/>
                    </a:lnTo>
                    <a:lnTo>
                      <a:pt x="129" y="11"/>
                    </a:lnTo>
                    <a:lnTo>
                      <a:pt x="127" y="9"/>
                    </a:lnTo>
                    <a:lnTo>
                      <a:pt x="126" y="8"/>
                    </a:lnTo>
                    <a:lnTo>
                      <a:pt x="126" y="8"/>
                    </a:lnTo>
                    <a:lnTo>
                      <a:pt x="125" y="9"/>
                    </a:lnTo>
                    <a:lnTo>
                      <a:pt x="124" y="10"/>
                    </a:lnTo>
                    <a:lnTo>
                      <a:pt x="124" y="10"/>
                    </a:lnTo>
                    <a:lnTo>
                      <a:pt x="124" y="10"/>
                    </a:lnTo>
                    <a:lnTo>
                      <a:pt x="123" y="9"/>
                    </a:lnTo>
                    <a:lnTo>
                      <a:pt x="121" y="7"/>
                    </a:lnTo>
                    <a:lnTo>
                      <a:pt x="121" y="7"/>
                    </a:lnTo>
                    <a:lnTo>
                      <a:pt x="119" y="7"/>
                    </a:lnTo>
                    <a:lnTo>
                      <a:pt x="118" y="7"/>
                    </a:lnTo>
                    <a:lnTo>
                      <a:pt x="118" y="8"/>
                    </a:lnTo>
                    <a:lnTo>
                      <a:pt x="118" y="8"/>
                    </a:lnTo>
                    <a:lnTo>
                      <a:pt x="118" y="10"/>
                    </a:lnTo>
                    <a:lnTo>
                      <a:pt x="118" y="14"/>
                    </a:lnTo>
                    <a:lnTo>
                      <a:pt x="118" y="14"/>
                    </a:lnTo>
                    <a:lnTo>
                      <a:pt x="119" y="17"/>
                    </a:lnTo>
                    <a:lnTo>
                      <a:pt x="118" y="19"/>
                    </a:lnTo>
                    <a:lnTo>
                      <a:pt x="118" y="19"/>
                    </a:lnTo>
                    <a:lnTo>
                      <a:pt x="114" y="25"/>
                    </a:lnTo>
                    <a:lnTo>
                      <a:pt x="110" y="28"/>
                    </a:lnTo>
                    <a:lnTo>
                      <a:pt x="110" y="28"/>
                    </a:lnTo>
                    <a:lnTo>
                      <a:pt x="106" y="29"/>
                    </a:lnTo>
                    <a:lnTo>
                      <a:pt x="103" y="30"/>
                    </a:lnTo>
                    <a:lnTo>
                      <a:pt x="103" y="30"/>
                    </a:lnTo>
                    <a:lnTo>
                      <a:pt x="96" y="32"/>
                    </a:lnTo>
                    <a:lnTo>
                      <a:pt x="96" y="32"/>
                    </a:lnTo>
                    <a:lnTo>
                      <a:pt x="93" y="34"/>
                    </a:lnTo>
                    <a:lnTo>
                      <a:pt x="90" y="36"/>
                    </a:lnTo>
                    <a:lnTo>
                      <a:pt x="90" y="36"/>
                    </a:lnTo>
                    <a:lnTo>
                      <a:pt x="89" y="37"/>
                    </a:lnTo>
                    <a:lnTo>
                      <a:pt x="88" y="38"/>
                    </a:lnTo>
                    <a:lnTo>
                      <a:pt x="88" y="38"/>
                    </a:lnTo>
                    <a:lnTo>
                      <a:pt x="88" y="41"/>
                    </a:lnTo>
                    <a:lnTo>
                      <a:pt x="88" y="42"/>
                    </a:lnTo>
                    <a:lnTo>
                      <a:pt x="88" y="41"/>
                    </a:lnTo>
                    <a:lnTo>
                      <a:pt x="88" y="41"/>
                    </a:lnTo>
                    <a:lnTo>
                      <a:pt x="85" y="38"/>
                    </a:lnTo>
                    <a:lnTo>
                      <a:pt x="84" y="38"/>
                    </a:lnTo>
                    <a:lnTo>
                      <a:pt x="84" y="38"/>
                    </a:lnTo>
                    <a:lnTo>
                      <a:pt x="86" y="41"/>
                    </a:lnTo>
                    <a:lnTo>
                      <a:pt x="86" y="42"/>
                    </a:lnTo>
                    <a:lnTo>
                      <a:pt x="85" y="43"/>
                    </a:lnTo>
                    <a:lnTo>
                      <a:pt x="85" y="43"/>
                    </a:lnTo>
                    <a:lnTo>
                      <a:pt x="83" y="43"/>
                    </a:lnTo>
                    <a:lnTo>
                      <a:pt x="81" y="42"/>
                    </a:lnTo>
                    <a:lnTo>
                      <a:pt x="81" y="42"/>
                    </a:lnTo>
                    <a:lnTo>
                      <a:pt x="81" y="40"/>
                    </a:lnTo>
                    <a:lnTo>
                      <a:pt x="80" y="39"/>
                    </a:lnTo>
                    <a:lnTo>
                      <a:pt x="80" y="39"/>
                    </a:lnTo>
                    <a:lnTo>
                      <a:pt x="80" y="39"/>
                    </a:lnTo>
                    <a:lnTo>
                      <a:pt x="72" y="43"/>
                    </a:lnTo>
                    <a:lnTo>
                      <a:pt x="72" y="43"/>
                    </a:lnTo>
                    <a:lnTo>
                      <a:pt x="73" y="46"/>
                    </a:lnTo>
                    <a:lnTo>
                      <a:pt x="74" y="48"/>
                    </a:lnTo>
                    <a:lnTo>
                      <a:pt x="74" y="49"/>
                    </a:lnTo>
                    <a:lnTo>
                      <a:pt x="74" y="49"/>
                    </a:lnTo>
                    <a:lnTo>
                      <a:pt x="71" y="49"/>
                    </a:lnTo>
                    <a:lnTo>
                      <a:pt x="68" y="50"/>
                    </a:lnTo>
                    <a:lnTo>
                      <a:pt x="68" y="50"/>
                    </a:lnTo>
                    <a:lnTo>
                      <a:pt x="67" y="49"/>
                    </a:lnTo>
                    <a:lnTo>
                      <a:pt x="67" y="49"/>
                    </a:lnTo>
                    <a:lnTo>
                      <a:pt x="67" y="49"/>
                    </a:lnTo>
                    <a:lnTo>
                      <a:pt x="62" y="50"/>
                    </a:lnTo>
                    <a:lnTo>
                      <a:pt x="62" y="50"/>
                    </a:lnTo>
                    <a:lnTo>
                      <a:pt x="62" y="53"/>
                    </a:lnTo>
                    <a:lnTo>
                      <a:pt x="62" y="55"/>
                    </a:lnTo>
                    <a:lnTo>
                      <a:pt x="63" y="58"/>
                    </a:lnTo>
                    <a:lnTo>
                      <a:pt x="62" y="60"/>
                    </a:lnTo>
                    <a:lnTo>
                      <a:pt x="62" y="60"/>
                    </a:lnTo>
                    <a:lnTo>
                      <a:pt x="56" y="63"/>
                    </a:lnTo>
                    <a:lnTo>
                      <a:pt x="56" y="63"/>
                    </a:lnTo>
                    <a:lnTo>
                      <a:pt x="55" y="65"/>
                    </a:lnTo>
                    <a:lnTo>
                      <a:pt x="53" y="67"/>
                    </a:lnTo>
                    <a:lnTo>
                      <a:pt x="53" y="67"/>
                    </a:lnTo>
                    <a:lnTo>
                      <a:pt x="50" y="69"/>
                    </a:lnTo>
                    <a:lnTo>
                      <a:pt x="47" y="69"/>
                    </a:lnTo>
                    <a:lnTo>
                      <a:pt x="47" y="69"/>
                    </a:lnTo>
                    <a:lnTo>
                      <a:pt x="42" y="69"/>
                    </a:lnTo>
                    <a:lnTo>
                      <a:pt x="40" y="68"/>
                    </a:lnTo>
                    <a:lnTo>
                      <a:pt x="40" y="68"/>
                    </a:lnTo>
                    <a:lnTo>
                      <a:pt x="40" y="68"/>
                    </a:lnTo>
                    <a:lnTo>
                      <a:pt x="41" y="66"/>
                    </a:lnTo>
                    <a:lnTo>
                      <a:pt x="41" y="66"/>
                    </a:lnTo>
                    <a:lnTo>
                      <a:pt x="40" y="66"/>
                    </a:lnTo>
                    <a:lnTo>
                      <a:pt x="40" y="66"/>
                    </a:lnTo>
                    <a:lnTo>
                      <a:pt x="37" y="68"/>
                    </a:lnTo>
                    <a:lnTo>
                      <a:pt x="35" y="70"/>
                    </a:lnTo>
                    <a:lnTo>
                      <a:pt x="33" y="70"/>
                    </a:lnTo>
                    <a:lnTo>
                      <a:pt x="33" y="70"/>
                    </a:lnTo>
                    <a:lnTo>
                      <a:pt x="30" y="69"/>
                    </a:lnTo>
                    <a:lnTo>
                      <a:pt x="27" y="69"/>
                    </a:lnTo>
                    <a:lnTo>
                      <a:pt x="27" y="69"/>
                    </a:lnTo>
                    <a:lnTo>
                      <a:pt x="24" y="69"/>
                    </a:lnTo>
                    <a:lnTo>
                      <a:pt x="22" y="68"/>
                    </a:lnTo>
                    <a:lnTo>
                      <a:pt x="21" y="67"/>
                    </a:lnTo>
                    <a:lnTo>
                      <a:pt x="21" y="67"/>
                    </a:lnTo>
                    <a:lnTo>
                      <a:pt x="20" y="66"/>
                    </a:lnTo>
                    <a:lnTo>
                      <a:pt x="18" y="64"/>
                    </a:lnTo>
                    <a:lnTo>
                      <a:pt x="18" y="64"/>
                    </a:lnTo>
                    <a:lnTo>
                      <a:pt x="15" y="63"/>
                    </a:lnTo>
                    <a:lnTo>
                      <a:pt x="11" y="61"/>
                    </a:lnTo>
                    <a:lnTo>
                      <a:pt x="11" y="61"/>
                    </a:lnTo>
                    <a:lnTo>
                      <a:pt x="8" y="60"/>
                    </a:lnTo>
                    <a:lnTo>
                      <a:pt x="4" y="58"/>
                    </a:lnTo>
                    <a:lnTo>
                      <a:pt x="4" y="58"/>
                    </a:lnTo>
                    <a:lnTo>
                      <a:pt x="1" y="58"/>
                    </a:lnTo>
                    <a:lnTo>
                      <a:pt x="0" y="58"/>
                    </a:lnTo>
                    <a:lnTo>
                      <a:pt x="1" y="59"/>
                    </a:lnTo>
                    <a:lnTo>
                      <a:pt x="1" y="59"/>
                    </a:lnTo>
                    <a:lnTo>
                      <a:pt x="5" y="61"/>
                    </a:lnTo>
                    <a:lnTo>
                      <a:pt x="6" y="62"/>
                    </a:lnTo>
                    <a:lnTo>
                      <a:pt x="7" y="63"/>
                    </a:lnTo>
                    <a:lnTo>
                      <a:pt x="7" y="63"/>
                    </a:lnTo>
                    <a:lnTo>
                      <a:pt x="6" y="65"/>
                    </a:lnTo>
                    <a:lnTo>
                      <a:pt x="5" y="65"/>
                    </a:lnTo>
                    <a:lnTo>
                      <a:pt x="5" y="66"/>
                    </a:lnTo>
                    <a:lnTo>
                      <a:pt x="6" y="66"/>
                    </a:lnTo>
                    <a:lnTo>
                      <a:pt x="6" y="66"/>
                    </a:lnTo>
                    <a:lnTo>
                      <a:pt x="14" y="70"/>
                    </a:lnTo>
                    <a:lnTo>
                      <a:pt x="14" y="70"/>
                    </a:lnTo>
                    <a:lnTo>
                      <a:pt x="16" y="71"/>
                    </a:lnTo>
                    <a:lnTo>
                      <a:pt x="18" y="73"/>
                    </a:lnTo>
                    <a:lnTo>
                      <a:pt x="18" y="73"/>
                    </a:lnTo>
                    <a:lnTo>
                      <a:pt x="19" y="75"/>
                    </a:lnTo>
                    <a:lnTo>
                      <a:pt x="22" y="78"/>
                    </a:lnTo>
                    <a:lnTo>
                      <a:pt x="22" y="78"/>
                    </a:lnTo>
                    <a:lnTo>
                      <a:pt x="23" y="80"/>
                    </a:lnTo>
                    <a:lnTo>
                      <a:pt x="24" y="81"/>
                    </a:lnTo>
                    <a:lnTo>
                      <a:pt x="25" y="81"/>
                    </a:lnTo>
                    <a:lnTo>
                      <a:pt x="25" y="81"/>
                    </a:lnTo>
                    <a:lnTo>
                      <a:pt x="26" y="80"/>
                    </a:lnTo>
                    <a:lnTo>
                      <a:pt x="27" y="81"/>
                    </a:lnTo>
                    <a:lnTo>
                      <a:pt x="27" y="81"/>
                    </a:lnTo>
                    <a:lnTo>
                      <a:pt x="30" y="88"/>
                    </a:lnTo>
                    <a:lnTo>
                      <a:pt x="30" y="88"/>
                    </a:lnTo>
                    <a:lnTo>
                      <a:pt x="31" y="89"/>
                    </a:lnTo>
                    <a:lnTo>
                      <a:pt x="32" y="89"/>
                    </a:lnTo>
                    <a:lnTo>
                      <a:pt x="32" y="90"/>
                    </a:lnTo>
                    <a:lnTo>
                      <a:pt x="32" y="90"/>
                    </a:lnTo>
                    <a:lnTo>
                      <a:pt x="30" y="98"/>
                    </a:lnTo>
                    <a:lnTo>
                      <a:pt x="29" y="108"/>
                    </a:lnTo>
                    <a:lnTo>
                      <a:pt x="29" y="108"/>
                    </a:lnTo>
                    <a:lnTo>
                      <a:pt x="27" y="122"/>
                    </a:lnTo>
                    <a:lnTo>
                      <a:pt x="27" y="122"/>
                    </a:lnTo>
                    <a:lnTo>
                      <a:pt x="27" y="125"/>
                    </a:lnTo>
                    <a:lnTo>
                      <a:pt x="28" y="129"/>
                    </a:lnTo>
                    <a:lnTo>
                      <a:pt x="28" y="129"/>
                    </a:lnTo>
                    <a:lnTo>
                      <a:pt x="27" y="136"/>
                    </a:lnTo>
                    <a:lnTo>
                      <a:pt x="26" y="143"/>
                    </a:lnTo>
                    <a:lnTo>
                      <a:pt x="26" y="143"/>
                    </a:lnTo>
                    <a:lnTo>
                      <a:pt x="23" y="147"/>
                    </a:lnTo>
                    <a:lnTo>
                      <a:pt x="21" y="149"/>
                    </a:lnTo>
                    <a:lnTo>
                      <a:pt x="21" y="149"/>
                    </a:lnTo>
                    <a:lnTo>
                      <a:pt x="18" y="151"/>
                    </a:lnTo>
                    <a:lnTo>
                      <a:pt x="18" y="151"/>
                    </a:lnTo>
                    <a:lnTo>
                      <a:pt x="18" y="151"/>
                    </a:lnTo>
                    <a:lnTo>
                      <a:pt x="22" y="154"/>
                    </a:lnTo>
                    <a:lnTo>
                      <a:pt x="26" y="156"/>
                    </a:lnTo>
                    <a:lnTo>
                      <a:pt x="26" y="15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1" name="フリーフォーム 50">
                <a:extLst>
                  <a:ext uri="{FF2B5EF4-FFF2-40B4-BE49-F238E27FC236}">
                    <a16:creationId xmlns:a16="http://schemas.microsoft.com/office/drawing/2014/main" id="{00000000-0008-0000-0000-00007F050000}"/>
                  </a:ext>
                </a:extLst>
              </p:cNvPr>
              <p:cNvSpPr>
                <a:spLocks/>
              </p:cNvSpPr>
              <p:nvPr/>
            </p:nvSpPr>
            <p:spPr bwMode="auto">
              <a:xfrm>
                <a:off x="219" y="736"/>
                <a:ext cx="42" cy="33"/>
              </a:xfrm>
              <a:custGeom>
                <a:avLst/>
                <a:gdLst>
                  <a:gd name="T0" fmla="*/ 356 w 384"/>
                  <a:gd name="T1" fmla="*/ 169 h 290"/>
                  <a:gd name="T2" fmla="*/ 370 w 384"/>
                  <a:gd name="T3" fmla="*/ 161 h 290"/>
                  <a:gd name="T4" fmla="*/ 348 w 384"/>
                  <a:gd name="T5" fmla="*/ 164 h 290"/>
                  <a:gd name="T6" fmla="*/ 358 w 384"/>
                  <a:gd name="T7" fmla="*/ 147 h 290"/>
                  <a:gd name="T8" fmla="*/ 365 w 384"/>
                  <a:gd name="T9" fmla="*/ 129 h 290"/>
                  <a:gd name="T10" fmla="*/ 365 w 384"/>
                  <a:gd name="T11" fmla="*/ 117 h 290"/>
                  <a:gd name="T12" fmla="*/ 349 w 384"/>
                  <a:gd name="T13" fmla="*/ 103 h 290"/>
                  <a:gd name="T14" fmla="*/ 333 w 384"/>
                  <a:gd name="T15" fmla="*/ 95 h 290"/>
                  <a:gd name="T16" fmla="*/ 330 w 384"/>
                  <a:gd name="T17" fmla="*/ 75 h 290"/>
                  <a:gd name="T18" fmla="*/ 335 w 384"/>
                  <a:gd name="T19" fmla="*/ 48 h 290"/>
                  <a:gd name="T20" fmla="*/ 346 w 384"/>
                  <a:gd name="T21" fmla="*/ 20 h 290"/>
                  <a:gd name="T22" fmla="*/ 330 w 384"/>
                  <a:gd name="T23" fmla="*/ 14 h 290"/>
                  <a:gd name="T24" fmla="*/ 327 w 384"/>
                  <a:gd name="T25" fmla="*/ 2 h 290"/>
                  <a:gd name="T26" fmla="*/ 290 w 384"/>
                  <a:gd name="T27" fmla="*/ 4 h 290"/>
                  <a:gd name="T28" fmla="*/ 275 w 384"/>
                  <a:gd name="T29" fmla="*/ 17 h 290"/>
                  <a:gd name="T30" fmla="*/ 270 w 384"/>
                  <a:gd name="T31" fmla="*/ 28 h 290"/>
                  <a:gd name="T32" fmla="*/ 244 w 384"/>
                  <a:gd name="T33" fmla="*/ 22 h 290"/>
                  <a:gd name="T34" fmla="*/ 229 w 384"/>
                  <a:gd name="T35" fmla="*/ 24 h 290"/>
                  <a:gd name="T36" fmla="*/ 193 w 384"/>
                  <a:gd name="T37" fmla="*/ 22 h 290"/>
                  <a:gd name="T38" fmla="*/ 169 w 384"/>
                  <a:gd name="T39" fmla="*/ 35 h 290"/>
                  <a:gd name="T40" fmla="*/ 152 w 384"/>
                  <a:gd name="T41" fmla="*/ 48 h 290"/>
                  <a:gd name="T42" fmla="*/ 135 w 384"/>
                  <a:gd name="T43" fmla="*/ 51 h 290"/>
                  <a:gd name="T44" fmla="*/ 111 w 384"/>
                  <a:gd name="T45" fmla="*/ 65 h 290"/>
                  <a:gd name="T46" fmla="*/ 99 w 384"/>
                  <a:gd name="T47" fmla="*/ 50 h 290"/>
                  <a:gd name="T48" fmla="*/ 88 w 384"/>
                  <a:gd name="T49" fmla="*/ 54 h 290"/>
                  <a:gd name="T50" fmla="*/ 73 w 384"/>
                  <a:gd name="T51" fmla="*/ 53 h 290"/>
                  <a:gd name="T52" fmla="*/ 52 w 384"/>
                  <a:gd name="T53" fmla="*/ 67 h 290"/>
                  <a:gd name="T54" fmla="*/ 31 w 384"/>
                  <a:gd name="T55" fmla="*/ 74 h 290"/>
                  <a:gd name="T56" fmla="*/ 19 w 384"/>
                  <a:gd name="T57" fmla="*/ 90 h 290"/>
                  <a:gd name="T58" fmla="*/ 3 w 384"/>
                  <a:gd name="T59" fmla="*/ 101 h 290"/>
                  <a:gd name="T60" fmla="*/ 9 w 384"/>
                  <a:gd name="T61" fmla="*/ 112 h 290"/>
                  <a:gd name="T62" fmla="*/ 11 w 384"/>
                  <a:gd name="T63" fmla="*/ 121 h 290"/>
                  <a:gd name="T64" fmla="*/ 10 w 384"/>
                  <a:gd name="T65" fmla="*/ 129 h 290"/>
                  <a:gd name="T66" fmla="*/ 4 w 384"/>
                  <a:gd name="T67" fmla="*/ 143 h 290"/>
                  <a:gd name="T68" fmla="*/ 1 w 384"/>
                  <a:gd name="T69" fmla="*/ 151 h 290"/>
                  <a:gd name="T70" fmla="*/ 28 w 384"/>
                  <a:gd name="T71" fmla="*/ 162 h 290"/>
                  <a:gd name="T72" fmla="*/ 45 w 384"/>
                  <a:gd name="T73" fmla="*/ 165 h 290"/>
                  <a:gd name="T74" fmla="*/ 63 w 384"/>
                  <a:gd name="T75" fmla="*/ 164 h 290"/>
                  <a:gd name="T76" fmla="*/ 83 w 384"/>
                  <a:gd name="T77" fmla="*/ 181 h 290"/>
                  <a:gd name="T78" fmla="*/ 101 w 384"/>
                  <a:gd name="T79" fmla="*/ 180 h 290"/>
                  <a:gd name="T80" fmla="*/ 114 w 384"/>
                  <a:gd name="T81" fmla="*/ 166 h 290"/>
                  <a:gd name="T82" fmla="*/ 124 w 384"/>
                  <a:gd name="T83" fmla="*/ 173 h 290"/>
                  <a:gd name="T84" fmla="*/ 132 w 384"/>
                  <a:gd name="T85" fmla="*/ 180 h 290"/>
                  <a:gd name="T86" fmla="*/ 141 w 384"/>
                  <a:gd name="T87" fmla="*/ 190 h 290"/>
                  <a:gd name="T88" fmla="*/ 143 w 384"/>
                  <a:gd name="T89" fmla="*/ 220 h 290"/>
                  <a:gd name="T90" fmla="*/ 161 w 384"/>
                  <a:gd name="T91" fmla="*/ 227 h 290"/>
                  <a:gd name="T92" fmla="*/ 180 w 384"/>
                  <a:gd name="T93" fmla="*/ 234 h 290"/>
                  <a:gd name="T94" fmla="*/ 180 w 384"/>
                  <a:gd name="T95" fmla="*/ 251 h 290"/>
                  <a:gd name="T96" fmla="*/ 174 w 384"/>
                  <a:gd name="T97" fmla="*/ 261 h 290"/>
                  <a:gd name="T98" fmla="*/ 184 w 384"/>
                  <a:gd name="T99" fmla="*/ 271 h 290"/>
                  <a:gd name="T100" fmla="*/ 192 w 384"/>
                  <a:gd name="T101" fmla="*/ 285 h 290"/>
                  <a:gd name="T102" fmla="*/ 211 w 384"/>
                  <a:gd name="T103" fmla="*/ 288 h 290"/>
                  <a:gd name="T104" fmla="*/ 229 w 384"/>
                  <a:gd name="T105" fmla="*/ 290 h 290"/>
                  <a:gd name="T106" fmla="*/ 236 w 384"/>
                  <a:gd name="T107" fmla="*/ 278 h 290"/>
                  <a:gd name="T108" fmla="*/ 249 w 384"/>
                  <a:gd name="T109" fmla="*/ 269 h 290"/>
                  <a:gd name="T110" fmla="*/ 249 w 384"/>
                  <a:gd name="T111" fmla="*/ 258 h 290"/>
                  <a:gd name="T112" fmla="*/ 268 w 384"/>
                  <a:gd name="T113" fmla="*/ 243 h 290"/>
                  <a:gd name="T114" fmla="*/ 312 w 384"/>
                  <a:gd name="T115" fmla="*/ 216 h 290"/>
                  <a:gd name="T116" fmla="*/ 319 w 384"/>
                  <a:gd name="T117" fmla="*/ 212 h 290"/>
                  <a:gd name="T118" fmla="*/ 330 w 384"/>
                  <a:gd name="T119" fmla="*/ 195 h 290"/>
                  <a:gd name="T120" fmla="*/ 341 w 384"/>
                  <a:gd name="T121" fmla="*/ 189 h 290"/>
                  <a:gd name="T122" fmla="*/ 351 w 384"/>
                  <a:gd name="T123" fmla="*/ 183 h 290"/>
                  <a:gd name="T124" fmla="*/ 384 w 384"/>
                  <a:gd name="T125" fmla="*/ 16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 h="290">
                    <a:moveTo>
                      <a:pt x="384" y="164"/>
                    </a:moveTo>
                    <a:lnTo>
                      <a:pt x="384" y="164"/>
                    </a:lnTo>
                    <a:lnTo>
                      <a:pt x="377" y="166"/>
                    </a:lnTo>
                    <a:lnTo>
                      <a:pt x="371" y="169"/>
                    </a:lnTo>
                    <a:lnTo>
                      <a:pt x="371" y="169"/>
                    </a:lnTo>
                    <a:lnTo>
                      <a:pt x="362" y="169"/>
                    </a:lnTo>
                    <a:lnTo>
                      <a:pt x="357" y="169"/>
                    </a:lnTo>
                    <a:lnTo>
                      <a:pt x="356" y="169"/>
                    </a:lnTo>
                    <a:lnTo>
                      <a:pt x="356" y="169"/>
                    </a:lnTo>
                    <a:lnTo>
                      <a:pt x="356" y="169"/>
                    </a:lnTo>
                    <a:lnTo>
                      <a:pt x="364" y="166"/>
                    </a:lnTo>
                    <a:lnTo>
                      <a:pt x="368" y="165"/>
                    </a:lnTo>
                    <a:lnTo>
                      <a:pt x="371" y="164"/>
                    </a:lnTo>
                    <a:lnTo>
                      <a:pt x="371" y="164"/>
                    </a:lnTo>
                    <a:lnTo>
                      <a:pt x="373" y="162"/>
                    </a:lnTo>
                    <a:lnTo>
                      <a:pt x="370" y="161"/>
                    </a:lnTo>
                    <a:lnTo>
                      <a:pt x="370" y="161"/>
                    </a:lnTo>
                    <a:lnTo>
                      <a:pt x="362" y="161"/>
                    </a:lnTo>
                    <a:lnTo>
                      <a:pt x="357" y="161"/>
                    </a:lnTo>
                    <a:lnTo>
                      <a:pt x="355" y="161"/>
                    </a:lnTo>
                    <a:lnTo>
                      <a:pt x="355" y="161"/>
                    </a:lnTo>
                    <a:lnTo>
                      <a:pt x="350" y="164"/>
                    </a:lnTo>
                    <a:lnTo>
                      <a:pt x="348" y="164"/>
                    </a:lnTo>
                    <a:lnTo>
                      <a:pt x="348" y="164"/>
                    </a:lnTo>
                    <a:lnTo>
                      <a:pt x="347" y="163"/>
                    </a:lnTo>
                    <a:lnTo>
                      <a:pt x="347" y="163"/>
                    </a:lnTo>
                    <a:lnTo>
                      <a:pt x="347" y="158"/>
                    </a:lnTo>
                    <a:lnTo>
                      <a:pt x="347" y="156"/>
                    </a:lnTo>
                    <a:lnTo>
                      <a:pt x="349" y="153"/>
                    </a:lnTo>
                    <a:lnTo>
                      <a:pt x="349" y="153"/>
                    </a:lnTo>
                    <a:lnTo>
                      <a:pt x="353" y="150"/>
                    </a:lnTo>
                    <a:lnTo>
                      <a:pt x="358" y="147"/>
                    </a:lnTo>
                    <a:lnTo>
                      <a:pt x="358" y="147"/>
                    </a:lnTo>
                    <a:lnTo>
                      <a:pt x="363" y="143"/>
                    </a:lnTo>
                    <a:lnTo>
                      <a:pt x="365" y="138"/>
                    </a:lnTo>
                    <a:lnTo>
                      <a:pt x="365" y="138"/>
                    </a:lnTo>
                    <a:lnTo>
                      <a:pt x="367" y="132"/>
                    </a:lnTo>
                    <a:lnTo>
                      <a:pt x="367" y="130"/>
                    </a:lnTo>
                    <a:lnTo>
                      <a:pt x="365" y="129"/>
                    </a:lnTo>
                    <a:lnTo>
                      <a:pt x="365" y="129"/>
                    </a:lnTo>
                    <a:lnTo>
                      <a:pt x="364" y="129"/>
                    </a:lnTo>
                    <a:lnTo>
                      <a:pt x="363" y="127"/>
                    </a:lnTo>
                    <a:lnTo>
                      <a:pt x="363" y="124"/>
                    </a:lnTo>
                    <a:lnTo>
                      <a:pt x="363" y="124"/>
                    </a:lnTo>
                    <a:lnTo>
                      <a:pt x="364" y="122"/>
                    </a:lnTo>
                    <a:lnTo>
                      <a:pt x="365" y="120"/>
                    </a:lnTo>
                    <a:lnTo>
                      <a:pt x="365" y="118"/>
                    </a:lnTo>
                    <a:lnTo>
                      <a:pt x="365" y="117"/>
                    </a:lnTo>
                    <a:lnTo>
                      <a:pt x="365" y="117"/>
                    </a:lnTo>
                    <a:lnTo>
                      <a:pt x="362" y="115"/>
                    </a:lnTo>
                    <a:lnTo>
                      <a:pt x="357" y="114"/>
                    </a:lnTo>
                    <a:lnTo>
                      <a:pt x="355" y="113"/>
                    </a:lnTo>
                    <a:lnTo>
                      <a:pt x="353" y="112"/>
                    </a:lnTo>
                    <a:lnTo>
                      <a:pt x="353" y="112"/>
                    </a:lnTo>
                    <a:lnTo>
                      <a:pt x="351" y="108"/>
                    </a:lnTo>
                    <a:lnTo>
                      <a:pt x="349" y="103"/>
                    </a:lnTo>
                    <a:lnTo>
                      <a:pt x="349" y="103"/>
                    </a:lnTo>
                    <a:lnTo>
                      <a:pt x="348" y="101"/>
                    </a:lnTo>
                    <a:lnTo>
                      <a:pt x="346" y="100"/>
                    </a:lnTo>
                    <a:lnTo>
                      <a:pt x="343" y="99"/>
                    </a:lnTo>
                    <a:lnTo>
                      <a:pt x="343" y="99"/>
                    </a:lnTo>
                    <a:lnTo>
                      <a:pt x="336" y="98"/>
                    </a:lnTo>
                    <a:lnTo>
                      <a:pt x="336" y="98"/>
                    </a:lnTo>
                    <a:lnTo>
                      <a:pt x="333" y="95"/>
                    </a:lnTo>
                    <a:lnTo>
                      <a:pt x="330" y="92"/>
                    </a:lnTo>
                    <a:lnTo>
                      <a:pt x="330" y="92"/>
                    </a:lnTo>
                    <a:lnTo>
                      <a:pt x="328" y="88"/>
                    </a:lnTo>
                    <a:lnTo>
                      <a:pt x="328" y="84"/>
                    </a:lnTo>
                    <a:lnTo>
                      <a:pt x="328" y="84"/>
                    </a:lnTo>
                    <a:lnTo>
                      <a:pt x="328" y="79"/>
                    </a:lnTo>
                    <a:lnTo>
                      <a:pt x="328" y="77"/>
                    </a:lnTo>
                    <a:lnTo>
                      <a:pt x="330" y="75"/>
                    </a:lnTo>
                    <a:lnTo>
                      <a:pt x="330" y="75"/>
                    </a:lnTo>
                    <a:lnTo>
                      <a:pt x="333" y="70"/>
                    </a:lnTo>
                    <a:lnTo>
                      <a:pt x="334" y="67"/>
                    </a:lnTo>
                    <a:lnTo>
                      <a:pt x="334" y="63"/>
                    </a:lnTo>
                    <a:lnTo>
                      <a:pt x="334" y="63"/>
                    </a:lnTo>
                    <a:lnTo>
                      <a:pt x="334" y="53"/>
                    </a:lnTo>
                    <a:lnTo>
                      <a:pt x="335" y="48"/>
                    </a:lnTo>
                    <a:lnTo>
                      <a:pt x="335" y="48"/>
                    </a:lnTo>
                    <a:lnTo>
                      <a:pt x="336" y="40"/>
                    </a:lnTo>
                    <a:lnTo>
                      <a:pt x="337" y="36"/>
                    </a:lnTo>
                    <a:lnTo>
                      <a:pt x="339" y="32"/>
                    </a:lnTo>
                    <a:lnTo>
                      <a:pt x="339" y="32"/>
                    </a:lnTo>
                    <a:lnTo>
                      <a:pt x="345" y="25"/>
                    </a:lnTo>
                    <a:lnTo>
                      <a:pt x="346" y="22"/>
                    </a:lnTo>
                    <a:lnTo>
                      <a:pt x="346" y="21"/>
                    </a:lnTo>
                    <a:lnTo>
                      <a:pt x="346" y="20"/>
                    </a:lnTo>
                    <a:lnTo>
                      <a:pt x="346" y="20"/>
                    </a:lnTo>
                    <a:lnTo>
                      <a:pt x="341" y="18"/>
                    </a:lnTo>
                    <a:lnTo>
                      <a:pt x="339" y="17"/>
                    </a:lnTo>
                    <a:lnTo>
                      <a:pt x="339" y="16"/>
                    </a:lnTo>
                    <a:lnTo>
                      <a:pt x="339" y="16"/>
                    </a:lnTo>
                    <a:lnTo>
                      <a:pt x="338" y="16"/>
                    </a:lnTo>
                    <a:lnTo>
                      <a:pt x="334" y="15"/>
                    </a:lnTo>
                    <a:lnTo>
                      <a:pt x="330" y="14"/>
                    </a:lnTo>
                    <a:lnTo>
                      <a:pt x="328" y="13"/>
                    </a:lnTo>
                    <a:lnTo>
                      <a:pt x="327" y="12"/>
                    </a:lnTo>
                    <a:lnTo>
                      <a:pt x="327" y="12"/>
                    </a:lnTo>
                    <a:lnTo>
                      <a:pt x="326" y="10"/>
                    </a:lnTo>
                    <a:lnTo>
                      <a:pt x="327" y="6"/>
                    </a:lnTo>
                    <a:lnTo>
                      <a:pt x="327" y="3"/>
                    </a:lnTo>
                    <a:lnTo>
                      <a:pt x="327" y="2"/>
                    </a:lnTo>
                    <a:lnTo>
                      <a:pt x="327" y="2"/>
                    </a:lnTo>
                    <a:lnTo>
                      <a:pt x="327" y="2"/>
                    </a:lnTo>
                    <a:lnTo>
                      <a:pt x="321" y="0"/>
                    </a:lnTo>
                    <a:lnTo>
                      <a:pt x="315" y="0"/>
                    </a:lnTo>
                    <a:lnTo>
                      <a:pt x="315" y="0"/>
                    </a:lnTo>
                    <a:lnTo>
                      <a:pt x="306" y="1"/>
                    </a:lnTo>
                    <a:lnTo>
                      <a:pt x="296" y="2"/>
                    </a:lnTo>
                    <a:lnTo>
                      <a:pt x="296" y="2"/>
                    </a:lnTo>
                    <a:lnTo>
                      <a:pt x="290" y="4"/>
                    </a:lnTo>
                    <a:lnTo>
                      <a:pt x="283" y="6"/>
                    </a:lnTo>
                    <a:lnTo>
                      <a:pt x="283" y="6"/>
                    </a:lnTo>
                    <a:lnTo>
                      <a:pt x="279" y="6"/>
                    </a:lnTo>
                    <a:lnTo>
                      <a:pt x="274" y="6"/>
                    </a:lnTo>
                    <a:lnTo>
                      <a:pt x="274" y="6"/>
                    </a:lnTo>
                    <a:lnTo>
                      <a:pt x="274" y="6"/>
                    </a:lnTo>
                    <a:lnTo>
                      <a:pt x="275" y="12"/>
                    </a:lnTo>
                    <a:lnTo>
                      <a:pt x="275" y="17"/>
                    </a:lnTo>
                    <a:lnTo>
                      <a:pt x="275" y="17"/>
                    </a:lnTo>
                    <a:lnTo>
                      <a:pt x="274" y="20"/>
                    </a:lnTo>
                    <a:lnTo>
                      <a:pt x="273" y="21"/>
                    </a:lnTo>
                    <a:lnTo>
                      <a:pt x="274" y="23"/>
                    </a:lnTo>
                    <a:lnTo>
                      <a:pt x="274" y="23"/>
                    </a:lnTo>
                    <a:lnTo>
                      <a:pt x="274" y="25"/>
                    </a:lnTo>
                    <a:lnTo>
                      <a:pt x="273" y="27"/>
                    </a:lnTo>
                    <a:lnTo>
                      <a:pt x="270" y="28"/>
                    </a:lnTo>
                    <a:lnTo>
                      <a:pt x="264" y="27"/>
                    </a:lnTo>
                    <a:lnTo>
                      <a:pt x="264" y="27"/>
                    </a:lnTo>
                    <a:lnTo>
                      <a:pt x="256" y="26"/>
                    </a:lnTo>
                    <a:lnTo>
                      <a:pt x="251" y="23"/>
                    </a:lnTo>
                    <a:lnTo>
                      <a:pt x="251" y="23"/>
                    </a:lnTo>
                    <a:lnTo>
                      <a:pt x="245" y="20"/>
                    </a:lnTo>
                    <a:lnTo>
                      <a:pt x="244" y="20"/>
                    </a:lnTo>
                    <a:lnTo>
                      <a:pt x="244" y="22"/>
                    </a:lnTo>
                    <a:lnTo>
                      <a:pt x="244" y="22"/>
                    </a:lnTo>
                    <a:lnTo>
                      <a:pt x="244" y="24"/>
                    </a:lnTo>
                    <a:lnTo>
                      <a:pt x="243" y="24"/>
                    </a:lnTo>
                    <a:lnTo>
                      <a:pt x="240" y="24"/>
                    </a:lnTo>
                    <a:lnTo>
                      <a:pt x="237" y="24"/>
                    </a:lnTo>
                    <a:lnTo>
                      <a:pt x="237" y="24"/>
                    </a:lnTo>
                    <a:lnTo>
                      <a:pt x="232" y="24"/>
                    </a:lnTo>
                    <a:lnTo>
                      <a:pt x="229" y="24"/>
                    </a:lnTo>
                    <a:lnTo>
                      <a:pt x="223" y="22"/>
                    </a:lnTo>
                    <a:lnTo>
                      <a:pt x="223" y="22"/>
                    </a:lnTo>
                    <a:lnTo>
                      <a:pt x="219" y="21"/>
                    </a:lnTo>
                    <a:lnTo>
                      <a:pt x="214" y="20"/>
                    </a:lnTo>
                    <a:lnTo>
                      <a:pt x="204" y="22"/>
                    </a:lnTo>
                    <a:lnTo>
                      <a:pt x="204" y="22"/>
                    </a:lnTo>
                    <a:lnTo>
                      <a:pt x="198" y="22"/>
                    </a:lnTo>
                    <a:lnTo>
                      <a:pt x="193" y="22"/>
                    </a:lnTo>
                    <a:lnTo>
                      <a:pt x="188" y="22"/>
                    </a:lnTo>
                    <a:lnTo>
                      <a:pt x="184" y="23"/>
                    </a:lnTo>
                    <a:lnTo>
                      <a:pt x="184" y="23"/>
                    </a:lnTo>
                    <a:lnTo>
                      <a:pt x="179" y="25"/>
                    </a:lnTo>
                    <a:lnTo>
                      <a:pt x="175" y="27"/>
                    </a:lnTo>
                    <a:lnTo>
                      <a:pt x="171" y="30"/>
                    </a:lnTo>
                    <a:lnTo>
                      <a:pt x="170" y="32"/>
                    </a:lnTo>
                    <a:lnTo>
                      <a:pt x="169" y="35"/>
                    </a:lnTo>
                    <a:lnTo>
                      <a:pt x="169" y="35"/>
                    </a:lnTo>
                    <a:lnTo>
                      <a:pt x="169" y="39"/>
                    </a:lnTo>
                    <a:lnTo>
                      <a:pt x="166" y="43"/>
                    </a:lnTo>
                    <a:lnTo>
                      <a:pt x="161" y="47"/>
                    </a:lnTo>
                    <a:lnTo>
                      <a:pt x="161" y="47"/>
                    </a:lnTo>
                    <a:lnTo>
                      <a:pt x="159" y="48"/>
                    </a:lnTo>
                    <a:lnTo>
                      <a:pt x="155" y="49"/>
                    </a:lnTo>
                    <a:lnTo>
                      <a:pt x="152" y="48"/>
                    </a:lnTo>
                    <a:lnTo>
                      <a:pt x="148" y="49"/>
                    </a:lnTo>
                    <a:lnTo>
                      <a:pt x="148" y="49"/>
                    </a:lnTo>
                    <a:lnTo>
                      <a:pt x="145" y="50"/>
                    </a:lnTo>
                    <a:lnTo>
                      <a:pt x="141" y="49"/>
                    </a:lnTo>
                    <a:lnTo>
                      <a:pt x="138" y="49"/>
                    </a:lnTo>
                    <a:lnTo>
                      <a:pt x="137" y="50"/>
                    </a:lnTo>
                    <a:lnTo>
                      <a:pt x="135" y="51"/>
                    </a:lnTo>
                    <a:lnTo>
                      <a:pt x="135" y="51"/>
                    </a:lnTo>
                    <a:lnTo>
                      <a:pt x="133" y="54"/>
                    </a:lnTo>
                    <a:lnTo>
                      <a:pt x="130" y="57"/>
                    </a:lnTo>
                    <a:lnTo>
                      <a:pt x="127" y="60"/>
                    </a:lnTo>
                    <a:lnTo>
                      <a:pt x="124" y="61"/>
                    </a:lnTo>
                    <a:lnTo>
                      <a:pt x="124" y="61"/>
                    </a:lnTo>
                    <a:lnTo>
                      <a:pt x="118" y="64"/>
                    </a:lnTo>
                    <a:lnTo>
                      <a:pt x="115" y="65"/>
                    </a:lnTo>
                    <a:lnTo>
                      <a:pt x="111" y="65"/>
                    </a:lnTo>
                    <a:lnTo>
                      <a:pt x="111" y="65"/>
                    </a:lnTo>
                    <a:lnTo>
                      <a:pt x="109" y="65"/>
                    </a:lnTo>
                    <a:lnTo>
                      <a:pt x="107" y="64"/>
                    </a:lnTo>
                    <a:lnTo>
                      <a:pt x="103" y="61"/>
                    </a:lnTo>
                    <a:lnTo>
                      <a:pt x="101" y="58"/>
                    </a:lnTo>
                    <a:lnTo>
                      <a:pt x="100" y="55"/>
                    </a:lnTo>
                    <a:lnTo>
                      <a:pt x="100" y="55"/>
                    </a:lnTo>
                    <a:lnTo>
                      <a:pt x="99" y="50"/>
                    </a:lnTo>
                    <a:lnTo>
                      <a:pt x="98" y="48"/>
                    </a:lnTo>
                    <a:lnTo>
                      <a:pt x="95" y="48"/>
                    </a:lnTo>
                    <a:lnTo>
                      <a:pt x="95" y="48"/>
                    </a:lnTo>
                    <a:lnTo>
                      <a:pt x="93" y="48"/>
                    </a:lnTo>
                    <a:lnTo>
                      <a:pt x="91" y="50"/>
                    </a:lnTo>
                    <a:lnTo>
                      <a:pt x="90" y="52"/>
                    </a:lnTo>
                    <a:lnTo>
                      <a:pt x="88" y="54"/>
                    </a:lnTo>
                    <a:lnTo>
                      <a:pt x="88" y="54"/>
                    </a:lnTo>
                    <a:lnTo>
                      <a:pt x="86" y="55"/>
                    </a:lnTo>
                    <a:lnTo>
                      <a:pt x="85" y="54"/>
                    </a:lnTo>
                    <a:lnTo>
                      <a:pt x="83" y="53"/>
                    </a:lnTo>
                    <a:lnTo>
                      <a:pt x="81" y="53"/>
                    </a:lnTo>
                    <a:lnTo>
                      <a:pt x="81" y="53"/>
                    </a:lnTo>
                    <a:lnTo>
                      <a:pt x="77" y="53"/>
                    </a:lnTo>
                    <a:lnTo>
                      <a:pt x="73" y="53"/>
                    </a:lnTo>
                    <a:lnTo>
                      <a:pt x="73" y="53"/>
                    </a:lnTo>
                    <a:lnTo>
                      <a:pt x="65" y="55"/>
                    </a:lnTo>
                    <a:lnTo>
                      <a:pt x="61" y="56"/>
                    </a:lnTo>
                    <a:lnTo>
                      <a:pt x="59" y="57"/>
                    </a:lnTo>
                    <a:lnTo>
                      <a:pt x="59" y="57"/>
                    </a:lnTo>
                    <a:lnTo>
                      <a:pt x="56" y="63"/>
                    </a:lnTo>
                    <a:lnTo>
                      <a:pt x="54" y="65"/>
                    </a:lnTo>
                    <a:lnTo>
                      <a:pt x="52" y="67"/>
                    </a:lnTo>
                    <a:lnTo>
                      <a:pt x="52" y="67"/>
                    </a:lnTo>
                    <a:lnTo>
                      <a:pt x="50" y="68"/>
                    </a:lnTo>
                    <a:lnTo>
                      <a:pt x="47" y="67"/>
                    </a:lnTo>
                    <a:lnTo>
                      <a:pt x="43" y="65"/>
                    </a:lnTo>
                    <a:lnTo>
                      <a:pt x="43" y="65"/>
                    </a:lnTo>
                    <a:lnTo>
                      <a:pt x="39" y="66"/>
                    </a:lnTo>
                    <a:lnTo>
                      <a:pt x="35" y="69"/>
                    </a:lnTo>
                    <a:lnTo>
                      <a:pt x="35" y="69"/>
                    </a:lnTo>
                    <a:lnTo>
                      <a:pt x="31" y="74"/>
                    </a:lnTo>
                    <a:lnTo>
                      <a:pt x="26" y="78"/>
                    </a:lnTo>
                    <a:lnTo>
                      <a:pt x="26" y="78"/>
                    </a:lnTo>
                    <a:lnTo>
                      <a:pt x="23" y="80"/>
                    </a:lnTo>
                    <a:lnTo>
                      <a:pt x="22" y="81"/>
                    </a:lnTo>
                    <a:lnTo>
                      <a:pt x="21" y="87"/>
                    </a:lnTo>
                    <a:lnTo>
                      <a:pt x="21" y="87"/>
                    </a:lnTo>
                    <a:lnTo>
                      <a:pt x="20" y="89"/>
                    </a:lnTo>
                    <a:lnTo>
                      <a:pt x="19" y="90"/>
                    </a:lnTo>
                    <a:lnTo>
                      <a:pt x="14" y="92"/>
                    </a:lnTo>
                    <a:lnTo>
                      <a:pt x="7" y="92"/>
                    </a:lnTo>
                    <a:lnTo>
                      <a:pt x="7" y="92"/>
                    </a:lnTo>
                    <a:lnTo>
                      <a:pt x="7" y="95"/>
                    </a:lnTo>
                    <a:lnTo>
                      <a:pt x="7" y="97"/>
                    </a:lnTo>
                    <a:lnTo>
                      <a:pt x="6" y="98"/>
                    </a:lnTo>
                    <a:lnTo>
                      <a:pt x="6" y="98"/>
                    </a:lnTo>
                    <a:lnTo>
                      <a:pt x="3" y="101"/>
                    </a:lnTo>
                    <a:lnTo>
                      <a:pt x="2" y="103"/>
                    </a:lnTo>
                    <a:lnTo>
                      <a:pt x="3" y="103"/>
                    </a:lnTo>
                    <a:lnTo>
                      <a:pt x="3" y="103"/>
                    </a:lnTo>
                    <a:lnTo>
                      <a:pt x="5" y="105"/>
                    </a:lnTo>
                    <a:lnTo>
                      <a:pt x="6" y="106"/>
                    </a:lnTo>
                    <a:lnTo>
                      <a:pt x="7" y="110"/>
                    </a:lnTo>
                    <a:lnTo>
                      <a:pt x="7" y="110"/>
                    </a:lnTo>
                    <a:lnTo>
                      <a:pt x="9" y="112"/>
                    </a:lnTo>
                    <a:lnTo>
                      <a:pt x="10" y="114"/>
                    </a:lnTo>
                    <a:lnTo>
                      <a:pt x="11" y="115"/>
                    </a:lnTo>
                    <a:lnTo>
                      <a:pt x="11" y="116"/>
                    </a:lnTo>
                    <a:lnTo>
                      <a:pt x="11" y="116"/>
                    </a:lnTo>
                    <a:lnTo>
                      <a:pt x="11" y="117"/>
                    </a:lnTo>
                    <a:lnTo>
                      <a:pt x="11" y="119"/>
                    </a:lnTo>
                    <a:lnTo>
                      <a:pt x="12" y="120"/>
                    </a:lnTo>
                    <a:lnTo>
                      <a:pt x="11" y="121"/>
                    </a:lnTo>
                    <a:lnTo>
                      <a:pt x="11" y="121"/>
                    </a:lnTo>
                    <a:lnTo>
                      <a:pt x="7" y="124"/>
                    </a:lnTo>
                    <a:lnTo>
                      <a:pt x="5" y="126"/>
                    </a:lnTo>
                    <a:lnTo>
                      <a:pt x="5" y="127"/>
                    </a:lnTo>
                    <a:lnTo>
                      <a:pt x="5" y="127"/>
                    </a:lnTo>
                    <a:lnTo>
                      <a:pt x="6" y="128"/>
                    </a:lnTo>
                    <a:lnTo>
                      <a:pt x="7" y="128"/>
                    </a:lnTo>
                    <a:lnTo>
                      <a:pt x="10" y="129"/>
                    </a:lnTo>
                    <a:lnTo>
                      <a:pt x="9" y="131"/>
                    </a:lnTo>
                    <a:lnTo>
                      <a:pt x="9" y="131"/>
                    </a:lnTo>
                    <a:lnTo>
                      <a:pt x="6" y="134"/>
                    </a:lnTo>
                    <a:lnTo>
                      <a:pt x="5" y="137"/>
                    </a:lnTo>
                    <a:lnTo>
                      <a:pt x="5" y="138"/>
                    </a:lnTo>
                    <a:lnTo>
                      <a:pt x="5" y="138"/>
                    </a:lnTo>
                    <a:lnTo>
                      <a:pt x="5" y="142"/>
                    </a:lnTo>
                    <a:lnTo>
                      <a:pt x="4" y="143"/>
                    </a:lnTo>
                    <a:lnTo>
                      <a:pt x="3" y="144"/>
                    </a:lnTo>
                    <a:lnTo>
                      <a:pt x="3" y="144"/>
                    </a:lnTo>
                    <a:lnTo>
                      <a:pt x="0" y="147"/>
                    </a:lnTo>
                    <a:lnTo>
                      <a:pt x="0" y="148"/>
                    </a:lnTo>
                    <a:lnTo>
                      <a:pt x="0" y="148"/>
                    </a:lnTo>
                    <a:lnTo>
                      <a:pt x="0" y="149"/>
                    </a:lnTo>
                    <a:lnTo>
                      <a:pt x="1" y="150"/>
                    </a:lnTo>
                    <a:lnTo>
                      <a:pt x="1" y="151"/>
                    </a:lnTo>
                    <a:lnTo>
                      <a:pt x="2" y="153"/>
                    </a:lnTo>
                    <a:lnTo>
                      <a:pt x="2" y="153"/>
                    </a:lnTo>
                    <a:lnTo>
                      <a:pt x="6" y="157"/>
                    </a:lnTo>
                    <a:lnTo>
                      <a:pt x="12" y="159"/>
                    </a:lnTo>
                    <a:lnTo>
                      <a:pt x="12" y="159"/>
                    </a:lnTo>
                    <a:lnTo>
                      <a:pt x="20" y="160"/>
                    </a:lnTo>
                    <a:lnTo>
                      <a:pt x="25" y="161"/>
                    </a:lnTo>
                    <a:lnTo>
                      <a:pt x="28" y="162"/>
                    </a:lnTo>
                    <a:lnTo>
                      <a:pt x="28" y="162"/>
                    </a:lnTo>
                    <a:lnTo>
                      <a:pt x="31" y="165"/>
                    </a:lnTo>
                    <a:lnTo>
                      <a:pt x="34" y="166"/>
                    </a:lnTo>
                    <a:lnTo>
                      <a:pt x="36" y="166"/>
                    </a:lnTo>
                    <a:lnTo>
                      <a:pt x="36" y="166"/>
                    </a:lnTo>
                    <a:lnTo>
                      <a:pt x="41" y="165"/>
                    </a:lnTo>
                    <a:lnTo>
                      <a:pt x="42" y="165"/>
                    </a:lnTo>
                    <a:lnTo>
                      <a:pt x="45" y="165"/>
                    </a:lnTo>
                    <a:lnTo>
                      <a:pt x="45" y="165"/>
                    </a:lnTo>
                    <a:lnTo>
                      <a:pt x="52" y="166"/>
                    </a:lnTo>
                    <a:lnTo>
                      <a:pt x="58" y="165"/>
                    </a:lnTo>
                    <a:lnTo>
                      <a:pt x="58" y="165"/>
                    </a:lnTo>
                    <a:lnTo>
                      <a:pt x="61" y="164"/>
                    </a:lnTo>
                    <a:lnTo>
                      <a:pt x="62" y="164"/>
                    </a:lnTo>
                    <a:lnTo>
                      <a:pt x="63" y="164"/>
                    </a:lnTo>
                    <a:lnTo>
                      <a:pt x="63" y="164"/>
                    </a:lnTo>
                    <a:lnTo>
                      <a:pt x="66" y="166"/>
                    </a:lnTo>
                    <a:lnTo>
                      <a:pt x="68" y="169"/>
                    </a:lnTo>
                    <a:lnTo>
                      <a:pt x="68" y="169"/>
                    </a:lnTo>
                    <a:lnTo>
                      <a:pt x="71" y="175"/>
                    </a:lnTo>
                    <a:lnTo>
                      <a:pt x="75" y="178"/>
                    </a:lnTo>
                    <a:lnTo>
                      <a:pt x="78" y="180"/>
                    </a:lnTo>
                    <a:lnTo>
                      <a:pt x="78" y="180"/>
                    </a:lnTo>
                    <a:lnTo>
                      <a:pt x="83" y="181"/>
                    </a:lnTo>
                    <a:lnTo>
                      <a:pt x="86" y="183"/>
                    </a:lnTo>
                    <a:lnTo>
                      <a:pt x="86" y="183"/>
                    </a:lnTo>
                    <a:lnTo>
                      <a:pt x="89" y="185"/>
                    </a:lnTo>
                    <a:lnTo>
                      <a:pt x="91" y="185"/>
                    </a:lnTo>
                    <a:lnTo>
                      <a:pt x="93" y="184"/>
                    </a:lnTo>
                    <a:lnTo>
                      <a:pt x="93" y="184"/>
                    </a:lnTo>
                    <a:lnTo>
                      <a:pt x="99" y="181"/>
                    </a:lnTo>
                    <a:lnTo>
                      <a:pt x="101" y="180"/>
                    </a:lnTo>
                    <a:lnTo>
                      <a:pt x="102" y="178"/>
                    </a:lnTo>
                    <a:lnTo>
                      <a:pt x="102" y="178"/>
                    </a:lnTo>
                    <a:lnTo>
                      <a:pt x="102" y="174"/>
                    </a:lnTo>
                    <a:lnTo>
                      <a:pt x="103" y="171"/>
                    </a:lnTo>
                    <a:lnTo>
                      <a:pt x="105" y="168"/>
                    </a:lnTo>
                    <a:lnTo>
                      <a:pt x="108" y="166"/>
                    </a:lnTo>
                    <a:lnTo>
                      <a:pt x="108" y="166"/>
                    </a:lnTo>
                    <a:lnTo>
                      <a:pt x="114" y="166"/>
                    </a:lnTo>
                    <a:lnTo>
                      <a:pt x="116" y="166"/>
                    </a:lnTo>
                    <a:lnTo>
                      <a:pt x="117" y="168"/>
                    </a:lnTo>
                    <a:lnTo>
                      <a:pt x="117" y="168"/>
                    </a:lnTo>
                    <a:lnTo>
                      <a:pt x="118" y="170"/>
                    </a:lnTo>
                    <a:lnTo>
                      <a:pt x="120" y="172"/>
                    </a:lnTo>
                    <a:lnTo>
                      <a:pt x="122" y="173"/>
                    </a:lnTo>
                    <a:lnTo>
                      <a:pt x="124" y="173"/>
                    </a:lnTo>
                    <a:lnTo>
                      <a:pt x="124" y="173"/>
                    </a:lnTo>
                    <a:lnTo>
                      <a:pt x="128" y="172"/>
                    </a:lnTo>
                    <a:lnTo>
                      <a:pt x="131" y="172"/>
                    </a:lnTo>
                    <a:lnTo>
                      <a:pt x="132" y="173"/>
                    </a:lnTo>
                    <a:lnTo>
                      <a:pt x="132" y="173"/>
                    </a:lnTo>
                    <a:lnTo>
                      <a:pt x="131" y="176"/>
                    </a:lnTo>
                    <a:lnTo>
                      <a:pt x="131" y="178"/>
                    </a:lnTo>
                    <a:lnTo>
                      <a:pt x="132" y="180"/>
                    </a:lnTo>
                    <a:lnTo>
                      <a:pt x="132" y="180"/>
                    </a:lnTo>
                    <a:lnTo>
                      <a:pt x="135" y="183"/>
                    </a:lnTo>
                    <a:lnTo>
                      <a:pt x="137" y="186"/>
                    </a:lnTo>
                    <a:lnTo>
                      <a:pt x="137" y="186"/>
                    </a:lnTo>
                    <a:lnTo>
                      <a:pt x="138" y="187"/>
                    </a:lnTo>
                    <a:lnTo>
                      <a:pt x="139" y="187"/>
                    </a:lnTo>
                    <a:lnTo>
                      <a:pt x="140" y="188"/>
                    </a:lnTo>
                    <a:lnTo>
                      <a:pt x="141" y="190"/>
                    </a:lnTo>
                    <a:lnTo>
                      <a:pt x="141" y="190"/>
                    </a:lnTo>
                    <a:lnTo>
                      <a:pt x="140" y="200"/>
                    </a:lnTo>
                    <a:lnTo>
                      <a:pt x="140" y="205"/>
                    </a:lnTo>
                    <a:lnTo>
                      <a:pt x="140" y="210"/>
                    </a:lnTo>
                    <a:lnTo>
                      <a:pt x="140" y="210"/>
                    </a:lnTo>
                    <a:lnTo>
                      <a:pt x="143" y="217"/>
                    </a:lnTo>
                    <a:lnTo>
                      <a:pt x="144" y="219"/>
                    </a:lnTo>
                    <a:lnTo>
                      <a:pt x="143" y="220"/>
                    </a:lnTo>
                    <a:lnTo>
                      <a:pt x="143" y="220"/>
                    </a:lnTo>
                    <a:lnTo>
                      <a:pt x="142" y="225"/>
                    </a:lnTo>
                    <a:lnTo>
                      <a:pt x="142" y="228"/>
                    </a:lnTo>
                    <a:lnTo>
                      <a:pt x="142" y="229"/>
                    </a:lnTo>
                    <a:lnTo>
                      <a:pt x="143" y="229"/>
                    </a:lnTo>
                    <a:lnTo>
                      <a:pt x="143" y="229"/>
                    </a:lnTo>
                    <a:lnTo>
                      <a:pt x="151" y="228"/>
                    </a:lnTo>
                    <a:lnTo>
                      <a:pt x="157" y="227"/>
                    </a:lnTo>
                    <a:lnTo>
                      <a:pt x="161" y="227"/>
                    </a:lnTo>
                    <a:lnTo>
                      <a:pt x="161" y="227"/>
                    </a:lnTo>
                    <a:lnTo>
                      <a:pt x="170" y="229"/>
                    </a:lnTo>
                    <a:lnTo>
                      <a:pt x="176" y="230"/>
                    </a:lnTo>
                    <a:lnTo>
                      <a:pt x="176" y="230"/>
                    </a:lnTo>
                    <a:lnTo>
                      <a:pt x="179" y="230"/>
                    </a:lnTo>
                    <a:lnTo>
                      <a:pt x="180" y="230"/>
                    </a:lnTo>
                    <a:lnTo>
                      <a:pt x="180" y="234"/>
                    </a:lnTo>
                    <a:lnTo>
                      <a:pt x="180" y="234"/>
                    </a:lnTo>
                    <a:lnTo>
                      <a:pt x="180" y="240"/>
                    </a:lnTo>
                    <a:lnTo>
                      <a:pt x="180" y="242"/>
                    </a:lnTo>
                    <a:lnTo>
                      <a:pt x="182" y="244"/>
                    </a:lnTo>
                    <a:lnTo>
                      <a:pt x="182" y="244"/>
                    </a:lnTo>
                    <a:lnTo>
                      <a:pt x="183" y="246"/>
                    </a:lnTo>
                    <a:lnTo>
                      <a:pt x="183" y="248"/>
                    </a:lnTo>
                    <a:lnTo>
                      <a:pt x="181" y="250"/>
                    </a:lnTo>
                    <a:lnTo>
                      <a:pt x="180" y="251"/>
                    </a:lnTo>
                    <a:lnTo>
                      <a:pt x="180" y="251"/>
                    </a:lnTo>
                    <a:lnTo>
                      <a:pt x="177" y="251"/>
                    </a:lnTo>
                    <a:lnTo>
                      <a:pt x="175" y="252"/>
                    </a:lnTo>
                    <a:lnTo>
                      <a:pt x="173" y="254"/>
                    </a:lnTo>
                    <a:lnTo>
                      <a:pt x="172" y="256"/>
                    </a:lnTo>
                    <a:lnTo>
                      <a:pt x="172" y="256"/>
                    </a:lnTo>
                    <a:lnTo>
                      <a:pt x="173" y="260"/>
                    </a:lnTo>
                    <a:lnTo>
                      <a:pt x="174" y="261"/>
                    </a:lnTo>
                    <a:lnTo>
                      <a:pt x="176" y="263"/>
                    </a:lnTo>
                    <a:lnTo>
                      <a:pt x="176" y="263"/>
                    </a:lnTo>
                    <a:lnTo>
                      <a:pt x="180" y="265"/>
                    </a:lnTo>
                    <a:lnTo>
                      <a:pt x="181" y="267"/>
                    </a:lnTo>
                    <a:lnTo>
                      <a:pt x="182" y="269"/>
                    </a:lnTo>
                    <a:lnTo>
                      <a:pt x="182" y="269"/>
                    </a:lnTo>
                    <a:lnTo>
                      <a:pt x="183" y="270"/>
                    </a:lnTo>
                    <a:lnTo>
                      <a:pt x="184" y="271"/>
                    </a:lnTo>
                    <a:lnTo>
                      <a:pt x="186" y="272"/>
                    </a:lnTo>
                    <a:lnTo>
                      <a:pt x="187" y="273"/>
                    </a:lnTo>
                    <a:lnTo>
                      <a:pt x="187" y="273"/>
                    </a:lnTo>
                    <a:lnTo>
                      <a:pt x="189" y="280"/>
                    </a:lnTo>
                    <a:lnTo>
                      <a:pt x="190" y="284"/>
                    </a:lnTo>
                    <a:lnTo>
                      <a:pt x="191" y="285"/>
                    </a:lnTo>
                    <a:lnTo>
                      <a:pt x="192" y="285"/>
                    </a:lnTo>
                    <a:lnTo>
                      <a:pt x="192" y="285"/>
                    </a:lnTo>
                    <a:lnTo>
                      <a:pt x="196" y="284"/>
                    </a:lnTo>
                    <a:lnTo>
                      <a:pt x="199" y="284"/>
                    </a:lnTo>
                    <a:lnTo>
                      <a:pt x="202" y="285"/>
                    </a:lnTo>
                    <a:lnTo>
                      <a:pt x="202" y="285"/>
                    </a:lnTo>
                    <a:lnTo>
                      <a:pt x="205" y="287"/>
                    </a:lnTo>
                    <a:lnTo>
                      <a:pt x="207" y="288"/>
                    </a:lnTo>
                    <a:lnTo>
                      <a:pt x="211" y="288"/>
                    </a:lnTo>
                    <a:lnTo>
                      <a:pt x="211" y="288"/>
                    </a:lnTo>
                    <a:lnTo>
                      <a:pt x="214" y="288"/>
                    </a:lnTo>
                    <a:lnTo>
                      <a:pt x="218" y="287"/>
                    </a:lnTo>
                    <a:lnTo>
                      <a:pt x="221" y="286"/>
                    </a:lnTo>
                    <a:lnTo>
                      <a:pt x="223" y="286"/>
                    </a:lnTo>
                    <a:lnTo>
                      <a:pt x="223" y="286"/>
                    </a:lnTo>
                    <a:lnTo>
                      <a:pt x="227" y="288"/>
                    </a:lnTo>
                    <a:lnTo>
                      <a:pt x="229" y="290"/>
                    </a:lnTo>
                    <a:lnTo>
                      <a:pt x="229" y="290"/>
                    </a:lnTo>
                    <a:lnTo>
                      <a:pt x="231" y="290"/>
                    </a:lnTo>
                    <a:lnTo>
                      <a:pt x="232" y="288"/>
                    </a:lnTo>
                    <a:lnTo>
                      <a:pt x="232" y="288"/>
                    </a:lnTo>
                    <a:lnTo>
                      <a:pt x="232" y="284"/>
                    </a:lnTo>
                    <a:lnTo>
                      <a:pt x="232" y="281"/>
                    </a:lnTo>
                    <a:lnTo>
                      <a:pt x="232" y="279"/>
                    </a:lnTo>
                    <a:lnTo>
                      <a:pt x="232" y="279"/>
                    </a:lnTo>
                    <a:lnTo>
                      <a:pt x="236" y="278"/>
                    </a:lnTo>
                    <a:lnTo>
                      <a:pt x="239" y="276"/>
                    </a:lnTo>
                    <a:lnTo>
                      <a:pt x="239" y="276"/>
                    </a:lnTo>
                    <a:lnTo>
                      <a:pt x="243" y="277"/>
                    </a:lnTo>
                    <a:lnTo>
                      <a:pt x="245" y="277"/>
                    </a:lnTo>
                    <a:lnTo>
                      <a:pt x="246" y="276"/>
                    </a:lnTo>
                    <a:lnTo>
                      <a:pt x="246" y="276"/>
                    </a:lnTo>
                    <a:lnTo>
                      <a:pt x="249" y="269"/>
                    </a:lnTo>
                    <a:lnTo>
                      <a:pt x="249" y="269"/>
                    </a:lnTo>
                    <a:lnTo>
                      <a:pt x="253" y="263"/>
                    </a:lnTo>
                    <a:lnTo>
                      <a:pt x="255" y="259"/>
                    </a:lnTo>
                    <a:lnTo>
                      <a:pt x="255" y="258"/>
                    </a:lnTo>
                    <a:lnTo>
                      <a:pt x="255" y="258"/>
                    </a:lnTo>
                    <a:lnTo>
                      <a:pt x="255" y="258"/>
                    </a:lnTo>
                    <a:lnTo>
                      <a:pt x="251" y="258"/>
                    </a:lnTo>
                    <a:lnTo>
                      <a:pt x="250" y="258"/>
                    </a:lnTo>
                    <a:lnTo>
                      <a:pt x="249" y="258"/>
                    </a:lnTo>
                    <a:lnTo>
                      <a:pt x="249" y="258"/>
                    </a:lnTo>
                    <a:lnTo>
                      <a:pt x="251" y="255"/>
                    </a:lnTo>
                    <a:lnTo>
                      <a:pt x="254" y="252"/>
                    </a:lnTo>
                    <a:lnTo>
                      <a:pt x="261" y="245"/>
                    </a:lnTo>
                    <a:lnTo>
                      <a:pt x="261" y="245"/>
                    </a:lnTo>
                    <a:lnTo>
                      <a:pt x="263" y="244"/>
                    </a:lnTo>
                    <a:lnTo>
                      <a:pt x="266" y="243"/>
                    </a:lnTo>
                    <a:lnTo>
                      <a:pt x="268" y="243"/>
                    </a:lnTo>
                    <a:lnTo>
                      <a:pt x="271" y="242"/>
                    </a:lnTo>
                    <a:lnTo>
                      <a:pt x="271" y="242"/>
                    </a:lnTo>
                    <a:lnTo>
                      <a:pt x="296" y="227"/>
                    </a:lnTo>
                    <a:lnTo>
                      <a:pt x="296" y="227"/>
                    </a:lnTo>
                    <a:lnTo>
                      <a:pt x="306" y="221"/>
                    </a:lnTo>
                    <a:lnTo>
                      <a:pt x="310" y="218"/>
                    </a:lnTo>
                    <a:lnTo>
                      <a:pt x="312" y="216"/>
                    </a:lnTo>
                    <a:lnTo>
                      <a:pt x="312" y="216"/>
                    </a:lnTo>
                    <a:lnTo>
                      <a:pt x="312" y="214"/>
                    </a:lnTo>
                    <a:lnTo>
                      <a:pt x="313" y="212"/>
                    </a:lnTo>
                    <a:lnTo>
                      <a:pt x="314" y="211"/>
                    </a:lnTo>
                    <a:lnTo>
                      <a:pt x="316" y="211"/>
                    </a:lnTo>
                    <a:lnTo>
                      <a:pt x="316" y="211"/>
                    </a:lnTo>
                    <a:lnTo>
                      <a:pt x="318" y="212"/>
                    </a:lnTo>
                    <a:lnTo>
                      <a:pt x="318" y="212"/>
                    </a:lnTo>
                    <a:lnTo>
                      <a:pt x="319" y="212"/>
                    </a:lnTo>
                    <a:lnTo>
                      <a:pt x="319" y="212"/>
                    </a:lnTo>
                    <a:lnTo>
                      <a:pt x="320" y="206"/>
                    </a:lnTo>
                    <a:lnTo>
                      <a:pt x="321" y="202"/>
                    </a:lnTo>
                    <a:lnTo>
                      <a:pt x="323" y="200"/>
                    </a:lnTo>
                    <a:lnTo>
                      <a:pt x="323" y="200"/>
                    </a:lnTo>
                    <a:lnTo>
                      <a:pt x="326" y="196"/>
                    </a:lnTo>
                    <a:lnTo>
                      <a:pt x="328" y="195"/>
                    </a:lnTo>
                    <a:lnTo>
                      <a:pt x="330" y="195"/>
                    </a:lnTo>
                    <a:lnTo>
                      <a:pt x="330" y="195"/>
                    </a:lnTo>
                    <a:lnTo>
                      <a:pt x="331" y="196"/>
                    </a:lnTo>
                    <a:lnTo>
                      <a:pt x="331" y="196"/>
                    </a:lnTo>
                    <a:lnTo>
                      <a:pt x="334" y="194"/>
                    </a:lnTo>
                    <a:lnTo>
                      <a:pt x="334" y="194"/>
                    </a:lnTo>
                    <a:lnTo>
                      <a:pt x="337" y="191"/>
                    </a:lnTo>
                    <a:lnTo>
                      <a:pt x="338" y="190"/>
                    </a:lnTo>
                    <a:lnTo>
                      <a:pt x="341" y="189"/>
                    </a:lnTo>
                    <a:lnTo>
                      <a:pt x="341" y="189"/>
                    </a:lnTo>
                    <a:lnTo>
                      <a:pt x="345" y="189"/>
                    </a:lnTo>
                    <a:lnTo>
                      <a:pt x="346" y="189"/>
                    </a:lnTo>
                    <a:lnTo>
                      <a:pt x="347" y="189"/>
                    </a:lnTo>
                    <a:lnTo>
                      <a:pt x="347" y="189"/>
                    </a:lnTo>
                    <a:lnTo>
                      <a:pt x="349" y="185"/>
                    </a:lnTo>
                    <a:lnTo>
                      <a:pt x="350" y="184"/>
                    </a:lnTo>
                    <a:lnTo>
                      <a:pt x="351" y="183"/>
                    </a:lnTo>
                    <a:lnTo>
                      <a:pt x="351" y="183"/>
                    </a:lnTo>
                    <a:lnTo>
                      <a:pt x="357" y="181"/>
                    </a:lnTo>
                    <a:lnTo>
                      <a:pt x="367" y="178"/>
                    </a:lnTo>
                    <a:lnTo>
                      <a:pt x="367" y="178"/>
                    </a:lnTo>
                    <a:lnTo>
                      <a:pt x="379" y="170"/>
                    </a:lnTo>
                    <a:lnTo>
                      <a:pt x="383" y="166"/>
                    </a:lnTo>
                    <a:lnTo>
                      <a:pt x="384" y="165"/>
                    </a:lnTo>
                    <a:lnTo>
                      <a:pt x="384" y="164"/>
                    </a:lnTo>
                    <a:lnTo>
                      <a:pt x="384" y="16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2" name="フリーフォーム 51">
                <a:extLst>
                  <a:ext uri="{FF2B5EF4-FFF2-40B4-BE49-F238E27FC236}">
                    <a16:creationId xmlns:a16="http://schemas.microsoft.com/office/drawing/2014/main" id="{00000000-0008-0000-0000-000080050000}"/>
                  </a:ext>
                </a:extLst>
              </p:cNvPr>
              <p:cNvSpPr>
                <a:spLocks/>
              </p:cNvSpPr>
              <p:nvPr/>
            </p:nvSpPr>
            <p:spPr bwMode="auto">
              <a:xfrm>
                <a:off x="154" y="740"/>
                <a:ext cx="66" cy="59"/>
              </a:xfrm>
              <a:custGeom>
                <a:avLst/>
                <a:gdLst>
                  <a:gd name="T0" fmla="*/ 596 w 597"/>
                  <a:gd name="T1" fmla="*/ 81 h 529"/>
                  <a:gd name="T2" fmla="*/ 570 w 597"/>
                  <a:gd name="T3" fmla="*/ 46 h 529"/>
                  <a:gd name="T4" fmla="*/ 546 w 597"/>
                  <a:gd name="T5" fmla="*/ 61 h 529"/>
                  <a:gd name="T6" fmla="*/ 511 w 597"/>
                  <a:gd name="T7" fmla="*/ 71 h 529"/>
                  <a:gd name="T8" fmla="*/ 470 w 597"/>
                  <a:gd name="T9" fmla="*/ 71 h 529"/>
                  <a:gd name="T10" fmla="*/ 443 w 597"/>
                  <a:gd name="T11" fmla="*/ 76 h 529"/>
                  <a:gd name="T12" fmla="*/ 405 w 597"/>
                  <a:gd name="T13" fmla="*/ 95 h 529"/>
                  <a:gd name="T14" fmla="*/ 393 w 597"/>
                  <a:gd name="T15" fmla="*/ 89 h 529"/>
                  <a:gd name="T16" fmla="*/ 360 w 597"/>
                  <a:gd name="T17" fmla="*/ 41 h 529"/>
                  <a:gd name="T18" fmla="*/ 338 w 597"/>
                  <a:gd name="T19" fmla="*/ 10 h 529"/>
                  <a:gd name="T20" fmla="*/ 329 w 597"/>
                  <a:gd name="T21" fmla="*/ 17 h 529"/>
                  <a:gd name="T22" fmla="*/ 305 w 597"/>
                  <a:gd name="T23" fmla="*/ 40 h 529"/>
                  <a:gd name="T24" fmla="*/ 267 w 597"/>
                  <a:gd name="T25" fmla="*/ 95 h 529"/>
                  <a:gd name="T26" fmla="*/ 250 w 597"/>
                  <a:gd name="T27" fmla="*/ 120 h 529"/>
                  <a:gd name="T28" fmla="*/ 232 w 597"/>
                  <a:gd name="T29" fmla="*/ 188 h 529"/>
                  <a:gd name="T30" fmla="*/ 148 w 597"/>
                  <a:gd name="T31" fmla="*/ 256 h 529"/>
                  <a:gd name="T32" fmla="*/ 94 w 597"/>
                  <a:gd name="T33" fmla="*/ 289 h 529"/>
                  <a:gd name="T34" fmla="*/ 80 w 597"/>
                  <a:gd name="T35" fmla="*/ 295 h 529"/>
                  <a:gd name="T36" fmla="*/ 54 w 597"/>
                  <a:gd name="T37" fmla="*/ 303 h 529"/>
                  <a:gd name="T38" fmla="*/ 44 w 597"/>
                  <a:gd name="T39" fmla="*/ 314 h 529"/>
                  <a:gd name="T40" fmla="*/ 8 w 597"/>
                  <a:gd name="T41" fmla="*/ 338 h 529"/>
                  <a:gd name="T42" fmla="*/ 33 w 597"/>
                  <a:gd name="T43" fmla="*/ 328 h 529"/>
                  <a:gd name="T44" fmla="*/ 63 w 597"/>
                  <a:gd name="T45" fmla="*/ 314 h 529"/>
                  <a:gd name="T46" fmla="*/ 112 w 597"/>
                  <a:gd name="T47" fmla="*/ 298 h 529"/>
                  <a:gd name="T48" fmla="*/ 133 w 597"/>
                  <a:gd name="T49" fmla="*/ 294 h 529"/>
                  <a:gd name="T50" fmla="*/ 135 w 597"/>
                  <a:gd name="T51" fmla="*/ 311 h 529"/>
                  <a:gd name="T52" fmla="*/ 140 w 597"/>
                  <a:gd name="T53" fmla="*/ 338 h 529"/>
                  <a:gd name="T54" fmla="*/ 144 w 597"/>
                  <a:gd name="T55" fmla="*/ 361 h 529"/>
                  <a:gd name="T56" fmla="*/ 177 w 597"/>
                  <a:gd name="T57" fmla="*/ 357 h 529"/>
                  <a:gd name="T58" fmla="*/ 163 w 597"/>
                  <a:gd name="T59" fmla="*/ 379 h 529"/>
                  <a:gd name="T60" fmla="*/ 184 w 597"/>
                  <a:gd name="T61" fmla="*/ 376 h 529"/>
                  <a:gd name="T62" fmla="*/ 188 w 597"/>
                  <a:gd name="T63" fmla="*/ 392 h 529"/>
                  <a:gd name="T64" fmla="*/ 182 w 597"/>
                  <a:gd name="T65" fmla="*/ 396 h 529"/>
                  <a:gd name="T66" fmla="*/ 170 w 597"/>
                  <a:gd name="T67" fmla="*/ 411 h 529"/>
                  <a:gd name="T68" fmla="*/ 161 w 597"/>
                  <a:gd name="T69" fmla="*/ 411 h 529"/>
                  <a:gd name="T70" fmla="*/ 146 w 597"/>
                  <a:gd name="T71" fmla="*/ 399 h 529"/>
                  <a:gd name="T72" fmla="*/ 157 w 597"/>
                  <a:gd name="T73" fmla="*/ 415 h 529"/>
                  <a:gd name="T74" fmla="*/ 157 w 597"/>
                  <a:gd name="T75" fmla="*/ 430 h 529"/>
                  <a:gd name="T76" fmla="*/ 178 w 597"/>
                  <a:gd name="T77" fmla="*/ 435 h 529"/>
                  <a:gd name="T78" fmla="*/ 160 w 597"/>
                  <a:gd name="T79" fmla="*/ 439 h 529"/>
                  <a:gd name="T80" fmla="*/ 160 w 597"/>
                  <a:gd name="T81" fmla="*/ 462 h 529"/>
                  <a:gd name="T82" fmla="*/ 139 w 597"/>
                  <a:gd name="T83" fmla="*/ 459 h 529"/>
                  <a:gd name="T84" fmla="*/ 141 w 597"/>
                  <a:gd name="T85" fmla="*/ 474 h 529"/>
                  <a:gd name="T86" fmla="*/ 154 w 597"/>
                  <a:gd name="T87" fmla="*/ 470 h 529"/>
                  <a:gd name="T88" fmla="*/ 167 w 597"/>
                  <a:gd name="T89" fmla="*/ 481 h 529"/>
                  <a:gd name="T90" fmla="*/ 180 w 597"/>
                  <a:gd name="T91" fmla="*/ 504 h 529"/>
                  <a:gd name="T92" fmla="*/ 160 w 597"/>
                  <a:gd name="T93" fmla="*/ 506 h 529"/>
                  <a:gd name="T94" fmla="*/ 181 w 597"/>
                  <a:gd name="T95" fmla="*/ 526 h 529"/>
                  <a:gd name="T96" fmla="*/ 196 w 597"/>
                  <a:gd name="T97" fmla="*/ 513 h 529"/>
                  <a:gd name="T98" fmla="*/ 228 w 597"/>
                  <a:gd name="T99" fmla="*/ 520 h 529"/>
                  <a:gd name="T100" fmla="*/ 236 w 597"/>
                  <a:gd name="T101" fmla="*/ 477 h 529"/>
                  <a:gd name="T102" fmla="*/ 214 w 597"/>
                  <a:gd name="T103" fmla="*/ 412 h 529"/>
                  <a:gd name="T104" fmla="*/ 248 w 597"/>
                  <a:gd name="T105" fmla="*/ 423 h 529"/>
                  <a:gd name="T106" fmla="*/ 301 w 597"/>
                  <a:gd name="T107" fmla="*/ 361 h 529"/>
                  <a:gd name="T108" fmla="*/ 294 w 597"/>
                  <a:gd name="T109" fmla="*/ 312 h 529"/>
                  <a:gd name="T110" fmla="*/ 334 w 597"/>
                  <a:gd name="T111" fmla="*/ 289 h 529"/>
                  <a:gd name="T112" fmla="*/ 379 w 597"/>
                  <a:gd name="T113" fmla="*/ 233 h 529"/>
                  <a:gd name="T114" fmla="*/ 401 w 597"/>
                  <a:gd name="T115" fmla="*/ 190 h 529"/>
                  <a:gd name="T116" fmla="*/ 434 w 597"/>
                  <a:gd name="T117" fmla="*/ 155 h 529"/>
                  <a:gd name="T118" fmla="*/ 486 w 597"/>
                  <a:gd name="T119" fmla="*/ 137 h 529"/>
                  <a:gd name="T120" fmla="*/ 546 w 597"/>
                  <a:gd name="T121" fmla="*/ 11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7" h="529">
                    <a:moveTo>
                      <a:pt x="588" y="110"/>
                    </a:moveTo>
                    <a:lnTo>
                      <a:pt x="588" y="110"/>
                    </a:lnTo>
                    <a:lnTo>
                      <a:pt x="589" y="109"/>
                    </a:lnTo>
                    <a:lnTo>
                      <a:pt x="590" y="108"/>
                    </a:lnTo>
                    <a:lnTo>
                      <a:pt x="590" y="104"/>
                    </a:lnTo>
                    <a:lnTo>
                      <a:pt x="590" y="104"/>
                    </a:lnTo>
                    <a:lnTo>
                      <a:pt x="590" y="103"/>
                    </a:lnTo>
                    <a:lnTo>
                      <a:pt x="591" y="100"/>
                    </a:lnTo>
                    <a:lnTo>
                      <a:pt x="594" y="97"/>
                    </a:lnTo>
                    <a:lnTo>
                      <a:pt x="594" y="97"/>
                    </a:lnTo>
                    <a:lnTo>
                      <a:pt x="595" y="95"/>
                    </a:lnTo>
                    <a:lnTo>
                      <a:pt x="592" y="94"/>
                    </a:lnTo>
                    <a:lnTo>
                      <a:pt x="591" y="94"/>
                    </a:lnTo>
                    <a:lnTo>
                      <a:pt x="590" y="93"/>
                    </a:lnTo>
                    <a:lnTo>
                      <a:pt x="590" y="93"/>
                    </a:lnTo>
                    <a:lnTo>
                      <a:pt x="590" y="92"/>
                    </a:lnTo>
                    <a:lnTo>
                      <a:pt x="592" y="90"/>
                    </a:lnTo>
                    <a:lnTo>
                      <a:pt x="596" y="87"/>
                    </a:lnTo>
                    <a:lnTo>
                      <a:pt x="596" y="87"/>
                    </a:lnTo>
                    <a:lnTo>
                      <a:pt x="597" y="86"/>
                    </a:lnTo>
                    <a:lnTo>
                      <a:pt x="596" y="85"/>
                    </a:lnTo>
                    <a:lnTo>
                      <a:pt x="596" y="83"/>
                    </a:lnTo>
                    <a:lnTo>
                      <a:pt x="596" y="82"/>
                    </a:lnTo>
                    <a:lnTo>
                      <a:pt x="596" y="82"/>
                    </a:lnTo>
                    <a:lnTo>
                      <a:pt x="596" y="81"/>
                    </a:lnTo>
                    <a:lnTo>
                      <a:pt x="595" y="80"/>
                    </a:lnTo>
                    <a:lnTo>
                      <a:pt x="594" y="78"/>
                    </a:lnTo>
                    <a:lnTo>
                      <a:pt x="592" y="76"/>
                    </a:lnTo>
                    <a:lnTo>
                      <a:pt x="592" y="76"/>
                    </a:lnTo>
                    <a:lnTo>
                      <a:pt x="591" y="72"/>
                    </a:lnTo>
                    <a:lnTo>
                      <a:pt x="590" y="71"/>
                    </a:lnTo>
                    <a:lnTo>
                      <a:pt x="588" y="69"/>
                    </a:lnTo>
                    <a:lnTo>
                      <a:pt x="588" y="69"/>
                    </a:lnTo>
                    <a:lnTo>
                      <a:pt x="587" y="69"/>
                    </a:lnTo>
                    <a:lnTo>
                      <a:pt x="588" y="67"/>
                    </a:lnTo>
                    <a:lnTo>
                      <a:pt x="591" y="64"/>
                    </a:lnTo>
                    <a:lnTo>
                      <a:pt x="591" y="64"/>
                    </a:lnTo>
                    <a:lnTo>
                      <a:pt x="592" y="63"/>
                    </a:lnTo>
                    <a:lnTo>
                      <a:pt x="592" y="61"/>
                    </a:lnTo>
                    <a:lnTo>
                      <a:pt x="592" y="58"/>
                    </a:lnTo>
                    <a:lnTo>
                      <a:pt x="592" y="58"/>
                    </a:lnTo>
                    <a:lnTo>
                      <a:pt x="592" y="57"/>
                    </a:lnTo>
                    <a:lnTo>
                      <a:pt x="590" y="55"/>
                    </a:lnTo>
                    <a:lnTo>
                      <a:pt x="587" y="54"/>
                    </a:lnTo>
                    <a:lnTo>
                      <a:pt x="587" y="54"/>
                    </a:lnTo>
                    <a:lnTo>
                      <a:pt x="579" y="51"/>
                    </a:lnTo>
                    <a:lnTo>
                      <a:pt x="576" y="50"/>
                    </a:lnTo>
                    <a:lnTo>
                      <a:pt x="574" y="48"/>
                    </a:lnTo>
                    <a:lnTo>
                      <a:pt x="574" y="48"/>
                    </a:lnTo>
                    <a:lnTo>
                      <a:pt x="570" y="46"/>
                    </a:lnTo>
                    <a:lnTo>
                      <a:pt x="566" y="43"/>
                    </a:lnTo>
                    <a:lnTo>
                      <a:pt x="566" y="43"/>
                    </a:lnTo>
                    <a:lnTo>
                      <a:pt x="566" y="43"/>
                    </a:lnTo>
                    <a:lnTo>
                      <a:pt x="560" y="46"/>
                    </a:lnTo>
                    <a:lnTo>
                      <a:pt x="560" y="46"/>
                    </a:lnTo>
                    <a:lnTo>
                      <a:pt x="557" y="48"/>
                    </a:lnTo>
                    <a:lnTo>
                      <a:pt x="557" y="48"/>
                    </a:lnTo>
                    <a:lnTo>
                      <a:pt x="556" y="51"/>
                    </a:lnTo>
                    <a:lnTo>
                      <a:pt x="555" y="52"/>
                    </a:lnTo>
                    <a:lnTo>
                      <a:pt x="554" y="53"/>
                    </a:lnTo>
                    <a:lnTo>
                      <a:pt x="554" y="53"/>
                    </a:lnTo>
                    <a:lnTo>
                      <a:pt x="552" y="53"/>
                    </a:lnTo>
                    <a:lnTo>
                      <a:pt x="551" y="53"/>
                    </a:lnTo>
                    <a:lnTo>
                      <a:pt x="551" y="53"/>
                    </a:lnTo>
                    <a:lnTo>
                      <a:pt x="549" y="56"/>
                    </a:lnTo>
                    <a:lnTo>
                      <a:pt x="549" y="56"/>
                    </a:lnTo>
                    <a:lnTo>
                      <a:pt x="548" y="58"/>
                    </a:lnTo>
                    <a:lnTo>
                      <a:pt x="546" y="58"/>
                    </a:lnTo>
                    <a:lnTo>
                      <a:pt x="546" y="58"/>
                    </a:lnTo>
                    <a:lnTo>
                      <a:pt x="546" y="58"/>
                    </a:lnTo>
                    <a:lnTo>
                      <a:pt x="547" y="59"/>
                    </a:lnTo>
                    <a:lnTo>
                      <a:pt x="547" y="59"/>
                    </a:lnTo>
                    <a:lnTo>
                      <a:pt x="547" y="60"/>
                    </a:lnTo>
                    <a:lnTo>
                      <a:pt x="547" y="60"/>
                    </a:lnTo>
                    <a:lnTo>
                      <a:pt x="546" y="61"/>
                    </a:lnTo>
                    <a:lnTo>
                      <a:pt x="545" y="61"/>
                    </a:lnTo>
                    <a:lnTo>
                      <a:pt x="545" y="61"/>
                    </a:lnTo>
                    <a:lnTo>
                      <a:pt x="544" y="60"/>
                    </a:lnTo>
                    <a:lnTo>
                      <a:pt x="543" y="60"/>
                    </a:lnTo>
                    <a:lnTo>
                      <a:pt x="543" y="60"/>
                    </a:lnTo>
                    <a:lnTo>
                      <a:pt x="543" y="60"/>
                    </a:lnTo>
                    <a:lnTo>
                      <a:pt x="543" y="63"/>
                    </a:lnTo>
                    <a:lnTo>
                      <a:pt x="545" y="64"/>
                    </a:lnTo>
                    <a:lnTo>
                      <a:pt x="545" y="64"/>
                    </a:lnTo>
                    <a:lnTo>
                      <a:pt x="545" y="65"/>
                    </a:lnTo>
                    <a:lnTo>
                      <a:pt x="545" y="66"/>
                    </a:lnTo>
                    <a:lnTo>
                      <a:pt x="543" y="67"/>
                    </a:lnTo>
                    <a:lnTo>
                      <a:pt x="543" y="67"/>
                    </a:lnTo>
                    <a:lnTo>
                      <a:pt x="539" y="69"/>
                    </a:lnTo>
                    <a:lnTo>
                      <a:pt x="539" y="69"/>
                    </a:lnTo>
                    <a:lnTo>
                      <a:pt x="536" y="72"/>
                    </a:lnTo>
                    <a:lnTo>
                      <a:pt x="536" y="72"/>
                    </a:lnTo>
                    <a:lnTo>
                      <a:pt x="535" y="74"/>
                    </a:lnTo>
                    <a:lnTo>
                      <a:pt x="533" y="75"/>
                    </a:lnTo>
                    <a:lnTo>
                      <a:pt x="533" y="75"/>
                    </a:lnTo>
                    <a:lnTo>
                      <a:pt x="520" y="74"/>
                    </a:lnTo>
                    <a:lnTo>
                      <a:pt x="520" y="74"/>
                    </a:lnTo>
                    <a:lnTo>
                      <a:pt x="515" y="72"/>
                    </a:lnTo>
                    <a:lnTo>
                      <a:pt x="511" y="71"/>
                    </a:lnTo>
                    <a:lnTo>
                      <a:pt x="511" y="71"/>
                    </a:lnTo>
                    <a:lnTo>
                      <a:pt x="508" y="69"/>
                    </a:lnTo>
                    <a:lnTo>
                      <a:pt x="505" y="68"/>
                    </a:lnTo>
                    <a:lnTo>
                      <a:pt x="505" y="68"/>
                    </a:lnTo>
                    <a:lnTo>
                      <a:pt x="501" y="68"/>
                    </a:lnTo>
                    <a:lnTo>
                      <a:pt x="494" y="67"/>
                    </a:lnTo>
                    <a:lnTo>
                      <a:pt x="494" y="67"/>
                    </a:lnTo>
                    <a:lnTo>
                      <a:pt x="491" y="67"/>
                    </a:lnTo>
                    <a:lnTo>
                      <a:pt x="488" y="68"/>
                    </a:lnTo>
                    <a:lnTo>
                      <a:pt x="488" y="68"/>
                    </a:lnTo>
                    <a:lnTo>
                      <a:pt x="484" y="69"/>
                    </a:lnTo>
                    <a:lnTo>
                      <a:pt x="480" y="71"/>
                    </a:lnTo>
                    <a:lnTo>
                      <a:pt x="480" y="71"/>
                    </a:lnTo>
                    <a:lnTo>
                      <a:pt x="477" y="71"/>
                    </a:lnTo>
                    <a:lnTo>
                      <a:pt x="476" y="71"/>
                    </a:lnTo>
                    <a:lnTo>
                      <a:pt x="475" y="71"/>
                    </a:lnTo>
                    <a:lnTo>
                      <a:pt x="475" y="71"/>
                    </a:lnTo>
                    <a:lnTo>
                      <a:pt x="472" y="66"/>
                    </a:lnTo>
                    <a:lnTo>
                      <a:pt x="471" y="65"/>
                    </a:lnTo>
                    <a:lnTo>
                      <a:pt x="470" y="65"/>
                    </a:lnTo>
                    <a:lnTo>
                      <a:pt x="470" y="65"/>
                    </a:lnTo>
                    <a:lnTo>
                      <a:pt x="470" y="68"/>
                    </a:lnTo>
                    <a:lnTo>
                      <a:pt x="470" y="68"/>
                    </a:lnTo>
                    <a:lnTo>
                      <a:pt x="471" y="71"/>
                    </a:lnTo>
                    <a:lnTo>
                      <a:pt x="470" y="71"/>
                    </a:lnTo>
                    <a:lnTo>
                      <a:pt x="470" y="71"/>
                    </a:lnTo>
                    <a:lnTo>
                      <a:pt x="470" y="71"/>
                    </a:lnTo>
                    <a:lnTo>
                      <a:pt x="468" y="69"/>
                    </a:lnTo>
                    <a:lnTo>
                      <a:pt x="467" y="68"/>
                    </a:lnTo>
                    <a:lnTo>
                      <a:pt x="467" y="68"/>
                    </a:lnTo>
                    <a:lnTo>
                      <a:pt x="467" y="66"/>
                    </a:lnTo>
                    <a:lnTo>
                      <a:pt x="467" y="66"/>
                    </a:lnTo>
                    <a:lnTo>
                      <a:pt x="466" y="65"/>
                    </a:lnTo>
                    <a:lnTo>
                      <a:pt x="466" y="65"/>
                    </a:lnTo>
                    <a:lnTo>
                      <a:pt x="465" y="65"/>
                    </a:lnTo>
                    <a:lnTo>
                      <a:pt x="465" y="65"/>
                    </a:lnTo>
                    <a:lnTo>
                      <a:pt x="459" y="69"/>
                    </a:lnTo>
                    <a:lnTo>
                      <a:pt x="459" y="69"/>
                    </a:lnTo>
                    <a:lnTo>
                      <a:pt x="456" y="69"/>
                    </a:lnTo>
                    <a:lnTo>
                      <a:pt x="453" y="71"/>
                    </a:lnTo>
                    <a:lnTo>
                      <a:pt x="453" y="71"/>
                    </a:lnTo>
                    <a:lnTo>
                      <a:pt x="451" y="71"/>
                    </a:lnTo>
                    <a:lnTo>
                      <a:pt x="449" y="69"/>
                    </a:lnTo>
                    <a:lnTo>
                      <a:pt x="449" y="69"/>
                    </a:lnTo>
                    <a:lnTo>
                      <a:pt x="446" y="71"/>
                    </a:lnTo>
                    <a:lnTo>
                      <a:pt x="445" y="72"/>
                    </a:lnTo>
                    <a:lnTo>
                      <a:pt x="445" y="72"/>
                    </a:lnTo>
                    <a:lnTo>
                      <a:pt x="445" y="72"/>
                    </a:lnTo>
                    <a:lnTo>
                      <a:pt x="444" y="74"/>
                    </a:lnTo>
                    <a:lnTo>
                      <a:pt x="443" y="76"/>
                    </a:lnTo>
                    <a:lnTo>
                      <a:pt x="443" y="76"/>
                    </a:lnTo>
                    <a:lnTo>
                      <a:pt x="442" y="77"/>
                    </a:lnTo>
                    <a:lnTo>
                      <a:pt x="441" y="77"/>
                    </a:lnTo>
                    <a:lnTo>
                      <a:pt x="441" y="77"/>
                    </a:lnTo>
                    <a:lnTo>
                      <a:pt x="442" y="75"/>
                    </a:lnTo>
                    <a:lnTo>
                      <a:pt x="442" y="73"/>
                    </a:lnTo>
                    <a:lnTo>
                      <a:pt x="441" y="73"/>
                    </a:lnTo>
                    <a:lnTo>
                      <a:pt x="441" y="73"/>
                    </a:lnTo>
                    <a:lnTo>
                      <a:pt x="440" y="73"/>
                    </a:lnTo>
                    <a:lnTo>
                      <a:pt x="439" y="75"/>
                    </a:lnTo>
                    <a:lnTo>
                      <a:pt x="439" y="75"/>
                    </a:lnTo>
                    <a:lnTo>
                      <a:pt x="439" y="78"/>
                    </a:lnTo>
                    <a:lnTo>
                      <a:pt x="438" y="79"/>
                    </a:lnTo>
                    <a:lnTo>
                      <a:pt x="438" y="80"/>
                    </a:lnTo>
                    <a:lnTo>
                      <a:pt x="438" y="80"/>
                    </a:lnTo>
                    <a:lnTo>
                      <a:pt x="422" y="86"/>
                    </a:lnTo>
                    <a:lnTo>
                      <a:pt x="422" y="86"/>
                    </a:lnTo>
                    <a:lnTo>
                      <a:pt x="416" y="88"/>
                    </a:lnTo>
                    <a:lnTo>
                      <a:pt x="412" y="89"/>
                    </a:lnTo>
                    <a:lnTo>
                      <a:pt x="412" y="89"/>
                    </a:lnTo>
                    <a:lnTo>
                      <a:pt x="407" y="90"/>
                    </a:lnTo>
                    <a:lnTo>
                      <a:pt x="405" y="91"/>
                    </a:lnTo>
                    <a:lnTo>
                      <a:pt x="404" y="92"/>
                    </a:lnTo>
                    <a:lnTo>
                      <a:pt x="404" y="92"/>
                    </a:lnTo>
                    <a:lnTo>
                      <a:pt x="405" y="94"/>
                    </a:lnTo>
                    <a:lnTo>
                      <a:pt x="405" y="95"/>
                    </a:lnTo>
                    <a:lnTo>
                      <a:pt x="404" y="94"/>
                    </a:lnTo>
                    <a:lnTo>
                      <a:pt x="404" y="94"/>
                    </a:lnTo>
                    <a:lnTo>
                      <a:pt x="402" y="93"/>
                    </a:lnTo>
                    <a:lnTo>
                      <a:pt x="401" y="92"/>
                    </a:lnTo>
                    <a:lnTo>
                      <a:pt x="399" y="92"/>
                    </a:lnTo>
                    <a:lnTo>
                      <a:pt x="399" y="92"/>
                    </a:lnTo>
                    <a:lnTo>
                      <a:pt x="398" y="93"/>
                    </a:lnTo>
                    <a:lnTo>
                      <a:pt x="397" y="94"/>
                    </a:lnTo>
                    <a:lnTo>
                      <a:pt x="397" y="94"/>
                    </a:lnTo>
                    <a:lnTo>
                      <a:pt x="398" y="97"/>
                    </a:lnTo>
                    <a:lnTo>
                      <a:pt x="397" y="97"/>
                    </a:lnTo>
                    <a:lnTo>
                      <a:pt x="397" y="97"/>
                    </a:lnTo>
                    <a:lnTo>
                      <a:pt x="397" y="97"/>
                    </a:lnTo>
                    <a:lnTo>
                      <a:pt x="396" y="95"/>
                    </a:lnTo>
                    <a:lnTo>
                      <a:pt x="395" y="93"/>
                    </a:lnTo>
                    <a:lnTo>
                      <a:pt x="395" y="93"/>
                    </a:lnTo>
                    <a:lnTo>
                      <a:pt x="396" y="90"/>
                    </a:lnTo>
                    <a:lnTo>
                      <a:pt x="395" y="89"/>
                    </a:lnTo>
                    <a:lnTo>
                      <a:pt x="395" y="89"/>
                    </a:lnTo>
                    <a:lnTo>
                      <a:pt x="395" y="89"/>
                    </a:lnTo>
                    <a:lnTo>
                      <a:pt x="393" y="92"/>
                    </a:lnTo>
                    <a:lnTo>
                      <a:pt x="392" y="93"/>
                    </a:lnTo>
                    <a:lnTo>
                      <a:pt x="392" y="93"/>
                    </a:lnTo>
                    <a:lnTo>
                      <a:pt x="392" y="93"/>
                    </a:lnTo>
                    <a:lnTo>
                      <a:pt x="393" y="89"/>
                    </a:lnTo>
                    <a:lnTo>
                      <a:pt x="393" y="89"/>
                    </a:lnTo>
                    <a:lnTo>
                      <a:pt x="392" y="88"/>
                    </a:lnTo>
                    <a:lnTo>
                      <a:pt x="390" y="87"/>
                    </a:lnTo>
                    <a:lnTo>
                      <a:pt x="390" y="87"/>
                    </a:lnTo>
                    <a:lnTo>
                      <a:pt x="389" y="87"/>
                    </a:lnTo>
                    <a:lnTo>
                      <a:pt x="387" y="87"/>
                    </a:lnTo>
                    <a:lnTo>
                      <a:pt x="387" y="87"/>
                    </a:lnTo>
                    <a:lnTo>
                      <a:pt x="386" y="87"/>
                    </a:lnTo>
                    <a:lnTo>
                      <a:pt x="385" y="85"/>
                    </a:lnTo>
                    <a:lnTo>
                      <a:pt x="385" y="85"/>
                    </a:lnTo>
                    <a:lnTo>
                      <a:pt x="381" y="82"/>
                    </a:lnTo>
                    <a:lnTo>
                      <a:pt x="378" y="78"/>
                    </a:lnTo>
                    <a:lnTo>
                      <a:pt x="378" y="78"/>
                    </a:lnTo>
                    <a:lnTo>
                      <a:pt x="376" y="73"/>
                    </a:lnTo>
                    <a:lnTo>
                      <a:pt x="374" y="68"/>
                    </a:lnTo>
                    <a:lnTo>
                      <a:pt x="374" y="68"/>
                    </a:lnTo>
                    <a:lnTo>
                      <a:pt x="373" y="63"/>
                    </a:lnTo>
                    <a:lnTo>
                      <a:pt x="373" y="63"/>
                    </a:lnTo>
                    <a:lnTo>
                      <a:pt x="370" y="58"/>
                    </a:lnTo>
                    <a:lnTo>
                      <a:pt x="365" y="52"/>
                    </a:lnTo>
                    <a:lnTo>
                      <a:pt x="365" y="52"/>
                    </a:lnTo>
                    <a:lnTo>
                      <a:pt x="363" y="48"/>
                    </a:lnTo>
                    <a:lnTo>
                      <a:pt x="362" y="45"/>
                    </a:lnTo>
                    <a:lnTo>
                      <a:pt x="362" y="45"/>
                    </a:lnTo>
                    <a:lnTo>
                      <a:pt x="360" y="41"/>
                    </a:lnTo>
                    <a:lnTo>
                      <a:pt x="360" y="37"/>
                    </a:lnTo>
                    <a:lnTo>
                      <a:pt x="359" y="36"/>
                    </a:lnTo>
                    <a:lnTo>
                      <a:pt x="359" y="36"/>
                    </a:lnTo>
                    <a:lnTo>
                      <a:pt x="357" y="35"/>
                    </a:lnTo>
                    <a:lnTo>
                      <a:pt x="355" y="34"/>
                    </a:lnTo>
                    <a:lnTo>
                      <a:pt x="355" y="34"/>
                    </a:lnTo>
                    <a:lnTo>
                      <a:pt x="354" y="31"/>
                    </a:lnTo>
                    <a:lnTo>
                      <a:pt x="353" y="29"/>
                    </a:lnTo>
                    <a:lnTo>
                      <a:pt x="353" y="29"/>
                    </a:lnTo>
                    <a:lnTo>
                      <a:pt x="352" y="25"/>
                    </a:lnTo>
                    <a:lnTo>
                      <a:pt x="351" y="23"/>
                    </a:lnTo>
                    <a:lnTo>
                      <a:pt x="350" y="21"/>
                    </a:lnTo>
                    <a:lnTo>
                      <a:pt x="350" y="21"/>
                    </a:lnTo>
                    <a:lnTo>
                      <a:pt x="348" y="19"/>
                    </a:lnTo>
                    <a:lnTo>
                      <a:pt x="347" y="17"/>
                    </a:lnTo>
                    <a:lnTo>
                      <a:pt x="345" y="14"/>
                    </a:lnTo>
                    <a:lnTo>
                      <a:pt x="345" y="14"/>
                    </a:lnTo>
                    <a:lnTo>
                      <a:pt x="345" y="14"/>
                    </a:lnTo>
                    <a:lnTo>
                      <a:pt x="344" y="14"/>
                    </a:lnTo>
                    <a:lnTo>
                      <a:pt x="344" y="14"/>
                    </a:lnTo>
                    <a:lnTo>
                      <a:pt x="342" y="13"/>
                    </a:lnTo>
                    <a:lnTo>
                      <a:pt x="342" y="13"/>
                    </a:lnTo>
                    <a:lnTo>
                      <a:pt x="341" y="11"/>
                    </a:lnTo>
                    <a:lnTo>
                      <a:pt x="340" y="11"/>
                    </a:lnTo>
                    <a:lnTo>
                      <a:pt x="338" y="10"/>
                    </a:lnTo>
                    <a:lnTo>
                      <a:pt x="337" y="9"/>
                    </a:lnTo>
                    <a:lnTo>
                      <a:pt x="337" y="9"/>
                    </a:lnTo>
                    <a:lnTo>
                      <a:pt x="335" y="6"/>
                    </a:lnTo>
                    <a:lnTo>
                      <a:pt x="334" y="3"/>
                    </a:lnTo>
                    <a:lnTo>
                      <a:pt x="334" y="1"/>
                    </a:lnTo>
                    <a:lnTo>
                      <a:pt x="334" y="0"/>
                    </a:lnTo>
                    <a:lnTo>
                      <a:pt x="333" y="1"/>
                    </a:lnTo>
                    <a:lnTo>
                      <a:pt x="333" y="1"/>
                    </a:lnTo>
                    <a:lnTo>
                      <a:pt x="332" y="6"/>
                    </a:lnTo>
                    <a:lnTo>
                      <a:pt x="332" y="9"/>
                    </a:lnTo>
                    <a:lnTo>
                      <a:pt x="331" y="10"/>
                    </a:lnTo>
                    <a:lnTo>
                      <a:pt x="329" y="11"/>
                    </a:lnTo>
                    <a:lnTo>
                      <a:pt x="329" y="11"/>
                    </a:lnTo>
                    <a:lnTo>
                      <a:pt x="324" y="11"/>
                    </a:lnTo>
                    <a:lnTo>
                      <a:pt x="320" y="11"/>
                    </a:lnTo>
                    <a:lnTo>
                      <a:pt x="320" y="11"/>
                    </a:lnTo>
                    <a:lnTo>
                      <a:pt x="316" y="13"/>
                    </a:lnTo>
                    <a:lnTo>
                      <a:pt x="315" y="13"/>
                    </a:lnTo>
                    <a:lnTo>
                      <a:pt x="316" y="14"/>
                    </a:lnTo>
                    <a:lnTo>
                      <a:pt x="316" y="14"/>
                    </a:lnTo>
                    <a:lnTo>
                      <a:pt x="320" y="13"/>
                    </a:lnTo>
                    <a:lnTo>
                      <a:pt x="323" y="13"/>
                    </a:lnTo>
                    <a:lnTo>
                      <a:pt x="325" y="13"/>
                    </a:lnTo>
                    <a:lnTo>
                      <a:pt x="325" y="13"/>
                    </a:lnTo>
                    <a:lnTo>
                      <a:pt x="329" y="17"/>
                    </a:lnTo>
                    <a:lnTo>
                      <a:pt x="330" y="19"/>
                    </a:lnTo>
                    <a:lnTo>
                      <a:pt x="330" y="21"/>
                    </a:lnTo>
                    <a:lnTo>
                      <a:pt x="330" y="21"/>
                    </a:lnTo>
                    <a:lnTo>
                      <a:pt x="328" y="24"/>
                    </a:lnTo>
                    <a:lnTo>
                      <a:pt x="325" y="27"/>
                    </a:lnTo>
                    <a:lnTo>
                      <a:pt x="325" y="27"/>
                    </a:lnTo>
                    <a:lnTo>
                      <a:pt x="327" y="28"/>
                    </a:lnTo>
                    <a:lnTo>
                      <a:pt x="327" y="29"/>
                    </a:lnTo>
                    <a:lnTo>
                      <a:pt x="327" y="30"/>
                    </a:lnTo>
                    <a:lnTo>
                      <a:pt x="327" y="30"/>
                    </a:lnTo>
                    <a:lnTo>
                      <a:pt x="325" y="32"/>
                    </a:lnTo>
                    <a:lnTo>
                      <a:pt x="322" y="35"/>
                    </a:lnTo>
                    <a:lnTo>
                      <a:pt x="322" y="35"/>
                    </a:lnTo>
                    <a:lnTo>
                      <a:pt x="321" y="36"/>
                    </a:lnTo>
                    <a:lnTo>
                      <a:pt x="319" y="35"/>
                    </a:lnTo>
                    <a:lnTo>
                      <a:pt x="318" y="34"/>
                    </a:lnTo>
                    <a:lnTo>
                      <a:pt x="316" y="34"/>
                    </a:lnTo>
                    <a:lnTo>
                      <a:pt x="316" y="34"/>
                    </a:lnTo>
                    <a:lnTo>
                      <a:pt x="313" y="36"/>
                    </a:lnTo>
                    <a:lnTo>
                      <a:pt x="311" y="37"/>
                    </a:lnTo>
                    <a:lnTo>
                      <a:pt x="311" y="37"/>
                    </a:lnTo>
                    <a:lnTo>
                      <a:pt x="309" y="37"/>
                    </a:lnTo>
                    <a:lnTo>
                      <a:pt x="307" y="39"/>
                    </a:lnTo>
                    <a:lnTo>
                      <a:pt x="307" y="39"/>
                    </a:lnTo>
                    <a:lnTo>
                      <a:pt x="305" y="40"/>
                    </a:lnTo>
                    <a:lnTo>
                      <a:pt x="302" y="41"/>
                    </a:lnTo>
                    <a:lnTo>
                      <a:pt x="301" y="44"/>
                    </a:lnTo>
                    <a:lnTo>
                      <a:pt x="301" y="44"/>
                    </a:lnTo>
                    <a:lnTo>
                      <a:pt x="300" y="46"/>
                    </a:lnTo>
                    <a:lnTo>
                      <a:pt x="298" y="48"/>
                    </a:lnTo>
                    <a:lnTo>
                      <a:pt x="295" y="49"/>
                    </a:lnTo>
                    <a:lnTo>
                      <a:pt x="295" y="49"/>
                    </a:lnTo>
                    <a:lnTo>
                      <a:pt x="288" y="53"/>
                    </a:lnTo>
                    <a:lnTo>
                      <a:pt x="282" y="57"/>
                    </a:lnTo>
                    <a:lnTo>
                      <a:pt x="282" y="57"/>
                    </a:lnTo>
                    <a:lnTo>
                      <a:pt x="280" y="57"/>
                    </a:lnTo>
                    <a:lnTo>
                      <a:pt x="278" y="58"/>
                    </a:lnTo>
                    <a:lnTo>
                      <a:pt x="278" y="58"/>
                    </a:lnTo>
                    <a:lnTo>
                      <a:pt x="274" y="60"/>
                    </a:lnTo>
                    <a:lnTo>
                      <a:pt x="271" y="62"/>
                    </a:lnTo>
                    <a:lnTo>
                      <a:pt x="270" y="64"/>
                    </a:lnTo>
                    <a:lnTo>
                      <a:pt x="270" y="64"/>
                    </a:lnTo>
                    <a:lnTo>
                      <a:pt x="270" y="66"/>
                    </a:lnTo>
                    <a:lnTo>
                      <a:pt x="271" y="71"/>
                    </a:lnTo>
                    <a:lnTo>
                      <a:pt x="273" y="74"/>
                    </a:lnTo>
                    <a:lnTo>
                      <a:pt x="273" y="76"/>
                    </a:lnTo>
                    <a:lnTo>
                      <a:pt x="273" y="76"/>
                    </a:lnTo>
                    <a:lnTo>
                      <a:pt x="270" y="86"/>
                    </a:lnTo>
                    <a:lnTo>
                      <a:pt x="267" y="95"/>
                    </a:lnTo>
                    <a:lnTo>
                      <a:pt x="267" y="95"/>
                    </a:lnTo>
                    <a:lnTo>
                      <a:pt x="265" y="97"/>
                    </a:lnTo>
                    <a:lnTo>
                      <a:pt x="264" y="98"/>
                    </a:lnTo>
                    <a:lnTo>
                      <a:pt x="264" y="98"/>
                    </a:lnTo>
                    <a:lnTo>
                      <a:pt x="264" y="101"/>
                    </a:lnTo>
                    <a:lnTo>
                      <a:pt x="264" y="103"/>
                    </a:lnTo>
                    <a:lnTo>
                      <a:pt x="263" y="104"/>
                    </a:lnTo>
                    <a:lnTo>
                      <a:pt x="263" y="104"/>
                    </a:lnTo>
                    <a:lnTo>
                      <a:pt x="260" y="105"/>
                    </a:lnTo>
                    <a:lnTo>
                      <a:pt x="258" y="105"/>
                    </a:lnTo>
                    <a:lnTo>
                      <a:pt x="258" y="105"/>
                    </a:lnTo>
                    <a:lnTo>
                      <a:pt x="255" y="104"/>
                    </a:lnTo>
                    <a:lnTo>
                      <a:pt x="254" y="104"/>
                    </a:lnTo>
                    <a:lnTo>
                      <a:pt x="253" y="104"/>
                    </a:lnTo>
                    <a:lnTo>
                      <a:pt x="253" y="104"/>
                    </a:lnTo>
                    <a:lnTo>
                      <a:pt x="252" y="106"/>
                    </a:lnTo>
                    <a:lnTo>
                      <a:pt x="250" y="108"/>
                    </a:lnTo>
                    <a:lnTo>
                      <a:pt x="249" y="112"/>
                    </a:lnTo>
                    <a:lnTo>
                      <a:pt x="249" y="112"/>
                    </a:lnTo>
                    <a:lnTo>
                      <a:pt x="247" y="114"/>
                    </a:lnTo>
                    <a:lnTo>
                      <a:pt x="247" y="115"/>
                    </a:lnTo>
                    <a:lnTo>
                      <a:pt x="247" y="116"/>
                    </a:lnTo>
                    <a:lnTo>
                      <a:pt x="247" y="116"/>
                    </a:lnTo>
                    <a:lnTo>
                      <a:pt x="249" y="118"/>
                    </a:lnTo>
                    <a:lnTo>
                      <a:pt x="250" y="118"/>
                    </a:lnTo>
                    <a:lnTo>
                      <a:pt x="250" y="120"/>
                    </a:lnTo>
                    <a:lnTo>
                      <a:pt x="250" y="120"/>
                    </a:lnTo>
                    <a:lnTo>
                      <a:pt x="247" y="130"/>
                    </a:lnTo>
                    <a:lnTo>
                      <a:pt x="247" y="130"/>
                    </a:lnTo>
                    <a:lnTo>
                      <a:pt x="245" y="135"/>
                    </a:lnTo>
                    <a:lnTo>
                      <a:pt x="244" y="139"/>
                    </a:lnTo>
                    <a:lnTo>
                      <a:pt x="244" y="139"/>
                    </a:lnTo>
                    <a:lnTo>
                      <a:pt x="244" y="144"/>
                    </a:lnTo>
                    <a:lnTo>
                      <a:pt x="244" y="144"/>
                    </a:lnTo>
                    <a:lnTo>
                      <a:pt x="243" y="148"/>
                    </a:lnTo>
                    <a:lnTo>
                      <a:pt x="243" y="150"/>
                    </a:lnTo>
                    <a:lnTo>
                      <a:pt x="244" y="152"/>
                    </a:lnTo>
                    <a:lnTo>
                      <a:pt x="244" y="152"/>
                    </a:lnTo>
                    <a:lnTo>
                      <a:pt x="246" y="157"/>
                    </a:lnTo>
                    <a:lnTo>
                      <a:pt x="247" y="160"/>
                    </a:lnTo>
                    <a:lnTo>
                      <a:pt x="247" y="160"/>
                    </a:lnTo>
                    <a:lnTo>
                      <a:pt x="247" y="163"/>
                    </a:lnTo>
                    <a:lnTo>
                      <a:pt x="247" y="167"/>
                    </a:lnTo>
                    <a:lnTo>
                      <a:pt x="247" y="167"/>
                    </a:lnTo>
                    <a:lnTo>
                      <a:pt x="243" y="170"/>
                    </a:lnTo>
                    <a:lnTo>
                      <a:pt x="239" y="174"/>
                    </a:lnTo>
                    <a:lnTo>
                      <a:pt x="239" y="174"/>
                    </a:lnTo>
                    <a:lnTo>
                      <a:pt x="238" y="179"/>
                    </a:lnTo>
                    <a:lnTo>
                      <a:pt x="236" y="183"/>
                    </a:lnTo>
                    <a:lnTo>
                      <a:pt x="236" y="183"/>
                    </a:lnTo>
                    <a:lnTo>
                      <a:pt x="232" y="188"/>
                    </a:lnTo>
                    <a:lnTo>
                      <a:pt x="232" y="188"/>
                    </a:lnTo>
                    <a:lnTo>
                      <a:pt x="230" y="191"/>
                    </a:lnTo>
                    <a:lnTo>
                      <a:pt x="227" y="194"/>
                    </a:lnTo>
                    <a:lnTo>
                      <a:pt x="227" y="194"/>
                    </a:lnTo>
                    <a:lnTo>
                      <a:pt x="219" y="198"/>
                    </a:lnTo>
                    <a:lnTo>
                      <a:pt x="219" y="198"/>
                    </a:lnTo>
                    <a:lnTo>
                      <a:pt x="213" y="205"/>
                    </a:lnTo>
                    <a:lnTo>
                      <a:pt x="213" y="205"/>
                    </a:lnTo>
                    <a:lnTo>
                      <a:pt x="210" y="207"/>
                    </a:lnTo>
                    <a:lnTo>
                      <a:pt x="204" y="210"/>
                    </a:lnTo>
                    <a:lnTo>
                      <a:pt x="204" y="210"/>
                    </a:lnTo>
                    <a:lnTo>
                      <a:pt x="194" y="213"/>
                    </a:lnTo>
                    <a:lnTo>
                      <a:pt x="188" y="215"/>
                    </a:lnTo>
                    <a:lnTo>
                      <a:pt x="185" y="217"/>
                    </a:lnTo>
                    <a:lnTo>
                      <a:pt x="183" y="220"/>
                    </a:lnTo>
                    <a:lnTo>
                      <a:pt x="183" y="220"/>
                    </a:lnTo>
                    <a:lnTo>
                      <a:pt x="177" y="224"/>
                    </a:lnTo>
                    <a:lnTo>
                      <a:pt x="169" y="230"/>
                    </a:lnTo>
                    <a:lnTo>
                      <a:pt x="164" y="233"/>
                    </a:lnTo>
                    <a:lnTo>
                      <a:pt x="160" y="237"/>
                    </a:lnTo>
                    <a:lnTo>
                      <a:pt x="160" y="237"/>
                    </a:lnTo>
                    <a:lnTo>
                      <a:pt x="155" y="247"/>
                    </a:lnTo>
                    <a:lnTo>
                      <a:pt x="151" y="252"/>
                    </a:lnTo>
                    <a:lnTo>
                      <a:pt x="150" y="254"/>
                    </a:lnTo>
                    <a:lnTo>
                      <a:pt x="148" y="256"/>
                    </a:lnTo>
                    <a:lnTo>
                      <a:pt x="148" y="256"/>
                    </a:lnTo>
                    <a:lnTo>
                      <a:pt x="138" y="263"/>
                    </a:lnTo>
                    <a:lnTo>
                      <a:pt x="134" y="266"/>
                    </a:lnTo>
                    <a:lnTo>
                      <a:pt x="131" y="267"/>
                    </a:lnTo>
                    <a:lnTo>
                      <a:pt x="131" y="267"/>
                    </a:lnTo>
                    <a:lnTo>
                      <a:pt x="127" y="268"/>
                    </a:lnTo>
                    <a:lnTo>
                      <a:pt x="124" y="269"/>
                    </a:lnTo>
                    <a:lnTo>
                      <a:pt x="124" y="269"/>
                    </a:lnTo>
                    <a:lnTo>
                      <a:pt x="119" y="274"/>
                    </a:lnTo>
                    <a:lnTo>
                      <a:pt x="114" y="278"/>
                    </a:lnTo>
                    <a:lnTo>
                      <a:pt x="114" y="278"/>
                    </a:lnTo>
                    <a:lnTo>
                      <a:pt x="112" y="280"/>
                    </a:lnTo>
                    <a:lnTo>
                      <a:pt x="109" y="281"/>
                    </a:lnTo>
                    <a:lnTo>
                      <a:pt x="108" y="281"/>
                    </a:lnTo>
                    <a:lnTo>
                      <a:pt x="108" y="281"/>
                    </a:lnTo>
                    <a:lnTo>
                      <a:pt x="105" y="281"/>
                    </a:lnTo>
                    <a:lnTo>
                      <a:pt x="103" y="281"/>
                    </a:lnTo>
                    <a:lnTo>
                      <a:pt x="103" y="281"/>
                    </a:lnTo>
                    <a:lnTo>
                      <a:pt x="101" y="284"/>
                    </a:lnTo>
                    <a:lnTo>
                      <a:pt x="100" y="286"/>
                    </a:lnTo>
                    <a:lnTo>
                      <a:pt x="100" y="286"/>
                    </a:lnTo>
                    <a:lnTo>
                      <a:pt x="95" y="287"/>
                    </a:lnTo>
                    <a:lnTo>
                      <a:pt x="92" y="287"/>
                    </a:lnTo>
                    <a:lnTo>
                      <a:pt x="94" y="289"/>
                    </a:lnTo>
                    <a:lnTo>
                      <a:pt x="94" y="289"/>
                    </a:lnTo>
                    <a:lnTo>
                      <a:pt x="92" y="294"/>
                    </a:lnTo>
                    <a:lnTo>
                      <a:pt x="92" y="294"/>
                    </a:lnTo>
                    <a:lnTo>
                      <a:pt x="92" y="297"/>
                    </a:lnTo>
                    <a:lnTo>
                      <a:pt x="92" y="299"/>
                    </a:lnTo>
                    <a:lnTo>
                      <a:pt x="91" y="299"/>
                    </a:lnTo>
                    <a:lnTo>
                      <a:pt x="91" y="299"/>
                    </a:lnTo>
                    <a:lnTo>
                      <a:pt x="91" y="298"/>
                    </a:lnTo>
                    <a:lnTo>
                      <a:pt x="91" y="297"/>
                    </a:lnTo>
                    <a:lnTo>
                      <a:pt x="91" y="296"/>
                    </a:lnTo>
                    <a:lnTo>
                      <a:pt x="90" y="296"/>
                    </a:lnTo>
                    <a:lnTo>
                      <a:pt x="90" y="296"/>
                    </a:lnTo>
                    <a:lnTo>
                      <a:pt x="87" y="295"/>
                    </a:lnTo>
                    <a:lnTo>
                      <a:pt x="86" y="295"/>
                    </a:lnTo>
                    <a:lnTo>
                      <a:pt x="86" y="294"/>
                    </a:lnTo>
                    <a:lnTo>
                      <a:pt x="86" y="294"/>
                    </a:lnTo>
                    <a:lnTo>
                      <a:pt x="87" y="293"/>
                    </a:lnTo>
                    <a:lnTo>
                      <a:pt x="87" y="291"/>
                    </a:lnTo>
                    <a:lnTo>
                      <a:pt x="86" y="291"/>
                    </a:lnTo>
                    <a:lnTo>
                      <a:pt x="86" y="291"/>
                    </a:lnTo>
                    <a:lnTo>
                      <a:pt x="82" y="295"/>
                    </a:lnTo>
                    <a:lnTo>
                      <a:pt x="82" y="295"/>
                    </a:lnTo>
                    <a:lnTo>
                      <a:pt x="81" y="295"/>
                    </a:lnTo>
                    <a:lnTo>
                      <a:pt x="80" y="295"/>
                    </a:lnTo>
                    <a:lnTo>
                      <a:pt x="80" y="295"/>
                    </a:lnTo>
                    <a:lnTo>
                      <a:pt x="80" y="295"/>
                    </a:lnTo>
                    <a:lnTo>
                      <a:pt x="77" y="298"/>
                    </a:lnTo>
                    <a:lnTo>
                      <a:pt x="75" y="300"/>
                    </a:lnTo>
                    <a:lnTo>
                      <a:pt x="75" y="300"/>
                    </a:lnTo>
                    <a:lnTo>
                      <a:pt x="72" y="298"/>
                    </a:lnTo>
                    <a:lnTo>
                      <a:pt x="70" y="297"/>
                    </a:lnTo>
                    <a:lnTo>
                      <a:pt x="69" y="296"/>
                    </a:lnTo>
                    <a:lnTo>
                      <a:pt x="69" y="296"/>
                    </a:lnTo>
                    <a:lnTo>
                      <a:pt x="69" y="297"/>
                    </a:lnTo>
                    <a:lnTo>
                      <a:pt x="69" y="298"/>
                    </a:lnTo>
                    <a:lnTo>
                      <a:pt x="69" y="299"/>
                    </a:lnTo>
                    <a:lnTo>
                      <a:pt x="69" y="300"/>
                    </a:lnTo>
                    <a:lnTo>
                      <a:pt x="69" y="300"/>
                    </a:lnTo>
                    <a:lnTo>
                      <a:pt x="67" y="300"/>
                    </a:lnTo>
                    <a:lnTo>
                      <a:pt x="65" y="299"/>
                    </a:lnTo>
                    <a:lnTo>
                      <a:pt x="63" y="298"/>
                    </a:lnTo>
                    <a:lnTo>
                      <a:pt x="62" y="298"/>
                    </a:lnTo>
                    <a:lnTo>
                      <a:pt x="62" y="298"/>
                    </a:lnTo>
                    <a:lnTo>
                      <a:pt x="61" y="300"/>
                    </a:lnTo>
                    <a:lnTo>
                      <a:pt x="60" y="301"/>
                    </a:lnTo>
                    <a:lnTo>
                      <a:pt x="60" y="304"/>
                    </a:lnTo>
                    <a:lnTo>
                      <a:pt x="56" y="305"/>
                    </a:lnTo>
                    <a:lnTo>
                      <a:pt x="56" y="305"/>
                    </a:lnTo>
                    <a:lnTo>
                      <a:pt x="56" y="303"/>
                    </a:lnTo>
                    <a:lnTo>
                      <a:pt x="56" y="303"/>
                    </a:lnTo>
                    <a:lnTo>
                      <a:pt x="54" y="303"/>
                    </a:lnTo>
                    <a:lnTo>
                      <a:pt x="54" y="303"/>
                    </a:lnTo>
                    <a:lnTo>
                      <a:pt x="51" y="304"/>
                    </a:lnTo>
                    <a:lnTo>
                      <a:pt x="51" y="305"/>
                    </a:lnTo>
                    <a:lnTo>
                      <a:pt x="52" y="305"/>
                    </a:lnTo>
                    <a:lnTo>
                      <a:pt x="52" y="305"/>
                    </a:lnTo>
                    <a:lnTo>
                      <a:pt x="54" y="305"/>
                    </a:lnTo>
                    <a:lnTo>
                      <a:pt x="56" y="306"/>
                    </a:lnTo>
                    <a:lnTo>
                      <a:pt x="56" y="308"/>
                    </a:lnTo>
                    <a:lnTo>
                      <a:pt x="56" y="308"/>
                    </a:lnTo>
                    <a:lnTo>
                      <a:pt x="56" y="310"/>
                    </a:lnTo>
                    <a:lnTo>
                      <a:pt x="57" y="311"/>
                    </a:lnTo>
                    <a:lnTo>
                      <a:pt x="57" y="312"/>
                    </a:lnTo>
                    <a:lnTo>
                      <a:pt x="56" y="313"/>
                    </a:lnTo>
                    <a:lnTo>
                      <a:pt x="56" y="313"/>
                    </a:lnTo>
                    <a:lnTo>
                      <a:pt x="54" y="312"/>
                    </a:lnTo>
                    <a:lnTo>
                      <a:pt x="52" y="311"/>
                    </a:lnTo>
                    <a:lnTo>
                      <a:pt x="51" y="310"/>
                    </a:lnTo>
                    <a:lnTo>
                      <a:pt x="50" y="310"/>
                    </a:lnTo>
                    <a:lnTo>
                      <a:pt x="50" y="310"/>
                    </a:lnTo>
                    <a:lnTo>
                      <a:pt x="49" y="311"/>
                    </a:lnTo>
                    <a:lnTo>
                      <a:pt x="48" y="313"/>
                    </a:lnTo>
                    <a:lnTo>
                      <a:pt x="46" y="317"/>
                    </a:lnTo>
                    <a:lnTo>
                      <a:pt x="46" y="317"/>
                    </a:lnTo>
                    <a:lnTo>
                      <a:pt x="45" y="316"/>
                    </a:lnTo>
                    <a:lnTo>
                      <a:pt x="44" y="314"/>
                    </a:lnTo>
                    <a:lnTo>
                      <a:pt x="44" y="314"/>
                    </a:lnTo>
                    <a:lnTo>
                      <a:pt x="44" y="312"/>
                    </a:lnTo>
                    <a:lnTo>
                      <a:pt x="44" y="311"/>
                    </a:lnTo>
                    <a:lnTo>
                      <a:pt x="43" y="310"/>
                    </a:lnTo>
                    <a:lnTo>
                      <a:pt x="43" y="310"/>
                    </a:lnTo>
                    <a:lnTo>
                      <a:pt x="41" y="311"/>
                    </a:lnTo>
                    <a:lnTo>
                      <a:pt x="37" y="313"/>
                    </a:lnTo>
                    <a:lnTo>
                      <a:pt x="37" y="313"/>
                    </a:lnTo>
                    <a:lnTo>
                      <a:pt x="34" y="316"/>
                    </a:lnTo>
                    <a:lnTo>
                      <a:pt x="32" y="317"/>
                    </a:lnTo>
                    <a:lnTo>
                      <a:pt x="32" y="317"/>
                    </a:lnTo>
                    <a:lnTo>
                      <a:pt x="26" y="320"/>
                    </a:lnTo>
                    <a:lnTo>
                      <a:pt x="26" y="320"/>
                    </a:lnTo>
                    <a:lnTo>
                      <a:pt x="18" y="326"/>
                    </a:lnTo>
                    <a:lnTo>
                      <a:pt x="11" y="329"/>
                    </a:lnTo>
                    <a:lnTo>
                      <a:pt x="8" y="332"/>
                    </a:lnTo>
                    <a:lnTo>
                      <a:pt x="8" y="332"/>
                    </a:lnTo>
                    <a:lnTo>
                      <a:pt x="6" y="336"/>
                    </a:lnTo>
                    <a:lnTo>
                      <a:pt x="5" y="338"/>
                    </a:lnTo>
                    <a:lnTo>
                      <a:pt x="5" y="338"/>
                    </a:lnTo>
                    <a:lnTo>
                      <a:pt x="1" y="340"/>
                    </a:lnTo>
                    <a:lnTo>
                      <a:pt x="0" y="341"/>
                    </a:lnTo>
                    <a:lnTo>
                      <a:pt x="1" y="341"/>
                    </a:lnTo>
                    <a:lnTo>
                      <a:pt x="1" y="341"/>
                    </a:lnTo>
                    <a:lnTo>
                      <a:pt x="8" y="338"/>
                    </a:lnTo>
                    <a:lnTo>
                      <a:pt x="12" y="336"/>
                    </a:lnTo>
                    <a:lnTo>
                      <a:pt x="13" y="335"/>
                    </a:lnTo>
                    <a:lnTo>
                      <a:pt x="13" y="335"/>
                    </a:lnTo>
                    <a:lnTo>
                      <a:pt x="13" y="335"/>
                    </a:lnTo>
                    <a:lnTo>
                      <a:pt x="12" y="333"/>
                    </a:lnTo>
                    <a:lnTo>
                      <a:pt x="12" y="333"/>
                    </a:lnTo>
                    <a:lnTo>
                      <a:pt x="12" y="333"/>
                    </a:lnTo>
                    <a:lnTo>
                      <a:pt x="19" y="329"/>
                    </a:lnTo>
                    <a:lnTo>
                      <a:pt x="25" y="325"/>
                    </a:lnTo>
                    <a:lnTo>
                      <a:pt x="25" y="325"/>
                    </a:lnTo>
                    <a:lnTo>
                      <a:pt x="30" y="322"/>
                    </a:lnTo>
                    <a:lnTo>
                      <a:pt x="34" y="320"/>
                    </a:lnTo>
                    <a:lnTo>
                      <a:pt x="34" y="320"/>
                    </a:lnTo>
                    <a:lnTo>
                      <a:pt x="36" y="321"/>
                    </a:lnTo>
                    <a:lnTo>
                      <a:pt x="36" y="321"/>
                    </a:lnTo>
                    <a:lnTo>
                      <a:pt x="36" y="322"/>
                    </a:lnTo>
                    <a:lnTo>
                      <a:pt x="36" y="322"/>
                    </a:lnTo>
                    <a:lnTo>
                      <a:pt x="35" y="325"/>
                    </a:lnTo>
                    <a:lnTo>
                      <a:pt x="35" y="326"/>
                    </a:lnTo>
                    <a:lnTo>
                      <a:pt x="35" y="326"/>
                    </a:lnTo>
                    <a:lnTo>
                      <a:pt x="37" y="327"/>
                    </a:lnTo>
                    <a:lnTo>
                      <a:pt x="37" y="328"/>
                    </a:lnTo>
                    <a:lnTo>
                      <a:pt x="36" y="328"/>
                    </a:lnTo>
                    <a:lnTo>
                      <a:pt x="36" y="328"/>
                    </a:lnTo>
                    <a:lnTo>
                      <a:pt x="33" y="328"/>
                    </a:lnTo>
                    <a:lnTo>
                      <a:pt x="33" y="328"/>
                    </a:lnTo>
                    <a:lnTo>
                      <a:pt x="31" y="329"/>
                    </a:lnTo>
                    <a:lnTo>
                      <a:pt x="31" y="330"/>
                    </a:lnTo>
                    <a:lnTo>
                      <a:pt x="31" y="330"/>
                    </a:lnTo>
                    <a:lnTo>
                      <a:pt x="31" y="330"/>
                    </a:lnTo>
                    <a:lnTo>
                      <a:pt x="32" y="332"/>
                    </a:lnTo>
                    <a:lnTo>
                      <a:pt x="34" y="332"/>
                    </a:lnTo>
                    <a:lnTo>
                      <a:pt x="34" y="332"/>
                    </a:lnTo>
                    <a:lnTo>
                      <a:pt x="39" y="332"/>
                    </a:lnTo>
                    <a:lnTo>
                      <a:pt x="42" y="332"/>
                    </a:lnTo>
                    <a:lnTo>
                      <a:pt x="44" y="331"/>
                    </a:lnTo>
                    <a:lnTo>
                      <a:pt x="44" y="331"/>
                    </a:lnTo>
                    <a:lnTo>
                      <a:pt x="46" y="328"/>
                    </a:lnTo>
                    <a:lnTo>
                      <a:pt x="49" y="327"/>
                    </a:lnTo>
                    <a:lnTo>
                      <a:pt x="49" y="327"/>
                    </a:lnTo>
                    <a:lnTo>
                      <a:pt x="50" y="327"/>
                    </a:lnTo>
                    <a:lnTo>
                      <a:pt x="50" y="326"/>
                    </a:lnTo>
                    <a:lnTo>
                      <a:pt x="51" y="324"/>
                    </a:lnTo>
                    <a:lnTo>
                      <a:pt x="51" y="321"/>
                    </a:lnTo>
                    <a:lnTo>
                      <a:pt x="51" y="321"/>
                    </a:lnTo>
                    <a:lnTo>
                      <a:pt x="55" y="319"/>
                    </a:lnTo>
                    <a:lnTo>
                      <a:pt x="58" y="318"/>
                    </a:lnTo>
                    <a:lnTo>
                      <a:pt x="58" y="318"/>
                    </a:lnTo>
                    <a:lnTo>
                      <a:pt x="61" y="316"/>
                    </a:lnTo>
                    <a:lnTo>
                      <a:pt x="63" y="314"/>
                    </a:lnTo>
                    <a:lnTo>
                      <a:pt x="63" y="314"/>
                    </a:lnTo>
                    <a:lnTo>
                      <a:pt x="66" y="313"/>
                    </a:lnTo>
                    <a:lnTo>
                      <a:pt x="70" y="312"/>
                    </a:lnTo>
                    <a:lnTo>
                      <a:pt x="70" y="312"/>
                    </a:lnTo>
                    <a:lnTo>
                      <a:pt x="73" y="312"/>
                    </a:lnTo>
                    <a:lnTo>
                      <a:pt x="76" y="310"/>
                    </a:lnTo>
                    <a:lnTo>
                      <a:pt x="80" y="308"/>
                    </a:lnTo>
                    <a:lnTo>
                      <a:pt x="80" y="308"/>
                    </a:lnTo>
                    <a:lnTo>
                      <a:pt x="82" y="308"/>
                    </a:lnTo>
                    <a:lnTo>
                      <a:pt x="84" y="308"/>
                    </a:lnTo>
                    <a:lnTo>
                      <a:pt x="84" y="308"/>
                    </a:lnTo>
                    <a:lnTo>
                      <a:pt x="92" y="303"/>
                    </a:lnTo>
                    <a:lnTo>
                      <a:pt x="92" y="303"/>
                    </a:lnTo>
                    <a:lnTo>
                      <a:pt x="96" y="300"/>
                    </a:lnTo>
                    <a:lnTo>
                      <a:pt x="101" y="297"/>
                    </a:lnTo>
                    <a:lnTo>
                      <a:pt x="101" y="297"/>
                    </a:lnTo>
                    <a:lnTo>
                      <a:pt x="104" y="293"/>
                    </a:lnTo>
                    <a:lnTo>
                      <a:pt x="106" y="289"/>
                    </a:lnTo>
                    <a:lnTo>
                      <a:pt x="106" y="289"/>
                    </a:lnTo>
                    <a:lnTo>
                      <a:pt x="106" y="289"/>
                    </a:lnTo>
                    <a:lnTo>
                      <a:pt x="108" y="290"/>
                    </a:lnTo>
                    <a:lnTo>
                      <a:pt x="109" y="294"/>
                    </a:lnTo>
                    <a:lnTo>
                      <a:pt x="109" y="294"/>
                    </a:lnTo>
                    <a:lnTo>
                      <a:pt x="112" y="297"/>
                    </a:lnTo>
                    <a:lnTo>
                      <a:pt x="112" y="298"/>
                    </a:lnTo>
                    <a:lnTo>
                      <a:pt x="113" y="297"/>
                    </a:lnTo>
                    <a:lnTo>
                      <a:pt x="113" y="297"/>
                    </a:lnTo>
                    <a:lnTo>
                      <a:pt x="114" y="290"/>
                    </a:lnTo>
                    <a:lnTo>
                      <a:pt x="115" y="288"/>
                    </a:lnTo>
                    <a:lnTo>
                      <a:pt x="116" y="287"/>
                    </a:lnTo>
                    <a:lnTo>
                      <a:pt x="117" y="287"/>
                    </a:lnTo>
                    <a:lnTo>
                      <a:pt x="117" y="287"/>
                    </a:lnTo>
                    <a:lnTo>
                      <a:pt x="123" y="288"/>
                    </a:lnTo>
                    <a:lnTo>
                      <a:pt x="125" y="288"/>
                    </a:lnTo>
                    <a:lnTo>
                      <a:pt x="125" y="287"/>
                    </a:lnTo>
                    <a:lnTo>
                      <a:pt x="125" y="287"/>
                    </a:lnTo>
                    <a:lnTo>
                      <a:pt x="122" y="284"/>
                    </a:lnTo>
                    <a:lnTo>
                      <a:pt x="122" y="282"/>
                    </a:lnTo>
                    <a:lnTo>
                      <a:pt x="123" y="282"/>
                    </a:lnTo>
                    <a:lnTo>
                      <a:pt x="123" y="282"/>
                    </a:lnTo>
                    <a:lnTo>
                      <a:pt x="125" y="283"/>
                    </a:lnTo>
                    <a:lnTo>
                      <a:pt x="126" y="285"/>
                    </a:lnTo>
                    <a:lnTo>
                      <a:pt x="126" y="285"/>
                    </a:lnTo>
                    <a:lnTo>
                      <a:pt x="127" y="285"/>
                    </a:lnTo>
                    <a:lnTo>
                      <a:pt x="128" y="287"/>
                    </a:lnTo>
                    <a:lnTo>
                      <a:pt x="128" y="287"/>
                    </a:lnTo>
                    <a:lnTo>
                      <a:pt x="131" y="291"/>
                    </a:lnTo>
                    <a:lnTo>
                      <a:pt x="132" y="294"/>
                    </a:lnTo>
                    <a:lnTo>
                      <a:pt x="133" y="294"/>
                    </a:lnTo>
                    <a:lnTo>
                      <a:pt x="133" y="294"/>
                    </a:lnTo>
                    <a:lnTo>
                      <a:pt x="138" y="294"/>
                    </a:lnTo>
                    <a:lnTo>
                      <a:pt x="144" y="294"/>
                    </a:lnTo>
                    <a:lnTo>
                      <a:pt x="144" y="294"/>
                    </a:lnTo>
                    <a:lnTo>
                      <a:pt x="145" y="294"/>
                    </a:lnTo>
                    <a:lnTo>
                      <a:pt x="146" y="295"/>
                    </a:lnTo>
                    <a:lnTo>
                      <a:pt x="146" y="296"/>
                    </a:lnTo>
                    <a:lnTo>
                      <a:pt x="146" y="296"/>
                    </a:lnTo>
                    <a:lnTo>
                      <a:pt x="144" y="297"/>
                    </a:lnTo>
                    <a:lnTo>
                      <a:pt x="139" y="299"/>
                    </a:lnTo>
                    <a:lnTo>
                      <a:pt x="139" y="299"/>
                    </a:lnTo>
                    <a:lnTo>
                      <a:pt x="138" y="299"/>
                    </a:lnTo>
                    <a:lnTo>
                      <a:pt x="138" y="299"/>
                    </a:lnTo>
                    <a:lnTo>
                      <a:pt x="141" y="300"/>
                    </a:lnTo>
                    <a:lnTo>
                      <a:pt x="141" y="300"/>
                    </a:lnTo>
                    <a:lnTo>
                      <a:pt x="142" y="300"/>
                    </a:lnTo>
                    <a:lnTo>
                      <a:pt x="142" y="301"/>
                    </a:lnTo>
                    <a:lnTo>
                      <a:pt x="142" y="302"/>
                    </a:lnTo>
                    <a:lnTo>
                      <a:pt x="142" y="304"/>
                    </a:lnTo>
                    <a:lnTo>
                      <a:pt x="142" y="304"/>
                    </a:lnTo>
                    <a:lnTo>
                      <a:pt x="140" y="306"/>
                    </a:lnTo>
                    <a:lnTo>
                      <a:pt x="138" y="307"/>
                    </a:lnTo>
                    <a:lnTo>
                      <a:pt x="136" y="308"/>
                    </a:lnTo>
                    <a:lnTo>
                      <a:pt x="135" y="309"/>
                    </a:lnTo>
                    <a:lnTo>
                      <a:pt x="135" y="309"/>
                    </a:lnTo>
                    <a:lnTo>
                      <a:pt x="135" y="311"/>
                    </a:lnTo>
                    <a:lnTo>
                      <a:pt x="136" y="312"/>
                    </a:lnTo>
                    <a:lnTo>
                      <a:pt x="137" y="313"/>
                    </a:lnTo>
                    <a:lnTo>
                      <a:pt x="138" y="314"/>
                    </a:lnTo>
                    <a:lnTo>
                      <a:pt x="138" y="314"/>
                    </a:lnTo>
                    <a:lnTo>
                      <a:pt x="137" y="317"/>
                    </a:lnTo>
                    <a:lnTo>
                      <a:pt x="136" y="318"/>
                    </a:lnTo>
                    <a:lnTo>
                      <a:pt x="136" y="318"/>
                    </a:lnTo>
                    <a:lnTo>
                      <a:pt x="136" y="319"/>
                    </a:lnTo>
                    <a:lnTo>
                      <a:pt x="136" y="320"/>
                    </a:lnTo>
                    <a:lnTo>
                      <a:pt x="135" y="320"/>
                    </a:lnTo>
                    <a:lnTo>
                      <a:pt x="135" y="320"/>
                    </a:lnTo>
                    <a:lnTo>
                      <a:pt x="133" y="321"/>
                    </a:lnTo>
                    <a:lnTo>
                      <a:pt x="132" y="322"/>
                    </a:lnTo>
                    <a:lnTo>
                      <a:pt x="130" y="325"/>
                    </a:lnTo>
                    <a:lnTo>
                      <a:pt x="130" y="325"/>
                    </a:lnTo>
                    <a:lnTo>
                      <a:pt x="133" y="331"/>
                    </a:lnTo>
                    <a:lnTo>
                      <a:pt x="133" y="331"/>
                    </a:lnTo>
                    <a:lnTo>
                      <a:pt x="134" y="331"/>
                    </a:lnTo>
                    <a:lnTo>
                      <a:pt x="137" y="332"/>
                    </a:lnTo>
                    <a:lnTo>
                      <a:pt x="137" y="332"/>
                    </a:lnTo>
                    <a:lnTo>
                      <a:pt x="139" y="333"/>
                    </a:lnTo>
                    <a:lnTo>
                      <a:pt x="141" y="334"/>
                    </a:lnTo>
                    <a:lnTo>
                      <a:pt x="141" y="336"/>
                    </a:lnTo>
                    <a:lnTo>
                      <a:pt x="140" y="338"/>
                    </a:lnTo>
                    <a:lnTo>
                      <a:pt x="140" y="338"/>
                    </a:lnTo>
                    <a:lnTo>
                      <a:pt x="137" y="341"/>
                    </a:lnTo>
                    <a:lnTo>
                      <a:pt x="135" y="343"/>
                    </a:lnTo>
                    <a:lnTo>
                      <a:pt x="135" y="343"/>
                    </a:lnTo>
                    <a:lnTo>
                      <a:pt x="133" y="343"/>
                    </a:lnTo>
                    <a:lnTo>
                      <a:pt x="132" y="345"/>
                    </a:lnTo>
                    <a:lnTo>
                      <a:pt x="132" y="345"/>
                    </a:lnTo>
                    <a:lnTo>
                      <a:pt x="130" y="348"/>
                    </a:lnTo>
                    <a:lnTo>
                      <a:pt x="129" y="350"/>
                    </a:lnTo>
                    <a:lnTo>
                      <a:pt x="129" y="350"/>
                    </a:lnTo>
                    <a:lnTo>
                      <a:pt x="128" y="351"/>
                    </a:lnTo>
                    <a:lnTo>
                      <a:pt x="129" y="352"/>
                    </a:lnTo>
                    <a:lnTo>
                      <a:pt x="130" y="352"/>
                    </a:lnTo>
                    <a:lnTo>
                      <a:pt x="130" y="352"/>
                    </a:lnTo>
                    <a:lnTo>
                      <a:pt x="131" y="353"/>
                    </a:lnTo>
                    <a:lnTo>
                      <a:pt x="132" y="353"/>
                    </a:lnTo>
                    <a:lnTo>
                      <a:pt x="133" y="354"/>
                    </a:lnTo>
                    <a:lnTo>
                      <a:pt x="135" y="354"/>
                    </a:lnTo>
                    <a:lnTo>
                      <a:pt x="135" y="354"/>
                    </a:lnTo>
                    <a:lnTo>
                      <a:pt x="137" y="356"/>
                    </a:lnTo>
                    <a:lnTo>
                      <a:pt x="138" y="358"/>
                    </a:lnTo>
                    <a:lnTo>
                      <a:pt x="139" y="359"/>
                    </a:lnTo>
                    <a:lnTo>
                      <a:pt x="140" y="360"/>
                    </a:lnTo>
                    <a:lnTo>
                      <a:pt x="140" y="360"/>
                    </a:lnTo>
                    <a:lnTo>
                      <a:pt x="142" y="360"/>
                    </a:lnTo>
                    <a:lnTo>
                      <a:pt x="144" y="361"/>
                    </a:lnTo>
                    <a:lnTo>
                      <a:pt x="146" y="361"/>
                    </a:lnTo>
                    <a:lnTo>
                      <a:pt x="147" y="360"/>
                    </a:lnTo>
                    <a:lnTo>
                      <a:pt x="147" y="360"/>
                    </a:lnTo>
                    <a:lnTo>
                      <a:pt x="149" y="358"/>
                    </a:lnTo>
                    <a:lnTo>
                      <a:pt x="149" y="356"/>
                    </a:lnTo>
                    <a:lnTo>
                      <a:pt x="149" y="354"/>
                    </a:lnTo>
                    <a:lnTo>
                      <a:pt x="151" y="356"/>
                    </a:lnTo>
                    <a:lnTo>
                      <a:pt x="151" y="356"/>
                    </a:lnTo>
                    <a:lnTo>
                      <a:pt x="155" y="359"/>
                    </a:lnTo>
                    <a:lnTo>
                      <a:pt x="157" y="360"/>
                    </a:lnTo>
                    <a:lnTo>
                      <a:pt x="158" y="359"/>
                    </a:lnTo>
                    <a:lnTo>
                      <a:pt x="158" y="359"/>
                    </a:lnTo>
                    <a:lnTo>
                      <a:pt x="161" y="357"/>
                    </a:lnTo>
                    <a:lnTo>
                      <a:pt x="163" y="354"/>
                    </a:lnTo>
                    <a:lnTo>
                      <a:pt x="165" y="354"/>
                    </a:lnTo>
                    <a:lnTo>
                      <a:pt x="165" y="354"/>
                    </a:lnTo>
                    <a:lnTo>
                      <a:pt x="167" y="353"/>
                    </a:lnTo>
                    <a:lnTo>
                      <a:pt x="169" y="352"/>
                    </a:lnTo>
                    <a:lnTo>
                      <a:pt x="170" y="351"/>
                    </a:lnTo>
                    <a:lnTo>
                      <a:pt x="172" y="352"/>
                    </a:lnTo>
                    <a:lnTo>
                      <a:pt x="172" y="352"/>
                    </a:lnTo>
                    <a:lnTo>
                      <a:pt x="174" y="356"/>
                    </a:lnTo>
                    <a:lnTo>
                      <a:pt x="176" y="357"/>
                    </a:lnTo>
                    <a:lnTo>
                      <a:pt x="177" y="357"/>
                    </a:lnTo>
                    <a:lnTo>
                      <a:pt x="177" y="357"/>
                    </a:lnTo>
                    <a:lnTo>
                      <a:pt x="182" y="356"/>
                    </a:lnTo>
                    <a:lnTo>
                      <a:pt x="183" y="357"/>
                    </a:lnTo>
                    <a:lnTo>
                      <a:pt x="183" y="357"/>
                    </a:lnTo>
                    <a:lnTo>
                      <a:pt x="183" y="357"/>
                    </a:lnTo>
                    <a:lnTo>
                      <a:pt x="179" y="358"/>
                    </a:lnTo>
                    <a:lnTo>
                      <a:pt x="178" y="358"/>
                    </a:lnTo>
                    <a:lnTo>
                      <a:pt x="177" y="359"/>
                    </a:lnTo>
                    <a:lnTo>
                      <a:pt x="177" y="359"/>
                    </a:lnTo>
                    <a:lnTo>
                      <a:pt x="174" y="361"/>
                    </a:lnTo>
                    <a:lnTo>
                      <a:pt x="173" y="362"/>
                    </a:lnTo>
                    <a:lnTo>
                      <a:pt x="172" y="363"/>
                    </a:lnTo>
                    <a:lnTo>
                      <a:pt x="172" y="363"/>
                    </a:lnTo>
                    <a:lnTo>
                      <a:pt x="170" y="362"/>
                    </a:lnTo>
                    <a:lnTo>
                      <a:pt x="169" y="362"/>
                    </a:lnTo>
                    <a:lnTo>
                      <a:pt x="169" y="364"/>
                    </a:lnTo>
                    <a:lnTo>
                      <a:pt x="169" y="364"/>
                    </a:lnTo>
                    <a:lnTo>
                      <a:pt x="168" y="368"/>
                    </a:lnTo>
                    <a:lnTo>
                      <a:pt x="168" y="369"/>
                    </a:lnTo>
                    <a:lnTo>
                      <a:pt x="167" y="370"/>
                    </a:lnTo>
                    <a:lnTo>
                      <a:pt x="167" y="370"/>
                    </a:lnTo>
                    <a:lnTo>
                      <a:pt x="165" y="373"/>
                    </a:lnTo>
                    <a:lnTo>
                      <a:pt x="163" y="376"/>
                    </a:lnTo>
                    <a:lnTo>
                      <a:pt x="163" y="376"/>
                    </a:lnTo>
                    <a:lnTo>
                      <a:pt x="163" y="378"/>
                    </a:lnTo>
                    <a:lnTo>
                      <a:pt x="163" y="379"/>
                    </a:lnTo>
                    <a:lnTo>
                      <a:pt x="164" y="379"/>
                    </a:lnTo>
                    <a:lnTo>
                      <a:pt x="164" y="379"/>
                    </a:lnTo>
                    <a:lnTo>
                      <a:pt x="167" y="378"/>
                    </a:lnTo>
                    <a:lnTo>
                      <a:pt x="168" y="377"/>
                    </a:lnTo>
                    <a:lnTo>
                      <a:pt x="168" y="376"/>
                    </a:lnTo>
                    <a:lnTo>
                      <a:pt x="168" y="376"/>
                    </a:lnTo>
                    <a:lnTo>
                      <a:pt x="167" y="374"/>
                    </a:lnTo>
                    <a:lnTo>
                      <a:pt x="167" y="373"/>
                    </a:lnTo>
                    <a:lnTo>
                      <a:pt x="167" y="373"/>
                    </a:lnTo>
                    <a:lnTo>
                      <a:pt x="168" y="373"/>
                    </a:lnTo>
                    <a:lnTo>
                      <a:pt x="170" y="373"/>
                    </a:lnTo>
                    <a:lnTo>
                      <a:pt x="170" y="373"/>
                    </a:lnTo>
                    <a:lnTo>
                      <a:pt x="170" y="373"/>
                    </a:lnTo>
                    <a:lnTo>
                      <a:pt x="170" y="372"/>
                    </a:lnTo>
                    <a:lnTo>
                      <a:pt x="171" y="372"/>
                    </a:lnTo>
                    <a:lnTo>
                      <a:pt x="172" y="373"/>
                    </a:lnTo>
                    <a:lnTo>
                      <a:pt x="172" y="373"/>
                    </a:lnTo>
                    <a:lnTo>
                      <a:pt x="176" y="374"/>
                    </a:lnTo>
                    <a:lnTo>
                      <a:pt x="177" y="376"/>
                    </a:lnTo>
                    <a:lnTo>
                      <a:pt x="177" y="376"/>
                    </a:lnTo>
                    <a:lnTo>
                      <a:pt x="177" y="377"/>
                    </a:lnTo>
                    <a:lnTo>
                      <a:pt x="179" y="377"/>
                    </a:lnTo>
                    <a:lnTo>
                      <a:pt x="179" y="377"/>
                    </a:lnTo>
                    <a:lnTo>
                      <a:pt x="184" y="376"/>
                    </a:lnTo>
                    <a:lnTo>
                      <a:pt x="184" y="376"/>
                    </a:lnTo>
                    <a:lnTo>
                      <a:pt x="186" y="375"/>
                    </a:lnTo>
                    <a:lnTo>
                      <a:pt x="187" y="375"/>
                    </a:lnTo>
                    <a:lnTo>
                      <a:pt x="187" y="376"/>
                    </a:lnTo>
                    <a:lnTo>
                      <a:pt x="187" y="376"/>
                    </a:lnTo>
                    <a:lnTo>
                      <a:pt x="187" y="377"/>
                    </a:lnTo>
                    <a:lnTo>
                      <a:pt x="186" y="378"/>
                    </a:lnTo>
                    <a:lnTo>
                      <a:pt x="184" y="379"/>
                    </a:lnTo>
                    <a:lnTo>
                      <a:pt x="184" y="379"/>
                    </a:lnTo>
                    <a:lnTo>
                      <a:pt x="182" y="380"/>
                    </a:lnTo>
                    <a:lnTo>
                      <a:pt x="182" y="381"/>
                    </a:lnTo>
                    <a:lnTo>
                      <a:pt x="182" y="382"/>
                    </a:lnTo>
                    <a:lnTo>
                      <a:pt x="182" y="382"/>
                    </a:lnTo>
                    <a:lnTo>
                      <a:pt x="185" y="383"/>
                    </a:lnTo>
                    <a:lnTo>
                      <a:pt x="187" y="386"/>
                    </a:lnTo>
                    <a:lnTo>
                      <a:pt x="187" y="386"/>
                    </a:lnTo>
                    <a:lnTo>
                      <a:pt x="188" y="389"/>
                    </a:lnTo>
                    <a:lnTo>
                      <a:pt x="190" y="389"/>
                    </a:lnTo>
                    <a:lnTo>
                      <a:pt x="190" y="389"/>
                    </a:lnTo>
                    <a:lnTo>
                      <a:pt x="191" y="390"/>
                    </a:lnTo>
                    <a:lnTo>
                      <a:pt x="192" y="391"/>
                    </a:lnTo>
                    <a:lnTo>
                      <a:pt x="192" y="391"/>
                    </a:lnTo>
                    <a:lnTo>
                      <a:pt x="192" y="392"/>
                    </a:lnTo>
                    <a:lnTo>
                      <a:pt x="192" y="392"/>
                    </a:lnTo>
                    <a:lnTo>
                      <a:pt x="190" y="392"/>
                    </a:lnTo>
                    <a:lnTo>
                      <a:pt x="188" y="392"/>
                    </a:lnTo>
                    <a:lnTo>
                      <a:pt x="188" y="392"/>
                    </a:lnTo>
                    <a:lnTo>
                      <a:pt x="187" y="390"/>
                    </a:lnTo>
                    <a:lnTo>
                      <a:pt x="185" y="389"/>
                    </a:lnTo>
                    <a:lnTo>
                      <a:pt x="185" y="389"/>
                    </a:lnTo>
                    <a:lnTo>
                      <a:pt x="184" y="386"/>
                    </a:lnTo>
                    <a:lnTo>
                      <a:pt x="183" y="385"/>
                    </a:lnTo>
                    <a:lnTo>
                      <a:pt x="182" y="386"/>
                    </a:lnTo>
                    <a:lnTo>
                      <a:pt x="182" y="386"/>
                    </a:lnTo>
                    <a:lnTo>
                      <a:pt x="180" y="388"/>
                    </a:lnTo>
                    <a:lnTo>
                      <a:pt x="179" y="390"/>
                    </a:lnTo>
                    <a:lnTo>
                      <a:pt x="179" y="390"/>
                    </a:lnTo>
                    <a:lnTo>
                      <a:pt x="178" y="392"/>
                    </a:lnTo>
                    <a:lnTo>
                      <a:pt x="178" y="393"/>
                    </a:lnTo>
                    <a:lnTo>
                      <a:pt x="178" y="394"/>
                    </a:lnTo>
                    <a:lnTo>
                      <a:pt x="178" y="394"/>
                    </a:lnTo>
                    <a:lnTo>
                      <a:pt x="180" y="394"/>
                    </a:lnTo>
                    <a:lnTo>
                      <a:pt x="181" y="395"/>
                    </a:lnTo>
                    <a:lnTo>
                      <a:pt x="181" y="395"/>
                    </a:lnTo>
                    <a:lnTo>
                      <a:pt x="183" y="393"/>
                    </a:lnTo>
                    <a:lnTo>
                      <a:pt x="184" y="393"/>
                    </a:lnTo>
                    <a:lnTo>
                      <a:pt x="184" y="395"/>
                    </a:lnTo>
                    <a:lnTo>
                      <a:pt x="184" y="395"/>
                    </a:lnTo>
                    <a:lnTo>
                      <a:pt x="184" y="396"/>
                    </a:lnTo>
                    <a:lnTo>
                      <a:pt x="182" y="396"/>
                    </a:lnTo>
                    <a:lnTo>
                      <a:pt x="182" y="396"/>
                    </a:lnTo>
                    <a:lnTo>
                      <a:pt x="180" y="396"/>
                    </a:lnTo>
                    <a:lnTo>
                      <a:pt x="179" y="397"/>
                    </a:lnTo>
                    <a:lnTo>
                      <a:pt x="177" y="398"/>
                    </a:lnTo>
                    <a:lnTo>
                      <a:pt x="177" y="398"/>
                    </a:lnTo>
                    <a:lnTo>
                      <a:pt x="171" y="401"/>
                    </a:lnTo>
                    <a:lnTo>
                      <a:pt x="171" y="401"/>
                    </a:lnTo>
                    <a:lnTo>
                      <a:pt x="170" y="402"/>
                    </a:lnTo>
                    <a:lnTo>
                      <a:pt x="170" y="403"/>
                    </a:lnTo>
                    <a:lnTo>
                      <a:pt x="171" y="403"/>
                    </a:lnTo>
                    <a:lnTo>
                      <a:pt x="171" y="403"/>
                    </a:lnTo>
                    <a:lnTo>
                      <a:pt x="173" y="402"/>
                    </a:lnTo>
                    <a:lnTo>
                      <a:pt x="174" y="403"/>
                    </a:lnTo>
                    <a:lnTo>
                      <a:pt x="176" y="404"/>
                    </a:lnTo>
                    <a:lnTo>
                      <a:pt x="176" y="404"/>
                    </a:lnTo>
                    <a:lnTo>
                      <a:pt x="177" y="411"/>
                    </a:lnTo>
                    <a:lnTo>
                      <a:pt x="177" y="411"/>
                    </a:lnTo>
                    <a:lnTo>
                      <a:pt x="177" y="413"/>
                    </a:lnTo>
                    <a:lnTo>
                      <a:pt x="176" y="414"/>
                    </a:lnTo>
                    <a:lnTo>
                      <a:pt x="174" y="413"/>
                    </a:lnTo>
                    <a:lnTo>
                      <a:pt x="174" y="413"/>
                    </a:lnTo>
                    <a:lnTo>
                      <a:pt x="173" y="411"/>
                    </a:lnTo>
                    <a:lnTo>
                      <a:pt x="172" y="410"/>
                    </a:lnTo>
                    <a:lnTo>
                      <a:pt x="172" y="410"/>
                    </a:lnTo>
                    <a:lnTo>
                      <a:pt x="171" y="410"/>
                    </a:lnTo>
                    <a:lnTo>
                      <a:pt x="170" y="411"/>
                    </a:lnTo>
                    <a:lnTo>
                      <a:pt x="170" y="411"/>
                    </a:lnTo>
                    <a:lnTo>
                      <a:pt x="170" y="413"/>
                    </a:lnTo>
                    <a:lnTo>
                      <a:pt x="170" y="414"/>
                    </a:lnTo>
                    <a:lnTo>
                      <a:pt x="169" y="415"/>
                    </a:lnTo>
                    <a:lnTo>
                      <a:pt x="169" y="415"/>
                    </a:lnTo>
                    <a:lnTo>
                      <a:pt x="166" y="416"/>
                    </a:lnTo>
                    <a:lnTo>
                      <a:pt x="166" y="416"/>
                    </a:lnTo>
                    <a:lnTo>
                      <a:pt x="165" y="415"/>
                    </a:lnTo>
                    <a:lnTo>
                      <a:pt x="166" y="415"/>
                    </a:lnTo>
                    <a:lnTo>
                      <a:pt x="167" y="414"/>
                    </a:lnTo>
                    <a:lnTo>
                      <a:pt x="167" y="414"/>
                    </a:lnTo>
                    <a:lnTo>
                      <a:pt x="168" y="414"/>
                    </a:lnTo>
                    <a:lnTo>
                      <a:pt x="168" y="413"/>
                    </a:lnTo>
                    <a:lnTo>
                      <a:pt x="169" y="412"/>
                    </a:lnTo>
                    <a:lnTo>
                      <a:pt x="169" y="412"/>
                    </a:lnTo>
                    <a:lnTo>
                      <a:pt x="168" y="411"/>
                    </a:lnTo>
                    <a:lnTo>
                      <a:pt x="167" y="409"/>
                    </a:lnTo>
                    <a:lnTo>
                      <a:pt x="167" y="409"/>
                    </a:lnTo>
                    <a:lnTo>
                      <a:pt x="167" y="408"/>
                    </a:lnTo>
                    <a:lnTo>
                      <a:pt x="167" y="408"/>
                    </a:lnTo>
                    <a:lnTo>
                      <a:pt x="167" y="408"/>
                    </a:lnTo>
                    <a:lnTo>
                      <a:pt x="164" y="409"/>
                    </a:lnTo>
                    <a:lnTo>
                      <a:pt x="162" y="410"/>
                    </a:lnTo>
                    <a:lnTo>
                      <a:pt x="162" y="410"/>
                    </a:lnTo>
                    <a:lnTo>
                      <a:pt x="161" y="411"/>
                    </a:lnTo>
                    <a:lnTo>
                      <a:pt x="159" y="409"/>
                    </a:lnTo>
                    <a:lnTo>
                      <a:pt x="159" y="409"/>
                    </a:lnTo>
                    <a:lnTo>
                      <a:pt x="158" y="407"/>
                    </a:lnTo>
                    <a:lnTo>
                      <a:pt x="158" y="406"/>
                    </a:lnTo>
                    <a:lnTo>
                      <a:pt x="157" y="404"/>
                    </a:lnTo>
                    <a:lnTo>
                      <a:pt x="157" y="404"/>
                    </a:lnTo>
                    <a:lnTo>
                      <a:pt x="158" y="399"/>
                    </a:lnTo>
                    <a:lnTo>
                      <a:pt x="158" y="399"/>
                    </a:lnTo>
                    <a:lnTo>
                      <a:pt x="158" y="398"/>
                    </a:lnTo>
                    <a:lnTo>
                      <a:pt x="157" y="398"/>
                    </a:lnTo>
                    <a:lnTo>
                      <a:pt x="155" y="400"/>
                    </a:lnTo>
                    <a:lnTo>
                      <a:pt x="155" y="400"/>
                    </a:lnTo>
                    <a:lnTo>
                      <a:pt x="154" y="400"/>
                    </a:lnTo>
                    <a:lnTo>
                      <a:pt x="152" y="401"/>
                    </a:lnTo>
                    <a:lnTo>
                      <a:pt x="151" y="400"/>
                    </a:lnTo>
                    <a:lnTo>
                      <a:pt x="150" y="400"/>
                    </a:lnTo>
                    <a:lnTo>
                      <a:pt x="150" y="400"/>
                    </a:lnTo>
                    <a:lnTo>
                      <a:pt x="148" y="398"/>
                    </a:lnTo>
                    <a:lnTo>
                      <a:pt x="145" y="398"/>
                    </a:lnTo>
                    <a:lnTo>
                      <a:pt x="145" y="398"/>
                    </a:lnTo>
                    <a:lnTo>
                      <a:pt x="141" y="399"/>
                    </a:lnTo>
                    <a:lnTo>
                      <a:pt x="140" y="399"/>
                    </a:lnTo>
                    <a:lnTo>
                      <a:pt x="141" y="399"/>
                    </a:lnTo>
                    <a:lnTo>
                      <a:pt x="141" y="399"/>
                    </a:lnTo>
                    <a:lnTo>
                      <a:pt x="146" y="399"/>
                    </a:lnTo>
                    <a:lnTo>
                      <a:pt x="147" y="399"/>
                    </a:lnTo>
                    <a:lnTo>
                      <a:pt x="148" y="399"/>
                    </a:lnTo>
                    <a:lnTo>
                      <a:pt x="148" y="399"/>
                    </a:lnTo>
                    <a:lnTo>
                      <a:pt x="149" y="402"/>
                    </a:lnTo>
                    <a:lnTo>
                      <a:pt x="150" y="404"/>
                    </a:lnTo>
                    <a:lnTo>
                      <a:pt x="150" y="404"/>
                    </a:lnTo>
                    <a:lnTo>
                      <a:pt x="150" y="406"/>
                    </a:lnTo>
                    <a:lnTo>
                      <a:pt x="151" y="406"/>
                    </a:lnTo>
                    <a:lnTo>
                      <a:pt x="152" y="406"/>
                    </a:lnTo>
                    <a:lnTo>
                      <a:pt x="152" y="406"/>
                    </a:lnTo>
                    <a:lnTo>
                      <a:pt x="154" y="405"/>
                    </a:lnTo>
                    <a:lnTo>
                      <a:pt x="154" y="404"/>
                    </a:lnTo>
                    <a:lnTo>
                      <a:pt x="154" y="405"/>
                    </a:lnTo>
                    <a:lnTo>
                      <a:pt x="154" y="405"/>
                    </a:lnTo>
                    <a:lnTo>
                      <a:pt x="155" y="408"/>
                    </a:lnTo>
                    <a:lnTo>
                      <a:pt x="157" y="410"/>
                    </a:lnTo>
                    <a:lnTo>
                      <a:pt x="157" y="410"/>
                    </a:lnTo>
                    <a:lnTo>
                      <a:pt x="159" y="412"/>
                    </a:lnTo>
                    <a:lnTo>
                      <a:pt x="160" y="412"/>
                    </a:lnTo>
                    <a:lnTo>
                      <a:pt x="160" y="413"/>
                    </a:lnTo>
                    <a:lnTo>
                      <a:pt x="160" y="413"/>
                    </a:lnTo>
                    <a:lnTo>
                      <a:pt x="159" y="414"/>
                    </a:lnTo>
                    <a:lnTo>
                      <a:pt x="158" y="415"/>
                    </a:lnTo>
                    <a:lnTo>
                      <a:pt x="157" y="415"/>
                    </a:lnTo>
                    <a:lnTo>
                      <a:pt x="157" y="415"/>
                    </a:lnTo>
                    <a:lnTo>
                      <a:pt x="156" y="414"/>
                    </a:lnTo>
                    <a:lnTo>
                      <a:pt x="154" y="415"/>
                    </a:lnTo>
                    <a:lnTo>
                      <a:pt x="154" y="415"/>
                    </a:lnTo>
                    <a:lnTo>
                      <a:pt x="150" y="416"/>
                    </a:lnTo>
                    <a:lnTo>
                      <a:pt x="150" y="416"/>
                    </a:lnTo>
                    <a:lnTo>
                      <a:pt x="149" y="417"/>
                    </a:lnTo>
                    <a:lnTo>
                      <a:pt x="149" y="419"/>
                    </a:lnTo>
                    <a:lnTo>
                      <a:pt x="149" y="419"/>
                    </a:lnTo>
                    <a:lnTo>
                      <a:pt x="148" y="420"/>
                    </a:lnTo>
                    <a:lnTo>
                      <a:pt x="147" y="421"/>
                    </a:lnTo>
                    <a:lnTo>
                      <a:pt x="147" y="421"/>
                    </a:lnTo>
                    <a:lnTo>
                      <a:pt x="147" y="422"/>
                    </a:lnTo>
                    <a:lnTo>
                      <a:pt x="149" y="422"/>
                    </a:lnTo>
                    <a:lnTo>
                      <a:pt x="149" y="422"/>
                    </a:lnTo>
                    <a:lnTo>
                      <a:pt x="151" y="423"/>
                    </a:lnTo>
                    <a:lnTo>
                      <a:pt x="152" y="424"/>
                    </a:lnTo>
                    <a:lnTo>
                      <a:pt x="153" y="425"/>
                    </a:lnTo>
                    <a:lnTo>
                      <a:pt x="153" y="425"/>
                    </a:lnTo>
                    <a:lnTo>
                      <a:pt x="153" y="427"/>
                    </a:lnTo>
                    <a:lnTo>
                      <a:pt x="153" y="429"/>
                    </a:lnTo>
                    <a:lnTo>
                      <a:pt x="153" y="429"/>
                    </a:lnTo>
                    <a:lnTo>
                      <a:pt x="154" y="430"/>
                    </a:lnTo>
                    <a:lnTo>
                      <a:pt x="156" y="430"/>
                    </a:lnTo>
                    <a:lnTo>
                      <a:pt x="156" y="430"/>
                    </a:lnTo>
                    <a:lnTo>
                      <a:pt x="157" y="430"/>
                    </a:lnTo>
                    <a:lnTo>
                      <a:pt x="158" y="429"/>
                    </a:lnTo>
                    <a:lnTo>
                      <a:pt x="158" y="429"/>
                    </a:lnTo>
                    <a:lnTo>
                      <a:pt x="159" y="428"/>
                    </a:lnTo>
                    <a:lnTo>
                      <a:pt x="161" y="428"/>
                    </a:lnTo>
                    <a:lnTo>
                      <a:pt x="161" y="428"/>
                    </a:lnTo>
                    <a:lnTo>
                      <a:pt x="163" y="428"/>
                    </a:lnTo>
                    <a:lnTo>
                      <a:pt x="163" y="429"/>
                    </a:lnTo>
                    <a:lnTo>
                      <a:pt x="163" y="429"/>
                    </a:lnTo>
                    <a:lnTo>
                      <a:pt x="164" y="430"/>
                    </a:lnTo>
                    <a:lnTo>
                      <a:pt x="165" y="430"/>
                    </a:lnTo>
                    <a:lnTo>
                      <a:pt x="168" y="428"/>
                    </a:lnTo>
                    <a:lnTo>
                      <a:pt x="171" y="429"/>
                    </a:lnTo>
                    <a:lnTo>
                      <a:pt x="171" y="429"/>
                    </a:lnTo>
                    <a:lnTo>
                      <a:pt x="171" y="429"/>
                    </a:lnTo>
                    <a:lnTo>
                      <a:pt x="172" y="431"/>
                    </a:lnTo>
                    <a:lnTo>
                      <a:pt x="172" y="431"/>
                    </a:lnTo>
                    <a:lnTo>
                      <a:pt x="172" y="432"/>
                    </a:lnTo>
                    <a:lnTo>
                      <a:pt x="172" y="433"/>
                    </a:lnTo>
                    <a:lnTo>
                      <a:pt x="172" y="433"/>
                    </a:lnTo>
                    <a:lnTo>
                      <a:pt x="177" y="434"/>
                    </a:lnTo>
                    <a:lnTo>
                      <a:pt x="177" y="434"/>
                    </a:lnTo>
                    <a:lnTo>
                      <a:pt x="178" y="434"/>
                    </a:lnTo>
                    <a:lnTo>
                      <a:pt x="179" y="434"/>
                    </a:lnTo>
                    <a:lnTo>
                      <a:pt x="178" y="435"/>
                    </a:lnTo>
                    <a:lnTo>
                      <a:pt x="178" y="435"/>
                    </a:lnTo>
                    <a:lnTo>
                      <a:pt x="176" y="438"/>
                    </a:lnTo>
                    <a:lnTo>
                      <a:pt x="174" y="438"/>
                    </a:lnTo>
                    <a:lnTo>
                      <a:pt x="174" y="438"/>
                    </a:lnTo>
                    <a:lnTo>
                      <a:pt x="172" y="436"/>
                    </a:lnTo>
                    <a:lnTo>
                      <a:pt x="170" y="435"/>
                    </a:lnTo>
                    <a:lnTo>
                      <a:pt x="168" y="435"/>
                    </a:lnTo>
                    <a:lnTo>
                      <a:pt x="168" y="435"/>
                    </a:lnTo>
                    <a:lnTo>
                      <a:pt x="165" y="436"/>
                    </a:lnTo>
                    <a:lnTo>
                      <a:pt x="164" y="437"/>
                    </a:lnTo>
                    <a:lnTo>
                      <a:pt x="162" y="436"/>
                    </a:lnTo>
                    <a:lnTo>
                      <a:pt x="162" y="436"/>
                    </a:lnTo>
                    <a:lnTo>
                      <a:pt x="161" y="435"/>
                    </a:lnTo>
                    <a:lnTo>
                      <a:pt x="160" y="435"/>
                    </a:lnTo>
                    <a:lnTo>
                      <a:pt x="159" y="434"/>
                    </a:lnTo>
                    <a:lnTo>
                      <a:pt x="157" y="434"/>
                    </a:lnTo>
                    <a:lnTo>
                      <a:pt x="157" y="434"/>
                    </a:lnTo>
                    <a:lnTo>
                      <a:pt x="154" y="435"/>
                    </a:lnTo>
                    <a:lnTo>
                      <a:pt x="154" y="435"/>
                    </a:lnTo>
                    <a:lnTo>
                      <a:pt x="155" y="435"/>
                    </a:lnTo>
                    <a:lnTo>
                      <a:pt x="155" y="435"/>
                    </a:lnTo>
                    <a:lnTo>
                      <a:pt x="159" y="436"/>
                    </a:lnTo>
                    <a:lnTo>
                      <a:pt x="160" y="436"/>
                    </a:lnTo>
                    <a:lnTo>
                      <a:pt x="161" y="437"/>
                    </a:lnTo>
                    <a:lnTo>
                      <a:pt x="161" y="437"/>
                    </a:lnTo>
                    <a:lnTo>
                      <a:pt x="160" y="439"/>
                    </a:lnTo>
                    <a:lnTo>
                      <a:pt x="160" y="440"/>
                    </a:lnTo>
                    <a:lnTo>
                      <a:pt x="161" y="440"/>
                    </a:lnTo>
                    <a:lnTo>
                      <a:pt x="161" y="440"/>
                    </a:lnTo>
                    <a:lnTo>
                      <a:pt x="163" y="441"/>
                    </a:lnTo>
                    <a:lnTo>
                      <a:pt x="163" y="443"/>
                    </a:lnTo>
                    <a:lnTo>
                      <a:pt x="163" y="443"/>
                    </a:lnTo>
                    <a:lnTo>
                      <a:pt x="164" y="444"/>
                    </a:lnTo>
                    <a:lnTo>
                      <a:pt x="165" y="445"/>
                    </a:lnTo>
                    <a:lnTo>
                      <a:pt x="164" y="446"/>
                    </a:lnTo>
                    <a:lnTo>
                      <a:pt x="164" y="446"/>
                    </a:lnTo>
                    <a:lnTo>
                      <a:pt x="163" y="447"/>
                    </a:lnTo>
                    <a:lnTo>
                      <a:pt x="161" y="449"/>
                    </a:lnTo>
                    <a:lnTo>
                      <a:pt x="161" y="449"/>
                    </a:lnTo>
                    <a:lnTo>
                      <a:pt x="161" y="449"/>
                    </a:lnTo>
                    <a:lnTo>
                      <a:pt x="161" y="451"/>
                    </a:lnTo>
                    <a:lnTo>
                      <a:pt x="161" y="453"/>
                    </a:lnTo>
                    <a:lnTo>
                      <a:pt x="161" y="453"/>
                    </a:lnTo>
                    <a:lnTo>
                      <a:pt x="162" y="454"/>
                    </a:lnTo>
                    <a:lnTo>
                      <a:pt x="164" y="456"/>
                    </a:lnTo>
                    <a:lnTo>
                      <a:pt x="164" y="456"/>
                    </a:lnTo>
                    <a:lnTo>
                      <a:pt x="165" y="459"/>
                    </a:lnTo>
                    <a:lnTo>
                      <a:pt x="165" y="460"/>
                    </a:lnTo>
                    <a:lnTo>
                      <a:pt x="164" y="461"/>
                    </a:lnTo>
                    <a:lnTo>
                      <a:pt x="164" y="461"/>
                    </a:lnTo>
                    <a:lnTo>
                      <a:pt x="160" y="462"/>
                    </a:lnTo>
                    <a:lnTo>
                      <a:pt x="157" y="463"/>
                    </a:lnTo>
                    <a:lnTo>
                      <a:pt x="156" y="463"/>
                    </a:lnTo>
                    <a:lnTo>
                      <a:pt x="156" y="463"/>
                    </a:lnTo>
                    <a:lnTo>
                      <a:pt x="156" y="462"/>
                    </a:lnTo>
                    <a:lnTo>
                      <a:pt x="155" y="461"/>
                    </a:lnTo>
                    <a:lnTo>
                      <a:pt x="154" y="461"/>
                    </a:lnTo>
                    <a:lnTo>
                      <a:pt x="154" y="461"/>
                    </a:lnTo>
                    <a:lnTo>
                      <a:pt x="153" y="462"/>
                    </a:lnTo>
                    <a:lnTo>
                      <a:pt x="153" y="464"/>
                    </a:lnTo>
                    <a:lnTo>
                      <a:pt x="153" y="465"/>
                    </a:lnTo>
                    <a:lnTo>
                      <a:pt x="151" y="465"/>
                    </a:lnTo>
                    <a:lnTo>
                      <a:pt x="151" y="465"/>
                    </a:lnTo>
                    <a:lnTo>
                      <a:pt x="149" y="463"/>
                    </a:lnTo>
                    <a:lnTo>
                      <a:pt x="147" y="461"/>
                    </a:lnTo>
                    <a:lnTo>
                      <a:pt x="147" y="461"/>
                    </a:lnTo>
                    <a:lnTo>
                      <a:pt x="145" y="460"/>
                    </a:lnTo>
                    <a:lnTo>
                      <a:pt x="144" y="460"/>
                    </a:lnTo>
                    <a:lnTo>
                      <a:pt x="144" y="460"/>
                    </a:lnTo>
                    <a:lnTo>
                      <a:pt x="142" y="459"/>
                    </a:lnTo>
                    <a:lnTo>
                      <a:pt x="142" y="458"/>
                    </a:lnTo>
                    <a:lnTo>
                      <a:pt x="142" y="457"/>
                    </a:lnTo>
                    <a:lnTo>
                      <a:pt x="141" y="457"/>
                    </a:lnTo>
                    <a:lnTo>
                      <a:pt x="141" y="457"/>
                    </a:lnTo>
                    <a:lnTo>
                      <a:pt x="140" y="458"/>
                    </a:lnTo>
                    <a:lnTo>
                      <a:pt x="139" y="459"/>
                    </a:lnTo>
                    <a:lnTo>
                      <a:pt x="138" y="462"/>
                    </a:lnTo>
                    <a:lnTo>
                      <a:pt x="138" y="462"/>
                    </a:lnTo>
                    <a:lnTo>
                      <a:pt x="138" y="463"/>
                    </a:lnTo>
                    <a:lnTo>
                      <a:pt x="138" y="464"/>
                    </a:lnTo>
                    <a:lnTo>
                      <a:pt x="138" y="466"/>
                    </a:lnTo>
                    <a:lnTo>
                      <a:pt x="138" y="466"/>
                    </a:lnTo>
                    <a:lnTo>
                      <a:pt x="135" y="471"/>
                    </a:lnTo>
                    <a:lnTo>
                      <a:pt x="135" y="471"/>
                    </a:lnTo>
                    <a:lnTo>
                      <a:pt x="133" y="473"/>
                    </a:lnTo>
                    <a:lnTo>
                      <a:pt x="132" y="476"/>
                    </a:lnTo>
                    <a:lnTo>
                      <a:pt x="132" y="476"/>
                    </a:lnTo>
                    <a:lnTo>
                      <a:pt x="131" y="477"/>
                    </a:lnTo>
                    <a:lnTo>
                      <a:pt x="131" y="478"/>
                    </a:lnTo>
                    <a:lnTo>
                      <a:pt x="133" y="479"/>
                    </a:lnTo>
                    <a:lnTo>
                      <a:pt x="133" y="479"/>
                    </a:lnTo>
                    <a:lnTo>
                      <a:pt x="135" y="480"/>
                    </a:lnTo>
                    <a:lnTo>
                      <a:pt x="136" y="480"/>
                    </a:lnTo>
                    <a:lnTo>
                      <a:pt x="136" y="479"/>
                    </a:lnTo>
                    <a:lnTo>
                      <a:pt x="136" y="479"/>
                    </a:lnTo>
                    <a:lnTo>
                      <a:pt x="137" y="477"/>
                    </a:lnTo>
                    <a:lnTo>
                      <a:pt x="139" y="476"/>
                    </a:lnTo>
                    <a:lnTo>
                      <a:pt x="139" y="476"/>
                    </a:lnTo>
                    <a:lnTo>
                      <a:pt x="141" y="475"/>
                    </a:lnTo>
                    <a:lnTo>
                      <a:pt x="141" y="475"/>
                    </a:lnTo>
                    <a:lnTo>
                      <a:pt x="141" y="474"/>
                    </a:lnTo>
                    <a:lnTo>
                      <a:pt x="141" y="474"/>
                    </a:lnTo>
                    <a:lnTo>
                      <a:pt x="138" y="472"/>
                    </a:lnTo>
                    <a:lnTo>
                      <a:pt x="138" y="471"/>
                    </a:lnTo>
                    <a:lnTo>
                      <a:pt x="138" y="471"/>
                    </a:lnTo>
                    <a:lnTo>
                      <a:pt x="138" y="471"/>
                    </a:lnTo>
                    <a:lnTo>
                      <a:pt x="139" y="469"/>
                    </a:lnTo>
                    <a:lnTo>
                      <a:pt x="139" y="467"/>
                    </a:lnTo>
                    <a:lnTo>
                      <a:pt x="139" y="467"/>
                    </a:lnTo>
                    <a:lnTo>
                      <a:pt x="140" y="466"/>
                    </a:lnTo>
                    <a:lnTo>
                      <a:pt x="141" y="464"/>
                    </a:lnTo>
                    <a:lnTo>
                      <a:pt x="142" y="464"/>
                    </a:lnTo>
                    <a:lnTo>
                      <a:pt x="142" y="464"/>
                    </a:lnTo>
                    <a:lnTo>
                      <a:pt x="146" y="464"/>
                    </a:lnTo>
                    <a:lnTo>
                      <a:pt x="148" y="465"/>
                    </a:lnTo>
                    <a:lnTo>
                      <a:pt x="148" y="466"/>
                    </a:lnTo>
                    <a:lnTo>
                      <a:pt x="148" y="466"/>
                    </a:lnTo>
                    <a:lnTo>
                      <a:pt x="149" y="467"/>
                    </a:lnTo>
                    <a:lnTo>
                      <a:pt x="149" y="467"/>
                    </a:lnTo>
                    <a:lnTo>
                      <a:pt x="150" y="467"/>
                    </a:lnTo>
                    <a:lnTo>
                      <a:pt x="150" y="467"/>
                    </a:lnTo>
                    <a:lnTo>
                      <a:pt x="151" y="466"/>
                    </a:lnTo>
                    <a:lnTo>
                      <a:pt x="152" y="466"/>
                    </a:lnTo>
                    <a:lnTo>
                      <a:pt x="153" y="466"/>
                    </a:lnTo>
                    <a:lnTo>
                      <a:pt x="153" y="466"/>
                    </a:lnTo>
                    <a:lnTo>
                      <a:pt x="154" y="470"/>
                    </a:lnTo>
                    <a:lnTo>
                      <a:pt x="155" y="471"/>
                    </a:lnTo>
                    <a:lnTo>
                      <a:pt x="155" y="470"/>
                    </a:lnTo>
                    <a:lnTo>
                      <a:pt x="155" y="470"/>
                    </a:lnTo>
                    <a:lnTo>
                      <a:pt x="155" y="468"/>
                    </a:lnTo>
                    <a:lnTo>
                      <a:pt x="155" y="467"/>
                    </a:lnTo>
                    <a:lnTo>
                      <a:pt x="157" y="467"/>
                    </a:lnTo>
                    <a:lnTo>
                      <a:pt x="157" y="467"/>
                    </a:lnTo>
                    <a:lnTo>
                      <a:pt x="159" y="467"/>
                    </a:lnTo>
                    <a:lnTo>
                      <a:pt x="161" y="467"/>
                    </a:lnTo>
                    <a:lnTo>
                      <a:pt x="162" y="467"/>
                    </a:lnTo>
                    <a:lnTo>
                      <a:pt x="163" y="467"/>
                    </a:lnTo>
                    <a:lnTo>
                      <a:pt x="163" y="467"/>
                    </a:lnTo>
                    <a:lnTo>
                      <a:pt x="163" y="468"/>
                    </a:lnTo>
                    <a:lnTo>
                      <a:pt x="164" y="469"/>
                    </a:lnTo>
                    <a:lnTo>
                      <a:pt x="166" y="468"/>
                    </a:lnTo>
                    <a:lnTo>
                      <a:pt x="166" y="468"/>
                    </a:lnTo>
                    <a:lnTo>
                      <a:pt x="166" y="470"/>
                    </a:lnTo>
                    <a:lnTo>
                      <a:pt x="166" y="472"/>
                    </a:lnTo>
                    <a:lnTo>
                      <a:pt x="166" y="472"/>
                    </a:lnTo>
                    <a:lnTo>
                      <a:pt x="166" y="474"/>
                    </a:lnTo>
                    <a:lnTo>
                      <a:pt x="166" y="476"/>
                    </a:lnTo>
                    <a:lnTo>
                      <a:pt x="166" y="476"/>
                    </a:lnTo>
                    <a:lnTo>
                      <a:pt x="166" y="479"/>
                    </a:lnTo>
                    <a:lnTo>
                      <a:pt x="166" y="481"/>
                    </a:lnTo>
                    <a:lnTo>
                      <a:pt x="167" y="481"/>
                    </a:lnTo>
                    <a:lnTo>
                      <a:pt x="167" y="481"/>
                    </a:lnTo>
                    <a:lnTo>
                      <a:pt x="168" y="481"/>
                    </a:lnTo>
                    <a:lnTo>
                      <a:pt x="169" y="480"/>
                    </a:lnTo>
                    <a:lnTo>
                      <a:pt x="170" y="480"/>
                    </a:lnTo>
                    <a:lnTo>
                      <a:pt x="171" y="480"/>
                    </a:lnTo>
                    <a:lnTo>
                      <a:pt x="171" y="480"/>
                    </a:lnTo>
                    <a:lnTo>
                      <a:pt x="172" y="481"/>
                    </a:lnTo>
                    <a:lnTo>
                      <a:pt x="173" y="484"/>
                    </a:lnTo>
                    <a:lnTo>
                      <a:pt x="173" y="486"/>
                    </a:lnTo>
                    <a:lnTo>
                      <a:pt x="173" y="486"/>
                    </a:lnTo>
                    <a:lnTo>
                      <a:pt x="173" y="490"/>
                    </a:lnTo>
                    <a:lnTo>
                      <a:pt x="173" y="491"/>
                    </a:lnTo>
                    <a:lnTo>
                      <a:pt x="174" y="493"/>
                    </a:lnTo>
                    <a:lnTo>
                      <a:pt x="174" y="493"/>
                    </a:lnTo>
                    <a:lnTo>
                      <a:pt x="177" y="496"/>
                    </a:lnTo>
                    <a:lnTo>
                      <a:pt x="178" y="498"/>
                    </a:lnTo>
                    <a:lnTo>
                      <a:pt x="179" y="498"/>
                    </a:lnTo>
                    <a:lnTo>
                      <a:pt x="179" y="498"/>
                    </a:lnTo>
                    <a:lnTo>
                      <a:pt x="182" y="499"/>
                    </a:lnTo>
                    <a:lnTo>
                      <a:pt x="183" y="500"/>
                    </a:lnTo>
                    <a:lnTo>
                      <a:pt x="183" y="501"/>
                    </a:lnTo>
                    <a:lnTo>
                      <a:pt x="183" y="501"/>
                    </a:lnTo>
                    <a:lnTo>
                      <a:pt x="183" y="504"/>
                    </a:lnTo>
                    <a:lnTo>
                      <a:pt x="180" y="504"/>
                    </a:lnTo>
                    <a:lnTo>
                      <a:pt x="180" y="504"/>
                    </a:lnTo>
                    <a:lnTo>
                      <a:pt x="177" y="504"/>
                    </a:lnTo>
                    <a:lnTo>
                      <a:pt x="174" y="503"/>
                    </a:lnTo>
                    <a:lnTo>
                      <a:pt x="174" y="502"/>
                    </a:lnTo>
                    <a:lnTo>
                      <a:pt x="174" y="502"/>
                    </a:lnTo>
                    <a:lnTo>
                      <a:pt x="172" y="500"/>
                    </a:lnTo>
                    <a:lnTo>
                      <a:pt x="172" y="498"/>
                    </a:lnTo>
                    <a:lnTo>
                      <a:pt x="172" y="498"/>
                    </a:lnTo>
                    <a:lnTo>
                      <a:pt x="173" y="495"/>
                    </a:lnTo>
                    <a:lnTo>
                      <a:pt x="174" y="495"/>
                    </a:lnTo>
                    <a:lnTo>
                      <a:pt x="173" y="495"/>
                    </a:lnTo>
                    <a:lnTo>
                      <a:pt x="173" y="495"/>
                    </a:lnTo>
                    <a:lnTo>
                      <a:pt x="170" y="494"/>
                    </a:lnTo>
                    <a:lnTo>
                      <a:pt x="170" y="494"/>
                    </a:lnTo>
                    <a:lnTo>
                      <a:pt x="169" y="495"/>
                    </a:lnTo>
                    <a:lnTo>
                      <a:pt x="169" y="495"/>
                    </a:lnTo>
                    <a:lnTo>
                      <a:pt x="167" y="497"/>
                    </a:lnTo>
                    <a:lnTo>
                      <a:pt x="167" y="498"/>
                    </a:lnTo>
                    <a:lnTo>
                      <a:pt x="167" y="498"/>
                    </a:lnTo>
                    <a:lnTo>
                      <a:pt x="165" y="501"/>
                    </a:lnTo>
                    <a:lnTo>
                      <a:pt x="163" y="503"/>
                    </a:lnTo>
                    <a:lnTo>
                      <a:pt x="163" y="503"/>
                    </a:lnTo>
                    <a:lnTo>
                      <a:pt x="163" y="504"/>
                    </a:lnTo>
                    <a:lnTo>
                      <a:pt x="162" y="505"/>
                    </a:lnTo>
                    <a:lnTo>
                      <a:pt x="160" y="506"/>
                    </a:lnTo>
                    <a:lnTo>
                      <a:pt x="160" y="506"/>
                    </a:lnTo>
                    <a:lnTo>
                      <a:pt x="158" y="506"/>
                    </a:lnTo>
                    <a:lnTo>
                      <a:pt x="155" y="508"/>
                    </a:lnTo>
                    <a:lnTo>
                      <a:pt x="152" y="511"/>
                    </a:lnTo>
                    <a:lnTo>
                      <a:pt x="152" y="511"/>
                    </a:lnTo>
                    <a:lnTo>
                      <a:pt x="155" y="510"/>
                    </a:lnTo>
                    <a:lnTo>
                      <a:pt x="157" y="510"/>
                    </a:lnTo>
                    <a:lnTo>
                      <a:pt x="159" y="511"/>
                    </a:lnTo>
                    <a:lnTo>
                      <a:pt x="159" y="511"/>
                    </a:lnTo>
                    <a:lnTo>
                      <a:pt x="162" y="513"/>
                    </a:lnTo>
                    <a:lnTo>
                      <a:pt x="163" y="516"/>
                    </a:lnTo>
                    <a:lnTo>
                      <a:pt x="163" y="517"/>
                    </a:lnTo>
                    <a:lnTo>
                      <a:pt x="163" y="517"/>
                    </a:lnTo>
                    <a:lnTo>
                      <a:pt x="164" y="525"/>
                    </a:lnTo>
                    <a:lnTo>
                      <a:pt x="164" y="525"/>
                    </a:lnTo>
                    <a:lnTo>
                      <a:pt x="164" y="526"/>
                    </a:lnTo>
                    <a:lnTo>
                      <a:pt x="165" y="528"/>
                    </a:lnTo>
                    <a:lnTo>
                      <a:pt x="167" y="528"/>
                    </a:lnTo>
                    <a:lnTo>
                      <a:pt x="169" y="528"/>
                    </a:lnTo>
                    <a:lnTo>
                      <a:pt x="169" y="528"/>
                    </a:lnTo>
                    <a:lnTo>
                      <a:pt x="172" y="528"/>
                    </a:lnTo>
                    <a:lnTo>
                      <a:pt x="176" y="529"/>
                    </a:lnTo>
                    <a:lnTo>
                      <a:pt x="176" y="529"/>
                    </a:lnTo>
                    <a:lnTo>
                      <a:pt x="179" y="528"/>
                    </a:lnTo>
                    <a:lnTo>
                      <a:pt x="180" y="527"/>
                    </a:lnTo>
                    <a:lnTo>
                      <a:pt x="181" y="526"/>
                    </a:lnTo>
                    <a:lnTo>
                      <a:pt x="181" y="526"/>
                    </a:lnTo>
                    <a:lnTo>
                      <a:pt x="182" y="523"/>
                    </a:lnTo>
                    <a:lnTo>
                      <a:pt x="182" y="521"/>
                    </a:lnTo>
                    <a:lnTo>
                      <a:pt x="182" y="521"/>
                    </a:lnTo>
                    <a:lnTo>
                      <a:pt x="182" y="521"/>
                    </a:lnTo>
                    <a:lnTo>
                      <a:pt x="177" y="523"/>
                    </a:lnTo>
                    <a:lnTo>
                      <a:pt x="174" y="523"/>
                    </a:lnTo>
                    <a:lnTo>
                      <a:pt x="174" y="522"/>
                    </a:lnTo>
                    <a:lnTo>
                      <a:pt x="174" y="522"/>
                    </a:lnTo>
                    <a:lnTo>
                      <a:pt x="174" y="521"/>
                    </a:lnTo>
                    <a:lnTo>
                      <a:pt x="176" y="521"/>
                    </a:lnTo>
                    <a:lnTo>
                      <a:pt x="177" y="520"/>
                    </a:lnTo>
                    <a:lnTo>
                      <a:pt x="178" y="518"/>
                    </a:lnTo>
                    <a:lnTo>
                      <a:pt x="178" y="518"/>
                    </a:lnTo>
                    <a:lnTo>
                      <a:pt x="179" y="515"/>
                    </a:lnTo>
                    <a:lnTo>
                      <a:pt x="179" y="512"/>
                    </a:lnTo>
                    <a:lnTo>
                      <a:pt x="179" y="512"/>
                    </a:lnTo>
                    <a:lnTo>
                      <a:pt x="181" y="510"/>
                    </a:lnTo>
                    <a:lnTo>
                      <a:pt x="183" y="510"/>
                    </a:lnTo>
                    <a:lnTo>
                      <a:pt x="183" y="510"/>
                    </a:lnTo>
                    <a:lnTo>
                      <a:pt x="184" y="511"/>
                    </a:lnTo>
                    <a:lnTo>
                      <a:pt x="187" y="512"/>
                    </a:lnTo>
                    <a:lnTo>
                      <a:pt x="187" y="512"/>
                    </a:lnTo>
                    <a:lnTo>
                      <a:pt x="193" y="512"/>
                    </a:lnTo>
                    <a:lnTo>
                      <a:pt x="196" y="513"/>
                    </a:lnTo>
                    <a:lnTo>
                      <a:pt x="196" y="513"/>
                    </a:lnTo>
                    <a:lnTo>
                      <a:pt x="200" y="515"/>
                    </a:lnTo>
                    <a:lnTo>
                      <a:pt x="202" y="516"/>
                    </a:lnTo>
                    <a:lnTo>
                      <a:pt x="203" y="517"/>
                    </a:lnTo>
                    <a:lnTo>
                      <a:pt x="203" y="517"/>
                    </a:lnTo>
                    <a:lnTo>
                      <a:pt x="204" y="518"/>
                    </a:lnTo>
                    <a:lnTo>
                      <a:pt x="205" y="518"/>
                    </a:lnTo>
                    <a:lnTo>
                      <a:pt x="207" y="519"/>
                    </a:lnTo>
                    <a:lnTo>
                      <a:pt x="207" y="520"/>
                    </a:lnTo>
                    <a:lnTo>
                      <a:pt x="207" y="520"/>
                    </a:lnTo>
                    <a:lnTo>
                      <a:pt x="207" y="521"/>
                    </a:lnTo>
                    <a:lnTo>
                      <a:pt x="206" y="522"/>
                    </a:lnTo>
                    <a:lnTo>
                      <a:pt x="205" y="523"/>
                    </a:lnTo>
                    <a:lnTo>
                      <a:pt x="206" y="524"/>
                    </a:lnTo>
                    <a:lnTo>
                      <a:pt x="206" y="524"/>
                    </a:lnTo>
                    <a:lnTo>
                      <a:pt x="209" y="524"/>
                    </a:lnTo>
                    <a:lnTo>
                      <a:pt x="210" y="524"/>
                    </a:lnTo>
                    <a:lnTo>
                      <a:pt x="212" y="522"/>
                    </a:lnTo>
                    <a:lnTo>
                      <a:pt x="212" y="522"/>
                    </a:lnTo>
                    <a:lnTo>
                      <a:pt x="219" y="520"/>
                    </a:lnTo>
                    <a:lnTo>
                      <a:pt x="223" y="519"/>
                    </a:lnTo>
                    <a:lnTo>
                      <a:pt x="225" y="519"/>
                    </a:lnTo>
                    <a:lnTo>
                      <a:pt x="225" y="519"/>
                    </a:lnTo>
                    <a:lnTo>
                      <a:pt x="228" y="520"/>
                    </a:lnTo>
                    <a:lnTo>
                      <a:pt x="228" y="520"/>
                    </a:lnTo>
                    <a:lnTo>
                      <a:pt x="227" y="517"/>
                    </a:lnTo>
                    <a:lnTo>
                      <a:pt x="227" y="515"/>
                    </a:lnTo>
                    <a:lnTo>
                      <a:pt x="227" y="515"/>
                    </a:lnTo>
                    <a:lnTo>
                      <a:pt x="228" y="513"/>
                    </a:lnTo>
                    <a:lnTo>
                      <a:pt x="231" y="513"/>
                    </a:lnTo>
                    <a:lnTo>
                      <a:pt x="234" y="512"/>
                    </a:lnTo>
                    <a:lnTo>
                      <a:pt x="236" y="511"/>
                    </a:lnTo>
                    <a:lnTo>
                      <a:pt x="236" y="511"/>
                    </a:lnTo>
                    <a:lnTo>
                      <a:pt x="237" y="509"/>
                    </a:lnTo>
                    <a:lnTo>
                      <a:pt x="236" y="507"/>
                    </a:lnTo>
                    <a:lnTo>
                      <a:pt x="236" y="504"/>
                    </a:lnTo>
                    <a:lnTo>
                      <a:pt x="237" y="501"/>
                    </a:lnTo>
                    <a:lnTo>
                      <a:pt x="237" y="501"/>
                    </a:lnTo>
                    <a:lnTo>
                      <a:pt x="239" y="498"/>
                    </a:lnTo>
                    <a:lnTo>
                      <a:pt x="239" y="498"/>
                    </a:lnTo>
                    <a:lnTo>
                      <a:pt x="239" y="496"/>
                    </a:lnTo>
                    <a:lnTo>
                      <a:pt x="239" y="496"/>
                    </a:lnTo>
                    <a:lnTo>
                      <a:pt x="238" y="495"/>
                    </a:lnTo>
                    <a:lnTo>
                      <a:pt x="239" y="493"/>
                    </a:lnTo>
                    <a:lnTo>
                      <a:pt x="239" y="491"/>
                    </a:lnTo>
                    <a:lnTo>
                      <a:pt x="239" y="488"/>
                    </a:lnTo>
                    <a:lnTo>
                      <a:pt x="239" y="488"/>
                    </a:lnTo>
                    <a:lnTo>
                      <a:pt x="237" y="483"/>
                    </a:lnTo>
                    <a:lnTo>
                      <a:pt x="236" y="477"/>
                    </a:lnTo>
                    <a:lnTo>
                      <a:pt x="236" y="477"/>
                    </a:lnTo>
                    <a:lnTo>
                      <a:pt x="232" y="467"/>
                    </a:lnTo>
                    <a:lnTo>
                      <a:pt x="232" y="467"/>
                    </a:lnTo>
                    <a:lnTo>
                      <a:pt x="231" y="464"/>
                    </a:lnTo>
                    <a:lnTo>
                      <a:pt x="231" y="462"/>
                    </a:lnTo>
                    <a:lnTo>
                      <a:pt x="231" y="458"/>
                    </a:lnTo>
                    <a:lnTo>
                      <a:pt x="231" y="458"/>
                    </a:lnTo>
                    <a:lnTo>
                      <a:pt x="233" y="451"/>
                    </a:lnTo>
                    <a:lnTo>
                      <a:pt x="232" y="445"/>
                    </a:lnTo>
                    <a:lnTo>
                      <a:pt x="232" y="445"/>
                    </a:lnTo>
                    <a:lnTo>
                      <a:pt x="232" y="443"/>
                    </a:lnTo>
                    <a:lnTo>
                      <a:pt x="231" y="443"/>
                    </a:lnTo>
                    <a:lnTo>
                      <a:pt x="229" y="442"/>
                    </a:lnTo>
                    <a:lnTo>
                      <a:pt x="227" y="440"/>
                    </a:lnTo>
                    <a:lnTo>
                      <a:pt x="227" y="440"/>
                    </a:lnTo>
                    <a:lnTo>
                      <a:pt x="223" y="436"/>
                    </a:lnTo>
                    <a:lnTo>
                      <a:pt x="220" y="431"/>
                    </a:lnTo>
                    <a:lnTo>
                      <a:pt x="220" y="431"/>
                    </a:lnTo>
                    <a:lnTo>
                      <a:pt x="219" y="429"/>
                    </a:lnTo>
                    <a:lnTo>
                      <a:pt x="220" y="426"/>
                    </a:lnTo>
                    <a:lnTo>
                      <a:pt x="220" y="424"/>
                    </a:lnTo>
                    <a:lnTo>
                      <a:pt x="219" y="421"/>
                    </a:lnTo>
                    <a:lnTo>
                      <a:pt x="219" y="421"/>
                    </a:lnTo>
                    <a:lnTo>
                      <a:pt x="215" y="416"/>
                    </a:lnTo>
                    <a:lnTo>
                      <a:pt x="214" y="414"/>
                    </a:lnTo>
                    <a:lnTo>
                      <a:pt x="214" y="412"/>
                    </a:lnTo>
                    <a:lnTo>
                      <a:pt x="214" y="412"/>
                    </a:lnTo>
                    <a:lnTo>
                      <a:pt x="219" y="409"/>
                    </a:lnTo>
                    <a:lnTo>
                      <a:pt x="220" y="408"/>
                    </a:lnTo>
                    <a:lnTo>
                      <a:pt x="221" y="408"/>
                    </a:lnTo>
                    <a:lnTo>
                      <a:pt x="221" y="408"/>
                    </a:lnTo>
                    <a:lnTo>
                      <a:pt x="221" y="410"/>
                    </a:lnTo>
                    <a:lnTo>
                      <a:pt x="224" y="413"/>
                    </a:lnTo>
                    <a:lnTo>
                      <a:pt x="224" y="413"/>
                    </a:lnTo>
                    <a:lnTo>
                      <a:pt x="226" y="415"/>
                    </a:lnTo>
                    <a:lnTo>
                      <a:pt x="227" y="419"/>
                    </a:lnTo>
                    <a:lnTo>
                      <a:pt x="228" y="422"/>
                    </a:lnTo>
                    <a:lnTo>
                      <a:pt x="229" y="423"/>
                    </a:lnTo>
                    <a:lnTo>
                      <a:pt x="229" y="423"/>
                    </a:lnTo>
                    <a:lnTo>
                      <a:pt x="234" y="424"/>
                    </a:lnTo>
                    <a:lnTo>
                      <a:pt x="236" y="425"/>
                    </a:lnTo>
                    <a:lnTo>
                      <a:pt x="238" y="427"/>
                    </a:lnTo>
                    <a:lnTo>
                      <a:pt x="238" y="427"/>
                    </a:lnTo>
                    <a:lnTo>
                      <a:pt x="239" y="429"/>
                    </a:lnTo>
                    <a:lnTo>
                      <a:pt x="241" y="429"/>
                    </a:lnTo>
                    <a:lnTo>
                      <a:pt x="242" y="429"/>
                    </a:lnTo>
                    <a:lnTo>
                      <a:pt x="242" y="427"/>
                    </a:lnTo>
                    <a:lnTo>
                      <a:pt x="242" y="427"/>
                    </a:lnTo>
                    <a:lnTo>
                      <a:pt x="244" y="426"/>
                    </a:lnTo>
                    <a:lnTo>
                      <a:pt x="246" y="424"/>
                    </a:lnTo>
                    <a:lnTo>
                      <a:pt x="248" y="423"/>
                    </a:lnTo>
                    <a:lnTo>
                      <a:pt x="250" y="421"/>
                    </a:lnTo>
                    <a:lnTo>
                      <a:pt x="250" y="421"/>
                    </a:lnTo>
                    <a:lnTo>
                      <a:pt x="255" y="414"/>
                    </a:lnTo>
                    <a:lnTo>
                      <a:pt x="257" y="410"/>
                    </a:lnTo>
                    <a:lnTo>
                      <a:pt x="258" y="407"/>
                    </a:lnTo>
                    <a:lnTo>
                      <a:pt x="258" y="407"/>
                    </a:lnTo>
                    <a:lnTo>
                      <a:pt x="258" y="403"/>
                    </a:lnTo>
                    <a:lnTo>
                      <a:pt x="259" y="402"/>
                    </a:lnTo>
                    <a:lnTo>
                      <a:pt x="261" y="402"/>
                    </a:lnTo>
                    <a:lnTo>
                      <a:pt x="261" y="402"/>
                    </a:lnTo>
                    <a:lnTo>
                      <a:pt x="266" y="400"/>
                    </a:lnTo>
                    <a:lnTo>
                      <a:pt x="268" y="399"/>
                    </a:lnTo>
                    <a:lnTo>
                      <a:pt x="270" y="397"/>
                    </a:lnTo>
                    <a:lnTo>
                      <a:pt x="270" y="397"/>
                    </a:lnTo>
                    <a:lnTo>
                      <a:pt x="270" y="394"/>
                    </a:lnTo>
                    <a:lnTo>
                      <a:pt x="270" y="390"/>
                    </a:lnTo>
                    <a:lnTo>
                      <a:pt x="271" y="385"/>
                    </a:lnTo>
                    <a:lnTo>
                      <a:pt x="273" y="380"/>
                    </a:lnTo>
                    <a:lnTo>
                      <a:pt x="273" y="380"/>
                    </a:lnTo>
                    <a:lnTo>
                      <a:pt x="278" y="374"/>
                    </a:lnTo>
                    <a:lnTo>
                      <a:pt x="281" y="371"/>
                    </a:lnTo>
                    <a:lnTo>
                      <a:pt x="284" y="370"/>
                    </a:lnTo>
                    <a:lnTo>
                      <a:pt x="284" y="370"/>
                    </a:lnTo>
                    <a:lnTo>
                      <a:pt x="292" y="366"/>
                    </a:lnTo>
                    <a:lnTo>
                      <a:pt x="301" y="361"/>
                    </a:lnTo>
                    <a:lnTo>
                      <a:pt x="301" y="361"/>
                    </a:lnTo>
                    <a:lnTo>
                      <a:pt x="306" y="359"/>
                    </a:lnTo>
                    <a:lnTo>
                      <a:pt x="310" y="358"/>
                    </a:lnTo>
                    <a:lnTo>
                      <a:pt x="314" y="357"/>
                    </a:lnTo>
                    <a:lnTo>
                      <a:pt x="316" y="354"/>
                    </a:lnTo>
                    <a:lnTo>
                      <a:pt x="316" y="354"/>
                    </a:lnTo>
                    <a:lnTo>
                      <a:pt x="316" y="346"/>
                    </a:lnTo>
                    <a:lnTo>
                      <a:pt x="315" y="342"/>
                    </a:lnTo>
                    <a:lnTo>
                      <a:pt x="314" y="339"/>
                    </a:lnTo>
                    <a:lnTo>
                      <a:pt x="314" y="339"/>
                    </a:lnTo>
                    <a:lnTo>
                      <a:pt x="311" y="337"/>
                    </a:lnTo>
                    <a:lnTo>
                      <a:pt x="307" y="334"/>
                    </a:lnTo>
                    <a:lnTo>
                      <a:pt x="303" y="332"/>
                    </a:lnTo>
                    <a:lnTo>
                      <a:pt x="300" y="328"/>
                    </a:lnTo>
                    <a:lnTo>
                      <a:pt x="300" y="328"/>
                    </a:lnTo>
                    <a:lnTo>
                      <a:pt x="300" y="325"/>
                    </a:lnTo>
                    <a:lnTo>
                      <a:pt x="301" y="322"/>
                    </a:lnTo>
                    <a:lnTo>
                      <a:pt x="301" y="320"/>
                    </a:lnTo>
                    <a:lnTo>
                      <a:pt x="300" y="319"/>
                    </a:lnTo>
                    <a:lnTo>
                      <a:pt x="300" y="319"/>
                    </a:lnTo>
                    <a:lnTo>
                      <a:pt x="298" y="318"/>
                    </a:lnTo>
                    <a:lnTo>
                      <a:pt x="296" y="316"/>
                    </a:lnTo>
                    <a:lnTo>
                      <a:pt x="295" y="314"/>
                    </a:lnTo>
                    <a:lnTo>
                      <a:pt x="294" y="312"/>
                    </a:lnTo>
                    <a:lnTo>
                      <a:pt x="294" y="312"/>
                    </a:lnTo>
                    <a:lnTo>
                      <a:pt x="294" y="310"/>
                    </a:lnTo>
                    <a:lnTo>
                      <a:pt x="292" y="309"/>
                    </a:lnTo>
                    <a:lnTo>
                      <a:pt x="291" y="308"/>
                    </a:lnTo>
                    <a:lnTo>
                      <a:pt x="291" y="306"/>
                    </a:lnTo>
                    <a:lnTo>
                      <a:pt x="291" y="306"/>
                    </a:lnTo>
                    <a:lnTo>
                      <a:pt x="293" y="303"/>
                    </a:lnTo>
                    <a:lnTo>
                      <a:pt x="292" y="302"/>
                    </a:lnTo>
                    <a:lnTo>
                      <a:pt x="291" y="300"/>
                    </a:lnTo>
                    <a:lnTo>
                      <a:pt x="291" y="300"/>
                    </a:lnTo>
                    <a:lnTo>
                      <a:pt x="286" y="298"/>
                    </a:lnTo>
                    <a:lnTo>
                      <a:pt x="285" y="296"/>
                    </a:lnTo>
                    <a:lnTo>
                      <a:pt x="286" y="295"/>
                    </a:lnTo>
                    <a:lnTo>
                      <a:pt x="286" y="295"/>
                    </a:lnTo>
                    <a:lnTo>
                      <a:pt x="288" y="293"/>
                    </a:lnTo>
                    <a:lnTo>
                      <a:pt x="292" y="290"/>
                    </a:lnTo>
                    <a:lnTo>
                      <a:pt x="296" y="288"/>
                    </a:lnTo>
                    <a:lnTo>
                      <a:pt x="300" y="287"/>
                    </a:lnTo>
                    <a:lnTo>
                      <a:pt x="300" y="287"/>
                    </a:lnTo>
                    <a:lnTo>
                      <a:pt x="313" y="289"/>
                    </a:lnTo>
                    <a:lnTo>
                      <a:pt x="324" y="290"/>
                    </a:lnTo>
                    <a:lnTo>
                      <a:pt x="324" y="290"/>
                    </a:lnTo>
                    <a:lnTo>
                      <a:pt x="328" y="289"/>
                    </a:lnTo>
                    <a:lnTo>
                      <a:pt x="330" y="289"/>
                    </a:lnTo>
                    <a:lnTo>
                      <a:pt x="334" y="289"/>
                    </a:lnTo>
                    <a:lnTo>
                      <a:pt x="334" y="289"/>
                    </a:lnTo>
                    <a:lnTo>
                      <a:pt x="341" y="289"/>
                    </a:lnTo>
                    <a:lnTo>
                      <a:pt x="345" y="288"/>
                    </a:lnTo>
                    <a:lnTo>
                      <a:pt x="349" y="287"/>
                    </a:lnTo>
                    <a:lnTo>
                      <a:pt x="352" y="285"/>
                    </a:lnTo>
                    <a:lnTo>
                      <a:pt x="352" y="285"/>
                    </a:lnTo>
                    <a:lnTo>
                      <a:pt x="355" y="282"/>
                    </a:lnTo>
                    <a:lnTo>
                      <a:pt x="358" y="278"/>
                    </a:lnTo>
                    <a:lnTo>
                      <a:pt x="363" y="270"/>
                    </a:lnTo>
                    <a:lnTo>
                      <a:pt x="363" y="270"/>
                    </a:lnTo>
                    <a:lnTo>
                      <a:pt x="366" y="267"/>
                    </a:lnTo>
                    <a:lnTo>
                      <a:pt x="369" y="265"/>
                    </a:lnTo>
                    <a:lnTo>
                      <a:pt x="375" y="261"/>
                    </a:lnTo>
                    <a:lnTo>
                      <a:pt x="375" y="261"/>
                    </a:lnTo>
                    <a:lnTo>
                      <a:pt x="376" y="259"/>
                    </a:lnTo>
                    <a:lnTo>
                      <a:pt x="376" y="257"/>
                    </a:lnTo>
                    <a:lnTo>
                      <a:pt x="375" y="255"/>
                    </a:lnTo>
                    <a:lnTo>
                      <a:pt x="374" y="252"/>
                    </a:lnTo>
                    <a:lnTo>
                      <a:pt x="374" y="252"/>
                    </a:lnTo>
                    <a:lnTo>
                      <a:pt x="370" y="245"/>
                    </a:lnTo>
                    <a:lnTo>
                      <a:pt x="369" y="243"/>
                    </a:lnTo>
                    <a:lnTo>
                      <a:pt x="370" y="241"/>
                    </a:lnTo>
                    <a:lnTo>
                      <a:pt x="370" y="241"/>
                    </a:lnTo>
                    <a:lnTo>
                      <a:pt x="372" y="238"/>
                    </a:lnTo>
                    <a:lnTo>
                      <a:pt x="376" y="236"/>
                    </a:lnTo>
                    <a:lnTo>
                      <a:pt x="379" y="233"/>
                    </a:lnTo>
                    <a:lnTo>
                      <a:pt x="379" y="232"/>
                    </a:lnTo>
                    <a:lnTo>
                      <a:pt x="380" y="231"/>
                    </a:lnTo>
                    <a:lnTo>
                      <a:pt x="380" y="231"/>
                    </a:lnTo>
                    <a:lnTo>
                      <a:pt x="378" y="225"/>
                    </a:lnTo>
                    <a:lnTo>
                      <a:pt x="378" y="224"/>
                    </a:lnTo>
                    <a:lnTo>
                      <a:pt x="378" y="221"/>
                    </a:lnTo>
                    <a:lnTo>
                      <a:pt x="378" y="221"/>
                    </a:lnTo>
                    <a:lnTo>
                      <a:pt x="378" y="215"/>
                    </a:lnTo>
                    <a:lnTo>
                      <a:pt x="379" y="211"/>
                    </a:lnTo>
                    <a:lnTo>
                      <a:pt x="380" y="210"/>
                    </a:lnTo>
                    <a:lnTo>
                      <a:pt x="381" y="209"/>
                    </a:lnTo>
                    <a:lnTo>
                      <a:pt x="381" y="209"/>
                    </a:lnTo>
                    <a:lnTo>
                      <a:pt x="384" y="209"/>
                    </a:lnTo>
                    <a:lnTo>
                      <a:pt x="388" y="208"/>
                    </a:lnTo>
                    <a:lnTo>
                      <a:pt x="392" y="208"/>
                    </a:lnTo>
                    <a:lnTo>
                      <a:pt x="393" y="207"/>
                    </a:lnTo>
                    <a:lnTo>
                      <a:pt x="394" y="206"/>
                    </a:lnTo>
                    <a:lnTo>
                      <a:pt x="394" y="206"/>
                    </a:lnTo>
                    <a:lnTo>
                      <a:pt x="394" y="203"/>
                    </a:lnTo>
                    <a:lnTo>
                      <a:pt x="394" y="199"/>
                    </a:lnTo>
                    <a:lnTo>
                      <a:pt x="393" y="195"/>
                    </a:lnTo>
                    <a:lnTo>
                      <a:pt x="394" y="193"/>
                    </a:lnTo>
                    <a:lnTo>
                      <a:pt x="395" y="192"/>
                    </a:lnTo>
                    <a:lnTo>
                      <a:pt x="395" y="192"/>
                    </a:lnTo>
                    <a:lnTo>
                      <a:pt x="401" y="190"/>
                    </a:lnTo>
                    <a:lnTo>
                      <a:pt x="403" y="189"/>
                    </a:lnTo>
                    <a:lnTo>
                      <a:pt x="404" y="187"/>
                    </a:lnTo>
                    <a:lnTo>
                      <a:pt x="404" y="187"/>
                    </a:lnTo>
                    <a:lnTo>
                      <a:pt x="403" y="185"/>
                    </a:lnTo>
                    <a:lnTo>
                      <a:pt x="403" y="184"/>
                    </a:lnTo>
                    <a:lnTo>
                      <a:pt x="404" y="182"/>
                    </a:lnTo>
                    <a:lnTo>
                      <a:pt x="404" y="182"/>
                    </a:lnTo>
                    <a:lnTo>
                      <a:pt x="406" y="180"/>
                    </a:lnTo>
                    <a:lnTo>
                      <a:pt x="407" y="178"/>
                    </a:lnTo>
                    <a:lnTo>
                      <a:pt x="408" y="176"/>
                    </a:lnTo>
                    <a:lnTo>
                      <a:pt x="408" y="176"/>
                    </a:lnTo>
                    <a:lnTo>
                      <a:pt x="408" y="171"/>
                    </a:lnTo>
                    <a:lnTo>
                      <a:pt x="408" y="169"/>
                    </a:lnTo>
                    <a:lnTo>
                      <a:pt x="410" y="167"/>
                    </a:lnTo>
                    <a:lnTo>
                      <a:pt x="410" y="167"/>
                    </a:lnTo>
                    <a:lnTo>
                      <a:pt x="415" y="162"/>
                    </a:lnTo>
                    <a:lnTo>
                      <a:pt x="419" y="155"/>
                    </a:lnTo>
                    <a:lnTo>
                      <a:pt x="419" y="155"/>
                    </a:lnTo>
                    <a:lnTo>
                      <a:pt x="421" y="151"/>
                    </a:lnTo>
                    <a:lnTo>
                      <a:pt x="421" y="150"/>
                    </a:lnTo>
                    <a:lnTo>
                      <a:pt x="423" y="151"/>
                    </a:lnTo>
                    <a:lnTo>
                      <a:pt x="423" y="151"/>
                    </a:lnTo>
                    <a:lnTo>
                      <a:pt x="428" y="155"/>
                    </a:lnTo>
                    <a:lnTo>
                      <a:pt x="430" y="156"/>
                    </a:lnTo>
                    <a:lnTo>
                      <a:pt x="434" y="155"/>
                    </a:lnTo>
                    <a:lnTo>
                      <a:pt x="434" y="155"/>
                    </a:lnTo>
                    <a:lnTo>
                      <a:pt x="440" y="152"/>
                    </a:lnTo>
                    <a:lnTo>
                      <a:pt x="442" y="151"/>
                    </a:lnTo>
                    <a:lnTo>
                      <a:pt x="442" y="149"/>
                    </a:lnTo>
                    <a:lnTo>
                      <a:pt x="442" y="149"/>
                    </a:lnTo>
                    <a:lnTo>
                      <a:pt x="444" y="142"/>
                    </a:lnTo>
                    <a:lnTo>
                      <a:pt x="446" y="139"/>
                    </a:lnTo>
                    <a:lnTo>
                      <a:pt x="447" y="137"/>
                    </a:lnTo>
                    <a:lnTo>
                      <a:pt x="447" y="137"/>
                    </a:lnTo>
                    <a:lnTo>
                      <a:pt x="450" y="137"/>
                    </a:lnTo>
                    <a:lnTo>
                      <a:pt x="452" y="137"/>
                    </a:lnTo>
                    <a:lnTo>
                      <a:pt x="456" y="138"/>
                    </a:lnTo>
                    <a:lnTo>
                      <a:pt x="456" y="138"/>
                    </a:lnTo>
                    <a:lnTo>
                      <a:pt x="458" y="139"/>
                    </a:lnTo>
                    <a:lnTo>
                      <a:pt x="459" y="141"/>
                    </a:lnTo>
                    <a:lnTo>
                      <a:pt x="461" y="142"/>
                    </a:lnTo>
                    <a:lnTo>
                      <a:pt x="465" y="142"/>
                    </a:lnTo>
                    <a:lnTo>
                      <a:pt x="465" y="142"/>
                    </a:lnTo>
                    <a:lnTo>
                      <a:pt x="469" y="140"/>
                    </a:lnTo>
                    <a:lnTo>
                      <a:pt x="474" y="137"/>
                    </a:lnTo>
                    <a:lnTo>
                      <a:pt x="477" y="135"/>
                    </a:lnTo>
                    <a:lnTo>
                      <a:pt x="480" y="134"/>
                    </a:lnTo>
                    <a:lnTo>
                      <a:pt x="480" y="134"/>
                    </a:lnTo>
                    <a:lnTo>
                      <a:pt x="484" y="136"/>
                    </a:lnTo>
                    <a:lnTo>
                      <a:pt x="486" y="137"/>
                    </a:lnTo>
                    <a:lnTo>
                      <a:pt x="488" y="136"/>
                    </a:lnTo>
                    <a:lnTo>
                      <a:pt x="488" y="136"/>
                    </a:lnTo>
                    <a:lnTo>
                      <a:pt x="493" y="134"/>
                    </a:lnTo>
                    <a:lnTo>
                      <a:pt x="498" y="132"/>
                    </a:lnTo>
                    <a:lnTo>
                      <a:pt x="500" y="131"/>
                    </a:lnTo>
                    <a:lnTo>
                      <a:pt x="500" y="131"/>
                    </a:lnTo>
                    <a:lnTo>
                      <a:pt x="507" y="131"/>
                    </a:lnTo>
                    <a:lnTo>
                      <a:pt x="513" y="132"/>
                    </a:lnTo>
                    <a:lnTo>
                      <a:pt x="517" y="132"/>
                    </a:lnTo>
                    <a:lnTo>
                      <a:pt x="517" y="132"/>
                    </a:lnTo>
                    <a:lnTo>
                      <a:pt x="524" y="135"/>
                    </a:lnTo>
                    <a:lnTo>
                      <a:pt x="527" y="136"/>
                    </a:lnTo>
                    <a:lnTo>
                      <a:pt x="530" y="135"/>
                    </a:lnTo>
                    <a:lnTo>
                      <a:pt x="530" y="135"/>
                    </a:lnTo>
                    <a:lnTo>
                      <a:pt x="530" y="134"/>
                    </a:lnTo>
                    <a:lnTo>
                      <a:pt x="530" y="131"/>
                    </a:lnTo>
                    <a:lnTo>
                      <a:pt x="530" y="129"/>
                    </a:lnTo>
                    <a:lnTo>
                      <a:pt x="531" y="128"/>
                    </a:lnTo>
                    <a:lnTo>
                      <a:pt x="531" y="128"/>
                    </a:lnTo>
                    <a:lnTo>
                      <a:pt x="536" y="125"/>
                    </a:lnTo>
                    <a:lnTo>
                      <a:pt x="539" y="120"/>
                    </a:lnTo>
                    <a:lnTo>
                      <a:pt x="539" y="120"/>
                    </a:lnTo>
                    <a:lnTo>
                      <a:pt x="541" y="118"/>
                    </a:lnTo>
                    <a:lnTo>
                      <a:pt x="543" y="116"/>
                    </a:lnTo>
                    <a:lnTo>
                      <a:pt x="546" y="114"/>
                    </a:lnTo>
                    <a:lnTo>
                      <a:pt x="548" y="114"/>
                    </a:lnTo>
                    <a:lnTo>
                      <a:pt x="548" y="114"/>
                    </a:lnTo>
                    <a:lnTo>
                      <a:pt x="552" y="117"/>
                    </a:lnTo>
                    <a:lnTo>
                      <a:pt x="554" y="118"/>
                    </a:lnTo>
                    <a:lnTo>
                      <a:pt x="557" y="118"/>
                    </a:lnTo>
                    <a:lnTo>
                      <a:pt x="557" y="118"/>
                    </a:lnTo>
                    <a:lnTo>
                      <a:pt x="559" y="117"/>
                    </a:lnTo>
                    <a:lnTo>
                      <a:pt x="563" y="116"/>
                    </a:lnTo>
                    <a:lnTo>
                      <a:pt x="565" y="114"/>
                    </a:lnTo>
                    <a:lnTo>
                      <a:pt x="567" y="114"/>
                    </a:lnTo>
                    <a:lnTo>
                      <a:pt x="567" y="114"/>
                    </a:lnTo>
                    <a:lnTo>
                      <a:pt x="571" y="115"/>
                    </a:lnTo>
                    <a:lnTo>
                      <a:pt x="572" y="115"/>
                    </a:lnTo>
                    <a:lnTo>
                      <a:pt x="574" y="115"/>
                    </a:lnTo>
                    <a:lnTo>
                      <a:pt x="574" y="115"/>
                    </a:lnTo>
                    <a:lnTo>
                      <a:pt x="580" y="114"/>
                    </a:lnTo>
                    <a:lnTo>
                      <a:pt x="585" y="114"/>
                    </a:lnTo>
                    <a:lnTo>
                      <a:pt x="585" y="114"/>
                    </a:lnTo>
                    <a:lnTo>
                      <a:pt x="585" y="113"/>
                    </a:lnTo>
                    <a:lnTo>
                      <a:pt x="588" y="110"/>
                    </a:lnTo>
                    <a:lnTo>
                      <a:pt x="588" y="11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3" name="フリーフォーム 52">
                <a:extLst>
                  <a:ext uri="{FF2B5EF4-FFF2-40B4-BE49-F238E27FC236}">
                    <a16:creationId xmlns:a16="http://schemas.microsoft.com/office/drawing/2014/main" id="{00000000-0008-0000-0000-000081050000}"/>
                  </a:ext>
                </a:extLst>
              </p:cNvPr>
              <p:cNvSpPr>
                <a:spLocks/>
              </p:cNvSpPr>
              <p:nvPr/>
            </p:nvSpPr>
            <p:spPr bwMode="auto">
              <a:xfrm>
                <a:off x="78" y="830"/>
                <a:ext cx="43" cy="57"/>
              </a:xfrm>
              <a:custGeom>
                <a:avLst/>
                <a:gdLst>
                  <a:gd name="T0" fmla="*/ 382 w 394"/>
                  <a:gd name="T1" fmla="*/ 247 h 513"/>
                  <a:gd name="T2" fmla="*/ 340 w 394"/>
                  <a:gd name="T3" fmla="*/ 247 h 513"/>
                  <a:gd name="T4" fmla="*/ 329 w 394"/>
                  <a:gd name="T5" fmla="*/ 202 h 513"/>
                  <a:gd name="T6" fmla="*/ 292 w 394"/>
                  <a:gd name="T7" fmla="*/ 179 h 513"/>
                  <a:gd name="T8" fmla="*/ 284 w 394"/>
                  <a:gd name="T9" fmla="*/ 138 h 513"/>
                  <a:gd name="T10" fmla="*/ 244 w 394"/>
                  <a:gd name="T11" fmla="*/ 95 h 513"/>
                  <a:gd name="T12" fmla="*/ 223 w 394"/>
                  <a:gd name="T13" fmla="*/ 60 h 513"/>
                  <a:gd name="T14" fmla="*/ 187 w 394"/>
                  <a:gd name="T15" fmla="*/ 26 h 513"/>
                  <a:gd name="T16" fmla="*/ 160 w 394"/>
                  <a:gd name="T17" fmla="*/ 37 h 513"/>
                  <a:gd name="T18" fmla="*/ 130 w 394"/>
                  <a:gd name="T19" fmla="*/ 48 h 513"/>
                  <a:gd name="T20" fmla="*/ 94 w 394"/>
                  <a:gd name="T21" fmla="*/ 34 h 513"/>
                  <a:gd name="T22" fmla="*/ 66 w 394"/>
                  <a:gd name="T23" fmla="*/ 46 h 513"/>
                  <a:gd name="T24" fmla="*/ 31 w 394"/>
                  <a:gd name="T25" fmla="*/ 43 h 513"/>
                  <a:gd name="T26" fmla="*/ 34 w 394"/>
                  <a:gd name="T27" fmla="*/ 22 h 513"/>
                  <a:gd name="T28" fmla="*/ 27 w 394"/>
                  <a:gd name="T29" fmla="*/ 1 h 513"/>
                  <a:gd name="T30" fmla="*/ 22 w 394"/>
                  <a:gd name="T31" fmla="*/ 11 h 513"/>
                  <a:gd name="T32" fmla="*/ 9 w 394"/>
                  <a:gd name="T33" fmla="*/ 11 h 513"/>
                  <a:gd name="T34" fmla="*/ 8 w 394"/>
                  <a:gd name="T35" fmla="*/ 44 h 513"/>
                  <a:gd name="T36" fmla="*/ 37 w 394"/>
                  <a:gd name="T37" fmla="*/ 63 h 513"/>
                  <a:gd name="T38" fmla="*/ 32 w 394"/>
                  <a:gd name="T39" fmla="*/ 94 h 513"/>
                  <a:gd name="T40" fmla="*/ 45 w 394"/>
                  <a:gd name="T41" fmla="*/ 129 h 513"/>
                  <a:gd name="T42" fmla="*/ 40 w 394"/>
                  <a:gd name="T43" fmla="*/ 162 h 513"/>
                  <a:gd name="T44" fmla="*/ 31 w 394"/>
                  <a:gd name="T45" fmla="*/ 189 h 513"/>
                  <a:gd name="T46" fmla="*/ 48 w 394"/>
                  <a:gd name="T47" fmla="*/ 205 h 513"/>
                  <a:gd name="T48" fmla="*/ 70 w 394"/>
                  <a:gd name="T49" fmla="*/ 226 h 513"/>
                  <a:gd name="T50" fmla="*/ 76 w 394"/>
                  <a:gd name="T51" fmla="*/ 314 h 513"/>
                  <a:gd name="T52" fmla="*/ 29 w 394"/>
                  <a:gd name="T53" fmla="*/ 337 h 513"/>
                  <a:gd name="T54" fmla="*/ 6 w 394"/>
                  <a:gd name="T55" fmla="*/ 343 h 513"/>
                  <a:gd name="T56" fmla="*/ 29 w 394"/>
                  <a:gd name="T57" fmla="*/ 361 h 513"/>
                  <a:gd name="T58" fmla="*/ 38 w 394"/>
                  <a:gd name="T59" fmla="*/ 381 h 513"/>
                  <a:gd name="T60" fmla="*/ 39 w 394"/>
                  <a:gd name="T61" fmla="*/ 396 h 513"/>
                  <a:gd name="T62" fmla="*/ 62 w 394"/>
                  <a:gd name="T63" fmla="*/ 408 h 513"/>
                  <a:gd name="T64" fmla="*/ 119 w 394"/>
                  <a:gd name="T65" fmla="*/ 408 h 513"/>
                  <a:gd name="T66" fmla="*/ 156 w 394"/>
                  <a:gd name="T67" fmla="*/ 444 h 513"/>
                  <a:gd name="T68" fmla="*/ 179 w 394"/>
                  <a:gd name="T69" fmla="*/ 438 h 513"/>
                  <a:gd name="T70" fmla="*/ 200 w 394"/>
                  <a:gd name="T71" fmla="*/ 422 h 513"/>
                  <a:gd name="T72" fmla="*/ 188 w 394"/>
                  <a:gd name="T73" fmla="*/ 398 h 513"/>
                  <a:gd name="T74" fmla="*/ 164 w 394"/>
                  <a:gd name="T75" fmla="*/ 353 h 513"/>
                  <a:gd name="T76" fmla="*/ 150 w 394"/>
                  <a:gd name="T77" fmla="*/ 315 h 513"/>
                  <a:gd name="T78" fmla="*/ 158 w 394"/>
                  <a:gd name="T79" fmla="*/ 299 h 513"/>
                  <a:gd name="T80" fmla="*/ 173 w 394"/>
                  <a:gd name="T81" fmla="*/ 255 h 513"/>
                  <a:gd name="T82" fmla="*/ 193 w 394"/>
                  <a:gd name="T83" fmla="*/ 212 h 513"/>
                  <a:gd name="T84" fmla="*/ 236 w 394"/>
                  <a:gd name="T85" fmla="*/ 220 h 513"/>
                  <a:gd name="T86" fmla="*/ 252 w 394"/>
                  <a:gd name="T87" fmla="*/ 247 h 513"/>
                  <a:gd name="T88" fmla="*/ 222 w 394"/>
                  <a:gd name="T89" fmla="*/ 278 h 513"/>
                  <a:gd name="T90" fmla="*/ 215 w 394"/>
                  <a:gd name="T91" fmla="*/ 254 h 513"/>
                  <a:gd name="T92" fmla="*/ 178 w 394"/>
                  <a:gd name="T93" fmla="*/ 265 h 513"/>
                  <a:gd name="T94" fmla="*/ 213 w 394"/>
                  <a:gd name="T95" fmla="*/ 283 h 513"/>
                  <a:gd name="T96" fmla="*/ 212 w 394"/>
                  <a:gd name="T97" fmla="*/ 313 h 513"/>
                  <a:gd name="T98" fmla="*/ 241 w 394"/>
                  <a:gd name="T99" fmla="*/ 356 h 513"/>
                  <a:gd name="T100" fmla="*/ 244 w 394"/>
                  <a:gd name="T101" fmla="*/ 411 h 513"/>
                  <a:gd name="T102" fmla="*/ 234 w 394"/>
                  <a:gd name="T103" fmla="*/ 445 h 513"/>
                  <a:gd name="T104" fmla="*/ 199 w 394"/>
                  <a:gd name="T105" fmla="*/ 484 h 513"/>
                  <a:gd name="T106" fmla="*/ 201 w 394"/>
                  <a:gd name="T107" fmla="*/ 512 h 513"/>
                  <a:gd name="T108" fmla="*/ 220 w 394"/>
                  <a:gd name="T109" fmla="*/ 500 h 513"/>
                  <a:gd name="T110" fmla="*/ 242 w 394"/>
                  <a:gd name="T111" fmla="*/ 485 h 513"/>
                  <a:gd name="T112" fmla="*/ 293 w 394"/>
                  <a:gd name="T113" fmla="*/ 462 h 513"/>
                  <a:gd name="T114" fmla="*/ 319 w 394"/>
                  <a:gd name="T115" fmla="*/ 442 h 513"/>
                  <a:gd name="T116" fmla="*/ 335 w 394"/>
                  <a:gd name="T117" fmla="*/ 419 h 513"/>
                  <a:gd name="T118" fmla="*/ 366 w 394"/>
                  <a:gd name="T119" fmla="*/ 394 h 513"/>
                  <a:gd name="T120" fmla="*/ 359 w 394"/>
                  <a:gd name="T121" fmla="*/ 383 h 513"/>
                  <a:gd name="T122" fmla="*/ 329 w 394"/>
                  <a:gd name="T123" fmla="*/ 352 h 513"/>
                  <a:gd name="T124" fmla="*/ 366 w 394"/>
                  <a:gd name="T125" fmla="*/ 31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4" h="513">
                    <a:moveTo>
                      <a:pt x="392" y="298"/>
                    </a:moveTo>
                    <a:lnTo>
                      <a:pt x="392" y="298"/>
                    </a:lnTo>
                    <a:lnTo>
                      <a:pt x="393" y="297"/>
                    </a:lnTo>
                    <a:lnTo>
                      <a:pt x="393" y="294"/>
                    </a:lnTo>
                    <a:lnTo>
                      <a:pt x="392" y="289"/>
                    </a:lnTo>
                    <a:lnTo>
                      <a:pt x="390" y="279"/>
                    </a:lnTo>
                    <a:lnTo>
                      <a:pt x="390" y="279"/>
                    </a:lnTo>
                    <a:lnTo>
                      <a:pt x="390" y="277"/>
                    </a:lnTo>
                    <a:lnTo>
                      <a:pt x="391" y="274"/>
                    </a:lnTo>
                    <a:lnTo>
                      <a:pt x="394" y="271"/>
                    </a:lnTo>
                    <a:lnTo>
                      <a:pt x="394" y="271"/>
                    </a:lnTo>
                    <a:lnTo>
                      <a:pt x="394" y="269"/>
                    </a:lnTo>
                    <a:lnTo>
                      <a:pt x="393" y="267"/>
                    </a:lnTo>
                    <a:lnTo>
                      <a:pt x="390" y="264"/>
                    </a:lnTo>
                    <a:lnTo>
                      <a:pt x="390" y="264"/>
                    </a:lnTo>
                    <a:lnTo>
                      <a:pt x="388" y="260"/>
                    </a:lnTo>
                    <a:lnTo>
                      <a:pt x="387" y="256"/>
                    </a:lnTo>
                    <a:lnTo>
                      <a:pt x="387" y="256"/>
                    </a:lnTo>
                    <a:lnTo>
                      <a:pt x="385" y="252"/>
                    </a:lnTo>
                    <a:lnTo>
                      <a:pt x="382" y="247"/>
                    </a:lnTo>
                    <a:lnTo>
                      <a:pt x="382" y="247"/>
                    </a:lnTo>
                    <a:lnTo>
                      <a:pt x="380" y="246"/>
                    </a:lnTo>
                    <a:lnTo>
                      <a:pt x="379" y="246"/>
                    </a:lnTo>
                    <a:lnTo>
                      <a:pt x="374" y="250"/>
                    </a:lnTo>
                    <a:lnTo>
                      <a:pt x="374" y="250"/>
                    </a:lnTo>
                    <a:lnTo>
                      <a:pt x="370" y="252"/>
                    </a:lnTo>
                    <a:lnTo>
                      <a:pt x="368" y="252"/>
                    </a:lnTo>
                    <a:lnTo>
                      <a:pt x="365" y="250"/>
                    </a:lnTo>
                    <a:lnTo>
                      <a:pt x="365" y="250"/>
                    </a:lnTo>
                    <a:lnTo>
                      <a:pt x="357" y="244"/>
                    </a:lnTo>
                    <a:lnTo>
                      <a:pt x="353" y="240"/>
                    </a:lnTo>
                    <a:lnTo>
                      <a:pt x="351" y="239"/>
                    </a:lnTo>
                    <a:lnTo>
                      <a:pt x="351" y="239"/>
                    </a:lnTo>
                    <a:lnTo>
                      <a:pt x="349" y="240"/>
                    </a:lnTo>
                    <a:lnTo>
                      <a:pt x="347" y="242"/>
                    </a:lnTo>
                    <a:lnTo>
                      <a:pt x="342" y="249"/>
                    </a:lnTo>
                    <a:lnTo>
                      <a:pt x="342" y="249"/>
                    </a:lnTo>
                    <a:lnTo>
                      <a:pt x="342" y="249"/>
                    </a:lnTo>
                    <a:lnTo>
                      <a:pt x="341" y="249"/>
                    </a:lnTo>
                    <a:lnTo>
                      <a:pt x="340" y="247"/>
                    </a:lnTo>
                    <a:lnTo>
                      <a:pt x="338" y="240"/>
                    </a:lnTo>
                    <a:lnTo>
                      <a:pt x="338" y="240"/>
                    </a:lnTo>
                    <a:lnTo>
                      <a:pt x="338" y="239"/>
                    </a:lnTo>
                    <a:lnTo>
                      <a:pt x="336" y="238"/>
                    </a:lnTo>
                    <a:lnTo>
                      <a:pt x="334" y="237"/>
                    </a:lnTo>
                    <a:lnTo>
                      <a:pt x="333" y="235"/>
                    </a:lnTo>
                    <a:lnTo>
                      <a:pt x="333" y="235"/>
                    </a:lnTo>
                    <a:lnTo>
                      <a:pt x="332" y="233"/>
                    </a:lnTo>
                    <a:lnTo>
                      <a:pt x="333" y="230"/>
                    </a:lnTo>
                    <a:lnTo>
                      <a:pt x="334" y="227"/>
                    </a:lnTo>
                    <a:lnTo>
                      <a:pt x="334" y="227"/>
                    </a:lnTo>
                    <a:lnTo>
                      <a:pt x="334" y="225"/>
                    </a:lnTo>
                    <a:lnTo>
                      <a:pt x="332" y="223"/>
                    </a:lnTo>
                    <a:lnTo>
                      <a:pt x="331" y="221"/>
                    </a:lnTo>
                    <a:lnTo>
                      <a:pt x="329" y="218"/>
                    </a:lnTo>
                    <a:lnTo>
                      <a:pt x="329" y="218"/>
                    </a:lnTo>
                    <a:lnTo>
                      <a:pt x="329" y="214"/>
                    </a:lnTo>
                    <a:lnTo>
                      <a:pt x="329" y="208"/>
                    </a:lnTo>
                    <a:lnTo>
                      <a:pt x="329" y="202"/>
                    </a:lnTo>
                    <a:lnTo>
                      <a:pt x="329" y="202"/>
                    </a:lnTo>
                    <a:lnTo>
                      <a:pt x="320" y="201"/>
                    </a:lnTo>
                    <a:lnTo>
                      <a:pt x="320" y="201"/>
                    </a:lnTo>
                    <a:lnTo>
                      <a:pt x="317" y="200"/>
                    </a:lnTo>
                    <a:lnTo>
                      <a:pt x="316" y="198"/>
                    </a:lnTo>
                    <a:lnTo>
                      <a:pt x="315" y="195"/>
                    </a:lnTo>
                    <a:lnTo>
                      <a:pt x="315" y="195"/>
                    </a:lnTo>
                    <a:lnTo>
                      <a:pt x="316" y="194"/>
                    </a:lnTo>
                    <a:lnTo>
                      <a:pt x="317" y="194"/>
                    </a:lnTo>
                    <a:lnTo>
                      <a:pt x="318" y="193"/>
                    </a:lnTo>
                    <a:lnTo>
                      <a:pt x="319" y="192"/>
                    </a:lnTo>
                    <a:lnTo>
                      <a:pt x="319" y="192"/>
                    </a:lnTo>
                    <a:lnTo>
                      <a:pt x="319" y="191"/>
                    </a:lnTo>
                    <a:lnTo>
                      <a:pt x="318" y="190"/>
                    </a:lnTo>
                    <a:lnTo>
                      <a:pt x="314" y="188"/>
                    </a:lnTo>
                    <a:lnTo>
                      <a:pt x="304" y="186"/>
                    </a:lnTo>
                    <a:lnTo>
                      <a:pt x="304" y="186"/>
                    </a:lnTo>
                    <a:lnTo>
                      <a:pt x="299" y="185"/>
                    </a:lnTo>
                    <a:lnTo>
                      <a:pt x="295" y="183"/>
                    </a:lnTo>
                    <a:lnTo>
                      <a:pt x="295" y="183"/>
                    </a:lnTo>
                    <a:lnTo>
                      <a:pt x="292" y="179"/>
                    </a:lnTo>
                    <a:lnTo>
                      <a:pt x="290" y="179"/>
                    </a:lnTo>
                    <a:lnTo>
                      <a:pt x="290" y="179"/>
                    </a:lnTo>
                    <a:lnTo>
                      <a:pt x="285" y="178"/>
                    </a:lnTo>
                    <a:lnTo>
                      <a:pt x="282" y="177"/>
                    </a:lnTo>
                    <a:lnTo>
                      <a:pt x="279" y="176"/>
                    </a:lnTo>
                    <a:lnTo>
                      <a:pt x="279" y="176"/>
                    </a:lnTo>
                    <a:lnTo>
                      <a:pt x="278" y="173"/>
                    </a:lnTo>
                    <a:lnTo>
                      <a:pt x="279" y="169"/>
                    </a:lnTo>
                    <a:lnTo>
                      <a:pt x="279" y="169"/>
                    </a:lnTo>
                    <a:lnTo>
                      <a:pt x="281" y="167"/>
                    </a:lnTo>
                    <a:lnTo>
                      <a:pt x="279" y="165"/>
                    </a:lnTo>
                    <a:lnTo>
                      <a:pt x="279" y="165"/>
                    </a:lnTo>
                    <a:lnTo>
                      <a:pt x="279" y="163"/>
                    </a:lnTo>
                    <a:lnTo>
                      <a:pt x="279" y="161"/>
                    </a:lnTo>
                    <a:lnTo>
                      <a:pt x="282" y="155"/>
                    </a:lnTo>
                    <a:lnTo>
                      <a:pt x="282" y="155"/>
                    </a:lnTo>
                    <a:lnTo>
                      <a:pt x="285" y="146"/>
                    </a:lnTo>
                    <a:lnTo>
                      <a:pt x="285" y="141"/>
                    </a:lnTo>
                    <a:lnTo>
                      <a:pt x="284" y="138"/>
                    </a:lnTo>
                    <a:lnTo>
                      <a:pt x="284" y="138"/>
                    </a:lnTo>
                    <a:lnTo>
                      <a:pt x="279" y="131"/>
                    </a:lnTo>
                    <a:lnTo>
                      <a:pt x="276" y="128"/>
                    </a:lnTo>
                    <a:lnTo>
                      <a:pt x="273" y="125"/>
                    </a:lnTo>
                    <a:lnTo>
                      <a:pt x="273" y="125"/>
                    </a:lnTo>
                    <a:lnTo>
                      <a:pt x="270" y="123"/>
                    </a:lnTo>
                    <a:lnTo>
                      <a:pt x="266" y="123"/>
                    </a:lnTo>
                    <a:lnTo>
                      <a:pt x="263" y="123"/>
                    </a:lnTo>
                    <a:lnTo>
                      <a:pt x="260" y="123"/>
                    </a:lnTo>
                    <a:lnTo>
                      <a:pt x="260" y="123"/>
                    </a:lnTo>
                    <a:lnTo>
                      <a:pt x="257" y="122"/>
                    </a:lnTo>
                    <a:lnTo>
                      <a:pt x="255" y="120"/>
                    </a:lnTo>
                    <a:lnTo>
                      <a:pt x="254" y="117"/>
                    </a:lnTo>
                    <a:lnTo>
                      <a:pt x="254" y="117"/>
                    </a:lnTo>
                    <a:lnTo>
                      <a:pt x="253" y="112"/>
                    </a:lnTo>
                    <a:lnTo>
                      <a:pt x="251" y="110"/>
                    </a:lnTo>
                    <a:lnTo>
                      <a:pt x="247" y="106"/>
                    </a:lnTo>
                    <a:lnTo>
                      <a:pt x="247" y="106"/>
                    </a:lnTo>
                    <a:lnTo>
                      <a:pt x="245" y="103"/>
                    </a:lnTo>
                    <a:lnTo>
                      <a:pt x="244" y="99"/>
                    </a:lnTo>
                    <a:lnTo>
                      <a:pt x="244" y="95"/>
                    </a:lnTo>
                    <a:lnTo>
                      <a:pt x="243" y="90"/>
                    </a:lnTo>
                    <a:lnTo>
                      <a:pt x="243" y="90"/>
                    </a:lnTo>
                    <a:lnTo>
                      <a:pt x="241" y="87"/>
                    </a:lnTo>
                    <a:lnTo>
                      <a:pt x="239" y="84"/>
                    </a:lnTo>
                    <a:lnTo>
                      <a:pt x="236" y="82"/>
                    </a:lnTo>
                    <a:lnTo>
                      <a:pt x="234" y="79"/>
                    </a:lnTo>
                    <a:lnTo>
                      <a:pt x="234" y="79"/>
                    </a:lnTo>
                    <a:lnTo>
                      <a:pt x="231" y="76"/>
                    </a:lnTo>
                    <a:lnTo>
                      <a:pt x="228" y="75"/>
                    </a:lnTo>
                    <a:lnTo>
                      <a:pt x="222" y="74"/>
                    </a:lnTo>
                    <a:lnTo>
                      <a:pt x="222" y="74"/>
                    </a:lnTo>
                    <a:lnTo>
                      <a:pt x="220" y="73"/>
                    </a:lnTo>
                    <a:lnTo>
                      <a:pt x="219" y="73"/>
                    </a:lnTo>
                    <a:lnTo>
                      <a:pt x="218" y="68"/>
                    </a:lnTo>
                    <a:lnTo>
                      <a:pt x="218" y="68"/>
                    </a:lnTo>
                    <a:lnTo>
                      <a:pt x="218" y="66"/>
                    </a:lnTo>
                    <a:lnTo>
                      <a:pt x="219" y="64"/>
                    </a:lnTo>
                    <a:lnTo>
                      <a:pt x="222" y="62"/>
                    </a:lnTo>
                    <a:lnTo>
                      <a:pt x="222" y="62"/>
                    </a:lnTo>
                    <a:lnTo>
                      <a:pt x="223" y="60"/>
                    </a:lnTo>
                    <a:lnTo>
                      <a:pt x="223" y="58"/>
                    </a:lnTo>
                    <a:lnTo>
                      <a:pt x="224" y="54"/>
                    </a:lnTo>
                    <a:lnTo>
                      <a:pt x="224" y="54"/>
                    </a:lnTo>
                    <a:lnTo>
                      <a:pt x="223" y="54"/>
                    </a:lnTo>
                    <a:lnTo>
                      <a:pt x="218" y="51"/>
                    </a:lnTo>
                    <a:lnTo>
                      <a:pt x="218" y="51"/>
                    </a:lnTo>
                    <a:lnTo>
                      <a:pt x="211" y="46"/>
                    </a:lnTo>
                    <a:lnTo>
                      <a:pt x="206" y="41"/>
                    </a:lnTo>
                    <a:lnTo>
                      <a:pt x="206" y="41"/>
                    </a:lnTo>
                    <a:lnTo>
                      <a:pt x="202" y="37"/>
                    </a:lnTo>
                    <a:lnTo>
                      <a:pt x="201" y="35"/>
                    </a:lnTo>
                    <a:lnTo>
                      <a:pt x="200" y="33"/>
                    </a:lnTo>
                    <a:lnTo>
                      <a:pt x="200" y="33"/>
                    </a:lnTo>
                    <a:lnTo>
                      <a:pt x="200" y="32"/>
                    </a:lnTo>
                    <a:lnTo>
                      <a:pt x="199" y="32"/>
                    </a:lnTo>
                    <a:lnTo>
                      <a:pt x="196" y="31"/>
                    </a:lnTo>
                    <a:lnTo>
                      <a:pt x="189" y="30"/>
                    </a:lnTo>
                    <a:lnTo>
                      <a:pt x="189" y="30"/>
                    </a:lnTo>
                    <a:lnTo>
                      <a:pt x="188" y="29"/>
                    </a:lnTo>
                    <a:lnTo>
                      <a:pt x="187" y="26"/>
                    </a:lnTo>
                    <a:lnTo>
                      <a:pt x="186" y="19"/>
                    </a:lnTo>
                    <a:lnTo>
                      <a:pt x="186" y="19"/>
                    </a:lnTo>
                    <a:lnTo>
                      <a:pt x="185" y="17"/>
                    </a:lnTo>
                    <a:lnTo>
                      <a:pt x="183" y="17"/>
                    </a:lnTo>
                    <a:lnTo>
                      <a:pt x="179" y="17"/>
                    </a:lnTo>
                    <a:lnTo>
                      <a:pt x="179" y="17"/>
                    </a:lnTo>
                    <a:lnTo>
                      <a:pt x="178" y="17"/>
                    </a:lnTo>
                    <a:lnTo>
                      <a:pt x="178" y="18"/>
                    </a:lnTo>
                    <a:lnTo>
                      <a:pt x="179" y="23"/>
                    </a:lnTo>
                    <a:lnTo>
                      <a:pt x="179" y="23"/>
                    </a:lnTo>
                    <a:lnTo>
                      <a:pt x="179" y="27"/>
                    </a:lnTo>
                    <a:lnTo>
                      <a:pt x="177" y="30"/>
                    </a:lnTo>
                    <a:lnTo>
                      <a:pt x="174" y="32"/>
                    </a:lnTo>
                    <a:lnTo>
                      <a:pt x="170" y="33"/>
                    </a:lnTo>
                    <a:lnTo>
                      <a:pt x="170" y="33"/>
                    </a:lnTo>
                    <a:lnTo>
                      <a:pt x="166" y="33"/>
                    </a:lnTo>
                    <a:lnTo>
                      <a:pt x="163" y="34"/>
                    </a:lnTo>
                    <a:lnTo>
                      <a:pt x="161" y="36"/>
                    </a:lnTo>
                    <a:lnTo>
                      <a:pt x="160" y="37"/>
                    </a:lnTo>
                    <a:lnTo>
                      <a:pt x="160" y="37"/>
                    </a:lnTo>
                    <a:lnTo>
                      <a:pt x="158" y="38"/>
                    </a:lnTo>
                    <a:lnTo>
                      <a:pt x="156" y="39"/>
                    </a:lnTo>
                    <a:lnTo>
                      <a:pt x="150" y="38"/>
                    </a:lnTo>
                    <a:lnTo>
                      <a:pt x="150" y="38"/>
                    </a:lnTo>
                    <a:lnTo>
                      <a:pt x="148" y="37"/>
                    </a:lnTo>
                    <a:lnTo>
                      <a:pt x="147" y="38"/>
                    </a:lnTo>
                    <a:lnTo>
                      <a:pt x="143" y="40"/>
                    </a:lnTo>
                    <a:lnTo>
                      <a:pt x="143" y="40"/>
                    </a:lnTo>
                    <a:lnTo>
                      <a:pt x="141" y="40"/>
                    </a:lnTo>
                    <a:lnTo>
                      <a:pt x="141" y="39"/>
                    </a:lnTo>
                    <a:lnTo>
                      <a:pt x="140" y="38"/>
                    </a:lnTo>
                    <a:lnTo>
                      <a:pt x="139" y="37"/>
                    </a:lnTo>
                    <a:lnTo>
                      <a:pt x="139" y="37"/>
                    </a:lnTo>
                    <a:lnTo>
                      <a:pt x="137" y="37"/>
                    </a:lnTo>
                    <a:lnTo>
                      <a:pt x="137" y="37"/>
                    </a:lnTo>
                    <a:lnTo>
                      <a:pt x="138" y="41"/>
                    </a:lnTo>
                    <a:lnTo>
                      <a:pt x="138" y="41"/>
                    </a:lnTo>
                    <a:lnTo>
                      <a:pt x="138" y="43"/>
                    </a:lnTo>
                    <a:lnTo>
                      <a:pt x="136" y="44"/>
                    </a:lnTo>
                    <a:lnTo>
                      <a:pt x="130" y="48"/>
                    </a:lnTo>
                    <a:lnTo>
                      <a:pt x="130" y="48"/>
                    </a:lnTo>
                    <a:lnTo>
                      <a:pt x="128" y="49"/>
                    </a:lnTo>
                    <a:lnTo>
                      <a:pt x="126" y="49"/>
                    </a:lnTo>
                    <a:lnTo>
                      <a:pt x="121" y="49"/>
                    </a:lnTo>
                    <a:lnTo>
                      <a:pt x="114" y="46"/>
                    </a:lnTo>
                    <a:lnTo>
                      <a:pt x="114" y="46"/>
                    </a:lnTo>
                    <a:lnTo>
                      <a:pt x="111" y="44"/>
                    </a:lnTo>
                    <a:lnTo>
                      <a:pt x="108" y="39"/>
                    </a:lnTo>
                    <a:lnTo>
                      <a:pt x="108" y="39"/>
                    </a:lnTo>
                    <a:lnTo>
                      <a:pt x="106" y="34"/>
                    </a:lnTo>
                    <a:lnTo>
                      <a:pt x="102" y="30"/>
                    </a:lnTo>
                    <a:lnTo>
                      <a:pt x="102" y="30"/>
                    </a:lnTo>
                    <a:lnTo>
                      <a:pt x="97" y="25"/>
                    </a:lnTo>
                    <a:lnTo>
                      <a:pt x="97" y="25"/>
                    </a:lnTo>
                    <a:lnTo>
                      <a:pt x="96" y="28"/>
                    </a:lnTo>
                    <a:lnTo>
                      <a:pt x="96" y="31"/>
                    </a:lnTo>
                    <a:lnTo>
                      <a:pt x="96" y="31"/>
                    </a:lnTo>
                    <a:lnTo>
                      <a:pt x="95" y="33"/>
                    </a:lnTo>
                    <a:lnTo>
                      <a:pt x="94" y="34"/>
                    </a:lnTo>
                    <a:lnTo>
                      <a:pt x="94" y="34"/>
                    </a:lnTo>
                    <a:lnTo>
                      <a:pt x="93" y="38"/>
                    </a:lnTo>
                    <a:lnTo>
                      <a:pt x="93" y="40"/>
                    </a:lnTo>
                    <a:lnTo>
                      <a:pt x="92" y="41"/>
                    </a:lnTo>
                    <a:lnTo>
                      <a:pt x="92" y="41"/>
                    </a:lnTo>
                    <a:lnTo>
                      <a:pt x="89" y="44"/>
                    </a:lnTo>
                    <a:lnTo>
                      <a:pt x="89" y="44"/>
                    </a:lnTo>
                    <a:lnTo>
                      <a:pt x="89" y="45"/>
                    </a:lnTo>
                    <a:lnTo>
                      <a:pt x="87" y="45"/>
                    </a:lnTo>
                    <a:lnTo>
                      <a:pt x="87" y="45"/>
                    </a:lnTo>
                    <a:lnTo>
                      <a:pt x="86" y="44"/>
                    </a:lnTo>
                    <a:lnTo>
                      <a:pt x="85" y="44"/>
                    </a:lnTo>
                    <a:lnTo>
                      <a:pt x="85" y="44"/>
                    </a:lnTo>
                    <a:lnTo>
                      <a:pt x="78" y="49"/>
                    </a:lnTo>
                    <a:lnTo>
                      <a:pt x="78" y="49"/>
                    </a:lnTo>
                    <a:lnTo>
                      <a:pt x="75" y="50"/>
                    </a:lnTo>
                    <a:lnTo>
                      <a:pt x="71" y="50"/>
                    </a:lnTo>
                    <a:lnTo>
                      <a:pt x="71" y="50"/>
                    </a:lnTo>
                    <a:lnTo>
                      <a:pt x="68" y="48"/>
                    </a:lnTo>
                    <a:lnTo>
                      <a:pt x="66" y="46"/>
                    </a:lnTo>
                    <a:lnTo>
                      <a:pt x="66" y="46"/>
                    </a:lnTo>
                    <a:lnTo>
                      <a:pt x="66" y="44"/>
                    </a:lnTo>
                    <a:lnTo>
                      <a:pt x="66" y="43"/>
                    </a:lnTo>
                    <a:lnTo>
                      <a:pt x="65" y="42"/>
                    </a:lnTo>
                    <a:lnTo>
                      <a:pt x="65" y="42"/>
                    </a:lnTo>
                    <a:lnTo>
                      <a:pt x="63" y="42"/>
                    </a:lnTo>
                    <a:lnTo>
                      <a:pt x="61" y="42"/>
                    </a:lnTo>
                    <a:lnTo>
                      <a:pt x="61" y="42"/>
                    </a:lnTo>
                    <a:lnTo>
                      <a:pt x="55" y="41"/>
                    </a:lnTo>
                    <a:lnTo>
                      <a:pt x="55" y="41"/>
                    </a:lnTo>
                    <a:lnTo>
                      <a:pt x="49" y="41"/>
                    </a:lnTo>
                    <a:lnTo>
                      <a:pt x="45" y="41"/>
                    </a:lnTo>
                    <a:lnTo>
                      <a:pt x="42" y="42"/>
                    </a:lnTo>
                    <a:lnTo>
                      <a:pt x="42" y="42"/>
                    </a:lnTo>
                    <a:lnTo>
                      <a:pt x="38" y="46"/>
                    </a:lnTo>
                    <a:lnTo>
                      <a:pt x="34" y="48"/>
                    </a:lnTo>
                    <a:lnTo>
                      <a:pt x="34" y="48"/>
                    </a:lnTo>
                    <a:lnTo>
                      <a:pt x="32" y="49"/>
                    </a:lnTo>
                    <a:lnTo>
                      <a:pt x="31" y="48"/>
                    </a:lnTo>
                    <a:lnTo>
                      <a:pt x="31" y="43"/>
                    </a:lnTo>
                    <a:lnTo>
                      <a:pt x="31" y="43"/>
                    </a:lnTo>
                    <a:lnTo>
                      <a:pt x="31" y="40"/>
                    </a:lnTo>
                    <a:lnTo>
                      <a:pt x="32" y="38"/>
                    </a:lnTo>
                    <a:lnTo>
                      <a:pt x="35" y="36"/>
                    </a:lnTo>
                    <a:lnTo>
                      <a:pt x="35" y="36"/>
                    </a:lnTo>
                    <a:lnTo>
                      <a:pt x="37" y="34"/>
                    </a:lnTo>
                    <a:lnTo>
                      <a:pt x="39" y="33"/>
                    </a:lnTo>
                    <a:lnTo>
                      <a:pt x="39" y="33"/>
                    </a:lnTo>
                    <a:lnTo>
                      <a:pt x="42" y="32"/>
                    </a:lnTo>
                    <a:lnTo>
                      <a:pt x="42" y="31"/>
                    </a:lnTo>
                    <a:lnTo>
                      <a:pt x="42" y="30"/>
                    </a:lnTo>
                    <a:lnTo>
                      <a:pt x="42" y="30"/>
                    </a:lnTo>
                    <a:lnTo>
                      <a:pt x="41" y="27"/>
                    </a:lnTo>
                    <a:lnTo>
                      <a:pt x="40" y="26"/>
                    </a:lnTo>
                    <a:lnTo>
                      <a:pt x="39" y="25"/>
                    </a:lnTo>
                    <a:lnTo>
                      <a:pt x="39" y="25"/>
                    </a:lnTo>
                    <a:lnTo>
                      <a:pt x="37" y="26"/>
                    </a:lnTo>
                    <a:lnTo>
                      <a:pt x="36" y="27"/>
                    </a:lnTo>
                    <a:lnTo>
                      <a:pt x="35" y="26"/>
                    </a:lnTo>
                    <a:lnTo>
                      <a:pt x="35" y="26"/>
                    </a:lnTo>
                    <a:lnTo>
                      <a:pt x="34" y="22"/>
                    </a:lnTo>
                    <a:lnTo>
                      <a:pt x="34" y="18"/>
                    </a:lnTo>
                    <a:lnTo>
                      <a:pt x="35" y="17"/>
                    </a:lnTo>
                    <a:lnTo>
                      <a:pt x="35" y="17"/>
                    </a:lnTo>
                    <a:lnTo>
                      <a:pt x="37" y="15"/>
                    </a:lnTo>
                    <a:lnTo>
                      <a:pt x="38" y="14"/>
                    </a:lnTo>
                    <a:lnTo>
                      <a:pt x="38" y="14"/>
                    </a:lnTo>
                    <a:lnTo>
                      <a:pt x="38" y="13"/>
                    </a:lnTo>
                    <a:lnTo>
                      <a:pt x="37" y="12"/>
                    </a:lnTo>
                    <a:lnTo>
                      <a:pt x="35" y="11"/>
                    </a:lnTo>
                    <a:lnTo>
                      <a:pt x="35" y="11"/>
                    </a:lnTo>
                    <a:lnTo>
                      <a:pt x="34" y="8"/>
                    </a:lnTo>
                    <a:lnTo>
                      <a:pt x="33" y="6"/>
                    </a:lnTo>
                    <a:lnTo>
                      <a:pt x="32" y="4"/>
                    </a:lnTo>
                    <a:lnTo>
                      <a:pt x="32" y="4"/>
                    </a:lnTo>
                    <a:lnTo>
                      <a:pt x="31" y="3"/>
                    </a:lnTo>
                    <a:lnTo>
                      <a:pt x="30" y="2"/>
                    </a:lnTo>
                    <a:lnTo>
                      <a:pt x="30" y="1"/>
                    </a:lnTo>
                    <a:lnTo>
                      <a:pt x="29" y="0"/>
                    </a:lnTo>
                    <a:lnTo>
                      <a:pt x="29" y="0"/>
                    </a:lnTo>
                    <a:lnTo>
                      <a:pt x="27" y="1"/>
                    </a:lnTo>
                    <a:lnTo>
                      <a:pt x="26" y="3"/>
                    </a:lnTo>
                    <a:lnTo>
                      <a:pt x="26" y="3"/>
                    </a:lnTo>
                    <a:lnTo>
                      <a:pt x="26" y="5"/>
                    </a:lnTo>
                    <a:lnTo>
                      <a:pt x="26" y="6"/>
                    </a:lnTo>
                    <a:lnTo>
                      <a:pt x="25" y="5"/>
                    </a:lnTo>
                    <a:lnTo>
                      <a:pt x="25" y="5"/>
                    </a:lnTo>
                    <a:lnTo>
                      <a:pt x="25" y="3"/>
                    </a:lnTo>
                    <a:lnTo>
                      <a:pt x="23" y="2"/>
                    </a:lnTo>
                    <a:lnTo>
                      <a:pt x="23" y="1"/>
                    </a:lnTo>
                    <a:lnTo>
                      <a:pt x="23" y="0"/>
                    </a:lnTo>
                    <a:lnTo>
                      <a:pt x="23" y="0"/>
                    </a:lnTo>
                    <a:lnTo>
                      <a:pt x="22" y="1"/>
                    </a:lnTo>
                    <a:lnTo>
                      <a:pt x="22" y="2"/>
                    </a:lnTo>
                    <a:lnTo>
                      <a:pt x="21" y="4"/>
                    </a:lnTo>
                    <a:lnTo>
                      <a:pt x="21" y="4"/>
                    </a:lnTo>
                    <a:lnTo>
                      <a:pt x="20" y="5"/>
                    </a:lnTo>
                    <a:lnTo>
                      <a:pt x="20" y="6"/>
                    </a:lnTo>
                    <a:lnTo>
                      <a:pt x="21" y="8"/>
                    </a:lnTo>
                    <a:lnTo>
                      <a:pt x="21" y="8"/>
                    </a:lnTo>
                    <a:lnTo>
                      <a:pt x="22" y="11"/>
                    </a:lnTo>
                    <a:lnTo>
                      <a:pt x="22" y="12"/>
                    </a:lnTo>
                    <a:lnTo>
                      <a:pt x="22" y="12"/>
                    </a:lnTo>
                    <a:lnTo>
                      <a:pt x="22" y="12"/>
                    </a:lnTo>
                    <a:lnTo>
                      <a:pt x="18" y="8"/>
                    </a:lnTo>
                    <a:lnTo>
                      <a:pt x="16" y="6"/>
                    </a:lnTo>
                    <a:lnTo>
                      <a:pt x="14" y="5"/>
                    </a:lnTo>
                    <a:lnTo>
                      <a:pt x="14" y="5"/>
                    </a:lnTo>
                    <a:lnTo>
                      <a:pt x="13" y="5"/>
                    </a:lnTo>
                    <a:lnTo>
                      <a:pt x="12" y="6"/>
                    </a:lnTo>
                    <a:lnTo>
                      <a:pt x="12" y="6"/>
                    </a:lnTo>
                    <a:lnTo>
                      <a:pt x="10" y="6"/>
                    </a:lnTo>
                    <a:lnTo>
                      <a:pt x="10" y="6"/>
                    </a:lnTo>
                    <a:lnTo>
                      <a:pt x="7" y="6"/>
                    </a:lnTo>
                    <a:lnTo>
                      <a:pt x="6" y="6"/>
                    </a:lnTo>
                    <a:lnTo>
                      <a:pt x="5" y="7"/>
                    </a:lnTo>
                    <a:lnTo>
                      <a:pt x="5" y="7"/>
                    </a:lnTo>
                    <a:lnTo>
                      <a:pt x="6" y="8"/>
                    </a:lnTo>
                    <a:lnTo>
                      <a:pt x="7" y="9"/>
                    </a:lnTo>
                    <a:lnTo>
                      <a:pt x="9" y="11"/>
                    </a:lnTo>
                    <a:lnTo>
                      <a:pt x="9" y="11"/>
                    </a:lnTo>
                    <a:lnTo>
                      <a:pt x="7" y="12"/>
                    </a:lnTo>
                    <a:lnTo>
                      <a:pt x="3" y="15"/>
                    </a:lnTo>
                    <a:lnTo>
                      <a:pt x="3" y="15"/>
                    </a:lnTo>
                    <a:lnTo>
                      <a:pt x="1" y="17"/>
                    </a:lnTo>
                    <a:lnTo>
                      <a:pt x="0" y="18"/>
                    </a:lnTo>
                    <a:lnTo>
                      <a:pt x="1" y="19"/>
                    </a:lnTo>
                    <a:lnTo>
                      <a:pt x="1" y="19"/>
                    </a:lnTo>
                    <a:lnTo>
                      <a:pt x="3" y="22"/>
                    </a:lnTo>
                    <a:lnTo>
                      <a:pt x="3" y="22"/>
                    </a:lnTo>
                    <a:lnTo>
                      <a:pt x="4" y="22"/>
                    </a:lnTo>
                    <a:lnTo>
                      <a:pt x="4" y="24"/>
                    </a:lnTo>
                    <a:lnTo>
                      <a:pt x="4" y="24"/>
                    </a:lnTo>
                    <a:lnTo>
                      <a:pt x="6" y="28"/>
                    </a:lnTo>
                    <a:lnTo>
                      <a:pt x="7" y="31"/>
                    </a:lnTo>
                    <a:lnTo>
                      <a:pt x="8" y="33"/>
                    </a:lnTo>
                    <a:lnTo>
                      <a:pt x="8" y="33"/>
                    </a:lnTo>
                    <a:lnTo>
                      <a:pt x="7" y="39"/>
                    </a:lnTo>
                    <a:lnTo>
                      <a:pt x="8" y="42"/>
                    </a:lnTo>
                    <a:lnTo>
                      <a:pt x="8" y="44"/>
                    </a:lnTo>
                    <a:lnTo>
                      <a:pt x="8" y="44"/>
                    </a:lnTo>
                    <a:lnTo>
                      <a:pt x="16" y="50"/>
                    </a:lnTo>
                    <a:lnTo>
                      <a:pt x="16" y="50"/>
                    </a:lnTo>
                    <a:lnTo>
                      <a:pt x="19" y="54"/>
                    </a:lnTo>
                    <a:lnTo>
                      <a:pt x="22" y="56"/>
                    </a:lnTo>
                    <a:lnTo>
                      <a:pt x="22" y="56"/>
                    </a:lnTo>
                    <a:lnTo>
                      <a:pt x="27" y="55"/>
                    </a:lnTo>
                    <a:lnTo>
                      <a:pt x="28" y="55"/>
                    </a:lnTo>
                    <a:lnTo>
                      <a:pt x="29" y="56"/>
                    </a:lnTo>
                    <a:lnTo>
                      <a:pt x="29" y="56"/>
                    </a:lnTo>
                    <a:lnTo>
                      <a:pt x="29" y="61"/>
                    </a:lnTo>
                    <a:lnTo>
                      <a:pt x="29" y="61"/>
                    </a:lnTo>
                    <a:lnTo>
                      <a:pt x="32" y="64"/>
                    </a:lnTo>
                    <a:lnTo>
                      <a:pt x="33" y="64"/>
                    </a:lnTo>
                    <a:lnTo>
                      <a:pt x="33" y="64"/>
                    </a:lnTo>
                    <a:lnTo>
                      <a:pt x="33" y="62"/>
                    </a:lnTo>
                    <a:lnTo>
                      <a:pt x="34" y="61"/>
                    </a:lnTo>
                    <a:lnTo>
                      <a:pt x="34" y="61"/>
                    </a:lnTo>
                    <a:lnTo>
                      <a:pt x="34" y="61"/>
                    </a:lnTo>
                    <a:lnTo>
                      <a:pt x="35" y="63"/>
                    </a:lnTo>
                    <a:lnTo>
                      <a:pt x="37" y="63"/>
                    </a:lnTo>
                    <a:lnTo>
                      <a:pt x="38" y="63"/>
                    </a:lnTo>
                    <a:lnTo>
                      <a:pt x="39" y="64"/>
                    </a:lnTo>
                    <a:lnTo>
                      <a:pt x="39" y="64"/>
                    </a:lnTo>
                    <a:lnTo>
                      <a:pt x="41" y="67"/>
                    </a:lnTo>
                    <a:lnTo>
                      <a:pt x="42" y="70"/>
                    </a:lnTo>
                    <a:lnTo>
                      <a:pt x="42" y="70"/>
                    </a:lnTo>
                    <a:lnTo>
                      <a:pt x="41" y="72"/>
                    </a:lnTo>
                    <a:lnTo>
                      <a:pt x="40" y="76"/>
                    </a:lnTo>
                    <a:lnTo>
                      <a:pt x="40" y="76"/>
                    </a:lnTo>
                    <a:lnTo>
                      <a:pt x="37" y="80"/>
                    </a:lnTo>
                    <a:lnTo>
                      <a:pt x="36" y="83"/>
                    </a:lnTo>
                    <a:lnTo>
                      <a:pt x="36" y="83"/>
                    </a:lnTo>
                    <a:lnTo>
                      <a:pt x="35" y="86"/>
                    </a:lnTo>
                    <a:lnTo>
                      <a:pt x="35" y="87"/>
                    </a:lnTo>
                    <a:lnTo>
                      <a:pt x="34" y="88"/>
                    </a:lnTo>
                    <a:lnTo>
                      <a:pt x="34" y="88"/>
                    </a:lnTo>
                    <a:lnTo>
                      <a:pt x="33" y="89"/>
                    </a:lnTo>
                    <a:lnTo>
                      <a:pt x="32" y="91"/>
                    </a:lnTo>
                    <a:lnTo>
                      <a:pt x="32" y="91"/>
                    </a:lnTo>
                    <a:lnTo>
                      <a:pt x="32" y="94"/>
                    </a:lnTo>
                    <a:lnTo>
                      <a:pt x="31" y="97"/>
                    </a:lnTo>
                    <a:lnTo>
                      <a:pt x="31" y="97"/>
                    </a:lnTo>
                    <a:lnTo>
                      <a:pt x="30" y="99"/>
                    </a:lnTo>
                    <a:lnTo>
                      <a:pt x="29" y="99"/>
                    </a:lnTo>
                    <a:lnTo>
                      <a:pt x="30" y="100"/>
                    </a:lnTo>
                    <a:lnTo>
                      <a:pt x="30" y="100"/>
                    </a:lnTo>
                    <a:lnTo>
                      <a:pt x="35" y="100"/>
                    </a:lnTo>
                    <a:lnTo>
                      <a:pt x="37" y="100"/>
                    </a:lnTo>
                    <a:lnTo>
                      <a:pt x="39" y="101"/>
                    </a:lnTo>
                    <a:lnTo>
                      <a:pt x="39" y="101"/>
                    </a:lnTo>
                    <a:lnTo>
                      <a:pt x="39" y="102"/>
                    </a:lnTo>
                    <a:lnTo>
                      <a:pt x="39" y="103"/>
                    </a:lnTo>
                    <a:lnTo>
                      <a:pt x="39" y="104"/>
                    </a:lnTo>
                    <a:lnTo>
                      <a:pt x="39" y="106"/>
                    </a:lnTo>
                    <a:lnTo>
                      <a:pt x="39" y="106"/>
                    </a:lnTo>
                    <a:lnTo>
                      <a:pt x="41" y="109"/>
                    </a:lnTo>
                    <a:lnTo>
                      <a:pt x="42" y="113"/>
                    </a:lnTo>
                    <a:lnTo>
                      <a:pt x="42" y="113"/>
                    </a:lnTo>
                    <a:lnTo>
                      <a:pt x="43" y="121"/>
                    </a:lnTo>
                    <a:lnTo>
                      <a:pt x="45" y="129"/>
                    </a:lnTo>
                    <a:lnTo>
                      <a:pt x="45" y="129"/>
                    </a:lnTo>
                    <a:lnTo>
                      <a:pt x="45" y="134"/>
                    </a:lnTo>
                    <a:lnTo>
                      <a:pt x="45" y="139"/>
                    </a:lnTo>
                    <a:lnTo>
                      <a:pt x="45" y="139"/>
                    </a:lnTo>
                    <a:lnTo>
                      <a:pt x="43" y="147"/>
                    </a:lnTo>
                    <a:lnTo>
                      <a:pt x="43" y="147"/>
                    </a:lnTo>
                    <a:lnTo>
                      <a:pt x="40" y="150"/>
                    </a:lnTo>
                    <a:lnTo>
                      <a:pt x="40" y="150"/>
                    </a:lnTo>
                    <a:lnTo>
                      <a:pt x="39" y="152"/>
                    </a:lnTo>
                    <a:lnTo>
                      <a:pt x="38" y="154"/>
                    </a:lnTo>
                    <a:lnTo>
                      <a:pt x="38" y="154"/>
                    </a:lnTo>
                    <a:lnTo>
                      <a:pt x="37" y="154"/>
                    </a:lnTo>
                    <a:lnTo>
                      <a:pt x="37" y="155"/>
                    </a:lnTo>
                    <a:lnTo>
                      <a:pt x="37" y="155"/>
                    </a:lnTo>
                    <a:lnTo>
                      <a:pt x="38" y="158"/>
                    </a:lnTo>
                    <a:lnTo>
                      <a:pt x="40" y="161"/>
                    </a:lnTo>
                    <a:lnTo>
                      <a:pt x="42" y="163"/>
                    </a:lnTo>
                    <a:lnTo>
                      <a:pt x="42" y="163"/>
                    </a:lnTo>
                    <a:lnTo>
                      <a:pt x="43" y="163"/>
                    </a:lnTo>
                    <a:lnTo>
                      <a:pt x="40" y="162"/>
                    </a:lnTo>
                    <a:lnTo>
                      <a:pt x="36" y="161"/>
                    </a:lnTo>
                    <a:lnTo>
                      <a:pt x="36" y="161"/>
                    </a:lnTo>
                    <a:lnTo>
                      <a:pt x="35" y="165"/>
                    </a:lnTo>
                    <a:lnTo>
                      <a:pt x="34" y="168"/>
                    </a:lnTo>
                    <a:lnTo>
                      <a:pt x="32" y="170"/>
                    </a:lnTo>
                    <a:lnTo>
                      <a:pt x="32" y="170"/>
                    </a:lnTo>
                    <a:lnTo>
                      <a:pt x="29" y="172"/>
                    </a:lnTo>
                    <a:lnTo>
                      <a:pt x="29" y="174"/>
                    </a:lnTo>
                    <a:lnTo>
                      <a:pt x="29" y="174"/>
                    </a:lnTo>
                    <a:lnTo>
                      <a:pt x="29" y="176"/>
                    </a:lnTo>
                    <a:lnTo>
                      <a:pt x="29" y="177"/>
                    </a:lnTo>
                    <a:lnTo>
                      <a:pt x="29" y="179"/>
                    </a:lnTo>
                    <a:lnTo>
                      <a:pt x="29" y="179"/>
                    </a:lnTo>
                    <a:lnTo>
                      <a:pt x="27" y="182"/>
                    </a:lnTo>
                    <a:lnTo>
                      <a:pt x="27" y="183"/>
                    </a:lnTo>
                    <a:lnTo>
                      <a:pt x="27" y="185"/>
                    </a:lnTo>
                    <a:lnTo>
                      <a:pt x="27" y="185"/>
                    </a:lnTo>
                    <a:lnTo>
                      <a:pt x="29" y="187"/>
                    </a:lnTo>
                    <a:lnTo>
                      <a:pt x="31" y="189"/>
                    </a:lnTo>
                    <a:lnTo>
                      <a:pt x="31" y="189"/>
                    </a:lnTo>
                    <a:lnTo>
                      <a:pt x="33" y="192"/>
                    </a:lnTo>
                    <a:lnTo>
                      <a:pt x="34" y="194"/>
                    </a:lnTo>
                    <a:lnTo>
                      <a:pt x="34" y="196"/>
                    </a:lnTo>
                    <a:lnTo>
                      <a:pt x="34" y="196"/>
                    </a:lnTo>
                    <a:lnTo>
                      <a:pt x="34" y="200"/>
                    </a:lnTo>
                    <a:lnTo>
                      <a:pt x="34" y="201"/>
                    </a:lnTo>
                    <a:lnTo>
                      <a:pt x="35" y="201"/>
                    </a:lnTo>
                    <a:lnTo>
                      <a:pt x="35" y="201"/>
                    </a:lnTo>
                    <a:lnTo>
                      <a:pt x="36" y="200"/>
                    </a:lnTo>
                    <a:lnTo>
                      <a:pt x="37" y="199"/>
                    </a:lnTo>
                    <a:lnTo>
                      <a:pt x="38" y="198"/>
                    </a:lnTo>
                    <a:lnTo>
                      <a:pt x="39" y="198"/>
                    </a:lnTo>
                    <a:lnTo>
                      <a:pt x="39" y="198"/>
                    </a:lnTo>
                    <a:lnTo>
                      <a:pt x="41" y="199"/>
                    </a:lnTo>
                    <a:lnTo>
                      <a:pt x="43" y="199"/>
                    </a:lnTo>
                    <a:lnTo>
                      <a:pt x="45" y="200"/>
                    </a:lnTo>
                    <a:lnTo>
                      <a:pt x="46" y="201"/>
                    </a:lnTo>
                    <a:lnTo>
                      <a:pt x="46" y="201"/>
                    </a:lnTo>
                    <a:lnTo>
                      <a:pt x="48" y="204"/>
                    </a:lnTo>
                    <a:lnTo>
                      <a:pt x="48" y="205"/>
                    </a:lnTo>
                    <a:lnTo>
                      <a:pt x="50" y="206"/>
                    </a:lnTo>
                    <a:lnTo>
                      <a:pt x="50" y="206"/>
                    </a:lnTo>
                    <a:lnTo>
                      <a:pt x="53" y="208"/>
                    </a:lnTo>
                    <a:lnTo>
                      <a:pt x="55" y="210"/>
                    </a:lnTo>
                    <a:lnTo>
                      <a:pt x="55" y="210"/>
                    </a:lnTo>
                    <a:lnTo>
                      <a:pt x="57" y="212"/>
                    </a:lnTo>
                    <a:lnTo>
                      <a:pt x="57" y="213"/>
                    </a:lnTo>
                    <a:lnTo>
                      <a:pt x="59" y="214"/>
                    </a:lnTo>
                    <a:lnTo>
                      <a:pt x="59" y="214"/>
                    </a:lnTo>
                    <a:lnTo>
                      <a:pt x="60" y="214"/>
                    </a:lnTo>
                    <a:lnTo>
                      <a:pt x="60" y="216"/>
                    </a:lnTo>
                    <a:lnTo>
                      <a:pt x="60" y="216"/>
                    </a:lnTo>
                    <a:lnTo>
                      <a:pt x="59" y="218"/>
                    </a:lnTo>
                    <a:lnTo>
                      <a:pt x="61" y="219"/>
                    </a:lnTo>
                    <a:lnTo>
                      <a:pt x="61" y="219"/>
                    </a:lnTo>
                    <a:lnTo>
                      <a:pt x="64" y="220"/>
                    </a:lnTo>
                    <a:lnTo>
                      <a:pt x="66" y="221"/>
                    </a:lnTo>
                    <a:lnTo>
                      <a:pt x="67" y="223"/>
                    </a:lnTo>
                    <a:lnTo>
                      <a:pt x="67" y="223"/>
                    </a:lnTo>
                    <a:lnTo>
                      <a:pt x="70" y="226"/>
                    </a:lnTo>
                    <a:lnTo>
                      <a:pt x="71" y="229"/>
                    </a:lnTo>
                    <a:lnTo>
                      <a:pt x="71" y="229"/>
                    </a:lnTo>
                    <a:lnTo>
                      <a:pt x="72" y="234"/>
                    </a:lnTo>
                    <a:lnTo>
                      <a:pt x="73" y="236"/>
                    </a:lnTo>
                    <a:lnTo>
                      <a:pt x="74" y="237"/>
                    </a:lnTo>
                    <a:lnTo>
                      <a:pt x="74" y="237"/>
                    </a:lnTo>
                    <a:lnTo>
                      <a:pt x="77" y="238"/>
                    </a:lnTo>
                    <a:lnTo>
                      <a:pt x="78" y="239"/>
                    </a:lnTo>
                    <a:lnTo>
                      <a:pt x="78" y="239"/>
                    </a:lnTo>
                    <a:lnTo>
                      <a:pt x="81" y="246"/>
                    </a:lnTo>
                    <a:lnTo>
                      <a:pt x="83" y="254"/>
                    </a:lnTo>
                    <a:lnTo>
                      <a:pt x="85" y="261"/>
                    </a:lnTo>
                    <a:lnTo>
                      <a:pt x="86" y="266"/>
                    </a:lnTo>
                    <a:lnTo>
                      <a:pt x="86" y="266"/>
                    </a:lnTo>
                    <a:lnTo>
                      <a:pt x="85" y="273"/>
                    </a:lnTo>
                    <a:lnTo>
                      <a:pt x="85" y="284"/>
                    </a:lnTo>
                    <a:lnTo>
                      <a:pt x="82" y="298"/>
                    </a:lnTo>
                    <a:lnTo>
                      <a:pt x="79" y="305"/>
                    </a:lnTo>
                    <a:lnTo>
                      <a:pt x="76" y="314"/>
                    </a:lnTo>
                    <a:lnTo>
                      <a:pt x="76" y="314"/>
                    </a:lnTo>
                    <a:lnTo>
                      <a:pt x="69" y="327"/>
                    </a:lnTo>
                    <a:lnTo>
                      <a:pt x="63" y="335"/>
                    </a:lnTo>
                    <a:lnTo>
                      <a:pt x="57" y="340"/>
                    </a:lnTo>
                    <a:lnTo>
                      <a:pt x="51" y="342"/>
                    </a:lnTo>
                    <a:lnTo>
                      <a:pt x="51" y="342"/>
                    </a:lnTo>
                    <a:lnTo>
                      <a:pt x="44" y="345"/>
                    </a:lnTo>
                    <a:lnTo>
                      <a:pt x="42" y="345"/>
                    </a:lnTo>
                    <a:lnTo>
                      <a:pt x="41" y="345"/>
                    </a:lnTo>
                    <a:lnTo>
                      <a:pt x="41" y="345"/>
                    </a:lnTo>
                    <a:lnTo>
                      <a:pt x="37" y="342"/>
                    </a:lnTo>
                    <a:lnTo>
                      <a:pt x="36" y="340"/>
                    </a:lnTo>
                    <a:lnTo>
                      <a:pt x="35" y="339"/>
                    </a:lnTo>
                    <a:lnTo>
                      <a:pt x="35" y="339"/>
                    </a:lnTo>
                    <a:lnTo>
                      <a:pt x="36" y="335"/>
                    </a:lnTo>
                    <a:lnTo>
                      <a:pt x="36" y="334"/>
                    </a:lnTo>
                    <a:lnTo>
                      <a:pt x="35" y="334"/>
                    </a:lnTo>
                    <a:lnTo>
                      <a:pt x="35" y="334"/>
                    </a:lnTo>
                    <a:lnTo>
                      <a:pt x="32" y="337"/>
                    </a:lnTo>
                    <a:lnTo>
                      <a:pt x="30" y="337"/>
                    </a:lnTo>
                    <a:lnTo>
                      <a:pt x="29" y="337"/>
                    </a:lnTo>
                    <a:lnTo>
                      <a:pt x="29" y="337"/>
                    </a:lnTo>
                    <a:lnTo>
                      <a:pt x="26" y="332"/>
                    </a:lnTo>
                    <a:lnTo>
                      <a:pt x="23" y="330"/>
                    </a:lnTo>
                    <a:lnTo>
                      <a:pt x="22" y="329"/>
                    </a:lnTo>
                    <a:lnTo>
                      <a:pt x="22" y="329"/>
                    </a:lnTo>
                    <a:lnTo>
                      <a:pt x="20" y="331"/>
                    </a:lnTo>
                    <a:lnTo>
                      <a:pt x="19" y="333"/>
                    </a:lnTo>
                    <a:lnTo>
                      <a:pt x="17" y="336"/>
                    </a:lnTo>
                    <a:lnTo>
                      <a:pt x="15" y="339"/>
                    </a:lnTo>
                    <a:lnTo>
                      <a:pt x="15" y="339"/>
                    </a:lnTo>
                    <a:lnTo>
                      <a:pt x="13" y="337"/>
                    </a:lnTo>
                    <a:lnTo>
                      <a:pt x="12" y="337"/>
                    </a:lnTo>
                    <a:lnTo>
                      <a:pt x="11" y="336"/>
                    </a:lnTo>
                    <a:lnTo>
                      <a:pt x="9" y="336"/>
                    </a:lnTo>
                    <a:lnTo>
                      <a:pt x="9" y="336"/>
                    </a:lnTo>
                    <a:lnTo>
                      <a:pt x="7" y="339"/>
                    </a:lnTo>
                    <a:lnTo>
                      <a:pt x="5" y="341"/>
                    </a:lnTo>
                    <a:lnTo>
                      <a:pt x="5" y="343"/>
                    </a:lnTo>
                    <a:lnTo>
                      <a:pt x="5" y="343"/>
                    </a:lnTo>
                    <a:lnTo>
                      <a:pt x="6" y="343"/>
                    </a:lnTo>
                    <a:lnTo>
                      <a:pt x="6" y="343"/>
                    </a:lnTo>
                    <a:lnTo>
                      <a:pt x="8" y="339"/>
                    </a:lnTo>
                    <a:lnTo>
                      <a:pt x="9" y="339"/>
                    </a:lnTo>
                    <a:lnTo>
                      <a:pt x="11" y="340"/>
                    </a:lnTo>
                    <a:lnTo>
                      <a:pt x="11" y="340"/>
                    </a:lnTo>
                    <a:lnTo>
                      <a:pt x="17" y="345"/>
                    </a:lnTo>
                    <a:lnTo>
                      <a:pt x="19" y="347"/>
                    </a:lnTo>
                    <a:lnTo>
                      <a:pt x="20" y="350"/>
                    </a:lnTo>
                    <a:lnTo>
                      <a:pt x="20" y="350"/>
                    </a:lnTo>
                    <a:lnTo>
                      <a:pt x="19" y="352"/>
                    </a:lnTo>
                    <a:lnTo>
                      <a:pt x="19" y="353"/>
                    </a:lnTo>
                    <a:lnTo>
                      <a:pt x="19" y="354"/>
                    </a:lnTo>
                    <a:lnTo>
                      <a:pt x="20" y="355"/>
                    </a:lnTo>
                    <a:lnTo>
                      <a:pt x="20" y="355"/>
                    </a:lnTo>
                    <a:lnTo>
                      <a:pt x="22" y="355"/>
                    </a:lnTo>
                    <a:lnTo>
                      <a:pt x="25" y="355"/>
                    </a:lnTo>
                    <a:lnTo>
                      <a:pt x="26" y="355"/>
                    </a:lnTo>
                    <a:lnTo>
                      <a:pt x="27" y="357"/>
                    </a:lnTo>
                    <a:lnTo>
                      <a:pt x="27" y="357"/>
                    </a:lnTo>
                    <a:lnTo>
                      <a:pt x="29" y="361"/>
                    </a:lnTo>
                    <a:lnTo>
                      <a:pt x="30" y="362"/>
                    </a:lnTo>
                    <a:lnTo>
                      <a:pt x="32" y="363"/>
                    </a:lnTo>
                    <a:lnTo>
                      <a:pt x="32" y="363"/>
                    </a:lnTo>
                    <a:lnTo>
                      <a:pt x="35" y="363"/>
                    </a:lnTo>
                    <a:lnTo>
                      <a:pt x="37" y="364"/>
                    </a:lnTo>
                    <a:lnTo>
                      <a:pt x="38" y="366"/>
                    </a:lnTo>
                    <a:lnTo>
                      <a:pt x="38" y="366"/>
                    </a:lnTo>
                    <a:lnTo>
                      <a:pt x="41" y="373"/>
                    </a:lnTo>
                    <a:lnTo>
                      <a:pt x="41" y="375"/>
                    </a:lnTo>
                    <a:lnTo>
                      <a:pt x="41" y="375"/>
                    </a:lnTo>
                    <a:lnTo>
                      <a:pt x="40" y="375"/>
                    </a:lnTo>
                    <a:lnTo>
                      <a:pt x="40" y="375"/>
                    </a:lnTo>
                    <a:lnTo>
                      <a:pt x="35" y="375"/>
                    </a:lnTo>
                    <a:lnTo>
                      <a:pt x="33" y="375"/>
                    </a:lnTo>
                    <a:lnTo>
                      <a:pt x="33" y="375"/>
                    </a:lnTo>
                    <a:lnTo>
                      <a:pt x="30" y="378"/>
                    </a:lnTo>
                    <a:lnTo>
                      <a:pt x="29" y="379"/>
                    </a:lnTo>
                    <a:lnTo>
                      <a:pt x="30" y="380"/>
                    </a:lnTo>
                    <a:lnTo>
                      <a:pt x="30" y="380"/>
                    </a:lnTo>
                    <a:lnTo>
                      <a:pt x="38" y="381"/>
                    </a:lnTo>
                    <a:lnTo>
                      <a:pt x="38" y="381"/>
                    </a:lnTo>
                    <a:lnTo>
                      <a:pt x="41" y="380"/>
                    </a:lnTo>
                    <a:lnTo>
                      <a:pt x="43" y="380"/>
                    </a:lnTo>
                    <a:lnTo>
                      <a:pt x="43" y="380"/>
                    </a:lnTo>
                    <a:lnTo>
                      <a:pt x="43" y="380"/>
                    </a:lnTo>
                    <a:lnTo>
                      <a:pt x="44" y="382"/>
                    </a:lnTo>
                    <a:lnTo>
                      <a:pt x="44" y="382"/>
                    </a:lnTo>
                    <a:lnTo>
                      <a:pt x="45" y="383"/>
                    </a:lnTo>
                    <a:lnTo>
                      <a:pt x="46" y="383"/>
                    </a:lnTo>
                    <a:lnTo>
                      <a:pt x="47" y="383"/>
                    </a:lnTo>
                    <a:lnTo>
                      <a:pt x="47" y="384"/>
                    </a:lnTo>
                    <a:lnTo>
                      <a:pt x="47" y="384"/>
                    </a:lnTo>
                    <a:lnTo>
                      <a:pt x="45" y="386"/>
                    </a:lnTo>
                    <a:lnTo>
                      <a:pt x="43" y="387"/>
                    </a:lnTo>
                    <a:lnTo>
                      <a:pt x="40" y="389"/>
                    </a:lnTo>
                    <a:lnTo>
                      <a:pt x="40" y="389"/>
                    </a:lnTo>
                    <a:lnTo>
                      <a:pt x="38" y="393"/>
                    </a:lnTo>
                    <a:lnTo>
                      <a:pt x="38" y="396"/>
                    </a:lnTo>
                    <a:lnTo>
                      <a:pt x="38" y="396"/>
                    </a:lnTo>
                    <a:lnTo>
                      <a:pt x="39" y="396"/>
                    </a:lnTo>
                    <a:lnTo>
                      <a:pt x="39" y="396"/>
                    </a:lnTo>
                    <a:lnTo>
                      <a:pt x="43" y="392"/>
                    </a:lnTo>
                    <a:lnTo>
                      <a:pt x="44" y="391"/>
                    </a:lnTo>
                    <a:lnTo>
                      <a:pt x="44" y="392"/>
                    </a:lnTo>
                    <a:lnTo>
                      <a:pt x="44" y="392"/>
                    </a:lnTo>
                    <a:lnTo>
                      <a:pt x="45" y="397"/>
                    </a:lnTo>
                    <a:lnTo>
                      <a:pt x="45" y="400"/>
                    </a:lnTo>
                    <a:lnTo>
                      <a:pt x="45" y="403"/>
                    </a:lnTo>
                    <a:lnTo>
                      <a:pt x="45" y="403"/>
                    </a:lnTo>
                    <a:lnTo>
                      <a:pt x="43" y="406"/>
                    </a:lnTo>
                    <a:lnTo>
                      <a:pt x="43" y="408"/>
                    </a:lnTo>
                    <a:lnTo>
                      <a:pt x="44" y="408"/>
                    </a:lnTo>
                    <a:lnTo>
                      <a:pt x="44" y="408"/>
                    </a:lnTo>
                    <a:lnTo>
                      <a:pt x="48" y="407"/>
                    </a:lnTo>
                    <a:lnTo>
                      <a:pt x="52" y="407"/>
                    </a:lnTo>
                    <a:lnTo>
                      <a:pt x="52" y="407"/>
                    </a:lnTo>
                    <a:lnTo>
                      <a:pt x="58" y="407"/>
                    </a:lnTo>
                    <a:lnTo>
                      <a:pt x="60" y="407"/>
                    </a:lnTo>
                    <a:lnTo>
                      <a:pt x="62" y="408"/>
                    </a:lnTo>
                    <a:lnTo>
                      <a:pt x="62" y="408"/>
                    </a:lnTo>
                    <a:lnTo>
                      <a:pt x="65" y="410"/>
                    </a:lnTo>
                    <a:lnTo>
                      <a:pt x="66" y="410"/>
                    </a:lnTo>
                    <a:lnTo>
                      <a:pt x="66" y="409"/>
                    </a:lnTo>
                    <a:lnTo>
                      <a:pt x="66" y="409"/>
                    </a:lnTo>
                    <a:lnTo>
                      <a:pt x="66" y="404"/>
                    </a:lnTo>
                    <a:lnTo>
                      <a:pt x="67" y="402"/>
                    </a:lnTo>
                    <a:lnTo>
                      <a:pt x="68" y="400"/>
                    </a:lnTo>
                    <a:lnTo>
                      <a:pt x="68" y="400"/>
                    </a:lnTo>
                    <a:lnTo>
                      <a:pt x="70" y="400"/>
                    </a:lnTo>
                    <a:lnTo>
                      <a:pt x="72" y="402"/>
                    </a:lnTo>
                    <a:lnTo>
                      <a:pt x="77" y="404"/>
                    </a:lnTo>
                    <a:lnTo>
                      <a:pt x="77" y="404"/>
                    </a:lnTo>
                    <a:lnTo>
                      <a:pt x="81" y="406"/>
                    </a:lnTo>
                    <a:lnTo>
                      <a:pt x="89" y="407"/>
                    </a:lnTo>
                    <a:lnTo>
                      <a:pt x="89" y="407"/>
                    </a:lnTo>
                    <a:lnTo>
                      <a:pt x="99" y="408"/>
                    </a:lnTo>
                    <a:lnTo>
                      <a:pt x="110" y="409"/>
                    </a:lnTo>
                    <a:lnTo>
                      <a:pt x="110" y="409"/>
                    </a:lnTo>
                    <a:lnTo>
                      <a:pt x="115" y="409"/>
                    </a:lnTo>
                    <a:lnTo>
                      <a:pt x="119" y="408"/>
                    </a:lnTo>
                    <a:lnTo>
                      <a:pt x="123" y="408"/>
                    </a:lnTo>
                    <a:lnTo>
                      <a:pt x="128" y="409"/>
                    </a:lnTo>
                    <a:lnTo>
                      <a:pt x="128" y="409"/>
                    </a:lnTo>
                    <a:lnTo>
                      <a:pt x="133" y="411"/>
                    </a:lnTo>
                    <a:lnTo>
                      <a:pt x="137" y="414"/>
                    </a:lnTo>
                    <a:lnTo>
                      <a:pt x="143" y="420"/>
                    </a:lnTo>
                    <a:lnTo>
                      <a:pt x="143" y="420"/>
                    </a:lnTo>
                    <a:lnTo>
                      <a:pt x="146" y="423"/>
                    </a:lnTo>
                    <a:lnTo>
                      <a:pt x="147" y="426"/>
                    </a:lnTo>
                    <a:lnTo>
                      <a:pt x="147" y="429"/>
                    </a:lnTo>
                    <a:lnTo>
                      <a:pt x="147" y="431"/>
                    </a:lnTo>
                    <a:lnTo>
                      <a:pt x="147" y="431"/>
                    </a:lnTo>
                    <a:lnTo>
                      <a:pt x="146" y="436"/>
                    </a:lnTo>
                    <a:lnTo>
                      <a:pt x="146" y="439"/>
                    </a:lnTo>
                    <a:lnTo>
                      <a:pt x="146" y="441"/>
                    </a:lnTo>
                    <a:lnTo>
                      <a:pt x="146" y="441"/>
                    </a:lnTo>
                    <a:lnTo>
                      <a:pt x="150" y="444"/>
                    </a:lnTo>
                    <a:lnTo>
                      <a:pt x="153" y="445"/>
                    </a:lnTo>
                    <a:lnTo>
                      <a:pt x="156" y="444"/>
                    </a:lnTo>
                    <a:lnTo>
                      <a:pt x="156" y="444"/>
                    </a:lnTo>
                    <a:lnTo>
                      <a:pt x="161" y="440"/>
                    </a:lnTo>
                    <a:lnTo>
                      <a:pt x="164" y="439"/>
                    </a:lnTo>
                    <a:lnTo>
                      <a:pt x="164" y="439"/>
                    </a:lnTo>
                    <a:lnTo>
                      <a:pt x="168" y="441"/>
                    </a:lnTo>
                    <a:lnTo>
                      <a:pt x="172" y="446"/>
                    </a:lnTo>
                    <a:lnTo>
                      <a:pt x="172" y="446"/>
                    </a:lnTo>
                    <a:lnTo>
                      <a:pt x="175" y="448"/>
                    </a:lnTo>
                    <a:lnTo>
                      <a:pt x="175" y="448"/>
                    </a:lnTo>
                    <a:lnTo>
                      <a:pt x="176" y="448"/>
                    </a:lnTo>
                    <a:lnTo>
                      <a:pt x="176" y="448"/>
                    </a:lnTo>
                    <a:lnTo>
                      <a:pt x="177" y="446"/>
                    </a:lnTo>
                    <a:lnTo>
                      <a:pt x="177" y="445"/>
                    </a:lnTo>
                    <a:lnTo>
                      <a:pt x="177" y="444"/>
                    </a:lnTo>
                    <a:lnTo>
                      <a:pt x="177" y="444"/>
                    </a:lnTo>
                    <a:lnTo>
                      <a:pt x="174" y="444"/>
                    </a:lnTo>
                    <a:lnTo>
                      <a:pt x="174" y="444"/>
                    </a:lnTo>
                    <a:lnTo>
                      <a:pt x="174" y="443"/>
                    </a:lnTo>
                    <a:lnTo>
                      <a:pt x="174" y="443"/>
                    </a:lnTo>
                    <a:lnTo>
                      <a:pt x="177" y="439"/>
                    </a:lnTo>
                    <a:lnTo>
                      <a:pt x="179" y="438"/>
                    </a:lnTo>
                    <a:lnTo>
                      <a:pt x="182" y="437"/>
                    </a:lnTo>
                    <a:lnTo>
                      <a:pt x="182" y="437"/>
                    </a:lnTo>
                    <a:lnTo>
                      <a:pt x="188" y="437"/>
                    </a:lnTo>
                    <a:lnTo>
                      <a:pt x="190" y="436"/>
                    </a:lnTo>
                    <a:lnTo>
                      <a:pt x="192" y="435"/>
                    </a:lnTo>
                    <a:lnTo>
                      <a:pt x="192" y="435"/>
                    </a:lnTo>
                    <a:lnTo>
                      <a:pt x="194" y="432"/>
                    </a:lnTo>
                    <a:lnTo>
                      <a:pt x="195" y="431"/>
                    </a:lnTo>
                    <a:lnTo>
                      <a:pt x="196" y="430"/>
                    </a:lnTo>
                    <a:lnTo>
                      <a:pt x="196" y="428"/>
                    </a:lnTo>
                    <a:lnTo>
                      <a:pt x="196" y="428"/>
                    </a:lnTo>
                    <a:lnTo>
                      <a:pt x="194" y="426"/>
                    </a:lnTo>
                    <a:lnTo>
                      <a:pt x="193" y="425"/>
                    </a:lnTo>
                    <a:lnTo>
                      <a:pt x="192" y="425"/>
                    </a:lnTo>
                    <a:lnTo>
                      <a:pt x="193" y="424"/>
                    </a:lnTo>
                    <a:lnTo>
                      <a:pt x="193" y="424"/>
                    </a:lnTo>
                    <a:lnTo>
                      <a:pt x="195" y="423"/>
                    </a:lnTo>
                    <a:lnTo>
                      <a:pt x="198" y="423"/>
                    </a:lnTo>
                    <a:lnTo>
                      <a:pt x="200" y="423"/>
                    </a:lnTo>
                    <a:lnTo>
                      <a:pt x="200" y="422"/>
                    </a:lnTo>
                    <a:lnTo>
                      <a:pt x="200" y="422"/>
                    </a:lnTo>
                    <a:lnTo>
                      <a:pt x="200" y="422"/>
                    </a:lnTo>
                    <a:lnTo>
                      <a:pt x="197" y="417"/>
                    </a:lnTo>
                    <a:lnTo>
                      <a:pt x="197" y="414"/>
                    </a:lnTo>
                    <a:lnTo>
                      <a:pt x="197" y="411"/>
                    </a:lnTo>
                    <a:lnTo>
                      <a:pt x="197" y="411"/>
                    </a:lnTo>
                    <a:lnTo>
                      <a:pt x="200" y="409"/>
                    </a:lnTo>
                    <a:lnTo>
                      <a:pt x="202" y="406"/>
                    </a:lnTo>
                    <a:lnTo>
                      <a:pt x="204" y="404"/>
                    </a:lnTo>
                    <a:lnTo>
                      <a:pt x="204" y="403"/>
                    </a:lnTo>
                    <a:lnTo>
                      <a:pt x="204" y="403"/>
                    </a:lnTo>
                    <a:lnTo>
                      <a:pt x="204" y="403"/>
                    </a:lnTo>
                    <a:lnTo>
                      <a:pt x="201" y="400"/>
                    </a:lnTo>
                    <a:lnTo>
                      <a:pt x="200" y="399"/>
                    </a:lnTo>
                    <a:lnTo>
                      <a:pt x="199" y="399"/>
                    </a:lnTo>
                    <a:lnTo>
                      <a:pt x="199" y="399"/>
                    </a:lnTo>
                    <a:lnTo>
                      <a:pt x="193" y="400"/>
                    </a:lnTo>
                    <a:lnTo>
                      <a:pt x="190" y="399"/>
                    </a:lnTo>
                    <a:lnTo>
                      <a:pt x="188" y="398"/>
                    </a:lnTo>
                    <a:lnTo>
                      <a:pt x="188" y="398"/>
                    </a:lnTo>
                    <a:lnTo>
                      <a:pt x="186" y="394"/>
                    </a:lnTo>
                    <a:lnTo>
                      <a:pt x="185" y="393"/>
                    </a:lnTo>
                    <a:lnTo>
                      <a:pt x="183" y="392"/>
                    </a:lnTo>
                    <a:lnTo>
                      <a:pt x="183" y="392"/>
                    </a:lnTo>
                    <a:lnTo>
                      <a:pt x="179" y="390"/>
                    </a:lnTo>
                    <a:lnTo>
                      <a:pt x="178" y="389"/>
                    </a:lnTo>
                    <a:lnTo>
                      <a:pt x="178" y="389"/>
                    </a:lnTo>
                    <a:lnTo>
                      <a:pt x="174" y="386"/>
                    </a:lnTo>
                    <a:lnTo>
                      <a:pt x="171" y="385"/>
                    </a:lnTo>
                    <a:lnTo>
                      <a:pt x="169" y="383"/>
                    </a:lnTo>
                    <a:lnTo>
                      <a:pt x="169" y="383"/>
                    </a:lnTo>
                    <a:lnTo>
                      <a:pt x="168" y="380"/>
                    </a:lnTo>
                    <a:lnTo>
                      <a:pt x="167" y="374"/>
                    </a:lnTo>
                    <a:lnTo>
                      <a:pt x="164" y="362"/>
                    </a:lnTo>
                    <a:lnTo>
                      <a:pt x="164" y="362"/>
                    </a:lnTo>
                    <a:lnTo>
                      <a:pt x="163" y="358"/>
                    </a:lnTo>
                    <a:lnTo>
                      <a:pt x="164" y="356"/>
                    </a:lnTo>
                    <a:lnTo>
                      <a:pt x="164" y="354"/>
                    </a:lnTo>
                    <a:lnTo>
                      <a:pt x="164" y="353"/>
                    </a:lnTo>
                    <a:lnTo>
                      <a:pt x="164" y="353"/>
                    </a:lnTo>
                    <a:lnTo>
                      <a:pt x="161" y="351"/>
                    </a:lnTo>
                    <a:lnTo>
                      <a:pt x="159" y="348"/>
                    </a:lnTo>
                    <a:lnTo>
                      <a:pt x="159" y="348"/>
                    </a:lnTo>
                    <a:lnTo>
                      <a:pt x="157" y="344"/>
                    </a:lnTo>
                    <a:lnTo>
                      <a:pt x="155" y="339"/>
                    </a:lnTo>
                    <a:lnTo>
                      <a:pt x="155" y="339"/>
                    </a:lnTo>
                    <a:lnTo>
                      <a:pt x="151" y="329"/>
                    </a:lnTo>
                    <a:lnTo>
                      <a:pt x="149" y="321"/>
                    </a:lnTo>
                    <a:lnTo>
                      <a:pt x="149" y="321"/>
                    </a:lnTo>
                    <a:lnTo>
                      <a:pt x="149" y="320"/>
                    </a:lnTo>
                    <a:lnTo>
                      <a:pt x="150" y="319"/>
                    </a:lnTo>
                    <a:lnTo>
                      <a:pt x="153" y="319"/>
                    </a:lnTo>
                    <a:lnTo>
                      <a:pt x="155" y="319"/>
                    </a:lnTo>
                    <a:lnTo>
                      <a:pt x="155" y="319"/>
                    </a:lnTo>
                    <a:lnTo>
                      <a:pt x="155" y="319"/>
                    </a:lnTo>
                    <a:lnTo>
                      <a:pt x="155" y="318"/>
                    </a:lnTo>
                    <a:lnTo>
                      <a:pt x="156" y="318"/>
                    </a:lnTo>
                    <a:lnTo>
                      <a:pt x="155" y="318"/>
                    </a:lnTo>
                    <a:lnTo>
                      <a:pt x="155" y="318"/>
                    </a:lnTo>
                    <a:lnTo>
                      <a:pt x="150" y="315"/>
                    </a:lnTo>
                    <a:lnTo>
                      <a:pt x="149" y="314"/>
                    </a:lnTo>
                    <a:lnTo>
                      <a:pt x="149" y="313"/>
                    </a:lnTo>
                    <a:lnTo>
                      <a:pt x="149" y="313"/>
                    </a:lnTo>
                    <a:lnTo>
                      <a:pt x="154" y="312"/>
                    </a:lnTo>
                    <a:lnTo>
                      <a:pt x="156" y="311"/>
                    </a:lnTo>
                    <a:lnTo>
                      <a:pt x="157" y="310"/>
                    </a:lnTo>
                    <a:lnTo>
                      <a:pt x="157" y="310"/>
                    </a:lnTo>
                    <a:lnTo>
                      <a:pt x="157" y="303"/>
                    </a:lnTo>
                    <a:lnTo>
                      <a:pt x="157" y="303"/>
                    </a:lnTo>
                    <a:lnTo>
                      <a:pt x="155" y="302"/>
                    </a:lnTo>
                    <a:lnTo>
                      <a:pt x="154" y="302"/>
                    </a:lnTo>
                    <a:lnTo>
                      <a:pt x="153" y="301"/>
                    </a:lnTo>
                    <a:lnTo>
                      <a:pt x="153" y="301"/>
                    </a:lnTo>
                    <a:lnTo>
                      <a:pt x="153" y="300"/>
                    </a:lnTo>
                    <a:lnTo>
                      <a:pt x="154" y="300"/>
                    </a:lnTo>
                    <a:lnTo>
                      <a:pt x="154" y="300"/>
                    </a:lnTo>
                    <a:lnTo>
                      <a:pt x="156" y="300"/>
                    </a:lnTo>
                    <a:lnTo>
                      <a:pt x="157" y="300"/>
                    </a:lnTo>
                    <a:lnTo>
                      <a:pt x="158" y="299"/>
                    </a:lnTo>
                    <a:lnTo>
                      <a:pt x="158" y="299"/>
                    </a:lnTo>
                    <a:lnTo>
                      <a:pt x="158" y="295"/>
                    </a:lnTo>
                    <a:lnTo>
                      <a:pt x="160" y="290"/>
                    </a:lnTo>
                    <a:lnTo>
                      <a:pt x="160" y="290"/>
                    </a:lnTo>
                    <a:lnTo>
                      <a:pt x="162" y="286"/>
                    </a:lnTo>
                    <a:lnTo>
                      <a:pt x="164" y="283"/>
                    </a:lnTo>
                    <a:lnTo>
                      <a:pt x="164" y="283"/>
                    </a:lnTo>
                    <a:lnTo>
                      <a:pt x="167" y="279"/>
                    </a:lnTo>
                    <a:lnTo>
                      <a:pt x="168" y="277"/>
                    </a:lnTo>
                    <a:lnTo>
                      <a:pt x="169" y="274"/>
                    </a:lnTo>
                    <a:lnTo>
                      <a:pt x="169" y="274"/>
                    </a:lnTo>
                    <a:lnTo>
                      <a:pt x="169" y="263"/>
                    </a:lnTo>
                    <a:lnTo>
                      <a:pt x="169" y="263"/>
                    </a:lnTo>
                    <a:lnTo>
                      <a:pt x="169" y="262"/>
                    </a:lnTo>
                    <a:lnTo>
                      <a:pt x="170" y="261"/>
                    </a:lnTo>
                    <a:lnTo>
                      <a:pt x="171" y="261"/>
                    </a:lnTo>
                    <a:lnTo>
                      <a:pt x="172" y="260"/>
                    </a:lnTo>
                    <a:lnTo>
                      <a:pt x="172" y="260"/>
                    </a:lnTo>
                    <a:lnTo>
                      <a:pt x="171" y="257"/>
                    </a:lnTo>
                    <a:lnTo>
                      <a:pt x="172" y="256"/>
                    </a:lnTo>
                    <a:lnTo>
                      <a:pt x="173" y="255"/>
                    </a:lnTo>
                    <a:lnTo>
                      <a:pt x="173" y="255"/>
                    </a:lnTo>
                    <a:lnTo>
                      <a:pt x="178" y="253"/>
                    </a:lnTo>
                    <a:lnTo>
                      <a:pt x="181" y="251"/>
                    </a:lnTo>
                    <a:lnTo>
                      <a:pt x="182" y="250"/>
                    </a:lnTo>
                    <a:lnTo>
                      <a:pt x="182" y="250"/>
                    </a:lnTo>
                    <a:lnTo>
                      <a:pt x="183" y="246"/>
                    </a:lnTo>
                    <a:lnTo>
                      <a:pt x="185" y="242"/>
                    </a:lnTo>
                    <a:lnTo>
                      <a:pt x="185" y="242"/>
                    </a:lnTo>
                    <a:lnTo>
                      <a:pt x="186" y="240"/>
                    </a:lnTo>
                    <a:lnTo>
                      <a:pt x="187" y="237"/>
                    </a:lnTo>
                    <a:lnTo>
                      <a:pt x="187" y="237"/>
                    </a:lnTo>
                    <a:lnTo>
                      <a:pt x="186" y="231"/>
                    </a:lnTo>
                    <a:lnTo>
                      <a:pt x="186" y="226"/>
                    </a:lnTo>
                    <a:lnTo>
                      <a:pt x="186" y="226"/>
                    </a:lnTo>
                    <a:lnTo>
                      <a:pt x="187" y="221"/>
                    </a:lnTo>
                    <a:lnTo>
                      <a:pt x="187" y="219"/>
                    </a:lnTo>
                    <a:lnTo>
                      <a:pt x="189" y="217"/>
                    </a:lnTo>
                    <a:lnTo>
                      <a:pt x="189" y="217"/>
                    </a:lnTo>
                    <a:lnTo>
                      <a:pt x="191" y="215"/>
                    </a:lnTo>
                    <a:lnTo>
                      <a:pt x="193" y="212"/>
                    </a:lnTo>
                    <a:lnTo>
                      <a:pt x="193" y="212"/>
                    </a:lnTo>
                    <a:lnTo>
                      <a:pt x="195" y="209"/>
                    </a:lnTo>
                    <a:lnTo>
                      <a:pt x="198" y="208"/>
                    </a:lnTo>
                    <a:lnTo>
                      <a:pt x="203" y="207"/>
                    </a:lnTo>
                    <a:lnTo>
                      <a:pt x="203" y="207"/>
                    </a:lnTo>
                    <a:lnTo>
                      <a:pt x="215" y="209"/>
                    </a:lnTo>
                    <a:lnTo>
                      <a:pt x="215" y="209"/>
                    </a:lnTo>
                    <a:lnTo>
                      <a:pt x="221" y="212"/>
                    </a:lnTo>
                    <a:lnTo>
                      <a:pt x="225" y="214"/>
                    </a:lnTo>
                    <a:lnTo>
                      <a:pt x="225" y="214"/>
                    </a:lnTo>
                    <a:lnTo>
                      <a:pt x="226" y="215"/>
                    </a:lnTo>
                    <a:lnTo>
                      <a:pt x="226" y="216"/>
                    </a:lnTo>
                    <a:lnTo>
                      <a:pt x="226" y="217"/>
                    </a:lnTo>
                    <a:lnTo>
                      <a:pt x="227" y="218"/>
                    </a:lnTo>
                    <a:lnTo>
                      <a:pt x="227" y="218"/>
                    </a:lnTo>
                    <a:lnTo>
                      <a:pt x="227" y="218"/>
                    </a:lnTo>
                    <a:lnTo>
                      <a:pt x="227" y="217"/>
                    </a:lnTo>
                    <a:lnTo>
                      <a:pt x="230" y="218"/>
                    </a:lnTo>
                    <a:lnTo>
                      <a:pt x="230" y="218"/>
                    </a:lnTo>
                    <a:lnTo>
                      <a:pt x="236" y="220"/>
                    </a:lnTo>
                    <a:lnTo>
                      <a:pt x="241" y="221"/>
                    </a:lnTo>
                    <a:lnTo>
                      <a:pt x="241" y="221"/>
                    </a:lnTo>
                    <a:lnTo>
                      <a:pt x="246" y="221"/>
                    </a:lnTo>
                    <a:lnTo>
                      <a:pt x="250" y="223"/>
                    </a:lnTo>
                    <a:lnTo>
                      <a:pt x="250" y="223"/>
                    </a:lnTo>
                    <a:lnTo>
                      <a:pt x="250" y="225"/>
                    </a:lnTo>
                    <a:lnTo>
                      <a:pt x="250" y="226"/>
                    </a:lnTo>
                    <a:lnTo>
                      <a:pt x="251" y="227"/>
                    </a:lnTo>
                    <a:lnTo>
                      <a:pt x="251" y="227"/>
                    </a:lnTo>
                    <a:lnTo>
                      <a:pt x="254" y="229"/>
                    </a:lnTo>
                    <a:lnTo>
                      <a:pt x="255" y="231"/>
                    </a:lnTo>
                    <a:lnTo>
                      <a:pt x="256" y="233"/>
                    </a:lnTo>
                    <a:lnTo>
                      <a:pt x="256" y="233"/>
                    </a:lnTo>
                    <a:lnTo>
                      <a:pt x="258" y="238"/>
                    </a:lnTo>
                    <a:lnTo>
                      <a:pt x="258" y="240"/>
                    </a:lnTo>
                    <a:lnTo>
                      <a:pt x="258" y="241"/>
                    </a:lnTo>
                    <a:lnTo>
                      <a:pt x="258" y="241"/>
                    </a:lnTo>
                    <a:lnTo>
                      <a:pt x="255" y="244"/>
                    </a:lnTo>
                    <a:lnTo>
                      <a:pt x="252" y="247"/>
                    </a:lnTo>
                    <a:lnTo>
                      <a:pt x="252" y="247"/>
                    </a:lnTo>
                    <a:lnTo>
                      <a:pt x="250" y="252"/>
                    </a:lnTo>
                    <a:lnTo>
                      <a:pt x="247" y="257"/>
                    </a:lnTo>
                    <a:lnTo>
                      <a:pt x="247" y="257"/>
                    </a:lnTo>
                    <a:lnTo>
                      <a:pt x="246" y="258"/>
                    </a:lnTo>
                    <a:lnTo>
                      <a:pt x="245" y="258"/>
                    </a:lnTo>
                    <a:lnTo>
                      <a:pt x="244" y="259"/>
                    </a:lnTo>
                    <a:lnTo>
                      <a:pt x="244" y="261"/>
                    </a:lnTo>
                    <a:lnTo>
                      <a:pt x="244" y="261"/>
                    </a:lnTo>
                    <a:lnTo>
                      <a:pt x="245" y="264"/>
                    </a:lnTo>
                    <a:lnTo>
                      <a:pt x="245" y="266"/>
                    </a:lnTo>
                    <a:lnTo>
                      <a:pt x="243" y="268"/>
                    </a:lnTo>
                    <a:lnTo>
                      <a:pt x="243" y="268"/>
                    </a:lnTo>
                    <a:lnTo>
                      <a:pt x="238" y="274"/>
                    </a:lnTo>
                    <a:lnTo>
                      <a:pt x="238" y="274"/>
                    </a:lnTo>
                    <a:lnTo>
                      <a:pt x="236" y="277"/>
                    </a:lnTo>
                    <a:lnTo>
                      <a:pt x="234" y="277"/>
                    </a:lnTo>
                    <a:lnTo>
                      <a:pt x="234" y="277"/>
                    </a:lnTo>
                    <a:lnTo>
                      <a:pt x="227" y="278"/>
                    </a:lnTo>
                    <a:lnTo>
                      <a:pt x="222" y="278"/>
                    </a:lnTo>
                    <a:lnTo>
                      <a:pt x="222" y="278"/>
                    </a:lnTo>
                    <a:lnTo>
                      <a:pt x="219" y="276"/>
                    </a:lnTo>
                    <a:lnTo>
                      <a:pt x="219" y="274"/>
                    </a:lnTo>
                    <a:lnTo>
                      <a:pt x="219" y="273"/>
                    </a:lnTo>
                    <a:lnTo>
                      <a:pt x="219" y="273"/>
                    </a:lnTo>
                    <a:lnTo>
                      <a:pt x="220" y="273"/>
                    </a:lnTo>
                    <a:lnTo>
                      <a:pt x="220" y="272"/>
                    </a:lnTo>
                    <a:lnTo>
                      <a:pt x="220" y="271"/>
                    </a:lnTo>
                    <a:lnTo>
                      <a:pt x="220" y="270"/>
                    </a:lnTo>
                    <a:lnTo>
                      <a:pt x="220" y="270"/>
                    </a:lnTo>
                    <a:lnTo>
                      <a:pt x="222" y="269"/>
                    </a:lnTo>
                    <a:lnTo>
                      <a:pt x="222" y="268"/>
                    </a:lnTo>
                    <a:lnTo>
                      <a:pt x="222" y="266"/>
                    </a:lnTo>
                    <a:lnTo>
                      <a:pt x="222" y="266"/>
                    </a:lnTo>
                    <a:lnTo>
                      <a:pt x="221" y="264"/>
                    </a:lnTo>
                    <a:lnTo>
                      <a:pt x="221" y="262"/>
                    </a:lnTo>
                    <a:lnTo>
                      <a:pt x="221" y="262"/>
                    </a:lnTo>
                    <a:lnTo>
                      <a:pt x="220" y="260"/>
                    </a:lnTo>
                    <a:lnTo>
                      <a:pt x="218" y="257"/>
                    </a:lnTo>
                    <a:lnTo>
                      <a:pt x="218" y="257"/>
                    </a:lnTo>
                    <a:lnTo>
                      <a:pt x="215" y="254"/>
                    </a:lnTo>
                    <a:lnTo>
                      <a:pt x="212" y="252"/>
                    </a:lnTo>
                    <a:lnTo>
                      <a:pt x="212" y="252"/>
                    </a:lnTo>
                    <a:lnTo>
                      <a:pt x="210" y="252"/>
                    </a:lnTo>
                    <a:lnTo>
                      <a:pt x="209" y="252"/>
                    </a:lnTo>
                    <a:lnTo>
                      <a:pt x="208" y="252"/>
                    </a:lnTo>
                    <a:lnTo>
                      <a:pt x="208" y="252"/>
                    </a:lnTo>
                    <a:lnTo>
                      <a:pt x="207" y="251"/>
                    </a:lnTo>
                    <a:lnTo>
                      <a:pt x="205" y="251"/>
                    </a:lnTo>
                    <a:lnTo>
                      <a:pt x="205" y="251"/>
                    </a:lnTo>
                    <a:lnTo>
                      <a:pt x="201" y="252"/>
                    </a:lnTo>
                    <a:lnTo>
                      <a:pt x="197" y="253"/>
                    </a:lnTo>
                    <a:lnTo>
                      <a:pt x="197" y="253"/>
                    </a:lnTo>
                    <a:lnTo>
                      <a:pt x="192" y="253"/>
                    </a:lnTo>
                    <a:lnTo>
                      <a:pt x="189" y="254"/>
                    </a:lnTo>
                    <a:lnTo>
                      <a:pt x="187" y="254"/>
                    </a:lnTo>
                    <a:lnTo>
                      <a:pt x="187" y="254"/>
                    </a:lnTo>
                    <a:lnTo>
                      <a:pt x="182" y="262"/>
                    </a:lnTo>
                    <a:lnTo>
                      <a:pt x="182" y="262"/>
                    </a:lnTo>
                    <a:lnTo>
                      <a:pt x="179" y="264"/>
                    </a:lnTo>
                    <a:lnTo>
                      <a:pt x="178" y="265"/>
                    </a:lnTo>
                    <a:lnTo>
                      <a:pt x="177" y="267"/>
                    </a:lnTo>
                    <a:lnTo>
                      <a:pt x="177" y="267"/>
                    </a:lnTo>
                    <a:lnTo>
                      <a:pt x="178" y="269"/>
                    </a:lnTo>
                    <a:lnTo>
                      <a:pt x="179" y="271"/>
                    </a:lnTo>
                    <a:lnTo>
                      <a:pt x="179" y="271"/>
                    </a:lnTo>
                    <a:lnTo>
                      <a:pt x="182" y="274"/>
                    </a:lnTo>
                    <a:lnTo>
                      <a:pt x="186" y="278"/>
                    </a:lnTo>
                    <a:lnTo>
                      <a:pt x="186" y="278"/>
                    </a:lnTo>
                    <a:lnTo>
                      <a:pt x="189" y="282"/>
                    </a:lnTo>
                    <a:lnTo>
                      <a:pt x="191" y="284"/>
                    </a:lnTo>
                    <a:lnTo>
                      <a:pt x="193" y="285"/>
                    </a:lnTo>
                    <a:lnTo>
                      <a:pt x="193" y="285"/>
                    </a:lnTo>
                    <a:lnTo>
                      <a:pt x="197" y="285"/>
                    </a:lnTo>
                    <a:lnTo>
                      <a:pt x="201" y="285"/>
                    </a:lnTo>
                    <a:lnTo>
                      <a:pt x="201" y="285"/>
                    </a:lnTo>
                    <a:lnTo>
                      <a:pt x="206" y="285"/>
                    </a:lnTo>
                    <a:lnTo>
                      <a:pt x="208" y="285"/>
                    </a:lnTo>
                    <a:lnTo>
                      <a:pt x="209" y="285"/>
                    </a:lnTo>
                    <a:lnTo>
                      <a:pt x="209" y="285"/>
                    </a:lnTo>
                    <a:lnTo>
                      <a:pt x="213" y="283"/>
                    </a:lnTo>
                    <a:lnTo>
                      <a:pt x="215" y="284"/>
                    </a:lnTo>
                    <a:lnTo>
                      <a:pt x="215" y="284"/>
                    </a:lnTo>
                    <a:lnTo>
                      <a:pt x="217" y="287"/>
                    </a:lnTo>
                    <a:lnTo>
                      <a:pt x="217" y="289"/>
                    </a:lnTo>
                    <a:lnTo>
                      <a:pt x="215" y="290"/>
                    </a:lnTo>
                    <a:lnTo>
                      <a:pt x="215" y="290"/>
                    </a:lnTo>
                    <a:lnTo>
                      <a:pt x="213" y="293"/>
                    </a:lnTo>
                    <a:lnTo>
                      <a:pt x="212" y="297"/>
                    </a:lnTo>
                    <a:lnTo>
                      <a:pt x="212" y="297"/>
                    </a:lnTo>
                    <a:lnTo>
                      <a:pt x="212" y="299"/>
                    </a:lnTo>
                    <a:lnTo>
                      <a:pt x="212" y="302"/>
                    </a:lnTo>
                    <a:lnTo>
                      <a:pt x="212" y="302"/>
                    </a:lnTo>
                    <a:lnTo>
                      <a:pt x="212" y="304"/>
                    </a:lnTo>
                    <a:lnTo>
                      <a:pt x="213" y="305"/>
                    </a:lnTo>
                    <a:lnTo>
                      <a:pt x="212" y="307"/>
                    </a:lnTo>
                    <a:lnTo>
                      <a:pt x="212" y="307"/>
                    </a:lnTo>
                    <a:lnTo>
                      <a:pt x="211" y="309"/>
                    </a:lnTo>
                    <a:lnTo>
                      <a:pt x="211" y="310"/>
                    </a:lnTo>
                    <a:lnTo>
                      <a:pt x="212" y="311"/>
                    </a:lnTo>
                    <a:lnTo>
                      <a:pt x="212" y="313"/>
                    </a:lnTo>
                    <a:lnTo>
                      <a:pt x="212" y="313"/>
                    </a:lnTo>
                    <a:lnTo>
                      <a:pt x="212" y="318"/>
                    </a:lnTo>
                    <a:lnTo>
                      <a:pt x="213" y="320"/>
                    </a:lnTo>
                    <a:lnTo>
                      <a:pt x="214" y="322"/>
                    </a:lnTo>
                    <a:lnTo>
                      <a:pt x="214" y="322"/>
                    </a:lnTo>
                    <a:lnTo>
                      <a:pt x="218" y="324"/>
                    </a:lnTo>
                    <a:lnTo>
                      <a:pt x="223" y="326"/>
                    </a:lnTo>
                    <a:lnTo>
                      <a:pt x="223" y="326"/>
                    </a:lnTo>
                    <a:lnTo>
                      <a:pt x="226" y="327"/>
                    </a:lnTo>
                    <a:lnTo>
                      <a:pt x="230" y="332"/>
                    </a:lnTo>
                    <a:lnTo>
                      <a:pt x="230" y="332"/>
                    </a:lnTo>
                    <a:lnTo>
                      <a:pt x="232" y="336"/>
                    </a:lnTo>
                    <a:lnTo>
                      <a:pt x="233" y="339"/>
                    </a:lnTo>
                    <a:lnTo>
                      <a:pt x="234" y="341"/>
                    </a:lnTo>
                    <a:lnTo>
                      <a:pt x="234" y="343"/>
                    </a:lnTo>
                    <a:lnTo>
                      <a:pt x="234" y="343"/>
                    </a:lnTo>
                    <a:lnTo>
                      <a:pt x="237" y="346"/>
                    </a:lnTo>
                    <a:lnTo>
                      <a:pt x="239" y="351"/>
                    </a:lnTo>
                    <a:lnTo>
                      <a:pt x="239" y="351"/>
                    </a:lnTo>
                    <a:lnTo>
                      <a:pt x="241" y="356"/>
                    </a:lnTo>
                    <a:lnTo>
                      <a:pt x="243" y="359"/>
                    </a:lnTo>
                    <a:lnTo>
                      <a:pt x="243" y="359"/>
                    </a:lnTo>
                    <a:lnTo>
                      <a:pt x="245" y="363"/>
                    </a:lnTo>
                    <a:lnTo>
                      <a:pt x="246" y="365"/>
                    </a:lnTo>
                    <a:lnTo>
                      <a:pt x="247" y="367"/>
                    </a:lnTo>
                    <a:lnTo>
                      <a:pt x="247" y="367"/>
                    </a:lnTo>
                    <a:lnTo>
                      <a:pt x="250" y="374"/>
                    </a:lnTo>
                    <a:lnTo>
                      <a:pt x="250" y="377"/>
                    </a:lnTo>
                    <a:lnTo>
                      <a:pt x="250" y="379"/>
                    </a:lnTo>
                    <a:lnTo>
                      <a:pt x="250" y="379"/>
                    </a:lnTo>
                    <a:lnTo>
                      <a:pt x="247" y="383"/>
                    </a:lnTo>
                    <a:lnTo>
                      <a:pt x="246" y="387"/>
                    </a:lnTo>
                    <a:lnTo>
                      <a:pt x="246" y="387"/>
                    </a:lnTo>
                    <a:lnTo>
                      <a:pt x="246" y="393"/>
                    </a:lnTo>
                    <a:lnTo>
                      <a:pt x="245" y="400"/>
                    </a:lnTo>
                    <a:lnTo>
                      <a:pt x="245" y="400"/>
                    </a:lnTo>
                    <a:lnTo>
                      <a:pt x="245" y="407"/>
                    </a:lnTo>
                    <a:lnTo>
                      <a:pt x="245" y="410"/>
                    </a:lnTo>
                    <a:lnTo>
                      <a:pt x="244" y="411"/>
                    </a:lnTo>
                    <a:lnTo>
                      <a:pt x="244" y="411"/>
                    </a:lnTo>
                    <a:lnTo>
                      <a:pt x="241" y="412"/>
                    </a:lnTo>
                    <a:lnTo>
                      <a:pt x="239" y="414"/>
                    </a:lnTo>
                    <a:lnTo>
                      <a:pt x="239" y="414"/>
                    </a:lnTo>
                    <a:lnTo>
                      <a:pt x="236" y="422"/>
                    </a:lnTo>
                    <a:lnTo>
                      <a:pt x="236" y="422"/>
                    </a:lnTo>
                    <a:lnTo>
                      <a:pt x="235" y="423"/>
                    </a:lnTo>
                    <a:lnTo>
                      <a:pt x="234" y="423"/>
                    </a:lnTo>
                    <a:lnTo>
                      <a:pt x="234" y="425"/>
                    </a:lnTo>
                    <a:lnTo>
                      <a:pt x="234" y="425"/>
                    </a:lnTo>
                    <a:lnTo>
                      <a:pt x="234" y="429"/>
                    </a:lnTo>
                    <a:lnTo>
                      <a:pt x="234" y="431"/>
                    </a:lnTo>
                    <a:lnTo>
                      <a:pt x="235" y="432"/>
                    </a:lnTo>
                    <a:lnTo>
                      <a:pt x="235" y="432"/>
                    </a:lnTo>
                    <a:lnTo>
                      <a:pt x="237" y="435"/>
                    </a:lnTo>
                    <a:lnTo>
                      <a:pt x="238" y="438"/>
                    </a:lnTo>
                    <a:lnTo>
                      <a:pt x="238" y="438"/>
                    </a:lnTo>
                    <a:lnTo>
                      <a:pt x="236" y="440"/>
                    </a:lnTo>
                    <a:lnTo>
                      <a:pt x="234" y="443"/>
                    </a:lnTo>
                    <a:lnTo>
                      <a:pt x="234" y="445"/>
                    </a:lnTo>
                    <a:lnTo>
                      <a:pt x="234" y="445"/>
                    </a:lnTo>
                    <a:lnTo>
                      <a:pt x="231" y="453"/>
                    </a:lnTo>
                    <a:lnTo>
                      <a:pt x="229" y="459"/>
                    </a:lnTo>
                    <a:lnTo>
                      <a:pt x="229" y="459"/>
                    </a:lnTo>
                    <a:lnTo>
                      <a:pt x="227" y="462"/>
                    </a:lnTo>
                    <a:lnTo>
                      <a:pt x="225" y="463"/>
                    </a:lnTo>
                    <a:lnTo>
                      <a:pt x="224" y="463"/>
                    </a:lnTo>
                    <a:lnTo>
                      <a:pt x="224" y="463"/>
                    </a:lnTo>
                    <a:lnTo>
                      <a:pt x="221" y="463"/>
                    </a:lnTo>
                    <a:lnTo>
                      <a:pt x="219" y="464"/>
                    </a:lnTo>
                    <a:lnTo>
                      <a:pt x="218" y="466"/>
                    </a:lnTo>
                    <a:lnTo>
                      <a:pt x="218" y="466"/>
                    </a:lnTo>
                    <a:lnTo>
                      <a:pt x="212" y="470"/>
                    </a:lnTo>
                    <a:lnTo>
                      <a:pt x="208" y="474"/>
                    </a:lnTo>
                    <a:lnTo>
                      <a:pt x="208" y="474"/>
                    </a:lnTo>
                    <a:lnTo>
                      <a:pt x="205" y="476"/>
                    </a:lnTo>
                    <a:lnTo>
                      <a:pt x="203" y="478"/>
                    </a:lnTo>
                    <a:lnTo>
                      <a:pt x="203" y="478"/>
                    </a:lnTo>
                    <a:lnTo>
                      <a:pt x="200" y="481"/>
                    </a:lnTo>
                    <a:lnTo>
                      <a:pt x="199" y="483"/>
                    </a:lnTo>
                    <a:lnTo>
                      <a:pt x="199" y="484"/>
                    </a:lnTo>
                    <a:lnTo>
                      <a:pt x="199" y="484"/>
                    </a:lnTo>
                    <a:lnTo>
                      <a:pt x="200" y="485"/>
                    </a:lnTo>
                    <a:lnTo>
                      <a:pt x="203" y="486"/>
                    </a:lnTo>
                    <a:lnTo>
                      <a:pt x="203" y="486"/>
                    </a:lnTo>
                    <a:lnTo>
                      <a:pt x="205" y="487"/>
                    </a:lnTo>
                    <a:lnTo>
                      <a:pt x="206" y="487"/>
                    </a:lnTo>
                    <a:lnTo>
                      <a:pt x="206" y="488"/>
                    </a:lnTo>
                    <a:lnTo>
                      <a:pt x="206" y="488"/>
                    </a:lnTo>
                    <a:lnTo>
                      <a:pt x="205" y="493"/>
                    </a:lnTo>
                    <a:lnTo>
                      <a:pt x="205" y="493"/>
                    </a:lnTo>
                    <a:lnTo>
                      <a:pt x="205" y="500"/>
                    </a:lnTo>
                    <a:lnTo>
                      <a:pt x="205" y="500"/>
                    </a:lnTo>
                    <a:lnTo>
                      <a:pt x="202" y="507"/>
                    </a:lnTo>
                    <a:lnTo>
                      <a:pt x="202" y="507"/>
                    </a:lnTo>
                    <a:lnTo>
                      <a:pt x="200" y="511"/>
                    </a:lnTo>
                    <a:lnTo>
                      <a:pt x="200" y="512"/>
                    </a:lnTo>
                    <a:lnTo>
                      <a:pt x="200" y="513"/>
                    </a:lnTo>
                    <a:lnTo>
                      <a:pt x="200" y="513"/>
                    </a:lnTo>
                    <a:lnTo>
                      <a:pt x="201" y="512"/>
                    </a:lnTo>
                    <a:lnTo>
                      <a:pt x="201" y="512"/>
                    </a:lnTo>
                    <a:lnTo>
                      <a:pt x="202" y="510"/>
                    </a:lnTo>
                    <a:lnTo>
                      <a:pt x="202" y="510"/>
                    </a:lnTo>
                    <a:lnTo>
                      <a:pt x="204" y="509"/>
                    </a:lnTo>
                    <a:lnTo>
                      <a:pt x="205" y="508"/>
                    </a:lnTo>
                    <a:lnTo>
                      <a:pt x="206" y="509"/>
                    </a:lnTo>
                    <a:lnTo>
                      <a:pt x="206" y="509"/>
                    </a:lnTo>
                    <a:lnTo>
                      <a:pt x="207" y="509"/>
                    </a:lnTo>
                    <a:lnTo>
                      <a:pt x="208" y="509"/>
                    </a:lnTo>
                    <a:lnTo>
                      <a:pt x="210" y="508"/>
                    </a:lnTo>
                    <a:lnTo>
                      <a:pt x="210" y="508"/>
                    </a:lnTo>
                    <a:lnTo>
                      <a:pt x="211" y="504"/>
                    </a:lnTo>
                    <a:lnTo>
                      <a:pt x="211" y="504"/>
                    </a:lnTo>
                    <a:lnTo>
                      <a:pt x="215" y="501"/>
                    </a:lnTo>
                    <a:lnTo>
                      <a:pt x="215" y="501"/>
                    </a:lnTo>
                    <a:lnTo>
                      <a:pt x="217" y="501"/>
                    </a:lnTo>
                    <a:lnTo>
                      <a:pt x="218" y="501"/>
                    </a:lnTo>
                    <a:lnTo>
                      <a:pt x="219" y="502"/>
                    </a:lnTo>
                    <a:lnTo>
                      <a:pt x="220" y="501"/>
                    </a:lnTo>
                    <a:lnTo>
                      <a:pt x="220" y="501"/>
                    </a:lnTo>
                    <a:lnTo>
                      <a:pt x="220" y="500"/>
                    </a:lnTo>
                    <a:lnTo>
                      <a:pt x="220" y="498"/>
                    </a:lnTo>
                    <a:lnTo>
                      <a:pt x="220" y="496"/>
                    </a:lnTo>
                    <a:lnTo>
                      <a:pt x="221" y="495"/>
                    </a:lnTo>
                    <a:lnTo>
                      <a:pt x="221" y="495"/>
                    </a:lnTo>
                    <a:lnTo>
                      <a:pt x="223" y="493"/>
                    </a:lnTo>
                    <a:lnTo>
                      <a:pt x="226" y="492"/>
                    </a:lnTo>
                    <a:lnTo>
                      <a:pt x="226" y="492"/>
                    </a:lnTo>
                    <a:lnTo>
                      <a:pt x="229" y="490"/>
                    </a:lnTo>
                    <a:lnTo>
                      <a:pt x="231" y="488"/>
                    </a:lnTo>
                    <a:lnTo>
                      <a:pt x="231" y="488"/>
                    </a:lnTo>
                    <a:lnTo>
                      <a:pt x="232" y="487"/>
                    </a:lnTo>
                    <a:lnTo>
                      <a:pt x="233" y="488"/>
                    </a:lnTo>
                    <a:lnTo>
                      <a:pt x="233" y="488"/>
                    </a:lnTo>
                    <a:lnTo>
                      <a:pt x="234" y="490"/>
                    </a:lnTo>
                    <a:lnTo>
                      <a:pt x="235" y="490"/>
                    </a:lnTo>
                    <a:lnTo>
                      <a:pt x="236" y="490"/>
                    </a:lnTo>
                    <a:lnTo>
                      <a:pt x="236" y="490"/>
                    </a:lnTo>
                    <a:lnTo>
                      <a:pt x="238" y="487"/>
                    </a:lnTo>
                    <a:lnTo>
                      <a:pt x="242" y="485"/>
                    </a:lnTo>
                    <a:lnTo>
                      <a:pt x="242" y="485"/>
                    </a:lnTo>
                    <a:lnTo>
                      <a:pt x="245" y="483"/>
                    </a:lnTo>
                    <a:lnTo>
                      <a:pt x="247" y="480"/>
                    </a:lnTo>
                    <a:lnTo>
                      <a:pt x="247" y="480"/>
                    </a:lnTo>
                    <a:lnTo>
                      <a:pt x="250" y="479"/>
                    </a:lnTo>
                    <a:lnTo>
                      <a:pt x="252" y="479"/>
                    </a:lnTo>
                    <a:lnTo>
                      <a:pt x="252" y="479"/>
                    </a:lnTo>
                    <a:lnTo>
                      <a:pt x="254" y="477"/>
                    </a:lnTo>
                    <a:lnTo>
                      <a:pt x="255" y="476"/>
                    </a:lnTo>
                    <a:lnTo>
                      <a:pt x="256" y="476"/>
                    </a:lnTo>
                    <a:lnTo>
                      <a:pt x="256" y="476"/>
                    </a:lnTo>
                    <a:lnTo>
                      <a:pt x="264" y="476"/>
                    </a:lnTo>
                    <a:lnTo>
                      <a:pt x="269" y="476"/>
                    </a:lnTo>
                    <a:lnTo>
                      <a:pt x="272" y="475"/>
                    </a:lnTo>
                    <a:lnTo>
                      <a:pt x="272" y="475"/>
                    </a:lnTo>
                    <a:lnTo>
                      <a:pt x="279" y="470"/>
                    </a:lnTo>
                    <a:lnTo>
                      <a:pt x="285" y="467"/>
                    </a:lnTo>
                    <a:lnTo>
                      <a:pt x="288" y="466"/>
                    </a:lnTo>
                    <a:lnTo>
                      <a:pt x="288" y="466"/>
                    </a:lnTo>
                    <a:lnTo>
                      <a:pt x="291" y="464"/>
                    </a:lnTo>
                    <a:lnTo>
                      <a:pt x="293" y="462"/>
                    </a:lnTo>
                    <a:lnTo>
                      <a:pt x="293" y="462"/>
                    </a:lnTo>
                    <a:lnTo>
                      <a:pt x="294" y="461"/>
                    </a:lnTo>
                    <a:lnTo>
                      <a:pt x="296" y="460"/>
                    </a:lnTo>
                    <a:lnTo>
                      <a:pt x="299" y="460"/>
                    </a:lnTo>
                    <a:lnTo>
                      <a:pt x="299" y="460"/>
                    </a:lnTo>
                    <a:lnTo>
                      <a:pt x="307" y="456"/>
                    </a:lnTo>
                    <a:lnTo>
                      <a:pt x="311" y="453"/>
                    </a:lnTo>
                    <a:lnTo>
                      <a:pt x="312" y="452"/>
                    </a:lnTo>
                    <a:lnTo>
                      <a:pt x="314" y="450"/>
                    </a:lnTo>
                    <a:lnTo>
                      <a:pt x="314" y="450"/>
                    </a:lnTo>
                    <a:lnTo>
                      <a:pt x="312" y="448"/>
                    </a:lnTo>
                    <a:lnTo>
                      <a:pt x="311" y="446"/>
                    </a:lnTo>
                    <a:lnTo>
                      <a:pt x="311" y="444"/>
                    </a:lnTo>
                    <a:lnTo>
                      <a:pt x="312" y="443"/>
                    </a:lnTo>
                    <a:lnTo>
                      <a:pt x="312" y="443"/>
                    </a:lnTo>
                    <a:lnTo>
                      <a:pt x="315" y="443"/>
                    </a:lnTo>
                    <a:lnTo>
                      <a:pt x="317" y="443"/>
                    </a:lnTo>
                    <a:lnTo>
                      <a:pt x="319" y="443"/>
                    </a:lnTo>
                    <a:lnTo>
                      <a:pt x="319" y="442"/>
                    </a:lnTo>
                    <a:lnTo>
                      <a:pt x="319" y="442"/>
                    </a:lnTo>
                    <a:lnTo>
                      <a:pt x="316" y="440"/>
                    </a:lnTo>
                    <a:lnTo>
                      <a:pt x="316" y="439"/>
                    </a:lnTo>
                    <a:lnTo>
                      <a:pt x="316" y="438"/>
                    </a:lnTo>
                    <a:lnTo>
                      <a:pt x="316" y="438"/>
                    </a:lnTo>
                    <a:lnTo>
                      <a:pt x="320" y="436"/>
                    </a:lnTo>
                    <a:lnTo>
                      <a:pt x="323" y="434"/>
                    </a:lnTo>
                    <a:lnTo>
                      <a:pt x="323" y="434"/>
                    </a:lnTo>
                    <a:lnTo>
                      <a:pt x="325" y="430"/>
                    </a:lnTo>
                    <a:lnTo>
                      <a:pt x="326" y="429"/>
                    </a:lnTo>
                    <a:lnTo>
                      <a:pt x="326" y="427"/>
                    </a:lnTo>
                    <a:lnTo>
                      <a:pt x="326" y="427"/>
                    </a:lnTo>
                    <a:lnTo>
                      <a:pt x="326" y="423"/>
                    </a:lnTo>
                    <a:lnTo>
                      <a:pt x="326" y="421"/>
                    </a:lnTo>
                    <a:lnTo>
                      <a:pt x="327" y="420"/>
                    </a:lnTo>
                    <a:lnTo>
                      <a:pt x="327" y="420"/>
                    </a:lnTo>
                    <a:lnTo>
                      <a:pt x="329" y="419"/>
                    </a:lnTo>
                    <a:lnTo>
                      <a:pt x="331" y="420"/>
                    </a:lnTo>
                    <a:lnTo>
                      <a:pt x="333" y="420"/>
                    </a:lnTo>
                    <a:lnTo>
                      <a:pt x="335" y="419"/>
                    </a:lnTo>
                    <a:lnTo>
                      <a:pt x="335" y="419"/>
                    </a:lnTo>
                    <a:lnTo>
                      <a:pt x="341" y="418"/>
                    </a:lnTo>
                    <a:lnTo>
                      <a:pt x="344" y="418"/>
                    </a:lnTo>
                    <a:lnTo>
                      <a:pt x="347" y="417"/>
                    </a:lnTo>
                    <a:lnTo>
                      <a:pt x="347" y="417"/>
                    </a:lnTo>
                    <a:lnTo>
                      <a:pt x="349" y="413"/>
                    </a:lnTo>
                    <a:lnTo>
                      <a:pt x="351" y="411"/>
                    </a:lnTo>
                    <a:lnTo>
                      <a:pt x="352" y="409"/>
                    </a:lnTo>
                    <a:lnTo>
                      <a:pt x="352" y="409"/>
                    </a:lnTo>
                    <a:lnTo>
                      <a:pt x="357" y="407"/>
                    </a:lnTo>
                    <a:lnTo>
                      <a:pt x="359" y="406"/>
                    </a:lnTo>
                    <a:lnTo>
                      <a:pt x="360" y="404"/>
                    </a:lnTo>
                    <a:lnTo>
                      <a:pt x="360" y="404"/>
                    </a:lnTo>
                    <a:lnTo>
                      <a:pt x="363" y="402"/>
                    </a:lnTo>
                    <a:lnTo>
                      <a:pt x="364" y="400"/>
                    </a:lnTo>
                    <a:lnTo>
                      <a:pt x="364" y="400"/>
                    </a:lnTo>
                    <a:lnTo>
                      <a:pt x="366" y="399"/>
                    </a:lnTo>
                    <a:lnTo>
                      <a:pt x="367" y="397"/>
                    </a:lnTo>
                    <a:lnTo>
                      <a:pt x="367" y="396"/>
                    </a:lnTo>
                    <a:lnTo>
                      <a:pt x="367" y="396"/>
                    </a:lnTo>
                    <a:lnTo>
                      <a:pt x="366" y="394"/>
                    </a:lnTo>
                    <a:lnTo>
                      <a:pt x="366" y="393"/>
                    </a:lnTo>
                    <a:lnTo>
                      <a:pt x="365" y="394"/>
                    </a:lnTo>
                    <a:lnTo>
                      <a:pt x="365" y="394"/>
                    </a:lnTo>
                    <a:lnTo>
                      <a:pt x="363" y="395"/>
                    </a:lnTo>
                    <a:lnTo>
                      <a:pt x="361" y="397"/>
                    </a:lnTo>
                    <a:lnTo>
                      <a:pt x="361" y="397"/>
                    </a:lnTo>
                    <a:lnTo>
                      <a:pt x="356" y="398"/>
                    </a:lnTo>
                    <a:lnTo>
                      <a:pt x="353" y="399"/>
                    </a:lnTo>
                    <a:lnTo>
                      <a:pt x="351" y="398"/>
                    </a:lnTo>
                    <a:lnTo>
                      <a:pt x="351" y="398"/>
                    </a:lnTo>
                    <a:lnTo>
                      <a:pt x="349" y="394"/>
                    </a:lnTo>
                    <a:lnTo>
                      <a:pt x="349" y="393"/>
                    </a:lnTo>
                    <a:lnTo>
                      <a:pt x="350" y="392"/>
                    </a:lnTo>
                    <a:lnTo>
                      <a:pt x="350" y="392"/>
                    </a:lnTo>
                    <a:lnTo>
                      <a:pt x="353" y="390"/>
                    </a:lnTo>
                    <a:lnTo>
                      <a:pt x="354" y="389"/>
                    </a:lnTo>
                    <a:lnTo>
                      <a:pt x="354" y="389"/>
                    </a:lnTo>
                    <a:lnTo>
                      <a:pt x="357" y="386"/>
                    </a:lnTo>
                    <a:lnTo>
                      <a:pt x="359" y="383"/>
                    </a:lnTo>
                    <a:lnTo>
                      <a:pt x="359" y="383"/>
                    </a:lnTo>
                    <a:lnTo>
                      <a:pt x="359" y="378"/>
                    </a:lnTo>
                    <a:lnTo>
                      <a:pt x="359" y="376"/>
                    </a:lnTo>
                    <a:lnTo>
                      <a:pt x="358" y="375"/>
                    </a:lnTo>
                    <a:lnTo>
                      <a:pt x="358" y="375"/>
                    </a:lnTo>
                    <a:lnTo>
                      <a:pt x="353" y="374"/>
                    </a:lnTo>
                    <a:lnTo>
                      <a:pt x="353" y="374"/>
                    </a:lnTo>
                    <a:lnTo>
                      <a:pt x="350" y="373"/>
                    </a:lnTo>
                    <a:lnTo>
                      <a:pt x="346" y="372"/>
                    </a:lnTo>
                    <a:lnTo>
                      <a:pt x="346" y="372"/>
                    </a:lnTo>
                    <a:lnTo>
                      <a:pt x="343" y="371"/>
                    </a:lnTo>
                    <a:lnTo>
                      <a:pt x="341" y="369"/>
                    </a:lnTo>
                    <a:lnTo>
                      <a:pt x="337" y="366"/>
                    </a:lnTo>
                    <a:lnTo>
                      <a:pt x="337" y="366"/>
                    </a:lnTo>
                    <a:lnTo>
                      <a:pt x="332" y="364"/>
                    </a:lnTo>
                    <a:lnTo>
                      <a:pt x="329" y="363"/>
                    </a:lnTo>
                    <a:lnTo>
                      <a:pt x="328" y="362"/>
                    </a:lnTo>
                    <a:lnTo>
                      <a:pt x="328" y="362"/>
                    </a:lnTo>
                    <a:lnTo>
                      <a:pt x="327" y="360"/>
                    </a:lnTo>
                    <a:lnTo>
                      <a:pt x="327" y="357"/>
                    </a:lnTo>
                    <a:lnTo>
                      <a:pt x="329" y="352"/>
                    </a:lnTo>
                    <a:lnTo>
                      <a:pt x="329" y="352"/>
                    </a:lnTo>
                    <a:lnTo>
                      <a:pt x="333" y="342"/>
                    </a:lnTo>
                    <a:lnTo>
                      <a:pt x="335" y="336"/>
                    </a:lnTo>
                    <a:lnTo>
                      <a:pt x="338" y="332"/>
                    </a:lnTo>
                    <a:lnTo>
                      <a:pt x="338" y="332"/>
                    </a:lnTo>
                    <a:lnTo>
                      <a:pt x="346" y="326"/>
                    </a:lnTo>
                    <a:lnTo>
                      <a:pt x="352" y="323"/>
                    </a:lnTo>
                    <a:lnTo>
                      <a:pt x="352" y="323"/>
                    </a:lnTo>
                    <a:lnTo>
                      <a:pt x="353" y="322"/>
                    </a:lnTo>
                    <a:lnTo>
                      <a:pt x="354" y="322"/>
                    </a:lnTo>
                    <a:lnTo>
                      <a:pt x="355" y="322"/>
                    </a:lnTo>
                    <a:lnTo>
                      <a:pt x="356" y="322"/>
                    </a:lnTo>
                    <a:lnTo>
                      <a:pt x="356" y="322"/>
                    </a:lnTo>
                    <a:lnTo>
                      <a:pt x="358" y="319"/>
                    </a:lnTo>
                    <a:lnTo>
                      <a:pt x="360" y="317"/>
                    </a:lnTo>
                    <a:lnTo>
                      <a:pt x="360" y="317"/>
                    </a:lnTo>
                    <a:lnTo>
                      <a:pt x="363" y="316"/>
                    </a:lnTo>
                    <a:lnTo>
                      <a:pt x="365" y="317"/>
                    </a:lnTo>
                    <a:lnTo>
                      <a:pt x="366" y="318"/>
                    </a:lnTo>
                    <a:lnTo>
                      <a:pt x="366" y="318"/>
                    </a:lnTo>
                    <a:lnTo>
                      <a:pt x="368" y="320"/>
                    </a:lnTo>
                    <a:lnTo>
                      <a:pt x="369" y="321"/>
                    </a:lnTo>
                    <a:lnTo>
                      <a:pt x="369" y="321"/>
                    </a:lnTo>
                    <a:lnTo>
                      <a:pt x="376" y="322"/>
                    </a:lnTo>
                    <a:lnTo>
                      <a:pt x="376" y="322"/>
                    </a:lnTo>
                    <a:lnTo>
                      <a:pt x="380" y="313"/>
                    </a:lnTo>
                    <a:lnTo>
                      <a:pt x="381" y="309"/>
                    </a:lnTo>
                    <a:lnTo>
                      <a:pt x="383" y="305"/>
                    </a:lnTo>
                    <a:lnTo>
                      <a:pt x="383" y="305"/>
                    </a:lnTo>
                    <a:lnTo>
                      <a:pt x="385" y="302"/>
                    </a:lnTo>
                    <a:lnTo>
                      <a:pt x="388" y="301"/>
                    </a:lnTo>
                    <a:lnTo>
                      <a:pt x="390" y="300"/>
                    </a:lnTo>
                    <a:lnTo>
                      <a:pt x="392" y="298"/>
                    </a:lnTo>
                    <a:lnTo>
                      <a:pt x="392" y="29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4" name="フリーフォーム 53">
                <a:extLst>
                  <a:ext uri="{FF2B5EF4-FFF2-40B4-BE49-F238E27FC236}">
                    <a16:creationId xmlns:a16="http://schemas.microsoft.com/office/drawing/2014/main" id="{00000000-0008-0000-0000-000082050000}"/>
                  </a:ext>
                </a:extLst>
              </p:cNvPr>
              <p:cNvSpPr>
                <a:spLocks/>
              </p:cNvSpPr>
              <p:nvPr/>
            </p:nvSpPr>
            <p:spPr bwMode="auto">
              <a:xfrm>
                <a:off x="102" y="802"/>
                <a:ext cx="46" cy="68"/>
              </a:xfrm>
              <a:custGeom>
                <a:avLst/>
                <a:gdLst>
                  <a:gd name="T0" fmla="*/ 382 w 418"/>
                  <a:gd name="T1" fmla="*/ 2 h 617"/>
                  <a:gd name="T2" fmla="*/ 365 w 418"/>
                  <a:gd name="T3" fmla="*/ 15 h 617"/>
                  <a:gd name="T4" fmla="*/ 333 w 418"/>
                  <a:gd name="T5" fmla="*/ 29 h 617"/>
                  <a:gd name="T6" fmla="*/ 286 w 418"/>
                  <a:gd name="T7" fmla="*/ 28 h 617"/>
                  <a:gd name="T8" fmla="*/ 264 w 418"/>
                  <a:gd name="T9" fmla="*/ 4 h 617"/>
                  <a:gd name="T10" fmla="*/ 235 w 418"/>
                  <a:gd name="T11" fmla="*/ 14 h 617"/>
                  <a:gd name="T12" fmla="*/ 195 w 418"/>
                  <a:gd name="T13" fmla="*/ 14 h 617"/>
                  <a:gd name="T14" fmla="*/ 179 w 418"/>
                  <a:gd name="T15" fmla="*/ 45 h 617"/>
                  <a:gd name="T16" fmla="*/ 167 w 418"/>
                  <a:gd name="T17" fmla="*/ 71 h 617"/>
                  <a:gd name="T18" fmla="*/ 148 w 418"/>
                  <a:gd name="T19" fmla="*/ 85 h 617"/>
                  <a:gd name="T20" fmla="*/ 134 w 418"/>
                  <a:gd name="T21" fmla="*/ 108 h 617"/>
                  <a:gd name="T22" fmla="*/ 113 w 418"/>
                  <a:gd name="T23" fmla="*/ 124 h 617"/>
                  <a:gd name="T24" fmla="*/ 113 w 418"/>
                  <a:gd name="T25" fmla="*/ 165 h 617"/>
                  <a:gd name="T26" fmla="*/ 133 w 418"/>
                  <a:gd name="T27" fmla="*/ 196 h 617"/>
                  <a:gd name="T28" fmla="*/ 144 w 418"/>
                  <a:gd name="T29" fmla="*/ 215 h 617"/>
                  <a:gd name="T30" fmla="*/ 124 w 418"/>
                  <a:gd name="T31" fmla="*/ 241 h 617"/>
                  <a:gd name="T32" fmla="*/ 132 w 418"/>
                  <a:gd name="T33" fmla="*/ 259 h 617"/>
                  <a:gd name="T34" fmla="*/ 143 w 418"/>
                  <a:gd name="T35" fmla="*/ 287 h 617"/>
                  <a:gd name="T36" fmla="*/ 107 w 418"/>
                  <a:gd name="T37" fmla="*/ 283 h 617"/>
                  <a:gd name="T38" fmla="*/ 74 w 418"/>
                  <a:gd name="T39" fmla="*/ 296 h 617"/>
                  <a:gd name="T40" fmla="*/ 54 w 418"/>
                  <a:gd name="T41" fmla="*/ 310 h 617"/>
                  <a:gd name="T42" fmla="*/ 24 w 418"/>
                  <a:gd name="T43" fmla="*/ 311 h 617"/>
                  <a:gd name="T44" fmla="*/ 1 w 418"/>
                  <a:gd name="T45" fmla="*/ 319 h 617"/>
                  <a:gd name="T46" fmla="*/ 25 w 418"/>
                  <a:gd name="T47" fmla="*/ 345 h 617"/>
                  <a:gd name="T48" fmla="*/ 45 w 418"/>
                  <a:gd name="T49" fmla="*/ 378 h 617"/>
                  <a:gd name="T50" fmla="*/ 61 w 418"/>
                  <a:gd name="T51" fmla="*/ 420 h 617"/>
                  <a:gd name="T52" fmla="*/ 81 w 418"/>
                  <a:gd name="T53" fmla="*/ 440 h 617"/>
                  <a:gd name="T54" fmla="*/ 102 w 418"/>
                  <a:gd name="T55" fmla="*/ 456 h 617"/>
                  <a:gd name="T56" fmla="*/ 115 w 418"/>
                  <a:gd name="T57" fmla="*/ 490 h 617"/>
                  <a:gd name="T58" fmla="*/ 133 w 418"/>
                  <a:gd name="T59" fmla="*/ 494 h 617"/>
                  <a:gd name="T60" fmla="*/ 169 w 418"/>
                  <a:gd name="T61" fmla="*/ 511 h 617"/>
                  <a:gd name="T62" fmla="*/ 174 w 418"/>
                  <a:gd name="T63" fmla="*/ 553 h 617"/>
                  <a:gd name="T64" fmla="*/ 169 w 418"/>
                  <a:gd name="T65" fmla="*/ 580 h 617"/>
                  <a:gd name="T66" fmla="*/ 189 w 418"/>
                  <a:gd name="T67" fmla="*/ 594 h 617"/>
                  <a:gd name="T68" fmla="*/ 213 w 418"/>
                  <a:gd name="T69" fmla="*/ 609 h 617"/>
                  <a:gd name="T70" fmla="*/ 221 w 418"/>
                  <a:gd name="T71" fmla="*/ 605 h 617"/>
                  <a:gd name="T72" fmla="*/ 232 w 418"/>
                  <a:gd name="T73" fmla="*/ 578 h 617"/>
                  <a:gd name="T74" fmla="*/ 238 w 418"/>
                  <a:gd name="T75" fmla="*/ 556 h 617"/>
                  <a:gd name="T76" fmla="*/ 241 w 418"/>
                  <a:gd name="T77" fmla="*/ 536 h 617"/>
                  <a:gd name="T78" fmla="*/ 269 w 418"/>
                  <a:gd name="T79" fmla="*/ 506 h 617"/>
                  <a:gd name="T80" fmla="*/ 268 w 418"/>
                  <a:gd name="T81" fmla="*/ 489 h 617"/>
                  <a:gd name="T82" fmla="*/ 272 w 418"/>
                  <a:gd name="T83" fmla="*/ 468 h 617"/>
                  <a:gd name="T84" fmla="*/ 272 w 418"/>
                  <a:gd name="T85" fmla="*/ 436 h 617"/>
                  <a:gd name="T86" fmla="*/ 278 w 418"/>
                  <a:gd name="T87" fmla="*/ 356 h 617"/>
                  <a:gd name="T88" fmla="*/ 306 w 418"/>
                  <a:gd name="T89" fmla="*/ 262 h 617"/>
                  <a:gd name="T90" fmla="*/ 327 w 418"/>
                  <a:gd name="T91" fmla="*/ 209 h 617"/>
                  <a:gd name="T92" fmla="*/ 342 w 418"/>
                  <a:gd name="T93" fmla="*/ 179 h 617"/>
                  <a:gd name="T94" fmla="*/ 340 w 418"/>
                  <a:gd name="T95" fmla="*/ 172 h 617"/>
                  <a:gd name="T96" fmla="*/ 336 w 418"/>
                  <a:gd name="T97" fmla="*/ 160 h 617"/>
                  <a:gd name="T98" fmla="*/ 345 w 418"/>
                  <a:gd name="T99" fmla="*/ 152 h 617"/>
                  <a:gd name="T100" fmla="*/ 359 w 418"/>
                  <a:gd name="T101" fmla="*/ 153 h 617"/>
                  <a:gd name="T102" fmla="*/ 359 w 418"/>
                  <a:gd name="T103" fmla="*/ 137 h 617"/>
                  <a:gd name="T104" fmla="*/ 345 w 418"/>
                  <a:gd name="T105" fmla="*/ 128 h 617"/>
                  <a:gd name="T106" fmla="*/ 359 w 418"/>
                  <a:gd name="T107" fmla="*/ 103 h 617"/>
                  <a:gd name="T108" fmla="*/ 374 w 418"/>
                  <a:gd name="T109" fmla="*/ 98 h 617"/>
                  <a:gd name="T110" fmla="*/ 379 w 418"/>
                  <a:gd name="T111" fmla="*/ 83 h 617"/>
                  <a:gd name="T112" fmla="*/ 378 w 418"/>
                  <a:gd name="T113" fmla="*/ 76 h 617"/>
                  <a:gd name="T114" fmla="*/ 389 w 418"/>
                  <a:gd name="T115" fmla="*/ 68 h 617"/>
                  <a:gd name="T116" fmla="*/ 402 w 418"/>
                  <a:gd name="T117" fmla="*/ 61 h 617"/>
                  <a:gd name="T118" fmla="*/ 412 w 418"/>
                  <a:gd name="T119" fmla="*/ 51 h 617"/>
                  <a:gd name="T120" fmla="*/ 406 w 418"/>
                  <a:gd name="T121" fmla="*/ 4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8" h="617">
                    <a:moveTo>
                      <a:pt x="411" y="11"/>
                    </a:moveTo>
                    <a:lnTo>
                      <a:pt x="411" y="11"/>
                    </a:lnTo>
                    <a:lnTo>
                      <a:pt x="410" y="9"/>
                    </a:lnTo>
                    <a:lnTo>
                      <a:pt x="409" y="8"/>
                    </a:lnTo>
                    <a:lnTo>
                      <a:pt x="407" y="8"/>
                    </a:lnTo>
                    <a:lnTo>
                      <a:pt x="407" y="8"/>
                    </a:lnTo>
                    <a:lnTo>
                      <a:pt x="403" y="7"/>
                    </a:lnTo>
                    <a:lnTo>
                      <a:pt x="400" y="5"/>
                    </a:lnTo>
                    <a:lnTo>
                      <a:pt x="400" y="5"/>
                    </a:lnTo>
                    <a:lnTo>
                      <a:pt x="396" y="6"/>
                    </a:lnTo>
                    <a:lnTo>
                      <a:pt x="390" y="6"/>
                    </a:lnTo>
                    <a:lnTo>
                      <a:pt x="390" y="6"/>
                    </a:lnTo>
                    <a:lnTo>
                      <a:pt x="387" y="6"/>
                    </a:lnTo>
                    <a:lnTo>
                      <a:pt x="385" y="4"/>
                    </a:lnTo>
                    <a:lnTo>
                      <a:pt x="382" y="2"/>
                    </a:lnTo>
                    <a:lnTo>
                      <a:pt x="380" y="1"/>
                    </a:lnTo>
                    <a:lnTo>
                      <a:pt x="380" y="1"/>
                    </a:lnTo>
                    <a:lnTo>
                      <a:pt x="377" y="1"/>
                    </a:lnTo>
                    <a:lnTo>
                      <a:pt x="374" y="1"/>
                    </a:lnTo>
                    <a:lnTo>
                      <a:pt x="369" y="3"/>
                    </a:lnTo>
                    <a:lnTo>
                      <a:pt x="369" y="3"/>
                    </a:lnTo>
                    <a:lnTo>
                      <a:pt x="368" y="3"/>
                    </a:lnTo>
                    <a:lnTo>
                      <a:pt x="368" y="4"/>
                    </a:lnTo>
                    <a:lnTo>
                      <a:pt x="369" y="7"/>
                    </a:lnTo>
                    <a:lnTo>
                      <a:pt x="369" y="7"/>
                    </a:lnTo>
                    <a:lnTo>
                      <a:pt x="368" y="8"/>
                    </a:lnTo>
                    <a:lnTo>
                      <a:pt x="367" y="11"/>
                    </a:lnTo>
                    <a:lnTo>
                      <a:pt x="366" y="13"/>
                    </a:lnTo>
                    <a:lnTo>
                      <a:pt x="365" y="15"/>
                    </a:lnTo>
                    <a:lnTo>
                      <a:pt x="365" y="15"/>
                    </a:lnTo>
                    <a:lnTo>
                      <a:pt x="365" y="17"/>
                    </a:lnTo>
                    <a:lnTo>
                      <a:pt x="364" y="18"/>
                    </a:lnTo>
                    <a:lnTo>
                      <a:pt x="362" y="19"/>
                    </a:lnTo>
                    <a:lnTo>
                      <a:pt x="362" y="19"/>
                    </a:lnTo>
                    <a:lnTo>
                      <a:pt x="361" y="24"/>
                    </a:lnTo>
                    <a:lnTo>
                      <a:pt x="361" y="28"/>
                    </a:lnTo>
                    <a:lnTo>
                      <a:pt x="361" y="28"/>
                    </a:lnTo>
                    <a:lnTo>
                      <a:pt x="360" y="29"/>
                    </a:lnTo>
                    <a:lnTo>
                      <a:pt x="358" y="28"/>
                    </a:lnTo>
                    <a:lnTo>
                      <a:pt x="354" y="27"/>
                    </a:lnTo>
                    <a:lnTo>
                      <a:pt x="354" y="27"/>
                    </a:lnTo>
                    <a:lnTo>
                      <a:pt x="347" y="29"/>
                    </a:lnTo>
                    <a:lnTo>
                      <a:pt x="340" y="30"/>
                    </a:lnTo>
                    <a:lnTo>
                      <a:pt x="340" y="30"/>
                    </a:lnTo>
                    <a:lnTo>
                      <a:pt x="333" y="29"/>
                    </a:lnTo>
                    <a:lnTo>
                      <a:pt x="324" y="28"/>
                    </a:lnTo>
                    <a:lnTo>
                      <a:pt x="324" y="28"/>
                    </a:lnTo>
                    <a:lnTo>
                      <a:pt x="321" y="27"/>
                    </a:lnTo>
                    <a:lnTo>
                      <a:pt x="316" y="28"/>
                    </a:lnTo>
                    <a:lnTo>
                      <a:pt x="314" y="29"/>
                    </a:lnTo>
                    <a:lnTo>
                      <a:pt x="312" y="31"/>
                    </a:lnTo>
                    <a:lnTo>
                      <a:pt x="312" y="31"/>
                    </a:lnTo>
                    <a:lnTo>
                      <a:pt x="310" y="33"/>
                    </a:lnTo>
                    <a:lnTo>
                      <a:pt x="307" y="35"/>
                    </a:lnTo>
                    <a:lnTo>
                      <a:pt x="304" y="35"/>
                    </a:lnTo>
                    <a:lnTo>
                      <a:pt x="301" y="35"/>
                    </a:lnTo>
                    <a:lnTo>
                      <a:pt x="301" y="35"/>
                    </a:lnTo>
                    <a:lnTo>
                      <a:pt x="297" y="34"/>
                    </a:lnTo>
                    <a:lnTo>
                      <a:pt x="292" y="32"/>
                    </a:lnTo>
                    <a:lnTo>
                      <a:pt x="286" y="28"/>
                    </a:lnTo>
                    <a:lnTo>
                      <a:pt x="286" y="28"/>
                    </a:lnTo>
                    <a:lnTo>
                      <a:pt x="285" y="26"/>
                    </a:lnTo>
                    <a:lnTo>
                      <a:pt x="286" y="22"/>
                    </a:lnTo>
                    <a:lnTo>
                      <a:pt x="289" y="16"/>
                    </a:lnTo>
                    <a:lnTo>
                      <a:pt x="289" y="16"/>
                    </a:lnTo>
                    <a:lnTo>
                      <a:pt x="288" y="14"/>
                    </a:lnTo>
                    <a:lnTo>
                      <a:pt x="285" y="12"/>
                    </a:lnTo>
                    <a:lnTo>
                      <a:pt x="279" y="7"/>
                    </a:lnTo>
                    <a:lnTo>
                      <a:pt x="279" y="7"/>
                    </a:lnTo>
                    <a:lnTo>
                      <a:pt x="276" y="3"/>
                    </a:lnTo>
                    <a:lnTo>
                      <a:pt x="274" y="0"/>
                    </a:lnTo>
                    <a:lnTo>
                      <a:pt x="273" y="0"/>
                    </a:lnTo>
                    <a:lnTo>
                      <a:pt x="273" y="0"/>
                    </a:lnTo>
                    <a:lnTo>
                      <a:pt x="269" y="2"/>
                    </a:lnTo>
                    <a:lnTo>
                      <a:pt x="264" y="4"/>
                    </a:lnTo>
                    <a:lnTo>
                      <a:pt x="264" y="4"/>
                    </a:lnTo>
                    <a:lnTo>
                      <a:pt x="262" y="4"/>
                    </a:lnTo>
                    <a:lnTo>
                      <a:pt x="260" y="6"/>
                    </a:lnTo>
                    <a:lnTo>
                      <a:pt x="257" y="10"/>
                    </a:lnTo>
                    <a:lnTo>
                      <a:pt x="257" y="10"/>
                    </a:lnTo>
                    <a:lnTo>
                      <a:pt x="254" y="11"/>
                    </a:lnTo>
                    <a:lnTo>
                      <a:pt x="252" y="11"/>
                    </a:lnTo>
                    <a:lnTo>
                      <a:pt x="250" y="11"/>
                    </a:lnTo>
                    <a:lnTo>
                      <a:pt x="247" y="10"/>
                    </a:lnTo>
                    <a:lnTo>
                      <a:pt x="247" y="10"/>
                    </a:lnTo>
                    <a:lnTo>
                      <a:pt x="244" y="11"/>
                    </a:lnTo>
                    <a:lnTo>
                      <a:pt x="241" y="12"/>
                    </a:lnTo>
                    <a:lnTo>
                      <a:pt x="238" y="13"/>
                    </a:lnTo>
                    <a:lnTo>
                      <a:pt x="235" y="14"/>
                    </a:lnTo>
                    <a:lnTo>
                      <a:pt x="235" y="14"/>
                    </a:lnTo>
                    <a:lnTo>
                      <a:pt x="232" y="13"/>
                    </a:lnTo>
                    <a:lnTo>
                      <a:pt x="231" y="12"/>
                    </a:lnTo>
                    <a:lnTo>
                      <a:pt x="230" y="8"/>
                    </a:lnTo>
                    <a:lnTo>
                      <a:pt x="230" y="8"/>
                    </a:lnTo>
                    <a:lnTo>
                      <a:pt x="229" y="6"/>
                    </a:lnTo>
                    <a:lnTo>
                      <a:pt x="227" y="5"/>
                    </a:lnTo>
                    <a:lnTo>
                      <a:pt x="225" y="4"/>
                    </a:lnTo>
                    <a:lnTo>
                      <a:pt x="222" y="3"/>
                    </a:lnTo>
                    <a:lnTo>
                      <a:pt x="222" y="3"/>
                    </a:lnTo>
                    <a:lnTo>
                      <a:pt x="204" y="4"/>
                    </a:lnTo>
                    <a:lnTo>
                      <a:pt x="204" y="4"/>
                    </a:lnTo>
                    <a:lnTo>
                      <a:pt x="201" y="5"/>
                    </a:lnTo>
                    <a:lnTo>
                      <a:pt x="198" y="8"/>
                    </a:lnTo>
                    <a:lnTo>
                      <a:pt x="195" y="14"/>
                    </a:lnTo>
                    <a:lnTo>
                      <a:pt x="195" y="14"/>
                    </a:lnTo>
                    <a:lnTo>
                      <a:pt x="193" y="19"/>
                    </a:lnTo>
                    <a:lnTo>
                      <a:pt x="189" y="24"/>
                    </a:lnTo>
                    <a:lnTo>
                      <a:pt x="189" y="24"/>
                    </a:lnTo>
                    <a:lnTo>
                      <a:pt x="189" y="25"/>
                    </a:lnTo>
                    <a:lnTo>
                      <a:pt x="190" y="26"/>
                    </a:lnTo>
                    <a:lnTo>
                      <a:pt x="194" y="28"/>
                    </a:lnTo>
                    <a:lnTo>
                      <a:pt x="194" y="28"/>
                    </a:lnTo>
                    <a:lnTo>
                      <a:pt x="194" y="29"/>
                    </a:lnTo>
                    <a:lnTo>
                      <a:pt x="193" y="30"/>
                    </a:lnTo>
                    <a:lnTo>
                      <a:pt x="192" y="33"/>
                    </a:lnTo>
                    <a:lnTo>
                      <a:pt x="187" y="39"/>
                    </a:lnTo>
                    <a:lnTo>
                      <a:pt x="187" y="39"/>
                    </a:lnTo>
                    <a:lnTo>
                      <a:pt x="183" y="42"/>
                    </a:lnTo>
                    <a:lnTo>
                      <a:pt x="179" y="45"/>
                    </a:lnTo>
                    <a:lnTo>
                      <a:pt x="179" y="45"/>
                    </a:lnTo>
                    <a:lnTo>
                      <a:pt x="176" y="46"/>
                    </a:lnTo>
                    <a:lnTo>
                      <a:pt x="174" y="47"/>
                    </a:lnTo>
                    <a:lnTo>
                      <a:pt x="170" y="51"/>
                    </a:lnTo>
                    <a:lnTo>
                      <a:pt x="170" y="51"/>
                    </a:lnTo>
                    <a:lnTo>
                      <a:pt x="170" y="52"/>
                    </a:lnTo>
                    <a:lnTo>
                      <a:pt x="170" y="56"/>
                    </a:lnTo>
                    <a:lnTo>
                      <a:pt x="170" y="58"/>
                    </a:lnTo>
                    <a:lnTo>
                      <a:pt x="169" y="60"/>
                    </a:lnTo>
                    <a:lnTo>
                      <a:pt x="169" y="60"/>
                    </a:lnTo>
                    <a:lnTo>
                      <a:pt x="167" y="63"/>
                    </a:lnTo>
                    <a:lnTo>
                      <a:pt x="167" y="65"/>
                    </a:lnTo>
                    <a:lnTo>
                      <a:pt x="168" y="69"/>
                    </a:lnTo>
                    <a:lnTo>
                      <a:pt x="168" y="69"/>
                    </a:lnTo>
                    <a:lnTo>
                      <a:pt x="167" y="70"/>
                    </a:lnTo>
                    <a:lnTo>
                      <a:pt x="167" y="71"/>
                    </a:lnTo>
                    <a:lnTo>
                      <a:pt x="165" y="70"/>
                    </a:lnTo>
                    <a:lnTo>
                      <a:pt x="163" y="69"/>
                    </a:lnTo>
                    <a:lnTo>
                      <a:pt x="161" y="67"/>
                    </a:lnTo>
                    <a:lnTo>
                      <a:pt x="161" y="67"/>
                    </a:lnTo>
                    <a:lnTo>
                      <a:pt x="160" y="66"/>
                    </a:lnTo>
                    <a:lnTo>
                      <a:pt x="158" y="67"/>
                    </a:lnTo>
                    <a:lnTo>
                      <a:pt x="156" y="68"/>
                    </a:lnTo>
                    <a:lnTo>
                      <a:pt x="156" y="70"/>
                    </a:lnTo>
                    <a:lnTo>
                      <a:pt x="156" y="70"/>
                    </a:lnTo>
                    <a:lnTo>
                      <a:pt x="154" y="74"/>
                    </a:lnTo>
                    <a:lnTo>
                      <a:pt x="151" y="78"/>
                    </a:lnTo>
                    <a:lnTo>
                      <a:pt x="151" y="78"/>
                    </a:lnTo>
                    <a:lnTo>
                      <a:pt x="149" y="82"/>
                    </a:lnTo>
                    <a:lnTo>
                      <a:pt x="148" y="85"/>
                    </a:lnTo>
                    <a:lnTo>
                      <a:pt x="148" y="85"/>
                    </a:lnTo>
                    <a:lnTo>
                      <a:pt x="148" y="89"/>
                    </a:lnTo>
                    <a:lnTo>
                      <a:pt x="147" y="91"/>
                    </a:lnTo>
                    <a:lnTo>
                      <a:pt x="147" y="91"/>
                    </a:lnTo>
                    <a:lnTo>
                      <a:pt x="147" y="93"/>
                    </a:lnTo>
                    <a:lnTo>
                      <a:pt x="147" y="94"/>
                    </a:lnTo>
                    <a:lnTo>
                      <a:pt x="148" y="97"/>
                    </a:lnTo>
                    <a:lnTo>
                      <a:pt x="148" y="97"/>
                    </a:lnTo>
                    <a:lnTo>
                      <a:pt x="149" y="99"/>
                    </a:lnTo>
                    <a:lnTo>
                      <a:pt x="149" y="100"/>
                    </a:lnTo>
                    <a:lnTo>
                      <a:pt x="146" y="105"/>
                    </a:lnTo>
                    <a:lnTo>
                      <a:pt x="146" y="105"/>
                    </a:lnTo>
                    <a:lnTo>
                      <a:pt x="143" y="108"/>
                    </a:lnTo>
                    <a:lnTo>
                      <a:pt x="138" y="108"/>
                    </a:lnTo>
                    <a:lnTo>
                      <a:pt x="138" y="108"/>
                    </a:lnTo>
                    <a:lnTo>
                      <a:pt x="134" y="108"/>
                    </a:lnTo>
                    <a:lnTo>
                      <a:pt x="132" y="107"/>
                    </a:lnTo>
                    <a:lnTo>
                      <a:pt x="129" y="106"/>
                    </a:lnTo>
                    <a:lnTo>
                      <a:pt x="125" y="106"/>
                    </a:lnTo>
                    <a:lnTo>
                      <a:pt x="125" y="106"/>
                    </a:lnTo>
                    <a:lnTo>
                      <a:pt x="122" y="107"/>
                    </a:lnTo>
                    <a:lnTo>
                      <a:pt x="121" y="109"/>
                    </a:lnTo>
                    <a:lnTo>
                      <a:pt x="120" y="112"/>
                    </a:lnTo>
                    <a:lnTo>
                      <a:pt x="119" y="116"/>
                    </a:lnTo>
                    <a:lnTo>
                      <a:pt x="119" y="116"/>
                    </a:lnTo>
                    <a:lnTo>
                      <a:pt x="119" y="120"/>
                    </a:lnTo>
                    <a:lnTo>
                      <a:pt x="117" y="121"/>
                    </a:lnTo>
                    <a:lnTo>
                      <a:pt x="114" y="121"/>
                    </a:lnTo>
                    <a:lnTo>
                      <a:pt x="114" y="121"/>
                    </a:lnTo>
                    <a:lnTo>
                      <a:pt x="113" y="122"/>
                    </a:lnTo>
                    <a:lnTo>
                      <a:pt x="113" y="124"/>
                    </a:lnTo>
                    <a:lnTo>
                      <a:pt x="114" y="130"/>
                    </a:lnTo>
                    <a:lnTo>
                      <a:pt x="114" y="130"/>
                    </a:lnTo>
                    <a:lnTo>
                      <a:pt x="114" y="132"/>
                    </a:lnTo>
                    <a:lnTo>
                      <a:pt x="112" y="134"/>
                    </a:lnTo>
                    <a:lnTo>
                      <a:pt x="108" y="136"/>
                    </a:lnTo>
                    <a:lnTo>
                      <a:pt x="108" y="136"/>
                    </a:lnTo>
                    <a:lnTo>
                      <a:pt x="108" y="138"/>
                    </a:lnTo>
                    <a:lnTo>
                      <a:pt x="108" y="141"/>
                    </a:lnTo>
                    <a:lnTo>
                      <a:pt x="109" y="147"/>
                    </a:lnTo>
                    <a:lnTo>
                      <a:pt x="109" y="147"/>
                    </a:lnTo>
                    <a:lnTo>
                      <a:pt x="110" y="151"/>
                    </a:lnTo>
                    <a:lnTo>
                      <a:pt x="110" y="153"/>
                    </a:lnTo>
                    <a:lnTo>
                      <a:pt x="111" y="161"/>
                    </a:lnTo>
                    <a:lnTo>
                      <a:pt x="111" y="161"/>
                    </a:lnTo>
                    <a:lnTo>
                      <a:pt x="113" y="165"/>
                    </a:lnTo>
                    <a:lnTo>
                      <a:pt x="116" y="171"/>
                    </a:lnTo>
                    <a:lnTo>
                      <a:pt x="121" y="180"/>
                    </a:lnTo>
                    <a:lnTo>
                      <a:pt x="121" y="180"/>
                    </a:lnTo>
                    <a:lnTo>
                      <a:pt x="122" y="182"/>
                    </a:lnTo>
                    <a:lnTo>
                      <a:pt x="124" y="183"/>
                    </a:lnTo>
                    <a:lnTo>
                      <a:pt x="126" y="182"/>
                    </a:lnTo>
                    <a:lnTo>
                      <a:pt x="129" y="183"/>
                    </a:lnTo>
                    <a:lnTo>
                      <a:pt x="129" y="183"/>
                    </a:lnTo>
                    <a:lnTo>
                      <a:pt x="131" y="184"/>
                    </a:lnTo>
                    <a:lnTo>
                      <a:pt x="131" y="187"/>
                    </a:lnTo>
                    <a:lnTo>
                      <a:pt x="129" y="191"/>
                    </a:lnTo>
                    <a:lnTo>
                      <a:pt x="129" y="191"/>
                    </a:lnTo>
                    <a:lnTo>
                      <a:pt x="130" y="193"/>
                    </a:lnTo>
                    <a:lnTo>
                      <a:pt x="133" y="196"/>
                    </a:lnTo>
                    <a:lnTo>
                      <a:pt x="133" y="196"/>
                    </a:lnTo>
                    <a:lnTo>
                      <a:pt x="133" y="197"/>
                    </a:lnTo>
                    <a:lnTo>
                      <a:pt x="133" y="198"/>
                    </a:lnTo>
                    <a:lnTo>
                      <a:pt x="132" y="199"/>
                    </a:lnTo>
                    <a:lnTo>
                      <a:pt x="131" y="201"/>
                    </a:lnTo>
                    <a:lnTo>
                      <a:pt x="131" y="201"/>
                    </a:lnTo>
                    <a:lnTo>
                      <a:pt x="131" y="202"/>
                    </a:lnTo>
                    <a:lnTo>
                      <a:pt x="131" y="203"/>
                    </a:lnTo>
                    <a:lnTo>
                      <a:pt x="134" y="204"/>
                    </a:lnTo>
                    <a:lnTo>
                      <a:pt x="141" y="208"/>
                    </a:lnTo>
                    <a:lnTo>
                      <a:pt x="141" y="208"/>
                    </a:lnTo>
                    <a:lnTo>
                      <a:pt x="143" y="209"/>
                    </a:lnTo>
                    <a:lnTo>
                      <a:pt x="144" y="210"/>
                    </a:lnTo>
                    <a:lnTo>
                      <a:pt x="143" y="211"/>
                    </a:lnTo>
                    <a:lnTo>
                      <a:pt x="144" y="215"/>
                    </a:lnTo>
                    <a:lnTo>
                      <a:pt x="144" y="215"/>
                    </a:lnTo>
                    <a:lnTo>
                      <a:pt x="144" y="217"/>
                    </a:lnTo>
                    <a:lnTo>
                      <a:pt x="144" y="219"/>
                    </a:lnTo>
                    <a:lnTo>
                      <a:pt x="141" y="225"/>
                    </a:lnTo>
                    <a:lnTo>
                      <a:pt x="135" y="233"/>
                    </a:lnTo>
                    <a:lnTo>
                      <a:pt x="135" y="233"/>
                    </a:lnTo>
                    <a:lnTo>
                      <a:pt x="133" y="234"/>
                    </a:lnTo>
                    <a:lnTo>
                      <a:pt x="131" y="234"/>
                    </a:lnTo>
                    <a:lnTo>
                      <a:pt x="126" y="233"/>
                    </a:lnTo>
                    <a:lnTo>
                      <a:pt x="126" y="233"/>
                    </a:lnTo>
                    <a:lnTo>
                      <a:pt x="125" y="234"/>
                    </a:lnTo>
                    <a:lnTo>
                      <a:pt x="124" y="235"/>
                    </a:lnTo>
                    <a:lnTo>
                      <a:pt x="123" y="237"/>
                    </a:lnTo>
                    <a:lnTo>
                      <a:pt x="124" y="239"/>
                    </a:lnTo>
                    <a:lnTo>
                      <a:pt x="124" y="239"/>
                    </a:lnTo>
                    <a:lnTo>
                      <a:pt x="124" y="241"/>
                    </a:lnTo>
                    <a:lnTo>
                      <a:pt x="123" y="243"/>
                    </a:lnTo>
                    <a:lnTo>
                      <a:pt x="121" y="247"/>
                    </a:lnTo>
                    <a:lnTo>
                      <a:pt x="121" y="247"/>
                    </a:lnTo>
                    <a:lnTo>
                      <a:pt x="121" y="249"/>
                    </a:lnTo>
                    <a:lnTo>
                      <a:pt x="121" y="249"/>
                    </a:lnTo>
                    <a:lnTo>
                      <a:pt x="123" y="250"/>
                    </a:lnTo>
                    <a:lnTo>
                      <a:pt x="128" y="251"/>
                    </a:lnTo>
                    <a:lnTo>
                      <a:pt x="131" y="252"/>
                    </a:lnTo>
                    <a:lnTo>
                      <a:pt x="131" y="252"/>
                    </a:lnTo>
                    <a:lnTo>
                      <a:pt x="132" y="253"/>
                    </a:lnTo>
                    <a:lnTo>
                      <a:pt x="132" y="253"/>
                    </a:lnTo>
                    <a:lnTo>
                      <a:pt x="131" y="254"/>
                    </a:lnTo>
                    <a:lnTo>
                      <a:pt x="131" y="255"/>
                    </a:lnTo>
                    <a:lnTo>
                      <a:pt x="131" y="255"/>
                    </a:lnTo>
                    <a:lnTo>
                      <a:pt x="132" y="259"/>
                    </a:lnTo>
                    <a:lnTo>
                      <a:pt x="136" y="264"/>
                    </a:lnTo>
                    <a:lnTo>
                      <a:pt x="136" y="264"/>
                    </a:lnTo>
                    <a:lnTo>
                      <a:pt x="137" y="265"/>
                    </a:lnTo>
                    <a:lnTo>
                      <a:pt x="139" y="266"/>
                    </a:lnTo>
                    <a:lnTo>
                      <a:pt x="141" y="267"/>
                    </a:lnTo>
                    <a:lnTo>
                      <a:pt x="142" y="268"/>
                    </a:lnTo>
                    <a:lnTo>
                      <a:pt x="142" y="268"/>
                    </a:lnTo>
                    <a:lnTo>
                      <a:pt x="143" y="270"/>
                    </a:lnTo>
                    <a:lnTo>
                      <a:pt x="143" y="272"/>
                    </a:lnTo>
                    <a:lnTo>
                      <a:pt x="142" y="277"/>
                    </a:lnTo>
                    <a:lnTo>
                      <a:pt x="142" y="277"/>
                    </a:lnTo>
                    <a:lnTo>
                      <a:pt x="143" y="281"/>
                    </a:lnTo>
                    <a:lnTo>
                      <a:pt x="143" y="284"/>
                    </a:lnTo>
                    <a:lnTo>
                      <a:pt x="143" y="287"/>
                    </a:lnTo>
                    <a:lnTo>
                      <a:pt x="143" y="287"/>
                    </a:lnTo>
                    <a:lnTo>
                      <a:pt x="142" y="288"/>
                    </a:lnTo>
                    <a:lnTo>
                      <a:pt x="141" y="288"/>
                    </a:lnTo>
                    <a:lnTo>
                      <a:pt x="137" y="288"/>
                    </a:lnTo>
                    <a:lnTo>
                      <a:pt x="133" y="286"/>
                    </a:lnTo>
                    <a:lnTo>
                      <a:pt x="129" y="286"/>
                    </a:lnTo>
                    <a:lnTo>
                      <a:pt x="129" y="286"/>
                    </a:lnTo>
                    <a:lnTo>
                      <a:pt x="125" y="285"/>
                    </a:lnTo>
                    <a:lnTo>
                      <a:pt x="123" y="284"/>
                    </a:lnTo>
                    <a:lnTo>
                      <a:pt x="120" y="282"/>
                    </a:lnTo>
                    <a:lnTo>
                      <a:pt x="120" y="282"/>
                    </a:lnTo>
                    <a:lnTo>
                      <a:pt x="116" y="281"/>
                    </a:lnTo>
                    <a:lnTo>
                      <a:pt x="111" y="280"/>
                    </a:lnTo>
                    <a:lnTo>
                      <a:pt x="111" y="280"/>
                    </a:lnTo>
                    <a:lnTo>
                      <a:pt x="109" y="281"/>
                    </a:lnTo>
                    <a:lnTo>
                      <a:pt x="107" y="283"/>
                    </a:lnTo>
                    <a:lnTo>
                      <a:pt x="105" y="286"/>
                    </a:lnTo>
                    <a:lnTo>
                      <a:pt x="104" y="289"/>
                    </a:lnTo>
                    <a:lnTo>
                      <a:pt x="104" y="289"/>
                    </a:lnTo>
                    <a:lnTo>
                      <a:pt x="103" y="291"/>
                    </a:lnTo>
                    <a:lnTo>
                      <a:pt x="101" y="294"/>
                    </a:lnTo>
                    <a:lnTo>
                      <a:pt x="99" y="297"/>
                    </a:lnTo>
                    <a:lnTo>
                      <a:pt x="97" y="300"/>
                    </a:lnTo>
                    <a:lnTo>
                      <a:pt x="97" y="300"/>
                    </a:lnTo>
                    <a:lnTo>
                      <a:pt x="96" y="301"/>
                    </a:lnTo>
                    <a:lnTo>
                      <a:pt x="94" y="302"/>
                    </a:lnTo>
                    <a:lnTo>
                      <a:pt x="91" y="303"/>
                    </a:lnTo>
                    <a:lnTo>
                      <a:pt x="85" y="301"/>
                    </a:lnTo>
                    <a:lnTo>
                      <a:pt x="85" y="301"/>
                    </a:lnTo>
                    <a:lnTo>
                      <a:pt x="79" y="299"/>
                    </a:lnTo>
                    <a:lnTo>
                      <a:pt x="74" y="296"/>
                    </a:lnTo>
                    <a:lnTo>
                      <a:pt x="74" y="296"/>
                    </a:lnTo>
                    <a:lnTo>
                      <a:pt x="72" y="296"/>
                    </a:lnTo>
                    <a:lnTo>
                      <a:pt x="71" y="296"/>
                    </a:lnTo>
                    <a:lnTo>
                      <a:pt x="69" y="299"/>
                    </a:lnTo>
                    <a:lnTo>
                      <a:pt x="69" y="299"/>
                    </a:lnTo>
                    <a:lnTo>
                      <a:pt x="68" y="300"/>
                    </a:lnTo>
                    <a:lnTo>
                      <a:pt x="66" y="300"/>
                    </a:lnTo>
                    <a:lnTo>
                      <a:pt x="61" y="301"/>
                    </a:lnTo>
                    <a:lnTo>
                      <a:pt x="61" y="301"/>
                    </a:lnTo>
                    <a:lnTo>
                      <a:pt x="60" y="301"/>
                    </a:lnTo>
                    <a:lnTo>
                      <a:pt x="58" y="303"/>
                    </a:lnTo>
                    <a:lnTo>
                      <a:pt x="56" y="309"/>
                    </a:lnTo>
                    <a:lnTo>
                      <a:pt x="56" y="309"/>
                    </a:lnTo>
                    <a:lnTo>
                      <a:pt x="55" y="310"/>
                    </a:lnTo>
                    <a:lnTo>
                      <a:pt x="54" y="310"/>
                    </a:lnTo>
                    <a:lnTo>
                      <a:pt x="49" y="307"/>
                    </a:lnTo>
                    <a:lnTo>
                      <a:pt x="49" y="307"/>
                    </a:lnTo>
                    <a:lnTo>
                      <a:pt x="46" y="306"/>
                    </a:lnTo>
                    <a:lnTo>
                      <a:pt x="46" y="307"/>
                    </a:lnTo>
                    <a:lnTo>
                      <a:pt x="45" y="309"/>
                    </a:lnTo>
                    <a:lnTo>
                      <a:pt x="44" y="311"/>
                    </a:lnTo>
                    <a:lnTo>
                      <a:pt x="44" y="311"/>
                    </a:lnTo>
                    <a:lnTo>
                      <a:pt x="42" y="313"/>
                    </a:lnTo>
                    <a:lnTo>
                      <a:pt x="41" y="312"/>
                    </a:lnTo>
                    <a:lnTo>
                      <a:pt x="41" y="312"/>
                    </a:lnTo>
                    <a:lnTo>
                      <a:pt x="38" y="311"/>
                    </a:lnTo>
                    <a:lnTo>
                      <a:pt x="34" y="310"/>
                    </a:lnTo>
                    <a:lnTo>
                      <a:pt x="34" y="310"/>
                    </a:lnTo>
                    <a:lnTo>
                      <a:pt x="24" y="311"/>
                    </a:lnTo>
                    <a:lnTo>
                      <a:pt x="24" y="311"/>
                    </a:lnTo>
                    <a:lnTo>
                      <a:pt x="20" y="311"/>
                    </a:lnTo>
                    <a:lnTo>
                      <a:pt x="20" y="311"/>
                    </a:lnTo>
                    <a:lnTo>
                      <a:pt x="18" y="310"/>
                    </a:lnTo>
                    <a:lnTo>
                      <a:pt x="14" y="310"/>
                    </a:lnTo>
                    <a:lnTo>
                      <a:pt x="14" y="310"/>
                    </a:lnTo>
                    <a:lnTo>
                      <a:pt x="12" y="309"/>
                    </a:lnTo>
                    <a:lnTo>
                      <a:pt x="12" y="307"/>
                    </a:lnTo>
                    <a:lnTo>
                      <a:pt x="12" y="307"/>
                    </a:lnTo>
                    <a:lnTo>
                      <a:pt x="6" y="309"/>
                    </a:lnTo>
                    <a:lnTo>
                      <a:pt x="6" y="309"/>
                    </a:lnTo>
                    <a:lnTo>
                      <a:pt x="5" y="313"/>
                    </a:lnTo>
                    <a:lnTo>
                      <a:pt x="5" y="315"/>
                    </a:lnTo>
                    <a:lnTo>
                      <a:pt x="4" y="317"/>
                    </a:lnTo>
                    <a:lnTo>
                      <a:pt x="4" y="317"/>
                    </a:lnTo>
                    <a:lnTo>
                      <a:pt x="1" y="319"/>
                    </a:lnTo>
                    <a:lnTo>
                      <a:pt x="0" y="321"/>
                    </a:lnTo>
                    <a:lnTo>
                      <a:pt x="0" y="323"/>
                    </a:lnTo>
                    <a:lnTo>
                      <a:pt x="0" y="323"/>
                    </a:lnTo>
                    <a:lnTo>
                      <a:pt x="1" y="328"/>
                    </a:lnTo>
                    <a:lnTo>
                      <a:pt x="2" y="328"/>
                    </a:lnTo>
                    <a:lnTo>
                      <a:pt x="4" y="329"/>
                    </a:lnTo>
                    <a:lnTo>
                      <a:pt x="4" y="329"/>
                    </a:lnTo>
                    <a:lnTo>
                      <a:pt x="10" y="330"/>
                    </a:lnTo>
                    <a:lnTo>
                      <a:pt x="13" y="331"/>
                    </a:lnTo>
                    <a:lnTo>
                      <a:pt x="16" y="334"/>
                    </a:lnTo>
                    <a:lnTo>
                      <a:pt x="16" y="334"/>
                    </a:lnTo>
                    <a:lnTo>
                      <a:pt x="18" y="337"/>
                    </a:lnTo>
                    <a:lnTo>
                      <a:pt x="21" y="339"/>
                    </a:lnTo>
                    <a:lnTo>
                      <a:pt x="23" y="342"/>
                    </a:lnTo>
                    <a:lnTo>
                      <a:pt x="25" y="345"/>
                    </a:lnTo>
                    <a:lnTo>
                      <a:pt x="25" y="345"/>
                    </a:lnTo>
                    <a:lnTo>
                      <a:pt x="26" y="350"/>
                    </a:lnTo>
                    <a:lnTo>
                      <a:pt x="26" y="354"/>
                    </a:lnTo>
                    <a:lnTo>
                      <a:pt x="27" y="358"/>
                    </a:lnTo>
                    <a:lnTo>
                      <a:pt x="29" y="361"/>
                    </a:lnTo>
                    <a:lnTo>
                      <a:pt x="29" y="361"/>
                    </a:lnTo>
                    <a:lnTo>
                      <a:pt x="33" y="365"/>
                    </a:lnTo>
                    <a:lnTo>
                      <a:pt x="35" y="367"/>
                    </a:lnTo>
                    <a:lnTo>
                      <a:pt x="36" y="372"/>
                    </a:lnTo>
                    <a:lnTo>
                      <a:pt x="36" y="372"/>
                    </a:lnTo>
                    <a:lnTo>
                      <a:pt x="37" y="375"/>
                    </a:lnTo>
                    <a:lnTo>
                      <a:pt x="39" y="377"/>
                    </a:lnTo>
                    <a:lnTo>
                      <a:pt x="42" y="378"/>
                    </a:lnTo>
                    <a:lnTo>
                      <a:pt x="42" y="378"/>
                    </a:lnTo>
                    <a:lnTo>
                      <a:pt x="45" y="378"/>
                    </a:lnTo>
                    <a:lnTo>
                      <a:pt x="48" y="378"/>
                    </a:lnTo>
                    <a:lnTo>
                      <a:pt x="52" y="378"/>
                    </a:lnTo>
                    <a:lnTo>
                      <a:pt x="55" y="380"/>
                    </a:lnTo>
                    <a:lnTo>
                      <a:pt x="55" y="380"/>
                    </a:lnTo>
                    <a:lnTo>
                      <a:pt x="58" y="383"/>
                    </a:lnTo>
                    <a:lnTo>
                      <a:pt x="61" y="386"/>
                    </a:lnTo>
                    <a:lnTo>
                      <a:pt x="66" y="393"/>
                    </a:lnTo>
                    <a:lnTo>
                      <a:pt x="66" y="393"/>
                    </a:lnTo>
                    <a:lnTo>
                      <a:pt x="67" y="396"/>
                    </a:lnTo>
                    <a:lnTo>
                      <a:pt x="67" y="401"/>
                    </a:lnTo>
                    <a:lnTo>
                      <a:pt x="64" y="410"/>
                    </a:lnTo>
                    <a:lnTo>
                      <a:pt x="64" y="410"/>
                    </a:lnTo>
                    <a:lnTo>
                      <a:pt x="61" y="416"/>
                    </a:lnTo>
                    <a:lnTo>
                      <a:pt x="61" y="418"/>
                    </a:lnTo>
                    <a:lnTo>
                      <a:pt x="61" y="420"/>
                    </a:lnTo>
                    <a:lnTo>
                      <a:pt x="61" y="420"/>
                    </a:lnTo>
                    <a:lnTo>
                      <a:pt x="63" y="422"/>
                    </a:lnTo>
                    <a:lnTo>
                      <a:pt x="61" y="424"/>
                    </a:lnTo>
                    <a:lnTo>
                      <a:pt x="61" y="424"/>
                    </a:lnTo>
                    <a:lnTo>
                      <a:pt x="60" y="428"/>
                    </a:lnTo>
                    <a:lnTo>
                      <a:pt x="61" y="431"/>
                    </a:lnTo>
                    <a:lnTo>
                      <a:pt x="61" y="431"/>
                    </a:lnTo>
                    <a:lnTo>
                      <a:pt x="64" y="432"/>
                    </a:lnTo>
                    <a:lnTo>
                      <a:pt x="67" y="433"/>
                    </a:lnTo>
                    <a:lnTo>
                      <a:pt x="72" y="434"/>
                    </a:lnTo>
                    <a:lnTo>
                      <a:pt x="72" y="434"/>
                    </a:lnTo>
                    <a:lnTo>
                      <a:pt x="74" y="434"/>
                    </a:lnTo>
                    <a:lnTo>
                      <a:pt x="77" y="438"/>
                    </a:lnTo>
                    <a:lnTo>
                      <a:pt x="77" y="438"/>
                    </a:lnTo>
                    <a:lnTo>
                      <a:pt x="81" y="440"/>
                    </a:lnTo>
                    <a:lnTo>
                      <a:pt x="86" y="441"/>
                    </a:lnTo>
                    <a:lnTo>
                      <a:pt x="86" y="441"/>
                    </a:lnTo>
                    <a:lnTo>
                      <a:pt x="96" y="443"/>
                    </a:lnTo>
                    <a:lnTo>
                      <a:pt x="100" y="445"/>
                    </a:lnTo>
                    <a:lnTo>
                      <a:pt x="101" y="446"/>
                    </a:lnTo>
                    <a:lnTo>
                      <a:pt x="101" y="447"/>
                    </a:lnTo>
                    <a:lnTo>
                      <a:pt x="101" y="447"/>
                    </a:lnTo>
                    <a:lnTo>
                      <a:pt x="100" y="448"/>
                    </a:lnTo>
                    <a:lnTo>
                      <a:pt x="99" y="449"/>
                    </a:lnTo>
                    <a:lnTo>
                      <a:pt x="98" y="449"/>
                    </a:lnTo>
                    <a:lnTo>
                      <a:pt x="97" y="450"/>
                    </a:lnTo>
                    <a:lnTo>
                      <a:pt x="97" y="450"/>
                    </a:lnTo>
                    <a:lnTo>
                      <a:pt x="98" y="453"/>
                    </a:lnTo>
                    <a:lnTo>
                      <a:pt x="99" y="455"/>
                    </a:lnTo>
                    <a:lnTo>
                      <a:pt x="102" y="456"/>
                    </a:lnTo>
                    <a:lnTo>
                      <a:pt x="102" y="456"/>
                    </a:lnTo>
                    <a:lnTo>
                      <a:pt x="111" y="457"/>
                    </a:lnTo>
                    <a:lnTo>
                      <a:pt x="111" y="457"/>
                    </a:lnTo>
                    <a:lnTo>
                      <a:pt x="111" y="463"/>
                    </a:lnTo>
                    <a:lnTo>
                      <a:pt x="111" y="469"/>
                    </a:lnTo>
                    <a:lnTo>
                      <a:pt x="111" y="473"/>
                    </a:lnTo>
                    <a:lnTo>
                      <a:pt x="111" y="473"/>
                    </a:lnTo>
                    <a:lnTo>
                      <a:pt x="113" y="476"/>
                    </a:lnTo>
                    <a:lnTo>
                      <a:pt x="114" y="478"/>
                    </a:lnTo>
                    <a:lnTo>
                      <a:pt x="116" y="480"/>
                    </a:lnTo>
                    <a:lnTo>
                      <a:pt x="116" y="482"/>
                    </a:lnTo>
                    <a:lnTo>
                      <a:pt x="116" y="482"/>
                    </a:lnTo>
                    <a:lnTo>
                      <a:pt x="115" y="485"/>
                    </a:lnTo>
                    <a:lnTo>
                      <a:pt x="114" y="488"/>
                    </a:lnTo>
                    <a:lnTo>
                      <a:pt x="115" y="490"/>
                    </a:lnTo>
                    <a:lnTo>
                      <a:pt x="115" y="490"/>
                    </a:lnTo>
                    <a:lnTo>
                      <a:pt x="116" y="492"/>
                    </a:lnTo>
                    <a:lnTo>
                      <a:pt x="118" y="493"/>
                    </a:lnTo>
                    <a:lnTo>
                      <a:pt x="120" y="494"/>
                    </a:lnTo>
                    <a:lnTo>
                      <a:pt x="120" y="495"/>
                    </a:lnTo>
                    <a:lnTo>
                      <a:pt x="120" y="495"/>
                    </a:lnTo>
                    <a:lnTo>
                      <a:pt x="122" y="502"/>
                    </a:lnTo>
                    <a:lnTo>
                      <a:pt x="123" y="504"/>
                    </a:lnTo>
                    <a:lnTo>
                      <a:pt x="124" y="504"/>
                    </a:lnTo>
                    <a:lnTo>
                      <a:pt x="124" y="504"/>
                    </a:lnTo>
                    <a:lnTo>
                      <a:pt x="124" y="504"/>
                    </a:lnTo>
                    <a:lnTo>
                      <a:pt x="129" y="497"/>
                    </a:lnTo>
                    <a:lnTo>
                      <a:pt x="131" y="495"/>
                    </a:lnTo>
                    <a:lnTo>
                      <a:pt x="133" y="494"/>
                    </a:lnTo>
                    <a:lnTo>
                      <a:pt x="133" y="494"/>
                    </a:lnTo>
                    <a:lnTo>
                      <a:pt x="135" y="495"/>
                    </a:lnTo>
                    <a:lnTo>
                      <a:pt x="139" y="499"/>
                    </a:lnTo>
                    <a:lnTo>
                      <a:pt x="147" y="505"/>
                    </a:lnTo>
                    <a:lnTo>
                      <a:pt x="147" y="505"/>
                    </a:lnTo>
                    <a:lnTo>
                      <a:pt x="150" y="507"/>
                    </a:lnTo>
                    <a:lnTo>
                      <a:pt x="152" y="507"/>
                    </a:lnTo>
                    <a:lnTo>
                      <a:pt x="156" y="505"/>
                    </a:lnTo>
                    <a:lnTo>
                      <a:pt x="156" y="505"/>
                    </a:lnTo>
                    <a:lnTo>
                      <a:pt x="161" y="501"/>
                    </a:lnTo>
                    <a:lnTo>
                      <a:pt x="162" y="501"/>
                    </a:lnTo>
                    <a:lnTo>
                      <a:pt x="164" y="502"/>
                    </a:lnTo>
                    <a:lnTo>
                      <a:pt x="164" y="502"/>
                    </a:lnTo>
                    <a:lnTo>
                      <a:pt x="167" y="507"/>
                    </a:lnTo>
                    <a:lnTo>
                      <a:pt x="169" y="511"/>
                    </a:lnTo>
                    <a:lnTo>
                      <a:pt x="169" y="511"/>
                    </a:lnTo>
                    <a:lnTo>
                      <a:pt x="170" y="515"/>
                    </a:lnTo>
                    <a:lnTo>
                      <a:pt x="172" y="519"/>
                    </a:lnTo>
                    <a:lnTo>
                      <a:pt x="172" y="519"/>
                    </a:lnTo>
                    <a:lnTo>
                      <a:pt x="175" y="522"/>
                    </a:lnTo>
                    <a:lnTo>
                      <a:pt x="176" y="524"/>
                    </a:lnTo>
                    <a:lnTo>
                      <a:pt x="176" y="526"/>
                    </a:lnTo>
                    <a:lnTo>
                      <a:pt x="176" y="526"/>
                    </a:lnTo>
                    <a:lnTo>
                      <a:pt x="173" y="529"/>
                    </a:lnTo>
                    <a:lnTo>
                      <a:pt x="172" y="532"/>
                    </a:lnTo>
                    <a:lnTo>
                      <a:pt x="172" y="534"/>
                    </a:lnTo>
                    <a:lnTo>
                      <a:pt x="172" y="534"/>
                    </a:lnTo>
                    <a:lnTo>
                      <a:pt x="174" y="544"/>
                    </a:lnTo>
                    <a:lnTo>
                      <a:pt x="175" y="549"/>
                    </a:lnTo>
                    <a:lnTo>
                      <a:pt x="175" y="552"/>
                    </a:lnTo>
                    <a:lnTo>
                      <a:pt x="174" y="553"/>
                    </a:lnTo>
                    <a:lnTo>
                      <a:pt x="174" y="553"/>
                    </a:lnTo>
                    <a:lnTo>
                      <a:pt x="172" y="555"/>
                    </a:lnTo>
                    <a:lnTo>
                      <a:pt x="170" y="556"/>
                    </a:lnTo>
                    <a:lnTo>
                      <a:pt x="167" y="557"/>
                    </a:lnTo>
                    <a:lnTo>
                      <a:pt x="165" y="560"/>
                    </a:lnTo>
                    <a:lnTo>
                      <a:pt x="165" y="560"/>
                    </a:lnTo>
                    <a:lnTo>
                      <a:pt x="163" y="564"/>
                    </a:lnTo>
                    <a:lnTo>
                      <a:pt x="162" y="568"/>
                    </a:lnTo>
                    <a:lnTo>
                      <a:pt x="158" y="577"/>
                    </a:lnTo>
                    <a:lnTo>
                      <a:pt x="158" y="577"/>
                    </a:lnTo>
                    <a:lnTo>
                      <a:pt x="161" y="578"/>
                    </a:lnTo>
                    <a:lnTo>
                      <a:pt x="161" y="578"/>
                    </a:lnTo>
                    <a:lnTo>
                      <a:pt x="165" y="580"/>
                    </a:lnTo>
                    <a:lnTo>
                      <a:pt x="167" y="580"/>
                    </a:lnTo>
                    <a:lnTo>
                      <a:pt x="169" y="580"/>
                    </a:lnTo>
                    <a:lnTo>
                      <a:pt x="169" y="580"/>
                    </a:lnTo>
                    <a:lnTo>
                      <a:pt x="173" y="580"/>
                    </a:lnTo>
                    <a:lnTo>
                      <a:pt x="175" y="580"/>
                    </a:lnTo>
                    <a:lnTo>
                      <a:pt x="177" y="581"/>
                    </a:lnTo>
                    <a:lnTo>
                      <a:pt x="177" y="581"/>
                    </a:lnTo>
                    <a:lnTo>
                      <a:pt x="180" y="586"/>
                    </a:lnTo>
                    <a:lnTo>
                      <a:pt x="182" y="589"/>
                    </a:lnTo>
                    <a:lnTo>
                      <a:pt x="183" y="590"/>
                    </a:lnTo>
                    <a:lnTo>
                      <a:pt x="183" y="590"/>
                    </a:lnTo>
                    <a:lnTo>
                      <a:pt x="194" y="590"/>
                    </a:lnTo>
                    <a:lnTo>
                      <a:pt x="194" y="590"/>
                    </a:lnTo>
                    <a:lnTo>
                      <a:pt x="195" y="590"/>
                    </a:lnTo>
                    <a:lnTo>
                      <a:pt x="193" y="591"/>
                    </a:lnTo>
                    <a:lnTo>
                      <a:pt x="189" y="594"/>
                    </a:lnTo>
                    <a:lnTo>
                      <a:pt x="189" y="594"/>
                    </a:lnTo>
                    <a:lnTo>
                      <a:pt x="187" y="597"/>
                    </a:lnTo>
                    <a:lnTo>
                      <a:pt x="187" y="599"/>
                    </a:lnTo>
                    <a:lnTo>
                      <a:pt x="187" y="601"/>
                    </a:lnTo>
                    <a:lnTo>
                      <a:pt x="187" y="601"/>
                    </a:lnTo>
                    <a:lnTo>
                      <a:pt x="189" y="605"/>
                    </a:lnTo>
                    <a:lnTo>
                      <a:pt x="190" y="607"/>
                    </a:lnTo>
                    <a:lnTo>
                      <a:pt x="193" y="609"/>
                    </a:lnTo>
                    <a:lnTo>
                      <a:pt x="193" y="609"/>
                    </a:lnTo>
                    <a:lnTo>
                      <a:pt x="200" y="609"/>
                    </a:lnTo>
                    <a:lnTo>
                      <a:pt x="203" y="609"/>
                    </a:lnTo>
                    <a:lnTo>
                      <a:pt x="205" y="608"/>
                    </a:lnTo>
                    <a:lnTo>
                      <a:pt x="205" y="608"/>
                    </a:lnTo>
                    <a:lnTo>
                      <a:pt x="207" y="607"/>
                    </a:lnTo>
                    <a:lnTo>
                      <a:pt x="209" y="608"/>
                    </a:lnTo>
                    <a:lnTo>
                      <a:pt x="213" y="609"/>
                    </a:lnTo>
                    <a:lnTo>
                      <a:pt x="213" y="609"/>
                    </a:lnTo>
                    <a:lnTo>
                      <a:pt x="215" y="611"/>
                    </a:lnTo>
                    <a:lnTo>
                      <a:pt x="216" y="613"/>
                    </a:lnTo>
                    <a:lnTo>
                      <a:pt x="218" y="616"/>
                    </a:lnTo>
                    <a:lnTo>
                      <a:pt x="220" y="617"/>
                    </a:lnTo>
                    <a:lnTo>
                      <a:pt x="220" y="617"/>
                    </a:lnTo>
                    <a:lnTo>
                      <a:pt x="226" y="616"/>
                    </a:lnTo>
                    <a:lnTo>
                      <a:pt x="227" y="615"/>
                    </a:lnTo>
                    <a:lnTo>
                      <a:pt x="227" y="614"/>
                    </a:lnTo>
                    <a:lnTo>
                      <a:pt x="227" y="614"/>
                    </a:lnTo>
                    <a:lnTo>
                      <a:pt x="222" y="611"/>
                    </a:lnTo>
                    <a:lnTo>
                      <a:pt x="221" y="609"/>
                    </a:lnTo>
                    <a:lnTo>
                      <a:pt x="220" y="607"/>
                    </a:lnTo>
                    <a:lnTo>
                      <a:pt x="220" y="607"/>
                    </a:lnTo>
                    <a:lnTo>
                      <a:pt x="221" y="605"/>
                    </a:lnTo>
                    <a:lnTo>
                      <a:pt x="224" y="604"/>
                    </a:lnTo>
                    <a:lnTo>
                      <a:pt x="225" y="603"/>
                    </a:lnTo>
                    <a:lnTo>
                      <a:pt x="227" y="601"/>
                    </a:lnTo>
                    <a:lnTo>
                      <a:pt x="227" y="601"/>
                    </a:lnTo>
                    <a:lnTo>
                      <a:pt x="229" y="597"/>
                    </a:lnTo>
                    <a:lnTo>
                      <a:pt x="232" y="595"/>
                    </a:lnTo>
                    <a:lnTo>
                      <a:pt x="232" y="595"/>
                    </a:lnTo>
                    <a:lnTo>
                      <a:pt x="236" y="591"/>
                    </a:lnTo>
                    <a:lnTo>
                      <a:pt x="237" y="589"/>
                    </a:lnTo>
                    <a:lnTo>
                      <a:pt x="237" y="586"/>
                    </a:lnTo>
                    <a:lnTo>
                      <a:pt x="237" y="586"/>
                    </a:lnTo>
                    <a:lnTo>
                      <a:pt x="236" y="584"/>
                    </a:lnTo>
                    <a:lnTo>
                      <a:pt x="235" y="581"/>
                    </a:lnTo>
                    <a:lnTo>
                      <a:pt x="232" y="578"/>
                    </a:lnTo>
                    <a:lnTo>
                      <a:pt x="232" y="578"/>
                    </a:lnTo>
                    <a:lnTo>
                      <a:pt x="232" y="577"/>
                    </a:lnTo>
                    <a:lnTo>
                      <a:pt x="231" y="575"/>
                    </a:lnTo>
                    <a:lnTo>
                      <a:pt x="232" y="573"/>
                    </a:lnTo>
                    <a:lnTo>
                      <a:pt x="234" y="572"/>
                    </a:lnTo>
                    <a:lnTo>
                      <a:pt x="234" y="572"/>
                    </a:lnTo>
                    <a:lnTo>
                      <a:pt x="239" y="570"/>
                    </a:lnTo>
                    <a:lnTo>
                      <a:pt x="241" y="569"/>
                    </a:lnTo>
                    <a:lnTo>
                      <a:pt x="242" y="566"/>
                    </a:lnTo>
                    <a:lnTo>
                      <a:pt x="242" y="566"/>
                    </a:lnTo>
                    <a:lnTo>
                      <a:pt x="242" y="562"/>
                    </a:lnTo>
                    <a:lnTo>
                      <a:pt x="242" y="559"/>
                    </a:lnTo>
                    <a:lnTo>
                      <a:pt x="242" y="558"/>
                    </a:lnTo>
                    <a:lnTo>
                      <a:pt x="242" y="558"/>
                    </a:lnTo>
                    <a:lnTo>
                      <a:pt x="239" y="557"/>
                    </a:lnTo>
                    <a:lnTo>
                      <a:pt x="238" y="556"/>
                    </a:lnTo>
                    <a:lnTo>
                      <a:pt x="238" y="555"/>
                    </a:lnTo>
                    <a:lnTo>
                      <a:pt x="238" y="555"/>
                    </a:lnTo>
                    <a:lnTo>
                      <a:pt x="240" y="552"/>
                    </a:lnTo>
                    <a:lnTo>
                      <a:pt x="240" y="548"/>
                    </a:lnTo>
                    <a:lnTo>
                      <a:pt x="240" y="548"/>
                    </a:lnTo>
                    <a:lnTo>
                      <a:pt x="239" y="547"/>
                    </a:lnTo>
                    <a:lnTo>
                      <a:pt x="240" y="544"/>
                    </a:lnTo>
                    <a:lnTo>
                      <a:pt x="240" y="544"/>
                    </a:lnTo>
                    <a:lnTo>
                      <a:pt x="241" y="542"/>
                    </a:lnTo>
                    <a:lnTo>
                      <a:pt x="241" y="540"/>
                    </a:lnTo>
                    <a:lnTo>
                      <a:pt x="241" y="540"/>
                    </a:lnTo>
                    <a:lnTo>
                      <a:pt x="240" y="538"/>
                    </a:lnTo>
                    <a:lnTo>
                      <a:pt x="240" y="537"/>
                    </a:lnTo>
                    <a:lnTo>
                      <a:pt x="241" y="536"/>
                    </a:lnTo>
                    <a:lnTo>
                      <a:pt x="241" y="536"/>
                    </a:lnTo>
                    <a:lnTo>
                      <a:pt x="244" y="535"/>
                    </a:lnTo>
                    <a:lnTo>
                      <a:pt x="245" y="533"/>
                    </a:lnTo>
                    <a:lnTo>
                      <a:pt x="245" y="533"/>
                    </a:lnTo>
                    <a:lnTo>
                      <a:pt x="247" y="528"/>
                    </a:lnTo>
                    <a:lnTo>
                      <a:pt x="249" y="524"/>
                    </a:lnTo>
                    <a:lnTo>
                      <a:pt x="249" y="524"/>
                    </a:lnTo>
                    <a:lnTo>
                      <a:pt x="250" y="521"/>
                    </a:lnTo>
                    <a:lnTo>
                      <a:pt x="252" y="519"/>
                    </a:lnTo>
                    <a:lnTo>
                      <a:pt x="257" y="515"/>
                    </a:lnTo>
                    <a:lnTo>
                      <a:pt x="257" y="515"/>
                    </a:lnTo>
                    <a:lnTo>
                      <a:pt x="261" y="512"/>
                    </a:lnTo>
                    <a:lnTo>
                      <a:pt x="265" y="510"/>
                    </a:lnTo>
                    <a:lnTo>
                      <a:pt x="265" y="510"/>
                    </a:lnTo>
                    <a:lnTo>
                      <a:pt x="268" y="508"/>
                    </a:lnTo>
                    <a:lnTo>
                      <a:pt x="269" y="506"/>
                    </a:lnTo>
                    <a:lnTo>
                      <a:pt x="269" y="505"/>
                    </a:lnTo>
                    <a:lnTo>
                      <a:pt x="269" y="505"/>
                    </a:lnTo>
                    <a:lnTo>
                      <a:pt x="268" y="503"/>
                    </a:lnTo>
                    <a:lnTo>
                      <a:pt x="267" y="501"/>
                    </a:lnTo>
                    <a:lnTo>
                      <a:pt x="267" y="501"/>
                    </a:lnTo>
                    <a:lnTo>
                      <a:pt x="268" y="501"/>
                    </a:lnTo>
                    <a:lnTo>
                      <a:pt x="268" y="500"/>
                    </a:lnTo>
                    <a:lnTo>
                      <a:pt x="269" y="500"/>
                    </a:lnTo>
                    <a:lnTo>
                      <a:pt x="268" y="499"/>
                    </a:lnTo>
                    <a:lnTo>
                      <a:pt x="268" y="499"/>
                    </a:lnTo>
                    <a:lnTo>
                      <a:pt x="268" y="495"/>
                    </a:lnTo>
                    <a:lnTo>
                      <a:pt x="269" y="493"/>
                    </a:lnTo>
                    <a:lnTo>
                      <a:pt x="269" y="493"/>
                    </a:lnTo>
                    <a:lnTo>
                      <a:pt x="269" y="491"/>
                    </a:lnTo>
                    <a:lnTo>
                      <a:pt x="268" y="489"/>
                    </a:lnTo>
                    <a:lnTo>
                      <a:pt x="268" y="489"/>
                    </a:lnTo>
                    <a:lnTo>
                      <a:pt x="266" y="487"/>
                    </a:lnTo>
                    <a:lnTo>
                      <a:pt x="266" y="485"/>
                    </a:lnTo>
                    <a:lnTo>
                      <a:pt x="267" y="484"/>
                    </a:lnTo>
                    <a:lnTo>
                      <a:pt x="267" y="484"/>
                    </a:lnTo>
                    <a:lnTo>
                      <a:pt x="269" y="483"/>
                    </a:lnTo>
                    <a:lnTo>
                      <a:pt x="270" y="482"/>
                    </a:lnTo>
                    <a:lnTo>
                      <a:pt x="269" y="481"/>
                    </a:lnTo>
                    <a:lnTo>
                      <a:pt x="269" y="481"/>
                    </a:lnTo>
                    <a:lnTo>
                      <a:pt x="268" y="480"/>
                    </a:lnTo>
                    <a:lnTo>
                      <a:pt x="268" y="479"/>
                    </a:lnTo>
                    <a:lnTo>
                      <a:pt x="269" y="475"/>
                    </a:lnTo>
                    <a:lnTo>
                      <a:pt x="269" y="475"/>
                    </a:lnTo>
                    <a:lnTo>
                      <a:pt x="271" y="471"/>
                    </a:lnTo>
                    <a:lnTo>
                      <a:pt x="272" y="468"/>
                    </a:lnTo>
                    <a:lnTo>
                      <a:pt x="272" y="468"/>
                    </a:lnTo>
                    <a:lnTo>
                      <a:pt x="272" y="464"/>
                    </a:lnTo>
                    <a:lnTo>
                      <a:pt x="272" y="460"/>
                    </a:lnTo>
                    <a:lnTo>
                      <a:pt x="272" y="460"/>
                    </a:lnTo>
                    <a:lnTo>
                      <a:pt x="273" y="455"/>
                    </a:lnTo>
                    <a:lnTo>
                      <a:pt x="274" y="450"/>
                    </a:lnTo>
                    <a:lnTo>
                      <a:pt x="274" y="450"/>
                    </a:lnTo>
                    <a:lnTo>
                      <a:pt x="276" y="447"/>
                    </a:lnTo>
                    <a:lnTo>
                      <a:pt x="277" y="446"/>
                    </a:lnTo>
                    <a:lnTo>
                      <a:pt x="276" y="445"/>
                    </a:lnTo>
                    <a:lnTo>
                      <a:pt x="276" y="445"/>
                    </a:lnTo>
                    <a:lnTo>
                      <a:pt x="274" y="442"/>
                    </a:lnTo>
                    <a:lnTo>
                      <a:pt x="273" y="439"/>
                    </a:lnTo>
                    <a:lnTo>
                      <a:pt x="273" y="439"/>
                    </a:lnTo>
                    <a:lnTo>
                      <a:pt x="272" y="436"/>
                    </a:lnTo>
                    <a:lnTo>
                      <a:pt x="270" y="433"/>
                    </a:lnTo>
                    <a:lnTo>
                      <a:pt x="270" y="433"/>
                    </a:lnTo>
                    <a:lnTo>
                      <a:pt x="267" y="430"/>
                    </a:lnTo>
                    <a:lnTo>
                      <a:pt x="265" y="429"/>
                    </a:lnTo>
                    <a:lnTo>
                      <a:pt x="264" y="427"/>
                    </a:lnTo>
                    <a:lnTo>
                      <a:pt x="264" y="427"/>
                    </a:lnTo>
                    <a:lnTo>
                      <a:pt x="265" y="414"/>
                    </a:lnTo>
                    <a:lnTo>
                      <a:pt x="267" y="396"/>
                    </a:lnTo>
                    <a:lnTo>
                      <a:pt x="267" y="396"/>
                    </a:lnTo>
                    <a:lnTo>
                      <a:pt x="268" y="387"/>
                    </a:lnTo>
                    <a:lnTo>
                      <a:pt x="271" y="382"/>
                    </a:lnTo>
                    <a:lnTo>
                      <a:pt x="271" y="382"/>
                    </a:lnTo>
                    <a:lnTo>
                      <a:pt x="275" y="369"/>
                    </a:lnTo>
                    <a:lnTo>
                      <a:pt x="277" y="361"/>
                    </a:lnTo>
                    <a:lnTo>
                      <a:pt x="278" y="356"/>
                    </a:lnTo>
                    <a:lnTo>
                      <a:pt x="278" y="356"/>
                    </a:lnTo>
                    <a:lnTo>
                      <a:pt x="278" y="350"/>
                    </a:lnTo>
                    <a:lnTo>
                      <a:pt x="280" y="345"/>
                    </a:lnTo>
                    <a:lnTo>
                      <a:pt x="280" y="345"/>
                    </a:lnTo>
                    <a:lnTo>
                      <a:pt x="283" y="337"/>
                    </a:lnTo>
                    <a:lnTo>
                      <a:pt x="285" y="329"/>
                    </a:lnTo>
                    <a:lnTo>
                      <a:pt x="285" y="329"/>
                    </a:lnTo>
                    <a:lnTo>
                      <a:pt x="290" y="315"/>
                    </a:lnTo>
                    <a:lnTo>
                      <a:pt x="290" y="315"/>
                    </a:lnTo>
                    <a:lnTo>
                      <a:pt x="293" y="309"/>
                    </a:lnTo>
                    <a:lnTo>
                      <a:pt x="296" y="301"/>
                    </a:lnTo>
                    <a:lnTo>
                      <a:pt x="296" y="301"/>
                    </a:lnTo>
                    <a:lnTo>
                      <a:pt x="301" y="282"/>
                    </a:lnTo>
                    <a:lnTo>
                      <a:pt x="306" y="262"/>
                    </a:lnTo>
                    <a:lnTo>
                      <a:pt x="306" y="262"/>
                    </a:lnTo>
                    <a:lnTo>
                      <a:pt x="306" y="259"/>
                    </a:lnTo>
                    <a:lnTo>
                      <a:pt x="307" y="257"/>
                    </a:lnTo>
                    <a:lnTo>
                      <a:pt x="308" y="255"/>
                    </a:lnTo>
                    <a:lnTo>
                      <a:pt x="309" y="252"/>
                    </a:lnTo>
                    <a:lnTo>
                      <a:pt x="309" y="252"/>
                    </a:lnTo>
                    <a:lnTo>
                      <a:pt x="310" y="243"/>
                    </a:lnTo>
                    <a:lnTo>
                      <a:pt x="312" y="237"/>
                    </a:lnTo>
                    <a:lnTo>
                      <a:pt x="312" y="237"/>
                    </a:lnTo>
                    <a:lnTo>
                      <a:pt x="315" y="227"/>
                    </a:lnTo>
                    <a:lnTo>
                      <a:pt x="317" y="221"/>
                    </a:lnTo>
                    <a:lnTo>
                      <a:pt x="320" y="216"/>
                    </a:lnTo>
                    <a:lnTo>
                      <a:pt x="320" y="216"/>
                    </a:lnTo>
                    <a:lnTo>
                      <a:pt x="324" y="212"/>
                    </a:lnTo>
                    <a:lnTo>
                      <a:pt x="327" y="209"/>
                    </a:lnTo>
                    <a:lnTo>
                      <a:pt x="327" y="209"/>
                    </a:lnTo>
                    <a:lnTo>
                      <a:pt x="328" y="208"/>
                    </a:lnTo>
                    <a:lnTo>
                      <a:pt x="329" y="205"/>
                    </a:lnTo>
                    <a:lnTo>
                      <a:pt x="329" y="205"/>
                    </a:lnTo>
                    <a:lnTo>
                      <a:pt x="329" y="201"/>
                    </a:lnTo>
                    <a:lnTo>
                      <a:pt x="330" y="198"/>
                    </a:lnTo>
                    <a:lnTo>
                      <a:pt x="330" y="198"/>
                    </a:lnTo>
                    <a:lnTo>
                      <a:pt x="331" y="193"/>
                    </a:lnTo>
                    <a:lnTo>
                      <a:pt x="332" y="187"/>
                    </a:lnTo>
                    <a:lnTo>
                      <a:pt x="332" y="187"/>
                    </a:lnTo>
                    <a:lnTo>
                      <a:pt x="333" y="182"/>
                    </a:lnTo>
                    <a:lnTo>
                      <a:pt x="334" y="179"/>
                    </a:lnTo>
                    <a:lnTo>
                      <a:pt x="336" y="179"/>
                    </a:lnTo>
                    <a:lnTo>
                      <a:pt x="336" y="179"/>
                    </a:lnTo>
                    <a:lnTo>
                      <a:pt x="338" y="179"/>
                    </a:lnTo>
                    <a:lnTo>
                      <a:pt x="342" y="179"/>
                    </a:lnTo>
                    <a:lnTo>
                      <a:pt x="342" y="179"/>
                    </a:lnTo>
                    <a:lnTo>
                      <a:pt x="348" y="177"/>
                    </a:lnTo>
                    <a:lnTo>
                      <a:pt x="350" y="176"/>
                    </a:lnTo>
                    <a:lnTo>
                      <a:pt x="350" y="175"/>
                    </a:lnTo>
                    <a:lnTo>
                      <a:pt x="349" y="175"/>
                    </a:lnTo>
                    <a:lnTo>
                      <a:pt x="349" y="175"/>
                    </a:lnTo>
                    <a:lnTo>
                      <a:pt x="347" y="175"/>
                    </a:lnTo>
                    <a:lnTo>
                      <a:pt x="345" y="176"/>
                    </a:lnTo>
                    <a:lnTo>
                      <a:pt x="344" y="176"/>
                    </a:lnTo>
                    <a:lnTo>
                      <a:pt x="342" y="175"/>
                    </a:lnTo>
                    <a:lnTo>
                      <a:pt x="342" y="175"/>
                    </a:lnTo>
                    <a:lnTo>
                      <a:pt x="339" y="173"/>
                    </a:lnTo>
                    <a:lnTo>
                      <a:pt x="339" y="172"/>
                    </a:lnTo>
                    <a:lnTo>
                      <a:pt x="340" y="172"/>
                    </a:lnTo>
                    <a:lnTo>
                      <a:pt x="340" y="172"/>
                    </a:lnTo>
                    <a:lnTo>
                      <a:pt x="343" y="172"/>
                    </a:lnTo>
                    <a:lnTo>
                      <a:pt x="345" y="172"/>
                    </a:lnTo>
                    <a:lnTo>
                      <a:pt x="345" y="171"/>
                    </a:lnTo>
                    <a:lnTo>
                      <a:pt x="345" y="171"/>
                    </a:lnTo>
                    <a:lnTo>
                      <a:pt x="345" y="168"/>
                    </a:lnTo>
                    <a:lnTo>
                      <a:pt x="344" y="167"/>
                    </a:lnTo>
                    <a:lnTo>
                      <a:pt x="343" y="168"/>
                    </a:lnTo>
                    <a:lnTo>
                      <a:pt x="343" y="168"/>
                    </a:lnTo>
                    <a:lnTo>
                      <a:pt x="341" y="169"/>
                    </a:lnTo>
                    <a:lnTo>
                      <a:pt x="340" y="169"/>
                    </a:lnTo>
                    <a:lnTo>
                      <a:pt x="340" y="168"/>
                    </a:lnTo>
                    <a:lnTo>
                      <a:pt x="340" y="168"/>
                    </a:lnTo>
                    <a:lnTo>
                      <a:pt x="337" y="163"/>
                    </a:lnTo>
                    <a:lnTo>
                      <a:pt x="337" y="163"/>
                    </a:lnTo>
                    <a:lnTo>
                      <a:pt x="336" y="160"/>
                    </a:lnTo>
                    <a:lnTo>
                      <a:pt x="337" y="158"/>
                    </a:lnTo>
                    <a:lnTo>
                      <a:pt x="337" y="158"/>
                    </a:lnTo>
                    <a:lnTo>
                      <a:pt x="338" y="156"/>
                    </a:lnTo>
                    <a:lnTo>
                      <a:pt x="339" y="155"/>
                    </a:lnTo>
                    <a:lnTo>
                      <a:pt x="339" y="155"/>
                    </a:lnTo>
                    <a:lnTo>
                      <a:pt x="341" y="152"/>
                    </a:lnTo>
                    <a:lnTo>
                      <a:pt x="342" y="151"/>
                    </a:lnTo>
                    <a:lnTo>
                      <a:pt x="343" y="151"/>
                    </a:lnTo>
                    <a:lnTo>
                      <a:pt x="343" y="151"/>
                    </a:lnTo>
                    <a:lnTo>
                      <a:pt x="343" y="151"/>
                    </a:lnTo>
                    <a:lnTo>
                      <a:pt x="343" y="151"/>
                    </a:lnTo>
                    <a:lnTo>
                      <a:pt x="345" y="151"/>
                    </a:lnTo>
                    <a:lnTo>
                      <a:pt x="345" y="151"/>
                    </a:lnTo>
                    <a:lnTo>
                      <a:pt x="345" y="151"/>
                    </a:lnTo>
                    <a:lnTo>
                      <a:pt x="345" y="152"/>
                    </a:lnTo>
                    <a:lnTo>
                      <a:pt x="345" y="152"/>
                    </a:lnTo>
                    <a:lnTo>
                      <a:pt x="345" y="155"/>
                    </a:lnTo>
                    <a:lnTo>
                      <a:pt x="345" y="156"/>
                    </a:lnTo>
                    <a:lnTo>
                      <a:pt x="347" y="156"/>
                    </a:lnTo>
                    <a:lnTo>
                      <a:pt x="347" y="156"/>
                    </a:lnTo>
                    <a:lnTo>
                      <a:pt x="350" y="155"/>
                    </a:lnTo>
                    <a:lnTo>
                      <a:pt x="352" y="155"/>
                    </a:lnTo>
                    <a:lnTo>
                      <a:pt x="353" y="154"/>
                    </a:lnTo>
                    <a:lnTo>
                      <a:pt x="353" y="154"/>
                    </a:lnTo>
                    <a:lnTo>
                      <a:pt x="353" y="153"/>
                    </a:lnTo>
                    <a:lnTo>
                      <a:pt x="353" y="154"/>
                    </a:lnTo>
                    <a:lnTo>
                      <a:pt x="354" y="154"/>
                    </a:lnTo>
                    <a:lnTo>
                      <a:pt x="356" y="154"/>
                    </a:lnTo>
                    <a:lnTo>
                      <a:pt x="356" y="154"/>
                    </a:lnTo>
                    <a:lnTo>
                      <a:pt x="359" y="153"/>
                    </a:lnTo>
                    <a:lnTo>
                      <a:pt x="360" y="153"/>
                    </a:lnTo>
                    <a:lnTo>
                      <a:pt x="360" y="151"/>
                    </a:lnTo>
                    <a:lnTo>
                      <a:pt x="360" y="151"/>
                    </a:lnTo>
                    <a:lnTo>
                      <a:pt x="359" y="147"/>
                    </a:lnTo>
                    <a:lnTo>
                      <a:pt x="359" y="147"/>
                    </a:lnTo>
                    <a:lnTo>
                      <a:pt x="360" y="147"/>
                    </a:lnTo>
                    <a:lnTo>
                      <a:pt x="360" y="147"/>
                    </a:lnTo>
                    <a:lnTo>
                      <a:pt x="362" y="147"/>
                    </a:lnTo>
                    <a:lnTo>
                      <a:pt x="362" y="146"/>
                    </a:lnTo>
                    <a:lnTo>
                      <a:pt x="362" y="146"/>
                    </a:lnTo>
                    <a:lnTo>
                      <a:pt x="363" y="143"/>
                    </a:lnTo>
                    <a:lnTo>
                      <a:pt x="362" y="140"/>
                    </a:lnTo>
                    <a:lnTo>
                      <a:pt x="362" y="140"/>
                    </a:lnTo>
                    <a:lnTo>
                      <a:pt x="361" y="138"/>
                    </a:lnTo>
                    <a:lnTo>
                      <a:pt x="359" y="137"/>
                    </a:lnTo>
                    <a:lnTo>
                      <a:pt x="358" y="137"/>
                    </a:lnTo>
                    <a:lnTo>
                      <a:pt x="357" y="136"/>
                    </a:lnTo>
                    <a:lnTo>
                      <a:pt x="357" y="136"/>
                    </a:lnTo>
                    <a:lnTo>
                      <a:pt x="359" y="134"/>
                    </a:lnTo>
                    <a:lnTo>
                      <a:pt x="359" y="134"/>
                    </a:lnTo>
                    <a:lnTo>
                      <a:pt x="358" y="133"/>
                    </a:lnTo>
                    <a:lnTo>
                      <a:pt x="358" y="133"/>
                    </a:lnTo>
                    <a:lnTo>
                      <a:pt x="355" y="131"/>
                    </a:lnTo>
                    <a:lnTo>
                      <a:pt x="353" y="130"/>
                    </a:lnTo>
                    <a:lnTo>
                      <a:pt x="353" y="130"/>
                    </a:lnTo>
                    <a:lnTo>
                      <a:pt x="348" y="130"/>
                    </a:lnTo>
                    <a:lnTo>
                      <a:pt x="347" y="130"/>
                    </a:lnTo>
                    <a:lnTo>
                      <a:pt x="346" y="129"/>
                    </a:lnTo>
                    <a:lnTo>
                      <a:pt x="346" y="129"/>
                    </a:lnTo>
                    <a:lnTo>
                      <a:pt x="345" y="128"/>
                    </a:lnTo>
                    <a:lnTo>
                      <a:pt x="344" y="128"/>
                    </a:lnTo>
                    <a:lnTo>
                      <a:pt x="344" y="127"/>
                    </a:lnTo>
                    <a:lnTo>
                      <a:pt x="345" y="125"/>
                    </a:lnTo>
                    <a:lnTo>
                      <a:pt x="345" y="125"/>
                    </a:lnTo>
                    <a:lnTo>
                      <a:pt x="349" y="119"/>
                    </a:lnTo>
                    <a:lnTo>
                      <a:pt x="354" y="113"/>
                    </a:lnTo>
                    <a:lnTo>
                      <a:pt x="354" y="113"/>
                    </a:lnTo>
                    <a:lnTo>
                      <a:pt x="358" y="106"/>
                    </a:lnTo>
                    <a:lnTo>
                      <a:pt x="358" y="106"/>
                    </a:lnTo>
                    <a:lnTo>
                      <a:pt x="358" y="105"/>
                    </a:lnTo>
                    <a:lnTo>
                      <a:pt x="357" y="104"/>
                    </a:lnTo>
                    <a:lnTo>
                      <a:pt x="357" y="104"/>
                    </a:lnTo>
                    <a:lnTo>
                      <a:pt x="357" y="102"/>
                    </a:lnTo>
                    <a:lnTo>
                      <a:pt x="359" y="103"/>
                    </a:lnTo>
                    <a:lnTo>
                      <a:pt x="359" y="103"/>
                    </a:lnTo>
                    <a:lnTo>
                      <a:pt x="361" y="105"/>
                    </a:lnTo>
                    <a:lnTo>
                      <a:pt x="361" y="106"/>
                    </a:lnTo>
                    <a:lnTo>
                      <a:pt x="362" y="106"/>
                    </a:lnTo>
                    <a:lnTo>
                      <a:pt x="362" y="106"/>
                    </a:lnTo>
                    <a:lnTo>
                      <a:pt x="364" y="105"/>
                    </a:lnTo>
                    <a:lnTo>
                      <a:pt x="366" y="105"/>
                    </a:lnTo>
                    <a:lnTo>
                      <a:pt x="368" y="105"/>
                    </a:lnTo>
                    <a:lnTo>
                      <a:pt x="369" y="104"/>
                    </a:lnTo>
                    <a:lnTo>
                      <a:pt x="369" y="104"/>
                    </a:lnTo>
                    <a:lnTo>
                      <a:pt x="370" y="102"/>
                    </a:lnTo>
                    <a:lnTo>
                      <a:pt x="372" y="101"/>
                    </a:lnTo>
                    <a:lnTo>
                      <a:pt x="372" y="101"/>
                    </a:lnTo>
                    <a:lnTo>
                      <a:pt x="373" y="99"/>
                    </a:lnTo>
                    <a:lnTo>
                      <a:pt x="374" y="98"/>
                    </a:lnTo>
                    <a:lnTo>
                      <a:pt x="374" y="98"/>
                    </a:lnTo>
                    <a:lnTo>
                      <a:pt x="373" y="96"/>
                    </a:lnTo>
                    <a:lnTo>
                      <a:pt x="375" y="96"/>
                    </a:lnTo>
                    <a:lnTo>
                      <a:pt x="375" y="96"/>
                    </a:lnTo>
                    <a:lnTo>
                      <a:pt x="375" y="95"/>
                    </a:lnTo>
                    <a:lnTo>
                      <a:pt x="375" y="95"/>
                    </a:lnTo>
                    <a:lnTo>
                      <a:pt x="376" y="94"/>
                    </a:lnTo>
                    <a:lnTo>
                      <a:pt x="376" y="93"/>
                    </a:lnTo>
                    <a:lnTo>
                      <a:pt x="376" y="93"/>
                    </a:lnTo>
                    <a:lnTo>
                      <a:pt x="378" y="91"/>
                    </a:lnTo>
                    <a:lnTo>
                      <a:pt x="379" y="88"/>
                    </a:lnTo>
                    <a:lnTo>
                      <a:pt x="379" y="88"/>
                    </a:lnTo>
                    <a:lnTo>
                      <a:pt x="380" y="84"/>
                    </a:lnTo>
                    <a:lnTo>
                      <a:pt x="380" y="83"/>
                    </a:lnTo>
                    <a:lnTo>
                      <a:pt x="379" y="83"/>
                    </a:lnTo>
                    <a:lnTo>
                      <a:pt x="379" y="83"/>
                    </a:lnTo>
                    <a:lnTo>
                      <a:pt x="376" y="83"/>
                    </a:lnTo>
                    <a:lnTo>
                      <a:pt x="375" y="83"/>
                    </a:lnTo>
                    <a:lnTo>
                      <a:pt x="375" y="83"/>
                    </a:lnTo>
                    <a:lnTo>
                      <a:pt x="375" y="83"/>
                    </a:lnTo>
                    <a:lnTo>
                      <a:pt x="377" y="81"/>
                    </a:lnTo>
                    <a:lnTo>
                      <a:pt x="378" y="79"/>
                    </a:lnTo>
                    <a:lnTo>
                      <a:pt x="378" y="79"/>
                    </a:lnTo>
                    <a:lnTo>
                      <a:pt x="378" y="78"/>
                    </a:lnTo>
                    <a:lnTo>
                      <a:pt x="378" y="78"/>
                    </a:lnTo>
                    <a:lnTo>
                      <a:pt x="376" y="77"/>
                    </a:lnTo>
                    <a:lnTo>
                      <a:pt x="376" y="77"/>
                    </a:lnTo>
                    <a:lnTo>
                      <a:pt x="377" y="77"/>
                    </a:lnTo>
                    <a:lnTo>
                      <a:pt x="377" y="77"/>
                    </a:lnTo>
                    <a:lnTo>
                      <a:pt x="378" y="76"/>
                    </a:lnTo>
                    <a:lnTo>
                      <a:pt x="378" y="76"/>
                    </a:lnTo>
                    <a:lnTo>
                      <a:pt x="379" y="75"/>
                    </a:lnTo>
                    <a:lnTo>
                      <a:pt x="380" y="73"/>
                    </a:lnTo>
                    <a:lnTo>
                      <a:pt x="380" y="71"/>
                    </a:lnTo>
                    <a:lnTo>
                      <a:pt x="381" y="71"/>
                    </a:lnTo>
                    <a:lnTo>
                      <a:pt x="381" y="71"/>
                    </a:lnTo>
                    <a:lnTo>
                      <a:pt x="382" y="71"/>
                    </a:lnTo>
                    <a:lnTo>
                      <a:pt x="383" y="72"/>
                    </a:lnTo>
                    <a:lnTo>
                      <a:pt x="383" y="73"/>
                    </a:lnTo>
                    <a:lnTo>
                      <a:pt x="385" y="74"/>
                    </a:lnTo>
                    <a:lnTo>
                      <a:pt x="385" y="74"/>
                    </a:lnTo>
                    <a:lnTo>
                      <a:pt x="386" y="74"/>
                    </a:lnTo>
                    <a:lnTo>
                      <a:pt x="387" y="72"/>
                    </a:lnTo>
                    <a:lnTo>
                      <a:pt x="387" y="72"/>
                    </a:lnTo>
                    <a:lnTo>
                      <a:pt x="388" y="69"/>
                    </a:lnTo>
                    <a:lnTo>
                      <a:pt x="389" y="68"/>
                    </a:lnTo>
                    <a:lnTo>
                      <a:pt x="389" y="68"/>
                    </a:lnTo>
                    <a:lnTo>
                      <a:pt x="391" y="66"/>
                    </a:lnTo>
                    <a:lnTo>
                      <a:pt x="393" y="66"/>
                    </a:lnTo>
                    <a:lnTo>
                      <a:pt x="395" y="65"/>
                    </a:lnTo>
                    <a:lnTo>
                      <a:pt x="396" y="63"/>
                    </a:lnTo>
                    <a:lnTo>
                      <a:pt x="396" y="63"/>
                    </a:lnTo>
                    <a:lnTo>
                      <a:pt x="397" y="59"/>
                    </a:lnTo>
                    <a:lnTo>
                      <a:pt x="397" y="58"/>
                    </a:lnTo>
                    <a:lnTo>
                      <a:pt x="399" y="57"/>
                    </a:lnTo>
                    <a:lnTo>
                      <a:pt x="399" y="57"/>
                    </a:lnTo>
                    <a:lnTo>
                      <a:pt x="400" y="58"/>
                    </a:lnTo>
                    <a:lnTo>
                      <a:pt x="401" y="59"/>
                    </a:lnTo>
                    <a:lnTo>
                      <a:pt x="401" y="60"/>
                    </a:lnTo>
                    <a:lnTo>
                      <a:pt x="402" y="61"/>
                    </a:lnTo>
                    <a:lnTo>
                      <a:pt x="402" y="61"/>
                    </a:lnTo>
                    <a:lnTo>
                      <a:pt x="406" y="62"/>
                    </a:lnTo>
                    <a:lnTo>
                      <a:pt x="407" y="61"/>
                    </a:lnTo>
                    <a:lnTo>
                      <a:pt x="408" y="60"/>
                    </a:lnTo>
                    <a:lnTo>
                      <a:pt x="408" y="60"/>
                    </a:lnTo>
                    <a:lnTo>
                      <a:pt x="407" y="59"/>
                    </a:lnTo>
                    <a:lnTo>
                      <a:pt x="407" y="58"/>
                    </a:lnTo>
                    <a:lnTo>
                      <a:pt x="406" y="57"/>
                    </a:lnTo>
                    <a:lnTo>
                      <a:pt x="406" y="56"/>
                    </a:lnTo>
                    <a:lnTo>
                      <a:pt x="406" y="56"/>
                    </a:lnTo>
                    <a:lnTo>
                      <a:pt x="407" y="51"/>
                    </a:lnTo>
                    <a:lnTo>
                      <a:pt x="408" y="49"/>
                    </a:lnTo>
                    <a:lnTo>
                      <a:pt x="408" y="49"/>
                    </a:lnTo>
                    <a:lnTo>
                      <a:pt x="408" y="49"/>
                    </a:lnTo>
                    <a:lnTo>
                      <a:pt x="411" y="51"/>
                    </a:lnTo>
                    <a:lnTo>
                      <a:pt x="412" y="51"/>
                    </a:lnTo>
                    <a:lnTo>
                      <a:pt x="412" y="51"/>
                    </a:lnTo>
                    <a:lnTo>
                      <a:pt x="412" y="51"/>
                    </a:lnTo>
                    <a:lnTo>
                      <a:pt x="410" y="48"/>
                    </a:lnTo>
                    <a:lnTo>
                      <a:pt x="409" y="47"/>
                    </a:lnTo>
                    <a:lnTo>
                      <a:pt x="409" y="46"/>
                    </a:lnTo>
                    <a:lnTo>
                      <a:pt x="409" y="46"/>
                    </a:lnTo>
                    <a:lnTo>
                      <a:pt x="411" y="45"/>
                    </a:lnTo>
                    <a:lnTo>
                      <a:pt x="413" y="44"/>
                    </a:lnTo>
                    <a:lnTo>
                      <a:pt x="413" y="44"/>
                    </a:lnTo>
                    <a:lnTo>
                      <a:pt x="418" y="41"/>
                    </a:lnTo>
                    <a:lnTo>
                      <a:pt x="418" y="41"/>
                    </a:lnTo>
                    <a:lnTo>
                      <a:pt x="407" y="43"/>
                    </a:lnTo>
                    <a:lnTo>
                      <a:pt x="407" y="43"/>
                    </a:lnTo>
                    <a:lnTo>
                      <a:pt x="406" y="43"/>
                    </a:lnTo>
                    <a:lnTo>
                      <a:pt x="406" y="42"/>
                    </a:lnTo>
                    <a:lnTo>
                      <a:pt x="406" y="40"/>
                    </a:lnTo>
                    <a:lnTo>
                      <a:pt x="407" y="33"/>
                    </a:lnTo>
                    <a:lnTo>
                      <a:pt x="407" y="33"/>
                    </a:lnTo>
                    <a:lnTo>
                      <a:pt x="406" y="28"/>
                    </a:lnTo>
                    <a:lnTo>
                      <a:pt x="405" y="26"/>
                    </a:lnTo>
                    <a:lnTo>
                      <a:pt x="406" y="24"/>
                    </a:lnTo>
                    <a:lnTo>
                      <a:pt x="406" y="24"/>
                    </a:lnTo>
                    <a:lnTo>
                      <a:pt x="409" y="17"/>
                    </a:lnTo>
                    <a:lnTo>
                      <a:pt x="411" y="11"/>
                    </a:lnTo>
                    <a:lnTo>
                      <a:pt x="411" y="1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5" name="フリーフォーム 54">
                <a:extLst>
                  <a:ext uri="{FF2B5EF4-FFF2-40B4-BE49-F238E27FC236}">
                    <a16:creationId xmlns:a16="http://schemas.microsoft.com/office/drawing/2014/main" id="{00000000-0008-0000-0000-000083050000}"/>
                  </a:ext>
                </a:extLst>
              </p:cNvPr>
              <p:cNvSpPr>
                <a:spLocks/>
              </p:cNvSpPr>
              <p:nvPr/>
            </p:nvSpPr>
            <p:spPr bwMode="auto">
              <a:xfrm>
                <a:off x="88" y="785"/>
                <a:ext cx="39" cy="52"/>
              </a:xfrm>
              <a:custGeom>
                <a:avLst/>
                <a:gdLst>
                  <a:gd name="T0" fmla="*/ 319 w 343"/>
                  <a:gd name="T1" fmla="*/ 113 h 461"/>
                  <a:gd name="T2" fmla="*/ 319 w 343"/>
                  <a:gd name="T3" fmla="*/ 85 h 461"/>
                  <a:gd name="T4" fmla="*/ 292 w 343"/>
                  <a:gd name="T5" fmla="*/ 45 h 461"/>
                  <a:gd name="T6" fmla="*/ 269 w 343"/>
                  <a:gd name="T7" fmla="*/ 4 h 461"/>
                  <a:gd name="T8" fmla="*/ 230 w 343"/>
                  <a:gd name="T9" fmla="*/ 5 h 461"/>
                  <a:gd name="T10" fmla="*/ 230 w 343"/>
                  <a:gd name="T11" fmla="*/ 31 h 461"/>
                  <a:gd name="T12" fmla="*/ 237 w 343"/>
                  <a:gd name="T13" fmla="*/ 55 h 461"/>
                  <a:gd name="T14" fmla="*/ 218 w 343"/>
                  <a:gd name="T15" fmla="*/ 64 h 461"/>
                  <a:gd name="T16" fmla="*/ 189 w 343"/>
                  <a:gd name="T17" fmla="*/ 43 h 461"/>
                  <a:gd name="T18" fmla="*/ 152 w 343"/>
                  <a:gd name="T19" fmla="*/ 29 h 461"/>
                  <a:gd name="T20" fmla="*/ 117 w 343"/>
                  <a:gd name="T21" fmla="*/ 10 h 461"/>
                  <a:gd name="T22" fmla="*/ 92 w 343"/>
                  <a:gd name="T23" fmla="*/ 34 h 461"/>
                  <a:gd name="T24" fmla="*/ 68 w 343"/>
                  <a:gd name="T25" fmla="*/ 49 h 461"/>
                  <a:gd name="T26" fmla="*/ 57 w 343"/>
                  <a:gd name="T27" fmla="*/ 70 h 461"/>
                  <a:gd name="T28" fmla="*/ 22 w 343"/>
                  <a:gd name="T29" fmla="*/ 82 h 461"/>
                  <a:gd name="T30" fmla="*/ 35 w 343"/>
                  <a:gd name="T31" fmla="*/ 120 h 461"/>
                  <a:gd name="T32" fmla="*/ 62 w 343"/>
                  <a:gd name="T33" fmla="*/ 132 h 461"/>
                  <a:gd name="T34" fmla="*/ 86 w 343"/>
                  <a:gd name="T35" fmla="*/ 157 h 461"/>
                  <a:gd name="T36" fmla="*/ 90 w 343"/>
                  <a:gd name="T37" fmla="*/ 188 h 461"/>
                  <a:gd name="T38" fmla="*/ 60 w 343"/>
                  <a:gd name="T39" fmla="*/ 222 h 461"/>
                  <a:gd name="T40" fmla="*/ 36 w 343"/>
                  <a:gd name="T41" fmla="*/ 237 h 461"/>
                  <a:gd name="T42" fmla="*/ 17 w 343"/>
                  <a:gd name="T43" fmla="*/ 256 h 461"/>
                  <a:gd name="T44" fmla="*/ 24 w 343"/>
                  <a:gd name="T45" fmla="*/ 272 h 461"/>
                  <a:gd name="T46" fmla="*/ 35 w 343"/>
                  <a:gd name="T47" fmla="*/ 267 h 461"/>
                  <a:gd name="T48" fmla="*/ 38 w 343"/>
                  <a:gd name="T49" fmla="*/ 247 h 461"/>
                  <a:gd name="T50" fmla="*/ 49 w 343"/>
                  <a:gd name="T51" fmla="*/ 257 h 461"/>
                  <a:gd name="T52" fmla="*/ 62 w 343"/>
                  <a:gd name="T53" fmla="*/ 243 h 461"/>
                  <a:gd name="T54" fmla="*/ 90 w 343"/>
                  <a:gd name="T55" fmla="*/ 240 h 461"/>
                  <a:gd name="T56" fmla="*/ 108 w 343"/>
                  <a:gd name="T57" fmla="*/ 240 h 461"/>
                  <a:gd name="T58" fmla="*/ 77 w 343"/>
                  <a:gd name="T59" fmla="*/ 271 h 461"/>
                  <a:gd name="T60" fmla="*/ 89 w 343"/>
                  <a:gd name="T61" fmla="*/ 291 h 461"/>
                  <a:gd name="T62" fmla="*/ 74 w 343"/>
                  <a:gd name="T63" fmla="*/ 312 h 461"/>
                  <a:gd name="T64" fmla="*/ 44 w 343"/>
                  <a:gd name="T65" fmla="*/ 349 h 461"/>
                  <a:gd name="T66" fmla="*/ 37 w 343"/>
                  <a:gd name="T67" fmla="*/ 364 h 461"/>
                  <a:gd name="T68" fmla="*/ 42 w 343"/>
                  <a:gd name="T69" fmla="*/ 377 h 461"/>
                  <a:gd name="T70" fmla="*/ 35 w 343"/>
                  <a:gd name="T71" fmla="*/ 382 h 461"/>
                  <a:gd name="T72" fmla="*/ 24 w 343"/>
                  <a:gd name="T73" fmla="*/ 394 h 461"/>
                  <a:gd name="T74" fmla="*/ 18 w 343"/>
                  <a:gd name="T75" fmla="*/ 401 h 461"/>
                  <a:gd name="T76" fmla="*/ 6 w 343"/>
                  <a:gd name="T77" fmla="*/ 419 h 461"/>
                  <a:gd name="T78" fmla="*/ 0 w 343"/>
                  <a:gd name="T79" fmla="*/ 427 h 461"/>
                  <a:gd name="T80" fmla="*/ 33 w 343"/>
                  <a:gd name="T81" fmla="*/ 451 h 461"/>
                  <a:gd name="T82" fmla="*/ 51 w 343"/>
                  <a:gd name="T83" fmla="*/ 440 h 461"/>
                  <a:gd name="T84" fmla="*/ 82 w 343"/>
                  <a:gd name="T85" fmla="*/ 426 h 461"/>
                  <a:gd name="T86" fmla="*/ 102 w 343"/>
                  <a:gd name="T87" fmla="*/ 435 h 461"/>
                  <a:gd name="T88" fmla="*/ 133 w 343"/>
                  <a:gd name="T89" fmla="*/ 455 h 461"/>
                  <a:gd name="T90" fmla="*/ 165 w 343"/>
                  <a:gd name="T91" fmla="*/ 459 h 461"/>
                  <a:gd name="T92" fmla="*/ 187 w 343"/>
                  <a:gd name="T93" fmla="*/ 448 h 461"/>
                  <a:gd name="T94" fmla="*/ 218 w 343"/>
                  <a:gd name="T95" fmla="*/ 448 h 461"/>
                  <a:gd name="T96" fmla="*/ 246 w 343"/>
                  <a:gd name="T97" fmla="*/ 433 h 461"/>
                  <a:gd name="T98" fmla="*/ 263 w 343"/>
                  <a:gd name="T99" fmla="*/ 416 h 461"/>
                  <a:gd name="T100" fmla="*/ 249 w 343"/>
                  <a:gd name="T101" fmla="*/ 399 h 461"/>
                  <a:gd name="T102" fmla="*/ 252 w 343"/>
                  <a:gd name="T103" fmla="*/ 382 h 461"/>
                  <a:gd name="T104" fmla="*/ 252 w 343"/>
                  <a:gd name="T105" fmla="*/ 351 h 461"/>
                  <a:gd name="T106" fmla="*/ 250 w 343"/>
                  <a:gd name="T107" fmla="*/ 331 h 461"/>
                  <a:gd name="T108" fmla="*/ 229 w 343"/>
                  <a:gd name="T109" fmla="*/ 286 h 461"/>
                  <a:gd name="T110" fmla="*/ 241 w 343"/>
                  <a:gd name="T111" fmla="*/ 260 h 461"/>
                  <a:gd name="T112" fmla="*/ 269 w 343"/>
                  <a:gd name="T113" fmla="*/ 245 h 461"/>
                  <a:gd name="T114" fmla="*/ 277 w 343"/>
                  <a:gd name="T115" fmla="*/ 216 h 461"/>
                  <a:gd name="T116" fmla="*/ 291 w 343"/>
                  <a:gd name="T117" fmla="*/ 206 h 461"/>
                  <a:gd name="T118" fmla="*/ 315 w 343"/>
                  <a:gd name="T119" fmla="*/ 176 h 461"/>
                  <a:gd name="T120" fmla="*/ 342 w 343"/>
                  <a:gd name="T121" fmla="*/ 148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3" h="461">
                    <a:moveTo>
                      <a:pt x="336" y="144"/>
                    </a:moveTo>
                    <a:lnTo>
                      <a:pt x="336" y="144"/>
                    </a:lnTo>
                    <a:lnTo>
                      <a:pt x="334" y="143"/>
                    </a:lnTo>
                    <a:lnTo>
                      <a:pt x="331" y="141"/>
                    </a:lnTo>
                    <a:lnTo>
                      <a:pt x="325" y="134"/>
                    </a:lnTo>
                    <a:lnTo>
                      <a:pt x="325" y="134"/>
                    </a:lnTo>
                    <a:lnTo>
                      <a:pt x="321" y="131"/>
                    </a:lnTo>
                    <a:lnTo>
                      <a:pt x="319" y="129"/>
                    </a:lnTo>
                    <a:lnTo>
                      <a:pt x="319" y="129"/>
                    </a:lnTo>
                    <a:lnTo>
                      <a:pt x="319" y="128"/>
                    </a:lnTo>
                    <a:lnTo>
                      <a:pt x="319" y="127"/>
                    </a:lnTo>
                    <a:lnTo>
                      <a:pt x="320" y="125"/>
                    </a:lnTo>
                    <a:lnTo>
                      <a:pt x="320" y="125"/>
                    </a:lnTo>
                    <a:lnTo>
                      <a:pt x="319" y="113"/>
                    </a:lnTo>
                    <a:lnTo>
                      <a:pt x="319" y="113"/>
                    </a:lnTo>
                    <a:lnTo>
                      <a:pt x="319" y="103"/>
                    </a:lnTo>
                    <a:lnTo>
                      <a:pt x="319" y="103"/>
                    </a:lnTo>
                    <a:lnTo>
                      <a:pt x="319" y="101"/>
                    </a:lnTo>
                    <a:lnTo>
                      <a:pt x="320" y="99"/>
                    </a:lnTo>
                    <a:lnTo>
                      <a:pt x="323" y="96"/>
                    </a:lnTo>
                    <a:lnTo>
                      <a:pt x="323" y="96"/>
                    </a:lnTo>
                    <a:lnTo>
                      <a:pt x="324" y="95"/>
                    </a:lnTo>
                    <a:lnTo>
                      <a:pt x="325" y="93"/>
                    </a:lnTo>
                    <a:lnTo>
                      <a:pt x="324" y="92"/>
                    </a:lnTo>
                    <a:lnTo>
                      <a:pt x="322" y="91"/>
                    </a:lnTo>
                    <a:lnTo>
                      <a:pt x="322" y="91"/>
                    </a:lnTo>
                    <a:lnTo>
                      <a:pt x="320" y="90"/>
                    </a:lnTo>
                    <a:lnTo>
                      <a:pt x="319" y="88"/>
                    </a:lnTo>
                    <a:lnTo>
                      <a:pt x="319" y="85"/>
                    </a:lnTo>
                    <a:lnTo>
                      <a:pt x="319" y="85"/>
                    </a:lnTo>
                    <a:lnTo>
                      <a:pt x="318" y="83"/>
                    </a:lnTo>
                    <a:lnTo>
                      <a:pt x="315" y="81"/>
                    </a:lnTo>
                    <a:lnTo>
                      <a:pt x="313" y="79"/>
                    </a:lnTo>
                    <a:lnTo>
                      <a:pt x="311" y="77"/>
                    </a:lnTo>
                    <a:lnTo>
                      <a:pt x="311" y="77"/>
                    </a:lnTo>
                    <a:lnTo>
                      <a:pt x="309" y="70"/>
                    </a:lnTo>
                    <a:lnTo>
                      <a:pt x="307" y="62"/>
                    </a:lnTo>
                    <a:lnTo>
                      <a:pt x="307" y="62"/>
                    </a:lnTo>
                    <a:lnTo>
                      <a:pt x="303" y="56"/>
                    </a:lnTo>
                    <a:lnTo>
                      <a:pt x="300" y="53"/>
                    </a:lnTo>
                    <a:lnTo>
                      <a:pt x="297" y="51"/>
                    </a:lnTo>
                    <a:lnTo>
                      <a:pt x="297" y="51"/>
                    </a:lnTo>
                    <a:lnTo>
                      <a:pt x="295" y="50"/>
                    </a:lnTo>
                    <a:lnTo>
                      <a:pt x="294" y="49"/>
                    </a:lnTo>
                    <a:lnTo>
                      <a:pt x="292" y="45"/>
                    </a:lnTo>
                    <a:lnTo>
                      <a:pt x="292" y="45"/>
                    </a:lnTo>
                    <a:lnTo>
                      <a:pt x="290" y="34"/>
                    </a:lnTo>
                    <a:lnTo>
                      <a:pt x="290" y="34"/>
                    </a:lnTo>
                    <a:lnTo>
                      <a:pt x="289" y="29"/>
                    </a:lnTo>
                    <a:lnTo>
                      <a:pt x="289" y="24"/>
                    </a:lnTo>
                    <a:lnTo>
                      <a:pt x="289" y="24"/>
                    </a:lnTo>
                    <a:lnTo>
                      <a:pt x="288" y="22"/>
                    </a:lnTo>
                    <a:lnTo>
                      <a:pt x="285" y="20"/>
                    </a:lnTo>
                    <a:lnTo>
                      <a:pt x="279" y="16"/>
                    </a:lnTo>
                    <a:lnTo>
                      <a:pt x="279" y="16"/>
                    </a:lnTo>
                    <a:lnTo>
                      <a:pt x="275" y="11"/>
                    </a:lnTo>
                    <a:lnTo>
                      <a:pt x="273" y="8"/>
                    </a:lnTo>
                    <a:lnTo>
                      <a:pt x="273" y="8"/>
                    </a:lnTo>
                    <a:lnTo>
                      <a:pt x="271" y="6"/>
                    </a:lnTo>
                    <a:lnTo>
                      <a:pt x="269" y="4"/>
                    </a:lnTo>
                    <a:lnTo>
                      <a:pt x="266" y="3"/>
                    </a:lnTo>
                    <a:lnTo>
                      <a:pt x="262" y="3"/>
                    </a:lnTo>
                    <a:lnTo>
                      <a:pt x="262" y="3"/>
                    </a:lnTo>
                    <a:lnTo>
                      <a:pt x="258" y="2"/>
                    </a:lnTo>
                    <a:lnTo>
                      <a:pt x="255" y="1"/>
                    </a:lnTo>
                    <a:lnTo>
                      <a:pt x="250" y="0"/>
                    </a:lnTo>
                    <a:lnTo>
                      <a:pt x="250" y="0"/>
                    </a:lnTo>
                    <a:lnTo>
                      <a:pt x="246" y="0"/>
                    </a:lnTo>
                    <a:lnTo>
                      <a:pt x="244" y="1"/>
                    </a:lnTo>
                    <a:lnTo>
                      <a:pt x="240" y="5"/>
                    </a:lnTo>
                    <a:lnTo>
                      <a:pt x="240" y="5"/>
                    </a:lnTo>
                    <a:lnTo>
                      <a:pt x="237" y="6"/>
                    </a:lnTo>
                    <a:lnTo>
                      <a:pt x="235" y="6"/>
                    </a:lnTo>
                    <a:lnTo>
                      <a:pt x="230" y="5"/>
                    </a:lnTo>
                    <a:lnTo>
                      <a:pt x="230" y="5"/>
                    </a:lnTo>
                    <a:lnTo>
                      <a:pt x="228" y="6"/>
                    </a:lnTo>
                    <a:lnTo>
                      <a:pt x="227" y="7"/>
                    </a:lnTo>
                    <a:lnTo>
                      <a:pt x="227" y="14"/>
                    </a:lnTo>
                    <a:lnTo>
                      <a:pt x="227" y="14"/>
                    </a:lnTo>
                    <a:lnTo>
                      <a:pt x="226" y="19"/>
                    </a:lnTo>
                    <a:lnTo>
                      <a:pt x="225" y="23"/>
                    </a:lnTo>
                    <a:lnTo>
                      <a:pt x="225" y="23"/>
                    </a:lnTo>
                    <a:lnTo>
                      <a:pt x="225" y="24"/>
                    </a:lnTo>
                    <a:lnTo>
                      <a:pt x="225" y="24"/>
                    </a:lnTo>
                    <a:lnTo>
                      <a:pt x="228" y="26"/>
                    </a:lnTo>
                    <a:lnTo>
                      <a:pt x="228" y="26"/>
                    </a:lnTo>
                    <a:lnTo>
                      <a:pt x="229" y="27"/>
                    </a:lnTo>
                    <a:lnTo>
                      <a:pt x="230" y="29"/>
                    </a:lnTo>
                    <a:lnTo>
                      <a:pt x="230" y="31"/>
                    </a:lnTo>
                    <a:lnTo>
                      <a:pt x="230" y="31"/>
                    </a:lnTo>
                    <a:lnTo>
                      <a:pt x="231" y="33"/>
                    </a:lnTo>
                    <a:lnTo>
                      <a:pt x="232" y="34"/>
                    </a:lnTo>
                    <a:lnTo>
                      <a:pt x="235" y="37"/>
                    </a:lnTo>
                    <a:lnTo>
                      <a:pt x="235" y="37"/>
                    </a:lnTo>
                    <a:lnTo>
                      <a:pt x="237" y="40"/>
                    </a:lnTo>
                    <a:lnTo>
                      <a:pt x="239" y="43"/>
                    </a:lnTo>
                    <a:lnTo>
                      <a:pt x="239" y="43"/>
                    </a:lnTo>
                    <a:lnTo>
                      <a:pt x="240" y="45"/>
                    </a:lnTo>
                    <a:lnTo>
                      <a:pt x="240" y="46"/>
                    </a:lnTo>
                    <a:lnTo>
                      <a:pt x="239" y="47"/>
                    </a:lnTo>
                    <a:lnTo>
                      <a:pt x="236" y="51"/>
                    </a:lnTo>
                    <a:lnTo>
                      <a:pt x="236" y="51"/>
                    </a:lnTo>
                    <a:lnTo>
                      <a:pt x="235" y="52"/>
                    </a:lnTo>
                    <a:lnTo>
                      <a:pt x="236" y="53"/>
                    </a:lnTo>
                    <a:lnTo>
                      <a:pt x="237" y="55"/>
                    </a:lnTo>
                    <a:lnTo>
                      <a:pt x="237" y="55"/>
                    </a:lnTo>
                    <a:lnTo>
                      <a:pt x="237" y="57"/>
                    </a:lnTo>
                    <a:lnTo>
                      <a:pt x="236" y="60"/>
                    </a:lnTo>
                    <a:lnTo>
                      <a:pt x="236" y="60"/>
                    </a:lnTo>
                    <a:lnTo>
                      <a:pt x="236" y="62"/>
                    </a:lnTo>
                    <a:lnTo>
                      <a:pt x="234" y="65"/>
                    </a:lnTo>
                    <a:lnTo>
                      <a:pt x="234" y="65"/>
                    </a:lnTo>
                    <a:lnTo>
                      <a:pt x="230" y="68"/>
                    </a:lnTo>
                    <a:lnTo>
                      <a:pt x="225" y="72"/>
                    </a:lnTo>
                    <a:lnTo>
                      <a:pt x="225" y="72"/>
                    </a:lnTo>
                    <a:lnTo>
                      <a:pt x="223" y="73"/>
                    </a:lnTo>
                    <a:lnTo>
                      <a:pt x="222" y="72"/>
                    </a:lnTo>
                    <a:lnTo>
                      <a:pt x="220" y="70"/>
                    </a:lnTo>
                    <a:lnTo>
                      <a:pt x="219" y="66"/>
                    </a:lnTo>
                    <a:lnTo>
                      <a:pt x="218" y="64"/>
                    </a:lnTo>
                    <a:lnTo>
                      <a:pt x="218" y="64"/>
                    </a:lnTo>
                    <a:lnTo>
                      <a:pt x="218" y="62"/>
                    </a:lnTo>
                    <a:lnTo>
                      <a:pt x="214" y="60"/>
                    </a:lnTo>
                    <a:lnTo>
                      <a:pt x="211" y="59"/>
                    </a:lnTo>
                    <a:lnTo>
                      <a:pt x="208" y="59"/>
                    </a:lnTo>
                    <a:lnTo>
                      <a:pt x="208" y="59"/>
                    </a:lnTo>
                    <a:lnTo>
                      <a:pt x="204" y="59"/>
                    </a:lnTo>
                    <a:lnTo>
                      <a:pt x="201" y="57"/>
                    </a:lnTo>
                    <a:lnTo>
                      <a:pt x="196" y="53"/>
                    </a:lnTo>
                    <a:lnTo>
                      <a:pt x="196" y="53"/>
                    </a:lnTo>
                    <a:lnTo>
                      <a:pt x="194" y="51"/>
                    </a:lnTo>
                    <a:lnTo>
                      <a:pt x="193" y="49"/>
                    </a:lnTo>
                    <a:lnTo>
                      <a:pt x="191" y="45"/>
                    </a:lnTo>
                    <a:lnTo>
                      <a:pt x="191" y="45"/>
                    </a:lnTo>
                    <a:lnTo>
                      <a:pt x="189" y="43"/>
                    </a:lnTo>
                    <a:lnTo>
                      <a:pt x="186" y="43"/>
                    </a:lnTo>
                    <a:lnTo>
                      <a:pt x="178" y="42"/>
                    </a:lnTo>
                    <a:lnTo>
                      <a:pt x="178" y="42"/>
                    </a:lnTo>
                    <a:lnTo>
                      <a:pt x="176" y="42"/>
                    </a:lnTo>
                    <a:lnTo>
                      <a:pt x="175" y="40"/>
                    </a:lnTo>
                    <a:lnTo>
                      <a:pt x="174" y="38"/>
                    </a:lnTo>
                    <a:lnTo>
                      <a:pt x="174" y="38"/>
                    </a:lnTo>
                    <a:lnTo>
                      <a:pt x="168" y="35"/>
                    </a:lnTo>
                    <a:lnTo>
                      <a:pt x="168" y="35"/>
                    </a:lnTo>
                    <a:lnTo>
                      <a:pt x="165" y="33"/>
                    </a:lnTo>
                    <a:lnTo>
                      <a:pt x="162" y="31"/>
                    </a:lnTo>
                    <a:lnTo>
                      <a:pt x="162" y="31"/>
                    </a:lnTo>
                    <a:lnTo>
                      <a:pt x="157" y="30"/>
                    </a:lnTo>
                    <a:lnTo>
                      <a:pt x="152" y="29"/>
                    </a:lnTo>
                    <a:lnTo>
                      <a:pt x="152" y="29"/>
                    </a:lnTo>
                    <a:lnTo>
                      <a:pt x="144" y="23"/>
                    </a:lnTo>
                    <a:lnTo>
                      <a:pt x="144" y="23"/>
                    </a:lnTo>
                    <a:lnTo>
                      <a:pt x="140" y="20"/>
                    </a:lnTo>
                    <a:lnTo>
                      <a:pt x="137" y="18"/>
                    </a:lnTo>
                    <a:lnTo>
                      <a:pt x="136" y="17"/>
                    </a:lnTo>
                    <a:lnTo>
                      <a:pt x="136" y="17"/>
                    </a:lnTo>
                    <a:lnTo>
                      <a:pt x="129" y="18"/>
                    </a:lnTo>
                    <a:lnTo>
                      <a:pt x="125" y="18"/>
                    </a:lnTo>
                    <a:lnTo>
                      <a:pt x="123" y="18"/>
                    </a:lnTo>
                    <a:lnTo>
                      <a:pt x="122" y="17"/>
                    </a:lnTo>
                    <a:lnTo>
                      <a:pt x="122" y="17"/>
                    </a:lnTo>
                    <a:lnTo>
                      <a:pt x="120" y="13"/>
                    </a:lnTo>
                    <a:lnTo>
                      <a:pt x="118" y="10"/>
                    </a:lnTo>
                    <a:lnTo>
                      <a:pt x="117" y="10"/>
                    </a:lnTo>
                    <a:lnTo>
                      <a:pt x="117" y="10"/>
                    </a:lnTo>
                    <a:lnTo>
                      <a:pt x="115" y="11"/>
                    </a:lnTo>
                    <a:lnTo>
                      <a:pt x="113" y="15"/>
                    </a:lnTo>
                    <a:lnTo>
                      <a:pt x="113" y="15"/>
                    </a:lnTo>
                    <a:lnTo>
                      <a:pt x="113" y="21"/>
                    </a:lnTo>
                    <a:lnTo>
                      <a:pt x="112" y="24"/>
                    </a:lnTo>
                    <a:lnTo>
                      <a:pt x="111" y="27"/>
                    </a:lnTo>
                    <a:lnTo>
                      <a:pt x="111" y="27"/>
                    </a:lnTo>
                    <a:lnTo>
                      <a:pt x="108" y="31"/>
                    </a:lnTo>
                    <a:lnTo>
                      <a:pt x="107" y="33"/>
                    </a:lnTo>
                    <a:lnTo>
                      <a:pt x="106" y="33"/>
                    </a:lnTo>
                    <a:lnTo>
                      <a:pt x="106" y="33"/>
                    </a:lnTo>
                    <a:lnTo>
                      <a:pt x="101" y="34"/>
                    </a:lnTo>
                    <a:lnTo>
                      <a:pt x="95" y="35"/>
                    </a:lnTo>
                    <a:lnTo>
                      <a:pt x="95" y="35"/>
                    </a:lnTo>
                    <a:lnTo>
                      <a:pt x="92" y="34"/>
                    </a:lnTo>
                    <a:lnTo>
                      <a:pt x="89" y="33"/>
                    </a:lnTo>
                    <a:lnTo>
                      <a:pt x="89" y="33"/>
                    </a:lnTo>
                    <a:lnTo>
                      <a:pt x="85" y="33"/>
                    </a:lnTo>
                    <a:lnTo>
                      <a:pt x="81" y="34"/>
                    </a:lnTo>
                    <a:lnTo>
                      <a:pt x="81" y="34"/>
                    </a:lnTo>
                    <a:lnTo>
                      <a:pt x="77" y="36"/>
                    </a:lnTo>
                    <a:lnTo>
                      <a:pt x="75" y="38"/>
                    </a:lnTo>
                    <a:lnTo>
                      <a:pt x="75" y="39"/>
                    </a:lnTo>
                    <a:lnTo>
                      <a:pt x="75" y="39"/>
                    </a:lnTo>
                    <a:lnTo>
                      <a:pt x="77" y="41"/>
                    </a:lnTo>
                    <a:lnTo>
                      <a:pt x="77" y="42"/>
                    </a:lnTo>
                    <a:lnTo>
                      <a:pt x="77" y="43"/>
                    </a:lnTo>
                    <a:lnTo>
                      <a:pt x="77" y="43"/>
                    </a:lnTo>
                    <a:lnTo>
                      <a:pt x="73" y="46"/>
                    </a:lnTo>
                    <a:lnTo>
                      <a:pt x="68" y="49"/>
                    </a:lnTo>
                    <a:lnTo>
                      <a:pt x="68" y="49"/>
                    </a:lnTo>
                    <a:lnTo>
                      <a:pt x="66" y="52"/>
                    </a:lnTo>
                    <a:lnTo>
                      <a:pt x="65" y="54"/>
                    </a:lnTo>
                    <a:lnTo>
                      <a:pt x="64" y="54"/>
                    </a:lnTo>
                    <a:lnTo>
                      <a:pt x="64" y="54"/>
                    </a:lnTo>
                    <a:lnTo>
                      <a:pt x="59" y="55"/>
                    </a:lnTo>
                    <a:lnTo>
                      <a:pt x="56" y="57"/>
                    </a:lnTo>
                    <a:lnTo>
                      <a:pt x="53" y="59"/>
                    </a:lnTo>
                    <a:lnTo>
                      <a:pt x="53" y="59"/>
                    </a:lnTo>
                    <a:lnTo>
                      <a:pt x="52" y="61"/>
                    </a:lnTo>
                    <a:lnTo>
                      <a:pt x="53" y="62"/>
                    </a:lnTo>
                    <a:lnTo>
                      <a:pt x="56" y="64"/>
                    </a:lnTo>
                    <a:lnTo>
                      <a:pt x="56" y="64"/>
                    </a:lnTo>
                    <a:lnTo>
                      <a:pt x="57" y="67"/>
                    </a:lnTo>
                    <a:lnTo>
                      <a:pt x="57" y="70"/>
                    </a:lnTo>
                    <a:lnTo>
                      <a:pt x="57" y="70"/>
                    </a:lnTo>
                    <a:lnTo>
                      <a:pt x="59" y="74"/>
                    </a:lnTo>
                    <a:lnTo>
                      <a:pt x="60" y="77"/>
                    </a:lnTo>
                    <a:lnTo>
                      <a:pt x="60" y="78"/>
                    </a:lnTo>
                    <a:lnTo>
                      <a:pt x="60" y="78"/>
                    </a:lnTo>
                    <a:lnTo>
                      <a:pt x="57" y="80"/>
                    </a:lnTo>
                    <a:lnTo>
                      <a:pt x="51" y="81"/>
                    </a:lnTo>
                    <a:lnTo>
                      <a:pt x="51" y="81"/>
                    </a:lnTo>
                    <a:lnTo>
                      <a:pt x="44" y="80"/>
                    </a:lnTo>
                    <a:lnTo>
                      <a:pt x="37" y="80"/>
                    </a:lnTo>
                    <a:lnTo>
                      <a:pt x="37" y="80"/>
                    </a:lnTo>
                    <a:lnTo>
                      <a:pt x="31" y="80"/>
                    </a:lnTo>
                    <a:lnTo>
                      <a:pt x="27" y="81"/>
                    </a:lnTo>
                    <a:lnTo>
                      <a:pt x="22" y="82"/>
                    </a:lnTo>
                    <a:lnTo>
                      <a:pt x="22" y="82"/>
                    </a:lnTo>
                    <a:lnTo>
                      <a:pt x="22" y="82"/>
                    </a:lnTo>
                    <a:lnTo>
                      <a:pt x="25" y="84"/>
                    </a:lnTo>
                    <a:lnTo>
                      <a:pt x="28" y="84"/>
                    </a:lnTo>
                    <a:lnTo>
                      <a:pt x="28" y="84"/>
                    </a:lnTo>
                    <a:lnTo>
                      <a:pt x="30" y="85"/>
                    </a:lnTo>
                    <a:lnTo>
                      <a:pt x="30" y="86"/>
                    </a:lnTo>
                    <a:lnTo>
                      <a:pt x="29" y="90"/>
                    </a:lnTo>
                    <a:lnTo>
                      <a:pt x="28" y="95"/>
                    </a:lnTo>
                    <a:lnTo>
                      <a:pt x="28" y="97"/>
                    </a:lnTo>
                    <a:lnTo>
                      <a:pt x="29" y="100"/>
                    </a:lnTo>
                    <a:lnTo>
                      <a:pt x="29" y="100"/>
                    </a:lnTo>
                    <a:lnTo>
                      <a:pt x="33" y="114"/>
                    </a:lnTo>
                    <a:lnTo>
                      <a:pt x="33" y="114"/>
                    </a:lnTo>
                    <a:lnTo>
                      <a:pt x="34" y="119"/>
                    </a:lnTo>
                    <a:lnTo>
                      <a:pt x="35" y="120"/>
                    </a:lnTo>
                    <a:lnTo>
                      <a:pt x="37" y="120"/>
                    </a:lnTo>
                    <a:lnTo>
                      <a:pt x="37" y="120"/>
                    </a:lnTo>
                    <a:lnTo>
                      <a:pt x="38" y="120"/>
                    </a:lnTo>
                    <a:lnTo>
                      <a:pt x="39" y="121"/>
                    </a:lnTo>
                    <a:lnTo>
                      <a:pt x="40" y="122"/>
                    </a:lnTo>
                    <a:lnTo>
                      <a:pt x="42" y="122"/>
                    </a:lnTo>
                    <a:lnTo>
                      <a:pt x="42" y="122"/>
                    </a:lnTo>
                    <a:lnTo>
                      <a:pt x="44" y="123"/>
                    </a:lnTo>
                    <a:lnTo>
                      <a:pt x="47" y="124"/>
                    </a:lnTo>
                    <a:lnTo>
                      <a:pt x="53" y="128"/>
                    </a:lnTo>
                    <a:lnTo>
                      <a:pt x="53" y="128"/>
                    </a:lnTo>
                    <a:lnTo>
                      <a:pt x="57" y="130"/>
                    </a:lnTo>
                    <a:lnTo>
                      <a:pt x="60" y="131"/>
                    </a:lnTo>
                    <a:lnTo>
                      <a:pt x="62" y="132"/>
                    </a:lnTo>
                    <a:lnTo>
                      <a:pt x="62" y="132"/>
                    </a:lnTo>
                    <a:lnTo>
                      <a:pt x="63" y="133"/>
                    </a:lnTo>
                    <a:lnTo>
                      <a:pt x="62" y="135"/>
                    </a:lnTo>
                    <a:lnTo>
                      <a:pt x="62" y="138"/>
                    </a:lnTo>
                    <a:lnTo>
                      <a:pt x="62" y="142"/>
                    </a:lnTo>
                    <a:lnTo>
                      <a:pt x="62" y="142"/>
                    </a:lnTo>
                    <a:lnTo>
                      <a:pt x="63" y="144"/>
                    </a:lnTo>
                    <a:lnTo>
                      <a:pt x="64" y="145"/>
                    </a:lnTo>
                    <a:lnTo>
                      <a:pt x="69" y="147"/>
                    </a:lnTo>
                    <a:lnTo>
                      <a:pt x="69" y="147"/>
                    </a:lnTo>
                    <a:lnTo>
                      <a:pt x="74" y="148"/>
                    </a:lnTo>
                    <a:lnTo>
                      <a:pt x="79" y="149"/>
                    </a:lnTo>
                    <a:lnTo>
                      <a:pt x="79" y="149"/>
                    </a:lnTo>
                    <a:lnTo>
                      <a:pt x="81" y="150"/>
                    </a:lnTo>
                    <a:lnTo>
                      <a:pt x="83" y="151"/>
                    </a:lnTo>
                    <a:lnTo>
                      <a:pt x="86" y="157"/>
                    </a:lnTo>
                    <a:lnTo>
                      <a:pt x="86" y="157"/>
                    </a:lnTo>
                    <a:lnTo>
                      <a:pt x="91" y="165"/>
                    </a:lnTo>
                    <a:lnTo>
                      <a:pt x="92" y="168"/>
                    </a:lnTo>
                    <a:lnTo>
                      <a:pt x="92" y="169"/>
                    </a:lnTo>
                    <a:lnTo>
                      <a:pt x="92" y="169"/>
                    </a:lnTo>
                    <a:lnTo>
                      <a:pt x="91" y="170"/>
                    </a:lnTo>
                    <a:lnTo>
                      <a:pt x="90" y="173"/>
                    </a:lnTo>
                    <a:lnTo>
                      <a:pt x="90" y="173"/>
                    </a:lnTo>
                    <a:lnTo>
                      <a:pt x="89" y="175"/>
                    </a:lnTo>
                    <a:lnTo>
                      <a:pt x="88" y="176"/>
                    </a:lnTo>
                    <a:lnTo>
                      <a:pt x="88" y="176"/>
                    </a:lnTo>
                    <a:lnTo>
                      <a:pt x="86" y="180"/>
                    </a:lnTo>
                    <a:lnTo>
                      <a:pt x="88" y="184"/>
                    </a:lnTo>
                    <a:lnTo>
                      <a:pt x="88" y="184"/>
                    </a:lnTo>
                    <a:lnTo>
                      <a:pt x="90" y="188"/>
                    </a:lnTo>
                    <a:lnTo>
                      <a:pt x="91" y="191"/>
                    </a:lnTo>
                    <a:lnTo>
                      <a:pt x="91" y="194"/>
                    </a:lnTo>
                    <a:lnTo>
                      <a:pt x="91" y="194"/>
                    </a:lnTo>
                    <a:lnTo>
                      <a:pt x="89" y="199"/>
                    </a:lnTo>
                    <a:lnTo>
                      <a:pt x="88" y="202"/>
                    </a:lnTo>
                    <a:lnTo>
                      <a:pt x="88" y="202"/>
                    </a:lnTo>
                    <a:lnTo>
                      <a:pt x="82" y="205"/>
                    </a:lnTo>
                    <a:lnTo>
                      <a:pt x="78" y="207"/>
                    </a:lnTo>
                    <a:lnTo>
                      <a:pt x="75" y="209"/>
                    </a:lnTo>
                    <a:lnTo>
                      <a:pt x="75" y="209"/>
                    </a:lnTo>
                    <a:lnTo>
                      <a:pt x="71" y="214"/>
                    </a:lnTo>
                    <a:lnTo>
                      <a:pt x="68" y="218"/>
                    </a:lnTo>
                    <a:lnTo>
                      <a:pt x="68" y="218"/>
                    </a:lnTo>
                    <a:lnTo>
                      <a:pt x="64" y="220"/>
                    </a:lnTo>
                    <a:lnTo>
                      <a:pt x="60" y="222"/>
                    </a:lnTo>
                    <a:lnTo>
                      <a:pt x="60" y="222"/>
                    </a:lnTo>
                    <a:lnTo>
                      <a:pt x="57" y="225"/>
                    </a:lnTo>
                    <a:lnTo>
                      <a:pt x="52" y="227"/>
                    </a:lnTo>
                    <a:lnTo>
                      <a:pt x="52" y="227"/>
                    </a:lnTo>
                    <a:lnTo>
                      <a:pt x="48" y="228"/>
                    </a:lnTo>
                    <a:lnTo>
                      <a:pt x="47" y="229"/>
                    </a:lnTo>
                    <a:lnTo>
                      <a:pt x="45" y="230"/>
                    </a:lnTo>
                    <a:lnTo>
                      <a:pt x="45" y="230"/>
                    </a:lnTo>
                    <a:lnTo>
                      <a:pt x="41" y="233"/>
                    </a:lnTo>
                    <a:lnTo>
                      <a:pt x="41" y="233"/>
                    </a:lnTo>
                    <a:lnTo>
                      <a:pt x="41" y="232"/>
                    </a:lnTo>
                    <a:lnTo>
                      <a:pt x="40" y="232"/>
                    </a:lnTo>
                    <a:lnTo>
                      <a:pt x="39" y="233"/>
                    </a:lnTo>
                    <a:lnTo>
                      <a:pt x="39" y="233"/>
                    </a:lnTo>
                    <a:lnTo>
                      <a:pt x="36" y="237"/>
                    </a:lnTo>
                    <a:lnTo>
                      <a:pt x="35" y="239"/>
                    </a:lnTo>
                    <a:lnTo>
                      <a:pt x="34" y="240"/>
                    </a:lnTo>
                    <a:lnTo>
                      <a:pt x="34" y="240"/>
                    </a:lnTo>
                    <a:lnTo>
                      <a:pt x="31" y="242"/>
                    </a:lnTo>
                    <a:lnTo>
                      <a:pt x="29" y="244"/>
                    </a:lnTo>
                    <a:lnTo>
                      <a:pt x="29" y="244"/>
                    </a:lnTo>
                    <a:lnTo>
                      <a:pt x="27" y="243"/>
                    </a:lnTo>
                    <a:lnTo>
                      <a:pt x="26" y="243"/>
                    </a:lnTo>
                    <a:lnTo>
                      <a:pt x="26" y="244"/>
                    </a:lnTo>
                    <a:lnTo>
                      <a:pt x="26" y="244"/>
                    </a:lnTo>
                    <a:lnTo>
                      <a:pt x="20" y="250"/>
                    </a:lnTo>
                    <a:lnTo>
                      <a:pt x="20" y="250"/>
                    </a:lnTo>
                    <a:lnTo>
                      <a:pt x="17" y="254"/>
                    </a:lnTo>
                    <a:lnTo>
                      <a:pt x="16" y="255"/>
                    </a:lnTo>
                    <a:lnTo>
                      <a:pt x="17" y="256"/>
                    </a:lnTo>
                    <a:lnTo>
                      <a:pt x="17" y="256"/>
                    </a:lnTo>
                    <a:lnTo>
                      <a:pt x="21" y="256"/>
                    </a:lnTo>
                    <a:lnTo>
                      <a:pt x="25" y="257"/>
                    </a:lnTo>
                    <a:lnTo>
                      <a:pt x="25" y="258"/>
                    </a:lnTo>
                    <a:lnTo>
                      <a:pt x="25" y="258"/>
                    </a:lnTo>
                    <a:lnTo>
                      <a:pt x="22" y="261"/>
                    </a:lnTo>
                    <a:lnTo>
                      <a:pt x="21" y="263"/>
                    </a:lnTo>
                    <a:lnTo>
                      <a:pt x="20" y="265"/>
                    </a:lnTo>
                    <a:lnTo>
                      <a:pt x="20" y="265"/>
                    </a:lnTo>
                    <a:lnTo>
                      <a:pt x="20" y="270"/>
                    </a:lnTo>
                    <a:lnTo>
                      <a:pt x="20" y="270"/>
                    </a:lnTo>
                    <a:lnTo>
                      <a:pt x="21" y="270"/>
                    </a:lnTo>
                    <a:lnTo>
                      <a:pt x="22" y="271"/>
                    </a:lnTo>
                    <a:lnTo>
                      <a:pt x="24" y="272"/>
                    </a:lnTo>
                    <a:lnTo>
                      <a:pt x="24" y="272"/>
                    </a:lnTo>
                    <a:lnTo>
                      <a:pt x="21" y="272"/>
                    </a:lnTo>
                    <a:lnTo>
                      <a:pt x="21" y="272"/>
                    </a:lnTo>
                    <a:lnTo>
                      <a:pt x="21" y="273"/>
                    </a:lnTo>
                    <a:lnTo>
                      <a:pt x="21" y="273"/>
                    </a:lnTo>
                    <a:lnTo>
                      <a:pt x="24" y="274"/>
                    </a:lnTo>
                    <a:lnTo>
                      <a:pt x="26" y="274"/>
                    </a:lnTo>
                    <a:lnTo>
                      <a:pt x="26" y="274"/>
                    </a:lnTo>
                    <a:lnTo>
                      <a:pt x="27" y="272"/>
                    </a:lnTo>
                    <a:lnTo>
                      <a:pt x="29" y="272"/>
                    </a:lnTo>
                    <a:lnTo>
                      <a:pt x="29" y="272"/>
                    </a:lnTo>
                    <a:lnTo>
                      <a:pt x="33" y="272"/>
                    </a:lnTo>
                    <a:lnTo>
                      <a:pt x="35" y="271"/>
                    </a:lnTo>
                    <a:lnTo>
                      <a:pt x="35" y="269"/>
                    </a:lnTo>
                    <a:lnTo>
                      <a:pt x="35" y="269"/>
                    </a:lnTo>
                    <a:lnTo>
                      <a:pt x="35" y="267"/>
                    </a:lnTo>
                    <a:lnTo>
                      <a:pt x="33" y="264"/>
                    </a:lnTo>
                    <a:lnTo>
                      <a:pt x="32" y="263"/>
                    </a:lnTo>
                    <a:lnTo>
                      <a:pt x="32" y="262"/>
                    </a:lnTo>
                    <a:lnTo>
                      <a:pt x="32" y="262"/>
                    </a:lnTo>
                    <a:lnTo>
                      <a:pt x="35" y="259"/>
                    </a:lnTo>
                    <a:lnTo>
                      <a:pt x="37" y="258"/>
                    </a:lnTo>
                    <a:lnTo>
                      <a:pt x="37" y="256"/>
                    </a:lnTo>
                    <a:lnTo>
                      <a:pt x="37" y="256"/>
                    </a:lnTo>
                    <a:lnTo>
                      <a:pt x="36" y="255"/>
                    </a:lnTo>
                    <a:lnTo>
                      <a:pt x="35" y="253"/>
                    </a:lnTo>
                    <a:lnTo>
                      <a:pt x="34" y="252"/>
                    </a:lnTo>
                    <a:lnTo>
                      <a:pt x="34" y="250"/>
                    </a:lnTo>
                    <a:lnTo>
                      <a:pt x="34" y="250"/>
                    </a:lnTo>
                    <a:lnTo>
                      <a:pt x="36" y="248"/>
                    </a:lnTo>
                    <a:lnTo>
                      <a:pt x="38" y="247"/>
                    </a:lnTo>
                    <a:lnTo>
                      <a:pt x="39" y="247"/>
                    </a:lnTo>
                    <a:lnTo>
                      <a:pt x="39" y="247"/>
                    </a:lnTo>
                    <a:lnTo>
                      <a:pt x="43" y="248"/>
                    </a:lnTo>
                    <a:lnTo>
                      <a:pt x="45" y="248"/>
                    </a:lnTo>
                    <a:lnTo>
                      <a:pt x="46" y="250"/>
                    </a:lnTo>
                    <a:lnTo>
                      <a:pt x="46" y="250"/>
                    </a:lnTo>
                    <a:lnTo>
                      <a:pt x="47" y="252"/>
                    </a:lnTo>
                    <a:lnTo>
                      <a:pt x="47" y="253"/>
                    </a:lnTo>
                    <a:lnTo>
                      <a:pt x="48" y="254"/>
                    </a:lnTo>
                    <a:lnTo>
                      <a:pt x="48" y="254"/>
                    </a:lnTo>
                    <a:lnTo>
                      <a:pt x="50" y="254"/>
                    </a:lnTo>
                    <a:lnTo>
                      <a:pt x="50" y="255"/>
                    </a:lnTo>
                    <a:lnTo>
                      <a:pt x="50" y="256"/>
                    </a:lnTo>
                    <a:lnTo>
                      <a:pt x="50" y="256"/>
                    </a:lnTo>
                    <a:lnTo>
                      <a:pt x="49" y="257"/>
                    </a:lnTo>
                    <a:lnTo>
                      <a:pt x="49" y="258"/>
                    </a:lnTo>
                    <a:lnTo>
                      <a:pt x="49" y="259"/>
                    </a:lnTo>
                    <a:lnTo>
                      <a:pt x="50" y="258"/>
                    </a:lnTo>
                    <a:lnTo>
                      <a:pt x="50" y="258"/>
                    </a:lnTo>
                    <a:lnTo>
                      <a:pt x="54" y="254"/>
                    </a:lnTo>
                    <a:lnTo>
                      <a:pt x="57" y="252"/>
                    </a:lnTo>
                    <a:lnTo>
                      <a:pt x="57" y="250"/>
                    </a:lnTo>
                    <a:lnTo>
                      <a:pt x="57" y="250"/>
                    </a:lnTo>
                    <a:lnTo>
                      <a:pt x="56" y="246"/>
                    </a:lnTo>
                    <a:lnTo>
                      <a:pt x="56" y="245"/>
                    </a:lnTo>
                    <a:lnTo>
                      <a:pt x="57" y="245"/>
                    </a:lnTo>
                    <a:lnTo>
                      <a:pt x="57" y="245"/>
                    </a:lnTo>
                    <a:lnTo>
                      <a:pt x="60" y="245"/>
                    </a:lnTo>
                    <a:lnTo>
                      <a:pt x="62" y="243"/>
                    </a:lnTo>
                    <a:lnTo>
                      <a:pt x="62" y="243"/>
                    </a:lnTo>
                    <a:lnTo>
                      <a:pt x="63" y="242"/>
                    </a:lnTo>
                    <a:lnTo>
                      <a:pt x="64" y="242"/>
                    </a:lnTo>
                    <a:lnTo>
                      <a:pt x="67" y="242"/>
                    </a:lnTo>
                    <a:lnTo>
                      <a:pt x="67" y="242"/>
                    </a:lnTo>
                    <a:lnTo>
                      <a:pt x="68" y="241"/>
                    </a:lnTo>
                    <a:lnTo>
                      <a:pt x="70" y="241"/>
                    </a:lnTo>
                    <a:lnTo>
                      <a:pt x="73" y="242"/>
                    </a:lnTo>
                    <a:lnTo>
                      <a:pt x="73" y="242"/>
                    </a:lnTo>
                    <a:lnTo>
                      <a:pt x="76" y="241"/>
                    </a:lnTo>
                    <a:lnTo>
                      <a:pt x="80" y="242"/>
                    </a:lnTo>
                    <a:lnTo>
                      <a:pt x="80" y="242"/>
                    </a:lnTo>
                    <a:lnTo>
                      <a:pt x="83" y="242"/>
                    </a:lnTo>
                    <a:lnTo>
                      <a:pt x="88" y="241"/>
                    </a:lnTo>
                    <a:lnTo>
                      <a:pt x="88" y="241"/>
                    </a:lnTo>
                    <a:lnTo>
                      <a:pt x="90" y="240"/>
                    </a:lnTo>
                    <a:lnTo>
                      <a:pt x="91" y="239"/>
                    </a:lnTo>
                    <a:lnTo>
                      <a:pt x="93" y="238"/>
                    </a:lnTo>
                    <a:lnTo>
                      <a:pt x="95" y="238"/>
                    </a:lnTo>
                    <a:lnTo>
                      <a:pt x="95" y="238"/>
                    </a:lnTo>
                    <a:lnTo>
                      <a:pt x="100" y="237"/>
                    </a:lnTo>
                    <a:lnTo>
                      <a:pt x="104" y="236"/>
                    </a:lnTo>
                    <a:lnTo>
                      <a:pt x="104" y="236"/>
                    </a:lnTo>
                    <a:lnTo>
                      <a:pt x="106" y="235"/>
                    </a:lnTo>
                    <a:lnTo>
                      <a:pt x="109" y="235"/>
                    </a:lnTo>
                    <a:lnTo>
                      <a:pt x="110" y="236"/>
                    </a:lnTo>
                    <a:lnTo>
                      <a:pt x="110" y="236"/>
                    </a:lnTo>
                    <a:lnTo>
                      <a:pt x="110" y="236"/>
                    </a:lnTo>
                    <a:lnTo>
                      <a:pt x="108" y="238"/>
                    </a:lnTo>
                    <a:lnTo>
                      <a:pt x="108" y="240"/>
                    </a:lnTo>
                    <a:lnTo>
                      <a:pt x="108" y="240"/>
                    </a:lnTo>
                    <a:lnTo>
                      <a:pt x="108" y="244"/>
                    </a:lnTo>
                    <a:lnTo>
                      <a:pt x="107" y="244"/>
                    </a:lnTo>
                    <a:lnTo>
                      <a:pt x="106" y="244"/>
                    </a:lnTo>
                    <a:lnTo>
                      <a:pt x="106" y="244"/>
                    </a:lnTo>
                    <a:lnTo>
                      <a:pt x="102" y="241"/>
                    </a:lnTo>
                    <a:lnTo>
                      <a:pt x="101" y="240"/>
                    </a:lnTo>
                    <a:lnTo>
                      <a:pt x="100" y="240"/>
                    </a:lnTo>
                    <a:lnTo>
                      <a:pt x="100" y="240"/>
                    </a:lnTo>
                    <a:lnTo>
                      <a:pt x="95" y="243"/>
                    </a:lnTo>
                    <a:lnTo>
                      <a:pt x="102" y="250"/>
                    </a:lnTo>
                    <a:lnTo>
                      <a:pt x="94" y="254"/>
                    </a:lnTo>
                    <a:lnTo>
                      <a:pt x="94" y="254"/>
                    </a:lnTo>
                    <a:lnTo>
                      <a:pt x="88" y="259"/>
                    </a:lnTo>
                    <a:lnTo>
                      <a:pt x="82" y="264"/>
                    </a:lnTo>
                    <a:lnTo>
                      <a:pt x="77" y="271"/>
                    </a:lnTo>
                    <a:lnTo>
                      <a:pt x="77" y="271"/>
                    </a:lnTo>
                    <a:lnTo>
                      <a:pt x="73" y="276"/>
                    </a:lnTo>
                    <a:lnTo>
                      <a:pt x="70" y="278"/>
                    </a:lnTo>
                    <a:lnTo>
                      <a:pt x="68" y="279"/>
                    </a:lnTo>
                    <a:lnTo>
                      <a:pt x="67" y="279"/>
                    </a:lnTo>
                    <a:lnTo>
                      <a:pt x="67" y="279"/>
                    </a:lnTo>
                    <a:lnTo>
                      <a:pt x="67" y="281"/>
                    </a:lnTo>
                    <a:lnTo>
                      <a:pt x="69" y="282"/>
                    </a:lnTo>
                    <a:lnTo>
                      <a:pt x="69" y="282"/>
                    </a:lnTo>
                    <a:lnTo>
                      <a:pt x="75" y="286"/>
                    </a:lnTo>
                    <a:lnTo>
                      <a:pt x="81" y="289"/>
                    </a:lnTo>
                    <a:lnTo>
                      <a:pt x="81" y="289"/>
                    </a:lnTo>
                    <a:lnTo>
                      <a:pt x="86" y="290"/>
                    </a:lnTo>
                    <a:lnTo>
                      <a:pt x="89" y="291"/>
                    </a:lnTo>
                    <a:lnTo>
                      <a:pt x="89" y="291"/>
                    </a:lnTo>
                    <a:lnTo>
                      <a:pt x="89" y="291"/>
                    </a:lnTo>
                    <a:lnTo>
                      <a:pt x="79" y="291"/>
                    </a:lnTo>
                    <a:lnTo>
                      <a:pt x="79" y="291"/>
                    </a:lnTo>
                    <a:lnTo>
                      <a:pt x="73" y="290"/>
                    </a:lnTo>
                    <a:lnTo>
                      <a:pt x="71" y="290"/>
                    </a:lnTo>
                    <a:lnTo>
                      <a:pt x="69" y="291"/>
                    </a:lnTo>
                    <a:lnTo>
                      <a:pt x="69" y="291"/>
                    </a:lnTo>
                    <a:lnTo>
                      <a:pt x="67" y="295"/>
                    </a:lnTo>
                    <a:lnTo>
                      <a:pt x="68" y="297"/>
                    </a:lnTo>
                    <a:lnTo>
                      <a:pt x="69" y="301"/>
                    </a:lnTo>
                    <a:lnTo>
                      <a:pt x="69" y="301"/>
                    </a:lnTo>
                    <a:lnTo>
                      <a:pt x="72" y="305"/>
                    </a:lnTo>
                    <a:lnTo>
                      <a:pt x="73" y="308"/>
                    </a:lnTo>
                    <a:lnTo>
                      <a:pt x="73" y="308"/>
                    </a:lnTo>
                    <a:lnTo>
                      <a:pt x="74" y="312"/>
                    </a:lnTo>
                    <a:lnTo>
                      <a:pt x="75" y="315"/>
                    </a:lnTo>
                    <a:lnTo>
                      <a:pt x="74" y="316"/>
                    </a:lnTo>
                    <a:lnTo>
                      <a:pt x="74" y="316"/>
                    </a:lnTo>
                    <a:lnTo>
                      <a:pt x="66" y="323"/>
                    </a:lnTo>
                    <a:lnTo>
                      <a:pt x="66" y="323"/>
                    </a:lnTo>
                    <a:lnTo>
                      <a:pt x="53" y="335"/>
                    </a:lnTo>
                    <a:lnTo>
                      <a:pt x="53" y="335"/>
                    </a:lnTo>
                    <a:lnTo>
                      <a:pt x="51" y="337"/>
                    </a:lnTo>
                    <a:lnTo>
                      <a:pt x="50" y="340"/>
                    </a:lnTo>
                    <a:lnTo>
                      <a:pt x="47" y="344"/>
                    </a:lnTo>
                    <a:lnTo>
                      <a:pt x="47" y="344"/>
                    </a:lnTo>
                    <a:lnTo>
                      <a:pt x="45" y="347"/>
                    </a:lnTo>
                    <a:lnTo>
                      <a:pt x="44" y="348"/>
                    </a:lnTo>
                    <a:lnTo>
                      <a:pt x="44" y="349"/>
                    </a:lnTo>
                    <a:lnTo>
                      <a:pt x="44" y="349"/>
                    </a:lnTo>
                    <a:lnTo>
                      <a:pt x="50" y="350"/>
                    </a:lnTo>
                    <a:lnTo>
                      <a:pt x="50" y="350"/>
                    </a:lnTo>
                    <a:lnTo>
                      <a:pt x="51" y="352"/>
                    </a:lnTo>
                    <a:lnTo>
                      <a:pt x="51" y="353"/>
                    </a:lnTo>
                    <a:lnTo>
                      <a:pt x="49" y="353"/>
                    </a:lnTo>
                    <a:lnTo>
                      <a:pt x="49" y="353"/>
                    </a:lnTo>
                    <a:lnTo>
                      <a:pt x="46" y="353"/>
                    </a:lnTo>
                    <a:lnTo>
                      <a:pt x="43" y="355"/>
                    </a:lnTo>
                    <a:lnTo>
                      <a:pt x="43" y="355"/>
                    </a:lnTo>
                    <a:lnTo>
                      <a:pt x="41" y="359"/>
                    </a:lnTo>
                    <a:lnTo>
                      <a:pt x="41" y="362"/>
                    </a:lnTo>
                    <a:lnTo>
                      <a:pt x="41" y="362"/>
                    </a:lnTo>
                    <a:lnTo>
                      <a:pt x="39" y="362"/>
                    </a:lnTo>
                    <a:lnTo>
                      <a:pt x="37" y="363"/>
                    </a:lnTo>
                    <a:lnTo>
                      <a:pt x="37" y="364"/>
                    </a:lnTo>
                    <a:lnTo>
                      <a:pt x="37" y="364"/>
                    </a:lnTo>
                    <a:lnTo>
                      <a:pt x="37" y="366"/>
                    </a:lnTo>
                    <a:lnTo>
                      <a:pt x="38" y="369"/>
                    </a:lnTo>
                    <a:lnTo>
                      <a:pt x="38" y="369"/>
                    </a:lnTo>
                    <a:lnTo>
                      <a:pt x="38" y="370"/>
                    </a:lnTo>
                    <a:lnTo>
                      <a:pt x="37" y="372"/>
                    </a:lnTo>
                    <a:lnTo>
                      <a:pt x="37" y="373"/>
                    </a:lnTo>
                    <a:lnTo>
                      <a:pt x="37" y="374"/>
                    </a:lnTo>
                    <a:lnTo>
                      <a:pt x="37" y="374"/>
                    </a:lnTo>
                    <a:lnTo>
                      <a:pt x="39" y="375"/>
                    </a:lnTo>
                    <a:lnTo>
                      <a:pt x="42" y="375"/>
                    </a:lnTo>
                    <a:lnTo>
                      <a:pt x="45" y="375"/>
                    </a:lnTo>
                    <a:lnTo>
                      <a:pt x="45" y="375"/>
                    </a:lnTo>
                    <a:lnTo>
                      <a:pt x="43" y="376"/>
                    </a:lnTo>
                    <a:lnTo>
                      <a:pt x="42" y="377"/>
                    </a:lnTo>
                    <a:lnTo>
                      <a:pt x="42" y="377"/>
                    </a:lnTo>
                    <a:lnTo>
                      <a:pt x="41" y="379"/>
                    </a:lnTo>
                    <a:lnTo>
                      <a:pt x="40" y="379"/>
                    </a:lnTo>
                    <a:lnTo>
                      <a:pt x="39" y="379"/>
                    </a:lnTo>
                    <a:lnTo>
                      <a:pt x="39" y="379"/>
                    </a:lnTo>
                    <a:lnTo>
                      <a:pt x="38" y="377"/>
                    </a:lnTo>
                    <a:lnTo>
                      <a:pt x="37" y="377"/>
                    </a:lnTo>
                    <a:lnTo>
                      <a:pt x="37" y="376"/>
                    </a:lnTo>
                    <a:lnTo>
                      <a:pt x="37" y="376"/>
                    </a:lnTo>
                    <a:lnTo>
                      <a:pt x="37" y="380"/>
                    </a:lnTo>
                    <a:lnTo>
                      <a:pt x="37" y="382"/>
                    </a:lnTo>
                    <a:lnTo>
                      <a:pt x="37" y="383"/>
                    </a:lnTo>
                    <a:lnTo>
                      <a:pt x="36" y="383"/>
                    </a:lnTo>
                    <a:lnTo>
                      <a:pt x="36" y="383"/>
                    </a:lnTo>
                    <a:lnTo>
                      <a:pt x="35" y="382"/>
                    </a:lnTo>
                    <a:lnTo>
                      <a:pt x="34" y="381"/>
                    </a:lnTo>
                    <a:lnTo>
                      <a:pt x="33" y="380"/>
                    </a:lnTo>
                    <a:lnTo>
                      <a:pt x="32" y="380"/>
                    </a:lnTo>
                    <a:lnTo>
                      <a:pt x="32" y="380"/>
                    </a:lnTo>
                    <a:lnTo>
                      <a:pt x="30" y="381"/>
                    </a:lnTo>
                    <a:lnTo>
                      <a:pt x="30" y="384"/>
                    </a:lnTo>
                    <a:lnTo>
                      <a:pt x="30" y="384"/>
                    </a:lnTo>
                    <a:lnTo>
                      <a:pt x="30" y="386"/>
                    </a:lnTo>
                    <a:lnTo>
                      <a:pt x="29" y="386"/>
                    </a:lnTo>
                    <a:lnTo>
                      <a:pt x="29" y="386"/>
                    </a:lnTo>
                    <a:lnTo>
                      <a:pt x="26" y="388"/>
                    </a:lnTo>
                    <a:lnTo>
                      <a:pt x="24" y="390"/>
                    </a:lnTo>
                    <a:lnTo>
                      <a:pt x="24" y="390"/>
                    </a:lnTo>
                    <a:lnTo>
                      <a:pt x="24" y="392"/>
                    </a:lnTo>
                    <a:lnTo>
                      <a:pt x="24" y="394"/>
                    </a:lnTo>
                    <a:lnTo>
                      <a:pt x="24" y="395"/>
                    </a:lnTo>
                    <a:lnTo>
                      <a:pt x="24" y="395"/>
                    </a:lnTo>
                    <a:lnTo>
                      <a:pt x="21" y="395"/>
                    </a:lnTo>
                    <a:lnTo>
                      <a:pt x="21" y="396"/>
                    </a:lnTo>
                    <a:lnTo>
                      <a:pt x="21" y="396"/>
                    </a:lnTo>
                    <a:lnTo>
                      <a:pt x="24" y="398"/>
                    </a:lnTo>
                    <a:lnTo>
                      <a:pt x="25" y="400"/>
                    </a:lnTo>
                    <a:lnTo>
                      <a:pt x="25" y="401"/>
                    </a:lnTo>
                    <a:lnTo>
                      <a:pt x="25" y="401"/>
                    </a:lnTo>
                    <a:lnTo>
                      <a:pt x="24" y="401"/>
                    </a:lnTo>
                    <a:lnTo>
                      <a:pt x="21" y="401"/>
                    </a:lnTo>
                    <a:lnTo>
                      <a:pt x="21" y="401"/>
                    </a:lnTo>
                    <a:lnTo>
                      <a:pt x="20" y="401"/>
                    </a:lnTo>
                    <a:lnTo>
                      <a:pt x="18" y="401"/>
                    </a:lnTo>
                    <a:lnTo>
                      <a:pt x="18" y="401"/>
                    </a:lnTo>
                    <a:lnTo>
                      <a:pt x="16" y="402"/>
                    </a:lnTo>
                    <a:lnTo>
                      <a:pt x="14" y="403"/>
                    </a:lnTo>
                    <a:lnTo>
                      <a:pt x="14" y="403"/>
                    </a:lnTo>
                    <a:lnTo>
                      <a:pt x="11" y="406"/>
                    </a:lnTo>
                    <a:lnTo>
                      <a:pt x="8" y="409"/>
                    </a:lnTo>
                    <a:lnTo>
                      <a:pt x="8" y="409"/>
                    </a:lnTo>
                    <a:lnTo>
                      <a:pt x="7" y="411"/>
                    </a:lnTo>
                    <a:lnTo>
                      <a:pt x="6" y="412"/>
                    </a:lnTo>
                    <a:lnTo>
                      <a:pt x="6" y="412"/>
                    </a:lnTo>
                    <a:lnTo>
                      <a:pt x="4" y="414"/>
                    </a:lnTo>
                    <a:lnTo>
                      <a:pt x="3" y="415"/>
                    </a:lnTo>
                    <a:lnTo>
                      <a:pt x="4" y="416"/>
                    </a:lnTo>
                    <a:lnTo>
                      <a:pt x="4" y="416"/>
                    </a:lnTo>
                    <a:lnTo>
                      <a:pt x="5" y="417"/>
                    </a:lnTo>
                    <a:lnTo>
                      <a:pt x="6" y="419"/>
                    </a:lnTo>
                    <a:lnTo>
                      <a:pt x="6" y="421"/>
                    </a:lnTo>
                    <a:lnTo>
                      <a:pt x="6" y="422"/>
                    </a:lnTo>
                    <a:lnTo>
                      <a:pt x="6" y="422"/>
                    </a:lnTo>
                    <a:lnTo>
                      <a:pt x="5" y="423"/>
                    </a:lnTo>
                    <a:lnTo>
                      <a:pt x="4" y="422"/>
                    </a:lnTo>
                    <a:lnTo>
                      <a:pt x="2" y="422"/>
                    </a:lnTo>
                    <a:lnTo>
                      <a:pt x="2" y="422"/>
                    </a:lnTo>
                    <a:lnTo>
                      <a:pt x="0" y="422"/>
                    </a:lnTo>
                    <a:lnTo>
                      <a:pt x="0" y="422"/>
                    </a:lnTo>
                    <a:lnTo>
                      <a:pt x="0" y="423"/>
                    </a:lnTo>
                    <a:lnTo>
                      <a:pt x="0" y="423"/>
                    </a:lnTo>
                    <a:lnTo>
                      <a:pt x="1" y="425"/>
                    </a:lnTo>
                    <a:lnTo>
                      <a:pt x="1" y="426"/>
                    </a:lnTo>
                    <a:lnTo>
                      <a:pt x="0" y="427"/>
                    </a:lnTo>
                    <a:lnTo>
                      <a:pt x="0" y="427"/>
                    </a:lnTo>
                    <a:lnTo>
                      <a:pt x="0" y="428"/>
                    </a:lnTo>
                    <a:lnTo>
                      <a:pt x="0" y="428"/>
                    </a:lnTo>
                    <a:lnTo>
                      <a:pt x="5" y="433"/>
                    </a:lnTo>
                    <a:lnTo>
                      <a:pt x="5" y="433"/>
                    </a:lnTo>
                    <a:lnTo>
                      <a:pt x="9" y="437"/>
                    </a:lnTo>
                    <a:lnTo>
                      <a:pt x="11" y="442"/>
                    </a:lnTo>
                    <a:lnTo>
                      <a:pt x="11" y="442"/>
                    </a:lnTo>
                    <a:lnTo>
                      <a:pt x="14" y="447"/>
                    </a:lnTo>
                    <a:lnTo>
                      <a:pt x="17" y="449"/>
                    </a:lnTo>
                    <a:lnTo>
                      <a:pt x="17" y="449"/>
                    </a:lnTo>
                    <a:lnTo>
                      <a:pt x="24" y="452"/>
                    </a:lnTo>
                    <a:lnTo>
                      <a:pt x="29" y="452"/>
                    </a:lnTo>
                    <a:lnTo>
                      <a:pt x="31" y="452"/>
                    </a:lnTo>
                    <a:lnTo>
                      <a:pt x="33" y="451"/>
                    </a:lnTo>
                    <a:lnTo>
                      <a:pt x="33" y="451"/>
                    </a:lnTo>
                    <a:lnTo>
                      <a:pt x="39" y="447"/>
                    </a:lnTo>
                    <a:lnTo>
                      <a:pt x="41" y="446"/>
                    </a:lnTo>
                    <a:lnTo>
                      <a:pt x="41" y="444"/>
                    </a:lnTo>
                    <a:lnTo>
                      <a:pt x="41" y="444"/>
                    </a:lnTo>
                    <a:lnTo>
                      <a:pt x="40" y="440"/>
                    </a:lnTo>
                    <a:lnTo>
                      <a:pt x="40" y="440"/>
                    </a:lnTo>
                    <a:lnTo>
                      <a:pt x="42" y="440"/>
                    </a:lnTo>
                    <a:lnTo>
                      <a:pt x="42" y="440"/>
                    </a:lnTo>
                    <a:lnTo>
                      <a:pt x="43" y="441"/>
                    </a:lnTo>
                    <a:lnTo>
                      <a:pt x="44" y="442"/>
                    </a:lnTo>
                    <a:lnTo>
                      <a:pt x="44" y="443"/>
                    </a:lnTo>
                    <a:lnTo>
                      <a:pt x="46" y="443"/>
                    </a:lnTo>
                    <a:lnTo>
                      <a:pt x="46" y="443"/>
                    </a:lnTo>
                    <a:lnTo>
                      <a:pt x="50" y="441"/>
                    </a:lnTo>
                    <a:lnTo>
                      <a:pt x="51" y="440"/>
                    </a:lnTo>
                    <a:lnTo>
                      <a:pt x="53" y="441"/>
                    </a:lnTo>
                    <a:lnTo>
                      <a:pt x="53" y="441"/>
                    </a:lnTo>
                    <a:lnTo>
                      <a:pt x="59" y="442"/>
                    </a:lnTo>
                    <a:lnTo>
                      <a:pt x="61" y="441"/>
                    </a:lnTo>
                    <a:lnTo>
                      <a:pt x="63" y="440"/>
                    </a:lnTo>
                    <a:lnTo>
                      <a:pt x="63" y="440"/>
                    </a:lnTo>
                    <a:lnTo>
                      <a:pt x="64" y="439"/>
                    </a:lnTo>
                    <a:lnTo>
                      <a:pt x="66" y="437"/>
                    </a:lnTo>
                    <a:lnTo>
                      <a:pt x="69" y="436"/>
                    </a:lnTo>
                    <a:lnTo>
                      <a:pt x="73" y="436"/>
                    </a:lnTo>
                    <a:lnTo>
                      <a:pt x="73" y="436"/>
                    </a:lnTo>
                    <a:lnTo>
                      <a:pt x="77" y="435"/>
                    </a:lnTo>
                    <a:lnTo>
                      <a:pt x="80" y="433"/>
                    </a:lnTo>
                    <a:lnTo>
                      <a:pt x="82" y="430"/>
                    </a:lnTo>
                    <a:lnTo>
                      <a:pt x="82" y="426"/>
                    </a:lnTo>
                    <a:lnTo>
                      <a:pt x="82" y="426"/>
                    </a:lnTo>
                    <a:lnTo>
                      <a:pt x="81" y="421"/>
                    </a:lnTo>
                    <a:lnTo>
                      <a:pt x="81" y="420"/>
                    </a:lnTo>
                    <a:lnTo>
                      <a:pt x="82" y="420"/>
                    </a:lnTo>
                    <a:lnTo>
                      <a:pt x="82" y="420"/>
                    </a:lnTo>
                    <a:lnTo>
                      <a:pt x="86" y="420"/>
                    </a:lnTo>
                    <a:lnTo>
                      <a:pt x="88" y="420"/>
                    </a:lnTo>
                    <a:lnTo>
                      <a:pt x="89" y="422"/>
                    </a:lnTo>
                    <a:lnTo>
                      <a:pt x="89" y="422"/>
                    </a:lnTo>
                    <a:lnTo>
                      <a:pt x="90" y="429"/>
                    </a:lnTo>
                    <a:lnTo>
                      <a:pt x="91" y="432"/>
                    </a:lnTo>
                    <a:lnTo>
                      <a:pt x="92" y="433"/>
                    </a:lnTo>
                    <a:lnTo>
                      <a:pt x="92" y="433"/>
                    </a:lnTo>
                    <a:lnTo>
                      <a:pt x="99" y="434"/>
                    </a:lnTo>
                    <a:lnTo>
                      <a:pt x="102" y="435"/>
                    </a:lnTo>
                    <a:lnTo>
                      <a:pt x="103" y="435"/>
                    </a:lnTo>
                    <a:lnTo>
                      <a:pt x="103" y="436"/>
                    </a:lnTo>
                    <a:lnTo>
                      <a:pt x="103" y="436"/>
                    </a:lnTo>
                    <a:lnTo>
                      <a:pt x="104" y="438"/>
                    </a:lnTo>
                    <a:lnTo>
                      <a:pt x="105" y="440"/>
                    </a:lnTo>
                    <a:lnTo>
                      <a:pt x="109" y="444"/>
                    </a:lnTo>
                    <a:lnTo>
                      <a:pt x="109" y="444"/>
                    </a:lnTo>
                    <a:lnTo>
                      <a:pt x="114" y="449"/>
                    </a:lnTo>
                    <a:lnTo>
                      <a:pt x="121" y="454"/>
                    </a:lnTo>
                    <a:lnTo>
                      <a:pt x="121" y="454"/>
                    </a:lnTo>
                    <a:lnTo>
                      <a:pt x="126" y="457"/>
                    </a:lnTo>
                    <a:lnTo>
                      <a:pt x="127" y="457"/>
                    </a:lnTo>
                    <a:lnTo>
                      <a:pt x="127" y="457"/>
                    </a:lnTo>
                    <a:lnTo>
                      <a:pt x="133" y="455"/>
                    </a:lnTo>
                    <a:lnTo>
                      <a:pt x="133" y="455"/>
                    </a:lnTo>
                    <a:lnTo>
                      <a:pt x="133" y="457"/>
                    </a:lnTo>
                    <a:lnTo>
                      <a:pt x="135" y="458"/>
                    </a:lnTo>
                    <a:lnTo>
                      <a:pt x="135" y="458"/>
                    </a:lnTo>
                    <a:lnTo>
                      <a:pt x="139" y="458"/>
                    </a:lnTo>
                    <a:lnTo>
                      <a:pt x="141" y="459"/>
                    </a:lnTo>
                    <a:lnTo>
                      <a:pt x="141" y="459"/>
                    </a:lnTo>
                    <a:lnTo>
                      <a:pt x="145" y="459"/>
                    </a:lnTo>
                    <a:lnTo>
                      <a:pt x="145" y="459"/>
                    </a:lnTo>
                    <a:lnTo>
                      <a:pt x="155" y="458"/>
                    </a:lnTo>
                    <a:lnTo>
                      <a:pt x="155" y="458"/>
                    </a:lnTo>
                    <a:lnTo>
                      <a:pt x="159" y="459"/>
                    </a:lnTo>
                    <a:lnTo>
                      <a:pt x="162" y="460"/>
                    </a:lnTo>
                    <a:lnTo>
                      <a:pt x="162" y="460"/>
                    </a:lnTo>
                    <a:lnTo>
                      <a:pt x="163" y="461"/>
                    </a:lnTo>
                    <a:lnTo>
                      <a:pt x="165" y="459"/>
                    </a:lnTo>
                    <a:lnTo>
                      <a:pt x="165" y="459"/>
                    </a:lnTo>
                    <a:lnTo>
                      <a:pt x="166" y="457"/>
                    </a:lnTo>
                    <a:lnTo>
                      <a:pt x="167" y="455"/>
                    </a:lnTo>
                    <a:lnTo>
                      <a:pt x="167" y="454"/>
                    </a:lnTo>
                    <a:lnTo>
                      <a:pt x="170" y="455"/>
                    </a:lnTo>
                    <a:lnTo>
                      <a:pt x="170" y="455"/>
                    </a:lnTo>
                    <a:lnTo>
                      <a:pt x="175" y="458"/>
                    </a:lnTo>
                    <a:lnTo>
                      <a:pt x="176" y="458"/>
                    </a:lnTo>
                    <a:lnTo>
                      <a:pt x="177" y="457"/>
                    </a:lnTo>
                    <a:lnTo>
                      <a:pt x="177" y="457"/>
                    </a:lnTo>
                    <a:lnTo>
                      <a:pt x="179" y="451"/>
                    </a:lnTo>
                    <a:lnTo>
                      <a:pt x="181" y="449"/>
                    </a:lnTo>
                    <a:lnTo>
                      <a:pt x="182" y="449"/>
                    </a:lnTo>
                    <a:lnTo>
                      <a:pt x="182" y="449"/>
                    </a:lnTo>
                    <a:lnTo>
                      <a:pt x="187" y="448"/>
                    </a:lnTo>
                    <a:lnTo>
                      <a:pt x="189" y="448"/>
                    </a:lnTo>
                    <a:lnTo>
                      <a:pt x="190" y="447"/>
                    </a:lnTo>
                    <a:lnTo>
                      <a:pt x="190" y="447"/>
                    </a:lnTo>
                    <a:lnTo>
                      <a:pt x="192" y="444"/>
                    </a:lnTo>
                    <a:lnTo>
                      <a:pt x="193" y="444"/>
                    </a:lnTo>
                    <a:lnTo>
                      <a:pt x="195" y="444"/>
                    </a:lnTo>
                    <a:lnTo>
                      <a:pt x="195" y="444"/>
                    </a:lnTo>
                    <a:lnTo>
                      <a:pt x="200" y="447"/>
                    </a:lnTo>
                    <a:lnTo>
                      <a:pt x="206" y="449"/>
                    </a:lnTo>
                    <a:lnTo>
                      <a:pt x="206" y="449"/>
                    </a:lnTo>
                    <a:lnTo>
                      <a:pt x="212" y="451"/>
                    </a:lnTo>
                    <a:lnTo>
                      <a:pt x="215" y="450"/>
                    </a:lnTo>
                    <a:lnTo>
                      <a:pt x="217" y="449"/>
                    </a:lnTo>
                    <a:lnTo>
                      <a:pt x="218" y="448"/>
                    </a:lnTo>
                    <a:lnTo>
                      <a:pt x="218" y="448"/>
                    </a:lnTo>
                    <a:lnTo>
                      <a:pt x="220" y="445"/>
                    </a:lnTo>
                    <a:lnTo>
                      <a:pt x="222" y="442"/>
                    </a:lnTo>
                    <a:lnTo>
                      <a:pt x="224" y="439"/>
                    </a:lnTo>
                    <a:lnTo>
                      <a:pt x="225" y="437"/>
                    </a:lnTo>
                    <a:lnTo>
                      <a:pt x="225" y="437"/>
                    </a:lnTo>
                    <a:lnTo>
                      <a:pt x="226" y="434"/>
                    </a:lnTo>
                    <a:lnTo>
                      <a:pt x="228" y="431"/>
                    </a:lnTo>
                    <a:lnTo>
                      <a:pt x="230" y="429"/>
                    </a:lnTo>
                    <a:lnTo>
                      <a:pt x="232" y="428"/>
                    </a:lnTo>
                    <a:lnTo>
                      <a:pt x="232" y="428"/>
                    </a:lnTo>
                    <a:lnTo>
                      <a:pt x="237" y="429"/>
                    </a:lnTo>
                    <a:lnTo>
                      <a:pt x="241" y="430"/>
                    </a:lnTo>
                    <a:lnTo>
                      <a:pt x="241" y="430"/>
                    </a:lnTo>
                    <a:lnTo>
                      <a:pt x="244" y="432"/>
                    </a:lnTo>
                    <a:lnTo>
                      <a:pt x="246" y="433"/>
                    </a:lnTo>
                    <a:lnTo>
                      <a:pt x="250" y="434"/>
                    </a:lnTo>
                    <a:lnTo>
                      <a:pt x="250" y="434"/>
                    </a:lnTo>
                    <a:lnTo>
                      <a:pt x="254" y="434"/>
                    </a:lnTo>
                    <a:lnTo>
                      <a:pt x="258" y="436"/>
                    </a:lnTo>
                    <a:lnTo>
                      <a:pt x="262" y="436"/>
                    </a:lnTo>
                    <a:lnTo>
                      <a:pt x="263" y="436"/>
                    </a:lnTo>
                    <a:lnTo>
                      <a:pt x="264" y="435"/>
                    </a:lnTo>
                    <a:lnTo>
                      <a:pt x="264" y="435"/>
                    </a:lnTo>
                    <a:lnTo>
                      <a:pt x="264" y="432"/>
                    </a:lnTo>
                    <a:lnTo>
                      <a:pt x="264" y="429"/>
                    </a:lnTo>
                    <a:lnTo>
                      <a:pt x="263" y="425"/>
                    </a:lnTo>
                    <a:lnTo>
                      <a:pt x="263" y="425"/>
                    </a:lnTo>
                    <a:lnTo>
                      <a:pt x="264" y="420"/>
                    </a:lnTo>
                    <a:lnTo>
                      <a:pt x="264" y="418"/>
                    </a:lnTo>
                    <a:lnTo>
                      <a:pt x="263" y="416"/>
                    </a:lnTo>
                    <a:lnTo>
                      <a:pt x="263" y="416"/>
                    </a:lnTo>
                    <a:lnTo>
                      <a:pt x="262" y="415"/>
                    </a:lnTo>
                    <a:lnTo>
                      <a:pt x="260" y="414"/>
                    </a:lnTo>
                    <a:lnTo>
                      <a:pt x="258" y="413"/>
                    </a:lnTo>
                    <a:lnTo>
                      <a:pt x="257" y="412"/>
                    </a:lnTo>
                    <a:lnTo>
                      <a:pt x="257" y="412"/>
                    </a:lnTo>
                    <a:lnTo>
                      <a:pt x="253" y="407"/>
                    </a:lnTo>
                    <a:lnTo>
                      <a:pt x="252" y="403"/>
                    </a:lnTo>
                    <a:lnTo>
                      <a:pt x="252" y="403"/>
                    </a:lnTo>
                    <a:lnTo>
                      <a:pt x="252" y="402"/>
                    </a:lnTo>
                    <a:lnTo>
                      <a:pt x="253" y="401"/>
                    </a:lnTo>
                    <a:lnTo>
                      <a:pt x="253" y="401"/>
                    </a:lnTo>
                    <a:lnTo>
                      <a:pt x="252" y="400"/>
                    </a:lnTo>
                    <a:lnTo>
                      <a:pt x="252" y="400"/>
                    </a:lnTo>
                    <a:lnTo>
                      <a:pt x="249" y="399"/>
                    </a:lnTo>
                    <a:lnTo>
                      <a:pt x="244" y="398"/>
                    </a:lnTo>
                    <a:lnTo>
                      <a:pt x="242" y="397"/>
                    </a:lnTo>
                    <a:lnTo>
                      <a:pt x="242" y="397"/>
                    </a:lnTo>
                    <a:lnTo>
                      <a:pt x="242" y="395"/>
                    </a:lnTo>
                    <a:lnTo>
                      <a:pt x="242" y="395"/>
                    </a:lnTo>
                    <a:lnTo>
                      <a:pt x="244" y="391"/>
                    </a:lnTo>
                    <a:lnTo>
                      <a:pt x="245" y="389"/>
                    </a:lnTo>
                    <a:lnTo>
                      <a:pt x="245" y="387"/>
                    </a:lnTo>
                    <a:lnTo>
                      <a:pt x="245" y="387"/>
                    </a:lnTo>
                    <a:lnTo>
                      <a:pt x="244" y="385"/>
                    </a:lnTo>
                    <a:lnTo>
                      <a:pt x="245" y="383"/>
                    </a:lnTo>
                    <a:lnTo>
                      <a:pt x="246" y="382"/>
                    </a:lnTo>
                    <a:lnTo>
                      <a:pt x="247" y="381"/>
                    </a:lnTo>
                    <a:lnTo>
                      <a:pt x="247" y="381"/>
                    </a:lnTo>
                    <a:lnTo>
                      <a:pt x="252" y="382"/>
                    </a:lnTo>
                    <a:lnTo>
                      <a:pt x="254" y="382"/>
                    </a:lnTo>
                    <a:lnTo>
                      <a:pt x="256" y="381"/>
                    </a:lnTo>
                    <a:lnTo>
                      <a:pt x="256" y="381"/>
                    </a:lnTo>
                    <a:lnTo>
                      <a:pt x="262" y="373"/>
                    </a:lnTo>
                    <a:lnTo>
                      <a:pt x="265" y="367"/>
                    </a:lnTo>
                    <a:lnTo>
                      <a:pt x="265" y="365"/>
                    </a:lnTo>
                    <a:lnTo>
                      <a:pt x="265" y="363"/>
                    </a:lnTo>
                    <a:lnTo>
                      <a:pt x="265" y="363"/>
                    </a:lnTo>
                    <a:lnTo>
                      <a:pt x="264" y="359"/>
                    </a:lnTo>
                    <a:lnTo>
                      <a:pt x="265" y="358"/>
                    </a:lnTo>
                    <a:lnTo>
                      <a:pt x="264" y="357"/>
                    </a:lnTo>
                    <a:lnTo>
                      <a:pt x="262" y="356"/>
                    </a:lnTo>
                    <a:lnTo>
                      <a:pt x="262" y="356"/>
                    </a:lnTo>
                    <a:lnTo>
                      <a:pt x="255" y="352"/>
                    </a:lnTo>
                    <a:lnTo>
                      <a:pt x="252" y="351"/>
                    </a:lnTo>
                    <a:lnTo>
                      <a:pt x="252" y="350"/>
                    </a:lnTo>
                    <a:lnTo>
                      <a:pt x="252" y="349"/>
                    </a:lnTo>
                    <a:lnTo>
                      <a:pt x="252" y="349"/>
                    </a:lnTo>
                    <a:lnTo>
                      <a:pt x="253" y="347"/>
                    </a:lnTo>
                    <a:lnTo>
                      <a:pt x="254" y="346"/>
                    </a:lnTo>
                    <a:lnTo>
                      <a:pt x="254" y="345"/>
                    </a:lnTo>
                    <a:lnTo>
                      <a:pt x="254" y="344"/>
                    </a:lnTo>
                    <a:lnTo>
                      <a:pt x="254" y="344"/>
                    </a:lnTo>
                    <a:lnTo>
                      <a:pt x="251" y="341"/>
                    </a:lnTo>
                    <a:lnTo>
                      <a:pt x="250" y="339"/>
                    </a:lnTo>
                    <a:lnTo>
                      <a:pt x="250" y="339"/>
                    </a:lnTo>
                    <a:lnTo>
                      <a:pt x="252" y="335"/>
                    </a:lnTo>
                    <a:lnTo>
                      <a:pt x="252" y="332"/>
                    </a:lnTo>
                    <a:lnTo>
                      <a:pt x="250" y="331"/>
                    </a:lnTo>
                    <a:lnTo>
                      <a:pt x="250" y="331"/>
                    </a:lnTo>
                    <a:lnTo>
                      <a:pt x="247" y="330"/>
                    </a:lnTo>
                    <a:lnTo>
                      <a:pt x="245" y="331"/>
                    </a:lnTo>
                    <a:lnTo>
                      <a:pt x="243" y="330"/>
                    </a:lnTo>
                    <a:lnTo>
                      <a:pt x="242" y="328"/>
                    </a:lnTo>
                    <a:lnTo>
                      <a:pt x="242" y="328"/>
                    </a:lnTo>
                    <a:lnTo>
                      <a:pt x="237" y="319"/>
                    </a:lnTo>
                    <a:lnTo>
                      <a:pt x="234" y="313"/>
                    </a:lnTo>
                    <a:lnTo>
                      <a:pt x="232" y="309"/>
                    </a:lnTo>
                    <a:lnTo>
                      <a:pt x="232" y="309"/>
                    </a:lnTo>
                    <a:lnTo>
                      <a:pt x="231" y="301"/>
                    </a:lnTo>
                    <a:lnTo>
                      <a:pt x="231" y="299"/>
                    </a:lnTo>
                    <a:lnTo>
                      <a:pt x="230" y="295"/>
                    </a:lnTo>
                    <a:lnTo>
                      <a:pt x="230" y="295"/>
                    </a:lnTo>
                    <a:lnTo>
                      <a:pt x="229" y="289"/>
                    </a:lnTo>
                    <a:lnTo>
                      <a:pt x="229" y="286"/>
                    </a:lnTo>
                    <a:lnTo>
                      <a:pt x="229" y="284"/>
                    </a:lnTo>
                    <a:lnTo>
                      <a:pt x="229" y="284"/>
                    </a:lnTo>
                    <a:lnTo>
                      <a:pt x="233" y="282"/>
                    </a:lnTo>
                    <a:lnTo>
                      <a:pt x="235" y="280"/>
                    </a:lnTo>
                    <a:lnTo>
                      <a:pt x="235" y="278"/>
                    </a:lnTo>
                    <a:lnTo>
                      <a:pt x="235" y="278"/>
                    </a:lnTo>
                    <a:lnTo>
                      <a:pt x="234" y="272"/>
                    </a:lnTo>
                    <a:lnTo>
                      <a:pt x="234" y="270"/>
                    </a:lnTo>
                    <a:lnTo>
                      <a:pt x="235" y="269"/>
                    </a:lnTo>
                    <a:lnTo>
                      <a:pt x="235" y="269"/>
                    </a:lnTo>
                    <a:lnTo>
                      <a:pt x="238" y="269"/>
                    </a:lnTo>
                    <a:lnTo>
                      <a:pt x="240" y="268"/>
                    </a:lnTo>
                    <a:lnTo>
                      <a:pt x="240" y="264"/>
                    </a:lnTo>
                    <a:lnTo>
                      <a:pt x="240" y="264"/>
                    </a:lnTo>
                    <a:lnTo>
                      <a:pt x="241" y="260"/>
                    </a:lnTo>
                    <a:lnTo>
                      <a:pt x="242" y="257"/>
                    </a:lnTo>
                    <a:lnTo>
                      <a:pt x="243" y="255"/>
                    </a:lnTo>
                    <a:lnTo>
                      <a:pt x="246" y="254"/>
                    </a:lnTo>
                    <a:lnTo>
                      <a:pt x="246" y="254"/>
                    </a:lnTo>
                    <a:lnTo>
                      <a:pt x="250" y="254"/>
                    </a:lnTo>
                    <a:lnTo>
                      <a:pt x="253" y="255"/>
                    </a:lnTo>
                    <a:lnTo>
                      <a:pt x="255" y="256"/>
                    </a:lnTo>
                    <a:lnTo>
                      <a:pt x="259" y="256"/>
                    </a:lnTo>
                    <a:lnTo>
                      <a:pt x="259" y="256"/>
                    </a:lnTo>
                    <a:lnTo>
                      <a:pt x="264" y="256"/>
                    </a:lnTo>
                    <a:lnTo>
                      <a:pt x="267" y="253"/>
                    </a:lnTo>
                    <a:lnTo>
                      <a:pt x="267" y="253"/>
                    </a:lnTo>
                    <a:lnTo>
                      <a:pt x="270" y="248"/>
                    </a:lnTo>
                    <a:lnTo>
                      <a:pt x="270" y="247"/>
                    </a:lnTo>
                    <a:lnTo>
                      <a:pt x="269" y="245"/>
                    </a:lnTo>
                    <a:lnTo>
                      <a:pt x="269" y="245"/>
                    </a:lnTo>
                    <a:lnTo>
                      <a:pt x="268" y="242"/>
                    </a:lnTo>
                    <a:lnTo>
                      <a:pt x="268" y="241"/>
                    </a:lnTo>
                    <a:lnTo>
                      <a:pt x="268" y="239"/>
                    </a:lnTo>
                    <a:lnTo>
                      <a:pt x="268" y="239"/>
                    </a:lnTo>
                    <a:lnTo>
                      <a:pt x="269" y="237"/>
                    </a:lnTo>
                    <a:lnTo>
                      <a:pt x="269" y="233"/>
                    </a:lnTo>
                    <a:lnTo>
                      <a:pt x="269" y="233"/>
                    </a:lnTo>
                    <a:lnTo>
                      <a:pt x="270" y="230"/>
                    </a:lnTo>
                    <a:lnTo>
                      <a:pt x="272" y="226"/>
                    </a:lnTo>
                    <a:lnTo>
                      <a:pt x="272" y="226"/>
                    </a:lnTo>
                    <a:lnTo>
                      <a:pt x="275" y="222"/>
                    </a:lnTo>
                    <a:lnTo>
                      <a:pt x="277" y="218"/>
                    </a:lnTo>
                    <a:lnTo>
                      <a:pt x="277" y="218"/>
                    </a:lnTo>
                    <a:lnTo>
                      <a:pt x="277" y="216"/>
                    </a:lnTo>
                    <a:lnTo>
                      <a:pt x="279" y="215"/>
                    </a:lnTo>
                    <a:lnTo>
                      <a:pt x="281" y="214"/>
                    </a:lnTo>
                    <a:lnTo>
                      <a:pt x="282" y="215"/>
                    </a:lnTo>
                    <a:lnTo>
                      <a:pt x="282" y="215"/>
                    </a:lnTo>
                    <a:lnTo>
                      <a:pt x="284" y="217"/>
                    </a:lnTo>
                    <a:lnTo>
                      <a:pt x="286" y="218"/>
                    </a:lnTo>
                    <a:lnTo>
                      <a:pt x="288" y="219"/>
                    </a:lnTo>
                    <a:lnTo>
                      <a:pt x="288" y="218"/>
                    </a:lnTo>
                    <a:lnTo>
                      <a:pt x="289" y="217"/>
                    </a:lnTo>
                    <a:lnTo>
                      <a:pt x="289" y="217"/>
                    </a:lnTo>
                    <a:lnTo>
                      <a:pt x="288" y="213"/>
                    </a:lnTo>
                    <a:lnTo>
                      <a:pt x="288" y="211"/>
                    </a:lnTo>
                    <a:lnTo>
                      <a:pt x="290" y="208"/>
                    </a:lnTo>
                    <a:lnTo>
                      <a:pt x="290" y="208"/>
                    </a:lnTo>
                    <a:lnTo>
                      <a:pt x="291" y="206"/>
                    </a:lnTo>
                    <a:lnTo>
                      <a:pt x="291" y="204"/>
                    </a:lnTo>
                    <a:lnTo>
                      <a:pt x="291" y="200"/>
                    </a:lnTo>
                    <a:lnTo>
                      <a:pt x="291" y="199"/>
                    </a:lnTo>
                    <a:lnTo>
                      <a:pt x="291" y="199"/>
                    </a:lnTo>
                    <a:lnTo>
                      <a:pt x="295" y="195"/>
                    </a:lnTo>
                    <a:lnTo>
                      <a:pt x="297" y="194"/>
                    </a:lnTo>
                    <a:lnTo>
                      <a:pt x="300" y="193"/>
                    </a:lnTo>
                    <a:lnTo>
                      <a:pt x="300" y="193"/>
                    </a:lnTo>
                    <a:lnTo>
                      <a:pt x="304" y="190"/>
                    </a:lnTo>
                    <a:lnTo>
                      <a:pt x="308" y="187"/>
                    </a:lnTo>
                    <a:lnTo>
                      <a:pt x="308" y="187"/>
                    </a:lnTo>
                    <a:lnTo>
                      <a:pt x="313" y="181"/>
                    </a:lnTo>
                    <a:lnTo>
                      <a:pt x="314" y="178"/>
                    </a:lnTo>
                    <a:lnTo>
                      <a:pt x="315" y="177"/>
                    </a:lnTo>
                    <a:lnTo>
                      <a:pt x="315" y="176"/>
                    </a:lnTo>
                    <a:lnTo>
                      <a:pt x="315" y="176"/>
                    </a:lnTo>
                    <a:lnTo>
                      <a:pt x="311" y="174"/>
                    </a:lnTo>
                    <a:lnTo>
                      <a:pt x="310" y="173"/>
                    </a:lnTo>
                    <a:lnTo>
                      <a:pt x="310" y="172"/>
                    </a:lnTo>
                    <a:lnTo>
                      <a:pt x="310" y="172"/>
                    </a:lnTo>
                    <a:lnTo>
                      <a:pt x="314" y="167"/>
                    </a:lnTo>
                    <a:lnTo>
                      <a:pt x="316" y="162"/>
                    </a:lnTo>
                    <a:lnTo>
                      <a:pt x="316" y="162"/>
                    </a:lnTo>
                    <a:lnTo>
                      <a:pt x="319" y="156"/>
                    </a:lnTo>
                    <a:lnTo>
                      <a:pt x="322" y="153"/>
                    </a:lnTo>
                    <a:lnTo>
                      <a:pt x="325" y="152"/>
                    </a:lnTo>
                    <a:lnTo>
                      <a:pt x="325" y="152"/>
                    </a:lnTo>
                    <a:lnTo>
                      <a:pt x="343" y="151"/>
                    </a:lnTo>
                    <a:lnTo>
                      <a:pt x="343" y="151"/>
                    </a:lnTo>
                    <a:lnTo>
                      <a:pt x="342" y="148"/>
                    </a:lnTo>
                    <a:lnTo>
                      <a:pt x="340" y="145"/>
                    </a:lnTo>
                    <a:lnTo>
                      <a:pt x="338" y="144"/>
                    </a:lnTo>
                    <a:lnTo>
                      <a:pt x="336" y="144"/>
                    </a:lnTo>
                    <a:lnTo>
                      <a:pt x="336" y="14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6" name="フリーフォーム 55">
                <a:extLst>
                  <a:ext uri="{FF2B5EF4-FFF2-40B4-BE49-F238E27FC236}">
                    <a16:creationId xmlns:a16="http://schemas.microsoft.com/office/drawing/2014/main" id="{00000000-0008-0000-0000-000084050000}"/>
                  </a:ext>
                </a:extLst>
              </p:cNvPr>
              <p:cNvSpPr>
                <a:spLocks/>
              </p:cNvSpPr>
              <p:nvPr/>
            </p:nvSpPr>
            <p:spPr bwMode="auto">
              <a:xfrm>
                <a:off x="107" y="762"/>
                <a:ext cx="50" cy="45"/>
              </a:xfrm>
              <a:custGeom>
                <a:avLst/>
                <a:gdLst>
                  <a:gd name="T0" fmla="*/ 416 w 444"/>
                  <a:gd name="T1" fmla="*/ 316 h 404"/>
                  <a:gd name="T2" fmla="*/ 406 w 444"/>
                  <a:gd name="T3" fmla="*/ 313 h 404"/>
                  <a:gd name="T4" fmla="*/ 396 w 444"/>
                  <a:gd name="T5" fmla="*/ 312 h 404"/>
                  <a:gd name="T6" fmla="*/ 388 w 444"/>
                  <a:gd name="T7" fmla="*/ 307 h 404"/>
                  <a:gd name="T8" fmla="*/ 382 w 444"/>
                  <a:gd name="T9" fmla="*/ 297 h 404"/>
                  <a:gd name="T10" fmla="*/ 395 w 444"/>
                  <a:gd name="T11" fmla="*/ 274 h 404"/>
                  <a:gd name="T12" fmla="*/ 413 w 444"/>
                  <a:gd name="T13" fmla="*/ 262 h 404"/>
                  <a:gd name="T14" fmla="*/ 400 w 444"/>
                  <a:gd name="T15" fmla="*/ 265 h 404"/>
                  <a:gd name="T16" fmla="*/ 388 w 444"/>
                  <a:gd name="T17" fmla="*/ 266 h 404"/>
                  <a:gd name="T18" fmla="*/ 364 w 444"/>
                  <a:gd name="T19" fmla="*/ 262 h 404"/>
                  <a:gd name="T20" fmla="*/ 380 w 444"/>
                  <a:gd name="T21" fmla="*/ 244 h 404"/>
                  <a:gd name="T22" fmla="*/ 371 w 444"/>
                  <a:gd name="T23" fmla="*/ 240 h 404"/>
                  <a:gd name="T24" fmla="*/ 355 w 444"/>
                  <a:gd name="T25" fmla="*/ 244 h 404"/>
                  <a:gd name="T26" fmla="*/ 353 w 444"/>
                  <a:gd name="T27" fmla="*/ 227 h 404"/>
                  <a:gd name="T28" fmla="*/ 373 w 444"/>
                  <a:gd name="T29" fmla="*/ 192 h 404"/>
                  <a:gd name="T30" fmla="*/ 340 w 444"/>
                  <a:gd name="T31" fmla="*/ 191 h 404"/>
                  <a:gd name="T32" fmla="*/ 312 w 444"/>
                  <a:gd name="T33" fmla="*/ 180 h 404"/>
                  <a:gd name="T34" fmla="*/ 303 w 444"/>
                  <a:gd name="T35" fmla="*/ 181 h 404"/>
                  <a:gd name="T36" fmla="*/ 273 w 444"/>
                  <a:gd name="T37" fmla="*/ 186 h 404"/>
                  <a:gd name="T38" fmla="*/ 239 w 444"/>
                  <a:gd name="T39" fmla="*/ 155 h 404"/>
                  <a:gd name="T40" fmla="*/ 256 w 444"/>
                  <a:gd name="T41" fmla="*/ 146 h 404"/>
                  <a:gd name="T42" fmla="*/ 287 w 444"/>
                  <a:gd name="T43" fmla="*/ 124 h 404"/>
                  <a:gd name="T44" fmla="*/ 310 w 444"/>
                  <a:gd name="T45" fmla="*/ 122 h 404"/>
                  <a:gd name="T46" fmla="*/ 324 w 444"/>
                  <a:gd name="T47" fmla="*/ 72 h 404"/>
                  <a:gd name="T48" fmla="*/ 300 w 444"/>
                  <a:gd name="T49" fmla="*/ 18 h 404"/>
                  <a:gd name="T50" fmla="*/ 290 w 444"/>
                  <a:gd name="T51" fmla="*/ 9 h 404"/>
                  <a:gd name="T52" fmla="*/ 277 w 444"/>
                  <a:gd name="T53" fmla="*/ 5 h 404"/>
                  <a:gd name="T54" fmla="*/ 248 w 444"/>
                  <a:gd name="T55" fmla="*/ 6 h 404"/>
                  <a:gd name="T56" fmla="*/ 240 w 444"/>
                  <a:gd name="T57" fmla="*/ 15 h 404"/>
                  <a:gd name="T58" fmla="*/ 227 w 444"/>
                  <a:gd name="T59" fmla="*/ 34 h 404"/>
                  <a:gd name="T60" fmla="*/ 212 w 444"/>
                  <a:gd name="T61" fmla="*/ 54 h 404"/>
                  <a:gd name="T62" fmla="*/ 156 w 444"/>
                  <a:gd name="T63" fmla="*/ 46 h 404"/>
                  <a:gd name="T64" fmla="*/ 136 w 444"/>
                  <a:gd name="T65" fmla="*/ 38 h 404"/>
                  <a:gd name="T66" fmla="*/ 123 w 444"/>
                  <a:gd name="T67" fmla="*/ 68 h 404"/>
                  <a:gd name="T68" fmla="*/ 98 w 444"/>
                  <a:gd name="T69" fmla="*/ 80 h 404"/>
                  <a:gd name="T70" fmla="*/ 44 w 444"/>
                  <a:gd name="T71" fmla="*/ 88 h 404"/>
                  <a:gd name="T72" fmla="*/ 16 w 444"/>
                  <a:gd name="T73" fmla="*/ 134 h 404"/>
                  <a:gd name="T74" fmla="*/ 12 w 444"/>
                  <a:gd name="T75" fmla="*/ 168 h 404"/>
                  <a:gd name="T76" fmla="*/ 0 w 444"/>
                  <a:gd name="T77" fmla="*/ 190 h 404"/>
                  <a:gd name="T78" fmla="*/ 20 w 444"/>
                  <a:gd name="T79" fmla="*/ 220 h 404"/>
                  <a:gd name="T80" fmla="*/ 6 w 444"/>
                  <a:gd name="T81" fmla="*/ 255 h 404"/>
                  <a:gd name="T82" fmla="*/ 49 w 444"/>
                  <a:gd name="T83" fmla="*/ 279 h 404"/>
                  <a:gd name="T84" fmla="*/ 70 w 444"/>
                  <a:gd name="T85" fmla="*/ 259 h 404"/>
                  <a:gd name="T86" fmla="*/ 57 w 444"/>
                  <a:gd name="T87" fmla="*/ 227 h 404"/>
                  <a:gd name="T88" fmla="*/ 101 w 444"/>
                  <a:gd name="T89" fmla="*/ 219 h 404"/>
                  <a:gd name="T90" fmla="*/ 133 w 444"/>
                  <a:gd name="T91" fmla="*/ 269 h 404"/>
                  <a:gd name="T92" fmla="*/ 150 w 444"/>
                  <a:gd name="T93" fmla="*/ 312 h 404"/>
                  <a:gd name="T94" fmla="*/ 170 w 444"/>
                  <a:gd name="T95" fmla="*/ 358 h 404"/>
                  <a:gd name="T96" fmla="*/ 205 w 444"/>
                  <a:gd name="T97" fmla="*/ 372 h 404"/>
                  <a:gd name="T98" fmla="*/ 237 w 444"/>
                  <a:gd name="T99" fmla="*/ 389 h 404"/>
                  <a:gd name="T100" fmla="*/ 305 w 444"/>
                  <a:gd name="T101" fmla="*/ 388 h 404"/>
                  <a:gd name="T102" fmla="*/ 320 w 444"/>
                  <a:gd name="T103" fmla="*/ 364 h 404"/>
                  <a:gd name="T104" fmla="*/ 362 w 444"/>
                  <a:gd name="T105" fmla="*/ 372 h 404"/>
                  <a:gd name="T106" fmla="*/ 365 w 444"/>
                  <a:gd name="T107" fmla="*/ 398 h 404"/>
                  <a:gd name="T108" fmla="*/ 373 w 444"/>
                  <a:gd name="T109" fmla="*/ 392 h 404"/>
                  <a:gd name="T110" fmla="*/ 385 w 444"/>
                  <a:gd name="T111" fmla="*/ 379 h 404"/>
                  <a:gd name="T112" fmla="*/ 403 w 444"/>
                  <a:gd name="T113" fmla="*/ 379 h 404"/>
                  <a:gd name="T114" fmla="*/ 404 w 444"/>
                  <a:gd name="T115" fmla="*/ 360 h 404"/>
                  <a:gd name="T116" fmla="*/ 404 w 444"/>
                  <a:gd name="T117" fmla="*/ 350 h 404"/>
                  <a:gd name="T118" fmla="*/ 409 w 444"/>
                  <a:gd name="T119" fmla="*/ 332 h 404"/>
                  <a:gd name="T120" fmla="*/ 417 w 444"/>
                  <a:gd name="T121" fmla="*/ 329 h 404"/>
                  <a:gd name="T122" fmla="*/ 443 w 444"/>
                  <a:gd name="T123" fmla="*/ 32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4" h="404">
                    <a:moveTo>
                      <a:pt x="441" y="320"/>
                    </a:moveTo>
                    <a:lnTo>
                      <a:pt x="441" y="320"/>
                    </a:lnTo>
                    <a:lnTo>
                      <a:pt x="437" y="318"/>
                    </a:lnTo>
                    <a:lnTo>
                      <a:pt x="433" y="316"/>
                    </a:lnTo>
                    <a:lnTo>
                      <a:pt x="433" y="316"/>
                    </a:lnTo>
                    <a:lnTo>
                      <a:pt x="429" y="315"/>
                    </a:lnTo>
                    <a:lnTo>
                      <a:pt x="427" y="316"/>
                    </a:lnTo>
                    <a:lnTo>
                      <a:pt x="427" y="316"/>
                    </a:lnTo>
                    <a:lnTo>
                      <a:pt x="425" y="319"/>
                    </a:lnTo>
                    <a:lnTo>
                      <a:pt x="423" y="322"/>
                    </a:lnTo>
                    <a:lnTo>
                      <a:pt x="423" y="322"/>
                    </a:lnTo>
                    <a:lnTo>
                      <a:pt x="418" y="323"/>
                    </a:lnTo>
                    <a:lnTo>
                      <a:pt x="415" y="323"/>
                    </a:lnTo>
                    <a:lnTo>
                      <a:pt x="413" y="323"/>
                    </a:lnTo>
                    <a:lnTo>
                      <a:pt x="413" y="323"/>
                    </a:lnTo>
                    <a:lnTo>
                      <a:pt x="413" y="322"/>
                    </a:lnTo>
                    <a:lnTo>
                      <a:pt x="414" y="320"/>
                    </a:lnTo>
                    <a:lnTo>
                      <a:pt x="415" y="318"/>
                    </a:lnTo>
                    <a:lnTo>
                      <a:pt x="415" y="318"/>
                    </a:lnTo>
                    <a:lnTo>
                      <a:pt x="416" y="316"/>
                    </a:lnTo>
                    <a:lnTo>
                      <a:pt x="417" y="315"/>
                    </a:lnTo>
                    <a:lnTo>
                      <a:pt x="416" y="314"/>
                    </a:lnTo>
                    <a:lnTo>
                      <a:pt x="416" y="314"/>
                    </a:lnTo>
                    <a:lnTo>
                      <a:pt x="415" y="313"/>
                    </a:lnTo>
                    <a:lnTo>
                      <a:pt x="414" y="314"/>
                    </a:lnTo>
                    <a:lnTo>
                      <a:pt x="414" y="314"/>
                    </a:lnTo>
                    <a:lnTo>
                      <a:pt x="411" y="315"/>
                    </a:lnTo>
                    <a:lnTo>
                      <a:pt x="411" y="315"/>
                    </a:lnTo>
                    <a:lnTo>
                      <a:pt x="410" y="316"/>
                    </a:lnTo>
                    <a:lnTo>
                      <a:pt x="410" y="316"/>
                    </a:lnTo>
                    <a:lnTo>
                      <a:pt x="410" y="319"/>
                    </a:lnTo>
                    <a:lnTo>
                      <a:pt x="410" y="320"/>
                    </a:lnTo>
                    <a:lnTo>
                      <a:pt x="409" y="320"/>
                    </a:lnTo>
                    <a:lnTo>
                      <a:pt x="409" y="320"/>
                    </a:lnTo>
                    <a:lnTo>
                      <a:pt x="407" y="320"/>
                    </a:lnTo>
                    <a:lnTo>
                      <a:pt x="406" y="319"/>
                    </a:lnTo>
                    <a:lnTo>
                      <a:pt x="405" y="317"/>
                    </a:lnTo>
                    <a:lnTo>
                      <a:pt x="405" y="316"/>
                    </a:lnTo>
                    <a:lnTo>
                      <a:pt x="405" y="316"/>
                    </a:lnTo>
                    <a:lnTo>
                      <a:pt x="406" y="313"/>
                    </a:lnTo>
                    <a:lnTo>
                      <a:pt x="406" y="311"/>
                    </a:lnTo>
                    <a:lnTo>
                      <a:pt x="405" y="312"/>
                    </a:lnTo>
                    <a:lnTo>
                      <a:pt x="405" y="312"/>
                    </a:lnTo>
                    <a:lnTo>
                      <a:pt x="405" y="314"/>
                    </a:lnTo>
                    <a:lnTo>
                      <a:pt x="405" y="315"/>
                    </a:lnTo>
                    <a:lnTo>
                      <a:pt x="404" y="315"/>
                    </a:lnTo>
                    <a:lnTo>
                      <a:pt x="404" y="315"/>
                    </a:lnTo>
                    <a:lnTo>
                      <a:pt x="402" y="313"/>
                    </a:lnTo>
                    <a:lnTo>
                      <a:pt x="401" y="313"/>
                    </a:lnTo>
                    <a:lnTo>
                      <a:pt x="401" y="313"/>
                    </a:lnTo>
                    <a:lnTo>
                      <a:pt x="401" y="313"/>
                    </a:lnTo>
                    <a:lnTo>
                      <a:pt x="402" y="315"/>
                    </a:lnTo>
                    <a:lnTo>
                      <a:pt x="402" y="316"/>
                    </a:lnTo>
                    <a:lnTo>
                      <a:pt x="401" y="317"/>
                    </a:lnTo>
                    <a:lnTo>
                      <a:pt x="401" y="317"/>
                    </a:lnTo>
                    <a:lnTo>
                      <a:pt x="397" y="316"/>
                    </a:lnTo>
                    <a:lnTo>
                      <a:pt x="396" y="315"/>
                    </a:lnTo>
                    <a:lnTo>
                      <a:pt x="396" y="314"/>
                    </a:lnTo>
                    <a:lnTo>
                      <a:pt x="396" y="314"/>
                    </a:lnTo>
                    <a:lnTo>
                      <a:pt x="396" y="312"/>
                    </a:lnTo>
                    <a:lnTo>
                      <a:pt x="395" y="314"/>
                    </a:lnTo>
                    <a:lnTo>
                      <a:pt x="395" y="314"/>
                    </a:lnTo>
                    <a:lnTo>
                      <a:pt x="392" y="316"/>
                    </a:lnTo>
                    <a:lnTo>
                      <a:pt x="392" y="315"/>
                    </a:lnTo>
                    <a:lnTo>
                      <a:pt x="392" y="314"/>
                    </a:lnTo>
                    <a:lnTo>
                      <a:pt x="392" y="314"/>
                    </a:lnTo>
                    <a:lnTo>
                      <a:pt x="391" y="312"/>
                    </a:lnTo>
                    <a:lnTo>
                      <a:pt x="391" y="312"/>
                    </a:lnTo>
                    <a:lnTo>
                      <a:pt x="390" y="312"/>
                    </a:lnTo>
                    <a:lnTo>
                      <a:pt x="390" y="312"/>
                    </a:lnTo>
                    <a:lnTo>
                      <a:pt x="388" y="314"/>
                    </a:lnTo>
                    <a:lnTo>
                      <a:pt x="387" y="315"/>
                    </a:lnTo>
                    <a:lnTo>
                      <a:pt x="387" y="315"/>
                    </a:lnTo>
                    <a:lnTo>
                      <a:pt x="387" y="312"/>
                    </a:lnTo>
                    <a:lnTo>
                      <a:pt x="386" y="311"/>
                    </a:lnTo>
                    <a:lnTo>
                      <a:pt x="387" y="309"/>
                    </a:lnTo>
                    <a:lnTo>
                      <a:pt x="387" y="309"/>
                    </a:lnTo>
                    <a:lnTo>
                      <a:pt x="388" y="307"/>
                    </a:lnTo>
                    <a:lnTo>
                      <a:pt x="388" y="307"/>
                    </a:lnTo>
                    <a:lnTo>
                      <a:pt x="388" y="307"/>
                    </a:lnTo>
                    <a:lnTo>
                      <a:pt x="388" y="307"/>
                    </a:lnTo>
                    <a:lnTo>
                      <a:pt x="385" y="307"/>
                    </a:lnTo>
                    <a:lnTo>
                      <a:pt x="383" y="306"/>
                    </a:lnTo>
                    <a:lnTo>
                      <a:pt x="382" y="305"/>
                    </a:lnTo>
                    <a:lnTo>
                      <a:pt x="382" y="305"/>
                    </a:lnTo>
                    <a:lnTo>
                      <a:pt x="381" y="303"/>
                    </a:lnTo>
                    <a:lnTo>
                      <a:pt x="380" y="300"/>
                    </a:lnTo>
                    <a:lnTo>
                      <a:pt x="380" y="300"/>
                    </a:lnTo>
                    <a:lnTo>
                      <a:pt x="379" y="299"/>
                    </a:lnTo>
                    <a:lnTo>
                      <a:pt x="378" y="298"/>
                    </a:lnTo>
                    <a:lnTo>
                      <a:pt x="379" y="296"/>
                    </a:lnTo>
                    <a:lnTo>
                      <a:pt x="379" y="296"/>
                    </a:lnTo>
                    <a:lnTo>
                      <a:pt x="380" y="296"/>
                    </a:lnTo>
                    <a:lnTo>
                      <a:pt x="380" y="296"/>
                    </a:lnTo>
                    <a:lnTo>
                      <a:pt x="379" y="297"/>
                    </a:lnTo>
                    <a:lnTo>
                      <a:pt x="380" y="297"/>
                    </a:lnTo>
                    <a:lnTo>
                      <a:pt x="380" y="297"/>
                    </a:lnTo>
                    <a:lnTo>
                      <a:pt x="382" y="298"/>
                    </a:lnTo>
                    <a:lnTo>
                      <a:pt x="382" y="298"/>
                    </a:lnTo>
                    <a:lnTo>
                      <a:pt x="382" y="297"/>
                    </a:lnTo>
                    <a:lnTo>
                      <a:pt x="382" y="297"/>
                    </a:lnTo>
                    <a:lnTo>
                      <a:pt x="381" y="295"/>
                    </a:lnTo>
                    <a:lnTo>
                      <a:pt x="381" y="294"/>
                    </a:lnTo>
                    <a:lnTo>
                      <a:pt x="381" y="293"/>
                    </a:lnTo>
                    <a:lnTo>
                      <a:pt x="381" y="293"/>
                    </a:lnTo>
                    <a:lnTo>
                      <a:pt x="382" y="292"/>
                    </a:lnTo>
                    <a:lnTo>
                      <a:pt x="384" y="288"/>
                    </a:lnTo>
                    <a:lnTo>
                      <a:pt x="384" y="288"/>
                    </a:lnTo>
                    <a:lnTo>
                      <a:pt x="387" y="286"/>
                    </a:lnTo>
                    <a:lnTo>
                      <a:pt x="388" y="286"/>
                    </a:lnTo>
                    <a:lnTo>
                      <a:pt x="388" y="284"/>
                    </a:lnTo>
                    <a:lnTo>
                      <a:pt x="388" y="284"/>
                    </a:lnTo>
                    <a:lnTo>
                      <a:pt x="388" y="280"/>
                    </a:lnTo>
                    <a:lnTo>
                      <a:pt x="388" y="279"/>
                    </a:lnTo>
                    <a:lnTo>
                      <a:pt x="389" y="278"/>
                    </a:lnTo>
                    <a:lnTo>
                      <a:pt x="389" y="278"/>
                    </a:lnTo>
                    <a:lnTo>
                      <a:pt x="391" y="275"/>
                    </a:lnTo>
                    <a:lnTo>
                      <a:pt x="393" y="274"/>
                    </a:lnTo>
                    <a:lnTo>
                      <a:pt x="395" y="274"/>
                    </a:lnTo>
                    <a:lnTo>
                      <a:pt x="395" y="274"/>
                    </a:lnTo>
                    <a:lnTo>
                      <a:pt x="400" y="274"/>
                    </a:lnTo>
                    <a:lnTo>
                      <a:pt x="404" y="275"/>
                    </a:lnTo>
                    <a:lnTo>
                      <a:pt x="404" y="275"/>
                    </a:lnTo>
                    <a:lnTo>
                      <a:pt x="406" y="275"/>
                    </a:lnTo>
                    <a:lnTo>
                      <a:pt x="408" y="274"/>
                    </a:lnTo>
                    <a:lnTo>
                      <a:pt x="413" y="272"/>
                    </a:lnTo>
                    <a:lnTo>
                      <a:pt x="413" y="272"/>
                    </a:lnTo>
                    <a:lnTo>
                      <a:pt x="419" y="271"/>
                    </a:lnTo>
                    <a:lnTo>
                      <a:pt x="420" y="271"/>
                    </a:lnTo>
                    <a:lnTo>
                      <a:pt x="421" y="271"/>
                    </a:lnTo>
                    <a:lnTo>
                      <a:pt x="420" y="271"/>
                    </a:lnTo>
                    <a:lnTo>
                      <a:pt x="420" y="271"/>
                    </a:lnTo>
                    <a:lnTo>
                      <a:pt x="417" y="269"/>
                    </a:lnTo>
                    <a:lnTo>
                      <a:pt x="416" y="269"/>
                    </a:lnTo>
                    <a:lnTo>
                      <a:pt x="416" y="268"/>
                    </a:lnTo>
                    <a:lnTo>
                      <a:pt x="416" y="268"/>
                    </a:lnTo>
                    <a:lnTo>
                      <a:pt x="416" y="266"/>
                    </a:lnTo>
                    <a:lnTo>
                      <a:pt x="415" y="264"/>
                    </a:lnTo>
                    <a:lnTo>
                      <a:pt x="415" y="264"/>
                    </a:lnTo>
                    <a:lnTo>
                      <a:pt x="413" y="262"/>
                    </a:lnTo>
                    <a:lnTo>
                      <a:pt x="413" y="262"/>
                    </a:lnTo>
                    <a:lnTo>
                      <a:pt x="413" y="261"/>
                    </a:lnTo>
                    <a:lnTo>
                      <a:pt x="413" y="261"/>
                    </a:lnTo>
                    <a:lnTo>
                      <a:pt x="415" y="258"/>
                    </a:lnTo>
                    <a:lnTo>
                      <a:pt x="415" y="255"/>
                    </a:lnTo>
                    <a:lnTo>
                      <a:pt x="415" y="255"/>
                    </a:lnTo>
                    <a:lnTo>
                      <a:pt x="415" y="255"/>
                    </a:lnTo>
                    <a:lnTo>
                      <a:pt x="412" y="258"/>
                    </a:lnTo>
                    <a:lnTo>
                      <a:pt x="411" y="260"/>
                    </a:lnTo>
                    <a:lnTo>
                      <a:pt x="410" y="262"/>
                    </a:lnTo>
                    <a:lnTo>
                      <a:pt x="410" y="262"/>
                    </a:lnTo>
                    <a:lnTo>
                      <a:pt x="409" y="266"/>
                    </a:lnTo>
                    <a:lnTo>
                      <a:pt x="408" y="267"/>
                    </a:lnTo>
                    <a:lnTo>
                      <a:pt x="407" y="267"/>
                    </a:lnTo>
                    <a:lnTo>
                      <a:pt x="407" y="267"/>
                    </a:lnTo>
                    <a:lnTo>
                      <a:pt x="405" y="267"/>
                    </a:lnTo>
                    <a:lnTo>
                      <a:pt x="404" y="266"/>
                    </a:lnTo>
                    <a:lnTo>
                      <a:pt x="401" y="265"/>
                    </a:lnTo>
                    <a:lnTo>
                      <a:pt x="401" y="265"/>
                    </a:lnTo>
                    <a:lnTo>
                      <a:pt x="400" y="265"/>
                    </a:lnTo>
                    <a:lnTo>
                      <a:pt x="398" y="266"/>
                    </a:lnTo>
                    <a:lnTo>
                      <a:pt x="398" y="267"/>
                    </a:lnTo>
                    <a:lnTo>
                      <a:pt x="397" y="267"/>
                    </a:lnTo>
                    <a:lnTo>
                      <a:pt x="397" y="267"/>
                    </a:lnTo>
                    <a:lnTo>
                      <a:pt x="395" y="267"/>
                    </a:lnTo>
                    <a:lnTo>
                      <a:pt x="394" y="266"/>
                    </a:lnTo>
                    <a:lnTo>
                      <a:pt x="392" y="263"/>
                    </a:lnTo>
                    <a:lnTo>
                      <a:pt x="392" y="261"/>
                    </a:lnTo>
                    <a:lnTo>
                      <a:pt x="392" y="261"/>
                    </a:lnTo>
                    <a:lnTo>
                      <a:pt x="393" y="256"/>
                    </a:lnTo>
                    <a:lnTo>
                      <a:pt x="393" y="255"/>
                    </a:lnTo>
                    <a:lnTo>
                      <a:pt x="393" y="255"/>
                    </a:lnTo>
                    <a:lnTo>
                      <a:pt x="393" y="255"/>
                    </a:lnTo>
                    <a:lnTo>
                      <a:pt x="391" y="255"/>
                    </a:lnTo>
                    <a:lnTo>
                      <a:pt x="390" y="256"/>
                    </a:lnTo>
                    <a:lnTo>
                      <a:pt x="390" y="259"/>
                    </a:lnTo>
                    <a:lnTo>
                      <a:pt x="390" y="259"/>
                    </a:lnTo>
                    <a:lnTo>
                      <a:pt x="389" y="264"/>
                    </a:lnTo>
                    <a:lnTo>
                      <a:pt x="389" y="265"/>
                    </a:lnTo>
                    <a:lnTo>
                      <a:pt x="388" y="266"/>
                    </a:lnTo>
                    <a:lnTo>
                      <a:pt x="388" y="266"/>
                    </a:lnTo>
                    <a:lnTo>
                      <a:pt x="385" y="266"/>
                    </a:lnTo>
                    <a:lnTo>
                      <a:pt x="384" y="265"/>
                    </a:lnTo>
                    <a:lnTo>
                      <a:pt x="384" y="265"/>
                    </a:lnTo>
                    <a:lnTo>
                      <a:pt x="383" y="263"/>
                    </a:lnTo>
                    <a:lnTo>
                      <a:pt x="382" y="262"/>
                    </a:lnTo>
                    <a:lnTo>
                      <a:pt x="382" y="262"/>
                    </a:lnTo>
                    <a:lnTo>
                      <a:pt x="380" y="262"/>
                    </a:lnTo>
                    <a:lnTo>
                      <a:pt x="379" y="262"/>
                    </a:lnTo>
                    <a:lnTo>
                      <a:pt x="379" y="262"/>
                    </a:lnTo>
                    <a:lnTo>
                      <a:pt x="377" y="260"/>
                    </a:lnTo>
                    <a:lnTo>
                      <a:pt x="375" y="259"/>
                    </a:lnTo>
                    <a:lnTo>
                      <a:pt x="375" y="259"/>
                    </a:lnTo>
                    <a:lnTo>
                      <a:pt x="373" y="260"/>
                    </a:lnTo>
                    <a:lnTo>
                      <a:pt x="372" y="262"/>
                    </a:lnTo>
                    <a:lnTo>
                      <a:pt x="372" y="262"/>
                    </a:lnTo>
                    <a:lnTo>
                      <a:pt x="370" y="263"/>
                    </a:lnTo>
                    <a:lnTo>
                      <a:pt x="368" y="263"/>
                    </a:lnTo>
                    <a:lnTo>
                      <a:pt x="368" y="263"/>
                    </a:lnTo>
                    <a:lnTo>
                      <a:pt x="364" y="262"/>
                    </a:lnTo>
                    <a:lnTo>
                      <a:pt x="363" y="261"/>
                    </a:lnTo>
                    <a:lnTo>
                      <a:pt x="362" y="260"/>
                    </a:lnTo>
                    <a:lnTo>
                      <a:pt x="362" y="260"/>
                    </a:lnTo>
                    <a:lnTo>
                      <a:pt x="363" y="259"/>
                    </a:lnTo>
                    <a:lnTo>
                      <a:pt x="364" y="258"/>
                    </a:lnTo>
                    <a:lnTo>
                      <a:pt x="364" y="258"/>
                    </a:lnTo>
                    <a:lnTo>
                      <a:pt x="366" y="258"/>
                    </a:lnTo>
                    <a:lnTo>
                      <a:pt x="369" y="256"/>
                    </a:lnTo>
                    <a:lnTo>
                      <a:pt x="369" y="256"/>
                    </a:lnTo>
                    <a:lnTo>
                      <a:pt x="370" y="253"/>
                    </a:lnTo>
                    <a:lnTo>
                      <a:pt x="372" y="250"/>
                    </a:lnTo>
                    <a:lnTo>
                      <a:pt x="372" y="250"/>
                    </a:lnTo>
                    <a:lnTo>
                      <a:pt x="373" y="249"/>
                    </a:lnTo>
                    <a:lnTo>
                      <a:pt x="376" y="249"/>
                    </a:lnTo>
                    <a:lnTo>
                      <a:pt x="376" y="249"/>
                    </a:lnTo>
                    <a:lnTo>
                      <a:pt x="377" y="248"/>
                    </a:lnTo>
                    <a:lnTo>
                      <a:pt x="378" y="247"/>
                    </a:lnTo>
                    <a:lnTo>
                      <a:pt x="379" y="245"/>
                    </a:lnTo>
                    <a:lnTo>
                      <a:pt x="380" y="244"/>
                    </a:lnTo>
                    <a:lnTo>
                      <a:pt x="380" y="244"/>
                    </a:lnTo>
                    <a:lnTo>
                      <a:pt x="384" y="243"/>
                    </a:lnTo>
                    <a:lnTo>
                      <a:pt x="385" y="242"/>
                    </a:lnTo>
                    <a:lnTo>
                      <a:pt x="384" y="242"/>
                    </a:lnTo>
                    <a:lnTo>
                      <a:pt x="384" y="242"/>
                    </a:lnTo>
                    <a:lnTo>
                      <a:pt x="380" y="242"/>
                    </a:lnTo>
                    <a:lnTo>
                      <a:pt x="379" y="242"/>
                    </a:lnTo>
                    <a:lnTo>
                      <a:pt x="379" y="241"/>
                    </a:lnTo>
                    <a:lnTo>
                      <a:pt x="379" y="241"/>
                    </a:lnTo>
                    <a:lnTo>
                      <a:pt x="379" y="239"/>
                    </a:lnTo>
                    <a:lnTo>
                      <a:pt x="379" y="239"/>
                    </a:lnTo>
                    <a:lnTo>
                      <a:pt x="378" y="239"/>
                    </a:lnTo>
                    <a:lnTo>
                      <a:pt x="378" y="239"/>
                    </a:lnTo>
                    <a:lnTo>
                      <a:pt x="375" y="242"/>
                    </a:lnTo>
                    <a:lnTo>
                      <a:pt x="373" y="243"/>
                    </a:lnTo>
                    <a:lnTo>
                      <a:pt x="372" y="243"/>
                    </a:lnTo>
                    <a:lnTo>
                      <a:pt x="372" y="243"/>
                    </a:lnTo>
                    <a:lnTo>
                      <a:pt x="370" y="242"/>
                    </a:lnTo>
                    <a:lnTo>
                      <a:pt x="370" y="241"/>
                    </a:lnTo>
                    <a:lnTo>
                      <a:pt x="370" y="241"/>
                    </a:lnTo>
                    <a:lnTo>
                      <a:pt x="371" y="240"/>
                    </a:lnTo>
                    <a:lnTo>
                      <a:pt x="370" y="239"/>
                    </a:lnTo>
                    <a:lnTo>
                      <a:pt x="369" y="240"/>
                    </a:lnTo>
                    <a:lnTo>
                      <a:pt x="369" y="240"/>
                    </a:lnTo>
                    <a:lnTo>
                      <a:pt x="365" y="241"/>
                    </a:lnTo>
                    <a:lnTo>
                      <a:pt x="364" y="242"/>
                    </a:lnTo>
                    <a:lnTo>
                      <a:pt x="364" y="244"/>
                    </a:lnTo>
                    <a:lnTo>
                      <a:pt x="364" y="244"/>
                    </a:lnTo>
                    <a:lnTo>
                      <a:pt x="363" y="244"/>
                    </a:lnTo>
                    <a:lnTo>
                      <a:pt x="362" y="245"/>
                    </a:lnTo>
                    <a:lnTo>
                      <a:pt x="360" y="246"/>
                    </a:lnTo>
                    <a:lnTo>
                      <a:pt x="360" y="246"/>
                    </a:lnTo>
                    <a:lnTo>
                      <a:pt x="358" y="248"/>
                    </a:lnTo>
                    <a:lnTo>
                      <a:pt x="358" y="248"/>
                    </a:lnTo>
                    <a:lnTo>
                      <a:pt x="356" y="248"/>
                    </a:lnTo>
                    <a:lnTo>
                      <a:pt x="356" y="248"/>
                    </a:lnTo>
                    <a:lnTo>
                      <a:pt x="355" y="246"/>
                    </a:lnTo>
                    <a:lnTo>
                      <a:pt x="355" y="244"/>
                    </a:lnTo>
                    <a:lnTo>
                      <a:pt x="355" y="244"/>
                    </a:lnTo>
                    <a:lnTo>
                      <a:pt x="355" y="243"/>
                    </a:lnTo>
                    <a:lnTo>
                      <a:pt x="355" y="244"/>
                    </a:lnTo>
                    <a:lnTo>
                      <a:pt x="355" y="244"/>
                    </a:lnTo>
                    <a:lnTo>
                      <a:pt x="352" y="245"/>
                    </a:lnTo>
                    <a:lnTo>
                      <a:pt x="349" y="245"/>
                    </a:lnTo>
                    <a:lnTo>
                      <a:pt x="349" y="245"/>
                    </a:lnTo>
                    <a:lnTo>
                      <a:pt x="348" y="243"/>
                    </a:lnTo>
                    <a:lnTo>
                      <a:pt x="347" y="241"/>
                    </a:lnTo>
                    <a:lnTo>
                      <a:pt x="347" y="240"/>
                    </a:lnTo>
                    <a:lnTo>
                      <a:pt x="347" y="240"/>
                    </a:lnTo>
                    <a:lnTo>
                      <a:pt x="348" y="236"/>
                    </a:lnTo>
                    <a:lnTo>
                      <a:pt x="349" y="235"/>
                    </a:lnTo>
                    <a:lnTo>
                      <a:pt x="350" y="234"/>
                    </a:lnTo>
                    <a:lnTo>
                      <a:pt x="350" y="234"/>
                    </a:lnTo>
                    <a:lnTo>
                      <a:pt x="353" y="233"/>
                    </a:lnTo>
                    <a:lnTo>
                      <a:pt x="354" y="232"/>
                    </a:lnTo>
                    <a:lnTo>
                      <a:pt x="355" y="231"/>
                    </a:lnTo>
                    <a:lnTo>
                      <a:pt x="355" y="231"/>
                    </a:lnTo>
                    <a:lnTo>
                      <a:pt x="354" y="229"/>
                    </a:lnTo>
                    <a:lnTo>
                      <a:pt x="353" y="228"/>
                    </a:lnTo>
                    <a:lnTo>
                      <a:pt x="353" y="227"/>
                    </a:lnTo>
                    <a:lnTo>
                      <a:pt x="353" y="227"/>
                    </a:lnTo>
                    <a:lnTo>
                      <a:pt x="355" y="223"/>
                    </a:lnTo>
                    <a:lnTo>
                      <a:pt x="358" y="219"/>
                    </a:lnTo>
                    <a:lnTo>
                      <a:pt x="358" y="219"/>
                    </a:lnTo>
                    <a:lnTo>
                      <a:pt x="360" y="217"/>
                    </a:lnTo>
                    <a:lnTo>
                      <a:pt x="362" y="216"/>
                    </a:lnTo>
                    <a:lnTo>
                      <a:pt x="364" y="215"/>
                    </a:lnTo>
                    <a:lnTo>
                      <a:pt x="365" y="213"/>
                    </a:lnTo>
                    <a:lnTo>
                      <a:pt x="365" y="213"/>
                    </a:lnTo>
                    <a:lnTo>
                      <a:pt x="366" y="211"/>
                    </a:lnTo>
                    <a:lnTo>
                      <a:pt x="366" y="210"/>
                    </a:lnTo>
                    <a:lnTo>
                      <a:pt x="366" y="208"/>
                    </a:lnTo>
                    <a:lnTo>
                      <a:pt x="368" y="207"/>
                    </a:lnTo>
                    <a:lnTo>
                      <a:pt x="368" y="207"/>
                    </a:lnTo>
                    <a:lnTo>
                      <a:pt x="372" y="204"/>
                    </a:lnTo>
                    <a:lnTo>
                      <a:pt x="373" y="202"/>
                    </a:lnTo>
                    <a:lnTo>
                      <a:pt x="373" y="200"/>
                    </a:lnTo>
                    <a:lnTo>
                      <a:pt x="373" y="200"/>
                    </a:lnTo>
                    <a:lnTo>
                      <a:pt x="372" y="196"/>
                    </a:lnTo>
                    <a:lnTo>
                      <a:pt x="372" y="193"/>
                    </a:lnTo>
                    <a:lnTo>
                      <a:pt x="373" y="192"/>
                    </a:lnTo>
                    <a:lnTo>
                      <a:pt x="373" y="192"/>
                    </a:lnTo>
                    <a:lnTo>
                      <a:pt x="376" y="189"/>
                    </a:lnTo>
                    <a:lnTo>
                      <a:pt x="376" y="189"/>
                    </a:lnTo>
                    <a:lnTo>
                      <a:pt x="378" y="185"/>
                    </a:lnTo>
                    <a:lnTo>
                      <a:pt x="379" y="183"/>
                    </a:lnTo>
                    <a:lnTo>
                      <a:pt x="379" y="183"/>
                    </a:lnTo>
                    <a:lnTo>
                      <a:pt x="377" y="183"/>
                    </a:lnTo>
                    <a:lnTo>
                      <a:pt x="374" y="183"/>
                    </a:lnTo>
                    <a:lnTo>
                      <a:pt x="374" y="183"/>
                    </a:lnTo>
                    <a:lnTo>
                      <a:pt x="371" y="184"/>
                    </a:lnTo>
                    <a:lnTo>
                      <a:pt x="368" y="185"/>
                    </a:lnTo>
                    <a:lnTo>
                      <a:pt x="368" y="185"/>
                    </a:lnTo>
                    <a:lnTo>
                      <a:pt x="365" y="187"/>
                    </a:lnTo>
                    <a:lnTo>
                      <a:pt x="361" y="188"/>
                    </a:lnTo>
                    <a:lnTo>
                      <a:pt x="361" y="188"/>
                    </a:lnTo>
                    <a:lnTo>
                      <a:pt x="356" y="188"/>
                    </a:lnTo>
                    <a:lnTo>
                      <a:pt x="352" y="188"/>
                    </a:lnTo>
                    <a:lnTo>
                      <a:pt x="352" y="188"/>
                    </a:lnTo>
                    <a:lnTo>
                      <a:pt x="346" y="190"/>
                    </a:lnTo>
                    <a:lnTo>
                      <a:pt x="340" y="191"/>
                    </a:lnTo>
                    <a:lnTo>
                      <a:pt x="340" y="191"/>
                    </a:lnTo>
                    <a:lnTo>
                      <a:pt x="338" y="190"/>
                    </a:lnTo>
                    <a:lnTo>
                      <a:pt x="336" y="189"/>
                    </a:lnTo>
                    <a:lnTo>
                      <a:pt x="336" y="189"/>
                    </a:lnTo>
                    <a:lnTo>
                      <a:pt x="333" y="188"/>
                    </a:lnTo>
                    <a:lnTo>
                      <a:pt x="331" y="188"/>
                    </a:lnTo>
                    <a:lnTo>
                      <a:pt x="331" y="188"/>
                    </a:lnTo>
                    <a:lnTo>
                      <a:pt x="329" y="188"/>
                    </a:lnTo>
                    <a:lnTo>
                      <a:pt x="327" y="189"/>
                    </a:lnTo>
                    <a:lnTo>
                      <a:pt x="327" y="189"/>
                    </a:lnTo>
                    <a:lnTo>
                      <a:pt x="321" y="189"/>
                    </a:lnTo>
                    <a:lnTo>
                      <a:pt x="319" y="188"/>
                    </a:lnTo>
                    <a:lnTo>
                      <a:pt x="318" y="187"/>
                    </a:lnTo>
                    <a:lnTo>
                      <a:pt x="318" y="187"/>
                    </a:lnTo>
                    <a:lnTo>
                      <a:pt x="319" y="185"/>
                    </a:lnTo>
                    <a:lnTo>
                      <a:pt x="319" y="185"/>
                    </a:lnTo>
                    <a:lnTo>
                      <a:pt x="319" y="184"/>
                    </a:lnTo>
                    <a:lnTo>
                      <a:pt x="319" y="184"/>
                    </a:lnTo>
                    <a:lnTo>
                      <a:pt x="314" y="181"/>
                    </a:lnTo>
                    <a:lnTo>
                      <a:pt x="312" y="180"/>
                    </a:lnTo>
                    <a:lnTo>
                      <a:pt x="311" y="180"/>
                    </a:lnTo>
                    <a:lnTo>
                      <a:pt x="311" y="180"/>
                    </a:lnTo>
                    <a:lnTo>
                      <a:pt x="310" y="181"/>
                    </a:lnTo>
                    <a:lnTo>
                      <a:pt x="309" y="182"/>
                    </a:lnTo>
                    <a:lnTo>
                      <a:pt x="309" y="182"/>
                    </a:lnTo>
                    <a:lnTo>
                      <a:pt x="309" y="184"/>
                    </a:lnTo>
                    <a:lnTo>
                      <a:pt x="309" y="186"/>
                    </a:lnTo>
                    <a:lnTo>
                      <a:pt x="309" y="186"/>
                    </a:lnTo>
                    <a:lnTo>
                      <a:pt x="306" y="184"/>
                    </a:lnTo>
                    <a:lnTo>
                      <a:pt x="305" y="183"/>
                    </a:lnTo>
                    <a:lnTo>
                      <a:pt x="305" y="182"/>
                    </a:lnTo>
                    <a:lnTo>
                      <a:pt x="305" y="182"/>
                    </a:lnTo>
                    <a:lnTo>
                      <a:pt x="306" y="179"/>
                    </a:lnTo>
                    <a:lnTo>
                      <a:pt x="306" y="178"/>
                    </a:lnTo>
                    <a:lnTo>
                      <a:pt x="305" y="177"/>
                    </a:lnTo>
                    <a:lnTo>
                      <a:pt x="305" y="177"/>
                    </a:lnTo>
                    <a:lnTo>
                      <a:pt x="303" y="177"/>
                    </a:lnTo>
                    <a:lnTo>
                      <a:pt x="301" y="178"/>
                    </a:lnTo>
                    <a:lnTo>
                      <a:pt x="301" y="178"/>
                    </a:lnTo>
                    <a:lnTo>
                      <a:pt x="303" y="181"/>
                    </a:lnTo>
                    <a:lnTo>
                      <a:pt x="303" y="182"/>
                    </a:lnTo>
                    <a:lnTo>
                      <a:pt x="303" y="182"/>
                    </a:lnTo>
                    <a:lnTo>
                      <a:pt x="303" y="182"/>
                    </a:lnTo>
                    <a:lnTo>
                      <a:pt x="299" y="180"/>
                    </a:lnTo>
                    <a:lnTo>
                      <a:pt x="298" y="179"/>
                    </a:lnTo>
                    <a:lnTo>
                      <a:pt x="298" y="179"/>
                    </a:lnTo>
                    <a:lnTo>
                      <a:pt x="297" y="179"/>
                    </a:lnTo>
                    <a:lnTo>
                      <a:pt x="296" y="179"/>
                    </a:lnTo>
                    <a:lnTo>
                      <a:pt x="296" y="180"/>
                    </a:lnTo>
                    <a:lnTo>
                      <a:pt x="296" y="180"/>
                    </a:lnTo>
                    <a:lnTo>
                      <a:pt x="298" y="184"/>
                    </a:lnTo>
                    <a:lnTo>
                      <a:pt x="299" y="185"/>
                    </a:lnTo>
                    <a:lnTo>
                      <a:pt x="298" y="185"/>
                    </a:lnTo>
                    <a:lnTo>
                      <a:pt x="298" y="185"/>
                    </a:lnTo>
                    <a:lnTo>
                      <a:pt x="297" y="184"/>
                    </a:lnTo>
                    <a:lnTo>
                      <a:pt x="296" y="183"/>
                    </a:lnTo>
                    <a:lnTo>
                      <a:pt x="295" y="182"/>
                    </a:lnTo>
                    <a:lnTo>
                      <a:pt x="295" y="181"/>
                    </a:lnTo>
                    <a:lnTo>
                      <a:pt x="295" y="181"/>
                    </a:lnTo>
                    <a:lnTo>
                      <a:pt x="273" y="186"/>
                    </a:lnTo>
                    <a:lnTo>
                      <a:pt x="273" y="186"/>
                    </a:lnTo>
                    <a:lnTo>
                      <a:pt x="273" y="187"/>
                    </a:lnTo>
                    <a:lnTo>
                      <a:pt x="271" y="189"/>
                    </a:lnTo>
                    <a:lnTo>
                      <a:pt x="271" y="189"/>
                    </a:lnTo>
                    <a:lnTo>
                      <a:pt x="269" y="189"/>
                    </a:lnTo>
                    <a:lnTo>
                      <a:pt x="265" y="188"/>
                    </a:lnTo>
                    <a:lnTo>
                      <a:pt x="265" y="188"/>
                    </a:lnTo>
                    <a:lnTo>
                      <a:pt x="259" y="186"/>
                    </a:lnTo>
                    <a:lnTo>
                      <a:pt x="254" y="184"/>
                    </a:lnTo>
                    <a:lnTo>
                      <a:pt x="254" y="184"/>
                    </a:lnTo>
                    <a:lnTo>
                      <a:pt x="248" y="182"/>
                    </a:lnTo>
                    <a:lnTo>
                      <a:pt x="245" y="181"/>
                    </a:lnTo>
                    <a:lnTo>
                      <a:pt x="243" y="179"/>
                    </a:lnTo>
                    <a:lnTo>
                      <a:pt x="243" y="179"/>
                    </a:lnTo>
                    <a:lnTo>
                      <a:pt x="243" y="172"/>
                    </a:lnTo>
                    <a:lnTo>
                      <a:pt x="241" y="163"/>
                    </a:lnTo>
                    <a:lnTo>
                      <a:pt x="241" y="163"/>
                    </a:lnTo>
                    <a:lnTo>
                      <a:pt x="240" y="158"/>
                    </a:lnTo>
                    <a:lnTo>
                      <a:pt x="239" y="155"/>
                    </a:lnTo>
                    <a:lnTo>
                      <a:pt x="239" y="155"/>
                    </a:lnTo>
                    <a:lnTo>
                      <a:pt x="236" y="152"/>
                    </a:lnTo>
                    <a:lnTo>
                      <a:pt x="236" y="150"/>
                    </a:lnTo>
                    <a:lnTo>
                      <a:pt x="237" y="149"/>
                    </a:lnTo>
                    <a:lnTo>
                      <a:pt x="237" y="149"/>
                    </a:lnTo>
                    <a:lnTo>
                      <a:pt x="239" y="147"/>
                    </a:lnTo>
                    <a:lnTo>
                      <a:pt x="239" y="146"/>
                    </a:lnTo>
                    <a:lnTo>
                      <a:pt x="240" y="143"/>
                    </a:lnTo>
                    <a:lnTo>
                      <a:pt x="240" y="143"/>
                    </a:lnTo>
                    <a:lnTo>
                      <a:pt x="242" y="140"/>
                    </a:lnTo>
                    <a:lnTo>
                      <a:pt x="243" y="139"/>
                    </a:lnTo>
                    <a:lnTo>
                      <a:pt x="244" y="139"/>
                    </a:lnTo>
                    <a:lnTo>
                      <a:pt x="244" y="139"/>
                    </a:lnTo>
                    <a:lnTo>
                      <a:pt x="248" y="139"/>
                    </a:lnTo>
                    <a:lnTo>
                      <a:pt x="250" y="140"/>
                    </a:lnTo>
                    <a:lnTo>
                      <a:pt x="251" y="141"/>
                    </a:lnTo>
                    <a:lnTo>
                      <a:pt x="251" y="141"/>
                    </a:lnTo>
                    <a:lnTo>
                      <a:pt x="253" y="144"/>
                    </a:lnTo>
                    <a:lnTo>
                      <a:pt x="254" y="146"/>
                    </a:lnTo>
                    <a:lnTo>
                      <a:pt x="256" y="146"/>
                    </a:lnTo>
                    <a:lnTo>
                      <a:pt x="256" y="146"/>
                    </a:lnTo>
                    <a:lnTo>
                      <a:pt x="266" y="147"/>
                    </a:lnTo>
                    <a:lnTo>
                      <a:pt x="266" y="147"/>
                    </a:lnTo>
                    <a:lnTo>
                      <a:pt x="269" y="147"/>
                    </a:lnTo>
                    <a:lnTo>
                      <a:pt x="271" y="146"/>
                    </a:lnTo>
                    <a:lnTo>
                      <a:pt x="272" y="145"/>
                    </a:lnTo>
                    <a:lnTo>
                      <a:pt x="272" y="145"/>
                    </a:lnTo>
                    <a:lnTo>
                      <a:pt x="272" y="141"/>
                    </a:lnTo>
                    <a:lnTo>
                      <a:pt x="272" y="139"/>
                    </a:lnTo>
                    <a:lnTo>
                      <a:pt x="274" y="138"/>
                    </a:lnTo>
                    <a:lnTo>
                      <a:pt x="274" y="138"/>
                    </a:lnTo>
                    <a:lnTo>
                      <a:pt x="279" y="138"/>
                    </a:lnTo>
                    <a:lnTo>
                      <a:pt x="282" y="137"/>
                    </a:lnTo>
                    <a:lnTo>
                      <a:pt x="285" y="137"/>
                    </a:lnTo>
                    <a:lnTo>
                      <a:pt x="285" y="137"/>
                    </a:lnTo>
                    <a:lnTo>
                      <a:pt x="289" y="135"/>
                    </a:lnTo>
                    <a:lnTo>
                      <a:pt x="290" y="135"/>
                    </a:lnTo>
                    <a:lnTo>
                      <a:pt x="290" y="134"/>
                    </a:lnTo>
                    <a:lnTo>
                      <a:pt x="290" y="134"/>
                    </a:lnTo>
                    <a:lnTo>
                      <a:pt x="289" y="128"/>
                    </a:lnTo>
                    <a:lnTo>
                      <a:pt x="287" y="124"/>
                    </a:lnTo>
                    <a:lnTo>
                      <a:pt x="287" y="124"/>
                    </a:lnTo>
                    <a:lnTo>
                      <a:pt x="285" y="121"/>
                    </a:lnTo>
                    <a:lnTo>
                      <a:pt x="285" y="119"/>
                    </a:lnTo>
                    <a:lnTo>
                      <a:pt x="286" y="118"/>
                    </a:lnTo>
                    <a:lnTo>
                      <a:pt x="286" y="118"/>
                    </a:lnTo>
                    <a:lnTo>
                      <a:pt x="288" y="117"/>
                    </a:lnTo>
                    <a:lnTo>
                      <a:pt x="291" y="118"/>
                    </a:lnTo>
                    <a:lnTo>
                      <a:pt x="291" y="118"/>
                    </a:lnTo>
                    <a:lnTo>
                      <a:pt x="294" y="118"/>
                    </a:lnTo>
                    <a:lnTo>
                      <a:pt x="297" y="119"/>
                    </a:lnTo>
                    <a:lnTo>
                      <a:pt x="297" y="119"/>
                    </a:lnTo>
                    <a:lnTo>
                      <a:pt x="297" y="119"/>
                    </a:lnTo>
                    <a:lnTo>
                      <a:pt x="296" y="120"/>
                    </a:lnTo>
                    <a:lnTo>
                      <a:pt x="295" y="121"/>
                    </a:lnTo>
                    <a:lnTo>
                      <a:pt x="296" y="121"/>
                    </a:lnTo>
                    <a:lnTo>
                      <a:pt x="296" y="121"/>
                    </a:lnTo>
                    <a:lnTo>
                      <a:pt x="305" y="122"/>
                    </a:lnTo>
                    <a:lnTo>
                      <a:pt x="305" y="122"/>
                    </a:lnTo>
                    <a:lnTo>
                      <a:pt x="308" y="122"/>
                    </a:lnTo>
                    <a:lnTo>
                      <a:pt x="310" y="122"/>
                    </a:lnTo>
                    <a:lnTo>
                      <a:pt x="311" y="121"/>
                    </a:lnTo>
                    <a:lnTo>
                      <a:pt x="311" y="121"/>
                    </a:lnTo>
                    <a:lnTo>
                      <a:pt x="312" y="117"/>
                    </a:lnTo>
                    <a:lnTo>
                      <a:pt x="313" y="115"/>
                    </a:lnTo>
                    <a:lnTo>
                      <a:pt x="313" y="115"/>
                    </a:lnTo>
                    <a:lnTo>
                      <a:pt x="316" y="112"/>
                    </a:lnTo>
                    <a:lnTo>
                      <a:pt x="317" y="109"/>
                    </a:lnTo>
                    <a:lnTo>
                      <a:pt x="317" y="109"/>
                    </a:lnTo>
                    <a:lnTo>
                      <a:pt x="318" y="106"/>
                    </a:lnTo>
                    <a:lnTo>
                      <a:pt x="320" y="104"/>
                    </a:lnTo>
                    <a:lnTo>
                      <a:pt x="320" y="104"/>
                    </a:lnTo>
                    <a:lnTo>
                      <a:pt x="322" y="98"/>
                    </a:lnTo>
                    <a:lnTo>
                      <a:pt x="323" y="95"/>
                    </a:lnTo>
                    <a:lnTo>
                      <a:pt x="322" y="92"/>
                    </a:lnTo>
                    <a:lnTo>
                      <a:pt x="322" y="92"/>
                    </a:lnTo>
                    <a:lnTo>
                      <a:pt x="321" y="85"/>
                    </a:lnTo>
                    <a:lnTo>
                      <a:pt x="321" y="78"/>
                    </a:lnTo>
                    <a:lnTo>
                      <a:pt x="321" y="78"/>
                    </a:lnTo>
                    <a:lnTo>
                      <a:pt x="322" y="75"/>
                    </a:lnTo>
                    <a:lnTo>
                      <a:pt x="324" y="72"/>
                    </a:lnTo>
                    <a:lnTo>
                      <a:pt x="325" y="69"/>
                    </a:lnTo>
                    <a:lnTo>
                      <a:pt x="325" y="65"/>
                    </a:lnTo>
                    <a:lnTo>
                      <a:pt x="325" y="65"/>
                    </a:lnTo>
                    <a:lnTo>
                      <a:pt x="324" y="59"/>
                    </a:lnTo>
                    <a:lnTo>
                      <a:pt x="322" y="52"/>
                    </a:lnTo>
                    <a:lnTo>
                      <a:pt x="322" y="52"/>
                    </a:lnTo>
                    <a:lnTo>
                      <a:pt x="320" y="46"/>
                    </a:lnTo>
                    <a:lnTo>
                      <a:pt x="318" y="44"/>
                    </a:lnTo>
                    <a:lnTo>
                      <a:pt x="317" y="42"/>
                    </a:lnTo>
                    <a:lnTo>
                      <a:pt x="317" y="42"/>
                    </a:lnTo>
                    <a:lnTo>
                      <a:pt x="313" y="39"/>
                    </a:lnTo>
                    <a:lnTo>
                      <a:pt x="312" y="37"/>
                    </a:lnTo>
                    <a:lnTo>
                      <a:pt x="311" y="34"/>
                    </a:lnTo>
                    <a:lnTo>
                      <a:pt x="311" y="34"/>
                    </a:lnTo>
                    <a:lnTo>
                      <a:pt x="310" y="29"/>
                    </a:lnTo>
                    <a:lnTo>
                      <a:pt x="307" y="24"/>
                    </a:lnTo>
                    <a:lnTo>
                      <a:pt x="307" y="24"/>
                    </a:lnTo>
                    <a:lnTo>
                      <a:pt x="304" y="21"/>
                    </a:lnTo>
                    <a:lnTo>
                      <a:pt x="300" y="18"/>
                    </a:lnTo>
                    <a:lnTo>
                      <a:pt x="300" y="18"/>
                    </a:lnTo>
                    <a:lnTo>
                      <a:pt x="297" y="16"/>
                    </a:lnTo>
                    <a:lnTo>
                      <a:pt x="297" y="15"/>
                    </a:lnTo>
                    <a:lnTo>
                      <a:pt x="297" y="14"/>
                    </a:lnTo>
                    <a:lnTo>
                      <a:pt x="297" y="14"/>
                    </a:lnTo>
                    <a:lnTo>
                      <a:pt x="296" y="12"/>
                    </a:lnTo>
                    <a:lnTo>
                      <a:pt x="295" y="11"/>
                    </a:lnTo>
                    <a:lnTo>
                      <a:pt x="294" y="11"/>
                    </a:lnTo>
                    <a:lnTo>
                      <a:pt x="294" y="11"/>
                    </a:lnTo>
                    <a:lnTo>
                      <a:pt x="294" y="12"/>
                    </a:lnTo>
                    <a:lnTo>
                      <a:pt x="295" y="13"/>
                    </a:lnTo>
                    <a:lnTo>
                      <a:pt x="295" y="14"/>
                    </a:lnTo>
                    <a:lnTo>
                      <a:pt x="294" y="14"/>
                    </a:lnTo>
                    <a:lnTo>
                      <a:pt x="294" y="14"/>
                    </a:lnTo>
                    <a:lnTo>
                      <a:pt x="292" y="15"/>
                    </a:lnTo>
                    <a:lnTo>
                      <a:pt x="291" y="15"/>
                    </a:lnTo>
                    <a:lnTo>
                      <a:pt x="290" y="15"/>
                    </a:lnTo>
                    <a:lnTo>
                      <a:pt x="290" y="15"/>
                    </a:lnTo>
                    <a:lnTo>
                      <a:pt x="291" y="12"/>
                    </a:lnTo>
                    <a:lnTo>
                      <a:pt x="291" y="10"/>
                    </a:lnTo>
                    <a:lnTo>
                      <a:pt x="290" y="9"/>
                    </a:lnTo>
                    <a:lnTo>
                      <a:pt x="290" y="9"/>
                    </a:lnTo>
                    <a:lnTo>
                      <a:pt x="287" y="7"/>
                    </a:lnTo>
                    <a:lnTo>
                      <a:pt x="285" y="6"/>
                    </a:lnTo>
                    <a:lnTo>
                      <a:pt x="285" y="7"/>
                    </a:lnTo>
                    <a:lnTo>
                      <a:pt x="285" y="7"/>
                    </a:lnTo>
                    <a:lnTo>
                      <a:pt x="285" y="11"/>
                    </a:lnTo>
                    <a:lnTo>
                      <a:pt x="285" y="12"/>
                    </a:lnTo>
                    <a:lnTo>
                      <a:pt x="284" y="11"/>
                    </a:lnTo>
                    <a:lnTo>
                      <a:pt x="284" y="11"/>
                    </a:lnTo>
                    <a:lnTo>
                      <a:pt x="282" y="8"/>
                    </a:lnTo>
                    <a:lnTo>
                      <a:pt x="282" y="7"/>
                    </a:lnTo>
                    <a:lnTo>
                      <a:pt x="281" y="7"/>
                    </a:lnTo>
                    <a:lnTo>
                      <a:pt x="281" y="7"/>
                    </a:lnTo>
                    <a:lnTo>
                      <a:pt x="280" y="8"/>
                    </a:lnTo>
                    <a:lnTo>
                      <a:pt x="280" y="9"/>
                    </a:lnTo>
                    <a:lnTo>
                      <a:pt x="279" y="9"/>
                    </a:lnTo>
                    <a:lnTo>
                      <a:pt x="279" y="9"/>
                    </a:lnTo>
                    <a:lnTo>
                      <a:pt x="279" y="9"/>
                    </a:lnTo>
                    <a:lnTo>
                      <a:pt x="278" y="6"/>
                    </a:lnTo>
                    <a:lnTo>
                      <a:pt x="277" y="5"/>
                    </a:lnTo>
                    <a:lnTo>
                      <a:pt x="275" y="3"/>
                    </a:lnTo>
                    <a:lnTo>
                      <a:pt x="275" y="3"/>
                    </a:lnTo>
                    <a:lnTo>
                      <a:pt x="272" y="1"/>
                    </a:lnTo>
                    <a:lnTo>
                      <a:pt x="269" y="0"/>
                    </a:lnTo>
                    <a:lnTo>
                      <a:pt x="268" y="1"/>
                    </a:lnTo>
                    <a:lnTo>
                      <a:pt x="268" y="1"/>
                    </a:lnTo>
                    <a:lnTo>
                      <a:pt x="265" y="2"/>
                    </a:lnTo>
                    <a:lnTo>
                      <a:pt x="264" y="5"/>
                    </a:lnTo>
                    <a:lnTo>
                      <a:pt x="264" y="5"/>
                    </a:lnTo>
                    <a:lnTo>
                      <a:pt x="264" y="7"/>
                    </a:lnTo>
                    <a:lnTo>
                      <a:pt x="263" y="8"/>
                    </a:lnTo>
                    <a:lnTo>
                      <a:pt x="263" y="8"/>
                    </a:lnTo>
                    <a:lnTo>
                      <a:pt x="259" y="6"/>
                    </a:lnTo>
                    <a:lnTo>
                      <a:pt x="259" y="6"/>
                    </a:lnTo>
                    <a:lnTo>
                      <a:pt x="256" y="6"/>
                    </a:lnTo>
                    <a:lnTo>
                      <a:pt x="253" y="7"/>
                    </a:lnTo>
                    <a:lnTo>
                      <a:pt x="253" y="7"/>
                    </a:lnTo>
                    <a:lnTo>
                      <a:pt x="252" y="8"/>
                    </a:lnTo>
                    <a:lnTo>
                      <a:pt x="251" y="8"/>
                    </a:lnTo>
                    <a:lnTo>
                      <a:pt x="248" y="6"/>
                    </a:lnTo>
                    <a:lnTo>
                      <a:pt x="248" y="6"/>
                    </a:lnTo>
                    <a:lnTo>
                      <a:pt x="247" y="6"/>
                    </a:lnTo>
                    <a:lnTo>
                      <a:pt x="247" y="6"/>
                    </a:lnTo>
                    <a:lnTo>
                      <a:pt x="247" y="8"/>
                    </a:lnTo>
                    <a:lnTo>
                      <a:pt x="247" y="8"/>
                    </a:lnTo>
                    <a:lnTo>
                      <a:pt x="247" y="9"/>
                    </a:lnTo>
                    <a:lnTo>
                      <a:pt x="246" y="10"/>
                    </a:lnTo>
                    <a:lnTo>
                      <a:pt x="246" y="10"/>
                    </a:lnTo>
                    <a:lnTo>
                      <a:pt x="244" y="9"/>
                    </a:lnTo>
                    <a:lnTo>
                      <a:pt x="242" y="9"/>
                    </a:lnTo>
                    <a:lnTo>
                      <a:pt x="242" y="9"/>
                    </a:lnTo>
                    <a:lnTo>
                      <a:pt x="242" y="10"/>
                    </a:lnTo>
                    <a:lnTo>
                      <a:pt x="241" y="11"/>
                    </a:lnTo>
                    <a:lnTo>
                      <a:pt x="241" y="11"/>
                    </a:lnTo>
                    <a:lnTo>
                      <a:pt x="241" y="11"/>
                    </a:lnTo>
                    <a:lnTo>
                      <a:pt x="237" y="12"/>
                    </a:lnTo>
                    <a:lnTo>
                      <a:pt x="237" y="12"/>
                    </a:lnTo>
                    <a:lnTo>
                      <a:pt x="237" y="13"/>
                    </a:lnTo>
                    <a:lnTo>
                      <a:pt x="237" y="13"/>
                    </a:lnTo>
                    <a:lnTo>
                      <a:pt x="240" y="15"/>
                    </a:lnTo>
                    <a:lnTo>
                      <a:pt x="240" y="16"/>
                    </a:lnTo>
                    <a:lnTo>
                      <a:pt x="240" y="17"/>
                    </a:lnTo>
                    <a:lnTo>
                      <a:pt x="240" y="17"/>
                    </a:lnTo>
                    <a:lnTo>
                      <a:pt x="237" y="19"/>
                    </a:lnTo>
                    <a:lnTo>
                      <a:pt x="236" y="20"/>
                    </a:lnTo>
                    <a:lnTo>
                      <a:pt x="235" y="20"/>
                    </a:lnTo>
                    <a:lnTo>
                      <a:pt x="235" y="20"/>
                    </a:lnTo>
                    <a:lnTo>
                      <a:pt x="234" y="19"/>
                    </a:lnTo>
                    <a:lnTo>
                      <a:pt x="232" y="20"/>
                    </a:lnTo>
                    <a:lnTo>
                      <a:pt x="232" y="20"/>
                    </a:lnTo>
                    <a:lnTo>
                      <a:pt x="231" y="21"/>
                    </a:lnTo>
                    <a:lnTo>
                      <a:pt x="231" y="23"/>
                    </a:lnTo>
                    <a:lnTo>
                      <a:pt x="231" y="23"/>
                    </a:lnTo>
                    <a:lnTo>
                      <a:pt x="229" y="27"/>
                    </a:lnTo>
                    <a:lnTo>
                      <a:pt x="228" y="29"/>
                    </a:lnTo>
                    <a:lnTo>
                      <a:pt x="227" y="31"/>
                    </a:lnTo>
                    <a:lnTo>
                      <a:pt x="227" y="31"/>
                    </a:lnTo>
                    <a:lnTo>
                      <a:pt x="228" y="33"/>
                    </a:lnTo>
                    <a:lnTo>
                      <a:pt x="228" y="34"/>
                    </a:lnTo>
                    <a:lnTo>
                      <a:pt x="227" y="34"/>
                    </a:lnTo>
                    <a:lnTo>
                      <a:pt x="227" y="34"/>
                    </a:lnTo>
                    <a:lnTo>
                      <a:pt x="226" y="34"/>
                    </a:lnTo>
                    <a:lnTo>
                      <a:pt x="225" y="33"/>
                    </a:lnTo>
                    <a:lnTo>
                      <a:pt x="224" y="33"/>
                    </a:lnTo>
                    <a:lnTo>
                      <a:pt x="223" y="33"/>
                    </a:lnTo>
                    <a:lnTo>
                      <a:pt x="223" y="33"/>
                    </a:lnTo>
                    <a:lnTo>
                      <a:pt x="217" y="40"/>
                    </a:lnTo>
                    <a:lnTo>
                      <a:pt x="211" y="44"/>
                    </a:lnTo>
                    <a:lnTo>
                      <a:pt x="211" y="44"/>
                    </a:lnTo>
                    <a:lnTo>
                      <a:pt x="211" y="47"/>
                    </a:lnTo>
                    <a:lnTo>
                      <a:pt x="212" y="50"/>
                    </a:lnTo>
                    <a:lnTo>
                      <a:pt x="213" y="52"/>
                    </a:lnTo>
                    <a:lnTo>
                      <a:pt x="213" y="52"/>
                    </a:lnTo>
                    <a:lnTo>
                      <a:pt x="216" y="55"/>
                    </a:lnTo>
                    <a:lnTo>
                      <a:pt x="216" y="56"/>
                    </a:lnTo>
                    <a:lnTo>
                      <a:pt x="216" y="56"/>
                    </a:lnTo>
                    <a:lnTo>
                      <a:pt x="216" y="56"/>
                    </a:lnTo>
                    <a:lnTo>
                      <a:pt x="214" y="56"/>
                    </a:lnTo>
                    <a:lnTo>
                      <a:pt x="212" y="54"/>
                    </a:lnTo>
                    <a:lnTo>
                      <a:pt x="212" y="54"/>
                    </a:lnTo>
                    <a:lnTo>
                      <a:pt x="210" y="53"/>
                    </a:lnTo>
                    <a:lnTo>
                      <a:pt x="205" y="52"/>
                    </a:lnTo>
                    <a:lnTo>
                      <a:pt x="205" y="52"/>
                    </a:lnTo>
                    <a:lnTo>
                      <a:pt x="195" y="51"/>
                    </a:lnTo>
                    <a:lnTo>
                      <a:pt x="188" y="51"/>
                    </a:lnTo>
                    <a:lnTo>
                      <a:pt x="188" y="51"/>
                    </a:lnTo>
                    <a:lnTo>
                      <a:pt x="186" y="52"/>
                    </a:lnTo>
                    <a:lnTo>
                      <a:pt x="185" y="53"/>
                    </a:lnTo>
                    <a:lnTo>
                      <a:pt x="183" y="52"/>
                    </a:lnTo>
                    <a:lnTo>
                      <a:pt x="183" y="52"/>
                    </a:lnTo>
                    <a:lnTo>
                      <a:pt x="181" y="51"/>
                    </a:lnTo>
                    <a:lnTo>
                      <a:pt x="180" y="50"/>
                    </a:lnTo>
                    <a:lnTo>
                      <a:pt x="179" y="49"/>
                    </a:lnTo>
                    <a:lnTo>
                      <a:pt x="177" y="49"/>
                    </a:lnTo>
                    <a:lnTo>
                      <a:pt x="177" y="49"/>
                    </a:lnTo>
                    <a:lnTo>
                      <a:pt x="169" y="49"/>
                    </a:lnTo>
                    <a:lnTo>
                      <a:pt x="162" y="49"/>
                    </a:lnTo>
                    <a:lnTo>
                      <a:pt x="162" y="49"/>
                    </a:lnTo>
                    <a:lnTo>
                      <a:pt x="159" y="48"/>
                    </a:lnTo>
                    <a:lnTo>
                      <a:pt x="156" y="46"/>
                    </a:lnTo>
                    <a:lnTo>
                      <a:pt x="156" y="46"/>
                    </a:lnTo>
                    <a:lnTo>
                      <a:pt x="153" y="42"/>
                    </a:lnTo>
                    <a:lnTo>
                      <a:pt x="152" y="40"/>
                    </a:lnTo>
                    <a:lnTo>
                      <a:pt x="151" y="39"/>
                    </a:lnTo>
                    <a:lnTo>
                      <a:pt x="151" y="39"/>
                    </a:lnTo>
                    <a:lnTo>
                      <a:pt x="152" y="37"/>
                    </a:lnTo>
                    <a:lnTo>
                      <a:pt x="151" y="36"/>
                    </a:lnTo>
                    <a:lnTo>
                      <a:pt x="151" y="36"/>
                    </a:lnTo>
                    <a:lnTo>
                      <a:pt x="151" y="37"/>
                    </a:lnTo>
                    <a:lnTo>
                      <a:pt x="150" y="38"/>
                    </a:lnTo>
                    <a:lnTo>
                      <a:pt x="149" y="38"/>
                    </a:lnTo>
                    <a:lnTo>
                      <a:pt x="149" y="38"/>
                    </a:lnTo>
                    <a:lnTo>
                      <a:pt x="147" y="38"/>
                    </a:lnTo>
                    <a:lnTo>
                      <a:pt x="146" y="39"/>
                    </a:lnTo>
                    <a:lnTo>
                      <a:pt x="144" y="40"/>
                    </a:lnTo>
                    <a:lnTo>
                      <a:pt x="143" y="40"/>
                    </a:lnTo>
                    <a:lnTo>
                      <a:pt x="143" y="40"/>
                    </a:lnTo>
                    <a:lnTo>
                      <a:pt x="139" y="39"/>
                    </a:lnTo>
                    <a:lnTo>
                      <a:pt x="136" y="38"/>
                    </a:lnTo>
                    <a:lnTo>
                      <a:pt x="136" y="38"/>
                    </a:lnTo>
                    <a:lnTo>
                      <a:pt x="134" y="34"/>
                    </a:lnTo>
                    <a:lnTo>
                      <a:pt x="132" y="33"/>
                    </a:lnTo>
                    <a:lnTo>
                      <a:pt x="132" y="33"/>
                    </a:lnTo>
                    <a:lnTo>
                      <a:pt x="127" y="33"/>
                    </a:lnTo>
                    <a:lnTo>
                      <a:pt x="127" y="33"/>
                    </a:lnTo>
                    <a:lnTo>
                      <a:pt x="125" y="40"/>
                    </a:lnTo>
                    <a:lnTo>
                      <a:pt x="125" y="40"/>
                    </a:lnTo>
                    <a:lnTo>
                      <a:pt x="124" y="43"/>
                    </a:lnTo>
                    <a:lnTo>
                      <a:pt x="123" y="47"/>
                    </a:lnTo>
                    <a:lnTo>
                      <a:pt x="123" y="47"/>
                    </a:lnTo>
                    <a:lnTo>
                      <a:pt x="124" y="50"/>
                    </a:lnTo>
                    <a:lnTo>
                      <a:pt x="126" y="54"/>
                    </a:lnTo>
                    <a:lnTo>
                      <a:pt x="126" y="54"/>
                    </a:lnTo>
                    <a:lnTo>
                      <a:pt x="129" y="58"/>
                    </a:lnTo>
                    <a:lnTo>
                      <a:pt x="129" y="60"/>
                    </a:lnTo>
                    <a:lnTo>
                      <a:pt x="129" y="62"/>
                    </a:lnTo>
                    <a:lnTo>
                      <a:pt x="129" y="62"/>
                    </a:lnTo>
                    <a:lnTo>
                      <a:pt x="127" y="63"/>
                    </a:lnTo>
                    <a:lnTo>
                      <a:pt x="125" y="65"/>
                    </a:lnTo>
                    <a:lnTo>
                      <a:pt x="123" y="68"/>
                    </a:lnTo>
                    <a:lnTo>
                      <a:pt x="122" y="71"/>
                    </a:lnTo>
                    <a:lnTo>
                      <a:pt x="122" y="71"/>
                    </a:lnTo>
                    <a:lnTo>
                      <a:pt x="121" y="74"/>
                    </a:lnTo>
                    <a:lnTo>
                      <a:pt x="121" y="75"/>
                    </a:lnTo>
                    <a:lnTo>
                      <a:pt x="121" y="77"/>
                    </a:lnTo>
                    <a:lnTo>
                      <a:pt x="121" y="77"/>
                    </a:lnTo>
                    <a:lnTo>
                      <a:pt x="123" y="80"/>
                    </a:lnTo>
                    <a:lnTo>
                      <a:pt x="123" y="81"/>
                    </a:lnTo>
                    <a:lnTo>
                      <a:pt x="122" y="81"/>
                    </a:lnTo>
                    <a:lnTo>
                      <a:pt x="122" y="81"/>
                    </a:lnTo>
                    <a:lnTo>
                      <a:pt x="113" y="81"/>
                    </a:lnTo>
                    <a:lnTo>
                      <a:pt x="113" y="81"/>
                    </a:lnTo>
                    <a:lnTo>
                      <a:pt x="112" y="82"/>
                    </a:lnTo>
                    <a:lnTo>
                      <a:pt x="111" y="83"/>
                    </a:lnTo>
                    <a:lnTo>
                      <a:pt x="109" y="83"/>
                    </a:lnTo>
                    <a:lnTo>
                      <a:pt x="107" y="83"/>
                    </a:lnTo>
                    <a:lnTo>
                      <a:pt x="107" y="83"/>
                    </a:lnTo>
                    <a:lnTo>
                      <a:pt x="101" y="81"/>
                    </a:lnTo>
                    <a:lnTo>
                      <a:pt x="98" y="80"/>
                    </a:lnTo>
                    <a:lnTo>
                      <a:pt x="98" y="80"/>
                    </a:lnTo>
                    <a:lnTo>
                      <a:pt x="91" y="80"/>
                    </a:lnTo>
                    <a:lnTo>
                      <a:pt x="91" y="80"/>
                    </a:lnTo>
                    <a:lnTo>
                      <a:pt x="84" y="80"/>
                    </a:lnTo>
                    <a:lnTo>
                      <a:pt x="80" y="79"/>
                    </a:lnTo>
                    <a:lnTo>
                      <a:pt x="77" y="79"/>
                    </a:lnTo>
                    <a:lnTo>
                      <a:pt x="77" y="79"/>
                    </a:lnTo>
                    <a:lnTo>
                      <a:pt x="75" y="76"/>
                    </a:lnTo>
                    <a:lnTo>
                      <a:pt x="74" y="75"/>
                    </a:lnTo>
                    <a:lnTo>
                      <a:pt x="73" y="75"/>
                    </a:lnTo>
                    <a:lnTo>
                      <a:pt x="73" y="75"/>
                    </a:lnTo>
                    <a:lnTo>
                      <a:pt x="70" y="77"/>
                    </a:lnTo>
                    <a:lnTo>
                      <a:pt x="65" y="78"/>
                    </a:lnTo>
                    <a:lnTo>
                      <a:pt x="65" y="78"/>
                    </a:lnTo>
                    <a:lnTo>
                      <a:pt x="59" y="79"/>
                    </a:lnTo>
                    <a:lnTo>
                      <a:pt x="55" y="80"/>
                    </a:lnTo>
                    <a:lnTo>
                      <a:pt x="53" y="82"/>
                    </a:lnTo>
                    <a:lnTo>
                      <a:pt x="53" y="82"/>
                    </a:lnTo>
                    <a:lnTo>
                      <a:pt x="49" y="85"/>
                    </a:lnTo>
                    <a:lnTo>
                      <a:pt x="44" y="88"/>
                    </a:lnTo>
                    <a:lnTo>
                      <a:pt x="44" y="88"/>
                    </a:lnTo>
                    <a:lnTo>
                      <a:pt x="40" y="91"/>
                    </a:lnTo>
                    <a:lnTo>
                      <a:pt x="37" y="93"/>
                    </a:lnTo>
                    <a:lnTo>
                      <a:pt x="36" y="94"/>
                    </a:lnTo>
                    <a:lnTo>
                      <a:pt x="36" y="94"/>
                    </a:lnTo>
                    <a:lnTo>
                      <a:pt x="36" y="98"/>
                    </a:lnTo>
                    <a:lnTo>
                      <a:pt x="35" y="101"/>
                    </a:lnTo>
                    <a:lnTo>
                      <a:pt x="34" y="103"/>
                    </a:lnTo>
                    <a:lnTo>
                      <a:pt x="34" y="103"/>
                    </a:lnTo>
                    <a:lnTo>
                      <a:pt x="29" y="104"/>
                    </a:lnTo>
                    <a:lnTo>
                      <a:pt x="26" y="105"/>
                    </a:lnTo>
                    <a:lnTo>
                      <a:pt x="25" y="108"/>
                    </a:lnTo>
                    <a:lnTo>
                      <a:pt x="25" y="108"/>
                    </a:lnTo>
                    <a:lnTo>
                      <a:pt x="23" y="116"/>
                    </a:lnTo>
                    <a:lnTo>
                      <a:pt x="22" y="123"/>
                    </a:lnTo>
                    <a:lnTo>
                      <a:pt x="22" y="123"/>
                    </a:lnTo>
                    <a:lnTo>
                      <a:pt x="21" y="131"/>
                    </a:lnTo>
                    <a:lnTo>
                      <a:pt x="21" y="134"/>
                    </a:lnTo>
                    <a:lnTo>
                      <a:pt x="20" y="135"/>
                    </a:lnTo>
                    <a:lnTo>
                      <a:pt x="20" y="135"/>
                    </a:lnTo>
                    <a:lnTo>
                      <a:pt x="16" y="134"/>
                    </a:lnTo>
                    <a:lnTo>
                      <a:pt x="15" y="134"/>
                    </a:lnTo>
                    <a:lnTo>
                      <a:pt x="12" y="135"/>
                    </a:lnTo>
                    <a:lnTo>
                      <a:pt x="12" y="135"/>
                    </a:lnTo>
                    <a:lnTo>
                      <a:pt x="12" y="136"/>
                    </a:lnTo>
                    <a:lnTo>
                      <a:pt x="12" y="138"/>
                    </a:lnTo>
                    <a:lnTo>
                      <a:pt x="11" y="139"/>
                    </a:lnTo>
                    <a:lnTo>
                      <a:pt x="10" y="141"/>
                    </a:lnTo>
                    <a:lnTo>
                      <a:pt x="10" y="141"/>
                    </a:lnTo>
                    <a:lnTo>
                      <a:pt x="6" y="147"/>
                    </a:lnTo>
                    <a:lnTo>
                      <a:pt x="4" y="150"/>
                    </a:lnTo>
                    <a:lnTo>
                      <a:pt x="4" y="151"/>
                    </a:lnTo>
                    <a:lnTo>
                      <a:pt x="4" y="152"/>
                    </a:lnTo>
                    <a:lnTo>
                      <a:pt x="4" y="152"/>
                    </a:lnTo>
                    <a:lnTo>
                      <a:pt x="6" y="153"/>
                    </a:lnTo>
                    <a:lnTo>
                      <a:pt x="7" y="153"/>
                    </a:lnTo>
                    <a:lnTo>
                      <a:pt x="8" y="153"/>
                    </a:lnTo>
                    <a:lnTo>
                      <a:pt x="9" y="153"/>
                    </a:lnTo>
                    <a:lnTo>
                      <a:pt x="9" y="153"/>
                    </a:lnTo>
                    <a:lnTo>
                      <a:pt x="11" y="160"/>
                    </a:lnTo>
                    <a:lnTo>
                      <a:pt x="12" y="168"/>
                    </a:lnTo>
                    <a:lnTo>
                      <a:pt x="12" y="168"/>
                    </a:lnTo>
                    <a:lnTo>
                      <a:pt x="12" y="169"/>
                    </a:lnTo>
                    <a:lnTo>
                      <a:pt x="14" y="171"/>
                    </a:lnTo>
                    <a:lnTo>
                      <a:pt x="14" y="172"/>
                    </a:lnTo>
                    <a:lnTo>
                      <a:pt x="12" y="173"/>
                    </a:lnTo>
                    <a:lnTo>
                      <a:pt x="12" y="173"/>
                    </a:lnTo>
                    <a:lnTo>
                      <a:pt x="10" y="175"/>
                    </a:lnTo>
                    <a:lnTo>
                      <a:pt x="9" y="177"/>
                    </a:lnTo>
                    <a:lnTo>
                      <a:pt x="9" y="177"/>
                    </a:lnTo>
                    <a:lnTo>
                      <a:pt x="10" y="179"/>
                    </a:lnTo>
                    <a:lnTo>
                      <a:pt x="12" y="181"/>
                    </a:lnTo>
                    <a:lnTo>
                      <a:pt x="14" y="182"/>
                    </a:lnTo>
                    <a:lnTo>
                      <a:pt x="15" y="183"/>
                    </a:lnTo>
                    <a:lnTo>
                      <a:pt x="14" y="183"/>
                    </a:lnTo>
                    <a:lnTo>
                      <a:pt x="14" y="183"/>
                    </a:lnTo>
                    <a:lnTo>
                      <a:pt x="8" y="185"/>
                    </a:lnTo>
                    <a:lnTo>
                      <a:pt x="3" y="186"/>
                    </a:lnTo>
                    <a:lnTo>
                      <a:pt x="3" y="186"/>
                    </a:lnTo>
                    <a:lnTo>
                      <a:pt x="1" y="187"/>
                    </a:lnTo>
                    <a:lnTo>
                      <a:pt x="0" y="190"/>
                    </a:lnTo>
                    <a:lnTo>
                      <a:pt x="0" y="192"/>
                    </a:lnTo>
                    <a:lnTo>
                      <a:pt x="1" y="195"/>
                    </a:lnTo>
                    <a:lnTo>
                      <a:pt x="1" y="195"/>
                    </a:lnTo>
                    <a:lnTo>
                      <a:pt x="5" y="198"/>
                    </a:lnTo>
                    <a:lnTo>
                      <a:pt x="5" y="200"/>
                    </a:lnTo>
                    <a:lnTo>
                      <a:pt x="5" y="202"/>
                    </a:lnTo>
                    <a:lnTo>
                      <a:pt x="5" y="202"/>
                    </a:lnTo>
                    <a:lnTo>
                      <a:pt x="4" y="204"/>
                    </a:lnTo>
                    <a:lnTo>
                      <a:pt x="4" y="205"/>
                    </a:lnTo>
                    <a:lnTo>
                      <a:pt x="5" y="207"/>
                    </a:lnTo>
                    <a:lnTo>
                      <a:pt x="8" y="210"/>
                    </a:lnTo>
                    <a:lnTo>
                      <a:pt x="8" y="210"/>
                    </a:lnTo>
                    <a:lnTo>
                      <a:pt x="11" y="212"/>
                    </a:lnTo>
                    <a:lnTo>
                      <a:pt x="15" y="213"/>
                    </a:lnTo>
                    <a:lnTo>
                      <a:pt x="16" y="213"/>
                    </a:lnTo>
                    <a:lnTo>
                      <a:pt x="18" y="214"/>
                    </a:lnTo>
                    <a:lnTo>
                      <a:pt x="18" y="214"/>
                    </a:lnTo>
                    <a:lnTo>
                      <a:pt x="20" y="217"/>
                    </a:lnTo>
                    <a:lnTo>
                      <a:pt x="21" y="219"/>
                    </a:lnTo>
                    <a:lnTo>
                      <a:pt x="20" y="220"/>
                    </a:lnTo>
                    <a:lnTo>
                      <a:pt x="20" y="220"/>
                    </a:lnTo>
                    <a:lnTo>
                      <a:pt x="18" y="221"/>
                    </a:lnTo>
                    <a:lnTo>
                      <a:pt x="17" y="223"/>
                    </a:lnTo>
                    <a:lnTo>
                      <a:pt x="18" y="226"/>
                    </a:lnTo>
                    <a:lnTo>
                      <a:pt x="18" y="226"/>
                    </a:lnTo>
                    <a:lnTo>
                      <a:pt x="18" y="230"/>
                    </a:lnTo>
                    <a:lnTo>
                      <a:pt x="18" y="231"/>
                    </a:lnTo>
                    <a:lnTo>
                      <a:pt x="17" y="232"/>
                    </a:lnTo>
                    <a:lnTo>
                      <a:pt x="17" y="232"/>
                    </a:lnTo>
                    <a:lnTo>
                      <a:pt x="16" y="234"/>
                    </a:lnTo>
                    <a:lnTo>
                      <a:pt x="16" y="237"/>
                    </a:lnTo>
                    <a:lnTo>
                      <a:pt x="15" y="240"/>
                    </a:lnTo>
                    <a:lnTo>
                      <a:pt x="14" y="243"/>
                    </a:lnTo>
                    <a:lnTo>
                      <a:pt x="14" y="243"/>
                    </a:lnTo>
                    <a:lnTo>
                      <a:pt x="9" y="248"/>
                    </a:lnTo>
                    <a:lnTo>
                      <a:pt x="7" y="250"/>
                    </a:lnTo>
                    <a:lnTo>
                      <a:pt x="4" y="251"/>
                    </a:lnTo>
                    <a:lnTo>
                      <a:pt x="4" y="251"/>
                    </a:lnTo>
                    <a:lnTo>
                      <a:pt x="5" y="253"/>
                    </a:lnTo>
                    <a:lnTo>
                      <a:pt x="6" y="255"/>
                    </a:lnTo>
                    <a:lnTo>
                      <a:pt x="8" y="255"/>
                    </a:lnTo>
                    <a:lnTo>
                      <a:pt x="8" y="255"/>
                    </a:lnTo>
                    <a:lnTo>
                      <a:pt x="16" y="256"/>
                    </a:lnTo>
                    <a:lnTo>
                      <a:pt x="19" y="256"/>
                    </a:lnTo>
                    <a:lnTo>
                      <a:pt x="21" y="258"/>
                    </a:lnTo>
                    <a:lnTo>
                      <a:pt x="21" y="258"/>
                    </a:lnTo>
                    <a:lnTo>
                      <a:pt x="23" y="262"/>
                    </a:lnTo>
                    <a:lnTo>
                      <a:pt x="24" y="264"/>
                    </a:lnTo>
                    <a:lnTo>
                      <a:pt x="26" y="266"/>
                    </a:lnTo>
                    <a:lnTo>
                      <a:pt x="26" y="266"/>
                    </a:lnTo>
                    <a:lnTo>
                      <a:pt x="31" y="270"/>
                    </a:lnTo>
                    <a:lnTo>
                      <a:pt x="34" y="272"/>
                    </a:lnTo>
                    <a:lnTo>
                      <a:pt x="38" y="272"/>
                    </a:lnTo>
                    <a:lnTo>
                      <a:pt x="38" y="272"/>
                    </a:lnTo>
                    <a:lnTo>
                      <a:pt x="41" y="272"/>
                    </a:lnTo>
                    <a:lnTo>
                      <a:pt x="44" y="273"/>
                    </a:lnTo>
                    <a:lnTo>
                      <a:pt x="48" y="275"/>
                    </a:lnTo>
                    <a:lnTo>
                      <a:pt x="48" y="277"/>
                    </a:lnTo>
                    <a:lnTo>
                      <a:pt x="48" y="277"/>
                    </a:lnTo>
                    <a:lnTo>
                      <a:pt x="49" y="279"/>
                    </a:lnTo>
                    <a:lnTo>
                      <a:pt x="50" y="283"/>
                    </a:lnTo>
                    <a:lnTo>
                      <a:pt x="52" y="285"/>
                    </a:lnTo>
                    <a:lnTo>
                      <a:pt x="53" y="286"/>
                    </a:lnTo>
                    <a:lnTo>
                      <a:pt x="55" y="285"/>
                    </a:lnTo>
                    <a:lnTo>
                      <a:pt x="55" y="285"/>
                    </a:lnTo>
                    <a:lnTo>
                      <a:pt x="60" y="281"/>
                    </a:lnTo>
                    <a:lnTo>
                      <a:pt x="64" y="278"/>
                    </a:lnTo>
                    <a:lnTo>
                      <a:pt x="64" y="278"/>
                    </a:lnTo>
                    <a:lnTo>
                      <a:pt x="66" y="275"/>
                    </a:lnTo>
                    <a:lnTo>
                      <a:pt x="66" y="273"/>
                    </a:lnTo>
                    <a:lnTo>
                      <a:pt x="66" y="273"/>
                    </a:lnTo>
                    <a:lnTo>
                      <a:pt x="67" y="270"/>
                    </a:lnTo>
                    <a:lnTo>
                      <a:pt x="67" y="268"/>
                    </a:lnTo>
                    <a:lnTo>
                      <a:pt x="67" y="268"/>
                    </a:lnTo>
                    <a:lnTo>
                      <a:pt x="66" y="266"/>
                    </a:lnTo>
                    <a:lnTo>
                      <a:pt x="65" y="265"/>
                    </a:lnTo>
                    <a:lnTo>
                      <a:pt x="66" y="264"/>
                    </a:lnTo>
                    <a:lnTo>
                      <a:pt x="66" y="264"/>
                    </a:lnTo>
                    <a:lnTo>
                      <a:pt x="69" y="260"/>
                    </a:lnTo>
                    <a:lnTo>
                      <a:pt x="70" y="259"/>
                    </a:lnTo>
                    <a:lnTo>
                      <a:pt x="70" y="258"/>
                    </a:lnTo>
                    <a:lnTo>
                      <a:pt x="69" y="256"/>
                    </a:lnTo>
                    <a:lnTo>
                      <a:pt x="69" y="256"/>
                    </a:lnTo>
                    <a:lnTo>
                      <a:pt x="67" y="253"/>
                    </a:lnTo>
                    <a:lnTo>
                      <a:pt x="65" y="250"/>
                    </a:lnTo>
                    <a:lnTo>
                      <a:pt x="65" y="250"/>
                    </a:lnTo>
                    <a:lnTo>
                      <a:pt x="62" y="247"/>
                    </a:lnTo>
                    <a:lnTo>
                      <a:pt x="61" y="246"/>
                    </a:lnTo>
                    <a:lnTo>
                      <a:pt x="60" y="244"/>
                    </a:lnTo>
                    <a:lnTo>
                      <a:pt x="60" y="244"/>
                    </a:lnTo>
                    <a:lnTo>
                      <a:pt x="60" y="242"/>
                    </a:lnTo>
                    <a:lnTo>
                      <a:pt x="59" y="240"/>
                    </a:lnTo>
                    <a:lnTo>
                      <a:pt x="58" y="239"/>
                    </a:lnTo>
                    <a:lnTo>
                      <a:pt x="58" y="239"/>
                    </a:lnTo>
                    <a:lnTo>
                      <a:pt x="55" y="237"/>
                    </a:lnTo>
                    <a:lnTo>
                      <a:pt x="55" y="237"/>
                    </a:lnTo>
                    <a:lnTo>
                      <a:pt x="55" y="236"/>
                    </a:lnTo>
                    <a:lnTo>
                      <a:pt x="55" y="236"/>
                    </a:lnTo>
                    <a:lnTo>
                      <a:pt x="56" y="232"/>
                    </a:lnTo>
                    <a:lnTo>
                      <a:pt x="57" y="227"/>
                    </a:lnTo>
                    <a:lnTo>
                      <a:pt x="57" y="227"/>
                    </a:lnTo>
                    <a:lnTo>
                      <a:pt x="57" y="220"/>
                    </a:lnTo>
                    <a:lnTo>
                      <a:pt x="58" y="219"/>
                    </a:lnTo>
                    <a:lnTo>
                      <a:pt x="60" y="218"/>
                    </a:lnTo>
                    <a:lnTo>
                      <a:pt x="60" y="218"/>
                    </a:lnTo>
                    <a:lnTo>
                      <a:pt x="65" y="219"/>
                    </a:lnTo>
                    <a:lnTo>
                      <a:pt x="67" y="219"/>
                    </a:lnTo>
                    <a:lnTo>
                      <a:pt x="70" y="218"/>
                    </a:lnTo>
                    <a:lnTo>
                      <a:pt x="70" y="218"/>
                    </a:lnTo>
                    <a:lnTo>
                      <a:pt x="74" y="214"/>
                    </a:lnTo>
                    <a:lnTo>
                      <a:pt x="76" y="213"/>
                    </a:lnTo>
                    <a:lnTo>
                      <a:pt x="80" y="213"/>
                    </a:lnTo>
                    <a:lnTo>
                      <a:pt x="80" y="213"/>
                    </a:lnTo>
                    <a:lnTo>
                      <a:pt x="85" y="214"/>
                    </a:lnTo>
                    <a:lnTo>
                      <a:pt x="88" y="215"/>
                    </a:lnTo>
                    <a:lnTo>
                      <a:pt x="92" y="216"/>
                    </a:lnTo>
                    <a:lnTo>
                      <a:pt x="92" y="216"/>
                    </a:lnTo>
                    <a:lnTo>
                      <a:pt x="96" y="216"/>
                    </a:lnTo>
                    <a:lnTo>
                      <a:pt x="99" y="217"/>
                    </a:lnTo>
                    <a:lnTo>
                      <a:pt x="101" y="219"/>
                    </a:lnTo>
                    <a:lnTo>
                      <a:pt x="103" y="221"/>
                    </a:lnTo>
                    <a:lnTo>
                      <a:pt x="103" y="221"/>
                    </a:lnTo>
                    <a:lnTo>
                      <a:pt x="105" y="224"/>
                    </a:lnTo>
                    <a:lnTo>
                      <a:pt x="109" y="229"/>
                    </a:lnTo>
                    <a:lnTo>
                      <a:pt x="109" y="229"/>
                    </a:lnTo>
                    <a:lnTo>
                      <a:pt x="115" y="233"/>
                    </a:lnTo>
                    <a:lnTo>
                      <a:pt x="118" y="235"/>
                    </a:lnTo>
                    <a:lnTo>
                      <a:pt x="119" y="237"/>
                    </a:lnTo>
                    <a:lnTo>
                      <a:pt x="119" y="237"/>
                    </a:lnTo>
                    <a:lnTo>
                      <a:pt x="119" y="242"/>
                    </a:lnTo>
                    <a:lnTo>
                      <a:pt x="120" y="247"/>
                    </a:lnTo>
                    <a:lnTo>
                      <a:pt x="120" y="247"/>
                    </a:lnTo>
                    <a:lnTo>
                      <a:pt x="122" y="258"/>
                    </a:lnTo>
                    <a:lnTo>
                      <a:pt x="122" y="258"/>
                    </a:lnTo>
                    <a:lnTo>
                      <a:pt x="124" y="262"/>
                    </a:lnTo>
                    <a:lnTo>
                      <a:pt x="125" y="263"/>
                    </a:lnTo>
                    <a:lnTo>
                      <a:pt x="127" y="264"/>
                    </a:lnTo>
                    <a:lnTo>
                      <a:pt x="127" y="264"/>
                    </a:lnTo>
                    <a:lnTo>
                      <a:pt x="130" y="266"/>
                    </a:lnTo>
                    <a:lnTo>
                      <a:pt x="133" y="269"/>
                    </a:lnTo>
                    <a:lnTo>
                      <a:pt x="137" y="275"/>
                    </a:lnTo>
                    <a:lnTo>
                      <a:pt x="137" y="275"/>
                    </a:lnTo>
                    <a:lnTo>
                      <a:pt x="139" y="283"/>
                    </a:lnTo>
                    <a:lnTo>
                      <a:pt x="141" y="290"/>
                    </a:lnTo>
                    <a:lnTo>
                      <a:pt x="141" y="290"/>
                    </a:lnTo>
                    <a:lnTo>
                      <a:pt x="143" y="292"/>
                    </a:lnTo>
                    <a:lnTo>
                      <a:pt x="145" y="294"/>
                    </a:lnTo>
                    <a:lnTo>
                      <a:pt x="148" y="296"/>
                    </a:lnTo>
                    <a:lnTo>
                      <a:pt x="149" y="298"/>
                    </a:lnTo>
                    <a:lnTo>
                      <a:pt x="149" y="298"/>
                    </a:lnTo>
                    <a:lnTo>
                      <a:pt x="149" y="301"/>
                    </a:lnTo>
                    <a:lnTo>
                      <a:pt x="150" y="303"/>
                    </a:lnTo>
                    <a:lnTo>
                      <a:pt x="152" y="304"/>
                    </a:lnTo>
                    <a:lnTo>
                      <a:pt x="152" y="304"/>
                    </a:lnTo>
                    <a:lnTo>
                      <a:pt x="154" y="305"/>
                    </a:lnTo>
                    <a:lnTo>
                      <a:pt x="155" y="306"/>
                    </a:lnTo>
                    <a:lnTo>
                      <a:pt x="154" y="308"/>
                    </a:lnTo>
                    <a:lnTo>
                      <a:pt x="153" y="309"/>
                    </a:lnTo>
                    <a:lnTo>
                      <a:pt x="153" y="309"/>
                    </a:lnTo>
                    <a:lnTo>
                      <a:pt x="150" y="312"/>
                    </a:lnTo>
                    <a:lnTo>
                      <a:pt x="149" y="314"/>
                    </a:lnTo>
                    <a:lnTo>
                      <a:pt x="149" y="316"/>
                    </a:lnTo>
                    <a:lnTo>
                      <a:pt x="149" y="316"/>
                    </a:lnTo>
                    <a:lnTo>
                      <a:pt x="149" y="326"/>
                    </a:lnTo>
                    <a:lnTo>
                      <a:pt x="149" y="326"/>
                    </a:lnTo>
                    <a:lnTo>
                      <a:pt x="150" y="338"/>
                    </a:lnTo>
                    <a:lnTo>
                      <a:pt x="150" y="338"/>
                    </a:lnTo>
                    <a:lnTo>
                      <a:pt x="149" y="340"/>
                    </a:lnTo>
                    <a:lnTo>
                      <a:pt x="149" y="341"/>
                    </a:lnTo>
                    <a:lnTo>
                      <a:pt x="149" y="342"/>
                    </a:lnTo>
                    <a:lnTo>
                      <a:pt x="149" y="342"/>
                    </a:lnTo>
                    <a:lnTo>
                      <a:pt x="151" y="344"/>
                    </a:lnTo>
                    <a:lnTo>
                      <a:pt x="155" y="347"/>
                    </a:lnTo>
                    <a:lnTo>
                      <a:pt x="155" y="347"/>
                    </a:lnTo>
                    <a:lnTo>
                      <a:pt x="161" y="354"/>
                    </a:lnTo>
                    <a:lnTo>
                      <a:pt x="164" y="356"/>
                    </a:lnTo>
                    <a:lnTo>
                      <a:pt x="166" y="357"/>
                    </a:lnTo>
                    <a:lnTo>
                      <a:pt x="166" y="357"/>
                    </a:lnTo>
                    <a:lnTo>
                      <a:pt x="168" y="357"/>
                    </a:lnTo>
                    <a:lnTo>
                      <a:pt x="170" y="358"/>
                    </a:lnTo>
                    <a:lnTo>
                      <a:pt x="172" y="361"/>
                    </a:lnTo>
                    <a:lnTo>
                      <a:pt x="173" y="364"/>
                    </a:lnTo>
                    <a:lnTo>
                      <a:pt x="173" y="364"/>
                    </a:lnTo>
                    <a:lnTo>
                      <a:pt x="176" y="365"/>
                    </a:lnTo>
                    <a:lnTo>
                      <a:pt x="178" y="366"/>
                    </a:lnTo>
                    <a:lnTo>
                      <a:pt x="180" y="367"/>
                    </a:lnTo>
                    <a:lnTo>
                      <a:pt x="181" y="369"/>
                    </a:lnTo>
                    <a:lnTo>
                      <a:pt x="181" y="369"/>
                    </a:lnTo>
                    <a:lnTo>
                      <a:pt x="182" y="373"/>
                    </a:lnTo>
                    <a:lnTo>
                      <a:pt x="183" y="374"/>
                    </a:lnTo>
                    <a:lnTo>
                      <a:pt x="186" y="375"/>
                    </a:lnTo>
                    <a:lnTo>
                      <a:pt x="186" y="375"/>
                    </a:lnTo>
                    <a:lnTo>
                      <a:pt x="189" y="374"/>
                    </a:lnTo>
                    <a:lnTo>
                      <a:pt x="192" y="373"/>
                    </a:lnTo>
                    <a:lnTo>
                      <a:pt x="195" y="372"/>
                    </a:lnTo>
                    <a:lnTo>
                      <a:pt x="198" y="371"/>
                    </a:lnTo>
                    <a:lnTo>
                      <a:pt x="198" y="371"/>
                    </a:lnTo>
                    <a:lnTo>
                      <a:pt x="201" y="372"/>
                    </a:lnTo>
                    <a:lnTo>
                      <a:pt x="203" y="372"/>
                    </a:lnTo>
                    <a:lnTo>
                      <a:pt x="205" y="372"/>
                    </a:lnTo>
                    <a:lnTo>
                      <a:pt x="208" y="371"/>
                    </a:lnTo>
                    <a:lnTo>
                      <a:pt x="208" y="371"/>
                    </a:lnTo>
                    <a:lnTo>
                      <a:pt x="211" y="367"/>
                    </a:lnTo>
                    <a:lnTo>
                      <a:pt x="213" y="365"/>
                    </a:lnTo>
                    <a:lnTo>
                      <a:pt x="215" y="365"/>
                    </a:lnTo>
                    <a:lnTo>
                      <a:pt x="215" y="365"/>
                    </a:lnTo>
                    <a:lnTo>
                      <a:pt x="220" y="363"/>
                    </a:lnTo>
                    <a:lnTo>
                      <a:pt x="224" y="361"/>
                    </a:lnTo>
                    <a:lnTo>
                      <a:pt x="224" y="361"/>
                    </a:lnTo>
                    <a:lnTo>
                      <a:pt x="225" y="361"/>
                    </a:lnTo>
                    <a:lnTo>
                      <a:pt x="227" y="364"/>
                    </a:lnTo>
                    <a:lnTo>
                      <a:pt x="230" y="368"/>
                    </a:lnTo>
                    <a:lnTo>
                      <a:pt x="230" y="368"/>
                    </a:lnTo>
                    <a:lnTo>
                      <a:pt x="236" y="373"/>
                    </a:lnTo>
                    <a:lnTo>
                      <a:pt x="239" y="375"/>
                    </a:lnTo>
                    <a:lnTo>
                      <a:pt x="240" y="377"/>
                    </a:lnTo>
                    <a:lnTo>
                      <a:pt x="240" y="377"/>
                    </a:lnTo>
                    <a:lnTo>
                      <a:pt x="237" y="383"/>
                    </a:lnTo>
                    <a:lnTo>
                      <a:pt x="236" y="387"/>
                    </a:lnTo>
                    <a:lnTo>
                      <a:pt x="237" y="389"/>
                    </a:lnTo>
                    <a:lnTo>
                      <a:pt x="237" y="389"/>
                    </a:lnTo>
                    <a:lnTo>
                      <a:pt x="243" y="393"/>
                    </a:lnTo>
                    <a:lnTo>
                      <a:pt x="248" y="395"/>
                    </a:lnTo>
                    <a:lnTo>
                      <a:pt x="252" y="396"/>
                    </a:lnTo>
                    <a:lnTo>
                      <a:pt x="252" y="396"/>
                    </a:lnTo>
                    <a:lnTo>
                      <a:pt x="255" y="396"/>
                    </a:lnTo>
                    <a:lnTo>
                      <a:pt x="258" y="396"/>
                    </a:lnTo>
                    <a:lnTo>
                      <a:pt x="261" y="394"/>
                    </a:lnTo>
                    <a:lnTo>
                      <a:pt x="263" y="392"/>
                    </a:lnTo>
                    <a:lnTo>
                      <a:pt x="263" y="392"/>
                    </a:lnTo>
                    <a:lnTo>
                      <a:pt x="265" y="390"/>
                    </a:lnTo>
                    <a:lnTo>
                      <a:pt x="267" y="389"/>
                    </a:lnTo>
                    <a:lnTo>
                      <a:pt x="272" y="388"/>
                    </a:lnTo>
                    <a:lnTo>
                      <a:pt x="275" y="389"/>
                    </a:lnTo>
                    <a:lnTo>
                      <a:pt x="275" y="389"/>
                    </a:lnTo>
                    <a:lnTo>
                      <a:pt x="284" y="390"/>
                    </a:lnTo>
                    <a:lnTo>
                      <a:pt x="291" y="391"/>
                    </a:lnTo>
                    <a:lnTo>
                      <a:pt x="291" y="391"/>
                    </a:lnTo>
                    <a:lnTo>
                      <a:pt x="298" y="390"/>
                    </a:lnTo>
                    <a:lnTo>
                      <a:pt x="305" y="388"/>
                    </a:lnTo>
                    <a:lnTo>
                      <a:pt x="305" y="388"/>
                    </a:lnTo>
                    <a:lnTo>
                      <a:pt x="309" y="389"/>
                    </a:lnTo>
                    <a:lnTo>
                      <a:pt x="311" y="390"/>
                    </a:lnTo>
                    <a:lnTo>
                      <a:pt x="312" y="389"/>
                    </a:lnTo>
                    <a:lnTo>
                      <a:pt x="312" y="389"/>
                    </a:lnTo>
                    <a:lnTo>
                      <a:pt x="312" y="385"/>
                    </a:lnTo>
                    <a:lnTo>
                      <a:pt x="313" y="380"/>
                    </a:lnTo>
                    <a:lnTo>
                      <a:pt x="313" y="380"/>
                    </a:lnTo>
                    <a:lnTo>
                      <a:pt x="315" y="379"/>
                    </a:lnTo>
                    <a:lnTo>
                      <a:pt x="316" y="378"/>
                    </a:lnTo>
                    <a:lnTo>
                      <a:pt x="316" y="376"/>
                    </a:lnTo>
                    <a:lnTo>
                      <a:pt x="316" y="376"/>
                    </a:lnTo>
                    <a:lnTo>
                      <a:pt x="317" y="374"/>
                    </a:lnTo>
                    <a:lnTo>
                      <a:pt x="318" y="372"/>
                    </a:lnTo>
                    <a:lnTo>
                      <a:pt x="319" y="369"/>
                    </a:lnTo>
                    <a:lnTo>
                      <a:pt x="320" y="368"/>
                    </a:lnTo>
                    <a:lnTo>
                      <a:pt x="320" y="368"/>
                    </a:lnTo>
                    <a:lnTo>
                      <a:pt x="319" y="365"/>
                    </a:lnTo>
                    <a:lnTo>
                      <a:pt x="319" y="364"/>
                    </a:lnTo>
                    <a:lnTo>
                      <a:pt x="320" y="364"/>
                    </a:lnTo>
                    <a:lnTo>
                      <a:pt x="320" y="364"/>
                    </a:lnTo>
                    <a:lnTo>
                      <a:pt x="325" y="362"/>
                    </a:lnTo>
                    <a:lnTo>
                      <a:pt x="328" y="362"/>
                    </a:lnTo>
                    <a:lnTo>
                      <a:pt x="331" y="362"/>
                    </a:lnTo>
                    <a:lnTo>
                      <a:pt x="331" y="362"/>
                    </a:lnTo>
                    <a:lnTo>
                      <a:pt x="333" y="363"/>
                    </a:lnTo>
                    <a:lnTo>
                      <a:pt x="336" y="365"/>
                    </a:lnTo>
                    <a:lnTo>
                      <a:pt x="338" y="367"/>
                    </a:lnTo>
                    <a:lnTo>
                      <a:pt x="341" y="367"/>
                    </a:lnTo>
                    <a:lnTo>
                      <a:pt x="341" y="367"/>
                    </a:lnTo>
                    <a:lnTo>
                      <a:pt x="347" y="367"/>
                    </a:lnTo>
                    <a:lnTo>
                      <a:pt x="351" y="366"/>
                    </a:lnTo>
                    <a:lnTo>
                      <a:pt x="351" y="366"/>
                    </a:lnTo>
                    <a:lnTo>
                      <a:pt x="354" y="368"/>
                    </a:lnTo>
                    <a:lnTo>
                      <a:pt x="358" y="369"/>
                    </a:lnTo>
                    <a:lnTo>
                      <a:pt x="358" y="369"/>
                    </a:lnTo>
                    <a:lnTo>
                      <a:pt x="360" y="369"/>
                    </a:lnTo>
                    <a:lnTo>
                      <a:pt x="361" y="370"/>
                    </a:lnTo>
                    <a:lnTo>
                      <a:pt x="362" y="372"/>
                    </a:lnTo>
                    <a:lnTo>
                      <a:pt x="362" y="372"/>
                    </a:lnTo>
                    <a:lnTo>
                      <a:pt x="360" y="378"/>
                    </a:lnTo>
                    <a:lnTo>
                      <a:pt x="357" y="385"/>
                    </a:lnTo>
                    <a:lnTo>
                      <a:pt x="357" y="385"/>
                    </a:lnTo>
                    <a:lnTo>
                      <a:pt x="356" y="387"/>
                    </a:lnTo>
                    <a:lnTo>
                      <a:pt x="357" y="389"/>
                    </a:lnTo>
                    <a:lnTo>
                      <a:pt x="358" y="394"/>
                    </a:lnTo>
                    <a:lnTo>
                      <a:pt x="358" y="394"/>
                    </a:lnTo>
                    <a:lnTo>
                      <a:pt x="357" y="401"/>
                    </a:lnTo>
                    <a:lnTo>
                      <a:pt x="357" y="403"/>
                    </a:lnTo>
                    <a:lnTo>
                      <a:pt x="357" y="404"/>
                    </a:lnTo>
                    <a:lnTo>
                      <a:pt x="358" y="404"/>
                    </a:lnTo>
                    <a:lnTo>
                      <a:pt x="358" y="404"/>
                    </a:lnTo>
                    <a:lnTo>
                      <a:pt x="369" y="402"/>
                    </a:lnTo>
                    <a:lnTo>
                      <a:pt x="369" y="402"/>
                    </a:lnTo>
                    <a:lnTo>
                      <a:pt x="371" y="400"/>
                    </a:lnTo>
                    <a:lnTo>
                      <a:pt x="371" y="400"/>
                    </a:lnTo>
                    <a:lnTo>
                      <a:pt x="370" y="400"/>
                    </a:lnTo>
                    <a:lnTo>
                      <a:pt x="370" y="400"/>
                    </a:lnTo>
                    <a:lnTo>
                      <a:pt x="366" y="399"/>
                    </a:lnTo>
                    <a:lnTo>
                      <a:pt x="365" y="398"/>
                    </a:lnTo>
                    <a:lnTo>
                      <a:pt x="365" y="397"/>
                    </a:lnTo>
                    <a:lnTo>
                      <a:pt x="365" y="397"/>
                    </a:lnTo>
                    <a:lnTo>
                      <a:pt x="366" y="395"/>
                    </a:lnTo>
                    <a:lnTo>
                      <a:pt x="368" y="394"/>
                    </a:lnTo>
                    <a:lnTo>
                      <a:pt x="368" y="393"/>
                    </a:lnTo>
                    <a:lnTo>
                      <a:pt x="368" y="393"/>
                    </a:lnTo>
                    <a:lnTo>
                      <a:pt x="365" y="390"/>
                    </a:lnTo>
                    <a:lnTo>
                      <a:pt x="364" y="390"/>
                    </a:lnTo>
                    <a:lnTo>
                      <a:pt x="364" y="389"/>
                    </a:lnTo>
                    <a:lnTo>
                      <a:pt x="364" y="389"/>
                    </a:lnTo>
                    <a:lnTo>
                      <a:pt x="365" y="388"/>
                    </a:lnTo>
                    <a:lnTo>
                      <a:pt x="368" y="386"/>
                    </a:lnTo>
                    <a:lnTo>
                      <a:pt x="368" y="386"/>
                    </a:lnTo>
                    <a:lnTo>
                      <a:pt x="369" y="383"/>
                    </a:lnTo>
                    <a:lnTo>
                      <a:pt x="371" y="386"/>
                    </a:lnTo>
                    <a:lnTo>
                      <a:pt x="371" y="386"/>
                    </a:lnTo>
                    <a:lnTo>
                      <a:pt x="372" y="391"/>
                    </a:lnTo>
                    <a:lnTo>
                      <a:pt x="373" y="392"/>
                    </a:lnTo>
                    <a:lnTo>
                      <a:pt x="373" y="392"/>
                    </a:lnTo>
                    <a:lnTo>
                      <a:pt x="373" y="392"/>
                    </a:lnTo>
                    <a:lnTo>
                      <a:pt x="374" y="389"/>
                    </a:lnTo>
                    <a:lnTo>
                      <a:pt x="374" y="387"/>
                    </a:lnTo>
                    <a:lnTo>
                      <a:pt x="374" y="387"/>
                    </a:lnTo>
                    <a:lnTo>
                      <a:pt x="372" y="385"/>
                    </a:lnTo>
                    <a:lnTo>
                      <a:pt x="371" y="383"/>
                    </a:lnTo>
                    <a:lnTo>
                      <a:pt x="371" y="383"/>
                    </a:lnTo>
                    <a:lnTo>
                      <a:pt x="372" y="382"/>
                    </a:lnTo>
                    <a:lnTo>
                      <a:pt x="373" y="381"/>
                    </a:lnTo>
                    <a:lnTo>
                      <a:pt x="374" y="382"/>
                    </a:lnTo>
                    <a:lnTo>
                      <a:pt x="374" y="382"/>
                    </a:lnTo>
                    <a:lnTo>
                      <a:pt x="377" y="382"/>
                    </a:lnTo>
                    <a:lnTo>
                      <a:pt x="379" y="381"/>
                    </a:lnTo>
                    <a:lnTo>
                      <a:pt x="379" y="381"/>
                    </a:lnTo>
                    <a:lnTo>
                      <a:pt x="380" y="381"/>
                    </a:lnTo>
                    <a:lnTo>
                      <a:pt x="382" y="381"/>
                    </a:lnTo>
                    <a:lnTo>
                      <a:pt x="382" y="381"/>
                    </a:lnTo>
                    <a:lnTo>
                      <a:pt x="383" y="380"/>
                    </a:lnTo>
                    <a:lnTo>
                      <a:pt x="384" y="379"/>
                    </a:lnTo>
                    <a:lnTo>
                      <a:pt x="385" y="378"/>
                    </a:lnTo>
                    <a:lnTo>
                      <a:pt x="385" y="379"/>
                    </a:lnTo>
                    <a:lnTo>
                      <a:pt x="385" y="379"/>
                    </a:lnTo>
                    <a:lnTo>
                      <a:pt x="385" y="381"/>
                    </a:lnTo>
                    <a:lnTo>
                      <a:pt x="387" y="382"/>
                    </a:lnTo>
                    <a:lnTo>
                      <a:pt x="388" y="383"/>
                    </a:lnTo>
                    <a:lnTo>
                      <a:pt x="390" y="382"/>
                    </a:lnTo>
                    <a:lnTo>
                      <a:pt x="390" y="382"/>
                    </a:lnTo>
                    <a:lnTo>
                      <a:pt x="392" y="379"/>
                    </a:lnTo>
                    <a:lnTo>
                      <a:pt x="393" y="376"/>
                    </a:lnTo>
                    <a:lnTo>
                      <a:pt x="393" y="376"/>
                    </a:lnTo>
                    <a:lnTo>
                      <a:pt x="396" y="374"/>
                    </a:lnTo>
                    <a:lnTo>
                      <a:pt x="397" y="374"/>
                    </a:lnTo>
                    <a:lnTo>
                      <a:pt x="398" y="375"/>
                    </a:lnTo>
                    <a:lnTo>
                      <a:pt x="398" y="375"/>
                    </a:lnTo>
                    <a:lnTo>
                      <a:pt x="398" y="377"/>
                    </a:lnTo>
                    <a:lnTo>
                      <a:pt x="398" y="378"/>
                    </a:lnTo>
                    <a:lnTo>
                      <a:pt x="397" y="379"/>
                    </a:lnTo>
                    <a:lnTo>
                      <a:pt x="398" y="380"/>
                    </a:lnTo>
                    <a:lnTo>
                      <a:pt x="398" y="380"/>
                    </a:lnTo>
                    <a:lnTo>
                      <a:pt x="402" y="380"/>
                    </a:lnTo>
                    <a:lnTo>
                      <a:pt x="403" y="379"/>
                    </a:lnTo>
                    <a:lnTo>
                      <a:pt x="403" y="379"/>
                    </a:lnTo>
                    <a:lnTo>
                      <a:pt x="403" y="379"/>
                    </a:lnTo>
                    <a:lnTo>
                      <a:pt x="402" y="377"/>
                    </a:lnTo>
                    <a:lnTo>
                      <a:pt x="403" y="375"/>
                    </a:lnTo>
                    <a:lnTo>
                      <a:pt x="403" y="375"/>
                    </a:lnTo>
                    <a:lnTo>
                      <a:pt x="404" y="373"/>
                    </a:lnTo>
                    <a:lnTo>
                      <a:pt x="407" y="370"/>
                    </a:lnTo>
                    <a:lnTo>
                      <a:pt x="407" y="370"/>
                    </a:lnTo>
                    <a:lnTo>
                      <a:pt x="409" y="369"/>
                    </a:lnTo>
                    <a:lnTo>
                      <a:pt x="410" y="369"/>
                    </a:lnTo>
                    <a:lnTo>
                      <a:pt x="412" y="369"/>
                    </a:lnTo>
                    <a:lnTo>
                      <a:pt x="413" y="367"/>
                    </a:lnTo>
                    <a:lnTo>
                      <a:pt x="413" y="367"/>
                    </a:lnTo>
                    <a:lnTo>
                      <a:pt x="415" y="364"/>
                    </a:lnTo>
                    <a:lnTo>
                      <a:pt x="415" y="363"/>
                    </a:lnTo>
                    <a:lnTo>
                      <a:pt x="414" y="362"/>
                    </a:lnTo>
                    <a:lnTo>
                      <a:pt x="414" y="362"/>
                    </a:lnTo>
                    <a:lnTo>
                      <a:pt x="408" y="360"/>
                    </a:lnTo>
                    <a:lnTo>
                      <a:pt x="405" y="360"/>
                    </a:lnTo>
                    <a:lnTo>
                      <a:pt x="404" y="360"/>
                    </a:lnTo>
                    <a:lnTo>
                      <a:pt x="404" y="360"/>
                    </a:lnTo>
                    <a:lnTo>
                      <a:pt x="404" y="360"/>
                    </a:lnTo>
                    <a:lnTo>
                      <a:pt x="405" y="363"/>
                    </a:lnTo>
                    <a:lnTo>
                      <a:pt x="405" y="365"/>
                    </a:lnTo>
                    <a:lnTo>
                      <a:pt x="405" y="365"/>
                    </a:lnTo>
                    <a:lnTo>
                      <a:pt x="403" y="365"/>
                    </a:lnTo>
                    <a:lnTo>
                      <a:pt x="400" y="364"/>
                    </a:lnTo>
                    <a:lnTo>
                      <a:pt x="400" y="364"/>
                    </a:lnTo>
                    <a:lnTo>
                      <a:pt x="397" y="363"/>
                    </a:lnTo>
                    <a:lnTo>
                      <a:pt x="396" y="362"/>
                    </a:lnTo>
                    <a:lnTo>
                      <a:pt x="396" y="360"/>
                    </a:lnTo>
                    <a:lnTo>
                      <a:pt x="396" y="360"/>
                    </a:lnTo>
                    <a:lnTo>
                      <a:pt x="397" y="358"/>
                    </a:lnTo>
                    <a:lnTo>
                      <a:pt x="400" y="356"/>
                    </a:lnTo>
                    <a:lnTo>
                      <a:pt x="400" y="356"/>
                    </a:lnTo>
                    <a:lnTo>
                      <a:pt x="402" y="354"/>
                    </a:lnTo>
                    <a:lnTo>
                      <a:pt x="403" y="351"/>
                    </a:lnTo>
                    <a:lnTo>
                      <a:pt x="404" y="350"/>
                    </a:lnTo>
                    <a:lnTo>
                      <a:pt x="404" y="350"/>
                    </a:lnTo>
                    <a:lnTo>
                      <a:pt x="404" y="350"/>
                    </a:lnTo>
                    <a:lnTo>
                      <a:pt x="404" y="350"/>
                    </a:lnTo>
                    <a:lnTo>
                      <a:pt x="405" y="351"/>
                    </a:lnTo>
                    <a:lnTo>
                      <a:pt x="406" y="350"/>
                    </a:lnTo>
                    <a:lnTo>
                      <a:pt x="406" y="350"/>
                    </a:lnTo>
                    <a:lnTo>
                      <a:pt x="408" y="347"/>
                    </a:lnTo>
                    <a:lnTo>
                      <a:pt x="410" y="344"/>
                    </a:lnTo>
                    <a:lnTo>
                      <a:pt x="410" y="344"/>
                    </a:lnTo>
                    <a:lnTo>
                      <a:pt x="413" y="341"/>
                    </a:lnTo>
                    <a:lnTo>
                      <a:pt x="413" y="341"/>
                    </a:lnTo>
                    <a:lnTo>
                      <a:pt x="414" y="340"/>
                    </a:lnTo>
                    <a:lnTo>
                      <a:pt x="415" y="340"/>
                    </a:lnTo>
                    <a:lnTo>
                      <a:pt x="414" y="339"/>
                    </a:lnTo>
                    <a:lnTo>
                      <a:pt x="414" y="339"/>
                    </a:lnTo>
                    <a:lnTo>
                      <a:pt x="412" y="340"/>
                    </a:lnTo>
                    <a:lnTo>
                      <a:pt x="410" y="340"/>
                    </a:lnTo>
                    <a:lnTo>
                      <a:pt x="410" y="340"/>
                    </a:lnTo>
                    <a:lnTo>
                      <a:pt x="410" y="339"/>
                    </a:lnTo>
                    <a:lnTo>
                      <a:pt x="410" y="336"/>
                    </a:lnTo>
                    <a:lnTo>
                      <a:pt x="410" y="334"/>
                    </a:lnTo>
                    <a:lnTo>
                      <a:pt x="409" y="332"/>
                    </a:lnTo>
                    <a:lnTo>
                      <a:pt x="409" y="332"/>
                    </a:lnTo>
                    <a:lnTo>
                      <a:pt x="407" y="330"/>
                    </a:lnTo>
                    <a:lnTo>
                      <a:pt x="407" y="330"/>
                    </a:lnTo>
                    <a:lnTo>
                      <a:pt x="408" y="329"/>
                    </a:lnTo>
                    <a:lnTo>
                      <a:pt x="408" y="329"/>
                    </a:lnTo>
                    <a:lnTo>
                      <a:pt x="411" y="328"/>
                    </a:lnTo>
                    <a:lnTo>
                      <a:pt x="412" y="328"/>
                    </a:lnTo>
                    <a:lnTo>
                      <a:pt x="412" y="329"/>
                    </a:lnTo>
                    <a:lnTo>
                      <a:pt x="412" y="329"/>
                    </a:lnTo>
                    <a:lnTo>
                      <a:pt x="413" y="332"/>
                    </a:lnTo>
                    <a:lnTo>
                      <a:pt x="415" y="334"/>
                    </a:lnTo>
                    <a:lnTo>
                      <a:pt x="415" y="334"/>
                    </a:lnTo>
                    <a:lnTo>
                      <a:pt x="416" y="335"/>
                    </a:lnTo>
                    <a:lnTo>
                      <a:pt x="417" y="334"/>
                    </a:lnTo>
                    <a:lnTo>
                      <a:pt x="418" y="334"/>
                    </a:lnTo>
                    <a:lnTo>
                      <a:pt x="418" y="332"/>
                    </a:lnTo>
                    <a:lnTo>
                      <a:pt x="418" y="332"/>
                    </a:lnTo>
                    <a:lnTo>
                      <a:pt x="417" y="330"/>
                    </a:lnTo>
                    <a:lnTo>
                      <a:pt x="417" y="329"/>
                    </a:lnTo>
                    <a:lnTo>
                      <a:pt x="417" y="329"/>
                    </a:lnTo>
                    <a:lnTo>
                      <a:pt x="417" y="329"/>
                    </a:lnTo>
                    <a:lnTo>
                      <a:pt x="421" y="326"/>
                    </a:lnTo>
                    <a:lnTo>
                      <a:pt x="421" y="326"/>
                    </a:lnTo>
                    <a:lnTo>
                      <a:pt x="424" y="324"/>
                    </a:lnTo>
                    <a:lnTo>
                      <a:pt x="426" y="324"/>
                    </a:lnTo>
                    <a:lnTo>
                      <a:pt x="426" y="324"/>
                    </a:lnTo>
                    <a:lnTo>
                      <a:pt x="428" y="325"/>
                    </a:lnTo>
                    <a:lnTo>
                      <a:pt x="429" y="325"/>
                    </a:lnTo>
                    <a:lnTo>
                      <a:pt x="430" y="325"/>
                    </a:lnTo>
                    <a:lnTo>
                      <a:pt x="430" y="325"/>
                    </a:lnTo>
                    <a:lnTo>
                      <a:pt x="432" y="322"/>
                    </a:lnTo>
                    <a:lnTo>
                      <a:pt x="434" y="320"/>
                    </a:lnTo>
                    <a:lnTo>
                      <a:pt x="437" y="322"/>
                    </a:lnTo>
                    <a:lnTo>
                      <a:pt x="437" y="322"/>
                    </a:lnTo>
                    <a:lnTo>
                      <a:pt x="442" y="325"/>
                    </a:lnTo>
                    <a:lnTo>
                      <a:pt x="444" y="325"/>
                    </a:lnTo>
                    <a:lnTo>
                      <a:pt x="444" y="325"/>
                    </a:lnTo>
                    <a:lnTo>
                      <a:pt x="444" y="325"/>
                    </a:lnTo>
                    <a:lnTo>
                      <a:pt x="444" y="323"/>
                    </a:lnTo>
                    <a:lnTo>
                      <a:pt x="443" y="322"/>
                    </a:lnTo>
                    <a:lnTo>
                      <a:pt x="441" y="320"/>
                    </a:lnTo>
                    <a:lnTo>
                      <a:pt x="441" y="32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7" name="フリーフォーム 56">
                <a:extLst>
                  <a:ext uri="{FF2B5EF4-FFF2-40B4-BE49-F238E27FC236}">
                    <a16:creationId xmlns:a16="http://schemas.microsoft.com/office/drawing/2014/main" id="{00000000-0008-0000-0000-000085050000}"/>
                  </a:ext>
                </a:extLst>
              </p:cNvPr>
              <p:cNvSpPr>
                <a:spLocks/>
              </p:cNvSpPr>
              <p:nvPr/>
            </p:nvSpPr>
            <p:spPr bwMode="auto">
              <a:xfrm>
                <a:off x="65" y="768"/>
                <a:ext cx="31" cy="28"/>
              </a:xfrm>
              <a:custGeom>
                <a:avLst/>
                <a:gdLst>
                  <a:gd name="T0" fmla="*/ 220 w 278"/>
                  <a:gd name="T1" fmla="*/ 140 h 253"/>
                  <a:gd name="T2" fmla="*/ 224 w 278"/>
                  <a:gd name="T3" fmla="*/ 132 h 253"/>
                  <a:gd name="T4" fmla="*/ 228 w 278"/>
                  <a:gd name="T5" fmla="*/ 127 h 253"/>
                  <a:gd name="T6" fmla="*/ 238 w 278"/>
                  <a:gd name="T7" fmla="*/ 112 h 253"/>
                  <a:gd name="T8" fmla="*/ 243 w 278"/>
                  <a:gd name="T9" fmla="*/ 123 h 253"/>
                  <a:gd name="T10" fmla="*/ 251 w 278"/>
                  <a:gd name="T11" fmla="*/ 114 h 253"/>
                  <a:gd name="T12" fmla="*/ 257 w 278"/>
                  <a:gd name="T13" fmla="*/ 106 h 253"/>
                  <a:gd name="T14" fmla="*/ 266 w 278"/>
                  <a:gd name="T15" fmla="*/ 96 h 253"/>
                  <a:gd name="T16" fmla="*/ 277 w 278"/>
                  <a:gd name="T17" fmla="*/ 85 h 253"/>
                  <a:gd name="T18" fmla="*/ 270 w 278"/>
                  <a:gd name="T19" fmla="*/ 47 h 253"/>
                  <a:gd name="T20" fmla="*/ 243 w 278"/>
                  <a:gd name="T21" fmla="*/ 60 h 253"/>
                  <a:gd name="T22" fmla="*/ 231 w 278"/>
                  <a:gd name="T23" fmla="*/ 64 h 253"/>
                  <a:gd name="T24" fmla="*/ 223 w 278"/>
                  <a:gd name="T25" fmla="*/ 54 h 253"/>
                  <a:gd name="T26" fmla="*/ 191 w 278"/>
                  <a:gd name="T27" fmla="*/ 38 h 253"/>
                  <a:gd name="T28" fmla="*/ 171 w 278"/>
                  <a:gd name="T29" fmla="*/ 33 h 253"/>
                  <a:gd name="T30" fmla="*/ 148 w 278"/>
                  <a:gd name="T31" fmla="*/ 38 h 253"/>
                  <a:gd name="T32" fmla="*/ 126 w 278"/>
                  <a:gd name="T33" fmla="*/ 33 h 253"/>
                  <a:gd name="T34" fmla="*/ 100 w 278"/>
                  <a:gd name="T35" fmla="*/ 37 h 253"/>
                  <a:gd name="T36" fmla="*/ 94 w 278"/>
                  <a:gd name="T37" fmla="*/ 45 h 253"/>
                  <a:gd name="T38" fmla="*/ 77 w 278"/>
                  <a:gd name="T39" fmla="*/ 45 h 253"/>
                  <a:gd name="T40" fmla="*/ 74 w 278"/>
                  <a:gd name="T41" fmla="*/ 38 h 253"/>
                  <a:gd name="T42" fmla="*/ 73 w 278"/>
                  <a:gd name="T43" fmla="*/ 22 h 253"/>
                  <a:gd name="T44" fmla="*/ 62 w 278"/>
                  <a:gd name="T45" fmla="*/ 10 h 253"/>
                  <a:gd name="T46" fmla="*/ 55 w 278"/>
                  <a:gd name="T47" fmla="*/ 4 h 253"/>
                  <a:gd name="T48" fmla="*/ 46 w 278"/>
                  <a:gd name="T49" fmla="*/ 5 h 253"/>
                  <a:gd name="T50" fmla="*/ 42 w 278"/>
                  <a:gd name="T51" fmla="*/ 11 h 253"/>
                  <a:gd name="T52" fmla="*/ 33 w 278"/>
                  <a:gd name="T53" fmla="*/ 0 h 253"/>
                  <a:gd name="T54" fmla="*/ 35 w 278"/>
                  <a:gd name="T55" fmla="*/ 14 h 253"/>
                  <a:gd name="T56" fmla="*/ 30 w 278"/>
                  <a:gd name="T57" fmla="*/ 15 h 253"/>
                  <a:gd name="T58" fmla="*/ 29 w 278"/>
                  <a:gd name="T59" fmla="*/ 25 h 253"/>
                  <a:gd name="T60" fmla="*/ 28 w 278"/>
                  <a:gd name="T61" fmla="*/ 32 h 253"/>
                  <a:gd name="T62" fmla="*/ 34 w 278"/>
                  <a:gd name="T63" fmla="*/ 38 h 253"/>
                  <a:gd name="T64" fmla="*/ 28 w 278"/>
                  <a:gd name="T65" fmla="*/ 43 h 253"/>
                  <a:gd name="T66" fmla="*/ 23 w 278"/>
                  <a:gd name="T67" fmla="*/ 31 h 253"/>
                  <a:gd name="T68" fmla="*/ 13 w 278"/>
                  <a:gd name="T69" fmla="*/ 35 h 253"/>
                  <a:gd name="T70" fmla="*/ 13 w 278"/>
                  <a:gd name="T71" fmla="*/ 41 h 253"/>
                  <a:gd name="T72" fmla="*/ 12 w 278"/>
                  <a:gd name="T73" fmla="*/ 48 h 253"/>
                  <a:gd name="T74" fmla="*/ 24 w 278"/>
                  <a:gd name="T75" fmla="*/ 59 h 253"/>
                  <a:gd name="T76" fmla="*/ 38 w 278"/>
                  <a:gd name="T77" fmla="*/ 66 h 253"/>
                  <a:gd name="T78" fmla="*/ 32 w 278"/>
                  <a:gd name="T79" fmla="*/ 80 h 253"/>
                  <a:gd name="T80" fmla="*/ 26 w 278"/>
                  <a:gd name="T81" fmla="*/ 93 h 253"/>
                  <a:gd name="T82" fmla="*/ 27 w 278"/>
                  <a:gd name="T83" fmla="*/ 104 h 253"/>
                  <a:gd name="T84" fmla="*/ 19 w 278"/>
                  <a:gd name="T85" fmla="*/ 97 h 253"/>
                  <a:gd name="T86" fmla="*/ 0 w 278"/>
                  <a:gd name="T87" fmla="*/ 109 h 253"/>
                  <a:gd name="T88" fmla="*/ 18 w 278"/>
                  <a:gd name="T89" fmla="*/ 133 h 253"/>
                  <a:gd name="T90" fmla="*/ 23 w 278"/>
                  <a:gd name="T91" fmla="*/ 159 h 253"/>
                  <a:gd name="T92" fmla="*/ 45 w 278"/>
                  <a:gd name="T93" fmla="*/ 168 h 253"/>
                  <a:gd name="T94" fmla="*/ 70 w 278"/>
                  <a:gd name="T95" fmla="*/ 182 h 253"/>
                  <a:gd name="T96" fmla="*/ 61 w 278"/>
                  <a:gd name="T97" fmla="*/ 190 h 253"/>
                  <a:gd name="T98" fmla="*/ 74 w 278"/>
                  <a:gd name="T99" fmla="*/ 207 h 253"/>
                  <a:gd name="T100" fmla="*/ 89 w 278"/>
                  <a:gd name="T101" fmla="*/ 227 h 253"/>
                  <a:gd name="T102" fmla="*/ 99 w 278"/>
                  <a:gd name="T103" fmla="*/ 233 h 253"/>
                  <a:gd name="T104" fmla="*/ 138 w 278"/>
                  <a:gd name="T105" fmla="*/ 248 h 253"/>
                  <a:gd name="T106" fmla="*/ 163 w 278"/>
                  <a:gd name="T107" fmla="*/ 246 h 253"/>
                  <a:gd name="T108" fmla="*/ 152 w 278"/>
                  <a:gd name="T109" fmla="*/ 226 h 253"/>
                  <a:gd name="T110" fmla="*/ 139 w 278"/>
                  <a:gd name="T111" fmla="*/ 201 h 253"/>
                  <a:gd name="T112" fmla="*/ 151 w 278"/>
                  <a:gd name="T113" fmla="*/ 177 h 253"/>
                  <a:gd name="T114" fmla="*/ 169 w 278"/>
                  <a:gd name="T115" fmla="*/ 157 h 253"/>
                  <a:gd name="T116" fmla="*/ 172 w 278"/>
                  <a:gd name="T117" fmla="*/ 154 h 253"/>
                  <a:gd name="T118" fmla="*/ 184 w 278"/>
                  <a:gd name="T119" fmla="*/ 164 h 253"/>
                  <a:gd name="T120" fmla="*/ 206 w 278"/>
                  <a:gd name="T121" fmla="*/ 169 h 253"/>
                  <a:gd name="T122" fmla="*/ 207 w 278"/>
                  <a:gd name="T123" fmla="*/ 15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8" h="253">
                    <a:moveTo>
                      <a:pt x="207" y="149"/>
                    </a:moveTo>
                    <a:lnTo>
                      <a:pt x="207" y="149"/>
                    </a:lnTo>
                    <a:lnTo>
                      <a:pt x="207" y="147"/>
                    </a:lnTo>
                    <a:lnTo>
                      <a:pt x="209" y="146"/>
                    </a:lnTo>
                    <a:lnTo>
                      <a:pt x="214" y="146"/>
                    </a:lnTo>
                    <a:lnTo>
                      <a:pt x="214" y="146"/>
                    </a:lnTo>
                    <a:lnTo>
                      <a:pt x="217" y="144"/>
                    </a:lnTo>
                    <a:lnTo>
                      <a:pt x="220" y="142"/>
                    </a:lnTo>
                    <a:lnTo>
                      <a:pt x="220" y="142"/>
                    </a:lnTo>
                    <a:lnTo>
                      <a:pt x="220" y="140"/>
                    </a:lnTo>
                    <a:lnTo>
                      <a:pt x="220" y="138"/>
                    </a:lnTo>
                    <a:lnTo>
                      <a:pt x="218" y="137"/>
                    </a:lnTo>
                    <a:lnTo>
                      <a:pt x="218" y="137"/>
                    </a:lnTo>
                    <a:lnTo>
                      <a:pt x="217" y="136"/>
                    </a:lnTo>
                    <a:lnTo>
                      <a:pt x="217" y="134"/>
                    </a:lnTo>
                    <a:lnTo>
                      <a:pt x="218" y="132"/>
                    </a:lnTo>
                    <a:lnTo>
                      <a:pt x="218" y="132"/>
                    </a:lnTo>
                    <a:lnTo>
                      <a:pt x="219" y="132"/>
                    </a:lnTo>
                    <a:lnTo>
                      <a:pt x="220" y="132"/>
                    </a:lnTo>
                    <a:lnTo>
                      <a:pt x="224" y="132"/>
                    </a:lnTo>
                    <a:lnTo>
                      <a:pt x="224" y="132"/>
                    </a:lnTo>
                    <a:lnTo>
                      <a:pt x="225" y="132"/>
                    </a:lnTo>
                    <a:lnTo>
                      <a:pt x="225" y="130"/>
                    </a:lnTo>
                    <a:lnTo>
                      <a:pt x="224" y="129"/>
                    </a:lnTo>
                    <a:lnTo>
                      <a:pt x="224" y="126"/>
                    </a:lnTo>
                    <a:lnTo>
                      <a:pt x="224" y="126"/>
                    </a:lnTo>
                    <a:lnTo>
                      <a:pt x="225" y="125"/>
                    </a:lnTo>
                    <a:lnTo>
                      <a:pt x="226" y="125"/>
                    </a:lnTo>
                    <a:lnTo>
                      <a:pt x="228" y="127"/>
                    </a:lnTo>
                    <a:lnTo>
                      <a:pt x="228" y="127"/>
                    </a:lnTo>
                    <a:lnTo>
                      <a:pt x="229" y="128"/>
                    </a:lnTo>
                    <a:lnTo>
                      <a:pt x="230" y="129"/>
                    </a:lnTo>
                    <a:lnTo>
                      <a:pt x="231" y="129"/>
                    </a:lnTo>
                    <a:lnTo>
                      <a:pt x="231" y="129"/>
                    </a:lnTo>
                    <a:lnTo>
                      <a:pt x="233" y="128"/>
                    </a:lnTo>
                    <a:lnTo>
                      <a:pt x="234" y="125"/>
                    </a:lnTo>
                    <a:lnTo>
                      <a:pt x="234" y="121"/>
                    </a:lnTo>
                    <a:lnTo>
                      <a:pt x="238" y="121"/>
                    </a:lnTo>
                    <a:lnTo>
                      <a:pt x="238" y="112"/>
                    </a:lnTo>
                    <a:lnTo>
                      <a:pt x="238" y="112"/>
                    </a:lnTo>
                    <a:lnTo>
                      <a:pt x="240" y="113"/>
                    </a:lnTo>
                    <a:lnTo>
                      <a:pt x="240" y="113"/>
                    </a:lnTo>
                    <a:lnTo>
                      <a:pt x="241" y="113"/>
                    </a:lnTo>
                    <a:lnTo>
                      <a:pt x="241" y="114"/>
                    </a:lnTo>
                    <a:lnTo>
                      <a:pt x="240" y="117"/>
                    </a:lnTo>
                    <a:lnTo>
                      <a:pt x="240" y="117"/>
                    </a:lnTo>
                    <a:lnTo>
                      <a:pt x="239" y="118"/>
                    </a:lnTo>
                    <a:lnTo>
                      <a:pt x="240" y="120"/>
                    </a:lnTo>
                    <a:lnTo>
                      <a:pt x="241" y="122"/>
                    </a:lnTo>
                    <a:lnTo>
                      <a:pt x="243" y="123"/>
                    </a:lnTo>
                    <a:lnTo>
                      <a:pt x="243" y="123"/>
                    </a:lnTo>
                    <a:lnTo>
                      <a:pt x="244" y="122"/>
                    </a:lnTo>
                    <a:lnTo>
                      <a:pt x="245" y="121"/>
                    </a:lnTo>
                    <a:lnTo>
                      <a:pt x="245" y="117"/>
                    </a:lnTo>
                    <a:lnTo>
                      <a:pt x="245" y="117"/>
                    </a:lnTo>
                    <a:lnTo>
                      <a:pt x="246" y="116"/>
                    </a:lnTo>
                    <a:lnTo>
                      <a:pt x="247" y="115"/>
                    </a:lnTo>
                    <a:lnTo>
                      <a:pt x="251" y="114"/>
                    </a:lnTo>
                    <a:lnTo>
                      <a:pt x="251" y="114"/>
                    </a:lnTo>
                    <a:lnTo>
                      <a:pt x="251" y="114"/>
                    </a:lnTo>
                    <a:lnTo>
                      <a:pt x="251" y="113"/>
                    </a:lnTo>
                    <a:lnTo>
                      <a:pt x="250" y="112"/>
                    </a:lnTo>
                    <a:lnTo>
                      <a:pt x="248" y="111"/>
                    </a:lnTo>
                    <a:lnTo>
                      <a:pt x="247" y="110"/>
                    </a:lnTo>
                    <a:lnTo>
                      <a:pt x="247" y="110"/>
                    </a:lnTo>
                    <a:lnTo>
                      <a:pt x="249" y="108"/>
                    </a:lnTo>
                    <a:lnTo>
                      <a:pt x="250" y="107"/>
                    </a:lnTo>
                    <a:lnTo>
                      <a:pt x="255" y="107"/>
                    </a:lnTo>
                    <a:lnTo>
                      <a:pt x="255" y="107"/>
                    </a:lnTo>
                    <a:lnTo>
                      <a:pt x="257" y="106"/>
                    </a:lnTo>
                    <a:lnTo>
                      <a:pt x="258" y="102"/>
                    </a:lnTo>
                    <a:lnTo>
                      <a:pt x="257" y="100"/>
                    </a:lnTo>
                    <a:lnTo>
                      <a:pt x="255" y="97"/>
                    </a:lnTo>
                    <a:lnTo>
                      <a:pt x="255" y="97"/>
                    </a:lnTo>
                    <a:lnTo>
                      <a:pt x="255" y="96"/>
                    </a:lnTo>
                    <a:lnTo>
                      <a:pt x="256" y="96"/>
                    </a:lnTo>
                    <a:lnTo>
                      <a:pt x="262" y="97"/>
                    </a:lnTo>
                    <a:lnTo>
                      <a:pt x="262" y="97"/>
                    </a:lnTo>
                    <a:lnTo>
                      <a:pt x="265" y="97"/>
                    </a:lnTo>
                    <a:lnTo>
                      <a:pt x="266" y="96"/>
                    </a:lnTo>
                    <a:lnTo>
                      <a:pt x="266" y="92"/>
                    </a:lnTo>
                    <a:lnTo>
                      <a:pt x="266" y="92"/>
                    </a:lnTo>
                    <a:lnTo>
                      <a:pt x="267" y="91"/>
                    </a:lnTo>
                    <a:lnTo>
                      <a:pt x="268" y="90"/>
                    </a:lnTo>
                    <a:lnTo>
                      <a:pt x="270" y="91"/>
                    </a:lnTo>
                    <a:lnTo>
                      <a:pt x="270" y="91"/>
                    </a:lnTo>
                    <a:lnTo>
                      <a:pt x="272" y="91"/>
                    </a:lnTo>
                    <a:lnTo>
                      <a:pt x="274" y="90"/>
                    </a:lnTo>
                    <a:lnTo>
                      <a:pt x="277" y="85"/>
                    </a:lnTo>
                    <a:lnTo>
                      <a:pt x="277" y="85"/>
                    </a:lnTo>
                    <a:lnTo>
                      <a:pt x="278" y="79"/>
                    </a:lnTo>
                    <a:lnTo>
                      <a:pt x="278" y="72"/>
                    </a:lnTo>
                    <a:lnTo>
                      <a:pt x="277" y="64"/>
                    </a:lnTo>
                    <a:lnTo>
                      <a:pt x="276" y="58"/>
                    </a:lnTo>
                    <a:lnTo>
                      <a:pt x="276" y="58"/>
                    </a:lnTo>
                    <a:lnTo>
                      <a:pt x="275" y="53"/>
                    </a:lnTo>
                    <a:lnTo>
                      <a:pt x="274" y="50"/>
                    </a:lnTo>
                    <a:lnTo>
                      <a:pt x="272" y="48"/>
                    </a:lnTo>
                    <a:lnTo>
                      <a:pt x="272" y="48"/>
                    </a:lnTo>
                    <a:lnTo>
                      <a:pt x="270" y="47"/>
                    </a:lnTo>
                    <a:lnTo>
                      <a:pt x="268" y="47"/>
                    </a:lnTo>
                    <a:lnTo>
                      <a:pt x="263" y="48"/>
                    </a:lnTo>
                    <a:lnTo>
                      <a:pt x="254" y="52"/>
                    </a:lnTo>
                    <a:lnTo>
                      <a:pt x="254" y="52"/>
                    </a:lnTo>
                    <a:lnTo>
                      <a:pt x="252" y="53"/>
                    </a:lnTo>
                    <a:lnTo>
                      <a:pt x="250" y="54"/>
                    </a:lnTo>
                    <a:lnTo>
                      <a:pt x="247" y="57"/>
                    </a:lnTo>
                    <a:lnTo>
                      <a:pt x="247" y="57"/>
                    </a:lnTo>
                    <a:lnTo>
                      <a:pt x="244" y="59"/>
                    </a:lnTo>
                    <a:lnTo>
                      <a:pt x="243" y="60"/>
                    </a:lnTo>
                    <a:lnTo>
                      <a:pt x="241" y="62"/>
                    </a:lnTo>
                    <a:lnTo>
                      <a:pt x="241" y="62"/>
                    </a:lnTo>
                    <a:lnTo>
                      <a:pt x="240" y="64"/>
                    </a:lnTo>
                    <a:lnTo>
                      <a:pt x="238" y="65"/>
                    </a:lnTo>
                    <a:lnTo>
                      <a:pt x="235" y="67"/>
                    </a:lnTo>
                    <a:lnTo>
                      <a:pt x="235" y="67"/>
                    </a:lnTo>
                    <a:lnTo>
                      <a:pt x="234" y="67"/>
                    </a:lnTo>
                    <a:lnTo>
                      <a:pt x="233" y="67"/>
                    </a:lnTo>
                    <a:lnTo>
                      <a:pt x="231" y="64"/>
                    </a:lnTo>
                    <a:lnTo>
                      <a:pt x="231" y="64"/>
                    </a:lnTo>
                    <a:lnTo>
                      <a:pt x="231" y="63"/>
                    </a:lnTo>
                    <a:lnTo>
                      <a:pt x="233" y="62"/>
                    </a:lnTo>
                    <a:lnTo>
                      <a:pt x="233" y="61"/>
                    </a:lnTo>
                    <a:lnTo>
                      <a:pt x="233" y="60"/>
                    </a:lnTo>
                    <a:lnTo>
                      <a:pt x="233" y="60"/>
                    </a:lnTo>
                    <a:lnTo>
                      <a:pt x="230" y="58"/>
                    </a:lnTo>
                    <a:lnTo>
                      <a:pt x="227" y="55"/>
                    </a:lnTo>
                    <a:lnTo>
                      <a:pt x="227" y="55"/>
                    </a:lnTo>
                    <a:lnTo>
                      <a:pt x="225" y="54"/>
                    </a:lnTo>
                    <a:lnTo>
                      <a:pt x="223" y="54"/>
                    </a:lnTo>
                    <a:lnTo>
                      <a:pt x="217" y="53"/>
                    </a:lnTo>
                    <a:lnTo>
                      <a:pt x="217" y="53"/>
                    </a:lnTo>
                    <a:lnTo>
                      <a:pt x="212" y="52"/>
                    </a:lnTo>
                    <a:lnTo>
                      <a:pt x="208" y="48"/>
                    </a:lnTo>
                    <a:lnTo>
                      <a:pt x="208" y="48"/>
                    </a:lnTo>
                    <a:lnTo>
                      <a:pt x="201" y="43"/>
                    </a:lnTo>
                    <a:lnTo>
                      <a:pt x="196" y="41"/>
                    </a:lnTo>
                    <a:lnTo>
                      <a:pt x="193" y="39"/>
                    </a:lnTo>
                    <a:lnTo>
                      <a:pt x="193" y="39"/>
                    </a:lnTo>
                    <a:lnTo>
                      <a:pt x="191" y="38"/>
                    </a:lnTo>
                    <a:lnTo>
                      <a:pt x="189" y="37"/>
                    </a:lnTo>
                    <a:lnTo>
                      <a:pt x="185" y="33"/>
                    </a:lnTo>
                    <a:lnTo>
                      <a:pt x="185" y="33"/>
                    </a:lnTo>
                    <a:lnTo>
                      <a:pt x="183" y="33"/>
                    </a:lnTo>
                    <a:lnTo>
                      <a:pt x="181" y="33"/>
                    </a:lnTo>
                    <a:lnTo>
                      <a:pt x="176" y="34"/>
                    </a:lnTo>
                    <a:lnTo>
                      <a:pt x="176" y="34"/>
                    </a:lnTo>
                    <a:lnTo>
                      <a:pt x="174" y="34"/>
                    </a:lnTo>
                    <a:lnTo>
                      <a:pt x="171" y="33"/>
                    </a:lnTo>
                    <a:lnTo>
                      <a:pt x="171" y="33"/>
                    </a:lnTo>
                    <a:lnTo>
                      <a:pt x="165" y="31"/>
                    </a:lnTo>
                    <a:lnTo>
                      <a:pt x="162" y="31"/>
                    </a:lnTo>
                    <a:lnTo>
                      <a:pt x="158" y="32"/>
                    </a:lnTo>
                    <a:lnTo>
                      <a:pt x="158" y="32"/>
                    </a:lnTo>
                    <a:lnTo>
                      <a:pt x="156" y="33"/>
                    </a:lnTo>
                    <a:lnTo>
                      <a:pt x="154" y="34"/>
                    </a:lnTo>
                    <a:lnTo>
                      <a:pt x="152" y="38"/>
                    </a:lnTo>
                    <a:lnTo>
                      <a:pt x="152" y="38"/>
                    </a:lnTo>
                    <a:lnTo>
                      <a:pt x="150" y="38"/>
                    </a:lnTo>
                    <a:lnTo>
                      <a:pt x="148" y="38"/>
                    </a:lnTo>
                    <a:lnTo>
                      <a:pt x="143" y="35"/>
                    </a:lnTo>
                    <a:lnTo>
                      <a:pt x="143" y="35"/>
                    </a:lnTo>
                    <a:lnTo>
                      <a:pt x="141" y="34"/>
                    </a:lnTo>
                    <a:lnTo>
                      <a:pt x="140" y="34"/>
                    </a:lnTo>
                    <a:lnTo>
                      <a:pt x="135" y="36"/>
                    </a:lnTo>
                    <a:lnTo>
                      <a:pt x="135" y="36"/>
                    </a:lnTo>
                    <a:lnTo>
                      <a:pt x="132" y="36"/>
                    </a:lnTo>
                    <a:lnTo>
                      <a:pt x="130" y="35"/>
                    </a:lnTo>
                    <a:lnTo>
                      <a:pt x="128" y="34"/>
                    </a:lnTo>
                    <a:lnTo>
                      <a:pt x="126" y="33"/>
                    </a:lnTo>
                    <a:lnTo>
                      <a:pt x="126" y="33"/>
                    </a:lnTo>
                    <a:lnTo>
                      <a:pt x="124" y="34"/>
                    </a:lnTo>
                    <a:lnTo>
                      <a:pt x="121" y="35"/>
                    </a:lnTo>
                    <a:lnTo>
                      <a:pt x="119" y="36"/>
                    </a:lnTo>
                    <a:lnTo>
                      <a:pt x="118" y="37"/>
                    </a:lnTo>
                    <a:lnTo>
                      <a:pt x="118" y="37"/>
                    </a:lnTo>
                    <a:lnTo>
                      <a:pt x="111" y="37"/>
                    </a:lnTo>
                    <a:lnTo>
                      <a:pt x="104" y="37"/>
                    </a:lnTo>
                    <a:lnTo>
                      <a:pt x="104" y="37"/>
                    </a:lnTo>
                    <a:lnTo>
                      <a:pt x="100" y="37"/>
                    </a:lnTo>
                    <a:lnTo>
                      <a:pt x="98" y="36"/>
                    </a:lnTo>
                    <a:lnTo>
                      <a:pt x="98" y="36"/>
                    </a:lnTo>
                    <a:lnTo>
                      <a:pt x="97" y="39"/>
                    </a:lnTo>
                    <a:lnTo>
                      <a:pt x="97" y="39"/>
                    </a:lnTo>
                    <a:lnTo>
                      <a:pt x="97" y="41"/>
                    </a:lnTo>
                    <a:lnTo>
                      <a:pt x="98" y="42"/>
                    </a:lnTo>
                    <a:lnTo>
                      <a:pt x="99" y="43"/>
                    </a:lnTo>
                    <a:lnTo>
                      <a:pt x="98" y="44"/>
                    </a:lnTo>
                    <a:lnTo>
                      <a:pt x="98" y="44"/>
                    </a:lnTo>
                    <a:lnTo>
                      <a:pt x="94" y="45"/>
                    </a:lnTo>
                    <a:lnTo>
                      <a:pt x="90" y="46"/>
                    </a:lnTo>
                    <a:lnTo>
                      <a:pt x="90" y="46"/>
                    </a:lnTo>
                    <a:lnTo>
                      <a:pt x="85" y="45"/>
                    </a:lnTo>
                    <a:lnTo>
                      <a:pt x="81" y="45"/>
                    </a:lnTo>
                    <a:lnTo>
                      <a:pt x="81" y="45"/>
                    </a:lnTo>
                    <a:lnTo>
                      <a:pt x="80" y="46"/>
                    </a:lnTo>
                    <a:lnTo>
                      <a:pt x="79" y="46"/>
                    </a:lnTo>
                    <a:lnTo>
                      <a:pt x="79" y="46"/>
                    </a:lnTo>
                    <a:lnTo>
                      <a:pt x="77" y="45"/>
                    </a:lnTo>
                    <a:lnTo>
                      <a:pt x="77" y="45"/>
                    </a:lnTo>
                    <a:lnTo>
                      <a:pt x="77" y="44"/>
                    </a:lnTo>
                    <a:lnTo>
                      <a:pt x="77" y="44"/>
                    </a:lnTo>
                    <a:lnTo>
                      <a:pt x="78" y="43"/>
                    </a:lnTo>
                    <a:lnTo>
                      <a:pt x="77" y="42"/>
                    </a:lnTo>
                    <a:lnTo>
                      <a:pt x="77" y="42"/>
                    </a:lnTo>
                    <a:lnTo>
                      <a:pt x="75" y="42"/>
                    </a:lnTo>
                    <a:lnTo>
                      <a:pt x="73" y="41"/>
                    </a:lnTo>
                    <a:lnTo>
                      <a:pt x="73" y="41"/>
                    </a:lnTo>
                    <a:lnTo>
                      <a:pt x="74" y="38"/>
                    </a:lnTo>
                    <a:lnTo>
                      <a:pt x="74" y="38"/>
                    </a:lnTo>
                    <a:lnTo>
                      <a:pt x="68" y="34"/>
                    </a:lnTo>
                    <a:lnTo>
                      <a:pt x="68" y="34"/>
                    </a:lnTo>
                    <a:lnTo>
                      <a:pt x="66" y="32"/>
                    </a:lnTo>
                    <a:lnTo>
                      <a:pt x="66" y="31"/>
                    </a:lnTo>
                    <a:lnTo>
                      <a:pt x="66" y="29"/>
                    </a:lnTo>
                    <a:lnTo>
                      <a:pt x="66" y="29"/>
                    </a:lnTo>
                    <a:lnTo>
                      <a:pt x="70" y="25"/>
                    </a:lnTo>
                    <a:lnTo>
                      <a:pt x="72" y="23"/>
                    </a:lnTo>
                    <a:lnTo>
                      <a:pt x="73" y="22"/>
                    </a:lnTo>
                    <a:lnTo>
                      <a:pt x="73" y="22"/>
                    </a:lnTo>
                    <a:lnTo>
                      <a:pt x="75" y="18"/>
                    </a:lnTo>
                    <a:lnTo>
                      <a:pt x="75" y="16"/>
                    </a:lnTo>
                    <a:lnTo>
                      <a:pt x="75" y="15"/>
                    </a:lnTo>
                    <a:lnTo>
                      <a:pt x="75" y="15"/>
                    </a:lnTo>
                    <a:lnTo>
                      <a:pt x="70" y="12"/>
                    </a:lnTo>
                    <a:lnTo>
                      <a:pt x="70" y="12"/>
                    </a:lnTo>
                    <a:lnTo>
                      <a:pt x="66" y="10"/>
                    </a:lnTo>
                    <a:lnTo>
                      <a:pt x="66" y="10"/>
                    </a:lnTo>
                    <a:lnTo>
                      <a:pt x="63" y="10"/>
                    </a:lnTo>
                    <a:lnTo>
                      <a:pt x="62" y="10"/>
                    </a:lnTo>
                    <a:lnTo>
                      <a:pt x="61" y="9"/>
                    </a:lnTo>
                    <a:lnTo>
                      <a:pt x="61" y="9"/>
                    </a:lnTo>
                    <a:lnTo>
                      <a:pt x="61" y="5"/>
                    </a:lnTo>
                    <a:lnTo>
                      <a:pt x="61" y="5"/>
                    </a:lnTo>
                    <a:lnTo>
                      <a:pt x="61" y="4"/>
                    </a:lnTo>
                    <a:lnTo>
                      <a:pt x="61" y="3"/>
                    </a:lnTo>
                    <a:lnTo>
                      <a:pt x="60" y="3"/>
                    </a:lnTo>
                    <a:lnTo>
                      <a:pt x="60" y="3"/>
                    </a:lnTo>
                    <a:lnTo>
                      <a:pt x="57" y="5"/>
                    </a:lnTo>
                    <a:lnTo>
                      <a:pt x="55" y="4"/>
                    </a:lnTo>
                    <a:lnTo>
                      <a:pt x="55" y="4"/>
                    </a:lnTo>
                    <a:lnTo>
                      <a:pt x="54" y="3"/>
                    </a:lnTo>
                    <a:lnTo>
                      <a:pt x="54" y="2"/>
                    </a:lnTo>
                    <a:lnTo>
                      <a:pt x="53" y="2"/>
                    </a:lnTo>
                    <a:lnTo>
                      <a:pt x="53" y="2"/>
                    </a:lnTo>
                    <a:lnTo>
                      <a:pt x="50" y="3"/>
                    </a:lnTo>
                    <a:lnTo>
                      <a:pt x="50" y="3"/>
                    </a:lnTo>
                    <a:lnTo>
                      <a:pt x="47" y="4"/>
                    </a:lnTo>
                    <a:lnTo>
                      <a:pt x="46" y="5"/>
                    </a:lnTo>
                    <a:lnTo>
                      <a:pt x="46" y="5"/>
                    </a:lnTo>
                    <a:lnTo>
                      <a:pt x="46" y="7"/>
                    </a:lnTo>
                    <a:lnTo>
                      <a:pt x="45" y="9"/>
                    </a:lnTo>
                    <a:lnTo>
                      <a:pt x="45" y="9"/>
                    </a:lnTo>
                    <a:lnTo>
                      <a:pt x="45" y="9"/>
                    </a:lnTo>
                    <a:lnTo>
                      <a:pt x="44" y="10"/>
                    </a:lnTo>
                    <a:lnTo>
                      <a:pt x="44" y="11"/>
                    </a:lnTo>
                    <a:lnTo>
                      <a:pt x="43" y="14"/>
                    </a:lnTo>
                    <a:lnTo>
                      <a:pt x="43" y="14"/>
                    </a:lnTo>
                    <a:lnTo>
                      <a:pt x="43" y="13"/>
                    </a:lnTo>
                    <a:lnTo>
                      <a:pt x="42" y="11"/>
                    </a:lnTo>
                    <a:lnTo>
                      <a:pt x="42" y="11"/>
                    </a:lnTo>
                    <a:lnTo>
                      <a:pt x="41" y="9"/>
                    </a:lnTo>
                    <a:lnTo>
                      <a:pt x="40" y="7"/>
                    </a:lnTo>
                    <a:lnTo>
                      <a:pt x="40" y="7"/>
                    </a:lnTo>
                    <a:lnTo>
                      <a:pt x="37" y="5"/>
                    </a:lnTo>
                    <a:lnTo>
                      <a:pt x="35" y="4"/>
                    </a:lnTo>
                    <a:lnTo>
                      <a:pt x="35" y="4"/>
                    </a:lnTo>
                    <a:lnTo>
                      <a:pt x="34" y="1"/>
                    </a:lnTo>
                    <a:lnTo>
                      <a:pt x="33" y="0"/>
                    </a:lnTo>
                    <a:lnTo>
                      <a:pt x="33" y="0"/>
                    </a:lnTo>
                    <a:lnTo>
                      <a:pt x="32" y="1"/>
                    </a:lnTo>
                    <a:lnTo>
                      <a:pt x="32" y="3"/>
                    </a:lnTo>
                    <a:lnTo>
                      <a:pt x="32" y="3"/>
                    </a:lnTo>
                    <a:lnTo>
                      <a:pt x="31" y="4"/>
                    </a:lnTo>
                    <a:lnTo>
                      <a:pt x="31" y="5"/>
                    </a:lnTo>
                    <a:lnTo>
                      <a:pt x="31" y="5"/>
                    </a:lnTo>
                    <a:lnTo>
                      <a:pt x="33" y="9"/>
                    </a:lnTo>
                    <a:lnTo>
                      <a:pt x="34" y="11"/>
                    </a:lnTo>
                    <a:lnTo>
                      <a:pt x="34" y="11"/>
                    </a:lnTo>
                    <a:lnTo>
                      <a:pt x="35" y="14"/>
                    </a:lnTo>
                    <a:lnTo>
                      <a:pt x="35" y="15"/>
                    </a:lnTo>
                    <a:lnTo>
                      <a:pt x="34" y="15"/>
                    </a:lnTo>
                    <a:lnTo>
                      <a:pt x="34" y="15"/>
                    </a:lnTo>
                    <a:lnTo>
                      <a:pt x="30" y="13"/>
                    </a:lnTo>
                    <a:lnTo>
                      <a:pt x="29" y="13"/>
                    </a:lnTo>
                    <a:lnTo>
                      <a:pt x="29" y="13"/>
                    </a:lnTo>
                    <a:lnTo>
                      <a:pt x="29" y="13"/>
                    </a:lnTo>
                    <a:lnTo>
                      <a:pt x="31" y="15"/>
                    </a:lnTo>
                    <a:lnTo>
                      <a:pt x="31" y="15"/>
                    </a:lnTo>
                    <a:lnTo>
                      <a:pt x="30" y="15"/>
                    </a:lnTo>
                    <a:lnTo>
                      <a:pt x="30" y="15"/>
                    </a:lnTo>
                    <a:lnTo>
                      <a:pt x="27" y="15"/>
                    </a:lnTo>
                    <a:lnTo>
                      <a:pt x="26" y="15"/>
                    </a:lnTo>
                    <a:lnTo>
                      <a:pt x="26" y="15"/>
                    </a:lnTo>
                    <a:lnTo>
                      <a:pt x="25" y="19"/>
                    </a:lnTo>
                    <a:lnTo>
                      <a:pt x="25" y="19"/>
                    </a:lnTo>
                    <a:lnTo>
                      <a:pt x="25" y="22"/>
                    </a:lnTo>
                    <a:lnTo>
                      <a:pt x="27" y="24"/>
                    </a:lnTo>
                    <a:lnTo>
                      <a:pt x="27" y="24"/>
                    </a:lnTo>
                    <a:lnTo>
                      <a:pt x="29" y="25"/>
                    </a:lnTo>
                    <a:lnTo>
                      <a:pt x="29" y="26"/>
                    </a:lnTo>
                    <a:lnTo>
                      <a:pt x="29" y="26"/>
                    </a:lnTo>
                    <a:lnTo>
                      <a:pt x="28" y="26"/>
                    </a:lnTo>
                    <a:lnTo>
                      <a:pt x="27" y="26"/>
                    </a:lnTo>
                    <a:lnTo>
                      <a:pt x="27" y="27"/>
                    </a:lnTo>
                    <a:lnTo>
                      <a:pt x="27" y="27"/>
                    </a:lnTo>
                    <a:lnTo>
                      <a:pt x="29" y="29"/>
                    </a:lnTo>
                    <a:lnTo>
                      <a:pt x="29" y="30"/>
                    </a:lnTo>
                    <a:lnTo>
                      <a:pt x="29" y="30"/>
                    </a:lnTo>
                    <a:lnTo>
                      <a:pt x="28" y="32"/>
                    </a:lnTo>
                    <a:lnTo>
                      <a:pt x="26" y="34"/>
                    </a:lnTo>
                    <a:lnTo>
                      <a:pt x="26" y="34"/>
                    </a:lnTo>
                    <a:lnTo>
                      <a:pt x="27" y="35"/>
                    </a:lnTo>
                    <a:lnTo>
                      <a:pt x="28" y="36"/>
                    </a:lnTo>
                    <a:lnTo>
                      <a:pt x="29" y="36"/>
                    </a:lnTo>
                    <a:lnTo>
                      <a:pt x="29" y="36"/>
                    </a:lnTo>
                    <a:lnTo>
                      <a:pt x="33" y="36"/>
                    </a:lnTo>
                    <a:lnTo>
                      <a:pt x="35" y="37"/>
                    </a:lnTo>
                    <a:lnTo>
                      <a:pt x="35" y="37"/>
                    </a:lnTo>
                    <a:lnTo>
                      <a:pt x="34" y="38"/>
                    </a:lnTo>
                    <a:lnTo>
                      <a:pt x="33" y="41"/>
                    </a:lnTo>
                    <a:lnTo>
                      <a:pt x="33" y="41"/>
                    </a:lnTo>
                    <a:lnTo>
                      <a:pt x="32" y="45"/>
                    </a:lnTo>
                    <a:lnTo>
                      <a:pt x="32" y="46"/>
                    </a:lnTo>
                    <a:lnTo>
                      <a:pt x="31" y="46"/>
                    </a:lnTo>
                    <a:lnTo>
                      <a:pt x="31" y="46"/>
                    </a:lnTo>
                    <a:lnTo>
                      <a:pt x="29" y="45"/>
                    </a:lnTo>
                    <a:lnTo>
                      <a:pt x="28" y="44"/>
                    </a:lnTo>
                    <a:lnTo>
                      <a:pt x="28" y="43"/>
                    </a:lnTo>
                    <a:lnTo>
                      <a:pt x="28" y="43"/>
                    </a:lnTo>
                    <a:lnTo>
                      <a:pt x="29" y="42"/>
                    </a:lnTo>
                    <a:lnTo>
                      <a:pt x="29" y="41"/>
                    </a:lnTo>
                    <a:lnTo>
                      <a:pt x="28" y="41"/>
                    </a:lnTo>
                    <a:lnTo>
                      <a:pt x="28" y="41"/>
                    </a:lnTo>
                    <a:lnTo>
                      <a:pt x="26" y="38"/>
                    </a:lnTo>
                    <a:lnTo>
                      <a:pt x="25" y="37"/>
                    </a:lnTo>
                    <a:lnTo>
                      <a:pt x="24" y="35"/>
                    </a:lnTo>
                    <a:lnTo>
                      <a:pt x="24" y="35"/>
                    </a:lnTo>
                    <a:lnTo>
                      <a:pt x="24" y="33"/>
                    </a:lnTo>
                    <a:lnTo>
                      <a:pt x="23" y="31"/>
                    </a:lnTo>
                    <a:lnTo>
                      <a:pt x="23" y="31"/>
                    </a:lnTo>
                    <a:lnTo>
                      <a:pt x="21" y="30"/>
                    </a:lnTo>
                    <a:lnTo>
                      <a:pt x="18" y="30"/>
                    </a:lnTo>
                    <a:lnTo>
                      <a:pt x="18" y="30"/>
                    </a:lnTo>
                    <a:lnTo>
                      <a:pt x="17" y="30"/>
                    </a:lnTo>
                    <a:lnTo>
                      <a:pt x="17" y="31"/>
                    </a:lnTo>
                    <a:lnTo>
                      <a:pt x="16" y="33"/>
                    </a:lnTo>
                    <a:lnTo>
                      <a:pt x="16" y="33"/>
                    </a:lnTo>
                    <a:lnTo>
                      <a:pt x="14" y="34"/>
                    </a:lnTo>
                    <a:lnTo>
                      <a:pt x="13" y="35"/>
                    </a:lnTo>
                    <a:lnTo>
                      <a:pt x="13" y="35"/>
                    </a:lnTo>
                    <a:lnTo>
                      <a:pt x="13" y="36"/>
                    </a:lnTo>
                    <a:lnTo>
                      <a:pt x="14" y="38"/>
                    </a:lnTo>
                    <a:lnTo>
                      <a:pt x="14" y="38"/>
                    </a:lnTo>
                    <a:lnTo>
                      <a:pt x="16" y="41"/>
                    </a:lnTo>
                    <a:lnTo>
                      <a:pt x="16" y="42"/>
                    </a:lnTo>
                    <a:lnTo>
                      <a:pt x="16" y="42"/>
                    </a:lnTo>
                    <a:lnTo>
                      <a:pt x="16" y="42"/>
                    </a:lnTo>
                    <a:lnTo>
                      <a:pt x="14" y="42"/>
                    </a:lnTo>
                    <a:lnTo>
                      <a:pt x="13" y="41"/>
                    </a:lnTo>
                    <a:lnTo>
                      <a:pt x="12" y="42"/>
                    </a:lnTo>
                    <a:lnTo>
                      <a:pt x="12" y="42"/>
                    </a:lnTo>
                    <a:lnTo>
                      <a:pt x="10" y="43"/>
                    </a:lnTo>
                    <a:lnTo>
                      <a:pt x="10" y="44"/>
                    </a:lnTo>
                    <a:lnTo>
                      <a:pt x="10" y="45"/>
                    </a:lnTo>
                    <a:lnTo>
                      <a:pt x="10" y="45"/>
                    </a:lnTo>
                    <a:lnTo>
                      <a:pt x="10" y="47"/>
                    </a:lnTo>
                    <a:lnTo>
                      <a:pt x="11" y="47"/>
                    </a:lnTo>
                    <a:lnTo>
                      <a:pt x="12" y="48"/>
                    </a:lnTo>
                    <a:lnTo>
                      <a:pt x="12" y="48"/>
                    </a:lnTo>
                    <a:lnTo>
                      <a:pt x="13" y="48"/>
                    </a:lnTo>
                    <a:lnTo>
                      <a:pt x="14" y="49"/>
                    </a:lnTo>
                    <a:lnTo>
                      <a:pt x="14" y="49"/>
                    </a:lnTo>
                    <a:lnTo>
                      <a:pt x="17" y="52"/>
                    </a:lnTo>
                    <a:lnTo>
                      <a:pt x="21" y="55"/>
                    </a:lnTo>
                    <a:lnTo>
                      <a:pt x="21" y="55"/>
                    </a:lnTo>
                    <a:lnTo>
                      <a:pt x="24" y="56"/>
                    </a:lnTo>
                    <a:lnTo>
                      <a:pt x="24" y="58"/>
                    </a:lnTo>
                    <a:lnTo>
                      <a:pt x="24" y="58"/>
                    </a:lnTo>
                    <a:lnTo>
                      <a:pt x="24" y="59"/>
                    </a:lnTo>
                    <a:lnTo>
                      <a:pt x="26" y="60"/>
                    </a:lnTo>
                    <a:lnTo>
                      <a:pt x="26" y="60"/>
                    </a:lnTo>
                    <a:lnTo>
                      <a:pt x="30" y="61"/>
                    </a:lnTo>
                    <a:lnTo>
                      <a:pt x="34" y="62"/>
                    </a:lnTo>
                    <a:lnTo>
                      <a:pt x="34" y="62"/>
                    </a:lnTo>
                    <a:lnTo>
                      <a:pt x="36" y="61"/>
                    </a:lnTo>
                    <a:lnTo>
                      <a:pt x="37" y="61"/>
                    </a:lnTo>
                    <a:lnTo>
                      <a:pt x="37" y="61"/>
                    </a:lnTo>
                    <a:lnTo>
                      <a:pt x="37" y="61"/>
                    </a:lnTo>
                    <a:lnTo>
                      <a:pt x="38" y="66"/>
                    </a:lnTo>
                    <a:lnTo>
                      <a:pt x="38" y="70"/>
                    </a:lnTo>
                    <a:lnTo>
                      <a:pt x="37" y="73"/>
                    </a:lnTo>
                    <a:lnTo>
                      <a:pt x="37" y="73"/>
                    </a:lnTo>
                    <a:lnTo>
                      <a:pt x="36" y="75"/>
                    </a:lnTo>
                    <a:lnTo>
                      <a:pt x="36" y="77"/>
                    </a:lnTo>
                    <a:lnTo>
                      <a:pt x="36" y="77"/>
                    </a:lnTo>
                    <a:lnTo>
                      <a:pt x="34" y="78"/>
                    </a:lnTo>
                    <a:lnTo>
                      <a:pt x="33" y="79"/>
                    </a:lnTo>
                    <a:lnTo>
                      <a:pt x="32" y="80"/>
                    </a:lnTo>
                    <a:lnTo>
                      <a:pt x="32" y="80"/>
                    </a:lnTo>
                    <a:lnTo>
                      <a:pt x="31" y="84"/>
                    </a:lnTo>
                    <a:lnTo>
                      <a:pt x="31" y="87"/>
                    </a:lnTo>
                    <a:lnTo>
                      <a:pt x="31" y="87"/>
                    </a:lnTo>
                    <a:lnTo>
                      <a:pt x="29" y="90"/>
                    </a:lnTo>
                    <a:lnTo>
                      <a:pt x="27" y="91"/>
                    </a:lnTo>
                    <a:lnTo>
                      <a:pt x="27" y="91"/>
                    </a:lnTo>
                    <a:lnTo>
                      <a:pt x="26" y="91"/>
                    </a:lnTo>
                    <a:lnTo>
                      <a:pt x="26" y="92"/>
                    </a:lnTo>
                    <a:lnTo>
                      <a:pt x="26" y="93"/>
                    </a:lnTo>
                    <a:lnTo>
                      <a:pt x="26" y="93"/>
                    </a:lnTo>
                    <a:lnTo>
                      <a:pt x="27" y="95"/>
                    </a:lnTo>
                    <a:lnTo>
                      <a:pt x="29" y="95"/>
                    </a:lnTo>
                    <a:lnTo>
                      <a:pt x="29" y="95"/>
                    </a:lnTo>
                    <a:lnTo>
                      <a:pt x="30" y="96"/>
                    </a:lnTo>
                    <a:lnTo>
                      <a:pt x="31" y="98"/>
                    </a:lnTo>
                    <a:lnTo>
                      <a:pt x="31" y="98"/>
                    </a:lnTo>
                    <a:lnTo>
                      <a:pt x="29" y="100"/>
                    </a:lnTo>
                    <a:lnTo>
                      <a:pt x="27" y="101"/>
                    </a:lnTo>
                    <a:lnTo>
                      <a:pt x="27" y="101"/>
                    </a:lnTo>
                    <a:lnTo>
                      <a:pt x="27" y="104"/>
                    </a:lnTo>
                    <a:lnTo>
                      <a:pt x="28" y="105"/>
                    </a:lnTo>
                    <a:lnTo>
                      <a:pt x="28" y="105"/>
                    </a:lnTo>
                    <a:lnTo>
                      <a:pt x="30" y="107"/>
                    </a:lnTo>
                    <a:lnTo>
                      <a:pt x="31" y="109"/>
                    </a:lnTo>
                    <a:lnTo>
                      <a:pt x="31" y="109"/>
                    </a:lnTo>
                    <a:lnTo>
                      <a:pt x="30" y="111"/>
                    </a:lnTo>
                    <a:lnTo>
                      <a:pt x="29" y="112"/>
                    </a:lnTo>
                    <a:lnTo>
                      <a:pt x="20" y="101"/>
                    </a:lnTo>
                    <a:lnTo>
                      <a:pt x="20" y="101"/>
                    </a:lnTo>
                    <a:lnTo>
                      <a:pt x="19" y="97"/>
                    </a:lnTo>
                    <a:lnTo>
                      <a:pt x="19" y="97"/>
                    </a:lnTo>
                    <a:lnTo>
                      <a:pt x="15" y="91"/>
                    </a:lnTo>
                    <a:lnTo>
                      <a:pt x="15" y="91"/>
                    </a:lnTo>
                    <a:lnTo>
                      <a:pt x="14" y="90"/>
                    </a:lnTo>
                    <a:lnTo>
                      <a:pt x="14" y="90"/>
                    </a:lnTo>
                    <a:lnTo>
                      <a:pt x="11" y="91"/>
                    </a:lnTo>
                    <a:lnTo>
                      <a:pt x="9" y="92"/>
                    </a:lnTo>
                    <a:lnTo>
                      <a:pt x="9" y="92"/>
                    </a:lnTo>
                    <a:lnTo>
                      <a:pt x="4" y="100"/>
                    </a:lnTo>
                    <a:lnTo>
                      <a:pt x="0" y="109"/>
                    </a:lnTo>
                    <a:lnTo>
                      <a:pt x="0" y="109"/>
                    </a:lnTo>
                    <a:lnTo>
                      <a:pt x="0" y="113"/>
                    </a:lnTo>
                    <a:lnTo>
                      <a:pt x="2" y="115"/>
                    </a:lnTo>
                    <a:lnTo>
                      <a:pt x="2" y="115"/>
                    </a:lnTo>
                    <a:lnTo>
                      <a:pt x="5" y="120"/>
                    </a:lnTo>
                    <a:lnTo>
                      <a:pt x="8" y="123"/>
                    </a:lnTo>
                    <a:lnTo>
                      <a:pt x="11" y="125"/>
                    </a:lnTo>
                    <a:lnTo>
                      <a:pt x="11" y="125"/>
                    </a:lnTo>
                    <a:lnTo>
                      <a:pt x="16" y="130"/>
                    </a:lnTo>
                    <a:lnTo>
                      <a:pt x="18" y="133"/>
                    </a:lnTo>
                    <a:lnTo>
                      <a:pt x="19" y="134"/>
                    </a:lnTo>
                    <a:lnTo>
                      <a:pt x="19" y="134"/>
                    </a:lnTo>
                    <a:lnTo>
                      <a:pt x="19" y="139"/>
                    </a:lnTo>
                    <a:lnTo>
                      <a:pt x="17" y="144"/>
                    </a:lnTo>
                    <a:lnTo>
                      <a:pt x="17" y="144"/>
                    </a:lnTo>
                    <a:lnTo>
                      <a:pt x="17" y="146"/>
                    </a:lnTo>
                    <a:lnTo>
                      <a:pt x="18" y="148"/>
                    </a:lnTo>
                    <a:lnTo>
                      <a:pt x="21" y="154"/>
                    </a:lnTo>
                    <a:lnTo>
                      <a:pt x="21" y="154"/>
                    </a:lnTo>
                    <a:lnTo>
                      <a:pt x="23" y="159"/>
                    </a:lnTo>
                    <a:lnTo>
                      <a:pt x="25" y="161"/>
                    </a:lnTo>
                    <a:lnTo>
                      <a:pt x="27" y="161"/>
                    </a:lnTo>
                    <a:lnTo>
                      <a:pt x="27" y="161"/>
                    </a:lnTo>
                    <a:lnTo>
                      <a:pt x="29" y="160"/>
                    </a:lnTo>
                    <a:lnTo>
                      <a:pt x="31" y="160"/>
                    </a:lnTo>
                    <a:lnTo>
                      <a:pt x="32" y="159"/>
                    </a:lnTo>
                    <a:lnTo>
                      <a:pt x="34" y="160"/>
                    </a:lnTo>
                    <a:lnTo>
                      <a:pt x="34" y="160"/>
                    </a:lnTo>
                    <a:lnTo>
                      <a:pt x="41" y="165"/>
                    </a:lnTo>
                    <a:lnTo>
                      <a:pt x="45" y="168"/>
                    </a:lnTo>
                    <a:lnTo>
                      <a:pt x="48" y="169"/>
                    </a:lnTo>
                    <a:lnTo>
                      <a:pt x="48" y="169"/>
                    </a:lnTo>
                    <a:lnTo>
                      <a:pt x="62" y="165"/>
                    </a:lnTo>
                    <a:lnTo>
                      <a:pt x="62" y="165"/>
                    </a:lnTo>
                    <a:lnTo>
                      <a:pt x="63" y="165"/>
                    </a:lnTo>
                    <a:lnTo>
                      <a:pt x="64" y="167"/>
                    </a:lnTo>
                    <a:lnTo>
                      <a:pt x="65" y="170"/>
                    </a:lnTo>
                    <a:lnTo>
                      <a:pt x="65" y="170"/>
                    </a:lnTo>
                    <a:lnTo>
                      <a:pt x="67" y="175"/>
                    </a:lnTo>
                    <a:lnTo>
                      <a:pt x="70" y="182"/>
                    </a:lnTo>
                    <a:lnTo>
                      <a:pt x="70" y="182"/>
                    </a:lnTo>
                    <a:lnTo>
                      <a:pt x="70" y="186"/>
                    </a:lnTo>
                    <a:lnTo>
                      <a:pt x="70" y="188"/>
                    </a:lnTo>
                    <a:lnTo>
                      <a:pt x="68" y="188"/>
                    </a:lnTo>
                    <a:lnTo>
                      <a:pt x="68" y="188"/>
                    </a:lnTo>
                    <a:lnTo>
                      <a:pt x="65" y="187"/>
                    </a:lnTo>
                    <a:lnTo>
                      <a:pt x="64" y="187"/>
                    </a:lnTo>
                    <a:lnTo>
                      <a:pt x="63" y="188"/>
                    </a:lnTo>
                    <a:lnTo>
                      <a:pt x="63" y="188"/>
                    </a:lnTo>
                    <a:lnTo>
                      <a:pt x="61" y="190"/>
                    </a:lnTo>
                    <a:lnTo>
                      <a:pt x="59" y="192"/>
                    </a:lnTo>
                    <a:lnTo>
                      <a:pt x="59" y="192"/>
                    </a:lnTo>
                    <a:lnTo>
                      <a:pt x="58" y="195"/>
                    </a:lnTo>
                    <a:lnTo>
                      <a:pt x="59" y="196"/>
                    </a:lnTo>
                    <a:lnTo>
                      <a:pt x="61" y="197"/>
                    </a:lnTo>
                    <a:lnTo>
                      <a:pt x="61" y="197"/>
                    </a:lnTo>
                    <a:lnTo>
                      <a:pt x="65" y="200"/>
                    </a:lnTo>
                    <a:lnTo>
                      <a:pt x="68" y="203"/>
                    </a:lnTo>
                    <a:lnTo>
                      <a:pt x="68" y="203"/>
                    </a:lnTo>
                    <a:lnTo>
                      <a:pt x="74" y="207"/>
                    </a:lnTo>
                    <a:lnTo>
                      <a:pt x="79" y="211"/>
                    </a:lnTo>
                    <a:lnTo>
                      <a:pt x="79" y="211"/>
                    </a:lnTo>
                    <a:lnTo>
                      <a:pt x="83" y="213"/>
                    </a:lnTo>
                    <a:lnTo>
                      <a:pt x="84" y="214"/>
                    </a:lnTo>
                    <a:lnTo>
                      <a:pt x="84" y="216"/>
                    </a:lnTo>
                    <a:lnTo>
                      <a:pt x="84" y="216"/>
                    </a:lnTo>
                    <a:lnTo>
                      <a:pt x="84" y="219"/>
                    </a:lnTo>
                    <a:lnTo>
                      <a:pt x="85" y="223"/>
                    </a:lnTo>
                    <a:lnTo>
                      <a:pt x="87" y="226"/>
                    </a:lnTo>
                    <a:lnTo>
                      <a:pt x="89" y="227"/>
                    </a:lnTo>
                    <a:lnTo>
                      <a:pt x="89" y="227"/>
                    </a:lnTo>
                    <a:lnTo>
                      <a:pt x="93" y="226"/>
                    </a:lnTo>
                    <a:lnTo>
                      <a:pt x="94" y="226"/>
                    </a:lnTo>
                    <a:lnTo>
                      <a:pt x="94" y="226"/>
                    </a:lnTo>
                    <a:lnTo>
                      <a:pt x="94" y="226"/>
                    </a:lnTo>
                    <a:lnTo>
                      <a:pt x="95" y="228"/>
                    </a:lnTo>
                    <a:lnTo>
                      <a:pt x="96" y="229"/>
                    </a:lnTo>
                    <a:lnTo>
                      <a:pt x="97" y="231"/>
                    </a:lnTo>
                    <a:lnTo>
                      <a:pt x="97" y="231"/>
                    </a:lnTo>
                    <a:lnTo>
                      <a:pt x="99" y="233"/>
                    </a:lnTo>
                    <a:lnTo>
                      <a:pt x="102" y="236"/>
                    </a:lnTo>
                    <a:lnTo>
                      <a:pt x="102" y="236"/>
                    </a:lnTo>
                    <a:lnTo>
                      <a:pt x="106" y="239"/>
                    </a:lnTo>
                    <a:lnTo>
                      <a:pt x="111" y="242"/>
                    </a:lnTo>
                    <a:lnTo>
                      <a:pt x="111" y="242"/>
                    </a:lnTo>
                    <a:lnTo>
                      <a:pt x="116" y="244"/>
                    </a:lnTo>
                    <a:lnTo>
                      <a:pt x="120" y="246"/>
                    </a:lnTo>
                    <a:lnTo>
                      <a:pt x="120" y="246"/>
                    </a:lnTo>
                    <a:lnTo>
                      <a:pt x="138" y="248"/>
                    </a:lnTo>
                    <a:lnTo>
                      <a:pt x="138" y="248"/>
                    </a:lnTo>
                    <a:lnTo>
                      <a:pt x="160" y="253"/>
                    </a:lnTo>
                    <a:lnTo>
                      <a:pt x="160" y="253"/>
                    </a:lnTo>
                    <a:lnTo>
                      <a:pt x="160" y="253"/>
                    </a:lnTo>
                    <a:lnTo>
                      <a:pt x="160" y="252"/>
                    </a:lnTo>
                    <a:lnTo>
                      <a:pt x="160" y="252"/>
                    </a:lnTo>
                    <a:lnTo>
                      <a:pt x="162" y="250"/>
                    </a:lnTo>
                    <a:lnTo>
                      <a:pt x="163" y="247"/>
                    </a:lnTo>
                    <a:lnTo>
                      <a:pt x="163" y="247"/>
                    </a:lnTo>
                    <a:lnTo>
                      <a:pt x="163" y="246"/>
                    </a:lnTo>
                    <a:lnTo>
                      <a:pt x="163" y="246"/>
                    </a:lnTo>
                    <a:lnTo>
                      <a:pt x="162" y="246"/>
                    </a:lnTo>
                    <a:lnTo>
                      <a:pt x="161" y="245"/>
                    </a:lnTo>
                    <a:lnTo>
                      <a:pt x="161" y="245"/>
                    </a:lnTo>
                    <a:lnTo>
                      <a:pt x="159" y="241"/>
                    </a:lnTo>
                    <a:lnTo>
                      <a:pt x="156" y="237"/>
                    </a:lnTo>
                    <a:lnTo>
                      <a:pt x="156" y="237"/>
                    </a:lnTo>
                    <a:lnTo>
                      <a:pt x="154" y="234"/>
                    </a:lnTo>
                    <a:lnTo>
                      <a:pt x="153" y="232"/>
                    </a:lnTo>
                    <a:lnTo>
                      <a:pt x="153" y="232"/>
                    </a:lnTo>
                    <a:lnTo>
                      <a:pt x="152" y="226"/>
                    </a:lnTo>
                    <a:lnTo>
                      <a:pt x="150" y="222"/>
                    </a:lnTo>
                    <a:lnTo>
                      <a:pt x="150" y="222"/>
                    </a:lnTo>
                    <a:lnTo>
                      <a:pt x="149" y="218"/>
                    </a:lnTo>
                    <a:lnTo>
                      <a:pt x="149" y="216"/>
                    </a:lnTo>
                    <a:lnTo>
                      <a:pt x="148" y="215"/>
                    </a:lnTo>
                    <a:lnTo>
                      <a:pt x="148" y="215"/>
                    </a:lnTo>
                    <a:lnTo>
                      <a:pt x="144" y="210"/>
                    </a:lnTo>
                    <a:lnTo>
                      <a:pt x="141" y="204"/>
                    </a:lnTo>
                    <a:lnTo>
                      <a:pt x="141" y="204"/>
                    </a:lnTo>
                    <a:lnTo>
                      <a:pt x="139" y="201"/>
                    </a:lnTo>
                    <a:lnTo>
                      <a:pt x="137" y="196"/>
                    </a:lnTo>
                    <a:lnTo>
                      <a:pt x="137" y="196"/>
                    </a:lnTo>
                    <a:lnTo>
                      <a:pt x="135" y="192"/>
                    </a:lnTo>
                    <a:lnTo>
                      <a:pt x="135" y="191"/>
                    </a:lnTo>
                    <a:lnTo>
                      <a:pt x="135" y="190"/>
                    </a:lnTo>
                    <a:lnTo>
                      <a:pt x="135" y="190"/>
                    </a:lnTo>
                    <a:lnTo>
                      <a:pt x="140" y="186"/>
                    </a:lnTo>
                    <a:lnTo>
                      <a:pt x="145" y="181"/>
                    </a:lnTo>
                    <a:lnTo>
                      <a:pt x="145" y="181"/>
                    </a:lnTo>
                    <a:lnTo>
                      <a:pt x="151" y="177"/>
                    </a:lnTo>
                    <a:lnTo>
                      <a:pt x="153" y="176"/>
                    </a:lnTo>
                    <a:lnTo>
                      <a:pt x="154" y="175"/>
                    </a:lnTo>
                    <a:lnTo>
                      <a:pt x="154" y="175"/>
                    </a:lnTo>
                    <a:lnTo>
                      <a:pt x="156" y="173"/>
                    </a:lnTo>
                    <a:lnTo>
                      <a:pt x="160" y="170"/>
                    </a:lnTo>
                    <a:lnTo>
                      <a:pt x="164" y="165"/>
                    </a:lnTo>
                    <a:lnTo>
                      <a:pt x="166" y="163"/>
                    </a:lnTo>
                    <a:lnTo>
                      <a:pt x="166" y="163"/>
                    </a:lnTo>
                    <a:lnTo>
                      <a:pt x="167" y="159"/>
                    </a:lnTo>
                    <a:lnTo>
                      <a:pt x="169" y="157"/>
                    </a:lnTo>
                    <a:lnTo>
                      <a:pt x="169" y="157"/>
                    </a:lnTo>
                    <a:lnTo>
                      <a:pt x="164" y="153"/>
                    </a:lnTo>
                    <a:lnTo>
                      <a:pt x="162" y="151"/>
                    </a:lnTo>
                    <a:lnTo>
                      <a:pt x="162" y="150"/>
                    </a:lnTo>
                    <a:lnTo>
                      <a:pt x="163" y="150"/>
                    </a:lnTo>
                    <a:lnTo>
                      <a:pt x="163" y="150"/>
                    </a:lnTo>
                    <a:lnTo>
                      <a:pt x="164" y="151"/>
                    </a:lnTo>
                    <a:lnTo>
                      <a:pt x="167" y="152"/>
                    </a:lnTo>
                    <a:lnTo>
                      <a:pt x="170" y="153"/>
                    </a:lnTo>
                    <a:lnTo>
                      <a:pt x="172" y="154"/>
                    </a:lnTo>
                    <a:lnTo>
                      <a:pt x="172" y="154"/>
                    </a:lnTo>
                    <a:lnTo>
                      <a:pt x="175" y="151"/>
                    </a:lnTo>
                    <a:lnTo>
                      <a:pt x="176" y="150"/>
                    </a:lnTo>
                    <a:lnTo>
                      <a:pt x="176" y="150"/>
                    </a:lnTo>
                    <a:lnTo>
                      <a:pt x="176" y="152"/>
                    </a:lnTo>
                    <a:lnTo>
                      <a:pt x="176" y="154"/>
                    </a:lnTo>
                    <a:lnTo>
                      <a:pt x="177" y="155"/>
                    </a:lnTo>
                    <a:lnTo>
                      <a:pt x="177" y="155"/>
                    </a:lnTo>
                    <a:lnTo>
                      <a:pt x="181" y="160"/>
                    </a:lnTo>
                    <a:lnTo>
                      <a:pt x="184" y="164"/>
                    </a:lnTo>
                    <a:lnTo>
                      <a:pt x="184" y="164"/>
                    </a:lnTo>
                    <a:lnTo>
                      <a:pt x="186" y="165"/>
                    </a:lnTo>
                    <a:lnTo>
                      <a:pt x="187" y="167"/>
                    </a:lnTo>
                    <a:lnTo>
                      <a:pt x="187" y="173"/>
                    </a:lnTo>
                    <a:lnTo>
                      <a:pt x="187" y="173"/>
                    </a:lnTo>
                    <a:lnTo>
                      <a:pt x="194" y="174"/>
                    </a:lnTo>
                    <a:lnTo>
                      <a:pt x="202" y="174"/>
                    </a:lnTo>
                    <a:lnTo>
                      <a:pt x="202" y="174"/>
                    </a:lnTo>
                    <a:lnTo>
                      <a:pt x="202" y="168"/>
                    </a:lnTo>
                    <a:lnTo>
                      <a:pt x="206" y="169"/>
                    </a:lnTo>
                    <a:lnTo>
                      <a:pt x="207" y="176"/>
                    </a:lnTo>
                    <a:lnTo>
                      <a:pt x="210" y="175"/>
                    </a:lnTo>
                    <a:lnTo>
                      <a:pt x="210" y="160"/>
                    </a:lnTo>
                    <a:lnTo>
                      <a:pt x="211" y="160"/>
                    </a:lnTo>
                    <a:lnTo>
                      <a:pt x="211" y="160"/>
                    </a:lnTo>
                    <a:lnTo>
                      <a:pt x="210" y="157"/>
                    </a:lnTo>
                    <a:lnTo>
                      <a:pt x="209" y="156"/>
                    </a:lnTo>
                    <a:lnTo>
                      <a:pt x="209" y="156"/>
                    </a:lnTo>
                    <a:lnTo>
                      <a:pt x="208" y="155"/>
                    </a:lnTo>
                    <a:lnTo>
                      <a:pt x="207" y="154"/>
                    </a:lnTo>
                    <a:lnTo>
                      <a:pt x="207" y="149"/>
                    </a:lnTo>
                    <a:lnTo>
                      <a:pt x="207" y="14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8" name="フリーフォーム 57">
                <a:extLst>
                  <a:ext uri="{FF2B5EF4-FFF2-40B4-BE49-F238E27FC236}">
                    <a16:creationId xmlns:a16="http://schemas.microsoft.com/office/drawing/2014/main" id="{00000000-0008-0000-0000-000086050000}"/>
                  </a:ext>
                </a:extLst>
              </p:cNvPr>
              <p:cNvSpPr>
                <a:spLocks/>
              </p:cNvSpPr>
              <p:nvPr/>
            </p:nvSpPr>
            <p:spPr bwMode="auto">
              <a:xfrm>
                <a:off x="57" y="775"/>
                <a:ext cx="33" cy="39"/>
              </a:xfrm>
              <a:custGeom>
                <a:avLst/>
                <a:gdLst>
                  <a:gd name="T0" fmla="*/ 163 w 295"/>
                  <a:gd name="T1" fmla="*/ 162 h 350"/>
                  <a:gd name="T2" fmla="*/ 133 w 295"/>
                  <a:gd name="T3" fmla="*/ 127 h 350"/>
                  <a:gd name="T4" fmla="*/ 122 w 295"/>
                  <a:gd name="T5" fmla="*/ 104 h 350"/>
                  <a:gd name="T6" fmla="*/ 93 w 295"/>
                  <a:gd name="T7" fmla="*/ 69 h 350"/>
                  <a:gd name="T8" fmla="*/ 85 w 295"/>
                  <a:gd name="T9" fmla="*/ 18 h 350"/>
                  <a:gd name="T10" fmla="*/ 63 w 295"/>
                  <a:gd name="T11" fmla="*/ 20 h 350"/>
                  <a:gd name="T12" fmla="*/ 48 w 295"/>
                  <a:gd name="T13" fmla="*/ 7 h 350"/>
                  <a:gd name="T14" fmla="*/ 37 w 295"/>
                  <a:gd name="T15" fmla="*/ 12 h 350"/>
                  <a:gd name="T16" fmla="*/ 22 w 295"/>
                  <a:gd name="T17" fmla="*/ 12 h 350"/>
                  <a:gd name="T18" fmla="*/ 10 w 295"/>
                  <a:gd name="T19" fmla="*/ 15 h 350"/>
                  <a:gd name="T20" fmla="*/ 12 w 295"/>
                  <a:gd name="T21" fmla="*/ 40 h 350"/>
                  <a:gd name="T22" fmla="*/ 8 w 295"/>
                  <a:gd name="T23" fmla="*/ 57 h 350"/>
                  <a:gd name="T24" fmla="*/ 2 w 295"/>
                  <a:gd name="T25" fmla="*/ 78 h 350"/>
                  <a:gd name="T26" fmla="*/ 25 w 295"/>
                  <a:gd name="T27" fmla="*/ 80 h 350"/>
                  <a:gd name="T28" fmla="*/ 40 w 295"/>
                  <a:gd name="T29" fmla="*/ 100 h 350"/>
                  <a:gd name="T30" fmla="*/ 45 w 295"/>
                  <a:gd name="T31" fmla="*/ 116 h 350"/>
                  <a:gd name="T32" fmla="*/ 40 w 295"/>
                  <a:gd name="T33" fmla="*/ 126 h 350"/>
                  <a:gd name="T34" fmla="*/ 56 w 295"/>
                  <a:gd name="T35" fmla="*/ 118 h 350"/>
                  <a:gd name="T36" fmla="*/ 62 w 295"/>
                  <a:gd name="T37" fmla="*/ 107 h 350"/>
                  <a:gd name="T38" fmla="*/ 69 w 295"/>
                  <a:gd name="T39" fmla="*/ 112 h 350"/>
                  <a:gd name="T40" fmla="*/ 72 w 295"/>
                  <a:gd name="T41" fmla="*/ 117 h 350"/>
                  <a:gd name="T42" fmla="*/ 64 w 295"/>
                  <a:gd name="T43" fmla="*/ 126 h 350"/>
                  <a:gd name="T44" fmla="*/ 69 w 295"/>
                  <a:gd name="T45" fmla="*/ 143 h 350"/>
                  <a:gd name="T46" fmla="*/ 90 w 295"/>
                  <a:gd name="T47" fmla="*/ 138 h 350"/>
                  <a:gd name="T48" fmla="*/ 102 w 295"/>
                  <a:gd name="T49" fmla="*/ 148 h 350"/>
                  <a:gd name="T50" fmla="*/ 130 w 295"/>
                  <a:gd name="T51" fmla="*/ 156 h 350"/>
                  <a:gd name="T52" fmla="*/ 141 w 295"/>
                  <a:gd name="T53" fmla="*/ 209 h 350"/>
                  <a:gd name="T54" fmla="*/ 162 w 295"/>
                  <a:gd name="T55" fmla="*/ 238 h 350"/>
                  <a:gd name="T56" fmla="*/ 138 w 295"/>
                  <a:gd name="T57" fmla="*/ 229 h 350"/>
                  <a:gd name="T58" fmla="*/ 122 w 295"/>
                  <a:gd name="T59" fmla="*/ 224 h 350"/>
                  <a:gd name="T60" fmla="*/ 107 w 295"/>
                  <a:gd name="T61" fmla="*/ 230 h 350"/>
                  <a:gd name="T62" fmla="*/ 102 w 295"/>
                  <a:gd name="T63" fmla="*/ 230 h 350"/>
                  <a:gd name="T64" fmla="*/ 93 w 295"/>
                  <a:gd name="T65" fmla="*/ 204 h 350"/>
                  <a:gd name="T66" fmla="*/ 88 w 295"/>
                  <a:gd name="T67" fmla="*/ 167 h 350"/>
                  <a:gd name="T68" fmla="*/ 71 w 295"/>
                  <a:gd name="T69" fmla="*/ 168 h 350"/>
                  <a:gd name="T70" fmla="*/ 72 w 295"/>
                  <a:gd name="T71" fmla="*/ 148 h 350"/>
                  <a:gd name="T72" fmla="*/ 64 w 295"/>
                  <a:gd name="T73" fmla="*/ 142 h 350"/>
                  <a:gd name="T74" fmla="*/ 45 w 295"/>
                  <a:gd name="T75" fmla="*/ 131 h 350"/>
                  <a:gd name="T76" fmla="*/ 38 w 295"/>
                  <a:gd name="T77" fmla="*/ 152 h 350"/>
                  <a:gd name="T78" fmla="*/ 29 w 295"/>
                  <a:gd name="T79" fmla="*/ 192 h 350"/>
                  <a:gd name="T80" fmla="*/ 40 w 295"/>
                  <a:gd name="T81" fmla="*/ 216 h 350"/>
                  <a:gd name="T82" fmla="*/ 74 w 295"/>
                  <a:gd name="T83" fmla="*/ 246 h 350"/>
                  <a:gd name="T84" fmla="*/ 87 w 295"/>
                  <a:gd name="T85" fmla="*/ 267 h 350"/>
                  <a:gd name="T86" fmla="*/ 96 w 295"/>
                  <a:gd name="T87" fmla="*/ 286 h 350"/>
                  <a:gd name="T88" fmla="*/ 100 w 295"/>
                  <a:gd name="T89" fmla="*/ 300 h 350"/>
                  <a:gd name="T90" fmla="*/ 85 w 295"/>
                  <a:gd name="T91" fmla="*/ 300 h 350"/>
                  <a:gd name="T92" fmla="*/ 85 w 295"/>
                  <a:gd name="T93" fmla="*/ 326 h 350"/>
                  <a:gd name="T94" fmla="*/ 70 w 295"/>
                  <a:gd name="T95" fmla="*/ 348 h 350"/>
                  <a:gd name="T96" fmla="*/ 111 w 295"/>
                  <a:gd name="T97" fmla="*/ 319 h 350"/>
                  <a:gd name="T98" fmla="*/ 143 w 295"/>
                  <a:gd name="T99" fmla="*/ 279 h 350"/>
                  <a:gd name="T100" fmla="*/ 155 w 295"/>
                  <a:gd name="T101" fmla="*/ 271 h 350"/>
                  <a:gd name="T102" fmla="*/ 200 w 295"/>
                  <a:gd name="T103" fmla="*/ 258 h 350"/>
                  <a:gd name="T104" fmla="*/ 232 w 295"/>
                  <a:gd name="T105" fmla="*/ 276 h 350"/>
                  <a:gd name="T106" fmla="*/ 207 w 295"/>
                  <a:gd name="T107" fmla="*/ 303 h 350"/>
                  <a:gd name="T108" fmla="*/ 218 w 295"/>
                  <a:gd name="T109" fmla="*/ 340 h 350"/>
                  <a:gd name="T110" fmla="*/ 245 w 295"/>
                  <a:gd name="T111" fmla="*/ 333 h 350"/>
                  <a:gd name="T112" fmla="*/ 278 w 295"/>
                  <a:gd name="T113" fmla="*/ 311 h 350"/>
                  <a:gd name="T114" fmla="*/ 293 w 295"/>
                  <a:gd name="T115" fmla="*/ 271 h 350"/>
                  <a:gd name="T116" fmla="*/ 266 w 295"/>
                  <a:gd name="T117" fmla="*/ 220 h 350"/>
                  <a:gd name="T118" fmla="*/ 216 w 295"/>
                  <a:gd name="T119" fmla="*/ 238 h 350"/>
                  <a:gd name="T120" fmla="*/ 194 w 295"/>
                  <a:gd name="T121" fmla="*/ 225 h 350"/>
                  <a:gd name="T122" fmla="*/ 234 w 295"/>
                  <a:gd name="T123" fmla="*/ 188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5" h="350">
                    <a:moveTo>
                      <a:pt x="212" y="183"/>
                    </a:moveTo>
                    <a:lnTo>
                      <a:pt x="212" y="183"/>
                    </a:lnTo>
                    <a:lnTo>
                      <a:pt x="194" y="181"/>
                    </a:lnTo>
                    <a:lnTo>
                      <a:pt x="194" y="181"/>
                    </a:lnTo>
                    <a:lnTo>
                      <a:pt x="190" y="179"/>
                    </a:lnTo>
                    <a:lnTo>
                      <a:pt x="185" y="177"/>
                    </a:lnTo>
                    <a:lnTo>
                      <a:pt x="185" y="177"/>
                    </a:lnTo>
                    <a:lnTo>
                      <a:pt x="180" y="174"/>
                    </a:lnTo>
                    <a:lnTo>
                      <a:pt x="176" y="171"/>
                    </a:lnTo>
                    <a:lnTo>
                      <a:pt x="176" y="171"/>
                    </a:lnTo>
                    <a:lnTo>
                      <a:pt x="173" y="168"/>
                    </a:lnTo>
                    <a:lnTo>
                      <a:pt x="171" y="166"/>
                    </a:lnTo>
                    <a:lnTo>
                      <a:pt x="171" y="166"/>
                    </a:lnTo>
                    <a:lnTo>
                      <a:pt x="170" y="164"/>
                    </a:lnTo>
                    <a:lnTo>
                      <a:pt x="169" y="163"/>
                    </a:lnTo>
                    <a:lnTo>
                      <a:pt x="168" y="161"/>
                    </a:lnTo>
                    <a:lnTo>
                      <a:pt x="168" y="161"/>
                    </a:lnTo>
                    <a:lnTo>
                      <a:pt x="168" y="161"/>
                    </a:lnTo>
                    <a:lnTo>
                      <a:pt x="167" y="161"/>
                    </a:lnTo>
                    <a:lnTo>
                      <a:pt x="163" y="162"/>
                    </a:lnTo>
                    <a:lnTo>
                      <a:pt x="163" y="162"/>
                    </a:lnTo>
                    <a:lnTo>
                      <a:pt x="161" y="161"/>
                    </a:lnTo>
                    <a:lnTo>
                      <a:pt x="159" y="158"/>
                    </a:lnTo>
                    <a:lnTo>
                      <a:pt x="158" y="154"/>
                    </a:lnTo>
                    <a:lnTo>
                      <a:pt x="158" y="151"/>
                    </a:lnTo>
                    <a:lnTo>
                      <a:pt x="158" y="151"/>
                    </a:lnTo>
                    <a:lnTo>
                      <a:pt x="158" y="149"/>
                    </a:lnTo>
                    <a:lnTo>
                      <a:pt x="157" y="148"/>
                    </a:lnTo>
                    <a:lnTo>
                      <a:pt x="153" y="146"/>
                    </a:lnTo>
                    <a:lnTo>
                      <a:pt x="153" y="146"/>
                    </a:lnTo>
                    <a:lnTo>
                      <a:pt x="148" y="142"/>
                    </a:lnTo>
                    <a:lnTo>
                      <a:pt x="142" y="138"/>
                    </a:lnTo>
                    <a:lnTo>
                      <a:pt x="142" y="138"/>
                    </a:lnTo>
                    <a:lnTo>
                      <a:pt x="139" y="135"/>
                    </a:lnTo>
                    <a:lnTo>
                      <a:pt x="135" y="132"/>
                    </a:lnTo>
                    <a:lnTo>
                      <a:pt x="135" y="132"/>
                    </a:lnTo>
                    <a:lnTo>
                      <a:pt x="133" y="131"/>
                    </a:lnTo>
                    <a:lnTo>
                      <a:pt x="132" y="130"/>
                    </a:lnTo>
                    <a:lnTo>
                      <a:pt x="133" y="127"/>
                    </a:lnTo>
                    <a:lnTo>
                      <a:pt x="133" y="127"/>
                    </a:lnTo>
                    <a:lnTo>
                      <a:pt x="135" y="125"/>
                    </a:lnTo>
                    <a:lnTo>
                      <a:pt x="137" y="123"/>
                    </a:lnTo>
                    <a:lnTo>
                      <a:pt x="137" y="123"/>
                    </a:lnTo>
                    <a:lnTo>
                      <a:pt x="138" y="122"/>
                    </a:lnTo>
                    <a:lnTo>
                      <a:pt x="139" y="122"/>
                    </a:lnTo>
                    <a:lnTo>
                      <a:pt x="142" y="123"/>
                    </a:lnTo>
                    <a:lnTo>
                      <a:pt x="142" y="123"/>
                    </a:lnTo>
                    <a:lnTo>
                      <a:pt x="144" y="123"/>
                    </a:lnTo>
                    <a:lnTo>
                      <a:pt x="144" y="121"/>
                    </a:lnTo>
                    <a:lnTo>
                      <a:pt x="144" y="117"/>
                    </a:lnTo>
                    <a:lnTo>
                      <a:pt x="144" y="117"/>
                    </a:lnTo>
                    <a:lnTo>
                      <a:pt x="141" y="110"/>
                    </a:lnTo>
                    <a:lnTo>
                      <a:pt x="139" y="105"/>
                    </a:lnTo>
                    <a:lnTo>
                      <a:pt x="139" y="105"/>
                    </a:lnTo>
                    <a:lnTo>
                      <a:pt x="138" y="102"/>
                    </a:lnTo>
                    <a:lnTo>
                      <a:pt x="137" y="100"/>
                    </a:lnTo>
                    <a:lnTo>
                      <a:pt x="136" y="100"/>
                    </a:lnTo>
                    <a:lnTo>
                      <a:pt x="136" y="100"/>
                    </a:lnTo>
                    <a:lnTo>
                      <a:pt x="122" y="104"/>
                    </a:lnTo>
                    <a:lnTo>
                      <a:pt x="122" y="104"/>
                    </a:lnTo>
                    <a:lnTo>
                      <a:pt x="119" y="103"/>
                    </a:lnTo>
                    <a:lnTo>
                      <a:pt x="115" y="100"/>
                    </a:lnTo>
                    <a:lnTo>
                      <a:pt x="108" y="95"/>
                    </a:lnTo>
                    <a:lnTo>
                      <a:pt x="108" y="95"/>
                    </a:lnTo>
                    <a:lnTo>
                      <a:pt x="106" y="94"/>
                    </a:lnTo>
                    <a:lnTo>
                      <a:pt x="105" y="95"/>
                    </a:lnTo>
                    <a:lnTo>
                      <a:pt x="103" y="95"/>
                    </a:lnTo>
                    <a:lnTo>
                      <a:pt x="101" y="96"/>
                    </a:lnTo>
                    <a:lnTo>
                      <a:pt x="101" y="96"/>
                    </a:lnTo>
                    <a:lnTo>
                      <a:pt x="99" y="96"/>
                    </a:lnTo>
                    <a:lnTo>
                      <a:pt x="97" y="94"/>
                    </a:lnTo>
                    <a:lnTo>
                      <a:pt x="95" y="89"/>
                    </a:lnTo>
                    <a:lnTo>
                      <a:pt x="95" y="89"/>
                    </a:lnTo>
                    <a:lnTo>
                      <a:pt x="92" y="83"/>
                    </a:lnTo>
                    <a:lnTo>
                      <a:pt x="91" y="81"/>
                    </a:lnTo>
                    <a:lnTo>
                      <a:pt x="91" y="79"/>
                    </a:lnTo>
                    <a:lnTo>
                      <a:pt x="91" y="79"/>
                    </a:lnTo>
                    <a:lnTo>
                      <a:pt x="93" y="74"/>
                    </a:lnTo>
                    <a:lnTo>
                      <a:pt x="93" y="69"/>
                    </a:lnTo>
                    <a:lnTo>
                      <a:pt x="93" y="69"/>
                    </a:lnTo>
                    <a:lnTo>
                      <a:pt x="92" y="68"/>
                    </a:lnTo>
                    <a:lnTo>
                      <a:pt x="90" y="65"/>
                    </a:lnTo>
                    <a:lnTo>
                      <a:pt x="85" y="60"/>
                    </a:lnTo>
                    <a:lnTo>
                      <a:pt x="85" y="60"/>
                    </a:lnTo>
                    <a:lnTo>
                      <a:pt x="82" y="58"/>
                    </a:lnTo>
                    <a:lnTo>
                      <a:pt x="79" y="55"/>
                    </a:lnTo>
                    <a:lnTo>
                      <a:pt x="76" y="50"/>
                    </a:lnTo>
                    <a:lnTo>
                      <a:pt x="76" y="50"/>
                    </a:lnTo>
                    <a:lnTo>
                      <a:pt x="74" y="48"/>
                    </a:lnTo>
                    <a:lnTo>
                      <a:pt x="74" y="44"/>
                    </a:lnTo>
                    <a:lnTo>
                      <a:pt x="74" y="44"/>
                    </a:lnTo>
                    <a:lnTo>
                      <a:pt x="78" y="35"/>
                    </a:lnTo>
                    <a:lnTo>
                      <a:pt x="83" y="27"/>
                    </a:lnTo>
                    <a:lnTo>
                      <a:pt x="83" y="27"/>
                    </a:lnTo>
                    <a:lnTo>
                      <a:pt x="85" y="26"/>
                    </a:lnTo>
                    <a:lnTo>
                      <a:pt x="88" y="25"/>
                    </a:lnTo>
                    <a:lnTo>
                      <a:pt x="88" y="25"/>
                    </a:lnTo>
                    <a:lnTo>
                      <a:pt x="86" y="21"/>
                    </a:lnTo>
                    <a:lnTo>
                      <a:pt x="85" y="18"/>
                    </a:lnTo>
                    <a:lnTo>
                      <a:pt x="85" y="18"/>
                    </a:lnTo>
                    <a:lnTo>
                      <a:pt x="86" y="14"/>
                    </a:lnTo>
                    <a:lnTo>
                      <a:pt x="85" y="12"/>
                    </a:lnTo>
                    <a:lnTo>
                      <a:pt x="84" y="12"/>
                    </a:lnTo>
                    <a:lnTo>
                      <a:pt x="84" y="12"/>
                    </a:lnTo>
                    <a:lnTo>
                      <a:pt x="80" y="12"/>
                    </a:lnTo>
                    <a:lnTo>
                      <a:pt x="79" y="13"/>
                    </a:lnTo>
                    <a:lnTo>
                      <a:pt x="79" y="14"/>
                    </a:lnTo>
                    <a:lnTo>
                      <a:pt x="79" y="14"/>
                    </a:lnTo>
                    <a:lnTo>
                      <a:pt x="77" y="17"/>
                    </a:lnTo>
                    <a:lnTo>
                      <a:pt x="77" y="17"/>
                    </a:lnTo>
                    <a:lnTo>
                      <a:pt x="76" y="17"/>
                    </a:lnTo>
                    <a:lnTo>
                      <a:pt x="76" y="17"/>
                    </a:lnTo>
                    <a:lnTo>
                      <a:pt x="73" y="14"/>
                    </a:lnTo>
                    <a:lnTo>
                      <a:pt x="72" y="13"/>
                    </a:lnTo>
                    <a:lnTo>
                      <a:pt x="70" y="13"/>
                    </a:lnTo>
                    <a:lnTo>
                      <a:pt x="70" y="13"/>
                    </a:lnTo>
                    <a:lnTo>
                      <a:pt x="67" y="16"/>
                    </a:lnTo>
                    <a:lnTo>
                      <a:pt x="65" y="18"/>
                    </a:lnTo>
                    <a:lnTo>
                      <a:pt x="65" y="18"/>
                    </a:lnTo>
                    <a:lnTo>
                      <a:pt x="63" y="20"/>
                    </a:lnTo>
                    <a:lnTo>
                      <a:pt x="60" y="21"/>
                    </a:lnTo>
                    <a:lnTo>
                      <a:pt x="60" y="21"/>
                    </a:lnTo>
                    <a:lnTo>
                      <a:pt x="58" y="21"/>
                    </a:lnTo>
                    <a:lnTo>
                      <a:pt x="56" y="20"/>
                    </a:lnTo>
                    <a:lnTo>
                      <a:pt x="56" y="20"/>
                    </a:lnTo>
                    <a:lnTo>
                      <a:pt x="54" y="18"/>
                    </a:lnTo>
                    <a:lnTo>
                      <a:pt x="52" y="17"/>
                    </a:lnTo>
                    <a:lnTo>
                      <a:pt x="52" y="17"/>
                    </a:lnTo>
                    <a:lnTo>
                      <a:pt x="50" y="19"/>
                    </a:lnTo>
                    <a:lnTo>
                      <a:pt x="46" y="19"/>
                    </a:lnTo>
                    <a:lnTo>
                      <a:pt x="46" y="19"/>
                    </a:lnTo>
                    <a:lnTo>
                      <a:pt x="44" y="17"/>
                    </a:lnTo>
                    <a:lnTo>
                      <a:pt x="43" y="15"/>
                    </a:lnTo>
                    <a:lnTo>
                      <a:pt x="43" y="15"/>
                    </a:lnTo>
                    <a:lnTo>
                      <a:pt x="45" y="9"/>
                    </a:lnTo>
                    <a:lnTo>
                      <a:pt x="45" y="9"/>
                    </a:lnTo>
                    <a:lnTo>
                      <a:pt x="46" y="8"/>
                    </a:lnTo>
                    <a:lnTo>
                      <a:pt x="47" y="8"/>
                    </a:lnTo>
                    <a:lnTo>
                      <a:pt x="48" y="7"/>
                    </a:lnTo>
                    <a:lnTo>
                      <a:pt x="48" y="7"/>
                    </a:lnTo>
                    <a:lnTo>
                      <a:pt x="48" y="7"/>
                    </a:lnTo>
                    <a:lnTo>
                      <a:pt x="47" y="4"/>
                    </a:lnTo>
                    <a:lnTo>
                      <a:pt x="46" y="2"/>
                    </a:lnTo>
                    <a:lnTo>
                      <a:pt x="46" y="2"/>
                    </a:lnTo>
                    <a:lnTo>
                      <a:pt x="44" y="0"/>
                    </a:lnTo>
                    <a:lnTo>
                      <a:pt x="44" y="0"/>
                    </a:lnTo>
                    <a:lnTo>
                      <a:pt x="43" y="1"/>
                    </a:lnTo>
                    <a:lnTo>
                      <a:pt x="43" y="1"/>
                    </a:lnTo>
                    <a:lnTo>
                      <a:pt x="41" y="3"/>
                    </a:lnTo>
                    <a:lnTo>
                      <a:pt x="40" y="4"/>
                    </a:lnTo>
                    <a:lnTo>
                      <a:pt x="40" y="5"/>
                    </a:lnTo>
                    <a:lnTo>
                      <a:pt x="40" y="5"/>
                    </a:lnTo>
                    <a:lnTo>
                      <a:pt x="40" y="7"/>
                    </a:lnTo>
                    <a:lnTo>
                      <a:pt x="41" y="7"/>
                    </a:lnTo>
                    <a:lnTo>
                      <a:pt x="40" y="8"/>
                    </a:lnTo>
                    <a:lnTo>
                      <a:pt x="40" y="8"/>
                    </a:lnTo>
                    <a:lnTo>
                      <a:pt x="38" y="11"/>
                    </a:lnTo>
                    <a:lnTo>
                      <a:pt x="38" y="12"/>
                    </a:lnTo>
                    <a:lnTo>
                      <a:pt x="37" y="12"/>
                    </a:lnTo>
                    <a:lnTo>
                      <a:pt x="37" y="12"/>
                    </a:lnTo>
                    <a:lnTo>
                      <a:pt x="36" y="12"/>
                    </a:lnTo>
                    <a:lnTo>
                      <a:pt x="36" y="12"/>
                    </a:lnTo>
                    <a:lnTo>
                      <a:pt x="36" y="12"/>
                    </a:lnTo>
                    <a:lnTo>
                      <a:pt x="36" y="14"/>
                    </a:lnTo>
                    <a:lnTo>
                      <a:pt x="36" y="15"/>
                    </a:lnTo>
                    <a:lnTo>
                      <a:pt x="34" y="15"/>
                    </a:lnTo>
                    <a:lnTo>
                      <a:pt x="34" y="15"/>
                    </a:lnTo>
                    <a:lnTo>
                      <a:pt x="31" y="14"/>
                    </a:lnTo>
                    <a:lnTo>
                      <a:pt x="30" y="14"/>
                    </a:lnTo>
                    <a:lnTo>
                      <a:pt x="30" y="14"/>
                    </a:lnTo>
                    <a:lnTo>
                      <a:pt x="29" y="14"/>
                    </a:lnTo>
                    <a:lnTo>
                      <a:pt x="29" y="15"/>
                    </a:lnTo>
                    <a:lnTo>
                      <a:pt x="29" y="16"/>
                    </a:lnTo>
                    <a:lnTo>
                      <a:pt x="28" y="16"/>
                    </a:lnTo>
                    <a:lnTo>
                      <a:pt x="28" y="16"/>
                    </a:lnTo>
                    <a:lnTo>
                      <a:pt x="25" y="13"/>
                    </a:lnTo>
                    <a:lnTo>
                      <a:pt x="24" y="10"/>
                    </a:lnTo>
                    <a:lnTo>
                      <a:pt x="24" y="10"/>
                    </a:lnTo>
                    <a:lnTo>
                      <a:pt x="23" y="12"/>
                    </a:lnTo>
                    <a:lnTo>
                      <a:pt x="22" y="12"/>
                    </a:lnTo>
                    <a:lnTo>
                      <a:pt x="20" y="12"/>
                    </a:lnTo>
                    <a:lnTo>
                      <a:pt x="20" y="12"/>
                    </a:lnTo>
                    <a:lnTo>
                      <a:pt x="16" y="11"/>
                    </a:lnTo>
                    <a:lnTo>
                      <a:pt x="16" y="11"/>
                    </a:lnTo>
                    <a:lnTo>
                      <a:pt x="15" y="11"/>
                    </a:lnTo>
                    <a:lnTo>
                      <a:pt x="15" y="11"/>
                    </a:lnTo>
                    <a:lnTo>
                      <a:pt x="15" y="10"/>
                    </a:lnTo>
                    <a:lnTo>
                      <a:pt x="15" y="10"/>
                    </a:lnTo>
                    <a:lnTo>
                      <a:pt x="16" y="9"/>
                    </a:lnTo>
                    <a:lnTo>
                      <a:pt x="18" y="9"/>
                    </a:lnTo>
                    <a:lnTo>
                      <a:pt x="16" y="9"/>
                    </a:lnTo>
                    <a:lnTo>
                      <a:pt x="16" y="9"/>
                    </a:lnTo>
                    <a:lnTo>
                      <a:pt x="11" y="9"/>
                    </a:lnTo>
                    <a:lnTo>
                      <a:pt x="9" y="9"/>
                    </a:lnTo>
                    <a:lnTo>
                      <a:pt x="8" y="10"/>
                    </a:lnTo>
                    <a:lnTo>
                      <a:pt x="8" y="10"/>
                    </a:lnTo>
                    <a:lnTo>
                      <a:pt x="7" y="10"/>
                    </a:lnTo>
                    <a:lnTo>
                      <a:pt x="7" y="12"/>
                    </a:lnTo>
                    <a:lnTo>
                      <a:pt x="7" y="12"/>
                    </a:lnTo>
                    <a:lnTo>
                      <a:pt x="10" y="15"/>
                    </a:lnTo>
                    <a:lnTo>
                      <a:pt x="10" y="15"/>
                    </a:lnTo>
                    <a:lnTo>
                      <a:pt x="11" y="17"/>
                    </a:lnTo>
                    <a:lnTo>
                      <a:pt x="10" y="18"/>
                    </a:lnTo>
                    <a:lnTo>
                      <a:pt x="10" y="19"/>
                    </a:lnTo>
                    <a:lnTo>
                      <a:pt x="10" y="19"/>
                    </a:lnTo>
                    <a:lnTo>
                      <a:pt x="9" y="21"/>
                    </a:lnTo>
                    <a:lnTo>
                      <a:pt x="9" y="24"/>
                    </a:lnTo>
                    <a:lnTo>
                      <a:pt x="9" y="24"/>
                    </a:lnTo>
                    <a:lnTo>
                      <a:pt x="9" y="27"/>
                    </a:lnTo>
                    <a:lnTo>
                      <a:pt x="8" y="28"/>
                    </a:lnTo>
                    <a:lnTo>
                      <a:pt x="8" y="28"/>
                    </a:lnTo>
                    <a:lnTo>
                      <a:pt x="7" y="29"/>
                    </a:lnTo>
                    <a:lnTo>
                      <a:pt x="5" y="29"/>
                    </a:lnTo>
                    <a:lnTo>
                      <a:pt x="5" y="29"/>
                    </a:lnTo>
                    <a:lnTo>
                      <a:pt x="6" y="32"/>
                    </a:lnTo>
                    <a:lnTo>
                      <a:pt x="7" y="34"/>
                    </a:lnTo>
                    <a:lnTo>
                      <a:pt x="8" y="35"/>
                    </a:lnTo>
                    <a:lnTo>
                      <a:pt x="8" y="35"/>
                    </a:lnTo>
                    <a:lnTo>
                      <a:pt x="10" y="39"/>
                    </a:lnTo>
                    <a:lnTo>
                      <a:pt x="12" y="40"/>
                    </a:lnTo>
                    <a:lnTo>
                      <a:pt x="14" y="40"/>
                    </a:lnTo>
                    <a:lnTo>
                      <a:pt x="14" y="40"/>
                    </a:lnTo>
                    <a:lnTo>
                      <a:pt x="20" y="37"/>
                    </a:lnTo>
                    <a:lnTo>
                      <a:pt x="21" y="37"/>
                    </a:lnTo>
                    <a:lnTo>
                      <a:pt x="21" y="37"/>
                    </a:lnTo>
                    <a:lnTo>
                      <a:pt x="21" y="37"/>
                    </a:lnTo>
                    <a:lnTo>
                      <a:pt x="18" y="42"/>
                    </a:lnTo>
                    <a:lnTo>
                      <a:pt x="18" y="42"/>
                    </a:lnTo>
                    <a:lnTo>
                      <a:pt x="16" y="44"/>
                    </a:lnTo>
                    <a:lnTo>
                      <a:pt x="14" y="45"/>
                    </a:lnTo>
                    <a:lnTo>
                      <a:pt x="14" y="45"/>
                    </a:lnTo>
                    <a:lnTo>
                      <a:pt x="13" y="46"/>
                    </a:lnTo>
                    <a:lnTo>
                      <a:pt x="12" y="47"/>
                    </a:lnTo>
                    <a:lnTo>
                      <a:pt x="12" y="47"/>
                    </a:lnTo>
                    <a:lnTo>
                      <a:pt x="13" y="50"/>
                    </a:lnTo>
                    <a:lnTo>
                      <a:pt x="13" y="51"/>
                    </a:lnTo>
                    <a:lnTo>
                      <a:pt x="12" y="52"/>
                    </a:lnTo>
                    <a:lnTo>
                      <a:pt x="12" y="52"/>
                    </a:lnTo>
                    <a:lnTo>
                      <a:pt x="10" y="55"/>
                    </a:lnTo>
                    <a:lnTo>
                      <a:pt x="8" y="57"/>
                    </a:lnTo>
                    <a:lnTo>
                      <a:pt x="8" y="57"/>
                    </a:lnTo>
                    <a:lnTo>
                      <a:pt x="6" y="61"/>
                    </a:lnTo>
                    <a:lnTo>
                      <a:pt x="4" y="63"/>
                    </a:lnTo>
                    <a:lnTo>
                      <a:pt x="4" y="63"/>
                    </a:lnTo>
                    <a:lnTo>
                      <a:pt x="2" y="65"/>
                    </a:lnTo>
                    <a:lnTo>
                      <a:pt x="2" y="66"/>
                    </a:lnTo>
                    <a:lnTo>
                      <a:pt x="3" y="67"/>
                    </a:lnTo>
                    <a:lnTo>
                      <a:pt x="3" y="67"/>
                    </a:lnTo>
                    <a:lnTo>
                      <a:pt x="4" y="67"/>
                    </a:lnTo>
                    <a:lnTo>
                      <a:pt x="5" y="69"/>
                    </a:lnTo>
                    <a:lnTo>
                      <a:pt x="5" y="71"/>
                    </a:lnTo>
                    <a:lnTo>
                      <a:pt x="5" y="72"/>
                    </a:lnTo>
                    <a:lnTo>
                      <a:pt x="5" y="72"/>
                    </a:lnTo>
                    <a:lnTo>
                      <a:pt x="3" y="72"/>
                    </a:lnTo>
                    <a:lnTo>
                      <a:pt x="2" y="72"/>
                    </a:lnTo>
                    <a:lnTo>
                      <a:pt x="2" y="73"/>
                    </a:lnTo>
                    <a:lnTo>
                      <a:pt x="2" y="73"/>
                    </a:lnTo>
                    <a:lnTo>
                      <a:pt x="0" y="76"/>
                    </a:lnTo>
                    <a:lnTo>
                      <a:pt x="0" y="78"/>
                    </a:lnTo>
                    <a:lnTo>
                      <a:pt x="2" y="78"/>
                    </a:lnTo>
                    <a:lnTo>
                      <a:pt x="2" y="78"/>
                    </a:lnTo>
                    <a:lnTo>
                      <a:pt x="10" y="79"/>
                    </a:lnTo>
                    <a:lnTo>
                      <a:pt x="13" y="79"/>
                    </a:lnTo>
                    <a:lnTo>
                      <a:pt x="15" y="80"/>
                    </a:lnTo>
                    <a:lnTo>
                      <a:pt x="15" y="80"/>
                    </a:lnTo>
                    <a:lnTo>
                      <a:pt x="14" y="82"/>
                    </a:lnTo>
                    <a:lnTo>
                      <a:pt x="14" y="83"/>
                    </a:lnTo>
                    <a:lnTo>
                      <a:pt x="14" y="83"/>
                    </a:lnTo>
                    <a:lnTo>
                      <a:pt x="14" y="83"/>
                    </a:lnTo>
                    <a:lnTo>
                      <a:pt x="12" y="82"/>
                    </a:lnTo>
                    <a:lnTo>
                      <a:pt x="11" y="83"/>
                    </a:lnTo>
                    <a:lnTo>
                      <a:pt x="12" y="83"/>
                    </a:lnTo>
                    <a:lnTo>
                      <a:pt x="12" y="83"/>
                    </a:lnTo>
                    <a:lnTo>
                      <a:pt x="13" y="85"/>
                    </a:lnTo>
                    <a:lnTo>
                      <a:pt x="15" y="85"/>
                    </a:lnTo>
                    <a:lnTo>
                      <a:pt x="18" y="85"/>
                    </a:lnTo>
                    <a:lnTo>
                      <a:pt x="18" y="85"/>
                    </a:lnTo>
                    <a:lnTo>
                      <a:pt x="21" y="84"/>
                    </a:lnTo>
                    <a:lnTo>
                      <a:pt x="23" y="82"/>
                    </a:lnTo>
                    <a:lnTo>
                      <a:pt x="25" y="80"/>
                    </a:lnTo>
                    <a:lnTo>
                      <a:pt x="26" y="80"/>
                    </a:lnTo>
                    <a:lnTo>
                      <a:pt x="26" y="80"/>
                    </a:lnTo>
                    <a:lnTo>
                      <a:pt x="26" y="85"/>
                    </a:lnTo>
                    <a:lnTo>
                      <a:pt x="27" y="88"/>
                    </a:lnTo>
                    <a:lnTo>
                      <a:pt x="27" y="88"/>
                    </a:lnTo>
                    <a:lnTo>
                      <a:pt x="30" y="87"/>
                    </a:lnTo>
                    <a:lnTo>
                      <a:pt x="35" y="86"/>
                    </a:lnTo>
                    <a:lnTo>
                      <a:pt x="35" y="86"/>
                    </a:lnTo>
                    <a:lnTo>
                      <a:pt x="37" y="87"/>
                    </a:lnTo>
                    <a:lnTo>
                      <a:pt x="37" y="88"/>
                    </a:lnTo>
                    <a:lnTo>
                      <a:pt x="37" y="90"/>
                    </a:lnTo>
                    <a:lnTo>
                      <a:pt x="37" y="90"/>
                    </a:lnTo>
                    <a:lnTo>
                      <a:pt x="34" y="94"/>
                    </a:lnTo>
                    <a:lnTo>
                      <a:pt x="32" y="96"/>
                    </a:lnTo>
                    <a:lnTo>
                      <a:pt x="32" y="97"/>
                    </a:lnTo>
                    <a:lnTo>
                      <a:pt x="32" y="97"/>
                    </a:lnTo>
                    <a:lnTo>
                      <a:pt x="32" y="97"/>
                    </a:lnTo>
                    <a:lnTo>
                      <a:pt x="36" y="98"/>
                    </a:lnTo>
                    <a:lnTo>
                      <a:pt x="38" y="98"/>
                    </a:lnTo>
                    <a:lnTo>
                      <a:pt x="40" y="100"/>
                    </a:lnTo>
                    <a:lnTo>
                      <a:pt x="40" y="100"/>
                    </a:lnTo>
                    <a:lnTo>
                      <a:pt x="43" y="103"/>
                    </a:lnTo>
                    <a:lnTo>
                      <a:pt x="44" y="104"/>
                    </a:lnTo>
                    <a:lnTo>
                      <a:pt x="45" y="104"/>
                    </a:lnTo>
                    <a:lnTo>
                      <a:pt x="45" y="104"/>
                    </a:lnTo>
                    <a:lnTo>
                      <a:pt x="46" y="103"/>
                    </a:lnTo>
                    <a:lnTo>
                      <a:pt x="46" y="104"/>
                    </a:lnTo>
                    <a:lnTo>
                      <a:pt x="46" y="104"/>
                    </a:lnTo>
                    <a:lnTo>
                      <a:pt x="46" y="107"/>
                    </a:lnTo>
                    <a:lnTo>
                      <a:pt x="46" y="108"/>
                    </a:lnTo>
                    <a:lnTo>
                      <a:pt x="47" y="109"/>
                    </a:lnTo>
                    <a:lnTo>
                      <a:pt x="47" y="109"/>
                    </a:lnTo>
                    <a:lnTo>
                      <a:pt x="52" y="110"/>
                    </a:lnTo>
                    <a:lnTo>
                      <a:pt x="53" y="110"/>
                    </a:lnTo>
                    <a:lnTo>
                      <a:pt x="53" y="111"/>
                    </a:lnTo>
                    <a:lnTo>
                      <a:pt x="53" y="111"/>
                    </a:lnTo>
                    <a:lnTo>
                      <a:pt x="50" y="112"/>
                    </a:lnTo>
                    <a:lnTo>
                      <a:pt x="47" y="113"/>
                    </a:lnTo>
                    <a:lnTo>
                      <a:pt x="47" y="113"/>
                    </a:lnTo>
                    <a:lnTo>
                      <a:pt x="45" y="116"/>
                    </a:lnTo>
                    <a:lnTo>
                      <a:pt x="43" y="117"/>
                    </a:lnTo>
                    <a:lnTo>
                      <a:pt x="42" y="117"/>
                    </a:lnTo>
                    <a:lnTo>
                      <a:pt x="42" y="117"/>
                    </a:lnTo>
                    <a:lnTo>
                      <a:pt x="40" y="116"/>
                    </a:lnTo>
                    <a:lnTo>
                      <a:pt x="40" y="115"/>
                    </a:lnTo>
                    <a:lnTo>
                      <a:pt x="40" y="115"/>
                    </a:lnTo>
                    <a:lnTo>
                      <a:pt x="38" y="114"/>
                    </a:lnTo>
                    <a:lnTo>
                      <a:pt x="38" y="114"/>
                    </a:lnTo>
                    <a:lnTo>
                      <a:pt x="38" y="114"/>
                    </a:lnTo>
                    <a:lnTo>
                      <a:pt x="38" y="114"/>
                    </a:lnTo>
                    <a:lnTo>
                      <a:pt x="39" y="116"/>
                    </a:lnTo>
                    <a:lnTo>
                      <a:pt x="39" y="117"/>
                    </a:lnTo>
                    <a:lnTo>
                      <a:pt x="39" y="117"/>
                    </a:lnTo>
                    <a:lnTo>
                      <a:pt x="39" y="119"/>
                    </a:lnTo>
                    <a:lnTo>
                      <a:pt x="39" y="120"/>
                    </a:lnTo>
                    <a:lnTo>
                      <a:pt x="39" y="120"/>
                    </a:lnTo>
                    <a:lnTo>
                      <a:pt x="40" y="122"/>
                    </a:lnTo>
                    <a:lnTo>
                      <a:pt x="40" y="124"/>
                    </a:lnTo>
                    <a:lnTo>
                      <a:pt x="40" y="124"/>
                    </a:lnTo>
                    <a:lnTo>
                      <a:pt x="40" y="126"/>
                    </a:lnTo>
                    <a:lnTo>
                      <a:pt x="42" y="126"/>
                    </a:lnTo>
                    <a:lnTo>
                      <a:pt x="42" y="126"/>
                    </a:lnTo>
                    <a:lnTo>
                      <a:pt x="43" y="125"/>
                    </a:lnTo>
                    <a:lnTo>
                      <a:pt x="44" y="124"/>
                    </a:lnTo>
                    <a:lnTo>
                      <a:pt x="44" y="124"/>
                    </a:lnTo>
                    <a:lnTo>
                      <a:pt x="43" y="122"/>
                    </a:lnTo>
                    <a:lnTo>
                      <a:pt x="43" y="121"/>
                    </a:lnTo>
                    <a:lnTo>
                      <a:pt x="44" y="121"/>
                    </a:lnTo>
                    <a:lnTo>
                      <a:pt x="44" y="121"/>
                    </a:lnTo>
                    <a:lnTo>
                      <a:pt x="48" y="121"/>
                    </a:lnTo>
                    <a:lnTo>
                      <a:pt x="52" y="121"/>
                    </a:lnTo>
                    <a:lnTo>
                      <a:pt x="52" y="121"/>
                    </a:lnTo>
                    <a:lnTo>
                      <a:pt x="55" y="121"/>
                    </a:lnTo>
                    <a:lnTo>
                      <a:pt x="57" y="121"/>
                    </a:lnTo>
                    <a:lnTo>
                      <a:pt x="57" y="120"/>
                    </a:lnTo>
                    <a:lnTo>
                      <a:pt x="57" y="120"/>
                    </a:lnTo>
                    <a:lnTo>
                      <a:pt x="56" y="119"/>
                    </a:lnTo>
                    <a:lnTo>
                      <a:pt x="55" y="119"/>
                    </a:lnTo>
                    <a:lnTo>
                      <a:pt x="56" y="118"/>
                    </a:lnTo>
                    <a:lnTo>
                      <a:pt x="56" y="118"/>
                    </a:lnTo>
                    <a:lnTo>
                      <a:pt x="57" y="117"/>
                    </a:lnTo>
                    <a:lnTo>
                      <a:pt x="57" y="115"/>
                    </a:lnTo>
                    <a:lnTo>
                      <a:pt x="57" y="115"/>
                    </a:lnTo>
                    <a:lnTo>
                      <a:pt x="57" y="112"/>
                    </a:lnTo>
                    <a:lnTo>
                      <a:pt x="55" y="109"/>
                    </a:lnTo>
                    <a:lnTo>
                      <a:pt x="55" y="109"/>
                    </a:lnTo>
                    <a:lnTo>
                      <a:pt x="55" y="107"/>
                    </a:lnTo>
                    <a:lnTo>
                      <a:pt x="56" y="104"/>
                    </a:lnTo>
                    <a:lnTo>
                      <a:pt x="56" y="104"/>
                    </a:lnTo>
                    <a:lnTo>
                      <a:pt x="57" y="103"/>
                    </a:lnTo>
                    <a:lnTo>
                      <a:pt x="59" y="102"/>
                    </a:lnTo>
                    <a:lnTo>
                      <a:pt x="59" y="102"/>
                    </a:lnTo>
                    <a:lnTo>
                      <a:pt x="62" y="103"/>
                    </a:lnTo>
                    <a:lnTo>
                      <a:pt x="63" y="103"/>
                    </a:lnTo>
                    <a:lnTo>
                      <a:pt x="63" y="104"/>
                    </a:lnTo>
                    <a:lnTo>
                      <a:pt x="63" y="104"/>
                    </a:lnTo>
                    <a:lnTo>
                      <a:pt x="62" y="105"/>
                    </a:lnTo>
                    <a:lnTo>
                      <a:pt x="62" y="106"/>
                    </a:lnTo>
                    <a:lnTo>
                      <a:pt x="62" y="106"/>
                    </a:lnTo>
                    <a:lnTo>
                      <a:pt x="62" y="107"/>
                    </a:lnTo>
                    <a:lnTo>
                      <a:pt x="62" y="109"/>
                    </a:lnTo>
                    <a:lnTo>
                      <a:pt x="62" y="109"/>
                    </a:lnTo>
                    <a:lnTo>
                      <a:pt x="61" y="110"/>
                    </a:lnTo>
                    <a:lnTo>
                      <a:pt x="60" y="112"/>
                    </a:lnTo>
                    <a:lnTo>
                      <a:pt x="60" y="112"/>
                    </a:lnTo>
                    <a:lnTo>
                      <a:pt x="61" y="112"/>
                    </a:lnTo>
                    <a:lnTo>
                      <a:pt x="62" y="114"/>
                    </a:lnTo>
                    <a:lnTo>
                      <a:pt x="62" y="114"/>
                    </a:lnTo>
                    <a:lnTo>
                      <a:pt x="63" y="116"/>
                    </a:lnTo>
                    <a:lnTo>
                      <a:pt x="63" y="117"/>
                    </a:lnTo>
                    <a:lnTo>
                      <a:pt x="64" y="116"/>
                    </a:lnTo>
                    <a:lnTo>
                      <a:pt x="64" y="116"/>
                    </a:lnTo>
                    <a:lnTo>
                      <a:pt x="64" y="114"/>
                    </a:lnTo>
                    <a:lnTo>
                      <a:pt x="65" y="113"/>
                    </a:lnTo>
                    <a:lnTo>
                      <a:pt x="65" y="113"/>
                    </a:lnTo>
                    <a:lnTo>
                      <a:pt x="65" y="112"/>
                    </a:lnTo>
                    <a:lnTo>
                      <a:pt x="66" y="113"/>
                    </a:lnTo>
                    <a:lnTo>
                      <a:pt x="66" y="113"/>
                    </a:lnTo>
                    <a:lnTo>
                      <a:pt x="68" y="113"/>
                    </a:lnTo>
                    <a:lnTo>
                      <a:pt x="69" y="112"/>
                    </a:lnTo>
                    <a:lnTo>
                      <a:pt x="69" y="112"/>
                    </a:lnTo>
                    <a:lnTo>
                      <a:pt x="70" y="109"/>
                    </a:lnTo>
                    <a:lnTo>
                      <a:pt x="70" y="108"/>
                    </a:lnTo>
                    <a:lnTo>
                      <a:pt x="71" y="108"/>
                    </a:lnTo>
                    <a:lnTo>
                      <a:pt x="71" y="108"/>
                    </a:lnTo>
                    <a:lnTo>
                      <a:pt x="73" y="110"/>
                    </a:lnTo>
                    <a:lnTo>
                      <a:pt x="74" y="112"/>
                    </a:lnTo>
                    <a:lnTo>
                      <a:pt x="74" y="112"/>
                    </a:lnTo>
                    <a:lnTo>
                      <a:pt x="74" y="113"/>
                    </a:lnTo>
                    <a:lnTo>
                      <a:pt x="76" y="114"/>
                    </a:lnTo>
                    <a:lnTo>
                      <a:pt x="77" y="115"/>
                    </a:lnTo>
                    <a:lnTo>
                      <a:pt x="76" y="115"/>
                    </a:lnTo>
                    <a:lnTo>
                      <a:pt x="76" y="115"/>
                    </a:lnTo>
                    <a:lnTo>
                      <a:pt x="75" y="116"/>
                    </a:lnTo>
                    <a:lnTo>
                      <a:pt x="74" y="116"/>
                    </a:lnTo>
                    <a:lnTo>
                      <a:pt x="74" y="116"/>
                    </a:lnTo>
                    <a:lnTo>
                      <a:pt x="72" y="116"/>
                    </a:lnTo>
                    <a:lnTo>
                      <a:pt x="72" y="116"/>
                    </a:lnTo>
                    <a:lnTo>
                      <a:pt x="72" y="117"/>
                    </a:lnTo>
                    <a:lnTo>
                      <a:pt x="72" y="117"/>
                    </a:lnTo>
                    <a:lnTo>
                      <a:pt x="73" y="120"/>
                    </a:lnTo>
                    <a:lnTo>
                      <a:pt x="73" y="122"/>
                    </a:lnTo>
                    <a:lnTo>
                      <a:pt x="73" y="122"/>
                    </a:lnTo>
                    <a:lnTo>
                      <a:pt x="73" y="122"/>
                    </a:lnTo>
                    <a:lnTo>
                      <a:pt x="72" y="119"/>
                    </a:lnTo>
                    <a:lnTo>
                      <a:pt x="71" y="118"/>
                    </a:lnTo>
                    <a:lnTo>
                      <a:pt x="70" y="118"/>
                    </a:lnTo>
                    <a:lnTo>
                      <a:pt x="70" y="118"/>
                    </a:lnTo>
                    <a:lnTo>
                      <a:pt x="68" y="119"/>
                    </a:lnTo>
                    <a:lnTo>
                      <a:pt x="68" y="120"/>
                    </a:lnTo>
                    <a:lnTo>
                      <a:pt x="68" y="121"/>
                    </a:lnTo>
                    <a:lnTo>
                      <a:pt x="68" y="121"/>
                    </a:lnTo>
                    <a:lnTo>
                      <a:pt x="69" y="122"/>
                    </a:lnTo>
                    <a:lnTo>
                      <a:pt x="70" y="123"/>
                    </a:lnTo>
                    <a:lnTo>
                      <a:pt x="70" y="123"/>
                    </a:lnTo>
                    <a:lnTo>
                      <a:pt x="70" y="126"/>
                    </a:lnTo>
                    <a:lnTo>
                      <a:pt x="69" y="127"/>
                    </a:lnTo>
                    <a:lnTo>
                      <a:pt x="68" y="127"/>
                    </a:lnTo>
                    <a:lnTo>
                      <a:pt x="68" y="127"/>
                    </a:lnTo>
                    <a:lnTo>
                      <a:pt x="64" y="126"/>
                    </a:lnTo>
                    <a:lnTo>
                      <a:pt x="63" y="126"/>
                    </a:lnTo>
                    <a:lnTo>
                      <a:pt x="63" y="127"/>
                    </a:lnTo>
                    <a:lnTo>
                      <a:pt x="63" y="127"/>
                    </a:lnTo>
                    <a:lnTo>
                      <a:pt x="66" y="132"/>
                    </a:lnTo>
                    <a:lnTo>
                      <a:pt x="67" y="136"/>
                    </a:lnTo>
                    <a:lnTo>
                      <a:pt x="68" y="136"/>
                    </a:lnTo>
                    <a:lnTo>
                      <a:pt x="68" y="136"/>
                    </a:lnTo>
                    <a:lnTo>
                      <a:pt x="69" y="135"/>
                    </a:lnTo>
                    <a:lnTo>
                      <a:pt x="70" y="135"/>
                    </a:lnTo>
                    <a:lnTo>
                      <a:pt x="70" y="136"/>
                    </a:lnTo>
                    <a:lnTo>
                      <a:pt x="70" y="136"/>
                    </a:lnTo>
                    <a:lnTo>
                      <a:pt x="70" y="138"/>
                    </a:lnTo>
                    <a:lnTo>
                      <a:pt x="69" y="139"/>
                    </a:lnTo>
                    <a:lnTo>
                      <a:pt x="69" y="139"/>
                    </a:lnTo>
                    <a:lnTo>
                      <a:pt x="69" y="139"/>
                    </a:lnTo>
                    <a:lnTo>
                      <a:pt x="67" y="140"/>
                    </a:lnTo>
                    <a:lnTo>
                      <a:pt x="67" y="142"/>
                    </a:lnTo>
                    <a:lnTo>
                      <a:pt x="67" y="142"/>
                    </a:lnTo>
                    <a:lnTo>
                      <a:pt x="67" y="143"/>
                    </a:lnTo>
                    <a:lnTo>
                      <a:pt x="69" y="143"/>
                    </a:lnTo>
                    <a:lnTo>
                      <a:pt x="71" y="143"/>
                    </a:lnTo>
                    <a:lnTo>
                      <a:pt x="71" y="143"/>
                    </a:lnTo>
                    <a:lnTo>
                      <a:pt x="73" y="144"/>
                    </a:lnTo>
                    <a:lnTo>
                      <a:pt x="74" y="144"/>
                    </a:lnTo>
                    <a:lnTo>
                      <a:pt x="74" y="144"/>
                    </a:lnTo>
                    <a:lnTo>
                      <a:pt x="78" y="144"/>
                    </a:lnTo>
                    <a:lnTo>
                      <a:pt x="80" y="144"/>
                    </a:lnTo>
                    <a:lnTo>
                      <a:pt x="82" y="144"/>
                    </a:lnTo>
                    <a:lnTo>
                      <a:pt x="82" y="144"/>
                    </a:lnTo>
                    <a:lnTo>
                      <a:pt x="83" y="143"/>
                    </a:lnTo>
                    <a:lnTo>
                      <a:pt x="83" y="141"/>
                    </a:lnTo>
                    <a:lnTo>
                      <a:pt x="83" y="141"/>
                    </a:lnTo>
                    <a:lnTo>
                      <a:pt x="83" y="138"/>
                    </a:lnTo>
                    <a:lnTo>
                      <a:pt x="83" y="137"/>
                    </a:lnTo>
                    <a:lnTo>
                      <a:pt x="83" y="136"/>
                    </a:lnTo>
                    <a:lnTo>
                      <a:pt x="83" y="136"/>
                    </a:lnTo>
                    <a:lnTo>
                      <a:pt x="87" y="137"/>
                    </a:lnTo>
                    <a:lnTo>
                      <a:pt x="89" y="138"/>
                    </a:lnTo>
                    <a:lnTo>
                      <a:pt x="90" y="138"/>
                    </a:lnTo>
                    <a:lnTo>
                      <a:pt x="90" y="138"/>
                    </a:lnTo>
                    <a:lnTo>
                      <a:pt x="88" y="140"/>
                    </a:lnTo>
                    <a:lnTo>
                      <a:pt x="87" y="141"/>
                    </a:lnTo>
                    <a:lnTo>
                      <a:pt x="88" y="142"/>
                    </a:lnTo>
                    <a:lnTo>
                      <a:pt x="88" y="142"/>
                    </a:lnTo>
                    <a:lnTo>
                      <a:pt x="94" y="143"/>
                    </a:lnTo>
                    <a:lnTo>
                      <a:pt x="99" y="144"/>
                    </a:lnTo>
                    <a:lnTo>
                      <a:pt x="99" y="144"/>
                    </a:lnTo>
                    <a:lnTo>
                      <a:pt x="99" y="145"/>
                    </a:lnTo>
                    <a:lnTo>
                      <a:pt x="98" y="146"/>
                    </a:lnTo>
                    <a:lnTo>
                      <a:pt x="98" y="146"/>
                    </a:lnTo>
                    <a:lnTo>
                      <a:pt x="97" y="147"/>
                    </a:lnTo>
                    <a:lnTo>
                      <a:pt x="96" y="148"/>
                    </a:lnTo>
                    <a:lnTo>
                      <a:pt x="96" y="148"/>
                    </a:lnTo>
                    <a:lnTo>
                      <a:pt x="96" y="152"/>
                    </a:lnTo>
                    <a:lnTo>
                      <a:pt x="96" y="153"/>
                    </a:lnTo>
                    <a:lnTo>
                      <a:pt x="96" y="154"/>
                    </a:lnTo>
                    <a:lnTo>
                      <a:pt x="96" y="154"/>
                    </a:lnTo>
                    <a:lnTo>
                      <a:pt x="100" y="151"/>
                    </a:lnTo>
                    <a:lnTo>
                      <a:pt x="102" y="148"/>
                    </a:lnTo>
                    <a:lnTo>
                      <a:pt x="102" y="148"/>
                    </a:lnTo>
                    <a:lnTo>
                      <a:pt x="103" y="148"/>
                    </a:lnTo>
                    <a:lnTo>
                      <a:pt x="103" y="148"/>
                    </a:lnTo>
                    <a:lnTo>
                      <a:pt x="104" y="149"/>
                    </a:lnTo>
                    <a:lnTo>
                      <a:pt x="104" y="149"/>
                    </a:lnTo>
                    <a:lnTo>
                      <a:pt x="104" y="149"/>
                    </a:lnTo>
                    <a:lnTo>
                      <a:pt x="106" y="147"/>
                    </a:lnTo>
                    <a:lnTo>
                      <a:pt x="108" y="144"/>
                    </a:lnTo>
                    <a:lnTo>
                      <a:pt x="108" y="144"/>
                    </a:lnTo>
                    <a:lnTo>
                      <a:pt x="111" y="143"/>
                    </a:lnTo>
                    <a:lnTo>
                      <a:pt x="115" y="144"/>
                    </a:lnTo>
                    <a:lnTo>
                      <a:pt x="115" y="144"/>
                    </a:lnTo>
                    <a:lnTo>
                      <a:pt x="118" y="145"/>
                    </a:lnTo>
                    <a:lnTo>
                      <a:pt x="120" y="146"/>
                    </a:lnTo>
                    <a:lnTo>
                      <a:pt x="121" y="148"/>
                    </a:lnTo>
                    <a:lnTo>
                      <a:pt x="121" y="148"/>
                    </a:lnTo>
                    <a:lnTo>
                      <a:pt x="124" y="151"/>
                    </a:lnTo>
                    <a:lnTo>
                      <a:pt x="126" y="153"/>
                    </a:lnTo>
                    <a:lnTo>
                      <a:pt x="126" y="153"/>
                    </a:lnTo>
                    <a:lnTo>
                      <a:pt x="130" y="156"/>
                    </a:lnTo>
                    <a:lnTo>
                      <a:pt x="130" y="156"/>
                    </a:lnTo>
                    <a:lnTo>
                      <a:pt x="134" y="159"/>
                    </a:lnTo>
                    <a:lnTo>
                      <a:pt x="136" y="161"/>
                    </a:lnTo>
                    <a:lnTo>
                      <a:pt x="137" y="163"/>
                    </a:lnTo>
                    <a:lnTo>
                      <a:pt x="137" y="163"/>
                    </a:lnTo>
                    <a:lnTo>
                      <a:pt x="138" y="169"/>
                    </a:lnTo>
                    <a:lnTo>
                      <a:pt x="139" y="172"/>
                    </a:lnTo>
                    <a:lnTo>
                      <a:pt x="139" y="172"/>
                    </a:lnTo>
                    <a:lnTo>
                      <a:pt x="139" y="177"/>
                    </a:lnTo>
                    <a:lnTo>
                      <a:pt x="139" y="179"/>
                    </a:lnTo>
                    <a:lnTo>
                      <a:pt x="138" y="180"/>
                    </a:lnTo>
                    <a:lnTo>
                      <a:pt x="138" y="180"/>
                    </a:lnTo>
                    <a:lnTo>
                      <a:pt x="135" y="182"/>
                    </a:lnTo>
                    <a:lnTo>
                      <a:pt x="135" y="183"/>
                    </a:lnTo>
                    <a:lnTo>
                      <a:pt x="134" y="185"/>
                    </a:lnTo>
                    <a:lnTo>
                      <a:pt x="134" y="185"/>
                    </a:lnTo>
                    <a:lnTo>
                      <a:pt x="134" y="192"/>
                    </a:lnTo>
                    <a:lnTo>
                      <a:pt x="134" y="200"/>
                    </a:lnTo>
                    <a:lnTo>
                      <a:pt x="134" y="200"/>
                    </a:lnTo>
                    <a:lnTo>
                      <a:pt x="137" y="205"/>
                    </a:lnTo>
                    <a:lnTo>
                      <a:pt x="141" y="209"/>
                    </a:lnTo>
                    <a:lnTo>
                      <a:pt x="141" y="209"/>
                    </a:lnTo>
                    <a:lnTo>
                      <a:pt x="143" y="212"/>
                    </a:lnTo>
                    <a:lnTo>
                      <a:pt x="144" y="214"/>
                    </a:lnTo>
                    <a:lnTo>
                      <a:pt x="143" y="214"/>
                    </a:lnTo>
                    <a:lnTo>
                      <a:pt x="143" y="214"/>
                    </a:lnTo>
                    <a:lnTo>
                      <a:pt x="142" y="215"/>
                    </a:lnTo>
                    <a:lnTo>
                      <a:pt x="143" y="216"/>
                    </a:lnTo>
                    <a:lnTo>
                      <a:pt x="143" y="216"/>
                    </a:lnTo>
                    <a:lnTo>
                      <a:pt x="148" y="216"/>
                    </a:lnTo>
                    <a:lnTo>
                      <a:pt x="149" y="217"/>
                    </a:lnTo>
                    <a:lnTo>
                      <a:pt x="149" y="218"/>
                    </a:lnTo>
                    <a:lnTo>
                      <a:pt x="149" y="218"/>
                    </a:lnTo>
                    <a:lnTo>
                      <a:pt x="147" y="220"/>
                    </a:lnTo>
                    <a:lnTo>
                      <a:pt x="146" y="221"/>
                    </a:lnTo>
                    <a:lnTo>
                      <a:pt x="147" y="222"/>
                    </a:lnTo>
                    <a:lnTo>
                      <a:pt x="147" y="222"/>
                    </a:lnTo>
                    <a:lnTo>
                      <a:pt x="157" y="232"/>
                    </a:lnTo>
                    <a:lnTo>
                      <a:pt x="157" y="232"/>
                    </a:lnTo>
                    <a:lnTo>
                      <a:pt x="161" y="236"/>
                    </a:lnTo>
                    <a:lnTo>
                      <a:pt x="162" y="238"/>
                    </a:lnTo>
                    <a:lnTo>
                      <a:pt x="162" y="239"/>
                    </a:lnTo>
                    <a:lnTo>
                      <a:pt x="162" y="239"/>
                    </a:lnTo>
                    <a:lnTo>
                      <a:pt x="159" y="241"/>
                    </a:lnTo>
                    <a:lnTo>
                      <a:pt x="158" y="241"/>
                    </a:lnTo>
                    <a:lnTo>
                      <a:pt x="158" y="240"/>
                    </a:lnTo>
                    <a:lnTo>
                      <a:pt x="158" y="240"/>
                    </a:lnTo>
                    <a:lnTo>
                      <a:pt x="156" y="238"/>
                    </a:lnTo>
                    <a:lnTo>
                      <a:pt x="156" y="237"/>
                    </a:lnTo>
                    <a:lnTo>
                      <a:pt x="155" y="237"/>
                    </a:lnTo>
                    <a:lnTo>
                      <a:pt x="155" y="237"/>
                    </a:lnTo>
                    <a:lnTo>
                      <a:pt x="153" y="238"/>
                    </a:lnTo>
                    <a:lnTo>
                      <a:pt x="152" y="238"/>
                    </a:lnTo>
                    <a:lnTo>
                      <a:pt x="152" y="238"/>
                    </a:lnTo>
                    <a:lnTo>
                      <a:pt x="146" y="231"/>
                    </a:lnTo>
                    <a:lnTo>
                      <a:pt x="146" y="231"/>
                    </a:lnTo>
                    <a:lnTo>
                      <a:pt x="142" y="227"/>
                    </a:lnTo>
                    <a:lnTo>
                      <a:pt x="140" y="226"/>
                    </a:lnTo>
                    <a:lnTo>
                      <a:pt x="140" y="226"/>
                    </a:lnTo>
                    <a:lnTo>
                      <a:pt x="139" y="227"/>
                    </a:lnTo>
                    <a:lnTo>
                      <a:pt x="138" y="229"/>
                    </a:lnTo>
                    <a:lnTo>
                      <a:pt x="137" y="227"/>
                    </a:lnTo>
                    <a:lnTo>
                      <a:pt x="137" y="227"/>
                    </a:lnTo>
                    <a:lnTo>
                      <a:pt x="134" y="225"/>
                    </a:lnTo>
                    <a:lnTo>
                      <a:pt x="134" y="225"/>
                    </a:lnTo>
                    <a:lnTo>
                      <a:pt x="133" y="225"/>
                    </a:lnTo>
                    <a:lnTo>
                      <a:pt x="131" y="225"/>
                    </a:lnTo>
                    <a:lnTo>
                      <a:pt x="130" y="225"/>
                    </a:lnTo>
                    <a:lnTo>
                      <a:pt x="129" y="224"/>
                    </a:lnTo>
                    <a:lnTo>
                      <a:pt x="129" y="224"/>
                    </a:lnTo>
                    <a:lnTo>
                      <a:pt x="128" y="222"/>
                    </a:lnTo>
                    <a:lnTo>
                      <a:pt x="126" y="221"/>
                    </a:lnTo>
                    <a:lnTo>
                      <a:pt x="126" y="221"/>
                    </a:lnTo>
                    <a:lnTo>
                      <a:pt x="123" y="221"/>
                    </a:lnTo>
                    <a:lnTo>
                      <a:pt x="122" y="221"/>
                    </a:lnTo>
                    <a:lnTo>
                      <a:pt x="122" y="222"/>
                    </a:lnTo>
                    <a:lnTo>
                      <a:pt x="122" y="222"/>
                    </a:lnTo>
                    <a:lnTo>
                      <a:pt x="123" y="224"/>
                    </a:lnTo>
                    <a:lnTo>
                      <a:pt x="123" y="224"/>
                    </a:lnTo>
                    <a:lnTo>
                      <a:pt x="122" y="224"/>
                    </a:lnTo>
                    <a:lnTo>
                      <a:pt x="122" y="224"/>
                    </a:lnTo>
                    <a:lnTo>
                      <a:pt x="120" y="222"/>
                    </a:lnTo>
                    <a:lnTo>
                      <a:pt x="118" y="221"/>
                    </a:lnTo>
                    <a:lnTo>
                      <a:pt x="117" y="220"/>
                    </a:lnTo>
                    <a:lnTo>
                      <a:pt x="117" y="220"/>
                    </a:lnTo>
                    <a:lnTo>
                      <a:pt x="116" y="222"/>
                    </a:lnTo>
                    <a:lnTo>
                      <a:pt x="115" y="225"/>
                    </a:lnTo>
                    <a:lnTo>
                      <a:pt x="115" y="225"/>
                    </a:lnTo>
                    <a:lnTo>
                      <a:pt x="115" y="227"/>
                    </a:lnTo>
                    <a:lnTo>
                      <a:pt x="112" y="230"/>
                    </a:lnTo>
                    <a:lnTo>
                      <a:pt x="112" y="230"/>
                    </a:lnTo>
                    <a:lnTo>
                      <a:pt x="111" y="233"/>
                    </a:lnTo>
                    <a:lnTo>
                      <a:pt x="111" y="236"/>
                    </a:lnTo>
                    <a:lnTo>
                      <a:pt x="111" y="236"/>
                    </a:lnTo>
                    <a:lnTo>
                      <a:pt x="111" y="237"/>
                    </a:lnTo>
                    <a:lnTo>
                      <a:pt x="110" y="237"/>
                    </a:lnTo>
                    <a:lnTo>
                      <a:pt x="109" y="236"/>
                    </a:lnTo>
                    <a:lnTo>
                      <a:pt x="108" y="235"/>
                    </a:lnTo>
                    <a:lnTo>
                      <a:pt x="108" y="235"/>
                    </a:lnTo>
                    <a:lnTo>
                      <a:pt x="108" y="231"/>
                    </a:lnTo>
                    <a:lnTo>
                      <a:pt x="107" y="230"/>
                    </a:lnTo>
                    <a:lnTo>
                      <a:pt x="107" y="230"/>
                    </a:lnTo>
                    <a:lnTo>
                      <a:pt x="107" y="230"/>
                    </a:lnTo>
                    <a:lnTo>
                      <a:pt x="106" y="232"/>
                    </a:lnTo>
                    <a:lnTo>
                      <a:pt x="106" y="234"/>
                    </a:lnTo>
                    <a:lnTo>
                      <a:pt x="106" y="234"/>
                    </a:lnTo>
                    <a:lnTo>
                      <a:pt x="106" y="237"/>
                    </a:lnTo>
                    <a:lnTo>
                      <a:pt x="105" y="238"/>
                    </a:lnTo>
                    <a:lnTo>
                      <a:pt x="105" y="239"/>
                    </a:lnTo>
                    <a:lnTo>
                      <a:pt x="105" y="239"/>
                    </a:lnTo>
                    <a:lnTo>
                      <a:pt x="101" y="235"/>
                    </a:lnTo>
                    <a:lnTo>
                      <a:pt x="99" y="233"/>
                    </a:lnTo>
                    <a:lnTo>
                      <a:pt x="98" y="232"/>
                    </a:lnTo>
                    <a:lnTo>
                      <a:pt x="98" y="232"/>
                    </a:lnTo>
                    <a:lnTo>
                      <a:pt x="98" y="231"/>
                    </a:lnTo>
                    <a:lnTo>
                      <a:pt x="99" y="231"/>
                    </a:lnTo>
                    <a:lnTo>
                      <a:pt x="99" y="232"/>
                    </a:lnTo>
                    <a:lnTo>
                      <a:pt x="100" y="232"/>
                    </a:lnTo>
                    <a:lnTo>
                      <a:pt x="100" y="232"/>
                    </a:lnTo>
                    <a:lnTo>
                      <a:pt x="102" y="232"/>
                    </a:lnTo>
                    <a:lnTo>
                      <a:pt x="102" y="230"/>
                    </a:lnTo>
                    <a:lnTo>
                      <a:pt x="102" y="230"/>
                    </a:lnTo>
                    <a:lnTo>
                      <a:pt x="103" y="229"/>
                    </a:lnTo>
                    <a:lnTo>
                      <a:pt x="104" y="227"/>
                    </a:lnTo>
                    <a:lnTo>
                      <a:pt x="104" y="227"/>
                    </a:lnTo>
                    <a:lnTo>
                      <a:pt x="104" y="227"/>
                    </a:lnTo>
                    <a:lnTo>
                      <a:pt x="101" y="226"/>
                    </a:lnTo>
                    <a:lnTo>
                      <a:pt x="100" y="225"/>
                    </a:lnTo>
                    <a:lnTo>
                      <a:pt x="99" y="224"/>
                    </a:lnTo>
                    <a:lnTo>
                      <a:pt x="99" y="224"/>
                    </a:lnTo>
                    <a:lnTo>
                      <a:pt x="97" y="221"/>
                    </a:lnTo>
                    <a:lnTo>
                      <a:pt x="97" y="219"/>
                    </a:lnTo>
                    <a:lnTo>
                      <a:pt x="95" y="218"/>
                    </a:lnTo>
                    <a:lnTo>
                      <a:pt x="95" y="218"/>
                    </a:lnTo>
                    <a:lnTo>
                      <a:pt x="92" y="215"/>
                    </a:lnTo>
                    <a:lnTo>
                      <a:pt x="91" y="214"/>
                    </a:lnTo>
                    <a:lnTo>
                      <a:pt x="91" y="213"/>
                    </a:lnTo>
                    <a:lnTo>
                      <a:pt x="91" y="213"/>
                    </a:lnTo>
                    <a:lnTo>
                      <a:pt x="91" y="209"/>
                    </a:lnTo>
                    <a:lnTo>
                      <a:pt x="93" y="204"/>
                    </a:lnTo>
                    <a:lnTo>
                      <a:pt x="93" y="204"/>
                    </a:lnTo>
                    <a:lnTo>
                      <a:pt x="95" y="200"/>
                    </a:lnTo>
                    <a:lnTo>
                      <a:pt x="95" y="198"/>
                    </a:lnTo>
                    <a:lnTo>
                      <a:pt x="95" y="193"/>
                    </a:lnTo>
                    <a:lnTo>
                      <a:pt x="95" y="193"/>
                    </a:lnTo>
                    <a:lnTo>
                      <a:pt x="92" y="188"/>
                    </a:lnTo>
                    <a:lnTo>
                      <a:pt x="92" y="186"/>
                    </a:lnTo>
                    <a:lnTo>
                      <a:pt x="92" y="185"/>
                    </a:lnTo>
                    <a:lnTo>
                      <a:pt x="92" y="185"/>
                    </a:lnTo>
                    <a:lnTo>
                      <a:pt x="96" y="183"/>
                    </a:lnTo>
                    <a:lnTo>
                      <a:pt x="97" y="181"/>
                    </a:lnTo>
                    <a:lnTo>
                      <a:pt x="97" y="181"/>
                    </a:lnTo>
                    <a:lnTo>
                      <a:pt x="95" y="178"/>
                    </a:lnTo>
                    <a:lnTo>
                      <a:pt x="94" y="176"/>
                    </a:lnTo>
                    <a:lnTo>
                      <a:pt x="93" y="174"/>
                    </a:lnTo>
                    <a:lnTo>
                      <a:pt x="93" y="174"/>
                    </a:lnTo>
                    <a:lnTo>
                      <a:pt x="92" y="172"/>
                    </a:lnTo>
                    <a:lnTo>
                      <a:pt x="90" y="169"/>
                    </a:lnTo>
                    <a:lnTo>
                      <a:pt x="90" y="169"/>
                    </a:lnTo>
                    <a:lnTo>
                      <a:pt x="89" y="167"/>
                    </a:lnTo>
                    <a:lnTo>
                      <a:pt x="88" y="167"/>
                    </a:lnTo>
                    <a:lnTo>
                      <a:pt x="88" y="167"/>
                    </a:lnTo>
                    <a:lnTo>
                      <a:pt x="86" y="167"/>
                    </a:lnTo>
                    <a:lnTo>
                      <a:pt x="84" y="167"/>
                    </a:lnTo>
                    <a:lnTo>
                      <a:pt x="84" y="167"/>
                    </a:lnTo>
                    <a:lnTo>
                      <a:pt x="82" y="164"/>
                    </a:lnTo>
                    <a:lnTo>
                      <a:pt x="79" y="163"/>
                    </a:lnTo>
                    <a:lnTo>
                      <a:pt x="79" y="163"/>
                    </a:lnTo>
                    <a:lnTo>
                      <a:pt x="78" y="163"/>
                    </a:lnTo>
                    <a:lnTo>
                      <a:pt x="77" y="163"/>
                    </a:lnTo>
                    <a:lnTo>
                      <a:pt x="77" y="163"/>
                    </a:lnTo>
                    <a:lnTo>
                      <a:pt x="76" y="161"/>
                    </a:lnTo>
                    <a:lnTo>
                      <a:pt x="75" y="161"/>
                    </a:lnTo>
                    <a:lnTo>
                      <a:pt x="75" y="161"/>
                    </a:lnTo>
                    <a:lnTo>
                      <a:pt x="75" y="161"/>
                    </a:lnTo>
                    <a:lnTo>
                      <a:pt x="74" y="163"/>
                    </a:lnTo>
                    <a:lnTo>
                      <a:pt x="73" y="164"/>
                    </a:lnTo>
                    <a:lnTo>
                      <a:pt x="73" y="164"/>
                    </a:lnTo>
                    <a:lnTo>
                      <a:pt x="72" y="166"/>
                    </a:lnTo>
                    <a:lnTo>
                      <a:pt x="71" y="168"/>
                    </a:lnTo>
                    <a:lnTo>
                      <a:pt x="71" y="168"/>
                    </a:lnTo>
                    <a:lnTo>
                      <a:pt x="71" y="171"/>
                    </a:lnTo>
                    <a:lnTo>
                      <a:pt x="71" y="172"/>
                    </a:lnTo>
                    <a:lnTo>
                      <a:pt x="71" y="172"/>
                    </a:lnTo>
                    <a:lnTo>
                      <a:pt x="71" y="172"/>
                    </a:lnTo>
                    <a:lnTo>
                      <a:pt x="69" y="173"/>
                    </a:lnTo>
                    <a:lnTo>
                      <a:pt x="68" y="173"/>
                    </a:lnTo>
                    <a:lnTo>
                      <a:pt x="68" y="172"/>
                    </a:lnTo>
                    <a:lnTo>
                      <a:pt x="68" y="172"/>
                    </a:lnTo>
                    <a:lnTo>
                      <a:pt x="68" y="166"/>
                    </a:lnTo>
                    <a:lnTo>
                      <a:pt x="68" y="166"/>
                    </a:lnTo>
                    <a:lnTo>
                      <a:pt x="69" y="161"/>
                    </a:lnTo>
                    <a:lnTo>
                      <a:pt x="70" y="156"/>
                    </a:lnTo>
                    <a:lnTo>
                      <a:pt x="70" y="156"/>
                    </a:lnTo>
                    <a:lnTo>
                      <a:pt x="71" y="154"/>
                    </a:lnTo>
                    <a:lnTo>
                      <a:pt x="71" y="153"/>
                    </a:lnTo>
                    <a:lnTo>
                      <a:pt x="74" y="151"/>
                    </a:lnTo>
                    <a:lnTo>
                      <a:pt x="74" y="151"/>
                    </a:lnTo>
                    <a:lnTo>
                      <a:pt x="74" y="150"/>
                    </a:lnTo>
                    <a:lnTo>
                      <a:pt x="74" y="150"/>
                    </a:lnTo>
                    <a:lnTo>
                      <a:pt x="72" y="148"/>
                    </a:lnTo>
                    <a:lnTo>
                      <a:pt x="72" y="148"/>
                    </a:lnTo>
                    <a:lnTo>
                      <a:pt x="72" y="145"/>
                    </a:lnTo>
                    <a:lnTo>
                      <a:pt x="71" y="145"/>
                    </a:lnTo>
                    <a:lnTo>
                      <a:pt x="70" y="144"/>
                    </a:lnTo>
                    <a:lnTo>
                      <a:pt x="70" y="144"/>
                    </a:lnTo>
                    <a:lnTo>
                      <a:pt x="68" y="144"/>
                    </a:lnTo>
                    <a:lnTo>
                      <a:pt x="67" y="144"/>
                    </a:lnTo>
                    <a:lnTo>
                      <a:pt x="67" y="144"/>
                    </a:lnTo>
                    <a:lnTo>
                      <a:pt x="67" y="144"/>
                    </a:lnTo>
                    <a:lnTo>
                      <a:pt x="66" y="147"/>
                    </a:lnTo>
                    <a:lnTo>
                      <a:pt x="66" y="148"/>
                    </a:lnTo>
                    <a:lnTo>
                      <a:pt x="65" y="148"/>
                    </a:lnTo>
                    <a:lnTo>
                      <a:pt x="65" y="148"/>
                    </a:lnTo>
                    <a:lnTo>
                      <a:pt x="64" y="147"/>
                    </a:lnTo>
                    <a:lnTo>
                      <a:pt x="64" y="146"/>
                    </a:lnTo>
                    <a:lnTo>
                      <a:pt x="64" y="146"/>
                    </a:lnTo>
                    <a:lnTo>
                      <a:pt x="66" y="144"/>
                    </a:lnTo>
                    <a:lnTo>
                      <a:pt x="66" y="143"/>
                    </a:lnTo>
                    <a:lnTo>
                      <a:pt x="66" y="143"/>
                    </a:lnTo>
                    <a:lnTo>
                      <a:pt x="64" y="142"/>
                    </a:lnTo>
                    <a:lnTo>
                      <a:pt x="63" y="140"/>
                    </a:lnTo>
                    <a:lnTo>
                      <a:pt x="63" y="140"/>
                    </a:lnTo>
                    <a:lnTo>
                      <a:pt x="62" y="139"/>
                    </a:lnTo>
                    <a:lnTo>
                      <a:pt x="61" y="139"/>
                    </a:lnTo>
                    <a:lnTo>
                      <a:pt x="61" y="140"/>
                    </a:lnTo>
                    <a:lnTo>
                      <a:pt x="60" y="139"/>
                    </a:lnTo>
                    <a:lnTo>
                      <a:pt x="60" y="139"/>
                    </a:lnTo>
                    <a:lnTo>
                      <a:pt x="60" y="137"/>
                    </a:lnTo>
                    <a:lnTo>
                      <a:pt x="60" y="136"/>
                    </a:lnTo>
                    <a:lnTo>
                      <a:pt x="60" y="135"/>
                    </a:lnTo>
                    <a:lnTo>
                      <a:pt x="60" y="135"/>
                    </a:lnTo>
                    <a:lnTo>
                      <a:pt x="57" y="134"/>
                    </a:lnTo>
                    <a:lnTo>
                      <a:pt x="54" y="132"/>
                    </a:lnTo>
                    <a:lnTo>
                      <a:pt x="54" y="132"/>
                    </a:lnTo>
                    <a:lnTo>
                      <a:pt x="50" y="129"/>
                    </a:lnTo>
                    <a:lnTo>
                      <a:pt x="46" y="127"/>
                    </a:lnTo>
                    <a:lnTo>
                      <a:pt x="45" y="127"/>
                    </a:lnTo>
                    <a:lnTo>
                      <a:pt x="45" y="127"/>
                    </a:lnTo>
                    <a:lnTo>
                      <a:pt x="44" y="128"/>
                    </a:lnTo>
                    <a:lnTo>
                      <a:pt x="45" y="131"/>
                    </a:lnTo>
                    <a:lnTo>
                      <a:pt x="45" y="131"/>
                    </a:lnTo>
                    <a:lnTo>
                      <a:pt x="45" y="132"/>
                    </a:lnTo>
                    <a:lnTo>
                      <a:pt x="45" y="134"/>
                    </a:lnTo>
                    <a:lnTo>
                      <a:pt x="43" y="135"/>
                    </a:lnTo>
                    <a:lnTo>
                      <a:pt x="43" y="135"/>
                    </a:lnTo>
                    <a:lnTo>
                      <a:pt x="40" y="136"/>
                    </a:lnTo>
                    <a:lnTo>
                      <a:pt x="39" y="137"/>
                    </a:lnTo>
                    <a:lnTo>
                      <a:pt x="39" y="138"/>
                    </a:lnTo>
                    <a:lnTo>
                      <a:pt x="39" y="138"/>
                    </a:lnTo>
                    <a:lnTo>
                      <a:pt x="43" y="138"/>
                    </a:lnTo>
                    <a:lnTo>
                      <a:pt x="44" y="139"/>
                    </a:lnTo>
                    <a:lnTo>
                      <a:pt x="44" y="139"/>
                    </a:lnTo>
                    <a:lnTo>
                      <a:pt x="44" y="139"/>
                    </a:lnTo>
                    <a:lnTo>
                      <a:pt x="41" y="139"/>
                    </a:lnTo>
                    <a:lnTo>
                      <a:pt x="40" y="139"/>
                    </a:lnTo>
                    <a:lnTo>
                      <a:pt x="40" y="140"/>
                    </a:lnTo>
                    <a:lnTo>
                      <a:pt x="40" y="140"/>
                    </a:lnTo>
                    <a:lnTo>
                      <a:pt x="40" y="146"/>
                    </a:lnTo>
                    <a:lnTo>
                      <a:pt x="39" y="150"/>
                    </a:lnTo>
                    <a:lnTo>
                      <a:pt x="38" y="152"/>
                    </a:lnTo>
                    <a:lnTo>
                      <a:pt x="38" y="152"/>
                    </a:lnTo>
                    <a:lnTo>
                      <a:pt x="36" y="153"/>
                    </a:lnTo>
                    <a:lnTo>
                      <a:pt x="35" y="155"/>
                    </a:lnTo>
                    <a:lnTo>
                      <a:pt x="35" y="155"/>
                    </a:lnTo>
                    <a:lnTo>
                      <a:pt x="35" y="168"/>
                    </a:lnTo>
                    <a:lnTo>
                      <a:pt x="35" y="168"/>
                    </a:lnTo>
                    <a:lnTo>
                      <a:pt x="34" y="172"/>
                    </a:lnTo>
                    <a:lnTo>
                      <a:pt x="33" y="174"/>
                    </a:lnTo>
                    <a:lnTo>
                      <a:pt x="33" y="175"/>
                    </a:lnTo>
                    <a:lnTo>
                      <a:pt x="33" y="175"/>
                    </a:lnTo>
                    <a:lnTo>
                      <a:pt x="30" y="177"/>
                    </a:lnTo>
                    <a:lnTo>
                      <a:pt x="29" y="180"/>
                    </a:lnTo>
                    <a:lnTo>
                      <a:pt x="29" y="180"/>
                    </a:lnTo>
                    <a:lnTo>
                      <a:pt x="29" y="183"/>
                    </a:lnTo>
                    <a:lnTo>
                      <a:pt x="29" y="185"/>
                    </a:lnTo>
                    <a:lnTo>
                      <a:pt x="28" y="187"/>
                    </a:lnTo>
                    <a:lnTo>
                      <a:pt x="28" y="187"/>
                    </a:lnTo>
                    <a:lnTo>
                      <a:pt x="28" y="188"/>
                    </a:lnTo>
                    <a:lnTo>
                      <a:pt x="28" y="190"/>
                    </a:lnTo>
                    <a:lnTo>
                      <a:pt x="29" y="192"/>
                    </a:lnTo>
                    <a:lnTo>
                      <a:pt x="29" y="192"/>
                    </a:lnTo>
                    <a:lnTo>
                      <a:pt x="29" y="192"/>
                    </a:lnTo>
                    <a:lnTo>
                      <a:pt x="31" y="192"/>
                    </a:lnTo>
                    <a:lnTo>
                      <a:pt x="31" y="194"/>
                    </a:lnTo>
                    <a:lnTo>
                      <a:pt x="31" y="194"/>
                    </a:lnTo>
                    <a:lnTo>
                      <a:pt x="32" y="201"/>
                    </a:lnTo>
                    <a:lnTo>
                      <a:pt x="32" y="203"/>
                    </a:lnTo>
                    <a:lnTo>
                      <a:pt x="32" y="204"/>
                    </a:lnTo>
                    <a:lnTo>
                      <a:pt x="32" y="203"/>
                    </a:lnTo>
                    <a:lnTo>
                      <a:pt x="32" y="203"/>
                    </a:lnTo>
                    <a:lnTo>
                      <a:pt x="33" y="200"/>
                    </a:lnTo>
                    <a:lnTo>
                      <a:pt x="33" y="198"/>
                    </a:lnTo>
                    <a:lnTo>
                      <a:pt x="34" y="199"/>
                    </a:lnTo>
                    <a:lnTo>
                      <a:pt x="34" y="199"/>
                    </a:lnTo>
                    <a:lnTo>
                      <a:pt x="37" y="203"/>
                    </a:lnTo>
                    <a:lnTo>
                      <a:pt x="38" y="206"/>
                    </a:lnTo>
                    <a:lnTo>
                      <a:pt x="38" y="206"/>
                    </a:lnTo>
                    <a:lnTo>
                      <a:pt x="39" y="211"/>
                    </a:lnTo>
                    <a:lnTo>
                      <a:pt x="40" y="216"/>
                    </a:lnTo>
                    <a:lnTo>
                      <a:pt x="40" y="216"/>
                    </a:lnTo>
                    <a:lnTo>
                      <a:pt x="43" y="218"/>
                    </a:lnTo>
                    <a:lnTo>
                      <a:pt x="44" y="220"/>
                    </a:lnTo>
                    <a:lnTo>
                      <a:pt x="45" y="223"/>
                    </a:lnTo>
                    <a:lnTo>
                      <a:pt x="45" y="223"/>
                    </a:lnTo>
                    <a:lnTo>
                      <a:pt x="46" y="230"/>
                    </a:lnTo>
                    <a:lnTo>
                      <a:pt x="47" y="233"/>
                    </a:lnTo>
                    <a:lnTo>
                      <a:pt x="50" y="235"/>
                    </a:lnTo>
                    <a:lnTo>
                      <a:pt x="50" y="235"/>
                    </a:lnTo>
                    <a:lnTo>
                      <a:pt x="54" y="239"/>
                    </a:lnTo>
                    <a:lnTo>
                      <a:pt x="58" y="242"/>
                    </a:lnTo>
                    <a:lnTo>
                      <a:pt x="58" y="242"/>
                    </a:lnTo>
                    <a:lnTo>
                      <a:pt x="65" y="249"/>
                    </a:lnTo>
                    <a:lnTo>
                      <a:pt x="65" y="249"/>
                    </a:lnTo>
                    <a:lnTo>
                      <a:pt x="67" y="249"/>
                    </a:lnTo>
                    <a:lnTo>
                      <a:pt x="68" y="249"/>
                    </a:lnTo>
                    <a:lnTo>
                      <a:pt x="69" y="248"/>
                    </a:lnTo>
                    <a:lnTo>
                      <a:pt x="69" y="248"/>
                    </a:lnTo>
                    <a:lnTo>
                      <a:pt x="69" y="247"/>
                    </a:lnTo>
                    <a:lnTo>
                      <a:pt x="70" y="246"/>
                    </a:lnTo>
                    <a:lnTo>
                      <a:pt x="74" y="246"/>
                    </a:lnTo>
                    <a:lnTo>
                      <a:pt x="74" y="246"/>
                    </a:lnTo>
                    <a:lnTo>
                      <a:pt x="77" y="247"/>
                    </a:lnTo>
                    <a:lnTo>
                      <a:pt x="78" y="248"/>
                    </a:lnTo>
                    <a:lnTo>
                      <a:pt x="77" y="249"/>
                    </a:lnTo>
                    <a:lnTo>
                      <a:pt x="77" y="249"/>
                    </a:lnTo>
                    <a:lnTo>
                      <a:pt x="76" y="250"/>
                    </a:lnTo>
                    <a:lnTo>
                      <a:pt x="76" y="252"/>
                    </a:lnTo>
                    <a:lnTo>
                      <a:pt x="76" y="254"/>
                    </a:lnTo>
                    <a:lnTo>
                      <a:pt x="77" y="255"/>
                    </a:lnTo>
                    <a:lnTo>
                      <a:pt x="77" y="255"/>
                    </a:lnTo>
                    <a:lnTo>
                      <a:pt x="79" y="255"/>
                    </a:lnTo>
                    <a:lnTo>
                      <a:pt x="80" y="256"/>
                    </a:lnTo>
                    <a:lnTo>
                      <a:pt x="80" y="259"/>
                    </a:lnTo>
                    <a:lnTo>
                      <a:pt x="80" y="259"/>
                    </a:lnTo>
                    <a:lnTo>
                      <a:pt x="83" y="261"/>
                    </a:lnTo>
                    <a:lnTo>
                      <a:pt x="86" y="263"/>
                    </a:lnTo>
                    <a:lnTo>
                      <a:pt x="86" y="263"/>
                    </a:lnTo>
                    <a:lnTo>
                      <a:pt x="87" y="265"/>
                    </a:lnTo>
                    <a:lnTo>
                      <a:pt x="87" y="266"/>
                    </a:lnTo>
                    <a:lnTo>
                      <a:pt x="87" y="267"/>
                    </a:lnTo>
                    <a:lnTo>
                      <a:pt x="87" y="267"/>
                    </a:lnTo>
                    <a:lnTo>
                      <a:pt x="86" y="268"/>
                    </a:lnTo>
                    <a:lnTo>
                      <a:pt x="87" y="269"/>
                    </a:lnTo>
                    <a:lnTo>
                      <a:pt x="87" y="270"/>
                    </a:lnTo>
                    <a:lnTo>
                      <a:pt x="89" y="271"/>
                    </a:lnTo>
                    <a:lnTo>
                      <a:pt x="89" y="271"/>
                    </a:lnTo>
                    <a:lnTo>
                      <a:pt x="92" y="273"/>
                    </a:lnTo>
                    <a:lnTo>
                      <a:pt x="92" y="275"/>
                    </a:lnTo>
                    <a:lnTo>
                      <a:pt x="92" y="275"/>
                    </a:lnTo>
                    <a:lnTo>
                      <a:pt x="91" y="277"/>
                    </a:lnTo>
                    <a:lnTo>
                      <a:pt x="90" y="278"/>
                    </a:lnTo>
                    <a:lnTo>
                      <a:pt x="91" y="278"/>
                    </a:lnTo>
                    <a:lnTo>
                      <a:pt x="91" y="278"/>
                    </a:lnTo>
                    <a:lnTo>
                      <a:pt x="98" y="279"/>
                    </a:lnTo>
                    <a:lnTo>
                      <a:pt x="98" y="279"/>
                    </a:lnTo>
                    <a:lnTo>
                      <a:pt x="99" y="280"/>
                    </a:lnTo>
                    <a:lnTo>
                      <a:pt x="98" y="282"/>
                    </a:lnTo>
                    <a:lnTo>
                      <a:pt x="98" y="282"/>
                    </a:lnTo>
                    <a:lnTo>
                      <a:pt x="96" y="284"/>
                    </a:lnTo>
                    <a:lnTo>
                      <a:pt x="96" y="286"/>
                    </a:lnTo>
                    <a:lnTo>
                      <a:pt x="96" y="287"/>
                    </a:lnTo>
                    <a:lnTo>
                      <a:pt x="96" y="287"/>
                    </a:lnTo>
                    <a:lnTo>
                      <a:pt x="97" y="289"/>
                    </a:lnTo>
                    <a:lnTo>
                      <a:pt x="98" y="289"/>
                    </a:lnTo>
                    <a:lnTo>
                      <a:pt x="99" y="289"/>
                    </a:lnTo>
                    <a:lnTo>
                      <a:pt x="99" y="289"/>
                    </a:lnTo>
                    <a:lnTo>
                      <a:pt x="101" y="286"/>
                    </a:lnTo>
                    <a:lnTo>
                      <a:pt x="102" y="285"/>
                    </a:lnTo>
                    <a:lnTo>
                      <a:pt x="103" y="286"/>
                    </a:lnTo>
                    <a:lnTo>
                      <a:pt x="103" y="286"/>
                    </a:lnTo>
                    <a:lnTo>
                      <a:pt x="105" y="288"/>
                    </a:lnTo>
                    <a:lnTo>
                      <a:pt x="106" y="289"/>
                    </a:lnTo>
                    <a:lnTo>
                      <a:pt x="106" y="290"/>
                    </a:lnTo>
                    <a:lnTo>
                      <a:pt x="106" y="290"/>
                    </a:lnTo>
                    <a:lnTo>
                      <a:pt x="104" y="294"/>
                    </a:lnTo>
                    <a:lnTo>
                      <a:pt x="102" y="296"/>
                    </a:lnTo>
                    <a:lnTo>
                      <a:pt x="102" y="296"/>
                    </a:lnTo>
                    <a:lnTo>
                      <a:pt x="101" y="299"/>
                    </a:lnTo>
                    <a:lnTo>
                      <a:pt x="101" y="300"/>
                    </a:lnTo>
                    <a:lnTo>
                      <a:pt x="100" y="300"/>
                    </a:lnTo>
                    <a:lnTo>
                      <a:pt x="100" y="300"/>
                    </a:lnTo>
                    <a:lnTo>
                      <a:pt x="97" y="300"/>
                    </a:lnTo>
                    <a:lnTo>
                      <a:pt x="96" y="300"/>
                    </a:lnTo>
                    <a:lnTo>
                      <a:pt x="96" y="299"/>
                    </a:lnTo>
                    <a:lnTo>
                      <a:pt x="96" y="299"/>
                    </a:lnTo>
                    <a:lnTo>
                      <a:pt x="98" y="296"/>
                    </a:lnTo>
                    <a:lnTo>
                      <a:pt x="99" y="293"/>
                    </a:lnTo>
                    <a:lnTo>
                      <a:pt x="99" y="293"/>
                    </a:lnTo>
                    <a:lnTo>
                      <a:pt x="98" y="293"/>
                    </a:lnTo>
                    <a:lnTo>
                      <a:pt x="97" y="293"/>
                    </a:lnTo>
                    <a:lnTo>
                      <a:pt x="94" y="295"/>
                    </a:lnTo>
                    <a:lnTo>
                      <a:pt x="94" y="295"/>
                    </a:lnTo>
                    <a:lnTo>
                      <a:pt x="92" y="297"/>
                    </a:lnTo>
                    <a:lnTo>
                      <a:pt x="91" y="298"/>
                    </a:lnTo>
                    <a:lnTo>
                      <a:pt x="90" y="299"/>
                    </a:lnTo>
                    <a:lnTo>
                      <a:pt x="90" y="299"/>
                    </a:lnTo>
                    <a:lnTo>
                      <a:pt x="86" y="299"/>
                    </a:lnTo>
                    <a:lnTo>
                      <a:pt x="85" y="299"/>
                    </a:lnTo>
                    <a:lnTo>
                      <a:pt x="85" y="300"/>
                    </a:lnTo>
                    <a:lnTo>
                      <a:pt x="85" y="300"/>
                    </a:lnTo>
                    <a:lnTo>
                      <a:pt x="87" y="304"/>
                    </a:lnTo>
                    <a:lnTo>
                      <a:pt x="89" y="305"/>
                    </a:lnTo>
                    <a:lnTo>
                      <a:pt x="90" y="305"/>
                    </a:lnTo>
                    <a:lnTo>
                      <a:pt x="90" y="305"/>
                    </a:lnTo>
                    <a:lnTo>
                      <a:pt x="92" y="302"/>
                    </a:lnTo>
                    <a:lnTo>
                      <a:pt x="94" y="302"/>
                    </a:lnTo>
                    <a:lnTo>
                      <a:pt x="94" y="303"/>
                    </a:lnTo>
                    <a:lnTo>
                      <a:pt x="94" y="303"/>
                    </a:lnTo>
                    <a:lnTo>
                      <a:pt x="95" y="310"/>
                    </a:lnTo>
                    <a:lnTo>
                      <a:pt x="94" y="314"/>
                    </a:lnTo>
                    <a:lnTo>
                      <a:pt x="93" y="315"/>
                    </a:lnTo>
                    <a:lnTo>
                      <a:pt x="93" y="315"/>
                    </a:lnTo>
                    <a:lnTo>
                      <a:pt x="91" y="317"/>
                    </a:lnTo>
                    <a:lnTo>
                      <a:pt x="90" y="319"/>
                    </a:lnTo>
                    <a:lnTo>
                      <a:pt x="90" y="319"/>
                    </a:lnTo>
                    <a:lnTo>
                      <a:pt x="89" y="321"/>
                    </a:lnTo>
                    <a:lnTo>
                      <a:pt x="88" y="321"/>
                    </a:lnTo>
                    <a:lnTo>
                      <a:pt x="85" y="324"/>
                    </a:lnTo>
                    <a:lnTo>
                      <a:pt x="85" y="324"/>
                    </a:lnTo>
                    <a:lnTo>
                      <a:pt x="85" y="326"/>
                    </a:lnTo>
                    <a:lnTo>
                      <a:pt x="84" y="329"/>
                    </a:lnTo>
                    <a:lnTo>
                      <a:pt x="84" y="331"/>
                    </a:lnTo>
                    <a:lnTo>
                      <a:pt x="83" y="332"/>
                    </a:lnTo>
                    <a:lnTo>
                      <a:pt x="83" y="332"/>
                    </a:lnTo>
                    <a:lnTo>
                      <a:pt x="80" y="333"/>
                    </a:lnTo>
                    <a:lnTo>
                      <a:pt x="79" y="334"/>
                    </a:lnTo>
                    <a:lnTo>
                      <a:pt x="78" y="337"/>
                    </a:lnTo>
                    <a:lnTo>
                      <a:pt x="78" y="337"/>
                    </a:lnTo>
                    <a:lnTo>
                      <a:pt x="77" y="338"/>
                    </a:lnTo>
                    <a:lnTo>
                      <a:pt x="75" y="339"/>
                    </a:lnTo>
                    <a:lnTo>
                      <a:pt x="72" y="341"/>
                    </a:lnTo>
                    <a:lnTo>
                      <a:pt x="72" y="341"/>
                    </a:lnTo>
                    <a:lnTo>
                      <a:pt x="69" y="343"/>
                    </a:lnTo>
                    <a:lnTo>
                      <a:pt x="66" y="346"/>
                    </a:lnTo>
                    <a:lnTo>
                      <a:pt x="65" y="349"/>
                    </a:lnTo>
                    <a:lnTo>
                      <a:pt x="65" y="350"/>
                    </a:lnTo>
                    <a:lnTo>
                      <a:pt x="66" y="350"/>
                    </a:lnTo>
                    <a:lnTo>
                      <a:pt x="66" y="350"/>
                    </a:lnTo>
                    <a:lnTo>
                      <a:pt x="68" y="350"/>
                    </a:lnTo>
                    <a:lnTo>
                      <a:pt x="70" y="348"/>
                    </a:lnTo>
                    <a:lnTo>
                      <a:pt x="72" y="347"/>
                    </a:lnTo>
                    <a:lnTo>
                      <a:pt x="75" y="346"/>
                    </a:lnTo>
                    <a:lnTo>
                      <a:pt x="75" y="346"/>
                    </a:lnTo>
                    <a:lnTo>
                      <a:pt x="82" y="345"/>
                    </a:lnTo>
                    <a:lnTo>
                      <a:pt x="86" y="344"/>
                    </a:lnTo>
                    <a:lnTo>
                      <a:pt x="86" y="344"/>
                    </a:lnTo>
                    <a:lnTo>
                      <a:pt x="90" y="341"/>
                    </a:lnTo>
                    <a:lnTo>
                      <a:pt x="95" y="338"/>
                    </a:lnTo>
                    <a:lnTo>
                      <a:pt x="95" y="338"/>
                    </a:lnTo>
                    <a:lnTo>
                      <a:pt x="97" y="336"/>
                    </a:lnTo>
                    <a:lnTo>
                      <a:pt x="98" y="333"/>
                    </a:lnTo>
                    <a:lnTo>
                      <a:pt x="101" y="328"/>
                    </a:lnTo>
                    <a:lnTo>
                      <a:pt x="101" y="328"/>
                    </a:lnTo>
                    <a:lnTo>
                      <a:pt x="101" y="324"/>
                    </a:lnTo>
                    <a:lnTo>
                      <a:pt x="102" y="321"/>
                    </a:lnTo>
                    <a:lnTo>
                      <a:pt x="103" y="321"/>
                    </a:lnTo>
                    <a:lnTo>
                      <a:pt x="103" y="321"/>
                    </a:lnTo>
                    <a:lnTo>
                      <a:pt x="106" y="320"/>
                    </a:lnTo>
                    <a:lnTo>
                      <a:pt x="111" y="319"/>
                    </a:lnTo>
                    <a:lnTo>
                      <a:pt x="111" y="319"/>
                    </a:lnTo>
                    <a:lnTo>
                      <a:pt x="118" y="316"/>
                    </a:lnTo>
                    <a:lnTo>
                      <a:pt x="122" y="313"/>
                    </a:lnTo>
                    <a:lnTo>
                      <a:pt x="122" y="313"/>
                    </a:lnTo>
                    <a:lnTo>
                      <a:pt x="126" y="305"/>
                    </a:lnTo>
                    <a:lnTo>
                      <a:pt x="129" y="299"/>
                    </a:lnTo>
                    <a:lnTo>
                      <a:pt x="130" y="296"/>
                    </a:lnTo>
                    <a:lnTo>
                      <a:pt x="130" y="296"/>
                    </a:lnTo>
                    <a:lnTo>
                      <a:pt x="127" y="293"/>
                    </a:lnTo>
                    <a:lnTo>
                      <a:pt x="127" y="293"/>
                    </a:lnTo>
                    <a:lnTo>
                      <a:pt x="129" y="293"/>
                    </a:lnTo>
                    <a:lnTo>
                      <a:pt x="131" y="293"/>
                    </a:lnTo>
                    <a:lnTo>
                      <a:pt x="133" y="291"/>
                    </a:lnTo>
                    <a:lnTo>
                      <a:pt x="133" y="291"/>
                    </a:lnTo>
                    <a:lnTo>
                      <a:pt x="137" y="286"/>
                    </a:lnTo>
                    <a:lnTo>
                      <a:pt x="137" y="286"/>
                    </a:lnTo>
                    <a:lnTo>
                      <a:pt x="138" y="283"/>
                    </a:lnTo>
                    <a:lnTo>
                      <a:pt x="140" y="281"/>
                    </a:lnTo>
                    <a:lnTo>
                      <a:pt x="140" y="281"/>
                    </a:lnTo>
                    <a:lnTo>
                      <a:pt x="142" y="280"/>
                    </a:lnTo>
                    <a:lnTo>
                      <a:pt x="143" y="279"/>
                    </a:lnTo>
                    <a:lnTo>
                      <a:pt x="143" y="278"/>
                    </a:lnTo>
                    <a:lnTo>
                      <a:pt x="143" y="278"/>
                    </a:lnTo>
                    <a:lnTo>
                      <a:pt x="141" y="276"/>
                    </a:lnTo>
                    <a:lnTo>
                      <a:pt x="141" y="274"/>
                    </a:lnTo>
                    <a:lnTo>
                      <a:pt x="142" y="273"/>
                    </a:lnTo>
                    <a:lnTo>
                      <a:pt x="142" y="273"/>
                    </a:lnTo>
                    <a:lnTo>
                      <a:pt x="144" y="271"/>
                    </a:lnTo>
                    <a:lnTo>
                      <a:pt x="146" y="271"/>
                    </a:lnTo>
                    <a:lnTo>
                      <a:pt x="147" y="271"/>
                    </a:lnTo>
                    <a:lnTo>
                      <a:pt x="147" y="271"/>
                    </a:lnTo>
                    <a:lnTo>
                      <a:pt x="148" y="274"/>
                    </a:lnTo>
                    <a:lnTo>
                      <a:pt x="149" y="275"/>
                    </a:lnTo>
                    <a:lnTo>
                      <a:pt x="150" y="276"/>
                    </a:lnTo>
                    <a:lnTo>
                      <a:pt x="150" y="276"/>
                    </a:lnTo>
                    <a:lnTo>
                      <a:pt x="151" y="275"/>
                    </a:lnTo>
                    <a:lnTo>
                      <a:pt x="152" y="273"/>
                    </a:lnTo>
                    <a:lnTo>
                      <a:pt x="153" y="272"/>
                    </a:lnTo>
                    <a:lnTo>
                      <a:pt x="154" y="271"/>
                    </a:lnTo>
                    <a:lnTo>
                      <a:pt x="154" y="271"/>
                    </a:lnTo>
                    <a:lnTo>
                      <a:pt x="155" y="271"/>
                    </a:lnTo>
                    <a:lnTo>
                      <a:pt x="156" y="272"/>
                    </a:lnTo>
                    <a:lnTo>
                      <a:pt x="157" y="272"/>
                    </a:lnTo>
                    <a:lnTo>
                      <a:pt x="158" y="272"/>
                    </a:lnTo>
                    <a:lnTo>
                      <a:pt x="158" y="272"/>
                    </a:lnTo>
                    <a:lnTo>
                      <a:pt x="159" y="271"/>
                    </a:lnTo>
                    <a:lnTo>
                      <a:pt x="159" y="271"/>
                    </a:lnTo>
                    <a:lnTo>
                      <a:pt x="159" y="270"/>
                    </a:lnTo>
                    <a:lnTo>
                      <a:pt x="160" y="271"/>
                    </a:lnTo>
                    <a:lnTo>
                      <a:pt x="160" y="271"/>
                    </a:lnTo>
                    <a:lnTo>
                      <a:pt x="163" y="271"/>
                    </a:lnTo>
                    <a:lnTo>
                      <a:pt x="166" y="271"/>
                    </a:lnTo>
                    <a:lnTo>
                      <a:pt x="171" y="269"/>
                    </a:lnTo>
                    <a:lnTo>
                      <a:pt x="171" y="269"/>
                    </a:lnTo>
                    <a:lnTo>
                      <a:pt x="175" y="264"/>
                    </a:lnTo>
                    <a:lnTo>
                      <a:pt x="181" y="261"/>
                    </a:lnTo>
                    <a:lnTo>
                      <a:pt x="181" y="261"/>
                    </a:lnTo>
                    <a:lnTo>
                      <a:pt x="185" y="258"/>
                    </a:lnTo>
                    <a:lnTo>
                      <a:pt x="190" y="257"/>
                    </a:lnTo>
                    <a:lnTo>
                      <a:pt x="190" y="257"/>
                    </a:lnTo>
                    <a:lnTo>
                      <a:pt x="200" y="258"/>
                    </a:lnTo>
                    <a:lnTo>
                      <a:pt x="200" y="258"/>
                    </a:lnTo>
                    <a:lnTo>
                      <a:pt x="205" y="258"/>
                    </a:lnTo>
                    <a:lnTo>
                      <a:pt x="211" y="257"/>
                    </a:lnTo>
                    <a:lnTo>
                      <a:pt x="211" y="257"/>
                    </a:lnTo>
                    <a:lnTo>
                      <a:pt x="218" y="257"/>
                    </a:lnTo>
                    <a:lnTo>
                      <a:pt x="221" y="257"/>
                    </a:lnTo>
                    <a:lnTo>
                      <a:pt x="224" y="258"/>
                    </a:lnTo>
                    <a:lnTo>
                      <a:pt x="224" y="258"/>
                    </a:lnTo>
                    <a:lnTo>
                      <a:pt x="227" y="261"/>
                    </a:lnTo>
                    <a:lnTo>
                      <a:pt x="228" y="262"/>
                    </a:lnTo>
                    <a:lnTo>
                      <a:pt x="228" y="262"/>
                    </a:lnTo>
                    <a:lnTo>
                      <a:pt x="228" y="262"/>
                    </a:lnTo>
                    <a:lnTo>
                      <a:pt x="226" y="264"/>
                    </a:lnTo>
                    <a:lnTo>
                      <a:pt x="225" y="266"/>
                    </a:lnTo>
                    <a:lnTo>
                      <a:pt x="225" y="268"/>
                    </a:lnTo>
                    <a:lnTo>
                      <a:pt x="225" y="268"/>
                    </a:lnTo>
                    <a:lnTo>
                      <a:pt x="227" y="271"/>
                    </a:lnTo>
                    <a:lnTo>
                      <a:pt x="229" y="273"/>
                    </a:lnTo>
                    <a:lnTo>
                      <a:pt x="229" y="273"/>
                    </a:lnTo>
                    <a:lnTo>
                      <a:pt x="232" y="276"/>
                    </a:lnTo>
                    <a:lnTo>
                      <a:pt x="233" y="277"/>
                    </a:lnTo>
                    <a:lnTo>
                      <a:pt x="233" y="278"/>
                    </a:lnTo>
                    <a:lnTo>
                      <a:pt x="233" y="278"/>
                    </a:lnTo>
                    <a:lnTo>
                      <a:pt x="232" y="283"/>
                    </a:lnTo>
                    <a:lnTo>
                      <a:pt x="231" y="285"/>
                    </a:lnTo>
                    <a:lnTo>
                      <a:pt x="230" y="286"/>
                    </a:lnTo>
                    <a:lnTo>
                      <a:pt x="230" y="286"/>
                    </a:lnTo>
                    <a:lnTo>
                      <a:pt x="228" y="287"/>
                    </a:lnTo>
                    <a:lnTo>
                      <a:pt x="226" y="290"/>
                    </a:lnTo>
                    <a:lnTo>
                      <a:pt x="226" y="290"/>
                    </a:lnTo>
                    <a:lnTo>
                      <a:pt x="225" y="291"/>
                    </a:lnTo>
                    <a:lnTo>
                      <a:pt x="223" y="293"/>
                    </a:lnTo>
                    <a:lnTo>
                      <a:pt x="218" y="296"/>
                    </a:lnTo>
                    <a:lnTo>
                      <a:pt x="218" y="296"/>
                    </a:lnTo>
                    <a:lnTo>
                      <a:pt x="216" y="299"/>
                    </a:lnTo>
                    <a:lnTo>
                      <a:pt x="213" y="302"/>
                    </a:lnTo>
                    <a:lnTo>
                      <a:pt x="213" y="302"/>
                    </a:lnTo>
                    <a:lnTo>
                      <a:pt x="211" y="303"/>
                    </a:lnTo>
                    <a:lnTo>
                      <a:pt x="207" y="303"/>
                    </a:lnTo>
                    <a:lnTo>
                      <a:pt x="207" y="303"/>
                    </a:lnTo>
                    <a:lnTo>
                      <a:pt x="205" y="303"/>
                    </a:lnTo>
                    <a:lnTo>
                      <a:pt x="204" y="305"/>
                    </a:lnTo>
                    <a:lnTo>
                      <a:pt x="204" y="305"/>
                    </a:lnTo>
                    <a:lnTo>
                      <a:pt x="203" y="314"/>
                    </a:lnTo>
                    <a:lnTo>
                      <a:pt x="203" y="314"/>
                    </a:lnTo>
                    <a:lnTo>
                      <a:pt x="203" y="317"/>
                    </a:lnTo>
                    <a:lnTo>
                      <a:pt x="204" y="321"/>
                    </a:lnTo>
                    <a:lnTo>
                      <a:pt x="204" y="321"/>
                    </a:lnTo>
                    <a:lnTo>
                      <a:pt x="206" y="324"/>
                    </a:lnTo>
                    <a:lnTo>
                      <a:pt x="211" y="325"/>
                    </a:lnTo>
                    <a:lnTo>
                      <a:pt x="211" y="325"/>
                    </a:lnTo>
                    <a:lnTo>
                      <a:pt x="215" y="328"/>
                    </a:lnTo>
                    <a:lnTo>
                      <a:pt x="218" y="331"/>
                    </a:lnTo>
                    <a:lnTo>
                      <a:pt x="218" y="331"/>
                    </a:lnTo>
                    <a:lnTo>
                      <a:pt x="220" y="335"/>
                    </a:lnTo>
                    <a:lnTo>
                      <a:pt x="221" y="336"/>
                    </a:lnTo>
                    <a:lnTo>
                      <a:pt x="220" y="337"/>
                    </a:lnTo>
                    <a:lnTo>
                      <a:pt x="220" y="337"/>
                    </a:lnTo>
                    <a:lnTo>
                      <a:pt x="219" y="339"/>
                    </a:lnTo>
                    <a:lnTo>
                      <a:pt x="218" y="340"/>
                    </a:lnTo>
                    <a:lnTo>
                      <a:pt x="219" y="341"/>
                    </a:lnTo>
                    <a:lnTo>
                      <a:pt x="219" y="341"/>
                    </a:lnTo>
                    <a:lnTo>
                      <a:pt x="221" y="342"/>
                    </a:lnTo>
                    <a:lnTo>
                      <a:pt x="223" y="342"/>
                    </a:lnTo>
                    <a:lnTo>
                      <a:pt x="224" y="341"/>
                    </a:lnTo>
                    <a:lnTo>
                      <a:pt x="224" y="341"/>
                    </a:lnTo>
                    <a:lnTo>
                      <a:pt x="227" y="338"/>
                    </a:lnTo>
                    <a:lnTo>
                      <a:pt x="229" y="337"/>
                    </a:lnTo>
                    <a:lnTo>
                      <a:pt x="230" y="337"/>
                    </a:lnTo>
                    <a:lnTo>
                      <a:pt x="230" y="337"/>
                    </a:lnTo>
                    <a:lnTo>
                      <a:pt x="232" y="338"/>
                    </a:lnTo>
                    <a:lnTo>
                      <a:pt x="235" y="338"/>
                    </a:lnTo>
                    <a:lnTo>
                      <a:pt x="235" y="338"/>
                    </a:lnTo>
                    <a:lnTo>
                      <a:pt x="237" y="336"/>
                    </a:lnTo>
                    <a:lnTo>
                      <a:pt x="238" y="336"/>
                    </a:lnTo>
                    <a:lnTo>
                      <a:pt x="240" y="335"/>
                    </a:lnTo>
                    <a:lnTo>
                      <a:pt x="240" y="335"/>
                    </a:lnTo>
                    <a:lnTo>
                      <a:pt x="244" y="335"/>
                    </a:lnTo>
                    <a:lnTo>
                      <a:pt x="245" y="333"/>
                    </a:lnTo>
                    <a:lnTo>
                      <a:pt x="245" y="333"/>
                    </a:lnTo>
                    <a:lnTo>
                      <a:pt x="246" y="329"/>
                    </a:lnTo>
                    <a:lnTo>
                      <a:pt x="246" y="328"/>
                    </a:lnTo>
                    <a:lnTo>
                      <a:pt x="248" y="327"/>
                    </a:lnTo>
                    <a:lnTo>
                      <a:pt x="248" y="327"/>
                    </a:lnTo>
                    <a:lnTo>
                      <a:pt x="250" y="325"/>
                    </a:lnTo>
                    <a:lnTo>
                      <a:pt x="252" y="322"/>
                    </a:lnTo>
                    <a:lnTo>
                      <a:pt x="252" y="322"/>
                    </a:lnTo>
                    <a:lnTo>
                      <a:pt x="252" y="319"/>
                    </a:lnTo>
                    <a:lnTo>
                      <a:pt x="253" y="318"/>
                    </a:lnTo>
                    <a:lnTo>
                      <a:pt x="253" y="318"/>
                    </a:lnTo>
                    <a:lnTo>
                      <a:pt x="255" y="318"/>
                    </a:lnTo>
                    <a:lnTo>
                      <a:pt x="256" y="319"/>
                    </a:lnTo>
                    <a:lnTo>
                      <a:pt x="259" y="318"/>
                    </a:lnTo>
                    <a:lnTo>
                      <a:pt x="259" y="318"/>
                    </a:lnTo>
                    <a:lnTo>
                      <a:pt x="262" y="316"/>
                    </a:lnTo>
                    <a:lnTo>
                      <a:pt x="265" y="316"/>
                    </a:lnTo>
                    <a:lnTo>
                      <a:pt x="269" y="315"/>
                    </a:lnTo>
                    <a:lnTo>
                      <a:pt x="269" y="315"/>
                    </a:lnTo>
                    <a:lnTo>
                      <a:pt x="273" y="313"/>
                    </a:lnTo>
                    <a:lnTo>
                      <a:pt x="278" y="311"/>
                    </a:lnTo>
                    <a:lnTo>
                      <a:pt x="278" y="311"/>
                    </a:lnTo>
                    <a:lnTo>
                      <a:pt x="282" y="308"/>
                    </a:lnTo>
                    <a:lnTo>
                      <a:pt x="285" y="307"/>
                    </a:lnTo>
                    <a:lnTo>
                      <a:pt x="287" y="305"/>
                    </a:lnTo>
                    <a:lnTo>
                      <a:pt x="287" y="305"/>
                    </a:lnTo>
                    <a:lnTo>
                      <a:pt x="287" y="302"/>
                    </a:lnTo>
                    <a:lnTo>
                      <a:pt x="286" y="300"/>
                    </a:lnTo>
                    <a:lnTo>
                      <a:pt x="285" y="296"/>
                    </a:lnTo>
                    <a:lnTo>
                      <a:pt x="285" y="296"/>
                    </a:lnTo>
                    <a:lnTo>
                      <a:pt x="284" y="293"/>
                    </a:lnTo>
                    <a:lnTo>
                      <a:pt x="284" y="290"/>
                    </a:lnTo>
                    <a:lnTo>
                      <a:pt x="286" y="289"/>
                    </a:lnTo>
                    <a:lnTo>
                      <a:pt x="286" y="289"/>
                    </a:lnTo>
                    <a:lnTo>
                      <a:pt x="290" y="285"/>
                    </a:lnTo>
                    <a:lnTo>
                      <a:pt x="294" y="280"/>
                    </a:lnTo>
                    <a:lnTo>
                      <a:pt x="294" y="280"/>
                    </a:lnTo>
                    <a:lnTo>
                      <a:pt x="295" y="276"/>
                    </a:lnTo>
                    <a:lnTo>
                      <a:pt x="294" y="274"/>
                    </a:lnTo>
                    <a:lnTo>
                      <a:pt x="293" y="271"/>
                    </a:lnTo>
                    <a:lnTo>
                      <a:pt x="293" y="271"/>
                    </a:lnTo>
                    <a:lnTo>
                      <a:pt x="294" y="266"/>
                    </a:lnTo>
                    <a:lnTo>
                      <a:pt x="294" y="266"/>
                    </a:lnTo>
                    <a:lnTo>
                      <a:pt x="293" y="261"/>
                    </a:lnTo>
                    <a:lnTo>
                      <a:pt x="291" y="255"/>
                    </a:lnTo>
                    <a:lnTo>
                      <a:pt x="291" y="255"/>
                    </a:lnTo>
                    <a:lnTo>
                      <a:pt x="290" y="249"/>
                    </a:lnTo>
                    <a:lnTo>
                      <a:pt x="289" y="246"/>
                    </a:lnTo>
                    <a:lnTo>
                      <a:pt x="287" y="243"/>
                    </a:lnTo>
                    <a:lnTo>
                      <a:pt x="287" y="243"/>
                    </a:lnTo>
                    <a:lnTo>
                      <a:pt x="285" y="240"/>
                    </a:lnTo>
                    <a:lnTo>
                      <a:pt x="284" y="237"/>
                    </a:lnTo>
                    <a:lnTo>
                      <a:pt x="282" y="231"/>
                    </a:lnTo>
                    <a:lnTo>
                      <a:pt x="282" y="231"/>
                    </a:lnTo>
                    <a:lnTo>
                      <a:pt x="281" y="230"/>
                    </a:lnTo>
                    <a:lnTo>
                      <a:pt x="280" y="230"/>
                    </a:lnTo>
                    <a:lnTo>
                      <a:pt x="276" y="227"/>
                    </a:lnTo>
                    <a:lnTo>
                      <a:pt x="276" y="227"/>
                    </a:lnTo>
                    <a:lnTo>
                      <a:pt x="271" y="223"/>
                    </a:lnTo>
                    <a:lnTo>
                      <a:pt x="268" y="221"/>
                    </a:lnTo>
                    <a:lnTo>
                      <a:pt x="266" y="220"/>
                    </a:lnTo>
                    <a:lnTo>
                      <a:pt x="266" y="220"/>
                    </a:lnTo>
                    <a:lnTo>
                      <a:pt x="253" y="221"/>
                    </a:lnTo>
                    <a:lnTo>
                      <a:pt x="253" y="221"/>
                    </a:lnTo>
                    <a:lnTo>
                      <a:pt x="247" y="222"/>
                    </a:lnTo>
                    <a:lnTo>
                      <a:pt x="247" y="222"/>
                    </a:lnTo>
                    <a:lnTo>
                      <a:pt x="244" y="225"/>
                    </a:lnTo>
                    <a:lnTo>
                      <a:pt x="238" y="227"/>
                    </a:lnTo>
                    <a:lnTo>
                      <a:pt x="238" y="227"/>
                    </a:lnTo>
                    <a:lnTo>
                      <a:pt x="233" y="230"/>
                    </a:lnTo>
                    <a:lnTo>
                      <a:pt x="230" y="232"/>
                    </a:lnTo>
                    <a:lnTo>
                      <a:pt x="229" y="233"/>
                    </a:lnTo>
                    <a:lnTo>
                      <a:pt x="229" y="233"/>
                    </a:lnTo>
                    <a:lnTo>
                      <a:pt x="228" y="236"/>
                    </a:lnTo>
                    <a:lnTo>
                      <a:pt x="227" y="237"/>
                    </a:lnTo>
                    <a:lnTo>
                      <a:pt x="226" y="237"/>
                    </a:lnTo>
                    <a:lnTo>
                      <a:pt x="226" y="237"/>
                    </a:lnTo>
                    <a:lnTo>
                      <a:pt x="219" y="237"/>
                    </a:lnTo>
                    <a:lnTo>
                      <a:pt x="219" y="237"/>
                    </a:lnTo>
                    <a:lnTo>
                      <a:pt x="217" y="238"/>
                    </a:lnTo>
                    <a:lnTo>
                      <a:pt x="216" y="238"/>
                    </a:lnTo>
                    <a:lnTo>
                      <a:pt x="215" y="238"/>
                    </a:lnTo>
                    <a:lnTo>
                      <a:pt x="215" y="238"/>
                    </a:lnTo>
                    <a:lnTo>
                      <a:pt x="213" y="235"/>
                    </a:lnTo>
                    <a:lnTo>
                      <a:pt x="211" y="235"/>
                    </a:lnTo>
                    <a:lnTo>
                      <a:pt x="209" y="235"/>
                    </a:lnTo>
                    <a:lnTo>
                      <a:pt x="209" y="235"/>
                    </a:lnTo>
                    <a:lnTo>
                      <a:pt x="206" y="237"/>
                    </a:lnTo>
                    <a:lnTo>
                      <a:pt x="205" y="238"/>
                    </a:lnTo>
                    <a:lnTo>
                      <a:pt x="203" y="237"/>
                    </a:lnTo>
                    <a:lnTo>
                      <a:pt x="203" y="237"/>
                    </a:lnTo>
                    <a:lnTo>
                      <a:pt x="200" y="234"/>
                    </a:lnTo>
                    <a:lnTo>
                      <a:pt x="199" y="232"/>
                    </a:lnTo>
                    <a:lnTo>
                      <a:pt x="199" y="232"/>
                    </a:lnTo>
                    <a:lnTo>
                      <a:pt x="199" y="230"/>
                    </a:lnTo>
                    <a:lnTo>
                      <a:pt x="197" y="227"/>
                    </a:lnTo>
                    <a:lnTo>
                      <a:pt x="197" y="227"/>
                    </a:lnTo>
                    <a:lnTo>
                      <a:pt x="194" y="226"/>
                    </a:lnTo>
                    <a:lnTo>
                      <a:pt x="194" y="226"/>
                    </a:lnTo>
                    <a:lnTo>
                      <a:pt x="194" y="225"/>
                    </a:lnTo>
                    <a:lnTo>
                      <a:pt x="194" y="225"/>
                    </a:lnTo>
                    <a:lnTo>
                      <a:pt x="198" y="222"/>
                    </a:lnTo>
                    <a:lnTo>
                      <a:pt x="201" y="218"/>
                    </a:lnTo>
                    <a:lnTo>
                      <a:pt x="201" y="218"/>
                    </a:lnTo>
                    <a:lnTo>
                      <a:pt x="204" y="217"/>
                    </a:lnTo>
                    <a:lnTo>
                      <a:pt x="205" y="217"/>
                    </a:lnTo>
                    <a:lnTo>
                      <a:pt x="205" y="216"/>
                    </a:lnTo>
                    <a:lnTo>
                      <a:pt x="205" y="216"/>
                    </a:lnTo>
                    <a:lnTo>
                      <a:pt x="206" y="214"/>
                    </a:lnTo>
                    <a:lnTo>
                      <a:pt x="207" y="213"/>
                    </a:lnTo>
                    <a:lnTo>
                      <a:pt x="209" y="213"/>
                    </a:lnTo>
                    <a:lnTo>
                      <a:pt x="209" y="213"/>
                    </a:lnTo>
                    <a:lnTo>
                      <a:pt x="216" y="211"/>
                    </a:lnTo>
                    <a:lnTo>
                      <a:pt x="223" y="208"/>
                    </a:lnTo>
                    <a:lnTo>
                      <a:pt x="223" y="208"/>
                    </a:lnTo>
                    <a:lnTo>
                      <a:pt x="228" y="203"/>
                    </a:lnTo>
                    <a:lnTo>
                      <a:pt x="231" y="200"/>
                    </a:lnTo>
                    <a:lnTo>
                      <a:pt x="233" y="198"/>
                    </a:lnTo>
                    <a:lnTo>
                      <a:pt x="233" y="198"/>
                    </a:lnTo>
                    <a:lnTo>
                      <a:pt x="233" y="193"/>
                    </a:lnTo>
                    <a:lnTo>
                      <a:pt x="234" y="188"/>
                    </a:lnTo>
                    <a:lnTo>
                      <a:pt x="234" y="188"/>
                    </a:lnTo>
                    <a:lnTo>
                      <a:pt x="234" y="188"/>
                    </a:lnTo>
                    <a:lnTo>
                      <a:pt x="212" y="183"/>
                    </a:lnTo>
                    <a:lnTo>
                      <a:pt x="212" y="18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59" name="フリーフォーム 58">
                <a:extLst>
                  <a:ext uri="{FF2B5EF4-FFF2-40B4-BE49-F238E27FC236}">
                    <a16:creationId xmlns:a16="http://schemas.microsoft.com/office/drawing/2014/main" id="{00000000-0008-0000-0000-000087050000}"/>
                  </a:ext>
                </a:extLst>
              </p:cNvPr>
              <p:cNvSpPr>
                <a:spLocks/>
              </p:cNvSpPr>
              <p:nvPr/>
            </p:nvSpPr>
            <p:spPr bwMode="auto">
              <a:xfrm>
                <a:off x="76" y="749"/>
                <a:ext cx="46" cy="45"/>
              </a:xfrm>
              <a:custGeom>
                <a:avLst/>
                <a:gdLst>
                  <a:gd name="T0" fmla="*/ 368 w 410"/>
                  <a:gd name="T1" fmla="*/ 133 h 411"/>
                  <a:gd name="T2" fmla="*/ 351 w 410"/>
                  <a:gd name="T3" fmla="*/ 108 h 411"/>
                  <a:gd name="T4" fmla="*/ 347 w 410"/>
                  <a:gd name="T5" fmla="*/ 95 h 411"/>
                  <a:gd name="T6" fmla="*/ 340 w 410"/>
                  <a:gd name="T7" fmla="*/ 75 h 411"/>
                  <a:gd name="T8" fmla="*/ 339 w 410"/>
                  <a:gd name="T9" fmla="*/ 67 h 411"/>
                  <a:gd name="T10" fmla="*/ 343 w 410"/>
                  <a:gd name="T11" fmla="*/ 43 h 411"/>
                  <a:gd name="T12" fmla="*/ 344 w 410"/>
                  <a:gd name="T13" fmla="*/ 35 h 411"/>
                  <a:gd name="T14" fmla="*/ 348 w 410"/>
                  <a:gd name="T15" fmla="*/ 19 h 411"/>
                  <a:gd name="T16" fmla="*/ 351 w 410"/>
                  <a:gd name="T17" fmla="*/ 6 h 411"/>
                  <a:gd name="T18" fmla="*/ 337 w 410"/>
                  <a:gd name="T19" fmla="*/ 2 h 411"/>
                  <a:gd name="T20" fmla="*/ 315 w 410"/>
                  <a:gd name="T21" fmla="*/ 26 h 411"/>
                  <a:gd name="T22" fmla="*/ 253 w 410"/>
                  <a:gd name="T23" fmla="*/ 17 h 411"/>
                  <a:gd name="T24" fmla="*/ 229 w 410"/>
                  <a:gd name="T25" fmla="*/ 18 h 411"/>
                  <a:gd name="T26" fmla="*/ 188 w 410"/>
                  <a:gd name="T27" fmla="*/ 35 h 411"/>
                  <a:gd name="T28" fmla="*/ 165 w 410"/>
                  <a:gd name="T29" fmla="*/ 47 h 411"/>
                  <a:gd name="T30" fmla="*/ 155 w 410"/>
                  <a:gd name="T31" fmla="*/ 65 h 411"/>
                  <a:gd name="T32" fmla="*/ 146 w 410"/>
                  <a:gd name="T33" fmla="*/ 75 h 411"/>
                  <a:gd name="T34" fmla="*/ 150 w 410"/>
                  <a:gd name="T35" fmla="*/ 97 h 411"/>
                  <a:gd name="T36" fmla="*/ 108 w 410"/>
                  <a:gd name="T37" fmla="*/ 131 h 411"/>
                  <a:gd name="T38" fmla="*/ 90 w 410"/>
                  <a:gd name="T39" fmla="*/ 126 h 411"/>
                  <a:gd name="T40" fmla="*/ 116 w 410"/>
                  <a:gd name="T41" fmla="*/ 138 h 411"/>
                  <a:gd name="T42" fmla="*/ 138 w 410"/>
                  <a:gd name="T43" fmla="*/ 131 h 411"/>
                  <a:gd name="T44" fmla="*/ 118 w 410"/>
                  <a:gd name="T45" fmla="*/ 156 h 411"/>
                  <a:gd name="T46" fmla="*/ 88 w 410"/>
                  <a:gd name="T47" fmla="*/ 164 h 411"/>
                  <a:gd name="T48" fmla="*/ 82 w 410"/>
                  <a:gd name="T49" fmla="*/ 156 h 411"/>
                  <a:gd name="T50" fmla="*/ 68 w 410"/>
                  <a:gd name="T51" fmla="*/ 140 h 411"/>
                  <a:gd name="T52" fmla="*/ 61 w 410"/>
                  <a:gd name="T53" fmla="*/ 130 h 411"/>
                  <a:gd name="T54" fmla="*/ 43 w 410"/>
                  <a:gd name="T55" fmla="*/ 148 h 411"/>
                  <a:gd name="T56" fmla="*/ 25 w 410"/>
                  <a:gd name="T57" fmla="*/ 161 h 411"/>
                  <a:gd name="T58" fmla="*/ 29 w 410"/>
                  <a:gd name="T59" fmla="*/ 168 h 411"/>
                  <a:gd name="T60" fmla="*/ 30 w 410"/>
                  <a:gd name="T61" fmla="*/ 179 h 411"/>
                  <a:gd name="T62" fmla="*/ 44 w 410"/>
                  <a:gd name="T63" fmla="*/ 178 h 411"/>
                  <a:gd name="T64" fmla="*/ 27 w 410"/>
                  <a:gd name="T65" fmla="*/ 194 h 411"/>
                  <a:gd name="T66" fmla="*/ 0 w 410"/>
                  <a:gd name="T67" fmla="*/ 211 h 411"/>
                  <a:gd name="T68" fmla="*/ 42 w 410"/>
                  <a:gd name="T69" fmla="*/ 209 h 411"/>
                  <a:gd name="T70" fmla="*/ 78 w 410"/>
                  <a:gd name="T71" fmla="*/ 209 h 411"/>
                  <a:gd name="T72" fmla="*/ 125 w 410"/>
                  <a:gd name="T73" fmla="*/ 229 h 411"/>
                  <a:gd name="T74" fmla="*/ 142 w 410"/>
                  <a:gd name="T75" fmla="*/ 239 h 411"/>
                  <a:gd name="T76" fmla="*/ 177 w 410"/>
                  <a:gd name="T77" fmla="*/ 228 h 411"/>
                  <a:gd name="T78" fmla="*/ 167 w 410"/>
                  <a:gd name="T79" fmla="*/ 272 h 411"/>
                  <a:gd name="T80" fmla="*/ 152 w 410"/>
                  <a:gd name="T81" fmla="*/ 287 h 411"/>
                  <a:gd name="T82" fmla="*/ 142 w 410"/>
                  <a:gd name="T83" fmla="*/ 292 h 411"/>
                  <a:gd name="T84" fmla="*/ 128 w 410"/>
                  <a:gd name="T85" fmla="*/ 300 h 411"/>
                  <a:gd name="T86" fmla="*/ 122 w 410"/>
                  <a:gd name="T87" fmla="*/ 313 h 411"/>
                  <a:gd name="T88" fmla="*/ 113 w 410"/>
                  <a:gd name="T89" fmla="*/ 335 h 411"/>
                  <a:gd name="T90" fmla="*/ 126 w 410"/>
                  <a:gd name="T91" fmla="*/ 368 h 411"/>
                  <a:gd name="T92" fmla="*/ 127 w 410"/>
                  <a:gd name="T93" fmla="*/ 409 h 411"/>
                  <a:gd name="T94" fmla="*/ 170 w 410"/>
                  <a:gd name="T95" fmla="*/ 403 h 411"/>
                  <a:gd name="T96" fmla="*/ 179 w 410"/>
                  <a:gd name="T97" fmla="*/ 378 h 411"/>
                  <a:gd name="T98" fmla="*/ 206 w 410"/>
                  <a:gd name="T99" fmla="*/ 364 h 411"/>
                  <a:gd name="T100" fmla="*/ 233 w 410"/>
                  <a:gd name="T101" fmla="*/ 346 h 411"/>
                  <a:gd name="T102" fmla="*/ 279 w 410"/>
                  <a:gd name="T103" fmla="*/ 364 h 411"/>
                  <a:gd name="T104" fmla="*/ 298 w 410"/>
                  <a:gd name="T105" fmla="*/ 339 h 411"/>
                  <a:gd name="T106" fmla="*/ 286 w 410"/>
                  <a:gd name="T107" fmla="*/ 318 h 411"/>
                  <a:gd name="T108" fmla="*/ 290 w 410"/>
                  <a:gd name="T109" fmla="*/ 293 h 411"/>
                  <a:gd name="T110" fmla="*/ 285 w 410"/>
                  <a:gd name="T111" fmla="*/ 268 h 411"/>
                  <a:gd name="T112" fmla="*/ 303 w 410"/>
                  <a:gd name="T113" fmla="*/ 239 h 411"/>
                  <a:gd name="T114" fmla="*/ 330 w 410"/>
                  <a:gd name="T115" fmla="*/ 201 h 411"/>
                  <a:gd name="T116" fmla="*/ 372 w 410"/>
                  <a:gd name="T117" fmla="*/ 196 h 411"/>
                  <a:gd name="T118" fmla="*/ 402 w 410"/>
                  <a:gd name="T119" fmla="*/ 191 h 411"/>
                  <a:gd name="T120" fmla="*/ 406 w 410"/>
                  <a:gd name="T121" fmla="*/ 15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0" h="411">
                    <a:moveTo>
                      <a:pt x="408" y="149"/>
                    </a:moveTo>
                    <a:lnTo>
                      <a:pt x="408" y="149"/>
                    </a:lnTo>
                    <a:lnTo>
                      <a:pt x="404" y="148"/>
                    </a:lnTo>
                    <a:lnTo>
                      <a:pt x="404" y="148"/>
                    </a:lnTo>
                    <a:lnTo>
                      <a:pt x="400" y="148"/>
                    </a:lnTo>
                    <a:lnTo>
                      <a:pt x="397" y="147"/>
                    </a:lnTo>
                    <a:lnTo>
                      <a:pt x="397" y="147"/>
                    </a:lnTo>
                    <a:lnTo>
                      <a:pt x="390" y="146"/>
                    </a:lnTo>
                    <a:lnTo>
                      <a:pt x="384" y="144"/>
                    </a:lnTo>
                    <a:lnTo>
                      <a:pt x="384" y="144"/>
                    </a:lnTo>
                    <a:lnTo>
                      <a:pt x="381" y="143"/>
                    </a:lnTo>
                    <a:lnTo>
                      <a:pt x="378" y="141"/>
                    </a:lnTo>
                    <a:lnTo>
                      <a:pt x="378" y="141"/>
                    </a:lnTo>
                    <a:lnTo>
                      <a:pt x="373" y="138"/>
                    </a:lnTo>
                    <a:lnTo>
                      <a:pt x="370" y="135"/>
                    </a:lnTo>
                    <a:lnTo>
                      <a:pt x="368" y="133"/>
                    </a:lnTo>
                    <a:lnTo>
                      <a:pt x="368" y="133"/>
                    </a:lnTo>
                    <a:lnTo>
                      <a:pt x="366" y="130"/>
                    </a:lnTo>
                    <a:lnTo>
                      <a:pt x="365" y="128"/>
                    </a:lnTo>
                    <a:lnTo>
                      <a:pt x="365" y="128"/>
                    </a:lnTo>
                    <a:lnTo>
                      <a:pt x="363" y="125"/>
                    </a:lnTo>
                    <a:lnTo>
                      <a:pt x="362" y="124"/>
                    </a:lnTo>
                    <a:lnTo>
                      <a:pt x="362" y="123"/>
                    </a:lnTo>
                    <a:lnTo>
                      <a:pt x="362" y="123"/>
                    </a:lnTo>
                    <a:lnTo>
                      <a:pt x="363" y="119"/>
                    </a:lnTo>
                    <a:lnTo>
                      <a:pt x="363" y="118"/>
                    </a:lnTo>
                    <a:lnTo>
                      <a:pt x="362" y="117"/>
                    </a:lnTo>
                    <a:lnTo>
                      <a:pt x="362" y="117"/>
                    </a:lnTo>
                    <a:lnTo>
                      <a:pt x="358" y="117"/>
                    </a:lnTo>
                    <a:lnTo>
                      <a:pt x="357" y="116"/>
                    </a:lnTo>
                    <a:lnTo>
                      <a:pt x="355" y="114"/>
                    </a:lnTo>
                    <a:lnTo>
                      <a:pt x="355" y="114"/>
                    </a:lnTo>
                    <a:lnTo>
                      <a:pt x="352" y="110"/>
                    </a:lnTo>
                    <a:lnTo>
                      <a:pt x="351" y="108"/>
                    </a:lnTo>
                    <a:lnTo>
                      <a:pt x="351" y="107"/>
                    </a:lnTo>
                    <a:lnTo>
                      <a:pt x="351" y="107"/>
                    </a:lnTo>
                    <a:lnTo>
                      <a:pt x="351" y="104"/>
                    </a:lnTo>
                    <a:lnTo>
                      <a:pt x="351" y="102"/>
                    </a:lnTo>
                    <a:lnTo>
                      <a:pt x="350" y="101"/>
                    </a:lnTo>
                    <a:lnTo>
                      <a:pt x="350" y="101"/>
                    </a:lnTo>
                    <a:lnTo>
                      <a:pt x="349" y="100"/>
                    </a:lnTo>
                    <a:lnTo>
                      <a:pt x="348" y="98"/>
                    </a:lnTo>
                    <a:lnTo>
                      <a:pt x="348" y="98"/>
                    </a:lnTo>
                    <a:lnTo>
                      <a:pt x="349" y="94"/>
                    </a:lnTo>
                    <a:lnTo>
                      <a:pt x="349" y="93"/>
                    </a:lnTo>
                    <a:lnTo>
                      <a:pt x="349" y="93"/>
                    </a:lnTo>
                    <a:lnTo>
                      <a:pt x="349" y="93"/>
                    </a:lnTo>
                    <a:lnTo>
                      <a:pt x="348" y="94"/>
                    </a:lnTo>
                    <a:lnTo>
                      <a:pt x="347" y="95"/>
                    </a:lnTo>
                    <a:lnTo>
                      <a:pt x="347" y="95"/>
                    </a:lnTo>
                    <a:lnTo>
                      <a:pt x="347" y="95"/>
                    </a:lnTo>
                    <a:lnTo>
                      <a:pt x="347" y="95"/>
                    </a:lnTo>
                    <a:lnTo>
                      <a:pt x="344" y="94"/>
                    </a:lnTo>
                    <a:lnTo>
                      <a:pt x="343" y="92"/>
                    </a:lnTo>
                    <a:lnTo>
                      <a:pt x="344" y="90"/>
                    </a:lnTo>
                    <a:lnTo>
                      <a:pt x="344" y="90"/>
                    </a:lnTo>
                    <a:lnTo>
                      <a:pt x="346" y="86"/>
                    </a:lnTo>
                    <a:lnTo>
                      <a:pt x="347" y="85"/>
                    </a:lnTo>
                    <a:lnTo>
                      <a:pt x="347" y="84"/>
                    </a:lnTo>
                    <a:lnTo>
                      <a:pt x="347" y="84"/>
                    </a:lnTo>
                    <a:lnTo>
                      <a:pt x="346" y="82"/>
                    </a:lnTo>
                    <a:lnTo>
                      <a:pt x="343" y="83"/>
                    </a:lnTo>
                    <a:lnTo>
                      <a:pt x="343" y="83"/>
                    </a:lnTo>
                    <a:lnTo>
                      <a:pt x="343" y="81"/>
                    </a:lnTo>
                    <a:lnTo>
                      <a:pt x="343" y="78"/>
                    </a:lnTo>
                    <a:lnTo>
                      <a:pt x="343" y="78"/>
                    </a:lnTo>
                    <a:lnTo>
                      <a:pt x="341" y="76"/>
                    </a:lnTo>
                    <a:lnTo>
                      <a:pt x="340" y="75"/>
                    </a:lnTo>
                    <a:lnTo>
                      <a:pt x="339" y="76"/>
                    </a:lnTo>
                    <a:lnTo>
                      <a:pt x="339" y="76"/>
                    </a:lnTo>
                    <a:lnTo>
                      <a:pt x="338" y="76"/>
                    </a:lnTo>
                    <a:lnTo>
                      <a:pt x="337" y="75"/>
                    </a:lnTo>
                    <a:lnTo>
                      <a:pt x="338" y="74"/>
                    </a:lnTo>
                    <a:lnTo>
                      <a:pt x="338" y="74"/>
                    </a:lnTo>
                    <a:lnTo>
                      <a:pt x="339" y="73"/>
                    </a:lnTo>
                    <a:lnTo>
                      <a:pt x="340" y="72"/>
                    </a:lnTo>
                    <a:lnTo>
                      <a:pt x="341" y="72"/>
                    </a:lnTo>
                    <a:lnTo>
                      <a:pt x="342" y="71"/>
                    </a:lnTo>
                    <a:lnTo>
                      <a:pt x="342" y="71"/>
                    </a:lnTo>
                    <a:lnTo>
                      <a:pt x="344" y="67"/>
                    </a:lnTo>
                    <a:lnTo>
                      <a:pt x="344" y="66"/>
                    </a:lnTo>
                    <a:lnTo>
                      <a:pt x="343" y="65"/>
                    </a:lnTo>
                    <a:lnTo>
                      <a:pt x="343" y="65"/>
                    </a:lnTo>
                    <a:lnTo>
                      <a:pt x="343" y="65"/>
                    </a:lnTo>
                    <a:lnTo>
                      <a:pt x="339" y="67"/>
                    </a:lnTo>
                    <a:lnTo>
                      <a:pt x="335" y="68"/>
                    </a:lnTo>
                    <a:lnTo>
                      <a:pt x="335" y="68"/>
                    </a:lnTo>
                    <a:lnTo>
                      <a:pt x="332" y="68"/>
                    </a:lnTo>
                    <a:lnTo>
                      <a:pt x="331" y="65"/>
                    </a:lnTo>
                    <a:lnTo>
                      <a:pt x="331" y="65"/>
                    </a:lnTo>
                    <a:lnTo>
                      <a:pt x="329" y="58"/>
                    </a:lnTo>
                    <a:lnTo>
                      <a:pt x="329" y="55"/>
                    </a:lnTo>
                    <a:lnTo>
                      <a:pt x="330" y="54"/>
                    </a:lnTo>
                    <a:lnTo>
                      <a:pt x="330" y="54"/>
                    </a:lnTo>
                    <a:lnTo>
                      <a:pt x="331" y="55"/>
                    </a:lnTo>
                    <a:lnTo>
                      <a:pt x="333" y="54"/>
                    </a:lnTo>
                    <a:lnTo>
                      <a:pt x="333" y="54"/>
                    </a:lnTo>
                    <a:lnTo>
                      <a:pt x="337" y="52"/>
                    </a:lnTo>
                    <a:lnTo>
                      <a:pt x="340" y="49"/>
                    </a:lnTo>
                    <a:lnTo>
                      <a:pt x="340" y="49"/>
                    </a:lnTo>
                    <a:lnTo>
                      <a:pt x="343" y="45"/>
                    </a:lnTo>
                    <a:lnTo>
                      <a:pt x="343" y="43"/>
                    </a:lnTo>
                    <a:lnTo>
                      <a:pt x="342" y="42"/>
                    </a:lnTo>
                    <a:lnTo>
                      <a:pt x="342" y="42"/>
                    </a:lnTo>
                    <a:lnTo>
                      <a:pt x="340" y="42"/>
                    </a:lnTo>
                    <a:lnTo>
                      <a:pt x="339" y="42"/>
                    </a:lnTo>
                    <a:lnTo>
                      <a:pt x="338" y="43"/>
                    </a:lnTo>
                    <a:lnTo>
                      <a:pt x="338" y="42"/>
                    </a:lnTo>
                    <a:lnTo>
                      <a:pt x="338" y="42"/>
                    </a:lnTo>
                    <a:lnTo>
                      <a:pt x="339" y="37"/>
                    </a:lnTo>
                    <a:lnTo>
                      <a:pt x="341" y="35"/>
                    </a:lnTo>
                    <a:lnTo>
                      <a:pt x="341" y="34"/>
                    </a:lnTo>
                    <a:lnTo>
                      <a:pt x="342" y="34"/>
                    </a:lnTo>
                    <a:lnTo>
                      <a:pt x="342" y="34"/>
                    </a:lnTo>
                    <a:lnTo>
                      <a:pt x="343" y="37"/>
                    </a:lnTo>
                    <a:lnTo>
                      <a:pt x="343" y="38"/>
                    </a:lnTo>
                    <a:lnTo>
                      <a:pt x="343" y="37"/>
                    </a:lnTo>
                    <a:lnTo>
                      <a:pt x="343" y="37"/>
                    </a:lnTo>
                    <a:lnTo>
                      <a:pt x="344" y="35"/>
                    </a:lnTo>
                    <a:lnTo>
                      <a:pt x="343" y="33"/>
                    </a:lnTo>
                    <a:lnTo>
                      <a:pt x="343" y="33"/>
                    </a:lnTo>
                    <a:lnTo>
                      <a:pt x="341" y="32"/>
                    </a:lnTo>
                    <a:lnTo>
                      <a:pt x="339" y="32"/>
                    </a:lnTo>
                    <a:lnTo>
                      <a:pt x="339" y="31"/>
                    </a:lnTo>
                    <a:lnTo>
                      <a:pt x="339" y="31"/>
                    </a:lnTo>
                    <a:lnTo>
                      <a:pt x="340" y="29"/>
                    </a:lnTo>
                    <a:lnTo>
                      <a:pt x="342" y="28"/>
                    </a:lnTo>
                    <a:lnTo>
                      <a:pt x="344" y="27"/>
                    </a:lnTo>
                    <a:lnTo>
                      <a:pt x="345" y="26"/>
                    </a:lnTo>
                    <a:lnTo>
                      <a:pt x="345" y="26"/>
                    </a:lnTo>
                    <a:lnTo>
                      <a:pt x="345" y="23"/>
                    </a:lnTo>
                    <a:lnTo>
                      <a:pt x="345" y="22"/>
                    </a:lnTo>
                    <a:lnTo>
                      <a:pt x="346" y="21"/>
                    </a:lnTo>
                    <a:lnTo>
                      <a:pt x="346" y="21"/>
                    </a:lnTo>
                    <a:lnTo>
                      <a:pt x="348" y="19"/>
                    </a:lnTo>
                    <a:lnTo>
                      <a:pt x="348" y="19"/>
                    </a:lnTo>
                    <a:lnTo>
                      <a:pt x="348" y="18"/>
                    </a:lnTo>
                    <a:lnTo>
                      <a:pt x="348" y="18"/>
                    </a:lnTo>
                    <a:lnTo>
                      <a:pt x="346" y="17"/>
                    </a:lnTo>
                    <a:lnTo>
                      <a:pt x="345" y="17"/>
                    </a:lnTo>
                    <a:lnTo>
                      <a:pt x="345" y="16"/>
                    </a:lnTo>
                    <a:lnTo>
                      <a:pt x="345" y="16"/>
                    </a:lnTo>
                    <a:lnTo>
                      <a:pt x="346" y="16"/>
                    </a:lnTo>
                    <a:lnTo>
                      <a:pt x="347" y="14"/>
                    </a:lnTo>
                    <a:lnTo>
                      <a:pt x="347" y="14"/>
                    </a:lnTo>
                    <a:lnTo>
                      <a:pt x="346" y="13"/>
                    </a:lnTo>
                    <a:lnTo>
                      <a:pt x="346" y="12"/>
                    </a:lnTo>
                    <a:lnTo>
                      <a:pt x="347" y="11"/>
                    </a:lnTo>
                    <a:lnTo>
                      <a:pt x="347" y="11"/>
                    </a:lnTo>
                    <a:lnTo>
                      <a:pt x="349" y="11"/>
                    </a:lnTo>
                    <a:lnTo>
                      <a:pt x="350" y="10"/>
                    </a:lnTo>
                    <a:lnTo>
                      <a:pt x="350" y="10"/>
                    </a:lnTo>
                    <a:lnTo>
                      <a:pt x="351" y="6"/>
                    </a:lnTo>
                    <a:lnTo>
                      <a:pt x="351" y="4"/>
                    </a:lnTo>
                    <a:lnTo>
                      <a:pt x="350" y="3"/>
                    </a:lnTo>
                    <a:lnTo>
                      <a:pt x="350" y="3"/>
                    </a:lnTo>
                    <a:lnTo>
                      <a:pt x="346" y="3"/>
                    </a:lnTo>
                    <a:lnTo>
                      <a:pt x="344" y="3"/>
                    </a:lnTo>
                    <a:lnTo>
                      <a:pt x="344" y="3"/>
                    </a:lnTo>
                    <a:lnTo>
                      <a:pt x="343" y="2"/>
                    </a:lnTo>
                    <a:lnTo>
                      <a:pt x="343" y="1"/>
                    </a:lnTo>
                    <a:lnTo>
                      <a:pt x="345" y="0"/>
                    </a:lnTo>
                    <a:lnTo>
                      <a:pt x="345" y="0"/>
                    </a:lnTo>
                    <a:lnTo>
                      <a:pt x="345" y="0"/>
                    </a:lnTo>
                    <a:lnTo>
                      <a:pt x="344" y="0"/>
                    </a:lnTo>
                    <a:lnTo>
                      <a:pt x="343" y="0"/>
                    </a:lnTo>
                    <a:lnTo>
                      <a:pt x="343" y="0"/>
                    </a:lnTo>
                    <a:lnTo>
                      <a:pt x="340" y="1"/>
                    </a:lnTo>
                    <a:lnTo>
                      <a:pt x="337" y="2"/>
                    </a:lnTo>
                    <a:lnTo>
                      <a:pt x="337" y="2"/>
                    </a:lnTo>
                    <a:lnTo>
                      <a:pt x="334" y="2"/>
                    </a:lnTo>
                    <a:lnTo>
                      <a:pt x="332" y="2"/>
                    </a:lnTo>
                    <a:lnTo>
                      <a:pt x="332" y="2"/>
                    </a:lnTo>
                    <a:lnTo>
                      <a:pt x="331" y="3"/>
                    </a:lnTo>
                    <a:lnTo>
                      <a:pt x="330" y="5"/>
                    </a:lnTo>
                    <a:lnTo>
                      <a:pt x="330" y="5"/>
                    </a:lnTo>
                    <a:lnTo>
                      <a:pt x="329" y="6"/>
                    </a:lnTo>
                    <a:lnTo>
                      <a:pt x="328" y="7"/>
                    </a:lnTo>
                    <a:lnTo>
                      <a:pt x="328" y="7"/>
                    </a:lnTo>
                    <a:lnTo>
                      <a:pt x="325" y="7"/>
                    </a:lnTo>
                    <a:lnTo>
                      <a:pt x="324" y="7"/>
                    </a:lnTo>
                    <a:lnTo>
                      <a:pt x="323" y="9"/>
                    </a:lnTo>
                    <a:lnTo>
                      <a:pt x="323" y="9"/>
                    </a:lnTo>
                    <a:lnTo>
                      <a:pt x="319" y="18"/>
                    </a:lnTo>
                    <a:lnTo>
                      <a:pt x="319" y="18"/>
                    </a:lnTo>
                    <a:lnTo>
                      <a:pt x="315" y="26"/>
                    </a:lnTo>
                    <a:lnTo>
                      <a:pt x="315" y="26"/>
                    </a:lnTo>
                    <a:lnTo>
                      <a:pt x="311" y="29"/>
                    </a:lnTo>
                    <a:lnTo>
                      <a:pt x="311" y="29"/>
                    </a:lnTo>
                    <a:lnTo>
                      <a:pt x="308" y="31"/>
                    </a:lnTo>
                    <a:lnTo>
                      <a:pt x="306" y="31"/>
                    </a:lnTo>
                    <a:lnTo>
                      <a:pt x="291" y="16"/>
                    </a:lnTo>
                    <a:lnTo>
                      <a:pt x="280" y="19"/>
                    </a:lnTo>
                    <a:lnTo>
                      <a:pt x="275" y="15"/>
                    </a:lnTo>
                    <a:lnTo>
                      <a:pt x="288" y="12"/>
                    </a:lnTo>
                    <a:lnTo>
                      <a:pt x="283" y="7"/>
                    </a:lnTo>
                    <a:lnTo>
                      <a:pt x="276" y="9"/>
                    </a:lnTo>
                    <a:lnTo>
                      <a:pt x="264" y="9"/>
                    </a:lnTo>
                    <a:lnTo>
                      <a:pt x="267" y="13"/>
                    </a:lnTo>
                    <a:lnTo>
                      <a:pt x="260" y="17"/>
                    </a:lnTo>
                    <a:lnTo>
                      <a:pt x="259" y="8"/>
                    </a:lnTo>
                    <a:lnTo>
                      <a:pt x="254" y="8"/>
                    </a:lnTo>
                    <a:lnTo>
                      <a:pt x="253" y="17"/>
                    </a:lnTo>
                    <a:lnTo>
                      <a:pt x="253" y="17"/>
                    </a:lnTo>
                    <a:lnTo>
                      <a:pt x="253" y="17"/>
                    </a:lnTo>
                    <a:lnTo>
                      <a:pt x="250" y="15"/>
                    </a:lnTo>
                    <a:lnTo>
                      <a:pt x="250" y="15"/>
                    </a:lnTo>
                    <a:lnTo>
                      <a:pt x="247" y="14"/>
                    </a:lnTo>
                    <a:lnTo>
                      <a:pt x="245" y="13"/>
                    </a:lnTo>
                    <a:lnTo>
                      <a:pt x="245" y="13"/>
                    </a:lnTo>
                    <a:lnTo>
                      <a:pt x="243" y="12"/>
                    </a:lnTo>
                    <a:lnTo>
                      <a:pt x="242" y="11"/>
                    </a:lnTo>
                    <a:lnTo>
                      <a:pt x="240" y="11"/>
                    </a:lnTo>
                    <a:lnTo>
                      <a:pt x="240" y="11"/>
                    </a:lnTo>
                    <a:lnTo>
                      <a:pt x="234" y="11"/>
                    </a:lnTo>
                    <a:lnTo>
                      <a:pt x="231" y="12"/>
                    </a:lnTo>
                    <a:lnTo>
                      <a:pt x="229" y="13"/>
                    </a:lnTo>
                    <a:lnTo>
                      <a:pt x="229" y="13"/>
                    </a:lnTo>
                    <a:lnTo>
                      <a:pt x="231" y="15"/>
                    </a:lnTo>
                    <a:lnTo>
                      <a:pt x="231" y="17"/>
                    </a:lnTo>
                    <a:lnTo>
                      <a:pt x="229" y="18"/>
                    </a:lnTo>
                    <a:lnTo>
                      <a:pt x="229" y="18"/>
                    </a:lnTo>
                    <a:lnTo>
                      <a:pt x="226" y="19"/>
                    </a:lnTo>
                    <a:lnTo>
                      <a:pt x="225" y="19"/>
                    </a:lnTo>
                    <a:lnTo>
                      <a:pt x="223" y="21"/>
                    </a:lnTo>
                    <a:lnTo>
                      <a:pt x="223" y="21"/>
                    </a:lnTo>
                    <a:lnTo>
                      <a:pt x="219" y="28"/>
                    </a:lnTo>
                    <a:lnTo>
                      <a:pt x="219" y="28"/>
                    </a:lnTo>
                    <a:lnTo>
                      <a:pt x="218" y="30"/>
                    </a:lnTo>
                    <a:lnTo>
                      <a:pt x="215" y="32"/>
                    </a:lnTo>
                    <a:lnTo>
                      <a:pt x="210" y="35"/>
                    </a:lnTo>
                    <a:lnTo>
                      <a:pt x="210" y="35"/>
                    </a:lnTo>
                    <a:lnTo>
                      <a:pt x="203" y="37"/>
                    </a:lnTo>
                    <a:lnTo>
                      <a:pt x="194" y="37"/>
                    </a:lnTo>
                    <a:lnTo>
                      <a:pt x="194" y="37"/>
                    </a:lnTo>
                    <a:lnTo>
                      <a:pt x="190" y="36"/>
                    </a:lnTo>
                    <a:lnTo>
                      <a:pt x="188" y="35"/>
                    </a:lnTo>
                    <a:lnTo>
                      <a:pt x="188" y="35"/>
                    </a:lnTo>
                    <a:lnTo>
                      <a:pt x="188" y="34"/>
                    </a:lnTo>
                    <a:lnTo>
                      <a:pt x="187" y="33"/>
                    </a:lnTo>
                    <a:lnTo>
                      <a:pt x="185" y="33"/>
                    </a:lnTo>
                    <a:lnTo>
                      <a:pt x="185" y="33"/>
                    </a:lnTo>
                    <a:lnTo>
                      <a:pt x="178" y="33"/>
                    </a:lnTo>
                    <a:lnTo>
                      <a:pt x="178" y="33"/>
                    </a:lnTo>
                    <a:lnTo>
                      <a:pt x="175" y="33"/>
                    </a:lnTo>
                    <a:lnTo>
                      <a:pt x="174" y="34"/>
                    </a:lnTo>
                    <a:lnTo>
                      <a:pt x="174" y="34"/>
                    </a:lnTo>
                    <a:lnTo>
                      <a:pt x="174" y="34"/>
                    </a:lnTo>
                    <a:lnTo>
                      <a:pt x="175" y="37"/>
                    </a:lnTo>
                    <a:lnTo>
                      <a:pt x="175" y="39"/>
                    </a:lnTo>
                    <a:lnTo>
                      <a:pt x="175" y="39"/>
                    </a:lnTo>
                    <a:lnTo>
                      <a:pt x="174" y="42"/>
                    </a:lnTo>
                    <a:lnTo>
                      <a:pt x="171" y="46"/>
                    </a:lnTo>
                    <a:lnTo>
                      <a:pt x="171" y="46"/>
                    </a:lnTo>
                    <a:lnTo>
                      <a:pt x="165" y="47"/>
                    </a:lnTo>
                    <a:lnTo>
                      <a:pt x="162" y="47"/>
                    </a:lnTo>
                    <a:lnTo>
                      <a:pt x="160" y="47"/>
                    </a:lnTo>
                    <a:lnTo>
                      <a:pt x="160" y="47"/>
                    </a:lnTo>
                    <a:lnTo>
                      <a:pt x="158" y="45"/>
                    </a:lnTo>
                    <a:lnTo>
                      <a:pt x="157" y="45"/>
                    </a:lnTo>
                    <a:lnTo>
                      <a:pt x="157" y="46"/>
                    </a:lnTo>
                    <a:lnTo>
                      <a:pt x="157" y="46"/>
                    </a:lnTo>
                    <a:lnTo>
                      <a:pt x="157" y="49"/>
                    </a:lnTo>
                    <a:lnTo>
                      <a:pt x="157" y="51"/>
                    </a:lnTo>
                    <a:lnTo>
                      <a:pt x="157" y="51"/>
                    </a:lnTo>
                    <a:lnTo>
                      <a:pt x="158" y="54"/>
                    </a:lnTo>
                    <a:lnTo>
                      <a:pt x="157" y="57"/>
                    </a:lnTo>
                    <a:lnTo>
                      <a:pt x="157" y="57"/>
                    </a:lnTo>
                    <a:lnTo>
                      <a:pt x="157" y="60"/>
                    </a:lnTo>
                    <a:lnTo>
                      <a:pt x="156" y="63"/>
                    </a:lnTo>
                    <a:lnTo>
                      <a:pt x="156" y="63"/>
                    </a:lnTo>
                    <a:lnTo>
                      <a:pt x="155" y="65"/>
                    </a:lnTo>
                    <a:lnTo>
                      <a:pt x="153" y="65"/>
                    </a:lnTo>
                    <a:lnTo>
                      <a:pt x="151" y="66"/>
                    </a:lnTo>
                    <a:lnTo>
                      <a:pt x="151" y="66"/>
                    </a:lnTo>
                    <a:lnTo>
                      <a:pt x="149" y="65"/>
                    </a:lnTo>
                    <a:lnTo>
                      <a:pt x="148" y="64"/>
                    </a:lnTo>
                    <a:lnTo>
                      <a:pt x="147" y="63"/>
                    </a:lnTo>
                    <a:lnTo>
                      <a:pt x="147" y="63"/>
                    </a:lnTo>
                    <a:lnTo>
                      <a:pt x="147" y="63"/>
                    </a:lnTo>
                    <a:lnTo>
                      <a:pt x="146" y="65"/>
                    </a:lnTo>
                    <a:lnTo>
                      <a:pt x="145" y="67"/>
                    </a:lnTo>
                    <a:lnTo>
                      <a:pt x="145" y="67"/>
                    </a:lnTo>
                    <a:lnTo>
                      <a:pt x="146" y="69"/>
                    </a:lnTo>
                    <a:lnTo>
                      <a:pt x="147" y="70"/>
                    </a:lnTo>
                    <a:lnTo>
                      <a:pt x="147" y="71"/>
                    </a:lnTo>
                    <a:lnTo>
                      <a:pt x="147" y="71"/>
                    </a:lnTo>
                    <a:lnTo>
                      <a:pt x="146" y="73"/>
                    </a:lnTo>
                    <a:lnTo>
                      <a:pt x="146" y="75"/>
                    </a:lnTo>
                    <a:lnTo>
                      <a:pt x="146" y="75"/>
                    </a:lnTo>
                    <a:lnTo>
                      <a:pt x="147" y="76"/>
                    </a:lnTo>
                    <a:lnTo>
                      <a:pt x="148" y="77"/>
                    </a:lnTo>
                    <a:lnTo>
                      <a:pt x="149" y="77"/>
                    </a:lnTo>
                    <a:lnTo>
                      <a:pt x="149" y="77"/>
                    </a:lnTo>
                    <a:lnTo>
                      <a:pt x="149" y="76"/>
                    </a:lnTo>
                    <a:lnTo>
                      <a:pt x="150" y="76"/>
                    </a:lnTo>
                    <a:lnTo>
                      <a:pt x="151" y="76"/>
                    </a:lnTo>
                    <a:lnTo>
                      <a:pt x="151" y="76"/>
                    </a:lnTo>
                    <a:lnTo>
                      <a:pt x="152" y="78"/>
                    </a:lnTo>
                    <a:lnTo>
                      <a:pt x="152" y="80"/>
                    </a:lnTo>
                    <a:lnTo>
                      <a:pt x="152" y="80"/>
                    </a:lnTo>
                    <a:lnTo>
                      <a:pt x="153" y="85"/>
                    </a:lnTo>
                    <a:lnTo>
                      <a:pt x="153" y="89"/>
                    </a:lnTo>
                    <a:lnTo>
                      <a:pt x="153" y="91"/>
                    </a:lnTo>
                    <a:lnTo>
                      <a:pt x="153" y="91"/>
                    </a:lnTo>
                    <a:lnTo>
                      <a:pt x="150" y="97"/>
                    </a:lnTo>
                    <a:lnTo>
                      <a:pt x="147" y="102"/>
                    </a:lnTo>
                    <a:lnTo>
                      <a:pt x="147" y="102"/>
                    </a:lnTo>
                    <a:lnTo>
                      <a:pt x="143" y="105"/>
                    </a:lnTo>
                    <a:lnTo>
                      <a:pt x="140" y="106"/>
                    </a:lnTo>
                    <a:lnTo>
                      <a:pt x="140" y="106"/>
                    </a:lnTo>
                    <a:lnTo>
                      <a:pt x="138" y="107"/>
                    </a:lnTo>
                    <a:lnTo>
                      <a:pt x="137" y="108"/>
                    </a:lnTo>
                    <a:lnTo>
                      <a:pt x="137" y="110"/>
                    </a:lnTo>
                    <a:lnTo>
                      <a:pt x="137" y="110"/>
                    </a:lnTo>
                    <a:lnTo>
                      <a:pt x="135" y="113"/>
                    </a:lnTo>
                    <a:lnTo>
                      <a:pt x="132" y="116"/>
                    </a:lnTo>
                    <a:lnTo>
                      <a:pt x="126" y="122"/>
                    </a:lnTo>
                    <a:lnTo>
                      <a:pt x="126" y="122"/>
                    </a:lnTo>
                    <a:lnTo>
                      <a:pt x="120" y="125"/>
                    </a:lnTo>
                    <a:lnTo>
                      <a:pt x="114" y="128"/>
                    </a:lnTo>
                    <a:lnTo>
                      <a:pt x="114" y="128"/>
                    </a:lnTo>
                    <a:lnTo>
                      <a:pt x="108" y="131"/>
                    </a:lnTo>
                    <a:lnTo>
                      <a:pt x="108" y="131"/>
                    </a:lnTo>
                    <a:lnTo>
                      <a:pt x="104" y="130"/>
                    </a:lnTo>
                    <a:lnTo>
                      <a:pt x="101" y="130"/>
                    </a:lnTo>
                    <a:lnTo>
                      <a:pt x="99" y="128"/>
                    </a:lnTo>
                    <a:lnTo>
                      <a:pt x="99" y="128"/>
                    </a:lnTo>
                    <a:lnTo>
                      <a:pt x="99" y="124"/>
                    </a:lnTo>
                    <a:lnTo>
                      <a:pt x="98" y="123"/>
                    </a:lnTo>
                    <a:lnTo>
                      <a:pt x="98" y="123"/>
                    </a:lnTo>
                    <a:lnTo>
                      <a:pt x="96" y="119"/>
                    </a:lnTo>
                    <a:lnTo>
                      <a:pt x="95" y="118"/>
                    </a:lnTo>
                    <a:lnTo>
                      <a:pt x="93" y="117"/>
                    </a:lnTo>
                    <a:lnTo>
                      <a:pt x="93" y="117"/>
                    </a:lnTo>
                    <a:lnTo>
                      <a:pt x="92" y="118"/>
                    </a:lnTo>
                    <a:lnTo>
                      <a:pt x="91" y="119"/>
                    </a:lnTo>
                    <a:lnTo>
                      <a:pt x="90" y="123"/>
                    </a:lnTo>
                    <a:lnTo>
                      <a:pt x="90" y="123"/>
                    </a:lnTo>
                    <a:lnTo>
                      <a:pt x="90" y="126"/>
                    </a:lnTo>
                    <a:lnTo>
                      <a:pt x="92" y="129"/>
                    </a:lnTo>
                    <a:lnTo>
                      <a:pt x="92" y="129"/>
                    </a:lnTo>
                    <a:lnTo>
                      <a:pt x="94" y="131"/>
                    </a:lnTo>
                    <a:lnTo>
                      <a:pt x="97" y="131"/>
                    </a:lnTo>
                    <a:lnTo>
                      <a:pt x="97" y="131"/>
                    </a:lnTo>
                    <a:lnTo>
                      <a:pt x="100" y="131"/>
                    </a:lnTo>
                    <a:lnTo>
                      <a:pt x="104" y="131"/>
                    </a:lnTo>
                    <a:lnTo>
                      <a:pt x="104" y="131"/>
                    </a:lnTo>
                    <a:lnTo>
                      <a:pt x="105" y="134"/>
                    </a:lnTo>
                    <a:lnTo>
                      <a:pt x="107" y="135"/>
                    </a:lnTo>
                    <a:lnTo>
                      <a:pt x="109" y="136"/>
                    </a:lnTo>
                    <a:lnTo>
                      <a:pt x="109" y="136"/>
                    </a:lnTo>
                    <a:lnTo>
                      <a:pt x="111" y="136"/>
                    </a:lnTo>
                    <a:lnTo>
                      <a:pt x="113" y="137"/>
                    </a:lnTo>
                    <a:lnTo>
                      <a:pt x="115" y="138"/>
                    </a:lnTo>
                    <a:lnTo>
                      <a:pt x="116" y="138"/>
                    </a:lnTo>
                    <a:lnTo>
                      <a:pt x="116" y="138"/>
                    </a:lnTo>
                    <a:lnTo>
                      <a:pt x="116" y="137"/>
                    </a:lnTo>
                    <a:lnTo>
                      <a:pt x="116" y="135"/>
                    </a:lnTo>
                    <a:lnTo>
                      <a:pt x="116" y="134"/>
                    </a:lnTo>
                    <a:lnTo>
                      <a:pt x="117" y="132"/>
                    </a:lnTo>
                    <a:lnTo>
                      <a:pt x="117" y="132"/>
                    </a:lnTo>
                    <a:lnTo>
                      <a:pt x="119" y="130"/>
                    </a:lnTo>
                    <a:lnTo>
                      <a:pt x="123" y="129"/>
                    </a:lnTo>
                    <a:lnTo>
                      <a:pt x="126" y="128"/>
                    </a:lnTo>
                    <a:lnTo>
                      <a:pt x="128" y="128"/>
                    </a:lnTo>
                    <a:lnTo>
                      <a:pt x="128" y="128"/>
                    </a:lnTo>
                    <a:lnTo>
                      <a:pt x="127" y="130"/>
                    </a:lnTo>
                    <a:lnTo>
                      <a:pt x="128" y="131"/>
                    </a:lnTo>
                    <a:lnTo>
                      <a:pt x="130" y="131"/>
                    </a:lnTo>
                    <a:lnTo>
                      <a:pt x="130" y="131"/>
                    </a:lnTo>
                    <a:lnTo>
                      <a:pt x="136" y="131"/>
                    </a:lnTo>
                    <a:lnTo>
                      <a:pt x="138" y="131"/>
                    </a:lnTo>
                    <a:lnTo>
                      <a:pt x="138" y="131"/>
                    </a:lnTo>
                    <a:lnTo>
                      <a:pt x="138" y="131"/>
                    </a:lnTo>
                    <a:lnTo>
                      <a:pt x="135" y="132"/>
                    </a:lnTo>
                    <a:lnTo>
                      <a:pt x="133" y="133"/>
                    </a:lnTo>
                    <a:lnTo>
                      <a:pt x="133" y="134"/>
                    </a:lnTo>
                    <a:lnTo>
                      <a:pt x="133" y="134"/>
                    </a:lnTo>
                    <a:lnTo>
                      <a:pt x="133" y="138"/>
                    </a:lnTo>
                    <a:lnTo>
                      <a:pt x="133" y="141"/>
                    </a:lnTo>
                    <a:lnTo>
                      <a:pt x="133" y="141"/>
                    </a:lnTo>
                    <a:lnTo>
                      <a:pt x="131" y="147"/>
                    </a:lnTo>
                    <a:lnTo>
                      <a:pt x="131" y="147"/>
                    </a:lnTo>
                    <a:lnTo>
                      <a:pt x="131" y="149"/>
                    </a:lnTo>
                    <a:lnTo>
                      <a:pt x="129" y="150"/>
                    </a:lnTo>
                    <a:lnTo>
                      <a:pt x="129" y="150"/>
                    </a:lnTo>
                    <a:lnTo>
                      <a:pt x="124" y="153"/>
                    </a:lnTo>
                    <a:lnTo>
                      <a:pt x="121" y="155"/>
                    </a:lnTo>
                    <a:lnTo>
                      <a:pt x="121" y="155"/>
                    </a:lnTo>
                    <a:lnTo>
                      <a:pt x="118" y="156"/>
                    </a:lnTo>
                    <a:lnTo>
                      <a:pt x="115" y="157"/>
                    </a:lnTo>
                    <a:lnTo>
                      <a:pt x="115" y="157"/>
                    </a:lnTo>
                    <a:lnTo>
                      <a:pt x="110" y="158"/>
                    </a:lnTo>
                    <a:lnTo>
                      <a:pt x="110" y="158"/>
                    </a:lnTo>
                    <a:lnTo>
                      <a:pt x="108" y="158"/>
                    </a:lnTo>
                    <a:lnTo>
                      <a:pt x="106" y="158"/>
                    </a:lnTo>
                    <a:lnTo>
                      <a:pt x="106" y="158"/>
                    </a:lnTo>
                    <a:lnTo>
                      <a:pt x="101" y="158"/>
                    </a:lnTo>
                    <a:lnTo>
                      <a:pt x="99" y="158"/>
                    </a:lnTo>
                    <a:lnTo>
                      <a:pt x="98" y="159"/>
                    </a:lnTo>
                    <a:lnTo>
                      <a:pt x="98" y="159"/>
                    </a:lnTo>
                    <a:lnTo>
                      <a:pt x="98" y="160"/>
                    </a:lnTo>
                    <a:lnTo>
                      <a:pt x="98" y="161"/>
                    </a:lnTo>
                    <a:lnTo>
                      <a:pt x="96" y="162"/>
                    </a:lnTo>
                    <a:lnTo>
                      <a:pt x="96" y="162"/>
                    </a:lnTo>
                    <a:lnTo>
                      <a:pt x="92" y="164"/>
                    </a:lnTo>
                    <a:lnTo>
                      <a:pt x="88" y="164"/>
                    </a:lnTo>
                    <a:lnTo>
                      <a:pt x="88" y="164"/>
                    </a:lnTo>
                    <a:lnTo>
                      <a:pt x="86" y="164"/>
                    </a:lnTo>
                    <a:lnTo>
                      <a:pt x="84" y="163"/>
                    </a:lnTo>
                    <a:lnTo>
                      <a:pt x="84" y="163"/>
                    </a:lnTo>
                    <a:lnTo>
                      <a:pt x="83" y="161"/>
                    </a:lnTo>
                    <a:lnTo>
                      <a:pt x="82" y="160"/>
                    </a:lnTo>
                    <a:lnTo>
                      <a:pt x="82" y="160"/>
                    </a:lnTo>
                    <a:lnTo>
                      <a:pt x="79" y="159"/>
                    </a:lnTo>
                    <a:lnTo>
                      <a:pt x="76" y="159"/>
                    </a:lnTo>
                    <a:lnTo>
                      <a:pt x="76" y="159"/>
                    </a:lnTo>
                    <a:lnTo>
                      <a:pt x="76" y="159"/>
                    </a:lnTo>
                    <a:lnTo>
                      <a:pt x="77" y="158"/>
                    </a:lnTo>
                    <a:lnTo>
                      <a:pt x="79" y="156"/>
                    </a:lnTo>
                    <a:lnTo>
                      <a:pt x="79" y="156"/>
                    </a:lnTo>
                    <a:lnTo>
                      <a:pt x="81" y="156"/>
                    </a:lnTo>
                    <a:lnTo>
                      <a:pt x="81" y="156"/>
                    </a:lnTo>
                    <a:lnTo>
                      <a:pt x="82" y="156"/>
                    </a:lnTo>
                    <a:lnTo>
                      <a:pt x="82" y="156"/>
                    </a:lnTo>
                    <a:lnTo>
                      <a:pt x="83" y="158"/>
                    </a:lnTo>
                    <a:lnTo>
                      <a:pt x="84" y="158"/>
                    </a:lnTo>
                    <a:lnTo>
                      <a:pt x="84" y="158"/>
                    </a:lnTo>
                    <a:lnTo>
                      <a:pt x="85" y="157"/>
                    </a:lnTo>
                    <a:lnTo>
                      <a:pt x="86" y="154"/>
                    </a:lnTo>
                    <a:lnTo>
                      <a:pt x="86" y="152"/>
                    </a:lnTo>
                    <a:lnTo>
                      <a:pt x="85" y="150"/>
                    </a:lnTo>
                    <a:lnTo>
                      <a:pt x="85" y="150"/>
                    </a:lnTo>
                    <a:lnTo>
                      <a:pt x="81" y="152"/>
                    </a:lnTo>
                    <a:lnTo>
                      <a:pt x="78" y="152"/>
                    </a:lnTo>
                    <a:lnTo>
                      <a:pt x="74" y="149"/>
                    </a:lnTo>
                    <a:lnTo>
                      <a:pt x="74" y="149"/>
                    </a:lnTo>
                    <a:lnTo>
                      <a:pt x="72" y="147"/>
                    </a:lnTo>
                    <a:lnTo>
                      <a:pt x="69" y="145"/>
                    </a:lnTo>
                    <a:lnTo>
                      <a:pt x="68" y="142"/>
                    </a:lnTo>
                    <a:lnTo>
                      <a:pt x="68" y="140"/>
                    </a:lnTo>
                    <a:lnTo>
                      <a:pt x="68" y="140"/>
                    </a:lnTo>
                    <a:lnTo>
                      <a:pt x="71" y="138"/>
                    </a:lnTo>
                    <a:lnTo>
                      <a:pt x="72" y="137"/>
                    </a:lnTo>
                    <a:lnTo>
                      <a:pt x="72" y="136"/>
                    </a:lnTo>
                    <a:lnTo>
                      <a:pt x="72" y="136"/>
                    </a:lnTo>
                    <a:lnTo>
                      <a:pt x="73" y="134"/>
                    </a:lnTo>
                    <a:lnTo>
                      <a:pt x="72" y="134"/>
                    </a:lnTo>
                    <a:lnTo>
                      <a:pt x="72" y="134"/>
                    </a:lnTo>
                    <a:lnTo>
                      <a:pt x="71" y="132"/>
                    </a:lnTo>
                    <a:lnTo>
                      <a:pt x="71" y="132"/>
                    </a:lnTo>
                    <a:lnTo>
                      <a:pt x="69" y="131"/>
                    </a:lnTo>
                    <a:lnTo>
                      <a:pt x="69" y="131"/>
                    </a:lnTo>
                    <a:lnTo>
                      <a:pt x="65" y="129"/>
                    </a:lnTo>
                    <a:lnTo>
                      <a:pt x="63" y="128"/>
                    </a:lnTo>
                    <a:lnTo>
                      <a:pt x="62" y="127"/>
                    </a:lnTo>
                    <a:lnTo>
                      <a:pt x="62" y="127"/>
                    </a:lnTo>
                    <a:lnTo>
                      <a:pt x="61" y="130"/>
                    </a:lnTo>
                    <a:lnTo>
                      <a:pt x="61" y="132"/>
                    </a:lnTo>
                    <a:lnTo>
                      <a:pt x="61" y="132"/>
                    </a:lnTo>
                    <a:lnTo>
                      <a:pt x="60" y="135"/>
                    </a:lnTo>
                    <a:lnTo>
                      <a:pt x="60" y="136"/>
                    </a:lnTo>
                    <a:lnTo>
                      <a:pt x="59" y="138"/>
                    </a:lnTo>
                    <a:lnTo>
                      <a:pt x="59" y="138"/>
                    </a:lnTo>
                    <a:lnTo>
                      <a:pt x="55" y="140"/>
                    </a:lnTo>
                    <a:lnTo>
                      <a:pt x="54" y="141"/>
                    </a:lnTo>
                    <a:lnTo>
                      <a:pt x="52" y="142"/>
                    </a:lnTo>
                    <a:lnTo>
                      <a:pt x="52" y="142"/>
                    </a:lnTo>
                    <a:lnTo>
                      <a:pt x="48" y="141"/>
                    </a:lnTo>
                    <a:lnTo>
                      <a:pt x="45" y="141"/>
                    </a:lnTo>
                    <a:lnTo>
                      <a:pt x="45" y="141"/>
                    </a:lnTo>
                    <a:lnTo>
                      <a:pt x="44" y="145"/>
                    </a:lnTo>
                    <a:lnTo>
                      <a:pt x="43" y="147"/>
                    </a:lnTo>
                    <a:lnTo>
                      <a:pt x="43" y="148"/>
                    </a:lnTo>
                    <a:lnTo>
                      <a:pt x="43" y="148"/>
                    </a:lnTo>
                    <a:lnTo>
                      <a:pt x="45" y="150"/>
                    </a:lnTo>
                    <a:lnTo>
                      <a:pt x="45" y="152"/>
                    </a:lnTo>
                    <a:lnTo>
                      <a:pt x="45" y="152"/>
                    </a:lnTo>
                    <a:lnTo>
                      <a:pt x="43" y="155"/>
                    </a:lnTo>
                    <a:lnTo>
                      <a:pt x="42" y="156"/>
                    </a:lnTo>
                    <a:lnTo>
                      <a:pt x="40" y="157"/>
                    </a:lnTo>
                    <a:lnTo>
                      <a:pt x="40" y="157"/>
                    </a:lnTo>
                    <a:lnTo>
                      <a:pt x="36" y="159"/>
                    </a:lnTo>
                    <a:lnTo>
                      <a:pt x="34" y="160"/>
                    </a:lnTo>
                    <a:lnTo>
                      <a:pt x="32" y="160"/>
                    </a:lnTo>
                    <a:lnTo>
                      <a:pt x="32" y="160"/>
                    </a:lnTo>
                    <a:lnTo>
                      <a:pt x="28" y="158"/>
                    </a:lnTo>
                    <a:lnTo>
                      <a:pt x="26" y="157"/>
                    </a:lnTo>
                    <a:lnTo>
                      <a:pt x="25" y="157"/>
                    </a:lnTo>
                    <a:lnTo>
                      <a:pt x="25" y="157"/>
                    </a:lnTo>
                    <a:lnTo>
                      <a:pt x="25" y="160"/>
                    </a:lnTo>
                    <a:lnTo>
                      <a:pt x="25" y="161"/>
                    </a:lnTo>
                    <a:lnTo>
                      <a:pt x="24" y="162"/>
                    </a:lnTo>
                    <a:lnTo>
                      <a:pt x="24" y="162"/>
                    </a:lnTo>
                    <a:lnTo>
                      <a:pt x="20" y="163"/>
                    </a:lnTo>
                    <a:lnTo>
                      <a:pt x="19" y="164"/>
                    </a:lnTo>
                    <a:lnTo>
                      <a:pt x="19" y="165"/>
                    </a:lnTo>
                    <a:lnTo>
                      <a:pt x="19" y="165"/>
                    </a:lnTo>
                    <a:lnTo>
                      <a:pt x="21" y="166"/>
                    </a:lnTo>
                    <a:lnTo>
                      <a:pt x="23" y="167"/>
                    </a:lnTo>
                    <a:lnTo>
                      <a:pt x="23" y="167"/>
                    </a:lnTo>
                    <a:lnTo>
                      <a:pt x="23" y="169"/>
                    </a:lnTo>
                    <a:lnTo>
                      <a:pt x="23" y="171"/>
                    </a:lnTo>
                    <a:lnTo>
                      <a:pt x="25" y="171"/>
                    </a:lnTo>
                    <a:lnTo>
                      <a:pt x="25" y="171"/>
                    </a:lnTo>
                    <a:lnTo>
                      <a:pt x="26" y="170"/>
                    </a:lnTo>
                    <a:lnTo>
                      <a:pt x="27" y="169"/>
                    </a:lnTo>
                    <a:lnTo>
                      <a:pt x="28" y="168"/>
                    </a:lnTo>
                    <a:lnTo>
                      <a:pt x="29" y="168"/>
                    </a:lnTo>
                    <a:lnTo>
                      <a:pt x="29" y="168"/>
                    </a:lnTo>
                    <a:lnTo>
                      <a:pt x="33" y="169"/>
                    </a:lnTo>
                    <a:lnTo>
                      <a:pt x="35" y="169"/>
                    </a:lnTo>
                    <a:lnTo>
                      <a:pt x="35" y="170"/>
                    </a:lnTo>
                    <a:lnTo>
                      <a:pt x="35" y="170"/>
                    </a:lnTo>
                    <a:lnTo>
                      <a:pt x="35" y="172"/>
                    </a:lnTo>
                    <a:lnTo>
                      <a:pt x="34" y="172"/>
                    </a:lnTo>
                    <a:lnTo>
                      <a:pt x="34" y="172"/>
                    </a:lnTo>
                    <a:lnTo>
                      <a:pt x="32" y="172"/>
                    </a:lnTo>
                    <a:lnTo>
                      <a:pt x="31" y="172"/>
                    </a:lnTo>
                    <a:lnTo>
                      <a:pt x="31" y="172"/>
                    </a:lnTo>
                    <a:lnTo>
                      <a:pt x="29" y="175"/>
                    </a:lnTo>
                    <a:lnTo>
                      <a:pt x="29" y="176"/>
                    </a:lnTo>
                    <a:lnTo>
                      <a:pt x="29" y="178"/>
                    </a:lnTo>
                    <a:lnTo>
                      <a:pt x="29" y="178"/>
                    </a:lnTo>
                    <a:lnTo>
                      <a:pt x="30" y="179"/>
                    </a:lnTo>
                    <a:lnTo>
                      <a:pt x="30" y="179"/>
                    </a:lnTo>
                    <a:lnTo>
                      <a:pt x="31" y="179"/>
                    </a:lnTo>
                    <a:lnTo>
                      <a:pt x="31" y="179"/>
                    </a:lnTo>
                    <a:lnTo>
                      <a:pt x="31" y="176"/>
                    </a:lnTo>
                    <a:lnTo>
                      <a:pt x="32" y="175"/>
                    </a:lnTo>
                    <a:lnTo>
                      <a:pt x="33" y="175"/>
                    </a:lnTo>
                    <a:lnTo>
                      <a:pt x="33" y="175"/>
                    </a:lnTo>
                    <a:lnTo>
                      <a:pt x="36" y="177"/>
                    </a:lnTo>
                    <a:lnTo>
                      <a:pt x="37" y="178"/>
                    </a:lnTo>
                    <a:lnTo>
                      <a:pt x="40" y="177"/>
                    </a:lnTo>
                    <a:lnTo>
                      <a:pt x="40" y="177"/>
                    </a:lnTo>
                    <a:lnTo>
                      <a:pt x="43" y="175"/>
                    </a:lnTo>
                    <a:lnTo>
                      <a:pt x="45" y="174"/>
                    </a:lnTo>
                    <a:lnTo>
                      <a:pt x="45" y="174"/>
                    </a:lnTo>
                    <a:lnTo>
                      <a:pt x="45" y="174"/>
                    </a:lnTo>
                    <a:lnTo>
                      <a:pt x="45" y="176"/>
                    </a:lnTo>
                    <a:lnTo>
                      <a:pt x="44" y="178"/>
                    </a:lnTo>
                    <a:lnTo>
                      <a:pt x="44" y="178"/>
                    </a:lnTo>
                    <a:lnTo>
                      <a:pt x="42" y="180"/>
                    </a:lnTo>
                    <a:lnTo>
                      <a:pt x="41" y="184"/>
                    </a:lnTo>
                    <a:lnTo>
                      <a:pt x="41" y="184"/>
                    </a:lnTo>
                    <a:lnTo>
                      <a:pt x="36" y="185"/>
                    </a:lnTo>
                    <a:lnTo>
                      <a:pt x="34" y="186"/>
                    </a:lnTo>
                    <a:lnTo>
                      <a:pt x="33" y="187"/>
                    </a:lnTo>
                    <a:lnTo>
                      <a:pt x="33" y="187"/>
                    </a:lnTo>
                    <a:lnTo>
                      <a:pt x="33" y="188"/>
                    </a:lnTo>
                    <a:lnTo>
                      <a:pt x="34" y="189"/>
                    </a:lnTo>
                    <a:lnTo>
                      <a:pt x="36" y="190"/>
                    </a:lnTo>
                    <a:lnTo>
                      <a:pt x="36" y="190"/>
                    </a:lnTo>
                    <a:lnTo>
                      <a:pt x="35" y="191"/>
                    </a:lnTo>
                    <a:lnTo>
                      <a:pt x="33" y="193"/>
                    </a:lnTo>
                    <a:lnTo>
                      <a:pt x="31" y="194"/>
                    </a:lnTo>
                    <a:lnTo>
                      <a:pt x="29" y="195"/>
                    </a:lnTo>
                    <a:lnTo>
                      <a:pt x="29" y="195"/>
                    </a:lnTo>
                    <a:lnTo>
                      <a:pt x="27" y="194"/>
                    </a:lnTo>
                    <a:lnTo>
                      <a:pt x="26" y="193"/>
                    </a:lnTo>
                    <a:lnTo>
                      <a:pt x="25" y="192"/>
                    </a:lnTo>
                    <a:lnTo>
                      <a:pt x="24" y="191"/>
                    </a:lnTo>
                    <a:lnTo>
                      <a:pt x="24" y="191"/>
                    </a:lnTo>
                    <a:lnTo>
                      <a:pt x="23" y="193"/>
                    </a:lnTo>
                    <a:lnTo>
                      <a:pt x="20" y="195"/>
                    </a:lnTo>
                    <a:lnTo>
                      <a:pt x="20" y="195"/>
                    </a:lnTo>
                    <a:lnTo>
                      <a:pt x="16" y="196"/>
                    </a:lnTo>
                    <a:lnTo>
                      <a:pt x="13" y="196"/>
                    </a:lnTo>
                    <a:lnTo>
                      <a:pt x="12" y="197"/>
                    </a:lnTo>
                    <a:lnTo>
                      <a:pt x="12" y="197"/>
                    </a:lnTo>
                    <a:lnTo>
                      <a:pt x="8" y="199"/>
                    </a:lnTo>
                    <a:lnTo>
                      <a:pt x="6" y="200"/>
                    </a:lnTo>
                    <a:lnTo>
                      <a:pt x="3" y="202"/>
                    </a:lnTo>
                    <a:lnTo>
                      <a:pt x="3" y="202"/>
                    </a:lnTo>
                    <a:lnTo>
                      <a:pt x="0" y="211"/>
                    </a:lnTo>
                    <a:lnTo>
                      <a:pt x="0" y="211"/>
                    </a:lnTo>
                    <a:lnTo>
                      <a:pt x="2" y="212"/>
                    </a:lnTo>
                    <a:lnTo>
                      <a:pt x="6" y="212"/>
                    </a:lnTo>
                    <a:lnTo>
                      <a:pt x="6" y="212"/>
                    </a:lnTo>
                    <a:lnTo>
                      <a:pt x="13" y="212"/>
                    </a:lnTo>
                    <a:lnTo>
                      <a:pt x="20" y="212"/>
                    </a:lnTo>
                    <a:lnTo>
                      <a:pt x="20" y="212"/>
                    </a:lnTo>
                    <a:lnTo>
                      <a:pt x="21" y="211"/>
                    </a:lnTo>
                    <a:lnTo>
                      <a:pt x="23" y="210"/>
                    </a:lnTo>
                    <a:lnTo>
                      <a:pt x="26" y="209"/>
                    </a:lnTo>
                    <a:lnTo>
                      <a:pt x="28" y="208"/>
                    </a:lnTo>
                    <a:lnTo>
                      <a:pt x="28" y="208"/>
                    </a:lnTo>
                    <a:lnTo>
                      <a:pt x="30" y="209"/>
                    </a:lnTo>
                    <a:lnTo>
                      <a:pt x="32" y="210"/>
                    </a:lnTo>
                    <a:lnTo>
                      <a:pt x="34" y="211"/>
                    </a:lnTo>
                    <a:lnTo>
                      <a:pt x="37" y="211"/>
                    </a:lnTo>
                    <a:lnTo>
                      <a:pt x="37" y="211"/>
                    </a:lnTo>
                    <a:lnTo>
                      <a:pt x="42" y="209"/>
                    </a:lnTo>
                    <a:lnTo>
                      <a:pt x="43" y="209"/>
                    </a:lnTo>
                    <a:lnTo>
                      <a:pt x="45" y="210"/>
                    </a:lnTo>
                    <a:lnTo>
                      <a:pt x="45" y="210"/>
                    </a:lnTo>
                    <a:lnTo>
                      <a:pt x="50" y="213"/>
                    </a:lnTo>
                    <a:lnTo>
                      <a:pt x="52" y="213"/>
                    </a:lnTo>
                    <a:lnTo>
                      <a:pt x="54" y="213"/>
                    </a:lnTo>
                    <a:lnTo>
                      <a:pt x="54" y="213"/>
                    </a:lnTo>
                    <a:lnTo>
                      <a:pt x="56" y="209"/>
                    </a:lnTo>
                    <a:lnTo>
                      <a:pt x="58" y="208"/>
                    </a:lnTo>
                    <a:lnTo>
                      <a:pt x="60" y="207"/>
                    </a:lnTo>
                    <a:lnTo>
                      <a:pt x="60" y="207"/>
                    </a:lnTo>
                    <a:lnTo>
                      <a:pt x="64" y="206"/>
                    </a:lnTo>
                    <a:lnTo>
                      <a:pt x="67" y="206"/>
                    </a:lnTo>
                    <a:lnTo>
                      <a:pt x="73" y="208"/>
                    </a:lnTo>
                    <a:lnTo>
                      <a:pt x="73" y="208"/>
                    </a:lnTo>
                    <a:lnTo>
                      <a:pt x="76" y="209"/>
                    </a:lnTo>
                    <a:lnTo>
                      <a:pt x="78" y="209"/>
                    </a:lnTo>
                    <a:lnTo>
                      <a:pt x="78" y="209"/>
                    </a:lnTo>
                    <a:lnTo>
                      <a:pt x="83" y="208"/>
                    </a:lnTo>
                    <a:lnTo>
                      <a:pt x="85" y="208"/>
                    </a:lnTo>
                    <a:lnTo>
                      <a:pt x="87" y="208"/>
                    </a:lnTo>
                    <a:lnTo>
                      <a:pt x="87" y="208"/>
                    </a:lnTo>
                    <a:lnTo>
                      <a:pt x="91" y="212"/>
                    </a:lnTo>
                    <a:lnTo>
                      <a:pt x="93" y="213"/>
                    </a:lnTo>
                    <a:lnTo>
                      <a:pt x="95" y="214"/>
                    </a:lnTo>
                    <a:lnTo>
                      <a:pt x="95" y="214"/>
                    </a:lnTo>
                    <a:lnTo>
                      <a:pt x="98" y="216"/>
                    </a:lnTo>
                    <a:lnTo>
                      <a:pt x="103" y="218"/>
                    </a:lnTo>
                    <a:lnTo>
                      <a:pt x="110" y="223"/>
                    </a:lnTo>
                    <a:lnTo>
                      <a:pt x="110" y="223"/>
                    </a:lnTo>
                    <a:lnTo>
                      <a:pt x="114" y="227"/>
                    </a:lnTo>
                    <a:lnTo>
                      <a:pt x="119" y="228"/>
                    </a:lnTo>
                    <a:lnTo>
                      <a:pt x="119" y="228"/>
                    </a:lnTo>
                    <a:lnTo>
                      <a:pt x="125" y="229"/>
                    </a:lnTo>
                    <a:lnTo>
                      <a:pt x="127" y="229"/>
                    </a:lnTo>
                    <a:lnTo>
                      <a:pt x="129" y="230"/>
                    </a:lnTo>
                    <a:lnTo>
                      <a:pt x="129" y="230"/>
                    </a:lnTo>
                    <a:lnTo>
                      <a:pt x="132" y="233"/>
                    </a:lnTo>
                    <a:lnTo>
                      <a:pt x="135" y="235"/>
                    </a:lnTo>
                    <a:lnTo>
                      <a:pt x="135" y="235"/>
                    </a:lnTo>
                    <a:lnTo>
                      <a:pt x="135" y="236"/>
                    </a:lnTo>
                    <a:lnTo>
                      <a:pt x="135" y="237"/>
                    </a:lnTo>
                    <a:lnTo>
                      <a:pt x="133" y="238"/>
                    </a:lnTo>
                    <a:lnTo>
                      <a:pt x="133" y="239"/>
                    </a:lnTo>
                    <a:lnTo>
                      <a:pt x="133" y="239"/>
                    </a:lnTo>
                    <a:lnTo>
                      <a:pt x="135" y="242"/>
                    </a:lnTo>
                    <a:lnTo>
                      <a:pt x="136" y="242"/>
                    </a:lnTo>
                    <a:lnTo>
                      <a:pt x="137" y="242"/>
                    </a:lnTo>
                    <a:lnTo>
                      <a:pt x="137" y="242"/>
                    </a:lnTo>
                    <a:lnTo>
                      <a:pt x="140" y="240"/>
                    </a:lnTo>
                    <a:lnTo>
                      <a:pt x="142" y="239"/>
                    </a:lnTo>
                    <a:lnTo>
                      <a:pt x="143" y="237"/>
                    </a:lnTo>
                    <a:lnTo>
                      <a:pt x="143" y="237"/>
                    </a:lnTo>
                    <a:lnTo>
                      <a:pt x="145" y="235"/>
                    </a:lnTo>
                    <a:lnTo>
                      <a:pt x="146" y="234"/>
                    </a:lnTo>
                    <a:lnTo>
                      <a:pt x="149" y="232"/>
                    </a:lnTo>
                    <a:lnTo>
                      <a:pt x="149" y="232"/>
                    </a:lnTo>
                    <a:lnTo>
                      <a:pt x="152" y="229"/>
                    </a:lnTo>
                    <a:lnTo>
                      <a:pt x="154" y="228"/>
                    </a:lnTo>
                    <a:lnTo>
                      <a:pt x="156" y="227"/>
                    </a:lnTo>
                    <a:lnTo>
                      <a:pt x="156" y="227"/>
                    </a:lnTo>
                    <a:lnTo>
                      <a:pt x="165" y="223"/>
                    </a:lnTo>
                    <a:lnTo>
                      <a:pt x="170" y="222"/>
                    </a:lnTo>
                    <a:lnTo>
                      <a:pt x="172" y="222"/>
                    </a:lnTo>
                    <a:lnTo>
                      <a:pt x="174" y="223"/>
                    </a:lnTo>
                    <a:lnTo>
                      <a:pt x="174" y="223"/>
                    </a:lnTo>
                    <a:lnTo>
                      <a:pt x="176" y="225"/>
                    </a:lnTo>
                    <a:lnTo>
                      <a:pt x="177" y="228"/>
                    </a:lnTo>
                    <a:lnTo>
                      <a:pt x="178" y="233"/>
                    </a:lnTo>
                    <a:lnTo>
                      <a:pt x="178" y="233"/>
                    </a:lnTo>
                    <a:lnTo>
                      <a:pt x="179" y="239"/>
                    </a:lnTo>
                    <a:lnTo>
                      <a:pt x="180" y="247"/>
                    </a:lnTo>
                    <a:lnTo>
                      <a:pt x="180" y="254"/>
                    </a:lnTo>
                    <a:lnTo>
                      <a:pt x="179" y="260"/>
                    </a:lnTo>
                    <a:lnTo>
                      <a:pt x="179" y="260"/>
                    </a:lnTo>
                    <a:lnTo>
                      <a:pt x="176" y="265"/>
                    </a:lnTo>
                    <a:lnTo>
                      <a:pt x="174" y="266"/>
                    </a:lnTo>
                    <a:lnTo>
                      <a:pt x="172" y="266"/>
                    </a:lnTo>
                    <a:lnTo>
                      <a:pt x="172" y="266"/>
                    </a:lnTo>
                    <a:lnTo>
                      <a:pt x="170" y="265"/>
                    </a:lnTo>
                    <a:lnTo>
                      <a:pt x="169" y="266"/>
                    </a:lnTo>
                    <a:lnTo>
                      <a:pt x="168" y="267"/>
                    </a:lnTo>
                    <a:lnTo>
                      <a:pt x="168" y="267"/>
                    </a:lnTo>
                    <a:lnTo>
                      <a:pt x="168" y="271"/>
                    </a:lnTo>
                    <a:lnTo>
                      <a:pt x="167" y="272"/>
                    </a:lnTo>
                    <a:lnTo>
                      <a:pt x="164" y="272"/>
                    </a:lnTo>
                    <a:lnTo>
                      <a:pt x="164" y="272"/>
                    </a:lnTo>
                    <a:lnTo>
                      <a:pt x="158" y="271"/>
                    </a:lnTo>
                    <a:lnTo>
                      <a:pt x="157" y="271"/>
                    </a:lnTo>
                    <a:lnTo>
                      <a:pt x="157" y="272"/>
                    </a:lnTo>
                    <a:lnTo>
                      <a:pt x="157" y="272"/>
                    </a:lnTo>
                    <a:lnTo>
                      <a:pt x="159" y="275"/>
                    </a:lnTo>
                    <a:lnTo>
                      <a:pt x="160" y="277"/>
                    </a:lnTo>
                    <a:lnTo>
                      <a:pt x="159" y="281"/>
                    </a:lnTo>
                    <a:lnTo>
                      <a:pt x="157" y="282"/>
                    </a:lnTo>
                    <a:lnTo>
                      <a:pt x="157" y="282"/>
                    </a:lnTo>
                    <a:lnTo>
                      <a:pt x="152" y="282"/>
                    </a:lnTo>
                    <a:lnTo>
                      <a:pt x="151" y="283"/>
                    </a:lnTo>
                    <a:lnTo>
                      <a:pt x="149" y="285"/>
                    </a:lnTo>
                    <a:lnTo>
                      <a:pt x="149" y="285"/>
                    </a:lnTo>
                    <a:lnTo>
                      <a:pt x="150" y="286"/>
                    </a:lnTo>
                    <a:lnTo>
                      <a:pt x="152" y="287"/>
                    </a:lnTo>
                    <a:lnTo>
                      <a:pt x="153" y="288"/>
                    </a:lnTo>
                    <a:lnTo>
                      <a:pt x="153" y="289"/>
                    </a:lnTo>
                    <a:lnTo>
                      <a:pt x="153" y="289"/>
                    </a:lnTo>
                    <a:lnTo>
                      <a:pt x="153" y="289"/>
                    </a:lnTo>
                    <a:lnTo>
                      <a:pt x="149" y="290"/>
                    </a:lnTo>
                    <a:lnTo>
                      <a:pt x="148" y="291"/>
                    </a:lnTo>
                    <a:lnTo>
                      <a:pt x="147" y="292"/>
                    </a:lnTo>
                    <a:lnTo>
                      <a:pt x="147" y="292"/>
                    </a:lnTo>
                    <a:lnTo>
                      <a:pt x="147" y="296"/>
                    </a:lnTo>
                    <a:lnTo>
                      <a:pt x="146" y="297"/>
                    </a:lnTo>
                    <a:lnTo>
                      <a:pt x="145" y="298"/>
                    </a:lnTo>
                    <a:lnTo>
                      <a:pt x="145" y="298"/>
                    </a:lnTo>
                    <a:lnTo>
                      <a:pt x="143" y="297"/>
                    </a:lnTo>
                    <a:lnTo>
                      <a:pt x="142" y="295"/>
                    </a:lnTo>
                    <a:lnTo>
                      <a:pt x="141" y="293"/>
                    </a:lnTo>
                    <a:lnTo>
                      <a:pt x="142" y="292"/>
                    </a:lnTo>
                    <a:lnTo>
                      <a:pt x="142" y="292"/>
                    </a:lnTo>
                    <a:lnTo>
                      <a:pt x="143" y="289"/>
                    </a:lnTo>
                    <a:lnTo>
                      <a:pt x="143" y="288"/>
                    </a:lnTo>
                    <a:lnTo>
                      <a:pt x="142" y="288"/>
                    </a:lnTo>
                    <a:lnTo>
                      <a:pt x="142" y="288"/>
                    </a:lnTo>
                    <a:lnTo>
                      <a:pt x="140" y="287"/>
                    </a:lnTo>
                    <a:lnTo>
                      <a:pt x="140" y="296"/>
                    </a:lnTo>
                    <a:lnTo>
                      <a:pt x="136" y="296"/>
                    </a:lnTo>
                    <a:lnTo>
                      <a:pt x="136" y="296"/>
                    </a:lnTo>
                    <a:lnTo>
                      <a:pt x="136" y="300"/>
                    </a:lnTo>
                    <a:lnTo>
                      <a:pt x="135" y="303"/>
                    </a:lnTo>
                    <a:lnTo>
                      <a:pt x="133" y="304"/>
                    </a:lnTo>
                    <a:lnTo>
                      <a:pt x="133" y="304"/>
                    </a:lnTo>
                    <a:lnTo>
                      <a:pt x="132" y="304"/>
                    </a:lnTo>
                    <a:lnTo>
                      <a:pt x="131" y="303"/>
                    </a:lnTo>
                    <a:lnTo>
                      <a:pt x="130" y="302"/>
                    </a:lnTo>
                    <a:lnTo>
                      <a:pt x="130" y="302"/>
                    </a:lnTo>
                    <a:lnTo>
                      <a:pt x="128" y="300"/>
                    </a:lnTo>
                    <a:lnTo>
                      <a:pt x="127" y="300"/>
                    </a:lnTo>
                    <a:lnTo>
                      <a:pt x="126" y="301"/>
                    </a:lnTo>
                    <a:lnTo>
                      <a:pt x="126" y="301"/>
                    </a:lnTo>
                    <a:lnTo>
                      <a:pt x="126" y="304"/>
                    </a:lnTo>
                    <a:lnTo>
                      <a:pt x="127" y="305"/>
                    </a:lnTo>
                    <a:lnTo>
                      <a:pt x="127" y="307"/>
                    </a:lnTo>
                    <a:lnTo>
                      <a:pt x="126" y="307"/>
                    </a:lnTo>
                    <a:lnTo>
                      <a:pt x="126" y="307"/>
                    </a:lnTo>
                    <a:lnTo>
                      <a:pt x="122" y="307"/>
                    </a:lnTo>
                    <a:lnTo>
                      <a:pt x="121" y="307"/>
                    </a:lnTo>
                    <a:lnTo>
                      <a:pt x="120" y="307"/>
                    </a:lnTo>
                    <a:lnTo>
                      <a:pt x="120" y="307"/>
                    </a:lnTo>
                    <a:lnTo>
                      <a:pt x="119" y="309"/>
                    </a:lnTo>
                    <a:lnTo>
                      <a:pt x="119" y="311"/>
                    </a:lnTo>
                    <a:lnTo>
                      <a:pt x="120" y="312"/>
                    </a:lnTo>
                    <a:lnTo>
                      <a:pt x="120" y="312"/>
                    </a:lnTo>
                    <a:lnTo>
                      <a:pt x="122" y="313"/>
                    </a:lnTo>
                    <a:lnTo>
                      <a:pt x="122" y="315"/>
                    </a:lnTo>
                    <a:lnTo>
                      <a:pt x="122" y="317"/>
                    </a:lnTo>
                    <a:lnTo>
                      <a:pt x="122" y="317"/>
                    </a:lnTo>
                    <a:lnTo>
                      <a:pt x="119" y="319"/>
                    </a:lnTo>
                    <a:lnTo>
                      <a:pt x="116" y="321"/>
                    </a:lnTo>
                    <a:lnTo>
                      <a:pt x="116" y="321"/>
                    </a:lnTo>
                    <a:lnTo>
                      <a:pt x="111" y="321"/>
                    </a:lnTo>
                    <a:lnTo>
                      <a:pt x="109" y="322"/>
                    </a:lnTo>
                    <a:lnTo>
                      <a:pt x="109" y="324"/>
                    </a:lnTo>
                    <a:lnTo>
                      <a:pt x="109" y="324"/>
                    </a:lnTo>
                    <a:lnTo>
                      <a:pt x="109" y="329"/>
                    </a:lnTo>
                    <a:lnTo>
                      <a:pt x="110" y="330"/>
                    </a:lnTo>
                    <a:lnTo>
                      <a:pt x="111" y="331"/>
                    </a:lnTo>
                    <a:lnTo>
                      <a:pt x="111" y="331"/>
                    </a:lnTo>
                    <a:lnTo>
                      <a:pt x="112" y="332"/>
                    </a:lnTo>
                    <a:lnTo>
                      <a:pt x="113" y="335"/>
                    </a:lnTo>
                    <a:lnTo>
                      <a:pt x="113" y="335"/>
                    </a:lnTo>
                    <a:lnTo>
                      <a:pt x="113" y="335"/>
                    </a:lnTo>
                    <a:lnTo>
                      <a:pt x="117" y="350"/>
                    </a:lnTo>
                    <a:lnTo>
                      <a:pt x="117" y="350"/>
                    </a:lnTo>
                    <a:lnTo>
                      <a:pt x="118" y="351"/>
                    </a:lnTo>
                    <a:lnTo>
                      <a:pt x="119" y="352"/>
                    </a:lnTo>
                    <a:lnTo>
                      <a:pt x="120" y="352"/>
                    </a:lnTo>
                    <a:lnTo>
                      <a:pt x="120" y="353"/>
                    </a:lnTo>
                    <a:lnTo>
                      <a:pt x="120" y="353"/>
                    </a:lnTo>
                    <a:lnTo>
                      <a:pt x="120" y="357"/>
                    </a:lnTo>
                    <a:lnTo>
                      <a:pt x="121" y="361"/>
                    </a:lnTo>
                    <a:lnTo>
                      <a:pt x="121" y="361"/>
                    </a:lnTo>
                    <a:lnTo>
                      <a:pt x="125" y="362"/>
                    </a:lnTo>
                    <a:lnTo>
                      <a:pt x="128" y="363"/>
                    </a:lnTo>
                    <a:lnTo>
                      <a:pt x="128" y="363"/>
                    </a:lnTo>
                    <a:lnTo>
                      <a:pt x="127" y="365"/>
                    </a:lnTo>
                    <a:lnTo>
                      <a:pt x="126" y="368"/>
                    </a:lnTo>
                    <a:lnTo>
                      <a:pt x="126" y="368"/>
                    </a:lnTo>
                    <a:lnTo>
                      <a:pt x="126" y="370"/>
                    </a:lnTo>
                    <a:lnTo>
                      <a:pt x="128" y="371"/>
                    </a:lnTo>
                    <a:lnTo>
                      <a:pt x="132" y="372"/>
                    </a:lnTo>
                    <a:lnTo>
                      <a:pt x="132" y="372"/>
                    </a:lnTo>
                    <a:lnTo>
                      <a:pt x="135" y="375"/>
                    </a:lnTo>
                    <a:lnTo>
                      <a:pt x="136" y="377"/>
                    </a:lnTo>
                    <a:lnTo>
                      <a:pt x="137" y="382"/>
                    </a:lnTo>
                    <a:lnTo>
                      <a:pt x="137" y="382"/>
                    </a:lnTo>
                    <a:lnTo>
                      <a:pt x="137" y="390"/>
                    </a:lnTo>
                    <a:lnTo>
                      <a:pt x="137" y="394"/>
                    </a:lnTo>
                    <a:lnTo>
                      <a:pt x="136" y="398"/>
                    </a:lnTo>
                    <a:lnTo>
                      <a:pt x="136" y="398"/>
                    </a:lnTo>
                    <a:lnTo>
                      <a:pt x="132" y="404"/>
                    </a:lnTo>
                    <a:lnTo>
                      <a:pt x="132" y="404"/>
                    </a:lnTo>
                    <a:lnTo>
                      <a:pt x="130" y="406"/>
                    </a:lnTo>
                    <a:lnTo>
                      <a:pt x="128" y="408"/>
                    </a:lnTo>
                    <a:lnTo>
                      <a:pt x="127" y="409"/>
                    </a:lnTo>
                    <a:lnTo>
                      <a:pt x="128" y="409"/>
                    </a:lnTo>
                    <a:lnTo>
                      <a:pt x="128" y="409"/>
                    </a:lnTo>
                    <a:lnTo>
                      <a:pt x="133" y="411"/>
                    </a:lnTo>
                    <a:lnTo>
                      <a:pt x="133" y="411"/>
                    </a:lnTo>
                    <a:lnTo>
                      <a:pt x="133" y="411"/>
                    </a:lnTo>
                    <a:lnTo>
                      <a:pt x="138" y="410"/>
                    </a:lnTo>
                    <a:lnTo>
                      <a:pt x="142" y="409"/>
                    </a:lnTo>
                    <a:lnTo>
                      <a:pt x="148" y="409"/>
                    </a:lnTo>
                    <a:lnTo>
                      <a:pt x="148" y="409"/>
                    </a:lnTo>
                    <a:lnTo>
                      <a:pt x="155" y="409"/>
                    </a:lnTo>
                    <a:lnTo>
                      <a:pt x="162" y="410"/>
                    </a:lnTo>
                    <a:lnTo>
                      <a:pt x="162" y="410"/>
                    </a:lnTo>
                    <a:lnTo>
                      <a:pt x="168" y="409"/>
                    </a:lnTo>
                    <a:lnTo>
                      <a:pt x="171" y="407"/>
                    </a:lnTo>
                    <a:lnTo>
                      <a:pt x="171" y="407"/>
                    </a:lnTo>
                    <a:lnTo>
                      <a:pt x="171" y="406"/>
                    </a:lnTo>
                    <a:lnTo>
                      <a:pt x="170" y="403"/>
                    </a:lnTo>
                    <a:lnTo>
                      <a:pt x="168" y="399"/>
                    </a:lnTo>
                    <a:lnTo>
                      <a:pt x="168" y="399"/>
                    </a:lnTo>
                    <a:lnTo>
                      <a:pt x="168" y="396"/>
                    </a:lnTo>
                    <a:lnTo>
                      <a:pt x="167" y="393"/>
                    </a:lnTo>
                    <a:lnTo>
                      <a:pt x="167" y="393"/>
                    </a:lnTo>
                    <a:lnTo>
                      <a:pt x="164" y="391"/>
                    </a:lnTo>
                    <a:lnTo>
                      <a:pt x="163" y="390"/>
                    </a:lnTo>
                    <a:lnTo>
                      <a:pt x="164" y="388"/>
                    </a:lnTo>
                    <a:lnTo>
                      <a:pt x="164" y="388"/>
                    </a:lnTo>
                    <a:lnTo>
                      <a:pt x="167" y="386"/>
                    </a:lnTo>
                    <a:lnTo>
                      <a:pt x="170" y="384"/>
                    </a:lnTo>
                    <a:lnTo>
                      <a:pt x="175" y="383"/>
                    </a:lnTo>
                    <a:lnTo>
                      <a:pt x="175" y="383"/>
                    </a:lnTo>
                    <a:lnTo>
                      <a:pt x="176" y="383"/>
                    </a:lnTo>
                    <a:lnTo>
                      <a:pt x="177" y="381"/>
                    </a:lnTo>
                    <a:lnTo>
                      <a:pt x="179" y="378"/>
                    </a:lnTo>
                    <a:lnTo>
                      <a:pt x="179" y="378"/>
                    </a:lnTo>
                    <a:lnTo>
                      <a:pt x="184" y="375"/>
                    </a:lnTo>
                    <a:lnTo>
                      <a:pt x="188" y="372"/>
                    </a:lnTo>
                    <a:lnTo>
                      <a:pt x="188" y="372"/>
                    </a:lnTo>
                    <a:lnTo>
                      <a:pt x="188" y="371"/>
                    </a:lnTo>
                    <a:lnTo>
                      <a:pt x="188" y="370"/>
                    </a:lnTo>
                    <a:lnTo>
                      <a:pt x="186" y="368"/>
                    </a:lnTo>
                    <a:lnTo>
                      <a:pt x="186" y="368"/>
                    </a:lnTo>
                    <a:lnTo>
                      <a:pt x="186" y="367"/>
                    </a:lnTo>
                    <a:lnTo>
                      <a:pt x="188" y="365"/>
                    </a:lnTo>
                    <a:lnTo>
                      <a:pt x="192" y="363"/>
                    </a:lnTo>
                    <a:lnTo>
                      <a:pt x="192" y="363"/>
                    </a:lnTo>
                    <a:lnTo>
                      <a:pt x="196" y="362"/>
                    </a:lnTo>
                    <a:lnTo>
                      <a:pt x="200" y="362"/>
                    </a:lnTo>
                    <a:lnTo>
                      <a:pt x="200" y="362"/>
                    </a:lnTo>
                    <a:lnTo>
                      <a:pt x="203" y="363"/>
                    </a:lnTo>
                    <a:lnTo>
                      <a:pt x="206" y="364"/>
                    </a:lnTo>
                    <a:lnTo>
                      <a:pt x="206" y="364"/>
                    </a:lnTo>
                    <a:lnTo>
                      <a:pt x="212" y="363"/>
                    </a:lnTo>
                    <a:lnTo>
                      <a:pt x="217" y="362"/>
                    </a:lnTo>
                    <a:lnTo>
                      <a:pt x="217" y="362"/>
                    </a:lnTo>
                    <a:lnTo>
                      <a:pt x="218" y="362"/>
                    </a:lnTo>
                    <a:lnTo>
                      <a:pt x="219" y="360"/>
                    </a:lnTo>
                    <a:lnTo>
                      <a:pt x="222" y="356"/>
                    </a:lnTo>
                    <a:lnTo>
                      <a:pt x="222" y="356"/>
                    </a:lnTo>
                    <a:lnTo>
                      <a:pt x="223" y="353"/>
                    </a:lnTo>
                    <a:lnTo>
                      <a:pt x="224" y="350"/>
                    </a:lnTo>
                    <a:lnTo>
                      <a:pt x="224" y="344"/>
                    </a:lnTo>
                    <a:lnTo>
                      <a:pt x="224" y="344"/>
                    </a:lnTo>
                    <a:lnTo>
                      <a:pt x="226" y="340"/>
                    </a:lnTo>
                    <a:lnTo>
                      <a:pt x="228" y="339"/>
                    </a:lnTo>
                    <a:lnTo>
                      <a:pt x="228" y="339"/>
                    </a:lnTo>
                    <a:lnTo>
                      <a:pt x="229" y="339"/>
                    </a:lnTo>
                    <a:lnTo>
                      <a:pt x="231" y="342"/>
                    </a:lnTo>
                    <a:lnTo>
                      <a:pt x="233" y="346"/>
                    </a:lnTo>
                    <a:lnTo>
                      <a:pt x="233" y="346"/>
                    </a:lnTo>
                    <a:lnTo>
                      <a:pt x="234" y="347"/>
                    </a:lnTo>
                    <a:lnTo>
                      <a:pt x="236" y="347"/>
                    </a:lnTo>
                    <a:lnTo>
                      <a:pt x="240" y="347"/>
                    </a:lnTo>
                    <a:lnTo>
                      <a:pt x="247" y="346"/>
                    </a:lnTo>
                    <a:lnTo>
                      <a:pt x="247" y="346"/>
                    </a:lnTo>
                    <a:lnTo>
                      <a:pt x="248" y="347"/>
                    </a:lnTo>
                    <a:lnTo>
                      <a:pt x="251" y="349"/>
                    </a:lnTo>
                    <a:lnTo>
                      <a:pt x="255" y="352"/>
                    </a:lnTo>
                    <a:lnTo>
                      <a:pt x="255" y="352"/>
                    </a:lnTo>
                    <a:lnTo>
                      <a:pt x="263" y="358"/>
                    </a:lnTo>
                    <a:lnTo>
                      <a:pt x="263" y="358"/>
                    </a:lnTo>
                    <a:lnTo>
                      <a:pt x="268" y="359"/>
                    </a:lnTo>
                    <a:lnTo>
                      <a:pt x="273" y="360"/>
                    </a:lnTo>
                    <a:lnTo>
                      <a:pt x="273" y="360"/>
                    </a:lnTo>
                    <a:lnTo>
                      <a:pt x="276" y="362"/>
                    </a:lnTo>
                    <a:lnTo>
                      <a:pt x="279" y="364"/>
                    </a:lnTo>
                    <a:lnTo>
                      <a:pt x="279" y="364"/>
                    </a:lnTo>
                    <a:lnTo>
                      <a:pt x="285" y="367"/>
                    </a:lnTo>
                    <a:lnTo>
                      <a:pt x="285" y="367"/>
                    </a:lnTo>
                    <a:lnTo>
                      <a:pt x="288" y="366"/>
                    </a:lnTo>
                    <a:lnTo>
                      <a:pt x="290" y="364"/>
                    </a:lnTo>
                    <a:lnTo>
                      <a:pt x="295" y="359"/>
                    </a:lnTo>
                    <a:lnTo>
                      <a:pt x="295" y="359"/>
                    </a:lnTo>
                    <a:lnTo>
                      <a:pt x="296" y="356"/>
                    </a:lnTo>
                    <a:lnTo>
                      <a:pt x="297" y="353"/>
                    </a:lnTo>
                    <a:lnTo>
                      <a:pt x="297" y="350"/>
                    </a:lnTo>
                    <a:lnTo>
                      <a:pt x="298" y="348"/>
                    </a:lnTo>
                    <a:lnTo>
                      <a:pt x="298" y="348"/>
                    </a:lnTo>
                    <a:lnTo>
                      <a:pt x="299" y="347"/>
                    </a:lnTo>
                    <a:lnTo>
                      <a:pt x="299" y="346"/>
                    </a:lnTo>
                    <a:lnTo>
                      <a:pt x="299" y="342"/>
                    </a:lnTo>
                    <a:lnTo>
                      <a:pt x="299" y="342"/>
                    </a:lnTo>
                    <a:lnTo>
                      <a:pt x="298" y="339"/>
                    </a:lnTo>
                    <a:lnTo>
                      <a:pt x="299" y="337"/>
                    </a:lnTo>
                    <a:lnTo>
                      <a:pt x="301" y="336"/>
                    </a:lnTo>
                    <a:lnTo>
                      <a:pt x="301" y="336"/>
                    </a:lnTo>
                    <a:lnTo>
                      <a:pt x="302" y="335"/>
                    </a:lnTo>
                    <a:lnTo>
                      <a:pt x="301" y="333"/>
                    </a:lnTo>
                    <a:lnTo>
                      <a:pt x="299" y="330"/>
                    </a:lnTo>
                    <a:lnTo>
                      <a:pt x="299" y="330"/>
                    </a:lnTo>
                    <a:lnTo>
                      <a:pt x="297" y="329"/>
                    </a:lnTo>
                    <a:lnTo>
                      <a:pt x="296" y="329"/>
                    </a:lnTo>
                    <a:lnTo>
                      <a:pt x="292" y="328"/>
                    </a:lnTo>
                    <a:lnTo>
                      <a:pt x="289" y="326"/>
                    </a:lnTo>
                    <a:lnTo>
                      <a:pt x="289" y="326"/>
                    </a:lnTo>
                    <a:lnTo>
                      <a:pt x="286" y="323"/>
                    </a:lnTo>
                    <a:lnTo>
                      <a:pt x="285" y="321"/>
                    </a:lnTo>
                    <a:lnTo>
                      <a:pt x="285" y="320"/>
                    </a:lnTo>
                    <a:lnTo>
                      <a:pt x="286" y="318"/>
                    </a:lnTo>
                    <a:lnTo>
                      <a:pt x="286" y="318"/>
                    </a:lnTo>
                    <a:lnTo>
                      <a:pt x="286" y="316"/>
                    </a:lnTo>
                    <a:lnTo>
                      <a:pt x="286" y="314"/>
                    </a:lnTo>
                    <a:lnTo>
                      <a:pt x="282" y="311"/>
                    </a:lnTo>
                    <a:lnTo>
                      <a:pt x="282" y="311"/>
                    </a:lnTo>
                    <a:lnTo>
                      <a:pt x="281" y="308"/>
                    </a:lnTo>
                    <a:lnTo>
                      <a:pt x="281" y="306"/>
                    </a:lnTo>
                    <a:lnTo>
                      <a:pt x="282" y="303"/>
                    </a:lnTo>
                    <a:lnTo>
                      <a:pt x="284" y="302"/>
                    </a:lnTo>
                    <a:lnTo>
                      <a:pt x="284" y="302"/>
                    </a:lnTo>
                    <a:lnTo>
                      <a:pt x="289" y="301"/>
                    </a:lnTo>
                    <a:lnTo>
                      <a:pt x="295" y="299"/>
                    </a:lnTo>
                    <a:lnTo>
                      <a:pt x="295" y="299"/>
                    </a:lnTo>
                    <a:lnTo>
                      <a:pt x="296" y="299"/>
                    </a:lnTo>
                    <a:lnTo>
                      <a:pt x="295" y="298"/>
                    </a:lnTo>
                    <a:lnTo>
                      <a:pt x="293" y="297"/>
                    </a:lnTo>
                    <a:lnTo>
                      <a:pt x="291" y="295"/>
                    </a:lnTo>
                    <a:lnTo>
                      <a:pt x="290" y="293"/>
                    </a:lnTo>
                    <a:lnTo>
                      <a:pt x="290" y="293"/>
                    </a:lnTo>
                    <a:lnTo>
                      <a:pt x="291" y="291"/>
                    </a:lnTo>
                    <a:lnTo>
                      <a:pt x="293" y="289"/>
                    </a:lnTo>
                    <a:lnTo>
                      <a:pt x="293" y="289"/>
                    </a:lnTo>
                    <a:lnTo>
                      <a:pt x="295" y="288"/>
                    </a:lnTo>
                    <a:lnTo>
                      <a:pt x="295" y="287"/>
                    </a:lnTo>
                    <a:lnTo>
                      <a:pt x="293" y="285"/>
                    </a:lnTo>
                    <a:lnTo>
                      <a:pt x="293" y="284"/>
                    </a:lnTo>
                    <a:lnTo>
                      <a:pt x="293" y="284"/>
                    </a:lnTo>
                    <a:lnTo>
                      <a:pt x="292" y="276"/>
                    </a:lnTo>
                    <a:lnTo>
                      <a:pt x="290" y="269"/>
                    </a:lnTo>
                    <a:lnTo>
                      <a:pt x="290" y="269"/>
                    </a:lnTo>
                    <a:lnTo>
                      <a:pt x="289" y="269"/>
                    </a:lnTo>
                    <a:lnTo>
                      <a:pt x="288" y="269"/>
                    </a:lnTo>
                    <a:lnTo>
                      <a:pt x="287" y="269"/>
                    </a:lnTo>
                    <a:lnTo>
                      <a:pt x="285" y="268"/>
                    </a:lnTo>
                    <a:lnTo>
                      <a:pt x="285" y="268"/>
                    </a:lnTo>
                    <a:lnTo>
                      <a:pt x="285" y="267"/>
                    </a:lnTo>
                    <a:lnTo>
                      <a:pt x="285" y="266"/>
                    </a:lnTo>
                    <a:lnTo>
                      <a:pt x="287" y="263"/>
                    </a:lnTo>
                    <a:lnTo>
                      <a:pt x="291" y="257"/>
                    </a:lnTo>
                    <a:lnTo>
                      <a:pt x="291" y="257"/>
                    </a:lnTo>
                    <a:lnTo>
                      <a:pt x="292" y="255"/>
                    </a:lnTo>
                    <a:lnTo>
                      <a:pt x="293" y="254"/>
                    </a:lnTo>
                    <a:lnTo>
                      <a:pt x="293" y="252"/>
                    </a:lnTo>
                    <a:lnTo>
                      <a:pt x="293" y="251"/>
                    </a:lnTo>
                    <a:lnTo>
                      <a:pt x="293" y="251"/>
                    </a:lnTo>
                    <a:lnTo>
                      <a:pt x="296" y="250"/>
                    </a:lnTo>
                    <a:lnTo>
                      <a:pt x="297" y="250"/>
                    </a:lnTo>
                    <a:lnTo>
                      <a:pt x="301" y="251"/>
                    </a:lnTo>
                    <a:lnTo>
                      <a:pt x="301" y="251"/>
                    </a:lnTo>
                    <a:lnTo>
                      <a:pt x="302" y="250"/>
                    </a:lnTo>
                    <a:lnTo>
                      <a:pt x="302" y="247"/>
                    </a:lnTo>
                    <a:lnTo>
                      <a:pt x="303" y="239"/>
                    </a:lnTo>
                    <a:lnTo>
                      <a:pt x="303" y="239"/>
                    </a:lnTo>
                    <a:lnTo>
                      <a:pt x="304" y="232"/>
                    </a:lnTo>
                    <a:lnTo>
                      <a:pt x="306" y="224"/>
                    </a:lnTo>
                    <a:lnTo>
                      <a:pt x="306" y="224"/>
                    </a:lnTo>
                    <a:lnTo>
                      <a:pt x="307" y="221"/>
                    </a:lnTo>
                    <a:lnTo>
                      <a:pt x="310" y="220"/>
                    </a:lnTo>
                    <a:lnTo>
                      <a:pt x="315" y="219"/>
                    </a:lnTo>
                    <a:lnTo>
                      <a:pt x="315" y="219"/>
                    </a:lnTo>
                    <a:lnTo>
                      <a:pt x="316" y="217"/>
                    </a:lnTo>
                    <a:lnTo>
                      <a:pt x="317" y="214"/>
                    </a:lnTo>
                    <a:lnTo>
                      <a:pt x="317" y="210"/>
                    </a:lnTo>
                    <a:lnTo>
                      <a:pt x="317" y="210"/>
                    </a:lnTo>
                    <a:lnTo>
                      <a:pt x="318" y="209"/>
                    </a:lnTo>
                    <a:lnTo>
                      <a:pt x="321" y="207"/>
                    </a:lnTo>
                    <a:lnTo>
                      <a:pt x="325" y="204"/>
                    </a:lnTo>
                    <a:lnTo>
                      <a:pt x="325" y="204"/>
                    </a:lnTo>
                    <a:lnTo>
                      <a:pt x="330" y="201"/>
                    </a:lnTo>
                    <a:lnTo>
                      <a:pt x="334" y="198"/>
                    </a:lnTo>
                    <a:lnTo>
                      <a:pt x="334" y="198"/>
                    </a:lnTo>
                    <a:lnTo>
                      <a:pt x="336" y="196"/>
                    </a:lnTo>
                    <a:lnTo>
                      <a:pt x="340" y="195"/>
                    </a:lnTo>
                    <a:lnTo>
                      <a:pt x="346" y="194"/>
                    </a:lnTo>
                    <a:lnTo>
                      <a:pt x="346" y="194"/>
                    </a:lnTo>
                    <a:lnTo>
                      <a:pt x="351" y="193"/>
                    </a:lnTo>
                    <a:lnTo>
                      <a:pt x="354" y="191"/>
                    </a:lnTo>
                    <a:lnTo>
                      <a:pt x="354" y="191"/>
                    </a:lnTo>
                    <a:lnTo>
                      <a:pt x="355" y="191"/>
                    </a:lnTo>
                    <a:lnTo>
                      <a:pt x="356" y="192"/>
                    </a:lnTo>
                    <a:lnTo>
                      <a:pt x="358" y="195"/>
                    </a:lnTo>
                    <a:lnTo>
                      <a:pt x="358" y="195"/>
                    </a:lnTo>
                    <a:lnTo>
                      <a:pt x="361" y="195"/>
                    </a:lnTo>
                    <a:lnTo>
                      <a:pt x="365" y="196"/>
                    </a:lnTo>
                    <a:lnTo>
                      <a:pt x="372" y="196"/>
                    </a:lnTo>
                    <a:lnTo>
                      <a:pt x="372" y="196"/>
                    </a:lnTo>
                    <a:lnTo>
                      <a:pt x="379" y="196"/>
                    </a:lnTo>
                    <a:lnTo>
                      <a:pt x="379" y="196"/>
                    </a:lnTo>
                    <a:lnTo>
                      <a:pt x="382" y="197"/>
                    </a:lnTo>
                    <a:lnTo>
                      <a:pt x="388" y="199"/>
                    </a:lnTo>
                    <a:lnTo>
                      <a:pt x="388" y="199"/>
                    </a:lnTo>
                    <a:lnTo>
                      <a:pt x="390" y="199"/>
                    </a:lnTo>
                    <a:lnTo>
                      <a:pt x="392" y="199"/>
                    </a:lnTo>
                    <a:lnTo>
                      <a:pt x="393" y="198"/>
                    </a:lnTo>
                    <a:lnTo>
                      <a:pt x="394" y="197"/>
                    </a:lnTo>
                    <a:lnTo>
                      <a:pt x="394" y="197"/>
                    </a:lnTo>
                    <a:lnTo>
                      <a:pt x="403" y="197"/>
                    </a:lnTo>
                    <a:lnTo>
                      <a:pt x="403" y="197"/>
                    </a:lnTo>
                    <a:lnTo>
                      <a:pt x="404" y="197"/>
                    </a:lnTo>
                    <a:lnTo>
                      <a:pt x="404" y="196"/>
                    </a:lnTo>
                    <a:lnTo>
                      <a:pt x="402" y="193"/>
                    </a:lnTo>
                    <a:lnTo>
                      <a:pt x="402" y="193"/>
                    </a:lnTo>
                    <a:lnTo>
                      <a:pt x="402" y="191"/>
                    </a:lnTo>
                    <a:lnTo>
                      <a:pt x="402" y="190"/>
                    </a:lnTo>
                    <a:lnTo>
                      <a:pt x="403" y="187"/>
                    </a:lnTo>
                    <a:lnTo>
                      <a:pt x="403" y="187"/>
                    </a:lnTo>
                    <a:lnTo>
                      <a:pt x="404" y="184"/>
                    </a:lnTo>
                    <a:lnTo>
                      <a:pt x="406" y="181"/>
                    </a:lnTo>
                    <a:lnTo>
                      <a:pt x="408" y="179"/>
                    </a:lnTo>
                    <a:lnTo>
                      <a:pt x="410" y="178"/>
                    </a:lnTo>
                    <a:lnTo>
                      <a:pt x="410" y="178"/>
                    </a:lnTo>
                    <a:lnTo>
                      <a:pt x="410" y="176"/>
                    </a:lnTo>
                    <a:lnTo>
                      <a:pt x="410" y="174"/>
                    </a:lnTo>
                    <a:lnTo>
                      <a:pt x="407" y="170"/>
                    </a:lnTo>
                    <a:lnTo>
                      <a:pt x="407" y="170"/>
                    </a:lnTo>
                    <a:lnTo>
                      <a:pt x="405" y="166"/>
                    </a:lnTo>
                    <a:lnTo>
                      <a:pt x="404" y="163"/>
                    </a:lnTo>
                    <a:lnTo>
                      <a:pt x="404" y="163"/>
                    </a:lnTo>
                    <a:lnTo>
                      <a:pt x="405" y="159"/>
                    </a:lnTo>
                    <a:lnTo>
                      <a:pt x="406" y="156"/>
                    </a:lnTo>
                    <a:lnTo>
                      <a:pt x="406" y="156"/>
                    </a:lnTo>
                    <a:lnTo>
                      <a:pt x="408" y="149"/>
                    </a:lnTo>
                    <a:lnTo>
                      <a:pt x="408" y="14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0" name="フリーフォーム 59">
                <a:extLst>
                  <a:ext uri="{FF2B5EF4-FFF2-40B4-BE49-F238E27FC236}">
                    <a16:creationId xmlns:a16="http://schemas.microsoft.com/office/drawing/2014/main" id="{00000000-0008-0000-0000-000088050000}"/>
                  </a:ext>
                </a:extLst>
              </p:cNvPr>
              <p:cNvSpPr>
                <a:spLocks/>
              </p:cNvSpPr>
              <p:nvPr/>
            </p:nvSpPr>
            <p:spPr bwMode="auto">
              <a:xfrm>
                <a:off x="109" y="715"/>
                <a:ext cx="54" cy="42"/>
              </a:xfrm>
              <a:custGeom>
                <a:avLst/>
                <a:gdLst>
                  <a:gd name="T0" fmla="*/ 396 w 491"/>
                  <a:gd name="T1" fmla="*/ 151 h 385"/>
                  <a:gd name="T2" fmla="*/ 370 w 491"/>
                  <a:gd name="T3" fmla="*/ 157 h 385"/>
                  <a:gd name="T4" fmla="*/ 337 w 491"/>
                  <a:gd name="T5" fmla="*/ 161 h 385"/>
                  <a:gd name="T6" fmla="*/ 324 w 491"/>
                  <a:gd name="T7" fmla="*/ 128 h 385"/>
                  <a:gd name="T8" fmla="*/ 308 w 491"/>
                  <a:gd name="T9" fmla="*/ 109 h 385"/>
                  <a:gd name="T10" fmla="*/ 287 w 491"/>
                  <a:gd name="T11" fmla="*/ 75 h 385"/>
                  <a:gd name="T12" fmla="*/ 305 w 491"/>
                  <a:gd name="T13" fmla="*/ 38 h 385"/>
                  <a:gd name="T14" fmla="*/ 295 w 491"/>
                  <a:gd name="T15" fmla="*/ 0 h 385"/>
                  <a:gd name="T16" fmla="*/ 276 w 491"/>
                  <a:gd name="T17" fmla="*/ 15 h 385"/>
                  <a:gd name="T18" fmla="*/ 261 w 491"/>
                  <a:gd name="T19" fmla="*/ 25 h 385"/>
                  <a:gd name="T20" fmla="*/ 245 w 491"/>
                  <a:gd name="T21" fmla="*/ 45 h 385"/>
                  <a:gd name="T22" fmla="*/ 211 w 491"/>
                  <a:gd name="T23" fmla="*/ 68 h 385"/>
                  <a:gd name="T24" fmla="*/ 198 w 491"/>
                  <a:gd name="T25" fmla="*/ 100 h 385"/>
                  <a:gd name="T26" fmla="*/ 183 w 491"/>
                  <a:gd name="T27" fmla="*/ 116 h 385"/>
                  <a:gd name="T28" fmla="*/ 157 w 491"/>
                  <a:gd name="T29" fmla="*/ 129 h 385"/>
                  <a:gd name="T30" fmla="*/ 134 w 491"/>
                  <a:gd name="T31" fmla="*/ 127 h 385"/>
                  <a:gd name="T32" fmla="*/ 120 w 491"/>
                  <a:gd name="T33" fmla="*/ 126 h 385"/>
                  <a:gd name="T34" fmla="*/ 94 w 491"/>
                  <a:gd name="T35" fmla="*/ 118 h 385"/>
                  <a:gd name="T36" fmla="*/ 67 w 491"/>
                  <a:gd name="T37" fmla="*/ 117 h 385"/>
                  <a:gd name="T38" fmla="*/ 36 w 491"/>
                  <a:gd name="T39" fmla="*/ 117 h 385"/>
                  <a:gd name="T40" fmla="*/ 41 w 491"/>
                  <a:gd name="T41" fmla="*/ 121 h 385"/>
                  <a:gd name="T42" fmla="*/ 58 w 491"/>
                  <a:gd name="T43" fmla="*/ 132 h 385"/>
                  <a:gd name="T44" fmla="*/ 25 w 491"/>
                  <a:gd name="T45" fmla="*/ 146 h 385"/>
                  <a:gd name="T46" fmla="*/ 11 w 491"/>
                  <a:gd name="T47" fmla="*/ 160 h 385"/>
                  <a:gd name="T48" fmla="*/ 18 w 491"/>
                  <a:gd name="T49" fmla="*/ 190 h 385"/>
                  <a:gd name="T50" fmla="*/ 14 w 491"/>
                  <a:gd name="T51" fmla="*/ 228 h 385"/>
                  <a:gd name="T52" fmla="*/ 3 w 491"/>
                  <a:gd name="T53" fmla="*/ 234 h 385"/>
                  <a:gd name="T54" fmla="*/ 6 w 491"/>
                  <a:gd name="T55" fmla="*/ 261 h 385"/>
                  <a:gd name="T56" fmla="*/ 20 w 491"/>
                  <a:gd name="T57" fmla="*/ 290 h 385"/>
                  <a:gd name="T58" fmla="*/ 6 w 491"/>
                  <a:gd name="T59" fmla="*/ 315 h 385"/>
                  <a:gd name="T60" fmla="*/ 25 w 491"/>
                  <a:gd name="T61" fmla="*/ 317 h 385"/>
                  <a:gd name="T62" fmla="*/ 59 w 491"/>
                  <a:gd name="T63" fmla="*/ 284 h 385"/>
                  <a:gd name="T64" fmla="*/ 89 w 491"/>
                  <a:gd name="T65" fmla="*/ 287 h 385"/>
                  <a:gd name="T66" fmla="*/ 131 w 491"/>
                  <a:gd name="T67" fmla="*/ 324 h 385"/>
                  <a:gd name="T68" fmla="*/ 172 w 491"/>
                  <a:gd name="T69" fmla="*/ 310 h 385"/>
                  <a:gd name="T70" fmla="*/ 182 w 491"/>
                  <a:gd name="T71" fmla="*/ 283 h 385"/>
                  <a:gd name="T72" fmla="*/ 192 w 491"/>
                  <a:gd name="T73" fmla="*/ 289 h 385"/>
                  <a:gd name="T74" fmla="*/ 199 w 491"/>
                  <a:gd name="T75" fmla="*/ 288 h 385"/>
                  <a:gd name="T76" fmla="*/ 210 w 491"/>
                  <a:gd name="T77" fmla="*/ 298 h 385"/>
                  <a:gd name="T78" fmla="*/ 215 w 491"/>
                  <a:gd name="T79" fmla="*/ 285 h 385"/>
                  <a:gd name="T80" fmla="*/ 263 w 491"/>
                  <a:gd name="T81" fmla="*/ 282 h 385"/>
                  <a:gd name="T82" fmla="*/ 292 w 491"/>
                  <a:gd name="T83" fmla="*/ 277 h 385"/>
                  <a:gd name="T84" fmla="*/ 304 w 491"/>
                  <a:gd name="T85" fmla="*/ 271 h 385"/>
                  <a:gd name="T86" fmla="*/ 341 w 491"/>
                  <a:gd name="T87" fmla="*/ 283 h 385"/>
                  <a:gd name="T88" fmla="*/ 321 w 491"/>
                  <a:gd name="T89" fmla="*/ 304 h 385"/>
                  <a:gd name="T90" fmla="*/ 332 w 491"/>
                  <a:gd name="T91" fmla="*/ 300 h 385"/>
                  <a:gd name="T92" fmla="*/ 378 w 491"/>
                  <a:gd name="T93" fmla="*/ 315 h 385"/>
                  <a:gd name="T94" fmla="*/ 393 w 491"/>
                  <a:gd name="T95" fmla="*/ 327 h 385"/>
                  <a:gd name="T96" fmla="*/ 435 w 491"/>
                  <a:gd name="T97" fmla="*/ 343 h 385"/>
                  <a:gd name="T98" fmla="*/ 436 w 491"/>
                  <a:gd name="T99" fmla="*/ 359 h 385"/>
                  <a:gd name="T100" fmla="*/ 424 w 491"/>
                  <a:gd name="T101" fmla="*/ 372 h 385"/>
                  <a:gd name="T102" fmla="*/ 429 w 491"/>
                  <a:gd name="T103" fmla="*/ 377 h 385"/>
                  <a:gd name="T104" fmla="*/ 457 w 491"/>
                  <a:gd name="T105" fmla="*/ 362 h 385"/>
                  <a:gd name="T106" fmla="*/ 446 w 491"/>
                  <a:gd name="T107" fmla="*/ 319 h 385"/>
                  <a:gd name="T108" fmla="*/ 482 w 491"/>
                  <a:gd name="T109" fmla="*/ 278 h 385"/>
                  <a:gd name="T110" fmla="*/ 487 w 491"/>
                  <a:gd name="T111" fmla="*/ 240 h 385"/>
                  <a:gd name="T112" fmla="*/ 477 w 491"/>
                  <a:gd name="T113" fmla="*/ 208 h 385"/>
                  <a:gd name="T114" fmla="*/ 460 w 491"/>
                  <a:gd name="T115" fmla="*/ 196 h 385"/>
                  <a:gd name="T116" fmla="*/ 448 w 491"/>
                  <a:gd name="T117" fmla="*/ 166 h 385"/>
                  <a:gd name="T118" fmla="*/ 433 w 491"/>
                  <a:gd name="T119" fmla="*/ 142 h 385"/>
                  <a:gd name="T120" fmla="*/ 427 w 491"/>
                  <a:gd name="T121" fmla="*/ 91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1" h="385">
                    <a:moveTo>
                      <a:pt x="409" y="102"/>
                    </a:moveTo>
                    <a:lnTo>
                      <a:pt x="409" y="102"/>
                    </a:lnTo>
                    <a:lnTo>
                      <a:pt x="408" y="106"/>
                    </a:lnTo>
                    <a:lnTo>
                      <a:pt x="405" y="108"/>
                    </a:lnTo>
                    <a:lnTo>
                      <a:pt x="405" y="108"/>
                    </a:lnTo>
                    <a:lnTo>
                      <a:pt x="403" y="112"/>
                    </a:lnTo>
                    <a:lnTo>
                      <a:pt x="401" y="116"/>
                    </a:lnTo>
                    <a:lnTo>
                      <a:pt x="401" y="116"/>
                    </a:lnTo>
                    <a:lnTo>
                      <a:pt x="401" y="118"/>
                    </a:lnTo>
                    <a:lnTo>
                      <a:pt x="402" y="120"/>
                    </a:lnTo>
                    <a:lnTo>
                      <a:pt x="406" y="125"/>
                    </a:lnTo>
                    <a:lnTo>
                      <a:pt x="406" y="125"/>
                    </a:lnTo>
                    <a:lnTo>
                      <a:pt x="408" y="128"/>
                    </a:lnTo>
                    <a:lnTo>
                      <a:pt x="409" y="133"/>
                    </a:lnTo>
                    <a:lnTo>
                      <a:pt x="409" y="133"/>
                    </a:lnTo>
                    <a:lnTo>
                      <a:pt x="409" y="135"/>
                    </a:lnTo>
                    <a:lnTo>
                      <a:pt x="408" y="137"/>
                    </a:lnTo>
                    <a:lnTo>
                      <a:pt x="403" y="139"/>
                    </a:lnTo>
                    <a:lnTo>
                      <a:pt x="403" y="139"/>
                    </a:lnTo>
                    <a:lnTo>
                      <a:pt x="399" y="145"/>
                    </a:lnTo>
                    <a:lnTo>
                      <a:pt x="397" y="148"/>
                    </a:lnTo>
                    <a:lnTo>
                      <a:pt x="396" y="151"/>
                    </a:lnTo>
                    <a:lnTo>
                      <a:pt x="396" y="151"/>
                    </a:lnTo>
                    <a:lnTo>
                      <a:pt x="395" y="153"/>
                    </a:lnTo>
                    <a:lnTo>
                      <a:pt x="394" y="155"/>
                    </a:lnTo>
                    <a:lnTo>
                      <a:pt x="391" y="156"/>
                    </a:lnTo>
                    <a:lnTo>
                      <a:pt x="391" y="156"/>
                    </a:lnTo>
                    <a:lnTo>
                      <a:pt x="390" y="158"/>
                    </a:lnTo>
                    <a:lnTo>
                      <a:pt x="390" y="160"/>
                    </a:lnTo>
                    <a:lnTo>
                      <a:pt x="390" y="162"/>
                    </a:lnTo>
                    <a:lnTo>
                      <a:pt x="390" y="162"/>
                    </a:lnTo>
                    <a:lnTo>
                      <a:pt x="389" y="162"/>
                    </a:lnTo>
                    <a:lnTo>
                      <a:pt x="386" y="160"/>
                    </a:lnTo>
                    <a:lnTo>
                      <a:pt x="383" y="156"/>
                    </a:lnTo>
                    <a:lnTo>
                      <a:pt x="383" y="156"/>
                    </a:lnTo>
                    <a:lnTo>
                      <a:pt x="380" y="153"/>
                    </a:lnTo>
                    <a:lnTo>
                      <a:pt x="376" y="151"/>
                    </a:lnTo>
                    <a:lnTo>
                      <a:pt x="376" y="151"/>
                    </a:lnTo>
                    <a:lnTo>
                      <a:pt x="375" y="150"/>
                    </a:lnTo>
                    <a:lnTo>
                      <a:pt x="374" y="151"/>
                    </a:lnTo>
                    <a:lnTo>
                      <a:pt x="372" y="155"/>
                    </a:lnTo>
                    <a:lnTo>
                      <a:pt x="372" y="155"/>
                    </a:lnTo>
                    <a:lnTo>
                      <a:pt x="371" y="156"/>
                    </a:lnTo>
                    <a:lnTo>
                      <a:pt x="370" y="157"/>
                    </a:lnTo>
                    <a:lnTo>
                      <a:pt x="366" y="157"/>
                    </a:lnTo>
                    <a:lnTo>
                      <a:pt x="366" y="157"/>
                    </a:lnTo>
                    <a:lnTo>
                      <a:pt x="364" y="156"/>
                    </a:lnTo>
                    <a:lnTo>
                      <a:pt x="363" y="158"/>
                    </a:lnTo>
                    <a:lnTo>
                      <a:pt x="363" y="158"/>
                    </a:lnTo>
                    <a:lnTo>
                      <a:pt x="362" y="161"/>
                    </a:lnTo>
                    <a:lnTo>
                      <a:pt x="358" y="163"/>
                    </a:lnTo>
                    <a:lnTo>
                      <a:pt x="358" y="163"/>
                    </a:lnTo>
                    <a:lnTo>
                      <a:pt x="354" y="164"/>
                    </a:lnTo>
                    <a:lnTo>
                      <a:pt x="351" y="163"/>
                    </a:lnTo>
                    <a:lnTo>
                      <a:pt x="346" y="161"/>
                    </a:lnTo>
                    <a:lnTo>
                      <a:pt x="346" y="161"/>
                    </a:lnTo>
                    <a:lnTo>
                      <a:pt x="344" y="161"/>
                    </a:lnTo>
                    <a:lnTo>
                      <a:pt x="343" y="161"/>
                    </a:lnTo>
                    <a:lnTo>
                      <a:pt x="342" y="162"/>
                    </a:lnTo>
                    <a:lnTo>
                      <a:pt x="341" y="163"/>
                    </a:lnTo>
                    <a:lnTo>
                      <a:pt x="341" y="163"/>
                    </a:lnTo>
                    <a:lnTo>
                      <a:pt x="340" y="163"/>
                    </a:lnTo>
                    <a:lnTo>
                      <a:pt x="340" y="163"/>
                    </a:lnTo>
                    <a:lnTo>
                      <a:pt x="339" y="162"/>
                    </a:lnTo>
                    <a:lnTo>
                      <a:pt x="337" y="161"/>
                    </a:lnTo>
                    <a:lnTo>
                      <a:pt x="337" y="161"/>
                    </a:lnTo>
                    <a:lnTo>
                      <a:pt x="334" y="158"/>
                    </a:lnTo>
                    <a:lnTo>
                      <a:pt x="333" y="156"/>
                    </a:lnTo>
                    <a:lnTo>
                      <a:pt x="333" y="156"/>
                    </a:lnTo>
                    <a:lnTo>
                      <a:pt x="332" y="154"/>
                    </a:lnTo>
                    <a:lnTo>
                      <a:pt x="331" y="154"/>
                    </a:lnTo>
                    <a:lnTo>
                      <a:pt x="328" y="153"/>
                    </a:lnTo>
                    <a:lnTo>
                      <a:pt x="328" y="153"/>
                    </a:lnTo>
                    <a:lnTo>
                      <a:pt x="327" y="152"/>
                    </a:lnTo>
                    <a:lnTo>
                      <a:pt x="326" y="150"/>
                    </a:lnTo>
                    <a:lnTo>
                      <a:pt x="326" y="147"/>
                    </a:lnTo>
                    <a:lnTo>
                      <a:pt x="326" y="147"/>
                    </a:lnTo>
                    <a:lnTo>
                      <a:pt x="326" y="146"/>
                    </a:lnTo>
                    <a:lnTo>
                      <a:pt x="326" y="145"/>
                    </a:lnTo>
                    <a:lnTo>
                      <a:pt x="324" y="141"/>
                    </a:lnTo>
                    <a:lnTo>
                      <a:pt x="324" y="141"/>
                    </a:lnTo>
                    <a:lnTo>
                      <a:pt x="321" y="136"/>
                    </a:lnTo>
                    <a:lnTo>
                      <a:pt x="321" y="132"/>
                    </a:lnTo>
                    <a:lnTo>
                      <a:pt x="321" y="132"/>
                    </a:lnTo>
                    <a:lnTo>
                      <a:pt x="320" y="131"/>
                    </a:lnTo>
                    <a:lnTo>
                      <a:pt x="322" y="129"/>
                    </a:lnTo>
                    <a:lnTo>
                      <a:pt x="322" y="129"/>
                    </a:lnTo>
                    <a:lnTo>
                      <a:pt x="324" y="128"/>
                    </a:lnTo>
                    <a:lnTo>
                      <a:pt x="324" y="127"/>
                    </a:lnTo>
                    <a:lnTo>
                      <a:pt x="325" y="125"/>
                    </a:lnTo>
                    <a:lnTo>
                      <a:pt x="325" y="124"/>
                    </a:lnTo>
                    <a:lnTo>
                      <a:pt x="325" y="124"/>
                    </a:lnTo>
                    <a:lnTo>
                      <a:pt x="328" y="122"/>
                    </a:lnTo>
                    <a:lnTo>
                      <a:pt x="329" y="119"/>
                    </a:lnTo>
                    <a:lnTo>
                      <a:pt x="329" y="119"/>
                    </a:lnTo>
                    <a:lnTo>
                      <a:pt x="331" y="114"/>
                    </a:lnTo>
                    <a:lnTo>
                      <a:pt x="332" y="107"/>
                    </a:lnTo>
                    <a:lnTo>
                      <a:pt x="332" y="107"/>
                    </a:lnTo>
                    <a:lnTo>
                      <a:pt x="331" y="107"/>
                    </a:lnTo>
                    <a:lnTo>
                      <a:pt x="329" y="107"/>
                    </a:lnTo>
                    <a:lnTo>
                      <a:pt x="325" y="107"/>
                    </a:lnTo>
                    <a:lnTo>
                      <a:pt x="325" y="107"/>
                    </a:lnTo>
                    <a:lnTo>
                      <a:pt x="320" y="107"/>
                    </a:lnTo>
                    <a:lnTo>
                      <a:pt x="318" y="106"/>
                    </a:lnTo>
                    <a:lnTo>
                      <a:pt x="318" y="106"/>
                    </a:lnTo>
                    <a:lnTo>
                      <a:pt x="317" y="106"/>
                    </a:lnTo>
                    <a:lnTo>
                      <a:pt x="315" y="106"/>
                    </a:lnTo>
                    <a:lnTo>
                      <a:pt x="312" y="109"/>
                    </a:lnTo>
                    <a:lnTo>
                      <a:pt x="312" y="109"/>
                    </a:lnTo>
                    <a:lnTo>
                      <a:pt x="308" y="109"/>
                    </a:lnTo>
                    <a:lnTo>
                      <a:pt x="305" y="109"/>
                    </a:lnTo>
                    <a:lnTo>
                      <a:pt x="305" y="109"/>
                    </a:lnTo>
                    <a:lnTo>
                      <a:pt x="303" y="109"/>
                    </a:lnTo>
                    <a:lnTo>
                      <a:pt x="301" y="108"/>
                    </a:lnTo>
                    <a:lnTo>
                      <a:pt x="298" y="105"/>
                    </a:lnTo>
                    <a:lnTo>
                      <a:pt x="298" y="105"/>
                    </a:lnTo>
                    <a:lnTo>
                      <a:pt x="296" y="103"/>
                    </a:lnTo>
                    <a:lnTo>
                      <a:pt x="296" y="102"/>
                    </a:lnTo>
                    <a:lnTo>
                      <a:pt x="298" y="99"/>
                    </a:lnTo>
                    <a:lnTo>
                      <a:pt x="298" y="99"/>
                    </a:lnTo>
                    <a:lnTo>
                      <a:pt x="298" y="97"/>
                    </a:lnTo>
                    <a:lnTo>
                      <a:pt x="297" y="95"/>
                    </a:lnTo>
                    <a:lnTo>
                      <a:pt x="295" y="92"/>
                    </a:lnTo>
                    <a:lnTo>
                      <a:pt x="295" y="92"/>
                    </a:lnTo>
                    <a:lnTo>
                      <a:pt x="294" y="88"/>
                    </a:lnTo>
                    <a:lnTo>
                      <a:pt x="293" y="86"/>
                    </a:lnTo>
                    <a:lnTo>
                      <a:pt x="293" y="86"/>
                    </a:lnTo>
                    <a:lnTo>
                      <a:pt x="291" y="83"/>
                    </a:lnTo>
                    <a:lnTo>
                      <a:pt x="287" y="78"/>
                    </a:lnTo>
                    <a:lnTo>
                      <a:pt x="287" y="78"/>
                    </a:lnTo>
                    <a:lnTo>
                      <a:pt x="287" y="77"/>
                    </a:lnTo>
                    <a:lnTo>
                      <a:pt x="287" y="75"/>
                    </a:lnTo>
                    <a:lnTo>
                      <a:pt x="291" y="72"/>
                    </a:lnTo>
                    <a:lnTo>
                      <a:pt x="291" y="72"/>
                    </a:lnTo>
                    <a:lnTo>
                      <a:pt x="293" y="71"/>
                    </a:lnTo>
                    <a:lnTo>
                      <a:pt x="296" y="69"/>
                    </a:lnTo>
                    <a:lnTo>
                      <a:pt x="296" y="69"/>
                    </a:lnTo>
                    <a:lnTo>
                      <a:pt x="298" y="67"/>
                    </a:lnTo>
                    <a:lnTo>
                      <a:pt x="299" y="65"/>
                    </a:lnTo>
                    <a:lnTo>
                      <a:pt x="299" y="60"/>
                    </a:lnTo>
                    <a:lnTo>
                      <a:pt x="299" y="60"/>
                    </a:lnTo>
                    <a:lnTo>
                      <a:pt x="300" y="56"/>
                    </a:lnTo>
                    <a:lnTo>
                      <a:pt x="300" y="54"/>
                    </a:lnTo>
                    <a:lnTo>
                      <a:pt x="302" y="53"/>
                    </a:lnTo>
                    <a:lnTo>
                      <a:pt x="302" y="53"/>
                    </a:lnTo>
                    <a:lnTo>
                      <a:pt x="303" y="52"/>
                    </a:lnTo>
                    <a:lnTo>
                      <a:pt x="304" y="51"/>
                    </a:lnTo>
                    <a:lnTo>
                      <a:pt x="307" y="47"/>
                    </a:lnTo>
                    <a:lnTo>
                      <a:pt x="307" y="47"/>
                    </a:lnTo>
                    <a:lnTo>
                      <a:pt x="308" y="46"/>
                    </a:lnTo>
                    <a:lnTo>
                      <a:pt x="307" y="44"/>
                    </a:lnTo>
                    <a:lnTo>
                      <a:pt x="305" y="40"/>
                    </a:lnTo>
                    <a:lnTo>
                      <a:pt x="305" y="40"/>
                    </a:lnTo>
                    <a:lnTo>
                      <a:pt x="305" y="38"/>
                    </a:lnTo>
                    <a:lnTo>
                      <a:pt x="304" y="36"/>
                    </a:lnTo>
                    <a:lnTo>
                      <a:pt x="303" y="32"/>
                    </a:lnTo>
                    <a:lnTo>
                      <a:pt x="303" y="32"/>
                    </a:lnTo>
                    <a:lnTo>
                      <a:pt x="302" y="31"/>
                    </a:lnTo>
                    <a:lnTo>
                      <a:pt x="301" y="31"/>
                    </a:lnTo>
                    <a:lnTo>
                      <a:pt x="299" y="31"/>
                    </a:lnTo>
                    <a:lnTo>
                      <a:pt x="298" y="31"/>
                    </a:lnTo>
                    <a:lnTo>
                      <a:pt x="298" y="31"/>
                    </a:lnTo>
                    <a:lnTo>
                      <a:pt x="296" y="29"/>
                    </a:lnTo>
                    <a:lnTo>
                      <a:pt x="296" y="28"/>
                    </a:lnTo>
                    <a:lnTo>
                      <a:pt x="296" y="26"/>
                    </a:lnTo>
                    <a:lnTo>
                      <a:pt x="297" y="24"/>
                    </a:lnTo>
                    <a:lnTo>
                      <a:pt x="297" y="24"/>
                    </a:lnTo>
                    <a:lnTo>
                      <a:pt x="298" y="23"/>
                    </a:lnTo>
                    <a:lnTo>
                      <a:pt x="298" y="21"/>
                    </a:lnTo>
                    <a:lnTo>
                      <a:pt x="297" y="15"/>
                    </a:lnTo>
                    <a:lnTo>
                      <a:pt x="297" y="15"/>
                    </a:lnTo>
                    <a:lnTo>
                      <a:pt x="296" y="12"/>
                    </a:lnTo>
                    <a:lnTo>
                      <a:pt x="295" y="9"/>
                    </a:lnTo>
                    <a:lnTo>
                      <a:pt x="295" y="9"/>
                    </a:lnTo>
                    <a:lnTo>
                      <a:pt x="294" y="5"/>
                    </a:lnTo>
                    <a:lnTo>
                      <a:pt x="295" y="0"/>
                    </a:lnTo>
                    <a:lnTo>
                      <a:pt x="295" y="0"/>
                    </a:lnTo>
                    <a:lnTo>
                      <a:pt x="292" y="1"/>
                    </a:lnTo>
                    <a:lnTo>
                      <a:pt x="287" y="2"/>
                    </a:lnTo>
                    <a:lnTo>
                      <a:pt x="287" y="2"/>
                    </a:lnTo>
                    <a:lnTo>
                      <a:pt x="285" y="2"/>
                    </a:lnTo>
                    <a:lnTo>
                      <a:pt x="285" y="3"/>
                    </a:lnTo>
                    <a:lnTo>
                      <a:pt x="286" y="5"/>
                    </a:lnTo>
                    <a:lnTo>
                      <a:pt x="286" y="5"/>
                    </a:lnTo>
                    <a:lnTo>
                      <a:pt x="288" y="6"/>
                    </a:lnTo>
                    <a:lnTo>
                      <a:pt x="288" y="7"/>
                    </a:lnTo>
                    <a:lnTo>
                      <a:pt x="287" y="7"/>
                    </a:lnTo>
                    <a:lnTo>
                      <a:pt x="287" y="7"/>
                    </a:lnTo>
                    <a:lnTo>
                      <a:pt x="284" y="10"/>
                    </a:lnTo>
                    <a:lnTo>
                      <a:pt x="281" y="12"/>
                    </a:lnTo>
                    <a:lnTo>
                      <a:pt x="281" y="12"/>
                    </a:lnTo>
                    <a:lnTo>
                      <a:pt x="279" y="13"/>
                    </a:lnTo>
                    <a:lnTo>
                      <a:pt x="278" y="14"/>
                    </a:lnTo>
                    <a:lnTo>
                      <a:pt x="278" y="14"/>
                    </a:lnTo>
                    <a:lnTo>
                      <a:pt x="278" y="17"/>
                    </a:lnTo>
                    <a:lnTo>
                      <a:pt x="277" y="17"/>
                    </a:lnTo>
                    <a:lnTo>
                      <a:pt x="277" y="17"/>
                    </a:lnTo>
                    <a:lnTo>
                      <a:pt x="276" y="15"/>
                    </a:lnTo>
                    <a:lnTo>
                      <a:pt x="276" y="13"/>
                    </a:lnTo>
                    <a:lnTo>
                      <a:pt x="276" y="13"/>
                    </a:lnTo>
                    <a:lnTo>
                      <a:pt x="276" y="8"/>
                    </a:lnTo>
                    <a:lnTo>
                      <a:pt x="276" y="8"/>
                    </a:lnTo>
                    <a:lnTo>
                      <a:pt x="274" y="7"/>
                    </a:lnTo>
                    <a:lnTo>
                      <a:pt x="269" y="7"/>
                    </a:lnTo>
                    <a:lnTo>
                      <a:pt x="269" y="7"/>
                    </a:lnTo>
                    <a:lnTo>
                      <a:pt x="268" y="6"/>
                    </a:lnTo>
                    <a:lnTo>
                      <a:pt x="266" y="7"/>
                    </a:lnTo>
                    <a:lnTo>
                      <a:pt x="263" y="9"/>
                    </a:lnTo>
                    <a:lnTo>
                      <a:pt x="263" y="9"/>
                    </a:lnTo>
                    <a:lnTo>
                      <a:pt x="262" y="10"/>
                    </a:lnTo>
                    <a:lnTo>
                      <a:pt x="262" y="12"/>
                    </a:lnTo>
                    <a:lnTo>
                      <a:pt x="260" y="15"/>
                    </a:lnTo>
                    <a:lnTo>
                      <a:pt x="260" y="15"/>
                    </a:lnTo>
                    <a:lnTo>
                      <a:pt x="260" y="17"/>
                    </a:lnTo>
                    <a:lnTo>
                      <a:pt x="259" y="20"/>
                    </a:lnTo>
                    <a:lnTo>
                      <a:pt x="257" y="24"/>
                    </a:lnTo>
                    <a:lnTo>
                      <a:pt x="257" y="24"/>
                    </a:lnTo>
                    <a:lnTo>
                      <a:pt x="257" y="25"/>
                    </a:lnTo>
                    <a:lnTo>
                      <a:pt x="259" y="25"/>
                    </a:lnTo>
                    <a:lnTo>
                      <a:pt x="261" y="25"/>
                    </a:lnTo>
                    <a:lnTo>
                      <a:pt x="264" y="23"/>
                    </a:lnTo>
                    <a:lnTo>
                      <a:pt x="264" y="23"/>
                    </a:lnTo>
                    <a:lnTo>
                      <a:pt x="263" y="25"/>
                    </a:lnTo>
                    <a:lnTo>
                      <a:pt x="260" y="28"/>
                    </a:lnTo>
                    <a:lnTo>
                      <a:pt x="260" y="28"/>
                    </a:lnTo>
                    <a:lnTo>
                      <a:pt x="259" y="28"/>
                    </a:lnTo>
                    <a:lnTo>
                      <a:pt x="257" y="28"/>
                    </a:lnTo>
                    <a:lnTo>
                      <a:pt x="256" y="27"/>
                    </a:lnTo>
                    <a:lnTo>
                      <a:pt x="256" y="27"/>
                    </a:lnTo>
                    <a:lnTo>
                      <a:pt x="251" y="28"/>
                    </a:lnTo>
                    <a:lnTo>
                      <a:pt x="251" y="28"/>
                    </a:lnTo>
                    <a:lnTo>
                      <a:pt x="249" y="28"/>
                    </a:lnTo>
                    <a:lnTo>
                      <a:pt x="248" y="29"/>
                    </a:lnTo>
                    <a:lnTo>
                      <a:pt x="247" y="32"/>
                    </a:lnTo>
                    <a:lnTo>
                      <a:pt x="247" y="32"/>
                    </a:lnTo>
                    <a:lnTo>
                      <a:pt x="246" y="34"/>
                    </a:lnTo>
                    <a:lnTo>
                      <a:pt x="247" y="34"/>
                    </a:lnTo>
                    <a:lnTo>
                      <a:pt x="248" y="35"/>
                    </a:lnTo>
                    <a:lnTo>
                      <a:pt x="248" y="36"/>
                    </a:lnTo>
                    <a:lnTo>
                      <a:pt x="248" y="36"/>
                    </a:lnTo>
                    <a:lnTo>
                      <a:pt x="246" y="40"/>
                    </a:lnTo>
                    <a:lnTo>
                      <a:pt x="245" y="45"/>
                    </a:lnTo>
                    <a:lnTo>
                      <a:pt x="245" y="45"/>
                    </a:lnTo>
                    <a:lnTo>
                      <a:pt x="243" y="47"/>
                    </a:lnTo>
                    <a:lnTo>
                      <a:pt x="240" y="51"/>
                    </a:lnTo>
                    <a:lnTo>
                      <a:pt x="235" y="55"/>
                    </a:lnTo>
                    <a:lnTo>
                      <a:pt x="235" y="55"/>
                    </a:lnTo>
                    <a:lnTo>
                      <a:pt x="232" y="57"/>
                    </a:lnTo>
                    <a:lnTo>
                      <a:pt x="230" y="60"/>
                    </a:lnTo>
                    <a:lnTo>
                      <a:pt x="230" y="60"/>
                    </a:lnTo>
                    <a:lnTo>
                      <a:pt x="227" y="64"/>
                    </a:lnTo>
                    <a:lnTo>
                      <a:pt x="224" y="66"/>
                    </a:lnTo>
                    <a:lnTo>
                      <a:pt x="222" y="66"/>
                    </a:lnTo>
                    <a:lnTo>
                      <a:pt x="222" y="66"/>
                    </a:lnTo>
                    <a:lnTo>
                      <a:pt x="220" y="66"/>
                    </a:lnTo>
                    <a:lnTo>
                      <a:pt x="219" y="65"/>
                    </a:lnTo>
                    <a:lnTo>
                      <a:pt x="219" y="64"/>
                    </a:lnTo>
                    <a:lnTo>
                      <a:pt x="218" y="64"/>
                    </a:lnTo>
                    <a:lnTo>
                      <a:pt x="218" y="64"/>
                    </a:lnTo>
                    <a:lnTo>
                      <a:pt x="217" y="63"/>
                    </a:lnTo>
                    <a:lnTo>
                      <a:pt x="215" y="64"/>
                    </a:lnTo>
                    <a:lnTo>
                      <a:pt x="212" y="67"/>
                    </a:lnTo>
                    <a:lnTo>
                      <a:pt x="212" y="67"/>
                    </a:lnTo>
                    <a:lnTo>
                      <a:pt x="211" y="68"/>
                    </a:lnTo>
                    <a:lnTo>
                      <a:pt x="211" y="70"/>
                    </a:lnTo>
                    <a:lnTo>
                      <a:pt x="211" y="74"/>
                    </a:lnTo>
                    <a:lnTo>
                      <a:pt x="211" y="74"/>
                    </a:lnTo>
                    <a:lnTo>
                      <a:pt x="211" y="75"/>
                    </a:lnTo>
                    <a:lnTo>
                      <a:pt x="212" y="77"/>
                    </a:lnTo>
                    <a:lnTo>
                      <a:pt x="214" y="80"/>
                    </a:lnTo>
                    <a:lnTo>
                      <a:pt x="214" y="80"/>
                    </a:lnTo>
                    <a:lnTo>
                      <a:pt x="214" y="81"/>
                    </a:lnTo>
                    <a:lnTo>
                      <a:pt x="214" y="83"/>
                    </a:lnTo>
                    <a:lnTo>
                      <a:pt x="212" y="86"/>
                    </a:lnTo>
                    <a:lnTo>
                      <a:pt x="212" y="86"/>
                    </a:lnTo>
                    <a:lnTo>
                      <a:pt x="210" y="87"/>
                    </a:lnTo>
                    <a:lnTo>
                      <a:pt x="208" y="87"/>
                    </a:lnTo>
                    <a:lnTo>
                      <a:pt x="208" y="87"/>
                    </a:lnTo>
                    <a:lnTo>
                      <a:pt x="207" y="87"/>
                    </a:lnTo>
                    <a:lnTo>
                      <a:pt x="206" y="88"/>
                    </a:lnTo>
                    <a:lnTo>
                      <a:pt x="206" y="91"/>
                    </a:lnTo>
                    <a:lnTo>
                      <a:pt x="206" y="91"/>
                    </a:lnTo>
                    <a:lnTo>
                      <a:pt x="205" y="92"/>
                    </a:lnTo>
                    <a:lnTo>
                      <a:pt x="203" y="94"/>
                    </a:lnTo>
                    <a:lnTo>
                      <a:pt x="203" y="94"/>
                    </a:lnTo>
                    <a:lnTo>
                      <a:pt x="198" y="100"/>
                    </a:lnTo>
                    <a:lnTo>
                      <a:pt x="198" y="100"/>
                    </a:lnTo>
                    <a:lnTo>
                      <a:pt x="197" y="102"/>
                    </a:lnTo>
                    <a:lnTo>
                      <a:pt x="197" y="104"/>
                    </a:lnTo>
                    <a:lnTo>
                      <a:pt x="197" y="104"/>
                    </a:lnTo>
                    <a:lnTo>
                      <a:pt x="198" y="106"/>
                    </a:lnTo>
                    <a:lnTo>
                      <a:pt x="196" y="108"/>
                    </a:lnTo>
                    <a:lnTo>
                      <a:pt x="196" y="108"/>
                    </a:lnTo>
                    <a:lnTo>
                      <a:pt x="193" y="109"/>
                    </a:lnTo>
                    <a:lnTo>
                      <a:pt x="192" y="112"/>
                    </a:lnTo>
                    <a:lnTo>
                      <a:pt x="192" y="112"/>
                    </a:lnTo>
                    <a:lnTo>
                      <a:pt x="190" y="114"/>
                    </a:lnTo>
                    <a:lnTo>
                      <a:pt x="189" y="115"/>
                    </a:lnTo>
                    <a:lnTo>
                      <a:pt x="189" y="115"/>
                    </a:lnTo>
                    <a:lnTo>
                      <a:pt x="187" y="115"/>
                    </a:lnTo>
                    <a:lnTo>
                      <a:pt x="185" y="113"/>
                    </a:lnTo>
                    <a:lnTo>
                      <a:pt x="185" y="113"/>
                    </a:lnTo>
                    <a:lnTo>
                      <a:pt x="184" y="112"/>
                    </a:lnTo>
                    <a:lnTo>
                      <a:pt x="184" y="113"/>
                    </a:lnTo>
                    <a:lnTo>
                      <a:pt x="184" y="115"/>
                    </a:lnTo>
                    <a:lnTo>
                      <a:pt x="184" y="115"/>
                    </a:lnTo>
                    <a:lnTo>
                      <a:pt x="184" y="116"/>
                    </a:lnTo>
                    <a:lnTo>
                      <a:pt x="183" y="116"/>
                    </a:lnTo>
                    <a:lnTo>
                      <a:pt x="181" y="116"/>
                    </a:lnTo>
                    <a:lnTo>
                      <a:pt x="181" y="116"/>
                    </a:lnTo>
                    <a:lnTo>
                      <a:pt x="178" y="116"/>
                    </a:lnTo>
                    <a:lnTo>
                      <a:pt x="176" y="116"/>
                    </a:lnTo>
                    <a:lnTo>
                      <a:pt x="176" y="116"/>
                    </a:lnTo>
                    <a:lnTo>
                      <a:pt x="174" y="118"/>
                    </a:lnTo>
                    <a:lnTo>
                      <a:pt x="172" y="118"/>
                    </a:lnTo>
                    <a:lnTo>
                      <a:pt x="172" y="117"/>
                    </a:lnTo>
                    <a:lnTo>
                      <a:pt x="172" y="117"/>
                    </a:lnTo>
                    <a:lnTo>
                      <a:pt x="172" y="116"/>
                    </a:lnTo>
                    <a:lnTo>
                      <a:pt x="171" y="116"/>
                    </a:lnTo>
                    <a:lnTo>
                      <a:pt x="168" y="116"/>
                    </a:lnTo>
                    <a:lnTo>
                      <a:pt x="168" y="116"/>
                    </a:lnTo>
                    <a:lnTo>
                      <a:pt x="167" y="117"/>
                    </a:lnTo>
                    <a:lnTo>
                      <a:pt x="167" y="118"/>
                    </a:lnTo>
                    <a:lnTo>
                      <a:pt x="167" y="122"/>
                    </a:lnTo>
                    <a:lnTo>
                      <a:pt x="167" y="122"/>
                    </a:lnTo>
                    <a:lnTo>
                      <a:pt x="166" y="124"/>
                    </a:lnTo>
                    <a:lnTo>
                      <a:pt x="164" y="126"/>
                    </a:lnTo>
                    <a:lnTo>
                      <a:pt x="164" y="126"/>
                    </a:lnTo>
                    <a:lnTo>
                      <a:pt x="157" y="129"/>
                    </a:lnTo>
                    <a:lnTo>
                      <a:pt x="157" y="129"/>
                    </a:lnTo>
                    <a:lnTo>
                      <a:pt x="155" y="129"/>
                    </a:lnTo>
                    <a:lnTo>
                      <a:pt x="154" y="129"/>
                    </a:lnTo>
                    <a:lnTo>
                      <a:pt x="151" y="128"/>
                    </a:lnTo>
                    <a:lnTo>
                      <a:pt x="151" y="128"/>
                    </a:lnTo>
                    <a:lnTo>
                      <a:pt x="149" y="128"/>
                    </a:lnTo>
                    <a:lnTo>
                      <a:pt x="148" y="127"/>
                    </a:lnTo>
                    <a:lnTo>
                      <a:pt x="148" y="127"/>
                    </a:lnTo>
                    <a:lnTo>
                      <a:pt x="147" y="127"/>
                    </a:lnTo>
                    <a:lnTo>
                      <a:pt x="146" y="127"/>
                    </a:lnTo>
                    <a:lnTo>
                      <a:pt x="143" y="128"/>
                    </a:lnTo>
                    <a:lnTo>
                      <a:pt x="143" y="128"/>
                    </a:lnTo>
                    <a:lnTo>
                      <a:pt x="142" y="129"/>
                    </a:lnTo>
                    <a:lnTo>
                      <a:pt x="141" y="129"/>
                    </a:lnTo>
                    <a:lnTo>
                      <a:pt x="140" y="128"/>
                    </a:lnTo>
                    <a:lnTo>
                      <a:pt x="140" y="128"/>
                    </a:lnTo>
                    <a:lnTo>
                      <a:pt x="139" y="128"/>
                    </a:lnTo>
                    <a:lnTo>
                      <a:pt x="139" y="128"/>
                    </a:lnTo>
                    <a:lnTo>
                      <a:pt x="139" y="129"/>
                    </a:lnTo>
                    <a:lnTo>
                      <a:pt x="138" y="130"/>
                    </a:lnTo>
                    <a:lnTo>
                      <a:pt x="138" y="130"/>
                    </a:lnTo>
                    <a:lnTo>
                      <a:pt x="135" y="129"/>
                    </a:lnTo>
                    <a:lnTo>
                      <a:pt x="134" y="127"/>
                    </a:lnTo>
                    <a:lnTo>
                      <a:pt x="134" y="127"/>
                    </a:lnTo>
                    <a:lnTo>
                      <a:pt x="133" y="126"/>
                    </a:lnTo>
                    <a:lnTo>
                      <a:pt x="132" y="126"/>
                    </a:lnTo>
                    <a:lnTo>
                      <a:pt x="131" y="126"/>
                    </a:lnTo>
                    <a:lnTo>
                      <a:pt x="131" y="126"/>
                    </a:lnTo>
                    <a:lnTo>
                      <a:pt x="131" y="126"/>
                    </a:lnTo>
                    <a:lnTo>
                      <a:pt x="129" y="126"/>
                    </a:lnTo>
                    <a:lnTo>
                      <a:pt x="128" y="127"/>
                    </a:lnTo>
                    <a:lnTo>
                      <a:pt x="128" y="129"/>
                    </a:lnTo>
                    <a:lnTo>
                      <a:pt x="128" y="130"/>
                    </a:lnTo>
                    <a:lnTo>
                      <a:pt x="128" y="130"/>
                    </a:lnTo>
                    <a:lnTo>
                      <a:pt x="129" y="131"/>
                    </a:lnTo>
                    <a:lnTo>
                      <a:pt x="129" y="131"/>
                    </a:lnTo>
                    <a:lnTo>
                      <a:pt x="128" y="132"/>
                    </a:lnTo>
                    <a:lnTo>
                      <a:pt x="129" y="134"/>
                    </a:lnTo>
                    <a:lnTo>
                      <a:pt x="129" y="134"/>
                    </a:lnTo>
                    <a:lnTo>
                      <a:pt x="129" y="134"/>
                    </a:lnTo>
                    <a:lnTo>
                      <a:pt x="128" y="134"/>
                    </a:lnTo>
                    <a:lnTo>
                      <a:pt x="125" y="133"/>
                    </a:lnTo>
                    <a:lnTo>
                      <a:pt x="125" y="133"/>
                    </a:lnTo>
                    <a:lnTo>
                      <a:pt x="122" y="129"/>
                    </a:lnTo>
                    <a:lnTo>
                      <a:pt x="120" y="126"/>
                    </a:lnTo>
                    <a:lnTo>
                      <a:pt x="120" y="126"/>
                    </a:lnTo>
                    <a:lnTo>
                      <a:pt x="119" y="126"/>
                    </a:lnTo>
                    <a:lnTo>
                      <a:pt x="118" y="128"/>
                    </a:lnTo>
                    <a:lnTo>
                      <a:pt x="116" y="132"/>
                    </a:lnTo>
                    <a:lnTo>
                      <a:pt x="116" y="132"/>
                    </a:lnTo>
                    <a:lnTo>
                      <a:pt x="114" y="133"/>
                    </a:lnTo>
                    <a:lnTo>
                      <a:pt x="111" y="133"/>
                    </a:lnTo>
                    <a:lnTo>
                      <a:pt x="107" y="131"/>
                    </a:lnTo>
                    <a:lnTo>
                      <a:pt x="107" y="131"/>
                    </a:lnTo>
                    <a:lnTo>
                      <a:pt x="104" y="131"/>
                    </a:lnTo>
                    <a:lnTo>
                      <a:pt x="102" y="130"/>
                    </a:lnTo>
                    <a:lnTo>
                      <a:pt x="101" y="129"/>
                    </a:lnTo>
                    <a:lnTo>
                      <a:pt x="101" y="129"/>
                    </a:lnTo>
                    <a:lnTo>
                      <a:pt x="100" y="126"/>
                    </a:lnTo>
                    <a:lnTo>
                      <a:pt x="99" y="126"/>
                    </a:lnTo>
                    <a:lnTo>
                      <a:pt x="99" y="124"/>
                    </a:lnTo>
                    <a:lnTo>
                      <a:pt x="99" y="124"/>
                    </a:lnTo>
                    <a:lnTo>
                      <a:pt x="99" y="122"/>
                    </a:lnTo>
                    <a:lnTo>
                      <a:pt x="97" y="121"/>
                    </a:lnTo>
                    <a:lnTo>
                      <a:pt x="95" y="118"/>
                    </a:lnTo>
                    <a:lnTo>
                      <a:pt x="95" y="118"/>
                    </a:lnTo>
                    <a:lnTo>
                      <a:pt x="94" y="118"/>
                    </a:lnTo>
                    <a:lnTo>
                      <a:pt x="93" y="118"/>
                    </a:lnTo>
                    <a:lnTo>
                      <a:pt x="90" y="118"/>
                    </a:lnTo>
                    <a:lnTo>
                      <a:pt x="90" y="118"/>
                    </a:lnTo>
                    <a:lnTo>
                      <a:pt x="86" y="115"/>
                    </a:lnTo>
                    <a:lnTo>
                      <a:pt x="84" y="114"/>
                    </a:lnTo>
                    <a:lnTo>
                      <a:pt x="82" y="113"/>
                    </a:lnTo>
                    <a:lnTo>
                      <a:pt x="82" y="113"/>
                    </a:lnTo>
                    <a:lnTo>
                      <a:pt x="78" y="113"/>
                    </a:lnTo>
                    <a:lnTo>
                      <a:pt x="76" y="112"/>
                    </a:lnTo>
                    <a:lnTo>
                      <a:pt x="76" y="112"/>
                    </a:lnTo>
                    <a:lnTo>
                      <a:pt x="75" y="112"/>
                    </a:lnTo>
                    <a:lnTo>
                      <a:pt x="75" y="113"/>
                    </a:lnTo>
                    <a:lnTo>
                      <a:pt x="75" y="115"/>
                    </a:lnTo>
                    <a:lnTo>
                      <a:pt x="75" y="115"/>
                    </a:lnTo>
                    <a:lnTo>
                      <a:pt x="74" y="115"/>
                    </a:lnTo>
                    <a:lnTo>
                      <a:pt x="74" y="115"/>
                    </a:lnTo>
                    <a:lnTo>
                      <a:pt x="73" y="114"/>
                    </a:lnTo>
                    <a:lnTo>
                      <a:pt x="73" y="114"/>
                    </a:lnTo>
                    <a:lnTo>
                      <a:pt x="72" y="114"/>
                    </a:lnTo>
                    <a:lnTo>
                      <a:pt x="71" y="115"/>
                    </a:lnTo>
                    <a:lnTo>
                      <a:pt x="67" y="117"/>
                    </a:lnTo>
                    <a:lnTo>
                      <a:pt x="67" y="117"/>
                    </a:lnTo>
                    <a:lnTo>
                      <a:pt x="63" y="118"/>
                    </a:lnTo>
                    <a:lnTo>
                      <a:pt x="59" y="118"/>
                    </a:lnTo>
                    <a:lnTo>
                      <a:pt x="53" y="116"/>
                    </a:lnTo>
                    <a:lnTo>
                      <a:pt x="53" y="116"/>
                    </a:lnTo>
                    <a:lnTo>
                      <a:pt x="51" y="115"/>
                    </a:lnTo>
                    <a:lnTo>
                      <a:pt x="50" y="113"/>
                    </a:lnTo>
                    <a:lnTo>
                      <a:pt x="50" y="109"/>
                    </a:lnTo>
                    <a:lnTo>
                      <a:pt x="50" y="109"/>
                    </a:lnTo>
                    <a:lnTo>
                      <a:pt x="49" y="108"/>
                    </a:lnTo>
                    <a:lnTo>
                      <a:pt x="47" y="108"/>
                    </a:lnTo>
                    <a:lnTo>
                      <a:pt x="43" y="107"/>
                    </a:lnTo>
                    <a:lnTo>
                      <a:pt x="43" y="107"/>
                    </a:lnTo>
                    <a:lnTo>
                      <a:pt x="41" y="105"/>
                    </a:lnTo>
                    <a:lnTo>
                      <a:pt x="41" y="105"/>
                    </a:lnTo>
                    <a:lnTo>
                      <a:pt x="41" y="106"/>
                    </a:lnTo>
                    <a:lnTo>
                      <a:pt x="41" y="106"/>
                    </a:lnTo>
                    <a:lnTo>
                      <a:pt x="40" y="108"/>
                    </a:lnTo>
                    <a:lnTo>
                      <a:pt x="38" y="109"/>
                    </a:lnTo>
                    <a:lnTo>
                      <a:pt x="38" y="109"/>
                    </a:lnTo>
                    <a:lnTo>
                      <a:pt x="37" y="109"/>
                    </a:lnTo>
                    <a:lnTo>
                      <a:pt x="36" y="112"/>
                    </a:lnTo>
                    <a:lnTo>
                      <a:pt x="36" y="117"/>
                    </a:lnTo>
                    <a:lnTo>
                      <a:pt x="36" y="117"/>
                    </a:lnTo>
                    <a:lnTo>
                      <a:pt x="35" y="118"/>
                    </a:lnTo>
                    <a:lnTo>
                      <a:pt x="32" y="119"/>
                    </a:lnTo>
                    <a:lnTo>
                      <a:pt x="28" y="121"/>
                    </a:lnTo>
                    <a:lnTo>
                      <a:pt x="28" y="121"/>
                    </a:lnTo>
                    <a:lnTo>
                      <a:pt x="27" y="121"/>
                    </a:lnTo>
                    <a:lnTo>
                      <a:pt x="27" y="122"/>
                    </a:lnTo>
                    <a:lnTo>
                      <a:pt x="28" y="126"/>
                    </a:lnTo>
                    <a:lnTo>
                      <a:pt x="28" y="126"/>
                    </a:lnTo>
                    <a:lnTo>
                      <a:pt x="29" y="127"/>
                    </a:lnTo>
                    <a:lnTo>
                      <a:pt x="31" y="127"/>
                    </a:lnTo>
                    <a:lnTo>
                      <a:pt x="35" y="126"/>
                    </a:lnTo>
                    <a:lnTo>
                      <a:pt x="35" y="126"/>
                    </a:lnTo>
                    <a:lnTo>
                      <a:pt x="35" y="124"/>
                    </a:lnTo>
                    <a:lnTo>
                      <a:pt x="32" y="122"/>
                    </a:lnTo>
                    <a:lnTo>
                      <a:pt x="32" y="122"/>
                    </a:lnTo>
                    <a:lnTo>
                      <a:pt x="32" y="121"/>
                    </a:lnTo>
                    <a:lnTo>
                      <a:pt x="35" y="120"/>
                    </a:lnTo>
                    <a:lnTo>
                      <a:pt x="40" y="120"/>
                    </a:lnTo>
                    <a:lnTo>
                      <a:pt x="40" y="120"/>
                    </a:lnTo>
                    <a:lnTo>
                      <a:pt x="41" y="120"/>
                    </a:lnTo>
                    <a:lnTo>
                      <a:pt x="41" y="121"/>
                    </a:lnTo>
                    <a:lnTo>
                      <a:pt x="42" y="122"/>
                    </a:lnTo>
                    <a:lnTo>
                      <a:pt x="42" y="123"/>
                    </a:lnTo>
                    <a:lnTo>
                      <a:pt x="42" y="123"/>
                    </a:lnTo>
                    <a:lnTo>
                      <a:pt x="44" y="124"/>
                    </a:lnTo>
                    <a:lnTo>
                      <a:pt x="47" y="124"/>
                    </a:lnTo>
                    <a:lnTo>
                      <a:pt x="51" y="123"/>
                    </a:lnTo>
                    <a:lnTo>
                      <a:pt x="51" y="123"/>
                    </a:lnTo>
                    <a:lnTo>
                      <a:pt x="53" y="122"/>
                    </a:lnTo>
                    <a:lnTo>
                      <a:pt x="56" y="121"/>
                    </a:lnTo>
                    <a:lnTo>
                      <a:pt x="56" y="121"/>
                    </a:lnTo>
                    <a:lnTo>
                      <a:pt x="57" y="121"/>
                    </a:lnTo>
                    <a:lnTo>
                      <a:pt x="56" y="122"/>
                    </a:lnTo>
                    <a:lnTo>
                      <a:pt x="56" y="123"/>
                    </a:lnTo>
                    <a:lnTo>
                      <a:pt x="56" y="124"/>
                    </a:lnTo>
                    <a:lnTo>
                      <a:pt x="56" y="124"/>
                    </a:lnTo>
                    <a:lnTo>
                      <a:pt x="58" y="127"/>
                    </a:lnTo>
                    <a:lnTo>
                      <a:pt x="60" y="129"/>
                    </a:lnTo>
                    <a:lnTo>
                      <a:pt x="60" y="129"/>
                    </a:lnTo>
                    <a:lnTo>
                      <a:pt x="64" y="133"/>
                    </a:lnTo>
                    <a:lnTo>
                      <a:pt x="64" y="133"/>
                    </a:lnTo>
                    <a:lnTo>
                      <a:pt x="62" y="133"/>
                    </a:lnTo>
                    <a:lnTo>
                      <a:pt x="58" y="132"/>
                    </a:lnTo>
                    <a:lnTo>
                      <a:pt x="58" y="132"/>
                    </a:lnTo>
                    <a:lnTo>
                      <a:pt x="56" y="132"/>
                    </a:lnTo>
                    <a:lnTo>
                      <a:pt x="56" y="132"/>
                    </a:lnTo>
                    <a:lnTo>
                      <a:pt x="55" y="133"/>
                    </a:lnTo>
                    <a:lnTo>
                      <a:pt x="54" y="134"/>
                    </a:lnTo>
                    <a:lnTo>
                      <a:pt x="54" y="134"/>
                    </a:lnTo>
                    <a:lnTo>
                      <a:pt x="51" y="135"/>
                    </a:lnTo>
                    <a:lnTo>
                      <a:pt x="47" y="135"/>
                    </a:lnTo>
                    <a:lnTo>
                      <a:pt x="47" y="135"/>
                    </a:lnTo>
                    <a:lnTo>
                      <a:pt x="45" y="136"/>
                    </a:lnTo>
                    <a:lnTo>
                      <a:pt x="44" y="136"/>
                    </a:lnTo>
                    <a:lnTo>
                      <a:pt x="42" y="138"/>
                    </a:lnTo>
                    <a:lnTo>
                      <a:pt x="42" y="138"/>
                    </a:lnTo>
                    <a:lnTo>
                      <a:pt x="39" y="139"/>
                    </a:lnTo>
                    <a:lnTo>
                      <a:pt x="33" y="140"/>
                    </a:lnTo>
                    <a:lnTo>
                      <a:pt x="33" y="140"/>
                    </a:lnTo>
                    <a:lnTo>
                      <a:pt x="30" y="141"/>
                    </a:lnTo>
                    <a:lnTo>
                      <a:pt x="26" y="141"/>
                    </a:lnTo>
                    <a:lnTo>
                      <a:pt x="26" y="141"/>
                    </a:lnTo>
                    <a:lnTo>
                      <a:pt x="25" y="142"/>
                    </a:lnTo>
                    <a:lnTo>
                      <a:pt x="25" y="144"/>
                    </a:lnTo>
                    <a:lnTo>
                      <a:pt x="25" y="146"/>
                    </a:lnTo>
                    <a:lnTo>
                      <a:pt x="24" y="147"/>
                    </a:lnTo>
                    <a:lnTo>
                      <a:pt x="24" y="147"/>
                    </a:lnTo>
                    <a:lnTo>
                      <a:pt x="24" y="147"/>
                    </a:lnTo>
                    <a:lnTo>
                      <a:pt x="23" y="146"/>
                    </a:lnTo>
                    <a:lnTo>
                      <a:pt x="21" y="144"/>
                    </a:lnTo>
                    <a:lnTo>
                      <a:pt x="21" y="144"/>
                    </a:lnTo>
                    <a:lnTo>
                      <a:pt x="19" y="141"/>
                    </a:lnTo>
                    <a:lnTo>
                      <a:pt x="16" y="138"/>
                    </a:lnTo>
                    <a:lnTo>
                      <a:pt x="16" y="138"/>
                    </a:lnTo>
                    <a:lnTo>
                      <a:pt x="16" y="138"/>
                    </a:lnTo>
                    <a:lnTo>
                      <a:pt x="15" y="138"/>
                    </a:lnTo>
                    <a:lnTo>
                      <a:pt x="14" y="141"/>
                    </a:lnTo>
                    <a:lnTo>
                      <a:pt x="14" y="141"/>
                    </a:lnTo>
                    <a:lnTo>
                      <a:pt x="13" y="144"/>
                    </a:lnTo>
                    <a:lnTo>
                      <a:pt x="12" y="147"/>
                    </a:lnTo>
                    <a:lnTo>
                      <a:pt x="12" y="147"/>
                    </a:lnTo>
                    <a:lnTo>
                      <a:pt x="11" y="148"/>
                    </a:lnTo>
                    <a:lnTo>
                      <a:pt x="11" y="151"/>
                    </a:lnTo>
                    <a:lnTo>
                      <a:pt x="12" y="156"/>
                    </a:lnTo>
                    <a:lnTo>
                      <a:pt x="12" y="156"/>
                    </a:lnTo>
                    <a:lnTo>
                      <a:pt x="12" y="159"/>
                    </a:lnTo>
                    <a:lnTo>
                      <a:pt x="11" y="160"/>
                    </a:lnTo>
                    <a:lnTo>
                      <a:pt x="9" y="162"/>
                    </a:lnTo>
                    <a:lnTo>
                      <a:pt x="9" y="163"/>
                    </a:lnTo>
                    <a:lnTo>
                      <a:pt x="9" y="163"/>
                    </a:lnTo>
                    <a:lnTo>
                      <a:pt x="8" y="166"/>
                    </a:lnTo>
                    <a:lnTo>
                      <a:pt x="8" y="167"/>
                    </a:lnTo>
                    <a:lnTo>
                      <a:pt x="6" y="167"/>
                    </a:lnTo>
                    <a:lnTo>
                      <a:pt x="6" y="167"/>
                    </a:lnTo>
                    <a:lnTo>
                      <a:pt x="5" y="168"/>
                    </a:lnTo>
                    <a:lnTo>
                      <a:pt x="4" y="169"/>
                    </a:lnTo>
                    <a:lnTo>
                      <a:pt x="4" y="173"/>
                    </a:lnTo>
                    <a:lnTo>
                      <a:pt x="4" y="173"/>
                    </a:lnTo>
                    <a:lnTo>
                      <a:pt x="6" y="175"/>
                    </a:lnTo>
                    <a:lnTo>
                      <a:pt x="7" y="176"/>
                    </a:lnTo>
                    <a:lnTo>
                      <a:pt x="8" y="178"/>
                    </a:lnTo>
                    <a:lnTo>
                      <a:pt x="8" y="178"/>
                    </a:lnTo>
                    <a:lnTo>
                      <a:pt x="10" y="180"/>
                    </a:lnTo>
                    <a:lnTo>
                      <a:pt x="12" y="183"/>
                    </a:lnTo>
                    <a:lnTo>
                      <a:pt x="12" y="183"/>
                    </a:lnTo>
                    <a:lnTo>
                      <a:pt x="13" y="185"/>
                    </a:lnTo>
                    <a:lnTo>
                      <a:pt x="15" y="187"/>
                    </a:lnTo>
                    <a:lnTo>
                      <a:pt x="15" y="187"/>
                    </a:lnTo>
                    <a:lnTo>
                      <a:pt x="18" y="190"/>
                    </a:lnTo>
                    <a:lnTo>
                      <a:pt x="21" y="193"/>
                    </a:lnTo>
                    <a:lnTo>
                      <a:pt x="21" y="193"/>
                    </a:lnTo>
                    <a:lnTo>
                      <a:pt x="21" y="195"/>
                    </a:lnTo>
                    <a:lnTo>
                      <a:pt x="21" y="197"/>
                    </a:lnTo>
                    <a:lnTo>
                      <a:pt x="21" y="202"/>
                    </a:lnTo>
                    <a:lnTo>
                      <a:pt x="21" y="202"/>
                    </a:lnTo>
                    <a:lnTo>
                      <a:pt x="21" y="202"/>
                    </a:lnTo>
                    <a:lnTo>
                      <a:pt x="23" y="202"/>
                    </a:lnTo>
                    <a:lnTo>
                      <a:pt x="24" y="203"/>
                    </a:lnTo>
                    <a:lnTo>
                      <a:pt x="25" y="208"/>
                    </a:lnTo>
                    <a:lnTo>
                      <a:pt x="25" y="208"/>
                    </a:lnTo>
                    <a:lnTo>
                      <a:pt x="26" y="213"/>
                    </a:lnTo>
                    <a:lnTo>
                      <a:pt x="25" y="217"/>
                    </a:lnTo>
                    <a:lnTo>
                      <a:pt x="24" y="220"/>
                    </a:lnTo>
                    <a:lnTo>
                      <a:pt x="22" y="222"/>
                    </a:lnTo>
                    <a:lnTo>
                      <a:pt x="22" y="222"/>
                    </a:lnTo>
                    <a:lnTo>
                      <a:pt x="20" y="225"/>
                    </a:lnTo>
                    <a:lnTo>
                      <a:pt x="17" y="227"/>
                    </a:lnTo>
                    <a:lnTo>
                      <a:pt x="17" y="227"/>
                    </a:lnTo>
                    <a:lnTo>
                      <a:pt x="16" y="228"/>
                    </a:lnTo>
                    <a:lnTo>
                      <a:pt x="14" y="228"/>
                    </a:lnTo>
                    <a:lnTo>
                      <a:pt x="14" y="228"/>
                    </a:lnTo>
                    <a:lnTo>
                      <a:pt x="13" y="228"/>
                    </a:lnTo>
                    <a:lnTo>
                      <a:pt x="13" y="229"/>
                    </a:lnTo>
                    <a:lnTo>
                      <a:pt x="16" y="231"/>
                    </a:lnTo>
                    <a:lnTo>
                      <a:pt x="16" y="231"/>
                    </a:lnTo>
                    <a:lnTo>
                      <a:pt x="17" y="232"/>
                    </a:lnTo>
                    <a:lnTo>
                      <a:pt x="16" y="233"/>
                    </a:lnTo>
                    <a:lnTo>
                      <a:pt x="14" y="234"/>
                    </a:lnTo>
                    <a:lnTo>
                      <a:pt x="14" y="234"/>
                    </a:lnTo>
                    <a:lnTo>
                      <a:pt x="13" y="235"/>
                    </a:lnTo>
                    <a:lnTo>
                      <a:pt x="12" y="235"/>
                    </a:lnTo>
                    <a:lnTo>
                      <a:pt x="9" y="235"/>
                    </a:lnTo>
                    <a:lnTo>
                      <a:pt x="9" y="235"/>
                    </a:lnTo>
                    <a:lnTo>
                      <a:pt x="8" y="234"/>
                    </a:lnTo>
                    <a:lnTo>
                      <a:pt x="8" y="233"/>
                    </a:lnTo>
                    <a:lnTo>
                      <a:pt x="8" y="233"/>
                    </a:lnTo>
                    <a:lnTo>
                      <a:pt x="8" y="233"/>
                    </a:lnTo>
                    <a:lnTo>
                      <a:pt x="8" y="233"/>
                    </a:lnTo>
                    <a:lnTo>
                      <a:pt x="6" y="234"/>
                    </a:lnTo>
                    <a:lnTo>
                      <a:pt x="5" y="234"/>
                    </a:lnTo>
                    <a:lnTo>
                      <a:pt x="4" y="234"/>
                    </a:lnTo>
                    <a:lnTo>
                      <a:pt x="4" y="234"/>
                    </a:lnTo>
                    <a:lnTo>
                      <a:pt x="3" y="234"/>
                    </a:lnTo>
                    <a:lnTo>
                      <a:pt x="2" y="235"/>
                    </a:lnTo>
                    <a:lnTo>
                      <a:pt x="3" y="240"/>
                    </a:lnTo>
                    <a:lnTo>
                      <a:pt x="3" y="240"/>
                    </a:lnTo>
                    <a:lnTo>
                      <a:pt x="2" y="243"/>
                    </a:lnTo>
                    <a:lnTo>
                      <a:pt x="0" y="246"/>
                    </a:lnTo>
                    <a:lnTo>
                      <a:pt x="0" y="246"/>
                    </a:lnTo>
                    <a:lnTo>
                      <a:pt x="0" y="248"/>
                    </a:lnTo>
                    <a:lnTo>
                      <a:pt x="2" y="250"/>
                    </a:lnTo>
                    <a:lnTo>
                      <a:pt x="5" y="252"/>
                    </a:lnTo>
                    <a:lnTo>
                      <a:pt x="5" y="252"/>
                    </a:lnTo>
                    <a:lnTo>
                      <a:pt x="5" y="253"/>
                    </a:lnTo>
                    <a:lnTo>
                      <a:pt x="5" y="254"/>
                    </a:lnTo>
                    <a:lnTo>
                      <a:pt x="4" y="255"/>
                    </a:lnTo>
                    <a:lnTo>
                      <a:pt x="4" y="255"/>
                    </a:lnTo>
                    <a:lnTo>
                      <a:pt x="5" y="256"/>
                    </a:lnTo>
                    <a:lnTo>
                      <a:pt x="7" y="257"/>
                    </a:lnTo>
                    <a:lnTo>
                      <a:pt x="7" y="257"/>
                    </a:lnTo>
                    <a:lnTo>
                      <a:pt x="7" y="257"/>
                    </a:lnTo>
                    <a:lnTo>
                      <a:pt x="7" y="258"/>
                    </a:lnTo>
                    <a:lnTo>
                      <a:pt x="6" y="260"/>
                    </a:lnTo>
                    <a:lnTo>
                      <a:pt x="6" y="260"/>
                    </a:lnTo>
                    <a:lnTo>
                      <a:pt x="6" y="261"/>
                    </a:lnTo>
                    <a:lnTo>
                      <a:pt x="8" y="262"/>
                    </a:lnTo>
                    <a:lnTo>
                      <a:pt x="11" y="264"/>
                    </a:lnTo>
                    <a:lnTo>
                      <a:pt x="11" y="264"/>
                    </a:lnTo>
                    <a:lnTo>
                      <a:pt x="13" y="266"/>
                    </a:lnTo>
                    <a:lnTo>
                      <a:pt x="16" y="268"/>
                    </a:lnTo>
                    <a:lnTo>
                      <a:pt x="16" y="268"/>
                    </a:lnTo>
                    <a:lnTo>
                      <a:pt x="17" y="270"/>
                    </a:lnTo>
                    <a:lnTo>
                      <a:pt x="17" y="272"/>
                    </a:lnTo>
                    <a:lnTo>
                      <a:pt x="16" y="275"/>
                    </a:lnTo>
                    <a:lnTo>
                      <a:pt x="16" y="275"/>
                    </a:lnTo>
                    <a:lnTo>
                      <a:pt x="17" y="277"/>
                    </a:lnTo>
                    <a:lnTo>
                      <a:pt x="19" y="280"/>
                    </a:lnTo>
                    <a:lnTo>
                      <a:pt x="19" y="280"/>
                    </a:lnTo>
                    <a:lnTo>
                      <a:pt x="19" y="282"/>
                    </a:lnTo>
                    <a:lnTo>
                      <a:pt x="18" y="282"/>
                    </a:lnTo>
                    <a:lnTo>
                      <a:pt x="16" y="282"/>
                    </a:lnTo>
                    <a:lnTo>
                      <a:pt x="16" y="282"/>
                    </a:lnTo>
                    <a:lnTo>
                      <a:pt x="16" y="283"/>
                    </a:lnTo>
                    <a:lnTo>
                      <a:pt x="17" y="285"/>
                    </a:lnTo>
                    <a:lnTo>
                      <a:pt x="20" y="288"/>
                    </a:lnTo>
                    <a:lnTo>
                      <a:pt x="20" y="288"/>
                    </a:lnTo>
                    <a:lnTo>
                      <a:pt x="20" y="290"/>
                    </a:lnTo>
                    <a:lnTo>
                      <a:pt x="19" y="291"/>
                    </a:lnTo>
                    <a:lnTo>
                      <a:pt x="18" y="293"/>
                    </a:lnTo>
                    <a:lnTo>
                      <a:pt x="18" y="295"/>
                    </a:lnTo>
                    <a:lnTo>
                      <a:pt x="18" y="295"/>
                    </a:lnTo>
                    <a:lnTo>
                      <a:pt x="18" y="299"/>
                    </a:lnTo>
                    <a:lnTo>
                      <a:pt x="19" y="303"/>
                    </a:lnTo>
                    <a:lnTo>
                      <a:pt x="19" y="303"/>
                    </a:lnTo>
                    <a:lnTo>
                      <a:pt x="20" y="305"/>
                    </a:lnTo>
                    <a:lnTo>
                      <a:pt x="19" y="309"/>
                    </a:lnTo>
                    <a:lnTo>
                      <a:pt x="19" y="309"/>
                    </a:lnTo>
                    <a:lnTo>
                      <a:pt x="18" y="312"/>
                    </a:lnTo>
                    <a:lnTo>
                      <a:pt x="16" y="314"/>
                    </a:lnTo>
                    <a:lnTo>
                      <a:pt x="12" y="317"/>
                    </a:lnTo>
                    <a:lnTo>
                      <a:pt x="12" y="317"/>
                    </a:lnTo>
                    <a:lnTo>
                      <a:pt x="11" y="317"/>
                    </a:lnTo>
                    <a:lnTo>
                      <a:pt x="9" y="316"/>
                    </a:lnTo>
                    <a:lnTo>
                      <a:pt x="6" y="313"/>
                    </a:lnTo>
                    <a:lnTo>
                      <a:pt x="6" y="313"/>
                    </a:lnTo>
                    <a:lnTo>
                      <a:pt x="5" y="313"/>
                    </a:lnTo>
                    <a:lnTo>
                      <a:pt x="5" y="314"/>
                    </a:lnTo>
                    <a:lnTo>
                      <a:pt x="6" y="315"/>
                    </a:lnTo>
                    <a:lnTo>
                      <a:pt x="6" y="315"/>
                    </a:lnTo>
                    <a:lnTo>
                      <a:pt x="9" y="319"/>
                    </a:lnTo>
                    <a:lnTo>
                      <a:pt x="12" y="321"/>
                    </a:lnTo>
                    <a:lnTo>
                      <a:pt x="12" y="321"/>
                    </a:lnTo>
                    <a:lnTo>
                      <a:pt x="13" y="324"/>
                    </a:lnTo>
                    <a:lnTo>
                      <a:pt x="14" y="327"/>
                    </a:lnTo>
                    <a:lnTo>
                      <a:pt x="14" y="327"/>
                    </a:lnTo>
                    <a:lnTo>
                      <a:pt x="15" y="329"/>
                    </a:lnTo>
                    <a:lnTo>
                      <a:pt x="17" y="330"/>
                    </a:lnTo>
                    <a:lnTo>
                      <a:pt x="20" y="330"/>
                    </a:lnTo>
                    <a:lnTo>
                      <a:pt x="20" y="330"/>
                    </a:lnTo>
                    <a:lnTo>
                      <a:pt x="22" y="329"/>
                    </a:lnTo>
                    <a:lnTo>
                      <a:pt x="24" y="327"/>
                    </a:lnTo>
                    <a:lnTo>
                      <a:pt x="25" y="325"/>
                    </a:lnTo>
                    <a:lnTo>
                      <a:pt x="25" y="325"/>
                    </a:lnTo>
                    <a:lnTo>
                      <a:pt x="25" y="323"/>
                    </a:lnTo>
                    <a:lnTo>
                      <a:pt x="24" y="322"/>
                    </a:lnTo>
                    <a:lnTo>
                      <a:pt x="22" y="322"/>
                    </a:lnTo>
                    <a:lnTo>
                      <a:pt x="22" y="319"/>
                    </a:lnTo>
                    <a:lnTo>
                      <a:pt x="25" y="319"/>
                    </a:lnTo>
                    <a:lnTo>
                      <a:pt x="25" y="319"/>
                    </a:lnTo>
                    <a:lnTo>
                      <a:pt x="25" y="318"/>
                    </a:lnTo>
                    <a:lnTo>
                      <a:pt x="25" y="317"/>
                    </a:lnTo>
                    <a:lnTo>
                      <a:pt x="25" y="316"/>
                    </a:lnTo>
                    <a:lnTo>
                      <a:pt x="25" y="316"/>
                    </a:lnTo>
                    <a:lnTo>
                      <a:pt x="27" y="316"/>
                    </a:lnTo>
                    <a:lnTo>
                      <a:pt x="30" y="314"/>
                    </a:lnTo>
                    <a:lnTo>
                      <a:pt x="30" y="314"/>
                    </a:lnTo>
                    <a:lnTo>
                      <a:pt x="35" y="311"/>
                    </a:lnTo>
                    <a:lnTo>
                      <a:pt x="39" y="308"/>
                    </a:lnTo>
                    <a:lnTo>
                      <a:pt x="39" y="308"/>
                    </a:lnTo>
                    <a:lnTo>
                      <a:pt x="43" y="304"/>
                    </a:lnTo>
                    <a:lnTo>
                      <a:pt x="48" y="300"/>
                    </a:lnTo>
                    <a:lnTo>
                      <a:pt x="48" y="300"/>
                    </a:lnTo>
                    <a:lnTo>
                      <a:pt x="49" y="299"/>
                    </a:lnTo>
                    <a:lnTo>
                      <a:pt x="49" y="298"/>
                    </a:lnTo>
                    <a:lnTo>
                      <a:pt x="48" y="296"/>
                    </a:lnTo>
                    <a:lnTo>
                      <a:pt x="48" y="296"/>
                    </a:lnTo>
                    <a:lnTo>
                      <a:pt x="50" y="294"/>
                    </a:lnTo>
                    <a:lnTo>
                      <a:pt x="51" y="293"/>
                    </a:lnTo>
                    <a:lnTo>
                      <a:pt x="52" y="291"/>
                    </a:lnTo>
                    <a:lnTo>
                      <a:pt x="49" y="289"/>
                    </a:lnTo>
                    <a:lnTo>
                      <a:pt x="51" y="287"/>
                    </a:lnTo>
                    <a:lnTo>
                      <a:pt x="54" y="288"/>
                    </a:lnTo>
                    <a:lnTo>
                      <a:pt x="59" y="284"/>
                    </a:lnTo>
                    <a:lnTo>
                      <a:pt x="59" y="284"/>
                    </a:lnTo>
                    <a:lnTo>
                      <a:pt x="57" y="279"/>
                    </a:lnTo>
                    <a:lnTo>
                      <a:pt x="57" y="279"/>
                    </a:lnTo>
                    <a:lnTo>
                      <a:pt x="57" y="278"/>
                    </a:lnTo>
                    <a:lnTo>
                      <a:pt x="58" y="277"/>
                    </a:lnTo>
                    <a:lnTo>
                      <a:pt x="60" y="276"/>
                    </a:lnTo>
                    <a:lnTo>
                      <a:pt x="60" y="276"/>
                    </a:lnTo>
                    <a:lnTo>
                      <a:pt x="61" y="274"/>
                    </a:lnTo>
                    <a:lnTo>
                      <a:pt x="62" y="272"/>
                    </a:lnTo>
                    <a:lnTo>
                      <a:pt x="62" y="272"/>
                    </a:lnTo>
                    <a:lnTo>
                      <a:pt x="67" y="275"/>
                    </a:lnTo>
                    <a:lnTo>
                      <a:pt x="67" y="275"/>
                    </a:lnTo>
                    <a:lnTo>
                      <a:pt x="69" y="276"/>
                    </a:lnTo>
                    <a:lnTo>
                      <a:pt x="74" y="278"/>
                    </a:lnTo>
                    <a:lnTo>
                      <a:pt x="74" y="278"/>
                    </a:lnTo>
                    <a:lnTo>
                      <a:pt x="78" y="280"/>
                    </a:lnTo>
                    <a:lnTo>
                      <a:pt x="82" y="281"/>
                    </a:lnTo>
                    <a:lnTo>
                      <a:pt x="82" y="281"/>
                    </a:lnTo>
                    <a:lnTo>
                      <a:pt x="84" y="282"/>
                    </a:lnTo>
                    <a:lnTo>
                      <a:pt x="86" y="284"/>
                    </a:lnTo>
                    <a:lnTo>
                      <a:pt x="89" y="287"/>
                    </a:lnTo>
                    <a:lnTo>
                      <a:pt x="89" y="287"/>
                    </a:lnTo>
                    <a:lnTo>
                      <a:pt x="96" y="297"/>
                    </a:lnTo>
                    <a:lnTo>
                      <a:pt x="99" y="297"/>
                    </a:lnTo>
                    <a:lnTo>
                      <a:pt x="97" y="295"/>
                    </a:lnTo>
                    <a:lnTo>
                      <a:pt x="97" y="291"/>
                    </a:lnTo>
                    <a:lnTo>
                      <a:pt x="101" y="291"/>
                    </a:lnTo>
                    <a:lnTo>
                      <a:pt x="101" y="288"/>
                    </a:lnTo>
                    <a:lnTo>
                      <a:pt x="103" y="288"/>
                    </a:lnTo>
                    <a:lnTo>
                      <a:pt x="103" y="292"/>
                    </a:lnTo>
                    <a:lnTo>
                      <a:pt x="102" y="296"/>
                    </a:lnTo>
                    <a:lnTo>
                      <a:pt x="107" y="298"/>
                    </a:lnTo>
                    <a:lnTo>
                      <a:pt x="106" y="314"/>
                    </a:lnTo>
                    <a:lnTo>
                      <a:pt x="112" y="323"/>
                    </a:lnTo>
                    <a:lnTo>
                      <a:pt x="115" y="323"/>
                    </a:lnTo>
                    <a:lnTo>
                      <a:pt x="115" y="320"/>
                    </a:lnTo>
                    <a:lnTo>
                      <a:pt x="123" y="319"/>
                    </a:lnTo>
                    <a:lnTo>
                      <a:pt x="123" y="321"/>
                    </a:lnTo>
                    <a:lnTo>
                      <a:pt x="129" y="321"/>
                    </a:lnTo>
                    <a:lnTo>
                      <a:pt x="133" y="318"/>
                    </a:lnTo>
                    <a:lnTo>
                      <a:pt x="133" y="316"/>
                    </a:lnTo>
                    <a:lnTo>
                      <a:pt x="136" y="319"/>
                    </a:lnTo>
                    <a:lnTo>
                      <a:pt x="131" y="324"/>
                    </a:lnTo>
                    <a:lnTo>
                      <a:pt x="131" y="324"/>
                    </a:lnTo>
                    <a:lnTo>
                      <a:pt x="136" y="324"/>
                    </a:lnTo>
                    <a:lnTo>
                      <a:pt x="140" y="325"/>
                    </a:lnTo>
                    <a:lnTo>
                      <a:pt x="143" y="326"/>
                    </a:lnTo>
                    <a:lnTo>
                      <a:pt x="143" y="326"/>
                    </a:lnTo>
                    <a:lnTo>
                      <a:pt x="145" y="326"/>
                    </a:lnTo>
                    <a:lnTo>
                      <a:pt x="147" y="326"/>
                    </a:lnTo>
                    <a:lnTo>
                      <a:pt x="150" y="324"/>
                    </a:lnTo>
                    <a:lnTo>
                      <a:pt x="150" y="324"/>
                    </a:lnTo>
                    <a:lnTo>
                      <a:pt x="151" y="324"/>
                    </a:lnTo>
                    <a:lnTo>
                      <a:pt x="151" y="323"/>
                    </a:lnTo>
                    <a:lnTo>
                      <a:pt x="153" y="320"/>
                    </a:lnTo>
                    <a:lnTo>
                      <a:pt x="153" y="320"/>
                    </a:lnTo>
                    <a:lnTo>
                      <a:pt x="160" y="314"/>
                    </a:lnTo>
                    <a:lnTo>
                      <a:pt x="160" y="314"/>
                    </a:lnTo>
                    <a:lnTo>
                      <a:pt x="161" y="313"/>
                    </a:lnTo>
                    <a:lnTo>
                      <a:pt x="163" y="313"/>
                    </a:lnTo>
                    <a:lnTo>
                      <a:pt x="166" y="314"/>
                    </a:lnTo>
                    <a:lnTo>
                      <a:pt x="166" y="314"/>
                    </a:lnTo>
                    <a:lnTo>
                      <a:pt x="168" y="314"/>
                    </a:lnTo>
                    <a:lnTo>
                      <a:pt x="169" y="313"/>
                    </a:lnTo>
                    <a:lnTo>
                      <a:pt x="172" y="310"/>
                    </a:lnTo>
                    <a:lnTo>
                      <a:pt x="172" y="310"/>
                    </a:lnTo>
                    <a:lnTo>
                      <a:pt x="174" y="307"/>
                    </a:lnTo>
                    <a:lnTo>
                      <a:pt x="173" y="305"/>
                    </a:lnTo>
                    <a:lnTo>
                      <a:pt x="173" y="305"/>
                    </a:lnTo>
                    <a:lnTo>
                      <a:pt x="173" y="302"/>
                    </a:lnTo>
                    <a:lnTo>
                      <a:pt x="174" y="299"/>
                    </a:lnTo>
                    <a:lnTo>
                      <a:pt x="174" y="299"/>
                    </a:lnTo>
                    <a:lnTo>
                      <a:pt x="175" y="299"/>
                    </a:lnTo>
                    <a:lnTo>
                      <a:pt x="176" y="299"/>
                    </a:lnTo>
                    <a:lnTo>
                      <a:pt x="178" y="300"/>
                    </a:lnTo>
                    <a:lnTo>
                      <a:pt x="178" y="300"/>
                    </a:lnTo>
                    <a:lnTo>
                      <a:pt x="178" y="300"/>
                    </a:lnTo>
                    <a:lnTo>
                      <a:pt x="178" y="298"/>
                    </a:lnTo>
                    <a:lnTo>
                      <a:pt x="178" y="297"/>
                    </a:lnTo>
                    <a:lnTo>
                      <a:pt x="179" y="295"/>
                    </a:lnTo>
                    <a:lnTo>
                      <a:pt x="179" y="295"/>
                    </a:lnTo>
                    <a:lnTo>
                      <a:pt x="185" y="285"/>
                    </a:lnTo>
                    <a:lnTo>
                      <a:pt x="185" y="285"/>
                    </a:lnTo>
                    <a:lnTo>
                      <a:pt x="185" y="284"/>
                    </a:lnTo>
                    <a:lnTo>
                      <a:pt x="184" y="284"/>
                    </a:lnTo>
                    <a:lnTo>
                      <a:pt x="182" y="283"/>
                    </a:lnTo>
                    <a:lnTo>
                      <a:pt x="182" y="283"/>
                    </a:lnTo>
                    <a:lnTo>
                      <a:pt x="182" y="283"/>
                    </a:lnTo>
                    <a:lnTo>
                      <a:pt x="185" y="282"/>
                    </a:lnTo>
                    <a:lnTo>
                      <a:pt x="185" y="282"/>
                    </a:lnTo>
                    <a:lnTo>
                      <a:pt x="186" y="282"/>
                    </a:lnTo>
                    <a:lnTo>
                      <a:pt x="186" y="281"/>
                    </a:lnTo>
                    <a:lnTo>
                      <a:pt x="185" y="277"/>
                    </a:lnTo>
                    <a:lnTo>
                      <a:pt x="185" y="277"/>
                    </a:lnTo>
                    <a:lnTo>
                      <a:pt x="186" y="275"/>
                    </a:lnTo>
                    <a:lnTo>
                      <a:pt x="188" y="273"/>
                    </a:lnTo>
                    <a:lnTo>
                      <a:pt x="190" y="271"/>
                    </a:lnTo>
                    <a:lnTo>
                      <a:pt x="190" y="271"/>
                    </a:lnTo>
                    <a:lnTo>
                      <a:pt x="189" y="274"/>
                    </a:lnTo>
                    <a:lnTo>
                      <a:pt x="189" y="277"/>
                    </a:lnTo>
                    <a:lnTo>
                      <a:pt x="190" y="281"/>
                    </a:lnTo>
                    <a:lnTo>
                      <a:pt x="190" y="284"/>
                    </a:lnTo>
                    <a:lnTo>
                      <a:pt x="190" y="284"/>
                    </a:lnTo>
                    <a:lnTo>
                      <a:pt x="193" y="285"/>
                    </a:lnTo>
                    <a:lnTo>
                      <a:pt x="197" y="287"/>
                    </a:lnTo>
                    <a:lnTo>
                      <a:pt x="197" y="287"/>
                    </a:lnTo>
                    <a:lnTo>
                      <a:pt x="197" y="287"/>
                    </a:lnTo>
                    <a:lnTo>
                      <a:pt x="196" y="288"/>
                    </a:lnTo>
                    <a:lnTo>
                      <a:pt x="192" y="289"/>
                    </a:lnTo>
                    <a:lnTo>
                      <a:pt x="192" y="289"/>
                    </a:lnTo>
                    <a:lnTo>
                      <a:pt x="191" y="289"/>
                    </a:lnTo>
                    <a:lnTo>
                      <a:pt x="191" y="290"/>
                    </a:lnTo>
                    <a:lnTo>
                      <a:pt x="191" y="292"/>
                    </a:lnTo>
                    <a:lnTo>
                      <a:pt x="191" y="292"/>
                    </a:lnTo>
                    <a:lnTo>
                      <a:pt x="190" y="294"/>
                    </a:lnTo>
                    <a:lnTo>
                      <a:pt x="189" y="295"/>
                    </a:lnTo>
                    <a:lnTo>
                      <a:pt x="189" y="295"/>
                    </a:lnTo>
                    <a:lnTo>
                      <a:pt x="189" y="298"/>
                    </a:lnTo>
                    <a:lnTo>
                      <a:pt x="189" y="298"/>
                    </a:lnTo>
                    <a:lnTo>
                      <a:pt x="189" y="298"/>
                    </a:lnTo>
                    <a:lnTo>
                      <a:pt x="190" y="297"/>
                    </a:lnTo>
                    <a:lnTo>
                      <a:pt x="192" y="295"/>
                    </a:lnTo>
                    <a:lnTo>
                      <a:pt x="192" y="295"/>
                    </a:lnTo>
                    <a:lnTo>
                      <a:pt x="193" y="294"/>
                    </a:lnTo>
                    <a:lnTo>
                      <a:pt x="195" y="293"/>
                    </a:lnTo>
                    <a:lnTo>
                      <a:pt x="195" y="293"/>
                    </a:lnTo>
                    <a:lnTo>
                      <a:pt x="195" y="292"/>
                    </a:lnTo>
                    <a:lnTo>
                      <a:pt x="193" y="291"/>
                    </a:lnTo>
                    <a:lnTo>
                      <a:pt x="193" y="291"/>
                    </a:lnTo>
                    <a:lnTo>
                      <a:pt x="196" y="290"/>
                    </a:lnTo>
                    <a:lnTo>
                      <a:pt x="199" y="288"/>
                    </a:lnTo>
                    <a:lnTo>
                      <a:pt x="199" y="288"/>
                    </a:lnTo>
                    <a:lnTo>
                      <a:pt x="200" y="288"/>
                    </a:lnTo>
                    <a:lnTo>
                      <a:pt x="201" y="288"/>
                    </a:lnTo>
                    <a:lnTo>
                      <a:pt x="201" y="288"/>
                    </a:lnTo>
                    <a:lnTo>
                      <a:pt x="202" y="289"/>
                    </a:lnTo>
                    <a:lnTo>
                      <a:pt x="201" y="292"/>
                    </a:lnTo>
                    <a:lnTo>
                      <a:pt x="200" y="296"/>
                    </a:lnTo>
                    <a:lnTo>
                      <a:pt x="200" y="296"/>
                    </a:lnTo>
                    <a:lnTo>
                      <a:pt x="200" y="297"/>
                    </a:lnTo>
                    <a:lnTo>
                      <a:pt x="201" y="297"/>
                    </a:lnTo>
                    <a:lnTo>
                      <a:pt x="203" y="299"/>
                    </a:lnTo>
                    <a:lnTo>
                      <a:pt x="203" y="299"/>
                    </a:lnTo>
                    <a:lnTo>
                      <a:pt x="205" y="300"/>
                    </a:lnTo>
                    <a:lnTo>
                      <a:pt x="206" y="302"/>
                    </a:lnTo>
                    <a:lnTo>
                      <a:pt x="206" y="302"/>
                    </a:lnTo>
                    <a:lnTo>
                      <a:pt x="206" y="298"/>
                    </a:lnTo>
                    <a:lnTo>
                      <a:pt x="206" y="298"/>
                    </a:lnTo>
                    <a:lnTo>
                      <a:pt x="206" y="297"/>
                    </a:lnTo>
                    <a:lnTo>
                      <a:pt x="208" y="296"/>
                    </a:lnTo>
                    <a:lnTo>
                      <a:pt x="210" y="295"/>
                    </a:lnTo>
                    <a:lnTo>
                      <a:pt x="210" y="295"/>
                    </a:lnTo>
                    <a:lnTo>
                      <a:pt x="210" y="297"/>
                    </a:lnTo>
                    <a:lnTo>
                      <a:pt x="210" y="298"/>
                    </a:lnTo>
                    <a:lnTo>
                      <a:pt x="211" y="299"/>
                    </a:lnTo>
                    <a:lnTo>
                      <a:pt x="211" y="299"/>
                    </a:lnTo>
                    <a:lnTo>
                      <a:pt x="212" y="299"/>
                    </a:lnTo>
                    <a:lnTo>
                      <a:pt x="212" y="298"/>
                    </a:lnTo>
                    <a:lnTo>
                      <a:pt x="213" y="295"/>
                    </a:lnTo>
                    <a:lnTo>
                      <a:pt x="213" y="295"/>
                    </a:lnTo>
                    <a:lnTo>
                      <a:pt x="210" y="293"/>
                    </a:lnTo>
                    <a:lnTo>
                      <a:pt x="208" y="290"/>
                    </a:lnTo>
                    <a:lnTo>
                      <a:pt x="208" y="290"/>
                    </a:lnTo>
                    <a:lnTo>
                      <a:pt x="208" y="289"/>
                    </a:lnTo>
                    <a:lnTo>
                      <a:pt x="209" y="290"/>
                    </a:lnTo>
                    <a:lnTo>
                      <a:pt x="212" y="291"/>
                    </a:lnTo>
                    <a:lnTo>
                      <a:pt x="212" y="291"/>
                    </a:lnTo>
                    <a:lnTo>
                      <a:pt x="214" y="291"/>
                    </a:lnTo>
                    <a:lnTo>
                      <a:pt x="216" y="290"/>
                    </a:lnTo>
                    <a:lnTo>
                      <a:pt x="219" y="287"/>
                    </a:lnTo>
                    <a:lnTo>
                      <a:pt x="219" y="287"/>
                    </a:lnTo>
                    <a:lnTo>
                      <a:pt x="219" y="286"/>
                    </a:lnTo>
                    <a:lnTo>
                      <a:pt x="218" y="286"/>
                    </a:lnTo>
                    <a:lnTo>
                      <a:pt x="216" y="286"/>
                    </a:lnTo>
                    <a:lnTo>
                      <a:pt x="216" y="286"/>
                    </a:lnTo>
                    <a:lnTo>
                      <a:pt x="215" y="285"/>
                    </a:lnTo>
                    <a:lnTo>
                      <a:pt x="215" y="283"/>
                    </a:lnTo>
                    <a:lnTo>
                      <a:pt x="217" y="280"/>
                    </a:lnTo>
                    <a:lnTo>
                      <a:pt x="217" y="280"/>
                    </a:lnTo>
                    <a:lnTo>
                      <a:pt x="219" y="281"/>
                    </a:lnTo>
                    <a:lnTo>
                      <a:pt x="223" y="284"/>
                    </a:lnTo>
                    <a:lnTo>
                      <a:pt x="223" y="284"/>
                    </a:lnTo>
                    <a:lnTo>
                      <a:pt x="229" y="285"/>
                    </a:lnTo>
                    <a:lnTo>
                      <a:pt x="231" y="288"/>
                    </a:lnTo>
                    <a:lnTo>
                      <a:pt x="230" y="291"/>
                    </a:lnTo>
                    <a:lnTo>
                      <a:pt x="242" y="294"/>
                    </a:lnTo>
                    <a:lnTo>
                      <a:pt x="242" y="294"/>
                    </a:lnTo>
                    <a:lnTo>
                      <a:pt x="257" y="284"/>
                    </a:lnTo>
                    <a:lnTo>
                      <a:pt x="257" y="284"/>
                    </a:lnTo>
                    <a:lnTo>
                      <a:pt x="259" y="283"/>
                    </a:lnTo>
                    <a:lnTo>
                      <a:pt x="259" y="280"/>
                    </a:lnTo>
                    <a:lnTo>
                      <a:pt x="259" y="280"/>
                    </a:lnTo>
                    <a:lnTo>
                      <a:pt x="260" y="279"/>
                    </a:lnTo>
                    <a:lnTo>
                      <a:pt x="260" y="279"/>
                    </a:lnTo>
                    <a:lnTo>
                      <a:pt x="263" y="281"/>
                    </a:lnTo>
                    <a:lnTo>
                      <a:pt x="263" y="281"/>
                    </a:lnTo>
                    <a:lnTo>
                      <a:pt x="263" y="281"/>
                    </a:lnTo>
                    <a:lnTo>
                      <a:pt x="263" y="282"/>
                    </a:lnTo>
                    <a:lnTo>
                      <a:pt x="263" y="284"/>
                    </a:lnTo>
                    <a:lnTo>
                      <a:pt x="263" y="284"/>
                    </a:lnTo>
                    <a:lnTo>
                      <a:pt x="263" y="285"/>
                    </a:lnTo>
                    <a:lnTo>
                      <a:pt x="266" y="287"/>
                    </a:lnTo>
                    <a:lnTo>
                      <a:pt x="266" y="287"/>
                    </a:lnTo>
                    <a:lnTo>
                      <a:pt x="267" y="287"/>
                    </a:lnTo>
                    <a:lnTo>
                      <a:pt x="268" y="286"/>
                    </a:lnTo>
                    <a:lnTo>
                      <a:pt x="268" y="284"/>
                    </a:lnTo>
                    <a:lnTo>
                      <a:pt x="268" y="284"/>
                    </a:lnTo>
                    <a:lnTo>
                      <a:pt x="269" y="281"/>
                    </a:lnTo>
                    <a:lnTo>
                      <a:pt x="271" y="279"/>
                    </a:lnTo>
                    <a:lnTo>
                      <a:pt x="271" y="279"/>
                    </a:lnTo>
                    <a:lnTo>
                      <a:pt x="273" y="278"/>
                    </a:lnTo>
                    <a:lnTo>
                      <a:pt x="275" y="278"/>
                    </a:lnTo>
                    <a:lnTo>
                      <a:pt x="275" y="278"/>
                    </a:lnTo>
                    <a:lnTo>
                      <a:pt x="279" y="277"/>
                    </a:lnTo>
                    <a:lnTo>
                      <a:pt x="279" y="277"/>
                    </a:lnTo>
                    <a:lnTo>
                      <a:pt x="282" y="277"/>
                    </a:lnTo>
                    <a:lnTo>
                      <a:pt x="285" y="277"/>
                    </a:lnTo>
                    <a:lnTo>
                      <a:pt x="285" y="277"/>
                    </a:lnTo>
                    <a:lnTo>
                      <a:pt x="288" y="277"/>
                    </a:lnTo>
                    <a:lnTo>
                      <a:pt x="292" y="277"/>
                    </a:lnTo>
                    <a:lnTo>
                      <a:pt x="292" y="277"/>
                    </a:lnTo>
                    <a:lnTo>
                      <a:pt x="293" y="276"/>
                    </a:lnTo>
                    <a:lnTo>
                      <a:pt x="293" y="276"/>
                    </a:lnTo>
                    <a:lnTo>
                      <a:pt x="291" y="274"/>
                    </a:lnTo>
                    <a:lnTo>
                      <a:pt x="291" y="274"/>
                    </a:lnTo>
                    <a:lnTo>
                      <a:pt x="292" y="274"/>
                    </a:lnTo>
                    <a:lnTo>
                      <a:pt x="294" y="274"/>
                    </a:lnTo>
                    <a:lnTo>
                      <a:pt x="294" y="274"/>
                    </a:lnTo>
                    <a:lnTo>
                      <a:pt x="297" y="274"/>
                    </a:lnTo>
                    <a:lnTo>
                      <a:pt x="297" y="274"/>
                    </a:lnTo>
                    <a:lnTo>
                      <a:pt x="298" y="273"/>
                    </a:lnTo>
                    <a:lnTo>
                      <a:pt x="298" y="273"/>
                    </a:lnTo>
                    <a:lnTo>
                      <a:pt x="298" y="272"/>
                    </a:lnTo>
                    <a:lnTo>
                      <a:pt x="298" y="272"/>
                    </a:lnTo>
                    <a:lnTo>
                      <a:pt x="298" y="272"/>
                    </a:lnTo>
                    <a:lnTo>
                      <a:pt x="302" y="268"/>
                    </a:lnTo>
                    <a:lnTo>
                      <a:pt x="302" y="268"/>
                    </a:lnTo>
                    <a:lnTo>
                      <a:pt x="302" y="267"/>
                    </a:lnTo>
                    <a:lnTo>
                      <a:pt x="303" y="268"/>
                    </a:lnTo>
                    <a:lnTo>
                      <a:pt x="303" y="270"/>
                    </a:lnTo>
                    <a:lnTo>
                      <a:pt x="303" y="270"/>
                    </a:lnTo>
                    <a:lnTo>
                      <a:pt x="304" y="271"/>
                    </a:lnTo>
                    <a:lnTo>
                      <a:pt x="304" y="271"/>
                    </a:lnTo>
                    <a:lnTo>
                      <a:pt x="306" y="270"/>
                    </a:lnTo>
                    <a:lnTo>
                      <a:pt x="306" y="270"/>
                    </a:lnTo>
                    <a:lnTo>
                      <a:pt x="308" y="268"/>
                    </a:lnTo>
                    <a:lnTo>
                      <a:pt x="308" y="267"/>
                    </a:lnTo>
                    <a:lnTo>
                      <a:pt x="313" y="267"/>
                    </a:lnTo>
                    <a:lnTo>
                      <a:pt x="313" y="266"/>
                    </a:lnTo>
                    <a:lnTo>
                      <a:pt x="318" y="266"/>
                    </a:lnTo>
                    <a:lnTo>
                      <a:pt x="318" y="268"/>
                    </a:lnTo>
                    <a:lnTo>
                      <a:pt x="314" y="268"/>
                    </a:lnTo>
                    <a:lnTo>
                      <a:pt x="313" y="274"/>
                    </a:lnTo>
                    <a:lnTo>
                      <a:pt x="318" y="274"/>
                    </a:lnTo>
                    <a:lnTo>
                      <a:pt x="318" y="272"/>
                    </a:lnTo>
                    <a:lnTo>
                      <a:pt x="331" y="272"/>
                    </a:lnTo>
                    <a:lnTo>
                      <a:pt x="332" y="274"/>
                    </a:lnTo>
                    <a:lnTo>
                      <a:pt x="329" y="278"/>
                    </a:lnTo>
                    <a:lnTo>
                      <a:pt x="331" y="279"/>
                    </a:lnTo>
                    <a:lnTo>
                      <a:pt x="334" y="277"/>
                    </a:lnTo>
                    <a:lnTo>
                      <a:pt x="334" y="277"/>
                    </a:lnTo>
                    <a:lnTo>
                      <a:pt x="338" y="280"/>
                    </a:lnTo>
                    <a:lnTo>
                      <a:pt x="341" y="283"/>
                    </a:lnTo>
                    <a:lnTo>
                      <a:pt x="341" y="283"/>
                    </a:lnTo>
                    <a:lnTo>
                      <a:pt x="340" y="284"/>
                    </a:lnTo>
                    <a:lnTo>
                      <a:pt x="337" y="286"/>
                    </a:lnTo>
                    <a:lnTo>
                      <a:pt x="337" y="286"/>
                    </a:lnTo>
                    <a:lnTo>
                      <a:pt x="333" y="290"/>
                    </a:lnTo>
                    <a:lnTo>
                      <a:pt x="328" y="294"/>
                    </a:lnTo>
                    <a:lnTo>
                      <a:pt x="328" y="294"/>
                    </a:lnTo>
                    <a:lnTo>
                      <a:pt x="327" y="295"/>
                    </a:lnTo>
                    <a:lnTo>
                      <a:pt x="327" y="296"/>
                    </a:lnTo>
                    <a:lnTo>
                      <a:pt x="328" y="299"/>
                    </a:lnTo>
                    <a:lnTo>
                      <a:pt x="328" y="299"/>
                    </a:lnTo>
                    <a:lnTo>
                      <a:pt x="327" y="300"/>
                    </a:lnTo>
                    <a:lnTo>
                      <a:pt x="325" y="302"/>
                    </a:lnTo>
                    <a:lnTo>
                      <a:pt x="321" y="302"/>
                    </a:lnTo>
                    <a:lnTo>
                      <a:pt x="321" y="302"/>
                    </a:lnTo>
                    <a:lnTo>
                      <a:pt x="319" y="302"/>
                    </a:lnTo>
                    <a:lnTo>
                      <a:pt x="319" y="302"/>
                    </a:lnTo>
                    <a:lnTo>
                      <a:pt x="318" y="303"/>
                    </a:lnTo>
                    <a:lnTo>
                      <a:pt x="318" y="304"/>
                    </a:lnTo>
                    <a:lnTo>
                      <a:pt x="318" y="304"/>
                    </a:lnTo>
                    <a:lnTo>
                      <a:pt x="319" y="305"/>
                    </a:lnTo>
                    <a:lnTo>
                      <a:pt x="321" y="304"/>
                    </a:lnTo>
                    <a:lnTo>
                      <a:pt x="321" y="304"/>
                    </a:lnTo>
                    <a:lnTo>
                      <a:pt x="324" y="304"/>
                    </a:lnTo>
                    <a:lnTo>
                      <a:pt x="325" y="305"/>
                    </a:lnTo>
                    <a:lnTo>
                      <a:pt x="325" y="305"/>
                    </a:lnTo>
                    <a:lnTo>
                      <a:pt x="327" y="305"/>
                    </a:lnTo>
                    <a:lnTo>
                      <a:pt x="328" y="305"/>
                    </a:lnTo>
                    <a:lnTo>
                      <a:pt x="331" y="305"/>
                    </a:lnTo>
                    <a:lnTo>
                      <a:pt x="331" y="305"/>
                    </a:lnTo>
                    <a:lnTo>
                      <a:pt x="333" y="305"/>
                    </a:lnTo>
                    <a:lnTo>
                      <a:pt x="334" y="306"/>
                    </a:lnTo>
                    <a:lnTo>
                      <a:pt x="336" y="308"/>
                    </a:lnTo>
                    <a:lnTo>
                      <a:pt x="336" y="308"/>
                    </a:lnTo>
                    <a:lnTo>
                      <a:pt x="337" y="308"/>
                    </a:lnTo>
                    <a:lnTo>
                      <a:pt x="338" y="307"/>
                    </a:lnTo>
                    <a:lnTo>
                      <a:pt x="339" y="305"/>
                    </a:lnTo>
                    <a:lnTo>
                      <a:pt x="339" y="305"/>
                    </a:lnTo>
                    <a:lnTo>
                      <a:pt x="339" y="304"/>
                    </a:lnTo>
                    <a:lnTo>
                      <a:pt x="337" y="302"/>
                    </a:lnTo>
                    <a:lnTo>
                      <a:pt x="337" y="302"/>
                    </a:lnTo>
                    <a:lnTo>
                      <a:pt x="336" y="300"/>
                    </a:lnTo>
                    <a:lnTo>
                      <a:pt x="334" y="300"/>
                    </a:lnTo>
                    <a:lnTo>
                      <a:pt x="332" y="300"/>
                    </a:lnTo>
                    <a:lnTo>
                      <a:pt x="332" y="300"/>
                    </a:lnTo>
                    <a:lnTo>
                      <a:pt x="334" y="298"/>
                    </a:lnTo>
                    <a:lnTo>
                      <a:pt x="338" y="297"/>
                    </a:lnTo>
                    <a:lnTo>
                      <a:pt x="338" y="297"/>
                    </a:lnTo>
                    <a:lnTo>
                      <a:pt x="340" y="296"/>
                    </a:lnTo>
                    <a:lnTo>
                      <a:pt x="342" y="293"/>
                    </a:lnTo>
                    <a:lnTo>
                      <a:pt x="345" y="289"/>
                    </a:lnTo>
                    <a:lnTo>
                      <a:pt x="345" y="289"/>
                    </a:lnTo>
                    <a:lnTo>
                      <a:pt x="350" y="290"/>
                    </a:lnTo>
                    <a:lnTo>
                      <a:pt x="354" y="291"/>
                    </a:lnTo>
                    <a:lnTo>
                      <a:pt x="354" y="291"/>
                    </a:lnTo>
                    <a:lnTo>
                      <a:pt x="356" y="292"/>
                    </a:lnTo>
                    <a:lnTo>
                      <a:pt x="356" y="294"/>
                    </a:lnTo>
                    <a:lnTo>
                      <a:pt x="356" y="296"/>
                    </a:lnTo>
                    <a:lnTo>
                      <a:pt x="357" y="298"/>
                    </a:lnTo>
                    <a:lnTo>
                      <a:pt x="357" y="298"/>
                    </a:lnTo>
                    <a:lnTo>
                      <a:pt x="361" y="302"/>
                    </a:lnTo>
                    <a:lnTo>
                      <a:pt x="366" y="305"/>
                    </a:lnTo>
                    <a:lnTo>
                      <a:pt x="366" y="305"/>
                    </a:lnTo>
                    <a:lnTo>
                      <a:pt x="374" y="309"/>
                    </a:lnTo>
                    <a:lnTo>
                      <a:pt x="374" y="309"/>
                    </a:lnTo>
                    <a:lnTo>
                      <a:pt x="376" y="312"/>
                    </a:lnTo>
                    <a:lnTo>
                      <a:pt x="378" y="315"/>
                    </a:lnTo>
                    <a:lnTo>
                      <a:pt x="378" y="315"/>
                    </a:lnTo>
                    <a:lnTo>
                      <a:pt x="379" y="316"/>
                    </a:lnTo>
                    <a:lnTo>
                      <a:pt x="381" y="316"/>
                    </a:lnTo>
                    <a:lnTo>
                      <a:pt x="384" y="315"/>
                    </a:lnTo>
                    <a:lnTo>
                      <a:pt x="384" y="315"/>
                    </a:lnTo>
                    <a:lnTo>
                      <a:pt x="386" y="316"/>
                    </a:lnTo>
                    <a:lnTo>
                      <a:pt x="389" y="317"/>
                    </a:lnTo>
                    <a:lnTo>
                      <a:pt x="391" y="321"/>
                    </a:lnTo>
                    <a:lnTo>
                      <a:pt x="391" y="321"/>
                    </a:lnTo>
                    <a:lnTo>
                      <a:pt x="392" y="323"/>
                    </a:lnTo>
                    <a:lnTo>
                      <a:pt x="391" y="325"/>
                    </a:lnTo>
                    <a:lnTo>
                      <a:pt x="391" y="325"/>
                    </a:lnTo>
                    <a:lnTo>
                      <a:pt x="390" y="326"/>
                    </a:lnTo>
                    <a:lnTo>
                      <a:pt x="391" y="327"/>
                    </a:lnTo>
                    <a:lnTo>
                      <a:pt x="394" y="329"/>
                    </a:lnTo>
                    <a:lnTo>
                      <a:pt x="394" y="329"/>
                    </a:lnTo>
                    <a:lnTo>
                      <a:pt x="395" y="329"/>
                    </a:lnTo>
                    <a:lnTo>
                      <a:pt x="395" y="329"/>
                    </a:lnTo>
                    <a:lnTo>
                      <a:pt x="393" y="328"/>
                    </a:lnTo>
                    <a:lnTo>
                      <a:pt x="393" y="328"/>
                    </a:lnTo>
                    <a:lnTo>
                      <a:pt x="392" y="328"/>
                    </a:lnTo>
                    <a:lnTo>
                      <a:pt x="393" y="327"/>
                    </a:lnTo>
                    <a:lnTo>
                      <a:pt x="396" y="325"/>
                    </a:lnTo>
                    <a:lnTo>
                      <a:pt x="396" y="325"/>
                    </a:lnTo>
                    <a:lnTo>
                      <a:pt x="398" y="326"/>
                    </a:lnTo>
                    <a:lnTo>
                      <a:pt x="399" y="327"/>
                    </a:lnTo>
                    <a:lnTo>
                      <a:pt x="403" y="332"/>
                    </a:lnTo>
                    <a:lnTo>
                      <a:pt x="403" y="332"/>
                    </a:lnTo>
                    <a:lnTo>
                      <a:pt x="408" y="336"/>
                    </a:lnTo>
                    <a:lnTo>
                      <a:pt x="412" y="337"/>
                    </a:lnTo>
                    <a:lnTo>
                      <a:pt x="412" y="337"/>
                    </a:lnTo>
                    <a:lnTo>
                      <a:pt x="414" y="337"/>
                    </a:lnTo>
                    <a:lnTo>
                      <a:pt x="417" y="335"/>
                    </a:lnTo>
                    <a:lnTo>
                      <a:pt x="421" y="332"/>
                    </a:lnTo>
                    <a:lnTo>
                      <a:pt x="423" y="332"/>
                    </a:lnTo>
                    <a:lnTo>
                      <a:pt x="423" y="332"/>
                    </a:lnTo>
                    <a:lnTo>
                      <a:pt x="426" y="334"/>
                    </a:lnTo>
                    <a:lnTo>
                      <a:pt x="428" y="335"/>
                    </a:lnTo>
                    <a:lnTo>
                      <a:pt x="428" y="335"/>
                    </a:lnTo>
                    <a:lnTo>
                      <a:pt x="430" y="337"/>
                    </a:lnTo>
                    <a:lnTo>
                      <a:pt x="429" y="338"/>
                    </a:lnTo>
                    <a:lnTo>
                      <a:pt x="429" y="338"/>
                    </a:lnTo>
                    <a:lnTo>
                      <a:pt x="432" y="340"/>
                    </a:lnTo>
                    <a:lnTo>
                      <a:pt x="435" y="343"/>
                    </a:lnTo>
                    <a:lnTo>
                      <a:pt x="435" y="343"/>
                    </a:lnTo>
                    <a:lnTo>
                      <a:pt x="440" y="345"/>
                    </a:lnTo>
                    <a:lnTo>
                      <a:pt x="444" y="346"/>
                    </a:lnTo>
                    <a:lnTo>
                      <a:pt x="444" y="346"/>
                    </a:lnTo>
                    <a:lnTo>
                      <a:pt x="445" y="347"/>
                    </a:lnTo>
                    <a:lnTo>
                      <a:pt x="445" y="348"/>
                    </a:lnTo>
                    <a:lnTo>
                      <a:pt x="444" y="350"/>
                    </a:lnTo>
                    <a:lnTo>
                      <a:pt x="444" y="350"/>
                    </a:lnTo>
                    <a:lnTo>
                      <a:pt x="444" y="353"/>
                    </a:lnTo>
                    <a:lnTo>
                      <a:pt x="443" y="354"/>
                    </a:lnTo>
                    <a:lnTo>
                      <a:pt x="443" y="354"/>
                    </a:lnTo>
                    <a:lnTo>
                      <a:pt x="445" y="360"/>
                    </a:lnTo>
                    <a:lnTo>
                      <a:pt x="445" y="360"/>
                    </a:lnTo>
                    <a:lnTo>
                      <a:pt x="444" y="363"/>
                    </a:lnTo>
                    <a:lnTo>
                      <a:pt x="443" y="366"/>
                    </a:lnTo>
                    <a:lnTo>
                      <a:pt x="443" y="366"/>
                    </a:lnTo>
                    <a:lnTo>
                      <a:pt x="441" y="365"/>
                    </a:lnTo>
                    <a:lnTo>
                      <a:pt x="440" y="362"/>
                    </a:lnTo>
                    <a:lnTo>
                      <a:pt x="440" y="362"/>
                    </a:lnTo>
                    <a:lnTo>
                      <a:pt x="438" y="360"/>
                    </a:lnTo>
                    <a:lnTo>
                      <a:pt x="436" y="359"/>
                    </a:lnTo>
                    <a:lnTo>
                      <a:pt x="436" y="359"/>
                    </a:lnTo>
                    <a:lnTo>
                      <a:pt x="434" y="359"/>
                    </a:lnTo>
                    <a:lnTo>
                      <a:pt x="432" y="359"/>
                    </a:lnTo>
                    <a:lnTo>
                      <a:pt x="432" y="359"/>
                    </a:lnTo>
                    <a:lnTo>
                      <a:pt x="431" y="359"/>
                    </a:lnTo>
                    <a:lnTo>
                      <a:pt x="430" y="358"/>
                    </a:lnTo>
                    <a:lnTo>
                      <a:pt x="429" y="355"/>
                    </a:lnTo>
                    <a:lnTo>
                      <a:pt x="429" y="355"/>
                    </a:lnTo>
                    <a:lnTo>
                      <a:pt x="429" y="355"/>
                    </a:lnTo>
                    <a:lnTo>
                      <a:pt x="428" y="356"/>
                    </a:lnTo>
                    <a:lnTo>
                      <a:pt x="427" y="359"/>
                    </a:lnTo>
                    <a:lnTo>
                      <a:pt x="427" y="359"/>
                    </a:lnTo>
                    <a:lnTo>
                      <a:pt x="427" y="360"/>
                    </a:lnTo>
                    <a:lnTo>
                      <a:pt x="428" y="361"/>
                    </a:lnTo>
                    <a:lnTo>
                      <a:pt x="431" y="363"/>
                    </a:lnTo>
                    <a:lnTo>
                      <a:pt x="431" y="363"/>
                    </a:lnTo>
                    <a:lnTo>
                      <a:pt x="432" y="365"/>
                    </a:lnTo>
                    <a:lnTo>
                      <a:pt x="432" y="366"/>
                    </a:lnTo>
                    <a:lnTo>
                      <a:pt x="431" y="368"/>
                    </a:lnTo>
                    <a:lnTo>
                      <a:pt x="428" y="372"/>
                    </a:lnTo>
                    <a:lnTo>
                      <a:pt x="428" y="372"/>
                    </a:lnTo>
                    <a:lnTo>
                      <a:pt x="426" y="372"/>
                    </a:lnTo>
                    <a:lnTo>
                      <a:pt x="424" y="372"/>
                    </a:lnTo>
                    <a:lnTo>
                      <a:pt x="424" y="372"/>
                    </a:lnTo>
                    <a:lnTo>
                      <a:pt x="424" y="373"/>
                    </a:lnTo>
                    <a:lnTo>
                      <a:pt x="424" y="375"/>
                    </a:lnTo>
                    <a:lnTo>
                      <a:pt x="423" y="378"/>
                    </a:lnTo>
                    <a:lnTo>
                      <a:pt x="423" y="380"/>
                    </a:lnTo>
                    <a:lnTo>
                      <a:pt x="423" y="380"/>
                    </a:lnTo>
                    <a:lnTo>
                      <a:pt x="418" y="381"/>
                    </a:lnTo>
                    <a:lnTo>
                      <a:pt x="414" y="382"/>
                    </a:lnTo>
                    <a:lnTo>
                      <a:pt x="414" y="382"/>
                    </a:lnTo>
                    <a:lnTo>
                      <a:pt x="413" y="382"/>
                    </a:lnTo>
                    <a:lnTo>
                      <a:pt x="414" y="383"/>
                    </a:lnTo>
                    <a:lnTo>
                      <a:pt x="416" y="384"/>
                    </a:lnTo>
                    <a:lnTo>
                      <a:pt x="416" y="384"/>
                    </a:lnTo>
                    <a:lnTo>
                      <a:pt x="420" y="385"/>
                    </a:lnTo>
                    <a:lnTo>
                      <a:pt x="421" y="385"/>
                    </a:lnTo>
                    <a:lnTo>
                      <a:pt x="423" y="385"/>
                    </a:lnTo>
                    <a:lnTo>
                      <a:pt x="423" y="385"/>
                    </a:lnTo>
                    <a:lnTo>
                      <a:pt x="424" y="382"/>
                    </a:lnTo>
                    <a:lnTo>
                      <a:pt x="425" y="379"/>
                    </a:lnTo>
                    <a:lnTo>
                      <a:pt x="425" y="379"/>
                    </a:lnTo>
                    <a:lnTo>
                      <a:pt x="427" y="378"/>
                    </a:lnTo>
                    <a:lnTo>
                      <a:pt x="429" y="377"/>
                    </a:lnTo>
                    <a:lnTo>
                      <a:pt x="429" y="377"/>
                    </a:lnTo>
                    <a:lnTo>
                      <a:pt x="431" y="375"/>
                    </a:lnTo>
                    <a:lnTo>
                      <a:pt x="433" y="373"/>
                    </a:lnTo>
                    <a:lnTo>
                      <a:pt x="433" y="373"/>
                    </a:lnTo>
                    <a:lnTo>
                      <a:pt x="434" y="372"/>
                    </a:lnTo>
                    <a:lnTo>
                      <a:pt x="434" y="371"/>
                    </a:lnTo>
                    <a:lnTo>
                      <a:pt x="434" y="370"/>
                    </a:lnTo>
                    <a:lnTo>
                      <a:pt x="435" y="369"/>
                    </a:lnTo>
                    <a:lnTo>
                      <a:pt x="435" y="369"/>
                    </a:lnTo>
                    <a:lnTo>
                      <a:pt x="437" y="369"/>
                    </a:lnTo>
                    <a:lnTo>
                      <a:pt x="439" y="369"/>
                    </a:lnTo>
                    <a:lnTo>
                      <a:pt x="439" y="369"/>
                    </a:lnTo>
                    <a:lnTo>
                      <a:pt x="442" y="368"/>
                    </a:lnTo>
                    <a:lnTo>
                      <a:pt x="444" y="366"/>
                    </a:lnTo>
                    <a:lnTo>
                      <a:pt x="444" y="366"/>
                    </a:lnTo>
                    <a:lnTo>
                      <a:pt x="448" y="366"/>
                    </a:lnTo>
                    <a:lnTo>
                      <a:pt x="453" y="366"/>
                    </a:lnTo>
                    <a:lnTo>
                      <a:pt x="453" y="366"/>
                    </a:lnTo>
                    <a:lnTo>
                      <a:pt x="454" y="366"/>
                    </a:lnTo>
                    <a:lnTo>
                      <a:pt x="455" y="365"/>
                    </a:lnTo>
                    <a:lnTo>
                      <a:pt x="457" y="362"/>
                    </a:lnTo>
                    <a:lnTo>
                      <a:pt x="457" y="362"/>
                    </a:lnTo>
                    <a:lnTo>
                      <a:pt x="460" y="358"/>
                    </a:lnTo>
                    <a:lnTo>
                      <a:pt x="460" y="358"/>
                    </a:lnTo>
                    <a:lnTo>
                      <a:pt x="461" y="357"/>
                    </a:lnTo>
                    <a:lnTo>
                      <a:pt x="460" y="355"/>
                    </a:lnTo>
                    <a:lnTo>
                      <a:pt x="457" y="353"/>
                    </a:lnTo>
                    <a:lnTo>
                      <a:pt x="457" y="353"/>
                    </a:lnTo>
                    <a:lnTo>
                      <a:pt x="456" y="351"/>
                    </a:lnTo>
                    <a:lnTo>
                      <a:pt x="455" y="348"/>
                    </a:lnTo>
                    <a:lnTo>
                      <a:pt x="455" y="348"/>
                    </a:lnTo>
                    <a:lnTo>
                      <a:pt x="454" y="346"/>
                    </a:lnTo>
                    <a:lnTo>
                      <a:pt x="452" y="345"/>
                    </a:lnTo>
                    <a:lnTo>
                      <a:pt x="452" y="345"/>
                    </a:lnTo>
                    <a:lnTo>
                      <a:pt x="449" y="343"/>
                    </a:lnTo>
                    <a:lnTo>
                      <a:pt x="448" y="340"/>
                    </a:lnTo>
                    <a:lnTo>
                      <a:pt x="448" y="340"/>
                    </a:lnTo>
                    <a:lnTo>
                      <a:pt x="449" y="337"/>
                    </a:lnTo>
                    <a:lnTo>
                      <a:pt x="450" y="334"/>
                    </a:lnTo>
                    <a:lnTo>
                      <a:pt x="450" y="334"/>
                    </a:lnTo>
                    <a:lnTo>
                      <a:pt x="449" y="329"/>
                    </a:lnTo>
                    <a:lnTo>
                      <a:pt x="447" y="324"/>
                    </a:lnTo>
                    <a:lnTo>
                      <a:pt x="447" y="324"/>
                    </a:lnTo>
                    <a:lnTo>
                      <a:pt x="446" y="319"/>
                    </a:lnTo>
                    <a:lnTo>
                      <a:pt x="446" y="316"/>
                    </a:lnTo>
                    <a:lnTo>
                      <a:pt x="446" y="316"/>
                    </a:lnTo>
                    <a:lnTo>
                      <a:pt x="452" y="315"/>
                    </a:lnTo>
                    <a:lnTo>
                      <a:pt x="459" y="314"/>
                    </a:lnTo>
                    <a:lnTo>
                      <a:pt x="459" y="314"/>
                    </a:lnTo>
                    <a:lnTo>
                      <a:pt x="463" y="313"/>
                    </a:lnTo>
                    <a:lnTo>
                      <a:pt x="465" y="312"/>
                    </a:lnTo>
                    <a:lnTo>
                      <a:pt x="465" y="312"/>
                    </a:lnTo>
                    <a:lnTo>
                      <a:pt x="466" y="311"/>
                    </a:lnTo>
                    <a:lnTo>
                      <a:pt x="467" y="311"/>
                    </a:lnTo>
                    <a:lnTo>
                      <a:pt x="470" y="312"/>
                    </a:lnTo>
                    <a:lnTo>
                      <a:pt x="470" y="312"/>
                    </a:lnTo>
                    <a:lnTo>
                      <a:pt x="472" y="308"/>
                    </a:lnTo>
                    <a:lnTo>
                      <a:pt x="476" y="303"/>
                    </a:lnTo>
                    <a:lnTo>
                      <a:pt x="476" y="303"/>
                    </a:lnTo>
                    <a:lnTo>
                      <a:pt x="477" y="300"/>
                    </a:lnTo>
                    <a:lnTo>
                      <a:pt x="478" y="297"/>
                    </a:lnTo>
                    <a:lnTo>
                      <a:pt x="481" y="291"/>
                    </a:lnTo>
                    <a:lnTo>
                      <a:pt x="481" y="291"/>
                    </a:lnTo>
                    <a:lnTo>
                      <a:pt x="482" y="287"/>
                    </a:lnTo>
                    <a:lnTo>
                      <a:pt x="482" y="282"/>
                    </a:lnTo>
                    <a:lnTo>
                      <a:pt x="482" y="278"/>
                    </a:lnTo>
                    <a:lnTo>
                      <a:pt x="480" y="274"/>
                    </a:lnTo>
                    <a:lnTo>
                      <a:pt x="480" y="274"/>
                    </a:lnTo>
                    <a:lnTo>
                      <a:pt x="478" y="268"/>
                    </a:lnTo>
                    <a:lnTo>
                      <a:pt x="478" y="266"/>
                    </a:lnTo>
                    <a:lnTo>
                      <a:pt x="479" y="264"/>
                    </a:lnTo>
                    <a:lnTo>
                      <a:pt x="479" y="264"/>
                    </a:lnTo>
                    <a:lnTo>
                      <a:pt x="479" y="260"/>
                    </a:lnTo>
                    <a:lnTo>
                      <a:pt x="479" y="256"/>
                    </a:lnTo>
                    <a:lnTo>
                      <a:pt x="479" y="256"/>
                    </a:lnTo>
                    <a:lnTo>
                      <a:pt x="478" y="250"/>
                    </a:lnTo>
                    <a:lnTo>
                      <a:pt x="477" y="244"/>
                    </a:lnTo>
                    <a:lnTo>
                      <a:pt x="477" y="244"/>
                    </a:lnTo>
                    <a:lnTo>
                      <a:pt x="477" y="243"/>
                    </a:lnTo>
                    <a:lnTo>
                      <a:pt x="478" y="242"/>
                    </a:lnTo>
                    <a:lnTo>
                      <a:pt x="481" y="241"/>
                    </a:lnTo>
                    <a:lnTo>
                      <a:pt x="481" y="241"/>
                    </a:lnTo>
                    <a:lnTo>
                      <a:pt x="482" y="240"/>
                    </a:lnTo>
                    <a:lnTo>
                      <a:pt x="484" y="239"/>
                    </a:lnTo>
                    <a:lnTo>
                      <a:pt x="484" y="239"/>
                    </a:lnTo>
                    <a:lnTo>
                      <a:pt x="486" y="239"/>
                    </a:lnTo>
                    <a:lnTo>
                      <a:pt x="487" y="240"/>
                    </a:lnTo>
                    <a:lnTo>
                      <a:pt x="487" y="240"/>
                    </a:lnTo>
                    <a:lnTo>
                      <a:pt x="488" y="239"/>
                    </a:lnTo>
                    <a:lnTo>
                      <a:pt x="488" y="237"/>
                    </a:lnTo>
                    <a:lnTo>
                      <a:pt x="490" y="232"/>
                    </a:lnTo>
                    <a:lnTo>
                      <a:pt x="490" y="232"/>
                    </a:lnTo>
                    <a:lnTo>
                      <a:pt x="491" y="230"/>
                    </a:lnTo>
                    <a:lnTo>
                      <a:pt x="491" y="227"/>
                    </a:lnTo>
                    <a:lnTo>
                      <a:pt x="491" y="222"/>
                    </a:lnTo>
                    <a:lnTo>
                      <a:pt x="491" y="222"/>
                    </a:lnTo>
                    <a:lnTo>
                      <a:pt x="490" y="219"/>
                    </a:lnTo>
                    <a:lnTo>
                      <a:pt x="489" y="215"/>
                    </a:lnTo>
                    <a:lnTo>
                      <a:pt x="489" y="215"/>
                    </a:lnTo>
                    <a:lnTo>
                      <a:pt x="488" y="213"/>
                    </a:lnTo>
                    <a:lnTo>
                      <a:pt x="489" y="211"/>
                    </a:lnTo>
                    <a:lnTo>
                      <a:pt x="490" y="207"/>
                    </a:lnTo>
                    <a:lnTo>
                      <a:pt x="490" y="207"/>
                    </a:lnTo>
                    <a:lnTo>
                      <a:pt x="489" y="205"/>
                    </a:lnTo>
                    <a:lnTo>
                      <a:pt x="489" y="205"/>
                    </a:lnTo>
                    <a:lnTo>
                      <a:pt x="485" y="205"/>
                    </a:lnTo>
                    <a:lnTo>
                      <a:pt x="482" y="207"/>
                    </a:lnTo>
                    <a:lnTo>
                      <a:pt x="482" y="207"/>
                    </a:lnTo>
                    <a:lnTo>
                      <a:pt x="478" y="208"/>
                    </a:lnTo>
                    <a:lnTo>
                      <a:pt x="477" y="208"/>
                    </a:lnTo>
                    <a:lnTo>
                      <a:pt x="475" y="207"/>
                    </a:lnTo>
                    <a:lnTo>
                      <a:pt x="475" y="207"/>
                    </a:lnTo>
                    <a:lnTo>
                      <a:pt x="473" y="205"/>
                    </a:lnTo>
                    <a:lnTo>
                      <a:pt x="473" y="204"/>
                    </a:lnTo>
                    <a:lnTo>
                      <a:pt x="473" y="203"/>
                    </a:lnTo>
                    <a:lnTo>
                      <a:pt x="473" y="203"/>
                    </a:lnTo>
                    <a:lnTo>
                      <a:pt x="476" y="200"/>
                    </a:lnTo>
                    <a:lnTo>
                      <a:pt x="477" y="199"/>
                    </a:lnTo>
                    <a:lnTo>
                      <a:pt x="476" y="197"/>
                    </a:lnTo>
                    <a:lnTo>
                      <a:pt x="476" y="197"/>
                    </a:lnTo>
                    <a:lnTo>
                      <a:pt x="473" y="197"/>
                    </a:lnTo>
                    <a:lnTo>
                      <a:pt x="470" y="197"/>
                    </a:lnTo>
                    <a:lnTo>
                      <a:pt x="470" y="197"/>
                    </a:lnTo>
                    <a:lnTo>
                      <a:pt x="467" y="197"/>
                    </a:lnTo>
                    <a:lnTo>
                      <a:pt x="466" y="197"/>
                    </a:lnTo>
                    <a:lnTo>
                      <a:pt x="466" y="197"/>
                    </a:lnTo>
                    <a:lnTo>
                      <a:pt x="466" y="197"/>
                    </a:lnTo>
                    <a:lnTo>
                      <a:pt x="465" y="196"/>
                    </a:lnTo>
                    <a:lnTo>
                      <a:pt x="463" y="195"/>
                    </a:lnTo>
                    <a:lnTo>
                      <a:pt x="463" y="195"/>
                    </a:lnTo>
                    <a:lnTo>
                      <a:pt x="461" y="196"/>
                    </a:lnTo>
                    <a:lnTo>
                      <a:pt x="460" y="196"/>
                    </a:lnTo>
                    <a:lnTo>
                      <a:pt x="459" y="195"/>
                    </a:lnTo>
                    <a:lnTo>
                      <a:pt x="459" y="195"/>
                    </a:lnTo>
                    <a:lnTo>
                      <a:pt x="457" y="194"/>
                    </a:lnTo>
                    <a:lnTo>
                      <a:pt x="455" y="193"/>
                    </a:lnTo>
                    <a:lnTo>
                      <a:pt x="455" y="191"/>
                    </a:lnTo>
                    <a:lnTo>
                      <a:pt x="455" y="191"/>
                    </a:lnTo>
                    <a:lnTo>
                      <a:pt x="456" y="189"/>
                    </a:lnTo>
                    <a:lnTo>
                      <a:pt x="456" y="186"/>
                    </a:lnTo>
                    <a:lnTo>
                      <a:pt x="456" y="186"/>
                    </a:lnTo>
                    <a:lnTo>
                      <a:pt x="455" y="184"/>
                    </a:lnTo>
                    <a:lnTo>
                      <a:pt x="453" y="182"/>
                    </a:lnTo>
                    <a:lnTo>
                      <a:pt x="450" y="179"/>
                    </a:lnTo>
                    <a:lnTo>
                      <a:pt x="450" y="178"/>
                    </a:lnTo>
                    <a:lnTo>
                      <a:pt x="450" y="177"/>
                    </a:lnTo>
                    <a:lnTo>
                      <a:pt x="450" y="177"/>
                    </a:lnTo>
                    <a:lnTo>
                      <a:pt x="453" y="173"/>
                    </a:lnTo>
                    <a:lnTo>
                      <a:pt x="453" y="172"/>
                    </a:lnTo>
                    <a:lnTo>
                      <a:pt x="453" y="171"/>
                    </a:lnTo>
                    <a:lnTo>
                      <a:pt x="453" y="171"/>
                    </a:lnTo>
                    <a:lnTo>
                      <a:pt x="449" y="169"/>
                    </a:lnTo>
                    <a:lnTo>
                      <a:pt x="448" y="168"/>
                    </a:lnTo>
                    <a:lnTo>
                      <a:pt x="448" y="166"/>
                    </a:lnTo>
                    <a:lnTo>
                      <a:pt x="448" y="166"/>
                    </a:lnTo>
                    <a:lnTo>
                      <a:pt x="447" y="162"/>
                    </a:lnTo>
                    <a:lnTo>
                      <a:pt x="447" y="160"/>
                    </a:lnTo>
                    <a:lnTo>
                      <a:pt x="448" y="159"/>
                    </a:lnTo>
                    <a:lnTo>
                      <a:pt x="448" y="159"/>
                    </a:lnTo>
                    <a:lnTo>
                      <a:pt x="449" y="156"/>
                    </a:lnTo>
                    <a:lnTo>
                      <a:pt x="449" y="155"/>
                    </a:lnTo>
                    <a:lnTo>
                      <a:pt x="449" y="154"/>
                    </a:lnTo>
                    <a:lnTo>
                      <a:pt x="449" y="154"/>
                    </a:lnTo>
                    <a:lnTo>
                      <a:pt x="446" y="153"/>
                    </a:lnTo>
                    <a:lnTo>
                      <a:pt x="443" y="153"/>
                    </a:lnTo>
                    <a:lnTo>
                      <a:pt x="443" y="153"/>
                    </a:lnTo>
                    <a:lnTo>
                      <a:pt x="442" y="153"/>
                    </a:lnTo>
                    <a:lnTo>
                      <a:pt x="441" y="152"/>
                    </a:lnTo>
                    <a:lnTo>
                      <a:pt x="440" y="150"/>
                    </a:lnTo>
                    <a:lnTo>
                      <a:pt x="440" y="150"/>
                    </a:lnTo>
                    <a:lnTo>
                      <a:pt x="440" y="147"/>
                    </a:lnTo>
                    <a:lnTo>
                      <a:pt x="438" y="146"/>
                    </a:lnTo>
                    <a:lnTo>
                      <a:pt x="438" y="146"/>
                    </a:lnTo>
                    <a:lnTo>
                      <a:pt x="436" y="144"/>
                    </a:lnTo>
                    <a:lnTo>
                      <a:pt x="433" y="142"/>
                    </a:lnTo>
                    <a:lnTo>
                      <a:pt x="433" y="142"/>
                    </a:lnTo>
                    <a:lnTo>
                      <a:pt x="430" y="142"/>
                    </a:lnTo>
                    <a:lnTo>
                      <a:pt x="429" y="141"/>
                    </a:lnTo>
                    <a:lnTo>
                      <a:pt x="429" y="140"/>
                    </a:lnTo>
                    <a:lnTo>
                      <a:pt x="429" y="140"/>
                    </a:lnTo>
                    <a:lnTo>
                      <a:pt x="430" y="134"/>
                    </a:lnTo>
                    <a:lnTo>
                      <a:pt x="432" y="128"/>
                    </a:lnTo>
                    <a:lnTo>
                      <a:pt x="432" y="128"/>
                    </a:lnTo>
                    <a:lnTo>
                      <a:pt x="431" y="126"/>
                    </a:lnTo>
                    <a:lnTo>
                      <a:pt x="430" y="126"/>
                    </a:lnTo>
                    <a:lnTo>
                      <a:pt x="430" y="124"/>
                    </a:lnTo>
                    <a:lnTo>
                      <a:pt x="430" y="124"/>
                    </a:lnTo>
                    <a:lnTo>
                      <a:pt x="430" y="120"/>
                    </a:lnTo>
                    <a:lnTo>
                      <a:pt x="430" y="117"/>
                    </a:lnTo>
                    <a:lnTo>
                      <a:pt x="431" y="115"/>
                    </a:lnTo>
                    <a:lnTo>
                      <a:pt x="431" y="115"/>
                    </a:lnTo>
                    <a:lnTo>
                      <a:pt x="432" y="109"/>
                    </a:lnTo>
                    <a:lnTo>
                      <a:pt x="433" y="105"/>
                    </a:lnTo>
                    <a:lnTo>
                      <a:pt x="433" y="105"/>
                    </a:lnTo>
                    <a:lnTo>
                      <a:pt x="432" y="100"/>
                    </a:lnTo>
                    <a:lnTo>
                      <a:pt x="430" y="96"/>
                    </a:lnTo>
                    <a:lnTo>
                      <a:pt x="430" y="96"/>
                    </a:lnTo>
                    <a:lnTo>
                      <a:pt x="427" y="91"/>
                    </a:lnTo>
                    <a:lnTo>
                      <a:pt x="427" y="91"/>
                    </a:lnTo>
                    <a:lnTo>
                      <a:pt x="423" y="92"/>
                    </a:lnTo>
                    <a:lnTo>
                      <a:pt x="417" y="95"/>
                    </a:lnTo>
                    <a:lnTo>
                      <a:pt x="417" y="95"/>
                    </a:lnTo>
                    <a:lnTo>
                      <a:pt x="414" y="96"/>
                    </a:lnTo>
                    <a:lnTo>
                      <a:pt x="412" y="97"/>
                    </a:lnTo>
                    <a:lnTo>
                      <a:pt x="410" y="100"/>
                    </a:lnTo>
                    <a:lnTo>
                      <a:pt x="409" y="102"/>
                    </a:lnTo>
                    <a:lnTo>
                      <a:pt x="409" y="10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1" name="フリーフォーム 60">
                <a:extLst>
                  <a:ext uri="{FF2B5EF4-FFF2-40B4-BE49-F238E27FC236}">
                    <a16:creationId xmlns:a16="http://schemas.microsoft.com/office/drawing/2014/main" id="{00000000-0008-0000-0000-000089050000}"/>
                  </a:ext>
                </a:extLst>
              </p:cNvPr>
              <p:cNvSpPr>
                <a:spLocks noEditPoints="1"/>
              </p:cNvSpPr>
              <p:nvPr/>
            </p:nvSpPr>
            <p:spPr bwMode="auto">
              <a:xfrm>
                <a:off x="141" y="670"/>
                <a:ext cx="65" cy="63"/>
              </a:xfrm>
              <a:custGeom>
                <a:avLst/>
                <a:gdLst>
                  <a:gd name="T0" fmla="*/ 539 w 587"/>
                  <a:gd name="T1" fmla="*/ 184 h 563"/>
                  <a:gd name="T2" fmla="*/ 530 w 587"/>
                  <a:gd name="T3" fmla="*/ 166 h 563"/>
                  <a:gd name="T4" fmla="*/ 577 w 587"/>
                  <a:gd name="T5" fmla="*/ 128 h 563"/>
                  <a:gd name="T6" fmla="*/ 578 w 587"/>
                  <a:gd name="T7" fmla="*/ 77 h 563"/>
                  <a:gd name="T8" fmla="*/ 557 w 587"/>
                  <a:gd name="T9" fmla="*/ 73 h 563"/>
                  <a:gd name="T10" fmla="*/ 533 w 587"/>
                  <a:gd name="T11" fmla="*/ 73 h 563"/>
                  <a:gd name="T12" fmla="*/ 520 w 587"/>
                  <a:gd name="T13" fmla="*/ 45 h 563"/>
                  <a:gd name="T14" fmla="*/ 528 w 587"/>
                  <a:gd name="T15" fmla="*/ 43 h 563"/>
                  <a:gd name="T16" fmla="*/ 542 w 587"/>
                  <a:gd name="T17" fmla="*/ 40 h 563"/>
                  <a:gd name="T18" fmla="*/ 571 w 587"/>
                  <a:gd name="T19" fmla="*/ 21 h 563"/>
                  <a:gd name="T20" fmla="*/ 571 w 587"/>
                  <a:gd name="T21" fmla="*/ 13 h 563"/>
                  <a:gd name="T22" fmla="*/ 555 w 587"/>
                  <a:gd name="T23" fmla="*/ 14 h 563"/>
                  <a:gd name="T24" fmla="*/ 540 w 587"/>
                  <a:gd name="T25" fmla="*/ 11 h 563"/>
                  <a:gd name="T26" fmla="*/ 523 w 587"/>
                  <a:gd name="T27" fmla="*/ 19 h 563"/>
                  <a:gd name="T28" fmla="*/ 506 w 587"/>
                  <a:gd name="T29" fmla="*/ 1 h 563"/>
                  <a:gd name="T30" fmla="*/ 504 w 587"/>
                  <a:gd name="T31" fmla="*/ 11 h 563"/>
                  <a:gd name="T32" fmla="*/ 489 w 587"/>
                  <a:gd name="T33" fmla="*/ 22 h 563"/>
                  <a:gd name="T34" fmla="*/ 461 w 587"/>
                  <a:gd name="T35" fmla="*/ 31 h 563"/>
                  <a:gd name="T36" fmla="*/ 400 w 587"/>
                  <a:gd name="T37" fmla="*/ 52 h 563"/>
                  <a:gd name="T38" fmla="*/ 364 w 587"/>
                  <a:gd name="T39" fmla="*/ 69 h 563"/>
                  <a:gd name="T40" fmla="*/ 341 w 587"/>
                  <a:gd name="T41" fmla="*/ 76 h 563"/>
                  <a:gd name="T42" fmla="*/ 351 w 587"/>
                  <a:gd name="T43" fmla="*/ 122 h 563"/>
                  <a:gd name="T44" fmla="*/ 285 w 587"/>
                  <a:gd name="T45" fmla="*/ 168 h 563"/>
                  <a:gd name="T46" fmla="*/ 261 w 587"/>
                  <a:gd name="T47" fmla="*/ 188 h 563"/>
                  <a:gd name="T48" fmla="*/ 247 w 587"/>
                  <a:gd name="T49" fmla="*/ 212 h 563"/>
                  <a:gd name="T50" fmla="*/ 211 w 587"/>
                  <a:gd name="T51" fmla="*/ 243 h 563"/>
                  <a:gd name="T52" fmla="*/ 170 w 587"/>
                  <a:gd name="T53" fmla="*/ 273 h 563"/>
                  <a:gd name="T54" fmla="*/ 152 w 587"/>
                  <a:gd name="T55" fmla="*/ 290 h 563"/>
                  <a:gd name="T56" fmla="*/ 134 w 587"/>
                  <a:gd name="T57" fmla="*/ 315 h 563"/>
                  <a:gd name="T58" fmla="*/ 118 w 587"/>
                  <a:gd name="T59" fmla="*/ 318 h 563"/>
                  <a:gd name="T60" fmla="*/ 94 w 587"/>
                  <a:gd name="T61" fmla="*/ 351 h 563"/>
                  <a:gd name="T62" fmla="*/ 79 w 587"/>
                  <a:gd name="T63" fmla="*/ 364 h 563"/>
                  <a:gd name="T64" fmla="*/ 70 w 587"/>
                  <a:gd name="T65" fmla="*/ 378 h 563"/>
                  <a:gd name="T66" fmla="*/ 23 w 587"/>
                  <a:gd name="T67" fmla="*/ 400 h 563"/>
                  <a:gd name="T68" fmla="*/ 9 w 587"/>
                  <a:gd name="T69" fmla="*/ 427 h 563"/>
                  <a:gd name="T70" fmla="*/ 13 w 587"/>
                  <a:gd name="T71" fmla="*/ 453 h 563"/>
                  <a:gd name="T72" fmla="*/ 10 w 587"/>
                  <a:gd name="T73" fmla="*/ 494 h 563"/>
                  <a:gd name="T74" fmla="*/ 38 w 587"/>
                  <a:gd name="T75" fmla="*/ 506 h 563"/>
                  <a:gd name="T76" fmla="*/ 37 w 587"/>
                  <a:gd name="T77" fmla="*/ 540 h 563"/>
                  <a:gd name="T78" fmla="*/ 55 w 587"/>
                  <a:gd name="T79" fmla="*/ 561 h 563"/>
                  <a:gd name="T80" fmla="*/ 89 w 587"/>
                  <a:gd name="T81" fmla="*/ 550 h 563"/>
                  <a:gd name="T82" fmla="*/ 121 w 587"/>
                  <a:gd name="T83" fmla="*/ 536 h 563"/>
                  <a:gd name="T84" fmla="*/ 130 w 587"/>
                  <a:gd name="T85" fmla="*/ 494 h 563"/>
                  <a:gd name="T86" fmla="*/ 151 w 587"/>
                  <a:gd name="T87" fmla="*/ 457 h 563"/>
                  <a:gd name="T88" fmla="*/ 171 w 587"/>
                  <a:gd name="T89" fmla="*/ 406 h 563"/>
                  <a:gd name="T90" fmla="*/ 182 w 587"/>
                  <a:gd name="T91" fmla="*/ 375 h 563"/>
                  <a:gd name="T92" fmla="*/ 202 w 587"/>
                  <a:gd name="T93" fmla="*/ 348 h 563"/>
                  <a:gd name="T94" fmla="*/ 229 w 587"/>
                  <a:gd name="T95" fmla="*/ 348 h 563"/>
                  <a:gd name="T96" fmla="*/ 253 w 587"/>
                  <a:gd name="T97" fmla="*/ 355 h 563"/>
                  <a:gd name="T98" fmla="*/ 266 w 587"/>
                  <a:gd name="T99" fmla="*/ 344 h 563"/>
                  <a:gd name="T100" fmla="*/ 300 w 587"/>
                  <a:gd name="T101" fmla="*/ 347 h 563"/>
                  <a:gd name="T102" fmla="*/ 332 w 587"/>
                  <a:gd name="T103" fmla="*/ 335 h 563"/>
                  <a:gd name="T104" fmla="*/ 359 w 587"/>
                  <a:gd name="T105" fmla="*/ 325 h 563"/>
                  <a:gd name="T106" fmla="*/ 356 w 587"/>
                  <a:gd name="T107" fmla="*/ 307 h 563"/>
                  <a:gd name="T108" fmla="*/ 353 w 587"/>
                  <a:gd name="T109" fmla="*/ 292 h 563"/>
                  <a:gd name="T110" fmla="*/ 384 w 587"/>
                  <a:gd name="T111" fmla="*/ 271 h 563"/>
                  <a:gd name="T112" fmla="*/ 406 w 587"/>
                  <a:gd name="T113" fmla="*/ 244 h 563"/>
                  <a:gd name="T114" fmla="*/ 427 w 587"/>
                  <a:gd name="T115" fmla="*/ 218 h 563"/>
                  <a:gd name="T116" fmla="*/ 466 w 587"/>
                  <a:gd name="T117" fmla="*/ 219 h 563"/>
                  <a:gd name="T118" fmla="*/ 514 w 587"/>
                  <a:gd name="T119" fmla="*/ 226 h 563"/>
                  <a:gd name="T120" fmla="*/ 432 w 587"/>
                  <a:gd name="T121" fmla="*/ 92 h 563"/>
                  <a:gd name="T122" fmla="*/ 460 w 587"/>
                  <a:gd name="T123" fmla="*/ 58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7" h="563">
                    <a:moveTo>
                      <a:pt x="522" y="218"/>
                    </a:moveTo>
                    <a:lnTo>
                      <a:pt x="522" y="218"/>
                    </a:lnTo>
                    <a:lnTo>
                      <a:pt x="523" y="217"/>
                    </a:lnTo>
                    <a:lnTo>
                      <a:pt x="523" y="215"/>
                    </a:lnTo>
                    <a:lnTo>
                      <a:pt x="521" y="211"/>
                    </a:lnTo>
                    <a:lnTo>
                      <a:pt x="521" y="211"/>
                    </a:lnTo>
                    <a:lnTo>
                      <a:pt x="520" y="210"/>
                    </a:lnTo>
                    <a:lnTo>
                      <a:pt x="521" y="208"/>
                    </a:lnTo>
                    <a:lnTo>
                      <a:pt x="522" y="206"/>
                    </a:lnTo>
                    <a:lnTo>
                      <a:pt x="523" y="204"/>
                    </a:lnTo>
                    <a:lnTo>
                      <a:pt x="523" y="204"/>
                    </a:lnTo>
                    <a:lnTo>
                      <a:pt x="525" y="203"/>
                    </a:lnTo>
                    <a:lnTo>
                      <a:pt x="527" y="200"/>
                    </a:lnTo>
                    <a:lnTo>
                      <a:pt x="527" y="200"/>
                    </a:lnTo>
                    <a:lnTo>
                      <a:pt x="529" y="198"/>
                    </a:lnTo>
                    <a:lnTo>
                      <a:pt x="532" y="196"/>
                    </a:lnTo>
                    <a:lnTo>
                      <a:pt x="538" y="194"/>
                    </a:lnTo>
                    <a:lnTo>
                      <a:pt x="538" y="194"/>
                    </a:lnTo>
                    <a:lnTo>
                      <a:pt x="540" y="191"/>
                    </a:lnTo>
                    <a:lnTo>
                      <a:pt x="540" y="188"/>
                    </a:lnTo>
                    <a:lnTo>
                      <a:pt x="539" y="184"/>
                    </a:lnTo>
                    <a:lnTo>
                      <a:pt x="539" y="184"/>
                    </a:lnTo>
                    <a:lnTo>
                      <a:pt x="538" y="183"/>
                    </a:lnTo>
                    <a:lnTo>
                      <a:pt x="538" y="183"/>
                    </a:lnTo>
                    <a:lnTo>
                      <a:pt x="537" y="182"/>
                    </a:lnTo>
                    <a:lnTo>
                      <a:pt x="537" y="181"/>
                    </a:lnTo>
                    <a:lnTo>
                      <a:pt x="537" y="181"/>
                    </a:lnTo>
                    <a:lnTo>
                      <a:pt x="536" y="177"/>
                    </a:lnTo>
                    <a:lnTo>
                      <a:pt x="535" y="173"/>
                    </a:lnTo>
                    <a:lnTo>
                      <a:pt x="535" y="173"/>
                    </a:lnTo>
                    <a:lnTo>
                      <a:pt x="534" y="172"/>
                    </a:lnTo>
                    <a:lnTo>
                      <a:pt x="533" y="172"/>
                    </a:lnTo>
                    <a:lnTo>
                      <a:pt x="531" y="174"/>
                    </a:lnTo>
                    <a:lnTo>
                      <a:pt x="531" y="174"/>
                    </a:lnTo>
                    <a:lnTo>
                      <a:pt x="528" y="174"/>
                    </a:lnTo>
                    <a:lnTo>
                      <a:pt x="527" y="174"/>
                    </a:lnTo>
                    <a:lnTo>
                      <a:pt x="526" y="172"/>
                    </a:lnTo>
                    <a:lnTo>
                      <a:pt x="526" y="172"/>
                    </a:lnTo>
                    <a:lnTo>
                      <a:pt x="526" y="171"/>
                    </a:lnTo>
                    <a:lnTo>
                      <a:pt x="527" y="169"/>
                    </a:lnTo>
                    <a:lnTo>
                      <a:pt x="530" y="166"/>
                    </a:lnTo>
                    <a:lnTo>
                      <a:pt x="530" y="166"/>
                    </a:lnTo>
                    <a:lnTo>
                      <a:pt x="539" y="160"/>
                    </a:lnTo>
                    <a:lnTo>
                      <a:pt x="548" y="157"/>
                    </a:lnTo>
                    <a:lnTo>
                      <a:pt x="548" y="157"/>
                    </a:lnTo>
                    <a:lnTo>
                      <a:pt x="556" y="155"/>
                    </a:lnTo>
                    <a:lnTo>
                      <a:pt x="563" y="151"/>
                    </a:lnTo>
                    <a:lnTo>
                      <a:pt x="563" y="151"/>
                    </a:lnTo>
                    <a:lnTo>
                      <a:pt x="565" y="151"/>
                    </a:lnTo>
                    <a:lnTo>
                      <a:pt x="567" y="151"/>
                    </a:lnTo>
                    <a:lnTo>
                      <a:pt x="571" y="152"/>
                    </a:lnTo>
                    <a:lnTo>
                      <a:pt x="571" y="152"/>
                    </a:lnTo>
                    <a:lnTo>
                      <a:pt x="573" y="151"/>
                    </a:lnTo>
                    <a:lnTo>
                      <a:pt x="576" y="150"/>
                    </a:lnTo>
                    <a:lnTo>
                      <a:pt x="580" y="147"/>
                    </a:lnTo>
                    <a:lnTo>
                      <a:pt x="580" y="147"/>
                    </a:lnTo>
                    <a:lnTo>
                      <a:pt x="580" y="145"/>
                    </a:lnTo>
                    <a:lnTo>
                      <a:pt x="579" y="143"/>
                    </a:lnTo>
                    <a:lnTo>
                      <a:pt x="578" y="137"/>
                    </a:lnTo>
                    <a:lnTo>
                      <a:pt x="578" y="137"/>
                    </a:lnTo>
                    <a:lnTo>
                      <a:pt x="578" y="134"/>
                    </a:lnTo>
                    <a:lnTo>
                      <a:pt x="577" y="128"/>
                    </a:lnTo>
                    <a:lnTo>
                      <a:pt x="577" y="128"/>
                    </a:lnTo>
                    <a:lnTo>
                      <a:pt x="576" y="123"/>
                    </a:lnTo>
                    <a:lnTo>
                      <a:pt x="576" y="117"/>
                    </a:lnTo>
                    <a:lnTo>
                      <a:pt x="576" y="117"/>
                    </a:lnTo>
                    <a:lnTo>
                      <a:pt x="576" y="114"/>
                    </a:lnTo>
                    <a:lnTo>
                      <a:pt x="578" y="110"/>
                    </a:lnTo>
                    <a:lnTo>
                      <a:pt x="580" y="107"/>
                    </a:lnTo>
                    <a:lnTo>
                      <a:pt x="583" y="106"/>
                    </a:lnTo>
                    <a:lnTo>
                      <a:pt x="583" y="106"/>
                    </a:lnTo>
                    <a:lnTo>
                      <a:pt x="586" y="104"/>
                    </a:lnTo>
                    <a:lnTo>
                      <a:pt x="587" y="103"/>
                    </a:lnTo>
                    <a:lnTo>
                      <a:pt x="587" y="102"/>
                    </a:lnTo>
                    <a:lnTo>
                      <a:pt x="587" y="102"/>
                    </a:lnTo>
                    <a:lnTo>
                      <a:pt x="585" y="99"/>
                    </a:lnTo>
                    <a:lnTo>
                      <a:pt x="584" y="96"/>
                    </a:lnTo>
                    <a:lnTo>
                      <a:pt x="584" y="94"/>
                    </a:lnTo>
                    <a:lnTo>
                      <a:pt x="584" y="94"/>
                    </a:lnTo>
                    <a:lnTo>
                      <a:pt x="585" y="84"/>
                    </a:lnTo>
                    <a:lnTo>
                      <a:pt x="585" y="84"/>
                    </a:lnTo>
                    <a:lnTo>
                      <a:pt x="584" y="81"/>
                    </a:lnTo>
                    <a:lnTo>
                      <a:pt x="584" y="81"/>
                    </a:lnTo>
                    <a:lnTo>
                      <a:pt x="578" y="77"/>
                    </a:lnTo>
                    <a:lnTo>
                      <a:pt x="578" y="77"/>
                    </a:lnTo>
                    <a:lnTo>
                      <a:pt x="576" y="77"/>
                    </a:lnTo>
                    <a:lnTo>
                      <a:pt x="575" y="77"/>
                    </a:lnTo>
                    <a:lnTo>
                      <a:pt x="575" y="77"/>
                    </a:lnTo>
                    <a:lnTo>
                      <a:pt x="573" y="77"/>
                    </a:lnTo>
                    <a:lnTo>
                      <a:pt x="571" y="76"/>
                    </a:lnTo>
                    <a:lnTo>
                      <a:pt x="571" y="76"/>
                    </a:lnTo>
                    <a:lnTo>
                      <a:pt x="568" y="75"/>
                    </a:lnTo>
                    <a:lnTo>
                      <a:pt x="566" y="74"/>
                    </a:lnTo>
                    <a:lnTo>
                      <a:pt x="564" y="74"/>
                    </a:lnTo>
                    <a:lnTo>
                      <a:pt x="564" y="74"/>
                    </a:lnTo>
                    <a:lnTo>
                      <a:pt x="562" y="74"/>
                    </a:lnTo>
                    <a:lnTo>
                      <a:pt x="562" y="73"/>
                    </a:lnTo>
                    <a:lnTo>
                      <a:pt x="562" y="73"/>
                    </a:lnTo>
                    <a:lnTo>
                      <a:pt x="561" y="72"/>
                    </a:lnTo>
                    <a:lnTo>
                      <a:pt x="560" y="71"/>
                    </a:lnTo>
                    <a:lnTo>
                      <a:pt x="560" y="71"/>
                    </a:lnTo>
                    <a:lnTo>
                      <a:pt x="558" y="73"/>
                    </a:lnTo>
                    <a:lnTo>
                      <a:pt x="558" y="73"/>
                    </a:lnTo>
                    <a:lnTo>
                      <a:pt x="558" y="74"/>
                    </a:lnTo>
                    <a:lnTo>
                      <a:pt x="557" y="73"/>
                    </a:lnTo>
                    <a:lnTo>
                      <a:pt x="557" y="71"/>
                    </a:lnTo>
                    <a:lnTo>
                      <a:pt x="557" y="71"/>
                    </a:lnTo>
                    <a:lnTo>
                      <a:pt x="557" y="69"/>
                    </a:lnTo>
                    <a:lnTo>
                      <a:pt x="555" y="68"/>
                    </a:lnTo>
                    <a:lnTo>
                      <a:pt x="555" y="68"/>
                    </a:lnTo>
                    <a:lnTo>
                      <a:pt x="552" y="67"/>
                    </a:lnTo>
                    <a:lnTo>
                      <a:pt x="551" y="67"/>
                    </a:lnTo>
                    <a:lnTo>
                      <a:pt x="551" y="67"/>
                    </a:lnTo>
                    <a:lnTo>
                      <a:pt x="550" y="69"/>
                    </a:lnTo>
                    <a:lnTo>
                      <a:pt x="548" y="69"/>
                    </a:lnTo>
                    <a:lnTo>
                      <a:pt x="547" y="70"/>
                    </a:lnTo>
                    <a:lnTo>
                      <a:pt x="547" y="70"/>
                    </a:lnTo>
                    <a:lnTo>
                      <a:pt x="544" y="71"/>
                    </a:lnTo>
                    <a:lnTo>
                      <a:pt x="543" y="72"/>
                    </a:lnTo>
                    <a:lnTo>
                      <a:pt x="543" y="72"/>
                    </a:lnTo>
                    <a:lnTo>
                      <a:pt x="541" y="74"/>
                    </a:lnTo>
                    <a:lnTo>
                      <a:pt x="539" y="76"/>
                    </a:lnTo>
                    <a:lnTo>
                      <a:pt x="539" y="76"/>
                    </a:lnTo>
                    <a:lnTo>
                      <a:pt x="536" y="75"/>
                    </a:lnTo>
                    <a:lnTo>
                      <a:pt x="533" y="73"/>
                    </a:lnTo>
                    <a:lnTo>
                      <a:pt x="533" y="73"/>
                    </a:lnTo>
                    <a:lnTo>
                      <a:pt x="530" y="70"/>
                    </a:lnTo>
                    <a:lnTo>
                      <a:pt x="526" y="68"/>
                    </a:lnTo>
                    <a:lnTo>
                      <a:pt x="526" y="68"/>
                    </a:lnTo>
                    <a:lnTo>
                      <a:pt x="523" y="69"/>
                    </a:lnTo>
                    <a:lnTo>
                      <a:pt x="520" y="70"/>
                    </a:lnTo>
                    <a:lnTo>
                      <a:pt x="520" y="70"/>
                    </a:lnTo>
                    <a:lnTo>
                      <a:pt x="519" y="70"/>
                    </a:lnTo>
                    <a:lnTo>
                      <a:pt x="519" y="69"/>
                    </a:lnTo>
                    <a:lnTo>
                      <a:pt x="519" y="68"/>
                    </a:lnTo>
                    <a:lnTo>
                      <a:pt x="518" y="67"/>
                    </a:lnTo>
                    <a:lnTo>
                      <a:pt x="518" y="67"/>
                    </a:lnTo>
                    <a:lnTo>
                      <a:pt x="518" y="64"/>
                    </a:lnTo>
                    <a:lnTo>
                      <a:pt x="519" y="61"/>
                    </a:lnTo>
                    <a:lnTo>
                      <a:pt x="519" y="61"/>
                    </a:lnTo>
                    <a:lnTo>
                      <a:pt x="523" y="56"/>
                    </a:lnTo>
                    <a:lnTo>
                      <a:pt x="523" y="56"/>
                    </a:lnTo>
                    <a:lnTo>
                      <a:pt x="523" y="55"/>
                    </a:lnTo>
                    <a:lnTo>
                      <a:pt x="522" y="53"/>
                    </a:lnTo>
                    <a:lnTo>
                      <a:pt x="520" y="51"/>
                    </a:lnTo>
                    <a:lnTo>
                      <a:pt x="520" y="51"/>
                    </a:lnTo>
                    <a:lnTo>
                      <a:pt x="520" y="45"/>
                    </a:lnTo>
                    <a:lnTo>
                      <a:pt x="520" y="45"/>
                    </a:lnTo>
                    <a:lnTo>
                      <a:pt x="520" y="42"/>
                    </a:lnTo>
                    <a:lnTo>
                      <a:pt x="521" y="39"/>
                    </a:lnTo>
                    <a:lnTo>
                      <a:pt x="521" y="39"/>
                    </a:lnTo>
                    <a:lnTo>
                      <a:pt x="529" y="33"/>
                    </a:lnTo>
                    <a:lnTo>
                      <a:pt x="529" y="33"/>
                    </a:lnTo>
                    <a:lnTo>
                      <a:pt x="530" y="33"/>
                    </a:lnTo>
                    <a:lnTo>
                      <a:pt x="532" y="34"/>
                    </a:lnTo>
                    <a:lnTo>
                      <a:pt x="535" y="37"/>
                    </a:lnTo>
                    <a:lnTo>
                      <a:pt x="535" y="37"/>
                    </a:lnTo>
                    <a:lnTo>
                      <a:pt x="536" y="38"/>
                    </a:lnTo>
                    <a:lnTo>
                      <a:pt x="537" y="39"/>
                    </a:lnTo>
                    <a:lnTo>
                      <a:pt x="539" y="40"/>
                    </a:lnTo>
                    <a:lnTo>
                      <a:pt x="539" y="41"/>
                    </a:lnTo>
                    <a:lnTo>
                      <a:pt x="539" y="41"/>
                    </a:lnTo>
                    <a:lnTo>
                      <a:pt x="535" y="44"/>
                    </a:lnTo>
                    <a:lnTo>
                      <a:pt x="535" y="44"/>
                    </a:lnTo>
                    <a:lnTo>
                      <a:pt x="532" y="44"/>
                    </a:lnTo>
                    <a:lnTo>
                      <a:pt x="529" y="43"/>
                    </a:lnTo>
                    <a:lnTo>
                      <a:pt x="529" y="43"/>
                    </a:lnTo>
                    <a:lnTo>
                      <a:pt x="528" y="43"/>
                    </a:lnTo>
                    <a:lnTo>
                      <a:pt x="528" y="44"/>
                    </a:lnTo>
                    <a:lnTo>
                      <a:pt x="528" y="47"/>
                    </a:lnTo>
                    <a:lnTo>
                      <a:pt x="528" y="47"/>
                    </a:lnTo>
                    <a:lnTo>
                      <a:pt x="528" y="49"/>
                    </a:lnTo>
                    <a:lnTo>
                      <a:pt x="529" y="50"/>
                    </a:lnTo>
                    <a:lnTo>
                      <a:pt x="530" y="51"/>
                    </a:lnTo>
                    <a:lnTo>
                      <a:pt x="530" y="51"/>
                    </a:lnTo>
                    <a:lnTo>
                      <a:pt x="532" y="53"/>
                    </a:lnTo>
                    <a:lnTo>
                      <a:pt x="532" y="53"/>
                    </a:lnTo>
                    <a:lnTo>
                      <a:pt x="533" y="53"/>
                    </a:lnTo>
                    <a:lnTo>
                      <a:pt x="533" y="53"/>
                    </a:lnTo>
                    <a:lnTo>
                      <a:pt x="535" y="52"/>
                    </a:lnTo>
                    <a:lnTo>
                      <a:pt x="535" y="52"/>
                    </a:lnTo>
                    <a:lnTo>
                      <a:pt x="537" y="52"/>
                    </a:lnTo>
                    <a:lnTo>
                      <a:pt x="537" y="52"/>
                    </a:lnTo>
                    <a:lnTo>
                      <a:pt x="538" y="51"/>
                    </a:lnTo>
                    <a:lnTo>
                      <a:pt x="538" y="48"/>
                    </a:lnTo>
                    <a:lnTo>
                      <a:pt x="539" y="44"/>
                    </a:lnTo>
                    <a:lnTo>
                      <a:pt x="543" y="42"/>
                    </a:lnTo>
                    <a:lnTo>
                      <a:pt x="543" y="42"/>
                    </a:lnTo>
                    <a:lnTo>
                      <a:pt x="542" y="40"/>
                    </a:lnTo>
                    <a:lnTo>
                      <a:pt x="539" y="38"/>
                    </a:lnTo>
                    <a:lnTo>
                      <a:pt x="539" y="38"/>
                    </a:lnTo>
                    <a:lnTo>
                      <a:pt x="537" y="38"/>
                    </a:lnTo>
                    <a:lnTo>
                      <a:pt x="536" y="36"/>
                    </a:lnTo>
                    <a:lnTo>
                      <a:pt x="536" y="36"/>
                    </a:lnTo>
                    <a:lnTo>
                      <a:pt x="535" y="34"/>
                    </a:lnTo>
                    <a:lnTo>
                      <a:pt x="534" y="33"/>
                    </a:lnTo>
                    <a:lnTo>
                      <a:pt x="532" y="32"/>
                    </a:lnTo>
                    <a:lnTo>
                      <a:pt x="532" y="32"/>
                    </a:lnTo>
                    <a:lnTo>
                      <a:pt x="535" y="33"/>
                    </a:lnTo>
                    <a:lnTo>
                      <a:pt x="538" y="33"/>
                    </a:lnTo>
                    <a:lnTo>
                      <a:pt x="538" y="33"/>
                    </a:lnTo>
                    <a:lnTo>
                      <a:pt x="542" y="31"/>
                    </a:lnTo>
                    <a:lnTo>
                      <a:pt x="542" y="31"/>
                    </a:lnTo>
                    <a:lnTo>
                      <a:pt x="545" y="29"/>
                    </a:lnTo>
                    <a:lnTo>
                      <a:pt x="551" y="27"/>
                    </a:lnTo>
                    <a:lnTo>
                      <a:pt x="551" y="27"/>
                    </a:lnTo>
                    <a:lnTo>
                      <a:pt x="557" y="25"/>
                    </a:lnTo>
                    <a:lnTo>
                      <a:pt x="563" y="23"/>
                    </a:lnTo>
                    <a:lnTo>
                      <a:pt x="563" y="23"/>
                    </a:lnTo>
                    <a:lnTo>
                      <a:pt x="571" y="21"/>
                    </a:lnTo>
                    <a:lnTo>
                      <a:pt x="580" y="20"/>
                    </a:lnTo>
                    <a:lnTo>
                      <a:pt x="580" y="20"/>
                    </a:lnTo>
                    <a:lnTo>
                      <a:pt x="583" y="20"/>
                    </a:lnTo>
                    <a:lnTo>
                      <a:pt x="584" y="19"/>
                    </a:lnTo>
                    <a:lnTo>
                      <a:pt x="587" y="17"/>
                    </a:lnTo>
                    <a:lnTo>
                      <a:pt x="587" y="17"/>
                    </a:lnTo>
                    <a:lnTo>
                      <a:pt x="587" y="17"/>
                    </a:lnTo>
                    <a:lnTo>
                      <a:pt x="586" y="16"/>
                    </a:lnTo>
                    <a:lnTo>
                      <a:pt x="583" y="14"/>
                    </a:lnTo>
                    <a:lnTo>
                      <a:pt x="583" y="14"/>
                    </a:lnTo>
                    <a:lnTo>
                      <a:pt x="580" y="14"/>
                    </a:lnTo>
                    <a:lnTo>
                      <a:pt x="577" y="15"/>
                    </a:lnTo>
                    <a:lnTo>
                      <a:pt x="577" y="15"/>
                    </a:lnTo>
                    <a:lnTo>
                      <a:pt x="576" y="15"/>
                    </a:lnTo>
                    <a:lnTo>
                      <a:pt x="576" y="14"/>
                    </a:lnTo>
                    <a:lnTo>
                      <a:pt x="577" y="13"/>
                    </a:lnTo>
                    <a:lnTo>
                      <a:pt x="577" y="13"/>
                    </a:lnTo>
                    <a:lnTo>
                      <a:pt x="576" y="12"/>
                    </a:lnTo>
                    <a:lnTo>
                      <a:pt x="575" y="12"/>
                    </a:lnTo>
                    <a:lnTo>
                      <a:pt x="571" y="13"/>
                    </a:lnTo>
                    <a:lnTo>
                      <a:pt x="571" y="13"/>
                    </a:lnTo>
                    <a:lnTo>
                      <a:pt x="570" y="13"/>
                    </a:lnTo>
                    <a:lnTo>
                      <a:pt x="568" y="14"/>
                    </a:lnTo>
                    <a:lnTo>
                      <a:pt x="568" y="14"/>
                    </a:lnTo>
                    <a:lnTo>
                      <a:pt x="568" y="14"/>
                    </a:lnTo>
                    <a:lnTo>
                      <a:pt x="567" y="14"/>
                    </a:lnTo>
                    <a:lnTo>
                      <a:pt x="566" y="13"/>
                    </a:lnTo>
                    <a:lnTo>
                      <a:pt x="566" y="13"/>
                    </a:lnTo>
                    <a:lnTo>
                      <a:pt x="565" y="12"/>
                    </a:lnTo>
                    <a:lnTo>
                      <a:pt x="564" y="13"/>
                    </a:lnTo>
                    <a:lnTo>
                      <a:pt x="563" y="15"/>
                    </a:lnTo>
                    <a:lnTo>
                      <a:pt x="563" y="15"/>
                    </a:lnTo>
                    <a:lnTo>
                      <a:pt x="562" y="16"/>
                    </a:lnTo>
                    <a:lnTo>
                      <a:pt x="561" y="15"/>
                    </a:lnTo>
                    <a:lnTo>
                      <a:pt x="560" y="13"/>
                    </a:lnTo>
                    <a:lnTo>
                      <a:pt x="560" y="13"/>
                    </a:lnTo>
                    <a:lnTo>
                      <a:pt x="560" y="12"/>
                    </a:lnTo>
                    <a:lnTo>
                      <a:pt x="559" y="13"/>
                    </a:lnTo>
                    <a:lnTo>
                      <a:pt x="558" y="14"/>
                    </a:lnTo>
                    <a:lnTo>
                      <a:pt x="558" y="14"/>
                    </a:lnTo>
                    <a:lnTo>
                      <a:pt x="556" y="14"/>
                    </a:lnTo>
                    <a:lnTo>
                      <a:pt x="555" y="14"/>
                    </a:lnTo>
                    <a:lnTo>
                      <a:pt x="555" y="14"/>
                    </a:lnTo>
                    <a:lnTo>
                      <a:pt x="554" y="14"/>
                    </a:lnTo>
                    <a:lnTo>
                      <a:pt x="555" y="13"/>
                    </a:lnTo>
                    <a:lnTo>
                      <a:pt x="557" y="13"/>
                    </a:lnTo>
                    <a:lnTo>
                      <a:pt x="557" y="13"/>
                    </a:lnTo>
                    <a:lnTo>
                      <a:pt x="557" y="13"/>
                    </a:lnTo>
                    <a:lnTo>
                      <a:pt x="557" y="12"/>
                    </a:lnTo>
                    <a:lnTo>
                      <a:pt x="556" y="12"/>
                    </a:lnTo>
                    <a:lnTo>
                      <a:pt x="556" y="12"/>
                    </a:lnTo>
                    <a:lnTo>
                      <a:pt x="550" y="12"/>
                    </a:lnTo>
                    <a:lnTo>
                      <a:pt x="550" y="12"/>
                    </a:lnTo>
                    <a:lnTo>
                      <a:pt x="548" y="13"/>
                    </a:lnTo>
                    <a:lnTo>
                      <a:pt x="548" y="15"/>
                    </a:lnTo>
                    <a:lnTo>
                      <a:pt x="548" y="15"/>
                    </a:lnTo>
                    <a:lnTo>
                      <a:pt x="546" y="16"/>
                    </a:lnTo>
                    <a:lnTo>
                      <a:pt x="543" y="16"/>
                    </a:lnTo>
                    <a:lnTo>
                      <a:pt x="543" y="16"/>
                    </a:lnTo>
                    <a:lnTo>
                      <a:pt x="542" y="15"/>
                    </a:lnTo>
                    <a:lnTo>
                      <a:pt x="541" y="14"/>
                    </a:lnTo>
                    <a:lnTo>
                      <a:pt x="540" y="11"/>
                    </a:lnTo>
                    <a:lnTo>
                      <a:pt x="540" y="11"/>
                    </a:lnTo>
                    <a:lnTo>
                      <a:pt x="540" y="11"/>
                    </a:lnTo>
                    <a:lnTo>
                      <a:pt x="539" y="11"/>
                    </a:lnTo>
                    <a:lnTo>
                      <a:pt x="538" y="12"/>
                    </a:lnTo>
                    <a:lnTo>
                      <a:pt x="538" y="12"/>
                    </a:lnTo>
                    <a:lnTo>
                      <a:pt x="538" y="13"/>
                    </a:lnTo>
                    <a:lnTo>
                      <a:pt x="538" y="14"/>
                    </a:lnTo>
                    <a:lnTo>
                      <a:pt x="539" y="17"/>
                    </a:lnTo>
                    <a:lnTo>
                      <a:pt x="539" y="17"/>
                    </a:lnTo>
                    <a:lnTo>
                      <a:pt x="538" y="17"/>
                    </a:lnTo>
                    <a:lnTo>
                      <a:pt x="535" y="17"/>
                    </a:lnTo>
                    <a:lnTo>
                      <a:pt x="532" y="17"/>
                    </a:lnTo>
                    <a:lnTo>
                      <a:pt x="531" y="16"/>
                    </a:lnTo>
                    <a:lnTo>
                      <a:pt x="531" y="16"/>
                    </a:lnTo>
                    <a:lnTo>
                      <a:pt x="530" y="16"/>
                    </a:lnTo>
                    <a:lnTo>
                      <a:pt x="529" y="16"/>
                    </a:lnTo>
                    <a:lnTo>
                      <a:pt x="529" y="16"/>
                    </a:lnTo>
                    <a:lnTo>
                      <a:pt x="527" y="18"/>
                    </a:lnTo>
                    <a:lnTo>
                      <a:pt x="526" y="19"/>
                    </a:lnTo>
                    <a:lnTo>
                      <a:pt x="525" y="19"/>
                    </a:lnTo>
                    <a:lnTo>
                      <a:pt x="525" y="19"/>
                    </a:lnTo>
                    <a:lnTo>
                      <a:pt x="523" y="19"/>
                    </a:lnTo>
                    <a:lnTo>
                      <a:pt x="522" y="18"/>
                    </a:lnTo>
                    <a:lnTo>
                      <a:pt x="521" y="15"/>
                    </a:lnTo>
                    <a:lnTo>
                      <a:pt x="521" y="15"/>
                    </a:lnTo>
                    <a:lnTo>
                      <a:pt x="521" y="13"/>
                    </a:lnTo>
                    <a:lnTo>
                      <a:pt x="521" y="12"/>
                    </a:lnTo>
                    <a:lnTo>
                      <a:pt x="522" y="11"/>
                    </a:lnTo>
                    <a:lnTo>
                      <a:pt x="522" y="11"/>
                    </a:lnTo>
                    <a:lnTo>
                      <a:pt x="521" y="11"/>
                    </a:lnTo>
                    <a:lnTo>
                      <a:pt x="516" y="11"/>
                    </a:lnTo>
                    <a:lnTo>
                      <a:pt x="516" y="11"/>
                    </a:lnTo>
                    <a:lnTo>
                      <a:pt x="515" y="11"/>
                    </a:lnTo>
                    <a:lnTo>
                      <a:pt x="513" y="10"/>
                    </a:lnTo>
                    <a:lnTo>
                      <a:pt x="513" y="10"/>
                    </a:lnTo>
                    <a:lnTo>
                      <a:pt x="512" y="9"/>
                    </a:lnTo>
                    <a:lnTo>
                      <a:pt x="511" y="7"/>
                    </a:lnTo>
                    <a:lnTo>
                      <a:pt x="511" y="4"/>
                    </a:lnTo>
                    <a:lnTo>
                      <a:pt x="511" y="4"/>
                    </a:lnTo>
                    <a:lnTo>
                      <a:pt x="510" y="2"/>
                    </a:lnTo>
                    <a:lnTo>
                      <a:pt x="509" y="2"/>
                    </a:lnTo>
                    <a:lnTo>
                      <a:pt x="506" y="1"/>
                    </a:lnTo>
                    <a:lnTo>
                      <a:pt x="506" y="1"/>
                    </a:lnTo>
                    <a:lnTo>
                      <a:pt x="504" y="0"/>
                    </a:lnTo>
                    <a:lnTo>
                      <a:pt x="502" y="0"/>
                    </a:lnTo>
                    <a:lnTo>
                      <a:pt x="502" y="0"/>
                    </a:lnTo>
                    <a:lnTo>
                      <a:pt x="502" y="1"/>
                    </a:lnTo>
                    <a:lnTo>
                      <a:pt x="502" y="1"/>
                    </a:lnTo>
                    <a:lnTo>
                      <a:pt x="503" y="4"/>
                    </a:lnTo>
                    <a:lnTo>
                      <a:pt x="503" y="4"/>
                    </a:lnTo>
                    <a:lnTo>
                      <a:pt x="505" y="5"/>
                    </a:lnTo>
                    <a:lnTo>
                      <a:pt x="506" y="7"/>
                    </a:lnTo>
                    <a:lnTo>
                      <a:pt x="506" y="7"/>
                    </a:lnTo>
                    <a:lnTo>
                      <a:pt x="507" y="8"/>
                    </a:lnTo>
                    <a:lnTo>
                      <a:pt x="506" y="8"/>
                    </a:lnTo>
                    <a:lnTo>
                      <a:pt x="503" y="8"/>
                    </a:lnTo>
                    <a:lnTo>
                      <a:pt x="503" y="8"/>
                    </a:lnTo>
                    <a:lnTo>
                      <a:pt x="503" y="8"/>
                    </a:lnTo>
                    <a:lnTo>
                      <a:pt x="504" y="8"/>
                    </a:lnTo>
                    <a:lnTo>
                      <a:pt x="506" y="10"/>
                    </a:lnTo>
                    <a:lnTo>
                      <a:pt x="506" y="10"/>
                    </a:lnTo>
                    <a:lnTo>
                      <a:pt x="507" y="10"/>
                    </a:lnTo>
                    <a:lnTo>
                      <a:pt x="506" y="11"/>
                    </a:lnTo>
                    <a:lnTo>
                      <a:pt x="504" y="11"/>
                    </a:lnTo>
                    <a:lnTo>
                      <a:pt x="499" y="10"/>
                    </a:lnTo>
                    <a:lnTo>
                      <a:pt x="499" y="10"/>
                    </a:lnTo>
                    <a:lnTo>
                      <a:pt x="494" y="11"/>
                    </a:lnTo>
                    <a:lnTo>
                      <a:pt x="494" y="11"/>
                    </a:lnTo>
                    <a:lnTo>
                      <a:pt x="491" y="12"/>
                    </a:lnTo>
                    <a:lnTo>
                      <a:pt x="489" y="13"/>
                    </a:lnTo>
                    <a:lnTo>
                      <a:pt x="489" y="13"/>
                    </a:lnTo>
                    <a:lnTo>
                      <a:pt x="490" y="14"/>
                    </a:lnTo>
                    <a:lnTo>
                      <a:pt x="491" y="14"/>
                    </a:lnTo>
                    <a:lnTo>
                      <a:pt x="493" y="15"/>
                    </a:lnTo>
                    <a:lnTo>
                      <a:pt x="493" y="15"/>
                    </a:lnTo>
                    <a:lnTo>
                      <a:pt x="493" y="16"/>
                    </a:lnTo>
                    <a:lnTo>
                      <a:pt x="493" y="16"/>
                    </a:lnTo>
                    <a:lnTo>
                      <a:pt x="491" y="18"/>
                    </a:lnTo>
                    <a:lnTo>
                      <a:pt x="491" y="18"/>
                    </a:lnTo>
                    <a:lnTo>
                      <a:pt x="490" y="19"/>
                    </a:lnTo>
                    <a:lnTo>
                      <a:pt x="490" y="19"/>
                    </a:lnTo>
                    <a:lnTo>
                      <a:pt x="490" y="22"/>
                    </a:lnTo>
                    <a:lnTo>
                      <a:pt x="490" y="22"/>
                    </a:lnTo>
                    <a:lnTo>
                      <a:pt x="490" y="22"/>
                    </a:lnTo>
                    <a:lnTo>
                      <a:pt x="489" y="22"/>
                    </a:lnTo>
                    <a:lnTo>
                      <a:pt x="486" y="20"/>
                    </a:lnTo>
                    <a:lnTo>
                      <a:pt x="486" y="20"/>
                    </a:lnTo>
                    <a:lnTo>
                      <a:pt x="484" y="21"/>
                    </a:lnTo>
                    <a:lnTo>
                      <a:pt x="483" y="22"/>
                    </a:lnTo>
                    <a:lnTo>
                      <a:pt x="482" y="25"/>
                    </a:lnTo>
                    <a:lnTo>
                      <a:pt x="482" y="25"/>
                    </a:lnTo>
                    <a:lnTo>
                      <a:pt x="481" y="27"/>
                    </a:lnTo>
                    <a:lnTo>
                      <a:pt x="479" y="28"/>
                    </a:lnTo>
                    <a:lnTo>
                      <a:pt x="479" y="28"/>
                    </a:lnTo>
                    <a:lnTo>
                      <a:pt x="477" y="29"/>
                    </a:lnTo>
                    <a:lnTo>
                      <a:pt x="476" y="29"/>
                    </a:lnTo>
                    <a:lnTo>
                      <a:pt x="476" y="29"/>
                    </a:lnTo>
                    <a:lnTo>
                      <a:pt x="469" y="25"/>
                    </a:lnTo>
                    <a:lnTo>
                      <a:pt x="469" y="25"/>
                    </a:lnTo>
                    <a:lnTo>
                      <a:pt x="468" y="25"/>
                    </a:lnTo>
                    <a:lnTo>
                      <a:pt x="466" y="25"/>
                    </a:lnTo>
                    <a:lnTo>
                      <a:pt x="463" y="26"/>
                    </a:lnTo>
                    <a:lnTo>
                      <a:pt x="463" y="26"/>
                    </a:lnTo>
                    <a:lnTo>
                      <a:pt x="462" y="27"/>
                    </a:lnTo>
                    <a:lnTo>
                      <a:pt x="461" y="28"/>
                    </a:lnTo>
                    <a:lnTo>
                      <a:pt x="461" y="31"/>
                    </a:lnTo>
                    <a:lnTo>
                      <a:pt x="461" y="31"/>
                    </a:lnTo>
                    <a:lnTo>
                      <a:pt x="462" y="33"/>
                    </a:lnTo>
                    <a:lnTo>
                      <a:pt x="464" y="36"/>
                    </a:lnTo>
                    <a:lnTo>
                      <a:pt x="464" y="36"/>
                    </a:lnTo>
                    <a:lnTo>
                      <a:pt x="464" y="37"/>
                    </a:lnTo>
                    <a:lnTo>
                      <a:pt x="463" y="38"/>
                    </a:lnTo>
                    <a:lnTo>
                      <a:pt x="458" y="38"/>
                    </a:lnTo>
                    <a:lnTo>
                      <a:pt x="458" y="38"/>
                    </a:lnTo>
                    <a:lnTo>
                      <a:pt x="446" y="39"/>
                    </a:lnTo>
                    <a:lnTo>
                      <a:pt x="437" y="40"/>
                    </a:lnTo>
                    <a:lnTo>
                      <a:pt x="437" y="40"/>
                    </a:lnTo>
                    <a:lnTo>
                      <a:pt x="431" y="40"/>
                    </a:lnTo>
                    <a:lnTo>
                      <a:pt x="425" y="41"/>
                    </a:lnTo>
                    <a:lnTo>
                      <a:pt x="425" y="41"/>
                    </a:lnTo>
                    <a:lnTo>
                      <a:pt x="412" y="44"/>
                    </a:lnTo>
                    <a:lnTo>
                      <a:pt x="412" y="44"/>
                    </a:lnTo>
                    <a:lnTo>
                      <a:pt x="409" y="45"/>
                    </a:lnTo>
                    <a:lnTo>
                      <a:pt x="406" y="47"/>
                    </a:lnTo>
                    <a:lnTo>
                      <a:pt x="406" y="47"/>
                    </a:lnTo>
                    <a:lnTo>
                      <a:pt x="403" y="49"/>
                    </a:lnTo>
                    <a:lnTo>
                      <a:pt x="400" y="52"/>
                    </a:lnTo>
                    <a:lnTo>
                      <a:pt x="400" y="52"/>
                    </a:lnTo>
                    <a:lnTo>
                      <a:pt x="398" y="53"/>
                    </a:lnTo>
                    <a:lnTo>
                      <a:pt x="396" y="54"/>
                    </a:lnTo>
                    <a:lnTo>
                      <a:pt x="391" y="55"/>
                    </a:lnTo>
                    <a:lnTo>
                      <a:pt x="391" y="55"/>
                    </a:lnTo>
                    <a:lnTo>
                      <a:pt x="384" y="57"/>
                    </a:lnTo>
                    <a:lnTo>
                      <a:pt x="377" y="58"/>
                    </a:lnTo>
                    <a:lnTo>
                      <a:pt x="377" y="58"/>
                    </a:lnTo>
                    <a:lnTo>
                      <a:pt x="375" y="59"/>
                    </a:lnTo>
                    <a:lnTo>
                      <a:pt x="378" y="61"/>
                    </a:lnTo>
                    <a:lnTo>
                      <a:pt x="378" y="61"/>
                    </a:lnTo>
                    <a:lnTo>
                      <a:pt x="381" y="64"/>
                    </a:lnTo>
                    <a:lnTo>
                      <a:pt x="383" y="65"/>
                    </a:lnTo>
                    <a:lnTo>
                      <a:pt x="383" y="68"/>
                    </a:lnTo>
                    <a:lnTo>
                      <a:pt x="383" y="68"/>
                    </a:lnTo>
                    <a:lnTo>
                      <a:pt x="381" y="68"/>
                    </a:lnTo>
                    <a:lnTo>
                      <a:pt x="378" y="69"/>
                    </a:lnTo>
                    <a:lnTo>
                      <a:pt x="371" y="70"/>
                    </a:lnTo>
                    <a:lnTo>
                      <a:pt x="371" y="70"/>
                    </a:lnTo>
                    <a:lnTo>
                      <a:pt x="368" y="70"/>
                    </a:lnTo>
                    <a:lnTo>
                      <a:pt x="364" y="69"/>
                    </a:lnTo>
                    <a:lnTo>
                      <a:pt x="364" y="69"/>
                    </a:lnTo>
                    <a:lnTo>
                      <a:pt x="361" y="68"/>
                    </a:lnTo>
                    <a:lnTo>
                      <a:pt x="359" y="69"/>
                    </a:lnTo>
                    <a:lnTo>
                      <a:pt x="354" y="70"/>
                    </a:lnTo>
                    <a:lnTo>
                      <a:pt x="354" y="70"/>
                    </a:lnTo>
                    <a:lnTo>
                      <a:pt x="351" y="70"/>
                    </a:lnTo>
                    <a:lnTo>
                      <a:pt x="349" y="72"/>
                    </a:lnTo>
                    <a:lnTo>
                      <a:pt x="349" y="72"/>
                    </a:lnTo>
                    <a:lnTo>
                      <a:pt x="348" y="73"/>
                    </a:lnTo>
                    <a:lnTo>
                      <a:pt x="347" y="73"/>
                    </a:lnTo>
                    <a:lnTo>
                      <a:pt x="344" y="72"/>
                    </a:lnTo>
                    <a:lnTo>
                      <a:pt x="344" y="72"/>
                    </a:lnTo>
                    <a:lnTo>
                      <a:pt x="344" y="73"/>
                    </a:lnTo>
                    <a:lnTo>
                      <a:pt x="345" y="73"/>
                    </a:lnTo>
                    <a:lnTo>
                      <a:pt x="345" y="74"/>
                    </a:lnTo>
                    <a:lnTo>
                      <a:pt x="345" y="75"/>
                    </a:lnTo>
                    <a:lnTo>
                      <a:pt x="345" y="75"/>
                    </a:lnTo>
                    <a:lnTo>
                      <a:pt x="345" y="76"/>
                    </a:lnTo>
                    <a:lnTo>
                      <a:pt x="343" y="76"/>
                    </a:lnTo>
                    <a:lnTo>
                      <a:pt x="341" y="76"/>
                    </a:lnTo>
                    <a:lnTo>
                      <a:pt x="341" y="76"/>
                    </a:lnTo>
                    <a:lnTo>
                      <a:pt x="340" y="76"/>
                    </a:lnTo>
                    <a:lnTo>
                      <a:pt x="340" y="78"/>
                    </a:lnTo>
                    <a:lnTo>
                      <a:pt x="339" y="82"/>
                    </a:lnTo>
                    <a:lnTo>
                      <a:pt x="339" y="82"/>
                    </a:lnTo>
                    <a:lnTo>
                      <a:pt x="339" y="83"/>
                    </a:lnTo>
                    <a:lnTo>
                      <a:pt x="339" y="83"/>
                    </a:lnTo>
                    <a:lnTo>
                      <a:pt x="342" y="82"/>
                    </a:lnTo>
                    <a:lnTo>
                      <a:pt x="342" y="82"/>
                    </a:lnTo>
                    <a:lnTo>
                      <a:pt x="344" y="82"/>
                    </a:lnTo>
                    <a:lnTo>
                      <a:pt x="345" y="83"/>
                    </a:lnTo>
                    <a:lnTo>
                      <a:pt x="346" y="84"/>
                    </a:lnTo>
                    <a:lnTo>
                      <a:pt x="346" y="84"/>
                    </a:lnTo>
                    <a:lnTo>
                      <a:pt x="350" y="87"/>
                    </a:lnTo>
                    <a:lnTo>
                      <a:pt x="353" y="89"/>
                    </a:lnTo>
                    <a:lnTo>
                      <a:pt x="353" y="89"/>
                    </a:lnTo>
                    <a:lnTo>
                      <a:pt x="354" y="90"/>
                    </a:lnTo>
                    <a:lnTo>
                      <a:pt x="355" y="93"/>
                    </a:lnTo>
                    <a:lnTo>
                      <a:pt x="355" y="101"/>
                    </a:lnTo>
                    <a:lnTo>
                      <a:pt x="354" y="111"/>
                    </a:lnTo>
                    <a:lnTo>
                      <a:pt x="354" y="111"/>
                    </a:lnTo>
                    <a:lnTo>
                      <a:pt x="351" y="122"/>
                    </a:lnTo>
                    <a:lnTo>
                      <a:pt x="347" y="129"/>
                    </a:lnTo>
                    <a:lnTo>
                      <a:pt x="343" y="135"/>
                    </a:lnTo>
                    <a:lnTo>
                      <a:pt x="340" y="137"/>
                    </a:lnTo>
                    <a:lnTo>
                      <a:pt x="340" y="137"/>
                    </a:lnTo>
                    <a:lnTo>
                      <a:pt x="338" y="138"/>
                    </a:lnTo>
                    <a:lnTo>
                      <a:pt x="336" y="139"/>
                    </a:lnTo>
                    <a:lnTo>
                      <a:pt x="332" y="140"/>
                    </a:lnTo>
                    <a:lnTo>
                      <a:pt x="332" y="140"/>
                    </a:lnTo>
                    <a:lnTo>
                      <a:pt x="318" y="146"/>
                    </a:lnTo>
                    <a:lnTo>
                      <a:pt x="318" y="146"/>
                    </a:lnTo>
                    <a:lnTo>
                      <a:pt x="312" y="149"/>
                    </a:lnTo>
                    <a:lnTo>
                      <a:pt x="307" y="154"/>
                    </a:lnTo>
                    <a:lnTo>
                      <a:pt x="307" y="154"/>
                    </a:lnTo>
                    <a:lnTo>
                      <a:pt x="304" y="157"/>
                    </a:lnTo>
                    <a:lnTo>
                      <a:pt x="302" y="159"/>
                    </a:lnTo>
                    <a:lnTo>
                      <a:pt x="302" y="159"/>
                    </a:lnTo>
                    <a:lnTo>
                      <a:pt x="297" y="163"/>
                    </a:lnTo>
                    <a:lnTo>
                      <a:pt x="291" y="165"/>
                    </a:lnTo>
                    <a:lnTo>
                      <a:pt x="291" y="165"/>
                    </a:lnTo>
                    <a:lnTo>
                      <a:pt x="285" y="168"/>
                    </a:lnTo>
                    <a:lnTo>
                      <a:pt x="285" y="168"/>
                    </a:lnTo>
                    <a:lnTo>
                      <a:pt x="283" y="169"/>
                    </a:lnTo>
                    <a:lnTo>
                      <a:pt x="282" y="171"/>
                    </a:lnTo>
                    <a:lnTo>
                      <a:pt x="282" y="171"/>
                    </a:lnTo>
                    <a:lnTo>
                      <a:pt x="280" y="173"/>
                    </a:lnTo>
                    <a:lnTo>
                      <a:pt x="278" y="174"/>
                    </a:lnTo>
                    <a:lnTo>
                      <a:pt x="272" y="178"/>
                    </a:lnTo>
                    <a:lnTo>
                      <a:pt x="272" y="178"/>
                    </a:lnTo>
                    <a:lnTo>
                      <a:pt x="269" y="179"/>
                    </a:lnTo>
                    <a:lnTo>
                      <a:pt x="267" y="179"/>
                    </a:lnTo>
                    <a:lnTo>
                      <a:pt x="267" y="179"/>
                    </a:lnTo>
                    <a:lnTo>
                      <a:pt x="266" y="180"/>
                    </a:lnTo>
                    <a:lnTo>
                      <a:pt x="266" y="181"/>
                    </a:lnTo>
                    <a:lnTo>
                      <a:pt x="266" y="185"/>
                    </a:lnTo>
                    <a:lnTo>
                      <a:pt x="266" y="185"/>
                    </a:lnTo>
                    <a:lnTo>
                      <a:pt x="266" y="186"/>
                    </a:lnTo>
                    <a:lnTo>
                      <a:pt x="265" y="186"/>
                    </a:lnTo>
                    <a:lnTo>
                      <a:pt x="264" y="185"/>
                    </a:lnTo>
                    <a:lnTo>
                      <a:pt x="262" y="186"/>
                    </a:lnTo>
                    <a:lnTo>
                      <a:pt x="262" y="186"/>
                    </a:lnTo>
                    <a:lnTo>
                      <a:pt x="261" y="187"/>
                    </a:lnTo>
                    <a:lnTo>
                      <a:pt x="261" y="188"/>
                    </a:lnTo>
                    <a:lnTo>
                      <a:pt x="261" y="190"/>
                    </a:lnTo>
                    <a:lnTo>
                      <a:pt x="261" y="190"/>
                    </a:lnTo>
                    <a:lnTo>
                      <a:pt x="259" y="191"/>
                    </a:lnTo>
                    <a:lnTo>
                      <a:pt x="258" y="194"/>
                    </a:lnTo>
                    <a:lnTo>
                      <a:pt x="258" y="194"/>
                    </a:lnTo>
                    <a:lnTo>
                      <a:pt x="256" y="196"/>
                    </a:lnTo>
                    <a:lnTo>
                      <a:pt x="254" y="199"/>
                    </a:lnTo>
                    <a:lnTo>
                      <a:pt x="254" y="199"/>
                    </a:lnTo>
                    <a:lnTo>
                      <a:pt x="254" y="200"/>
                    </a:lnTo>
                    <a:lnTo>
                      <a:pt x="254" y="201"/>
                    </a:lnTo>
                    <a:lnTo>
                      <a:pt x="256" y="203"/>
                    </a:lnTo>
                    <a:lnTo>
                      <a:pt x="256" y="203"/>
                    </a:lnTo>
                    <a:lnTo>
                      <a:pt x="256" y="204"/>
                    </a:lnTo>
                    <a:lnTo>
                      <a:pt x="254" y="205"/>
                    </a:lnTo>
                    <a:lnTo>
                      <a:pt x="250" y="207"/>
                    </a:lnTo>
                    <a:lnTo>
                      <a:pt x="250" y="207"/>
                    </a:lnTo>
                    <a:lnTo>
                      <a:pt x="248" y="208"/>
                    </a:lnTo>
                    <a:lnTo>
                      <a:pt x="248" y="209"/>
                    </a:lnTo>
                    <a:lnTo>
                      <a:pt x="248" y="211"/>
                    </a:lnTo>
                    <a:lnTo>
                      <a:pt x="247" y="212"/>
                    </a:lnTo>
                    <a:lnTo>
                      <a:pt x="247" y="212"/>
                    </a:lnTo>
                    <a:lnTo>
                      <a:pt x="246" y="213"/>
                    </a:lnTo>
                    <a:lnTo>
                      <a:pt x="244" y="213"/>
                    </a:lnTo>
                    <a:lnTo>
                      <a:pt x="242" y="214"/>
                    </a:lnTo>
                    <a:lnTo>
                      <a:pt x="240" y="215"/>
                    </a:lnTo>
                    <a:lnTo>
                      <a:pt x="240" y="215"/>
                    </a:lnTo>
                    <a:lnTo>
                      <a:pt x="234" y="221"/>
                    </a:lnTo>
                    <a:lnTo>
                      <a:pt x="234" y="221"/>
                    </a:lnTo>
                    <a:lnTo>
                      <a:pt x="234" y="222"/>
                    </a:lnTo>
                    <a:lnTo>
                      <a:pt x="234" y="224"/>
                    </a:lnTo>
                    <a:lnTo>
                      <a:pt x="234" y="226"/>
                    </a:lnTo>
                    <a:lnTo>
                      <a:pt x="232" y="228"/>
                    </a:lnTo>
                    <a:lnTo>
                      <a:pt x="232" y="228"/>
                    </a:lnTo>
                    <a:lnTo>
                      <a:pt x="231" y="230"/>
                    </a:lnTo>
                    <a:lnTo>
                      <a:pt x="229" y="233"/>
                    </a:lnTo>
                    <a:lnTo>
                      <a:pt x="227" y="236"/>
                    </a:lnTo>
                    <a:lnTo>
                      <a:pt x="225" y="237"/>
                    </a:lnTo>
                    <a:lnTo>
                      <a:pt x="225" y="237"/>
                    </a:lnTo>
                    <a:lnTo>
                      <a:pt x="221" y="240"/>
                    </a:lnTo>
                    <a:lnTo>
                      <a:pt x="217" y="242"/>
                    </a:lnTo>
                    <a:lnTo>
                      <a:pt x="217" y="242"/>
                    </a:lnTo>
                    <a:lnTo>
                      <a:pt x="211" y="243"/>
                    </a:lnTo>
                    <a:lnTo>
                      <a:pt x="205" y="244"/>
                    </a:lnTo>
                    <a:lnTo>
                      <a:pt x="205" y="244"/>
                    </a:lnTo>
                    <a:lnTo>
                      <a:pt x="203" y="245"/>
                    </a:lnTo>
                    <a:lnTo>
                      <a:pt x="201" y="247"/>
                    </a:lnTo>
                    <a:lnTo>
                      <a:pt x="199" y="249"/>
                    </a:lnTo>
                    <a:lnTo>
                      <a:pt x="198" y="251"/>
                    </a:lnTo>
                    <a:lnTo>
                      <a:pt x="198" y="251"/>
                    </a:lnTo>
                    <a:lnTo>
                      <a:pt x="193" y="253"/>
                    </a:lnTo>
                    <a:lnTo>
                      <a:pt x="190" y="257"/>
                    </a:lnTo>
                    <a:lnTo>
                      <a:pt x="190" y="257"/>
                    </a:lnTo>
                    <a:lnTo>
                      <a:pt x="187" y="259"/>
                    </a:lnTo>
                    <a:lnTo>
                      <a:pt x="185" y="261"/>
                    </a:lnTo>
                    <a:lnTo>
                      <a:pt x="185" y="261"/>
                    </a:lnTo>
                    <a:lnTo>
                      <a:pt x="184" y="263"/>
                    </a:lnTo>
                    <a:lnTo>
                      <a:pt x="183" y="265"/>
                    </a:lnTo>
                    <a:lnTo>
                      <a:pt x="182" y="266"/>
                    </a:lnTo>
                    <a:lnTo>
                      <a:pt x="182" y="266"/>
                    </a:lnTo>
                    <a:lnTo>
                      <a:pt x="176" y="269"/>
                    </a:lnTo>
                    <a:lnTo>
                      <a:pt x="176" y="269"/>
                    </a:lnTo>
                    <a:lnTo>
                      <a:pt x="173" y="271"/>
                    </a:lnTo>
                    <a:lnTo>
                      <a:pt x="170" y="273"/>
                    </a:lnTo>
                    <a:lnTo>
                      <a:pt x="170" y="273"/>
                    </a:lnTo>
                    <a:lnTo>
                      <a:pt x="170" y="275"/>
                    </a:lnTo>
                    <a:lnTo>
                      <a:pt x="169" y="276"/>
                    </a:lnTo>
                    <a:lnTo>
                      <a:pt x="169" y="276"/>
                    </a:lnTo>
                    <a:lnTo>
                      <a:pt x="168" y="278"/>
                    </a:lnTo>
                    <a:lnTo>
                      <a:pt x="165" y="278"/>
                    </a:lnTo>
                    <a:lnTo>
                      <a:pt x="165" y="278"/>
                    </a:lnTo>
                    <a:lnTo>
                      <a:pt x="163" y="278"/>
                    </a:lnTo>
                    <a:lnTo>
                      <a:pt x="162" y="279"/>
                    </a:lnTo>
                    <a:lnTo>
                      <a:pt x="161" y="281"/>
                    </a:lnTo>
                    <a:lnTo>
                      <a:pt x="161" y="281"/>
                    </a:lnTo>
                    <a:lnTo>
                      <a:pt x="160" y="282"/>
                    </a:lnTo>
                    <a:lnTo>
                      <a:pt x="159" y="282"/>
                    </a:lnTo>
                    <a:lnTo>
                      <a:pt x="156" y="282"/>
                    </a:lnTo>
                    <a:lnTo>
                      <a:pt x="156" y="282"/>
                    </a:lnTo>
                    <a:lnTo>
                      <a:pt x="155" y="284"/>
                    </a:lnTo>
                    <a:lnTo>
                      <a:pt x="154" y="286"/>
                    </a:lnTo>
                    <a:lnTo>
                      <a:pt x="154" y="286"/>
                    </a:lnTo>
                    <a:lnTo>
                      <a:pt x="154" y="289"/>
                    </a:lnTo>
                    <a:lnTo>
                      <a:pt x="152" y="290"/>
                    </a:lnTo>
                    <a:lnTo>
                      <a:pt x="152" y="290"/>
                    </a:lnTo>
                    <a:lnTo>
                      <a:pt x="150" y="291"/>
                    </a:lnTo>
                    <a:lnTo>
                      <a:pt x="148" y="292"/>
                    </a:lnTo>
                    <a:lnTo>
                      <a:pt x="148" y="292"/>
                    </a:lnTo>
                    <a:lnTo>
                      <a:pt x="146" y="294"/>
                    </a:lnTo>
                    <a:lnTo>
                      <a:pt x="144" y="296"/>
                    </a:lnTo>
                    <a:lnTo>
                      <a:pt x="144" y="296"/>
                    </a:lnTo>
                    <a:lnTo>
                      <a:pt x="143" y="297"/>
                    </a:lnTo>
                    <a:lnTo>
                      <a:pt x="143" y="298"/>
                    </a:lnTo>
                    <a:lnTo>
                      <a:pt x="144" y="300"/>
                    </a:lnTo>
                    <a:lnTo>
                      <a:pt x="144" y="300"/>
                    </a:lnTo>
                    <a:lnTo>
                      <a:pt x="145" y="302"/>
                    </a:lnTo>
                    <a:lnTo>
                      <a:pt x="144" y="304"/>
                    </a:lnTo>
                    <a:lnTo>
                      <a:pt x="143" y="305"/>
                    </a:lnTo>
                    <a:lnTo>
                      <a:pt x="141" y="307"/>
                    </a:lnTo>
                    <a:lnTo>
                      <a:pt x="141" y="307"/>
                    </a:lnTo>
                    <a:lnTo>
                      <a:pt x="139" y="308"/>
                    </a:lnTo>
                    <a:lnTo>
                      <a:pt x="138" y="309"/>
                    </a:lnTo>
                    <a:lnTo>
                      <a:pt x="138" y="309"/>
                    </a:lnTo>
                    <a:lnTo>
                      <a:pt x="136" y="313"/>
                    </a:lnTo>
                    <a:lnTo>
                      <a:pt x="135" y="314"/>
                    </a:lnTo>
                    <a:lnTo>
                      <a:pt x="134" y="315"/>
                    </a:lnTo>
                    <a:lnTo>
                      <a:pt x="134" y="315"/>
                    </a:lnTo>
                    <a:lnTo>
                      <a:pt x="133" y="314"/>
                    </a:lnTo>
                    <a:lnTo>
                      <a:pt x="131" y="314"/>
                    </a:lnTo>
                    <a:lnTo>
                      <a:pt x="133" y="313"/>
                    </a:lnTo>
                    <a:lnTo>
                      <a:pt x="133" y="313"/>
                    </a:lnTo>
                    <a:lnTo>
                      <a:pt x="131" y="313"/>
                    </a:lnTo>
                    <a:lnTo>
                      <a:pt x="129" y="313"/>
                    </a:lnTo>
                    <a:lnTo>
                      <a:pt x="129" y="313"/>
                    </a:lnTo>
                    <a:lnTo>
                      <a:pt x="128" y="313"/>
                    </a:lnTo>
                    <a:lnTo>
                      <a:pt x="128" y="314"/>
                    </a:lnTo>
                    <a:lnTo>
                      <a:pt x="128" y="315"/>
                    </a:lnTo>
                    <a:lnTo>
                      <a:pt x="128" y="315"/>
                    </a:lnTo>
                    <a:lnTo>
                      <a:pt x="128" y="316"/>
                    </a:lnTo>
                    <a:lnTo>
                      <a:pt x="125" y="316"/>
                    </a:lnTo>
                    <a:lnTo>
                      <a:pt x="125" y="316"/>
                    </a:lnTo>
                    <a:lnTo>
                      <a:pt x="123" y="316"/>
                    </a:lnTo>
                    <a:lnTo>
                      <a:pt x="122" y="317"/>
                    </a:lnTo>
                    <a:lnTo>
                      <a:pt x="122" y="317"/>
                    </a:lnTo>
                    <a:lnTo>
                      <a:pt x="120" y="318"/>
                    </a:lnTo>
                    <a:lnTo>
                      <a:pt x="118" y="318"/>
                    </a:lnTo>
                    <a:lnTo>
                      <a:pt x="118" y="318"/>
                    </a:lnTo>
                    <a:lnTo>
                      <a:pt x="118" y="318"/>
                    </a:lnTo>
                    <a:lnTo>
                      <a:pt x="119" y="319"/>
                    </a:lnTo>
                    <a:lnTo>
                      <a:pt x="121" y="323"/>
                    </a:lnTo>
                    <a:lnTo>
                      <a:pt x="121" y="323"/>
                    </a:lnTo>
                    <a:lnTo>
                      <a:pt x="121" y="324"/>
                    </a:lnTo>
                    <a:lnTo>
                      <a:pt x="119" y="325"/>
                    </a:lnTo>
                    <a:lnTo>
                      <a:pt x="115" y="330"/>
                    </a:lnTo>
                    <a:lnTo>
                      <a:pt x="115" y="330"/>
                    </a:lnTo>
                    <a:lnTo>
                      <a:pt x="111" y="334"/>
                    </a:lnTo>
                    <a:lnTo>
                      <a:pt x="108" y="337"/>
                    </a:lnTo>
                    <a:lnTo>
                      <a:pt x="108" y="337"/>
                    </a:lnTo>
                    <a:lnTo>
                      <a:pt x="104" y="339"/>
                    </a:lnTo>
                    <a:lnTo>
                      <a:pt x="101" y="341"/>
                    </a:lnTo>
                    <a:lnTo>
                      <a:pt x="101" y="341"/>
                    </a:lnTo>
                    <a:lnTo>
                      <a:pt x="101" y="342"/>
                    </a:lnTo>
                    <a:lnTo>
                      <a:pt x="99" y="343"/>
                    </a:lnTo>
                    <a:lnTo>
                      <a:pt x="101" y="344"/>
                    </a:lnTo>
                    <a:lnTo>
                      <a:pt x="99" y="346"/>
                    </a:lnTo>
                    <a:lnTo>
                      <a:pt x="99" y="346"/>
                    </a:lnTo>
                    <a:lnTo>
                      <a:pt x="97" y="349"/>
                    </a:lnTo>
                    <a:lnTo>
                      <a:pt x="94" y="351"/>
                    </a:lnTo>
                    <a:lnTo>
                      <a:pt x="94" y="351"/>
                    </a:lnTo>
                    <a:lnTo>
                      <a:pt x="92" y="354"/>
                    </a:lnTo>
                    <a:lnTo>
                      <a:pt x="91" y="355"/>
                    </a:lnTo>
                    <a:lnTo>
                      <a:pt x="91" y="357"/>
                    </a:lnTo>
                    <a:lnTo>
                      <a:pt x="91" y="357"/>
                    </a:lnTo>
                    <a:lnTo>
                      <a:pt x="90" y="358"/>
                    </a:lnTo>
                    <a:lnTo>
                      <a:pt x="90" y="357"/>
                    </a:lnTo>
                    <a:lnTo>
                      <a:pt x="90" y="356"/>
                    </a:lnTo>
                    <a:lnTo>
                      <a:pt x="90" y="356"/>
                    </a:lnTo>
                    <a:lnTo>
                      <a:pt x="89" y="355"/>
                    </a:lnTo>
                    <a:lnTo>
                      <a:pt x="88" y="356"/>
                    </a:lnTo>
                    <a:lnTo>
                      <a:pt x="88" y="356"/>
                    </a:lnTo>
                    <a:lnTo>
                      <a:pt x="87" y="357"/>
                    </a:lnTo>
                    <a:lnTo>
                      <a:pt x="84" y="357"/>
                    </a:lnTo>
                    <a:lnTo>
                      <a:pt x="84" y="357"/>
                    </a:lnTo>
                    <a:lnTo>
                      <a:pt x="81" y="358"/>
                    </a:lnTo>
                    <a:lnTo>
                      <a:pt x="79" y="360"/>
                    </a:lnTo>
                    <a:lnTo>
                      <a:pt x="79" y="360"/>
                    </a:lnTo>
                    <a:lnTo>
                      <a:pt x="78" y="362"/>
                    </a:lnTo>
                    <a:lnTo>
                      <a:pt x="79" y="364"/>
                    </a:lnTo>
                    <a:lnTo>
                      <a:pt x="79" y="364"/>
                    </a:lnTo>
                    <a:lnTo>
                      <a:pt x="78" y="365"/>
                    </a:lnTo>
                    <a:lnTo>
                      <a:pt x="76" y="365"/>
                    </a:lnTo>
                    <a:lnTo>
                      <a:pt x="74" y="365"/>
                    </a:lnTo>
                    <a:lnTo>
                      <a:pt x="74" y="365"/>
                    </a:lnTo>
                    <a:lnTo>
                      <a:pt x="72" y="365"/>
                    </a:lnTo>
                    <a:lnTo>
                      <a:pt x="71" y="366"/>
                    </a:lnTo>
                    <a:lnTo>
                      <a:pt x="70" y="367"/>
                    </a:lnTo>
                    <a:lnTo>
                      <a:pt x="70" y="367"/>
                    </a:lnTo>
                    <a:lnTo>
                      <a:pt x="69" y="369"/>
                    </a:lnTo>
                    <a:lnTo>
                      <a:pt x="69" y="370"/>
                    </a:lnTo>
                    <a:lnTo>
                      <a:pt x="72" y="372"/>
                    </a:lnTo>
                    <a:lnTo>
                      <a:pt x="72" y="372"/>
                    </a:lnTo>
                    <a:lnTo>
                      <a:pt x="72" y="372"/>
                    </a:lnTo>
                    <a:lnTo>
                      <a:pt x="72" y="373"/>
                    </a:lnTo>
                    <a:lnTo>
                      <a:pt x="70" y="374"/>
                    </a:lnTo>
                    <a:lnTo>
                      <a:pt x="70" y="374"/>
                    </a:lnTo>
                    <a:lnTo>
                      <a:pt x="69" y="375"/>
                    </a:lnTo>
                    <a:lnTo>
                      <a:pt x="70" y="375"/>
                    </a:lnTo>
                    <a:lnTo>
                      <a:pt x="70" y="377"/>
                    </a:lnTo>
                    <a:lnTo>
                      <a:pt x="70" y="377"/>
                    </a:lnTo>
                    <a:lnTo>
                      <a:pt x="70" y="378"/>
                    </a:lnTo>
                    <a:lnTo>
                      <a:pt x="69" y="379"/>
                    </a:lnTo>
                    <a:lnTo>
                      <a:pt x="69" y="379"/>
                    </a:lnTo>
                    <a:lnTo>
                      <a:pt x="66" y="380"/>
                    </a:lnTo>
                    <a:lnTo>
                      <a:pt x="64" y="382"/>
                    </a:lnTo>
                    <a:lnTo>
                      <a:pt x="64" y="382"/>
                    </a:lnTo>
                    <a:lnTo>
                      <a:pt x="63" y="385"/>
                    </a:lnTo>
                    <a:lnTo>
                      <a:pt x="60" y="387"/>
                    </a:lnTo>
                    <a:lnTo>
                      <a:pt x="60" y="387"/>
                    </a:lnTo>
                    <a:lnTo>
                      <a:pt x="57" y="390"/>
                    </a:lnTo>
                    <a:lnTo>
                      <a:pt x="56" y="393"/>
                    </a:lnTo>
                    <a:lnTo>
                      <a:pt x="56" y="393"/>
                    </a:lnTo>
                    <a:lnTo>
                      <a:pt x="54" y="393"/>
                    </a:lnTo>
                    <a:lnTo>
                      <a:pt x="52" y="394"/>
                    </a:lnTo>
                    <a:lnTo>
                      <a:pt x="46" y="394"/>
                    </a:lnTo>
                    <a:lnTo>
                      <a:pt x="46" y="394"/>
                    </a:lnTo>
                    <a:lnTo>
                      <a:pt x="40" y="396"/>
                    </a:lnTo>
                    <a:lnTo>
                      <a:pt x="33" y="398"/>
                    </a:lnTo>
                    <a:lnTo>
                      <a:pt x="33" y="398"/>
                    </a:lnTo>
                    <a:lnTo>
                      <a:pt x="31" y="399"/>
                    </a:lnTo>
                    <a:lnTo>
                      <a:pt x="28" y="400"/>
                    </a:lnTo>
                    <a:lnTo>
                      <a:pt x="23" y="400"/>
                    </a:lnTo>
                    <a:lnTo>
                      <a:pt x="23" y="400"/>
                    </a:lnTo>
                    <a:lnTo>
                      <a:pt x="18" y="401"/>
                    </a:lnTo>
                    <a:lnTo>
                      <a:pt x="15" y="402"/>
                    </a:lnTo>
                    <a:lnTo>
                      <a:pt x="15" y="402"/>
                    </a:lnTo>
                    <a:lnTo>
                      <a:pt x="12" y="401"/>
                    </a:lnTo>
                    <a:lnTo>
                      <a:pt x="9" y="399"/>
                    </a:lnTo>
                    <a:lnTo>
                      <a:pt x="9" y="399"/>
                    </a:lnTo>
                    <a:lnTo>
                      <a:pt x="8" y="399"/>
                    </a:lnTo>
                    <a:lnTo>
                      <a:pt x="8" y="399"/>
                    </a:lnTo>
                    <a:lnTo>
                      <a:pt x="7" y="404"/>
                    </a:lnTo>
                    <a:lnTo>
                      <a:pt x="8" y="408"/>
                    </a:lnTo>
                    <a:lnTo>
                      <a:pt x="8" y="408"/>
                    </a:lnTo>
                    <a:lnTo>
                      <a:pt x="9" y="411"/>
                    </a:lnTo>
                    <a:lnTo>
                      <a:pt x="10" y="414"/>
                    </a:lnTo>
                    <a:lnTo>
                      <a:pt x="10" y="414"/>
                    </a:lnTo>
                    <a:lnTo>
                      <a:pt x="11" y="420"/>
                    </a:lnTo>
                    <a:lnTo>
                      <a:pt x="11" y="422"/>
                    </a:lnTo>
                    <a:lnTo>
                      <a:pt x="10" y="423"/>
                    </a:lnTo>
                    <a:lnTo>
                      <a:pt x="10" y="423"/>
                    </a:lnTo>
                    <a:lnTo>
                      <a:pt x="9" y="425"/>
                    </a:lnTo>
                    <a:lnTo>
                      <a:pt x="9" y="427"/>
                    </a:lnTo>
                    <a:lnTo>
                      <a:pt x="9" y="428"/>
                    </a:lnTo>
                    <a:lnTo>
                      <a:pt x="11" y="430"/>
                    </a:lnTo>
                    <a:lnTo>
                      <a:pt x="11" y="430"/>
                    </a:lnTo>
                    <a:lnTo>
                      <a:pt x="12" y="430"/>
                    </a:lnTo>
                    <a:lnTo>
                      <a:pt x="14" y="430"/>
                    </a:lnTo>
                    <a:lnTo>
                      <a:pt x="15" y="430"/>
                    </a:lnTo>
                    <a:lnTo>
                      <a:pt x="16" y="431"/>
                    </a:lnTo>
                    <a:lnTo>
                      <a:pt x="16" y="431"/>
                    </a:lnTo>
                    <a:lnTo>
                      <a:pt x="17" y="435"/>
                    </a:lnTo>
                    <a:lnTo>
                      <a:pt x="18" y="437"/>
                    </a:lnTo>
                    <a:lnTo>
                      <a:pt x="18" y="439"/>
                    </a:lnTo>
                    <a:lnTo>
                      <a:pt x="18" y="439"/>
                    </a:lnTo>
                    <a:lnTo>
                      <a:pt x="20" y="443"/>
                    </a:lnTo>
                    <a:lnTo>
                      <a:pt x="21" y="445"/>
                    </a:lnTo>
                    <a:lnTo>
                      <a:pt x="20" y="446"/>
                    </a:lnTo>
                    <a:lnTo>
                      <a:pt x="20" y="446"/>
                    </a:lnTo>
                    <a:lnTo>
                      <a:pt x="17" y="450"/>
                    </a:lnTo>
                    <a:lnTo>
                      <a:pt x="16" y="451"/>
                    </a:lnTo>
                    <a:lnTo>
                      <a:pt x="15" y="452"/>
                    </a:lnTo>
                    <a:lnTo>
                      <a:pt x="15" y="452"/>
                    </a:lnTo>
                    <a:lnTo>
                      <a:pt x="13" y="453"/>
                    </a:lnTo>
                    <a:lnTo>
                      <a:pt x="13" y="455"/>
                    </a:lnTo>
                    <a:lnTo>
                      <a:pt x="12" y="459"/>
                    </a:lnTo>
                    <a:lnTo>
                      <a:pt x="12" y="459"/>
                    </a:lnTo>
                    <a:lnTo>
                      <a:pt x="12" y="464"/>
                    </a:lnTo>
                    <a:lnTo>
                      <a:pt x="11" y="466"/>
                    </a:lnTo>
                    <a:lnTo>
                      <a:pt x="9" y="468"/>
                    </a:lnTo>
                    <a:lnTo>
                      <a:pt x="9" y="468"/>
                    </a:lnTo>
                    <a:lnTo>
                      <a:pt x="6" y="470"/>
                    </a:lnTo>
                    <a:lnTo>
                      <a:pt x="4" y="471"/>
                    </a:lnTo>
                    <a:lnTo>
                      <a:pt x="4" y="471"/>
                    </a:lnTo>
                    <a:lnTo>
                      <a:pt x="0" y="474"/>
                    </a:lnTo>
                    <a:lnTo>
                      <a:pt x="0" y="476"/>
                    </a:lnTo>
                    <a:lnTo>
                      <a:pt x="0" y="477"/>
                    </a:lnTo>
                    <a:lnTo>
                      <a:pt x="0" y="477"/>
                    </a:lnTo>
                    <a:lnTo>
                      <a:pt x="4" y="482"/>
                    </a:lnTo>
                    <a:lnTo>
                      <a:pt x="6" y="485"/>
                    </a:lnTo>
                    <a:lnTo>
                      <a:pt x="6" y="485"/>
                    </a:lnTo>
                    <a:lnTo>
                      <a:pt x="7" y="487"/>
                    </a:lnTo>
                    <a:lnTo>
                      <a:pt x="8" y="491"/>
                    </a:lnTo>
                    <a:lnTo>
                      <a:pt x="8" y="491"/>
                    </a:lnTo>
                    <a:lnTo>
                      <a:pt x="10" y="494"/>
                    </a:lnTo>
                    <a:lnTo>
                      <a:pt x="11" y="496"/>
                    </a:lnTo>
                    <a:lnTo>
                      <a:pt x="11" y="498"/>
                    </a:lnTo>
                    <a:lnTo>
                      <a:pt x="11" y="498"/>
                    </a:lnTo>
                    <a:lnTo>
                      <a:pt x="9" y="501"/>
                    </a:lnTo>
                    <a:lnTo>
                      <a:pt x="9" y="502"/>
                    </a:lnTo>
                    <a:lnTo>
                      <a:pt x="11" y="504"/>
                    </a:lnTo>
                    <a:lnTo>
                      <a:pt x="11" y="504"/>
                    </a:lnTo>
                    <a:lnTo>
                      <a:pt x="14" y="507"/>
                    </a:lnTo>
                    <a:lnTo>
                      <a:pt x="16" y="508"/>
                    </a:lnTo>
                    <a:lnTo>
                      <a:pt x="18" y="508"/>
                    </a:lnTo>
                    <a:lnTo>
                      <a:pt x="18" y="508"/>
                    </a:lnTo>
                    <a:lnTo>
                      <a:pt x="21" y="508"/>
                    </a:lnTo>
                    <a:lnTo>
                      <a:pt x="25" y="508"/>
                    </a:lnTo>
                    <a:lnTo>
                      <a:pt x="25" y="508"/>
                    </a:lnTo>
                    <a:lnTo>
                      <a:pt x="28" y="505"/>
                    </a:lnTo>
                    <a:lnTo>
                      <a:pt x="30" y="505"/>
                    </a:lnTo>
                    <a:lnTo>
                      <a:pt x="31" y="505"/>
                    </a:lnTo>
                    <a:lnTo>
                      <a:pt x="31" y="505"/>
                    </a:lnTo>
                    <a:lnTo>
                      <a:pt x="33" y="506"/>
                    </a:lnTo>
                    <a:lnTo>
                      <a:pt x="38" y="506"/>
                    </a:lnTo>
                    <a:lnTo>
                      <a:pt x="38" y="506"/>
                    </a:lnTo>
                    <a:lnTo>
                      <a:pt x="42" y="506"/>
                    </a:lnTo>
                    <a:lnTo>
                      <a:pt x="44" y="506"/>
                    </a:lnTo>
                    <a:lnTo>
                      <a:pt x="45" y="506"/>
                    </a:lnTo>
                    <a:lnTo>
                      <a:pt x="45" y="506"/>
                    </a:lnTo>
                    <a:lnTo>
                      <a:pt x="44" y="513"/>
                    </a:lnTo>
                    <a:lnTo>
                      <a:pt x="42" y="518"/>
                    </a:lnTo>
                    <a:lnTo>
                      <a:pt x="42" y="518"/>
                    </a:lnTo>
                    <a:lnTo>
                      <a:pt x="41" y="521"/>
                    </a:lnTo>
                    <a:lnTo>
                      <a:pt x="38" y="523"/>
                    </a:lnTo>
                    <a:lnTo>
                      <a:pt x="38" y="523"/>
                    </a:lnTo>
                    <a:lnTo>
                      <a:pt x="38" y="524"/>
                    </a:lnTo>
                    <a:lnTo>
                      <a:pt x="37" y="526"/>
                    </a:lnTo>
                    <a:lnTo>
                      <a:pt x="37" y="527"/>
                    </a:lnTo>
                    <a:lnTo>
                      <a:pt x="35" y="528"/>
                    </a:lnTo>
                    <a:lnTo>
                      <a:pt x="35" y="528"/>
                    </a:lnTo>
                    <a:lnTo>
                      <a:pt x="33" y="530"/>
                    </a:lnTo>
                    <a:lnTo>
                      <a:pt x="34" y="531"/>
                    </a:lnTo>
                    <a:lnTo>
                      <a:pt x="34" y="531"/>
                    </a:lnTo>
                    <a:lnTo>
                      <a:pt x="34" y="535"/>
                    </a:lnTo>
                    <a:lnTo>
                      <a:pt x="37" y="540"/>
                    </a:lnTo>
                    <a:lnTo>
                      <a:pt x="37" y="540"/>
                    </a:lnTo>
                    <a:lnTo>
                      <a:pt x="39" y="544"/>
                    </a:lnTo>
                    <a:lnTo>
                      <a:pt x="39" y="545"/>
                    </a:lnTo>
                    <a:lnTo>
                      <a:pt x="39" y="546"/>
                    </a:lnTo>
                    <a:lnTo>
                      <a:pt x="39" y="546"/>
                    </a:lnTo>
                    <a:lnTo>
                      <a:pt x="39" y="549"/>
                    </a:lnTo>
                    <a:lnTo>
                      <a:pt x="40" y="551"/>
                    </a:lnTo>
                    <a:lnTo>
                      <a:pt x="41" y="552"/>
                    </a:lnTo>
                    <a:lnTo>
                      <a:pt x="41" y="552"/>
                    </a:lnTo>
                    <a:lnTo>
                      <a:pt x="44" y="553"/>
                    </a:lnTo>
                    <a:lnTo>
                      <a:pt x="45" y="553"/>
                    </a:lnTo>
                    <a:lnTo>
                      <a:pt x="46" y="555"/>
                    </a:lnTo>
                    <a:lnTo>
                      <a:pt x="46" y="555"/>
                    </a:lnTo>
                    <a:lnTo>
                      <a:pt x="47" y="557"/>
                    </a:lnTo>
                    <a:lnTo>
                      <a:pt x="50" y="560"/>
                    </a:lnTo>
                    <a:lnTo>
                      <a:pt x="50" y="560"/>
                    </a:lnTo>
                    <a:lnTo>
                      <a:pt x="52" y="561"/>
                    </a:lnTo>
                    <a:lnTo>
                      <a:pt x="53" y="562"/>
                    </a:lnTo>
                    <a:lnTo>
                      <a:pt x="53" y="562"/>
                    </a:lnTo>
                    <a:lnTo>
                      <a:pt x="54" y="562"/>
                    </a:lnTo>
                    <a:lnTo>
                      <a:pt x="54" y="562"/>
                    </a:lnTo>
                    <a:lnTo>
                      <a:pt x="55" y="561"/>
                    </a:lnTo>
                    <a:lnTo>
                      <a:pt x="56" y="560"/>
                    </a:lnTo>
                    <a:lnTo>
                      <a:pt x="57" y="560"/>
                    </a:lnTo>
                    <a:lnTo>
                      <a:pt x="59" y="560"/>
                    </a:lnTo>
                    <a:lnTo>
                      <a:pt x="59" y="560"/>
                    </a:lnTo>
                    <a:lnTo>
                      <a:pt x="64" y="562"/>
                    </a:lnTo>
                    <a:lnTo>
                      <a:pt x="67" y="563"/>
                    </a:lnTo>
                    <a:lnTo>
                      <a:pt x="71" y="562"/>
                    </a:lnTo>
                    <a:lnTo>
                      <a:pt x="71" y="562"/>
                    </a:lnTo>
                    <a:lnTo>
                      <a:pt x="75" y="560"/>
                    </a:lnTo>
                    <a:lnTo>
                      <a:pt x="76" y="557"/>
                    </a:lnTo>
                    <a:lnTo>
                      <a:pt x="76" y="557"/>
                    </a:lnTo>
                    <a:lnTo>
                      <a:pt x="77" y="555"/>
                    </a:lnTo>
                    <a:lnTo>
                      <a:pt x="79" y="556"/>
                    </a:lnTo>
                    <a:lnTo>
                      <a:pt x="79" y="556"/>
                    </a:lnTo>
                    <a:lnTo>
                      <a:pt x="83" y="556"/>
                    </a:lnTo>
                    <a:lnTo>
                      <a:pt x="84" y="555"/>
                    </a:lnTo>
                    <a:lnTo>
                      <a:pt x="85" y="554"/>
                    </a:lnTo>
                    <a:lnTo>
                      <a:pt x="85" y="554"/>
                    </a:lnTo>
                    <a:lnTo>
                      <a:pt x="87" y="550"/>
                    </a:lnTo>
                    <a:lnTo>
                      <a:pt x="88" y="549"/>
                    </a:lnTo>
                    <a:lnTo>
                      <a:pt x="89" y="550"/>
                    </a:lnTo>
                    <a:lnTo>
                      <a:pt x="89" y="550"/>
                    </a:lnTo>
                    <a:lnTo>
                      <a:pt x="93" y="552"/>
                    </a:lnTo>
                    <a:lnTo>
                      <a:pt x="96" y="555"/>
                    </a:lnTo>
                    <a:lnTo>
                      <a:pt x="96" y="555"/>
                    </a:lnTo>
                    <a:lnTo>
                      <a:pt x="99" y="559"/>
                    </a:lnTo>
                    <a:lnTo>
                      <a:pt x="102" y="561"/>
                    </a:lnTo>
                    <a:lnTo>
                      <a:pt x="103" y="561"/>
                    </a:lnTo>
                    <a:lnTo>
                      <a:pt x="103" y="561"/>
                    </a:lnTo>
                    <a:lnTo>
                      <a:pt x="103" y="559"/>
                    </a:lnTo>
                    <a:lnTo>
                      <a:pt x="103" y="557"/>
                    </a:lnTo>
                    <a:lnTo>
                      <a:pt x="104" y="555"/>
                    </a:lnTo>
                    <a:lnTo>
                      <a:pt x="104" y="555"/>
                    </a:lnTo>
                    <a:lnTo>
                      <a:pt x="107" y="554"/>
                    </a:lnTo>
                    <a:lnTo>
                      <a:pt x="108" y="552"/>
                    </a:lnTo>
                    <a:lnTo>
                      <a:pt x="109" y="550"/>
                    </a:lnTo>
                    <a:lnTo>
                      <a:pt x="109" y="550"/>
                    </a:lnTo>
                    <a:lnTo>
                      <a:pt x="110" y="547"/>
                    </a:lnTo>
                    <a:lnTo>
                      <a:pt x="112" y="544"/>
                    </a:lnTo>
                    <a:lnTo>
                      <a:pt x="116" y="538"/>
                    </a:lnTo>
                    <a:lnTo>
                      <a:pt x="116" y="538"/>
                    </a:lnTo>
                    <a:lnTo>
                      <a:pt x="121" y="536"/>
                    </a:lnTo>
                    <a:lnTo>
                      <a:pt x="122" y="534"/>
                    </a:lnTo>
                    <a:lnTo>
                      <a:pt x="122" y="532"/>
                    </a:lnTo>
                    <a:lnTo>
                      <a:pt x="122" y="532"/>
                    </a:lnTo>
                    <a:lnTo>
                      <a:pt x="121" y="527"/>
                    </a:lnTo>
                    <a:lnTo>
                      <a:pt x="119" y="524"/>
                    </a:lnTo>
                    <a:lnTo>
                      <a:pt x="119" y="524"/>
                    </a:lnTo>
                    <a:lnTo>
                      <a:pt x="115" y="519"/>
                    </a:lnTo>
                    <a:lnTo>
                      <a:pt x="114" y="517"/>
                    </a:lnTo>
                    <a:lnTo>
                      <a:pt x="114" y="515"/>
                    </a:lnTo>
                    <a:lnTo>
                      <a:pt x="114" y="515"/>
                    </a:lnTo>
                    <a:lnTo>
                      <a:pt x="116" y="511"/>
                    </a:lnTo>
                    <a:lnTo>
                      <a:pt x="118" y="507"/>
                    </a:lnTo>
                    <a:lnTo>
                      <a:pt x="118" y="507"/>
                    </a:lnTo>
                    <a:lnTo>
                      <a:pt x="121" y="505"/>
                    </a:lnTo>
                    <a:lnTo>
                      <a:pt x="122" y="501"/>
                    </a:lnTo>
                    <a:lnTo>
                      <a:pt x="122" y="501"/>
                    </a:lnTo>
                    <a:lnTo>
                      <a:pt x="123" y="499"/>
                    </a:lnTo>
                    <a:lnTo>
                      <a:pt x="125" y="496"/>
                    </a:lnTo>
                    <a:lnTo>
                      <a:pt x="127" y="495"/>
                    </a:lnTo>
                    <a:lnTo>
                      <a:pt x="130" y="494"/>
                    </a:lnTo>
                    <a:lnTo>
                      <a:pt x="130" y="494"/>
                    </a:lnTo>
                    <a:lnTo>
                      <a:pt x="136" y="491"/>
                    </a:lnTo>
                    <a:lnTo>
                      <a:pt x="140" y="490"/>
                    </a:lnTo>
                    <a:lnTo>
                      <a:pt x="140" y="490"/>
                    </a:lnTo>
                    <a:lnTo>
                      <a:pt x="139" y="488"/>
                    </a:lnTo>
                    <a:lnTo>
                      <a:pt x="139" y="488"/>
                    </a:lnTo>
                    <a:lnTo>
                      <a:pt x="139" y="486"/>
                    </a:lnTo>
                    <a:lnTo>
                      <a:pt x="138" y="484"/>
                    </a:lnTo>
                    <a:lnTo>
                      <a:pt x="137" y="482"/>
                    </a:lnTo>
                    <a:lnTo>
                      <a:pt x="137" y="482"/>
                    </a:lnTo>
                    <a:lnTo>
                      <a:pt x="133" y="479"/>
                    </a:lnTo>
                    <a:lnTo>
                      <a:pt x="131" y="477"/>
                    </a:lnTo>
                    <a:lnTo>
                      <a:pt x="130" y="477"/>
                    </a:lnTo>
                    <a:lnTo>
                      <a:pt x="130" y="477"/>
                    </a:lnTo>
                    <a:lnTo>
                      <a:pt x="133" y="473"/>
                    </a:lnTo>
                    <a:lnTo>
                      <a:pt x="135" y="469"/>
                    </a:lnTo>
                    <a:lnTo>
                      <a:pt x="135" y="469"/>
                    </a:lnTo>
                    <a:lnTo>
                      <a:pt x="136" y="466"/>
                    </a:lnTo>
                    <a:lnTo>
                      <a:pt x="139" y="465"/>
                    </a:lnTo>
                    <a:lnTo>
                      <a:pt x="139" y="465"/>
                    </a:lnTo>
                    <a:lnTo>
                      <a:pt x="144" y="462"/>
                    </a:lnTo>
                    <a:lnTo>
                      <a:pt x="151" y="457"/>
                    </a:lnTo>
                    <a:lnTo>
                      <a:pt x="151" y="457"/>
                    </a:lnTo>
                    <a:lnTo>
                      <a:pt x="156" y="452"/>
                    </a:lnTo>
                    <a:lnTo>
                      <a:pt x="158" y="450"/>
                    </a:lnTo>
                    <a:lnTo>
                      <a:pt x="158" y="448"/>
                    </a:lnTo>
                    <a:lnTo>
                      <a:pt x="158" y="448"/>
                    </a:lnTo>
                    <a:lnTo>
                      <a:pt x="159" y="442"/>
                    </a:lnTo>
                    <a:lnTo>
                      <a:pt x="160" y="439"/>
                    </a:lnTo>
                    <a:lnTo>
                      <a:pt x="160" y="439"/>
                    </a:lnTo>
                    <a:lnTo>
                      <a:pt x="158" y="432"/>
                    </a:lnTo>
                    <a:lnTo>
                      <a:pt x="157" y="429"/>
                    </a:lnTo>
                    <a:lnTo>
                      <a:pt x="158" y="428"/>
                    </a:lnTo>
                    <a:lnTo>
                      <a:pt x="158" y="427"/>
                    </a:lnTo>
                    <a:lnTo>
                      <a:pt x="158" y="427"/>
                    </a:lnTo>
                    <a:lnTo>
                      <a:pt x="162" y="425"/>
                    </a:lnTo>
                    <a:lnTo>
                      <a:pt x="163" y="424"/>
                    </a:lnTo>
                    <a:lnTo>
                      <a:pt x="165" y="424"/>
                    </a:lnTo>
                    <a:lnTo>
                      <a:pt x="165" y="424"/>
                    </a:lnTo>
                    <a:lnTo>
                      <a:pt x="163" y="421"/>
                    </a:lnTo>
                    <a:lnTo>
                      <a:pt x="163" y="419"/>
                    </a:lnTo>
                    <a:lnTo>
                      <a:pt x="163" y="419"/>
                    </a:lnTo>
                    <a:lnTo>
                      <a:pt x="171" y="406"/>
                    </a:lnTo>
                    <a:lnTo>
                      <a:pt x="171" y="406"/>
                    </a:lnTo>
                    <a:lnTo>
                      <a:pt x="174" y="401"/>
                    </a:lnTo>
                    <a:lnTo>
                      <a:pt x="175" y="398"/>
                    </a:lnTo>
                    <a:lnTo>
                      <a:pt x="175" y="397"/>
                    </a:lnTo>
                    <a:lnTo>
                      <a:pt x="174" y="396"/>
                    </a:lnTo>
                    <a:lnTo>
                      <a:pt x="174" y="396"/>
                    </a:lnTo>
                    <a:lnTo>
                      <a:pt x="172" y="396"/>
                    </a:lnTo>
                    <a:lnTo>
                      <a:pt x="171" y="396"/>
                    </a:lnTo>
                    <a:lnTo>
                      <a:pt x="169" y="396"/>
                    </a:lnTo>
                    <a:lnTo>
                      <a:pt x="167" y="395"/>
                    </a:lnTo>
                    <a:lnTo>
                      <a:pt x="167" y="395"/>
                    </a:lnTo>
                    <a:lnTo>
                      <a:pt x="165" y="393"/>
                    </a:lnTo>
                    <a:lnTo>
                      <a:pt x="163" y="391"/>
                    </a:lnTo>
                    <a:lnTo>
                      <a:pt x="163" y="389"/>
                    </a:lnTo>
                    <a:lnTo>
                      <a:pt x="165" y="387"/>
                    </a:lnTo>
                    <a:lnTo>
                      <a:pt x="165" y="387"/>
                    </a:lnTo>
                    <a:lnTo>
                      <a:pt x="174" y="381"/>
                    </a:lnTo>
                    <a:lnTo>
                      <a:pt x="174" y="381"/>
                    </a:lnTo>
                    <a:lnTo>
                      <a:pt x="178" y="377"/>
                    </a:lnTo>
                    <a:lnTo>
                      <a:pt x="180" y="376"/>
                    </a:lnTo>
                    <a:lnTo>
                      <a:pt x="182" y="375"/>
                    </a:lnTo>
                    <a:lnTo>
                      <a:pt x="182" y="375"/>
                    </a:lnTo>
                    <a:lnTo>
                      <a:pt x="186" y="374"/>
                    </a:lnTo>
                    <a:lnTo>
                      <a:pt x="188" y="372"/>
                    </a:lnTo>
                    <a:lnTo>
                      <a:pt x="188" y="372"/>
                    </a:lnTo>
                    <a:lnTo>
                      <a:pt x="189" y="371"/>
                    </a:lnTo>
                    <a:lnTo>
                      <a:pt x="192" y="371"/>
                    </a:lnTo>
                    <a:lnTo>
                      <a:pt x="195" y="370"/>
                    </a:lnTo>
                    <a:lnTo>
                      <a:pt x="197" y="368"/>
                    </a:lnTo>
                    <a:lnTo>
                      <a:pt x="197" y="368"/>
                    </a:lnTo>
                    <a:lnTo>
                      <a:pt x="198" y="366"/>
                    </a:lnTo>
                    <a:lnTo>
                      <a:pt x="197" y="364"/>
                    </a:lnTo>
                    <a:lnTo>
                      <a:pt x="197" y="363"/>
                    </a:lnTo>
                    <a:lnTo>
                      <a:pt x="198" y="362"/>
                    </a:lnTo>
                    <a:lnTo>
                      <a:pt x="198" y="362"/>
                    </a:lnTo>
                    <a:lnTo>
                      <a:pt x="201" y="360"/>
                    </a:lnTo>
                    <a:lnTo>
                      <a:pt x="202" y="358"/>
                    </a:lnTo>
                    <a:lnTo>
                      <a:pt x="203" y="356"/>
                    </a:lnTo>
                    <a:lnTo>
                      <a:pt x="203" y="356"/>
                    </a:lnTo>
                    <a:lnTo>
                      <a:pt x="203" y="353"/>
                    </a:lnTo>
                    <a:lnTo>
                      <a:pt x="203" y="350"/>
                    </a:lnTo>
                    <a:lnTo>
                      <a:pt x="202" y="348"/>
                    </a:lnTo>
                    <a:lnTo>
                      <a:pt x="202" y="347"/>
                    </a:lnTo>
                    <a:lnTo>
                      <a:pt x="202" y="347"/>
                    </a:lnTo>
                    <a:lnTo>
                      <a:pt x="205" y="345"/>
                    </a:lnTo>
                    <a:lnTo>
                      <a:pt x="209" y="346"/>
                    </a:lnTo>
                    <a:lnTo>
                      <a:pt x="209" y="346"/>
                    </a:lnTo>
                    <a:lnTo>
                      <a:pt x="212" y="346"/>
                    </a:lnTo>
                    <a:lnTo>
                      <a:pt x="214" y="346"/>
                    </a:lnTo>
                    <a:lnTo>
                      <a:pt x="215" y="347"/>
                    </a:lnTo>
                    <a:lnTo>
                      <a:pt x="215" y="347"/>
                    </a:lnTo>
                    <a:lnTo>
                      <a:pt x="215" y="348"/>
                    </a:lnTo>
                    <a:lnTo>
                      <a:pt x="215" y="349"/>
                    </a:lnTo>
                    <a:lnTo>
                      <a:pt x="215" y="350"/>
                    </a:lnTo>
                    <a:lnTo>
                      <a:pt x="215" y="351"/>
                    </a:lnTo>
                    <a:lnTo>
                      <a:pt x="215" y="351"/>
                    </a:lnTo>
                    <a:lnTo>
                      <a:pt x="217" y="356"/>
                    </a:lnTo>
                    <a:lnTo>
                      <a:pt x="218" y="357"/>
                    </a:lnTo>
                    <a:lnTo>
                      <a:pt x="220" y="357"/>
                    </a:lnTo>
                    <a:lnTo>
                      <a:pt x="220" y="357"/>
                    </a:lnTo>
                    <a:lnTo>
                      <a:pt x="223" y="356"/>
                    </a:lnTo>
                    <a:lnTo>
                      <a:pt x="225" y="353"/>
                    </a:lnTo>
                    <a:lnTo>
                      <a:pt x="229" y="348"/>
                    </a:lnTo>
                    <a:lnTo>
                      <a:pt x="229" y="348"/>
                    </a:lnTo>
                    <a:lnTo>
                      <a:pt x="230" y="348"/>
                    </a:lnTo>
                    <a:lnTo>
                      <a:pt x="231" y="348"/>
                    </a:lnTo>
                    <a:lnTo>
                      <a:pt x="232" y="350"/>
                    </a:lnTo>
                    <a:lnTo>
                      <a:pt x="232" y="350"/>
                    </a:lnTo>
                    <a:lnTo>
                      <a:pt x="233" y="351"/>
                    </a:lnTo>
                    <a:lnTo>
                      <a:pt x="235" y="351"/>
                    </a:lnTo>
                    <a:lnTo>
                      <a:pt x="239" y="351"/>
                    </a:lnTo>
                    <a:lnTo>
                      <a:pt x="239" y="351"/>
                    </a:lnTo>
                    <a:lnTo>
                      <a:pt x="240" y="349"/>
                    </a:lnTo>
                    <a:lnTo>
                      <a:pt x="242" y="348"/>
                    </a:lnTo>
                    <a:lnTo>
                      <a:pt x="244" y="348"/>
                    </a:lnTo>
                    <a:lnTo>
                      <a:pt x="244" y="348"/>
                    </a:lnTo>
                    <a:lnTo>
                      <a:pt x="246" y="348"/>
                    </a:lnTo>
                    <a:lnTo>
                      <a:pt x="248" y="348"/>
                    </a:lnTo>
                    <a:lnTo>
                      <a:pt x="250" y="347"/>
                    </a:lnTo>
                    <a:lnTo>
                      <a:pt x="251" y="347"/>
                    </a:lnTo>
                    <a:lnTo>
                      <a:pt x="251" y="347"/>
                    </a:lnTo>
                    <a:lnTo>
                      <a:pt x="252" y="349"/>
                    </a:lnTo>
                    <a:lnTo>
                      <a:pt x="252" y="353"/>
                    </a:lnTo>
                    <a:lnTo>
                      <a:pt x="253" y="355"/>
                    </a:lnTo>
                    <a:lnTo>
                      <a:pt x="253" y="356"/>
                    </a:lnTo>
                    <a:lnTo>
                      <a:pt x="254" y="356"/>
                    </a:lnTo>
                    <a:lnTo>
                      <a:pt x="254" y="356"/>
                    </a:lnTo>
                    <a:lnTo>
                      <a:pt x="257" y="356"/>
                    </a:lnTo>
                    <a:lnTo>
                      <a:pt x="258" y="356"/>
                    </a:lnTo>
                    <a:lnTo>
                      <a:pt x="259" y="355"/>
                    </a:lnTo>
                    <a:lnTo>
                      <a:pt x="259" y="355"/>
                    </a:lnTo>
                    <a:lnTo>
                      <a:pt x="264" y="351"/>
                    </a:lnTo>
                    <a:lnTo>
                      <a:pt x="265" y="350"/>
                    </a:lnTo>
                    <a:lnTo>
                      <a:pt x="265" y="349"/>
                    </a:lnTo>
                    <a:lnTo>
                      <a:pt x="265" y="347"/>
                    </a:lnTo>
                    <a:lnTo>
                      <a:pt x="265" y="347"/>
                    </a:lnTo>
                    <a:lnTo>
                      <a:pt x="259" y="342"/>
                    </a:lnTo>
                    <a:lnTo>
                      <a:pt x="258" y="340"/>
                    </a:lnTo>
                    <a:lnTo>
                      <a:pt x="258" y="340"/>
                    </a:lnTo>
                    <a:lnTo>
                      <a:pt x="258" y="339"/>
                    </a:lnTo>
                    <a:lnTo>
                      <a:pt x="258" y="339"/>
                    </a:lnTo>
                    <a:lnTo>
                      <a:pt x="261" y="340"/>
                    </a:lnTo>
                    <a:lnTo>
                      <a:pt x="263" y="342"/>
                    </a:lnTo>
                    <a:lnTo>
                      <a:pt x="265" y="343"/>
                    </a:lnTo>
                    <a:lnTo>
                      <a:pt x="266" y="344"/>
                    </a:lnTo>
                    <a:lnTo>
                      <a:pt x="266" y="344"/>
                    </a:lnTo>
                    <a:lnTo>
                      <a:pt x="268" y="343"/>
                    </a:lnTo>
                    <a:lnTo>
                      <a:pt x="269" y="342"/>
                    </a:lnTo>
                    <a:lnTo>
                      <a:pt x="271" y="341"/>
                    </a:lnTo>
                    <a:lnTo>
                      <a:pt x="273" y="341"/>
                    </a:lnTo>
                    <a:lnTo>
                      <a:pt x="273" y="341"/>
                    </a:lnTo>
                    <a:lnTo>
                      <a:pt x="278" y="343"/>
                    </a:lnTo>
                    <a:lnTo>
                      <a:pt x="279" y="344"/>
                    </a:lnTo>
                    <a:lnTo>
                      <a:pt x="280" y="345"/>
                    </a:lnTo>
                    <a:lnTo>
                      <a:pt x="280" y="345"/>
                    </a:lnTo>
                    <a:lnTo>
                      <a:pt x="280" y="346"/>
                    </a:lnTo>
                    <a:lnTo>
                      <a:pt x="280" y="347"/>
                    </a:lnTo>
                    <a:lnTo>
                      <a:pt x="282" y="348"/>
                    </a:lnTo>
                    <a:lnTo>
                      <a:pt x="284" y="348"/>
                    </a:lnTo>
                    <a:lnTo>
                      <a:pt x="284" y="348"/>
                    </a:lnTo>
                    <a:lnTo>
                      <a:pt x="291" y="349"/>
                    </a:lnTo>
                    <a:lnTo>
                      <a:pt x="296" y="349"/>
                    </a:lnTo>
                    <a:lnTo>
                      <a:pt x="298" y="349"/>
                    </a:lnTo>
                    <a:lnTo>
                      <a:pt x="298" y="349"/>
                    </a:lnTo>
                    <a:lnTo>
                      <a:pt x="300" y="347"/>
                    </a:lnTo>
                    <a:lnTo>
                      <a:pt x="300" y="347"/>
                    </a:lnTo>
                    <a:lnTo>
                      <a:pt x="301" y="347"/>
                    </a:lnTo>
                    <a:lnTo>
                      <a:pt x="301" y="347"/>
                    </a:lnTo>
                    <a:lnTo>
                      <a:pt x="305" y="349"/>
                    </a:lnTo>
                    <a:lnTo>
                      <a:pt x="307" y="349"/>
                    </a:lnTo>
                    <a:lnTo>
                      <a:pt x="309" y="349"/>
                    </a:lnTo>
                    <a:lnTo>
                      <a:pt x="309" y="349"/>
                    </a:lnTo>
                    <a:lnTo>
                      <a:pt x="311" y="346"/>
                    </a:lnTo>
                    <a:lnTo>
                      <a:pt x="313" y="344"/>
                    </a:lnTo>
                    <a:lnTo>
                      <a:pt x="313" y="344"/>
                    </a:lnTo>
                    <a:lnTo>
                      <a:pt x="315" y="345"/>
                    </a:lnTo>
                    <a:lnTo>
                      <a:pt x="316" y="345"/>
                    </a:lnTo>
                    <a:lnTo>
                      <a:pt x="317" y="344"/>
                    </a:lnTo>
                    <a:lnTo>
                      <a:pt x="317" y="344"/>
                    </a:lnTo>
                    <a:lnTo>
                      <a:pt x="323" y="339"/>
                    </a:lnTo>
                    <a:lnTo>
                      <a:pt x="323" y="339"/>
                    </a:lnTo>
                    <a:lnTo>
                      <a:pt x="326" y="338"/>
                    </a:lnTo>
                    <a:lnTo>
                      <a:pt x="327" y="336"/>
                    </a:lnTo>
                    <a:lnTo>
                      <a:pt x="328" y="334"/>
                    </a:lnTo>
                    <a:lnTo>
                      <a:pt x="328" y="334"/>
                    </a:lnTo>
                    <a:lnTo>
                      <a:pt x="330" y="335"/>
                    </a:lnTo>
                    <a:lnTo>
                      <a:pt x="332" y="335"/>
                    </a:lnTo>
                    <a:lnTo>
                      <a:pt x="333" y="334"/>
                    </a:lnTo>
                    <a:lnTo>
                      <a:pt x="333" y="334"/>
                    </a:lnTo>
                    <a:lnTo>
                      <a:pt x="334" y="331"/>
                    </a:lnTo>
                    <a:lnTo>
                      <a:pt x="335" y="330"/>
                    </a:lnTo>
                    <a:lnTo>
                      <a:pt x="336" y="330"/>
                    </a:lnTo>
                    <a:lnTo>
                      <a:pt x="336" y="330"/>
                    </a:lnTo>
                    <a:lnTo>
                      <a:pt x="343" y="330"/>
                    </a:lnTo>
                    <a:lnTo>
                      <a:pt x="347" y="330"/>
                    </a:lnTo>
                    <a:lnTo>
                      <a:pt x="349" y="331"/>
                    </a:lnTo>
                    <a:lnTo>
                      <a:pt x="349" y="331"/>
                    </a:lnTo>
                    <a:lnTo>
                      <a:pt x="351" y="334"/>
                    </a:lnTo>
                    <a:lnTo>
                      <a:pt x="352" y="335"/>
                    </a:lnTo>
                    <a:lnTo>
                      <a:pt x="354" y="334"/>
                    </a:lnTo>
                    <a:lnTo>
                      <a:pt x="354" y="334"/>
                    </a:lnTo>
                    <a:lnTo>
                      <a:pt x="354" y="333"/>
                    </a:lnTo>
                    <a:lnTo>
                      <a:pt x="354" y="331"/>
                    </a:lnTo>
                    <a:lnTo>
                      <a:pt x="354" y="330"/>
                    </a:lnTo>
                    <a:lnTo>
                      <a:pt x="355" y="328"/>
                    </a:lnTo>
                    <a:lnTo>
                      <a:pt x="355" y="328"/>
                    </a:lnTo>
                    <a:lnTo>
                      <a:pt x="358" y="326"/>
                    </a:lnTo>
                    <a:lnTo>
                      <a:pt x="359" y="325"/>
                    </a:lnTo>
                    <a:lnTo>
                      <a:pt x="360" y="326"/>
                    </a:lnTo>
                    <a:lnTo>
                      <a:pt x="360" y="326"/>
                    </a:lnTo>
                    <a:lnTo>
                      <a:pt x="362" y="328"/>
                    </a:lnTo>
                    <a:lnTo>
                      <a:pt x="363" y="329"/>
                    </a:lnTo>
                    <a:lnTo>
                      <a:pt x="364" y="329"/>
                    </a:lnTo>
                    <a:lnTo>
                      <a:pt x="364" y="329"/>
                    </a:lnTo>
                    <a:lnTo>
                      <a:pt x="368" y="327"/>
                    </a:lnTo>
                    <a:lnTo>
                      <a:pt x="369" y="326"/>
                    </a:lnTo>
                    <a:lnTo>
                      <a:pt x="369" y="324"/>
                    </a:lnTo>
                    <a:lnTo>
                      <a:pt x="369" y="324"/>
                    </a:lnTo>
                    <a:lnTo>
                      <a:pt x="368" y="318"/>
                    </a:lnTo>
                    <a:lnTo>
                      <a:pt x="367" y="315"/>
                    </a:lnTo>
                    <a:lnTo>
                      <a:pt x="366" y="313"/>
                    </a:lnTo>
                    <a:lnTo>
                      <a:pt x="366" y="313"/>
                    </a:lnTo>
                    <a:lnTo>
                      <a:pt x="364" y="312"/>
                    </a:lnTo>
                    <a:lnTo>
                      <a:pt x="362" y="312"/>
                    </a:lnTo>
                    <a:lnTo>
                      <a:pt x="360" y="312"/>
                    </a:lnTo>
                    <a:lnTo>
                      <a:pt x="359" y="311"/>
                    </a:lnTo>
                    <a:lnTo>
                      <a:pt x="359" y="311"/>
                    </a:lnTo>
                    <a:lnTo>
                      <a:pt x="358" y="308"/>
                    </a:lnTo>
                    <a:lnTo>
                      <a:pt x="356" y="307"/>
                    </a:lnTo>
                    <a:lnTo>
                      <a:pt x="356" y="307"/>
                    </a:lnTo>
                    <a:lnTo>
                      <a:pt x="356" y="307"/>
                    </a:lnTo>
                    <a:lnTo>
                      <a:pt x="354" y="309"/>
                    </a:lnTo>
                    <a:lnTo>
                      <a:pt x="353" y="309"/>
                    </a:lnTo>
                    <a:lnTo>
                      <a:pt x="352" y="309"/>
                    </a:lnTo>
                    <a:lnTo>
                      <a:pt x="352" y="309"/>
                    </a:lnTo>
                    <a:lnTo>
                      <a:pt x="351" y="306"/>
                    </a:lnTo>
                    <a:lnTo>
                      <a:pt x="350" y="305"/>
                    </a:lnTo>
                    <a:lnTo>
                      <a:pt x="348" y="305"/>
                    </a:lnTo>
                    <a:lnTo>
                      <a:pt x="348" y="305"/>
                    </a:lnTo>
                    <a:lnTo>
                      <a:pt x="344" y="305"/>
                    </a:lnTo>
                    <a:lnTo>
                      <a:pt x="342" y="305"/>
                    </a:lnTo>
                    <a:lnTo>
                      <a:pt x="341" y="305"/>
                    </a:lnTo>
                    <a:lnTo>
                      <a:pt x="341" y="304"/>
                    </a:lnTo>
                    <a:lnTo>
                      <a:pt x="341" y="304"/>
                    </a:lnTo>
                    <a:lnTo>
                      <a:pt x="344" y="302"/>
                    </a:lnTo>
                    <a:lnTo>
                      <a:pt x="347" y="299"/>
                    </a:lnTo>
                    <a:lnTo>
                      <a:pt x="347" y="299"/>
                    </a:lnTo>
                    <a:lnTo>
                      <a:pt x="349" y="295"/>
                    </a:lnTo>
                    <a:lnTo>
                      <a:pt x="353" y="292"/>
                    </a:lnTo>
                    <a:lnTo>
                      <a:pt x="353" y="292"/>
                    </a:lnTo>
                    <a:lnTo>
                      <a:pt x="355" y="291"/>
                    </a:lnTo>
                    <a:lnTo>
                      <a:pt x="356" y="289"/>
                    </a:lnTo>
                    <a:lnTo>
                      <a:pt x="359" y="284"/>
                    </a:lnTo>
                    <a:lnTo>
                      <a:pt x="359" y="284"/>
                    </a:lnTo>
                    <a:lnTo>
                      <a:pt x="361" y="282"/>
                    </a:lnTo>
                    <a:lnTo>
                      <a:pt x="363" y="281"/>
                    </a:lnTo>
                    <a:lnTo>
                      <a:pt x="367" y="281"/>
                    </a:lnTo>
                    <a:lnTo>
                      <a:pt x="367" y="281"/>
                    </a:lnTo>
                    <a:lnTo>
                      <a:pt x="370" y="282"/>
                    </a:lnTo>
                    <a:lnTo>
                      <a:pt x="372" y="283"/>
                    </a:lnTo>
                    <a:lnTo>
                      <a:pt x="373" y="283"/>
                    </a:lnTo>
                    <a:lnTo>
                      <a:pt x="373" y="283"/>
                    </a:lnTo>
                    <a:lnTo>
                      <a:pt x="377" y="281"/>
                    </a:lnTo>
                    <a:lnTo>
                      <a:pt x="381" y="278"/>
                    </a:lnTo>
                    <a:lnTo>
                      <a:pt x="381" y="278"/>
                    </a:lnTo>
                    <a:lnTo>
                      <a:pt x="382" y="276"/>
                    </a:lnTo>
                    <a:lnTo>
                      <a:pt x="383" y="274"/>
                    </a:lnTo>
                    <a:lnTo>
                      <a:pt x="382" y="270"/>
                    </a:lnTo>
                    <a:lnTo>
                      <a:pt x="382" y="270"/>
                    </a:lnTo>
                    <a:lnTo>
                      <a:pt x="383" y="271"/>
                    </a:lnTo>
                    <a:lnTo>
                      <a:pt x="384" y="271"/>
                    </a:lnTo>
                    <a:lnTo>
                      <a:pt x="386" y="271"/>
                    </a:lnTo>
                    <a:lnTo>
                      <a:pt x="386" y="271"/>
                    </a:lnTo>
                    <a:lnTo>
                      <a:pt x="387" y="269"/>
                    </a:lnTo>
                    <a:lnTo>
                      <a:pt x="388" y="268"/>
                    </a:lnTo>
                    <a:lnTo>
                      <a:pt x="391" y="264"/>
                    </a:lnTo>
                    <a:lnTo>
                      <a:pt x="391" y="264"/>
                    </a:lnTo>
                    <a:lnTo>
                      <a:pt x="393" y="263"/>
                    </a:lnTo>
                    <a:lnTo>
                      <a:pt x="394" y="262"/>
                    </a:lnTo>
                    <a:lnTo>
                      <a:pt x="396" y="262"/>
                    </a:lnTo>
                    <a:lnTo>
                      <a:pt x="397" y="260"/>
                    </a:lnTo>
                    <a:lnTo>
                      <a:pt x="397" y="260"/>
                    </a:lnTo>
                    <a:lnTo>
                      <a:pt x="396" y="257"/>
                    </a:lnTo>
                    <a:lnTo>
                      <a:pt x="396" y="254"/>
                    </a:lnTo>
                    <a:lnTo>
                      <a:pt x="397" y="253"/>
                    </a:lnTo>
                    <a:lnTo>
                      <a:pt x="397" y="253"/>
                    </a:lnTo>
                    <a:lnTo>
                      <a:pt x="402" y="251"/>
                    </a:lnTo>
                    <a:lnTo>
                      <a:pt x="404" y="250"/>
                    </a:lnTo>
                    <a:lnTo>
                      <a:pt x="405" y="248"/>
                    </a:lnTo>
                    <a:lnTo>
                      <a:pt x="405" y="248"/>
                    </a:lnTo>
                    <a:lnTo>
                      <a:pt x="405" y="245"/>
                    </a:lnTo>
                    <a:lnTo>
                      <a:pt x="406" y="244"/>
                    </a:lnTo>
                    <a:lnTo>
                      <a:pt x="406" y="243"/>
                    </a:lnTo>
                    <a:lnTo>
                      <a:pt x="406" y="243"/>
                    </a:lnTo>
                    <a:lnTo>
                      <a:pt x="411" y="242"/>
                    </a:lnTo>
                    <a:lnTo>
                      <a:pt x="414" y="241"/>
                    </a:lnTo>
                    <a:lnTo>
                      <a:pt x="414" y="240"/>
                    </a:lnTo>
                    <a:lnTo>
                      <a:pt x="414" y="239"/>
                    </a:lnTo>
                    <a:lnTo>
                      <a:pt x="414" y="239"/>
                    </a:lnTo>
                    <a:lnTo>
                      <a:pt x="413" y="238"/>
                    </a:lnTo>
                    <a:lnTo>
                      <a:pt x="411" y="237"/>
                    </a:lnTo>
                    <a:lnTo>
                      <a:pt x="411" y="237"/>
                    </a:lnTo>
                    <a:lnTo>
                      <a:pt x="411" y="235"/>
                    </a:lnTo>
                    <a:lnTo>
                      <a:pt x="411" y="235"/>
                    </a:lnTo>
                    <a:lnTo>
                      <a:pt x="416" y="228"/>
                    </a:lnTo>
                    <a:lnTo>
                      <a:pt x="416" y="228"/>
                    </a:lnTo>
                    <a:lnTo>
                      <a:pt x="419" y="224"/>
                    </a:lnTo>
                    <a:lnTo>
                      <a:pt x="423" y="222"/>
                    </a:lnTo>
                    <a:lnTo>
                      <a:pt x="423" y="222"/>
                    </a:lnTo>
                    <a:lnTo>
                      <a:pt x="424" y="220"/>
                    </a:lnTo>
                    <a:lnTo>
                      <a:pt x="425" y="219"/>
                    </a:lnTo>
                    <a:lnTo>
                      <a:pt x="427" y="218"/>
                    </a:lnTo>
                    <a:lnTo>
                      <a:pt x="427" y="218"/>
                    </a:lnTo>
                    <a:lnTo>
                      <a:pt x="433" y="216"/>
                    </a:lnTo>
                    <a:lnTo>
                      <a:pt x="435" y="216"/>
                    </a:lnTo>
                    <a:lnTo>
                      <a:pt x="436" y="217"/>
                    </a:lnTo>
                    <a:lnTo>
                      <a:pt x="436" y="217"/>
                    </a:lnTo>
                    <a:lnTo>
                      <a:pt x="439" y="222"/>
                    </a:lnTo>
                    <a:lnTo>
                      <a:pt x="440" y="224"/>
                    </a:lnTo>
                    <a:lnTo>
                      <a:pt x="443" y="226"/>
                    </a:lnTo>
                    <a:lnTo>
                      <a:pt x="443" y="226"/>
                    </a:lnTo>
                    <a:lnTo>
                      <a:pt x="445" y="226"/>
                    </a:lnTo>
                    <a:lnTo>
                      <a:pt x="448" y="227"/>
                    </a:lnTo>
                    <a:lnTo>
                      <a:pt x="454" y="230"/>
                    </a:lnTo>
                    <a:lnTo>
                      <a:pt x="454" y="230"/>
                    </a:lnTo>
                    <a:lnTo>
                      <a:pt x="456" y="229"/>
                    </a:lnTo>
                    <a:lnTo>
                      <a:pt x="460" y="228"/>
                    </a:lnTo>
                    <a:lnTo>
                      <a:pt x="463" y="226"/>
                    </a:lnTo>
                    <a:lnTo>
                      <a:pt x="465" y="223"/>
                    </a:lnTo>
                    <a:lnTo>
                      <a:pt x="465" y="223"/>
                    </a:lnTo>
                    <a:lnTo>
                      <a:pt x="465" y="221"/>
                    </a:lnTo>
                    <a:lnTo>
                      <a:pt x="465" y="220"/>
                    </a:lnTo>
                    <a:lnTo>
                      <a:pt x="466" y="219"/>
                    </a:lnTo>
                    <a:lnTo>
                      <a:pt x="466" y="219"/>
                    </a:lnTo>
                    <a:lnTo>
                      <a:pt x="468" y="218"/>
                    </a:lnTo>
                    <a:lnTo>
                      <a:pt x="469" y="218"/>
                    </a:lnTo>
                    <a:lnTo>
                      <a:pt x="471" y="218"/>
                    </a:lnTo>
                    <a:lnTo>
                      <a:pt x="473" y="220"/>
                    </a:lnTo>
                    <a:lnTo>
                      <a:pt x="473" y="220"/>
                    </a:lnTo>
                    <a:lnTo>
                      <a:pt x="478" y="227"/>
                    </a:lnTo>
                    <a:lnTo>
                      <a:pt x="482" y="230"/>
                    </a:lnTo>
                    <a:lnTo>
                      <a:pt x="484" y="232"/>
                    </a:lnTo>
                    <a:lnTo>
                      <a:pt x="484" y="232"/>
                    </a:lnTo>
                    <a:lnTo>
                      <a:pt x="487" y="232"/>
                    </a:lnTo>
                    <a:lnTo>
                      <a:pt x="489" y="231"/>
                    </a:lnTo>
                    <a:lnTo>
                      <a:pt x="492" y="229"/>
                    </a:lnTo>
                    <a:lnTo>
                      <a:pt x="492" y="229"/>
                    </a:lnTo>
                    <a:lnTo>
                      <a:pt x="494" y="228"/>
                    </a:lnTo>
                    <a:lnTo>
                      <a:pt x="496" y="227"/>
                    </a:lnTo>
                    <a:lnTo>
                      <a:pt x="502" y="226"/>
                    </a:lnTo>
                    <a:lnTo>
                      <a:pt x="502" y="226"/>
                    </a:lnTo>
                    <a:lnTo>
                      <a:pt x="508" y="226"/>
                    </a:lnTo>
                    <a:lnTo>
                      <a:pt x="511" y="226"/>
                    </a:lnTo>
                    <a:lnTo>
                      <a:pt x="514" y="226"/>
                    </a:lnTo>
                    <a:lnTo>
                      <a:pt x="514" y="226"/>
                    </a:lnTo>
                    <a:lnTo>
                      <a:pt x="518" y="228"/>
                    </a:lnTo>
                    <a:lnTo>
                      <a:pt x="519" y="229"/>
                    </a:lnTo>
                    <a:lnTo>
                      <a:pt x="520" y="229"/>
                    </a:lnTo>
                    <a:lnTo>
                      <a:pt x="520" y="229"/>
                    </a:lnTo>
                    <a:lnTo>
                      <a:pt x="521" y="229"/>
                    </a:lnTo>
                    <a:lnTo>
                      <a:pt x="521" y="229"/>
                    </a:lnTo>
                    <a:lnTo>
                      <a:pt x="521" y="228"/>
                    </a:lnTo>
                    <a:lnTo>
                      <a:pt x="522" y="227"/>
                    </a:lnTo>
                    <a:lnTo>
                      <a:pt x="522" y="223"/>
                    </a:lnTo>
                    <a:lnTo>
                      <a:pt x="522" y="220"/>
                    </a:lnTo>
                    <a:lnTo>
                      <a:pt x="522" y="218"/>
                    </a:lnTo>
                    <a:lnTo>
                      <a:pt x="522" y="218"/>
                    </a:lnTo>
                    <a:close/>
                    <a:moveTo>
                      <a:pt x="478" y="81"/>
                    </a:moveTo>
                    <a:lnTo>
                      <a:pt x="478" y="81"/>
                    </a:lnTo>
                    <a:lnTo>
                      <a:pt x="473" y="83"/>
                    </a:lnTo>
                    <a:lnTo>
                      <a:pt x="465" y="86"/>
                    </a:lnTo>
                    <a:lnTo>
                      <a:pt x="449" y="90"/>
                    </a:lnTo>
                    <a:lnTo>
                      <a:pt x="449" y="90"/>
                    </a:lnTo>
                    <a:lnTo>
                      <a:pt x="440" y="92"/>
                    </a:lnTo>
                    <a:lnTo>
                      <a:pt x="432" y="92"/>
                    </a:lnTo>
                    <a:lnTo>
                      <a:pt x="432" y="92"/>
                    </a:lnTo>
                    <a:lnTo>
                      <a:pt x="429" y="88"/>
                    </a:lnTo>
                    <a:lnTo>
                      <a:pt x="427" y="82"/>
                    </a:lnTo>
                    <a:lnTo>
                      <a:pt x="427" y="82"/>
                    </a:lnTo>
                    <a:lnTo>
                      <a:pt x="426" y="80"/>
                    </a:lnTo>
                    <a:lnTo>
                      <a:pt x="425" y="79"/>
                    </a:lnTo>
                    <a:lnTo>
                      <a:pt x="419" y="79"/>
                    </a:lnTo>
                    <a:lnTo>
                      <a:pt x="419" y="79"/>
                    </a:lnTo>
                    <a:lnTo>
                      <a:pt x="417" y="78"/>
                    </a:lnTo>
                    <a:lnTo>
                      <a:pt x="416" y="77"/>
                    </a:lnTo>
                    <a:lnTo>
                      <a:pt x="416" y="75"/>
                    </a:lnTo>
                    <a:lnTo>
                      <a:pt x="416" y="73"/>
                    </a:lnTo>
                    <a:lnTo>
                      <a:pt x="416" y="73"/>
                    </a:lnTo>
                    <a:lnTo>
                      <a:pt x="418" y="69"/>
                    </a:lnTo>
                    <a:lnTo>
                      <a:pt x="422" y="65"/>
                    </a:lnTo>
                    <a:lnTo>
                      <a:pt x="422" y="65"/>
                    </a:lnTo>
                    <a:lnTo>
                      <a:pt x="425" y="64"/>
                    </a:lnTo>
                    <a:lnTo>
                      <a:pt x="430" y="63"/>
                    </a:lnTo>
                    <a:lnTo>
                      <a:pt x="430" y="63"/>
                    </a:lnTo>
                    <a:lnTo>
                      <a:pt x="454" y="58"/>
                    </a:lnTo>
                    <a:lnTo>
                      <a:pt x="454" y="58"/>
                    </a:lnTo>
                    <a:lnTo>
                      <a:pt x="460" y="58"/>
                    </a:lnTo>
                    <a:lnTo>
                      <a:pt x="464" y="59"/>
                    </a:lnTo>
                    <a:lnTo>
                      <a:pt x="464" y="59"/>
                    </a:lnTo>
                    <a:lnTo>
                      <a:pt x="468" y="60"/>
                    </a:lnTo>
                    <a:lnTo>
                      <a:pt x="472" y="60"/>
                    </a:lnTo>
                    <a:lnTo>
                      <a:pt x="472" y="60"/>
                    </a:lnTo>
                    <a:lnTo>
                      <a:pt x="475" y="61"/>
                    </a:lnTo>
                    <a:lnTo>
                      <a:pt x="478" y="63"/>
                    </a:lnTo>
                    <a:lnTo>
                      <a:pt x="484" y="68"/>
                    </a:lnTo>
                    <a:lnTo>
                      <a:pt x="484" y="68"/>
                    </a:lnTo>
                    <a:lnTo>
                      <a:pt x="483" y="71"/>
                    </a:lnTo>
                    <a:lnTo>
                      <a:pt x="482" y="74"/>
                    </a:lnTo>
                    <a:lnTo>
                      <a:pt x="478" y="81"/>
                    </a:lnTo>
                    <a:lnTo>
                      <a:pt x="478" y="8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2" name="フリーフォーム 61">
                <a:extLst>
                  <a:ext uri="{FF2B5EF4-FFF2-40B4-BE49-F238E27FC236}">
                    <a16:creationId xmlns:a16="http://schemas.microsoft.com/office/drawing/2014/main" id="{00000000-0008-0000-0000-00008A050000}"/>
                  </a:ext>
                </a:extLst>
              </p:cNvPr>
              <p:cNvSpPr>
                <a:spLocks/>
              </p:cNvSpPr>
              <p:nvPr/>
            </p:nvSpPr>
            <p:spPr bwMode="auto">
              <a:xfrm>
                <a:off x="198" y="670"/>
                <a:ext cx="54" cy="26"/>
              </a:xfrm>
              <a:custGeom>
                <a:avLst/>
                <a:gdLst>
                  <a:gd name="T0" fmla="*/ 471 w 487"/>
                  <a:gd name="T1" fmla="*/ 102 h 238"/>
                  <a:gd name="T2" fmla="*/ 463 w 487"/>
                  <a:gd name="T3" fmla="*/ 73 h 238"/>
                  <a:gd name="T4" fmla="*/ 457 w 487"/>
                  <a:gd name="T5" fmla="*/ 45 h 238"/>
                  <a:gd name="T6" fmla="*/ 454 w 487"/>
                  <a:gd name="T7" fmla="*/ 20 h 238"/>
                  <a:gd name="T8" fmla="*/ 437 w 487"/>
                  <a:gd name="T9" fmla="*/ 0 h 238"/>
                  <a:gd name="T10" fmla="*/ 427 w 487"/>
                  <a:gd name="T11" fmla="*/ 1 h 238"/>
                  <a:gd name="T12" fmla="*/ 411 w 487"/>
                  <a:gd name="T13" fmla="*/ 10 h 238"/>
                  <a:gd name="T14" fmla="*/ 403 w 487"/>
                  <a:gd name="T15" fmla="*/ 23 h 238"/>
                  <a:gd name="T16" fmla="*/ 368 w 487"/>
                  <a:gd name="T17" fmla="*/ 31 h 238"/>
                  <a:gd name="T18" fmla="*/ 335 w 487"/>
                  <a:gd name="T19" fmla="*/ 40 h 238"/>
                  <a:gd name="T20" fmla="*/ 306 w 487"/>
                  <a:gd name="T21" fmla="*/ 35 h 238"/>
                  <a:gd name="T22" fmla="*/ 289 w 487"/>
                  <a:gd name="T23" fmla="*/ 40 h 238"/>
                  <a:gd name="T24" fmla="*/ 269 w 487"/>
                  <a:gd name="T25" fmla="*/ 44 h 238"/>
                  <a:gd name="T26" fmla="*/ 218 w 487"/>
                  <a:gd name="T27" fmla="*/ 47 h 238"/>
                  <a:gd name="T28" fmla="*/ 175 w 487"/>
                  <a:gd name="T29" fmla="*/ 40 h 238"/>
                  <a:gd name="T30" fmla="*/ 149 w 487"/>
                  <a:gd name="T31" fmla="*/ 38 h 238"/>
                  <a:gd name="T32" fmla="*/ 125 w 487"/>
                  <a:gd name="T33" fmla="*/ 44 h 238"/>
                  <a:gd name="T34" fmla="*/ 99 w 487"/>
                  <a:gd name="T35" fmla="*/ 66 h 238"/>
                  <a:gd name="T36" fmla="*/ 42 w 487"/>
                  <a:gd name="T37" fmla="*/ 42 h 238"/>
                  <a:gd name="T38" fmla="*/ 31 w 487"/>
                  <a:gd name="T39" fmla="*/ 30 h 238"/>
                  <a:gd name="T40" fmla="*/ 48 w 487"/>
                  <a:gd name="T41" fmla="*/ 71 h 238"/>
                  <a:gd name="T42" fmla="*/ 65 w 487"/>
                  <a:gd name="T43" fmla="*/ 86 h 238"/>
                  <a:gd name="T44" fmla="*/ 63 w 487"/>
                  <a:gd name="T45" fmla="*/ 108 h 238"/>
                  <a:gd name="T46" fmla="*/ 58 w 487"/>
                  <a:gd name="T47" fmla="*/ 139 h 238"/>
                  <a:gd name="T48" fmla="*/ 43 w 487"/>
                  <a:gd name="T49" fmla="*/ 153 h 238"/>
                  <a:gd name="T50" fmla="*/ 6 w 487"/>
                  <a:gd name="T51" fmla="*/ 174 h 238"/>
                  <a:gd name="T52" fmla="*/ 17 w 487"/>
                  <a:gd name="T53" fmla="*/ 183 h 238"/>
                  <a:gd name="T54" fmla="*/ 9 w 487"/>
                  <a:gd name="T55" fmla="*/ 200 h 238"/>
                  <a:gd name="T56" fmla="*/ 3 w 487"/>
                  <a:gd name="T57" fmla="*/ 217 h 238"/>
                  <a:gd name="T58" fmla="*/ 3 w 487"/>
                  <a:gd name="T59" fmla="*/ 235 h 238"/>
                  <a:gd name="T60" fmla="*/ 24 w 487"/>
                  <a:gd name="T61" fmla="*/ 232 h 238"/>
                  <a:gd name="T62" fmla="*/ 40 w 487"/>
                  <a:gd name="T63" fmla="*/ 232 h 238"/>
                  <a:gd name="T64" fmla="*/ 55 w 487"/>
                  <a:gd name="T65" fmla="*/ 233 h 238"/>
                  <a:gd name="T66" fmla="*/ 68 w 487"/>
                  <a:gd name="T67" fmla="*/ 222 h 238"/>
                  <a:gd name="T68" fmla="*/ 86 w 487"/>
                  <a:gd name="T69" fmla="*/ 216 h 238"/>
                  <a:gd name="T70" fmla="*/ 95 w 487"/>
                  <a:gd name="T71" fmla="*/ 199 h 238"/>
                  <a:gd name="T72" fmla="*/ 104 w 487"/>
                  <a:gd name="T73" fmla="*/ 190 h 238"/>
                  <a:gd name="T74" fmla="*/ 137 w 487"/>
                  <a:gd name="T75" fmla="*/ 178 h 238"/>
                  <a:gd name="T76" fmla="*/ 135 w 487"/>
                  <a:gd name="T77" fmla="*/ 162 h 238"/>
                  <a:gd name="T78" fmla="*/ 148 w 487"/>
                  <a:gd name="T79" fmla="*/ 159 h 238"/>
                  <a:gd name="T80" fmla="*/ 162 w 487"/>
                  <a:gd name="T81" fmla="*/ 122 h 238"/>
                  <a:gd name="T82" fmla="*/ 182 w 487"/>
                  <a:gd name="T83" fmla="*/ 120 h 238"/>
                  <a:gd name="T84" fmla="*/ 203 w 487"/>
                  <a:gd name="T85" fmla="*/ 124 h 238"/>
                  <a:gd name="T86" fmla="*/ 226 w 487"/>
                  <a:gd name="T87" fmla="*/ 136 h 238"/>
                  <a:gd name="T88" fmla="*/ 239 w 487"/>
                  <a:gd name="T89" fmla="*/ 147 h 238"/>
                  <a:gd name="T90" fmla="*/ 252 w 487"/>
                  <a:gd name="T91" fmla="*/ 155 h 238"/>
                  <a:gd name="T92" fmla="*/ 263 w 487"/>
                  <a:gd name="T93" fmla="*/ 139 h 238"/>
                  <a:gd name="T94" fmla="*/ 282 w 487"/>
                  <a:gd name="T95" fmla="*/ 128 h 238"/>
                  <a:gd name="T96" fmla="*/ 297 w 487"/>
                  <a:gd name="T97" fmla="*/ 115 h 238"/>
                  <a:gd name="T98" fmla="*/ 310 w 487"/>
                  <a:gd name="T99" fmla="*/ 122 h 238"/>
                  <a:gd name="T100" fmla="*/ 324 w 487"/>
                  <a:gd name="T101" fmla="*/ 136 h 238"/>
                  <a:gd name="T102" fmla="*/ 344 w 487"/>
                  <a:gd name="T103" fmla="*/ 139 h 238"/>
                  <a:gd name="T104" fmla="*/ 360 w 487"/>
                  <a:gd name="T105" fmla="*/ 154 h 238"/>
                  <a:gd name="T106" fmla="*/ 357 w 487"/>
                  <a:gd name="T107" fmla="*/ 166 h 238"/>
                  <a:gd name="T108" fmla="*/ 361 w 487"/>
                  <a:gd name="T109" fmla="*/ 181 h 238"/>
                  <a:gd name="T110" fmla="*/ 381 w 487"/>
                  <a:gd name="T111" fmla="*/ 184 h 238"/>
                  <a:gd name="T112" fmla="*/ 398 w 487"/>
                  <a:gd name="T113" fmla="*/ 176 h 238"/>
                  <a:gd name="T114" fmla="*/ 422 w 487"/>
                  <a:gd name="T115" fmla="*/ 176 h 238"/>
                  <a:gd name="T116" fmla="*/ 442 w 487"/>
                  <a:gd name="T117" fmla="*/ 158 h 238"/>
                  <a:gd name="T118" fmla="*/ 460 w 487"/>
                  <a:gd name="T119" fmla="*/ 167 h 238"/>
                  <a:gd name="T120" fmla="*/ 471 w 487"/>
                  <a:gd name="T121" fmla="*/ 159 h 238"/>
                  <a:gd name="T122" fmla="*/ 486 w 487"/>
                  <a:gd name="T123" fmla="*/ 1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7" h="238">
                    <a:moveTo>
                      <a:pt x="484" y="120"/>
                    </a:moveTo>
                    <a:lnTo>
                      <a:pt x="484" y="120"/>
                    </a:lnTo>
                    <a:lnTo>
                      <a:pt x="485" y="114"/>
                    </a:lnTo>
                    <a:lnTo>
                      <a:pt x="485" y="111"/>
                    </a:lnTo>
                    <a:lnTo>
                      <a:pt x="484" y="109"/>
                    </a:lnTo>
                    <a:lnTo>
                      <a:pt x="484" y="109"/>
                    </a:lnTo>
                    <a:lnTo>
                      <a:pt x="476" y="106"/>
                    </a:lnTo>
                    <a:lnTo>
                      <a:pt x="473" y="105"/>
                    </a:lnTo>
                    <a:lnTo>
                      <a:pt x="472" y="103"/>
                    </a:lnTo>
                    <a:lnTo>
                      <a:pt x="472" y="103"/>
                    </a:lnTo>
                    <a:lnTo>
                      <a:pt x="471" y="102"/>
                    </a:lnTo>
                    <a:lnTo>
                      <a:pt x="471" y="99"/>
                    </a:lnTo>
                    <a:lnTo>
                      <a:pt x="473" y="96"/>
                    </a:lnTo>
                    <a:lnTo>
                      <a:pt x="473" y="96"/>
                    </a:lnTo>
                    <a:lnTo>
                      <a:pt x="474" y="90"/>
                    </a:lnTo>
                    <a:lnTo>
                      <a:pt x="475" y="86"/>
                    </a:lnTo>
                    <a:lnTo>
                      <a:pt x="474" y="82"/>
                    </a:lnTo>
                    <a:lnTo>
                      <a:pt x="474" y="82"/>
                    </a:lnTo>
                    <a:lnTo>
                      <a:pt x="471" y="79"/>
                    </a:lnTo>
                    <a:lnTo>
                      <a:pt x="467" y="77"/>
                    </a:lnTo>
                    <a:lnTo>
                      <a:pt x="467" y="77"/>
                    </a:lnTo>
                    <a:lnTo>
                      <a:pt x="463" y="73"/>
                    </a:lnTo>
                    <a:lnTo>
                      <a:pt x="462" y="71"/>
                    </a:lnTo>
                    <a:lnTo>
                      <a:pt x="461" y="67"/>
                    </a:lnTo>
                    <a:lnTo>
                      <a:pt x="461" y="67"/>
                    </a:lnTo>
                    <a:lnTo>
                      <a:pt x="461" y="60"/>
                    </a:lnTo>
                    <a:lnTo>
                      <a:pt x="461" y="57"/>
                    </a:lnTo>
                    <a:lnTo>
                      <a:pt x="460" y="54"/>
                    </a:lnTo>
                    <a:lnTo>
                      <a:pt x="460" y="54"/>
                    </a:lnTo>
                    <a:lnTo>
                      <a:pt x="459" y="51"/>
                    </a:lnTo>
                    <a:lnTo>
                      <a:pt x="459" y="49"/>
                    </a:lnTo>
                    <a:lnTo>
                      <a:pt x="459" y="47"/>
                    </a:lnTo>
                    <a:lnTo>
                      <a:pt x="457" y="45"/>
                    </a:lnTo>
                    <a:lnTo>
                      <a:pt x="457" y="45"/>
                    </a:lnTo>
                    <a:lnTo>
                      <a:pt x="454" y="43"/>
                    </a:lnTo>
                    <a:lnTo>
                      <a:pt x="454" y="41"/>
                    </a:lnTo>
                    <a:lnTo>
                      <a:pt x="454" y="41"/>
                    </a:lnTo>
                    <a:lnTo>
                      <a:pt x="456" y="34"/>
                    </a:lnTo>
                    <a:lnTo>
                      <a:pt x="456" y="28"/>
                    </a:lnTo>
                    <a:lnTo>
                      <a:pt x="456" y="28"/>
                    </a:lnTo>
                    <a:lnTo>
                      <a:pt x="456" y="22"/>
                    </a:lnTo>
                    <a:lnTo>
                      <a:pt x="455" y="21"/>
                    </a:lnTo>
                    <a:lnTo>
                      <a:pt x="454" y="20"/>
                    </a:lnTo>
                    <a:lnTo>
                      <a:pt x="454" y="20"/>
                    </a:lnTo>
                    <a:lnTo>
                      <a:pt x="452" y="20"/>
                    </a:lnTo>
                    <a:lnTo>
                      <a:pt x="450" y="19"/>
                    </a:lnTo>
                    <a:lnTo>
                      <a:pt x="450" y="17"/>
                    </a:lnTo>
                    <a:lnTo>
                      <a:pt x="450" y="17"/>
                    </a:lnTo>
                    <a:lnTo>
                      <a:pt x="451" y="13"/>
                    </a:lnTo>
                    <a:lnTo>
                      <a:pt x="452" y="11"/>
                    </a:lnTo>
                    <a:lnTo>
                      <a:pt x="451" y="9"/>
                    </a:lnTo>
                    <a:lnTo>
                      <a:pt x="451" y="9"/>
                    </a:lnTo>
                    <a:lnTo>
                      <a:pt x="444" y="4"/>
                    </a:lnTo>
                    <a:lnTo>
                      <a:pt x="437" y="0"/>
                    </a:lnTo>
                    <a:lnTo>
                      <a:pt x="437" y="0"/>
                    </a:lnTo>
                    <a:lnTo>
                      <a:pt x="436" y="3"/>
                    </a:lnTo>
                    <a:lnTo>
                      <a:pt x="436" y="3"/>
                    </a:lnTo>
                    <a:lnTo>
                      <a:pt x="436" y="4"/>
                    </a:lnTo>
                    <a:lnTo>
                      <a:pt x="434" y="4"/>
                    </a:lnTo>
                    <a:lnTo>
                      <a:pt x="430" y="4"/>
                    </a:lnTo>
                    <a:lnTo>
                      <a:pt x="430" y="4"/>
                    </a:lnTo>
                    <a:lnTo>
                      <a:pt x="429" y="4"/>
                    </a:lnTo>
                    <a:lnTo>
                      <a:pt x="429" y="3"/>
                    </a:lnTo>
                    <a:lnTo>
                      <a:pt x="427" y="0"/>
                    </a:lnTo>
                    <a:lnTo>
                      <a:pt x="427" y="0"/>
                    </a:lnTo>
                    <a:lnTo>
                      <a:pt x="427" y="1"/>
                    </a:lnTo>
                    <a:lnTo>
                      <a:pt x="426" y="2"/>
                    </a:lnTo>
                    <a:lnTo>
                      <a:pt x="426" y="7"/>
                    </a:lnTo>
                    <a:lnTo>
                      <a:pt x="426" y="7"/>
                    </a:lnTo>
                    <a:lnTo>
                      <a:pt x="426" y="9"/>
                    </a:lnTo>
                    <a:lnTo>
                      <a:pt x="424" y="9"/>
                    </a:lnTo>
                    <a:lnTo>
                      <a:pt x="420" y="8"/>
                    </a:lnTo>
                    <a:lnTo>
                      <a:pt x="420" y="8"/>
                    </a:lnTo>
                    <a:lnTo>
                      <a:pt x="417" y="8"/>
                    </a:lnTo>
                    <a:lnTo>
                      <a:pt x="413" y="9"/>
                    </a:lnTo>
                    <a:lnTo>
                      <a:pt x="413" y="9"/>
                    </a:lnTo>
                    <a:lnTo>
                      <a:pt x="411" y="10"/>
                    </a:lnTo>
                    <a:lnTo>
                      <a:pt x="409" y="11"/>
                    </a:lnTo>
                    <a:lnTo>
                      <a:pt x="409" y="11"/>
                    </a:lnTo>
                    <a:lnTo>
                      <a:pt x="409" y="14"/>
                    </a:lnTo>
                    <a:lnTo>
                      <a:pt x="408" y="16"/>
                    </a:lnTo>
                    <a:lnTo>
                      <a:pt x="406" y="17"/>
                    </a:lnTo>
                    <a:lnTo>
                      <a:pt x="406" y="17"/>
                    </a:lnTo>
                    <a:lnTo>
                      <a:pt x="405" y="17"/>
                    </a:lnTo>
                    <a:lnTo>
                      <a:pt x="404" y="18"/>
                    </a:lnTo>
                    <a:lnTo>
                      <a:pt x="404" y="21"/>
                    </a:lnTo>
                    <a:lnTo>
                      <a:pt x="404" y="21"/>
                    </a:lnTo>
                    <a:lnTo>
                      <a:pt x="403" y="23"/>
                    </a:lnTo>
                    <a:lnTo>
                      <a:pt x="400" y="24"/>
                    </a:lnTo>
                    <a:lnTo>
                      <a:pt x="393" y="26"/>
                    </a:lnTo>
                    <a:lnTo>
                      <a:pt x="393" y="26"/>
                    </a:lnTo>
                    <a:lnTo>
                      <a:pt x="387" y="28"/>
                    </a:lnTo>
                    <a:lnTo>
                      <a:pt x="380" y="30"/>
                    </a:lnTo>
                    <a:lnTo>
                      <a:pt x="380" y="30"/>
                    </a:lnTo>
                    <a:lnTo>
                      <a:pt x="374" y="30"/>
                    </a:lnTo>
                    <a:lnTo>
                      <a:pt x="369" y="30"/>
                    </a:lnTo>
                    <a:lnTo>
                      <a:pt x="369" y="30"/>
                    </a:lnTo>
                    <a:lnTo>
                      <a:pt x="368" y="30"/>
                    </a:lnTo>
                    <a:lnTo>
                      <a:pt x="368" y="31"/>
                    </a:lnTo>
                    <a:lnTo>
                      <a:pt x="367" y="33"/>
                    </a:lnTo>
                    <a:lnTo>
                      <a:pt x="367" y="33"/>
                    </a:lnTo>
                    <a:lnTo>
                      <a:pt x="364" y="34"/>
                    </a:lnTo>
                    <a:lnTo>
                      <a:pt x="359" y="34"/>
                    </a:lnTo>
                    <a:lnTo>
                      <a:pt x="347" y="35"/>
                    </a:lnTo>
                    <a:lnTo>
                      <a:pt x="347" y="35"/>
                    </a:lnTo>
                    <a:lnTo>
                      <a:pt x="344" y="35"/>
                    </a:lnTo>
                    <a:lnTo>
                      <a:pt x="341" y="36"/>
                    </a:lnTo>
                    <a:lnTo>
                      <a:pt x="337" y="39"/>
                    </a:lnTo>
                    <a:lnTo>
                      <a:pt x="337" y="39"/>
                    </a:lnTo>
                    <a:lnTo>
                      <a:pt x="335" y="40"/>
                    </a:lnTo>
                    <a:lnTo>
                      <a:pt x="332" y="40"/>
                    </a:lnTo>
                    <a:lnTo>
                      <a:pt x="326" y="39"/>
                    </a:lnTo>
                    <a:lnTo>
                      <a:pt x="326" y="39"/>
                    </a:lnTo>
                    <a:lnTo>
                      <a:pt x="315" y="40"/>
                    </a:lnTo>
                    <a:lnTo>
                      <a:pt x="315" y="40"/>
                    </a:lnTo>
                    <a:lnTo>
                      <a:pt x="314" y="39"/>
                    </a:lnTo>
                    <a:lnTo>
                      <a:pt x="312" y="38"/>
                    </a:lnTo>
                    <a:lnTo>
                      <a:pt x="308" y="34"/>
                    </a:lnTo>
                    <a:lnTo>
                      <a:pt x="308" y="34"/>
                    </a:lnTo>
                    <a:lnTo>
                      <a:pt x="307" y="34"/>
                    </a:lnTo>
                    <a:lnTo>
                      <a:pt x="306" y="35"/>
                    </a:lnTo>
                    <a:lnTo>
                      <a:pt x="304" y="36"/>
                    </a:lnTo>
                    <a:lnTo>
                      <a:pt x="302" y="38"/>
                    </a:lnTo>
                    <a:lnTo>
                      <a:pt x="302" y="38"/>
                    </a:lnTo>
                    <a:lnTo>
                      <a:pt x="299" y="38"/>
                    </a:lnTo>
                    <a:lnTo>
                      <a:pt x="298" y="38"/>
                    </a:lnTo>
                    <a:lnTo>
                      <a:pt x="294" y="36"/>
                    </a:lnTo>
                    <a:lnTo>
                      <a:pt x="294" y="36"/>
                    </a:lnTo>
                    <a:lnTo>
                      <a:pt x="292" y="38"/>
                    </a:lnTo>
                    <a:lnTo>
                      <a:pt x="291" y="38"/>
                    </a:lnTo>
                    <a:lnTo>
                      <a:pt x="289" y="40"/>
                    </a:lnTo>
                    <a:lnTo>
                      <a:pt x="289" y="40"/>
                    </a:lnTo>
                    <a:lnTo>
                      <a:pt x="285" y="41"/>
                    </a:lnTo>
                    <a:lnTo>
                      <a:pt x="284" y="42"/>
                    </a:lnTo>
                    <a:lnTo>
                      <a:pt x="284" y="42"/>
                    </a:lnTo>
                    <a:lnTo>
                      <a:pt x="283" y="43"/>
                    </a:lnTo>
                    <a:lnTo>
                      <a:pt x="282" y="43"/>
                    </a:lnTo>
                    <a:lnTo>
                      <a:pt x="277" y="43"/>
                    </a:lnTo>
                    <a:lnTo>
                      <a:pt x="277" y="43"/>
                    </a:lnTo>
                    <a:lnTo>
                      <a:pt x="273" y="42"/>
                    </a:lnTo>
                    <a:lnTo>
                      <a:pt x="273" y="42"/>
                    </a:lnTo>
                    <a:lnTo>
                      <a:pt x="271" y="42"/>
                    </a:lnTo>
                    <a:lnTo>
                      <a:pt x="269" y="44"/>
                    </a:lnTo>
                    <a:lnTo>
                      <a:pt x="269" y="44"/>
                    </a:lnTo>
                    <a:lnTo>
                      <a:pt x="267" y="45"/>
                    </a:lnTo>
                    <a:lnTo>
                      <a:pt x="265" y="45"/>
                    </a:lnTo>
                    <a:lnTo>
                      <a:pt x="263" y="45"/>
                    </a:lnTo>
                    <a:lnTo>
                      <a:pt x="260" y="46"/>
                    </a:lnTo>
                    <a:lnTo>
                      <a:pt x="260" y="46"/>
                    </a:lnTo>
                    <a:lnTo>
                      <a:pt x="257" y="47"/>
                    </a:lnTo>
                    <a:lnTo>
                      <a:pt x="250" y="47"/>
                    </a:lnTo>
                    <a:lnTo>
                      <a:pt x="230" y="47"/>
                    </a:lnTo>
                    <a:lnTo>
                      <a:pt x="230" y="47"/>
                    </a:lnTo>
                    <a:lnTo>
                      <a:pt x="218" y="47"/>
                    </a:lnTo>
                    <a:lnTo>
                      <a:pt x="208" y="46"/>
                    </a:lnTo>
                    <a:lnTo>
                      <a:pt x="196" y="45"/>
                    </a:lnTo>
                    <a:lnTo>
                      <a:pt x="196" y="45"/>
                    </a:lnTo>
                    <a:lnTo>
                      <a:pt x="193" y="44"/>
                    </a:lnTo>
                    <a:lnTo>
                      <a:pt x="188" y="43"/>
                    </a:lnTo>
                    <a:lnTo>
                      <a:pt x="188" y="43"/>
                    </a:lnTo>
                    <a:lnTo>
                      <a:pt x="184" y="42"/>
                    </a:lnTo>
                    <a:lnTo>
                      <a:pt x="182" y="42"/>
                    </a:lnTo>
                    <a:lnTo>
                      <a:pt x="182" y="42"/>
                    </a:lnTo>
                    <a:lnTo>
                      <a:pt x="175" y="40"/>
                    </a:lnTo>
                    <a:lnTo>
                      <a:pt x="175" y="40"/>
                    </a:lnTo>
                    <a:lnTo>
                      <a:pt x="172" y="39"/>
                    </a:lnTo>
                    <a:lnTo>
                      <a:pt x="169" y="36"/>
                    </a:lnTo>
                    <a:lnTo>
                      <a:pt x="169" y="36"/>
                    </a:lnTo>
                    <a:lnTo>
                      <a:pt x="161" y="34"/>
                    </a:lnTo>
                    <a:lnTo>
                      <a:pt x="161" y="34"/>
                    </a:lnTo>
                    <a:lnTo>
                      <a:pt x="157" y="35"/>
                    </a:lnTo>
                    <a:lnTo>
                      <a:pt x="155" y="35"/>
                    </a:lnTo>
                    <a:lnTo>
                      <a:pt x="155" y="35"/>
                    </a:lnTo>
                    <a:lnTo>
                      <a:pt x="151" y="36"/>
                    </a:lnTo>
                    <a:lnTo>
                      <a:pt x="151" y="36"/>
                    </a:lnTo>
                    <a:lnTo>
                      <a:pt x="149" y="38"/>
                    </a:lnTo>
                    <a:lnTo>
                      <a:pt x="145" y="38"/>
                    </a:lnTo>
                    <a:lnTo>
                      <a:pt x="145" y="38"/>
                    </a:lnTo>
                    <a:lnTo>
                      <a:pt x="142" y="38"/>
                    </a:lnTo>
                    <a:lnTo>
                      <a:pt x="142" y="38"/>
                    </a:lnTo>
                    <a:lnTo>
                      <a:pt x="136" y="41"/>
                    </a:lnTo>
                    <a:lnTo>
                      <a:pt x="136" y="41"/>
                    </a:lnTo>
                    <a:lnTo>
                      <a:pt x="133" y="41"/>
                    </a:lnTo>
                    <a:lnTo>
                      <a:pt x="130" y="42"/>
                    </a:lnTo>
                    <a:lnTo>
                      <a:pt x="130" y="42"/>
                    </a:lnTo>
                    <a:lnTo>
                      <a:pt x="127" y="43"/>
                    </a:lnTo>
                    <a:lnTo>
                      <a:pt x="125" y="44"/>
                    </a:lnTo>
                    <a:lnTo>
                      <a:pt x="120" y="47"/>
                    </a:lnTo>
                    <a:lnTo>
                      <a:pt x="120" y="47"/>
                    </a:lnTo>
                    <a:lnTo>
                      <a:pt x="114" y="50"/>
                    </a:lnTo>
                    <a:lnTo>
                      <a:pt x="109" y="52"/>
                    </a:lnTo>
                    <a:lnTo>
                      <a:pt x="109" y="52"/>
                    </a:lnTo>
                    <a:lnTo>
                      <a:pt x="107" y="54"/>
                    </a:lnTo>
                    <a:lnTo>
                      <a:pt x="105" y="57"/>
                    </a:lnTo>
                    <a:lnTo>
                      <a:pt x="103" y="63"/>
                    </a:lnTo>
                    <a:lnTo>
                      <a:pt x="103" y="63"/>
                    </a:lnTo>
                    <a:lnTo>
                      <a:pt x="101" y="65"/>
                    </a:lnTo>
                    <a:lnTo>
                      <a:pt x="99" y="66"/>
                    </a:lnTo>
                    <a:lnTo>
                      <a:pt x="93" y="69"/>
                    </a:lnTo>
                    <a:lnTo>
                      <a:pt x="93" y="69"/>
                    </a:lnTo>
                    <a:lnTo>
                      <a:pt x="65" y="62"/>
                    </a:lnTo>
                    <a:lnTo>
                      <a:pt x="65" y="62"/>
                    </a:lnTo>
                    <a:lnTo>
                      <a:pt x="60" y="61"/>
                    </a:lnTo>
                    <a:lnTo>
                      <a:pt x="57" y="58"/>
                    </a:lnTo>
                    <a:lnTo>
                      <a:pt x="50" y="53"/>
                    </a:lnTo>
                    <a:lnTo>
                      <a:pt x="50" y="53"/>
                    </a:lnTo>
                    <a:lnTo>
                      <a:pt x="47" y="49"/>
                    </a:lnTo>
                    <a:lnTo>
                      <a:pt x="44" y="46"/>
                    </a:lnTo>
                    <a:lnTo>
                      <a:pt x="42" y="42"/>
                    </a:lnTo>
                    <a:lnTo>
                      <a:pt x="44" y="40"/>
                    </a:lnTo>
                    <a:lnTo>
                      <a:pt x="41" y="35"/>
                    </a:lnTo>
                    <a:lnTo>
                      <a:pt x="38" y="36"/>
                    </a:lnTo>
                    <a:lnTo>
                      <a:pt x="38" y="32"/>
                    </a:lnTo>
                    <a:lnTo>
                      <a:pt x="41" y="31"/>
                    </a:lnTo>
                    <a:lnTo>
                      <a:pt x="46" y="26"/>
                    </a:lnTo>
                    <a:lnTo>
                      <a:pt x="46" y="26"/>
                    </a:lnTo>
                    <a:lnTo>
                      <a:pt x="44" y="26"/>
                    </a:lnTo>
                    <a:lnTo>
                      <a:pt x="41" y="27"/>
                    </a:lnTo>
                    <a:lnTo>
                      <a:pt x="41" y="27"/>
                    </a:lnTo>
                    <a:lnTo>
                      <a:pt x="31" y="30"/>
                    </a:lnTo>
                    <a:lnTo>
                      <a:pt x="31" y="30"/>
                    </a:lnTo>
                    <a:lnTo>
                      <a:pt x="25" y="32"/>
                    </a:lnTo>
                    <a:lnTo>
                      <a:pt x="22" y="34"/>
                    </a:lnTo>
                    <a:lnTo>
                      <a:pt x="22" y="39"/>
                    </a:lnTo>
                    <a:lnTo>
                      <a:pt x="28" y="50"/>
                    </a:lnTo>
                    <a:lnTo>
                      <a:pt x="34" y="53"/>
                    </a:lnTo>
                    <a:lnTo>
                      <a:pt x="37" y="55"/>
                    </a:lnTo>
                    <a:lnTo>
                      <a:pt x="37" y="57"/>
                    </a:lnTo>
                    <a:lnTo>
                      <a:pt x="41" y="61"/>
                    </a:lnTo>
                    <a:lnTo>
                      <a:pt x="44" y="67"/>
                    </a:lnTo>
                    <a:lnTo>
                      <a:pt x="48" y="71"/>
                    </a:lnTo>
                    <a:lnTo>
                      <a:pt x="50" y="71"/>
                    </a:lnTo>
                    <a:lnTo>
                      <a:pt x="53" y="72"/>
                    </a:lnTo>
                    <a:lnTo>
                      <a:pt x="50" y="73"/>
                    </a:lnTo>
                    <a:lnTo>
                      <a:pt x="52" y="73"/>
                    </a:lnTo>
                    <a:lnTo>
                      <a:pt x="60" y="76"/>
                    </a:lnTo>
                    <a:lnTo>
                      <a:pt x="68" y="80"/>
                    </a:lnTo>
                    <a:lnTo>
                      <a:pt x="64" y="83"/>
                    </a:lnTo>
                    <a:lnTo>
                      <a:pt x="64" y="83"/>
                    </a:lnTo>
                    <a:lnTo>
                      <a:pt x="64" y="83"/>
                    </a:lnTo>
                    <a:lnTo>
                      <a:pt x="64" y="83"/>
                    </a:lnTo>
                    <a:lnTo>
                      <a:pt x="65" y="86"/>
                    </a:lnTo>
                    <a:lnTo>
                      <a:pt x="65" y="86"/>
                    </a:lnTo>
                    <a:lnTo>
                      <a:pt x="64" y="96"/>
                    </a:lnTo>
                    <a:lnTo>
                      <a:pt x="64" y="96"/>
                    </a:lnTo>
                    <a:lnTo>
                      <a:pt x="64" y="98"/>
                    </a:lnTo>
                    <a:lnTo>
                      <a:pt x="65" y="101"/>
                    </a:lnTo>
                    <a:lnTo>
                      <a:pt x="67" y="104"/>
                    </a:lnTo>
                    <a:lnTo>
                      <a:pt x="67" y="104"/>
                    </a:lnTo>
                    <a:lnTo>
                      <a:pt x="67" y="105"/>
                    </a:lnTo>
                    <a:lnTo>
                      <a:pt x="66" y="106"/>
                    </a:lnTo>
                    <a:lnTo>
                      <a:pt x="63" y="108"/>
                    </a:lnTo>
                    <a:lnTo>
                      <a:pt x="63" y="108"/>
                    </a:lnTo>
                    <a:lnTo>
                      <a:pt x="60" y="109"/>
                    </a:lnTo>
                    <a:lnTo>
                      <a:pt x="58" y="112"/>
                    </a:lnTo>
                    <a:lnTo>
                      <a:pt x="56" y="116"/>
                    </a:lnTo>
                    <a:lnTo>
                      <a:pt x="56" y="119"/>
                    </a:lnTo>
                    <a:lnTo>
                      <a:pt x="56" y="119"/>
                    </a:lnTo>
                    <a:lnTo>
                      <a:pt x="56" y="125"/>
                    </a:lnTo>
                    <a:lnTo>
                      <a:pt x="57" y="130"/>
                    </a:lnTo>
                    <a:lnTo>
                      <a:pt x="57" y="130"/>
                    </a:lnTo>
                    <a:lnTo>
                      <a:pt x="58" y="136"/>
                    </a:lnTo>
                    <a:lnTo>
                      <a:pt x="58" y="139"/>
                    </a:lnTo>
                    <a:lnTo>
                      <a:pt x="58" y="139"/>
                    </a:lnTo>
                    <a:lnTo>
                      <a:pt x="59" y="145"/>
                    </a:lnTo>
                    <a:lnTo>
                      <a:pt x="60" y="147"/>
                    </a:lnTo>
                    <a:lnTo>
                      <a:pt x="60" y="149"/>
                    </a:lnTo>
                    <a:lnTo>
                      <a:pt x="60" y="149"/>
                    </a:lnTo>
                    <a:lnTo>
                      <a:pt x="56" y="152"/>
                    </a:lnTo>
                    <a:lnTo>
                      <a:pt x="53" y="153"/>
                    </a:lnTo>
                    <a:lnTo>
                      <a:pt x="51" y="154"/>
                    </a:lnTo>
                    <a:lnTo>
                      <a:pt x="51" y="154"/>
                    </a:lnTo>
                    <a:lnTo>
                      <a:pt x="47" y="153"/>
                    </a:lnTo>
                    <a:lnTo>
                      <a:pt x="45" y="153"/>
                    </a:lnTo>
                    <a:lnTo>
                      <a:pt x="43" y="153"/>
                    </a:lnTo>
                    <a:lnTo>
                      <a:pt x="43" y="153"/>
                    </a:lnTo>
                    <a:lnTo>
                      <a:pt x="36" y="157"/>
                    </a:lnTo>
                    <a:lnTo>
                      <a:pt x="28" y="159"/>
                    </a:lnTo>
                    <a:lnTo>
                      <a:pt x="28" y="159"/>
                    </a:lnTo>
                    <a:lnTo>
                      <a:pt x="19" y="162"/>
                    </a:lnTo>
                    <a:lnTo>
                      <a:pt x="10" y="168"/>
                    </a:lnTo>
                    <a:lnTo>
                      <a:pt x="10" y="168"/>
                    </a:lnTo>
                    <a:lnTo>
                      <a:pt x="7" y="171"/>
                    </a:lnTo>
                    <a:lnTo>
                      <a:pt x="6" y="173"/>
                    </a:lnTo>
                    <a:lnTo>
                      <a:pt x="6" y="174"/>
                    </a:lnTo>
                    <a:lnTo>
                      <a:pt x="6" y="174"/>
                    </a:lnTo>
                    <a:lnTo>
                      <a:pt x="7" y="176"/>
                    </a:lnTo>
                    <a:lnTo>
                      <a:pt x="8" y="176"/>
                    </a:lnTo>
                    <a:lnTo>
                      <a:pt x="11" y="176"/>
                    </a:lnTo>
                    <a:lnTo>
                      <a:pt x="11" y="176"/>
                    </a:lnTo>
                    <a:lnTo>
                      <a:pt x="13" y="174"/>
                    </a:lnTo>
                    <a:lnTo>
                      <a:pt x="14" y="174"/>
                    </a:lnTo>
                    <a:lnTo>
                      <a:pt x="15" y="175"/>
                    </a:lnTo>
                    <a:lnTo>
                      <a:pt x="15" y="175"/>
                    </a:lnTo>
                    <a:lnTo>
                      <a:pt x="16" y="179"/>
                    </a:lnTo>
                    <a:lnTo>
                      <a:pt x="17" y="183"/>
                    </a:lnTo>
                    <a:lnTo>
                      <a:pt x="17" y="183"/>
                    </a:lnTo>
                    <a:lnTo>
                      <a:pt x="17" y="184"/>
                    </a:lnTo>
                    <a:lnTo>
                      <a:pt x="18" y="185"/>
                    </a:lnTo>
                    <a:lnTo>
                      <a:pt x="18" y="185"/>
                    </a:lnTo>
                    <a:lnTo>
                      <a:pt x="19" y="186"/>
                    </a:lnTo>
                    <a:lnTo>
                      <a:pt x="19" y="186"/>
                    </a:lnTo>
                    <a:lnTo>
                      <a:pt x="20" y="190"/>
                    </a:lnTo>
                    <a:lnTo>
                      <a:pt x="20" y="193"/>
                    </a:lnTo>
                    <a:lnTo>
                      <a:pt x="18" y="196"/>
                    </a:lnTo>
                    <a:lnTo>
                      <a:pt x="18" y="196"/>
                    </a:lnTo>
                    <a:lnTo>
                      <a:pt x="12" y="198"/>
                    </a:lnTo>
                    <a:lnTo>
                      <a:pt x="9" y="200"/>
                    </a:lnTo>
                    <a:lnTo>
                      <a:pt x="7" y="202"/>
                    </a:lnTo>
                    <a:lnTo>
                      <a:pt x="7" y="202"/>
                    </a:lnTo>
                    <a:lnTo>
                      <a:pt x="5" y="205"/>
                    </a:lnTo>
                    <a:lnTo>
                      <a:pt x="3" y="206"/>
                    </a:lnTo>
                    <a:lnTo>
                      <a:pt x="3" y="206"/>
                    </a:lnTo>
                    <a:lnTo>
                      <a:pt x="2" y="208"/>
                    </a:lnTo>
                    <a:lnTo>
                      <a:pt x="1" y="210"/>
                    </a:lnTo>
                    <a:lnTo>
                      <a:pt x="0" y="212"/>
                    </a:lnTo>
                    <a:lnTo>
                      <a:pt x="1" y="213"/>
                    </a:lnTo>
                    <a:lnTo>
                      <a:pt x="1" y="213"/>
                    </a:lnTo>
                    <a:lnTo>
                      <a:pt x="3" y="217"/>
                    </a:lnTo>
                    <a:lnTo>
                      <a:pt x="3" y="219"/>
                    </a:lnTo>
                    <a:lnTo>
                      <a:pt x="2" y="220"/>
                    </a:lnTo>
                    <a:lnTo>
                      <a:pt x="2" y="220"/>
                    </a:lnTo>
                    <a:lnTo>
                      <a:pt x="2" y="222"/>
                    </a:lnTo>
                    <a:lnTo>
                      <a:pt x="2" y="225"/>
                    </a:lnTo>
                    <a:lnTo>
                      <a:pt x="2" y="229"/>
                    </a:lnTo>
                    <a:lnTo>
                      <a:pt x="1" y="230"/>
                    </a:lnTo>
                    <a:lnTo>
                      <a:pt x="1" y="231"/>
                    </a:lnTo>
                    <a:lnTo>
                      <a:pt x="1" y="231"/>
                    </a:lnTo>
                    <a:lnTo>
                      <a:pt x="2" y="233"/>
                    </a:lnTo>
                    <a:lnTo>
                      <a:pt x="3" y="235"/>
                    </a:lnTo>
                    <a:lnTo>
                      <a:pt x="4" y="235"/>
                    </a:lnTo>
                    <a:lnTo>
                      <a:pt x="4" y="235"/>
                    </a:lnTo>
                    <a:lnTo>
                      <a:pt x="7" y="233"/>
                    </a:lnTo>
                    <a:lnTo>
                      <a:pt x="9" y="232"/>
                    </a:lnTo>
                    <a:lnTo>
                      <a:pt x="11" y="233"/>
                    </a:lnTo>
                    <a:lnTo>
                      <a:pt x="11" y="233"/>
                    </a:lnTo>
                    <a:lnTo>
                      <a:pt x="15" y="235"/>
                    </a:lnTo>
                    <a:lnTo>
                      <a:pt x="17" y="235"/>
                    </a:lnTo>
                    <a:lnTo>
                      <a:pt x="19" y="234"/>
                    </a:lnTo>
                    <a:lnTo>
                      <a:pt x="19" y="234"/>
                    </a:lnTo>
                    <a:lnTo>
                      <a:pt x="24" y="232"/>
                    </a:lnTo>
                    <a:lnTo>
                      <a:pt x="27" y="232"/>
                    </a:lnTo>
                    <a:lnTo>
                      <a:pt x="30" y="232"/>
                    </a:lnTo>
                    <a:lnTo>
                      <a:pt x="30" y="232"/>
                    </a:lnTo>
                    <a:lnTo>
                      <a:pt x="34" y="233"/>
                    </a:lnTo>
                    <a:lnTo>
                      <a:pt x="35" y="233"/>
                    </a:lnTo>
                    <a:lnTo>
                      <a:pt x="36" y="233"/>
                    </a:lnTo>
                    <a:lnTo>
                      <a:pt x="36" y="233"/>
                    </a:lnTo>
                    <a:lnTo>
                      <a:pt x="37" y="231"/>
                    </a:lnTo>
                    <a:lnTo>
                      <a:pt x="39" y="231"/>
                    </a:lnTo>
                    <a:lnTo>
                      <a:pt x="39" y="231"/>
                    </a:lnTo>
                    <a:lnTo>
                      <a:pt x="40" y="232"/>
                    </a:lnTo>
                    <a:lnTo>
                      <a:pt x="41" y="234"/>
                    </a:lnTo>
                    <a:lnTo>
                      <a:pt x="42" y="236"/>
                    </a:lnTo>
                    <a:lnTo>
                      <a:pt x="44" y="237"/>
                    </a:lnTo>
                    <a:lnTo>
                      <a:pt x="44" y="237"/>
                    </a:lnTo>
                    <a:lnTo>
                      <a:pt x="47" y="238"/>
                    </a:lnTo>
                    <a:lnTo>
                      <a:pt x="49" y="237"/>
                    </a:lnTo>
                    <a:lnTo>
                      <a:pt x="49" y="237"/>
                    </a:lnTo>
                    <a:lnTo>
                      <a:pt x="53" y="236"/>
                    </a:lnTo>
                    <a:lnTo>
                      <a:pt x="54" y="235"/>
                    </a:lnTo>
                    <a:lnTo>
                      <a:pt x="55" y="233"/>
                    </a:lnTo>
                    <a:lnTo>
                      <a:pt x="55" y="233"/>
                    </a:lnTo>
                    <a:lnTo>
                      <a:pt x="54" y="228"/>
                    </a:lnTo>
                    <a:lnTo>
                      <a:pt x="54" y="223"/>
                    </a:lnTo>
                    <a:lnTo>
                      <a:pt x="54" y="223"/>
                    </a:lnTo>
                    <a:lnTo>
                      <a:pt x="55" y="220"/>
                    </a:lnTo>
                    <a:lnTo>
                      <a:pt x="56" y="219"/>
                    </a:lnTo>
                    <a:lnTo>
                      <a:pt x="57" y="219"/>
                    </a:lnTo>
                    <a:lnTo>
                      <a:pt x="57" y="219"/>
                    </a:lnTo>
                    <a:lnTo>
                      <a:pt x="63" y="221"/>
                    </a:lnTo>
                    <a:lnTo>
                      <a:pt x="66" y="223"/>
                    </a:lnTo>
                    <a:lnTo>
                      <a:pt x="68" y="222"/>
                    </a:lnTo>
                    <a:lnTo>
                      <a:pt x="68" y="222"/>
                    </a:lnTo>
                    <a:lnTo>
                      <a:pt x="70" y="219"/>
                    </a:lnTo>
                    <a:lnTo>
                      <a:pt x="71" y="218"/>
                    </a:lnTo>
                    <a:lnTo>
                      <a:pt x="72" y="217"/>
                    </a:lnTo>
                    <a:lnTo>
                      <a:pt x="72" y="217"/>
                    </a:lnTo>
                    <a:lnTo>
                      <a:pt x="76" y="219"/>
                    </a:lnTo>
                    <a:lnTo>
                      <a:pt x="78" y="219"/>
                    </a:lnTo>
                    <a:lnTo>
                      <a:pt x="80" y="218"/>
                    </a:lnTo>
                    <a:lnTo>
                      <a:pt x="80" y="218"/>
                    </a:lnTo>
                    <a:lnTo>
                      <a:pt x="83" y="217"/>
                    </a:lnTo>
                    <a:lnTo>
                      <a:pt x="86" y="216"/>
                    </a:lnTo>
                    <a:lnTo>
                      <a:pt x="86" y="216"/>
                    </a:lnTo>
                    <a:lnTo>
                      <a:pt x="91" y="216"/>
                    </a:lnTo>
                    <a:lnTo>
                      <a:pt x="95" y="215"/>
                    </a:lnTo>
                    <a:lnTo>
                      <a:pt x="96" y="214"/>
                    </a:lnTo>
                    <a:lnTo>
                      <a:pt x="97" y="213"/>
                    </a:lnTo>
                    <a:lnTo>
                      <a:pt x="97" y="213"/>
                    </a:lnTo>
                    <a:lnTo>
                      <a:pt x="97" y="210"/>
                    </a:lnTo>
                    <a:lnTo>
                      <a:pt x="98" y="208"/>
                    </a:lnTo>
                    <a:lnTo>
                      <a:pt x="98" y="207"/>
                    </a:lnTo>
                    <a:lnTo>
                      <a:pt x="97" y="204"/>
                    </a:lnTo>
                    <a:lnTo>
                      <a:pt x="97" y="204"/>
                    </a:lnTo>
                    <a:lnTo>
                      <a:pt x="95" y="199"/>
                    </a:lnTo>
                    <a:lnTo>
                      <a:pt x="92" y="193"/>
                    </a:lnTo>
                    <a:lnTo>
                      <a:pt x="92" y="193"/>
                    </a:lnTo>
                    <a:lnTo>
                      <a:pt x="92" y="189"/>
                    </a:lnTo>
                    <a:lnTo>
                      <a:pt x="93" y="187"/>
                    </a:lnTo>
                    <a:lnTo>
                      <a:pt x="96" y="187"/>
                    </a:lnTo>
                    <a:lnTo>
                      <a:pt x="96" y="187"/>
                    </a:lnTo>
                    <a:lnTo>
                      <a:pt x="98" y="187"/>
                    </a:lnTo>
                    <a:lnTo>
                      <a:pt x="100" y="188"/>
                    </a:lnTo>
                    <a:lnTo>
                      <a:pt x="101" y="189"/>
                    </a:lnTo>
                    <a:lnTo>
                      <a:pt x="104" y="190"/>
                    </a:lnTo>
                    <a:lnTo>
                      <a:pt x="104" y="190"/>
                    </a:lnTo>
                    <a:lnTo>
                      <a:pt x="111" y="190"/>
                    </a:lnTo>
                    <a:lnTo>
                      <a:pt x="114" y="190"/>
                    </a:lnTo>
                    <a:lnTo>
                      <a:pt x="118" y="189"/>
                    </a:lnTo>
                    <a:lnTo>
                      <a:pt x="118" y="189"/>
                    </a:lnTo>
                    <a:lnTo>
                      <a:pt x="130" y="184"/>
                    </a:lnTo>
                    <a:lnTo>
                      <a:pt x="130" y="184"/>
                    </a:lnTo>
                    <a:lnTo>
                      <a:pt x="132" y="183"/>
                    </a:lnTo>
                    <a:lnTo>
                      <a:pt x="135" y="183"/>
                    </a:lnTo>
                    <a:lnTo>
                      <a:pt x="137" y="181"/>
                    </a:lnTo>
                    <a:lnTo>
                      <a:pt x="138" y="180"/>
                    </a:lnTo>
                    <a:lnTo>
                      <a:pt x="137" y="178"/>
                    </a:lnTo>
                    <a:lnTo>
                      <a:pt x="137" y="178"/>
                    </a:lnTo>
                    <a:lnTo>
                      <a:pt x="136" y="173"/>
                    </a:lnTo>
                    <a:lnTo>
                      <a:pt x="136" y="172"/>
                    </a:lnTo>
                    <a:lnTo>
                      <a:pt x="135" y="171"/>
                    </a:lnTo>
                    <a:lnTo>
                      <a:pt x="135" y="171"/>
                    </a:lnTo>
                    <a:lnTo>
                      <a:pt x="131" y="168"/>
                    </a:lnTo>
                    <a:lnTo>
                      <a:pt x="130" y="168"/>
                    </a:lnTo>
                    <a:lnTo>
                      <a:pt x="131" y="166"/>
                    </a:lnTo>
                    <a:lnTo>
                      <a:pt x="131" y="166"/>
                    </a:lnTo>
                    <a:lnTo>
                      <a:pt x="134" y="164"/>
                    </a:lnTo>
                    <a:lnTo>
                      <a:pt x="135" y="162"/>
                    </a:lnTo>
                    <a:lnTo>
                      <a:pt x="137" y="164"/>
                    </a:lnTo>
                    <a:lnTo>
                      <a:pt x="137" y="164"/>
                    </a:lnTo>
                    <a:lnTo>
                      <a:pt x="141" y="165"/>
                    </a:lnTo>
                    <a:lnTo>
                      <a:pt x="142" y="165"/>
                    </a:lnTo>
                    <a:lnTo>
                      <a:pt x="143" y="164"/>
                    </a:lnTo>
                    <a:lnTo>
                      <a:pt x="143" y="164"/>
                    </a:lnTo>
                    <a:lnTo>
                      <a:pt x="144" y="161"/>
                    </a:lnTo>
                    <a:lnTo>
                      <a:pt x="145" y="160"/>
                    </a:lnTo>
                    <a:lnTo>
                      <a:pt x="146" y="159"/>
                    </a:lnTo>
                    <a:lnTo>
                      <a:pt x="146" y="159"/>
                    </a:lnTo>
                    <a:lnTo>
                      <a:pt x="148" y="159"/>
                    </a:lnTo>
                    <a:lnTo>
                      <a:pt x="150" y="159"/>
                    </a:lnTo>
                    <a:lnTo>
                      <a:pt x="151" y="157"/>
                    </a:lnTo>
                    <a:lnTo>
                      <a:pt x="152" y="153"/>
                    </a:lnTo>
                    <a:lnTo>
                      <a:pt x="152" y="153"/>
                    </a:lnTo>
                    <a:lnTo>
                      <a:pt x="154" y="143"/>
                    </a:lnTo>
                    <a:lnTo>
                      <a:pt x="154" y="140"/>
                    </a:lnTo>
                    <a:lnTo>
                      <a:pt x="156" y="136"/>
                    </a:lnTo>
                    <a:lnTo>
                      <a:pt x="156" y="136"/>
                    </a:lnTo>
                    <a:lnTo>
                      <a:pt x="160" y="128"/>
                    </a:lnTo>
                    <a:lnTo>
                      <a:pt x="161" y="124"/>
                    </a:lnTo>
                    <a:lnTo>
                      <a:pt x="162" y="122"/>
                    </a:lnTo>
                    <a:lnTo>
                      <a:pt x="162" y="122"/>
                    </a:lnTo>
                    <a:lnTo>
                      <a:pt x="162" y="118"/>
                    </a:lnTo>
                    <a:lnTo>
                      <a:pt x="163" y="117"/>
                    </a:lnTo>
                    <a:lnTo>
                      <a:pt x="164" y="116"/>
                    </a:lnTo>
                    <a:lnTo>
                      <a:pt x="164" y="116"/>
                    </a:lnTo>
                    <a:lnTo>
                      <a:pt x="168" y="118"/>
                    </a:lnTo>
                    <a:lnTo>
                      <a:pt x="171" y="119"/>
                    </a:lnTo>
                    <a:lnTo>
                      <a:pt x="173" y="119"/>
                    </a:lnTo>
                    <a:lnTo>
                      <a:pt x="173" y="119"/>
                    </a:lnTo>
                    <a:lnTo>
                      <a:pt x="177" y="118"/>
                    </a:lnTo>
                    <a:lnTo>
                      <a:pt x="182" y="120"/>
                    </a:lnTo>
                    <a:lnTo>
                      <a:pt x="182" y="120"/>
                    </a:lnTo>
                    <a:lnTo>
                      <a:pt x="184" y="122"/>
                    </a:lnTo>
                    <a:lnTo>
                      <a:pt x="186" y="124"/>
                    </a:lnTo>
                    <a:lnTo>
                      <a:pt x="189" y="126"/>
                    </a:lnTo>
                    <a:lnTo>
                      <a:pt x="192" y="127"/>
                    </a:lnTo>
                    <a:lnTo>
                      <a:pt x="192" y="127"/>
                    </a:lnTo>
                    <a:lnTo>
                      <a:pt x="195" y="126"/>
                    </a:lnTo>
                    <a:lnTo>
                      <a:pt x="197" y="125"/>
                    </a:lnTo>
                    <a:lnTo>
                      <a:pt x="200" y="124"/>
                    </a:lnTo>
                    <a:lnTo>
                      <a:pt x="203" y="124"/>
                    </a:lnTo>
                    <a:lnTo>
                      <a:pt x="203" y="124"/>
                    </a:lnTo>
                    <a:lnTo>
                      <a:pt x="207" y="127"/>
                    </a:lnTo>
                    <a:lnTo>
                      <a:pt x="209" y="128"/>
                    </a:lnTo>
                    <a:lnTo>
                      <a:pt x="212" y="128"/>
                    </a:lnTo>
                    <a:lnTo>
                      <a:pt x="212" y="128"/>
                    </a:lnTo>
                    <a:lnTo>
                      <a:pt x="215" y="128"/>
                    </a:lnTo>
                    <a:lnTo>
                      <a:pt x="217" y="128"/>
                    </a:lnTo>
                    <a:lnTo>
                      <a:pt x="220" y="130"/>
                    </a:lnTo>
                    <a:lnTo>
                      <a:pt x="220" y="130"/>
                    </a:lnTo>
                    <a:lnTo>
                      <a:pt x="223" y="131"/>
                    </a:lnTo>
                    <a:lnTo>
                      <a:pt x="224" y="134"/>
                    </a:lnTo>
                    <a:lnTo>
                      <a:pt x="226" y="136"/>
                    </a:lnTo>
                    <a:lnTo>
                      <a:pt x="229" y="137"/>
                    </a:lnTo>
                    <a:lnTo>
                      <a:pt x="229" y="137"/>
                    </a:lnTo>
                    <a:lnTo>
                      <a:pt x="234" y="138"/>
                    </a:lnTo>
                    <a:lnTo>
                      <a:pt x="235" y="139"/>
                    </a:lnTo>
                    <a:lnTo>
                      <a:pt x="236" y="140"/>
                    </a:lnTo>
                    <a:lnTo>
                      <a:pt x="236" y="140"/>
                    </a:lnTo>
                    <a:lnTo>
                      <a:pt x="238" y="143"/>
                    </a:lnTo>
                    <a:lnTo>
                      <a:pt x="239" y="145"/>
                    </a:lnTo>
                    <a:lnTo>
                      <a:pt x="239" y="146"/>
                    </a:lnTo>
                    <a:lnTo>
                      <a:pt x="239" y="146"/>
                    </a:lnTo>
                    <a:lnTo>
                      <a:pt x="239" y="147"/>
                    </a:lnTo>
                    <a:lnTo>
                      <a:pt x="239" y="148"/>
                    </a:lnTo>
                    <a:lnTo>
                      <a:pt x="241" y="150"/>
                    </a:lnTo>
                    <a:lnTo>
                      <a:pt x="241" y="150"/>
                    </a:lnTo>
                    <a:lnTo>
                      <a:pt x="242" y="152"/>
                    </a:lnTo>
                    <a:lnTo>
                      <a:pt x="243" y="155"/>
                    </a:lnTo>
                    <a:lnTo>
                      <a:pt x="243" y="157"/>
                    </a:lnTo>
                    <a:lnTo>
                      <a:pt x="244" y="157"/>
                    </a:lnTo>
                    <a:lnTo>
                      <a:pt x="245" y="158"/>
                    </a:lnTo>
                    <a:lnTo>
                      <a:pt x="245" y="158"/>
                    </a:lnTo>
                    <a:lnTo>
                      <a:pt x="250" y="156"/>
                    </a:lnTo>
                    <a:lnTo>
                      <a:pt x="252" y="155"/>
                    </a:lnTo>
                    <a:lnTo>
                      <a:pt x="253" y="153"/>
                    </a:lnTo>
                    <a:lnTo>
                      <a:pt x="253" y="153"/>
                    </a:lnTo>
                    <a:lnTo>
                      <a:pt x="257" y="148"/>
                    </a:lnTo>
                    <a:lnTo>
                      <a:pt x="259" y="146"/>
                    </a:lnTo>
                    <a:lnTo>
                      <a:pt x="259" y="144"/>
                    </a:lnTo>
                    <a:lnTo>
                      <a:pt x="259" y="144"/>
                    </a:lnTo>
                    <a:lnTo>
                      <a:pt x="258" y="142"/>
                    </a:lnTo>
                    <a:lnTo>
                      <a:pt x="260" y="140"/>
                    </a:lnTo>
                    <a:lnTo>
                      <a:pt x="260" y="140"/>
                    </a:lnTo>
                    <a:lnTo>
                      <a:pt x="261" y="139"/>
                    </a:lnTo>
                    <a:lnTo>
                      <a:pt x="263" y="139"/>
                    </a:lnTo>
                    <a:lnTo>
                      <a:pt x="265" y="139"/>
                    </a:lnTo>
                    <a:lnTo>
                      <a:pt x="267" y="138"/>
                    </a:lnTo>
                    <a:lnTo>
                      <a:pt x="267" y="138"/>
                    </a:lnTo>
                    <a:lnTo>
                      <a:pt x="269" y="135"/>
                    </a:lnTo>
                    <a:lnTo>
                      <a:pt x="271" y="133"/>
                    </a:lnTo>
                    <a:lnTo>
                      <a:pt x="274" y="133"/>
                    </a:lnTo>
                    <a:lnTo>
                      <a:pt x="274" y="133"/>
                    </a:lnTo>
                    <a:lnTo>
                      <a:pt x="279" y="131"/>
                    </a:lnTo>
                    <a:lnTo>
                      <a:pt x="281" y="130"/>
                    </a:lnTo>
                    <a:lnTo>
                      <a:pt x="282" y="128"/>
                    </a:lnTo>
                    <a:lnTo>
                      <a:pt x="282" y="128"/>
                    </a:lnTo>
                    <a:lnTo>
                      <a:pt x="281" y="124"/>
                    </a:lnTo>
                    <a:lnTo>
                      <a:pt x="281" y="123"/>
                    </a:lnTo>
                    <a:lnTo>
                      <a:pt x="283" y="122"/>
                    </a:lnTo>
                    <a:lnTo>
                      <a:pt x="283" y="122"/>
                    </a:lnTo>
                    <a:lnTo>
                      <a:pt x="287" y="121"/>
                    </a:lnTo>
                    <a:lnTo>
                      <a:pt x="289" y="121"/>
                    </a:lnTo>
                    <a:lnTo>
                      <a:pt x="291" y="119"/>
                    </a:lnTo>
                    <a:lnTo>
                      <a:pt x="291" y="119"/>
                    </a:lnTo>
                    <a:lnTo>
                      <a:pt x="292" y="117"/>
                    </a:lnTo>
                    <a:lnTo>
                      <a:pt x="294" y="116"/>
                    </a:lnTo>
                    <a:lnTo>
                      <a:pt x="297" y="115"/>
                    </a:lnTo>
                    <a:lnTo>
                      <a:pt x="297" y="115"/>
                    </a:lnTo>
                    <a:lnTo>
                      <a:pt x="301" y="115"/>
                    </a:lnTo>
                    <a:lnTo>
                      <a:pt x="305" y="113"/>
                    </a:lnTo>
                    <a:lnTo>
                      <a:pt x="305" y="113"/>
                    </a:lnTo>
                    <a:lnTo>
                      <a:pt x="309" y="113"/>
                    </a:lnTo>
                    <a:lnTo>
                      <a:pt x="310" y="114"/>
                    </a:lnTo>
                    <a:lnTo>
                      <a:pt x="311" y="115"/>
                    </a:lnTo>
                    <a:lnTo>
                      <a:pt x="311" y="115"/>
                    </a:lnTo>
                    <a:lnTo>
                      <a:pt x="311" y="119"/>
                    </a:lnTo>
                    <a:lnTo>
                      <a:pt x="310" y="122"/>
                    </a:lnTo>
                    <a:lnTo>
                      <a:pt x="310" y="122"/>
                    </a:lnTo>
                    <a:lnTo>
                      <a:pt x="306" y="126"/>
                    </a:lnTo>
                    <a:lnTo>
                      <a:pt x="305" y="128"/>
                    </a:lnTo>
                    <a:lnTo>
                      <a:pt x="305" y="130"/>
                    </a:lnTo>
                    <a:lnTo>
                      <a:pt x="306" y="130"/>
                    </a:lnTo>
                    <a:lnTo>
                      <a:pt x="306" y="130"/>
                    </a:lnTo>
                    <a:lnTo>
                      <a:pt x="310" y="133"/>
                    </a:lnTo>
                    <a:lnTo>
                      <a:pt x="315" y="134"/>
                    </a:lnTo>
                    <a:lnTo>
                      <a:pt x="315" y="134"/>
                    </a:lnTo>
                    <a:lnTo>
                      <a:pt x="320" y="135"/>
                    </a:lnTo>
                    <a:lnTo>
                      <a:pt x="324" y="136"/>
                    </a:lnTo>
                    <a:lnTo>
                      <a:pt x="324" y="136"/>
                    </a:lnTo>
                    <a:lnTo>
                      <a:pt x="329" y="137"/>
                    </a:lnTo>
                    <a:lnTo>
                      <a:pt x="331" y="137"/>
                    </a:lnTo>
                    <a:lnTo>
                      <a:pt x="333" y="137"/>
                    </a:lnTo>
                    <a:lnTo>
                      <a:pt x="333" y="137"/>
                    </a:lnTo>
                    <a:lnTo>
                      <a:pt x="338" y="135"/>
                    </a:lnTo>
                    <a:lnTo>
                      <a:pt x="341" y="135"/>
                    </a:lnTo>
                    <a:lnTo>
                      <a:pt x="341" y="135"/>
                    </a:lnTo>
                    <a:lnTo>
                      <a:pt x="341" y="135"/>
                    </a:lnTo>
                    <a:lnTo>
                      <a:pt x="342" y="137"/>
                    </a:lnTo>
                    <a:lnTo>
                      <a:pt x="343" y="138"/>
                    </a:lnTo>
                    <a:lnTo>
                      <a:pt x="344" y="139"/>
                    </a:lnTo>
                    <a:lnTo>
                      <a:pt x="344" y="139"/>
                    </a:lnTo>
                    <a:lnTo>
                      <a:pt x="347" y="142"/>
                    </a:lnTo>
                    <a:lnTo>
                      <a:pt x="353" y="145"/>
                    </a:lnTo>
                    <a:lnTo>
                      <a:pt x="353" y="145"/>
                    </a:lnTo>
                    <a:lnTo>
                      <a:pt x="355" y="146"/>
                    </a:lnTo>
                    <a:lnTo>
                      <a:pt x="356" y="147"/>
                    </a:lnTo>
                    <a:lnTo>
                      <a:pt x="357" y="150"/>
                    </a:lnTo>
                    <a:lnTo>
                      <a:pt x="357" y="150"/>
                    </a:lnTo>
                    <a:lnTo>
                      <a:pt x="359" y="152"/>
                    </a:lnTo>
                    <a:lnTo>
                      <a:pt x="360" y="153"/>
                    </a:lnTo>
                    <a:lnTo>
                      <a:pt x="360" y="154"/>
                    </a:lnTo>
                    <a:lnTo>
                      <a:pt x="360" y="154"/>
                    </a:lnTo>
                    <a:lnTo>
                      <a:pt x="358" y="157"/>
                    </a:lnTo>
                    <a:lnTo>
                      <a:pt x="357" y="159"/>
                    </a:lnTo>
                    <a:lnTo>
                      <a:pt x="357" y="159"/>
                    </a:lnTo>
                    <a:lnTo>
                      <a:pt x="357" y="160"/>
                    </a:lnTo>
                    <a:lnTo>
                      <a:pt x="356" y="161"/>
                    </a:lnTo>
                    <a:lnTo>
                      <a:pt x="356" y="161"/>
                    </a:lnTo>
                    <a:lnTo>
                      <a:pt x="355" y="162"/>
                    </a:lnTo>
                    <a:lnTo>
                      <a:pt x="355" y="162"/>
                    </a:lnTo>
                    <a:lnTo>
                      <a:pt x="356" y="166"/>
                    </a:lnTo>
                    <a:lnTo>
                      <a:pt x="357" y="166"/>
                    </a:lnTo>
                    <a:lnTo>
                      <a:pt x="358" y="166"/>
                    </a:lnTo>
                    <a:lnTo>
                      <a:pt x="358" y="166"/>
                    </a:lnTo>
                    <a:lnTo>
                      <a:pt x="361" y="166"/>
                    </a:lnTo>
                    <a:lnTo>
                      <a:pt x="362" y="167"/>
                    </a:lnTo>
                    <a:lnTo>
                      <a:pt x="364" y="168"/>
                    </a:lnTo>
                    <a:lnTo>
                      <a:pt x="364" y="169"/>
                    </a:lnTo>
                    <a:lnTo>
                      <a:pt x="364" y="169"/>
                    </a:lnTo>
                    <a:lnTo>
                      <a:pt x="362" y="175"/>
                    </a:lnTo>
                    <a:lnTo>
                      <a:pt x="362" y="175"/>
                    </a:lnTo>
                    <a:lnTo>
                      <a:pt x="361" y="179"/>
                    </a:lnTo>
                    <a:lnTo>
                      <a:pt x="361" y="181"/>
                    </a:lnTo>
                    <a:lnTo>
                      <a:pt x="362" y="183"/>
                    </a:lnTo>
                    <a:lnTo>
                      <a:pt x="362" y="183"/>
                    </a:lnTo>
                    <a:lnTo>
                      <a:pt x="367" y="188"/>
                    </a:lnTo>
                    <a:lnTo>
                      <a:pt x="369" y="190"/>
                    </a:lnTo>
                    <a:lnTo>
                      <a:pt x="371" y="190"/>
                    </a:lnTo>
                    <a:lnTo>
                      <a:pt x="371" y="190"/>
                    </a:lnTo>
                    <a:lnTo>
                      <a:pt x="373" y="187"/>
                    </a:lnTo>
                    <a:lnTo>
                      <a:pt x="374" y="185"/>
                    </a:lnTo>
                    <a:lnTo>
                      <a:pt x="376" y="184"/>
                    </a:lnTo>
                    <a:lnTo>
                      <a:pt x="376" y="184"/>
                    </a:lnTo>
                    <a:lnTo>
                      <a:pt x="381" y="184"/>
                    </a:lnTo>
                    <a:lnTo>
                      <a:pt x="385" y="183"/>
                    </a:lnTo>
                    <a:lnTo>
                      <a:pt x="387" y="183"/>
                    </a:lnTo>
                    <a:lnTo>
                      <a:pt x="387" y="183"/>
                    </a:lnTo>
                    <a:lnTo>
                      <a:pt x="389" y="181"/>
                    </a:lnTo>
                    <a:lnTo>
                      <a:pt x="393" y="180"/>
                    </a:lnTo>
                    <a:lnTo>
                      <a:pt x="393" y="180"/>
                    </a:lnTo>
                    <a:lnTo>
                      <a:pt x="394" y="180"/>
                    </a:lnTo>
                    <a:lnTo>
                      <a:pt x="395" y="179"/>
                    </a:lnTo>
                    <a:lnTo>
                      <a:pt x="396" y="177"/>
                    </a:lnTo>
                    <a:lnTo>
                      <a:pt x="396" y="177"/>
                    </a:lnTo>
                    <a:lnTo>
                      <a:pt x="398" y="176"/>
                    </a:lnTo>
                    <a:lnTo>
                      <a:pt x="400" y="176"/>
                    </a:lnTo>
                    <a:lnTo>
                      <a:pt x="401" y="177"/>
                    </a:lnTo>
                    <a:lnTo>
                      <a:pt x="401" y="177"/>
                    </a:lnTo>
                    <a:lnTo>
                      <a:pt x="403" y="180"/>
                    </a:lnTo>
                    <a:lnTo>
                      <a:pt x="404" y="180"/>
                    </a:lnTo>
                    <a:lnTo>
                      <a:pt x="405" y="180"/>
                    </a:lnTo>
                    <a:lnTo>
                      <a:pt x="405" y="180"/>
                    </a:lnTo>
                    <a:lnTo>
                      <a:pt x="419" y="178"/>
                    </a:lnTo>
                    <a:lnTo>
                      <a:pt x="419" y="178"/>
                    </a:lnTo>
                    <a:lnTo>
                      <a:pt x="421" y="178"/>
                    </a:lnTo>
                    <a:lnTo>
                      <a:pt x="422" y="176"/>
                    </a:lnTo>
                    <a:lnTo>
                      <a:pt x="424" y="173"/>
                    </a:lnTo>
                    <a:lnTo>
                      <a:pt x="424" y="173"/>
                    </a:lnTo>
                    <a:lnTo>
                      <a:pt x="428" y="170"/>
                    </a:lnTo>
                    <a:lnTo>
                      <a:pt x="434" y="167"/>
                    </a:lnTo>
                    <a:lnTo>
                      <a:pt x="434" y="167"/>
                    </a:lnTo>
                    <a:lnTo>
                      <a:pt x="437" y="165"/>
                    </a:lnTo>
                    <a:lnTo>
                      <a:pt x="439" y="162"/>
                    </a:lnTo>
                    <a:lnTo>
                      <a:pt x="439" y="162"/>
                    </a:lnTo>
                    <a:lnTo>
                      <a:pt x="439" y="160"/>
                    </a:lnTo>
                    <a:lnTo>
                      <a:pt x="442" y="158"/>
                    </a:lnTo>
                    <a:lnTo>
                      <a:pt x="442" y="158"/>
                    </a:lnTo>
                    <a:lnTo>
                      <a:pt x="445" y="157"/>
                    </a:lnTo>
                    <a:lnTo>
                      <a:pt x="448" y="158"/>
                    </a:lnTo>
                    <a:lnTo>
                      <a:pt x="448" y="158"/>
                    </a:lnTo>
                    <a:lnTo>
                      <a:pt x="449" y="161"/>
                    </a:lnTo>
                    <a:lnTo>
                      <a:pt x="449" y="162"/>
                    </a:lnTo>
                    <a:lnTo>
                      <a:pt x="450" y="162"/>
                    </a:lnTo>
                    <a:lnTo>
                      <a:pt x="450" y="162"/>
                    </a:lnTo>
                    <a:lnTo>
                      <a:pt x="453" y="164"/>
                    </a:lnTo>
                    <a:lnTo>
                      <a:pt x="457" y="165"/>
                    </a:lnTo>
                    <a:lnTo>
                      <a:pt x="457" y="165"/>
                    </a:lnTo>
                    <a:lnTo>
                      <a:pt x="460" y="167"/>
                    </a:lnTo>
                    <a:lnTo>
                      <a:pt x="462" y="167"/>
                    </a:lnTo>
                    <a:lnTo>
                      <a:pt x="462" y="166"/>
                    </a:lnTo>
                    <a:lnTo>
                      <a:pt x="462" y="166"/>
                    </a:lnTo>
                    <a:lnTo>
                      <a:pt x="464" y="165"/>
                    </a:lnTo>
                    <a:lnTo>
                      <a:pt x="465" y="165"/>
                    </a:lnTo>
                    <a:lnTo>
                      <a:pt x="469" y="164"/>
                    </a:lnTo>
                    <a:lnTo>
                      <a:pt x="469" y="164"/>
                    </a:lnTo>
                    <a:lnTo>
                      <a:pt x="469" y="161"/>
                    </a:lnTo>
                    <a:lnTo>
                      <a:pt x="470" y="160"/>
                    </a:lnTo>
                    <a:lnTo>
                      <a:pt x="471" y="159"/>
                    </a:lnTo>
                    <a:lnTo>
                      <a:pt x="471" y="159"/>
                    </a:lnTo>
                    <a:lnTo>
                      <a:pt x="473" y="158"/>
                    </a:lnTo>
                    <a:lnTo>
                      <a:pt x="474" y="156"/>
                    </a:lnTo>
                    <a:lnTo>
                      <a:pt x="477" y="153"/>
                    </a:lnTo>
                    <a:lnTo>
                      <a:pt x="477" y="153"/>
                    </a:lnTo>
                    <a:lnTo>
                      <a:pt x="483" y="150"/>
                    </a:lnTo>
                    <a:lnTo>
                      <a:pt x="485" y="148"/>
                    </a:lnTo>
                    <a:lnTo>
                      <a:pt x="486" y="147"/>
                    </a:lnTo>
                    <a:lnTo>
                      <a:pt x="486" y="147"/>
                    </a:lnTo>
                    <a:lnTo>
                      <a:pt x="486" y="142"/>
                    </a:lnTo>
                    <a:lnTo>
                      <a:pt x="486" y="138"/>
                    </a:lnTo>
                    <a:lnTo>
                      <a:pt x="486" y="138"/>
                    </a:lnTo>
                    <a:lnTo>
                      <a:pt x="487" y="135"/>
                    </a:lnTo>
                    <a:lnTo>
                      <a:pt x="487" y="134"/>
                    </a:lnTo>
                    <a:lnTo>
                      <a:pt x="487" y="133"/>
                    </a:lnTo>
                    <a:lnTo>
                      <a:pt x="487" y="133"/>
                    </a:lnTo>
                    <a:lnTo>
                      <a:pt x="485" y="130"/>
                    </a:lnTo>
                    <a:lnTo>
                      <a:pt x="484" y="127"/>
                    </a:lnTo>
                    <a:lnTo>
                      <a:pt x="484" y="123"/>
                    </a:lnTo>
                    <a:lnTo>
                      <a:pt x="484" y="120"/>
                    </a:lnTo>
                    <a:lnTo>
                      <a:pt x="484" y="12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3" name="フリーフォーム 62">
                <a:extLst>
                  <a:ext uri="{FF2B5EF4-FFF2-40B4-BE49-F238E27FC236}">
                    <a16:creationId xmlns:a16="http://schemas.microsoft.com/office/drawing/2014/main" id="{00000000-0008-0000-0000-00008B050000}"/>
                  </a:ext>
                </a:extLst>
              </p:cNvPr>
              <p:cNvSpPr>
                <a:spLocks/>
              </p:cNvSpPr>
              <p:nvPr/>
            </p:nvSpPr>
            <p:spPr bwMode="auto">
              <a:xfrm>
                <a:off x="155" y="694"/>
                <a:ext cx="55" cy="44"/>
              </a:xfrm>
              <a:custGeom>
                <a:avLst/>
                <a:gdLst>
                  <a:gd name="T0" fmla="*/ 489 w 499"/>
                  <a:gd name="T1" fmla="*/ 228 h 394"/>
                  <a:gd name="T2" fmla="*/ 474 w 499"/>
                  <a:gd name="T3" fmla="*/ 205 h 394"/>
                  <a:gd name="T4" fmla="*/ 469 w 499"/>
                  <a:gd name="T5" fmla="*/ 161 h 394"/>
                  <a:gd name="T6" fmla="*/ 473 w 499"/>
                  <a:gd name="T7" fmla="*/ 127 h 394"/>
                  <a:gd name="T8" fmla="*/ 459 w 499"/>
                  <a:gd name="T9" fmla="*/ 114 h 394"/>
                  <a:gd name="T10" fmla="*/ 448 w 499"/>
                  <a:gd name="T11" fmla="*/ 84 h 394"/>
                  <a:gd name="T12" fmla="*/ 454 w 499"/>
                  <a:gd name="T13" fmla="*/ 53 h 394"/>
                  <a:gd name="T14" fmla="*/ 440 w 499"/>
                  <a:gd name="T15" fmla="*/ 27 h 394"/>
                  <a:gd name="T16" fmla="*/ 426 w 499"/>
                  <a:gd name="T17" fmla="*/ 15 h 394"/>
                  <a:gd name="T18" fmla="*/ 394 w 499"/>
                  <a:gd name="T19" fmla="*/ 17 h 394"/>
                  <a:gd name="T20" fmla="*/ 362 w 499"/>
                  <a:gd name="T21" fmla="*/ 13 h 394"/>
                  <a:gd name="T22" fmla="*/ 335 w 499"/>
                  <a:gd name="T23" fmla="*/ 7 h 394"/>
                  <a:gd name="T24" fmla="*/ 297 w 499"/>
                  <a:gd name="T25" fmla="*/ 2 h 394"/>
                  <a:gd name="T26" fmla="*/ 281 w 499"/>
                  <a:gd name="T27" fmla="*/ 26 h 394"/>
                  <a:gd name="T28" fmla="*/ 263 w 499"/>
                  <a:gd name="T29" fmla="*/ 47 h 394"/>
                  <a:gd name="T30" fmla="*/ 243 w 499"/>
                  <a:gd name="T31" fmla="*/ 67 h 394"/>
                  <a:gd name="T32" fmla="*/ 211 w 499"/>
                  <a:gd name="T33" fmla="*/ 88 h 394"/>
                  <a:gd name="T34" fmla="*/ 229 w 499"/>
                  <a:gd name="T35" fmla="*/ 95 h 394"/>
                  <a:gd name="T36" fmla="*/ 230 w 499"/>
                  <a:gd name="T37" fmla="*/ 110 h 394"/>
                  <a:gd name="T38" fmla="*/ 206 w 499"/>
                  <a:gd name="T39" fmla="*/ 114 h 394"/>
                  <a:gd name="T40" fmla="*/ 185 w 499"/>
                  <a:gd name="T41" fmla="*/ 129 h 394"/>
                  <a:gd name="T42" fmla="*/ 154 w 499"/>
                  <a:gd name="T43" fmla="*/ 132 h 394"/>
                  <a:gd name="T44" fmla="*/ 131 w 499"/>
                  <a:gd name="T45" fmla="*/ 124 h 394"/>
                  <a:gd name="T46" fmla="*/ 123 w 499"/>
                  <a:gd name="T47" fmla="*/ 140 h 394"/>
                  <a:gd name="T48" fmla="*/ 102 w 499"/>
                  <a:gd name="T49" fmla="*/ 134 h 394"/>
                  <a:gd name="T50" fmla="*/ 85 w 499"/>
                  <a:gd name="T51" fmla="*/ 131 h 394"/>
                  <a:gd name="T52" fmla="*/ 68 w 499"/>
                  <a:gd name="T53" fmla="*/ 146 h 394"/>
                  <a:gd name="T54" fmla="*/ 44 w 499"/>
                  <a:gd name="T55" fmla="*/ 165 h 394"/>
                  <a:gd name="T56" fmla="*/ 41 w 499"/>
                  <a:gd name="T57" fmla="*/ 190 h 394"/>
                  <a:gd name="T58" fmla="*/ 28 w 499"/>
                  <a:gd name="T59" fmla="*/ 232 h 394"/>
                  <a:gd name="T60" fmla="*/ 7 w 499"/>
                  <a:gd name="T61" fmla="*/ 266 h 394"/>
                  <a:gd name="T62" fmla="*/ 13 w 499"/>
                  <a:gd name="T63" fmla="*/ 309 h 394"/>
                  <a:gd name="T64" fmla="*/ 24 w 499"/>
                  <a:gd name="T65" fmla="*/ 335 h 394"/>
                  <a:gd name="T66" fmla="*/ 36 w 499"/>
                  <a:gd name="T67" fmla="*/ 354 h 394"/>
                  <a:gd name="T68" fmla="*/ 42 w 499"/>
                  <a:gd name="T69" fmla="*/ 378 h 394"/>
                  <a:gd name="T70" fmla="*/ 59 w 499"/>
                  <a:gd name="T71" fmla="*/ 383 h 394"/>
                  <a:gd name="T72" fmla="*/ 70 w 499"/>
                  <a:gd name="T73" fmla="*/ 381 h 394"/>
                  <a:gd name="T74" fmla="*/ 101 w 499"/>
                  <a:gd name="T75" fmla="*/ 340 h 394"/>
                  <a:gd name="T76" fmla="*/ 115 w 499"/>
                  <a:gd name="T77" fmla="*/ 325 h 394"/>
                  <a:gd name="T78" fmla="*/ 171 w 499"/>
                  <a:gd name="T79" fmla="*/ 324 h 394"/>
                  <a:gd name="T80" fmla="*/ 163 w 499"/>
                  <a:gd name="T81" fmla="*/ 335 h 394"/>
                  <a:gd name="T82" fmla="*/ 170 w 499"/>
                  <a:gd name="T83" fmla="*/ 363 h 394"/>
                  <a:gd name="T84" fmla="*/ 182 w 499"/>
                  <a:gd name="T85" fmla="*/ 375 h 394"/>
                  <a:gd name="T86" fmla="*/ 181 w 499"/>
                  <a:gd name="T87" fmla="*/ 394 h 394"/>
                  <a:gd name="T88" fmla="*/ 210 w 499"/>
                  <a:gd name="T89" fmla="*/ 390 h 394"/>
                  <a:gd name="T90" fmla="*/ 235 w 499"/>
                  <a:gd name="T91" fmla="*/ 378 h 394"/>
                  <a:gd name="T92" fmla="*/ 261 w 499"/>
                  <a:gd name="T93" fmla="*/ 369 h 394"/>
                  <a:gd name="T94" fmla="*/ 260 w 499"/>
                  <a:gd name="T95" fmla="*/ 360 h 394"/>
                  <a:gd name="T96" fmla="*/ 281 w 499"/>
                  <a:gd name="T97" fmla="*/ 344 h 394"/>
                  <a:gd name="T98" fmla="*/ 297 w 499"/>
                  <a:gd name="T99" fmla="*/ 345 h 394"/>
                  <a:gd name="T100" fmla="*/ 307 w 499"/>
                  <a:gd name="T101" fmla="*/ 336 h 394"/>
                  <a:gd name="T102" fmla="*/ 340 w 499"/>
                  <a:gd name="T103" fmla="*/ 333 h 394"/>
                  <a:gd name="T104" fmla="*/ 372 w 499"/>
                  <a:gd name="T105" fmla="*/ 328 h 394"/>
                  <a:gd name="T106" fmla="*/ 373 w 499"/>
                  <a:gd name="T107" fmla="*/ 309 h 394"/>
                  <a:gd name="T108" fmla="*/ 397 w 499"/>
                  <a:gd name="T109" fmla="*/ 308 h 394"/>
                  <a:gd name="T110" fmla="*/ 428 w 499"/>
                  <a:gd name="T111" fmla="*/ 292 h 394"/>
                  <a:gd name="T112" fmla="*/ 434 w 499"/>
                  <a:gd name="T113" fmla="*/ 302 h 394"/>
                  <a:gd name="T114" fmla="*/ 435 w 499"/>
                  <a:gd name="T115" fmla="*/ 306 h 394"/>
                  <a:gd name="T116" fmla="*/ 457 w 499"/>
                  <a:gd name="T117" fmla="*/ 313 h 394"/>
                  <a:gd name="T118" fmla="*/ 473 w 499"/>
                  <a:gd name="T119" fmla="*/ 304 h 394"/>
                  <a:gd name="T120" fmla="*/ 496 w 499"/>
                  <a:gd name="T121" fmla="*/ 286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9" h="394">
                    <a:moveTo>
                      <a:pt x="499" y="261"/>
                    </a:moveTo>
                    <a:lnTo>
                      <a:pt x="499" y="261"/>
                    </a:lnTo>
                    <a:lnTo>
                      <a:pt x="499" y="260"/>
                    </a:lnTo>
                    <a:lnTo>
                      <a:pt x="498" y="259"/>
                    </a:lnTo>
                    <a:lnTo>
                      <a:pt x="497" y="258"/>
                    </a:lnTo>
                    <a:lnTo>
                      <a:pt x="497" y="256"/>
                    </a:lnTo>
                    <a:lnTo>
                      <a:pt x="497" y="256"/>
                    </a:lnTo>
                    <a:lnTo>
                      <a:pt x="498" y="248"/>
                    </a:lnTo>
                    <a:lnTo>
                      <a:pt x="498" y="248"/>
                    </a:lnTo>
                    <a:lnTo>
                      <a:pt x="498" y="246"/>
                    </a:lnTo>
                    <a:lnTo>
                      <a:pt x="497" y="243"/>
                    </a:lnTo>
                    <a:lnTo>
                      <a:pt x="495" y="239"/>
                    </a:lnTo>
                    <a:lnTo>
                      <a:pt x="495" y="239"/>
                    </a:lnTo>
                    <a:lnTo>
                      <a:pt x="493" y="236"/>
                    </a:lnTo>
                    <a:lnTo>
                      <a:pt x="490" y="233"/>
                    </a:lnTo>
                    <a:lnTo>
                      <a:pt x="490" y="233"/>
                    </a:lnTo>
                    <a:lnTo>
                      <a:pt x="489" y="228"/>
                    </a:lnTo>
                    <a:lnTo>
                      <a:pt x="488" y="225"/>
                    </a:lnTo>
                    <a:lnTo>
                      <a:pt x="488" y="225"/>
                    </a:lnTo>
                    <a:lnTo>
                      <a:pt x="483" y="224"/>
                    </a:lnTo>
                    <a:lnTo>
                      <a:pt x="481" y="223"/>
                    </a:lnTo>
                    <a:lnTo>
                      <a:pt x="479" y="221"/>
                    </a:lnTo>
                    <a:lnTo>
                      <a:pt x="479" y="221"/>
                    </a:lnTo>
                    <a:lnTo>
                      <a:pt x="477" y="217"/>
                    </a:lnTo>
                    <a:lnTo>
                      <a:pt x="475" y="214"/>
                    </a:lnTo>
                    <a:lnTo>
                      <a:pt x="475" y="214"/>
                    </a:lnTo>
                    <a:lnTo>
                      <a:pt x="474" y="212"/>
                    </a:lnTo>
                    <a:lnTo>
                      <a:pt x="474" y="210"/>
                    </a:lnTo>
                    <a:lnTo>
                      <a:pt x="475" y="208"/>
                    </a:lnTo>
                    <a:lnTo>
                      <a:pt x="475" y="208"/>
                    </a:lnTo>
                    <a:lnTo>
                      <a:pt x="476" y="207"/>
                    </a:lnTo>
                    <a:lnTo>
                      <a:pt x="474" y="206"/>
                    </a:lnTo>
                    <a:lnTo>
                      <a:pt x="474" y="206"/>
                    </a:lnTo>
                    <a:lnTo>
                      <a:pt x="474" y="205"/>
                    </a:lnTo>
                    <a:lnTo>
                      <a:pt x="474" y="204"/>
                    </a:lnTo>
                    <a:lnTo>
                      <a:pt x="476" y="200"/>
                    </a:lnTo>
                    <a:lnTo>
                      <a:pt x="476" y="200"/>
                    </a:lnTo>
                    <a:lnTo>
                      <a:pt x="479" y="194"/>
                    </a:lnTo>
                    <a:lnTo>
                      <a:pt x="480" y="189"/>
                    </a:lnTo>
                    <a:lnTo>
                      <a:pt x="480" y="189"/>
                    </a:lnTo>
                    <a:lnTo>
                      <a:pt x="479" y="188"/>
                    </a:lnTo>
                    <a:lnTo>
                      <a:pt x="478" y="187"/>
                    </a:lnTo>
                    <a:lnTo>
                      <a:pt x="476" y="186"/>
                    </a:lnTo>
                    <a:lnTo>
                      <a:pt x="474" y="185"/>
                    </a:lnTo>
                    <a:lnTo>
                      <a:pt x="474" y="185"/>
                    </a:lnTo>
                    <a:lnTo>
                      <a:pt x="473" y="182"/>
                    </a:lnTo>
                    <a:lnTo>
                      <a:pt x="472" y="178"/>
                    </a:lnTo>
                    <a:lnTo>
                      <a:pt x="472" y="171"/>
                    </a:lnTo>
                    <a:lnTo>
                      <a:pt x="472" y="171"/>
                    </a:lnTo>
                    <a:lnTo>
                      <a:pt x="471" y="166"/>
                    </a:lnTo>
                    <a:lnTo>
                      <a:pt x="469" y="161"/>
                    </a:lnTo>
                    <a:lnTo>
                      <a:pt x="469" y="161"/>
                    </a:lnTo>
                    <a:lnTo>
                      <a:pt x="469" y="159"/>
                    </a:lnTo>
                    <a:lnTo>
                      <a:pt x="470" y="158"/>
                    </a:lnTo>
                    <a:lnTo>
                      <a:pt x="471" y="157"/>
                    </a:lnTo>
                    <a:lnTo>
                      <a:pt x="471" y="155"/>
                    </a:lnTo>
                    <a:lnTo>
                      <a:pt x="471" y="155"/>
                    </a:lnTo>
                    <a:lnTo>
                      <a:pt x="470" y="153"/>
                    </a:lnTo>
                    <a:lnTo>
                      <a:pt x="470" y="151"/>
                    </a:lnTo>
                    <a:lnTo>
                      <a:pt x="470" y="151"/>
                    </a:lnTo>
                    <a:lnTo>
                      <a:pt x="470" y="150"/>
                    </a:lnTo>
                    <a:lnTo>
                      <a:pt x="470" y="149"/>
                    </a:lnTo>
                    <a:lnTo>
                      <a:pt x="470" y="149"/>
                    </a:lnTo>
                    <a:lnTo>
                      <a:pt x="471" y="146"/>
                    </a:lnTo>
                    <a:lnTo>
                      <a:pt x="472" y="141"/>
                    </a:lnTo>
                    <a:lnTo>
                      <a:pt x="472" y="141"/>
                    </a:lnTo>
                    <a:lnTo>
                      <a:pt x="473" y="133"/>
                    </a:lnTo>
                    <a:lnTo>
                      <a:pt x="473" y="127"/>
                    </a:lnTo>
                    <a:lnTo>
                      <a:pt x="473" y="127"/>
                    </a:lnTo>
                    <a:lnTo>
                      <a:pt x="472" y="126"/>
                    </a:lnTo>
                    <a:lnTo>
                      <a:pt x="471" y="125"/>
                    </a:lnTo>
                    <a:lnTo>
                      <a:pt x="469" y="124"/>
                    </a:lnTo>
                    <a:lnTo>
                      <a:pt x="469" y="124"/>
                    </a:lnTo>
                    <a:lnTo>
                      <a:pt x="468" y="122"/>
                    </a:lnTo>
                    <a:lnTo>
                      <a:pt x="467" y="120"/>
                    </a:lnTo>
                    <a:lnTo>
                      <a:pt x="467" y="120"/>
                    </a:lnTo>
                    <a:lnTo>
                      <a:pt x="466" y="120"/>
                    </a:lnTo>
                    <a:lnTo>
                      <a:pt x="465" y="120"/>
                    </a:lnTo>
                    <a:lnTo>
                      <a:pt x="465" y="120"/>
                    </a:lnTo>
                    <a:lnTo>
                      <a:pt x="464" y="120"/>
                    </a:lnTo>
                    <a:lnTo>
                      <a:pt x="463" y="119"/>
                    </a:lnTo>
                    <a:lnTo>
                      <a:pt x="461" y="117"/>
                    </a:lnTo>
                    <a:lnTo>
                      <a:pt x="461" y="117"/>
                    </a:lnTo>
                    <a:lnTo>
                      <a:pt x="460" y="116"/>
                    </a:lnTo>
                    <a:lnTo>
                      <a:pt x="459" y="114"/>
                    </a:lnTo>
                    <a:lnTo>
                      <a:pt x="459" y="109"/>
                    </a:lnTo>
                    <a:lnTo>
                      <a:pt x="459" y="109"/>
                    </a:lnTo>
                    <a:lnTo>
                      <a:pt x="456" y="105"/>
                    </a:lnTo>
                    <a:lnTo>
                      <a:pt x="452" y="101"/>
                    </a:lnTo>
                    <a:lnTo>
                      <a:pt x="452" y="101"/>
                    </a:lnTo>
                    <a:lnTo>
                      <a:pt x="450" y="101"/>
                    </a:lnTo>
                    <a:lnTo>
                      <a:pt x="449" y="99"/>
                    </a:lnTo>
                    <a:lnTo>
                      <a:pt x="449" y="97"/>
                    </a:lnTo>
                    <a:lnTo>
                      <a:pt x="449" y="97"/>
                    </a:lnTo>
                    <a:lnTo>
                      <a:pt x="448" y="96"/>
                    </a:lnTo>
                    <a:lnTo>
                      <a:pt x="447" y="97"/>
                    </a:lnTo>
                    <a:lnTo>
                      <a:pt x="446" y="97"/>
                    </a:lnTo>
                    <a:lnTo>
                      <a:pt x="446" y="96"/>
                    </a:lnTo>
                    <a:lnTo>
                      <a:pt x="446" y="96"/>
                    </a:lnTo>
                    <a:lnTo>
                      <a:pt x="446" y="90"/>
                    </a:lnTo>
                    <a:lnTo>
                      <a:pt x="448" y="84"/>
                    </a:lnTo>
                    <a:lnTo>
                      <a:pt x="448" y="84"/>
                    </a:lnTo>
                    <a:lnTo>
                      <a:pt x="449" y="82"/>
                    </a:lnTo>
                    <a:lnTo>
                      <a:pt x="449" y="81"/>
                    </a:lnTo>
                    <a:lnTo>
                      <a:pt x="448" y="78"/>
                    </a:lnTo>
                    <a:lnTo>
                      <a:pt x="448" y="78"/>
                    </a:lnTo>
                    <a:lnTo>
                      <a:pt x="449" y="76"/>
                    </a:lnTo>
                    <a:lnTo>
                      <a:pt x="450" y="74"/>
                    </a:lnTo>
                    <a:lnTo>
                      <a:pt x="450" y="74"/>
                    </a:lnTo>
                    <a:lnTo>
                      <a:pt x="452" y="73"/>
                    </a:lnTo>
                    <a:lnTo>
                      <a:pt x="450" y="70"/>
                    </a:lnTo>
                    <a:lnTo>
                      <a:pt x="447" y="66"/>
                    </a:lnTo>
                    <a:lnTo>
                      <a:pt x="447" y="66"/>
                    </a:lnTo>
                    <a:lnTo>
                      <a:pt x="446" y="65"/>
                    </a:lnTo>
                    <a:lnTo>
                      <a:pt x="447" y="63"/>
                    </a:lnTo>
                    <a:lnTo>
                      <a:pt x="449" y="59"/>
                    </a:lnTo>
                    <a:lnTo>
                      <a:pt x="449" y="59"/>
                    </a:lnTo>
                    <a:lnTo>
                      <a:pt x="454" y="53"/>
                    </a:lnTo>
                    <a:lnTo>
                      <a:pt x="454" y="53"/>
                    </a:lnTo>
                    <a:lnTo>
                      <a:pt x="455" y="51"/>
                    </a:lnTo>
                    <a:lnTo>
                      <a:pt x="454" y="49"/>
                    </a:lnTo>
                    <a:lnTo>
                      <a:pt x="454" y="49"/>
                    </a:lnTo>
                    <a:lnTo>
                      <a:pt x="454" y="46"/>
                    </a:lnTo>
                    <a:lnTo>
                      <a:pt x="455" y="43"/>
                    </a:lnTo>
                    <a:lnTo>
                      <a:pt x="455" y="43"/>
                    </a:lnTo>
                    <a:lnTo>
                      <a:pt x="454" y="42"/>
                    </a:lnTo>
                    <a:lnTo>
                      <a:pt x="453" y="41"/>
                    </a:lnTo>
                    <a:lnTo>
                      <a:pt x="448" y="38"/>
                    </a:lnTo>
                    <a:lnTo>
                      <a:pt x="448" y="38"/>
                    </a:lnTo>
                    <a:lnTo>
                      <a:pt x="445" y="34"/>
                    </a:lnTo>
                    <a:lnTo>
                      <a:pt x="443" y="29"/>
                    </a:lnTo>
                    <a:lnTo>
                      <a:pt x="443" y="29"/>
                    </a:lnTo>
                    <a:lnTo>
                      <a:pt x="443" y="28"/>
                    </a:lnTo>
                    <a:lnTo>
                      <a:pt x="442" y="28"/>
                    </a:lnTo>
                    <a:lnTo>
                      <a:pt x="440" y="27"/>
                    </a:lnTo>
                    <a:lnTo>
                      <a:pt x="440" y="27"/>
                    </a:lnTo>
                    <a:lnTo>
                      <a:pt x="436" y="23"/>
                    </a:lnTo>
                    <a:lnTo>
                      <a:pt x="436" y="23"/>
                    </a:lnTo>
                    <a:lnTo>
                      <a:pt x="435" y="22"/>
                    </a:lnTo>
                    <a:lnTo>
                      <a:pt x="436" y="21"/>
                    </a:lnTo>
                    <a:lnTo>
                      <a:pt x="438" y="19"/>
                    </a:lnTo>
                    <a:lnTo>
                      <a:pt x="438" y="19"/>
                    </a:lnTo>
                    <a:lnTo>
                      <a:pt x="438" y="19"/>
                    </a:lnTo>
                    <a:lnTo>
                      <a:pt x="437" y="20"/>
                    </a:lnTo>
                    <a:lnTo>
                      <a:pt x="434" y="19"/>
                    </a:lnTo>
                    <a:lnTo>
                      <a:pt x="434" y="19"/>
                    </a:lnTo>
                    <a:lnTo>
                      <a:pt x="432" y="18"/>
                    </a:lnTo>
                    <a:lnTo>
                      <a:pt x="431" y="16"/>
                    </a:lnTo>
                    <a:lnTo>
                      <a:pt x="430" y="14"/>
                    </a:lnTo>
                    <a:lnTo>
                      <a:pt x="429" y="13"/>
                    </a:lnTo>
                    <a:lnTo>
                      <a:pt x="429" y="13"/>
                    </a:lnTo>
                    <a:lnTo>
                      <a:pt x="427" y="13"/>
                    </a:lnTo>
                    <a:lnTo>
                      <a:pt x="426" y="15"/>
                    </a:lnTo>
                    <a:lnTo>
                      <a:pt x="426" y="15"/>
                    </a:lnTo>
                    <a:lnTo>
                      <a:pt x="425" y="15"/>
                    </a:lnTo>
                    <a:lnTo>
                      <a:pt x="424" y="15"/>
                    </a:lnTo>
                    <a:lnTo>
                      <a:pt x="420" y="14"/>
                    </a:lnTo>
                    <a:lnTo>
                      <a:pt x="420" y="14"/>
                    </a:lnTo>
                    <a:lnTo>
                      <a:pt x="417" y="14"/>
                    </a:lnTo>
                    <a:lnTo>
                      <a:pt x="414" y="14"/>
                    </a:lnTo>
                    <a:lnTo>
                      <a:pt x="409" y="16"/>
                    </a:lnTo>
                    <a:lnTo>
                      <a:pt x="409" y="16"/>
                    </a:lnTo>
                    <a:lnTo>
                      <a:pt x="407" y="17"/>
                    </a:lnTo>
                    <a:lnTo>
                      <a:pt x="405" y="17"/>
                    </a:lnTo>
                    <a:lnTo>
                      <a:pt x="401" y="15"/>
                    </a:lnTo>
                    <a:lnTo>
                      <a:pt x="401" y="15"/>
                    </a:lnTo>
                    <a:lnTo>
                      <a:pt x="399" y="14"/>
                    </a:lnTo>
                    <a:lnTo>
                      <a:pt x="397" y="15"/>
                    </a:lnTo>
                    <a:lnTo>
                      <a:pt x="394" y="17"/>
                    </a:lnTo>
                    <a:lnTo>
                      <a:pt x="394" y="17"/>
                    </a:lnTo>
                    <a:lnTo>
                      <a:pt x="393" y="17"/>
                    </a:lnTo>
                    <a:lnTo>
                      <a:pt x="392" y="15"/>
                    </a:lnTo>
                    <a:lnTo>
                      <a:pt x="391" y="13"/>
                    </a:lnTo>
                    <a:lnTo>
                      <a:pt x="390" y="13"/>
                    </a:lnTo>
                    <a:lnTo>
                      <a:pt x="390" y="13"/>
                    </a:lnTo>
                    <a:lnTo>
                      <a:pt x="389" y="13"/>
                    </a:lnTo>
                    <a:lnTo>
                      <a:pt x="388" y="12"/>
                    </a:lnTo>
                    <a:lnTo>
                      <a:pt x="384" y="10"/>
                    </a:lnTo>
                    <a:lnTo>
                      <a:pt x="384" y="10"/>
                    </a:lnTo>
                    <a:lnTo>
                      <a:pt x="381" y="10"/>
                    </a:lnTo>
                    <a:lnTo>
                      <a:pt x="378" y="10"/>
                    </a:lnTo>
                    <a:lnTo>
                      <a:pt x="372" y="10"/>
                    </a:lnTo>
                    <a:lnTo>
                      <a:pt x="372" y="10"/>
                    </a:lnTo>
                    <a:lnTo>
                      <a:pt x="366" y="11"/>
                    </a:lnTo>
                    <a:lnTo>
                      <a:pt x="364" y="12"/>
                    </a:lnTo>
                    <a:lnTo>
                      <a:pt x="362" y="13"/>
                    </a:lnTo>
                    <a:lnTo>
                      <a:pt x="362" y="13"/>
                    </a:lnTo>
                    <a:lnTo>
                      <a:pt x="359" y="15"/>
                    </a:lnTo>
                    <a:lnTo>
                      <a:pt x="357" y="16"/>
                    </a:lnTo>
                    <a:lnTo>
                      <a:pt x="354" y="16"/>
                    </a:lnTo>
                    <a:lnTo>
                      <a:pt x="354" y="16"/>
                    </a:lnTo>
                    <a:lnTo>
                      <a:pt x="352" y="14"/>
                    </a:lnTo>
                    <a:lnTo>
                      <a:pt x="348" y="11"/>
                    </a:lnTo>
                    <a:lnTo>
                      <a:pt x="343" y="4"/>
                    </a:lnTo>
                    <a:lnTo>
                      <a:pt x="343" y="4"/>
                    </a:lnTo>
                    <a:lnTo>
                      <a:pt x="341" y="2"/>
                    </a:lnTo>
                    <a:lnTo>
                      <a:pt x="339" y="2"/>
                    </a:lnTo>
                    <a:lnTo>
                      <a:pt x="338" y="2"/>
                    </a:lnTo>
                    <a:lnTo>
                      <a:pt x="336" y="3"/>
                    </a:lnTo>
                    <a:lnTo>
                      <a:pt x="336" y="3"/>
                    </a:lnTo>
                    <a:lnTo>
                      <a:pt x="335" y="4"/>
                    </a:lnTo>
                    <a:lnTo>
                      <a:pt x="335" y="5"/>
                    </a:lnTo>
                    <a:lnTo>
                      <a:pt x="335" y="7"/>
                    </a:lnTo>
                    <a:lnTo>
                      <a:pt x="335" y="7"/>
                    </a:lnTo>
                    <a:lnTo>
                      <a:pt x="333" y="10"/>
                    </a:lnTo>
                    <a:lnTo>
                      <a:pt x="330" y="12"/>
                    </a:lnTo>
                    <a:lnTo>
                      <a:pt x="326" y="13"/>
                    </a:lnTo>
                    <a:lnTo>
                      <a:pt x="324" y="14"/>
                    </a:lnTo>
                    <a:lnTo>
                      <a:pt x="324" y="14"/>
                    </a:lnTo>
                    <a:lnTo>
                      <a:pt x="318" y="11"/>
                    </a:lnTo>
                    <a:lnTo>
                      <a:pt x="315" y="10"/>
                    </a:lnTo>
                    <a:lnTo>
                      <a:pt x="313" y="10"/>
                    </a:lnTo>
                    <a:lnTo>
                      <a:pt x="313" y="10"/>
                    </a:lnTo>
                    <a:lnTo>
                      <a:pt x="310" y="8"/>
                    </a:lnTo>
                    <a:lnTo>
                      <a:pt x="309" y="6"/>
                    </a:lnTo>
                    <a:lnTo>
                      <a:pt x="306" y="1"/>
                    </a:lnTo>
                    <a:lnTo>
                      <a:pt x="306" y="1"/>
                    </a:lnTo>
                    <a:lnTo>
                      <a:pt x="305" y="0"/>
                    </a:lnTo>
                    <a:lnTo>
                      <a:pt x="303" y="0"/>
                    </a:lnTo>
                    <a:lnTo>
                      <a:pt x="297" y="2"/>
                    </a:lnTo>
                    <a:lnTo>
                      <a:pt x="297" y="2"/>
                    </a:lnTo>
                    <a:lnTo>
                      <a:pt x="295" y="3"/>
                    </a:lnTo>
                    <a:lnTo>
                      <a:pt x="294" y="4"/>
                    </a:lnTo>
                    <a:lnTo>
                      <a:pt x="293" y="6"/>
                    </a:lnTo>
                    <a:lnTo>
                      <a:pt x="293" y="6"/>
                    </a:lnTo>
                    <a:lnTo>
                      <a:pt x="289" y="8"/>
                    </a:lnTo>
                    <a:lnTo>
                      <a:pt x="286" y="12"/>
                    </a:lnTo>
                    <a:lnTo>
                      <a:pt x="286" y="12"/>
                    </a:lnTo>
                    <a:lnTo>
                      <a:pt x="281" y="19"/>
                    </a:lnTo>
                    <a:lnTo>
                      <a:pt x="281" y="19"/>
                    </a:lnTo>
                    <a:lnTo>
                      <a:pt x="281" y="21"/>
                    </a:lnTo>
                    <a:lnTo>
                      <a:pt x="281" y="21"/>
                    </a:lnTo>
                    <a:lnTo>
                      <a:pt x="283" y="22"/>
                    </a:lnTo>
                    <a:lnTo>
                      <a:pt x="284" y="23"/>
                    </a:lnTo>
                    <a:lnTo>
                      <a:pt x="284" y="23"/>
                    </a:lnTo>
                    <a:lnTo>
                      <a:pt x="284" y="24"/>
                    </a:lnTo>
                    <a:lnTo>
                      <a:pt x="284" y="25"/>
                    </a:lnTo>
                    <a:lnTo>
                      <a:pt x="281" y="26"/>
                    </a:lnTo>
                    <a:lnTo>
                      <a:pt x="276" y="27"/>
                    </a:lnTo>
                    <a:lnTo>
                      <a:pt x="276" y="27"/>
                    </a:lnTo>
                    <a:lnTo>
                      <a:pt x="276" y="28"/>
                    </a:lnTo>
                    <a:lnTo>
                      <a:pt x="275" y="29"/>
                    </a:lnTo>
                    <a:lnTo>
                      <a:pt x="275" y="32"/>
                    </a:lnTo>
                    <a:lnTo>
                      <a:pt x="275" y="32"/>
                    </a:lnTo>
                    <a:lnTo>
                      <a:pt x="274" y="34"/>
                    </a:lnTo>
                    <a:lnTo>
                      <a:pt x="272" y="35"/>
                    </a:lnTo>
                    <a:lnTo>
                      <a:pt x="267" y="37"/>
                    </a:lnTo>
                    <a:lnTo>
                      <a:pt x="267" y="37"/>
                    </a:lnTo>
                    <a:lnTo>
                      <a:pt x="266" y="38"/>
                    </a:lnTo>
                    <a:lnTo>
                      <a:pt x="266" y="41"/>
                    </a:lnTo>
                    <a:lnTo>
                      <a:pt x="267" y="44"/>
                    </a:lnTo>
                    <a:lnTo>
                      <a:pt x="267" y="44"/>
                    </a:lnTo>
                    <a:lnTo>
                      <a:pt x="266" y="46"/>
                    </a:lnTo>
                    <a:lnTo>
                      <a:pt x="264" y="46"/>
                    </a:lnTo>
                    <a:lnTo>
                      <a:pt x="263" y="47"/>
                    </a:lnTo>
                    <a:lnTo>
                      <a:pt x="261" y="48"/>
                    </a:lnTo>
                    <a:lnTo>
                      <a:pt x="261" y="48"/>
                    </a:lnTo>
                    <a:lnTo>
                      <a:pt x="258" y="52"/>
                    </a:lnTo>
                    <a:lnTo>
                      <a:pt x="257" y="53"/>
                    </a:lnTo>
                    <a:lnTo>
                      <a:pt x="256" y="55"/>
                    </a:lnTo>
                    <a:lnTo>
                      <a:pt x="256" y="55"/>
                    </a:lnTo>
                    <a:lnTo>
                      <a:pt x="254" y="55"/>
                    </a:lnTo>
                    <a:lnTo>
                      <a:pt x="253" y="55"/>
                    </a:lnTo>
                    <a:lnTo>
                      <a:pt x="252" y="54"/>
                    </a:lnTo>
                    <a:lnTo>
                      <a:pt x="252" y="54"/>
                    </a:lnTo>
                    <a:lnTo>
                      <a:pt x="253" y="58"/>
                    </a:lnTo>
                    <a:lnTo>
                      <a:pt x="252" y="60"/>
                    </a:lnTo>
                    <a:lnTo>
                      <a:pt x="251" y="62"/>
                    </a:lnTo>
                    <a:lnTo>
                      <a:pt x="251" y="62"/>
                    </a:lnTo>
                    <a:lnTo>
                      <a:pt x="247" y="65"/>
                    </a:lnTo>
                    <a:lnTo>
                      <a:pt x="243" y="67"/>
                    </a:lnTo>
                    <a:lnTo>
                      <a:pt x="243" y="67"/>
                    </a:lnTo>
                    <a:lnTo>
                      <a:pt x="242" y="67"/>
                    </a:lnTo>
                    <a:lnTo>
                      <a:pt x="240" y="66"/>
                    </a:lnTo>
                    <a:lnTo>
                      <a:pt x="237" y="65"/>
                    </a:lnTo>
                    <a:lnTo>
                      <a:pt x="237" y="65"/>
                    </a:lnTo>
                    <a:lnTo>
                      <a:pt x="233" y="65"/>
                    </a:lnTo>
                    <a:lnTo>
                      <a:pt x="231" y="66"/>
                    </a:lnTo>
                    <a:lnTo>
                      <a:pt x="229" y="68"/>
                    </a:lnTo>
                    <a:lnTo>
                      <a:pt x="229" y="68"/>
                    </a:lnTo>
                    <a:lnTo>
                      <a:pt x="226" y="73"/>
                    </a:lnTo>
                    <a:lnTo>
                      <a:pt x="225" y="75"/>
                    </a:lnTo>
                    <a:lnTo>
                      <a:pt x="223" y="76"/>
                    </a:lnTo>
                    <a:lnTo>
                      <a:pt x="223" y="76"/>
                    </a:lnTo>
                    <a:lnTo>
                      <a:pt x="219" y="79"/>
                    </a:lnTo>
                    <a:lnTo>
                      <a:pt x="217" y="83"/>
                    </a:lnTo>
                    <a:lnTo>
                      <a:pt x="217" y="83"/>
                    </a:lnTo>
                    <a:lnTo>
                      <a:pt x="214" y="86"/>
                    </a:lnTo>
                    <a:lnTo>
                      <a:pt x="211" y="88"/>
                    </a:lnTo>
                    <a:lnTo>
                      <a:pt x="211" y="88"/>
                    </a:lnTo>
                    <a:lnTo>
                      <a:pt x="211" y="89"/>
                    </a:lnTo>
                    <a:lnTo>
                      <a:pt x="212" y="89"/>
                    </a:lnTo>
                    <a:lnTo>
                      <a:pt x="214" y="89"/>
                    </a:lnTo>
                    <a:lnTo>
                      <a:pt x="218" y="89"/>
                    </a:lnTo>
                    <a:lnTo>
                      <a:pt x="218" y="89"/>
                    </a:lnTo>
                    <a:lnTo>
                      <a:pt x="220" y="89"/>
                    </a:lnTo>
                    <a:lnTo>
                      <a:pt x="221" y="90"/>
                    </a:lnTo>
                    <a:lnTo>
                      <a:pt x="222" y="93"/>
                    </a:lnTo>
                    <a:lnTo>
                      <a:pt x="222" y="93"/>
                    </a:lnTo>
                    <a:lnTo>
                      <a:pt x="223" y="93"/>
                    </a:lnTo>
                    <a:lnTo>
                      <a:pt x="224" y="93"/>
                    </a:lnTo>
                    <a:lnTo>
                      <a:pt x="226" y="91"/>
                    </a:lnTo>
                    <a:lnTo>
                      <a:pt x="226" y="91"/>
                    </a:lnTo>
                    <a:lnTo>
                      <a:pt x="226" y="91"/>
                    </a:lnTo>
                    <a:lnTo>
                      <a:pt x="228" y="92"/>
                    </a:lnTo>
                    <a:lnTo>
                      <a:pt x="229" y="95"/>
                    </a:lnTo>
                    <a:lnTo>
                      <a:pt x="229" y="95"/>
                    </a:lnTo>
                    <a:lnTo>
                      <a:pt x="230" y="96"/>
                    </a:lnTo>
                    <a:lnTo>
                      <a:pt x="232" y="96"/>
                    </a:lnTo>
                    <a:lnTo>
                      <a:pt x="234" y="96"/>
                    </a:lnTo>
                    <a:lnTo>
                      <a:pt x="236" y="97"/>
                    </a:lnTo>
                    <a:lnTo>
                      <a:pt x="236" y="97"/>
                    </a:lnTo>
                    <a:lnTo>
                      <a:pt x="237" y="99"/>
                    </a:lnTo>
                    <a:lnTo>
                      <a:pt x="238" y="102"/>
                    </a:lnTo>
                    <a:lnTo>
                      <a:pt x="239" y="108"/>
                    </a:lnTo>
                    <a:lnTo>
                      <a:pt x="239" y="108"/>
                    </a:lnTo>
                    <a:lnTo>
                      <a:pt x="239" y="110"/>
                    </a:lnTo>
                    <a:lnTo>
                      <a:pt x="238" y="111"/>
                    </a:lnTo>
                    <a:lnTo>
                      <a:pt x="234" y="113"/>
                    </a:lnTo>
                    <a:lnTo>
                      <a:pt x="234" y="113"/>
                    </a:lnTo>
                    <a:lnTo>
                      <a:pt x="233" y="113"/>
                    </a:lnTo>
                    <a:lnTo>
                      <a:pt x="232" y="112"/>
                    </a:lnTo>
                    <a:lnTo>
                      <a:pt x="230" y="110"/>
                    </a:lnTo>
                    <a:lnTo>
                      <a:pt x="230" y="110"/>
                    </a:lnTo>
                    <a:lnTo>
                      <a:pt x="229" y="109"/>
                    </a:lnTo>
                    <a:lnTo>
                      <a:pt x="228" y="110"/>
                    </a:lnTo>
                    <a:lnTo>
                      <a:pt x="225" y="112"/>
                    </a:lnTo>
                    <a:lnTo>
                      <a:pt x="225" y="112"/>
                    </a:lnTo>
                    <a:lnTo>
                      <a:pt x="224" y="114"/>
                    </a:lnTo>
                    <a:lnTo>
                      <a:pt x="224" y="115"/>
                    </a:lnTo>
                    <a:lnTo>
                      <a:pt x="224" y="117"/>
                    </a:lnTo>
                    <a:lnTo>
                      <a:pt x="224" y="118"/>
                    </a:lnTo>
                    <a:lnTo>
                      <a:pt x="224" y="118"/>
                    </a:lnTo>
                    <a:lnTo>
                      <a:pt x="222" y="119"/>
                    </a:lnTo>
                    <a:lnTo>
                      <a:pt x="221" y="118"/>
                    </a:lnTo>
                    <a:lnTo>
                      <a:pt x="219" y="115"/>
                    </a:lnTo>
                    <a:lnTo>
                      <a:pt x="219" y="115"/>
                    </a:lnTo>
                    <a:lnTo>
                      <a:pt x="217" y="114"/>
                    </a:lnTo>
                    <a:lnTo>
                      <a:pt x="213" y="114"/>
                    </a:lnTo>
                    <a:lnTo>
                      <a:pt x="206" y="114"/>
                    </a:lnTo>
                    <a:lnTo>
                      <a:pt x="206" y="114"/>
                    </a:lnTo>
                    <a:lnTo>
                      <a:pt x="205" y="114"/>
                    </a:lnTo>
                    <a:lnTo>
                      <a:pt x="204" y="115"/>
                    </a:lnTo>
                    <a:lnTo>
                      <a:pt x="203" y="118"/>
                    </a:lnTo>
                    <a:lnTo>
                      <a:pt x="203" y="118"/>
                    </a:lnTo>
                    <a:lnTo>
                      <a:pt x="202" y="119"/>
                    </a:lnTo>
                    <a:lnTo>
                      <a:pt x="200" y="119"/>
                    </a:lnTo>
                    <a:lnTo>
                      <a:pt x="198" y="118"/>
                    </a:lnTo>
                    <a:lnTo>
                      <a:pt x="198" y="118"/>
                    </a:lnTo>
                    <a:lnTo>
                      <a:pt x="197" y="120"/>
                    </a:lnTo>
                    <a:lnTo>
                      <a:pt x="196" y="122"/>
                    </a:lnTo>
                    <a:lnTo>
                      <a:pt x="193" y="123"/>
                    </a:lnTo>
                    <a:lnTo>
                      <a:pt x="193" y="123"/>
                    </a:lnTo>
                    <a:lnTo>
                      <a:pt x="187" y="128"/>
                    </a:lnTo>
                    <a:lnTo>
                      <a:pt x="187" y="128"/>
                    </a:lnTo>
                    <a:lnTo>
                      <a:pt x="186" y="129"/>
                    </a:lnTo>
                    <a:lnTo>
                      <a:pt x="185" y="129"/>
                    </a:lnTo>
                    <a:lnTo>
                      <a:pt x="183" y="128"/>
                    </a:lnTo>
                    <a:lnTo>
                      <a:pt x="183" y="128"/>
                    </a:lnTo>
                    <a:lnTo>
                      <a:pt x="181" y="130"/>
                    </a:lnTo>
                    <a:lnTo>
                      <a:pt x="179" y="133"/>
                    </a:lnTo>
                    <a:lnTo>
                      <a:pt x="179" y="133"/>
                    </a:lnTo>
                    <a:lnTo>
                      <a:pt x="177" y="133"/>
                    </a:lnTo>
                    <a:lnTo>
                      <a:pt x="175" y="133"/>
                    </a:lnTo>
                    <a:lnTo>
                      <a:pt x="171" y="131"/>
                    </a:lnTo>
                    <a:lnTo>
                      <a:pt x="171" y="131"/>
                    </a:lnTo>
                    <a:lnTo>
                      <a:pt x="170" y="131"/>
                    </a:lnTo>
                    <a:lnTo>
                      <a:pt x="170" y="131"/>
                    </a:lnTo>
                    <a:lnTo>
                      <a:pt x="168" y="133"/>
                    </a:lnTo>
                    <a:lnTo>
                      <a:pt x="168" y="133"/>
                    </a:lnTo>
                    <a:lnTo>
                      <a:pt x="166" y="133"/>
                    </a:lnTo>
                    <a:lnTo>
                      <a:pt x="161" y="133"/>
                    </a:lnTo>
                    <a:lnTo>
                      <a:pt x="154" y="132"/>
                    </a:lnTo>
                    <a:lnTo>
                      <a:pt x="154" y="132"/>
                    </a:lnTo>
                    <a:lnTo>
                      <a:pt x="152" y="132"/>
                    </a:lnTo>
                    <a:lnTo>
                      <a:pt x="150" y="131"/>
                    </a:lnTo>
                    <a:lnTo>
                      <a:pt x="150" y="130"/>
                    </a:lnTo>
                    <a:lnTo>
                      <a:pt x="150" y="129"/>
                    </a:lnTo>
                    <a:lnTo>
                      <a:pt x="150" y="129"/>
                    </a:lnTo>
                    <a:lnTo>
                      <a:pt x="149" y="128"/>
                    </a:lnTo>
                    <a:lnTo>
                      <a:pt x="148" y="127"/>
                    </a:lnTo>
                    <a:lnTo>
                      <a:pt x="143" y="125"/>
                    </a:lnTo>
                    <a:lnTo>
                      <a:pt x="143" y="125"/>
                    </a:lnTo>
                    <a:lnTo>
                      <a:pt x="141" y="125"/>
                    </a:lnTo>
                    <a:lnTo>
                      <a:pt x="139" y="126"/>
                    </a:lnTo>
                    <a:lnTo>
                      <a:pt x="138" y="127"/>
                    </a:lnTo>
                    <a:lnTo>
                      <a:pt x="136" y="128"/>
                    </a:lnTo>
                    <a:lnTo>
                      <a:pt x="136" y="128"/>
                    </a:lnTo>
                    <a:lnTo>
                      <a:pt x="135" y="127"/>
                    </a:lnTo>
                    <a:lnTo>
                      <a:pt x="133" y="126"/>
                    </a:lnTo>
                    <a:lnTo>
                      <a:pt x="131" y="124"/>
                    </a:lnTo>
                    <a:lnTo>
                      <a:pt x="128" y="123"/>
                    </a:lnTo>
                    <a:lnTo>
                      <a:pt x="128" y="123"/>
                    </a:lnTo>
                    <a:lnTo>
                      <a:pt x="128" y="124"/>
                    </a:lnTo>
                    <a:lnTo>
                      <a:pt x="128" y="124"/>
                    </a:lnTo>
                    <a:lnTo>
                      <a:pt x="129" y="126"/>
                    </a:lnTo>
                    <a:lnTo>
                      <a:pt x="135" y="131"/>
                    </a:lnTo>
                    <a:lnTo>
                      <a:pt x="135" y="131"/>
                    </a:lnTo>
                    <a:lnTo>
                      <a:pt x="135" y="133"/>
                    </a:lnTo>
                    <a:lnTo>
                      <a:pt x="135" y="134"/>
                    </a:lnTo>
                    <a:lnTo>
                      <a:pt x="134" y="135"/>
                    </a:lnTo>
                    <a:lnTo>
                      <a:pt x="129" y="139"/>
                    </a:lnTo>
                    <a:lnTo>
                      <a:pt x="129" y="139"/>
                    </a:lnTo>
                    <a:lnTo>
                      <a:pt x="128" y="140"/>
                    </a:lnTo>
                    <a:lnTo>
                      <a:pt x="127" y="140"/>
                    </a:lnTo>
                    <a:lnTo>
                      <a:pt x="124" y="140"/>
                    </a:lnTo>
                    <a:lnTo>
                      <a:pt x="124" y="140"/>
                    </a:lnTo>
                    <a:lnTo>
                      <a:pt x="123" y="140"/>
                    </a:lnTo>
                    <a:lnTo>
                      <a:pt x="123" y="139"/>
                    </a:lnTo>
                    <a:lnTo>
                      <a:pt x="122" y="137"/>
                    </a:lnTo>
                    <a:lnTo>
                      <a:pt x="122" y="133"/>
                    </a:lnTo>
                    <a:lnTo>
                      <a:pt x="121" y="131"/>
                    </a:lnTo>
                    <a:lnTo>
                      <a:pt x="121" y="131"/>
                    </a:lnTo>
                    <a:lnTo>
                      <a:pt x="120" y="131"/>
                    </a:lnTo>
                    <a:lnTo>
                      <a:pt x="118" y="132"/>
                    </a:lnTo>
                    <a:lnTo>
                      <a:pt x="116" y="132"/>
                    </a:lnTo>
                    <a:lnTo>
                      <a:pt x="114" y="132"/>
                    </a:lnTo>
                    <a:lnTo>
                      <a:pt x="114" y="132"/>
                    </a:lnTo>
                    <a:lnTo>
                      <a:pt x="112" y="132"/>
                    </a:lnTo>
                    <a:lnTo>
                      <a:pt x="110" y="133"/>
                    </a:lnTo>
                    <a:lnTo>
                      <a:pt x="109" y="135"/>
                    </a:lnTo>
                    <a:lnTo>
                      <a:pt x="109" y="135"/>
                    </a:lnTo>
                    <a:lnTo>
                      <a:pt x="105" y="135"/>
                    </a:lnTo>
                    <a:lnTo>
                      <a:pt x="103" y="135"/>
                    </a:lnTo>
                    <a:lnTo>
                      <a:pt x="102" y="134"/>
                    </a:lnTo>
                    <a:lnTo>
                      <a:pt x="102" y="134"/>
                    </a:lnTo>
                    <a:lnTo>
                      <a:pt x="101" y="132"/>
                    </a:lnTo>
                    <a:lnTo>
                      <a:pt x="100" y="132"/>
                    </a:lnTo>
                    <a:lnTo>
                      <a:pt x="99" y="132"/>
                    </a:lnTo>
                    <a:lnTo>
                      <a:pt x="99" y="132"/>
                    </a:lnTo>
                    <a:lnTo>
                      <a:pt x="95" y="137"/>
                    </a:lnTo>
                    <a:lnTo>
                      <a:pt x="93" y="140"/>
                    </a:lnTo>
                    <a:lnTo>
                      <a:pt x="90" y="141"/>
                    </a:lnTo>
                    <a:lnTo>
                      <a:pt x="90" y="141"/>
                    </a:lnTo>
                    <a:lnTo>
                      <a:pt x="88" y="141"/>
                    </a:lnTo>
                    <a:lnTo>
                      <a:pt x="87" y="140"/>
                    </a:lnTo>
                    <a:lnTo>
                      <a:pt x="85" y="135"/>
                    </a:lnTo>
                    <a:lnTo>
                      <a:pt x="85" y="135"/>
                    </a:lnTo>
                    <a:lnTo>
                      <a:pt x="85" y="134"/>
                    </a:lnTo>
                    <a:lnTo>
                      <a:pt x="85" y="133"/>
                    </a:lnTo>
                    <a:lnTo>
                      <a:pt x="85" y="132"/>
                    </a:lnTo>
                    <a:lnTo>
                      <a:pt x="85" y="131"/>
                    </a:lnTo>
                    <a:lnTo>
                      <a:pt x="85" y="131"/>
                    </a:lnTo>
                    <a:lnTo>
                      <a:pt x="84" y="130"/>
                    </a:lnTo>
                    <a:lnTo>
                      <a:pt x="82" y="130"/>
                    </a:lnTo>
                    <a:lnTo>
                      <a:pt x="79" y="130"/>
                    </a:lnTo>
                    <a:lnTo>
                      <a:pt x="79" y="130"/>
                    </a:lnTo>
                    <a:lnTo>
                      <a:pt x="75" y="129"/>
                    </a:lnTo>
                    <a:lnTo>
                      <a:pt x="72" y="131"/>
                    </a:lnTo>
                    <a:lnTo>
                      <a:pt x="72" y="131"/>
                    </a:lnTo>
                    <a:lnTo>
                      <a:pt x="72" y="132"/>
                    </a:lnTo>
                    <a:lnTo>
                      <a:pt x="73" y="134"/>
                    </a:lnTo>
                    <a:lnTo>
                      <a:pt x="73" y="137"/>
                    </a:lnTo>
                    <a:lnTo>
                      <a:pt x="73" y="140"/>
                    </a:lnTo>
                    <a:lnTo>
                      <a:pt x="73" y="140"/>
                    </a:lnTo>
                    <a:lnTo>
                      <a:pt x="72" y="142"/>
                    </a:lnTo>
                    <a:lnTo>
                      <a:pt x="71" y="144"/>
                    </a:lnTo>
                    <a:lnTo>
                      <a:pt x="68" y="146"/>
                    </a:lnTo>
                    <a:lnTo>
                      <a:pt x="68" y="146"/>
                    </a:lnTo>
                    <a:lnTo>
                      <a:pt x="67" y="147"/>
                    </a:lnTo>
                    <a:lnTo>
                      <a:pt x="67" y="148"/>
                    </a:lnTo>
                    <a:lnTo>
                      <a:pt x="68" y="150"/>
                    </a:lnTo>
                    <a:lnTo>
                      <a:pt x="67" y="152"/>
                    </a:lnTo>
                    <a:lnTo>
                      <a:pt x="67" y="152"/>
                    </a:lnTo>
                    <a:lnTo>
                      <a:pt x="65" y="154"/>
                    </a:lnTo>
                    <a:lnTo>
                      <a:pt x="62" y="155"/>
                    </a:lnTo>
                    <a:lnTo>
                      <a:pt x="59" y="155"/>
                    </a:lnTo>
                    <a:lnTo>
                      <a:pt x="58" y="156"/>
                    </a:lnTo>
                    <a:lnTo>
                      <a:pt x="58" y="156"/>
                    </a:lnTo>
                    <a:lnTo>
                      <a:pt x="56" y="158"/>
                    </a:lnTo>
                    <a:lnTo>
                      <a:pt x="52" y="159"/>
                    </a:lnTo>
                    <a:lnTo>
                      <a:pt x="52" y="159"/>
                    </a:lnTo>
                    <a:lnTo>
                      <a:pt x="50" y="160"/>
                    </a:lnTo>
                    <a:lnTo>
                      <a:pt x="48" y="161"/>
                    </a:lnTo>
                    <a:lnTo>
                      <a:pt x="44" y="165"/>
                    </a:lnTo>
                    <a:lnTo>
                      <a:pt x="44" y="165"/>
                    </a:lnTo>
                    <a:lnTo>
                      <a:pt x="35" y="171"/>
                    </a:lnTo>
                    <a:lnTo>
                      <a:pt x="35" y="171"/>
                    </a:lnTo>
                    <a:lnTo>
                      <a:pt x="33" y="173"/>
                    </a:lnTo>
                    <a:lnTo>
                      <a:pt x="33" y="175"/>
                    </a:lnTo>
                    <a:lnTo>
                      <a:pt x="35" y="177"/>
                    </a:lnTo>
                    <a:lnTo>
                      <a:pt x="37" y="179"/>
                    </a:lnTo>
                    <a:lnTo>
                      <a:pt x="37" y="179"/>
                    </a:lnTo>
                    <a:lnTo>
                      <a:pt x="39" y="180"/>
                    </a:lnTo>
                    <a:lnTo>
                      <a:pt x="41" y="180"/>
                    </a:lnTo>
                    <a:lnTo>
                      <a:pt x="42" y="180"/>
                    </a:lnTo>
                    <a:lnTo>
                      <a:pt x="44" y="180"/>
                    </a:lnTo>
                    <a:lnTo>
                      <a:pt x="44" y="180"/>
                    </a:lnTo>
                    <a:lnTo>
                      <a:pt x="45" y="181"/>
                    </a:lnTo>
                    <a:lnTo>
                      <a:pt x="45" y="182"/>
                    </a:lnTo>
                    <a:lnTo>
                      <a:pt x="44" y="185"/>
                    </a:lnTo>
                    <a:lnTo>
                      <a:pt x="41" y="190"/>
                    </a:lnTo>
                    <a:lnTo>
                      <a:pt x="41" y="190"/>
                    </a:lnTo>
                    <a:lnTo>
                      <a:pt x="33" y="203"/>
                    </a:lnTo>
                    <a:lnTo>
                      <a:pt x="33" y="203"/>
                    </a:lnTo>
                    <a:lnTo>
                      <a:pt x="33" y="205"/>
                    </a:lnTo>
                    <a:lnTo>
                      <a:pt x="35" y="208"/>
                    </a:lnTo>
                    <a:lnTo>
                      <a:pt x="35" y="208"/>
                    </a:lnTo>
                    <a:lnTo>
                      <a:pt x="33" y="208"/>
                    </a:lnTo>
                    <a:lnTo>
                      <a:pt x="32" y="209"/>
                    </a:lnTo>
                    <a:lnTo>
                      <a:pt x="28" y="211"/>
                    </a:lnTo>
                    <a:lnTo>
                      <a:pt x="28" y="211"/>
                    </a:lnTo>
                    <a:lnTo>
                      <a:pt x="28" y="212"/>
                    </a:lnTo>
                    <a:lnTo>
                      <a:pt x="27" y="213"/>
                    </a:lnTo>
                    <a:lnTo>
                      <a:pt x="28" y="216"/>
                    </a:lnTo>
                    <a:lnTo>
                      <a:pt x="30" y="223"/>
                    </a:lnTo>
                    <a:lnTo>
                      <a:pt x="30" y="223"/>
                    </a:lnTo>
                    <a:lnTo>
                      <a:pt x="29" y="226"/>
                    </a:lnTo>
                    <a:lnTo>
                      <a:pt x="28" y="232"/>
                    </a:lnTo>
                    <a:lnTo>
                      <a:pt x="28" y="232"/>
                    </a:lnTo>
                    <a:lnTo>
                      <a:pt x="28" y="234"/>
                    </a:lnTo>
                    <a:lnTo>
                      <a:pt x="26" y="236"/>
                    </a:lnTo>
                    <a:lnTo>
                      <a:pt x="21" y="241"/>
                    </a:lnTo>
                    <a:lnTo>
                      <a:pt x="21" y="241"/>
                    </a:lnTo>
                    <a:lnTo>
                      <a:pt x="14" y="246"/>
                    </a:lnTo>
                    <a:lnTo>
                      <a:pt x="9" y="249"/>
                    </a:lnTo>
                    <a:lnTo>
                      <a:pt x="9" y="249"/>
                    </a:lnTo>
                    <a:lnTo>
                      <a:pt x="6" y="250"/>
                    </a:lnTo>
                    <a:lnTo>
                      <a:pt x="5" y="253"/>
                    </a:lnTo>
                    <a:lnTo>
                      <a:pt x="5" y="253"/>
                    </a:lnTo>
                    <a:lnTo>
                      <a:pt x="3" y="257"/>
                    </a:lnTo>
                    <a:lnTo>
                      <a:pt x="0" y="261"/>
                    </a:lnTo>
                    <a:lnTo>
                      <a:pt x="0" y="261"/>
                    </a:lnTo>
                    <a:lnTo>
                      <a:pt x="1" y="261"/>
                    </a:lnTo>
                    <a:lnTo>
                      <a:pt x="3" y="263"/>
                    </a:lnTo>
                    <a:lnTo>
                      <a:pt x="7" y="266"/>
                    </a:lnTo>
                    <a:lnTo>
                      <a:pt x="7" y="266"/>
                    </a:lnTo>
                    <a:lnTo>
                      <a:pt x="8" y="268"/>
                    </a:lnTo>
                    <a:lnTo>
                      <a:pt x="9" y="270"/>
                    </a:lnTo>
                    <a:lnTo>
                      <a:pt x="9" y="272"/>
                    </a:lnTo>
                    <a:lnTo>
                      <a:pt x="9" y="272"/>
                    </a:lnTo>
                    <a:lnTo>
                      <a:pt x="13" y="279"/>
                    </a:lnTo>
                    <a:lnTo>
                      <a:pt x="13" y="279"/>
                    </a:lnTo>
                    <a:lnTo>
                      <a:pt x="15" y="283"/>
                    </a:lnTo>
                    <a:lnTo>
                      <a:pt x="16" y="288"/>
                    </a:lnTo>
                    <a:lnTo>
                      <a:pt x="16" y="288"/>
                    </a:lnTo>
                    <a:lnTo>
                      <a:pt x="15" y="292"/>
                    </a:lnTo>
                    <a:lnTo>
                      <a:pt x="14" y="298"/>
                    </a:lnTo>
                    <a:lnTo>
                      <a:pt x="14" y="298"/>
                    </a:lnTo>
                    <a:lnTo>
                      <a:pt x="13" y="300"/>
                    </a:lnTo>
                    <a:lnTo>
                      <a:pt x="13" y="303"/>
                    </a:lnTo>
                    <a:lnTo>
                      <a:pt x="13" y="307"/>
                    </a:lnTo>
                    <a:lnTo>
                      <a:pt x="13" y="307"/>
                    </a:lnTo>
                    <a:lnTo>
                      <a:pt x="13" y="309"/>
                    </a:lnTo>
                    <a:lnTo>
                      <a:pt x="14" y="309"/>
                    </a:lnTo>
                    <a:lnTo>
                      <a:pt x="15" y="311"/>
                    </a:lnTo>
                    <a:lnTo>
                      <a:pt x="15" y="311"/>
                    </a:lnTo>
                    <a:lnTo>
                      <a:pt x="13" y="317"/>
                    </a:lnTo>
                    <a:lnTo>
                      <a:pt x="12" y="323"/>
                    </a:lnTo>
                    <a:lnTo>
                      <a:pt x="12" y="323"/>
                    </a:lnTo>
                    <a:lnTo>
                      <a:pt x="12" y="324"/>
                    </a:lnTo>
                    <a:lnTo>
                      <a:pt x="13" y="325"/>
                    </a:lnTo>
                    <a:lnTo>
                      <a:pt x="16" y="325"/>
                    </a:lnTo>
                    <a:lnTo>
                      <a:pt x="16" y="325"/>
                    </a:lnTo>
                    <a:lnTo>
                      <a:pt x="19" y="327"/>
                    </a:lnTo>
                    <a:lnTo>
                      <a:pt x="21" y="329"/>
                    </a:lnTo>
                    <a:lnTo>
                      <a:pt x="21" y="329"/>
                    </a:lnTo>
                    <a:lnTo>
                      <a:pt x="23" y="330"/>
                    </a:lnTo>
                    <a:lnTo>
                      <a:pt x="23" y="333"/>
                    </a:lnTo>
                    <a:lnTo>
                      <a:pt x="23" y="333"/>
                    </a:lnTo>
                    <a:lnTo>
                      <a:pt x="24" y="335"/>
                    </a:lnTo>
                    <a:lnTo>
                      <a:pt x="25" y="336"/>
                    </a:lnTo>
                    <a:lnTo>
                      <a:pt x="26" y="336"/>
                    </a:lnTo>
                    <a:lnTo>
                      <a:pt x="26" y="336"/>
                    </a:lnTo>
                    <a:lnTo>
                      <a:pt x="29" y="336"/>
                    </a:lnTo>
                    <a:lnTo>
                      <a:pt x="32" y="337"/>
                    </a:lnTo>
                    <a:lnTo>
                      <a:pt x="32" y="337"/>
                    </a:lnTo>
                    <a:lnTo>
                      <a:pt x="32" y="338"/>
                    </a:lnTo>
                    <a:lnTo>
                      <a:pt x="32" y="339"/>
                    </a:lnTo>
                    <a:lnTo>
                      <a:pt x="31" y="342"/>
                    </a:lnTo>
                    <a:lnTo>
                      <a:pt x="31" y="342"/>
                    </a:lnTo>
                    <a:lnTo>
                      <a:pt x="30" y="343"/>
                    </a:lnTo>
                    <a:lnTo>
                      <a:pt x="30" y="345"/>
                    </a:lnTo>
                    <a:lnTo>
                      <a:pt x="31" y="349"/>
                    </a:lnTo>
                    <a:lnTo>
                      <a:pt x="31" y="349"/>
                    </a:lnTo>
                    <a:lnTo>
                      <a:pt x="31" y="351"/>
                    </a:lnTo>
                    <a:lnTo>
                      <a:pt x="32" y="352"/>
                    </a:lnTo>
                    <a:lnTo>
                      <a:pt x="36" y="354"/>
                    </a:lnTo>
                    <a:lnTo>
                      <a:pt x="36" y="354"/>
                    </a:lnTo>
                    <a:lnTo>
                      <a:pt x="36" y="355"/>
                    </a:lnTo>
                    <a:lnTo>
                      <a:pt x="36" y="356"/>
                    </a:lnTo>
                    <a:lnTo>
                      <a:pt x="33" y="360"/>
                    </a:lnTo>
                    <a:lnTo>
                      <a:pt x="33" y="360"/>
                    </a:lnTo>
                    <a:lnTo>
                      <a:pt x="33" y="361"/>
                    </a:lnTo>
                    <a:lnTo>
                      <a:pt x="33" y="362"/>
                    </a:lnTo>
                    <a:lnTo>
                      <a:pt x="36" y="365"/>
                    </a:lnTo>
                    <a:lnTo>
                      <a:pt x="38" y="367"/>
                    </a:lnTo>
                    <a:lnTo>
                      <a:pt x="39" y="369"/>
                    </a:lnTo>
                    <a:lnTo>
                      <a:pt x="39" y="369"/>
                    </a:lnTo>
                    <a:lnTo>
                      <a:pt x="39" y="372"/>
                    </a:lnTo>
                    <a:lnTo>
                      <a:pt x="38" y="374"/>
                    </a:lnTo>
                    <a:lnTo>
                      <a:pt x="38" y="374"/>
                    </a:lnTo>
                    <a:lnTo>
                      <a:pt x="38" y="376"/>
                    </a:lnTo>
                    <a:lnTo>
                      <a:pt x="40" y="377"/>
                    </a:lnTo>
                    <a:lnTo>
                      <a:pt x="42" y="378"/>
                    </a:lnTo>
                    <a:lnTo>
                      <a:pt x="42" y="378"/>
                    </a:lnTo>
                    <a:lnTo>
                      <a:pt x="43" y="379"/>
                    </a:lnTo>
                    <a:lnTo>
                      <a:pt x="44" y="379"/>
                    </a:lnTo>
                    <a:lnTo>
                      <a:pt x="46" y="378"/>
                    </a:lnTo>
                    <a:lnTo>
                      <a:pt x="46" y="378"/>
                    </a:lnTo>
                    <a:lnTo>
                      <a:pt x="48" y="379"/>
                    </a:lnTo>
                    <a:lnTo>
                      <a:pt x="49" y="380"/>
                    </a:lnTo>
                    <a:lnTo>
                      <a:pt x="49" y="380"/>
                    </a:lnTo>
                    <a:lnTo>
                      <a:pt x="49" y="380"/>
                    </a:lnTo>
                    <a:lnTo>
                      <a:pt x="50" y="380"/>
                    </a:lnTo>
                    <a:lnTo>
                      <a:pt x="53" y="380"/>
                    </a:lnTo>
                    <a:lnTo>
                      <a:pt x="53" y="380"/>
                    </a:lnTo>
                    <a:lnTo>
                      <a:pt x="56" y="380"/>
                    </a:lnTo>
                    <a:lnTo>
                      <a:pt x="59" y="380"/>
                    </a:lnTo>
                    <a:lnTo>
                      <a:pt x="59" y="380"/>
                    </a:lnTo>
                    <a:lnTo>
                      <a:pt x="60" y="382"/>
                    </a:lnTo>
                    <a:lnTo>
                      <a:pt x="59" y="383"/>
                    </a:lnTo>
                    <a:lnTo>
                      <a:pt x="56" y="386"/>
                    </a:lnTo>
                    <a:lnTo>
                      <a:pt x="56" y="386"/>
                    </a:lnTo>
                    <a:lnTo>
                      <a:pt x="56" y="387"/>
                    </a:lnTo>
                    <a:lnTo>
                      <a:pt x="56" y="388"/>
                    </a:lnTo>
                    <a:lnTo>
                      <a:pt x="58" y="390"/>
                    </a:lnTo>
                    <a:lnTo>
                      <a:pt x="58" y="390"/>
                    </a:lnTo>
                    <a:lnTo>
                      <a:pt x="60" y="391"/>
                    </a:lnTo>
                    <a:lnTo>
                      <a:pt x="61" y="391"/>
                    </a:lnTo>
                    <a:lnTo>
                      <a:pt x="65" y="390"/>
                    </a:lnTo>
                    <a:lnTo>
                      <a:pt x="65" y="390"/>
                    </a:lnTo>
                    <a:lnTo>
                      <a:pt x="68" y="388"/>
                    </a:lnTo>
                    <a:lnTo>
                      <a:pt x="72" y="388"/>
                    </a:lnTo>
                    <a:lnTo>
                      <a:pt x="72" y="388"/>
                    </a:lnTo>
                    <a:lnTo>
                      <a:pt x="71" y="385"/>
                    </a:lnTo>
                    <a:lnTo>
                      <a:pt x="71" y="385"/>
                    </a:lnTo>
                    <a:lnTo>
                      <a:pt x="71" y="383"/>
                    </a:lnTo>
                    <a:lnTo>
                      <a:pt x="70" y="381"/>
                    </a:lnTo>
                    <a:lnTo>
                      <a:pt x="70" y="381"/>
                    </a:lnTo>
                    <a:lnTo>
                      <a:pt x="69" y="379"/>
                    </a:lnTo>
                    <a:lnTo>
                      <a:pt x="68" y="377"/>
                    </a:lnTo>
                    <a:lnTo>
                      <a:pt x="69" y="373"/>
                    </a:lnTo>
                    <a:lnTo>
                      <a:pt x="69" y="373"/>
                    </a:lnTo>
                    <a:lnTo>
                      <a:pt x="71" y="369"/>
                    </a:lnTo>
                    <a:lnTo>
                      <a:pt x="74" y="366"/>
                    </a:lnTo>
                    <a:lnTo>
                      <a:pt x="74" y="366"/>
                    </a:lnTo>
                    <a:lnTo>
                      <a:pt x="82" y="360"/>
                    </a:lnTo>
                    <a:lnTo>
                      <a:pt x="82" y="360"/>
                    </a:lnTo>
                    <a:lnTo>
                      <a:pt x="87" y="353"/>
                    </a:lnTo>
                    <a:lnTo>
                      <a:pt x="87" y="353"/>
                    </a:lnTo>
                    <a:lnTo>
                      <a:pt x="91" y="350"/>
                    </a:lnTo>
                    <a:lnTo>
                      <a:pt x="94" y="347"/>
                    </a:lnTo>
                    <a:lnTo>
                      <a:pt x="94" y="347"/>
                    </a:lnTo>
                    <a:lnTo>
                      <a:pt x="97" y="343"/>
                    </a:lnTo>
                    <a:lnTo>
                      <a:pt x="101" y="340"/>
                    </a:lnTo>
                    <a:lnTo>
                      <a:pt x="101" y="340"/>
                    </a:lnTo>
                    <a:lnTo>
                      <a:pt x="102" y="338"/>
                    </a:lnTo>
                    <a:lnTo>
                      <a:pt x="103" y="336"/>
                    </a:lnTo>
                    <a:lnTo>
                      <a:pt x="103" y="336"/>
                    </a:lnTo>
                    <a:lnTo>
                      <a:pt x="104" y="331"/>
                    </a:lnTo>
                    <a:lnTo>
                      <a:pt x="105" y="334"/>
                    </a:lnTo>
                    <a:lnTo>
                      <a:pt x="110" y="332"/>
                    </a:lnTo>
                    <a:lnTo>
                      <a:pt x="108" y="330"/>
                    </a:lnTo>
                    <a:lnTo>
                      <a:pt x="107" y="331"/>
                    </a:lnTo>
                    <a:lnTo>
                      <a:pt x="107" y="330"/>
                    </a:lnTo>
                    <a:lnTo>
                      <a:pt x="111" y="328"/>
                    </a:lnTo>
                    <a:lnTo>
                      <a:pt x="112" y="331"/>
                    </a:lnTo>
                    <a:lnTo>
                      <a:pt x="113" y="330"/>
                    </a:lnTo>
                    <a:lnTo>
                      <a:pt x="111" y="325"/>
                    </a:lnTo>
                    <a:lnTo>
                      <a:pt x="117" y="323"/>
                    </a:lnTo>
                    <a:lnTo>
                      <a:pt x="117" y="324"/>
                    </a:lnTo>
                    <a:lnTo>
                      <a:pt x="115" y="325"/>
                    </a:lnTo>
                    <a:lnTo>
                      <a:pt x="116" y="328"/>
                    </a:lnTo>
                    <a:lnTo>
                      <a:pt x="120" y="328"/>
                    </a:lnTo>
                    <a:lnTo>
                      <a:pt x="121" y="322"/>
                    </a:lnTo>
                    <a:lnTo>
                      <a:pt x="133" y="320"/>
                    </a:lnTo>
                    <a:lnTo>
                      <a:pt x="132" y="322"/>
                    </a:lnTo>
                    <a:lnTo>
                      <a:pt x="137" y="322"/>
                    </a:lnTo>
                    <a:lnTo>
                      <a:pt x="136" y="324"/>
                    </a:lnTo>
                    <a:lnTo>
                      <a:pt x="141" y="325"/>
                    </a:lnTo>
                    <a:lnTo>
                      <a:pt x="142" y="323"/>
                    </a:lnTo>
                    <a:lnTo>
                      <a:pt x="145" y="324"/>
                    </a:lnTo>
                    <a:lnTo>
                      <a:pt x="143" y="327"/>
                    </a:lnTo>
                    <a:lnTo>
                      <a:pt x="151" y="330"/>
                    </a:lnTo>
                    <a:lnTo>
                      <a:pt x="155" y="324"/>
                    </a:lnTo>
                    <a:lnTo>
                      <a:pt x="166" y="324"/>
                    </a:lnTo>
                    <a:lnTo>
                      <a:pt x="171" y="322"/>
                    </a:lnTo>
                    <a:lnTo>
                      <a:pt x="171" y="324"/>
                    </a:lnTo>
                    <a:lnTo>
                      <a:pt x="171" y="324"/>
                    </a:lnTo>
                    <a:lnTo>
                      <a:pt x="169" y="325"/>
                    </a:lnTo>
                    <a:lnTo>
                      <a:pt x="168" y="327"/>
                    </a:lnTo>
                    <a:lnTo>
                      <a:pt x="168" y="328"/>
                    </a:lnTo>
                    <a:lnTo>
                      <a:pt x="168" y="328"/>
                    </a:lnTo>
                    <a:lnTo>
                      <a:pt x="168" y="328"/>
                    </a:lnTo>
                    <a:lnTo>
                      <a:pt x="168" y="329"/>
                    </a:lnTo>
                    <a:lnTo>
                      <a:pt x="167" y="330"/>
                    </a:lnTo>
                    <a:lnTo>
                      <a:pt x="167" y="330"/>
                    </a:lnTo>
                    <a:lnTo>
                      <a:pt x="166" y="330"/>
                    </a:lnTo>
                    <a:lnTo>
                      <a:pt x="164" y="329"/>
                    </a:lnTo>
                    <a:lnTo>
                      <a:pt x="164" y="329"/>
                    </a:lnTo>
                    <a:lnTo>
                      <a:pt x="163" y="330"/>
                    </a:lnTo>
                    <a:lnTo>
                      <a:pt x="161" y="331"/>
                    </a:lnTo>
                    <a:lnTo>
                      <a:pt x="161" y="334"/>
                    </a:lnTo>
                    <a:lnTo>
                      <a:pt x="161" y="334"/>
                    </a:lnTo>
                    <a:lnTo>
                      <a:pt x="161" y="335"/>
                    </a:lnTo>
                    <a:lnTo>
                      <a:pt x="163" y="335"/>
                    </a:lnTo>
                    <a:lnTo>
                      <a:pt x="166" y="334"/>
                    </a:lnTo>
                    <a:lnTo>
                      <a:pt x="166" y="334"/>
                    </a:lnTo>
                    <a:lnTo>
                      <a:pt x="167" y="334"/>
                    </a:lnTo>
                    <a:lnTo>
                      <a:pt x="167" y="335"/>
                    </a:lnTo>
                    <a:lnTo>
                      <a:pt x="166" y="337"/>
                    </a:lnTo>
                    <a:lnTo>
                      <a:pt x="166" y="337"/>
                    </a:lnTo>
                    <a:lnTo>
                      <a:pt x="165" y="341"/>
                    </a:lnTo>
                    <a:lnTo>
                      <a:pt x="163" y="343"/>
                    </a:lnTo>
                    <a:lnTo>
                      <a:pt x="163" y="343"/>
                    </a:lnTo>
                    <a:lnTo>
                      <a:pt x="164" y="345"/>
                    </a:lnTo>
                    <a:lnTo>
                      <a:pt x="165" y="347"/>
                    </a:lnTo>
                    <a:lnTo>
                      <a:pt x="169" y="352"/>
                    </a:lnTo>
                    <a:lnTo>
                      <a:pt x="169" y="352"/>
                    </a:lnTo>
                    <a:lnTo>
                      <a:pt x="171" y="355"/>
                    </a:lnTo>
                    <a:lnTo>
                      <a:pt x="170" y="358"/>
                    </a:lnTo>
                    <a:lnTo>
                      <a:pt x="170" y="358"/>
                    </a:lnTo>
                    <a:lnTo>
                      <a:pt x="170" y="363"/>
                    </a:lnTo>
                    <a:lnTo>
                      <a:pt x="170" y="363"/>
                    </a:lnTo>
                    <a:lnTo>
                      <a:pt x="170" y="364"/>
                    </a:lnTo>
                    <a:lnTo>
                      <a:pt x="170" y="368"/>
                    </a:lnTo>
                    <a:lnTo>
                      <a:pt x="170" y="368"/>
                    </a:lnTo>
                    <a:lnTo>
                      <a:pt x="170" y="368"/>
                    </a:lnTo>
                    <a:lnTo>
                      <a:pt x="172" y="369"/>
                    </a:lnTo>
                    <a:lnTo>
                      <a:pt x="175" y="370"/>
                    </a:lnTo>
                    <a:lnTo>
                      <a:pt x="175" y="370"/>
                    </a:lnTo>
                    <a:lnTo>
                      <a:pt x="176" y="370"/>
                    </a:lnTo>
                    <a:lnTo>
                      <a:pt x="175" y="371"/>
                    </a:lnTo>
                    <a:lnTo>
                      <a:pt x="173" y="373"/>
                    </a:lnTo>
                    <a:lnTo>
                      <a:pt x="173" y="373"/>
                    </a:lnTo>
                    <a:lnTo>
                      <a:pt x="173" y="374"/>
                    </a:lnTo>
                    <a:lnTo>
                      <a:pt x="174" y="374"/>
                    </a:lnTo>
                    <a:lnTo>
                      <a:pt x="178" y="374"/>
                    </a:lnTo>
                    <a:lnTo>
                      <a:pt x="178" y="374"/>
                    </a:lnTo>
                    <a:lnTo>
                      <a:pt x="182" y="375"/>
                    </a:lnTo>
                    <a:lnTo>
                      <a:pt x="182" y="375"/>
                    </a:lnTo>
                    <a:lnTo>
                      <a:pt x="183" y="376"/>
                    </a:lnTo>
                    <a:lnTo>
                      <a:pt x="183" y="377"/>
                    </a:lnTo>
                    <a:lnTo>
                      <a:pt x="183" y="377"/>
                    </a:lnTo>
                    <a:lnTo>
                      <a:pt x="181" y="379"/>
                    </a:lnTo>
                    <a:lnTo>
                      <a:pt x="178" y="380"/>
                    </a:lnTo>
                    <a:lnTo>
                      <a:pt x="178" y="380"/>
                    </a:lnTo>
                    <a:lnTo>
                      <a:pt x="176" y="381"/>
                    </a:lnTo>
                    <a:lnTo>
                      <a:pt x="175" y="383"/>
                    </a:lnTo>
                    <a:lnTo>
                      <a:pt x="175" y="383"/>
                    </a:lnTo>
                    <a:lnTo>
                      <a:pt x="175" y="385"/>
                    </a:lnTo>
                    <a:lnTo>
                      <a:pt x="176" y="385"/>
                    </a:lnTo>
                    <a:lnTo>
                      <a:pt x="178" y="387"/>
                    </a:lnTo>
                    <a:lnTo>
                      <a:pt x="178" y="387"/>
                    </a:lnTo>
                    <a:lnTo>
                      <a:pt x="179" y="394"/>
                    </a:lnTo>
                    <a:lnTo>
                      <a:pt x="179" y="394"/>
                    </a:lnTo>
                    <a:lnTo>
                      <a:pt x="181" y="394"/>
                    </a:lnTo>
                    <a:lnTo>
                      <a:pt x="185" y="393"/>
                    </a:lnTo>
                    <a:lnTo>
                      <a:pt x="193" y="387"/>
                    </a:lnTo>
                    <a:lnTo>
                      <a:pt x="193" y="387"/>
                    </a:lnTo>
                    <a:lnTo>
                      <a:pt x="196" y="385"/>
                    </a:lnTo>
                    <a:lnTo>
                      <a:pt x="197" y="382"/>
                    </a:lnTo>
                    <a:lnTo>
                      <a:pt x="198" y="379"/>
                    </a:lnTo>
                    <a:lnTo>
                      <a:pt x="198" y="379"/>
                    </a:lnTo>
                    <a:lnTo>
                      <a:pt x="201" y="380"/>
                    </a:lnTo>
                    <a:lnTo>
                      <a:pt x="201" y="380"/>
                    </a:lnTo>
                    <a:lnTo>
                      <a:pt x="202" y="381"/>
                    </a:lnTo>
                    <a:lnTo>
                      <a:pt x="203" y="382"/>
                    </a:lnTo>
                    <a:lnTo>
                      <a:pt x="204" y="385"/>
                    </a:lnTo>
                    <a:lnTo>
                      <a:pt x="204" y="385"/>
                    </a:lnTo>
                    <a:lnTo>
                      <a:pt x="205" y="387"/>
                    </a:lnTo>
                    <a:lnTo>
                      <a:pt x="207" y="387"/>
                    </a:lnTo>
                    <a:lnTo>
                      <a:pt x="207" y="387"/>
                    </a:lnTo>
                    <a:lnTo>
                      <a:pt x="210" y="390"/>
                    </a:lnTo>
                    <a:lnTo>
                      <a:pt x="214" y="392"/>
                    </a:lnTo>
                    <a:lnTo>
                      <a:pt x="214" y="392"/>
                    </a:lnTo>
                    <a:lnTo>
                      <a:pt x="216" y="392"/>
                    </a:lnTo>
                    <a:lnTo>
                      <a:pt x="218" y="391"/>
                    </a:lnTo>
                    <a:lnTo>
                      <a:pt x="219" y="388"/>
                    </a:lnTo>
                    <a:lnTo>
                      <a:pt x="220" y="387"/>
                    </a:lnTo>
                    <a:lnTo>
                      <a:pt x="220" y="387"/>
                    </a:lnTo>
                    <a:lnTo>
                      <a:pt x="220" y="386"/>
                    </a:lnTo>
                    <a:lnTo>
                      <a:pt x="221" y="385"/>
                    </a:lnTo>
                    <a:lnTo>
                      <a:pt x="223" y="385"/>
                    </a:lnTo>
                    <a:lnTo>
                      <a:pt x="223" y="385"/>
                    </a:lnTo>
                    <a:lnTo>
                      <a:pt x="231" y="383"/>
                    </a:lnTo>
                    <a:lnTo>
                      <a:pt x="231" y="383"/>
                    </a:lnTo>
                    <a:lnTo>
                      <a:pt x="232" y="382"/>
                    </a:lnTo>
                    <a:lnTo>
                      <a:pt x="234" y="380"/>
                    </a:lnTo>
                    <a:lnTo>
                      <a:pt x="234" y="380"/>
                    </a:lnTo>
                    <a:lnTo>
                      <a:pt x="235" y="378"/>
                    </a:lnTo>
                    <a:lnTo>
                      <a:pt x="236" y="377"/>
                    </a:lnTo>
                    <a:lnTo>
                      <a:pt x="239" y="377"/>
                    </a:lnTo>
                    <a:lnTo>
                      <a:pt x="239" y="377"/>
                    </a:lnTo>
                    <a:lnTo>
                      <a:pt x="244" y="375"/>
                    </a:lnTo>
                    <a:lnTo>
                      <a:pt x="249" y="374"/>
                    </a:lnTo>
                    <a:lnTo>
                      <a:pt x="249" y="374"/>
                    </a:lnTo>
                    <a:lnTo>
                      <a:pt x="251" y="374"/>
                    </a:lnTo>
                    <a:lnTo>
                      <a:pt x="253" y="375"/>
                    </a:lnTo>
                    <a:lnTo>
                      <a:pt x="253" y="375"/>
                    </a:lnTo>
                    <a:lnTo>
                      <a:pt x="255" y="375"/>
                    </a:lnTo>
                    <a:lnTo>
                      <a:pt x="255" y="374"/>
                    </a:lnTo>
                    <a:lnTo>
                      <a:pt x="255" y="373"/>
                    </a:lnTo>
                    <a:lnTo>
                      <a:pt x="255" y="373"/>
                    </a:lnTo>
                    <a:lnTo>
                      <a:pt x="256" y="371"/>
                    </a:lnTo>
                    <a:lnTo>
                      <a:pt x="260" y="370"/>
                    </a:lnTo>
                    <a:lnTo>
                      <a:pt x="260" y="370"/>
                    </a:lnTo>
                    <a:lnTo>
                      <a:pt x="261" y="369"/>
                    </a:lnTo>
                    <a:lnTo>
                      <a:pt x="261" y="369"/>
                    </a:lnTo>
                    <a:lnTo>
                      <a:pt x="258" y="367"/>
                    </a:lnTo>
                    <a:lnTo>
                      <a:pt x="258" y="367"/>
                    </a:lnTo>
                    <a:lnTo>
                      <a:pt x="256" y="367"/>
                    </a:lnTo>
                    <a:lnTo>
                      <a:pt x="253" y="367"/>
                    </a:lnTo>
                    <a:lnTo>
                      <a:pt x="253" y="367"/>
                    </a:lnTo>
                    <a:lnTo>
                      <a:pt x="253" y="367"/>
                    </a:lnTo>
                    <a:lnTo>
                      <a:pt x="254" y="366"/>
                    </a:lnTo>
                    <a:lnTo>
                      <a:pt x="255" y="365"/>
                    </a:lnTo>
                    <a:lnTo>
                      <a:pt x="255" y="365"/>
                    </a:lnTo>
                    <a:lnTo>
                      <a:pt x="255" y="364"/>
                    </a:lnTo>
                    <a:lnTo>
                      <a:pt x="255" y="362"/>
                    </a:lnTo>
                    <a:lnTo>
                      <a:pt x="255" y="362"/>
                    </a:lnTo>
                    <a:lnTo>
                      <a:pt x="255" y="360"/>
                    </a:lnTo>
                    <a:lnTo>
                      <a:pt x="256" y="359"/>
                    </a:lnTo>
                    <a:lnTo>
                      <a:pt x="256" y="359"/>
                    </a:lnTo>
                    <a:lnTo>
                      <a:pt x="260" y="360"/>
                    </a:lnTo>
                    <a:lnTo>
                      <a:pt x="265" y="361"/>
                    </a:lnTo>
                    <a:lnTo>
                      <a:pt x="265" y="361"/>
                    </a:lnTo>
                    <a:lnTo>
                      <a:pt x="266" y="361"/>
                    </a:lnTo>
                    <a:lnTo>
                      <a:pt x="266" y="361"/>
                    </a:lnTo>
                    <a:lnTo>
                      <a:pt x="266" y="360"/>
                    </a:lnTo>
                    <a:lnTo>
                      <a:pt x="267" y="359"/>
                    </a:lnTo>
                    <a:lnTo>
                      <a:pt x="267" y="359"/>
                    </a:lnTo>
                    <a:lnTo>
                      <a:pt x="268" y="356"/>
                    </a:lnTo>
                    <a:lnTo>
                      <a:pt x="269" y="353"/>
                    </a:lnTo>
                    <a:lnTo>
                      <a:pt x="270" y="347"/>
                    </a:lnTo>
                    <a:lnTo>
                      <a:pt x="270" y="347"/>
                    </a:lnTo>
                    <a:lnTo>
                      <a:pt x="273" y="344"/>
                    </a:lnTo>
                    <a:lnTo>
                      <a:pt x="276" y="343"/>
                    </a:lnTo>
                    <a:lnTo>
                      <a:pt x="276" y="343"/>
                    </a:lnTo>
                    <a:lnTo>
                      <a:pt x="279" y="343"/>
                    </a:lnTo>
                    <a:lnTo>
                      <a:pt x="281" y="344"/>
                    </a:lnTo>
                    <a:lnTo>
                      <a:pt x="281" y="344"/>
                    </a:lnTo>
                    <a:lnTo>
                      <a:pt x="282" y="345"/>
                    </a:lnTo>
                    <a:lnTo>
                      <a:pt x="282" y="346"/>
                    </a:lnTo>
                    <a:lnTo>
                      <a:pt x="283" y="347"/>
                    </a:lnTo>
                    <a:lnTo>
                      <a:pt x="283" y="348"/>
                    </a:lnTo>
                    <a:lnTo>
                      <a:pt x="283" y="348"/>
                    </a:lnTo>
                    <a:lnTo>
                      <a:pt x="286" y="350"/>
                    </a:lnTo>
                    <a:lnTo>
                      <a:pt x="287" y="351"/>
                    </a:lnTo>
                    <a:lnTo>
                      <a:pt x="287" y="351"/>
                    </a:lnTo>
                    <a:lnTo>
                      <a:pt x="288" y="350"/>
                    </a:lnTo>
                    <a:lnTo>
                      <a:pt x="289" y="349"/>
                    </a:lnTo>
                    <a:lnTo>
                      <a:pt x="292" y="347"/>
                    </a:lnTo>
                    <a:lnTo>
                      <a:pt x="292" y="347"/>
                    </a:lnTo>
                    <a:lnTo>
                      <a:pt x="293" y="346"/>
                    </a:lnTo>
                    <a:lnTo>
                      <a:pt x="294" y="346"/>
                    </a:lnTo>
                    <a:lnTo>
                      <a:pt x="296" y="346"/>
                    </a:lnTo>
                    <a:lnTo>
                      <a:pt x="297" y="345"/>
                    </a:lnTo>
                    <a:lnTo>
                      <a:pt x="297" y="345"/>
                    </a:lnTo>
                    <a:lnTo>
                      <a:pt x="298" y="344"/>
                    </a:lnTo>
                    <a:lnTo>
                      <a:pt x="297" y="343"/>
                    </a:lnTo>
                    <a:lnTo>
                      <a:pt x="295" y="341"/>
                    </a:lnTo>
                    <a:lnTo>
                      <a:pt x="295" y="341"/>
                    </a:lnTo>
                    <a:lnTo>
                      <a:pt x="295" y="341"/>
                    </a:lnTo>
                    <a:lnTo>
                      <a:pt x="295" y="341"/>
                    </a:lnTo>
                    <a:lnTo>
                      <a:pt x="297" y="341"/>
                    </a:lnTo>
                    <a:lnTo>
                      <a:pt x="301" y="341"/>
                    </a:lnTo>
                    <a:lnTo>
                      <a:pt x="301" y="341"/>
                    </a:lnTo>
                    <a:lnTo>
                      <a:pt x="302" y="341"/>
                    </a:lnTo>
                    <a:lnTo>
                      <a:pt x="302" y="340"/>
                    </a:lnTo>
                    <a:lnTo>
                      <a:pt x="302" y="337"/>
                    </a:lnTo>
                    <a:lnTo>
                      <a:pt x="302" y="337"/>
                    </a:lnTo>
                    <a:lnTo>
                      <a:pt x="303" y="336"/>
                    </a:lnTo>
                    <a:lnTo>
                      <a:pt x="304" y="336"/>
                    </a:lnTo>
                    <a:lnTo>
                      <a:pt x="307" y="336"/>
                    </a:lnTo>
                    <a:lnTo>
                      <a:pt x="307" y="336"/>
                    </a:lnTo>
                    <a:lnTo>
                      <a:pt x="310" y="336"/>
                    </a:lnTo>
                    <a:lnTo>
                      <a:pt x="312" y="335"/>
                    </a:lnTo>
                    <a:lnTo>
                      <a:pt x="312" y="335"/>
                    </a:lnTo>
                    <a:lnTo>
                      <a:pt x="313" y="336"/>
                    </a:lnTo>
                    <a:lnTo>
                      <a:pt x="314" y="337"/>
                    </a:lnTo>
                    <a:lnTo>
                      <a:pt x="315" y="337"/>
                    </a:lnTo>
                    <a:lnTo>
                      <a:pt x="315" y="337"/>
                    </a:lnTo>
                    <a:lnTo>
                      <a:pt x="322" y="333"/>
                    </a:lnTo>
                    <a:lnTo>
                      <a:pt x="322" y="333"/>
                    </a:lnTo>
                    <a:lnTo>
                      <a:pt x="324" y="331"/>
                    </a:lnTo>
                    <a:lnTo>
                      <a:pt x="326" y="330"/>
                    </a:lnTo>
                    <a:lnTo>
                      <a:pt x="326" y="330"/>
                    </a:lnTo>
                    <a:lnTo>
                      <a:pt x="327" y="330"/>
                    </a:lnTo>
                    <a:lnTo>
                      <a:pt x="329" y="332"/>
                    </a:lnTo>
                    <a:lnTo>
                      <a:pt x="332" y="334"/>
                    </a:lnTo>
                    <a:lnTo>
                      <a:pt x="332" y="334"/>
                    </a:lnTo>
                    <a:lnTo>
                      <a:pt x="340" y="333"/>
                    </a:lnTo>
                    <a:lnTo>
                      <a:pt x="340" y="333"/>
                    </a:lnTo>
                    <a:lnTo>
                      <a:pt x="342" y="333"/>
                    </a:lnTo>
                    <a:lnTo>
                      <a:pt x="343" y="334"/>
                    </a:lnTo>
                    <a:lnTo>
                      <a:pt x="347" y="336"/>
                    </a:lnTo>
                    <a:lnTo>
                      <a:pt x="347" y="336"/>
                    </a:lnTo>
                    <a:lnTo>
                      <a:pt x="348" y="336"/>
                    </a:lnTo>
                    <a:lnTo>
                      <a:pt x="349" y="336"/>
                    </a:lnTo>
                    <a:lnTo>
                      <a:pt x="351" y="335"/>
                    </a:lnTo>
                    <a:lnTo>
                      <a:pt x="351" y="335"/>
                    </a:lnTo>
                    <a:lnTo>
                      <a:pt x="360" y="331"/>
                    </a:lnTo>
                    <a:lnTo>
                      <a:pt x="360" y="331"/>
                    </a:lnTo>
                    <a:lnTo>
                      <a:pt x="362" y="330"/>
                    </a:lnTo>
                    <a:lnTo>
                      <a:pt x="366" y="330"/>
                    </a:lnTo>
                    <a:lnTo>
                      <a:pt x="366" y="330"/>
                    </a:lnTo>
                    <a:lnTo>
                      <a:pt x="369" y="329"/>
                    </a:lnTo>
                    <a:lnTo>
                      <a:pt x="372" y="328"/>
                    </a:lnTo>
                    <a:lnTo>
                      <a:pt x="372" y="328"/>
                    </a:lnTo>
                    <a:lnTo>
                      <a:pt x="373" y="325"/>
                    </a:lnTo>
                    <a:lnTo>
                      <a:pt x="373" y="323"/>
                    </a:lnTo>
                    <a:lnTo>
                      <a:pt x="374" y="318"/>
                    </a:lnTo>
                    <a:lnTo>
                      <a:pt x="374" y="318"/>
                    </a:lnTo>
                    <a:lnTo>
                      <a:pt x="374" y="315"/>
                    </a:lnTo>
                    <a:lnTo>
                      <a:pt x="373" y="312"/>
                    </a:lnTo>
                    <a:lnTo>
                      <a:pt x="373" y="312"/>
                    </a:lnTo>
                    <a:lnTo>
                      <a:pt x="372" y="311"/>
                    </a:lnTo>
                    <a:lnTo>
                      <a:pt x="370" y="310"/>
                    </a:lnTo>
                    <a:lnTo>
                      <a:pt x="368" y="309"/>
                    </a:lnTo>
                    <a:lnTo>
                      <a:pt x="366" y="308"/>
                    </a:lnTo>
                    <a:lnTo>
                      <a:pt x="366" y="308"/>
                    </a:lnTo>
                    <a:lnTo>
                      <a:pt x="365" y="307"/>
                    </a:lnTo>
                    <a:lnTo>
                      <a:pt x="366" y="307"/>
                    </a:lnTo>
                    <a:lnTo>
                      <a:pt x="369" y="308"/>
                    </a:lnTo>
                    <a:lnTo>
                      <a:pt x="372" y="309"/>
                    </a:lnTo>
                    <a:lnTo>
                      <a:pt x="373" y="309"/>
                    </a:lnTo>
                    <a:lnTo>
                      <a:pt x="373" y="309"/>
                    </a:lnTo>
                    <a:lnTo>
                      <a:pt x="371" y="306"/>
                    </a:lnTo>
                    <a:lnTo>
                      <a:pt x="371" y="306"/>
                    </a:lnTo>
                    <a:lnTo>
                      <a:pt x="372" y="305"/>
                    </a:lnTo>
                    <a:lnTo>
                      <a:pt x="372" y="305"/>
                    </a:lnTo>
                    <a:lnTo>
                      <a:pt x="375" y="306"/>
                    </a:lnTo>
                    <a:lnTo>
                      <a:pt x="379" y="309"/>
                    </a:lnTo>
                    <a:lnTo>
                      <a:pt x="379" y="309"/>
                    </a:lnTo>
                    <a:lnTo>
                      <a:pt x="382" y="311"/>
                    </a:lnTo>
                    <a:lnTo>
                      <a:pt x="385" y="313"/>
                    </a:lnTo>
                    <a:lnTo>
                      <a:pt x="385" y="313"/>
                    </a:lnTo>
                    <a:lnTo>
                      <a:pt x="388" y="313"/>
                    </a:lnTo>
                    <a:lnTo>
                      <a:pt x="389" y="311"/>
                    </a:lnTo>
                    <a:lnTo>
                      <a:pt x="392" y="309"/>
                    </a:lnTo>
                    <a:lnTo>
                      <a:pt x="392" y="309"/>
                    </a:lnTo>
                    <a:lnTo>
                      <a:pt x="394" y="308"/>
                    </a:lnTo>
                    <a:lnTo>
                      <a:pt x="397" y="308"/>
                    </a:lnTo>
                    <a:lnTo>
                      <a:pt x="397" y="308"/>
                    </a:lnTo>
                    <a:lnTo>
                      <a:pt x="399" y="307"/>
                    </a:lnTo>
                    <a:lnTo>
                      <a:pt x="402" y="305"/>
                    </a:lnTo>
                    <a:lnTo>
                      <a:pt x="402" y="305"/>
                    </a:lnTo>
                    <a:lnTo>
                      <a:pt x="405" y="303"/>
                    </a:lnTo>
                    <a:lnTo>
                      <a:pt x="409" y="302"/>
                    </a:lnTo>
                    <a:lnTo>
                      <a:pt x="409" y="302"/>
                    </a:lnTo>
                    <a:lnTo>
                      <a:pt x="422" y="300"/>
                    </a:lnTo>
                    <a:lnTo>
                      <a:pt x="422" y="300"/>
                    </a:lnTo>
                    <a:lnTo>
                      <a:pt x="423" y="299"/>
                    </a:lnTo>
                    <a:lnTo>
                      <a:pt x="425" y="297"/>
                    </a:lnTo>
                    <a:lnTo>
                      <a:pt x="427" y="291"/>
                    </a:lnTo>
                    <a:lnTo>
                      <a:pt x="427" y="291"/>
                    </a:lnTo>
                    <a:lnTo>
                      <a:pt x="427" y="290"/>
                    </a:lnTo>
                    <a:lnTo>
                      <a:pt x="427" y="290"/>
                    </a:lnTo>
                    <a:lnTo>
                      <a:pt x="428" y="292"/>
                    </a:lnTo>
                    <a:lnTo>
                      <a:pt x="428" y="292"/>
                    </a:lnTo>
                    <a:lnTo>
                      <a:pt x="429" y="295"/>
                    </a:lnTo>
                    <a:lnTo>
                      <a:pt x="430" y="295"/>
                    </a:lnTo>
                    <a:lnTo>
                      <a:pt x="430" y="293"/>
                    </a:lnTo>
                    <a:lnTo>
                      <a:pt x="430" y="293"/>
                    </a:lnTo>
                    <a:lnTo>
                      <a:pt x="430" y="290"/>
                    </a:lnTo>
                    <a:lnTo>
                      <a:pt x="432" y="288"/>
                    </a:lnTo>
                    <a:lnTo>
                      <a:pt x="432" y="288"/>
                    </a:lnTo>
                    <a:lnTo>
                      <a:pt x="433" y="288"/>
                    </a:lnTo>
                    <a:lnTo>
                      <a:pt x="434" y="289"/>
                    </a:lnTo>
                    <a:lnTo>
                      <a:pt x="436" y="292"/>
                    </a:lnTo>
                    <a:lnTo>
                      <a:pt x="436" y="292"/>
                    </a:lnTo>
                    <a:lnTo>
                      <a:pt x="436" y="297"/>
                    </a:lnTo>
                    <a:lnTo>
                      <a:pt x="436" y="301"/>
                    </a:lnTo>
                    <a:lnTo>
                      <a:pt x="436" y="301"/>
                    </a:lnTo>
                    <a:lnTo>
                      <a:pt x="436" y="302"/>
                    </a:lnTo>
                    <a:lnTo>
                      <a:pt x="435" y="302"/>
                    </a:lnTo>
                    <a:lnTo>
                      <a:pt x="434" y="302"/>
                    </a:lnTo>
                    <a:lnTo>
                      <a:pt x="433" y="303"/>
                    </a:lnTo>
                    <a:lnTo>
                      <a:pt x="433" y="303"/>
                    </a:lnTo>
                    <a:lnTo>
                      <a:pt x="431" y="304"/>
                    </a:lnTo>
                    <a:lnTo>
                      <a:pt x="428" y="305"/>
                    </a:lnTo>
                    <a:lnTo>
                      <a:pt x="428" y="305"/>
                    </a:lnTo>
                    <a:lnTo>
                      <a:pt x="427" y="305"/>
                    </a:lnTo>
                    <a:lnTo>
                      <a:pt x="427" y="306"/>
                    </a:lnTo>
                    <a:lnTo>
                      <a:pt x="427" y="308"/>
                    </a:lnTo>
                    <a:lnTo>
                      <a:pt x="427" y="308"/>
                    </a:lnTo>
                    <a:lnTo>
                      <a:pt x="428" y="309"/>
                    </a:lnTo>
                    <a:lnTo>
                      <a:pt x="430" y="309"/>
                    </a:lnTo>
                    <a:lnTo>
                      <a:pt x="430" y="309"/>
                    </a:lnTo>
                    <a:lnTo>
                      <a:pt x="431" y="309"/>
                    </a:lnTo>
                    <a:lnTo>
                      <a:pt x="431" y="308"/>
                    </a:lnTo>
                    <a:lnTo>
                      <a:pt x="432" y="306"/>
                    </a:lnTo>
                    <a:lnTo>
                      <a:pt x="432" y="306"/>
                    </a:lnTo>
                    <a:lnTo>
                      <a:pt x="435" y="306"/>
                    </a:lnTo>
                    <a:lnTo>
                      <a:pt x="439" y="307"/>
                    </a:lnTo>
                    <a:lnTo>
                      <a:pt x="439" y="307"/>
                    </a:lnTo>
                    <a:lnTo>
                      <a:pt x="440" y="307"/>
                    </a:lnTo>
                    <a:lnTo>
                      <a:pt x="440" y="307"/>
                    </a:lnTo>
                    <a:lnTo>
                      <a:pt x="441" y="310"/>
                    </a:lnTo>
                    <a:lnTo>
                      <a:pt x="441" y="310"/>
                    </a:lnTo>
                    <a:lnTo>
                      <a:pt x="443" y="310"/>
                    </a:lnTo>
                    <a:lnTo>
                      <a:pt x="444" y="311"/>
                    </a:lnTo>
                    <a:lnTo>
                      <a:pt x="448" y="310"/>
                    </a:lnTo>
                    <a:lnTo>
                      <a:pt x="448" y="310"/>
                    </a:lnTo>
                    <a:lnTo>
                      <a:pt x="450" y="312"/>
                    </a:lnTo>
                    <a:lnTo>
                      <a:pt x="453" y="314"/>
                    </a:lnTo>
                    <a:lnTo>
                      <a:pt x="453" y="314"/>
                    </a:lnTo>
                    <a:lnTo>
                      <a:pt x="454" y="314"/>
                    </a:lnTo>
                    <a:lnTo>
                      <a:pt x="455" y="314"/>
                    </a:lnTo>
                    <a:lnTo>
                      <a:pt x="457" y="313"/>
                    </a:lnTo>
                    <a:lnTo>
                      <a:pt x="457" y="313"/>
                    </a:lnTo>
                    <a:lnTo>
                      <a:pt x="459" y="313"/>
                    </a:lnTo>
                    <a:lnTo>
                      <a:pt x="462" y="314"/>
                    </a:lnTo>
                    <a:lnTo>
                      <a:pt x="462" y="314"/>
                    </a:lnTo>
                    <a:lnTo>
                      <a:pt x="463" y="315"/>
                    </a:lnTo>
                    <a:lnTo>
                      <a:pt x="464" y="316"/>
                    </a:lnTo>
                    <a:lnTo>
                      <a:pt x="465" y="318"/>
                    </a:lnTo>
                    <a:lnTo>
                      <a:pt x="465" y="318"/>
                    </a:lnTo>
                    <a:lnTo>
                      <a:pt x="465" y="319"/>
                    </a:lnTo>
                    <a:lnTo>
                      <a:pt x="467" y="318"/>
                    </a:lnTo>
                    <a:lnTo>
                      <a:pt x="471" y="318"/>
                    </a:lnTo>
                    <a:lnTo>
                      <a:pt x="471" y="318"/>
                    </a:lnTo>
                    <a:lnTo>
                      <a:pt x="472" y="317"/>
                    </a:lnTo>
                    <a:lnTo>
                      <a:pt x="472" y="315"/>
                    </a:lnTo>
                    <a:lnTo>
                      <a:pt x="472" y="311"/>
                    </a:lnTo>
                    <a:lnTo>
                      <a:pt x="472" y="311"/>
                    </a:lnTo>
                    <a:lnTo>
                      <a:pt x="472" y="308"/>
                    </a:lnTo>
                    <a:lnTo>
                      <a:pt x="473" y="304"/>
                    </a:lnTo>
                    <a:lnTo>
                      <a:pt x="475" y="296"/>
                    </a:lnTo>
                    <a:lnTo>
                      <a:pt x="475" y="296"/>
                    </a:lnTo>
                    <a:lnTo>
                      <a:pt x="477" y="295"/>
                    </a:lnTo>
                    <a:lnTo>
                      <a:pt x="478" y="293"/>
                    </a:lnTo>
                    <a:lnTo>
                      <a:pt x="479" y="293"/>
                    </a:lnTo>
                    <a:lnTo>
                      <a:pt x="480" y="292"/>
                    </a:lnTo>
                    <a:lnTo>
                      <a:pt x="480" y="292"/>
                    </a:lnTo>
                    <a:lnTo>
                      <a:pt x="479" y="289"/>
                    </a:lnTo>
                    <a:lnTo>
                      <a:pt x="477" y="287"/>
                    </a:lnTo>
                    <a:lnTo>
                      <a:pt x="477" y="287"/>
                    </a:lnTo>
                    <a:lnTo>
                      <a:pt x="473" y="283"/>
                    </a:lnTo>
                    <a:lnTo>
                      <a:pt x="474" y="282"/>
                    </a:lnTo>
                    <a:lnTo>
                      <a:pt x="489" y="295"/>
                    </a:lnTo>
                    <a:lnTo>
                      <a:pt x="494" y="289"/>
                    </a:lnTo>
                    <a:lnTo>
                      <a:pt x="482" y="281"/>
                    </a:lnTo>
                    <a:lnTo>
                      <a:pt x="483" y="279"/>
                    </a:lnTo>
                    <a:lnTo>
                      <a:pt x="496" y="286"/>
                    </a:lnTo>
                    <a:lnTo>
                      <a:pt x="496" y="273"/>
                    </a:lnTo>
                    <a:lnTo>
                      <a:pt x="497" y="273"/>
                    </a:lnTo>
                    <a:lnTo>
                      <a:pt x="497" y="273"/>
                    </a:lnTo>
                    <a:lnTo>
                      <a:pt x="497" y="273"/>
                    </a:lnTo>
                    <a:lnTo>
                      <a:pt x="497" y="269"/>
                    </a:lnTo>
                    <a:lnTo>
                      <a:pt x="498" y="266"/>
                    </a:lnTo>
                    <a:lnTo>
                      <a:pt x="499" y="261"/>
                    </a:lnTo>
                    <a:lnTo>
                      <a:pt x="499" y="26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4" name="フリーフォーム 63">
                <a:extLst>
                  <a:ext uri="{FF2B5EF4-FFF2-40B4-BE49-F238E27FC236}">
                    <a16:creationId xmlns:a16="http://schemas.microsoft.com/office/drawing/2014/main" id="{00000000-0008-0000-0000-00008C050000}"/>
                  </a:ext>
                </a:extLst>
              </p:cNvPr>
              <p:cNvSpPr>
                <a:spLocks/>
              </p:cNvSpPr>
              <p:nvPr/>
            </p:nvSpPr>
            <p:spPr bwMode="auto">
              <a:xfrm>
                <a:off x="203" y="683"/>
                <a:ext cx="46" cy="44"/>
              </a:xfrm>
              <a:custGeom>
                <a:avLst/>
                <a:gdLst>
                  <a:gd name="T0" fmla="*/ 368 w 408"/>
                  <a:gd name="T1" fmla="*/ 237 h 397"/>
                  <a:gd name="T2" fmla="*/ 348 w 408"/>
                  <a:gd name="T3" fmla="*/ 218 h 397"/>
                  <a:gd name="T4" fmla="*/ 354 w 408"/>
                  <a:gd name="T5" fmla="*/ 189 h 397"/>
                  <a:gd name="T6" fmla="*/ 357 w 408"/>
                  <a:gd name="T7" fmla="*/ 159 h 397"/>
                  <a:gd name="T8" fmla="*/ 373 w 408"/>
                  <a:gd name="T9" fmla="*/ 134 h 397"/>
                  <a:gd name="T10" fmla="*/ 386 w 408"/>
                  <a:gd name="T11" fmla="*/ 104 h 397"/>
                  <a:gd name="T12" fmla="*/ 405 w 408"/>
                  <a:gd name="T13" fmla="*/ 78 h 397"/>
                  <a:gd name="T14" fmla="*/ 404 w 408"/>
                  <a:gd name="T15" fmla="*/ 49 h 397"/>
                  <a:gd name="T16" fmla="*/ 374 w 408"/>
                  <a:gd name="T17" fmla="*/ 65 h 397"/>
                  <a:gd name="T18" fmla="*/ 342 w 408"/>
                  <a:gd name="T19" fmla="*/ 70 h 397"/>
                  <a:gd name="T20" fmla="*/ 319 w 408"/>
                  <a:gd name="T21" fmla="*/ 56 h 397"/>
                  <a:gd name="T22" fmla="*/ 315 w 408"/>
                  <a:gd name="T23" fmla="*/ 40 h 397"/>
                  <a:gd name="T24" fmla="*/ 288 w 408"/>
                  <a:gd name="T25" fmla="*/ 24 h 397"/>
                  <a:gd name="T26" fmla="*/ 266 w 408"/>
                  <a:gd name="T27" fmla="*/ 2 h 397"/>
                  <a:gd name="T28" fmla="*/ 237 w 408"/>
                  <a:gd name="T29" fmla="*/ 15 h 397"/>
                  <a:gd name="T30" fmla="*/ 214 w 408"/>
                  <a:gd name="T31" fmla="*/ 33 h 397"/>
                  <a:gd name="T32" fmla="*/ 194 w 408"/>
                  <a:gd name="T33" fmla="*/ 32 h 397"/>
                  <a:gd name="T34" fmla="*/ 162 w 408"/>
                  <a:gd name="T35" fmla="*/ 14 h 397"/>
                  <a:gd name="T36" fmla="*/ 119 w 408"/>
                  <a:gd name="T37" fmla="*/ 3 h 397"/>
                  <a:gd name="T38" fmla="*/ 101 w 408"/>
                  <a:gd name="T39" fmla="*/ 46 h 397"/>
                  <a:gd name="T40" fmla="*/ 91 w 408"/>
                  <a:gd name="T41" fmla="*/ 60 h 397"/>
                  <a:gd name="T42" fmla="*/ 51 w 408"/>
                  <a:gd name="T43" fmla="*/ 74 h 397"/>
                  <a:gd name="T44" fmla="*/ 41 w 408"/>
                  <a:gd name="T45" fmla="*/ 103 h 397"/>
                  <a:gd name="T46" fmla="*/ 9 w 408"/>
                  <a:gd name="T47" fmla="*/ 110 h 397"/>
                  <a:gd name="T48" fmla="*/ 7 w 408"/>
                  <a:gd name="T49" fmla="*/ 133 h 397"/>
                  <a:gd name="T50" fmla="*/ 14 w 408"/>
                  <a:gd name="T51" fmla="*/ 164 h 397"/>
                  <a:gd name="T52" fmla="*/ 11 w 408"/>
                  <a:gd name="T53" fmla="*/ 201 h 397"/>
                  <a:gd name="T54" fmla="*/ 29 w 408"/>
                  <a:gd name="T55" fmla="*/ 225 h 397"/>
                  <a:gd name="T56" fmla="*/ 35 w 408"/>
                  <a:gd name="T57" fmla="*/ 254 h 397"/>
                  <a:gd name="T58" fmla="*/ 39 w 408"/>
                  <a:gd name="T59" fmla="*/ 290 h 397"/>
                  <a:gd name="T60" fmla="*/ 40 w 408"/>
                  <a:gd name="T61" fmla="*/ 319 h 397"/>
                  <a:gd name="T62" fmla="*/ 63 w 408"/>
                  <a:gd name="T63" fmla="*/ 353 h 397"/>
                  <a:gd name="T64" fmla="*/ 69 w 408"/>
                  <a:gd name="T65" fmla="*/ 389 h 397"/>
                  <a:gd name="T66" fmla="*/ 95 w 408"/>
                  <a:gd name="T67" fmla="*/ 383 h 397"/>
                  <a:gd name="T68" fmla="*/ 118 w 408"/>
                  <a:gd name="T69" fmla="*/ 370 h 397"/>
                  <a:gd name="T70" fmla="*/ 146 w 408"/>
                  <a:gd name="T71" fmla="*/ 364 h 397"/>
                  <a:gd name="T72" fmla="*/ 164 w 408"/>
                  <a:gd name="T73" fmla="*/ 372 h 397"/>
                  <a:gd name="T74" fmla="*/ 175 w 408"/>
                  <a:gd name="T75" fmla="*/ 370 h 397"/>
                  <a:gd name="T76" fmla="*/ 192 w 408"/>
                  <a:gd name="T77" fmla="*/ 396 h 397"/>
                  <a:gd name="T78" fmla="*/ 208 w 408"/>
                  <a:gd name="T79" fmla="*/ 382 h 397"/>
                  <a:gd name="T80" fmla="*/ 236 w 408"/>
                  <a:gd name="T81" fmla="*/ 379 h 397"/>
                  <a:gd name="T82" fmla="*/ 243 w 408"/>
                  <a:gd name="T83" fmla="*/ 358 h 397"/>
                  <a:gd name="T84" fmla="*/ 256 w 408"/>
                  <a:gd name="T85" fmla="*/ 354 h 397"/>
                  <a:gd name="T86" fmla="*/ 264 w 408"/>
                  <a:gd name="T87" fmla="*/ 346 h 397"/>
                  <a:gd name="T88" fmla="*/ 269 w 408"/>
                  <a:gd name="T89" fmla="*/ 327 h 397"/>
                  <a:gd name="T90" fmla="*/ 234 w 408"/>
                  <a:gd name="T91" fmla="*/ 343 h 397"/>
                  <a:gd name="T92" fmla="*/ 224 w 408"/>
                  <a:gd name="T93" fmla="*/ 335 h 397"/>
                  <a:gd name="T94" fmla="*/ 240 w 408"/>
                  <a:gd name="T95" fmla="*/ 326 h 397"/>
                  <a:gd name="T96" fmla="*/ 252 w 408"/>
                  <a:gd name="T97" fmla="*/ 320 h 397"/>
                  <a:gd name="T98" fmla="*/ 268 w 408"/>
                  <a:gd name="T99" fmla="*/ 322 h 397"/>
                  <a:gd name="T100" fmla="*/ 276 w 408"/>
                  <a:gd name="T101" fmla="*/ 323 h 397"/>
                  <a:gd name="T102" fmla="*/ 292 w 408"/>
                  <a:gd name="T103" fmla="*/ 331 h 397"/>
                  <a:gd name="T104" fmla="*/ 313 w 408"/>
                  <a:gd name="T105" fmla="*/ 319 h 397"/>
                  <a:gd name="T106" fmla="*/ 319 w 408"/>
                  <a:gd name="T107" fmla="*/ 301 h 397"/>
                  <a:gd name="T108" fmla="*/ 330 w 408"/>
                  <a:gd name="T109" fmla="*/ 294 h 397"/>
                  <a:gd name="T110" fmla="*/ 339 w 408"/>
                  <a:gd name="T111" fmla="*/ 291 h 397"/>
                  <a:gd name="T112" fmla="*/ 343 w 408"/>
                  <a:gd name="T113" fmla="*/ 285 h 397"/>
                  <a:gd name="T114" fmla="*/ 330 w 408"/>
                  <a:gd name="T115" fmla="*/ 276 h 397"/>
                  <a:gd name="T116" fmla="*/ 336 w 408"/>
                  <a:gd name="T117" fmla="*/ 270 h 397"/>
                  <a:gd name="T118" fmla="*/ 354 w 408"/>
                  <a:gd name="T119" fmla="*/ 270 h 397"/>
                  <a:gd name="T120" fmla="*/ 369 w 408"/>
                  <a:gd name="T121" fmla="*/ 26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97">
                    <a:moveTo>
                      <a:pt x="369" y="267"/>
                    </a:moveTo>
                    <a:lnTo>
                      <a:pt x="369" y="267"/>
                    </a:lnTo>
                    <a:lnTo>
                      <a:pt x="369" y="266"/>
                    </a:lnTo>
                    <a:lnTo>
                      <a:pt x="368" y="265"/>
                    </a:lnTo>
                    <a:lnTo>
                      <a:pt x="369" y="261"/>
                    </a:lnTo>
                    <a:lnTo>
                      <a:pt x="369" y="261"/>
                    </a:lnTo>
                    <a:lnTo>
                      <a:pt x="371" y="257"/>
                    </a:lnTo>
                    <a:lnTo>
                      <a:pt x="374" y="254"/>
                    </a:lnTo>
                    <a:lnTo>
                      <a:pt x="374" y="254"/>
                    </a:lnTo>
                    <a:lnTo>
                      <a:pt x="376" y="253"/>
                    </a:lnTo>
                    <a:lnTo>
                      <a:pt x="374" y="252"/>
                    </a:lnTo>
                    <a:lnTo>
                      <a:pt x="374" y="252"/>
                    </a:lnTo>
                    <a:lnTo>
                      <a:pt x="372" y="250"/>
                    </a:lnTo>
                    <a:lnTo>
                      <a:pt x="369" y="248"/>
                    </a:lnTo>
                    <a:lnTo>
                      <a:pt x="369" y="248"/>
                    </a:lnTo>
                    <a:lnTo>
                      <a:pt x="368" y="239"/>
                    </a:lnTo>
                    <a:lnTo>
                      <a:pt x="368" y="239"/>
                    </a:lnTo>
                    <a:lnTo>
                      <a:pt x="368" y="237"/>
                    </a:lnTo>
                    <a:lnTo>
                      <a:pt x="367" y="237"/>
                    </a:lnTo>
                    <a:lnTo>
                      <a:pt x="366" y="235"/>
                    </a:lnTo>
                    <a:lnTo>
                      <a:pt x="366" y="235"/>
                    </a:lnTo>
                    <a:lnTo>
                      <a:pt x="365" y="233"/>
                    </a:lnTo>
                    <a:lnTo>
                      <a:pt x="364" y="232"/>
                    </a:lnTo>
                    <a:lnTo>
                      <a:pt x="364" y="232"/>
                    </a:lnTo>
                    <a:lnTo>
                      <a:pt x="359" y="228"/>
                    </a:lnTo>
                    <a:lnTo>
                      <a:pt x="359" y="228"/>
                    </a:lnTo>
                    <a:lnTo>
                      <a:pt x="357" y="227"/>
                    </a:lnTo>
                    <a:lnTo>
                      <a:pt x="353" y="227"/>
                    </a:lnTo>
                    <a:lnTo>
                      <a:pt x="353" y="227"/>
                    </a:lnTo>
                    <a:lnTo>
                      <a:pt x="352" y="226"/>
                    </a:lnTo>
                    <a:lnTo>
                      <a:pt x="351" y="225"/>
                    </a:lnTo>
                    <a:lnTo>
                      <a:pt x="351" y="223"/>
                    </a:lnTo>
                    <a:lnTo>
                      <a:pt x="351" y="223"/>
                    </a:lnTo>
                    <a:lnTo>
                      <a:pt x="351" y="222"/>
                    </a:lnTo>
                    <a:lnTo>
                      <a:pt x="351" y="221"/>
                    </a:lnTo>
                    <a:lnTo>
                      <a:pt x="348" y="218"/>
                    </a:lnTo>
                    <a:lnTo>
                      <a:pt x="348" y="218"/>
                    </a:lnTo>
                    <a:lnTo>
                      <a:pt x="347" y="217"/>
                    </a:lnTo>
                    <a:lnTo>
                      <a:pt x="348" y="215"/>
                    </a:lnTo>
                    <a:lnTo>
                      <a:pt x="349" y="211"/>
                    </a:lnTo>
                    <a:lnTo>
                      <a:pt x="349" y="211"/>
                    </a:lnTo>
                    <a:lnTo>
                      <a:pt x="349" y="210"/>
                    </a:lnTo>
                    <a:lnTo>
                      <a:pt x="350" y="210"/>
                    </a:lnTo>
                    <a:lnTo>
                      <a:pt x="352" y="208"/>
                    </a:lnTo>
                    <a:lnTo>
                      <a:pt x="352" y="208"/>
                    </a:lnTo>
                    <a:lnTo>
                      <a:pt x="352" y="208"/>
                    </a:lnTo>
                    <a:lnTo>
                      <a:pt x="352" y="207"/>
                    </a:lnTo>
                    <a:lnTo>
                      <a:pt x="351" y="203"/>
                    </a:lnTo>
                    <a:lnTo>
                      <a:pt x="351" y="203"/>
                    </a:lnTo>
                    <a:lnTo>
                      <a:pt x="351" y="197"/>
                    </a:lnTo>
                    <a:lnTo>
                      <a:pt x="352" y="194"/>
                    </a:lnTo>
                    <a:lnTo>
                      <a:pt x="353" y="192"/>
                    </a:lnTo>
                    <a:lnTo>
                      <a:pt x="353" y="192"/>
                    </a:lnTo>
                    <a:lnTo>
                      <a:pt x="354" y="189"/>
                    </a:lnTo>
                    <a:lnTo>
                      <a:pt x="354" y="186"/>
                    </a:lnTo>
                    <a:lnTo>
                      <a:pt x="355" y="181"/>
                    </a:lnTo>
                    <a:lnTo>
                      <a:pt x="355" y="181"/>
                    </a:lnTo>
                    <a:lnTo>
                      <a:pt x="355" y="181"/>
                    </a:lnTo>
                    <a:lnTo>
                      <a:pt x="354" y="181"/>
                    </a:lnTo>
                    <a:lnTo>
                      <a:pt x="353" y="181"/>
                    </a:lnTo>
                    <a:lnTo>
                      <a:pt x="351" y="181"/>
                    </a:lnTo>
                    <a:lnTo>
                      <a:pt x="351" y="179"/>
                    </a:lnTo>
                    <a:lnTo>
                      <a:pt x="351" y="179"/>
                    </a:lnTo>
                    <a:lnTo>
                      <a:pt x="351" y="176"/>
                    </a:lnTo>
                    <a:lnTo>
                      <a:pt x="352" y="174"/>
                    </a:lnTo>
                    <a:lnTo>
                      <a:pt x="357" y="170"/>
                    </a:lnTo>
                    <a:lnTo>
                      <a:pt x="357" y="170"/>
                    </a:lnTo>
                    <a:lnTo>
                      <a:pt x="358" y="167"/>
                    </a:lnTo>
                    <a:lnTo>
                      <a:pt x="359" y="165"/>
                    </a:lnTo>
                    <a:lnTo>
                      <a:pt x="357" y="161"/>
                    </a:lnTo>
                    <a:lnTo>
                      <a:pt x="357" y="161"/>
                    </a:lnTo>
                    <a:lnTo>
                      <a:pt x="357" y="159"/>
                    </a:lnTo>
                    <a:lnTo>
                      <a:pt x="358" y="157"/>
                    </a:lnTo>
                    <a:lnTo>
                      <a:pt x="361" y="155"/>
                    </a:lnTo>
                    <a:lnTo>
                      <a:pt x="361" y="155"/>
                    </a:lnTo>
                    <a:lnTo>
                      <a:pt x="361" y="154"/>
                    </a:lnTo>
                    <a:lnTo>
                      <a:pt x="359" y="153"/>
                    </a:lnTo>
                    <a:lnTo>
                      <a:pt x="357" y="151"/>
                    </a:lnTo>
                    <a:lnTo>
                      <a:pt x="355" y="149"/>
                    </a:lnTo>
                    <a:lnTo>
                      <a:pt x="355" y="149"/>
                    </a:lnTo>
                    <a:lnTo>
                      <a:pt x="355" y="146"/>
                    </a:lnTo>
                    <a:lnTo>
                      <a:pt x="357" y="142"/>
                    </a:lnTo>
                    <a:lnTo>
                      <a:pt x="361" y="138"/>
                    </a:lnTo>
                    <a:lnTo>
                      <a:pt x="361" y="138"/>
                    </a:lnTo>
                    <a:lnTo>
                      <a:pt x="363" y="136"/>
                    </a:lnTo>
                    <a:lnTo>
                      <a:pt x="365" y="135"/>
                    </a:lnTo>
                    <a:lnTo>
                      <a:pt x="365" y="135"/>
                    </a:lnTo>
                    <a:lnTo>
                      <a:pt x="369" y="134"/>
                    </a:lnTo>
                    <a:lnTo>
                      <a:pt x="373" y="134"/>
                    </a:lnTo>
                    <a:lnTo>
                      <a:pt x="373" y="134"/>
                    </a:lnTo>
                    <a:lnTo>
                      <a:pt x="373" y="134"/>
                    </a:lnTo>
                    <a:lnTo>
                      <a:pt x="373" y="133"/>
                    </a:lnTo>
                    <a:lnTo>
                      <a:pt x="373" y="130"/>
                    </a:lnTo>
                    <a:lnTo>
                      <a:pt x="373" y="130"/>
                    </a:lnTo>
                    <a:lnTo>
                      <a:pt x="373" y="126"/>
                    </a:lnTo>
                    <a:lnTo>
                      <a:pt x="375" y="122"/>
                    </a:lnTo>
                    <a:lnTo>
                      <a:pt x="375" y="122"/>
                    </a:lnTo>
                    <a:lnTo>
                      <a:pt x="375" y="120"/>
                    </a:lnTo>
                    <a:lnTo>
                      <a:pt x="375" y="118"/>
                    </a:lnTo>
                    <a:lnTo>
                      <a:pt x="375" y="118"/>
                    </a:lnTo>
                    <a:lnTo>
                      <a:pt x="376" y="117"/>
                    </a:lnTo>
                    <a:lnTo>
                      <a:pt x="379" y="116"/>
                    </a:lnTo>
                    <a:lnTo>
                      <a:pt x="383" y="113"/>
                    </a:lnTo>
                    <a:lnTo>
                      <a:pt x="383" y="113"/>
                    </a:lnTo>
                    <a:lnTo>
                      <a:pt x="385" y="110"/>
                    </a:lnTo>
                    <a:lnTo>
                      <a:pt x="386" y="107"/>
                    </a:lnTo>
                    <a:lnTo>
                      <a:pt x="386" y="107"/>
                    </a:lnTo>
                    <a:lnTo>
                      <a:pt x="386" y="104"/>
                    </a:lnTo>
                    <a:lnTo>
                      <a:pt x="387" y="102"/>
                    </a:lnTo>
                    <a:lnTo>
                      <a:pt x="387" y="102"/>
                    </a:lnTo>
                    <a:lnTo>
                      <a:pt x="388" y="99"/>
                    </a:lnTo>
                    <a:lnTo>
                      <a:pt x="389" y="95"/>
                    </a:lnTo>
                    <a:lnTo>
                      <a:pt x="389" y="95"/>
                    </a:lnTo>
                    <a:lnTo>
                      <a:pt x="389" y="92"/>
                    </a:lnTo>
                    <a:lnTo>
                      <a:pt x="390" y="90"/>
                    </a:lnTo>
                    <a:lnTo>
                      <a:pt x="390" y="90"/>
                    </a:lnTo>
                    <a:lnTo>
                      <a:pt x="392" y="89"/>
                    </a:lnTo>
                    <a:lnTo>
                      <a:pt x="396" y="88"/>
                    </a:lnTo>
                    <a:lnTo>
                      <a:pt x="401" y="87"/>
                    </a:lnTo>
                    <a:lnTo>
                      <a:pt x="401" y="87"/>
                    </a:lnTo>
                    <a:lnTo>
                      <a:pt x="405" y="88"/>
                    </a:lnTo>
                    <a:lnTo>
                      <a:pt x="407" y="88"/>
                    </a:lnTo>
                    <a:lnTo>
                      <a:pt x="407" y="88"/>
                    </a:lnTo>
                    <a:lnTo>
                      <a:pt x="407" y="87"/>
                    </a:lnTo>
                    <a:lnTo>
                      <a:pt x="407" y="84"/>
                    </a:lnTo>
                    <a:lnTo>
                      <a:pt x="405" y="78"/>
                    </a:lnTo>
                    <a:lnTo>
                      <a:pt x="405" y="78"/>
                    </a:lnTo>
                    <a:lnTo>
                      <a:pt x="406" y="77"/>
                    </a:lnTo>
                    <a:lnTo>
                      <a:pt x="407" y="76"/>
                    </a:lnTo>
                    <a:lnTo>
                      <a:pt x="408" y="75"/>
                    </a:lnTo>
                    <a:lnTo>
                      <a:pt x="407" y="74"/>
                    </a:lnTo>
                    <a:lnTo>
                      <a:pt x="407" y="74"/>
                    </a:lnTo>
                    <a:lnTo>
                      <a:pt x="403" y="71"/>
                    </a:lnTo>
                    <a:lnTo>
                      <a:pt x="398" y="69"/>
                    </a:lnTo>
                    <a:lnTo>
                      <a:pt x="398" y="69"/>
                    </a:lnTo>
                    <a:lnTo>
                      <a:pt x="396" y="68"/>
                    </a:lnTo>
                    <a:lnTo>
                      <a:pt x="396" y="65"/>
                    </a:lnTo>
                    <a:lnTo>
                      <a:pt x="396" y="60"/>
                    </a:lnTo>
                    <a:lnTo>
                      <a:pt x="396" y="60"/>
                    </a:lnTo>
                    <a:lnTo>
                      <a:pt x="398" y="57"/>
                    </a:lnTo>
                    <a:lnTo>
                      <a:pt x="400" y="54"/>
                    </a:lnTo>
                    <a:lnTo>
                      <a:pt x="400" y="54"/>
                    </a:lnTo>
                    <a:lnTo>
                      <a:pt x="404" y="49"/>
                    </a:lnTo>
                    <a:lnTo>
                      <a:pt x="404" y="49"/>
                    </a:lnTo>
                    <a:lnTo>
                      <a:pt x="404" y="49"/>
                    </a:lnTo>
                    <a:lnTo>
                      <a:pt x="403" y="45"/>
                    </a:lnTo>
                    <a:lnTo>
                      <a:pt x="403" y="45"/>
                    </a:lnTo>
                    <a:lnTo>
                      <a:pt x="400" y="44"/>
                    </a:lnTo>
                    <a:lnTo>
                      <a:pt x="397" y="45"/>
                    </a:lnTo>
                    <a:lnTo>
                      <a:pt x="397" y="45"/>
                    </a:lnTo>
                    <a:lnTo>
                      <a:pt x="394" y="47"/>
                    </a:lnTo>
                    <a:lnTo>
                      <a:pt x="394" y="49"/>
                    </a:lnTo>
                    <a:lnTo>
                      <a:pt x="394" y="49"/>
                    </a:lnTo>
                    <a:lnTo>
                      <a:pt x="392" y="52"/>
                    </a:lnTo>
                    <a:lnTo>
                      <a:pt x="389" y="54"/>
                    </a:lnTo>
                    <a:lnTo>
                      <a:pt x="389" y="54"/>
                    </a:lnTo>
                    <a:lnTo>
                      <a:pt x="383" y="57"/>
                    </a:lnTo>
                    <a:lnTo>
                      <a:pt x="379" y="60"/>
                    </a:lnTo>
                    <a:lnTo>
                      <a:pt x="379" y="60"/>
                    </a:lnTo>
                    <a:lnTo>
                      <a:pt x="377" y="63"/>
                    </a:lnTo>
                    <a:lnTo>
                      <a:pt x="376" y="65"/>
                    </a:lnTo>
                    <a:lnTo>
                      <a:pt x="374" y="65"/>
                    </a:lnTo>
                    <a:lnTo>
                      <a:pt x="374" y="65"/>
                    </a:lnTo>
                    <a:lnTo>
                      <a:pt x="360" y="67"/>
                    </a:lnTo>
                    <a:lnTo>
                      <a:pt x="360" y="67"/>
                    </a:lnTo>
                    <a:lnTo>
                      <a:pt x="359" y="67"/>
                    </a:lnTo>
                    <a:lnTo>
                      <a:pt x="358" y="67"/>
                    </a:lnTo>
                    <a:lnTo>
                      <a:pt x="356" y="64"/>
                    </a:lnTo>
                    <a:lnTo>
                      <a:pt x="356" y="64"/>
                    </a:lnTo>
                    <a:lnTo>
                      <a:pt x="355" y="63"/>
                    </a:lnTo>
                    <a:lnTo>
                      <a:pt x="353" y="63"/>
                    </a:lnTo>
                    <a:lnTo>
                      <a:pt x="351" y="64"/>
                    </a:lnTo>
                    <a:lnTo>
                      <a:pt x="351" y="64"/>
                    </a:lnTo>
                    <a:lnTo>
                      <a:pt x="350" y="66"/>
                    </a:lnTo>
                    <a:lnTo>
                      <a:pt x="349" y="67"/>
                    </a:lnTo>
                    <a:lnTo>
                      <a:pt x="348" y="67"/>
                    </a:lnTo>
                    <a:lnTo>
                      <a:pt x="348" y="67"/>
                    </a:lnTo>
                    <a:lnTo>
                      <a:pt x="344" y="68"/>
                    </a:lnTo>
                    <a:lnTo>
                      <a:pt x="342" y="70"/>
                    </a:lnTo>
                    <a:lnTo>
                      <a:pt x="342" y="70"/>
                    </a:lnTo>
                    <a:lnTo>
                      <a:pt x="340" y="70"/>
                    </a:lnTo>
                    <a:lnTo>
                      <a:pt x="336" y="71"/>
                    </a:lnTo>
                    <a:lnTo>
                      <a:pt x="331" y="71"/>
                    </a:lnTo>
                    <a:lnTo>
                      <a:pt x="331" y="71"/>
                    </a:lnTo>
                    <a:lnTo>
                      <a:pt x="329" y="72"/>
                    </a:lnTo>
                    <a:lnTo>
                      <a:pt x="328" y="74"/>
                    </a:lnTo>
                    <a:lnTo>
                      <a:pt x="326" y="77"/>
                    </a:lnTo>
                    <a:lnTo>
                      <a:pt x="326" y="77"/>
                    </a:lnTo>
                    <a:lnTo>
                      <a:pt x="324" y="77"/>
                    </a:lnTo>
                    <a:lnTo>
                      <a:pt x="322" y="75"/>
                    </a:lnTo>
                    <a:lnTo>
                      <a:pt x="317" y="70"/>
                    </a:lnTo>
                    <a:lnTo>
                      <a:pt x="317" y="70"/>
                    </a:lnTo>
                    <a:lnTo>
                      <a:pt x="316" y="68"/>
                    </a:lnTo>
                    <a:lnTo>
                      <a:pt x="316" y="66"/>
                    </a:lnTo>
                    <a:lnTo>
                      <a:pt x="317" y="62"/>
                    </a:lnTo>
                    <a:lnTo>
                      <a:pt x="317" y="62"/>
                    </a:lnTo>
                    <a:lnTo>
                      <a:pt x="319" y="56"/>
                    </a:lnTo>
                    <a:lnTo>
                      <a:pt x="319" y="56"/>
                    </a:lnTo>
                    <a:lnTo>
                      <a:pt x="319" y="55"/>
                    </a:lnTo>
                    <a:lnTo>
                      <a:pt x="317" y="54"/>
                    </a:lnTo>
                    <a:lnTo>
                      <a:pt x="316" y="53"/>
                    </a:lnTo>
                    <a:lnTo>
                      <a:pt x="313" y="53"/>
                    </a:lnTo>
                    <a:lnTo>
                      <a:pt x="313" y="53"/>
                    </a:lnTo>
                    <a:lnTo>
                      <a:pt x="312" y="53"/>
                    </a:lnTo>
                    <a:lnTo>
                      <a:pt x="311" y="53"/>
                    </a:lnTo>
                    <a:lnTo>
                      <a:pt x="310" y="49"/>
                    </a:lnTo>
                    <a:lnTo>
                      <a:pt x="310" y="49"/>
                    </a:lnTo>
                    <a:lnTo>
                      <a:pt x="311" y="48"/>
                    </a:lnTo>
                    <a:lnTo>
                      <a:pt x="311" y="48"/>
                    </a:lnTo>
                    <a:lnTo>
                      <a:pt x="312" y="47"/>
                    </a:lnTo>
                    <a:lnTo>
                      <a:pt x="312" y="46"/>
                    </a:lnTo>
                    <a:lnTo>
                      <a:pt x="312" y="46"/>
                    </a:lnTo>
                    <a:lnTo>
                      <a:pt x="313" y="44"/>
                    </a:lnTo>
                    <a:lnTo>
                      <a:pt x="315" y="41"/>
                    </a:lnTo>
                    <a:lnTo>
                      <a:pt x="315" y="41"/>
                    </a:lnTo>
                    <a:lnTo>
                      <a:pt x="315" y="40"/>
                    </a:lnTo>
                    <a:lnTo>
                      <a:pt x="314" y="39"/>
                    </a:lnTo>
                    <a:lnTo>
                      <a:pt x="312" y="37"/>
                    </a:lnTo>
                    <a:lnTo>
                      <a:pt x="312" y="37"/>
                    </a:lnTo>
                    <a:lnTo>
                      <a:pt x="311" y="34"/>
                    </a:lnTo>
                    <a:lnTo>
                      <a:pt x="310" y="33"/>
                    </a:lnTo>
                    <a:lnTo>
                      <a:pt x="308" y="32"/>
                    </a:lnTo>
                    <a:lnTo>
                      <a:pt x="308" y="32"/>
                    </a:lnTo>
                    <a:lnTo>
                      <a:pt x="302" y="29"/>
                    </a:lnTo>
                    <a:lnTo>
                      <a:pt x="299" y="26"/>
                    </a:lnTo>
                    <a:lnTo>
                      <a:pt x="299" y="26"/>
                    </a:lnTo>
                    <a:lnTo>
                      <a:pt x="298" y="25"/>
                    </a:lnTo>
                    <a:lnTo>
                      <a:pt x="297" y="24"/>
                    </a:lnTo>
                    <a:lnTo>
                      <a:pt x="296" y="22"/>
                    </a:lnTo>
                    <a:lnTo>
                      <a:pt x="296" y="22"/>
                    </a:lnTo>
                    <a:lnTo>
                      <a:pt x="296" y="22"/>
                    </a:lnTo>
                    <a:lnTo>
                      <a:pt x="293" y="22"/>
                    </a:lnTo>
                    <a:lnTo>
                      <a:pt x="288" y="24"/>
                    </a:lnTo>
                    <a:lnTo>
                      <a:pt x="288" y="24"/>
                    </a:lnTo>
                    <a:lnTo>
                      <a:pt x="286" y="24"/>
                    </a:lnTo>
                    <a:lnTo>
                      <a:pt x="284" y="24"/>
                    </a:lnTo>
                    <a:lnTo>
                      <a:pt x="279" y="23"/>
                    </a:lnTo>
                    <a:lnTo>
                      <a:pt x="279" y="23"/>
                    </a:lnTo>
                    <a:lnTo>
                      <a:pt x="275" y="22"/>
                    </a:lnTo>
                    <a:lnTo>
                      <a:pt x="270" y="21"/>
                    </a:lnTo>
                    <a:lnTo>
                      <a:pt x="270" y="21"/>
                    </a:lnTo>
                    <a:lnTo>
                      <a:pt x="265" y="20"/>
                    </a:lnTo>
                    <a:lnTo>
                      <a:pt x="261" y="17"/>
                    </a:lnTo>
                    <a:lnTo>
                      <a:pt x="261" y="17"/>
                    </a:lnTo>
                    <a:lnTo>
                      <a:pt x="260" y="17"/>
                    </a:lnTo>
                    <a:lnTo>
                      <a:pt x="260" y="15"/>
                    </a:lnTo>
                    <a:lnTo>
                      <a:pt x="261" y="13"/>
                    </a:lnTo>
                    <a:lnTo>
                      <a:pt x="265" y="9"/>
                    </a:lnTo>
                    <a:lnTo>
                      <a:pt x="265" y="9"/>
                    </a:lnTo>
                    <a:lnTo>
                      <a:pt x="266" y="6"/>
                    </a:lnTo>
                    <a:lnTo>
                      <a:pt x="266" y="2"/>
                    </a:lnTo>
                    <a:lnTo>
                      <a:pt x="266" y="2"/>
                    </a:lnTo>
                    <a:lnTo>
                      <a:pt x="265" y="1"/>
                    </a:lnTo>
                    <a:lnTo>
                      <a:pt x="264" y="0"/>
                    </a:lnTo>
                    <a:lnTo>
                      <a:pt x="260" y="0"/>
                    </a:lnTo>
                    <a:lnTo>
                      <a:pt x="260" y="0"/>
                    </a:lnTo>
                    <a:lnTo>
                      <a:pt x="256" y="2"/>
                    </a:lnTo>
                    <a:lnTo>
                      <a:pt x="252" y="2"/>
                    </a:lnTo>
                    <a:lnTo>
                      <a:pt x="252" y="2"/>
                    </a:lnTo>
                    <a:lnTo>
                      <a:pt x="249" y="3"/>
                    </a:lnTo>
                    <a:lnTo>
                      <a:pt x="247" y="4"/>
                    </a:lnTo>
                    <a:lnTo>
                      <a:pt x="246" y="6"/>
                    </a:lnTo>
                    <a:lnTo>
                      <a:pt x="246" y="6"/>
                    </a:lnTo>
                    <a:lnTo>
                      <a:pt x="244" y="8"/>
                    </a:lnTo>
                    <a:lnTo>
                      <a:pt x="242" y="8"/>
                    </a:lnTo>
                    <a:lnTo>
                      <a:pt x="238" y="9"/>
                    </a:lnTo>
                    <a:lnTo>
                      <a:pt x="238" y="9"/>
                    </a:lnTo>
                    <a:lnTo>
                      <a:pt x="236" y="10"/>
                    </a:lnTo>
                    <a:lnTo>
                      <a:pt x="236" y="11"/>
                    </a:lnTo>
                    <a:lnTo>
                      <a:pt x="237" y="15"/>
                    </a:lnTo>
                    <a:lnTo>
                      <a:pt x="237" y="15"/>
                    </a:lnTo>
                    <a:lnTo>
                      <a:pt x="236" y="17"/>
                    </a:lnTo>
                    <a:lnTo>
                      <a:pt x="234" y="18"/>
                    </a:lnTo>
                    <a:lnTo>
                      <a:pt x="229" y="20"/>
                    </a:lnTo>
                    <a:lnTo>
                      <a:pt x="229" y="20"/>
                    </a:lnTo>
                    <a:lnTo>
                      <a:pt x="226" y="20"/>
                    </a:lnTo>
                    <a:lnTo>
                      <a:pt x="224" y="22"/>
                    </a:lnTo>
                    <a:lnTo>
                      <a:pt x="222" y="25"/>
                    </a:lnTo>
                    <a:lnTo>
                      <a:pt x="222" y="25"/>
                    </a:lnTo>
                    <a:lnTo>
                      <a:pt x="220" y="26"/>
                    </a:lnTo>
                    <a:lnTo>
                      <a:pt x="218" y="26"/>
                    </a:lnTo>
                    <a:lnTo>
                      <a:pt x="216" y="26"/>
                    </a:lnTo>
                    <a:lnTo>
                      <a:pt x="215" y="27"/>
                    </a:lnTo>
                    <a:lnTo>
                      <a:pt x="215" y="27"/>
                    </a:lnTo>
                    <a:lnTo>
                      <a:pt x="213" y="29"/>
                    </a:lnTo>
                    <a:lnTo>
                      <a:pt x="214" y="31"/>
                    </a:lnTo>
                    <a:lnTo>
                      <a:pt x="214" y="31"/>
                    </a:lnTo>
                    <a:lnTo>
                      <a:pt x="214" y="33"/>
                    </a:lnTo>
                    <a:lnTo>
                      <a:pt x="212" y="35"/>
                    </a:lnTo>
                    <a:lnTo>
                      <a:pt x="208" y="40"/>
                    </a:lnTo>
                    <a:lnTo>
                      <a:pt x="208" y="40"/>
                    </a:lnTo>
                    <a:lnTo>
                      <a:pt x="207" y="42"/>
                    </a:lnTo>
                    <a:lnTo>
                      <a:pt x="205" y="43"/>
                    </a:lnTo>
                    <a:lnTo>
                      <a:pt x="200" y="45"/>
                    </a:lnTo>
                    <a:lnTo>
                      <a:pt x="200" y="45"/>
                    </a:lnTo>
                    <a:lnTo>
                      <a:pt x="199" y="44"/>
                    </a:lnTo>
                    <a:lnTo>
                      <a:pt x="198" y="44"/>
                    </a:lnTo>
                    <a:lnTo>
                      <a:pt x="198" y="42"/>
                    </a:lnTo>
                    <a:lnTo>
                      <a:pt x="197" y="39"/>
                    </a:lnTo>
                    <a:lnTo>
                      <a:pt x="196" y="37"/>
                    </a:lnTo>
                    <a:lnTo>
                      <a:pt x="196" y="37"/>
                    </a:lnTo>
                    <a:lnTo>
                      <a:pt x="194" y="35"/>
                    </a:lnTo>
                    <a:lnTo>
                      <a:pt x="194" y="34"/>
                    </a:lnTo>
                    <a:lnTo>
                      <a:pt x="194" y="33"/>
                    </a:lnTo>
                    <a:lnTo>
                      <a:pt x="194" y="33"/>
                    </a:lnTo>
                    <a:lnTo>
                      <a:pt x="194" y="32"/>
                    </a:lnTo>
                    <a:lnTo>
                      <a:pt x="193" y="30"/>
                    </a:lnTo>
                    <a:lnTo>
                      <a:pt x="191" y="27"/>
                    </a:lnTo>
                    <a:lnTo>
                      <a:pt x="191" y="27"/>
                    </a:lnTo>
                    <a:lnTo>
                      <a:pt x="190" y="26"/>
                    </a:lnTo>
                    <a:lnTo>
                      <a:pt x="189" y="25"/>
                    </a:lnTo>
                    <a:lnTo>
                      <a:pt x="184" y="24"/>
                    </a:lnTo>
                    <a:lnTo>
                      <a:pt x="184" y="24"/>
                    </a:lnTo>
                    <a:lnTo>
                      <a:pt x="181" y="23"/>
                    </a:lnTo>
                    <a:lnTo>
                      <a:pt x="179" y="21"/>
                    </a:lnTo>
                    <a:lnTo>
                      <a:pt x="178" y="18"/>
                    </a:lnTo>
                    <a:lnTo>
                      <a:pt x="175" y="17"/>
                    </a:lnTo>
                    <a:lnTo>
                      <a:pt x="175" y="17"/>
                    </a:lnTo>
                    <a:lnTo>
                      <a:pt x="172" y="15"/>
                    </a:lnTo>
                    <a:lnTo>
                      <a:pt x="170" y="15"/>
                    </a:lnTo>
                    <a:lnTo>
                      <a:pt x="167" y="15"/>
                    </a:lnTo>
                    <a:lnTo>
                      <a:pt x="167" y="15"/>
                    </a:lnTo>
                    <a:lnTo>
                      <a:pt x="164" y="15"/>
                    </a:lnTo>
                    <a:lnTo>
                      <a:pt x="162" y="14"/>
                    </a:lnTo>
                    <a:lnTo>
                      <a:pt x="158" y="11"/>
                    </a:lnTo>
                    <a:lnTo>
                      <a:pt x="158" y="11"/>
                    </a:lnTo>
                    <a:lnTo>
                      <a:pt x="155" y="11"/>
                    </a:lnTo>
                    <a:lnTo>
                      <a:pt x="152" y="12"/>
                    </a:lnTo>
                    <a:lnTo>
                      <a:pt x="150" y="13"/>
                    </a:lnTo>
                    <a:lnTo>
                      <a:pt x="147" y="14"/>
                    </a:lnTo>
                    <a:lnTo>
                      <a:pt x="147" y="14"/>
                    </a:lnTo>
                    <a:lnTo>
                      <a:pt x="144" y="13"/>
                    </a:lnTo>
                    <a:lnTo>
                      <a:pt x="141" y="11"/>
                    </a:lnTo>
                    <a:lnTo>
                      <a:pt x="139" y="9"/>
                    </a:lnTo>
                    <a:lnTo>
                      <a:pt x="137" y="7"/>
                    </a:lnTo>
                    <a:lnTo>
                      <a:pt x="137" y="7"/>
                    </a:lnTo>
                    <a:lnTo>
                      <a:pt x="132" y="5"/>
                    </a:lnTo>
                    <a:lnTo>
                      <a:pt x="128" y="6"/>
                    </a:lnTo>
                    <a:lnTo>
                      <a:pt x="128" y="6"/>
                    </a:lnTo>
                    <a:lnTo>
                      <a:pt x="126" y="6"/>
                    </a:lnTo>
                    <a:lnTo>
                      <a:pt x="123" y="5"/>
                    </a:lnTo>
                    <a:lnTo>
                      <a:pt x="119" y="3"/>
                    </a:lnTo>
                    <a:lnTo>
                      <a:pt x="119" y="3"/>
                    </a:lnTo>
                    <a:lnTo>
                      <a:pt x="118" y="4"/>
                    </a:lnTo>
                    <a:lnTo>
                      <a:pt x="117" y="5"/>
                    </a:lnTo>
                    <a:lnTo>
                      <a:pt x="117" y="9"/>
                    </a:lnTo>
                    <a:lnTo>
                      <a:pt x="117" y="9"/>
                    </a:lnTo>
                    <a:lnTo>
                      <a:pt x="116" y="11"/>
                    </a:lnTo>
                    <a:lnTo>
                      <a:pt x="115" y="15"/>
                    </a:lnTo>
                    <a:lnTo>
                      <a:pt x="111" y="23"/>
                    </a:lnTo>
                    <a:lnTo>
                      <a:pt x="111" y="23"/>
                    </a:lnTo>
                    <a:lnTo>
                      <a:pt x="109" y="27"/>
                    </a:lnTo>
                    <a:lnTo>
                      <a:pt x="109" y="30"/>
                    </a:lnTo>
                    <a:lnTo>
                      <a:pt x="107" y="40"/>
                    </a:lnTo>
                    <a:lnTo>
                      <a:pt x="107" y="40"/>
                    </a:lnTo>
                    <a:lnTo>
                      <a:pt x="106" y="44"/>
                    </a:lnTo>
                    <a:lnTo>
                      <a:pt x="105" y="46"/>
                    </a:lnTo>
                    <a:lnTo>
                      <a:pt x="103" y="46"/>
                    </a:lnTo>
                    <a:lnTo>
                      <a:pt x="101" y="46"/>
                    </a:lnTo>
                    <a:lnTo>
                      <a:pt x="101" y="46"/>
                    </a:lnTo>
                    <a:lnTo>
                      <a:pt x="100" y="47"/>
                    </a:lnTo>
                    <a:lnTo>
                      <a:pt x="99" y="48"/>
                    </a:lnTo>
                    <a:lnTo>
                      <a:pt x="98" y="51"/>
                    </a:lnTo>
                    <a:lnTo>
                      <a:pt x="98" y="51"/>
                    </a:lnTo>
                    <a:lnTo>
                      <a:pt x="97" y="52"/>
                    </a:lnTo>
                    <a:lnTo>
                      <a:pt x="96" y="52"/>
                    </a:lnTo>
                    <a:lnTo>
                      <a:pt x="92" y="51"/>
                    </a:lnTo>
                    <a:lnTo>
                      <a:pt x="92" y="51"/>
                    </a:lnTo>
                    <a:lnTo>
                      <a:pt x="90" y="49"/>
                    </a:lnTo>
                    <a:lnTo>
                      <a:pt x="89" y="51"/>
                    </a:lnTo>
                    <a:lnTo>
                      <a:pt x="86" y="53"/>
                    </a:lnTo>
                    <a:lnTo>
                      <a:pt x="86" y="53"/>
                    </a:lnTo>
                    <a:lnTo>
                      <a:pt x="85" y="55"/>
                    </a:lnTo>
                    <a:lnTo>
                      <a:pt x="86" y="55"/>
                    </a:lnTo>
                    <a:lnTo>
                      <a:pt x="90" y="58"/>
                    </a:lnTo>
                    <a:lnTo>
                      <a:pt x="90" y="58"/>
                    </a:lnTo>
                    <a:lnTo>
                      <a:pt x="91" y="59"/>
                    </a:lnTo>
                    <a:lnTo>
                      <a:pt x="91" y="60"/>
                    </a:lnTo>
                    <a:lnTo>
                      <a:pt x="92" y="65"/>
                    </a:lnTo>
                    <a:lnTo>
                      <a:pt x="92" y="65"/>
                    </a:lnTo>
                    <a:lnTo>
                      <a:pt x="93" y="67"/>
                    </a:lnTo>
                    <a:lnTo>
                      <a:pt x="92" y="68"/>
                    </a:lnTo>
                    <a:lnTo>
                      <a:pt x="90" y="70"/>
                    </a:lnTo>
                    <a:lnTo>
                      <a:pt x="87" y="70"/>
                    </a:lnTo>
                    <a:lnTo>
                      <a:pt x="85" y="71"/>
                    </a:lnTo>
                    <a:lnTo>
                      <a:pt x="85" y="71"/>
                    </a:lnTo>
                    <a:lnTo>
                      <a:pt x="73" y="76"/>
                    </a:lnTo>
                    <a:lnTo>
                      <a:pt x="73" y="76"/>
                    </a:lnTo>
                    <a:lnTo>
                      <a:pt x="69" y="77"/>
                    </a:lnTo>
                    <a:lnTo>
                      <a:pt x="66" y="77"/>
                    </a:lnTo>
                    <a:lnTo>
                      <a:pt x="59" y="77"/>
                    </a:lnTo>
                    <a:lnTo>
                      <a:pt x="59" y="77"/>
                    </a:lnTo>
                    <a:lnTo>
                      <a:pt x="56" y="76"/>
                    </a:lnTo>
                    <a:lnTo>
                      <a:pt x="55" y="75"/>
                    </a:lnTo>
                    <a:lnTo>
                      <a:pt x="53" y="74"/>
                    </a:lnTo>
                    <a:lnTo>
                      <a:pt x="51" y="74"/>
                    </a:lnTo>
                    <a:lnTo>
                      <a:pt x="51" y="74"/>
                    </a:lnTo>
                    <a:lnTo>
                      <a:pt x="48" y="74"/>
                    </a:lnTo>
                    <a:lnTo>
                      <a:pt x="47" y="76"/>
                    </a:lnTo>
                    <a:lnTo>
                      <a:pt x="47" y="80"/>
                    </a:lnTo>
                    <a:lnTo>
                      <a:pt x="47" y="80"/>
                    </a:lnTo>
                    <a:lnTo>
                      <a:pt x="50" y="86"/>
                    </a:lnTo>
                    <a:lnTo>
                      <a:pt x="52" y="91"/>
                    </a:lnTo>
                    <a:lnTo>
                      <a:pt x="52" y="91"/>
                    </a:lnTo>
                    <a:lnTo>
                      <a:pt x="53" y="94"/>
                    </a:lnTo>
                    <a:lnTo>
                      <a:pt x="53" y="95"/>
                    </a:lnTo>
                    <a:lnTo>
                      <a:pt x="52" y="97"/>
                    </a:lnTo>
                    <a:lnTo>
                      <a:pt x="52" y="100"/>
                    </a:lnTo>
                    <a:lnTo>
                      <a:pt x="52" y="100"/>
                    </a:lnTo>
                    <a:lnTo>
                      <a:pt x="51" y="101"/>
                    </a:lnTo>
                    <a:lnTo>
                      <a:pt x="50" y="102"/>
                    </a:lnTo>
                    <a:lnTo>
                      <a:pt x="46" y="103"/>
                    </a:lnTo>
                    <a:lnTo>
                      <a:pt x="41" y="103"/>
                    </a:lnTo>
                    <a:lnTo>
                      <a:pt x="41" y="103"/>
                    </a:lnTo>
                    <a:lnTo>
                      <a:pt x="38" y="104"/>
                    </a:lnTo>
                    <a:lnTo>
                      <a:pt x="35" y="105"/>
                    </a:lnTo>
                    <a:lnTo>
                      <a:pt x="35" y="105"/>
                    </a:lnTo>
                    <a:lnTo>
                      <a:pt x="33" y="106"/>
                    </a:lnTo>
                    <a:lnTo>
                      <a:pt x="31" y="106"/>
                    </a:lnTo>
                    <a:lnTo>
                      <a:pt x="27" y="104"/>
                    </a:lnTo>
                    <a:lnTo>
                      <a:pt x="27" y="104"/>
                    </a:lnTo>
                    <a:lnTo>
                      <a:pt x="26" y="105"/>
                    </a:lnTo>
                    <a:lnTo>
                      <a:pt x="25" y="106"/>
                    </a:lnTo>
                    <a:lnTo>
                      <a:pt x="23" y="109"/>
                    </a:lnTo>
                    <a:lnTo>
                      <a:pt x="23" y="109"/>
                    </a:lnTo>
                    <a:lnTo>
                      <a:pt x="21" y="110"/>
                    </a:lnTo>
                    <a:lnTo>
                      <a:pt x="18" y="108"/>
                    </a:lnTo>
                    <a:lnTo>
                      <a:pt x="12" y="106"/>
                    </a:lnTo>
                    <a:lnTo>
                      <a:pt x="12" y="106"/>
                    </a:lnTo>
                    <a:lnTo>
                      <a:pt x="11" y="106"/>
                    </a:lnTo>
                    <a:lnTo>
                      <a:pt x="10" y="107"/>
                    </a:lnTo>
                    <a:lnTo>
                      <a:pt x="9" y="110"/>
                    </a:lnTo>
                    <a:lnTo>
                      <a:pt x="9" y="110"/>
                    </a:lnTo>
                    <a:lnTo>
                      <a:pt x="9" y="115"/>
                    </a:lnTo>
                    <a:lnTo>
                      <a:pt x="10" y="120"/>
                    </a:lnTo>
                    <a:lnTo>
                      <a:pt x="10" y="120"/>
                    </a:lnTo>
                    <a:lnTo>
                      <a:pt x="9" y="122"/>
                    </a:lnTo>
                    <a:lnTo>
                      <a:pt x="8" y="123"/>
                    </a:lnTo>
                    <a:lnTo>
                      <a:pt x="4" y="124"/>
                    </a:lnTo>
                    <a:lnTo>
                      <a:pt x="4" y="124"/>
                    </a:lnTo>
                    <a:lnTo>
                      <a:pt x="3" y="124"/>
                    </a:lnTo>
                    <a:lnTo>
                      <a:pt x="3" y="124"/>
                    </a:lnTo>
                    <a:lnTo>
                      <a:pt x="3" y="124"/>
                    </a:lnTo>
                    <a:lnTo>
                      <a:pt x="1" y="126"/>
                    </a:lnTo>
                    <a:lnTo>
                      <a:pt x="0" y="127"/>
                    </a:lnTo>
                    <a:lnTo>
                      <a:pt x="1" y="128"/>
                    </a:lnTo>
                    <a:lnTo>
                      <a:pt x="1" y="128"/>
                    </a:lnTo>
                    <a:lnTo>
                      <a:pt x="5" y="132"/>
                    </a:lnTo>
                    <a:lnTo>
                      <a:pt x="5" y="132"/>
                    </a:lnTo>
                    <a:lnTo>
                      <a:pt x="7" y="133"/>
                    </a:lnTo>
                    <a:lnTo>
                      <a:pt x="8" y="133"/>
                    </a:lnTo>
                    <a:lnTo>
                      <a:pt x="8" y="134"/>
                    </a:lnTo>
                    <a:lnTo>
                      <a:pt x="8" y="134"/>
                    </a:lnTo>
                    <a:lnTo>
                      <a:pt x="10" y="139"/>
                    </a:lnTo>
                    <a:lnTo>
                      <a:pt x="13" y="143"/>
                    </a:lnTo>
                    <a:lnTo>
                      <a:pt x="13" y="143"/>
                    </a:lnTo>
                    <a:lnTo>
                      <a:pt x="18" y="146"/>
                    </a:lnTo>
                    <a:lnTo>
                      <a:pt x="19" y="147"/>
                    </a:lnTo>
                    <a:lnTo>
                      <a:pt x="20" y="148"/>
                    </a:lnTo>
                    <a:lnTo>
                      <a:pt x="20" y="148"/>
                    </a:lnTo>
                    <a:lnTo>
                      <a:pt x="19" y="151"/>
                    </a:lnTo>
                    <a:lnTo>
                      <a:pt x="19" y="154"/>
                    </a:lnTo>
                    <a:lnTo>
                      <a:pt x="19" y="154"/>
                    </a:lnTo>
                    <a:lnTo>
                      <a:pt x="20" y="156"/>
                    </a:lnTo>
                    <a:lnTo>
                      <a:pt x="19" y="158"/>
                    </a:lnTo>
                    <a:lnTo>
                      <a:pt x="19" y="158"/>
                    </a:lnTo>
                    <a:lnTo>
                      <a:pt x="14" y="164"/>
                    </a:lnTo>
                    <a:lnTo>
                      <a:pt x="14" y="164"/>
                    </a:lnTo>
                    <a:lnTo>
                      <a:pt x="12" y="168"/>
                    </a:lnTo>
                    <a:lnTo>
                      <a:pt x="11" y="170"/>
                    </a:lnTo>
                    <a:lnTo>
                      <a:pt x="12" y="171"/>
                    </a:lnTo>
                    <a:lnTo>
                      <a:pt x="12" y="171"/>
                    </a:lnTo>
                    <a:lnTo>
                      <a:pt x="15" y="175"/>
                    </a:lnTo>
                    <a:lnTo>
                      <a:pt x="17" y="178"/>
                    </a:lnTo>
                    <a:lnTo>
                      <a:pt x="15" y="179"/>
                    </a:lnTo>
                    <a:lnTo>
                      <a:pt x="15" y="179"/>
                    </a:lnTo>
                    <a:lnTo>
                      <a:pt x="14" y="181"/>
                    </a:lnTo>
                    <a:lnTo>
                      <a:pt x="13" y="183"/>
                    </a:lnTo>
                    <a:lnTo>
                      <a:pt x="13" y="183"/>
                    </a:lnTo>
                    <a:lnTo>
                      <a:pt x="14" y="186"/>
                    </a:lnTo>
                    <a:lnTo>
                      <a:pt x="14" y="187"/>
                    </a:lnTo>
                    <a:lnTo>
                      <a:pt x="13" y="189"/>
                    </a:lnTo>
                    <a:lnTo>
                      <a:pt x="13" y="189"/>
                    </a:lnTo>
                    <a:lnTo>
                      <a:pt x="11" y="195"/>
                    </a:lnTo>
                    <a:lnTo>
                      <a:pt x="11" y="201"/>
                    </a:lnTo>
                    <a:lnTo>
                      <a:pt x="11" y="201"/>
                    </a:lnTo>
                    <a:lnTo>
                      <a:pt x="11" y="202"/>
                    </a:lnTo>
                    <a:lnTo>
                      <a:pt x="12" y="202"/>
                    </a:lnTo>
                    <a:lnTo>
                      <a:pt x="13" y="201"/>
                    </a:lnTo>
                    <a:lnTo>
                      <a:pt x="14" y="202"/>
                    </a:lnTo>
                    <a:lnTo>
                      <a:pt x="14" y="202"/>
                    </a:lnTo>
                    <a:lnTo>
                      <a:pt x="14" y="204"/>
                    </a:lnTo>
                    <a:lnTo>
                      <a:pt x="15" y="206"/>
                    </a:lnTo>
                    <a:lnTo>
                      <a:pt x="17" y="206"/>
                    </a:lnTo>
                    <a:lnTo>
                      <a:pt x="17" y="206"/>
                    </a:lnTo>
                    <a:lnTo>
                      <a:pt x="21" y="210"/>
                    </a:lnTo>
                    <a:lnTo>
                      <a:pt x="24" y="214"/>
                    </a:lnTo>
                    <a:lnTo>
                      <a:pt x="24" y="214"/>
                    </a:lnTo>
                    <a:lnTo>
                      <a:pt x="24" y="219"/>
                    </a:lnTo>
                    <a:lnTo>
                      <a:pt x="25" y="221"/>
                    </a:lnTo>
                    <a:lnTo>
                      <a:pt x="26" y="222"/>
                    </a:lnTo>
                    <a:lnTo>
                      <a:pt x="26" y="222"/>
                    </a:lnTo>
                    <a:lnTo>
                      <a:pt x="28" y="224"/>
                    </a:lnTo>
                    <a:lnTo>
                      <a:pt x="29" y="225"/>
                    </a:lnTo>
                    <a:lnTo>
                      <a:pt x="30" y="225"/>
                    </a:lnTo>
                    <a:lnTo>
                      <a:pt x="30" y="225"/>
                    </a:lnTo>
                    <a:lnTo>
                      <a:pt x="31" y="225"/>
                    </a:lnTo>
                    <a:lnTo>
                      <a:pt x="32" y="225"/>
                    </a:lnTo>
                    <a:lnTo>
                      <a:pt x="32" y="225"/>
                    </a:lnTo>
                    <a:lnTo>
                      <a:pt x="33" y="227"/>
                    </a:lnTo>
                    <a:lnTo>
                      <a:pt x="34" y="229"/>
                    </a:lnTo>
                    <a:lnTo>
                      <a:pt x="34" y="229"/>
                    </a:lnTo>
                    <a:lnTo>
                      <a:pt x="36" y="230"/>
                    </a:lnTo>
                    <a:lnTo>
                      <a:pt x="37" y="231"/>
                    </a:lnTo>
                    <a:lnTo>
                      <a:pt x="38" y="232"/>
                    </a:lnTo>
                    <a:lnTo>
                      <a:pt x="38" y="232"/>
                    </a:lnTo>
                    <a:lnTo>
                      <a:pt x="38" y="238"/>
                    </a:lnTo>
                    <a:lnTo>
                      <a:pt x="37" y="246"/>
                    </a:lnTo>
                    <a:lnTo>
                      <a:pt x="37" y="246"/>
                    </a:lnTo>
                    <a:lnTo>
                      <a:pt x="36" y="251"/>
                    </a:lnTo>
                    <a:lnTo>
                      <a:pt x="35" y="254"/>
                    </a:lnTo>
                    <a:lnTo>
                      <a:pt x="35" y="254"/>
                    </a:lnTo>
                    <a:lnTo>
                      <a:pt x="35" y="255"/>
                    </a:lnTo>
                    <a:lnTo>
                      <a:pt x="35" y="256"/>
                    </a:lnTo>
                    <a:lnTo>
                      <a:pt x="35" y="256"/>
                    </a:lnTo>
                    <a:lnTo>
                      <a:pt x="35" y="258"/>
                    </a:lnTo>
                    <a:lnTo>
                      <a:pt x="36" y="260"/>
                    </a:lnTo>
                    <a:lnTo>
                      <a:pt x="36" y="260"/>
                    </a:lnTo>
                    <a:lnTo>
                      <a:pt x="36" y="262"/>
                    </a:lnTo>
                    <a:lnTo>
                      <a:pt x="35" y="263"/>
                    </a:lnTo>
                    <a:lnTo>
                      <a:pt x="34" y="264"/>
                    </a:lnTo>
                    <a:lnTo>
                      <a:pt x="34" y="266"/>
                    </a:lnTo>
                    <a:lnTo>
                      <a:pt x="34" y="266"/>
                    </a:lnTo>
                    <a:lnTo>
                      <a:pt x="36" y="271"/>
                    </a:lnTo>
                    <a:lnTo>
                      <a:pt x="37" y="276"/>
                    </a:lnTo>
                    <a:lnTo>
                      <a:pt x="37" y="276"/>
                    </a:lnTo>
                    <a:lnTo>
                      <a:pt x="37" y="283"/>
                    </a:lnTo>
                    <a:lnTo>
                      <a:pt x="38" y="287"/>
                    </a:lnTo>
                    <a:lnTo>
                      <a:pt x="39" y="290"/>
                    </a:lnTo>
                    <a:lnTo>
                      <a:pt x="39" y="290"/>
                    </a:lnTo>
                    <a:lnTo>
                      <a:pt x="41" y="291"/>
                    </a:lnTo>
                    <a:lnTo>
                      <a:pt x="43" y="292"/>
                    </a:lnTo>
                    <a:lnTo>
                      <a:pt x="44" y="293"/>
                    </a:lnTo>
                    <a:lnTo>
                      <a:pt x="45" y="294"/>
                    </a:lnTo>
                    <a:lnTo>
                      <a:pt x="45" y="294"/>
                    </a:lnTo>
                    <a:lnTo>
                      <a:pt x="44" y="299"/>
                    </a:lnTo>
                    <a:lnTo>
                      <a:pt x="41" y="305"/>
                    </a:lnTo>
                    <a:lnTo>
                      <a:pt x="41" y="305"/>
                    </a:lnTo>
                    <a:lnTo>
                      <a:pt x="39" y="309"/>
                    </a:lnTo>
                    <a:lnTo>
                      <a:pt x="39" y="310"/>
                    </a:lnTo>
                    <a:lnTo>
                      <a:pt x="39" y="311"/>
                    </a:lnTo>
                    <a:lnTo>
                      <a:pt x="39" y="311"/>
                    </a:lnTo>
                    <a:lnTo>
                      <a:pt x="41" y="312"/>
                    </a:lnTo>
                    <a:lnTo>
                      <a:pt x="40" y="313"/>
                    </a:lnTo>
                    <a:lnTo>
                      <a:pt x="40" y="313"/>
                    </a:lnTo>
                    <a:lnTo>
                      <a:pt x="39" y="315"/>
                    </a:lnTo>
                    <a:lnTo>
                      <a:pt x="39" y="317"/>
                    </a:lnTo>
                    <a:lnTo>
                      <a:pt x="40" y="319"/>
                    </a:lnTo>
                    <a:lnTo>
                      <a:pt x="40" y="319"/>
                    </a:lnTo>
                    <a:lnTo>
                      <a:pt x="42" y="322"/>
                    </a:lnTo>
                    <a:lnTo>
                      <a:pt x="44" y="326"/>
                    </a:lnTo>
                    <a:lnTo>
                      <a:pt x="44" y="326"/>
                    </a:lnTo>
                    <a:lnTo>
                      <a:pt x="46" y="328"/>
                    </a:lnTo>
                    <a:lnTo>
                      <a:pt x="48" y="329"/>
                    </a:lnTo>
                    <a:lnTo>
                      <a:pt x="53" y="330"/>
                    </a:lnTo>
                    <a:lnTo>
                      <a:pt x="53" y="330"/>
                    </a:lnTo>
                    <a:lnTo>
                      <a:pt x="54" y="333"/>
                    </a:lnTo>
                    <a:lnTo>
                      <a:pt x="55" y="338"/>
                    </a:lnTo>
                    <a:lnTo>
                      <a:pt x="55" y="338"/>
                    </a:lnTo>
                    <a:lnTo>
                      <a:pt x="58" y="341"/>
                    </a:lnTo>
                    <a:lnTo>
                      <a:pt x="60" y="344"/>
                    </a:lnTo>
                    <a:lnTo>
                      <a:pt x="60" y="344"/>
                    </a:lnTo>
                    <a:lnTo>
                      <a:pt x="62" y="348"/>
                    </a:lnTo>
                    <a:lnTo>
                      <a:pt x="63" y="351"/>
                    </a:lnTo>
                    <a:lnTo>
                      <a:pt x="63" y="353"/>
                    </a:lnTo>
                    <a:lnTo>
                      <a:pt x="63" y="353"/>
                    </a:lnTo>
                    <a:lnTo>
                      <a:pt x="62" y="361"/>
                    </a:lnTo>
                    <a:lnTo>
                      <a:pt x="62" y="361"/>
                    </a:lnTo>
                    <a:lnTo>
                      <a:pt x="62" y="363"/>
                    </a:lnTo>
                    <a:lnTo>
                      <a:pt x="63" y="364"/>
                    </a:lnTo>
                    <a:lnTo>
                      <a:pt x="64" y="365"/>
                    </a:lnTo>
                    <a:lnTo>
                      <a:pt x="64" y="366"/>
                    </a:lnTo>
                    <a:lnTo>
                      <a:pt x="64" y="366"/>
                    </a:lnTo>
                    <a:lnTo>
                      <a:pt x="63" y="371"/>
                    </a:lnTo>
                    <a:lnTo>
                      <a:pt x="62" y="374"/>
                    </a:lnTo>
                    <a:lnTo>
                      <a:pt x="62" y="378"/>
                    </a:lnTo>
                    <a:lnTo>
                      <a:pt x="62" y="378"/>
                    </a:lnTo>
                    <a:lnTo>
                      <a:pt x="65" y="378"/>
                    </a:lnTo>
                    <a:lnTo>
                      <a:pt x="65" y="385"/>
                    </a:lnTo>
                    <a:lnTo>
                      <a:pt x="74" y="383"/>
                    </a:lnTo>
                    <a:lnTo>
                      <a:pt x="77" y="385"/>
                    </a:lnTo>
                    <a:lnTo>
                      <a:pt x="77" y="385"/>
                    </a:lnTo>
                    <a:lnTo>
                      <a:pt x="73" y="387"/>
                    </a:lnTo>
                    <a:lnTo>
                      <a:pt x="69" y="389"/>
                    </a:lnTo>
                    <a:lnTo>
                      <a:pt x="69" y="389"/>
                    </a:lnTo>
                    <a:lnTo>
                      <a:pt x="69" y="390"/>
                    </a:lnTo>
                    <a:lnTo>
                      <a:pt x="71" y="390"/>
                    </a:lnTo>
                    <a:lnTo>
                      <a:pt x="75" y="392"/>
                    </a:lnTo>
                    <a:lnTo>
                      <a:pt x="75" y="392"/>
                    </a:lnTo>
                    <a:lnTo>
                      <a:pt x="77" y="392"/>
                    </a:lnTo>
                    <a:lnTo>
                      <a:pt x="78" y="391"/>
                    </a:lnTo>
                    <a:lnTo>
                      <a:pt x="80" y="389"/>
                    </a:lnTo>
                    <a:lnTo>
                      <a:pt x="80" y="389"/>
                    </a:lnTo>
                    <a:lnTo>
                      <a:pt x="83" y="388"/>
                    </a:lnTo>
                    <a:lnTo>
                      <a:pt x="86" y="389"/>
                    </a:lnTo>
                    <a:lnTo>
                      <a:pt x="86" y="389"/>
                    </a:lnTo>
                    <a:lnTo>
                      <a:pt x="89" y="387"/>
                    </a:lnTo>
                    <a:lnTo>
                      <a:pt x="91" y="386"/>
                    </a:lnTo>
                    <a:lnTo>
                      <a:pt x="91" y="386"/>
                    </a:lnTo>
                    <a:lnTo>
                      <a:pt x="93" y="384"/>
                    </a:lnTo>
                    <a:lnTo>
                      <a:pt x="94" y="383"/>
                    </a:lnTo>
                    <a:lnTo>
                      <a:pt x="95" y="383"/>
                    </a:lnTo>
                    <a:lnTo>
                      <a:pt x="95" y="383"/>
                    </a:lnTo>
                    <a:lnTo>
                      <a:pt x="98" y="382"/>
                    </a:lnTo>
                    <a:lnTo>
                      <a:pt x="103" y="381"/>
                    </a:lnTo>
                    <a:lnTo>
                      <a:pt x="103" y="381"/>
                    </a:lnTo>
                    <a:lnTo>
                      <a:pt x="106" y="381"/>
                    </a:lnTo>
                    <a:lnTo>
                      <a:pt x="109" y="381"/>
                    </a:lnTo>
                    <a:lnTo>
                      <a:pt x="109" y="381"/>
                    </a:lnTo>
                    <a:lnTo>
                      <a:pt x="116" y="379"/>
                    </a:lnTo>
                    <a:lnTo>
                      <a:pt x="116" y="379"/>
                    </a:lnTo>
                    <a:lnTo>
                      <a:pt x="116" y="378"/>
                    </a:lnTo>
                    <a:lnTo>
                      <a:pt x="115" y="377"/>
                    </a:lnTo>
                    <a:lnTo>
                      <a:pt x="112" y="375"/>
                    </a:lnTo>
                    <a:lnTo>
                      <a:pt x="112" y="375"/>
                    </a:lnTo>
                    <a:lnTo>
                      <a:pt x="112" y="373"/>
                    </a:lnTo>
                    <a:lnTo>
                      <a:pt x="114" y="372"/>
                    </a:lnTo>
                    <a:lnTo>
                      <a:pt x="116" y="370"/>
                    </a:lnTo>
                    <a:lnTo>
                      <a:pt x="116" y="370"/>
                    </a:lnTo>
                    <a:lnTo>
                      <a:pt x="118" y="370"/>
                    </a:lnTo>
                    <a:lnTo>
                      <a:pt x="120" y="370"/>
                    </a:lnTo>
                    <a:lnTo>
                      <a:pt x="123" y="371"/>
                    </a:lnTo>
                    <a:lnTo>
                      <a:pt x="123" y="371"/>
                    </a:lnTo>
                    <a:lnTo>
                      <a:pt x="124" y="370"/>
                    </a:lnTo>
                    <a:lnTo>
                      <a:pt x="124" y="370"/>
                    </a:lnTo>
                    <a:lnTo>
                      <a:pt x="125" y="368"/>
                    </a:lnTo>
                    <a:lnTo>
                      <a:pt x="125" y="368"/>
                    </a:lnTo>
                    <a:lnTo>
                      <a:pt x="129" y="366"/>
                    </a:lnTo>
                    <a:lnTo>
                      <a:pt x="132" y="365"/>
                    </a:lnTo>
                    <a:lnTo>
                      <a:pt x="132" y="365"/>
                    </a:lnTo>
                    <a:lnTo>
                      <a:pt x="133" y="364"/>
                    </a:lnTo>
                    <a:lnTo>
                      <a:pt x="133" y="362"/>
                    </a:lnTo>
                    <a:lnTo>
                      <a:pt x="133" y="362"/>
                    </a:lnTo>
                    <a:lnTo>
                      <a:pt x="135" y="359"/>
                    </a:lnTo>
                    <a:lnTo>
                      <a:pt x="138" y="357"/>
                    </a:lnTo>
                    <a:lnTo>
                      <a:pt x="140" y="357"/>
                    </a:lnTo>
                    <a:lnTo>
                      <a:pt x="140" y="363"/>
                    </a:lnTo>
                    <a:lnTo>
                      <a:pt x="146" y="364"/>
                    </a:lnTo>
                    <a:lnTo>
                      <a:pt x="146" y="361"/>
                    </a:lnTo>
                    <a:lnTo>
                      <a:pt x="148" y="361"/>
                    </a:lnTo>
                    <a:lnTo>
                      <a:pt x="148" y="357"/>
                    </a:lnTo>
                    <a:lnTo>
                      <a:pt x="144" y="357"/>
                    </a:lnTo>
                    <a:lnTo>
                      <a:pt x="144" y="356"/>
                    </a:lnTo>
                    <a:lnTo>
                      <a:pt x="148" y="356"/>
                    </a:lnTo>
                    <a:lnTo>
                      <a:pt x="148" y="356"/>
                    </a:lnTo>
                    <a:lnTo>
                      <a:pt x="148" y="352"/>
                    </a:lnTo>
                    <a:lnTo>
                      <a:pt x="148" y="352"/>
                    </a:lnTo>
                    <a:lnTo>
                      <a:pt x="149" y="349"/>
                    </a:lnTo>
                    <a:lnTo>
                      <a:pt x="150" y="345"/>
                    </a:lnTo>
                    <a:lnTo>
                      <a:pt x="152" y="341"/>
                    </a:lnTo>
                    <a:lnTo>
                      <a:pt x="152" y="341"/>
                    </a:lnTo>
                    <a:lnTo>
                      <a:pt x="153" y="350"/>
                    </a:lnTo>
                    <a:lnTo>
                      <a:pt x="154" y="355"/>
                    </a:lnTo>
                    <a:lnTo>
                      <a:pt x="152" y="377"/>
                    </a:lnTo>
                    <a:lnTo>
                      <a:pt x="166" y="380"/>
                    </a:lnTo>
                    <a:lnTo>
                      <a:pt x="164" y="372"/>
                    </a:lnTo>
                    <a:lnTo>
                      <a:pt x="159" y="369"/>
                    </a:lnTo>
                    <a:lnTo>
                      <a:pt x="159" y="368"/>
                    </a:lnTo>
                    <a:lnTo>
                      <a:pt x="164" y="368"/>
                    </a:lnTo>
                    <a:lnTo>
                      <a:pt x="164" y="361"/>
                    </a:lnTo>
                    <a:lnTo>
                      <a:pt x="165" y="361"/>
                    </a:lnTo>
                    <a:lnTo>
                      <a:pt x="165" y="366"/>
                    </a:lnTo>
                    <a:lnTo>
                      <a:pt x="167" y="370"/>
                    </a:lnTo>
                    <a:lnTo>
                      <a:pt x="167" y="370"/>
                    </a:lnTo>
                    <a:lnTo>
                      <a:pt x="168" y="372"/>
                    </a:lnTo>
                    <a:lnTo>
                      <a:pt x="171" y="373"/>
                    </a:lnTo>
                    <a:lnTo>
                      <a:pt x="171" y="373"/>
                    </a:lnTo>
                    <a:lnTo>
                      <a:pt x="172" y="372"/>
                    </a:lnTo>
                    <a:lnTo>
                      <a:pt x="173" y="370"/>
                    </a:lnTo>
                    <a:lnTo>
                      <a:pt x="174" y="365"/>
                    </a:lnTo>
                    <a:lnTo>
                      <a:pt x="174" y="365"/>
                    </a:lnTo>
                    <a:lnTo>
                      <a:pt x="174" y="366"/>
                    </a:lnTo>
                    <a:lnTo>
                      <a:pt x="175" y="370"/>
                    </a:lnTo>
                    <a:lnTo>
                      <a:pt x="175" y="370"/>
                    </a:lnTo>
                    <a:lnTo>
                      <a:pt x="174" y="372"/>
                    </a:lnTo>
                    <a:lnTo>
                      <a:pt x="172" y="375"/>
                    </a:lnTo>
                    <a:lnTo>
                      <a:pt x="172" y="375"/>
                    </a:lnTo>
                    <a:lnTo>
                      <a:pt x="172" y="378"/>
                    </a:lnTo>
                    <a:lnTo>
                      <a:pt x="172" y="380"/>
                    </a:lnTo>
                    <a:lnTo>
                      <a:pt x="173" y="380"/>
                    </a:lnTo>
                    <a:lnTo>
                      <a:pt x="173" y="380"/>
                    </a:lnTo>
                    <a:lnTo>
                      <a:pt x="175" y="381"/>
                    </a:lnTo>
                    <a:lnTo>
                      <a:pt x="176" y="383"/>
                    </a:lnTo>
                    <a:lnTo>
                      <a:pt x="176" y="383"/>
                    </a:lnTo>
                    <a:lnTo>
                      <a:pt x="176" y="388"/>
                    </a:lnTo>
                    <a:lnTo>
                      <a:pt x="176" y="388"/>
                    </a:lnTo>
                    <a:lnTo>
                      <a:pt x="180" y="391"/>
                    </a:lnTo>
                    <a:lnTo>
                      <a:pt x="184" y="393"/>
                    </a:lnTo>
                    <a:lnTo>
                      <a:pt x="184" y="393"/>
                    </a:lnTo>
                    <a:lnTo>
                      <a:pt x="190" y="395"/>
                    </a:lnTo>
                    <a:lnTo>
                      <a:pt x="190" y="395"/>
                    </a:lnTo>
                    <a:lnTo>
                      <a:pt x="192" y="396"/>
                    </a:lnTo>
                    <a:lnTo>
                      <a:pt x="194" y="397"/>
                    </a:lnTo>
                    <a:lnTo>
                      <a:pt x="194" y="397"/>
                    </a:lnTo>
                    <a:lnTo>
                      <a:pt x="192" y="395"/>
                    </a:lnTo>
                    <a:lnTo>
                      <a:pt x="190" y="392"/>
                    </a:lnTo>
                    <a:lnTo>
                      <a:pt x="190" y="392"/>
                    </a:lnTo>
                    <a:lnTo>
                      <a:pt x="189" y="389"/>
                    </a:lnTo>
                    <a:lnTo>
                      <a:pt x="191" y="386"/>
                    </a:lnTo>
                    <a:lnTo>
                      <a:pt x="191" y="386"/>
                    </a:lnTo>
                    <a:lnTo>
                      <a:pt x="193" y="383"/>
                    </a:lnTo>
                    <a:lnTo>
                      <a:pt x="196" y="380"/>
                    </a:lnTo>
                    <a:lnTo>
                      <a:pt x="196" y="380"/>
                    </a:lnTo>
                    <a:lnTo>
                      <a:pt x="198" y="380"/>
                    </a:lnTo>
                    <a:lnTo>
                      <a:pt x="199" y="380"/>
                    </a:lnTo>
                    <a:lnTo>
                      <a:pt x="202" y="382"/>
                    </a:lnTo>
                    <a:lnTo>
                      <a:pt x="202" y="382"/>
                    </a:lnTo>
                    <a:lnTo>
                      <a:pt x="205" y="382"/>
                    </a:lnTo>
                    <a:lnTo>
                      <a:pt x="208" y="382"/>
                    </a:lnTo>
                    <a:lnTo>
                      <a:pt x="208" y="382"/>
                    </a:lnTo>
                    <a:lnTo>
                      <a:pt x="211" y="383"/>
                    </a:lnTo>
                    <a:lnTo>
                      <a:pt x="213" y="384"/>
                    </a:lnTo>
                    <a:lnTo>
                      <a:pt x="216" y="387"/>
                    </a:lnTo>
                    <a:lnTo>
                      <a:pt x="216" y="387"/>
                    </a:lnTo>
                    <a:lnTo>
                      <a:pt x="220" y="387"/>
                    </a:lnTo>
                    <a:lnTo>
                      <a:pt x="225" y="387"/>
                    </a:lnTo>
                    <a:lnTo>
                      <a:pt x="225" y="387"/>
                    </a:lnTo>
                    <a:lnTo>
                      <a:pt x="227" y="387"/>
                    </a:lnTo>
                    <a:lnTo>
                      <a:pt x="230" y="388"/>
                    </a:lnTo>
                    <a:lnTo>
                      <a:pt x="230" y="388"/>
                    </a:lnTo>
                    <a:lnTo>
                      <a:pt x="233" y="388"/>
                    </a:lnTo>
                    <a:lnTo>
                      <a:pt x="235" y="386"/>
                    </a:lnTo>
                    <a:lnTo>
                      <a:pt x="235" y="386"/>
                    </a:lnTo>
                    <a:lnTo>
                      <a:pt x="236" y="386"/>
                    </a:lnTo>
                    <a:lnTo>
                      <a:pt x="236" y="385"/>
                    </a:lnTo>
                    <a:lnTo>
                      <a:pt x="236" y="382"/>
                    </a:lnTo>
                    <a:lnTo>
                      <a:pt x="236" y="382"/>
                    </a:lnTo>
                    <a:lnTo>
                      <a:pt x="236" y="379"/>
                    </a:lnTo>
                    <a:lnTo>
                      <a:pt x="235" y="378"/>
                    </a:lnTo>
                    <a:lnTo>
                      <a:pt x="236" y="376"/>
                    </a:lnTo>
                    <a:lnTo>
                      <a:pt x="236" y="376"/>
                    </a:lnTo>
                    <a:lnTo>
                      <a:pt x="237" y="374"/>
                    </a:lnTo>
                    <a:lnTo>
                      <a:pt x="238" y="373"/>
                    </a:lnTo>
                    <a:lnTo>
                      <a:pt x="238" y="373"/>
                    </a:lnTo>
                    <a:lnTo>
                      <a:pt x="239" y="372"/>
                    </a:lnTo>
                    <a:lnTo>
                      <a:pt x="239" y="370"/>
                    </a:lnTo>
                    <a:lnTo>
                      <a:pt x="239" y="370"/>
                    </a:lnTo>
                    <a:lnTo>
                      <a:pt x="239" y="365"/>
                    </a:lnTo>
                    <a:lnTo>
                      <a:pt x="239" y="365"/>
                    </a:lnTo>
                    <a:lnTo>
                      <a:pt x="240" y="364"/>
                    </a:lnTo>
                    <a:lnTo>
                      <a:pt x="243" y="363"/>
                    </a:lnTo>
                    <a:lnTo>
                      <a:pt x="243" y="363"/>
                    </a:lnTo>
                    <a:lnTo>
                      <a:pt x="243" y="362"/>
                    </a:lnTo>
                    <a:lnTo>
                      <a:pt x="243" y="361"/>
                    </a:lnTo>
                    <a:lnTo>
                      <a:pt x="243" y="358"/>
                    </a:lnTo>
                    <a:lnTo>
                      <a:pt x="243" y="358"/>
                    </a:lnTo>
                    <a:lnTo>
                      <a:pt x="244" y="356"/>
                    </a:lnTo>
                    <a:lnTo>
                      <a:pt x="246" y="355"/>
                    </a:lnTo>
                    <a:lnTo>
                      <a:pt x="249" y="353"/>
                    </a:lnTo>
                    <a:lnTo>
                      <a:pt x="249" y="353"/>
                    </a:lnTo>
                    <a:lnTo>
                      <a:pt x="250" y="353"/>
                    </a:lnTo>
                    <a:lnTo>
                      <a:pt x="252" y="356"/>
                    </a:lnTo>
                    <a:lnTo>
                      <a:pt x="252" y="356"/>
                    </a:lnTo>
                    <a:lnTo>
                      <a:pt x="254" y="359"/>
                    </a:lnTo>
                    <a:lnTo>
                      <a:pt x="258" y="362"/>
                    </a:lnTo>
                    <a:lnTo>
                      <a:pt x="258" y="362"/>
                    </a:lnTo>
                    <a:lnTo>
                      <a:pt x="259" y="362"/>
                    </a:lnTo>
                    <a:lnTo>
                      <a:pt x="259" y="361"/>
                    </a:lnTo>
                    <a:lnTo>
                      <a:pt x="257" y="358"/>
                    </a:lnTo>
                    <a:lnTo>
                      <a:pt x="257" y="358"/>
                    </a:lnTo>
                    <a:lnTo>
                      <a:pt x="255" y="357"/>
                    </a:lnTo>
                    <a:lnTo>
                      <a:pt x="256" y="355"/>
                    </a:lnTo>
                    <a:lnTo>
                      <a:pt x="256" y="355"/>
                    </a:lnTo>
                    <a:lnTo>
                      <a:pt x="256" y="354"/>
                    </a:lnTo>
                    <a:lnTo>
                      <a:pt x="255" y="354"/>
                    </a:lnTo>
                    <a:lnTo>
                      <a:pt x="255" y="354"/>
                    </a:lnTo>
                    <a:lnTo>
                      <a:pt x="255" y="354"/>
                    </a:lnTo>
                    <a:lnTo>
                      <a:pt x="255" y="353"/>
                    </a:lnTo>
                    <a:lnTo>
                      <a:pt x="256" y="351"/>
                    </a:lnTo>
                    <a:lnTo>
                      <a:pt x="256" y="351"/>
                    </a:lnTo>
                    <a:lnTo>
                      <a:pt x="259" y="348"/>
                    </a:lnTo>
                    <a:lnTo>
                      <a:pt x="261" y="346"/>
                    </a:lnTo>
                    <a:lnTo>
                      <a:pt x="261" y="346"/>
                    </a:lnTo>
                    <a:lnTo>
                      <a:pt x="262" y="346"/>
                    </a:lnTo>
                    <a:lnTo>
                      <a:pt x="262" y="347"/>
                    </a:lnTo>
                    <a:lnTo>
                      <a:pt x="262" y="348"/>
                    </a:lnTo>
                    <a:lnTo>
                      <a:pt x="262" y="348"/>
                    </a:lnTo>
                    <a:lnTo>
                      <a:pt x="263" y="349"/>
                    </a:lnTo>
                    <a:lnTo>
                      <a:pt x="263" y="349"/>
                    </a:lnTo>
                    <a:lnTo>
                      <a:pt x="264" y="347"/>
                    </a:lnTo>
                    <a:lnTo>
                      <a:pt x="264" y="347"/>
                    </a:lnTo>
                    <a:lnTo>
                      <a:pt x="264" y="346"/>
                    </a:lnTo>
                    <a:lnTo>
                      <a:pt x="266" y="346"/>
                    </a:lnTo>
                    <a:lnTo>
                      <a:pt x="266" y="346"/>
                    </a:lnTo>
                    <a:lnTo>
                      <a:pt x="268" y="346"/>
                    </a:lnTo>
                    <a:lnTo>
                      <a:pt x="267" y="344"/>
                    </a:lnTo>
                    <a:lnTo>
                      <a:pt x="267" y="344"/>
                    </a:lnTo>
                    <a:lnTo>
                      <a:pt x="267" y="343"/>
                    </a:lnTo>
                    <a:lnTo>
                      <a:pt x="267" y="341"/>
                    </a:lnTo>
                    <a:lnTo>
                      <a:pt x="268" y="338"/>
                    </a:lnTo>
                    <a:lnTo>
                      <a:pt x="268" y="338"/>
                    </a:lnTo>
                    <a:lnTo>
                      <a:pt x="270" y="335"/>
                    </a:lnTo>
                    <a:lnTo>
                      <a:pt x="272" y="333"/>
                    </a:lnTo>
                    <a:lnTo>
                      <a:pt x="272" y="333"/>
                    </a:lnTo>
                    <a:lnTo>
                      <a:pt x="274" y="333"/>
                    </a:lnTo>
                    <a:lnTo>
                      <a:pt x="272" y="333"/>
                    </a:lnTo>
                    <a:lnTo>
                      <a:pt x="272" y="333"/>
                    </a:lnTo>
                    <a:lnTo>
                      <a:pt x="271" y="332"/>
                    </a:lnTo>
                    <a:lnTo>
                      <a:pt x="270" y="331"/>
                    </a:lnTo>
                    <a:lnTo>
                      <a:pt x="269" y="327"/>
                    </a:lnTo>
                    <a:lnTo>
                      <a:pt x="269" y="327"/>
                    </a:lnTo>
                    <a:lnTo>
                      <a:pt x="268" y="326"/>
                    </a:lnTo>
                    <a:lnTo>
                      <a:pt x="266" y="326"/>
                    </a:lnTo>
                    <a:lnTo>
                      <a:pt x="261" y="326"/>
                    </a:lnTo>
                    <a:lnTo>
                      <a:pt x="261" y="326"/>
                    </a:lnTo>
                    <a:lnTo>
                      <a:pt x="247" y="327"/>
                    </a:lnTo>
                    <a:lnTo>
                      <a:pt x="247" y="327"/>
                    </a:lnTo>
                    <a:lnTo>
                      <a:pt x="245" y="327"/>
                    </a:lnTo>
                    <a:lnTo>
                      <a:pt x="243" y="329"/>
                    </a:lnTo>
                    <a:lnTo>
                      <a:pt x="239" y="333"/>
                    </a:lnTo>
                    <a:lnTo>
                      <a:pt x="239" y="333"/>
                    </a:lnTo>
                    <a:lnTo>
                      <a:pt x="238" y="334"/>
                    </a:lnTo>
                    <a:lnTo>
                      <a:pt x="237" y="337"/>
                    </a:lnTo>
                    <a:lnTo>
                      <a:pt x="236" y="342"/>
                    </a:lnTo>
                    <a:lnTo>
                      <a:pt x="236" y="342"/>
                    </a:lnTo>
                    <a:lnTo>
                      <a:pt x="236" y="344"/>
                    </a:lnTo>
                    <a:lnTo>
                      <a:pt x="235" y="345"/>
                    </a:lnTo>
                    <a:lnTo>
                      <a:pt x="234" y="343"/>
                    </a:lnTo>
                    <a:lnTo>
                      <a:pt x="234" y="343"/>
                    </a:lnTo>
                    <a:lnTo>
                      <a:pt x="233" y="343"/>
                    </a:lnTo>
                    <a:lnTo>
                      <a:pt x="232" y="344"/>
                    </a:lnTo>
                    <a:lnTo>
                      <a:pt x="231" y="347"/>
                    </a:lnTo>
                    <a:lnTo>
                      <a:pt x="231" y="347"/>
                    </a:lnTo>
                    <a:lnTo>
                      <a:pt x="230" y="348"/>
                    </a:lnTo>
                    <a:lnTo>
                      <a:pt x="230" y="347"/>
                    </a:lnTo>
                    <a:lnTo>
                      <a:pt x="231" y="342"/>
                    </a:lnTo>
                    <a:lnTo>
                      <a:pt x="231" y="342"/>
                    </a:lnTo>
                    <a:lnTo>
                      <a:pt x="232" y="340"/>
                    </a:lnTo>
                    <a:lnTo>
                      <a:pt x="232" y="338"/>
                    </a:lnTo>
                    <a:lnTo>
                      <a:pt x="230" y="334"/>
                    </a:lnTo>
                    <a:lnTo>
                      <a:pt x="230" y="334"/>
                    </a:lnTo>
                    <a:lnTo>
                      <a:pt x="229" y="334"/>
                    </a:lnTo>
                    <a:lnTo>
                      <a:pt x="228" y="334"/>
                    </a:lnTo>
                    <a:lnTo>
                      <a:pt x="225" y="335"/>
                    </a:lnTo>
                    <a:lnTo>
                      <a:pt x="225" y="335"/>
                    </a:lnTo>
                    <a:lnTo>
                      <a:pt x="224" y="335"/>
                    </a:lnTo>
                    <a:lnTo>
                      <a:pt x="225" y="334"/>
                    </a:lnTo>
                    <a:lnTo>
                      <a:pt x="231" y="333"/>
                    </a:lnTo>
                    <a:lnTo>
                      <a:pt x="231" y="333"/>
                    </a:lnTo>
                    <a:lnTo>
                      <a:pt x="231" y="332"/>
                    </a:lnTo>
                    <a:lnTo>
                      <a:pt x="231" y="331"/>
                    </a:lnTo>
                    <a:lnTo>
                      <a:pt x="227" y="328"/>
                    </a:lnTo>
                    <a:lnTo>
                      <a:pt x="227" y="328"/>
                    </a:lnTo>
                    <a:lnTo>
                      <a:pt x="226" y="327"/>
                    </a:lnTo>
                    <a:lnTo>
                      <a:pt x="226" y="327"/>
                    </a:lnTo>
                    <a:lnTo>
                      <a:pt x="228" y="328"/>
                    </a:lnTo>
                    <a:lnTo>
                      <a:pt x="228" y="328"/>
                    </a:lnTo>
                    <a:lnTo>
                      <a:pt x="230" y="328"/>
                    </a:lnTo>
                    <a:lnTo>
                      <a:pt x="232" y="329"/>
                    </a:lnTo>
                    <a:lnTo>
                      <a:pt x="235" y="328"/>
                    </a:lnTo>
                    <a:lnTo>
                      <a:pt x="235" y="328"/>
                    </a:lnTo>
                    <a:lnTo>
                      <a:pt x="237" y="327"/>
                    </a:lnTo>
                    <a:lnTo>
                      <a:pt x="239" y="326"/>
                    </a:lnTo>
                    <a:lnTo>
                      <a:pt x="240" y="326"/>
                    </a:lnTo>
                    <a:lnTo>
                      <a:pt x="240" y="326"/>
                    </a:lnTo>
                    <a:lnTo>
                      <a:pt x="242" y="327"/>
                    </a:lnTo>
                    <a:lnTo>
                      <a:pt x="244" y="326"/>
                    </a:lnTo>
                    <a:lnTo>
                      <a:pt x="245" y="326"/>
                    </a:lnTo>
                    <a:lnTo>
                      <a:pt x="245" y="325"/>
                    </a:lnTo>
                    <a:lnTo>
                      <a:pt x="245" y="325"/>
                    </a:lnTo>
                    <a:lnTo>
                      <a:pt x="239" y="316"/>
                    </a:lnTo>
                    <a:lnTo>
                      <a:pt x="239" y="316"/>
                    </a:lnTo>
                    <a:lnTo>
                      <a:pt x="243" y="320"/>
                    </a:lnTo>
                    <a:lnTo>
                      <a:pt x="246" y="323"/>
                    </a:lnTo>
                    <a:lnTo>
                      <a:pt x="246" y="323"/>
                    </a:lnTo>
                    <a:lnTo>
                      <a:pt x="248" y="324"/>
                    </a:lnTo>
                    <a:lnTo>
                      <a:pt x="251" y="324"/>
                    </a:lnTo>
                    <a:lnTo>
                      <a:pt x="251" y="324"/>
                    </a:lnTo>
                    <a:lnTo>
                      <a:pt x="252" y="324"/>
                    </a:lnTo>
                    <a:lnTo>
                      <a:pt x="252" y="323"/>
                    </a:lnTo>
                    <a:lnTo>
                      <a:pt x="252" y="320"/>
                    </a:lnTo>
                    <a:lnTo>
                      <a:pt x="252" y="320"/>
                    </a:lnTo>
                    <a:lnTo>
                      <a:pt x="251" y="318"/>
                    </a:lnTo>
                    <a:lnTo>
                      <a:pt x="250" y="315"/>
                    </a:lnTo>
                    <a:lnTo>
                      <a:pt x="250" y="315"/>
                    </a:lnTo>
                    <a:lnTo>
                      <a:pt x="252" y="309"/>
                    </a:lnTo>
                    <a:lnTo>
                      <a:pt x="253" y="303"/>
                    </a:lnTo>
                    <a:lnTo>
                      <a:pt x="253" y="303"/>
                    </a:lnTo>
                    <a:lnTo>
                      <a:pt x="253" y="305"/>
                    </a:lnTo>
                    <a:lnTo>
                      <a:pt x="253" y="305"/>
                    </a:lnTo>
                    <a:lnTo>
                      <a:pt x="252" y="316"/>
                    </a:lnTo>
                    <a:lnTo>
                      <a:pt x="252" y="316"/>
                    </a:lnTo>
                    <a:lnTo>
                      <a:pt x="252" y="317"/>
                    </a:lnTo>
                    <a:lnTo>
                      <a:pt x="254" y="318"/>
                    </a:lnTo>
                    <a:lnTo>
                      <a:pt x="257" y="319"/>
                    </a:lnTo>
                    <a:lnTo>
                      <a:pt x="257" y="319"/>
                    </a:lnTo>
                    <a:lnTo>
                      <a:pt x="261" y="320"/>
                    </a:lnTo>
                    <a:lnTo>
                      <a:pt x="265" y="321"/>
                    </a:lnTo>
                    <a:lnTo>
                      <a:pt x="265" y="321"/>
                    </a:lnTo>
                    <a:lnTo>
                      <a:pt x="268" y="322"/>
                    </a:lnTo>
                    <a:lnTo>
                      <a:pt x="268" y="321"/>
                    </a:lnTo>
                    <a:lnTo>
                      <a:pt x="268" y="319"/>
                    </a:lnTo>
                    <a:lnTo>
                      <a:pt x="268" y="319"/>
                    </a:lnTo>
                    <a:lnTo>
                      <a:pt x="267" y="314"/>
                    </a:lnTo>
                    <a:lnTo>
                      <a:pt x="268" y="310"/>
                    </a:lnTo>
                    <a:lnTo>
                      <a:pt x="269" y="306"/>
                    </a:lnTo>
                    <a:lnTo>
                      <a:pt x="269" y="306"/>
                    </a:lnTo>
                    <a:lnTo>
                      <a:pt x="269" y="309"/>
                    </a:lnTo>
                    <a:lnTo>
                      <a:pt x="268" y="312"/>
                    </a:lnTo>
                    <a:lnTo>
                      <a:pt x="269" y="318"/>
                    </a:lnTo>
                    <a:lnTo>
                      <a:pt x="271" y="323"/>
                    </a:lnTo>
                    <a:lnTo>
                      <a:pt x="274" y="325"/>
                    </a:lnTo>
                    <a:lnTo>
                      <a:pt x="274" y="325"/>
                    </a:lnTo>
                    <a:lnTo>
                      <a:pt x="275" y="326"/>
                    </a:lnTo>
                    <a:lnTo>
                      <a:pt x="275" y="326"/>
                    </a:lnTo>
                    <a:lnTo>
                      <a:pt x="276" y="323"/>
                    </a:lnTo>
                    <a:lnTo>
                      <a:pt x="276" y="323"/>
                    </a:lnTo>
                    <a:lnTo>
                      <a:pt x="276" y="323"/>
                    </a:lnTo>
                    <a:lnTo>
                      <a:pt x="277" y="323"/>
                    </a:lnTo>
                    <a:lnTo>
                      <a:pt x="278" y="324"/>
                    </a:lnTo>
                    <a:lnTo>
                      <a:pt x="277" y="325"/>
                    </a:lnTo>
                    <a:lnTo>
                      <a:pt x="277" y="325"/>
                    </a:lnTo>
                    <a:lnTo>
                      <a:pt x="276" y="327"/>
                    </a:lnTo>
                    <a:lnTo>
                      <a:pt x="276" y="330"/>
                    </a:lnTo>
                    <a:lnTo>
                      <a:pt x="276" y="330"/>
                    </a:lnTo>
                    <a:lnTo>
                      <a:pt x="277" y="331"/>
                    </a:lnTo>
                    <a:lnTo>
                      <a:pt x="279" y="331"/>
                    </a:lnTo>
                    <a:lnTo>
                      <a:pt x="283" y="330"/>
                    </a:lnTo>
                    <a:lnTo>
                      <a:pt x="283" y="330"/>
                    </a:lnTo>
                    <a:lnTo>
                      <a:pt x="286" y="331"/>
                    </a:lnTo>
                    <a:lnTo>
                      <a:pt x="288" y="332"/>
                    </a:lnTo>
                    <a:lnTo>
                      <a:pt x="288" y="332"/>
                    </a:lnTo>
                    <a:lnTo>
                      <a:pt x="289" y="332"/>
                    </a:lnTo>
                    <a:lnTo>
                      <a:pt x="290" y="332"/>
                    </a:lnTo>
                    <a:lnTo>
                      <a:pt x="292" y="331"/>
                    </a:lnTo>
                    <a:lnTo>
                      <a:pt x="292" y="331"/>
                    </a:lnTo>
                    <a:lnTo>
                      <a:pt x="294" y="329"/>
                    </a:lnTo>
                    <a:lnTo>
                      <a:pt x="297" y="329"/>
                    </a:lnTo>
                    <a:lnTo>
                      <a:pt x="297" y="329"/>
                    </a:lnTo>
                    <a:lnTo>
                      <a:pt x="298" y="328"/>
                    </a:lnTo>
                    <a:lnTo>
                      <a:pt x="299" y="327"/>
                    </a:lnTo>
                    <a:lnTo>
                      <a:pt x="299" y="327"/>
                    </a:lnTo>
                    <a:lnTo>
                      <a:pt x="300" y="327"/>
                    </a:lnTo>
                    <a:lnTo>
                      <a:pt x="301" y="327"/>
                    </a:lnTo>
                    <a:lnTo>
                      <a:pt x="304" y="327"/>
                    </a:lnTo>
                    <a:lnTo>
                      <a:pt x="304" y="327"/>
                    </a:lnTo>
                    <a:lnTo>
                      <a:pt x="304" y="326"/>
                    </a:lnTo>
                    <a:lnTo>
                      <a:pt x="306" y="325"/>
                    </a:lnTo>
                    <a:lnTo>
                      <a:pt x="306" y="325"/>
                    </a:lnTo>
                    <a:lnTo>
                      <a:pt x="306" y="323"/>
                    </a:lnTo>
                    <a:lnTo>
                      <a:pt x="308" y="321"/>
                    </a:lnTo>
                    <a:lnTo>
                      <a:pt x="308" y="321"/>
                    </a:lnTo>
                    <a:lnTo>
                      <a:pt x="310" y="320"/>
                    </a:lnTo>
                    <a:lnTo>
                      <a:pt x="313" y="319"/>
                    </a:lnTo>
                    <a:lnTo>
                      <a:pt x="318" y="319"/>
                    </a:lnTo>
                    <a:lnTo>
                      <a:pt x="318" y="319"/>
                    </a:lnTo>
                    <a:lnTo>
                      <a:pt x="319" y="318"/>
                    </a:lnTo>
                    <a:lnTo>
                      <a:pt x="319" y="317"/>
                    </a:lnTo>
                    <a:lnTo>
                      <a:pt x="320" y="315"/>
                    </a:lnTo>
                    <a:lnTo>
                      <a:pt x="320" y="315"/>
                    </a:lnTo>
                    <a:lnTo>
                      <a:pt x="322" y="313"/>
                    </a:lnTo>
                    <a:lnTo>
                      <a:pt x="323" y="312"/>
                    </a:lnTo>
                    <a:lnTo>
                      <a:pt x="323" y="312"/>
                    </a:lnTo>
                    <a:lnTo>
                      <a:pt x="320" y="311"/>
                    </a:lnTo>
                    <a:lnTo>
                      <a:pt x="320" y="311"/>
                    </a:lnTo>
                    <a:lnTo>
                      <a:pt x="319" y="311"/>
                    </a:lnTo>
                    <a:lnTo>
                      <a:pt x="318" y="309"/>
                    </a:lnTo>
                    <a:lnTo>
                      <a:pt x="318" y="306"/>
                    </a:lnTo>
                    <a:lnTo>
                      <a:pt x="318" y="306"/>
                    </a:lnTo>
                    <a:lnTo>
                      <a:pt x="318" y="303"/>
                    </a:lnTo>
                    <a:lnTo>
                      <a:pt x="319" y="301"/>
                    </a:lnTo>
                    <a:lnTo>
                      <a:pt x="319" y="301"/>
                    </a:lnTo>
                    <a:lnTo>
                      <a:pt x="321" y="302"/>
                    </a:lnTo>
                    <a:lnTo>
                      <a:pt x="323" y="303"/>
                    </a:lnTo>
                    <a:lnTo>
                      <a:pt x="323" y="303"/>
                    </a:lnTo>
                    <a:lnTo>
                      <a:pt x="324" y="303"/>
                    </a:lnTo>
                    <a:lnTo>
                      <a:pt x="325" y="303"/>
                    </a:lnTo>
                    <a:lnTo>
                      <a:pt x="325" y="301"/>
                    </a:lnTo>
                    <a:lnTo>
                      <a:pt x="325" y="301"/>
                    </a:lnTo>
                    <a:lnTo>
                      <a:pt x="326" y="300"/>
                    </a:lnTo>
                    <a:lnTo>
                      <a:pt x="325" y="299"/>
                    </a:lnTo>
                    <a:lnTo>
                      <a:pt x="325" y="299"/>
                    </a:lnTo>
                    <a:lnTo>
                      <a:pt x="326" y="298"/>
                    </a:lnTo>
                    <a:lnTo>
                      <a:pt x="326" y="297"/>
                    </a:lnTo>
                    <a:lnTo>
                      <a:pt x="329" y="297"/>
                    </a:lnTo>
                    <a:lnTo>
                      <a:pt x="329" y="297"/>
                    </a:lnTo>
                    <a:lnTo>
                      <a:pt x="329" y="296"/>
                    </a:lnTo>
                    <a:lnTo>
                      <a:pt x="329" y="296"/>
                    </a:lnTo>
                    <a:lnTo>
                      <a:pt x="330" y="294"/>
                    </a:lnTo>
                    <a:lnTo>
                      <a:pt x="330" y="294"/>
                    </a:lnTo>
                    <a:lnTo>
                      <a:pt x="330" y="293"/>
                    </a:lnTo>
                    <a:lnTo>
                      <a:pt x="331" y="293"/>
                    </a:lnTo>
                    <a:lnTo>
                      <a:pt x="333" y="294"/>
                    </a:lnTo>
                    <a:lnTo>
                      <a:pt x="333" y="294"/>
                    </a:lnTo>
                    <a:lnTo>
                      <a:pt x="335" y="294"/>
                    </a:lnTo>
                    <a:lnTo>
                      <a:pt x="337" y="295"/>
                    </a:lnTo>
                    <a:lnTo>
                      <a:pt x="337" y="295"/>
                    </a:lnTo>
                    <a:lnTo>
                      <a:pt x="341" y="295"/>
                    </a:lnTo>
                    <a:lnTo>
                      <a:pt x="343" y="293"/>
                    </a:lnTo>
                    <a:lnTo>
                      <a:pt x="343" y="293"/>
                    </a:lnTo>
                    <a:lnTo>
                      <a:pt x="344" y="293"/>
                    </a:lnTo>
                    <a:lnTo>
                      <a:pt x="344" y="293"/>
                    </a:lnTo>
                    <a:lnTo>
                      <a:pt x="343" y="291"/>
                    </a:lnTo>
                    <a:lnTo>
                      <a:pt x="343" y="291"/>
                    </a:lnTo>
                    <a:lnTo>
                      <a:pt x="343" y="291"/>
                    </a:lnTo>
                    <a:lnTo>
                      <a:pt x="341" y="291"/>
                    </a:lnTo>
                    <a:lnTo>
                      <a:pt x="339" y="291"/>
                    </a:lnTo>
                    <a:lnTo>
                      <a:pt x="339" y="291"/>
                    </a:lnTo>
                    <a:lnTo>
                      <a:pt x="337" y="292"/>
                    </a:lnTo>
                    <a:lnTo>
                      <a:pt x="335" y="291"/>
                    </a:lnTo>
                    <a:lnTo>
                      <a:pt x="335" y="291"/>
                    </a:lnTo>
                    <a:lnTo>
                      <a:pt x="335" y="290"/>
                    </a:lnTo>
                    <a:lnTo>
                      <a:pt x="335" y="290"/>
                    </a:lnTo>
                    <a:lnTo>
                      <a:pt x="336" y="288"/>
                    </a:lnTo>
                    <a:lnTo>
                      <a:pt x="336" y="288"/>
                    </a:lnTo>
                    <a:lnTo>
                      <a:pt x="339" y="287"/>
                    </a:lnTo>
                    <a:lnTo>
                      <a:pt x="340" y="286"/>
                    </a:lnTo>
                    <a:lnTo>
                      <a:pt x="340" y="286"/>
                    </a:lnTo>
                    <a:lnTo>
                      <a:pt x="341" y="285"/>
                    </a:lnTo>
                    <a:lnTo>
                      <a:pt x="342" y="282"/>
                    </a:lnTo>
                    <a:lnTo>
                      <a:pt x="342" y="282"/>
                    </a:lnTo>
                    <a:lnTo>
                      <a:pt x="342" y="282"/>
                    </a:lnTo>
                    <a:lnTo>
                      <a:pt x="342" y="283"/>
                    </a:lnTo>
                    <a:lnTo>
                      <a:pt x="343" y="285"/>
                    </a:lnTo>
                    <a:lnTo>
                      <a:pt x="343" y="285"/>
                    </a:lnTo>
                    <a:lnTo>
                      <a:pt x="343" y="285"/>
                    </a:lnTo>
                    <a:lnTo>
                      <a:pt x="344" y="284"/>
                    </a:lnTo>
                    <a:lnTo>
                      <a:pt x="344" y="282"/>
                    </a:lnTo>
                    <a:lnTo>
                      <a:pt x="344" y="282"/>
                    </a:lnTo>
                    <a:lnTo>
                      <a:pt x="344" y="281"/>
                    </a:lnTo>
                    <a:lnTo>
                      <a:pt x="343" y="280"/>
                    </a:lnTo>
                    <a:lnTo>
                      <a:pt x="341" y="278"/>
                    </a:lnTo>
                    <a:lnTo>
                      <a:pt x="341" y="278"/>
                    </a:lnTo>
                    <a:lnTo>
                      <a:pt x="340" y="277"/>
                    </a:lnTo>
                    <a:lnTo>
                      <a:pt x="340" y="276"/>
                    </a:lnTo>
                    <a:lnTo>
                      <a:pt x="340" y="276"/>
                    </a:lnTo>
                    <a:lnTo>
                      <a:pt x="336" y="277"/>
                    </a:lnTo>
                    <a:lnTo>
                      <a:pt x="334" y="278"/>
                    </a:lnTo>
                    <a:lnTo>
                      <a:pt x="334" y="278"/>
                    </a:lnTo>
                    <a:lnTo>
                      <a:pt x="331" y="277"/>
                    </a:lnTo>
                    <a:lnTo>
                      <a:pt x="331" y="277"/>
                    </a:lnTo>
                    <a:lnTo>
                      <a:pt x="331" y="276"/>
                    </a:lnTo>
                    <a:lnTo>
                      <a:pt x="330" y="276"/>
                    </a:lnTo>
                    <a:lnTo>
                      <a:pt x="330" y="276"/>
                    </a:lnTo>
                    <a:lnTo>
                      <a:pt x="327" y="275"/>
                    </a:lnTo>
                    <a:lnTo>
                      <a:pt x="327" y="275"/>
                    </a:lnTo>
                    <a:lnTo>
                      <a:pt x="326" y="275"/>
                    </a:lnTo>
                    <a:lnTo>
                      <a:pt x="326" y="274"/>
                    </a:lnTo>
                    <a:lnTo>
                      <a:pt x="328" y="274"/>
                    </a:lnTo>
                    <a:lnTo>
                      <a:pt x="328" y="274"/>
                    </a:lnTo>
                    <a:lnTo>
                      <a:pt x="329" y="273"/>
                    </a:lnTo>
                    <a:lnTo>
                      <a:pt x="330" y="271"/>
                    </a:lnTo>
                    <a:lnTo>
                      <a:pt x="330" y="271"/>
                    </a:lnTo>
                    <a:lnTo>
                      <a:pt x="329" y="269"/>
                    </a:lnTo>
                    <a:lnTo>
                      <a:pt x="326" y="268"/>
                    </a:lnTo>
                    <a:lnTo>
                      <a:pt x="326" y="268"/>
                    </a:lnTo>
                    <a:lnTo>
                      <a:pt x="325" y="267"/>
                    </a:lnTo>
                    <a:lnTo>
                      <a:pt x="326" y="267"/>
                    </a:lnTo>
                    <a:lnTo>
                      <a:pt x="329" y="267"/>
                    </a:lnTo>
                    <a:lnTo>
                      <a:pt x="329" y="267"/>
                    </a:lnTo>
                    <a:lnTo>
                      <a:pt x="333" y="269"/>
                    </a:lnTo>
                    <a:lnTo>
                      <a:pt x="336" y="270"/>
                    </a:lnTo>
                    <a:lnTo>
                      <a:pt x="336" y="270"/>
                    </a:lnTo>
                    <a:lnTo>
                      <a:pt x="340" y="271"/>
                    </a:lnTo>
                    <a:lnTo>
                      <a:pt x="340" y="271"/>
                    </a:lnTo>
                    <a:lnTo>
                      <a:pt x="339" y="273"/>
                    </a:lnTo>
                    <a:lnTo>
                      <a:pt x="339" y="273"/>
                    </a:lnTo>
                    <a:lnTo>
                      <a:pt x="339" y="274"/>
                    </a:lnTo>
                    <a:lnTo>
                      <a:pt x="340" y="274"/>
                    </a:lnTo>
                    <a:lnTo>
                      <a:pt x="342" y="274"/>
                    </a:lnTo>
                    <a:lnTo>
                      <a:pt x="342" y="274"/>
                    </a:lnTo>
                    <a:lnTo>
                      <a:pt x="343" y="275"/>
                    </a:lnTo>
                    <a:lnTo>
                      <a:pt x="345" y="275"/>
                    </a:lnTo>
                    <a:lnTo>
                      <a:pt x="345" y="275"/>
                    </a:lnTo>
                    <a:lnTo>
                      <a:pt x="349" y="275"/>
                    </a:lnTo>
                    <a:lnTo>
                      <a:pt x="352" y="274"/>
                    </a:lnTo>
                    <a:lnTo>
                      <a:pt x="352" y="274"/>
                    </a:lnTo>
                    <a:lnTo>
                      <a:pt x="353" y="273"/>
                    </a:lnTo>
                    <a:lnTo>
                      <a:pt x="353" y="271"/>
                    </a:lnTo>
                    <a:lnTo>
                      <a:pt x="354" y="270"/>
                    </a:lnTo>
                    <a:lnTo>
                      <a:pt x="355" y="269"/>
                    </a:lnTo>
                    <a:lnTo>
                      <a:pt x="355" y="269"/>
                    </a:lnTo>
                    <a:lnTo>
                      <a:pt x="356" y="269"/>
                    </a:lnTo>
                    <a:lnTo>
                      <a:pt x="357" y="269"/>
                    </a:lnTo>
                    <a:lnTo>
                      <a:pt x="357" y="269"/>
                    </a:lnTo>
                    <a:lnTo>
                      <a:pt x="358" y="268"/>
                    </a:lnTo>
                    <a:lnTo>
                      <a:pt x="358" y="268"/>
                    </a:lnTo>
                    <a:lnTo>
                      <a:pt x="361" y="267"/>
                    </a:lnTo>
                    <a:lnTo>
                      <a:pt x="365" y="267"/>
                    </a:lnTo>
                    <a:lnTo>
                      <a:pt x="365" y="267"/>
                    </a:lnTo>
                    <a:lnTo>
                      <a:pt x="368" y="269"/>
                    </a:lnTo>
                    <a:lnTo>
                      <a:pt x="371" y="273"/>
                    </a:lnTo>
                    <a:lnTo>
                      <a:pt x="371" y="273"/>
                    </a:lnTo>
                    <a:lnTo>
                      <a:pt x="372" y="271"/>
                    </a:lnTo>
                    <a:lnTo>
                      <a:pt x="372" y="271"/>
                    </a:lnTo>
                    <a:lnTo>
                      <a:pt x="371" y="269"/>
                    </a:lnTo>
                    <a:lnTo>
                      <a:pt x="371" y="267"/>
                    </a:lnTo>
                    <a:lnTo>
                      <a:pt x="369" y="267"/>
                    </a:lnTo>
                    <a:lnTo>
                      <a:pt x="369" y="26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5" name="フリーフォーム 64">
                <a:extLst>
                  <a:ext uri="{FF2B5EF4-FFF2-40B4-BE49-F238E27FC236}">
                    <a16:creationId xmlns:a16="http://schemas.microsoft.com/office/drawing/2014/main" id="{00000000-0008-0000-0000-00008D050000}"/>
                  </a:ext>
                </a:extLst>
              </p:cNvPr>
              <p:cNvSpPr>
                <a:spLocks/>
              </p:cNvSpPr>
              <p:nvPr/>
            </p:nvSpPr>
            <p:spPr bwMode="auto">
              <a:xfrm>
                <a:off x="273" y="729"/>
                <a:ext cx="38" cy="45"/>
              </a:xfrm>
              <a:custGeom>
                <a:avLst/>
                <a:gdLst>
                  <a:gd name="T0" fmla="*/ 164 w 337"/>
                  <a:gd name="T1" fmla="*/ 21 h 406"/>
                  <a:gd name="T2" fmla="*/ 147 w 337"/>
                  <a:gd name="T3" fmla="*/ 15 h 406"/>
                  <a:gd name="T4" fmla="*/ 118 w 337"/>
                  <a:gd name="T5" fmla="*/ 24 h 406"/>
                  <a:gd name="T6" fmla="*/ 85 w 337"/>
                  <a:gd name="T7" fmla="*/ 35 h 406"/>
                  <a:gd name="T8" fmla="*/ 61 w 337"/>
                  <a:gd name="T9" fmla="*/ 36 h 406"/>
                  <a:gd name="T10" fmla="*/ 45 w 337"/>
                  <a:gd name="T11" fmla="*/ 45 h 406"/>
                  <a:gd name="T12" fmla="*/ 18 w 337"/>
                  <a:gd name="T13" fmla="*/ 34 h 406"/>
                  <a:gd name="T14" fmla="*/ 8 w 337"/>
                  <a:gd name="T15" fmla="*/ 46 h 406"/>
                  <a:gd name="T16" fmla="*/ 22 w 337"/>
                  <a:gd name="T17" fmla="*/ 61 h 406"/>
                  <a:gd name="T18" fmla="*/ 25 w 337"/>
                  <a:gd name="T19" fmla="*/ 68 h 406"/>
                  <a:gd name="T20" fmla="*/ 34 w 337"/>
                  <a:gd name="T21" fmla="*/ 86 h 406"/>
                  <a:gd name="T22" fmla="*/ 48 w 337"/>
                  <a:gd name="T23" fmla="*/ 99 h 406"/>
                  <a:gd name="T24" fmla="*/ 24 w 337"/>
                  <a:gd name="T25" fmla="*/ 109 h 406"/>
                  <a:gd name="T26" fmla="*/ 21 w 337"/>
                  <a:gd name="T27" fmla="*/ 123 h 406"/>
                  <a:gd name="T28" fmla="*/ 12 w 337"/>
                  <a:gd name="T29" fmla="*/ 135 h 406"/>
                  <a:gd name="T30" fmla="*/ 34 w 337"/>
                  <a:gd name="T31" fmla="*/ 146 h 406"/>
                  <a:gd name="T32" fmla="*/ 36 w 337"/>
                  <a:gd name="T33" fmla="*/ 155 h 406"/>
                  <a:gd name="T34" fmla="*/ 24 w 337"/>
                  <a:gd name="T35" fmla="*/ 164 h 406"/>
                  <a:gd name="T36" fmla="*/ 8 w 337"/>
                  <a:gd name="T37" fmla="*/ 176 h 406"/>
                  <a:gd name="T38" fmla="*/ 20 w 337"/>
                  <a:gd name="T39" fmla="*/ 183 h 406"/>
                  <a:gd name="T40" fmla="*/ 7 w 337"/>
                  <a:gd name="T41" fmla="*/ 192 h 406"/>
                  <a:gd name="T42" fmla="*/ 7 w 337"/>
                  <a:gd name="T43" fmla="*/ 198 h 406"/>
                  <a:gd name="T44" fmla="*/ 2 w 337"/>
                  <a:gd name="T45" fmla="*/ 205 h 406"/>
                  <a:gd name="T46" fmla="*/ 7 w 337"/>
                  <a:gd name="T47" fmla="*/ 212 h 406"/>
                  <a:gd name="T48" fmla="*/ 34 w 337"/>
                  <a:gd name="T49" fmla="*/ 217 h 406"/>
                  <a:gd name="T50" fmla="*/ 46 w 337"/>
                  <a:gd name="T51" fmla="*/ 240 h 406"/>
                  <a:gd name="T52" fmla="*/ 61 w 337"/>
                  <a:gd name="T53" fmla="*/ 257 h 406"/>
                  <a:gd name="T54" fmla="*/ 90 w 337"/>
                  <a:gd name="T55" fmla="*/ 264 h 406"/>
                  <a:gd name="T56" fmla="*/ 105 w 337"/>
                  <a:gd name="T57" fmla="*/ 277 h 406"/>
                  <a:gd name="T58" fmla="*/ 119 w 337"/>
                  <a:gd name="T59" fmla="*/ 287 h 406"/>
                  <a:gd name="T60" fmla="*/ 105 w 337"/>
                  <a:gd name="T61" fmla="*/ 295 h 406"/>
                  <a:gd name="T62" fmla="*/ 101 w 337"/>
                  <a:gd name="T63" fmla="*/ 309 h 406"/>
                  <a:gd name="T64" fmla="*/ 118 w 337"/>
                  <a:gd name="T65" fmla="*/ 319 h 406"/>
                  <a:gd name="T66" fmla="*/ 125 w 337"/>
                  <a:gd name="T67" fmla="*/ 345 h 406"/>
                  <a:gd name="T68" fmla="*/ 138 w 337"/>
                  <a:gd name="T69" fmla="*/ 355 h 406"/>
                  <a:gd name="T70" fmla="*/ 156 w 337"/>
                  <a:gd name="T71" fmla="*/ 364 h 406"/>
                  <a:gd name="T72" fmla="*/ 177 w 337"/>
                  <a:gd name="T73" fmla="*/ 372 h 406"/>
                  <a:gd name="T74" fmla="*/ 191 w 337"/>
                  <a:gd name="T75" fmla="*/ 378 h 406"/>
                  <a:gd name="T76" fmla="*/ 207 w 337"/>
                  <a:gd name="T77" fmla="*/ 377 h 406"/>
                  <a:gd name="T78" fmla="*/ 232 w 337"/>
                  <a:gd name="T79" fmla="*/ 386 h 406"/>
                  <a:gd name="T80" fmla="*/ 255 w 337"/>
                  <a:gd name="T81" fmla="*/ 397 h 406"/>
                  <a:gd name="T82" fmla="*/ 253 w 337"/>
                  <a:gd name="T83" fmla="*/ 402 h 406"/>
                  <a:gd name="T84" fmla="*/ 261 w 337"/>
                  <a:gd name="T85" fmla="*/ 388 h 406"/>
                  <a:gd name="T86" fmla="*/ 291 w 337"/>
                  <a:gd name="T87" fmla="*/ 366 h 406"/>
                  <a:gd name="T88" fmla="*/ 306 w 337"/>
                  <a:gd name="T89" fmla="*/ 349 h 406"/>
                  <a:gd name="T90" fmla="*/ 322 w 337"/>
                  <a:gd name="T91" fmla="*/ 342 h 406"/>
                  <a:gd name="T92" fmla="*/ 312 w 337"/>
                  <a:gd name="T93" fmla="*/ 336 h 406"/>
                  <a:gd name="T94" fmla="*/ 315 w 337"/>
                  <a:gd name="T95" fmla="*/ 318 h 406"/>
                  <a:gd name="T96" fmla="*/ 329 w 337"/>
                  <a:gd name="T97" fmla="*/ 314 h 406"/>
                  <a:gd name="T98" fmla="*/ 333 w 337"/>
                  <a:gd name="T99" fmla="*/ 299 h 406"/>
                  <a:gd name="T100" fmla="*/ 313 w 337"/>
                  <a:gd name="T101" fmla="*/ 269 h 406"/>
                  <a:gd name="T102" fmla="*/ 289 w 337"/>
                  <a:gd name="T103" fmla="*/ 246 h 406"/>
                  <a:gd name="T104" fmla="*/ 285 w 337"/>
                  <a:gd name="T105" fmla="*/ 215 h 406"/>
                  <a:gd name="T106" fmla="*/ 263 w 337"/>
                  <a:gd name="T107" fmla="*/ 210 h 406"/>
                  <a:gd name="T108" fmla="*/ 210 w 337"/>
                  <a:gd name="T109" fmla="*/ 215 h 406"/>
                  <a:gd name="T110" fmla="*/ 197 w 337"/>
                  <a:gd name="T111" fmla="*/ 197 h 406"/>
                  <a:gd name="T112" fmla="*/ 191 w 337"/>
                  <a:gd name="T113" fmla="*/ 155 h 406"/>
                  <a:gd name="T114" fmla="*/ 177 w 337"/>
                  <a:gd name="T115" fmla="*/ 122 h 406"/>
                  <a:gd name="T116" fmla="*/ 207 w 337"/>
                  <a:gd name="T117" fmla="*/ 81 h 406"/>
                  <a:gd name="T118" fmla="*/ 239 w 337"/>
                  <a:gd name="T119" fmla="*/ 67 h 406"/>
                  <a:gd name="T120" fmla="*/ 219 w 337"/>
                  <a:gd name="T121" fmla="*/ 45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 h="406">
                    <a:moveTo>
                      <a:pt x="199" y="2"/>
                    </a:moveTo>
                    <a:lnTo>
                      <a:pt x="199" y="2"/>
                    </a:lnTo>
                    <a:lnTo>
                      <a:pt x="195" y="4"/>
                    </a:lnTo>
                    <a:lnTo>
                      <a:pt x="193" y="4"/>
                    </a:lnTo>
                    <a:lnTo>
                      <a:pt x="193" y="4"/>
                    </a:lnTo>
                    <a:lnTo>
                      <a:pt x="188" y="4"/>
                    </a:lnTo>
                    <a:lnTo>
                      <a:pt x="185" y="4"/>
                    </a:lnTo>
                    <a:lnTo>
                      <a:pt x="185" y="4"/>
                    </a:lnTo>
                    <a:lnTo>
                      <a:pt x="182" y="6"/>
                    </a:lnTo>
                    <a:lnTo>
                      <a:pt x="180" y="8"/>
                    </a:lnTo>
                    <a:lnTo>
                      <a:pt x="180" y="8"/>
                    </a:lnTo>
                    <a:lnTo>
                      <a:pt x="177" y="9"/>
                    </a:lnTo>
                    <a:lnTo>
                      <a:pt x="175" y="10"/>
                    </a:lnTo>
                    <a:lnTo>
                      <a:pt x="175" y="10"/>
                    </a:lnTo>
                    <a:lnTo>
                      <a:pt x="169" y="15"/>
                    </a:lnTo>
                    <a:lnTo>
                      <a:pt x="164" y="21"/>
                    </a:lnTo>
                    <a:lnTo>
                      <a:pt x="164" y="21"/>
                    </a:lnTo>
                    <a:lnTo>
                      <a:pt x="162" y="22"/>
                    </a:lnTo>
                    <a:lnTo>
                      <a:pt x="161" y="22"/>
                    </a:lnTo>
                    <a:lnTo>
                      <a:pt x="159" y="22"/>
                    </a:lnTo>
                    <a:lnTo>
                      <a:pt x="159" y="20"/>
                    </a:lnTo>
                    <a:lnTo>
                      <a:pt x="159" y="20"/>
                    </a:lnTo>
                    <a:lnTo>
                      <a:pt x="159" y="18"/>
                    </a:lnTo>
                    <a:lnTo>
                      <a:pt x="159" y="16"/>
                    </a:lnTo>
                    <a:lnTo>
                      <a:pt x="157" y="15"/>
                    </a:lnTo>
                    <a:lnTo>
                      <a:pt x="157" y="15"/>
                    </a:lnTo>
                    <a:lnTo>
                      <a:pt x="154" y="11"/>
                    </a:lnTo>
                    <a:lnTo>
                      <a:pt x="153" y="9"/>
                    </a:lnTo>
                    <a:lnTo>
                      <a:pt x="152" y="9"/>
                    </a:lnTo>
                    <a:lnTo>
                      <a:pt x="152" y="9"/>
                    </a:lnTo>
                    <a:lnTo>
                      <a:pt x="149" y="12"/>
                    </a:lnTo>
                    <a:lnTo>
                      <a:pt x="147" y="15"/>
                    </a:lnTo>
                    <a:lnTo>
                      <a:pt x="145" y="16"/>
                    </a:lnTo>
                    <a:lnTo>
                      <a:pt x="145" y="16"/>
                    </a:lnTo>
                    <a:lnTo>
                      <a:pt x="138" y="16"/>
                    </a:lnTo>
                    <a:lnTo>
                      <a:pt x="138" y="16"/>
                    </a:lnTo>
                    <a:lnTo>
                      <a:pt x="134" y="17"/>
                    </a:lnTo>
                    <a:lnTo>
                      <a:pt x="131" y="18"/>
                    </a:lnTo>
                    <a:lnTo>
                      <a:pt x="131" y="18"/>
                    </a:lnTo>
                    <a:lnTo>
                      <a:pt x="129" y="19"/>
                    </a:lnTo>
                    <a:lnTo>
                      <a:pt x="128" y="19"/>
                    </a:lnTo>
                    <a:lnTo>
                      <a:pt x="128" y="19"/>
                    </a:lnTo>
                    <a:lnTo>
                      <a:pt x="125" y="19"/>
                    </a:lnTo>
                    <a:lnTo>
                      <a:pt x="123" y="19"/>
                    </a:lnTo>
                    <a:lnTo>
                      <a:pt x="123" y="19"/>
                    </a:lnTo>
                    <a:lnTo>
                      <a:pt x="122" y="22"/>
                    </a:lnTo>
                    <a:lnTo>
                      <a:pt x="120" y="23"/>
                    </a:lnTo>
                    <a:lnTo>
                      <a:pt x="118" y="24"/>
                    </a:lnTo>
                    <a:lnTo>
                      <a:pt x="118" y="24"/>
                    </a:lnTo>
                    <a:lnTo>
                      <a:pt x="112" y="24"/>
                    </a:lnTo>
                    <a:lnTo>
                      <a:pt x="107" y="24"/>
                    </a:lnTo>
                    <a:lnTo>
                      <a:pt x="107" y="24"/>
                    </a:lnTo>
                    <a:lnTo>
                      <a:pt x="103" y="23"/>
                    </a:lnTo>
                    <a:lnTo>
                      <a:pt x="100" y="23"/>
                    </a:lnTo>
                    <a:lnTo>
                      <a:pt x="100" y="23"/>
                    </a:lnTo>
                    <a:lnTo>
                      <a:pt x="97" y="29"/>
                    </a:lnTo>
                    <a:lnTo>
                      <a:pt x="97" y="29"/>
                    </a:lnTo>
                    <a:lnTo>
                      <a:pt x="92" y="29"/>
                    </a:lnTo>
                    <a:lnTo>
                      <a:pt x="88" y="31"/>
                    </a:lnTo>
                    <a:lnTo>
                      <a:pt x="88" y="31"/>
                    </a:lnTo>
                    <a:lnTo>
                      <a:pt x="87" y="34"/>
                    </a:lnTo>
                    <a:lnTo>
                      <a:pt x="87" y="35"/>
                    </a:lnTo>
                    <a:lnTo>
                      <a:pt x="85" y="35"/>
                    </a:lnTo>
                    <a:lnTo>
                      <a:pt x="85" y="35"/>
                    </a:lnTo>
                    <a:lnTo>
                      <a:pt x="84" y="35"/>
                    </a:lnTo>
                    <a:lnTo>
                      <a:pt x="83" y="34"/>
                    </a:lnTo>
                    <a:lnTo>
                      <a:pt x="83" y="31"/>
                    </a:lnTo>
                    <a:lnTo>
                      <a:pt x="83" y="31"/>
                    </a:lnTo>
                    <a:lnTo>
                      <a:pt x="83" y="29"/>
                    </a:lnTo>
                    <a:lnTo>
                      <a:pt x="81" y="29"/>
                    </a:lnTo>
                    <a:lnTo>
                      <a:pt x="81" y="29"/>
                    </a:lnTo>
                    <a:lnTo>
                      <a:pt x="78" y="30"/>
                    </a:lnTo>
                    <a:lnTo>
                      <a:pt x="76" y="30"/>
                    </a:lnTo>
                    <a:lnTo>
                      <a:pt x="75" y="30"/>
                    </a:lnTo>
                    <a:lnTo>
                      <a:pt x="75" y="30"/>
                    </a:lnTo>
                    <a:lnTo>
                      <a:pt x="70" y="29"/>
                    </a:lnTo>
                    <a:lnTo>
                      <a:pt x="70" y="29"/>
                    </a:lnTo>
                    <a:lnTo>
                      <a:pt x="66" y="33"/>
                    </a:lnTo>
                    <a:lnTo>
                      <a:pt x="64" y="36"/>
                    </a:lnTo>
                    <a:lnTo>
                      <a:pt x="61" y="36"/>
                    </a:lnTo>
                    <a:lnTo>
                      <a:pt x="61" y="36"/>
                    </a:lnTo>
                    <a:lnTo>
                      <a:pt x="58" y="34"/>
                    </a:lnTo>
                    <a:lnTo>
                      <a:pt x="57" y="33"/>
                    </a:lnTo>
                    <a:lnTo>
                      <a:pt x="56" y="33"/>
                    </a:lnTo>
                    <a:lnTo>
                      <a:pt x="56" y="33"/>
                    </a:lnTo>
                    <a:lnTo>
                      <a:pt x="54" y="35"/>
                    </a:lnTo>
                    <a:lnTo>
                      <a:pt x="53" y="36"/>
                    </a:lnTo>
                    <a:lnTo>
                      <a:pt x="53" y="38"/>
                    </a:lnTo>
                    <a:lnTo>
                      <a:pt x="53" y="38"/>
                    </a:lnTo>
                    <a:lnTo>
                      <a:pt x="54" y="40"/>
                    </a:lnTo>
                    <a:lnTo>
                      <a:pt x="53" y="40"/>
                    </a:lnTo>
                    <a:lnTo>
                      <a:pt x="53" y="41"/>
                    </a:lnTo>
                    <a:lnTo>
                      <a:pt x="53" y="41"/>
                    </a:lnTo>
                    <a:lnTo>
                      <a:pt x="49" y="42"/>
                    </a:lnTo>
                    <a:lnTo>
                      <a:pt x="45" y="45"/>
                    </a:lnTo>
                    <a:lnTo>
                      <a:pt x="45" y="45"/>
                    </a:lnTo>
                    <a:lnTo>
                      <a:pt x="41" y="46"/>
                    </a:lnTo>
                    <a:lnTo>
                      <a:pt x="37" y="48"/>
                    </a:lnTo>
                    <a:lnTo>
                      <a:pt x="37" y="48"/>
                    </a:lnTo>
                    <a:lnTo>
                      <a:pt x="29" y="49"/>
                    </a:lnTo>
                    <a:lnTo>
                      <a:pt x="25" y="49"/>
                    </a:lnTo>
                    <a:lnTo>
                      <a:pt x="22" y="48"/>
                    </a:lnTo>
                    <a:lnTo>
                      <a:pt x="22" y="48"/>
                    </a:lnTo>
                    <a:lnTo>
                      <a:pt x="20" y="47"/>
                    </a:lnTo>
                    <a:lnTo>
                      <a:pt x="19" y="45"/>
                    </a:lnTo>
                    <a:lnTo>
                      <a:pt x="19" y="45"/>
                    </a:lnTo>
                    <a:lnTo>
                      <a:pt x="17" y="41"/>
                    </a:lnTo>
                    <a:lnTo>
                      <a:pt x="16" y="40"/>
                    </a:lnTo>
                    <a:lnTo>
                      <a:pt x="16" y="39"/>
                    </a:lnTo>
                    <a:lnTo>
                      <a:pt x="16" y="39"/>
                    </a:lnTo>
                    <a:lnTo>
                      <a:pt x="18" y="36"/>
                    </a:lnTo>
                    <a:lnTo>
                      <a:pt x="18" y="34"/>
                    </a:lnTo>
                    <a:lnTo>
                      <a:pt x="18" y="33"/>
                    </a:lnTo>
                    <a:lnTo>
                      <a:pt x="18" y="33"/>
                    </a:lnTo>
                    <a:lnTo>
                      <a:pt x="15" y="30"/>
                    </a:lnTo>
                    <a:lnTo>
                      <a:pt x="15" y="30"/>
                    </a:lnTo>
                    <a:lnTo>
                      <a:pt x="15" y="30"/>
                    </a:lnTo>
                    <a:lnTo>
                      <a:pt x="10" y="32"/>
                    </a:lnTo>
                    <a:lnTo>
                      <a:pt x="10" y="32"/>
                    </a:lnTo>
                    <a:lnTo>
                      <a:pt x="8" y="33"/>
                    </a:lnTo>
                    <a:lnTo>
                      <a:pt x="7" y="34"/>
                    </a:lnTo>
                    <a:lnTo>
                      <a:pt x="6" y="37"/>
                    </a:lnTo>
                    <a:lnTo>
                      <a:pt x="6" y="37"/>
                    </a:lnTo>
                    <a:lnTo>
                      <a:pt x="6" y="40"/>
                    </a:lnTo>
                    <a:lnTo>
                      <a:pt x="6" y="42"/>
                    </a:lnTo>
                    <a:lnTo>
                      <a:pt x="7" y="45"/>
                    </a:lnTo>
                    <a:lnTo>
                      <a:pt x="7" y="45"/>
                    </a:lnTo>
                    <a:lnTo>
                      <a:pt x="8" y="46"/>
                    </a:lnTo>
                    <a:lnTo>
                      <a:pt x="6" y="47"/>
                    </a:lnTo>
                    <a:lnTo>
                      <a:pt x="6" y="47"/>
                    </a:lnTo>
                    <a:lnTo>
                      <a:pt x="5" y="49"/>
                    </a:lnTo>
                    <a:lnTo>
                      <a:pt x="4" y="51"/>
                    </a:lnTo>
                    <a:lnTo>
                      <a:pt x="4" y="51"/>
                    </a:lnTo>
                    <a:lnTo>
                      <a:pt x="5" y="52"/>
                    </a:lnTo>
                    <a:lnTo>
                      <a:pt x="8" y="53"/>
                    </a:lnTo>
                    <a:lnTo>
                      <a:pt x="14" y="54"/>
                    </a:lnTo>
                    <a:lnTo>
                      <a:pt x="14" y="54"/>
                    </a:lnTo>
                    <a:lnTo>
                      <a:pt x="16" y="54"/>
                    </a:lnTo>
                    <a:lnTo>
                      <a:pt x="16" y="56"/>
                    </a:lnTo>
                    <a:lnTo>
                      <a:pt x="16" y="56"/>
                    </a:lnTo>
                    <a:lnTo>
                      <a:pt x="17" y="57"/>
                    </a:lnTo>
                    <a:lnTo>
                      <a:pt x="18" y="59"/>
                    </a:lnTo>
                    <a:lnTo>
                      <a:pt x="22" y="61"/>
                    </a:lnTo>
                    <a:lnTo>
                      <a:pt x="22" y="61"/>
                    </a:lnTo>
                    <a:lnTo>
                      <a:pt x="25" y="63"/>
                    </a:lnTo>
                    <a:lnTo>
                      <a:pt x="27" y="65"/>
                    </a:lnTo>
                    <a:lnTo>
                      <a:pt x="27" y="65"/>
                    </a:lnTo>
                    <a:lnTo>
                      <a:pt x="27" y="66"/>
                    </a:lnTo>
                    <a:lnTo>
                      <a:pt x="27" y="66"/>
                    </a:lnTo>
                    <a:lnTo>
                      <a:pt x="24" y="66"/>
                    </a:lnTo>
                    <a:lnTo>
                      <a:pt x="24" y="66"/>
                    </a:lnTo>
                    <a:lnTo>
                      <a:pt x="21" y="65"/>
                    </a:lnTo>
                    <a:lnTo>
                      <a:pt x="17" y="63"/>
                    </a:lnTo>
                    <a:lnTo>
                      <a:pt x="17" y="63"/>
                    </a:lnTo>
                    <a:lnTo>
                      <a:pt x="16" y="64"/>
                    </a:lnTo>
                    <a:lnTo>
                      <a:pt x="17" y="64"/>
                    </a:lnTo>
                    <a:lnTo>
                      <a:pt x="20" y="67"/>
                    </a:lnTo>
                    <a:lnTo>
                      <a:pt x="20" y="67"/>
                    </a:lnTo>
                    <a:lnTo>
                      <a:pt x="22" y="68"/>
                    </a:lnTo>
                    <a:lnTo>
                      <a:pt x="25" y="68"/>
                    </a:lnTo>
                    <a:lnTo>
                      <a:pt x="33" y="69"/>
                    </a:lnTo>
                    <a:lnTo>
                      <a:pt x="33" y="69"/>
                    </a:lnTo>
                    <a:lnTo>
                      <a:pt x="34" y="69"/>
                    </a:lnTo>
                    <a:lnTo>
                      <a:pt x="34" y="70"/>
                    </a:lnTo>
                    <a:lnTo>
                      <a:pt x="32" y="72"/>
                    </a:lnTo>
                    <a:lnTo>
                      <a:pt x="32" y="72"/>
                    </a:lnTo>
                    <a:lnTo>
                      <a:pt x="32" y="73"/>
                    </a:lnTo>
                    <a:lnTo>
                      <a:pt x="32" y="74"/>
                    </a:lnTo>
                    <a:lnTo>
                      <a:pt x="34" y="77"/>
                    </a:lnTo>
                    <a:lnTo>
                      <a:pt x="34" y="77"/>
                    </a:lnTo>
                    <a:lnTo>
                      <a:pt x="34" y="80"/>
                    </a:lnTo>
                    <a:lnTo>
                      <a:pt x="32" y="83"/>
                    </a:lnTo>
                    <a:lnTo>
                      <a:pt x="32" y="83"/>
                    </a:lnTo>
                    <a:lnTo>
                      <a:pt x="32" y="83"/>
                    </a:lnTo>
                    <a:lnTo>
                      <a:pt x="32" y="84"/>
                    </a:lnTo>
                    <a:lnTo>
                      <a:pt x="34" y="86"/>
                    </a:lnTo>
                    <a:lnTo>
                      <a:pt x="34" y="86"/>
                    </a:lnTo>
                    <a:lnTo>
                      <a:pt x="35" y="86"/>
                    </a:lnTo>
                    <a:lnTo>
                      <a:pt x="36" y="86"/>
                    </a:lnTo>
                    <a:lnTo>
                      <a:pt x="39" y="86"/>
                    </a:lnTo>
                    <a:lnTo>
                      <a:pt x="39" y="86"/>
                    </a:lnTo>
                    <a:lnTo>
                      <a:pt x="40" y="86"/>
                    </a:lnTo>
                    <a:lnTo>
                      <a:pt x="42" y="88"/>
                    </a:lnTo>
                    <a:lnTo>
                      <a:pt x="44" y="90"/>
                    </a:lnTo>
                    <a:lnTo>
                      <a:pt x="44" y="90"/>
                    </a:lnTo>
                    <a:lnTo>
                      <a:pt x="46" y="94"/>
                    </a:lnTo>
                    <a:lnTo>
                      <a:pt x="46" y="94"/>
                    </a:lnTo>
                    <a:lnTo>
                      <a:pt x="47" y="95"/>
                    </a:lnTo>
                    <a:lnTo>
                      <a:pt x="47" y="97"/>
                    </a:lnTo>
                    <a:lnTo>
                      <a:pt x="47" y="98"/>
                    </a:lnTo>
                    <a:lnTo>
                      <a:pt x="48" y="99"/>
                    </a:lnTo>
                    <a:lnTo>
                      <a:pt x="48" y="99"/>
                    </a:lnTo>
                    <a:lnTo>
                      <a:pt x="50" y="100"/>
                    </a:lnTo>
                    <a:lnTo>
                      <a:pt x="50" y="101"/>
                    </a:lnTo>
                    <a:lnTo>
                      <a:pt x="49" y="102"/>
                    </a:lnTo>
                    <a:lnTo>
                      <a:pt x="47" y="102"/>
                    </a:lnTo>
                    <a:lnTo>
                      <a:pt x="47" y="102"/>
                    </a:lnTo>
                    <a:lnTo>
                      <a:pt x="44" y="103"/>
                    </a:lnTo>
                    <a:lnTo>
                      <a:pt x="40" y="105"/>
                    </a:lnTo>
                    <a:lnTo>
                      <a:pt x="40" y="105"/>
                    </a:lnTo>
                    <a:lnTo>
                      <a:pt x="39" y="106"/>
                    </a:lnTo>
                    <a:lnTo>
                      <a:pt x="36" y="106"/>
                    </a:lnTo>
                    <a:lnTo>
                      <a:pt x="31" y="106"/>
                    </a:lnTo>
                    <a:lnTo>
                      <a:pt x="31" y="106"/>
                    </a:lnTo>
                    <a:lnTo>
                      <a:pt x="26" y="106"/>
                    </a:lnTo>
                    <a:lnTo>
                      <a:pt x="24" y="107"/>
                    </a:lnTo>
                    <a:lnTo>
                      <a:pt x="24" y="107"/>
                    </a:lnTo>
                    <a:lnTo>
                      <a:pt x="24" y="109"/>
                    </a:lnTo>
                    <a:lnTo>
                      <a:pt x="25" y="110"/>
                    </a:lnTo>
                    <a:lnTo>
                      <a:pt x="27" y="112"/>
                    </a:lnTo>
                    <a:lnTo>
                      <a:pt x="27" y="112"/>
                    </a:lnTo>
                    <a:lnTo>
                      <a:pt x="29" y="114"/>
                    </a:lnTo>
                    <a:lnTo>
                      <a:pt x="31" y="116"/>
                    </a:lnTo>
                    <a:lnTo>
                      <a:pt x="31" y="116"/>
                    </a:lnTo>
                    <a:lnTo>
                      <a:pt x="31" y="117"/>
                    </a:lnTo>
                    <a:lnTo>
                      <a:pt x="31" y="117"/>
                    </a:lnTo>
                    <a:lnTo>
                      <a:pt x="27" y="116"/>
                    </a:lnTo>
                    <a:lnTo>
                      <a:pt x="22" y="115"/>
                    </a:lnTo>
                    <a:lnTo>
                      <a:pt x="22" y="115"/>
                    </a:lnTo>
                    <a:lnTo>
                      <a:pt x="22" y="115"/>
                    </a:lnTo>
                    <a:lnTo>
                      <a:pt x="21" y="116"/>
                    </a:lnTo>
                    <a:lnTo>
                      <a:pt x="21" y="121"/>
                    </a:lnTo>
                    <a:lnTo>
                      <a:pt x="21" y="121"/>
                    </a:lnTo>
                    <a:lnTo>
                      <a:pt x="21" y="123"/>
                    </a:lnTo>
                    <a:lnTo>
                      <a:pt x="19" y="125"/>
                    </a:lnTo>
                    <a:lnTo>
                      <a:pt x="16" y="126"/>
                    </a:lnTo>
                    <a:lnTo>
                      <a:pt x="16" y="126"/>
                    </a:lnTo>
                    <a:lnTo>
                      <a:pt x="15" y="127"/>
                    </a:lnTo>
                    <a:lnTo>
                      <a:pt x="16" y="127"/>
                    </a:lnTo>
                    <a:lnTo>
                      <a:pt x="20" y="129"/>
                    </a:lnTo>
                    <a:lnTo>
                      <a:pt x="20" y="129"/>
                    </a:lnTo>
                    <a:lnTo>
                      <a:pt x="20" y="129"/>
                    </a:lnTo>
                    <a:lnTo>
                      <a:pt x="19" y="130"/>
                    </a:lnTo>
                    <a:lnTo>
                      <a:pt x="15" y="130"/>
                    </a:lnTo>
                    <a:lnTo>
                      <a:pt x="15" y="130"/>
                    </a:lnTo>
                    <a:lnTo>
                      <a:pt x="10" y="133"/>
                    </a:lnTo>
                    <a:lnTo>
                      <a:pt x="10" y="133"/>
                    </a:lnTo>
                    <a:lnTo>
                      <a:pt x="9" y="133"/>
                    </a:lnTo>
                    <a:lnTo>
                      <a:pt x="10" y="134"/>
                    </a:lnTo>
                    <a:lnTo>
                      <a:pt x="12" y="135"/>
                    </a:lnTo>
                    <a:lnTo>
                      <a:pt x="12" y="135"/>
                    </a:lnTo>
                    <a:lnTo>
                      <a:pt x="14" y="135"/>
                    </a:lnTo>
                    <a:lnTo>
                      <a:pt x="16" y="135"/>
                    </a:lnTo>
                    <a:lnTo>
                      <a:pt x="20" y="135"/>
                    </a:lnTo>
                    <a:lnTo>
                      <a:pt x="20" y="135"/>
                    </a:lnTo>
                    <a:lnTo>
                      <a:pt x="23" y="136"/>
                    </a:lnTo>
                    <a:lnTo>
                      <a:pt x="26" y="137"/>
                    </a:lnTo>
                    <a:lnTo>
                      <a:pt x="26" y="137"/>
                    </a:lnTo>
                    <a:lnTo>
                      <a:pt x="27" y="138"/>
                    </a:lnTo>
                    <a:lnTo>
                      <a:pt x="29" y="140"/>
                    </a:lnTo>
                    <a:lnTo>
                      <a:pt x="31" y="142"/>
                    </a:lnTo>
                    <a:lnTo>
                      <a:pt x="31" y="142"/>
                    </a:lnTo>
                    <a:lnTo>
                      <a:pt x="33" y="143"/>
                    </a:lnTo>
                    <a:lnTo>
                      <a:pt x="34" y="145"/>
                    </a:lnTo>
                    <a:lnTo>
                      <a:pt x="34" y="145"/>
                    </a:lnTo>
                    <a:lnTo>
                      <a:pt x="34" y="146"/>
                    </a:lnTo>
                    <a:lnTo>
                      <a:pt x="35" y="146"/>
                    </a:lnTo>
                    <a:lnTo>
                      <a:pt x="35" y="146"/>
                    </a:lnTo>
                    <a:lnTo>
                      <a:pt x="37" y="146"/>
                    </a:lnTo>
                    <a:lnTo>
                      <a:pt x="38" y="148"/>
                    </a:lnTo>
                    <a:lnTo>
                      <a:pt x="38" y="148"/>
                    </a:lnTo>
                    <a:lnTo>
                      <a:pt x="40" y="150"/>
                    </a:lnTo>
                    <a:lnTo>
                      <a:pt x="44" y="150"/>
                    </a:lnTo>
                    <a:lnTo>
                      <a:pt x="44" y="150"/>
                    </a:lnTo>
                    <a:lnTo>
                      <a:pt x="45" y="151"/>
                    </a:lnTo>
                    <a:lnTo>
                      <a:pt x="44" y="152"/>
                    </a:lnTo>
                    <a:lnTo>
                      <a:pt x="42" y="153"/>
                    </a:lnTo>
                    <a:lnTo>
                      <a:pt x="42" y="153"/>
                    </a:lnTo>
                    <a:lnTo>
                      <a:pt x="41" y="154"/>
                    </a:lnTo>
                    <a:lnTo>
                      <a:pt x="39" y="154"/>
                    </a:lnTo>
                    <a:lnTo>
                      <a:pt x="36" y="155"/>
                    </a:lnTo>
                    <a:lnTo>
                      <a:pt x="36" y="155"/>
                    </a:lnTo>
                    <a:lnTo>
                      <a:pt x="34" y="155"/>
                    </a:lnTo>
                    <a:lnTo>
                      <a:pt x="34" y="156"/>
                    </a:lnTo>
                    <a:lnTo>
                      <a:pt x="33" y="157"/>
                    </a:lnTo>
                    <a:lnTo>
                      <a:pt x="31" y="157"/>
                    </a:lnTo>
                    <a:lnTo>
                      <a:pt x="31" y="157"/>
                    </a:lnTo>
                    <a:lnTo>
                      <a:pt x="31" y="157"/>
                    </a:lnTo>
                    <a:lnTo>
                      <a:pt x="31" y="158"/>
                    </a:lnTo>
                    <a:lnTo>
                      <a:pt x="35" y="160"/>
                    </a:lnTo>
                    <a:lnTo>
                      <a:pt x="35" y="160"/>
                    </a:lnTo>
                    <a:lnTo>
                      <a:pt x="36" y="161"/>
                    </a:lnTo>
                    <a:lnTo>
                      <a:pt x="35" y="162"/>
                    </a:lnTo>
                    <a:lnTo>
                      <a:pt x="31" y="162"/>
                    </a:lnTo>
                    <a:lnTo>
                      <a:pt x="31" y="162"/>
                    </a:lnTo>
                    <a:lnTo>
                      <a:pt x="27" y="163"/>
                    </a:lnTo>
                    <a:lnTo>
                      <a:pt x="24" y="164"/>
                    </a:lnTo>
                    <a:lnTo>
                      <a:pt x="24" y="164"/>
                    </a:lnTo>
                    <a:lnTo>
                      <a:pt x="22" y="165"/>
                    </a:lnTo>
                    <a:lnTo>
                      <a:pt x="21" y="165"/>
                    </a:lnTo>
                    <a:lnTo>
                      <a:pt x="19" y="167"/>
                    </a:lnTo>
                    <a:lnTo>
                      <a:pt x="19" y="167"/>
                    </a:lnTo>
                    <a:lnTo>
                      <a:pt x="18" y="167"/>
                    </a:lnTo>
                    <a:lnTo>
                      <a:pt x="16" y="167"/>
                    </a:lnTo>
                    <a:lnTo>
                      <a:pt x="16" y="167"/>
                    </a:lnTo>
                    <a:lnTo>
                      <a:pt x="14" y="168"/>
                    </a:lnTo>
                    <a:lnTo>
                      <a:pt x="13" y="169"/>
                    </a:lnTo>
                    <a:lnTo>
                      <a:pt x="11" y="173"/>
                    </a:lnTo>
                    <a:lnTo>
                      <a:pt x="11" y="173"/>
                    </a:lnTo>
                    <a:lnTo>
                      <a:pt x="8" y="174"/>
                    </a:lnTo>
                    <a:lnTo>
                      <a:pt x="6" y="174"/>
                    </a:lnTo>
                    <a:lnTo>
                      <a:pt x="6" y="174"/>
                    </a:lnTo>
                    <a:lnTo>
                      <a:pt x="6" y="175"/>
                    </a:lnTo>
                    <a:lnTo>
                      <a:pt x="8" y="176"/>
                    </a:lnTo>
                    <a:lnTo>
                      <a:pt x="11" y="178"/>
                    </a:lnTo>
                    <a:lnTo>
                      <a:pt x="11" y="178"/>
                    </a:lnTo>
                    <a:lnTo>
                      <a:pt x="11" y="179"/>
                    </a:lnTo>
                    <a:lnTo>
                      <a:pt x="11" y="180"/>
                    </a:lnTo>
                    <a:lnTo>
                      <a:pt x="8" y="182"/>
                    </a:lnTo>
                    <a:lnTo>
                      <a:pt x="8" y="182"/>
                    </a:lnTo>
                    <a:lnTo>
                      <a:pt x="8" y="182"/>
                    </a:lnTo>
                    <a:lnTo>
                      <a:pt x="9" y="182"/>
                    </a:lnTo>
                    <a:lnTo>
                      <a:pt x="11" y="182"/>
                    </a:lnTo>
                    <a:lnTo>
                      <a:pt x="16" y="181"/>
                    </a:lnTo>
                    <a:lnTo>
                      <a:pt x="16" y="181"/>
                    </a:lnTo>
                    <a:lnTo>
                      <a:pt x="19" y="180"/>
                    </a:lnTo>
                    <a:lnTo>
                      <a:pt x="21" y="181"/>
                    </a:lnTo>
                    <a:lnTo>
                      <a:pt x="21" y="181"/>
                    </a:lnTo>
                    <a:lnTo>
                      <a:pt x="21" y="182"/>
                    </a:lnTo>
                    <a:lnTo>
                      <a:pt x="20" y="183"/>
                    </a:lnTo>
                    <a:lnTo>
                      <a:pt x="17" y="184"/>
                    </a:lnTo>
                    <a:lnTo>
                      <a:pt x="17" y="184"/>
                    </a:lnTo>
                    <a:lnTo>
                      <a:pt x="14" y="185"/>
                    </a:lnTo>
                    <a:lnTo>
                      <a:pt x="13" y="186"/>
                    </a:lnTo>
                    <a:lnTo>
                      <a:pt x="13" y="187"/>
                    </a:lnTo>
                    <a:lnTo>
                      <a:pt x="13" y="187"/>
                    </a:lnTo>
                    <a:lnTo>
                      <a:pt x="12" y="188"/>
                    </a:lnTo>
                    <a:lnTo>
                      <a:pt x="10" y="188"/>
                    </a:lnTo>
                    <a:lnTo>
                      <a:pt x="10" y="188"/>
                    </a:lnTo>
                    <a:lnTo>
                      <a:pt x="9" y="189"/>
                    </a:lnTo>
                    <a:lnTo>
                      <a:pt x="9" y="189"/>
                    </a:lnTo>
                    <a:lnTo>
                      <a:pt x="11" y="191"/>
                    </a:lnTo>
                    <a:lnTo>
                      <a:pt x="11" y="191"/>
                    </a:lnTo>
                    <a:lnTo>
                      <a:pt x="11" y="191"/>
                    </a:lnTo>
                    <a:lnTo>
                      <a:pt x="10" y="191"/>
                    </a:lnTo>
                    <a:lnTo>
                      <a:pt x="7" y="192"/>
                    </a:lnTo>
                    <a:lnTo>
                      <a:pt x="7" y="192"/>
                    </a:lnTo>
                    <a:lnTo>
                      <a:pt x="6" y="192"/>
                    </a:lnTo>
                    <a:lnTo>
                      <a:pt x="5" y="193"/>
                    </a:lnTo>
                    <a:lnTo>
                      <a:pt x="5" y="194"/>
                    </a:lnTo>
                    <a:lnTo>
                      <a:pt x="4" y="196"/>
                    </a:lnTo>
                    <a:lnTo>
                      <a:pt x="4" y="196"/>
                    </a:lnTo>
                    <a:lnTo>
                      <a:pt x="4" y="196"/>
                    </a:lnTo>
                    <a:lnTo>
                      <a:pt x="5" y="196"/>
                    </a:lnTo>
                    <a:lnTo>
                      <a:pt x="8" y="195"/>
                    </a:lnTo>
                    <a:lnTo>
                      <a:pt x="8" y="195"/>
                    </a:lnTo>
                    <a:lnTo>
                      <a:pt x="9" y="196"/>
                    </a:lnTo>
                    <a:lnTo>
                      <a:pt x="8" y="196"/>
                    </a:lnTo>
                    <a:lnTo>
                      <a:pt x="7" y="198"/>
                    </a:lnTo>
                    <a:lnTo>
                      <a:pt x="7" y="198"/>
                    </a:lnTo>
                    <a:lnTo>
                      <a:pt x="6" y="198"/>
                    </a:lnTo>
                    <a:lnTo>
                      <a:pt x="7" y="198"/>
                    </a:lnTo>
                    <a:lnTo>
                      <a:pt x="9" y="197"/>
                    </a:lnTo>
                    <a:lnTo>
                      <a:pt x="9" y="197"/>
                    </a:lnTo>
                    <a:lnTo>
                      <a:pt x="9" y="197"/>
                    </a:lnTo>
                    <a:lnTo>
                      <a:pt x="10" y="198"/>
                    </a:lnTo>
                    <a:lnTo>
                      <a:pt x="10" y="199"/>
                    </a:lnTo>
                    <a:lnTo>
                      <a:pt x="10" y="199"/>
                    </a:lnTo>
                    <a:lnTo>
                      <a:pt x="9" y="200"/>
                    </a:lnTo>
                    <a:lnTo>
                      <a:pt x="9" y="202"/>
                    </a:lnTo>
                    <a:lnTo>
                      <a:pt x="9" y="202"/>
                    </a:lnTo>
                    <a:lnTo>
                      <a:pt x="9" y="204"/>
                    </a:lnTo>
                    <a:lnTo>
                      <a:pt x="8" y="206"/>
                    </a:lnTo>
                    <a:lnTo>
                      <a:pt x="8" y="206"/>
                    </a:lnTo>
                    <a:lnTo>
                      <a:pt x="5" y="205"/>
                    </a:lnTo>
                    <a:lnTo>
                      <a:pt x="3" y="205"/>
                    </a:lnTo>
                    <a:lnTo>
                      <a:pt x="2" y="205"/>
                    </a:lnTo>
                    <a:lnTo>
                      <a:pt x="2" y="205"/>
                    </a:lnTo>
                    <a:lnTo>
                      <a:pt x="1" y="206"/>
                    </a:lnTo>
                    <a:lnTo>
                      <a:pt x="2" y="207"/>
                    </a:lnTo>
                    <a:lnTo>
                      <a:pt x="3" y="209"/>
                    </a:lnTo>
                    <a:lnTo>
                      <a:pt x="3" y="209"/>
                    </a:lnTo>
                    <a:lnTo>
                      <a:pt x="3" y="210"/>
                    </a:lnTo>
                    <a:lnTo>
                      <a:pt x="3" y="211"/>
                    </a:lnTo>
                    <a:lnTo>
                      <a:pt x="1" y="212"/>
                    </a:lnTo>
                    <a:lnTo>
                      <a:pt x="1" y="212"/>
                    </a:lnTo>
                    <a:lnTo>
                      <a:pt x="0" y="213"/>
                    </a:lnTo>
                    <a:lnTo>
                      <a:pt x="0" y="214"/>
                    </a:lnTo>
                    <a:lnTo>
                      <a:pt x="3" y="215"/>
                    </a:lnTo>
                    <a:lnTo>
                      <a:pt x="3" y="215"/>
                    </a:lnTo>
                    <a:lnTo>
                      <a:pt x="5" y="215"/>
                    </a:lnTo>
                    <a:lnTo>
                      <a:pt x="6" y="214"/>
                    </a:lnTo>
                    <a:lnTo>
                      <a:pt x="7" y="212"/>
                    </a:lnTo>
                    <a:lnTo>
                      <a:pt x="7" y="212"/>
                    </a:lnTo>
                    <a:lnTo>
                      <a:pt x="8" y="211"/>
                    </a:lnTo>
                    <a:lnTo>
                      <a:pt x="9" y="211"/>
                    </a:lnTo>
                    <a:lnTo>
                      <a:pt x="10" y="212"/>
                    </a:lnTo>
                    <a:lnTo>
                      <a:pt x="10" y="212"/>
                    </a:lnTo>
                    <a:lnTo>
                      <a:pt x="13" y="212"/>
                    </a:lnTo>
                    <a:lnTo>
                      <a:pt x="17" y="211"/>
                    </a:lnTo>
                    <a:lnTo>
                      <a:pt x="17" y="211"/>
                    </a:lnTo>
                    <a:lnTo>
                      <a:pt x="19" y="211"/>
                    </a:lnTo>
                    <a:lnTo>
                      <a:pt x="22" y="210"/>
                    </a:lnTo>
                    <a:lnTo>
                      <a:pt x="22" y="210"/>
                    </a:lnTo>
                    <a:lnTo>
                      <a:pt x="25" y="211"/>
                    </a:lnTo>
                    <a:lnTo>
                      <a:pt x="29" y="213"/>
                    </a:lnTo>
                    <a:lnTo>
                      <a:pt x="29" y="213"/>
                    </a:lnTo>
                    <a:lnTo>
                      <a:pt x="32" y="215"/>
                    </a:lnTo>
                    <a:lnTo>
                      <a:pt x="34" y="217"/>
                    </a:lnTo>
                    <a:lnTo>
                      <a:pt x="34" y="217"/>
                    </a:lnTo>
                    <a:lnTo>
                      <a:pt x="36" y="220"/>
                    </a:lnTo>
                    <a:lnTo>
                      <a:pt x="37" y="224"/>
                    </a:lnTo>
                    <a:lnTo>
                      <a:pt x="37" y="224"/>
                    </a:lnTo>
                    <a:lnTo>
                      <a:pt x="37" y="225"/>
                    </a:lnTo>
                    <a:lnTo>
                      <a:pt x="39" y="227"/>
                    </a:lnTo>
                    <a:lnTo>
                      <a:pt x="39" y="227"/>
                    </a:lnTo>
                    <a:lnTo>
                      <a:pt x="39" y="228"/>
                    </a:lnTo>
                    <a:lnTo>
                      <a:pt x="39" y="229"/>
                    </a:lnTo>
                    <a:lnTo>
                      <a:pt x="39" y="231"/>
                    </a:lnTo>
                    <a:lnTo>
                      <a:pt x="39" y="231"/>
                    </a:lnTo>
                    <a:lnTo>
                      <a:pt x="41" y="233"/>
                    </a:lnTo>
                    <a:lnTo>
                      <a:pt x="42" y="236"/>
                    </a:lnTo>
                    <a:lnTo>
                      <a:pt x="42" y="236"/>
                    </a:lnTo>
                    <a:lnTo>
                      <a:pt x="44" y="238"/>
                    </a:lnTo>
                    <a:lnTo>
                      <a:pt x="46" y="240"/>
                    </a:lnTo>
                    <a:lnTo>
                      <a:pt x="46" y="240"/>
                    </a:lnTo>
                    <a:lnTo>
                      <a:pt x="46" y="242"/>
                    </a:lnTo>
                    <a:lnTo>
                      <a:pt x="48" y="243"/>
                    </a:lnTo>
                    <a:lnTo>
                      <a:pt x="48" y="243"/>
                    </a:lnTo>
                    <a:lnTo>
                      <a:pt x="51" y="245"/>
                    </a:lnTo>
                    <a:lnTo>
                      <a:pt x="54" y="247"/>
                    </a:lnTo>
                    <a:lnTo>
                      <a:pt x="54" y="247"/>
                    </a:lnTo>
                    <a:lnTo>
                      <a:pt x="58" y="248"/>
                    </a:lnTo>
                    <a:lnTo>
                      <a:pt x="61" y="250"/>
                    </a:lnTo>
                    <a:lnTo>
                      <a:pt x="61" y="250"/>
                    </a:lnTo>
                    <a:lnTo>
                      <a:pt x="64" y="252"/>
                    </a:lnTo>
                    <a:lnTo>
                      <a:pt x="65" y="253"/>
                    </a:lnTo>
                    <a:lnTo>
                      <a:pt x="65" y="253"/>
                    </a:lnTo>
                    <a:lnTo>
                      <a:pt x="64" y="254"/>
                    </a:lnTo>
                    <a:lnTo>
                      <a:pt x="61" y="256"/>
                    </a:lnTo>
                    <a:lnTo>
                      <a:pt x="61" y="256"/>
                    </a:lnTo>
                    <a:lnTo>
                      <a:pt x="61" y="257"/>
                    </a:lnTo>
                    <a:lnTo>
                      <a:pt x="63" y="258"/>
                    </a:lnTo>
                    <a:lnTo>
                      <a:pt x="67" y="259"/>
                    </a:lnTo>
                    <a:lnTo>
                      <a:pt x="67" y="259"/>
                    </a:lnTo>
                    <a:lnTo>
                      <a:pt x="70" y="260"/>
                    </a:lnTo>
                    <a:lnTo>
                      <a:pt x="72" y="260"/>
                    </a:lnTo>
                    <a:lnTo>
                      <a:pt x="76" y="259"/>
                    </a:lnTo>
                    <a:lnTo>
                      <a:pt x="76" y="259"/>
                    </a:lnTo>
                    <a:lnTo>
                      <a:pt x="82" y="260"/>
                    </a:lnTo>
                    <a:lnTo>
                      <a:pt x="82" y="260"/>
                    </a:lnTo>
                    <a:lnTo>
                      <a:pt x="83" y="261"/>
                    </a:lnTo>
                    <a:lnTo>
                      <a:pt x="84" y="263"/>
                    </a:lnTo>
                    <a:lnTo>
                      <a:pt x="84" y="263"/>
                    </a:lnTo>
                    <a:lnTo>
                      <a:pt x="85" y="265"/>
                    </a:lnTo>
                    <a:lnTo>
                      <a:pt x="88" y="264"/>
                    </a:lnTo>
                    <a:lnTo>
                      <a:pt x="88" y="264"/>
                    </a:lnTo>
                    <a:lnTo>
                      <a:pt x="90" y="264"/>
                    </a:lnTo>
                    <a:lnTo>
                      <a:pt x="92" y="264"/>
                    </a:lnTo>
                    <a:lnTo>
                      <a:pt x="92" y="264"/>
                    </a:lnTo>
                    <a:lnTo>
                      <a:pt x="93" y="264"/>
                    </a:lnTo>
                    <a:lnTo>
                      <a:pt x="95" y="267"/>
                    </a:lnTo>
                    <a:lnTo>
                      <a:pt x="96" y="270"/>
                    </a:lnTo>
                    <a:lnTo>
                      <a:pt x="96" y="270"/>
                    </a:lnTo>
                    <a:lnTo>
                      <a:pt x="97" y="274"/>
                    </a:lnTo>
                    <a:lnTo>
                      <a:pt x="98" y="276"/>
                    </a:lnTo>
                    <a:lnTo>
                      <a:pt x="98" y="276"/>
                    </a:lnTo>
                    <a:lnTo>
                      <a:pt x="99" y="276"/>
                    </a:lnTo>
                    <a:lnTo>
                      <a:pt x="101" y="276"/>
                    </a:lnTo>
                    <a:lnTo>
                      <a:pt x="104" y="274"/>
                    </a:lnTo>
                    <a:lnTo>
                      <a:pt x="104" y="274"/>
                    </a:lnTo>
                    <a:lnTo>
                      <a:pt x="105" y="274"/>
                    </a:lnTo>
                    <a:lnTo>
                      <a:pt x="105" y="275"/>
                    </a:lnTo>
                    <a:lnTo>
                      <a:pt x="105" y="277"/>
                    </a:lnTo>
                    <a:lnTo>
                      <a:pt x="105" y="277"/>
                    </a:lnTo>
                    <a:lnTo>
                      <a:pt x="105" y="279"/>
                    </a:lnTo>
                    <a:lnTo>
                      <a:pt x="105" y="281"/>
                    </a:lnTo>
                    <a:lnTo>
                      <a:pt x="105" y="281"/>
                    </a:lnTo>
                    <a:lnTo>
                      <a:pt x="106" y="281"/>
                    </a:lnTo>
                    <a:lnTo>
                      <a:pt x="107" y="281"/>
                    </a:lnTo>
                    <a:lnTo>
                      <a:pt x="109" y="281"/>
                    </a:lnTo>
                    <a:lnTo>
                      <a:pt x="109" y="281"/>
                    </a:lnTo>
                    <a:lnTo>
                      <a:pt x="110" y="281"/>
                    </a:lnTo>
                    <a:lnTo>
                      <a:pt x="112" y="282"/>
                    </a:lnTo>
                    <a:lnTo>
                      <a:pt x="112" y="282"/>
                    </a:lnTo>
                    <a:lnTo>
                      <a:pt x="115" y="285"/>
                    </a:lnTo>
                    <a:lnTo>
                      <a:pt x="115" y="285"/>
                    </a:lnTo>
                    <a:lnTo>
                      <a:pt x="117" y="286"/>
                    </a:lnTo>
                    <a:lnTo>
                      <a:pt x="119" y="287"/>
                    </a:lnTo>
                    <a:lnTo>
                      <a:pt x="119" y="287"/>
                    </a:lnTo>
                    <a:lnTo>
                      <a:pt x="120" y="288"/>
                    </a:lnTo>
                    <a:lnTo>
                      <a:pt x="119" y="289"/>
                    </a:lnTo>
                    <a:lnTo>
                      <a:pt x="118" y="292"/>
                    </a:lnTo>
                    <a:lnTo>
                      <a:pt x="118" y="292"/>
                    </a:lnTo>
                    <a:lnTo>
                      <a:pt x="117" y="293"/>
                    </a:lnTo>
                    <a:lnTo>
                      <a:pt x="114" y="295"/>
                    </a:lnTo>
                    <a:lnTo>
                      <a:pt x="114" y="295"/>
                    </a:lnTo>
                    <a:lnTo>
                      <a:pt x="112" y="297"/>
                    </a:lnTo>
                    <a:lnTo>
                      <a:pt x="110" y="300"/>
                    </a:lnTo>
                    <a:lnTo>
                      <a:pt x="110" y="300"/>
                    </a:lnTo>
                    <a:lnTo>
                      <a:pt x="108" y="300"/>
                    </a:lnTo>
                    <a:lnTo>
                      <a:pt x="107" y="300"/>
                    </a:lnTo>
                    <a:lnTo>
                      <a:pt x="107" y="299"/>
                    </a:lnTo>
                    <a:lnTo>
                      <a:pt x="107" y="299"/>
                    </a:lnTo>
                    <a:lnTo>
                      <a:pt x="106" y="296"/>
                    </a:lnTo>
                    <a:lnTo>
                      <a:pt x="105" y="295"/>
                    </a:lnTo>
                    <a:lnTo>
                      <a:pt x="101" y="293"/>
                    </a:lnTo>
                    <a:lnTo>
                      <a:pt x="101" y="293"/>
                    </a:lnTo>
                    <a:lnTo>
                      <a:pt x="100" y="294"/>
                    </a:lnTo>
                    <a:lnTo>
                      <a:pt x="100" y="294"/>
                    </a:lnTo>
                    <a:lnTo>
                      <a:pt x="101" y="297"/>
                    </a:lnTo>
                    <a:lnTo>
                      <a:pt x="101" y="297"/>
                    </a:lnTo>
                    <a:lnTo>
                      <a:pt x="103" y="299"/>
                    </a:lnTo>
                    <a:lnTo>
                      <a:pt x="102" y="302"/>
                    </a:lnTo>
                    <a:lnTo>
                      <a:pt x="102" y="302"/>
                    </a:lnTo>
                    <a:lnTo>
                      <a:pt x="102" y="304"/>
                    </a:lnTo>
                    <a:lnTo>
                      <a:pt x="100" y="304"/>
                    </a:lnTo>
                    <a:lnTo>
                      <a:pt x="99" y="305"/>
                    </a:lnTo>
                    <a:lnTo>
                      <a:pt x="98" y="306"/>
                    </a:lnTo>
                    <a:lnTo>
                      <a:pt x="98" y="306"/>
                    </a:lnTo>
                    <a:lnTo>
                      <a:pt x="98" y="307"/>
                    </a:lnTo>
                    <a:lnTo>
                      <a:pt x="101" y="309"/>
                    </a:lnTo>
                    <a:lnTo>
                      <a:pt x="107" y="313"/>
                    </a:lnTo>
                    <a:lnTo>
                      <a:pt x="107" y="313"/>
                    </a:lnTo>
                    <a:lnTo>
                      <a:pt x="108" y="313"/>
                    </a:lnTo>
                    <a:lnTo>
                      <a:pt x="108" y="313"/>
                    </a:lnTo>
                    <a:lnTo>
                      <a:pt x="109" y="312"/>
                    </a:lnTo>
                    <a:lnTo>
                      <a:pt x="109" y="312"/>
                    </a:lnTo>
                    <a:lnTo>
                      <a:pt x="110" y="312"/>
                    </a:lnTo>
                    <a:lnTo>
                      <a:pt x="114" y="313"/>
                    </a:lnTo>
                    <a:lnTo>
                      <a:pt x="114" y="313"/>
                    </a:lnTo>
                    <a:lnTo>
                      <a:pt x="116" y="315"/>
                    </a:lnTo>
                    <a:lnTo>
                      <a:pt x="118" y="317"/>
                    </a:lnTo>
                    <a:lnTo>
                      <a:pt x="118" y="317"/>
                    </a:lnTo>
                    <a:lnTo>
                      <a:pt x="119" y="317"/>
                    </a:lnTo>
                    <a:lnTo>
                      <a:pt x="118" y="319"/>
                    </a:lnTo>
                    <a:lnTo>
                      <a:pt x="118" y="319"/>
                    </a:lnTo>
                    <a:lnTo>
                      <a:pt x="118" y="319"/>
                    </a:lnTo>
                    <a:lnTo>
                      <a:pt x="118" y="320"/>
                    </a:lnTo>
                    <a:lnTo>
                      <a:pt x="119" y="322"/>
                    </a:lnTo>
                    <a:lnTo>
                      <a:pt x="119" y="322"/>
                    </a:lnTo>
                    <a:lnTo>
                      <a:pt x="118" y="328"/>
                    </a:lnTo>
                    <a:lnTo>
                      <a:pt x="118" y="328"/>
                    </a:lnTo>
                    <a:lnTo>
                      <a:pt x="117" y="332"/>
                    </a:lnTo>
                    <a:lnTo>
                      <a:pt x="117" y="337"/>
                    </a:lnTo>
                    <a:lnTo>
                      <a:pt x="117" y="337"/>
                    </a:lnTo>
                    <a:lnTo>
                      <a:pt x="117" y="339"/>
                    </a:lnTo>
                    <a:lnTo>
                      <a:pt x="119" y="340"/>
                    </a:lnTo>
                    <a:lnTo>
                      <a:pt x="122" y="342"/>
                    </a:lnTo>
                    <a:lnTo>
                      <a:pt x="122" y="342"/>
                    </a:lnTo>
                    <a:lnTo>
                      <a:pt x="123" y="343"/>
                    </a:lnTo>
                    <a:lnTo>
                      <a:pt x="123" y="344"/>
                    </a:lnTo>
                    <a:lnTo>
                      <a:pt x="123" y="344"/>
                    </a:lnTo>
                    <a:lnTo>
                      <a:pt x="125" y="345"/>
                    </a:lnTo>
                    <a:lnTo>
                      <a:pt x="129" y="346"/>
                    </a:lnTo>
                    <a:lnTo>
                      <a:pt x="129" y="346"/>
                    </a:lnTo>
                    <a:lnTo>
                      <a:pt x="130" y="346"/>
                    </a:lnTo>
                    <a:lnTo>
                      <a:pt x="129" y="347"/>
                    </a:lnTo>
                    <a:lnTo>
                      <a:pt x="129" y="347"/>
                    </a:lnTo>
                    <a:lnTo>
                      <a:pt x="129" y="347"/>
                    </a:lnTo>
                    <a:lnTo>
                      <a:pt x="129" y="347"/>
                    </a:lnTo>
                    <a:lnTo>
                      <a:pt x="133" y="350"/>
                    </a:lnTo>
                    <a:lnTo>
                      <a:pt x="133" y="350"/>
                    </a:lnTo>
                    <a:lnTo>
                      <a:pt x="137" y="352"/>
                    </a:lnTo>
                    <a:lnTo>
                      <a:pt x="137" y="352"/>
                    </a:lnTo>
                    <a:lnTo>
                      <a:pt x="140" y="353"/>
                    </a:lnTo>
                    <a:lnTo>
                      <a:pt x="140" y="353"/>
                    </a:lnTo>
                    <a:lnTo>
                      <a:pt x="140" y="354"/>
                    </a:lnTo>
                    <a:lnTo>
                      <a:pt x="140" y="354"/>
                    </a:lnTo>
                    <a:lnTo>
                      <a:pt x="138" y="355"/>
                    </a:lnTo>
                    <a:lnTo>
                      <a:pt x="138" y="355"/>
                    </a:lnTo>
                    <a:lnTo>
                      <a:pt x="139" y="356"/>
                    </a:lnTo>
                    <a:lnTo>
                      <a:pt x="143" y="358"/>
                    </a:lnTo>
                    <a:lnTo>
                      <a:pt x="143" y="358"/>
                    </a:lnTo>
                    <a:lnTo>
                      <a:pt x="144" y="359"/>
                    </a:lnTo>
                    <a:lnTo>
                      <a:pt x="145" y="358"/>
                    </a:lnTo>
                    <a:lnTo>
                      <a:pt x="145" y="358"/>
                    </a:lnTo>
                    <a:lnTo>
                      <a:pt x="146" y="358"/>
                    </a:lnTo>
                    <a:lnTo>
                      <a:pt x="146" y="358"/>
                    </a:lnTo>
                    <a:lnTo>
                      <a:pt x="149" y="359"/>
                    </a:lnTo>
                    <a:lnTo>
                      <a:pt x="151" y="359"/>
                    </a:lnTo>
                    <a:lnTo>
                      <a:pt x="151" y="359"/>
                    </a:lnTo>
                    <a:lnTo>
                      <a:pt x="153" y="359"/>
                    </a:lnTo>
                    <a:lnTo>
                      <a:pt x="155" y="362"/>
                    </a:lnTo>
                    <a:lnTo>
                      <a:pt x="155" y="362"/>
                    </a:lnTo>
                    <a:lnTo>
                      <a:pt x="156" y="364"/>
                    </a:lnTo>
                    <a:lnTo>
                      <a:pt x="157" y="364"/>
                    </a:lnTo>
                    <a:lnTo>
                      <a:pt x="157" y="364"/>
                    </a:lnTo>
                    <a:lnTo>
                      <a:pt x="159" y="364"/>
                    </a:lnTo>
                    <a:lnTo>
                      <a:pt x="160" y="366"/>
                    </a:lnTo>
                    <a:lnTo>
                      <a:pt x="160" y="366"/>
                    </a:lnTo>
                    <a:lnTo>
                      <a:pt x="162" y="368"/>
                    </a:lnTo>
                    <a:lnTo>
                      <a:pt x="162" y="368"/>
                    </a:lnTo>
                    <a:lnTo>
                      <a:pt x="163" y="369"/>
                    </a:lnTo>
                    <a:lnTo>
                      <a:pt x="166" y="370"/>
                    </a:lnTo>
                    <a:lnTo>
                      <a:pt x="166" y="370"/>
                    </a:lnTo>
                    <a:lnTo>
                      <a:pt x="168" y="371"/>
                    </a:lnTo>
                    <a:lnTo>
                      <a:pt x="171" y="371"/>
                    </a:lnTo>
                    <a:lnTo>
                      <a:pt x="171" y="371"/>
                    </a:lnTo>
                    <a:lnTo>
                      <a:pt x="174" y="372"/>
                    </a:lnTo>
                    <a:lnTo>
                      <a:pt x="177" y="372"/>
                    </a:lnTo>
                    <a:lnTo>
                      <a:pt x="177" y="372"/>
                    </a:lnTo>
                    <a:lnTo>
                      <a:pt x="178" y="372"/>
                    </a:lnTo>
                    <a:lnTo>
                      <a:pt x="178" y="372"/>
                    </a:lnTo>
                    <a:lnTo>
                      <a:pt x="178" y="374"/>
                    </a:lnTo>
                    <a:lnTo>
                      <a:pt x="178" y="374"/>
                    </a:lnTo>
                    <a:lnTo>
                      <a:pt x="179" y="374"/>
                    </a:lnTo>
                    <a:lnTo>
                      <a:pt x="180" y="374"/>
                    </a:lnTo>
                    <a:lnTo>
                      <a:pt x="182" y="373"/>
                    </a:lnTo>
                    <a:lnTo>
                      <a:pt x="182" y="373"/>
                    </a:lnTo>
                    <a:lnTo>
                      <a:pt x="183" y="374"/>
                    </a:lnTo>
                    <a:lnTo>
                      <a:pt x="185" y="376"/>
                    </a:lnTo>
                    <a:lnTo>
                      <a:pt x="185" y="376"/>
                    </a:lnTo>
                    <a:lnTo>
                      <a:pt x="188" y="379"/>
                    </a:lnTo>
                    <a:lnTo>
                      <a:pt x="188" y="379"/>
                    </a:lnTo>
                    <a:lnTo>
                      <a:pt x="189" y="379"/>
                    </a:lnTo>
                    <a:lnTo>
                      <a:pt x="191" y="379"/>
                    </a:lnTo>
                    <a:lnTo>
                      <a:pt x="191" y="378"/>
                    </a:lnTo>
                    <a:lnTo>
                      <a:pt x="191" y="378"/>
                    </a:lnTo>
                    <a:lnTo>
                      <a:pt x="191" y="377"/>
                    </a:lnTo>
                    <a:lnTo>
                      <a:pt x="193" y="376"/>
                    </a:lnTo>
                    <a:lnTo>
                      <a:pt x="193" y="376"/>
                    </a:lnTo>
                    <a:lnTo>
                      <a:pt x="195" y="375"/>
                    </a:lnTo>
                    <a:lnTo>
                      <a:pt x="196" y="376"/>
                    </a:lnTo>
                    <a:lnTo>
                      <a:pt x="198" y="377"/>
                    </a:lnTo>
                    <a:lnTo>
                      <a:pt x="198" y="377"/>
                    </a:lnTo>
                    <a:lnTo>
                      <a:pt x="200" y="377"/>
                    </a:lnTo>
                    <a:lnTo>
                      <a:pt x="201" y="377"/>
                    </a:lnTo>
                    <a:lnTo>
                      <a:pt x="201" y="377"/>
                    </a:lnTo>
                    <a:lnTo>
                      <a:pt x="203" y="377"/>
                    </a:lnTo>
                    <a:lnTo>
                      <a:pt x="203" y="377"/>
                    </a:lnTo>
                    <a:lnTo>
                      <a:pt x="203" y="377"/>
                    </a:lnTo>
                    <a:lnTo>
                      <a:pt x="207" y="377"/>
                    </a:lnTo>
                    <a:lnTo>
                      <a:pt x="207" y="377"/>
                    </a:lnTo>
                    <a:lnTo>
                      <a:pt x="210" y="379"/>
                    </a:lnTo>
                    <a:lnTo>
                      <a:pt x="212" y="380"/>
                    </a:lnTo>
                    <a:lnTo>
                      <a:pt x="212" y="380"/>
                    </a:lnTo>
                    <a:lnTo>
                      <a:pt x="216" y="383"/>
                    </a:lnTo>
                    <a:lnTo>
                      <a:pt x="216" y="383"/>
                    </a:lnTo>
                    <a:lnTo>
                      <a:pt x="220" y="384"/>
                    </a:lnTo>
                    <a:lnTo>
                      <a:pt x="226" y="386"/>
                    </a:lnTo>
                    <a:lnTo>
                      <a:pt x="226" y="386"/>
                    </a:lnTo>
                    <a:lnTo>
                      <a:pt x="227" y="386"/>
                    </a:lnTo>
                    <a:lnTo>
                      <a:pt x="227" y="386"/>
                    </a:lnTo>
                    <a:lnTo>
                      <a:pt x="229" y="384"/>
                    </a:lnTo>
                    <a:lnTo>
                      <a:pt x="229" y="384"/>
                    </a:lnTo>
                    <a:lnTo>
                      <a:pt x="230" y="384"/>
                    </a:lnTo>
                    <a:lnTo>
                      <a:pt x="230" y="384"/>
                    </a:lnTo>
                    <a:lnTo>
                      <a:pt x="232" y="386"/>
                    </a:lnTo>
                    <a:lnTo>
                      <a:pt x="232" y="386"/>
                    </a:lnTo>
                    <a:lnTo>
                      <a:pt x="235" y="388"/>
                    </a:lnTo>
                    <a:lnTo>
                      <a:pt x="238" y="388"/>
                    </a:lnTo>
                    <a:lnTo>
                      <a:pt x="238" y="388"/>
                    </a:lnTo>
                    <a:lnTo>
                      <a:pt x="240" y="387"/>
                    </a:lnTo>
                    <a:lnTo>
                      <a:pt x="241" y="387"/>
                    </a:lnTo>
                    <a:lnTo>
                      <a:pt x="241" y="387"/>
                    </a:lnTo>
                    <a:lnTo>
                      <a:pt x="246" y="387"/>
                    </a:lnTo>
                    <a:lnTo>
                      <a:pt x="246" y="387"/>
                    </a:lnTo>
                    <a:lnTo>
                      <a:pt x="249" y="388"/>
                    </a:lnTo>
                    <a:lnTo>
                      <a:pt x="252" y="389"/>
                    </a:lnTo>
                    <a:lnTo>
                      <a:pt x="252" y="389"/>
                    </a:lnTo>
                    <a:lnTo>
                      <a:pt x="255" y="391"/>
                    </a:lnTo>
                    <a:lnTo>
                      <a:pt x="257" y="395"/>
                    </a:lnTo>
                    <a:lnTo>
                      <a:pt x="257" y="395"/>
                    </a:lnTo>
                    <a:lnTo>
                      <a:pt x="256" y="396"/>
                    </a:lnTo>
                    <a:lnTo>
                      <a:pt x="255" y="397"/>
                    </a:lnTo>
                    <a:lnTo>
                      <a:pt x="250" y="398"/>
                    </a:lnTo>
                    <a:lnTo>
                      <a:pt x="250" y="398"/>
                    </a:lnTo>
                    <a:lnTo>
                      <a:pt x="247" y="399"/>
                    </a:lnTo>
                    <a:lnTo>
                      <a:pt x="245" y="400"/>
                    </a:lnTo>
                    <a:lnTo>
                      <a:pt x="245" y="400"/>
                    </a:lnTo>
                    <a:lnTo>
                      <a:pt x="245" y="401"/>
                    </a:lnTo>
                    <a:lnTo>
                      <a:pt x="246" y="402"/>
                    </a:lnTo>
                    <a:lnTo>
                      <a:pt x="247" y="403"/>
                    </a:lnTo>
                    <a:lnTo>
                      <a:pt x="247" y="403"/>
                    </a:lnTo>
                    <a:lnTo>
                      <a:pt x="248" y="405"/>
                    </a:lnTo>
                    <a:lnTo>
                      <a:pt x="250" y="406"/>
                    </a:lnTo>
                    <a:lnTo>
                      <a:pt x="250" y="406"/>
                    </a:lnTo>
                    <a:lnTo>
                      <a:pt x="252" y="406"/>
                    </a:lnTo>
                    <a:lnTo>
                      <a:pt x="252" y="404"/>
                    </a:lnTo>
                    <a:lnTo>
                      <a:pt x="252" y="403"/>
                    </a:lnTo>
                    <a:lnTo>
                      <a:pt x="253" y="402"/>
                    </a:lnTo>
                    <a:lnTo>
                      <a:pt x="253" y="402"/>
                    </a:lnTo>
                    <a:lnTo>
                      <a:pt x="256" y="402"/>
                    </a:lnTo>
                    <a:lnTo>
                      <a:pt x="259" y="403"/>
                    </a:lnTo>
                    <a:lnTo>
                      <a:pt x="259" y="403"/>
                    </a:lnTo>
                    <a:lnTo>
                      <a:pt x="260" y="404"/>
                    </a:lnTo>
                    <a:lnTo>
                      <a:pt x="261" y="402"/>
                    </a:lnTo>
                    <a:lnTo>
                      <a:pt x="262" y="399"/>
                    </a:lnTo>
                    <a:lnTo>
                      <a:pt x="262" y="399"/>
                    </a:lnTo>
                    <a:lnTo>
                      <a:pt x="261" y="397"/>
                    </a:lnTo>
                    <a:lnTo>
                      <a:pt x="259" y="395"/>
                    </a:lnTo>
                    <a:lnTo>
                      <a:pt x="259" y="395"/>
                    </a:lnTo>
                    <a:lnTo>
                      <a:pt x="259" y="394"/>
                    </a:lnTo>
                    <a:lnTo>
                      <a:pt x="259" y="392"/>
                    </a:lnTo>
                    <a:lnTo>
                      <a:pt x="261" y="390"/>
                    </a:lnTo>
                    <a:lnTo>
                      <a:pt x="261" y="390"/>
                    </a:lnTo>
                    <a:lnTo>
                      <a:pt x="261" y="388"/>
                    </a:lnTo>
                    <a:lnTo>
                      <a:pt x="263" y="385"/>
                    </a:lnTo>
                    <a:lnTo>
                      <a:pt x="263" y="385"/>
                    </a:lnTo>
                    <a:lnTo>
                      <a:pt x="264" y="384"/>
                    </a:lnTo>
                    <a:lnTo>
                      <a:pt x="265" y="381"/>
                    </a:lnTo>
                    <a:lnTo>
                      <a:pt x="265" y="381"/>
                    </a:lnTo>
                    <a:lnTo>
                      <a:pt x="268" y="378"/>
                    </a:lnTo>
                    <a:lnTo>
                      <a:pt x="272" y="375"/>
                    </a:lnTo>
                    <a:lnTo>
                      <a:pt x="272" y="375"/>
                    </a:lnTo>
                    <a:lnTo>
                      <a:pt x="274" y="374"/>
                    </a:lnTo>
                    <a:lnTo>
                      <a:pt x="276" y="374"/>
                    </a:lnTo>
                    <a:lnTo>
                      <a:pt x="279" y="374"/>
                    </a:lnTo>
                    <a:lnTo>
                      <a:pt x="279" y="374"/>
                    </a:lnTo>
                    <a:lnTo>
                      <a:pt x="281" y="373"/>
                    </a:lnTo>
                    <a:lnTo>
                      <a:pt x="283" y="371"/>
                    </a:lnTo>
                    <a:lnTo>
                      <a:pt x="283" y="371"/>
                    </a:lnTo>
                    <a:lnTo>
                      <a:pt x="291" y="366"/>
                    </a:lnTo>
                    <a:lnTo>
                      <a:pt x="291" y="366"/>
                    </a:lnTo>
                    <a:lnTo>
                      <a:pt x="293" y="365"/>
                    </a:lnTo>
                    <a:lnTo>
                      <a:pt x="294" y="363"/>
                    </a:lnTo>
                    <a:lnTo>
                      <a:pt x="294" y="363"/>
                    </a:lnTo>
                    <a:lnTo>
                      <a:pt x="300" y="359"/>
                    </a:lnTo>
                    <a:lnTo>
                      <a:pt x="305" y="355"/>
                    </a:lnTo>
                    <a:lnTo>
                      <a:pt x="305" y="355"/>
                    </a:lnTo>
                    <a:lnTo>
                      <a:pt x="306" y="354"/>
                    </a:lnTo>
                    <a:lnTo>
                      <a:pt x="308" y="353"/>
                    </a:lnTo>
                    <a:lnTo>
                      <a:pt x="308" y="353"/>
                    </a:lnTo>
                    <a:lnTo>
                      <a:pt x="308" y="352"/>
                    </a:lnTo>
                    <a:lnTo>
                      <a:pt x="308" y="352"/>
                    </a:lnTo>
                    <a:lnTo>
                      <a:pt x="305" y="351"/>
                    </a:lnTo>
                    <a:lnTo>
                      <a:pt x="305" y="351"/>
                    </a:lnTo>
                    <a:lnTo>
                      <a:pt x="305" y="351"/>
                    </a:lnTo>
                    <a:lnTo>
                      <a:pt x="306" y="349"/>
                    </a:lnTo>
                    <a:lnTo>
                      <a:pt x="308" y="346"/>
                    </a:lnTo>
                    <a:lnTo>
                      <a:pt x="308" y="346"/>
                    </a:lnTo>
                    <a:lnTo>
                      <a:pt x="309" y="346"/>
                    </a:lnTo>
                    <a:lnTo>
                      <a:pt x="309" y="346"/>
                    </a:lnTo>
                    <a:lnTo>
                      <a:pt x="311" y="347"/>
                    </a:lnTo>
                    <a:lnTo>
                      <a:pt x="311" y="347"/>
                    </a:lnTo>
                    <a:lnTo>
                      <a:pt x="313" y="346"/>
                    </a:lnTo>
                    <a:lnTo>
                      <a:pt x="314" y="345"/>
                    </a:lnTo>
                    <a:lnTo>
                      <a:pt x="314" y="345"/>
                    </a:lnTo>
                    <a:lnTo>
                      <a:pt x="315" y="345"/>
                    </a:lnTo>
                    <a:lnTo>
                      <a:pt x="317" y="346"/>
                    </a:lnTo>
                    <a:lnTo>
                      <a:pt x="317" y="346"/>
                    </a:lnTo>
                    <a:lnTo>
                      <a:pt x="318" y="346"/>
                    </a:lnTo>
                    <a:lnTo>
                      <a:pt x="320" y="345"/>
                    </a:lnTo>
                    <a:lnTo>
                      <a:pt x="322" y="342"/>
                    </a:lnTo>
                    <a:lnTo>
                      <a:pt x="322" y="342"/>
                    </a:lnTo>
                    <a:lnTo>
                      <a:pt x="323" y="341"/>
                    </a:lnTo>
                    <a:lnTo>
                      <a:pt x="322" y="340"/>
                    </a:lnTo>
                    <a:lnTo>
                      <a:pt x="320" y="340"/>
                    </a:lnTo>
                    <a:lnTo>
                      <a:pt x="320" y="340"/>
                    </a:lnTo>
                    <a:lnTo>
                      <a:pt x="318" y="340"/>
                    </a:lnTo>
                    <a:lnTo>
                      <a:pt x="316" y="338"/>
                    </a:lnTo>
                    <a:lnTo>
                      <a:pt x="316" y="338"/>
                    </a:lnTo>
                    <a:lnTo>
                      <a:pt x="317" y="336"/>
                    </a:lnTo>
                    <a:lnTo>
                      <a:pt x="317" y="335"/>
                    </a:lnTo>
                    <a:lnTo>
                      <a:pt x="317" y="335"/>
                    </a:lnTo>
                    <a:lnTo>
                      <a:pt x="317" y="335"/>
                    </a:lnTo>
                    <a:lnTo>
                      <a:pt x="316" y="335"/>
                    </a:lnTo>
                    <a:lnTo>
                      <a:pt x="313" y="336"/>
                    </a:lnTo>
                    <a:lnTo>
                      <a:pt x="313" y="336"/>
                    </a:lnTo>
                    <a:lnTo>
                      <a:pt x="312" y="336"/>
                    </a:lnTo>
                    <a:lnTo>
                      <a:pt x="312" y="336"/>
                    </a:lnTo>
                    <a:lnTo>
                      <a:pt x="311" y="333"/>
                    </a:lnTo>
                    <a:lnTo>
                      <a:pt x="311" y="333"/>
                    </a:lnTo>
                    <a:lnTo>
                      <a:pt x="312" y="332"/>
                    </a:lnTo>
                    <a:lnTo>
                      <a:pt x="312" y="332"/>
                    </a:lnTo>
                    <a:lnTo>
                      <a:pt x="314" y="330"/>
                    </a:lnTo>
                    <a:lnTo>
                      <a:pt x="314" y="330"/>
                    </a:lnTo>
                    <a:lnTo>
                      <a:pt x="315" y="327"/>
                    </a:lnTo>
                    <a:lnTo>
                      <a:pt x="317" y="324"/>
                    </a:lnTo>
                    <a:lnTo>
                      <a:pt x="317" y="324"/>
                    </a:lnTo>
                    <a:lnTo>
                      <a:pt x="317" y="322"/>
                    </a:lnTo>
                    <a:lnTo>
                      <a:pt x="317" y="321"/>
                    </a:lnTo>
                    <a:lnTo>
                      <a:pt x="316" y="321"/>
                    </a:lnTo>
                    <a:lnTo>
                      <a:pt x="316" y="321"/>
                    </a:lnTo>
                    <a:lnTo>
                      <a:pt x="315" y="320"/>
                    </a:lnTo>
                    <a:lnTo>
                      <a:pt x="315" y="318"/>
                    </a:lnTo>
                    <a:lnTo>
                      <a:pt x="315" y="318"/>
                    </a:lnTo>
                    <a:lnTo>
                      <a:pt x="316" y="317"/>
                    </a:lnTo>
                    <a:lnTo>
                      <a:pt x="316" y="316"/>
                    </a:lnTo>
                    <a:lnTo>
                      <a:pt x="320" y="315"/>
                    </a:lnTo>
                    <a:lnTo>
                      <a:pt x="320" y="315"/>
                    </a:lnTo>
                    <a:lnTo>
                      <a:pt x="322" y="314"/>
                    </a:lnTo>
                    <a:lnTo>
                      <a:pt x="324" y="313"/>
                    </a:lnTo>
                    <a:lnTo>
                      <a:pt x="324" y="313"/>
                    </a:lnTo>
                    <a:lnTo>
                      <a:pt x="325" y="313"/>
                    </a:lnTo>
                    <a:lnTo>
                      <a:pt x="326" y="312"/>
                    </a:lnTo>
                    <a:lnTo>
                      <a:pt x="326" y="312"/>
                    </a:lnTo>
                    <a:lnTo>
                      <a:pt x="327" y="312"/>
                    </a:lnTo>
                    <a:lnTo>
                      <a:pt x="327" y="313"/>
                    </a:lnTo>
                    <a:lnTo>
                      <a:pt x="328" y="314"/>
                    </a:lnTo>
                    <a:lnTo>
                      <a:pt x="328" y="314"/>
                    </a:lnTo>
                    <a:lnTo>
                      <a:pt x="329" y="315"/>
                    </a:lnTo>
                    <a:lnTo>
                      <a:pt x="329" y="314"/>
                    </a:lnTo>
                    <a:lnTo>
                      <a:pt x="330" y="313"/>
                    </a:lnTo>
                    <a:lnTo>
                      <a:pt x="330" y="313"/>
                    </a:lnTo>
                    <a:lnTo>
                      <a:pt x="331" y="311"/>
                    </a:lnTo>
                    <a:lnTo>
                      <a:pt x="332" y="310"/>
                    </a:lnTo>
                    <a:lnTo>
                      <a:pt x="332" y="310"/>
                    </a:lnTo>
                    <a:lnTo>
                      <a:pt x="332" y="309"/>
                    </a:lnTo>
                    <a:lnTo>
                      <a:pt x="331" y="309"/>
                    </a:lnTo>
                    <a:lnTo>
                      <a:pt x="329" y="310"/>
                    </a:lnTo>
                    <a:lnTo>
                      <a:pt x="329" y="310"/>
                    </a:lnTo>
                    <a:lnTo>
                      <a:pt x="329" y="309"/>
                    </a:lnTo>
                    <a:lnTo>
                      <a:pt x="328" y="308"/>
                    </a:lnTo>
                    <a:lnTo>
                      <a:pt x="328" y="305"/>
                    </a:lnTo>
                    <a:lnTo>
                      <a:pt x="328" y="305"/>
                    </a:lnTo>
                    <a:lnTo>
                      <a:pt x="330" y="302"/>
                    </a:lnTo>
                    <a:lnTo>
                      <a:pt x="333" y="299"/>
                    </a:lnTo>
                    <a:lnTo>
                      <a:pt x="333" y="299"/>
                    </a:lnTo>
                    <a:lnTo>
                      <a:pt x="334" y="296"/>
                    </a:lnTo>
                    <a:lnTo>
                      <a:pt x="334" y="294"/>
                    </a:lnTo>
                    <a:lnTo>
                      <a:pt x="334" y="290"/>
                    </a:lnTo>
                    <a:lnTo>
                      <a:pt x="334" y="290"/>
                    </a:lnTo>
                    <a:lnTo>
                      <a:pt x="335" y="289"/>
                    </a:lnTo>
                    <a:lnTo>
                      <a:pt x="337" y="288"/>
                    </a:lnTo>
                    <a:lnTo>
                      <a:pt x="337" y="288"/>
                    </a:lnTo>
                    <a:lnTo>
                      <a:pt x="330" y="285"/>
                    </a:lnTo>
                    <a:lnTo>
                      <a:pt x="324" y="283"/>
                    </a:lnTo>
                    <a:lnTo>
                      <a:pt x="318" y="280"/>
                    </a:lnTo>
                    <a:lnTo>
                      <a:pt x="315" y="278"/>
                    </a:lnTo>
                    <a:lnTo>
                      <a:pt x="315" y="278"/>
                    </a:lnTo>
                    <a:lnTo>
                      <a:pt x="314" y="275"/>
                    </a:lnTo>
                    <a:lnTo>
                      <a:pt x="314" y="272"/>
                    </a:lnTo>
                    <a:lnTo>
                      <a:pt x="314" y="269"/>
                    </a:lnTo>
                    <a:lnTo>
                      <a:pt x="313" y="269"/>
                    </a:lnTo>
                    <a:lnTo>
                      <a:pt x="313" y="268"/>
                    </a:lnTo>
                    <a:lnTo>
                      <a:pt x="313" y="268"/>
                    </a:lnTo>
                    <a:lnTo>
                      <a:pt x="311" y="269"/>
                    </a:lnTo>
                    <a:lnTo>
                      <a:pt x="310" y="270"/>
                    </a:lnTo>
                    <a:lnTo>
                      <a:pt x="309" y="270"/>
                    </a:lnTo>
                    <a:lnTo>
                      <a:pt x="308" y="269"/>
                    </a:lnTo>
                    <a:lnTo>
                      <a:pt x="308" y="269"/>
                    </a:lnTo>
                    <a:lnTo>
                      <a:pt x="303" y="264"/>
                    </a:lnTo>
                    <a:lnTo>
                      <a:pt x="302" y="261"/>
                    </a:lnTo>
                    <a:lnTo>
                      <a:pt x="300" y="258"/>
                    </a:lnTo>
                    <a:lnTo>
                      <a:pt x="300" y="258"/>
                    </a:lnTo>
                    <a:lnTo>
                      <a:pt x="299" y="253"/>
                    </a:lnTo>
                    <a:lnTo>
                      <a:pt x="298" y="252"/>
                    </a:lnTo>
                    <a:lnTo>
                      <a:pt x="296" y="250"/>
                    </a:lnTo>
                    <a:lnTo>
                      <a:pt x="296" y="250"/>
                    </a:lnTo>
                    <a:lnTo>
                      <a:pt x="289" y="246"/>
                    </a:lnTo>
                    <a:lnTo>
                      <a:pt x="285" y="244"/>
                    </a:lnTo>
                    <a:lnTo>
                      <a:pt x="284" y="242"/>
                    </a:lnTo>
                    <a:lnTo>
                      <a:pt x="284" y="240"/>
                    </a:lnTo>
                    <a:lnTo>
                      <a:pt x="284" y="240"/>
                    </a:lnTo>
                    <a:lnTo>
                      <a:pt x="285" y="236"/>
                    </a:lnTo>
                    <a:lnTo>
                      <a:pt x="286" y="232"/>
                    </a:lnTo>
                    <a:lnTo>
                      <a:pt x="288" y="230"/>
                    </a:lnTo>
                    <a:lnTo>
                      <a:pt x="286" y="228"/>
                    </a:lnTo>
                    <a:lnTo>
                      <a:pt x="286" y="228"/>
                    </a:lnTo>
                    <a:lnTo>
                      <a:pt x="285" y="225"/>
                    </a:lnTo>
                    <a:lnTo>
                      <a:pt x="286" y="223"/>
                    </a:lnTo>
                    <a:lnTo>
                      <a:pt x="286" y="221"/>
                    </a:lnTo>
                    <a:lnTo>
                      <a:pt x="286" y="220"/>
                    </a:lnTo>
                    <a:lnTo>
                      <a:pt x="286" y="220"/>
                    </a:lnTo>
                    <a:lnTo>
                      <a:pt x="285" y="218"/>
                    </a:lnTo>
                    <a:lnTo>
                      <a:pt x="285" y="215"/>
                    </a:lnTo>
                    <a:lnTo>
                      <a:pt x="284" y="213"/>
                    </a:lnTo>
                    <a:lnTo>
                      <a:pt x="283" y="211"/>
                    </a:lnTo>
                    <a:lnTo>
                      <a:pt x="283" y="211"/>
                    </a:lnTo>
                    <a:lnTo>
                      <a:pt x="282" y="210"/>
                    </a:lnTo>
                    <a:lnTo>
                      <a:pt x="281" y="210"/>
                    </a:lnTo>
                    <a:lnTo>
                      <a:pt x="280" y="210"/>
                    </a:lnTo>
                    <a:lnTo>
                      <a:pt x="278" y="209"/>
                    </a:lnTo>
                    <a:lnTo>
                      <a:pt x="278" y="209"/>
                    </a:lnTo>
                    <a:lnTo>
                      <a:pt x="273" y="206"/>
                    </a:lnTo>
                    <a:lnTo>
                      <a:pt x="270" y="205"/>
                    </a:lnTo>
                    <a:lnTo>
                      <a:pt x="268" y="205"/>
                    </a:lnTo>
                    <a:lnTo>
                      <a:pt x="268" y="205"/>
                    </a:lnTo>
                    <a:lnTo>
                      <a:pt x="267" y="208"/>
                    </a:lnTo>
                    <a:lnTo>
                      <a:pt x="265" y="209"/>
                    </a:lnTo>
                    <a:lnTo>
                      <a:pt x="263" y="210"/>
                    </a:lnTo>
                    <a:lnTo>
                      <a:pt x="263" y="210"/>
                    </a:lnTo>
                    <a:lnTo>
                      <a:pt x="260" y="211"/>
                    </a:lnTo>
                    <a:lnTo>
                      <a:pt x="257" y="212"/>
                    </a:lnTo>
                    <a:lnTo>
                      <a:pt x="251" y="213"/>
                    </a:lnTo>
                    <a:lnTo>
                      <a:pt x="247" y="212"/>
                    </a:lnTo>
                    <a:lnTo>
                      <a:pt x="247" y="212"/>
                    </a:lnTo>
                    <a:lnTo>
                      <a:pt x="241" y="209"/>
                    </a:lnTo>
                    <a:lnTo>
                      <a:pt x="238" y="208"/>
                    </a:lnTo>
                    <a:lnTo>
                      <a:pt x="236" y="207"/>
                    </a:lnTo>
                    <a:lnTo>
                      <a:pt x="236" y="207"/>
                    </a:lnTo>
                    <a:lnTo>
                      <a:pt x="228" y="207"/>
                    </a:lnTo>
                    <a:lnTo>
                      <a:pt x="219" y="207"/>
                    </a:lnTo>
                    <a:lnTo>
                      <a:pt x="219" y="207"/>
                    </a:lnTo>
                    <a:lnTo>
                      <a:pt x="217" y="208"/>
                    </a:lnTo>
                    <a:lnTo>
                      <a:pt x="215" y="211"/>
                    </a:lnTo>
                    <a:lnTo>
                      <a:pt x="213" y="214"/>
                    </a:lnTo>
                    <a:lnTo>
                      <a:pt x="210" y="215"/>
                    </a:lnTo>
                    <a:lnTo>
                      <a:pt x="210" y="215"/>
                    </a:lnTo>
                    <a:lnTo>
                      <a:pt x="208" y="216"/>
                    </a:lnTo>
                    <a:lnTo>
                      <a:pt x="205" y="218"/>
                    </a:lnTo>
                    <a:lnTo>
                      <a:pt x="202" y="218"/>
                    </a:lnTo>
                    <a:lnTo>
                      <a:pt x="202" y="218"/>
                    </a:lnTo>
                    <a:lnTo>
                      <a:pt x="202" y="216"/>
                    </a:lnTo>
                    <a:lnTo>
                      <a:pt x="202" y="216"/>
                    </a:lnTo>
                    <a:lnTo>
                      <a:pt x="202" y="211"/>
                    </a:lnTo>
                    <a:lnTo>
                      <a:pt x="202" y="209"/>
                    </a:lnTo>
                    <a:lnTo>
                      <a:pt x="201" y="209"/>
                    </a:lnTo>
                    <a:lnTo>
                      <a:pt x="201" y="209"/>
                    </a:lnTo>
                    <a:lnTo>
                      <a:pt x="197" y="207"/>
                    </a:lnTo>
                    <a:lnTo>
                      <a:pt x="195" y="205"/>
                    </a:lnTo>
                    <a:lnTo>
                      <a:pt x="195" y="202"/>
                    </a:lnTo>
                    <a:lnTo>
                      <a:pt x="195" y="202"/>
                    </a:lnTo>
                    <a:lnTo>
                      <a:pt x="197" y="197"/>
                    </a:lnTo>
                    <a:lnTo>
                      <a:pt x="199" y="192"/>
                    </a:lnTo>
                    <a:lnTo>
                      <a:pt x="199" y="192"/>
                    </a:lnTo>
                    <a:lnTo>
                      <a:pt x="204" y="184"/>
                    </a:lnTo>
                    <a:lnTo>
                      <a:pt x="207" y="179"/>
                    </a:lnTo>
                    <a:lnTo>
                      <a:pt x="207" y="177"/>
                    </a:lnTo>
                    <a:lnTo>
                      <a:pt x="207" y="174"/>
                    </a:lnTo>
                    <a:lnTo>
                      <a:pt x="207" y="174"/>
                    </a:lnTo>
                    <a:lnTo>
                      <a:pt x="206" y="169"/>
                    </a:lnTo>
                    <a:lnTo>
                      <a:pt x="204" y="165"/>
                    </a:lnTo>
                    <a:lnTo>
                      <a:pt x="202" y="161"/>
                    </a:lnTo>
                    <a:lnTo>
                      <a:pt x="200" y="159"/>
                    </a:lnTo>
                    <a:lnTo>
                      <a:pt x="200" y="159"/>
                    </a:lnTo>
                    <a:lnTo>
                      <a:pt x="194" y="158"/>
                    </a:lnTo>
                    <a:lnTo>
                      <a:pt x="192" y="157"/>
                    </a:lnTo>
                    <a:lnTo>
                      <a:pt x="191" y="155"/>
                    </a:lnTo>
                    <a:lnTo>
                      <a:pt x="191" y="155"/>
                    </a:lnTo>
                    <a:lnTo>
                      <a:pt x="192" y="154"/>
                    </a:lnTo>
                    <a:lnTo>
                      <a:pt x="193" y="153"/>
                    </a:lnTo>
                    <a:lnTo>
                      <a:pt x="194" y="152"/>
                    </a:lnTo>
                    <a:lnTo>
                      <a:pt x="193" y="150"/>
                    </a:lnTo>
                    <a:lnTo>
                      <a:pt x="193" y="150"/>
                    </a:lnTo>
                    <a:lnTo>
                      <a:pt x="188" y="146"/>
                    </a:lnTo>
                    <a:lnTo>
                      <a:pt x="186" y="143"/>
                    </a:lnTo>
                    <a:lnTo>
                      <a:pt x="182" y="141"/>
                    </a:lnTo>
                    <a:lnTo>
                      <a:pt x="182" y="141"/>
                    </a:lnTo>
                    <a:lnTo>
                      <a:pt x="178" y="138"/>
                    </a:lnTo>
                    <a:lnTo>
                      <a:pt x="175" y="136"/>
                    </a:lnTo>
                    <a:lnTo>
                      <a:pt x="173" y="133"/>
                    </a:lnTo>
                    <a:lnTo>
                      <a:pt x="173" y="132"/>
                    </a:lnTo>
                    <a:lnTo>
                      <a:pt x="173" y="129"/>
                    </a:lnTo>
                    <a:lnTo>
                      <a:pt x="173" y="129"/>
                    </a:lnTo>
                    <a:lnTo>
                      <a:pt x="177" y="122"/>
                    </a:lnTo>
                    <a:lnTo>
                      <a:pt x="182" y="117"/>
                    </a:lnTo>
                    <a:lnTo>
                      <a:pt x="182" y="117"/>
                    </a:lnTo>
                    <a:lnTo>
                      <a:pt x="185" y="114"/>
                    </a:lnTo>
                    <a:lnTo>
                      <a:pt x="186" y="110"/>
                    </a:lnTo>
                    <a:lnTo>
                      <a:pt x="188" y="105"/>
                    </a:lnTo>
                    <a:lnTo>
                      <a:pt x="189" y="102"/>
                    </a:lnTo>
                    <a:lnTo>
                      <a:pt x="189" y="102"/>
                    </a:lnTo>
                    <a:lnTo>
                      <a:pt x="195" y="98"/>
                    </a:lnTo>
                    <a:lnTo>
                      <a:pt x="201" y="93"/>
                    </a:lnTo>
                    <a:lnTo>
                      <a:pt x="201" y="93"/>
                    </a:lnTo>
                    <a:lnTo>
                      <a:pt x="207" y="87"/>
                    </a:lnTo>
                    <a:lnTo>
                      <a:pt x="209" y="84"/>
                    </a:lnTo>
                    <a:lnTo>
                      <a:pt x="210" y="83"/>
                    </a:lnTo>
                    <a:lnTo>
                      <a:pt x="209" y="83"/>
                    </a:lnTo>
                    <a:lnTo>
                      <a:pt x="209" y="83"/>
                    </a:lnTo>
                    <a:lnTo>
                      <a:pt x="207" y="81"/>
                    </a:lnTo>
                    <a:lnTo>
                      <a:pt x="206" y="80"/>
                    </a:lnTo>
                    <a:lnTo>
                      <a:pt x="207" y="77"/>
                    </a:lnTo>
                    <a:lnTo>
                      <a:pt x="207" y="77"/>
                    </a:lnTo>
                    <a:lnTo>
                      <a:pt x="212" y="71"/>
                    </a:lnTo>
                    <a:lnTo>
                      <a:pt x="215" y="69"/>
                    </a:lnTo>
                    <a:lnTo>
                      <a:pt x="217" y="69"/>
                    </a:lnTo>
                    <a:lnTo>
                      <a:pt x="218" y="70"/>
                    </a:lnTo>
                    <a:lnTo>
                      <a:pt x="218" y="70"/>
                    </a:lnTo>
                    <a:lnTo>
                      <a:pt x="227" y="75"/>
                    </a:lnTo>
                    <a:lnTo>
                      <a:pt x="230" y="77"/>
                    </a:lnTo>
                    <a:lnTo>
                      <a:pt x="231" y="77"/>
                    </a:lnTo>
                    <a:lnTo>
                      <a:pt x="232" y="75"/>
                    </a:lnTo>
                    <a:lnTo>
                      <a:pt x="232" y="75"/>
                    </a:lnTo>
                    <a:lnTo>
                      <a:pt x="237" y="71"/>
                    </a:lnTo>
                    <a:lnTo>
                      <a:pt x="239" y="68"/>
                    </a:lnTo>
                    <a:lnTo>
                      <a:pt x="239" y="67"/>
                    </a:lnTo>
                    <a:lnTo>
                      <a:pt x="239" y="66"/>
                    </a:lnTo>
                    <a:lnTo>
                      <a:pt x="239" y="66"/>
                    </a:lnTo>
                    <a:lnTo>
                      <a:pt x="237" y="59"/>
                    </a:lnTo>
                    <a:lnTo>
                      <a:pt x="235" y="52"/>
                    </a:lnTo>
                    <a:lnTo>
                      <a:pt x="235" y="52"/>
                    </a:lnTo>
                    <a:lnTo>
                      <a:pt x="233" y="50"/>
                    </a:lnTo>
                    <a:lnTo>
                      <a:pt x="229" y="47"/>
                    </a:lnTo>
                    <a:lnTo>
                      <a:pt x="226" y="46"/>
                    </a:lnTo>
                    <a:lnTo>
                      <a:pt x="225" y="45"/>
                    </a:lnTo>
                    <a:lnTo>
                      <a:pt x="225" y="46"/>
                    </a:lnTo>
                    <a:lnTo>
                      <a:pt x="225" y="46"/>
                    </a:lnTo>
                    <a:lnTo>
                      <a:pt x="224" y="47"/>
                    </a:lnTo>
                    <a:lnTo>
                      <a:pt x="221" y="48"/>
                    </a:lnTo>
                    <a:lnTo>
                      <a:pt x="220" y="47"/>
                    </a:lnTo>
                    <a:lnTo>
                      <a:pt x="219" y="45"/>
                    </a:lnTo>
                    <a:lnTo>
                      <a:pt x="219" y="45"/>
                    </a:lnTo>
                    <a:lnTo>
                      <a:pt x="217" y="37"/>
                    </a:lnTo>
                    <a:lnTo>
                      <a:pt x="215" y="30"/>
                    </a:lnTo>
                    <a:lnTo>
                      <a:pt x="215" y="30"/>
                    </a:lnTo>
                    <a:lnTo>
                      <a:pt x="215" y="22"/>
                    </a:lnTo>
                    <a:lnTo>
                      <a:pt x="215" y="12"/>
                    </a:lnTo>
                    <a:lnTo>
                      <a:pt x="215" y="12"/>
                    </a:lnTo>
                    <a:lnTo>
                      <a:pt x="213" y="6"/>
                    </a:lnTo>
                    <a:lnTo>
                      <a:pt x="212" y="0"/>
                    </a:lnTo>
                    <a:lnTo>
                      <a:pt x="212" y="0"/>
                    </a:lnTo>
                    <a:lnTo>
                      <a:pt x="206" y="1"/>
                    </a:lnTo>
                    <a:lnTo>
                      <a:pt x="206" y="1"/>
                    </a:lnTo>
                    <a:lnTo>
                      <a:pt x="202" y="1"/>
                    </a:lnTo>
                    <a:lnTo>
                      <a:pt x="199" y="2"/>
                    </a:lnTo>
                    <a:lnTo>
                      <a:pt x="199"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6" name="フリーフォーム 65">
                <a:extLst>
                  <a:ext uri="{FF2B5EF4-FFF2-40B4-BE49-F238E27FC236}">
                    <a16:creationId xmlns:a16="http://schemas.microsoft.com/office/drawing/2014/main" id="{00000000-0008-0000-0000-00008E050000}"/>
                  </a:ext>
                </a:extLst>
              </p:cNvPr>
              <p:cNvSpPr>
                <a:spLocks/>
              </p:cNvSpPr>
              <p:nvPr/>
            </p:nvSpPr>
            <p:spPr bwMode="auto">
              <a:xfrm>
                <a:off x="266" y="662"/>
                <a:ext cx="47" cy="52"/>
              </a:xfrm>
              <a:custGeom>
                <a:avLst/>
                <a:gdLst>
                  <a:gd name="T0" fmla="*/ 350 w 424"/>
                  <a:gd name="T1" fmla="*/ 463 h 464"/>
                  <a:gd name="T2" fmla="*/ 377 w 424"/>
                  <a:gd name="T3" fmla="*/ 445 h 464"/>
                  <a:gd name="T4" fmla="*/ 399 w 424"/>
                  <a:gd name="T5" fmla="*/ 454 h 464"/>
                  <a:gd name="T6" fmla="*/ 424 w 424"/>
                  <a:gd name="T7" fmla="*/ 450 h 464"/>
                  <a:gd name="T8" fmla="*/ 413 w 424"/>
                  <a:gd name="T9" fmla="*/ 431 h 464"/>
                  <a:gd name="T10" fmla="*/ 411 w 424"/>
                  <a:gd name="T11" fmla="*/ 412 h 464"/>
                  <a:gd name="T12" fmla="*/ 393 w 424"/>
                  <a:gd name="T13" fmla="*/ 403 h 464"/>
                  <a:gd name="T14" fmla="*/ 384 w 424"/>
                  <a:gd name="T15" fmla="*/ 384 h 464"/>
                  <a:gd name="T16" fmla="*/ 358 w 424"/>
                  <a:gd name="T17" fmla="*/ 381 h 464"/>
                  <a:gd name="T18" fmla="*/ 361 w 424"/>
                  <a:gd name="T19" fmla="*/ 356 h 464"/>
                  <a:gd name="T20" fmla="*/ 344 w 424"/>
                  <a:gd name="T21" fmla="*/ 333 h 464"/>
                  <a:gd name="T22" fmla="*/ 347 w 424"/>
                  <a:gd name="T23" fmla="*/ 312 h 464"/>
                  <a:gd name="T24" fmla="*/ 351 w 424"/>
                  <a:gd name="T25" fmla="*/ 261 h 464"/>
                  <a:gd name="T26" fmla="*/ 356 w 424"/>
                  <a:gd name="T27" fmla="*/ 221 h 464"/>
                  <a:gd name="T28" fmla="*/ 332 w 424"/>
                  <a:gd name="T29" fmla="*/ 194 h 464"/>
                  <a:gd name="T30" fmla="*/ 313 w 424"/>
                  <a:gd name="T31" fmla="*/ 186 h 464"/>
                  <a:gd name="T32" fmla="*/ 261 w 424"/>
                  <a:gd name="T33" fmla="*/ 177 h 464"/>
                  <a:gd name="T34" fmla="*/ 231 w 424"/>
                  <a:gd name="T35" fmla="*/ 153 h 464"/>
                  <a:gd name="T36" fmla="*/ 218 w 424"/>
                  <a:gd name="T37" fmla="*/ 115 h 464"/>
                  <a:gd name="T38" fmla="*/ 212 w 424"/>
                  <a:gd name="T39" fmla="*/ 88 h 464"/>
                  <a:gd name="T40" fmla="*/ 205 w 424"/>
                  <a:gd name="T41" fmla="*/ 80 h 464"/>
                  <a:gd name="T42" fmla="*/ 179 w 424"/>
                  <a:gd name="T43" fmla="*/ 97 h 464"/>
                  <a:gd name="T44" fmla="*/ 176 w 424"/>
                  <a:gd name="T45" fmla="*/ 115 h 464"/>
                  <a:gd name="T46" fmla="*/ 192 w 424"/>
                  <a:gd name="T47" fmla="*/ 113 h 464"/>
                  <a:gd name="T48" fmla="*/ 185 w 424"/>
                  <a:gd name="T49" fmla="*/ 124 h 464"/>
                  <a:gd name="T50" fmla="*/ 169 w 424"/>
                  <a:gd name="T51" fmla="*/ 135 h 464"/>
                  <a:gd name="T52" fmla="*/ 169 w 424"/>
                  <a:gd name="T53" fmla="*/ 125 h 464"/>
                  <a:gd name="T54" fmla="*/ 164 w 424"/>
                  <a:gd name="T55" fmla="*/ 115 h 464"/>
                  <a:gd name="T56" fmla="*/ 145 w 424"/>
                  <a:gd name="T57" fmla="*/ 104 h 464"/>
                  <a:gd name="T58" fmla="*/ 145 w 424"/>
                  <a:gd name="T59" fmla="*/ 96 h 464"/>
                  <a:gd name="T60" fmla="*/ 142 w 424"/>
                  <a:gd name="T61" fmla="*/ 84 h 464"/>
                  <a:gd name="T62" fmla="*/ 139 w 424"/>
                  <a:gd name="T63" fmla="*/ 83 h 464"/>
                  <a:gd name="T64" fmla="*/ 125 w 424"/>
                  <a:gd name="T65" fmla="*/ 95 h 464"/>
                  <a:gd name="T66" fmla="*/ 125 w 424"/>
                  <a:gd name="T67" fmla="*/ 85 h 464"/>
                  <a:gd name="T68" fmla="*/ 147 w 424"/>
                  <a:gd name="T69" fmla="*/ 48 h 464"/>
                  <a:gd name="T70" fmla="*/ 159 w 424"/>
                  <a:gd name="T71" fmla="*/ 49 h 464"/>
                  <a:gd name="T72" fmla="*/ 154 w 424"/>
                  <a:gd name="T73" fmla="*/ 21 h 464"/>
                  <a:gd name="T74" fmla="*/ 137 w 424"/>
                  <a:gd name="T75" fmla="*/ 2 h 464"/>
                  <a:gd name="T76" fmla="*/ 104 w 424"/>
                  <a:gd name="T77" fmla="*/ 10 h 464"/>
                  <a:gd name="T78" fmla="*/ 82 w 424"/>
                  <a:gd name="T79" fmla="*/ 16 h 464"/>
                  <a:gd name="T80" fmla="*/ 63 w 424"/>
                  <a:gd name="T81" fmla="*/ 32 h 464"/>
                  <a:gd name="T82" fmla="*/ 39 w 424"/>
                  <a:gd name="T83" fmla="*/ 46 h 464"/>
                  <a:gd name="T84" fmla="*/ 7 w 424"/>
                  <a:gd name="T85" fmla="*/ 49 h 464"/>
                  <a:gd name="T86" fmla="*/ 23 w 424"/>
                  <a:gd name="T87" fmla="*/ 106 h 464"/>
                  <a:gd name="T88" fmla="*/ 58 w 424"/>
                  <a:gd name="T89" fmla="*/ 103 h 464"/>
                  <a:gd name="T90" fmla="*/ 70 w 424"/>
                  <a:gd name="T91" fmla="*/ 141 h 464"/>
                  <a:gd name="T92" fmla="*/ 47 w 424"/>
                  <a:gd name="T93" fmla="*/ 164 h 464"/>
                  <a:gd name="T94" fmla="*/ 23 w 424"/>
                  <a:gd name="T95" fmla="*/ 193 h 464"/>
                  <a:gd name="T96" fmla="*/ 67 w 424"/>
                  <a:gd name="T97" fmla="*/ 223 h 464"/>
                  <a:gd name="T98" fmla="*/ 105 w 424"/>
                  <a:gd name="T99" fmla="*/ 222 h 464"/>
                  <a:gd name="T100" fmla="*/ 124 w 424"/>
                  <a:gd name="T101" fmla="*/ 252 h 464"/>
                  <a:gd name="T102" fmla="*/ 154 w 424"/>
                  <a:gd name="T103" fmla="*/ 266 h 464"/>
                  <a:gd name="T104" fmla="*/ 190 w 424"/>
                  <a:gd name="T105" fmla="*/ 290 h 464"/>
                  <a:gd name="T106" fmla="*/ 188 w 424"/>
                  <a:gd name="T107" fmla="*/ 327 h 464"/>
                  <a:gd name="T108" fmla="*/ 225 w 424"/>
                  <a:gd name="T109" fmla="*/ 342 h 464"/>
                  <a:gd name="T110" fmla="*/ 238 w 424"/>
                  <a:gd name="T111" fmla="*/ 368 h 464"/>
                  <a:gd name="T112" fmla="*/ 251 w 424"/>
                  <a:gd name="T113" fmla="*/ 364 h 464"/>
                  <a:gd name="T114" fmla="*/ 261 w 424"/>
                  <a:gd name="T115" fmla="*/ 350 h 464"/>
                  <a:gd name="T116" fmla="*/ 280 w 424"/>
                  <a:gd name="T117" fmla="*/ 368 h 464"/>
                  <a:gd name="T118" fmla="*/ 300 w 424"/>
                  <a:gd name="T119" fmla="*/ 40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4" h="464">
                    <a:moveTo>
                      <a:pt x="309" y="442"/>
                    </a:moveTo>
                    <a:lnTo>
                      <a:pt x="309" y="442"/>
                    </a:lnTo>
                    <a:lnTo>
                      <a:pt x="313" y="445"/>
                    </a:lnTo>
                    <a:lnTo>
                      <a:pt x="316" y="449"/>
                    </a:lnTo>
                    <a:lnTo>
                      <a:pt x="316" y="449"/>
                    </a:lnTo>
                    <a:lnTo>
                      <a:pt x="317" y="452"/>
                    </a:lnTo>
                    <a:lnTo>
                      <a:pt x="317" y="454"/>
                    </a:lnTo>
                    <a:lnTo>
                      <a:pt x="319" y="456"/>
                    </a:lnTo>
                    <a:lnTo>
                      <a:pt x="319" y="456"/>
                    </a:lnTo>
                    <a:lnTo>
                      <a:pt x="325" y="454"/>
                    </a:lnTo>
                    <a:lnTo>
                      <a:pt x="328" y="454"/>
                    </a:lnTo>
                    <a:lnTo>
                      <a:pt x="331" y="456"/>
                    </a:lnTo>
                    <a:lnTo>
                      <a:pt x="331" y="456"/>
                    </a:lnTo>
                    <a:lnTo>
                      <a:pt x="337" y="460"/>
                    </a:lnTo>
                    <a:lnTo>
                      <a:pt x="340" y="462"/>
                    </a:lnTo>
                    <a:lnTo>
                      <a:pt x="343" y="462"/>
                    </a:lnTo>
                    <a:lnTo>
                      <a:pt x="343" y="462"/>
                    </a:lnTo>
                    <a:lnTo>
                      <a:pt x="347" y="462"/>
                    </a:lnTo>
                    <a:lnTo>
                      <a:pt x="350" y="463"/>
                    </a:lnTo>
                    <a:lnTo>
                      <a:pt x="350" y="463"/>
                    </a:lnTo>
                    <a:lnTo>
                      <a:pt x="353" y="464"/>
                    </a:lnTo>
                    <a:lnTo>
                      <a:pt x="356" y="464"/>
                    </a:lnTo>
                    <a:lnTo>
                      <a:pt x="356" y="464"/>
                    </a:lnTo>
                    <a:lnTo>
                      <a:pt x="360" y="464"/>
                    </a:lnTo>
                    <a:lnTo>
                      <a:pt x="362" y="464"/>
                    </a:lnTo>
                    <a:lnTo>
                      <a:pt x="363" y="463"/>
                    </a:lnTo>
                    <a:lnTo>
                      <a:pt x="363" y="463"/>
                    </a:lnTo>
                    <a:lnTo>
                      <a:pt x="364" y="462"/>
                    </a:lnTo>
                    <a:lnTo>
                      <a:pt x="365" y="459"/>
                    </a:lnTo>
                    <a:lnTo>
                      <a:pt x="366" y="456"/>
                    </a:lnTo>
                    <a:lnTo>
                      <a:pt x="367" y="453"/>
                    </a:lnTo>
                    <a:lnTo>
                      <a:pt x="367" y="453"/>
                    </a:lnTo>
                    <a:lnTo>
                      <a:pt x="373" y="446"/>
                    </a:lnTo>
                    <a:lnTo>
                      <a:pt x="376" y="442"/>
                    </a:lnTo>
                    <a:lnTo>
                      <a:pt x="377" y="441"/>
                    </a:lnTo>
                    <a:lnTo>
                      <a:pt x="377" y="441"/>
                    </a:lnTo>
                    <a:lnTo>
                      <a:pt x="377" y="441"/>
                    </a:lnTo>
                    <a:lnTo>
                      <a:pt x="377" y="445"/>
                    </a:lnTo>
                    <a:lnTo>
                      <a:pt x="376" y="447"/>
                    </a:lnTo>
                    <a:lnTo>
                      <a:pt x="377" y="449"/>
                    </a:lnTo>
                    <a:lnTo>
                      <a:pt x="377" y="449"/>
                    </a:lnTo>
                    <a:lnTo>
                      <a:pt x="380" y="449"/>
                    </a:lnTo>
                    <a:lnTo>
                      <a:pt x="381" y="449"/>
                    </a:lnTo>
                    <a:lnTo>
                      <a:pt x="381" y="449"/>
                    </a:lnTo>
                    <a:lnTo>
                      <a:pt x="385" y="446"/>
                    </a:lnTo>
                    <a:lnTo>
                      <a:pt x="388" y="445"/>
                    </a:lnTo>
                    <a:lnTo>
                      <a:pt x="388" y="445"/>
                    </a:lnTo>
                    <a:lnTo>
                      <a:pt x="388" y="445"/>
                    </a:lnTo>
                    <a:lnTo>
                      <a:pt x="389" y="447"/>
                    </a:lnTo>
                    <a:lnTo>
                      <a:pt x="391" y="448"/>
                    </a:lnTo>
                    <a:lnTo>
                      <a:pt x="392" y="448"/>
                    </a:lnTo>
                    <a:lnTo>
                      <a:pt x="392" y="448"/>
                    </a:lnTo>
                    <a:lnTo>
                      <a:pt x="395" y="449"/>
                    </a:lnTo>
                    <a:lnTo>
                      <a:pt x="397" y="450"/>
                    </a:lnTo>
                    <a:lnTo>
                      <a:pt x="398" y="452"/>
                    </a:lnTo>
                    <a:lnTo>
                      <a:pt x="399" y="454"/>
                    </a:lnTo>
                    <a:lnTo>
                      <a:pt x="399" y="454"/>
                    </a:lnTo>
                    <a:lnTo>
                      <a:pt x="400" y="459"/>
                    </a:lnTo>
                    <a:lnTo>
                      <a:pt x="401" y="461"/>
                    </a:lnTo>
                    <a:lnTo>
                      <a:pt x="403" y="461"/>
                    </a:lnTo>
                    <a:lnTo>
                      <a:pt x="403" y="461"/>
                    </a:lnTo>
                    <a:lnTo>
                      <a:pt x="407" y="461"/>
                    </a:lnTo>
                    <a:lnTo>
                      <a:pt x="409" y="461"/>
                    </a:lnTo>
                    <a:lnTo>
                      <a:pt x="409" y="461"/>
                    </a:lnTo>
                    <a:lnTo>
                      <a:pt x="412" y="463"/>
                    </a:lnTo>
                    <a:lnTo>
                      <a:pt x="413" y="464"/>
                    </a:lnTo>
                    <a:lnTo>
                      <a:pt x="413" y="463"/>
                    </a:lnTo>
                    <a:lnTo>
                      <a:pt x="413" y="463"/>
                    </a:lnTo>
                    <a:lnTo>
                      <a:pt x="415" y="459"/>
                    </a:lnTo>
                    <a:lnTo>
                      <a:pt x="417" y="456"/>
                    </a:lnTo>
                    <a:lnTo>
                      <a:pt x="417" y="456"/>
                    </a:lnTo>
                    <a:lnTo>
                      <a:pt x="418" y="451"/>
                    </a:lnTo>
                    <a:lnTo>
                      <a:pt x="420" y="450"/>
                    </a:lnTo>
                    <a:lnTo>
                      <a:pt x="421" y="449"/>
                    </a:lnTo>
                    <a:lnTo>
                      <a:pt x="421" y="449"/>
                    </a:lnTo>
                    <a:lnTo>
                      <a:pt x="424" y="450"/>
                    </a:lnTo>
                    <a:lnTo>
                      <a:pt x="424" y="450"/>
                    </a:lnTo>
                    <a:lnTo>
                      <a:pt x="423" y="449"/>
                    </a:lnTo>
                    <a:lnTo>
                      <a:pt x="423" y="449"/>
                    </a:lnTo>
                    <a:lnTo>
                      <a:pt x="421" y="447"/>
                    </a:lnTo>
                    <a:lnTo>
                      <a:pt x="421" y="447"/>
                    </a:lnTo>
                    <a:lnTo>
                      <a:pt x="418" y="444"/>
                    </a:lnTo>
                    <a:lnTo>
                      <a:pt x="415" y="442"/>
                    </a:lnTo>
                    <a:lnTo>
                      <a:pt x="415" y="442"/>
                    </a:lnTo>
                    <a:lnTo>
                      <a:pt x="415" y="442"/>
                    </a:lnTo>
                    <a:lnTo>
                      <a:pt x="415" y="441"/>
                    </a:lnTo>
                    <a:lnTo>
                      <a:pt x="415" y="439"/>
                    </a:lnTo>
                    <a:lnTo>
                      <a:pt x="415" y="439"/>
                    </a:lnTo>
                    <a:lnTo>
                      <a:pt x="414" y="437"/>
                    </a:lnTo>
                    <a:lnTo>
                      <a:pt x="415" y="435"/>
                    </a:lnTo>
                    <a:lnTo>
                      <a:pt x="415" y="435"/>
                    </a:lnTo>
                    <a:lnTo>
                      <a:pt x="416" y="434"/>
                    </a:lnTo>
                    <a:lnTo>
                      <a:pt x="415" y="433"/>
                    </a:lnTo>
                    <a:lnTo>
                      <a:pt x="413" y="431"/>
                    </a:lnTo>
                    <a:lnTo>
                      <a:pt x="413" y="431"/>
                    </a:lnTo>
                    <a:lnTo>
                      <a:pt x="412" y="430"/>
                    </a:lnTo>
                    <a:lnTo>
                      <a:pt x="411" y="430"/>
                    </a:lnTo>
                    <a:lnTo>
                      <a:pt x="412" y="428"/>
                    </a:lnTo>
                    <a:lnTo>
                      <a:pt x="412" y="428"/>
                    </a:lnTo>
                    <a:lnTo>
                      <a:pt x="412" y="427"/>
                    </a:lnTo>
                    <a:lnTo>
                      <a:pt x="411" y="426"/>
                    </a:lnTo>
                    <a:lnTo>
                      <a:pt x="408" y="425"/>
                    </a:lnTo>
                    <a:lnTo>
                      <a:pt x="408" y="425"/>
                    </a:lnTo>
                    <a:lnTo>
                      <a:pt x="407" y="423"/>
                    </a:lnTo>
                    <a:lnTo>
                      <a:pt x="407" y="422"/>
                    </a:lnTo>
                    <a:lnTo>
                      <a:pt x="409" y="418"/>
                    </a:lnTo>
                    <a:lnTo>
                      <a:pt x="409" y="418"/>
                    </a:lnTo>
                    <a:lnTo>
                      <a:pt x="410" y="417"/>
                    </a:lnTo>
                    <a:lnTo>
                      <a:pt x="412" y="416"/>
                    </a:lnTo>
                    <a:lnTo>
                      <a:pt x="414" y="416"/>
                    </a:lnTo>
                    <a:lnTo>
                      <a:pt x="414" y="416"/>
                    </a:lnTo>
                    <a:lnTo>
                      <a:pt x="414" y="415"/>
                    </a:lnTo>
                    <a:lnTo>
                      <a:pt x="413" y="413"/>
                    </a:lnTo>
                    <a:lnTo>
                      <a:pt x="411" y="412"/>
                    </a:lnTo>
                    <a:lnTo>
                      <a:pt x="409" y="411"/>
                    </a:lnTo>
                    <a:lnTo>
                      <a:pt x="409" y="411"/>
                    </a:lnTo>
                    <a:lnTo>
                      <a:pt x="406" y="411"/>
                    </a:lnTo>
                    <a:lnTo>
                      <a:pt x="405" y="409"/>
                    </a:lnTo>
                    <a:lnTo>
                      <a:pt x="405" y="409"/>
                    </a:lnTo>
                    <a:lnTo>
                      <a:pt x="405" y="407"/>
                    </a:lnTo>
                    <a:lnTo>
                      <a:pt x="405" y="406"/>
                    </a:lnTo>
                    <a:lnTo>
                      <a:pt x="405" y="405"/>
                    </a:lnTo>
                    <a:lnTo>
                      <a:pt x="405" y="405"/>
                    </a:lnTo>
                    <a:lnTo>
                      <a:pt x="403" y="405"/>
                    </a:lnTo>
                    <a:lnTo>
                      <a:pt x="401" y="405"/>
                    </a:lnTo>
                    <a:lnTo>
                      <a:pt x="396" y="407"/>
                    </a:lnTo>
                    <a:lnTo>
                      <a:pt x="396" y="407"/>
                    </a:lnTo>
                    <a:lnTo>
                      <a:pt x="394" y="407"/>
                    </a:lnTo>
                    <a:lnTo>
                      <a:pt x="393" y="406"/>
                    </a:lnTo>
                    <a:lnTo>
                      <a:pt x="394" y="404"/>
                    </a:lnTo>
                    <a:lnTo>
                      <a:pt x="394" y="404"/>
                    </a:lnTo>
                    <a:lnTo>
                      <a:pt x="394" y="404"/>
                    </a:lnTo>
                    <a:lnTo>
                      <a:pt x="393" y="403"/>
                    </a:lnTo>
                    <a:lnTo>
                      <a:pt x="390" y="401"/>
                    </a:lnTo>
                    <a:lnTo>
                      <a:pt x="390" y="401"/>
                    </a:lnTo>
                    <a:lnTo>
                      <a:pt x="389" y="400"/>
                    </a:lnTo>
                    <a:lnTo>
                      <a:pt x="388" y="400"/>
                    </a:lnTo>
                    <a:lnTo>
                      <a:pt x="385" y="400"/>
                    </a:lnTo>
                    <a:lnTo>
                      <a:pt x="385" y="400"/>
                    </a:lnTo>
                    <a:lnTo>
                      <a:pt x="384" y="399"/>
                    </a:lnTo>
                    <a:lnTo>
                      <a:pt x="383" y="397"/>
                    </a:lnTo>
                    <a:lnTo>
                      <a:pt x="383" y="393"/>
                    </a:lnTo>
                    <a:lnTo>
                      <a:pt x="383" y="393"/>
                    </a:lnTo>
                    <a:lnTo>
                      <a:pt x="384" y="390"/>
                    </a:lnTo>
                    <a:lnTo>
                      <a:pt x="386" y="389"/>
                    </a:lnTo>
                    <a:lnTo>
                      <a:pt x="386" y="389"/>
                    </a:lnTo>
                    <a:lnTo>
                      <a:pt x="386" y="389"/>
                    </a:lnTo>
                    <a:lnTo>
                      <a:pt x="386" y="387"/>
                    </a:lnTo>
                    <a:lnTo>
                      <a:pt x="385" y="384"/>
                    </a:lnTo>
                    <a:lnTo>
                      <a:pt x="385" y="384"/>
                    </a:lnTo>
                    <a:lnTo>
                      <a:pt x="385" y="383"/>
                    </a:lnTo>
                    <a:lnTo>
                      <a:pt x="384" y="384"/>
                    </a:lnTo>
                    <a:lnTo>
                      <a:pt x="381" y="386"/>
                    </a:lnTo>
                    <a:lnTo>
                      <a:pt x="381" y="386"/>
                    </a:lnTo>
                    <a:lnTo>
                      <a:pt x="379" y="387"/>
                    </a:lnTo>
                    <a:lnTo>
                      <a:pt x="377" y="388"/>
                    </a:lnTo>
                    <a:lnTo>
                      <a:pt x="376" y="388"/>
                    </a:lnTo>
                    <a:lnTo>
                      <a:pt x="375" y="389"/>
                    </a:lnTo>
                    <a:lnTo>
                      <a:pt x="375" y="389"/>
                    </a:lnTo>
                    <a:lnTo>
                      <a:pt x="373" y="390"/>
                    </a:lnTo>
                    <a:lnTo>
                      <a:pt x="371" y="390"/>
                    </a:lnTo>
                    <a:lnTo>
                      <a:pt x="367" y="390"/>
                    </a:lnTo>
                    <a:lnTo>
                      <a:pt x="367" y="390"/>
                    </a:lnTo>
                    <a:lnTo>
                      <a:pt x="366" y="389"/>
                    </a:lnTo>
                    <a:lnTo>
                      <a:pt x="365" y="388"/>
                    </a:lnTo>
                    <a:lnTo>
                      <a:pt x="365" y="387"/>
                    </a:lnTo>
                    <a:lnTo>
                      <a:pt x="364" y="386"/>
                    </a:lnTo>
                    <a:lnTo>
                      <a:pt x="364" y="386"/>
                    </a:lnTo>
                    <a:lnTo>
                      <a:pt x="361" y="383"/>
                    </a:lnTo>
                    <a:lnTo>
                      <a:pt x="358" y="381"/>
                    </a:lnTo>
                    <a:lnTo>
                      <a:pt x="358" y="381"/>
                    </a:lnTo>
                    <a:lnTo>
                      <a:pt x="359" y="379"/>
                    </a:lnTo>
                    <a:lnTo>
                      <a:pt x="360" y="376"/>
                    </a:lnTo>
                    <a:lnTo>
                      <a:pt x="360" y="376"/>
                    </a:lnTo>
                    <a:lnTo>
                      <a:pt x="360" y="374"/>
                    </a:lnTo>
                    <a:lnTo>
                      <a:pt x="358" y="373"/>
                    </a:lnTo>
                    <a:lnTo>
                      <a:pt x="358" y="372"/>
                    </a:lnTo>
                    <a:lnTo>
                      <a:pt x="358" y="372"/>
                    </a:lnTo>
                    <a:lnTo>
                      <a:pt x="358" y="372"/>
                    </a:lnTo>
                    <a:lnTo>
                      <a:pt x="360" y="372"/>
                    </a:lnTo>
                    <a:lnTo>
                      <a:pt x="361" y="371"/>
                    </a:lnTo>
                    <a:lnTo>
                      <a:pt x="361" y="371"/>
                    </a:lnTo>
                    <a:lnTo>
                      <a:pt x="363" y="366"/>
                    </a:lnTo>
                    <a:lnTo>
                      <a:pt x="364" y="361"/>
                    </a:lnTo>
                    <a:lnTo>
                      <a:pt x="364" y="361"/>
                    </a:lnTo>
                    <a:lnTo>
                      <a:pt x="364" y="358"/>
                    </a:lnTo>
                    <a:lnTo>
                      <a:pt x="363" y="357"/>
                    </a:lnTo>
                    <a:lnTo>
                      <a:pt x="362" y="356"/>
                    </a:lnTo>
                    <a:lnTo>
                      <a:pt x="361" y="356"/>
                    </a:lnTo>
                    <a:lnTo>
                      <a:pt x="361" y="356"/>
                    </a:lnTo>
                    <a:lnTo>
                      <a:pt x="359" y="356"/>
                    </a:lnTo>
                    <a:lnTo>
                      <a:pt x="358" y="354"/>
                    </a:lnTo>
                    <a:lnTo>
                      <a:pt x="356" y="350"/>
                    </a:lnTo>
                    <a:lnTo>
                      <a:pt x="356" y="350"/>
                    </a:lnTo>
                    <a:lnTo>
                      <a:pt x="354" y="346"/>
                    </a:lnTo>
                    <a:lnTo>
                      <a:pt x="354" y="343"/>
                    </a:lnTo>
                    <a:lnTo>
                      <a:pt x="354" y="343"/>
                    </a:lnTo>
                    <a:lnTo>
                      <a:pt x="353" y="342"/>
                    </a:lnTo>
                    <a:lnTo>
                      <a:pt x="352" y="341"/>
                    </a:lnTo>
                    <a:lnTo>
                      <a:pt x="349" y="341"/>
                    </a:lnTo>
                    <a:lnTo>
                      <a:pt x="349" y="341"/>
                    </a:lnTo>
                    <a:lnTo>
                      <a:pt x="347" y="340"/>
                    </a:lnTo>
                    <a:lnTo>
                      <a:pt x="346" y="339"/>
                    </a:lnTo>
                    <a:lnTo>
                      <a:pt x="346" y="338"/>
                    </a:lnTo>
                    <a:lnTo>
                      <a:pt x="346" y="337"/>
                    </a:lnTo>
                    <a:lnTo>
                      <a:pt x="346" y="337"/>
                    </a:lnTo>
                    <a:lnTo>
                      <a:pt x="347" y="336"/>
                    </a:lnTo>
                    <a:lnTo>
                      <a:pt x="346" y="335"/>
                    </a:lnTo>
                    <a:lnTo>
                      <a:pt x="344" y="333"/>
                    </a:lnTo>
                    <a:lnTo>
                      <a:pt x="344" y="333"/>
                    </a:lnTo>
                    <a:lnTo>
                      <a:pt x="344" y="332"/>
                    </a:lnTo>
                    <a:lnTo>
                      <a:pt x="345" y="332"/>
                    </a:lnTo>
                    <a:lnTo>
                      <a:pt x="348" y="331"/>
                    </a:lnTo>
                    <a:lnTo>
                      <a:pt x="348" y="331"/>
                    </a:lnTo>
                    <a:lnTo>
                      <a:pt x="348" y="330"/>
                    </a:lnTo>
                    <a:lnTo>
                      <a:pt x="348" y="329"/>
                    </a:lnTo>
                    <a:lnTo>
                      <a:pt x="346" y="326"/>
                    </a:lnTo>
                    <a:lnTo>
                      <a:pt x="346" y="326"/>
                    </a:lnTo>
                    <a:lnTo>
                      <a:pt x="344" y="323"/>
                    </a:lnTo>
                    <a:lnTo>
                      <a:pt x="342" y="320"/>
                    </a:lnTo>
                    <a:lnTo>
                      <a:pt x="342" y="320"/>
                    </a:lnTo>
                    <a:lnTo>
                      <a:pt x="341" y="319"/>
                    </a:lnTo>
                    <a:lnTo>
                      <a:pt x="341" y="317"/>
                    </a:lnTo>
                    <a:lnTo>
                      <a:pt x="342" y="315"/>
                    </a:lnTo>
                    <a:lnTo>
                      <a:pt x="343" y="314"/>
                    </a:lnTo>
                    <a:lnTo>
                      <a:pt x="343" y="314"/>
                    </a:lnTo>
                    <a:lnTo>
                      <a:pt x="346" y="312"/>
                    </a:lnTo>
                    <a:lnTo>
                      <a:pt x="347" y="312"/>
                    </a:lnTo>
                    <a:lnTo>
                      <a:pt x="347" y="310"/>
                    </a:lnTo>
                    <a:lnTo>
                      <a:pt x="347" y="310"/>
                    </a:lnTo>
                    <a:lnTo>
                      <a:pt x="348" y="307"/>
                    </a:lnTo>
                    <a:lnTo>
                      <a:pt x="350" y="303"/>
                    </a:lnTo>
                    <a:lnTo>
                      <a:pt x="350" y="303"/>
                    </a:lnTo>
                    <a:lnTo>
                      <a:pt x="350" y="302"/>
                    </a:lnTo>
                    <a:lnTo>
                      <a:pt x="350" y="300"/>
                    </a:lnTo>
                    <a:lnTo>
                      <a:pt x="350" y="295"/>
                    </a:lnTo>
                    <a:lnTo>
                      <a:pt x="350" y="295"/>
                    </a:lnTo>
                    <a:lnTo>
                      <a:pt x="351" y="288"/>
                    </a:lnTo>
                    <a:lnTo>
                      <a:pt x="353" y="282"/>
                    </a:lnTo>
                    <a:lnTo>
                      <a:pt x="353" y="282"/>
                    </a:lnTo>
                    <a:lnTo>
                      <a:pt x="354" y="276"/>
                    </a:lnTo>
                    <a:lnTo>
                      <a:pt x="354" y="270"/>
                    </a:lnTo>
                    <a:lnTo>
                      <a:pt x="354" y="270"/>
                    </a:lnTo>
                    <a:lnTo>
                      <a:pt x="354" y="268"/>
                    </a:lnTo>
                    <a:lnTo>
                      <a:pt x="353" y="266"/>
                    </a:lnTo>
                    <a:lnTo>
                      <a:pt x="351" y="261"/>
                    </a:lnTo>
                    <a:lnTo>
                      <a:pt x="351" y="261"/>
                    </a:lnTo>
                    <a:lnTo>
                      <a:pt x="350" y="254"/>
                    </a:lnTo>
                    <a:lnTo>
                      <a:pt x="349" y="251"/>
                    </a:lnTo>
                    <a:lnTo>
                      <a:pt x="348" y="248"/>
                    </a:lnTo>
                    <a:lnTo>
                      <a:pt x="348" y="248"/>
                    </a:lnTo>
                    <a:lnTo>
                      <a:pt x="346" y="246"/>
                    </a:lnTo>
                    <a:lnTo>
                      <a:pt x="346" y="244"/>
                    </a:lnTo>
                    <a:lnTo>
                      <a:pt x="348" y="241"/>
                    </a:lnTo>
                    <a:lnTo>
                      <a:pt x="348" y="241"/>
                    </a:lnTo>
                    <a:lnTo>
                      <a:pt x="349" y="238"/>
                    </a:lnTo>
                    <a:lnTo>
                      <a:pt x="349" y="235"/>
                    </a:lnTo>
                    <a:lnTo>
                      <a:pt x="349" y="235"/>
                    </a:lnTo>
                    <a:lnTo>
                      <a:pt x="351" y="229"/>
                    </a:lnTo>
                    <a:lnTo>
                      <a:pt x="352" y="225"/>
                    </a:lnTo>
                    <a:lnTo>
                      <a:pt x="352" y="225"/>
                    </a:lnTo>
                    <a:lnTo>
                      <a:pt x="353" y="223"/>
                    </a:lnTo>
                    <a:lnTo>
                      <a:pt x="353" y="222"/>
                    </a:lnTo>
                    <a:lnTo>
                      <a:pt x="354" y="222"/>
                    </a:lnTo>
                    <a:lnTo>
                      <a:pt x="354" y="222"/>
                    </a:lnTo>
                    <a:lnTo>
                      <a:pt x="356" y="221"/>
                    </a:lnTo>
                    <a:lnTo>
                      <a:pt x="357" y="218"/>
                    </a:lnTo>
                    <a:lnTo>
                      <a:pt x="357" y="213"/>
                    </a:lnTo>
                    <a:lnTo>
                      <a:pt x="357" y="213"/>
                    </a:lnTo>
                    <a:lnTo>
                      <a:pt x="357" y="212"/>
                    </a:lnTo>
                    <a:lnTo>
                      <a:pt x="357" y="213"/>
                    </a:lnTo>
                    <a:lnTo>
                      <a:pt x="354" y="216"/>
                    </a:lnTo>
                    <a:lnTo>
                      <a:pt x="354" y="216"/>
                    </a:lnTo>
                    <a:lnTo>
                      <a:pt x="353" y="217"/>
                    </a:lnTo>
                    <a:lnTo>
                      <a:pt x="352" y="218"/>
                    </a:lnTo>
                    <a:lnTo>
                      <a:pt x="348" y="218"/>
                    </a:lnTo>
                    <a:lnTo>
                      <a:pt x="348" y="218"/>
                    </a:lnTo>
                    <a:lnTo>
                      <a:pt x="346" y="214"/>
                    </a:lnTo>
                    <a:lnTo>
                      <a:pt x="343" y="210"/>
                    </a:lnTo>
                    <a:lnTo>
                      <a:pt x="343" y="210"/>
                    </a:lnTo>
                    <a:lnTo>
                      <a:pt x="341" y="205"/>
                    </a:lnTo>
                    <a:lnTo>
                      <a:pt x="338" y="200"/>
                    </a:lnTo>
                    <a:lnTo>
                      <a:pt x="338" y="200"/>
                    </a:lnTo>
                    <a:lnTo>
                      <a:pt x="335" y="197"/>
                    </a:lnTo>
                    <a:lnTo>
                      <a:pt x="332" y="194"/>
                    </a:lnTo>
                    <a:lnTo>
                      <a:pt x="332" y="194"/>
                    </a:lnTo>
                    <a:lnTo>
                      <a:pt x="331" y="192"/>
                    </a:lnTo>
                    <a:lnTo>
                      <a:pt x="330" y="190"/>
                    </a:lnTo>
                    <a:lnTo>
                      <a:pt x="330" y="190"/>
                    </a:lnTo>
                    <a:lnTo>
                      <a:pt x="327" y="189"/>
                    </a:lnTo>
                    <a:lnTo>
                      <a:pt x="324" y="188"/>
                    </a:lnTo>
                    <a:lnTo>
                      <a:pt x="324" y="188"/>
                    </a:lnTo>
                    <a:lnTo>
                      <a:pt x="323" y="188"/>
                    </a:lnTo>
                    <a:lnTo>
                      <a:pt x="324" y="187"/>
                    </a:lnTo>
                    <a:lnTo>
                      <a:pt x="325" y="185"/>
                    </a:lnTo>
                    <a:lnTo>
                      <a:pt x="325" y="185"/>
                    </a:lnTo>
                    <a:lnTo>
                      <a:pt x="317" y="183"/>
                    </a:lnTo>
                    <a:lnTo>
                      <a:pt x="317" y="183"/>
                    </a:lnTo>
                    <a:lnTo>
                      <a:pt x="315" y="182"/>
                    </a:lnTo>
                    <a:lnTo>
                      <a:pt x="315" y="183"/>
                    </a:lnTo>
                    <a:lnTo>
                      <a:pt x="315" y="185"/>
                    </a:lnTo>
                    <a:lnTo>
                      <a:pt x="315" y="185"/>
                    </a:lnTo>
                    <a:lnTo>
                      <a:pt x="315" y="186"/>
                    </a:lnTo>
                    <a:lnTo>
                      <a:pt x="313" y="186"/>
                    </a:lnTo>
                    <a:lnTo>
                      <a:pt x="308" y="184"/>
                    </a:lnTo>
                    <a:lnTo>
                      <a:pt x="308" y="184"/>
                    </a:lnTo>
                    <a:lnTo>
                      <a:pt x="306" y="185"/>
                    </a:lnTo>
                    <a:lnTo>
                      <a:pt x="305" y="186"/>
                    </a:lnTo>
                    <a:lnTo>
                      <a:pt x="302" y="188"/>
                    </a:lnTo>
                    <a:lnTo>
                      <a:pt x="302" y="188"/>
                    </a:lnTo>
                    <a:lnTo>
                      <a:pt x="300" y="188"/>
                    </a:lnTo>
                    <a:lnTo>
                      <a:pt x="297" y="187"/>
                    </a:lnTo>
                    <a:lnTo>
                      <a:pt x="292" y="184"/>
                    </a:lnTo>
                    <a:lnTo>
                      <a:pt x="292" y="184"/>
                    </a:lnTo>
                    <a:lnTo>
                      <a:pt x="287" y="182"/>
                    </a:lnTo>
                    <a:lnTo>
                      <a:pt x="282" y="180"/>
                    </a:lnTo>
                    <a:lnTo>
                      <a:pt x="282" y="180"/>
                    </a:lnTo>
                    <a:lnTo>
                      <a:pt x="275" y="177"/>
                    </a:lnTo>
                    <a:lnTo>
                      <a:pt x="275" y="177"/>
                    </a:lnTo>
                    <a:lnTo>
                      <a:pt x="269" y="177"/>
                    </a:lnTo>
                    <a:lnTo>
                      <a:pt x="263" y="177"/>
                    </a:lnTo>
                    <a:lnTo>
                      <a:pt x="263" y="177"/>
                    </a:lnTo>
                    <a:lnTo>
                      <a:pt x="261" y="177"/>
                    </a:lnTo>
                    <a:lnTo>
                      <a:pt x="260" y="176"/>
                    </a:lnTo>
                    <a:lnTo>
                      <a:pt x="257" y="175"/>
                    </a:lnTo>
                    <a:lnTo>
                      <a:pt x="257" y="175"/>
                    </a:lnTo>
                    <a:lnTo>
                      <a:pt x="251" y="174"/>
                    </a:lnTo>
                    <a:lnTo>
                      <a:pt x="242" y="173"/>
                    </a:lnTo>
                    <a:lnTo>
                      <a:pt x="242" y="173"/>
                    </a:lnTo>
                    <a:lnTo>
                      <a:pt x="240" y="173"/>
                    </a:lnTo>
                    <a:lnTo>
                      <a:pt x="239" y="172"/>
                    </a:lnTo>
                    <a:lnTo>
                      <a:pt x="239" y="168"/>
                    </a:lnTo>
                    <a:lnTo>
                      <a:pt x="240" y="162"/>
                    </a:lnTo>
                    <a:lnTo>
                      <a:pt x="240" y="162"/>
                    </a:lnTo>
                    <a:lnTo>
                      <a:pt x="240" y="160"/>
                    </a:lnTo>
                    <a:lnTo>
                      <a:pt x="239" y="157"/>
                    </a:lnTo>
                    <a:lnTo>
                      <a:pt x="238" y="155"/>
                    </a:lnTo>
                    <a:lnTo>
                      <a:pt x="237" y="154"/>
                    </a:lnTo>
                    <a:lnTo>
                      <a:pt x="237" y="154"/>
                    </a:lnTo>
                    <a:lnTo>
                      <a:pt x="235" y="154"/>
                    </a:lnTo>
                    <a:lnTo>
                      <a:pt x="233" y="154"/>
                    </a:lnTo>
                    <a:lnTo>
                      <a:pt x="231" y="153"/>
                    </a:lnTo>
                    <a:lnTo>
                      <a:pt x="230" y="152"/>
                    </a:lnTo>
                    <a:lnTo>
                      <a:pt x="230" y="152"/>
                    </a:lnTo>
                    <a:lnTo>
                      <a:pt x="224" y="143"/>
                    </a:lnTo>
                    <a:lnTo>
                      <a:pt x="224" y="143"/>
                    </a:lnTo>
                    <a:lnTo>
                      <a:pt x="222" y="141"/>
                    </a:lnTo>
                    <a:lnTo>
                      <a:pt x="219" y="140"/>
                    </a:lnTo>
                    <a:lnTo>
                      <a:pt x="219" y="140"/>
                    </a:lnTo>
                    <a:lnTo>
                      <a:pt x="217" y="137"/>
                    </a:lnTo>
                    <a:lnTo>
                      <a:pt x="216" y="134"/>
                    </a:lnTo>
                    <a:lnTo>
                      <a:pt x="216" y="129"/>
                    </a:lnTo>
                    <a:lnTo>
                      <a:pt x="216" y="129"/>
                    </a:lnTo>
                    <a:lnTo>
                      <a:pt x="217" y="127"/>
                    </a:lnTo>
                    <a:lnTo>
                      <a:pt x="218" y="125"/>
                    </a:lnTo>
                    <a:lnTo>
                      <a:pt x="220" y="123"/>
                    </a:lnTo>
                    <a:lnTo>
                      <a:pt x="220" y="123"/>
                    </a:lnTo>
                    <a:lnTo>
                      <a:pt x="220" y="122"/>
                    </a:lnTo>
                    <a:lnTo>
                      <a:pt x="220" y="120"/>
                    </a:lnTo>
                    <a:lnTo>
                      <a:pt x="218" y="115"/>
                    </a:lnTo>
                    <a:lnTo>
                      <a:pt x="218" y="115"/>
                    </a:lnTo>
                    <a:lnTo>
                      <a:pt x="217" y="113"/>
                    </a:lnTo>
                    <a:lnTo>
                      <a:pt x="215" y="112"/>
                    </a:lnTo>
                    <a:lnTo>
                      <a:pt x="212" y="110"/>
                    </a:lnTo>
                    <a:lnTo>
                      <a:pt x="212" y="110"/>
                    </a:lnTo>
                    <a:lnTo>
                      <a:pt x="212" y="108"/>
                    </a:lnTo>
                    <a:lnTo>
                      <a:pt x="213" y="103"/>
                    </a:lnTo>
                    <a:lnTo>
                      <a:pt x="216" y="98"/>
                    </a:lnTo>
                    <a:lnTo>
                      <a:pt x="216" y="98"/>
                    </a:lnTo>
                    <a:lnTo>
                      <a:pt x="222" y="94"/>
                    </a:lnTo>
                    <a:lnTo>
                      <a:pt x="222" y="94"/>
                    </a:lnTo>
                    <a:lnTo>
                      <a:pt x="220" y="94"/>
                    </a:lnTo>
                    <a:lnTo>
                      <a:pt x="220" y="94"/>
                    </a:lnTo>
                    <a:lnTo>
                      <a:pt x="216" y="90"/>
                    </a:lnTo>
                    <a:lnTo>
                      <a:pt x="216" y="90"/>
                    </a:lnTo>
                    <a:lnTo>
                      <a:pt x="215" y="89"/>
                    </a:lnTo>
                    <a:lnTo>
                      <a:pt x="214" y="89"/>
                    </a:lnTo>
                    <a:lnTo>
                      <a:pt x="213" y="89"/>
                    </a:lnTo>
                    <a:lnTo>
                      <a:pt x="212" y="88"/>
                    </a:lnTo>
                    <a:lnTo>
                      <a:pt x="212" y="88"/>
                    </a:lnTo>
                    <a:lnTo>
                      <a:pt x="211" y="87"/>
                    </a:lnTo>
                    <a:lnTo>
                      <a:pt x="212" y="86"/>
                    </a:lnTo>
                    <a:lnTo>
                      <a:pt x="213" y="84"/>
                    </a:lnTo>
                    <a:lnTo>
                      <a:pt x="213" y="84"/>
                    </a:lnTo>
                    <a:lnTo>
                      <a:pt x="213" y="83"/>
                    </a:lnTo>
                    <a:lnTo>
                      <a:pt x="212" y="82"/>
                    </a:lnTo>
                    <a:lnTo>
                      <a:pt x="212" y="82"/>
                    </a:lnTo>
                    <a:lnTo>
                      <a:pt x="213" y="80"/>
                    </a:lnTo>
                    <a:lnTo>
                      <a:pt x="214" y="78"/>
                    </a:lnTo>
                    <a:lnTo>
                      <a:pt x="218" y="74"/>
                    </a:lnTo>
                    <a:lnTo>
                      <a:pt x="218" y="74"/>
                    </a:lnTo>
                    <a:lnTo>
                      <a:pt x="217" y="73"/>
                    </a:lnTo>
                    <a:lnTo>
                      <a:pt x="216" y="74"/>
                    </a:lnTo>
                    <a:lnTo>
                      <a:pt x="212" y="78"/>
                    </a:lnTo>
                    <a:lnTo>
                      <a:pt x="212" y="78"/>
                    </a:lnTo>
                    <a:lnTo>
                      <a:pt x="209" y="79"/>
                    </a:lnTo>
                    <a:lnTo>
                      <a:pt x="206" y="80"/>
                    </a:lnTo>
                    <a:lnTo>
                      <a:pt x="206" y="80"/>
                    </a:lnTo>
                    <a:lnTo>
                      <a:pt x="205" y="80"/>
                    </a:lnTo>
                    <a:lnTo>
                      <a:pt x="205" y="82"/>
                    </a:lnTo>
                    <a:lnTo>
                      <a:pt x="203" y="87"/>
                    </a:lnTo>
                    <a:lnTo>
                      <a:pt x="203" y="87"/>
                    </a:lnTo>
                    <a:lnTo>
                      <a:pt x="202" y="89"/>
                    </a:lnTo>
                    <a:lnTo>
                      <a:pt x="201" y="89"/>
                    </a:lnTo>
                    <a:lnTo>
                      <a:pt x="198" y="90"/>
                    </a:lnTo>
                    <a:lnTo>
                      <a:pt x="198" y="90"/>
                    </a:lnTo>
                    <a:lnTo>
                      <a:pt x="196" y="91"/>
                    </a:lnTo>
                    <a:lnTo>
                      <a:pt x="195" y="92"/>
                    </a:lnTo>
                    <a:lnTo>
                      <a:pt x="192" y="93"/>
                    </a:lnTo>
                    <a:lnTo>
                      <a:pt x="190" y="94"/>
                    </a:lnTo>
                    <a:lnTo>
                      <a:pt x="190" y="94"/>
                    </a:lnTo>
                    <a:lnTo>
                      <a:pt x="187" y="94"/>
                    </a:lnTo>
                    <a:lnTo>
                      <a:pt x="184" y="95"/>
                    </a:lnTo>
                    <a:lnTo>
                      <a:pt x="184" y="95"/>
                    </a:lnTo>
                    <a:lnTo>
                      <a:pt x="183" y="96"/>
                    </a:lnTo>
                    <a:lnTo>
                      <a:pt x="181" y="97"/>
                    </a:lnTo>
                    <a:lnTo>
                      <a:pt x="181" y="97"/>
                    </a:lnTo>
                    <a:lnTo>
                      <a:pt x="179" y="97"/>
                    </a:lnTo>
                    <a:lnTo>
                      <a:pt x="178" y="98"/>
                    </a:lnTo>
                    <a:lnTo>
                      <a:pt x="176" y="100"/>
                    </a:lnTo>
                    <a:lnTo>
                      <a:pt x="176" y="100"/>
                    </a:lnTo>
                    <a:lnTo>
                      <a:pt x="175" y="101"/>
                    </a:lnTo>
                    <a:lnTo>
                      <a:pt x="175" y="100"/>
                    </a:lnTo>
                    <a:lnTo>
                      <a:pt x="173" y="98"/>
                    </a:lnTo>
                    <a:lnTo>
                      <a:pt x="173" y="98"/>
                    </a:lnTo>
                    <a:lnTo>
                      <a:pt x="173" y="97"/>
                    </a:lnTo>
                    <a:lnTo>
                      <a:pt x="173" y="98"/>
                    </a:lnTo>
                    <a:lnTo>
                      <a:pt x="173" y="101"/>
                    </a:lnTo>
                    <a:lnTo>
                      <a:pt x="173" y="101"/>
                    </a:lnTo>
                    <a:lnTo>
                      <a:pt x="173" y="105"/>
                    </a:lnTo>
                    <a:lnTo>
                      <a:pt x="174" y="109"/>
                    </a:lnTo>
                    <a:lnTo>
                      <a:pt x="175" y="110"/>
                    </a:lnTo>
                    <a:lnTo>
                      <a:pt x="175" y="110"/>
                    </a:lnTo>
                    <a:lnTo>
                      <a:pt x="176" y="112"/>
                    </a:lnTo>
                    <a:lnTo>
                      <a:pt x="176" y="113"/>
                    </a:lnTo>
                    <a:lnTo>
                      <a:pt x="176" y="113"/>
                    </a:lnTo>
                    <a:lnTo>
                      <a:pt x="176" y="115"/>
                    </a:lnTo>
                    <a:lnTo>
                      <a:pt x="177" y="117"/>
                    </a:lnTo>
                    <a:lnTo>
                      <a:pt x="177" y="117"/>
                    </a:lnTo>
                    <a:lnTo>
                      <a:pt x="177" y="118"/>
                    </a:lnTo>
                    <a:lnTo>
                      <a:pt x="178" y="118"/>
                    </a:lnTo>
                    <a:lnTo>
                      <a:pt x="180" y="116"/>
                    </a:lnTo>
                    <a:lnTo>
                      <a:pt x="180" y="116"/>
                    </a:lnTo>
                    <a:lnTo>
                      <a:pt x="182" y="117"/>
                    </a:lnTo>
                    <a:lnTo>
                      <a:pt x="184" y="117"/>
                    </a:lnTo>
                    <a:lnTo>
                      <a:pt x="184" y="117"/>
                    </a:lnTo>
                    <a:lnTo>
                      <a:pt x="186" y="117"/>
                    </a:lnTo>
                    <a:lnTo>
                      <a:pt x="187" y="118"/>
                    </a:lnTo>
                    <a:lnTo>
                      <a:pt x="187" y="118"/>
                    </a:lnTo>
                    <a:lnTo>
                      <a:pt x="188" y="117"/>
                    </a:lnTo>
                    <a:lnTo>
                      <a:pt x="188" y="115"/>
                    </a:lnTo>
                    <a:lnTo>
                      <a:pt x="188" y="115"/>
                    </a:lnTo>
                    <a:lnTo>
                      <a:pt x="190" y="114"/>
                    </a:lnTo>
                    <a:lnTo>
                      <a:pt x="192" y="113"/>
                    </a:lnTo>
                    <a:lnTo>
                      <a:pt x="192" y="113"/>
                    </a:lnTo>
                    <a:lnTo>
                      <a:pt x="192" y="113"/>
                    </a:lnTo>
                    <a:lnTo>
                      <a:pt x="192" y="114"/>
                    </a:lnTo>
                    <a:lnTo>
                      <a:pt x="191" y="116"/>
                    </a:lnTo>
                    <a:lnTo>
                      <a:pt x="191" y="116"/>
                    </a:lnTo>
                    <a:lnTo>
                      <a:pt x="191" y="117"/>
                    </a:lnTo>
                    <a:lnTo>
                      <a:pt x="191" y="118"/>
                    </a:lnTo>
                    <a:lnTo>
                      <a:pt x="191" y="118"/>
                    </a:lnTo>
                    <a:lnTo>
                      <a:pt x="195" y="121"/>
                    </a:lnTo>
                    <a:lnTo>
                      <a:pt x="195" y="121"/>
                    </a:lnTo>
                    <a:lnTo>
                      <a:pt x="193" y="123"/>
                    </a:lnTo>
                    <a:lnTo>
                      <a:pt x="191" y="124"/>
                    </a:lnTo>
                    <a:lnTo>
                      <a:pt x="191" y="124"/>
                    </a:lnTo>
                    <a:lnTo>
                      <a:pt x="189" y="129"/>
                    </a:lnTo>
                    <a:lnTo>
                      <a:pt x="189" y="129"/>
                    </a:lnTo>
                    <a:lnTo>
                      <a:pt x="189" y="129"/>
                    </a:lnTo>
                    <a:lnTo>
                      <a:pt x="188" y="129"/>
                    </a:lnTo>
                    <a:lnTo>
                      <a:pt x="186" y="128"/>
                    </a:lnTo>
                    <a:lnTo>
                      <a:pt x="186" y="128"/>
                    </a:lnTo>
                    <a:lnTo>
                      <a:pt x="186" y="126"/>
                    </a:lnTo>
                    <a:lnTo>
                      <a:pt x="185" y="124"/>
                    </a:lnTo>
                    <a:lnTo>
                      <a:pt x="185" y="124"/>
                    </a:lnTo>
                    <a:lnTo>
                      <a:pt x="179" y="125"/>
                    </a:lnTo>
                    <a:lnTo>
                      <a:pt x="179" y="125"/>
                    </a:lnTo>
                    <a:lnTo>
                      <a:pt x="177" y="124"/>
                    </a:lnTo>
                    <a:lnTo>
                      <a:pt x="176" y="125"/>
                    </a:lnTo>
                    <a:lnTo>
                      <a:pt x="176" y="125"/>
                    </a:lnTo>
                    <a:lnTo>
                      <a:pt x="174" y="127"/>
                    </a:lnTo>
                    <a:lnTo>
                      <a:pt x="174" y="127"/>
                    </a:lnTo>
                    <a:lnTo>
                      <a:pt x="173" y="128"/>
                    </a:lnTo>
                    <a:lnTo>
                      <a:pt x="174" y="128"/>
                    </a:lnTo>
                    <a:lnTo>
                      <a:pt x="176" y="128"/>
                    </a:lnTo>
                    <a:lnTo>
                      <a:pt x="176" y="128"/>
                    </a:lnTo>
                    <a:lnTo>
                      <a:pt x="176" y="128"/>
                    </a:lnTo>
                    <a:lnTo>
                      <a:pt x="175" y="129"/>
                    </a:lnTo>
                    <a:lnTo>
                      <a:pt x="172" y="132"/>
                    </a:lnTo>
                    <a:lnTo>
                      <a:pt x="172" y="132"/>
                    </a:lnTo>
                    <a:lnTo>
                      <a:pt x="170" y="133"/>
                    </a:lnTo>
                    <a:lnTo>
                      <a:pt x="169" y="135"/>
                    </a:lnTo>
                    <a:lnTo>
                      <a:pt x="169" y="135"/>
                    </a:lnTo>
                    <a:lnTo>
                      <a:pt x="170" y="139"/>
                    </a:lnTo>
                    <a:lnTo>
                      <a:pt x="172" y="142"/>
                    </a:lnTo>
                    <a:lnTo>
                      <a:pt x="172" y="142"/>
                    </a:lnTo>
                    <a:lnTo>
                      <a:pt x="171" y="142"/>
                    </a:lnTo>
                    <a:lnTo>
                      <a:pt x="170" y="141"/>
                    </a:lnTo>
                    <a:lnTo>
                      <a:pt x="168" y="140"/>
                    </a:lnTo>
                    <a:lnTo>
                      <a:pt x="168" y="140"/>
                    </a:lnTo>
                    <a:lnTo>
                      <a:pt x="167" y="140"/>
                    </a:lnTo>
                    <a:lnTo>
                      <a:pt x="166" y="140"/>
                    </a:lnTo>
                    <a:lnTo>
                      <a:pt x="164" y="142"/>
                    </a:lnTo>
                    <a:lnTo>
                      <a:pt x="164" y="142"/>
                    </a:lnTo>
                    <a:lnTo>
                      <a:pt x="164" y="143"/>
                    </a:lnTo>
                    <a:lnTo>
                      <a:pt x="164" y="141"/>
                    </a:lnTo>
                    <a:lnTo>
                      <a:pt x="166" y="136"/>
                    </a:lnTo>
                    <a:lnTo>
                      <a:pt x="166" y="136"/>
                    </a:lnTo>
                    <a:lnTo>
                      <a:pt x="166" y="132"/>
                    </a:lnTo>
                    <a:lnTo>
                      <a:pt x="168" y="129"/>
                    </a:lnTo>
                    <a:lnTo>
                      <a:pt x="168" y="129"/>
                    </a:lnTo>
                    <a:lnTo>
                      <a:pt x="169" y="125"/>
                    </a:lnTo>
                    <a:lnTo>
                      <a:pt x="170" y="121"/>
                    </a:lnTo>
                    <a:lnTo>
                      <a:pt x="170" y="121"/>
                    </a:lnTo>
                    <a:lnTo>
                      <a:pt x="171" y="118"/>
                    </a:lnTo>
                    <a:lnTo>
                      <a:pt x="171" y="116"/>
                    </a:lnTo>
                    <a:lnTo>
                      <a:pt x="171" y="116"/>
                    </a:lnTo>
                    <a:lnTo>
                      <a:pt x="171" y="115"/>
                    </a:lnTo>
                    <a:lnTo>
                      <a:pt x="170" y="114"/>
                    </a:lnTo>
                    <a:lnTo>
                      <a:pt x="170" y="114"/>
                    </a:lnTo>
                    <a:lnTo>
                      <a:pt x="169" y="112"/>
                    </a:lnTo>
                    <a:lnTo>
                      <a:pt x="167" y="109"/>
                    </a:lnTo>
                    <a:lnTo>
                      <a:pt x="167" y="109"/>
                    </a:lnTo>
                    <a:lnTo>
                      <a:pt x="167" y="108"/>
                    </a:lnTo>
                    <a:lnTo>
                      <a:pt x="167" y="108"/>
                    </a:lnTo>
                    <a:lnTo>
                      <a:pt x="166" y="110"/>
                    </a:lnTo>
                    <a:lnTo>
                      <a:pt x="166" y="110"/>
                    </a:lnTo>
                    <a:lnTo>
                      <a:pt x="165" y="112"/>
                    </a:lnTo>
                    <a:lnTo>
                      <a:pt x="165" y="114"/>
                    </a:lnTo>
                    <a:lnTo>
                      <a:pt x="165" y="114"/>
                    </a:lnTo>
                    <a:lnTo>
                      <a:pt x="164" y="115"/>
                    </a:lnTo>
                    <a:lnTo>
                      <a:pt x="163" y="115"/>
                    </a:lnTo>
                    <a:lnTo>
                      <a:pt x="163" y="115"/>
                    </a:lnTo>
                    <a:lnTo>
                      <a:pt x="160" y="114"/>
                    </a:lnTo>
                    <a:lnTo>
                      <a:pt x="158" y="113"/>
                    </a:lnTo>
                    <a:lnTo>
                      <a:pt x="158" y="113"/>
                    </a:lnTo>
                    <a:lnTo>
                      <a:pt x="156" y="112"/>
                    </a:lnTo>
                    <a:lnTo>
                      <a:pt x="155" y="112"/>
                    </a:lnTo>
                    <a:lnTo>
                      <a:pt x="155" y="112"/>
                    </a:lnTo>
                    <a:lnTo>
                      <a:pt x="154" y="111"/>
                    </a:lnTo>
                    <a:lnTo>
                      <a:pt x="152" y="110"/>
                    </a:lnTo>
                    <a:lnTo>
                      <a:pt x="152" y="110"/>
                    </a:lnTo>
                    <a:lnTo>
                      <a:pt x="152" y="109"/>
                    </a:lnTo>
                    <a:lnTo>
                      <a:pt x="151" y="108"/>
                    </a:lnTo>
                    <a:lnTo>
                      <a:pt x="149" y="103"/>
                    </a:lnTo>
                    <a:lnTo>
                      <a:pt x="149" y="103"/>
                    </a:lnTo>
                    <a:lnTo>
                      <a:pt x="147" y="103"/>
                    </a:lnTo>
                    <a:lnTo>
                      <a:pt x="147" y="103"/>
                    </a:lnTo>
                    <a:lnTo>
                      <a:pt x="145" y="104"/>
                    </a:lnTo>
                    <a:lnTo>
                      <a:pt x="145" y="104"/>
                    </a:lnTo>
                    <a:lnTo>
                      <a:pt x="144" y="104"/>
                    </a:lnTo>
                    <a:lnTo>
                      <a:pt x="143" y="103"/>
                    </a:lnTo>
                    <a:lnTo>
                      <a:pt x="141" y="102"/>
                    </a:lnTo>
                    <a:lnTo>
                      <a:pt x="141" y="102"/>
                    </a:lnTo>
                    <a:lnTo>
                      <a:pt x="139" y="102"/>
                    </a:lnTo>
                    <a:lnTo>
                      <a:pt x="138" y="100"/>
                    </a:lnTo>
                    <a:lnTo>
                      <a:pt x="138" y="100"/>
                    </a:lnTo>
                    <a:lnTo>
                      <a:pt x="137" y="99"/>
                    </a:lnTo>
                    <a:lnTo>
                      <a:pt x="136" y="97"/>
                    </a:lnTo>
                    <a:lnTo>
                      <a:pt x="136" y="97"/>
                    </a:lnTo>
                    <a:lnTo>
                      <a:pt x="137" y="96"/>
                    </a:lnTo>
                    <a:lnTo>
                      <a:pt x="138" y="95"/>
                    </a:lnTo>
                    <a:lnTo>
                      <a:pt x="142" y="93"/>
                    </a:lnTo>
                    <a:lnTo>
                      <a:pt x="142" y="93"/>
                    </a:lnTo>
                    <a:lnTo>
                      <a:pt x="143" y="93"/>
                    </a:lnTo>
                    <a:lnTo>
                      <a:pt x="143" y="94"/>
                    </a:lnTo>
                    <a:lnTo>
                      <a:pt x="142" y="96"/>
                    </a:lnTo>
                    <a:lnTo>
                      <a:pt x="142" y="96"/>
                    </a:lnTo>
                    <a:lnTo>
                      <a:pt x="145" y="96"/>
                    </a:lnTo>
                    <a:lnTo>
                      <a:pt x="145" y="96"/>
                    </a:lnTo>
                    <a:lnTo>
                      <a:pt x="147" y="95"/>
                    </a:lnTo>
                    <a:lnTo>
                      <a:pt x="149" y="93"/>
                    </a:lnTo>
                    <a:lnTo>
                      <a:pt x="149" y="93"/>
                    </a:lnTo>
                    <a:lnTo>
                      <a:pt x="149" y="93"/>
                    </a:lnTo>
                    <a:lnTo>
                      <a:pt x="149" y="92"/>
                    </a:lnTo>
                    <a:lnTo>
                      <a:pt x="148" y="90"/>
                    </a:lnTo>
                    <a:lnTo>
                      <a:pt x="148" y="90"/>
                    </a:lnTo>
                    <a:lnTo>
                      <a:pt x="146" y="89"/>
                    </a:lnTo>
                    <a:lnTo>
                      <a:pt x="145" y="89"/>
                    </a:lnTo>
                    <a:lnTo>
                      <a:pt x="141" y="89"/>
                    </a:lnTo>
                    <a:lnTo>
                      <a:pt x="141" y="89"/>
                    </a:lnTo>
                    <a:lnTo>
                      <a:pt x="140" y="88"/>
                    </a:lnTo>
                    <a:lnTo>
                      <a:pt x="140" y="88"/>
                    </a:lnTo>
                    <a:lnTo>
                      <a:pt x="142" y="86"/>
                    </a:lnTo>
                    <a:lnTo>
                      <a:pt x="142" y="86"/>
                    </a:lnTo>
                    <a:lnTo>
                      <a:pt x="142" y="85"/>
                    </a:lnTo>
                    <a:lnTo>
                      <a:pt x="142" y="84"/>
                    </a:lnTo>
                    <a:lnTo>
                      <a:pt x="142" y="84"/>
                    </a:lnTo>
                    <a:lnTo>
                      <a:pt x="140" y="84"/>
                    </a:lnTo>
                    <a:lnTo>
                      <a:pt x="140" y="83"/>
                    </a:lnTo>
                    <a:lnTo>
                      <a:pt x="140" y="83"/>
                    </a:lnTo>
                    <a:lnTo>
                      <a:pt x="141" y="82"/>
                    </a:lnTo>
                    <a:lnTo>
                      <a:pt x="142" y="81"/>
                    </a:lnTo>
                    <a:lnTo>
                      <a:pt x="142" y="81"/>
                    </a:lnTo>
                    <a:lnTo>
                      <a:pt x="143" y="81"/>
                    </a:lnTo>
                    <a:lnTo>
                      <a:pt x="143" y="80"/>
                    </a:lnTo>
                    <a:lnTo>
                      <a:pt x="142" y="78"/>
                    </a:lnTo>
                    <a:lnTo>
                      <a:pt x="142" y="78"/>
                    </a:lnTo>
                    <a:lnTo>
                      <a:pt x="142" y="77"/>
                    </a:lnTo>
                    <a:lnTo>
                      <a:pt x="142" y="78"/>
                    </a:lnTo>
                    <a:lnTo>
                      <a:pt x="141" y="80"/>
                    </a:lnTo>
                    <a:lnTo>
                      <a:pt x="141" y="80"/>
                    </a:lnTo>
                    <a:lnTo>
                      <a:pt x="141" y="81"/>
                    </a:lnTo>
                    <a:lnTo>
                      <a:pt x="139" y="82"/>
                    </a:lnTo>
                    <a:lnTo>
                      <a:pt x="139" y="82"/>
                    </a:lnTo>
                    <a:lnTo>
                      <a:pt x="139" y="82"/>
                    </a:lnTo>
                    <a:lnTo>
                      <a:pt x="139" y="83"/>
                    </a:lnTo>
                    <a:lnTo>
                      <a:pt x="139" y="84"/>
                    </a:lnTo>
                    <a:lnTo>
                      <a:pt x="138" y="84"/>
                    </a:lnTo>
                    <a:lnTo>
                      <a:pt x="138" y="84"/>
                    </a:lnTo>
                    <a:lnTo>
                      <a:pt x="136" y="84"/>
                    </a:lnTo>
                    <a:lnTo>
                      <a:pt x="134" y="83"/>
                    </a:lnTo>
                    <a:lnTo>
                      <a:pt x="134" y="83"/>
                    </a:lnTo>
                    <a:lnTo>
                      <a:pt x="134" y="83"/>
                    </a:lnTo>
                    <a:lnTo>
                      <a:pt x="134" y="83"/>
                    </a:lnTo>
                    <a:lnTo>
                      <a:pt x="134" y="86"/>
                    </a:lnTo>
                    <a:lnTo>
                      <a:pt x="134" y="86"/>
                    </a:lnTo>
                    <a:lnTo>
                      <a:pt x="133" y="88"/>
                    </a:lnTo>
                    <a:lnTo>
                      <a:pt x="131" y="90"/>
                    </a:lnTo>
                    <a:lnTo>
                      <a:pt x="131" y="90"/>
                    </a:lnTo>
                    <a:lnTo>
                      <a:pt x="128" y="92"/>
                    </a:lnTo>
                    <a:lnTo>
                      <a:pt x="126" y="93"/>
                    </a:lnTo>
                    <a:lnTo>
                      <a:pt x="126" y="93"/>
                    </a:lnTo>
                    <a:lnTo>
                      <a:pt x="125" y="93"/>
                    </a:lnTo>
                    <a:lnTo>
                      <a:pt x="125" y="93"/>
                    </a:lnTo>
                    <a:lnTo>
                      <a:pt x="125" y="95"/>
                    </a:lnTo>
                    <a:lnTo>
                      <a:pt x="125" y="95"/>
                    </a:lnTo>
                    <a:lnTo>
                      <a:pt x="125" y="96"/>
                    </a:lnTo>
                    <a:lnTo>
                      <a:pt x="125" y="96"/>
                    </a:lnTo>
                    <a:lnTo>
                      <a:pt x="127" y="96"/>
                    </a:lnTo>
                    <a:lnTo>
                      <a:pt x="127" y="96"/>
                    </a:lnTo>
                    <a:lnTo>
                      <a:pt x="128" y="97"/>
                    </a:lnTo>
                    <a:lnTo>
                      <a:pt x="127" y="99"/>
                    </a:lnTo>
                    <a:lnTo>
                      <a:pt x="127" y="99"/>
                    </a:lnTo>
                    <a:lnTo>
                      <a:pt x="125" y="100"/>
                    </a:lnTo>
                    <a:lnTo>
                      <a:pt x="124" y="101"/>
                    </a:lnTo>
                    <a:lnTo>
                      <a:pt x="123" y="100"/>
                    </a:lnTo>
                    <a:lnTo>
                      <a:pt x="123" y="100"/>
                    </a:lnTo>
                    <a:lnTo>
                      <a:pt x="120" y="98"/>
                    </a:lnTo>
                    <a:lnTo>
                      <a:pt x="119" y="95"/>
                    </a:lnTo>
                    <a:lnTo>
                      <a:pt x="119" y="95"/>
                    </a:lnTo>
                    <a:lnTo>
                      <a:pt x="119" y="92"/>
                    </a:lnTo>
                    <a:lnTo>
                      <a:pt x="121" y="89"/>
                    </a:lnTo>
                    <a:lnTo>
                      <a:pt x="125" y="85"/>
                    </a:lnTo>
                    <a:lnTo>
                      <a:pt x="125" y="85"/>
                    </a:lnTo>
                    <a:lnTo>
                      <a:pt x="126" y="83"/>
                    </a:lnTo>
                    <a:lnTo>
                      <a:pt x="129" y="80"/>
                    </a:lnTo>
                    <a:lnTo>
                      <a:pt x="129" y="80"/>
                    </a:lnTo>
                    <a:lnTo>
                      <a:pt x="132" y="76"/>
                    </a:lnTo>
                    <a:lnTo>
                      <a:pt x="135" y="72"/>
                    </a:lnTo>
                    <a:lnTo>
                      <a:pt x="135" y="72"/>
                    </a:lnTo>
                    <a:lnTo>
                      <a:pt x="138" y="69"/>
                    </a:lnTo>
                    <a:lnTo>
                      <a:pt x="140" y="66"/>
                    </a:lnTo>
                    <a:lnTo>
                      <a:pt x="140" y="66"/>
                    </a:lnTo>
                    <a:lnTo>
                      <a:pt x="141" y="63"/>
                    </a:lnTo>
                    <a:lnTo>
                      <a:pt x="144" y="59"/>
                    </a:lnTo>
                    <a:lnTo>
                      <a:pt x="144" y="59"/>
                    </a:lnTo>
                    <a:lnTo>
                      <a:pt x="145" y="56"/>
                    </a:lnTo>
                    <a:lnTo>
                      <a:pt x="146" y="53"/>
                    </a:lnTo>
                    <a:lnTo>
                      <a:pt x="146" y="53"/>
                    </a:lnTo>
                    <a:lnTo>
                      <a:pt x="146" y="52"/>
                    </a:lnTo>
                    <a:lnTo>
                      <a:pt x="147" y="50"/>
                    </a:lnTo>
                    <a:lnTo>
                      <a:pt x="147" y="48"/>
                    </a:lnTo>
                    <a:lnTo>
                      <a:pt x="147" y="48"/>
                    </a:lnTo>
                    <a:lnTo>
                      <a:pt x="148" y="47"/>
                    </a:lnTo>
                    <a:lnTo>
                      <a:pt x="149" y="47"/>
                    </a:lnTo>
                    <a:lnTo>
                      <a:pt x="151" y="47"/>
                    </a:lnTo>
                    <a:lnTo>
                      <a:pt x="151" y="47"/>
                    </a:lnTo>
                    <a:lnTo>
                      <a:pt x="152" y="47"/>
                    </a:lnTo>
                    <a:lnTo>
                      <a:pt x="152" y="46"/>
                    </a:lnTo>
                    <a:lnTo>
                      <a:pt x="154" y="45"/>
                    </a:lnTo>
                    <a:lnTo>
                      <a:pt x="154" y="45"/>
                    </a:lnTo>
                    <a:lnTo>
                      <a:pt x="155" y="45"/>
                    </a:lnTo>
                    <a:lnTo>
                      <a:pt x="156" y="46"/>
                    </a:lnTo>
                    <a:lnTo>
                      <a:pt x="156" y="46"/>
                    </a:lnTo>
                    <a:lnTo>
                      <a:pt x="155" y="47"/>
                    </a:lnTo>
                    <a:lnTo>
                      <a:pt x="155" y="47"/>
                    </a:lnTo>
                    <a:lnTo>
                      <a:pt x="155" y="47"/>
                    </a:lnTo>
                    <a:lnTo>
                      <a:pt x="155" y="48"/>
                    </a:lnTo>
                    <a:lnTo>
                      <a:pt x="156" y="49"/>
                    </a:lnTo>
                    <a:lnTo>
                      <a:pt x="156" y="49"/>
                    </a:lnTo>
                    <a:lnTo>
                      <a:pt x="157" y="50"/>
                    </a:lnTo>
                    <a:lnTo>
                      <a:pt x="159" y="49"/>
                    </a:lnTo>
                    <a:lnTo>
                      <a:pt x="159" y="49"/>
                    </a:lnTo>
                    <a:lnTo>
                      <a:pt x="159" y="46"/>
                    </a:lnTo>
                    <a:lnTo>
                      <a:pt x="159" y="42"/>
                    </a:lnTo>
                    <a:lnTo>
                      <a:pt x="159" y="42"/>
                    </a:lnTo>
                    <a:lnTo>
                      <a:pt x="160" y="36"/>
                    </a:lnTo>
                    <a:lnTo>
                      <a:pt x="160" y="36"/>
                    </a:lnTo>
                    <a:lnTo>
                      <a:pt x="161" y="34"/>
                    </a:lnTo>
                    <a:lnTo>
                      <a:pt x="161" y="33"/>
                    </a:lnTo>
                    <a:lnTo>
                      <a:pt x="161" y="32"/>
                    </a:lnTo>
                    <a:lnTo>
                      <a:pt x="161" y="32"/>
                    </a:lnTo>
                    <a:lnTo>
                      <a:pt x="159" y="31"/>
                    </a:lnTo>
                    <a:lnTo>
                      <a:pt x="156" y="30"/>
                    </a:lnTo>
                    <a:lnTo>
                      <a:pt x="156" y="30"/>
                    </a:lnTo>
                    <a:lnTo>
                      <a:pt x="155" y="30"/>
                    </a:lnTo>
                    <a:lnTo>
                      <a:pt x="154" y="29"/>
                    </a:lnTo>
                    <a:lnTo>
                      <a:pt x="155" y="26"/>
                    </a:lnTo>
                    <a:lnTo>
                      <a:pt x="155" y="26"/>
                    </a:lnTo>
                    <a:lnTo>
                      <a:pt x="155" y="23"/>
                    </a:lnTo>
                    <a:lnTo>
                      <a:pt x="154" y="21"/>
                    </a:lnTo>
                    <a:lnTo>
                      <a:pt x="152" y="19"/>
                    </a:lnTo>
                    <a:lnTo>
                      <a:pt x="152" y="19"/>
                    </a:lnTo>
                    <a:lnTo>
                      <a:pt x="151" y="18"/>
                    </a:lnTo>
                    <a:lnTo>
                      <a:pt x="150" y="17"/>
                    </a:lnTo>
                    <a:lnTo>
                      <a:pt x="151" y="15"/>
                    </a:lnTo>
                    <a:lnTo>
                      <a:pt x="151" y="15"/>
                    </a:lnTo>
                    <a:lnTo>
                      <a:pt x="150" y="14"/>
                    </a:lnTo>
                    <a:lnTo>
                      <a:pt x="148" y="13"/>
                    </a:lnTo>
                    <a:lnTo>
                      <a:pt x="145" y="13"/>
                    </a:lnTo>
                    <a:lnTo>
                      <a:pt x="145" y="13"/>
                    </a:lnTo>
                    <a:lnTo>
                      <a:pt x="144" y="11"/>
                    </a:lnTo>
                    <a:lnTo>
                      <a:pt x="143" y="9"/>
                    </a:lnTo>
                    <a:lnTo>
                      <a:pt x="143" y="9"/>
                    </a:lnTo>
                    <a:lnTo>
                      <a:pt x="143" y="8"/>
                    </a:lnTo>
                    <a:lnTo>
                      <a:pt x="142" y="7"/>
                    </a:lnTo>
                    <a:lnTo>
                      <a:pt x="140" y="5"/>
                    </a:lnTo>
                    <a:lnTo>
                      <a:pt x="140" y="5"/>
                    </a:lnTo>
                    <a:lnTo>
                      <a:pt x="139" y="3"/>
                    </a:lnTo>
                    <a:lnTo>
                      <a:pt x="137" y="2"/>
                    </a:lnTo>
                    <a:lnTo>
                      <a:pt x="134" y="0"/>
                    </a:lnTo>
                    <a:lnTo>
                      <a:pt x="134" y="0"/>
                    </a:lnTo>
                    <a:lnTo>
                      <a:pt x="133" y="0"/>
                    </a:lnTo>
                    <a:lnTo>
                      <a:pt x="132" y="0"/>
                    </a:lnTo>
                    <a:lnTo>
                      <a:pt x="128" y="2"/>
                    </a:lnTo>
                    <a:lnTo>
                      <a:pt x="128" y="2"/>
                    </a:lnTo>
                    <a:lnTo>
                      <a:pt x="127" y="3"/>
                    </a:lnTo>
                    <a:lnTo>
                      <a:pt x="125" y="3"/>
                    </a:lnTo>
                    <a:lnTo>
                      <a:pt x="121" y="2"/>
                    </a:lnTo>
                    <a:lnTo>
                      <a:pt x="121" y="2"/>
                    </a:lnTo>
                    <a:lnTo>
                      <a:pt x="119" y="3"/>
                    </a:lnTo>
                    <a:lnTo>
                      <a:pt x="117" y="4"/>
                    </a:lnTo>
                    <a:lnTo>
                      <a:pt x="113" y="6"/>
                    </a:lnTo>
                    <a:lnTo>
                      <a:pt x="113" y="6"/>
                    </a:lnTo>
                    <a:lnTo>
                      <a:pt x="111" y="7"/>
                    </a:lnTo>
                    <a:lnTo>
                      <a:pt x="109" y="9"/>
                    </a:lnTo>
                    <a:lnTo>
                      <a:pt x="109" y="9"/>
                    </a:lnTo>
                    <a:lnTo>
                      <a:pt x="104" y="10"/>
                    </a:lnTo>
                    <a:lnTo>
                      <a:pt x="104" y="10"/>
                    </a:lnTo>
                    <a:lnTo>
                      <a:pt x="103" y="10"/>
                    </a:lnTo>
                    <a:lnTo>
                      <a:pt x="102" y="9"/>
                    </a:lnTo>
                    <a:lnTo>
                      <a:pt x="101" y="7"/>
                    </a:lnTo>
                    <a:lnTo>
                      <a:pt x="101" y="7"/>
                    </a:lnTo>
                    <a:lnTo>
                      <a:pt x="101" y="7"/>
                    </a:lnTo>
                    <a:lnTo>
                      <a:pt x="100" y="8"/>
                    </a:lnTo>
                    <a:lnTo>
                      <a:pt x="97" y="10"/>
                    </a:lnTo>
                    <a:lnTo>
                      <a:pt x="97" y="10"/>
                    </a:lnTo>
                    <a:lnTo>
                      <a:pt x="94" y="13"/>
                    </a:lnTo>
                    <a:lnTo>
                      <a:pt x="90" y="14"/>
                    </a:lnTo>
                    <a:lnTo>
                      <a:pt x="90" y="14"/>
                    </a:lnTo>
                    <a:lnTo>
                      <a:pt x="87" y="14"/>
                    </a:lnTo>
                    <a:lnTo>
                      <a:pt x="86" y="16"/>
                    </a:lnTo>
                    <a:lnTo>
                      <a:pt x="86" y="16"/>
                    </a:lnTo>
                    <a:lnTo>
                      <a:pt x="86" y="17"/>
                    </a:lnTo>
                    <a:lnTo>
                      <a:pt x="85" y="17"/>
                    </a:lnTo>
                    <a:lnTo>
                      <a:pt x="84" y="16"/>
                    </a:lnTo>
                    <a:lnTo>
                      <a:pt x="84" y="16"/>
                    </a:lnTo>
                    <a:lnTo>
                      <a:pt x="82" y="16"/>
                    </a:lnTo>
                    <a:lnTo>
                      <a:pt x="81" y="17"/>
                    </a:lnTo>
                    <a:lnTo>
                      <a:pt x="81" y="17"/>
                    </a:lnTo>
                    <a:lnTo>
                      <a:pt x="82" y="18"/>
                    </a:lnTo>
                    <a:lnTo>
                      <a:pt x="83" y="19"/>
                    </a:lnTo>
                    <a:lnTo>
                      <a:pt x="83" y="20"/>
                    </a:lnTo>
                    <a:lnTo>
                      <a:pt x="83" y="20"/>
                    </a:lnTo>
                    <a:lnTo>
                      <a:pt x="82" y="21"/>
                    </a:lnTo>
                    <a:lnTo>
                      <a:pt x="81" y="22"/>
                    </a:lnTo>
                    <a:lnTo>
                      <a:pt x="77" y="24"/>
                    </a:lnTo>
                    <a:lnTo>
                      <a:pt x="77" y="24"/>
                    </a:lnTo>
                    <a:lnTo>
                      <a:pt x="76" y="25"/>
                    </a:lnTo>
                    <a:lnTo>
                      <a:pt x="75" y="28"/>
                    </a:lnTo>
                    <a:lnTo>
                      <a:pt x="75" y="28"/>
                    </a:lnTo>
                    <a:lnTo>
                      <a:pt x="72" y="29"/>
                    </a:lnTo>
                    <a:lnTo>
                      <a:pt x="70" y="30"/>
                    </a:lnTo>
                    <a:lnTo>
                      <a:pt x="64" y="30"/>
                    </a:lnTo>
                    <a:lnTo>
                      <a:pt x="64" y="30"/>
                    </a:lnTo>
                    <a:lnTo>
                      <a:pt x="63" y="31"/>
                    </a:lnTo>
                    <a:lnTo>
                      <a:pt x="63" y="32"/>
                    </a:lnTo>
                    <a:lnTo>
                      <a:pt x="62" y="35"/>
                    </a:lnTo>
                    <a:lnTo>
                      <a:pt x="62" y="35"/>
                    </a:lnTo>
                    <a:lnTo>
                      <a:pt x="61" y="36"/>
                    </a:lnTo>
                    <a:lnTo>
                      <a:pt x="59" y="36"/>
                    </a:lnTo>
                    <a:lnTo>
                      <a:pt x="56" y="35"/>
                    </a:lnTo>
                    <a:lnTo>
                      <a:pt x="56" y="35"/>
                    </a:lnTo>
                    <a:lnTo>
                      <a:pt x="49" y="34"/>
                    </a:lnTo>
                    <a:lnTo>
                      <a:pt x="49" y="34"/>
                    </a:lnTo>
                    <a:lnTo>
                      <a:pt x="47" y="34"/>
                    </a:lnTo>
                    <a:lnTo>
                      <a:pt x="46" y="35"/>
                    </a:lnTo>
                    <a:lnTo>
                      <a:pt x="46" y="37"/>
                    </a:lnTo>
                    <a:lnTo>
                      <a:pt x="46" y="38"/>
                    </a:lnTo>
                    <a:lnTo>
                      <a:pt x="46" y="38"/>
                    </a:lnTo>
                    <a:lnTo>
                      <a:pt x="42" y="41"/>
                    </a:lnTo>
                    <a:lnTo>
                      <a:pt x="42" y="41"/>
                    </a:lnTo>
                    <a:lnTo>
                      <a:pt x="40" y="44"/>
                    </a:lnTo>
                    <a:lnTo>
                      <a:pt x="39" y="45"/>
                    </a:lnTo>
                    <a:lnTo>
                      <a:pt x="39" y="45"/>
                    </a:lnTo>
                    <a:lnTo>
                      <a:pt x="39" y="46"/>
                    </a:lnTo>
                    <a:lnTo>
                      <a:pt x="40" y="47"/>
                    </a:lnTo>
                    <a:lnTo>
                      <a:pt x="40" y="48"/>
                    </a:lnTo>
                    <a:lnTo>
                      <a:pt x="39" y="50"/>
                    </a:lnTo>
                    <a:lnTo>
                      <a:pt x="39" y="50"/>
                    </a:lnTo>
                    <a:lnTo>
                      <a:pt x="36" y="51"/>
                    </a:lnTo>
                    <a:lnTo>
                      <a:pt x="29" y="53"/>
                    </a:lnTo>
                    <a:lnTo>
                      <a:pt x="18" y="55"/>
                    </a:lnTo>
                    <a:lnTo>
                      <a:pt x="18" y="55"/>
                    </a:lnTo>
                    <a:lnTo>
                      <a:pt x="16" y="56"/>
                    </a:lnTo>
                    <a:lnTo>
                      <a:pt x="14" y="55"/>
                    </a:lnTo>
                    <a:lnTo>
                      <a:pt x="11" y="53"/>
                    </a:lnTo>
                    <a:lnTo>
                      <a:pt x="11" y="53"/>
                    </a:lnTo>
                    <a:lnTo>
                      <a:pt x="11" y="52"/>
                    </a:lnTo>
                    <a:lnTo>
                      <a:pt x="11" y="51"/>
                    </a:lnTo>
                    <a:lnTo>
                      <a:pt x="11" y="50"/>
                    </a:lnTo>
                    <a:lnTo>
                      <a:pt x="11" y="50"/>
                    </a:lnTo>
                    <a:lnTo>
                      <a:pt x="11" y="50"/>
                    </a:lnTo>
                    <a:lnTo>
                      <a:pt x="7" y="49"/>
                    </a:lnTo>
                    <a:lnTo>
                      <a:pt x="7" y="49"/>
                    </a:lnTo>
                    <a:lnTo>
                      <a:pt x="6" y="62"/>
                    </a:lnTo>
                    <a:lnTo>
                      <a:pt x="6" y="62"/>
                    </a:lnTo>
                    <a:lnTo>
                      <a:pt x="6" y="71"/>
                    </a:lnTo>
                    <a:lnTo>
                      <a:pt x="5" y="77"/>
                    </a:lnTo>
                    <a:lnTo>
                      <a:pt x="3" y="79"/>
                    </a:lnTo>
                    <a:lnTo>
                      <a:pt x="3" y="79"/>
                    </a:lnTo>
                    <a:lnTo>
                      <a:pt x="0" y="80"/>
                    </a:lnTo>
                    <a:lnTo>
                      <a:pt x="0" y="81"/>
                    </a:lnTo>
                    <a:lnTo>
                      <a:pt x="2" y="85"/>
                    </a:lnTo>
                    <a:lnTo>
                      <a:pt x="2" y="85"/>
                    </a:lnTo>
                    <a:lnTo>
                      <a:pt x="4" y="87"/>
                    </a:lnTo>
                    <a:lnTo>
                      <a:pt x="6" y="88"/>
                    </a:lnTo>
                    <a:lnTo>
                      <a:pt x="10" y="90"/>
                    </a:lnTo>
                    <a:lnTo>
                      <a:pt x="13" y="92"/>
                    </a:lnTo>
                    <a:lnTo>
                      <a:pt x="13" y="92"/>
                    </a:lnTo>
                    <a:lnTo>
                      <a:pt x="22" y="101"/>
                    </a:lnTo>
                    <a:lnTo>
                      <a:pt x="22" y="101"/>
                    </a:lnTo>
                    <a:lnTo>
                      <a:pt x="23" y="103"/>
                    </a:lnTo>
                    <a:lnTo>
                      <a:pt x="23" y="106"/>
                    </a:lnTo>
                    <a:lnTo>
                      <a:pt x="23" y="106"/>
                    </a:lnTo>
                    <a:lnTo>
                      <a:pt x="24" y="110"/>
                    </a:lnTo>
                    <a:lnTo>
                      <a:pt x="25" y="113"/>
                    </a:lnTo>
                    <a:lnTo>
                      <a:pt x="25" y="113"/>
                    </a:lnTo>
                    <a:lnTo>
                      <a:pt x="26" y="114"/>
                    </a:lnTo>
                    <a:lnTo>
                      <a:pt x="28" y="115"/>
                    </a:lnTo>
                    <a:lnTo>
                      <a:pt x="31" y="115"/>
                    </a:lnTo>
                    <a:lnTo>
                      <a:pt x="36" y="115"/>
                    </a:lnTo>
                    <a:lnTo>
                      <a:pt x="39" y="115"/>
                    </a:lnTo>
                    <a:lnTo>
                      <a:pt x="39" y="115"/>
                    </a:lnTo>
                    <a:lnTo>
                      <a:pt x="41" y="115"/>
                    </a:lnTo>
                    <a:lnTo>
                      <a:pt x="43" y="112"/>
                    </a:lnTo>
                    <a:lnTo>
                      <a:pt x="46" y="108"/>
                    </a:lnTo>
                    <a:lnTo>
                      <a:pt x="46" y="108"/>
                    </a:lnTo>
                    <a:lnTo>
                      <a:pt x="50" y="104"/>
                    </a:lnTo>
                    <a:lnTo>
                      <a:pt x="53" y="103"/>
                    </a:lnTo>
                    <a:lnTo>
                      <a:pt x="55" y="103"/>
                    </a:lnTo>
                    <a:lnTo>
                      <a:pt x="55" y="103"/>
                    </a:lnTo>
                    <a:lnTo>
                      <a:pt x="58" y="103"/>
                    </a:lnTo>
                    <a:lnTo>
                      <a:pt x="60" y="103"/>
                    </a:lnTo>
                    <a:lnTo>
                      <a:pt x="64" y="102"/>
                    </a:lnTo>
                    <a:lnTo>
                      <a:pt x="64" y="102"/>
                    </a:lnTo>
                    <a:lnTo>
                      <a:pt x="67" y="102"/>
                    </a:lnTo>
                    <a:lnTo>
                      <a:pt x="67" y="103"/>
                    </a:lnTo>
                    <a:lnTo>
                      <a:pt x="69" y="106"/>
                    </a:lnTo>
                    <a:lnTo>
                      <a:pt x="70" y="114"/>
                    </a:lnTo>
                    <a:lnTo>
                      <a:pt x="70" y="114"/>
                    </a:lnTo>
                    <a:lnTo>
                      <a:pt x="69" y="116"/>
                    </a:lnTo>
                    <a:lnTo>
                      <a:pt x="69" y="117"/>
                    </a:lnTo>
                    <a:lnTo>
                      <a:pt x="68" y="118"/>
                    </a:lnTo>
                    <a:lnTo>
                      <a:pt x="67" y="120"/>
                    </a:lnTo>
                    <a:lnTo>
                      <a:pt x="67" y="120"/>
                    </a:lnTo>
                    <a:lnTo>
                      <a:pt x="67" y="123"/>
                    </a:lnTo>
                    <a:lnTo>
                      <a:pt x="67" y="127"/>
                    </a:lnTo>
                    <a:lnTo>
                      <a:pt x="67" y="127"/>
                    </a:lnTo>
                    <a:lnTo>
                      <a:pt x="68" y="131"/>
                    </a:lnTo>
                    <a:lnTo>
                      <a:pt x="69" y="135"/>
                    </a:lnTo>
                    <a:lnTo>
                      <a:pt x="70" y="141"/>
                    </a:lnTo>
                    <a:lnTo>
                      <a:pt x="71" y="145"/>
                    </a:lnTo>
                    <a:lnTo>
                      <a:pt x="71" y="145"/>
                    </a:lnTo>
                    <a:lnTo>
                      <a:pt x="70" y="154"/>
                    </a:lnTo>
                    <a:lnTo>
                      <a:pt x="70" y="157"/>
                    </a:lnTo>
                    <a:lnTo>
                      <a:pt x="69" y="158"/>
                    </a:lnTo>
                    <a:lnTo>
                      <a:pt x="69" y="158"/>
                    </a:lnTo>
                    <a:lnTo>
                      <a:pt x="65" y="160"/>
                    </a:lnTo>
                    <a:lnTo>
                      <a:pt x="62" y="161"/>
                    </a:lnTo>
                    <a:lnTo>
                      <a:pt x="61" y="163"/>
                    </a:lnTo>
                    <a:lnTo>
                      <a:pt x="61" y="163"/>
                    </a:lnTo>
                    <a:lnTo>
                      <a:pt x="59" y="165"/>
                    </a:lnTo>
                    <a:lnTo>
                      <a:pt x="56" y="166"/>
                    </a:lnTo>
                    <a:lnTo>
                      <a:pt x="51" y="167"/>
                    </a:lnTo>
                    <a:lnTo>
                      <a:pt x="51" y="167"/>
                    </a:lnTo>
                    <a:lnTo>
                      <a:pt x="49" y="168"/>
                    </a:lnTo>
                    <a:lnTo>
                      <a:pt x="48" y="167"/>
                    </a:lnTo>
                    <a:lnTo>
                      <a:pt x="48" y="166"/>
                    </a:lnTo>
                    <a:lnTo>
                      <a:pt x="48" y="166"/>
                    </a:lnTo>
                    <a:lnTo>
                      <a:pt x="47" y="164"/>
                    </a:lnTo>
                    <a:lnTo>
                      <a:pt x="46" y="164"/>
                    </a:lnTo>
                    <a:lnTo>
                      <a:pt x="42" y="163"/>
                    </a:lnTo>
                    <a:lnTo>
                      <a:pt x="42" y="163"/>
                    </a:lnTo>
                    <a:lnTo>
                      <a:pt x="40" y="162"/>
                    </a:lnTo>
                    <a:lnTo>
                      <a:pt x="37" y="160"/>
                    </a:lnTo>
                    <a:lnTo>
                      <a:pt x="31" y="157"/>
                    </a:lnTo>
                    <a:lnTo>
                      <a:pt x="31" y="157"/>
                    </a:lnTo>
                    <a:lnTo>
                      <a:pt x="30" y="157"/>
                    </a:lnTo>
                    <a:lnTo>
                      <a:pt x="29" y="158"/>
                    </a:lnTo>
                    <a:lnTo>
                      <a:pt x="28" y="161"/>
                    </a:lnTo>
                    <a:lnTo>
                      <a:pt x="25" y="168"/>
                    </a:lnTo>
                    <a:lnTo>
                      <a:pt x="25" y="168"/>
                    </a:lnTo>
                    <a:lnTo>
                      <a:pt x="25" y="172"/>
                    </a:lnTo>
                    <a:lnTo>
                      <a:pt x="24" y="176"/>
                    </a:lnTo>
                    <a:lnTo>
                      <a:pt x="24" y="181"/>
                    </a:lnTo>
                    <a:lnTo>
                      <a:pt x="23" y="185"/>
                    </a:lnTo>
                    <a:lnTo>
                      <a:pt x="23" y="185"/>
                    </a:lnTo>
                    <a:lnTo>
                      <a:pt x="23" y="189"/>
                    </a:lnTo>
                    <a:lnTo>
                      <a:pt x="23" y="193"/>
                    </a:lnTo>
                    <a:lnTo>
                      <a:pt x="25" y="198"/>
                    </a:lnTo>
                    <a:lnTo>
                      <a:pt x="25" y="198"/>
                    </a:lnTo>
                    <a:lnTo>
                      <a:pt x="26" y="200"/>
                    </a:lnTo>
                    <a:lnTo>
                      <a:pt x="27" y="201"/>
                    </a:lnTo>
                    <a:lnTo>
                      <a:pt x="32" y="204"/>
                    </a:lnTo>
                    <a:lnTo>
                      <a:pt x="32" y="204"/>
                    </a:lnTo>
                    <a:lnTo>
                      <a:pt x="42" y="208"/>
                    </a:lnTo>
                    <a:lnTo>
                      <a:pt x="52" y="212"/>
                    </a:lnTo>
                    <a:lnTo>
                      <a:pt x="52" y="212"/>
                    </a:lnTo>
                    <a:lnTo>
                      <a:pt x="54" y="212"/>
                    </a:lnTo>
                    <a:lnTo>
                      <a:pt x="55" y="213"/>
                    </a:lnTo>
                    <a:lnTo>
                      <a:pt x="55" y="217"/>
                    </a:lnTo>
                    <a:lnTo>
                      <a:pt x="55" y="217"/>
                    </a:lnTo>
                    <a:lnTo>
                      <a:pt x="56" y="218"/>
                    </a:lnTo>
                    <a:lnTo>
                      <a:pt x="57" y="219"/>
                    </a:lnTo>
                    <a:lnTo>
                      <a:pt x="61" y="222"/>
                    </a:lnTo>
                    <a:lnTo>
                      <a:pt x="61" y="222"/>
                    </a:lnTo>
                    <a:lnTo>
                      <a:pt x="63" y="223"/>
                    </a:lnTo>
                    <a:lnTo>
                      <a:pt x="67" y="223"/>
                    </a:lnTo>
                    <a:lnTo>
                      <a:pt x="72" y="222"/>
                    </a:lnTo>
                    <a:lnTo>
                      <a:pt x="72" y="222"/>
                    </a:lnTo>
                    <a:lnTo>
                      <a:pt x="73" y="223"/>
                    </a:lnTo>
                    <a:lnTo>
                      <a:pt x="74" y="226"/>
                    </a:lnTo>
                    <a:lnTo>
                      <a:pt x="75" y="232"/>
                    </a:lnTo>
                    <a:lnTo>
                      <a:pt x="75" y="232"/>
                    </a:lnTo>
                    <a:lnTo>
                      <a:pt x="76" y="234"/>
                    </a:lnTo>
                    <a:lnTo>
                      <a:pt x="77" y="234"/>
                    </a:lnTo>
                    <a:lnTo>
                      <a:pt x="81" y="230"/>
                    </a:lnTo>
                    <a:lnTo>
                      <a:pt x="81" y="230"/>
                    </a:lnTo>
                    <a:lnTo>
                      <a:pt x="84" y="226"/>
                    </a:lnTo>
                    <a:lnTo>
                      <a:pt x="86" y="225"/>
                    </a:lnTo>
                    <a:lnTo>
                      <a:pt x="89" y="224"/>
                    </a:lnTo>
                    <a:lnTo>
                      <a:pt x="89" y="224"/>
                    </a:lnTo>
                    <a:lnTo>
                      <a:pt x="92" y="224"/>
                    </a:lnTo>
                    <a:lnTo>
                      <a:pt x="95" y="223"/>
                    </a:lnTo>
                    <a:lnTo>
                      <a:pt x="102" y="221"/>
                    </a:lnTo>
                    <a:lnTo>
                      <a:pt x="102" y="221"/>
                    </a:lnTo>
                    <a:lnTo>
                      <a:pt x="105" y="222"/>
                    </a:lnTo>
                    <a:lnTo>
                      <a:pt x="107" y="224"/>
                    </a:lnTo>
                    <a:lnTo>
                      <a:pt x="111" y="229"/>
                    </a:lnTo>
                    <a:lnTo>
                      <a:pt x="111" y="229"/>
                    </a:lnTo>
                    <a:lnTo>
                      <a:pt x="112" y="231"/>
                    </a:lnTo>
                    <a:lnTo>
                      <a:pt x="112" y="234"/>
                    </a:lnTo>
                    <a:lnTo>
                      <a:pt x="110" y="236"/>
                    </a:lnTo>
                    <a:lnTo>
                      <a:pt x="108" y="238"/>
                    </a:lnTo>
                    <a:lnTo>
                      <a:pt x="108" y="238"/>
                    </a:lnTo>
                    <a:lnTo>
                      <a:pt x="108" y="239"/>
                    </a:lnTo>
                    <a:lnTo>
                      <a:pt x="108" y="240"/>
                    </a:lnTo>
                    <a:lnTo>
                      <a:pt x="110" y="242"/>
                    </a:lnTo>
                    <a:lnTo>
                      <a:pt x="115" y="245"/>
                    </a:lnTo>
                    <a:lnTo>
                      <a:pt x="115" y="245"/>
                    </a:lnTo>
                    <a:lnTo>
                      <a:pt x="117" y="246"/>
                    </a:lnTo>
                    <a:lnTo>
                      <a:pt x="119" y="247"/>
                    </a:lnTo>
                    <a:lnTo>
                      <a:pt x="122" y="248"/>
                    </a:lnTo>
                    <a:lnTo>
                      <a:pt x="124" y="250"/>
                    </a:lnTo>
                    <a:lnTo>
                      <a:pt x="124" y="250"/>
                    </a:lnTo>
                    <a:lnTo>
                      <a:pt x="124" y="252"/>
                    </a:lnTo>
                    <a:lnTo>
                      <a:pt x="123" y="253"/>
                    </a:lnTo>
                    <a:lnTo>
                      <a:pt x="121" y="254"/>
                    </a:lnTo>
                    <a:lnTo>
                      <a:pt x="120" y="256"/>
                    </a:lnTo>
                    <a:lnTo>
                      <a:pt x="120" y="256"/>
                    </a:lnTo>
                    <a:lnTo>
                      <a:pt x="120" y="259"/>
                    </a:lnTo>
                    <a:lnTo>
                      <a:pt x="121" y="261"/>
                    </a:lnTo>
                    <a:lnTo>
                      <a:pt x="124" y="263"/>
                    </a:lnTo>
                    <a:lnTo>
                      <a:pt x="126" y="264"/>
                    </a:lnTo>
                    <a:lnTo>
                      <a:pt x="126" y="264"/>
                    </a:lnTo>
                    <a:lnTo>
                      <a:pt x="129" y="264"/>
                    </a:lnTo>
                    <a:lnTo>
                      <a:pt x="132" y="263"/>
                    </a:lnTo>
                    <a:lnTo>
                      <a:pt x="135" y="261"/>
                    </a:lnTo>
                    <a:lnTo>
                      <a:pt x="135" y="261"/>
                    </a:lnTo>
                    <a:lnTo>
                      <a:pt x="137" y="260"/>
                    </a:lnTo>
                    <a:lnTo>
                      <a:pt x="142" y="260"/>
                    </a:lnTo>
                    <a:lnTo>
                      <a:pt x="152" y="261"/>
                    </a:lnTo>
                    <a:lnTo>
                      <a:pt x="152" y="261"/>
                    </a:lnTo>
                    <a:lnTo>
                      <a:pt x="154" y="262"/>
                    </a:lnTo>
                    <a:lnTo>
                      <a:pt x="154" y="266"/>
                    </a:lnTo>
                    <a:lnTo>
                      <a:pt x="154" y="269"/>
                    </a:lnTo>
                    <a:lnTo>
                      <a:pt x="153" y="272"/>
                    </a:lnTo>
                    <a:lnTo>
                      <a:pt x="153" y="272"/>
                    </a:lnTo>
                    <a:lnTo>
                      <a:pt x="153" y="273"/>
                    </a:lnTo>
                    <a:lnTo>
                      <a:pt x="155" y="274"/>
                    </a:lnTo>
                    <a:lnTo>
                      <a:pt x="160" y="273"/>
                    </a:lnTo>
                    <a:lnTo>
                      <a:pt x="172" y="271"/>
                    </a:lnTo>
                    <a:lnTo>
                      <a:pt x="172" y="271"/>
                    </a:lnTo>
                    <a:lnTo>
                      <a:pt x="174" y="272"/>
                    </a:lnTo>
                    <a:lnTo>
                      <a:pt x="174" y="273"/>
                    </a:lnTo>
                    <a:lnTo>
                      <a:pt x="174" y="275"/>
                    </a:lnTo>
                    <a:lnTo>
                      <a:pt x="175" y="277"/>
                    </a:lnTo>
                    <a:lnTo>
                      <a:pt x="175" y="277"/>
                    </a:lnTo>
                    <a:lnTo>
                      <a:pt x="181" y="280"/>
                    </a:lnTo>
                    <a:lnTo>
                      <a:pt x="188" y="283"/>
                    </a:lnTo>
                    <a:lnTo>
                      <a:pt x="188" y="283"/>
                    </a:lnTo>
                    <a:lnTo>
                      <a:pt x="189" y="285"/>
                    </a:lnTo>
                    <a:lnTo>
                      <a:pt x="190" y="286"/>
                    </a:lnTo>
                    <a:lnTo>
                      <a:pt x="190" y="290"/>
                    </a:lnTo>
                    <a:lnTo>
                      <a:pt x="190" y="290"/>
                    </a:lnTo>
                    <a:lnTo>
                      <a:pt x="192" y="293"/>
                    </a:lnTo>
                    <a:lnTo>
                      <a:pt x="195" y="295"/>
                    </a:lnTo>
                    <a:lnTo>
                      <a:pt x="195" y="295"/>
                    </a:lnTo>
                    <a:lnTo>
                      <a:pt x="195" y="296"/>
                    </a:lnTo>
                    <a:lnTo>
                      <a:pt x="195" y="299"/>
                    </a:lnTo>
                    <a:lnTo>
                      <a:pt x="191" y="304"/>
                    </a:lnTo>
                    <a:lnTo>
                      <a:pt x="191" y="304"/>
                    </a:lnTo>
                    <a:lnTo>
                      <a:pt x="189" y="306"/>
                    </a:lnTo>
                    <a:lnTo>
                      <a:pt x="186" y="309"/>
                    </a:lnTo>
                    <a:lnTo>
                      <a:pt x="183" y="311"/>
                    </a:lnTo>
                    <a:lnTo>
                      <a:pt x="181" y="313"/>
                    </a:lnTo>
                    <a:lnTo>
                      <a:pt x="181" y="313"/>
                    </a:lnTo>
                    <a:lnTo>
                      <a:pt x="182" y="315"/>
                    </a:lnTo>
                    <a:lnTo>
                      <a:pt x="183" y="317"/>
                    </a:lnTo>
                    <a:lnTo>
                      <a:pt x="186" y="320"/>
                    </a:lnTo>
                    <a:lnTo>
                      <a:pt x="187" y="322"/>
                    </a:lnTo>
                    <a:lnTo>
                      <a:pt x="187" y="322"/>
                    </a:lnTo>
                    <a:lnTo>
                      <a:pt x="188" y="327"/>
                    </a:lnTo>
                    <a:lnTo>
                      <a:pt x="189" y="330"/>
                    </a:lnTo>
                    <a:lnTo>
                      <a:pt x="191" y="333"/>
                    </a:lnTo>
                    <a:lnTo>
                      <a:pt x="191" y="333"/>
                    </a:lnTo>
                    <a:lnTo>
                      <a:pt x="193" y="335"/>
                    </a:lnTo>
                    <a:lnTo>
                      <a:pt x="196" y="334"/>
                    </a:lnTo>
                    <a:lnTo>
                      <a:pt x="197" y="332"/>
                    </a:lnTo>
                    <a:lnTo>
                      <a:pt x="197" y="332"/>
                    </a:lnTo>
                    <a:lnTo>
                      <a:pt x="198" y="333"/>
                    </a:lnTo>
                    <a:lnTo>
                      <a:pt x="202" y="335"/>
                    </a:lnTo>
                    <a:lnTo>
                      <a:pt x="202" y="335"/>
                    </a:lnTo>
                    <a:lnTo>
                      <a:pt x="204" y="335"/>
                    </a:lnTo>
                    <a:lnTo>
                      <a:pt x="206" y="335"/>
                    </a:lnTo>
                    <a:lnTo>
                      <a:pt x="208" y="334"/>
                    </a:lnTo>
                    <a:lnTo>
                      <a:pt x="211" y="335"/>
                    </a:lnTo>
                    <a:lnTo>
                      <a:pt x="211" y="335"/>
                    </a:lnTo>
                    <a:lnTo>
                      <a:pt x="219" y="338"/>
                    </a:lnTo>
                    <a:lnTo>
                      <a:pt x="225" y="341"/>
                    </a:lnTo>
                    <a:lnTo>
                      <a:pt x="225" y="341"/>
                    </a:lnTo>
                    <a:lnTo>
                      <a:pt x="225" y="342"/>
                    </a:lnTo>
                    <a:lnTo>
                      <a:pt x="225" y="344"/>
                    </a:lnTo>
                    <a:lnTo>
                      <a:pt x="224" y="347"/>
                    </a:lnTo>
                    <a:lnTo>
                      <a:pt x="223" y="349"/>
                    </a:lnTo>
                    <a:lnTo>
                      <a:pt x="223" y="349"/>
                    </a:lnTo>
                    <a:lnTo>
                      <a:pt x="222" y="355"/>
                    </a:lnTo>
                    <a:lnTo>
                      <a:pt x="222" y="357"/>
                    </a:lnTo>
                    <a:lnTo>
                      <a:pt x="223" y="361"/>
                    </a:lnTo>
                    <a:lnTo>
                      <a:pt x="223" y="361"/>
                    </a:lnTo>
                    <a:lnTo>
                      <a:pt x="224" y="362"/>
                    </a:lnTo>
                    <a:lnTo>
                      <a:pt x="227" y="362"/>
                    </a:lnTo>
                    <a:lnTo>
                      <a:pt x="230" y="361"/>
                    </a:lnTo>
                    <a:lnTo>
                      <a:pt x="230" y="361"/>
                    </a:lnTo>
                    <a:lnTo>
                      <a:pt x="233" y="361"/>
                    </a:lnTo>
                    <a:lnTo>
                      <a:pt x="234" y="362"/>
                    </a:lnTo>
                    <a:lnTo>
                      <a:pt x="235" y="364"/>
                    </a:lnTo>
                    <a:lnTo>
                      <a:pt x="235" y="364"/>
                    </a:lnTo>
                    <a:lnTo>
                      <a:pt x="236" y="366"/>
                    </a:lnTo>
                    <a:lnTo>
                      <a:pt x="238" y="368"/>
                    </a:lnTo>
                    <a:lnTo>
                      <a:pt x="238" y="368"/>
                    </a:lnTo>
                    <a:lnTo>
                      <a:pt x="241" y="370"/>
                    </a:lnTo>
                    <a:lnTo>
                      <a:pt x="243" y="372"/>
                    </a:lnTo>
                    <a:lnTo>
                      <a:pt x="243" y="372"/>
                    </a:lnTo>
                    <a:lnTo>
                      <a:pt x="244" y="373"/>
                    </a:lnTo>
                    <a:lnTo>
                      <a:pt x="247" y="373"/>
                    </a:lnTo>
                    <a:lnTo>
                      <a:pt x="252" y="373"/>
                    </a:lnTo>
                    <a:lnTo>
                      <a:pt x="252" y="373"/>
                    </a:lnTo>
                    <a:lnTo>
                      <a:pt x="253" y="373"/>
                    </a:lnTo>
                    <a:lnTo>
                      <a:pt x="255" y="373"/>
                    </a:lnTo>
                    <a:lnTo>
                      <a:pt x="256" y="371"/>
                    </a:lnTo>
                    <a:lnTo>
                      <a:pt x="256" y="371"/>
                    </a:lnTo>
                    <a:lnTo>
                      <a:pt x="257" y="370"/>
                    </a:lnTo>
                    <a:lnTo>
                      <a:pt x="257" y="368"/>
                    </a:lnTo>
                    <a:lnTo>
                      <a:pt x="256" y="364"/>
                    </a:lnTo>
                    <a:lnTo>
                      <a:pt x="256" y="364"/>
                    </a:lnTo>
                    <a:lnTo>
                      <a:pt x="256" y="363"/>
                    </a:lnTo>
                    <a:lnTo>
                      <a:pt x="255" y="363"/>
                    </a:lnTo>
                    <a:lnTo>
                      <a:pt x="253" y="363"/>
                    </a:lnTo>
                    <a:lnTo>
                      <a:pt x="251" y="364"/>
                    </a:lnTo>
                    <a:lnTo>
                      <a:pt x="250" y="363"/>
                    </a:lnTo>
                    <a:lnTo>
                      <a:pt x="249" y="362"/>
                    </a:lnTo>
                    <a:lnTo>
                      <a:pt x="249" y="362"/>
                    </a:lnTo>
                    <a:lnTo>
                      <a:pt x="249" y="361"/>
                    </a:lnTo>
                    <a:lnTo>
                      <a:pt x="249" y="359"/>
                    </a:lnTo>
                    <a:lnTo>
                      <a:pt x="251" y="357"/>
                    </a:lnTo>
                    <a:lnTo>
                      <a:pt x="255" y="354"/>
                    </a:lnTo>
                    <a:lnTo>
                      <a:pt x="255" y="354"/>
                    </a:lnTo>
                    <a:lnTo>
                      <a:pt x="256" y="354"/>
                    </a:lnTo>
                    <a:lnTo>
                      <a:pt x="255" y="353"/>
                    </a:lnTo>
                    <a:lnTo>
                      <a:pt x="252" y="349"/>
                    </a:lnTo>
                    <a:lnTo>
                      <a:pt x="252" y="349"/>
                    </a:lnTo>
                    <a:lnTo>
                      <a:pt x="252" y="348"/>
                    </a:lnTo>
                    <a:lnTo>
                      <a:pt x="254" y="347"/>
                    </a:lnTo>
                    <a:lnTo>
                      <a:pt x="257" y="347"/>
                    </a:lnTo>
                    <a:lnTo>
                      <a:pt x="257" y="347"/>
                    </a:lnTo>
                    <a:lnTo>
                      <a:pt x="260" y="348"/>
                    </a:lnTo>
                    <a:lnTo>
                      <a:pt x="261" y="350"/>
                    </a:lnTo>
                    <a:lnTo>
                      <a:pt x="261" y="350"/>
                    </a:lnTo>
                    <a:lnTo>
                      <a:pt x="263" y="350"/>
                    </a:lnTo>
                    <a:lnTo>
                      <a:pt x="264" y="350"/>
                    </a:lnTo>
                    <a:lnTo>
                      <a:pt x="268" y="349"/>
                    </a:lnTo>
                    <a:lnTo>
                      <a:pt x="268" y="349"/>
                    </a:lnTo>
                    <a:lnTo>
                      <a:pt x="269" y="349"/>
                    </a:lnTo>
                    <a:lnTo>
                      <a:pt x="270" y="349"/>
                    </a:lnTo>
                    <a:lnTo>
                      <a:pt x="270" y="352"/>
                    </a:lnTo>
                    <a:lnTo>
                      <a:pt x="269" y="358"/>
                    </a:lnTo>
                    <a:lnTo>
                      <a:pt x="269" y="358"/>
                    </a:lnTo>
                    <a:lnTo>
                      <a:pt x="268" y="361"/>
                    </a:lnTo>
                    <a:lnTo>
                      <a:pt x="267" y="363"/>
                    </a:lnTo>
                    <a:lnTo>
                      <a:pt x="265" y="365"/>
                    </a:lnTo>
                    <a:lnTo>
                      <a:pt x="265" y="366"/>
                    </a:lnTo>
                    <a:lnTo>
                      <a:pt x="265" y="366"/>
                    </a:lnTo>
                    <a:lnTo>
                      <a:pt x="267" y="366"/>
                    </a:lnTo>
                    <a:lnTo>
                      <a:pt x="271" y="367"/>
                    </a:lnTo>
                    <a:lnTo>
                      <a:pt x="276" y="367"/>
                    </a:lnTo>
                    <a:lnTo>
                      <a:pt x="280" y="368"/>
                    </a:lnTo>
                    <a:lnTo>
                      <a:pt x="280" y="368"/>
                    </a:lnTo>
                    <a:lnTo>
                      <a:pt x="282" y="369"/>
                    </a:lnTo>
                    <a:lnTo>
                      <a:pt x="283" y="371"/>
                    </a:lnTo>
                    <a:lnTo>
                      <a:pt x="283" y="374"/>
                    </a:lnTo>
                    <a:lnTo>
                      <a:pt x="283" y="374"/>
                    </a:lnTo>
                    <a:lnTo>
                      <a:pt x="283" y="375"/>
                    </a:lnTo>
                    <a:lnTo>
                      <a:pt x="286" y="377"/>
                    </a:lnTo>
                    <a:lnTo>
                      <a:pt x="292" y="380"/>
                    </a:lnTo>
                    <a:lnTo>
                      <a:pt x="292" y="380"/>
                    </a:lnTo>
                    <a:lnTo>
                      <a:pt x="293" y="382"/>
                    </a:lnTo>
                    <a:lnTo>
                      <a:pt x="292" y="384"/>
                    </a:lnTo>
                    <a:lnTo>
                      <a:pt x="291" y="386"/>
                    </a:lnTo>
                    <a:lnTo>
                      <a:pt x="289" y="389"/>
                    </a:lnTo>
                    <a:lnTo>
                      <a:pt x="289" y="389"/>
                    </a:lnTo>
                    <a:lnTo>
                      <a:pt x="291" y="396"/>
                    </a:lnTo>
                    <a:lnTo>
                      <a:pt x="292" y="399"/>
                    </a:lnTo>
                    <a:lnTo>
                      <a:pt x="294" y="401"/>
                    </a:lnTo>
                    <a:lnTo>
                      <a:pt x="294" y="401"/>
                    </a:lnTo>
                    <a:lnTo>
                      <a:pt x="298" y="403"/>
                    </a:lnTo>
                    <a:lnTo>
                      <a:pt x="300" y="405"/>
                    </a:lnTo>
                    <a:lnTo>
                      <a:pt x="302" y="408"/>
                    </a:lnTo>
                    <a:lnTo>
                      <a:pt x="302" y="408"/>
                    </a:lnTo>
                    <a:lnTo>
                      <a:pt x="304" y="410"/>
                    </a:lnTo>
                    <a:lnTo>
                      <a:pt x="307" y="413"/>
                    </a:lnTo>
                    <a:lnTo>
                      <a:pt x="310" y="417"/>
                    </a:lnTo>
                    <a:lnTo>
                      <a:pt x="312" y="420"/>
                    </a:lnTo>
                    <a:lnTo>
                      <a:pt x="312" y="420"/>
                    </a:lnTo>
                    <a:lnTo>
                      <a:pt x="313" y="425"/>
                    </a:lnTo>
                    <a:lnTo>
                      <a:pt x="311" y="428"/>
                    </a:lnTo>
                    <a:lnTo>
                      <a:pt x="307" y="433"/>
                    </a:lnTo>
                    <a:lnTo>
                      <a:pt x="307" y="433"/>
                    </a:lnTo>
                    <a:lnTo>
                      <a:pt x="307" y="433"/>
                    </a:lnTo>
                    <a:lnTo>
                      <a:pt x="308" y="437"/>
                    </a:lnTo>
                    <a:lnTo>
                      <a:pt x="308" y="440"/>
                    </a:lnTo>
                    <a:lnTo>
                      <a:pt x="309" y="442"/>
                    </a:lnTo>
                    <a:lnTo>
                      <a:pt x="309" y="44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7" name="フリーフォーム 66">
                <a:extLst>
                  <a:ext uri="{FF2B5EF4-FFF2-40B4-BE49-F238E27FC236}">
                    <a16:creationId xmlns:a16="http://schemas.microsoft.com/office/drawing/2014/main" id="{00000000-0008-0000-0000-00008F050000}"/>
                  </a:ext>
                </a:extLst>
              </p:cNvPr>
              <p:cNvSpPr>
                <a:spLocks/>
              </p:cNvSpPr>
              <p:nvPr/>
            </p:nvSpPr>
            <p:spPr bwMode="auto">
              <a:xfrm>
                <a:off x="292" y="710"/>
                <a:ext cx="27" cy="44"/>
              </a:xfrm>
              <a:custGeom>
                <a:avLst/>
                <a:gdLst>
                  <a:gd name="T0" fmla="*/ 228 w 243"/>
                  <a:gd name="T1" fmla="*/ 111 h 395"/>
                  <a:gd name="T2" fmla="*/ 220 w 243"/>
                  <a:gd name="T3" fmla="*/ 102 h 395"/>
                  <a:gd name="T4" fmla="*/ 208 w 243"/>
                  <a:gd name="T5" fmla="*/ 98 h 395"/>
                  <a:gd name="T6" fmla="*/ 186 w 243"/>
                  <a:gd name="T7" fmla="*/ 93 h 395"/>
                  <a:gd name="T8" fmla="*/ 187 w 243"/>
                  <a:gd name="T9" fmla="*/ 64 h 395"/>
                  <a:gd name="T10" fmla="*/ 192 w 243"/>
                  <a:gd name="T11" fmla="*/ 44 h 395"/>
                  <a:gd name="T12" fmla="*/ 185 w 243"/>
                  <a:gd name="T13" fmla="*/ 32 h 395"/>
                  <a:gd name="T14" fmla="*/ 179 w 243"/>
                  <a:gd name="T15" fmla="*/ 19 h 395"/>
                  <a:gd name="T16" fmla="*/ 168 w 243"/>
                  <a:gd name="T17" fmla="*/ 30 h 395"/>
                  <a:gd name="T18" fmla="*/ 154 w 243"/>
                  <a:gd name="T19" fmla="*/ 18 h 395"/>
                  <a:gd name="T20" fmla="*/ 140 w 243"/>
                  <a:gd name="T21" fmla="*/ 18 h 395"/>
                  <a:gd name="T22" fmla="*/ 132 w 243"/>
                  <a:gd name="T23" fmla="*/ 15 h 395"/>
                  <a:gd name="T24" fmla="*/ 115 w 243"/>
                  <a:gd name="T25" fmla="*/ 33 h 395"/>
                  <a:gd name="T26" fmla="*/ 90 w 243"/>
                  <a:gd name="T27" fmla="*/ 25 h 395"/>
                  <a:gd name="T28" fmla="*/ 72 w 243"/>
                  <a:gd name="T29" fmla="*/ 14 h 395"/>
                  <a:gd name="T30" fmla="*/ 64 w 243"/>
                  <a:gd name="T31" fmla="*/ 3 h 395"/>
                  <a:gd name="T32" fmla="*/ 58 w 243"/>
                  <a:gd name="T33" fmla="*/ 14 h 395"/>
                  <a:gd name="T34" fmla="*/ 47 w 243"/>
                  <a:gd name="T35" fmla="*/ 35 h 395"/>
                  <a:gd name="T36" fmla="*/ 41 w 243"/>
                  <a:gd name="T37" fmla="*/ 69 h 395"/>
                  <a:gd name="T38" fmla="*/ 47 w 243"/>
                  <a:gd name="T39" fmla="*/ 84 h 395"/>
                  <a:gd name="T40" fmla="*/ 45 w 243"/>
                  <a:gd name="T41" fmla="*/ 111 h 395"/>
                  <a:gd name="T42" fmla="*/ 48 w 243"/>
                  <a:gd name="T43" fmla="*/ 161 h 395"/>
                  <a:gd name="T44" fmla="*/ 42 w 243"/>
                  <a:gd name="T45" fmla="*/ 182 h 395"/>
                  <a:gd name="T46" fmla="*/ 51 w 243"/>
                  <a:gd name="T47" fmla="*/ 217 h 395"/>
                  <a:gd name="T48" fmla="*/ 66 w 243"/>
                  <a:gd name="T49" fmla="*/ 236 h 395"/>
                  <a:gd name="T50" fmla="*/ 45 w 243"/>
                  <a:gd name="T51" fmla="*/ 240 h 395"/>
                  <a:gd name="T52" fmla="*/ 36 w 243"/>
                  <a:gd name="T53" fmla="*/ 253 h 395"/>
                  <a:gd name="T54" fmla="*/ 13 w 243"/>
                  <a:gd name="T55" fmla="*/ 280 h 395"/>
                  <a:gd name="T56" fmla="*/ 5 w 243"/>
                  <a:gd name="T57" fmla="*/ 308 h 395"/>
                  <a:gd name="T58" fmla="*/ 18 w 243"/>
                  <a:gd name="T59" fmla="*/ 325 h 395"/>
                  <a:gd name="T60" fmla="*/ 34 w 243"/>
                  <a:gd name="T61" fmla="*/ 344 h 395"/>
                  <a:gd name="T62" fmla="*/ 24 w 243"/>
                  <a:gd name="T63" fmla="*/ 377 h 395"/>
                  <a:gd name="T64" fmla="*/ 35 w 243"/>
                  <a:gd name="T65" fmla="*/ 386 h 395"/>
                  <a:gd name="T66" fmla="*/ 63 w 243"/>
                  <a:gd name="T67" fmla="*/ 377 h 395"/>
                  <a:gd name="T68" fmla="*/ 92 w 243"/>
                  <a:gd name="T69" fmla="*/ 379 h 395"/>
                  <a:gd name="T70" fmla="*/ 109 w 243"/>
                  <a:gd name="T71" fmla="*/ 380 h 395"/>
                  <a:gd name="T72" fmla="*/ 113 w 243"/>
                  <a:gd name="T73" fmla="*/ 393 h 395"/>
                  <a:gd name="T74" fmla="*/ 121 w 243"/>
                  <a:gd name="T75" fmla="*/ 385 h 395"/>
                  <a:gd name="T76" fmla="*/ 112 w 243"/>
                  <a:gd name="T77" fmla="*/ 381 h 395"/>
                  <a:gd name="T78" fmla="*/ 119 w 243"/>
                  <a:gd name="T79" fmla="*/ 369 h 395"/>
                  <a:gd name="T80" fmla="*/ 126 w 243"/>
                  <a:gd name="T81" fmla="*/ 370 h 395"/>
                  <a:gd name="T82" fmla="*/ 125 w 243"/>
                  <a:gd name="T83" fmla="*/ 356 h 395"/>
                  <a:gd name="T84" fmla="*/ 132 w 243"/>
                  <a:gd name="T85" fmla="*/ 349 h 395"/>
                  <a:gd name="T86" fmla="*/ 144 w 243"/>
                  <a:gd name="T87" fmla="*/ 345 h 395"/>
                  <a:gd name="T88" fmla="*/ 161 w 243"/>
                  <a:gd name="T89" fmla="*/ 332 h 395"/>
                  <a:gd name="T90" fmla="*/ 169 w 243"/>
                  <a:gd name="T91" fmla="*/ 321 h 395"/>
                  <a:gd name="T92" fmla="*/ 177 w 243"/>
                  <a:gd name="T93" fmla="*/ 321 h 395"/>
                  <a:gd name="T94" fmla="*/ 197 w 243"/>
                  <a:gd name="T95" fmla="*/ 324 h 395"/>
                  <a:gd name="T96" fmla="*/ 195 w 243"/>
                  <a:gd name="T97" fmla="*/ 308 h 395"/>
                  <a:gd name="T98" fmla="*/ 204 w 243"/>
                  <a:gd name="T99" fmla="*/ 301 h 395"/>
                  <a:gd name="T100" fmla="*/ 197 w 243"/>
                  <a:gd name="T101" fmla="*/ 285 h 395"/>
                  <a:gd name="T102" fmla="*/ 200 w 243"/>
                  <a:gd name="T103" fmla="*/ 270 h 395"/>
                  <a:gd name="T104" fmla="*/ 194 w 243"/>
                  <a:gd name="T105" fmla="*/ 254 h 395"/>
                  <a:gd name="T106" fmla="*/ 202 w 243"/>
                  <a:gd name="T107" fmla="*/ 239 h 395"/>
                  <a:gd name="T108" fmla="*/ 205 w 243"/>
                  <a:gd name="T109" fmla="*/ 224 h 395"/>
                  <a:gd name="T110" fmla="*/ 197 w 243"/>
                  <a:gd name="T111" fmla="*/ 205 h 395"/>
                  <a:gd name="T112" fmla="*/ 198 w 243"/>
                  <a:gd name="T113" fmla="*/ 191 h 395"/>
                  <a:gd name="T114" fmla="*/ 190 w 243"/>
                  <a:gd name="T115" fmla="*/ 160 h 395"/>
                  <a:gd name="T116" fmla="*/ 202 w 243"/>
                  <a:gd name="T117" fmla="*/ 146 h 395"/>
                  <a:gd name="T118" fmla="*/ 222 w 243"/>
                  <a:gd name="T119" fmla="*/ 145 h 395"/>
                  <a:gd name="T120" fmla="*/ 236 w 243"/>
                  <a:gd name="T121" fmla="*/ 143 h 395"/>
                  <a:gd name="T122" fmla="*/ 243 w 243"/>
                  <a:gd name="T123" fmla="*/ 12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395">
                    <a:moveTo>
                      <a:pt x="239" y="114"/>
                    </a:moveTo>
                    <a:lnTo>
                      <a:pt x="239" y="114"/>
                    </a:lnTo>
                    <a:lnTo>
                      <a:pt x="240" y="113"/>
                    </a:lnTo>
                    <a:lnTo>
                      <a:pt x="239" y="112"/>
                    </a:lnTo>
                    <a:lnTo>
                      <a:pt x="238" y="109"/>
                    </a:lnTo>
                    <a:lnTo>
                      <a:pt x="238" y="109"/>
                    </a:lnTo>
                    <a:lnTo>
                      <a:pt x="238" y="108"/>
                    </a:lnTo>
                    <a:lnTo>
                      <a:pt x="237" y="108"/>
                    </a:lnTo>
                    <a:lnTo>
                      <a:pt x="234" y="109"/>
                    </a:lnTo>
                    <a:lnTo>
                      <a:pt x="228" y="111"/>
                    </a:lnTo>
                    <a:lnTo>
                      <a:pt x="228" y="111"/>
                    </a:lnTo>
                    <a:lnTo>
                      <a:pt x="226" y="113"/>
                    </a:lnTo>
                    <a:lnTo>
                      <a:pt x="224" y="113"/>
                    </a:lnTo>
                    <a:lnTo>
                      <a:pt x="224" y="113"/>
                    </a:lnTo>
                    <a:lnTo>
                      <a:pt x="222" y="113"/>
                    </a:lnTo>
                    <a:lnTo>
                      <a:pt x="222" y="111"/>
                    </a:lnTo>
                    <a:lnTo>
                      <a:pt x="221" y="107"/>
                    </a:lnTo>
                    <a:lnTo>
                      <a:pt x="221" y="107"/>
                    </a:lnTo>
                    <a:lnTo>
                      <a:pt x="220" y="104"/>
                    </a:lnTo>
                    <a:lnTo>
                      <a:pt x="220" y="102"/>
                    </a:lnTo>
                    <a:lnTo>
                      <a:pt x="218" y="97"/>
                    </a:lnTo>
                    <a:lnTo>
                      <a:pt x="218" y="97"/>
                    </a:lnTo>
                    <a:lnTo>
                      <a:pt x="218" y="95"/>
                    </a:lnTo>
                    <a:lnTo>
                      <a:pt x="217" y="95"/>
                    </a:lnTo>
                    <a:lnTo>
                      <a:pt x="216" y="96"/>
                    </a:lnTo>
                    <a:lnTo>
                      <a:pt x="215" y="97"/>
                    </a:lnTo>
                    <a:lnTo>
                      <a:pt x="215" y="97"/>
                    </a:lnTo>
                    <a:lnTo>
                      <a:pt x="212" y="97"/>
                    </a:lnTo>
                    <a:lnTo>
                      <a:pt x="208" y="98"/>
                    </a:lnTo>
                    <a:lnTo>
                      <a:pt x="208" y="98"/>
                    </a:lnTo>
                    <a:lnTo>
                      <a:pt x="202" y="101"/>
                    </a:lnTo>
                    <a:lnTo>
                      <a:pt x="202" y="101"/>
                    </a:lnTo>
                    <a:lnTo>
                      <a:pt x="201" y="99"/>
                    </a:lnTo>
                    <a:lnTo>
                      <a:pt x="201" y="99"/>
                    </a:lnTo>
                    <a:lnTo>
                      <a:pt x="200" y="98"/>
                    </a:lnTo>
                    <a:lnTo>
                      <a:pt x="197" y="97"/>
                    </a:lnTo>
                    <a:lnTo>
                      <a:pt x="191" y="95"/>
                    </a:lnTo>
                    <a:lnTo>
                      <a:pt x="191" y="95"/>
                    </a:lnTo>
                    <a:lnTo>
                      <a:pt x="188" y="94"/>
                    </a:lnTo>
                    <a:lnTo>
                      <a:pt x="186" y="93"/>
                    </a:lnTo>
                    <a:lnTo>
                      <a:pt x="184" y="89"/>
                    </a:lnTo>
                    <a:lnTo>
                      <a:pt x="184" y="89"/>
                    </a:lnTo>
                    <a:lnTo>
                      <a:pt x="182" y="84"/>
                    </a:lnTo>
                    <a:lnTo>
                      <a:pt x="181" y="81"/>
                    </a:lnTo>
                    <a:lnTo>
                      <a:pt x="181" y="81"/>
                    </a:lnTo>
                    <a:lnTo>
                      <a:pt x="181" y="78"/>
                    </a:lnTo>
                    <a:lnTo>
                      <a:pt x="183" y="74"/>
                    </a:lnTo>
                    <a:lnTo>
                      <a:pt x="183" y="74"/>
                    </a:lnTo>
                    <a:lnTo>
                      <a:pt x="185" y="69"/>
                    </a:lnTo>
                    <a:lnTo>
                      <a:pt x="187" y="64"/>
                    </a:lnTo>
                    <a:lnTo>
                      <a:pt x="187" y="64"/>
                    </a:lnTo>
                    <a:lnTo>
                      <a:pt x="187" y="61"/>
                    </a:lnTo>
                    <a:lnTo>
                      <a:pt x="186" y="59"/>
                    </a:lnTo>
                    <a:lnTo>
                      <a:pt x="185" y="55"/>
                    </a:lnTo>
                    <a:lnTo>
                      <a:pt x="185" y="55"/>
                    </a:lnTo>
                    <a:lnTo>
                      <a:pt x="186" y="54"/>
                    </a:lnTo>
                    <a:lnTo>
                      <a:pt x="189" y="52"/>
                    </a:lnTo>
                    <a:lnTo>
                      <a:pt x="189" y="52"/>
                    </a:lnTo>
                    <a:lnTo>
                      <a:pt x="191" y="48"/>
                    </a:lnTo>
                    <a:lnTo>
                      <a:pt x="192" y="44"/>
                    </a:lnTo>
                    <a:lnTo>
                      <a:pt x="192" y="44"/>
                    </a:lnTo>
                    <a:lnTo>
                      <a:pt x="191" y="40"/>
                    </a:lnTo>
                    <a:lnTo>
                      <a:pt x="190" y="38"/>
                    </a:lnTo>
                    <a:lnTo>
                      <a:pt x="189" y="38"/>
                    </a:lnTo>
                    <a:lnTo>
                      <a:pt x="189" y="38"/>
                    </a:lnTo>
                    <a:lnTo>
                      <a:pt x="183" y="35"/>
                    </a:lnTo>
                    <a:lnTo>
                      <a:pt x="183" y="35"/>
                    </a:lnTo>
                    <a:lnTo>
                      <a:pt x="182" y="34"/>
                    </a:lnTo>
                    <a:lnTo>
                      <a:pt x="183" y="33"/>
                    </a:lnTo>
                    <a:lnTo>
                      <a:pt x="185" y="32"/>
                    </a:lnTo>
                    <a:lnTo>
                      <a:pt x="185" y="32"/>
                    </a:lnTo>
                    <a:lnTo>
                      <a:pt x="186" y="31"/>
                    </a:lnTo>
                    <a:lnTo>
                      <a:pt x="186" y="30"/>
                    </a:lnTo>
                    <a:lnTo>
                      <a:pt x="185" y="26"/>
                    </a:lnTo>
                    <a:lnTo>
                      <a:pt x="185" y="26"/>
                    </a:lnTo>
                    <a:lnTo>
                      <a:pt x="183" y="19"/>
                    </a:lnTo>
                    <a:lnTo>
                      <a:pt x="183" y="19"/>
                    </a:lnTo>
                    <a:lnTo>
                      <a:pt x="180" y="18"/>
                    </a:lnTo>
                    <a:lnTo>
                      <a:pt x="180" y="18"/>
                    </a:lnTo>
                    <a:lnTo>
                      <a:pt x="179" y="19"/>
                    </a:lnTo>
                    <a:lnTo>
                      <a:pt x="177" y="20"/>
                    </a:lnTo>
                    <a:lnTo>
                      <a:pt x="176" y="25"/>
                    </a:lnTo>
                    <a:lnTo>
                      <a:pt x="176" y="25"/>
                    </a:lnTo>
                    <a:lnTo>
                      <a:pt x="174" y="28"/>
                    </a:lnTo>
                    <a:lnTo>
                      <a:pt x="172" y="32"/>
                    </a:lnTo>
                    <a:lnTo>
                      <a:pt x="172" y="32"/>
                    </a:lnTo>
                    <a:lnTo>
                      <a:pt x="172" y="33"/>
                    </a:lnTo>
                    <a:lnTo>
                      <a:pt x="171" y="32"/>
                    </a:lnTo>
                    <a:lnTo>
                      <a:pt x="168" y="30"/>
                    </a:lnTo>
                    <a:lnTo>
                      <a:pt x="168" y="30"/>
                    </a:lnTo>
                    <a:lnTo>
                      <a:pt x="166" y="30"/>
                    </a:lnTo>
                    <a:lnTo>
                      <a:pt x="162" y="30"/>
                    </a:lnTo>
                    <a:lnTo>
                      <a:pt x="162" y="30"/>
                    </a:lnTo>
                    <a:lnTo>
                      <a:pt x="160" y="30"/>
                    </a:lnTo>
                    <a:lnTo>
                      <a:pt x="159" y="28"/>
                    </a:lnTo>
                    <a:lnTo>
                      <a:pt x="158" y="23"/>
                    </a:lnTo>
                    <a:lnTo>
                      <a:pt x="158" y="23"/>
                    </a:lnTo>
                    <a:lnTo>
                      <a:pt x="157" y="21"/>
                    </a:lnTo>
                    <a:lnTo>
                      <a:pt x="156" y="19"/>
                    </a:lnTo>
                    <a:lnTo>
                      <a:pt x="154" y="18"/>
                    </a:lnTo>
                    <a:lnTo>
                      <a:pt x="151" y="17"/>
                    </a:lnTo>
                    <a:lnTo>
                      <a:pt x="151" y="17"/>
                    </a:lnTo>
                    <a:lnTo>
                      <a:pt x="150" y="17"/>
                    </a:lnTo>
                    <a:lnTo>
                      <a:pt x="148" y="16"/>
                    </a:lnTo>
                    <a:lnTo>
                      <a:pt x="147" y="14"/>
                    </a:lnTo>
                    <a:lnTo>
                      <a:pt x="147" y="14"/>
                    </a:lnTo>
                    <a:lnTo>
                      <a:pt x="147" y="14"/>
                    </a:lnTo>
                    <a:lnTo>
                      <a:pt x="144" y="15"/>
                    </a:lnTo>
                    <a:lnTo>
                      <a:pt x="140" y="18"/>
                    </a:lnTo>
                    <a:lnTo>
                      <a:pt x="140" y="18"/>
                    </a:lnTo>
                    <a:lnTo>
                      <a:pt x="139" y="18"/>
                    </a:lnTo>
                    <a:lnTo>
                      <a:pt x="136" y="18"/>
                    </a:lnTo>
                    <a:lnTo>
                      <a:pt x="136" y="18"/>
                    </a:lnTo>
                    <a:lnTo>
                      <a:pt x="135" y="16"/>
                    </a:lnTo>
                    <a:lnTo>
                      <a:pt x="136" y="14"/>
                    </a:lnTo>
                    <a:lnTo>
                      <a:pt x="136" y="10"/>
                    </a:lnTo>
                    <a:lnTo>
                      <a:pt x="136" y="10"/>
                    </a:lnTo>
                    <a:lnTo>
                      <a:pt x="136" y="10"/>
                    </a:lnTo>
                    <a:lnTo>
                      <a:pt x="135" y="11"/>
                    </a:lnTo>
                    <a:lnTo>
                      <a:pt x="132" y="15"/>
                    </a:lnTo>
                    <a:lnTo>
                      <a:pt x="126" y="22"/>
                    </a:lnTo>
                    <a:lnTo>
                      <a:pt x="126" y="22"/>
                    </a:lnTo>
                    <a:lnTo>
                      <a:pt x="125" y="25"/>
                    </a:lnTo>
                    <a:lnTo>
                      <a:pt x="124" y="28"/>
                    </a:lnTo>
                    <a:lnTo>
                      <a:pt x="123" y="31"/>
                    </a:lnTo>
                    <a:lnTo>
                      <a:pt x="122" y="32"/>
                    </a:lnTo>
                    <a:lnTo>
                      <a:pt x="122" y="32"/>
                    </a:lnTo>
                    <a:lnTo>
                      <a:pt x="121" y="33"/>
                    </a:lnTo>
                    <a:lnTo>
                      <a:pt x="119" y="33"/>
                    </a:lnTo>
                    <a:lnTo>
                      <a:pt x="115" y="33"/>
                    </a:lnTo>
                    <a:lnTo>
                      <a:pt x="115" y="33"/>
                    </a:lnTo>
                    <a:lnTo>
                      <a:pt x="112" y="33"/>
                    </a:lnTo>
                    <a:lnTo>
                      <a:pt x="109" y="32"/>
                    </a:lnTo>
                    <a:lnTo>
                      <a:pt x="109" y="32"/>
                    </a:lnTo>
                    <a:lnTo>
                      <a:pt x="106" y="31"/>
                    </a:lnTo>
                    <a:lnTo>
                      <a:pt x="102" y="31"/>
                    </a:lnTo>
                    <a:lnTo>
                      <a:pt x="102" y="31"/>
                    </a:lnTo>
                    <a:lnTo>
                      <a:pt x="99" y="31"/>
                    </a:lnTo>
                    <a:lnTo>
                      <a:pt x="96" y="29"/>
                    </a:lnTo>
                    <a:lnTo>
                      <a:pt x="90" y="25"/>
                    </a:lnTo>
                    <a:lnTo>
                      <a:pt x="90" y="25"/>
                    </a:lnTo>
                    <a:lnTo>
                      <a:pt x="87" y="23"/>
                    </a:lnTo>
                    <a:lnTo>
                      <a:pt x="84" y="23"/>
                    </a:lnTo>
                    <a:lnTo>
                      <a:pt x="78" y="25"/>
                    </a:lnTo>
                    <a:lnTo>
                      <a:pt x="78" y="25"/>
                    </a:lnTo>
                    <a:lnTo>
                      <a:pt x="76" y="23"/>
                    </a:lnTo>
                    <a:lnTo>
                      <a:pt x="76" y="21"/>
                    </a:lnTo>
                    <a:lnTo>
                      <a:pt x="75" y="18"/>
                    </a:lnTo>
                    <a:lnTo>
                      <a:pt x="75" y="18"/>
                    </a:lnTo>
                    <a:lnTo>
                      <a:pt x="72" y="14"/>
                    </a:lnTo>
                    <a:lnTo>
                      <a:pt x="68" y="11"/>
                    </a:lnTo>
                    <a:lnTo>
                      <a:pt x="68" y="11"/>
                    </a:lnTo>
                    <a:lnTo>
                      <a:pt x="67" y="9"/>
                    </a:lnTo>
                    <a:lnTo>
                      <a:pt x="67" y="6"/>
                    </a:lnTo>
                    <a:lnTo>
                      <a:pt x="66" y="2"/>
                    </a:lnTo>
                    <a:lnTo>
                      <a:pt x="66" y="2"/>
                    </a:lnTo>
                    <a:lnTo>
                      <a:pt x="66" y="2"/>
                    </a:lnTo>
                    <a:lnTo>
                      <a:pt x="65" y="2"/>
                    </a:lnTo>
                    <a:lnTo>
                      <a:pt x="65" y="2"/>
                    </a:lnTo>
                    <a:lnTo>
                      <a:pt x="64" y="3"/>
                    </a:lnTo>
                    <a:lnTo>
                      <a:pt x="62" y="2"/>
                    </a:lnTo>
                    <a:lnTo>
                      <a:pt x="60" y="0"/>
                    </a:lnTo>
                    <a:lnTo>
                      <a:pt x="60" y="0"/>
                    </a:lnTo>
                    <a:lnTo>
                      <a:pt x="60" y="0"/>
                    </a:lnTo>
                    <a:lnTo>
                      <a:pt x="59" y="0"/>
                    </a:lnTo>
                    <a:lnTo>
                      <a:pt x="59" y="3"/>
                    </a:lnTo>
                    <a:lnTo>
                      <a:pt x="59" y="11"/>
                    </a:lnTo>
                    <a:lnTo>
                      <a:pt x="59" y="11"/>
                    </a:lnTo>
                    <a:lnTo>
                      <a:pt x="59" y="14"/>
                    </a:lnTo>
                    <a:lnTo>
                      <a:pt x="58" y="14"/>
                    </a:lnTo>
                    <a:lnTo>
                      <a:pt x="56" y="13"/>
                    </a:lnTo>
                    <a:lnTo>
                      <a:pt x="56" y="13"/>
                    </a:lnTo>
                    <a:lnTo>
                      <a:pt x="55" y="13"/>
                    </a:lnTo>
                    <a:lnTo>
                      <a:pt x="55" y="15"/>
                    </a:lnTo>
                    <a:lnTo>
                      <a:pt x="56" y="23"/>
                    </a:lnTo>
                    <a:lnTo>
                      <a:pt x="56" y="23"/>
                    </a:lnTo>
                    <a:lnTo>
                      <a:pt x="55" y="27"/>
                    </a:lnTo>
                    <a:lnTo>
                      <a:pt x="52" y="30"/>
                    </a:lnTo>
                    <a:lnTo>
                      <a:pt x="50" y="33"/>
                    </a:lnTo>
                    <a:lnTo>
                      <a:pt x="47" y="35"/>
                    </a:lnTo>
                    <a:lnTo>
                      <a:pt x="47" y="35"/>
                    </a:lnTo>
                    <a:lnTo>
                      <a:pt x="46" y="37"/>
                    </a:lnTo>
                    <a:lnTo>
                      <a:pt x="47" y="38"/>
                    </a:lnTo>
                    <a:lnTo>
                      <a:pt x="48" y="40"/>
                    </a:lnTo>
                    <a:lnTo>
                      <a:pt x="48" y="43"/>
                    </a:lnTo>
                    <a:lnTo>
                      <a:pt x="48" y="43"/>
                    </a:lnTo>
                    <a:lnTo>
                      <a:pt x="47" y="48"/>
                    </a:lnTo>
                    <a:lnTo>
                      <a:pt x="45" y="55"/>
                    </a:lnTo>
                    <a:lnTo>
                      <a:pt x="41" y="69"/>
                    </a:lnTo>
                    <a:lnTo>
                      <a:pt x="41" y="69"/>
                    </a:lnTo>
                    <a:lnTo>
                      <a:pt x="40" y="72"/>
                    </a:lnTo>
                    <a:lnTo>
                      <a:pt x="40" y="74"/>
                    </a:lnTo>
                    <a:lnTo>
                      <a:pt x="41" y="75"/>
                    </a:lnTo>
                    <a:lnTo>
                      <a:pt x="43" y="76"/>
                    </a:lnTo>
                    <a:lnTo>
                      <a:pt x="43" y="76"/>
                    </a:lnTo>
                    <a:lnTo>
                      <a:pt x="44" y="76"/>
                    </a:lnTo>
                    <a:lnTo>
                      <a:pt x="46" y="78"/>
                    </a:lnTo>
                    <a:lnTo>
                      <a:pt x="47" y="80"/>
                    </a:lnTo>
                    <a:lnTo>
                      <a:pt x="47" y="84"/>
                    </a:lnTo>
                    <a:lnTo>
                      <a:pt x="47" y="84"/>
                    </a:lnTo>
                    <a:lnTo>
                      <a:pt x="46" y="89"/>
                    </a:lnTo>
                    <a:lnTo>
                      <a:pt x="44" y="92"/>
                    </a:lnTo>
                    <a:lnTo>
                      <a:pt x="41" y="96"/>
                    </a:lnTo>
                    <a:lnTo>
                      <a:pt x="40" y="98"/>
                    </a:lnTo>
                    <a:lnTo>
                      <a:pt x="40" y="98"/>
                    </a:lnTo>
                    <a:lnTo>
                      <a:pt x="40" y="101"/>
                    </a:lnTo>
                    <a:lnTo>
                      <a:pt x="42" y="104"/>
                    </a:lnTo>
                    <a:lnTo>
                      <a:pt x="44" y="107"/>
                    </a:lnTo>
                    <a:lnTo>
                      <a:pt x="45" y="111"/>
                    </a:lnTo>
                    <a:lnTo>
                      <a:pt x="45" y="111"/>
                    </a:lnTo>
                    <a:lnTo>
                      <a:pt x="48" y="126"/>
                    </a:lnTo>
                    <a:lnTo>
                      <a:pt x="48" y="138"/>
                    </a:lnTo>
                    <a:lnTo>
                      <a:pt x="48" y="138"/>
                    </a:lnTo>
                    <a:lnTo>
                      <a:pt x="48" y="142"/>
                    </a:lnTo>
                    <a:lnTo>
                      <a:pt x="46" y="146"/>
                    </a:lnTo>
                    <a:lnTo>
                      <a:pt x="43" y="153"/>
                    </a:lnTo>
                    <a:lnTo>
                      <a:pt x="43" y="153"/>
                    </a:lnTo>
                    <a:lnTo>
                      <a:pt x="43" y="155"/>
                    </a:lnTo>
                    <a:lnTo>
                      <a:pt x="44" y="157"/>
                    </a:lnTo>
                    <a:lnTo>
                      <a:pt x="48" y="161"/>
                    </a:lnTo>
                    <a:lnTo>
                      <a:pt x="48" y="161"/>
                    </a:lnTo>
                    <a:lnTo>
                      <a:pt x="48" y="162"/>
                    </a:lnTo>
                    <a:lnTo>
                      <a:pt x="47" y="163"/>
                    </a:lnTo>
                    <a:lnTo>
                      <a:pt x="45" y="165"/>
                    </a:lnTo>
                    <a:lnTo>
                      <a:pt x="41" y="167"/>
                    </a:lnTo>
                    <a:lnTo>
                      <a:pt x="39" y="169"/>
                    </a:lnTo>
                    <a:lnTo>
                      <a:pt x="39" y="169"/>
                    </a:lnTo>
                    <a:lnTo>
                      <a:pt x="39" y="172"/>
                    </a:lnTo>
                    <a:lnTo>
                      <a:pt x="40" y="175"/>
                    </a:lnTo>
                    <a:lnTo>
                      <a:pt x="42" y="182"/>
                    </a:lnTo>
                    <a:lnTo>
                      <a:pt x="42" y="182"/>
                    </a:lnTo>
                    <a:lnTo>
                      <a:pt x="42" y="192"/>
                    </a:lnTo>
                    <a:lnTo>
                      <a:pt x="42" y="200"/>
                    </a:lnTo>
                    <a:lnTo>
                      <a:pt x="42" y="200"/>
                    </a:lnTo>
                    <a:lnTo>
                      <a:pt x="44" y="207"/>
                    </a:lnTo>
                    <a:lnTo>
                      <a:pt x="46" y="215"/>
                    </a:lnTo>
                    <a:lnTo>
                      <a:pt x="46" y="215"/>
                    </a:lnTo>
                    <a:lnTo>
                      <a:pt x="47" y="217"/>
                    </a:lnTo>
                    <a:lnTo>
                      <a:pt x="48" y="218"/>
                    </a:lnTo>
                    <a:lnTo>
                      <a:pt x="51" y="217"/>
                    </a:lnTo>
                    <a:lnTo>
                      <a:pt x="52" y="216"/>
                    </a:lnTo>
                    <a:lnTo>
                      <a:pt x="52" y="216"/>
                    </a:lnTo>
                    <a:lnTo>
                      <a:pt x="52" y="215"/>
                    </a:lnTo>
                    <a:lnTo>
                      <a:pt x="53" y="216"/>
                    </a:lnTo>
                    <a:lnTo>
                      <a:pt x="56" y="217"/>
                    </a:lnTo>
                    <a:lnTo>
                      <a:pt x="60" y="220"/>
                    </a:lnTo>
                    <a:lnTo>
                      <a:pt x="62" y="222"/>
                    </a:lnTo>
                    <a:lnTo>
                      <a:pt x="62" y="222"/>
                    </a:lnTo>
                    <a:lnTo>
                      <a:pt x="64" y="229"/>
                    </a:lnTo>
                    <a:lnTo>
                      <a:pt x="66" y="236"/>
                    </a:lnTo>
                    <a:lnTo>
                      <a:pt x="66" y="236"/>
                    </a:lnTo>
                    <a:lnTo>
                      <a:pt x="66" y="237"/>
                    </a:lnTo>
                    <a:lnTo>
                      <a:pt x="66" y="238"/>
                    </a:lnTo>
                    <a:lnTo>
                      <a:pt x="64" y="241"/>
                    </a:lnTo>
                    <a:lnTo>
                      <a:pt x="59" y="245"/>
                    </a:lnTo>
                    <a:lnTo>
                      <a:pt x="59" y="245"/>
                    </a:lnTo>
                    <a:lnTo>
                      <a:pt x="58" y="247"/>
                    </a:lnTo>
                    <a:lnTo>
                      <a:pt x="57" y="247"/>
                    </a:lnTo>
                    <a:lnTo>
                      <a:pt x="54" y="245"/>
                    </a:lnTo>
                    <a:lnTo>
                      <a:pt x="45" y="240"/>
                    </a:lnTo>
                    <a:lnTo>
                      <a:pt x="45" y="240"/>
                    </a:lnTo>
                    <a:lnTo>
                      <a:pt x="44" y="239"/>
                    </a:lnTo>
                    <a:lnTo>
                      <a:pt x="42" y="239"/>
                    </a:lnTo>
                    <a:lnTo>
                      <a:pt x="39" y="241"/>
                    </a:lnTo>
                    <a:lnTo>
                      <a:pt x="34" y="247"/>
                    </a:lnTo>
                    <a:lnTo>
                      <a:pt x="34" y="247"/>
                    </a:lnTo>
                    <a:lnTo>
                      <a:pt x="33" y="250"/>
                    </a:lnTo>
                    <a:lnTo>
                      <a:pt x="34" y="251"/>
                    </a:lnTo>
                    <a:lnTo>
                      <a:pt x="36" y="253"/>
                    </a:lnTo>
                    <a:lnTo>
                      <a:pt x="36" y="253"/>
                    </a:lnTo>
                    <a:lnTo>
                      <a:pt x="37" y="253"/>
                    </a:lnTo>
                    <a:lnTo>
                      <a:pt x="36" y="254"/>
                    </a:lnTo>
                    <a:lnTo>
                      <a:pt x="34" y="257"/>
                    </a:lnTo>
                    <a:lnTo>
                      <a:pt x="28" y="263"/>
                    </a:lnTo>
                    <a:lnTo>
                      <a:pt x="28" y="263"/>
                    </a:lnTo>
                    <a:lnTo>
                      <a:pt x="22" y="268"/>
                    </a:lnTo>
                    <a:lnTo>
                      <a:pt x="16" y="272"/>
                    </a:lnTo>
                    <a:lnTo>
                      <a:pt x="16" y="272"/>
                    </a:lnTo>
                    <a:lnTo>
                      <a:pt x="15" y="275"/>
                    </a:lnTo>
                    <a:lnTo>
                      <a:pt x="13" y="280"/>
                    </a:lnTo>
                    <a:lnTo>
                      <a:pt x="12" y="284"/>
                    </a:lnTo>
                    <a:lnTo>
                      <a:pt x="9" y="287"/>
                    </a:lnTo>
                    <a:lnTo>
                      <a:pt x="9" y="287"/>
                    </a:lnTo>
                    <a:lnTo>
                      <a:pt x="4" y="292"/>
                    </a:lnTo>
                    <a:lnTo>
                      <a:pt x="0" y="299"/>
                    </a:lnTo>
                    <a:lnTo>
                      <a:pt x="0" y="299"/>
                    </a:lnTo>
                    <a:lnTo>
                      <a:pt x="0" y="302"/>
                    </a:lnTo>
                    <a:lnTo>
                      <a:pt x="0" y="303"/>
                    </a:lnTo>
                    <a:lnTo>
                      <a:pt x="2" y="306"/>
                    </a:lnTo>
                    <a:lnTo>
                      <a:pt x="5" y="308"/>
                    </a:lnTo>
                    <a:lnTo>
                      <a:pt x="9" y="311"/>
                    </a:lnTo>
                    <a:lnTo>
                      <a:pt x="9" y="311"/>
                    </a:lnTo>
                    <a:lnTo>
                      <a:pt x="13" y="313"/>
                    </a:lnTo>
                    <a:lnTo>
                      <a:pt x="15" y="316"/>
                    </a:lnTo>
                    <a:lnTo>
                      <a:pt x="20" y="320"/>
                    </a:lnTo>
                    <a:lnTo>
                      <a:pt x="20" y="320"/>
                    </a:lnTo>
                    <a:lnTo>
                      <a:pt x="21" y="322"/>
                    </a:lnTo>
                    <a:lnTo>
                      <a:pt x="20" y="323"/>
                    </a:lnTo>
                    <a:lnTo>
                      <a:pt x="19" y="324"/>
                    </a:lnTo>
                    <a:lnTo>
                      <a:pt x="18" y="325"/>
                    </a:lnTo>
                    <a:lnTo>
                      <a:pt x="18" y="325"/>
                    </a:lnTo>
                    <a:lnTo>
                      <a:pt x="19" y="327"/>
                    </a:lnTo>
                    <a:lnTo>
                      <a:pt x="21" y="328"/>
                    </a:lnTo>
                    <a:lnTo>
                      <a:pt x="27" y="329"/>
                    </a:lnTo>
                    <a:lnTo>
                      <a:pt x="27" y="329"/>
                    </a:lnTo>
                    <a:lnTo>
                      <a:pt x="29" y="331"/>
                    </a:lnTo>
                    <a:lnTo>
                      <a:pt x="31" y="335"/>
                    </a:lnTo>
                    <a:lnTo>
                      <a:pt x="33" y="339"/>
                    </a:lnTo>
                    <a:lnTo>
                      <a:pt x="34" y="344"/>
                    </a:lnTo>
                    <a:lnTo>
                      <a:pt x="34" y="344"/>
                    </a:lnTo>
                    <a:lnTo>
                      <a:pt x="34" y="347"/>
                    </a:lnTo>
                    <a:lnTo>
                      <a:pt x="34" y="349"/>
                    </a:lnTo>
                    <a:lnTo>
                      <a:pt x="31" y="354"/>
                    </a:lnTo>
                    <a:lnTo>
                      <a:pt x="26" y="362"/>
                    </a:lnTo>
                    <a:lnTo>
                      <a:pt x="26" y="362"/>
                    </a:lnTo>
                    <a:lnTo>
                      <a:pt x="24" y="367"/>
                    </a:lnTo>
                    <a:lnTo>
                      <a:pt x="22" y="372"/>
                    </a:lnTo>
                    <a:lnTo>
                      <a:pt x="22" y="372"/>
                    </a:lnTo>
                    <a:lnTo>
                      <a:pt x="22" y="375"/>
                    </a:lnTo>
                    <a:lnTo>
                      <a:pt x="24" y="377"/>
                    </a:lnTo>
                    <a:lnTo>
                      <a:pt x="28" y="379"/>
                    </a:lnTo>
                    <a:lnTo>
                      <a:pt x="28" y="379"/>
                    </a:lnTo>
                    <a:lnTo>
                      <a:pt x="29" y="379"/>
                    </a:lnTo>
                    <a:lnTo>
                      <a:pt x="29" y="381"/>
                    </a:lnTo>
                    <a:lnTo>
                      <a:pt x="29" y="386"/>
                    </a:lnTo>
                    <a:lnTo>
                      <a:pt x="29" y="386"/>
                    </a:lnTo>
                    <a:lnTo>
                      <a:pt x="29" y="388"/>
                    </a:lnTo>
                    <a:lnTo>
                      <a:pt x="29" y="388"/>
                    </a:lnTo>
                    <a:lnTo>
                      <a:pt x="32" y="388"/>
                    </a:lnTo>
                    <a:lnTo>
                      <a:pt x="35" y="386"/>
                    </a:lnTo>
                    <a:lnTo>
                      <a:pt x="37" y="385"/>
                    </a:lnTo>
                    <a:lnTo>
                      <a:pt x="37" y="385"/>
                    </a:lnTo>
                    <a:lnTo>
                      <a:pt x="40" y="384"/>
                    </a:lnTo>
                    <a:lnTo>
                      <a:pt x="42" y="381"/>
                    </a:lnTo>
                    <a:lnTo>
                      <a:pt x="44" y="378"/>
                    </a:lnTo>
                    <a:lnTo>
                      <a:pt x="46" y="377"/>
                    </a:lnTo>
                    <a:lnTo>
                      <a:pt x="46" y="377"/>
                    </a:lnTo>
                    <a:lnTo>
                      <a:pt x="55" y="377"/>
                    </a:lnTo>
                    <a:lnTo>
                      <a:pt x="63" y="377"/>
                    </a:lnTo>
                    <a:lnTo>
                      <a:pt x="63" y="377"/>
                    </a:lnTo>
                    <a:lnTo>
                      <a:pt x="65" y="378"/>
                    </a:lnTo>
                    <a:lnTo>
                      <a:pt x="68" y="379"/>
                    </a:lnTo>
                    <a:lnTo>
                      <a:pt x="74" y="382"/>
                    </a:lnTo>
                    <a:lnTo>
                      <a:pt x="74" y="382"/>
                    </a:lnTo>
                    <a:lnTo>
                      <a:pt x="78" y="383"/>
                    </a:lnTo>
                    <a:lnTo>
                      <a:pt x="84" y="382"/>
                    </a:lnTo>
                    <a:lnTo>
                      <a:pt x="87" y="381"/>
                    </a:lnTo>
                    <a:lnTo>
                      <a:pt x="90" y="380"/>
                    </a:lnTo>
                    <a:lnTo>
                      <a:pt x="90" y="380"/>
                    </a:lnTo>
                    <a:lnTo>
                      <a:pt x="92" y="379"/>
                    </a:lnTo>
                    <a:lnTo>
                      <a:pt x="94" y="378"/>
                    </a:lnTo>
                    <a:lnTo>
                      <a:pt x="95" y="375"/>
                    </a:lnTo>
                    <a:lnTo>
                      <a:pt x="95" y="375"/>
                    </a:lnTo>
                    <a:lnTo>
                      <a:pt x="97" y="375"/>
                    </a:lnTo>
                    <a:lnTo>
                      <a:pt x="100" y="376"/>
                    </a:lnTo>
                    <a:lnTo>
                      <a:pt x="105" y="379"/>
                    </a:lnTo>
                    <a:lnTo>
                      <a:pt x="105" y="379"/>
                    </a:lnTo>
                    <a:lnTo>
                      <a:pt x="107" y="380"/>
                    </a:lnTo>
                    <a:lnTo>
                      <a:pt x="108" y="380"/>
                    </a:lnTo>
                    <a:lnTo>
                      <a:pt x="109" y="380"/>
                    </a:lnTo>
                    <a:lnTo>
                      <a:pt x="110" y="381"/>
                    </a:lnTo>
                    <a:lnTo>
                      <a:pt x="110" y="381"/>
                    </a:lnTo>
                    <a:lnTo>
                      <a:pt x="111" y="383"/>
                    </a:lnTo>
                    <a:lnTo>
                      <a:pt x="112" y="385"/>
                    </a:lnTo>
                    <a:lnTo>
                      <a:pt x="112" y="388"/>
                    </a:lnTo>
                    <a:lnTo>
                      <a:pt x="113" y="390"/>
                    </a:lnTo>
                    <a:lnTo>
                      <a:pt x="113" y="390"/>
                    </a:lnTo>
                    <a:lnTo>
                      <a:pt x="113" y="391"/>
                    </a:lnTo>
                    <a:lnTo>
                      <a:pt x="113" y="393"/>
                    </a:lnTo>
                    <a:lnTo>
                      <a:pt x="113" y="393"/>
                    </a:lnTo>
                    <a:lnTo>
                      <a:pt x="116" y="395"/>
                    </a:lnTo>
                    <a:lnTo>
                      <a:pt x="118" y="395"/>
                    </a:lnTo>
                    <a:lnTo>
                      <a:pt x="118" y="395"/>
                    </a:lnTo>
                    <a:lnTo>
                      <a:pt x="118" y="389"/>
                    </a:lnTo>
                    <a:lnTo>
                      <a:pt x="118" y="389"/>
                    </a:lnTo>
                    <a:lnTo>
                      <a:pt x="118" y="388"/>
                    </a:lnTo>
                    <a:lnTo>
                      <a:pt x="119" y="387"/>
                    </a:lnTo>
                    <a:lnTo>
                      <a:pt x="121" y="386"/>
                    </a:lnTo>
                    <a:lnTo>
                      <a:pt x="121" y="386"/>
                    </a:lnTo>
                    <a:lnTo>
                      <a:pt x="121" y="385"/>
                    </a:lnTo>
                    <a:lnTo>
                      <a:pt x="120" y="385"/>
                    </a:lnTo>
                    <a:lnTo>
                      <a:pt x="119" y="384"/>
                    </a:lnTo>
                    <a:lnTo>
                      <a:pt x="117" y="383"/>
                    </a:lnTo>
                    <a:lnTo>
                      <a:pt x="117" y="383"/>
                    </a:lnTo>
                    <a:lnTo>
                      <a:pt x="116" y="382"/>
                    </a:lnTo>
                    <a:lnTo>
                      <a:pt x="116" y="382"/>
                    </a:lnTo>
                    <a:lnTo>
                      <a:pt x="113" y="383"/>
                    </a:lnTo>
                    <a:lnTo>
                      <a:pt x="113" y="383"/>
                    </a:lnTo>
                    <a:lnTo>
                      <a:pt x="112" y="382"/>
                    </a:lnTo>
                    <a:lnTo>
                      <a:pt x="112" y="381"/>
                    </a:lnTo>
                    <a:lnTo>
                      <a:pt x="112" y="379"/>
                    </a:lnTo>
                    <a:lnTo>
                      <a:pt x="112" y="379"/>
                    </a:lnTo>
                    <a:lnTo>
                      <a:pt x="113" y="378"/>
                    </a:lnTo>
                    <a:lnTo>
                      <a:pt x="113" y="376"/>
                    </a:lnTo>
                    <a:lnTo>
                      <a:pt x="116" y="374"/>
                    </a:lnTo>
                    <a:lnTo>
                      <a:pt x="116" y="374"/>
                    </a:lnTo>
                    <a:lnTo>
                      <a:pt x="117" y="370"/>
                    </a:lnTo>
                    <a:lnTo>
                      <a:pt x="118" y="369"/>
                    </a:lnTo>
                    <a:lnTo>
                      <a:pt x="118" y="369"/>
                    </a:lnTo>
                    <a:lnTo>
                      <a:pt x="119" y="369"/>
                    </a:lnTo>
                    <a:lnTo>
                      <a:pt x="121" y="370"/>
                    </a:lnTo>
                    <a:lnTo>
                      <a:pt x="121" y="370"/>
                    </a:lnTo>
                    <a:lnTo>
                      <a:pt x="121" y="374"/>
                    </a:lnTo>
                    <a:lnTo>
                      <a:pt x="121" y="375"/>
                    </a:lnTo>
                    <a:lnTo>
                      <a:pt x="121" y="375"/>
                    </a:lnTo>
                    <a:lnTo>
                      <a:pt x="126" y="375"/>
                    </a:lnTo>
                    <a:lnTo>
                      <a:pt x="126" y="375"/>
                    </a:lnTo>
                    <a:lnTo>
                      <a:pt x="127" y="374"/>
                    </a:lnTo>
                    <a:lnTo>
                      <a:pt x="127" y="374"/>
                    </a:lnTo>
                    <a:lnTo>
                      <a:pt x="126" y="370"/>
                    </a:lnTo>
                    <a:lnTo>
                      <a:pt x="126" y="370"/>
                    </a:lnTo>
                    <a:lnTo>
                      <a:pt x="126" y="368"/>
                    </a:lnTo>
                    <a:lnTo>
                      <a:pt x="126" y="367"/>
                    </a:lnTo>
                    <a:lnTo>
                      <a:pt x="126" y="367"/>
                    </a:lnTo>
                    <a:lnTo>
                      <a:pt x="127" y="365"/>
                    </a:lnTo>
                    <a:lnTo>
                      <a:pt x="127" y="365"/>
                    </a:lnTo>
                    <a:lnTo>
                      <a:pt x="127" y="364"/>
                    </a:lnTo>
                    <a:lnTo>
                      <a:pt x="125" y="361"/>
                    </a:lnTo>
                    <a:lnTo>
                      <a:pt x="125" y="361"/>
                    </a:lnTo>
                    <a:lnTo>
                      <a:pt x="125" y="356"/>
                    </a:lnTo>
                    <a:lnTo>
                      <a:pt x="125" y="356"/>
                    </a:lnTo>
                    <a:lnTo>
                      <a:pt x="125" y="355"/>
                    </a:lnTo>
                    <a:lnTo>
                      <a:pt x="126" y="355"/>
                    </a:lnTo>
                    <a:lnTo>
                      <a:pt x="126" y="355"/>
                    </a:lnTo>
                    <a:lnTo>
                      <a:pt x="128" y="355"/>
                    </a:lnTo>
                    <a:lnTo>
                      <a:pt x="128" y="355"/>
                    </a:lnTo>
                    <a:lnTo>
                      <a:pt x="129" y="353"/>
                    </a:lnTo>
                    <a:lnTo>
                      <a:pt x="130" y="351"/>
                    </a:lnTo>
                    <a:lnTo>
                      <a:pt x="130" y="351"/>
                    </a:lnTo>
                    <a:lnTo>
                      <a:pt x="132" y="349"/>
                    </a:lnTo>
                    <a:lnTo>
                      <a:pt x="132" y="347"/>
                    </a:lnTo>
                    <a:lnTo>
                      <a:pt x="132" y="347"/>
                    </a:lnTo>
                    <a:lnTo>
                      <a:pt x="134" y="345"/>
                    </a:lnTo>
                    <a:lnTo>
                      <a:pt x="136" y="344"/>
                    </a:lnTo>
                    <a:lnTo>
                      <a:pt x="136" y="344"/>
                    </a:lnTo>
                    <a:lnTo>
                      <a:pt x="138" y="343"/>
                    </a:lnTo>
                    <a:lnTo>
                      <a:pt x="141" y="345"/>
                    </a:lnTo>
                    <a:lnTo>
                      <a:pt x="141" y="345"/>
                    </a:lnTo>
                    <a:lnTo>
                      <a:pt x="143" y="345"/>
                    </a:lnTo>
                    <a:lnTo>
                      <a:pt x="144" y="345"/>
                    </a:lnTo>
                    <a:lnTo>
                      <a:pt x="147" y="344"/>
                    </a:lnTo>
                    <a:lnTo>
                      <a:pt x="147" y="344"/>
                    </a:lnTo>
                    <a:lnTo>
                      <a:pt x="149" y="343"/>
                    </a:lnTo>
                    <a:lnTo>
                      <a:pt x="151" y="342"/>
                    </a:lnTo>
                    <a:lnTo>
                      <a:pt x="151" y="342"/>
                    </a:lnTo>
                    <a:lnTo>
                      <a:pt x="154" y="340"/>
                    </a:lnTo>
                    <a:lnTo>
                      <a:pt x="157" y="338"/>
                    </a:lnTo>
                    <a:lnTo>
                      <a:pt x="157" y="338"/>
                    </a:lnTo>
                    <a:lnTo>
                      <a:pt x="160" y="335"/>
                    </a:lnTo>
                    <a:lnTo>
                      <a:pt x="161" y="332"/>
                    </a:lnTo>
                    <a:lnTo>
                      <a:pt x="161" y="332"/>
                    </a:lnTo>
                    <a:lnTo>
                      <a:pt x="161" y="331"/>
                    </a:lnTo>
                    <a:lnTo>
                      <a:pt x="164" y="330"/>
                    </a:lnTo>
                    <a:lnTo>
                      <a:pt x="164" y="330"/>
                    </a:lnTo>
                    <a:lnTo>
                      <a:pt x="165" y="329"/>
                    </a:lnTo>
                    <a:lnTo>
                      <a:pt x="166" y="327"/>
                    </a:lnTo>
                    <a:lnTo>
                      <a:pt x="167" y="322"/>
                    </a:lnTo>
                    <a:lnTo>
                      <a:pt x="167" y="322"/>
                    </a:lnTo>
                    <a:lnTo>
                      <a:pt x="168" y="321"/>
                    </a:lnTo>
                    <a:lnTo>
                      <a:pt x="169" y="321"/>
                    </a:lnTo>
                    <a:lnTo>
                      <a:pt x="172" y="322"/>
                    </a:lnTo>
                    <a:lnTo>
                      <a:pt x="172" y="322"/>
                    </a:lnTo>
                    <a:lnTo>
                      <a:pt x="173" y="322"/>
                    </a:lnTo>
                    <a:lnTo>
                      <a:pt x="174" y="321"/>
                    </a:lnTo>
                    <a:lnTo>
                      <a:pt x="174" y="319"/>
                    </a:lnTo>
                    <a:lnTo>
                      <a:pt x="174" y="319"/>
                    </a:lnTo>
                    <a:lnTo>
                      <a:pt x="175" y="319"/>
                    </a:lnTo>
                    <a:lnTo>
                      <a:pt x="176" y="319"/>
                    </a:lnTo>
                    <a:lnTo>
                      <a:pt x="177" y="321"/>
                    </a:lnTo>
                    <a:lnTo>
                      <a:pt x="177" y="321"/>
                    </a:lnTo>
                    <a:lnTo>
                      <a:pt x="180" y="322"/>
                    </a:lnTo>
                    <a:lnTo>
                      <a:pt x="182" y="321"/>
                    </a:lnTo>
                    <a:lnTo>
                      <a:pt x="182" y="321"/>
                    </a:lnTo>
                    <a:lnTo>
                      <a:pt x="185" y="321"/>
                    </a:lnTo>
                    <a:lnTo>
                      <a:pt x="189" y="322"/>
                    </a:lnTo>
                    <a:lnTo>
                      <a:pt x="189" y="322"/>
                    </a:lnTo>
                    <a:lnTo>
                      <a:pt x="193" y="324"/>
                    </a:lnTo>
                    <a:lnTo>
                      <a:pt x="196" y="325"/>
                    </a:lnTo>
                    <a:lnTo>
                      <a:pt x="196" y="325"/>
                    </a:lnTo>
                    <a:lnTo>
                      <a:pt x="197" y="324"/>
                    </a:lnTo>
                    <a:lnTo>
                      <a:pt x="197" y="323"/>
                    </a:lnTo>
                    <a:lnTo>
                      <a:pt x="196" y="320"/>
                    </a:lnTo>
                    <a:lnTo>
                      <a:pt x="196" y="320"/>
                    </a:lnTo>
                    <a:lnTo>
                      <a:pt x="196" y="318"/>
                    </a:lnTo>
                    <a:lnTo>
                      <a:pt x="195" y="316"/>
                    </a:lnTo>
                    <a:lnTo>
                      <a:pt x="194" y="315"/>
                    </a:lnTo>
                    <a:lnTo>
                      <a:pt x="194" y="314"/>
                    </a:lnTo>
                    <a:lnTo>
                      <a:pt x="194" y="314"/>
                    </a:lnTo>
                    <a:lnTo>
                      <a:pt x="195" y="311"/>
                    </a:lnTo>
                    <a:lnTo>
                      <a:pt x="195" y="308"/>
                    </a:lnTo>
                    <a:lnTo>
                      <a:pt x="195" y="308"/>
                    </a:lnTo>
                    <a:lnTo>
                      <a:pt x="195" y="304"/>
                    </a:lnTo>
                    <a:lnTo>
                      <a:pt x="195" y="302"/>
                    </a:lnTo>
                    <a:lnTo>
                      <a:pt x="195" y="299"/>
                    </a:lnTo>
                    <a:lnTo>
                      <a:pt x="195" y="299"/>
                    </a:lnTo>
                    <a:lnTo>
                      <a:pt x="197" y="298"/>
                    </a:lnTo>
                    <a:lnTo>
                      <a:pt x="199" y="298"/>
                    </a:lnTo>
                    <a:lnTo>
                      <a:pt x="203" y="301"/>
                    </a:lnTo>
                    <a:lnTo>
                      <a:pt x="203" y="301"/>
                    </a:lnTo>
                    <a:lnTo>
                      <a:pt x="204" y="301"/>
                    </a:lnTo>
                    <a:lnTo>
                      <a:pt x="202" y="300"/>
                    </a:lnTo>
                    <a:lnTo>
                      <a:pt x="198" y="296"/>
                    </a:lnTo>
                    <a:lnTo>
                      <a:pt x="198" y="296"/>
                    </a:lnTo>
                    <a:lnTo>
                      <a:pt x="198" y="295"/>
                    </a:lnTo>
                    <a:lnTo>
                      <a:pt x="198" y="295"/>
                    </a:lnTo>
                    <a:lnTo>
                      <a:pt x="199" y="293"/>
                    </a:lnTo>
                    <a:lnTo>
                      <a:pt x="199" y="293"/>
                    </a:lnTo>
                    <a:lnTo>
                      <a:pt x="199" y="291"/>
                    </a:lnTo>
                    <a:lnTo>
                      <a:pt x="198" y="289"/>
                    </a:lnTo>
                    <a:lnTo>
                      <a:pt x="197" y="285"/>
                    </a:lnTo>
                    <a:lnTo>
                      <a:pt x="197" y="285"/>
                    </a:lnTo>
                    <a:lnTo>
                      <a:pt x="197" y="284"/>
                    </a:lnTo>
                    <a:lnTo>
                      <a:pt x="197" y="283"/>
                    </a:lnTo>
                    <a:lnTo>
                      <a:pt x="199" y="282"/>
                    </a:lnTo>
                    <a:lnTo>
                      <a:pt x="199" y="282"/>
                    </a:lnTo>
                    <a:lnTo>
                      <a:pt x="199" y="281"/>
                    </a:lnTo>
                    <a:lnTo>
                      <a:pt x="199" y="277"/>
                    </a:lnTo>
                    <a:lnTo>
                      <a:pt x="198" y="272"/>
                    </a:lnTo>
                    <a:lnTo>
                      <a:pt x="198" y="272"/>
                    </a:lnTo>
                    <a:lnTo>
                      <a:pt x="200" y="270"/>
                    </a:lnTo>
                    <a:lnTo>
                      <a:pt x="202" y="267"/>
                    </a:lnTo>
                    <a:lnTo>
                      <a:pt x="202" y="267"/>
                    </a:lnTo>
                    <a:lnTo>
                      <a:pt x="202" y="265"/>
                    </a:lnTo>
                    <a:lnTo>
                      <a:pt x="200" y="263"/>
                    </a:lnTo>
                    <a:lnTo>
                      <a:pt x="198" y="261"/>
                    </a:lnTo>
                    <a:lnTo>
                      <a:pt x="197" y="259"/>
                    </a:lnTo>
                    <a:lnTo>
                      <a:pt x="197" y="259"/>
                    </a:lnTo>
                    <a:lnTo>
                      <a:pt x="196" y="256"/>
                    </a:lnTo>
                    <a:lnTo>
                      <a:pt x="194" y="254"/>
                    </a:lnTo>
                    <a:lnTo>
                      <a:pt x="194" y="254"/>
                    </a:lnTo>
                    <a:lnTo>
                      <a:pt x="194" y="252"/>
                    </a:lnTo>
                    <a:lnTo>
                      <a:pt x="195" y="250"/>
                    </a:lnTo>
                    <a:lnTo>
                      <a:pt x="198" y="245"/>
                    </a:lnTo>
                    <a:lnTo>
                      <a:pt x="198" y="245"/>
                    </a:lnTo>
                    <a:lnTo>
                      <a:pt x="201" y="244"/>
                    </a:lnTo>
                    <a:lnTo>
                      <a:pt x="202" y="243"/>
                    </a:lnTo>
                    <a:lnTo>
                      <a:pt x="203" y="242"/>
                    </a:lnTo>
                    <a:lnTo>
                      <a:pt x="203" y="242"/>
                    </a:lnTo>
                    <a:lnTo>
                      <a:pt x="203" y="240"/>
                    </a:lnTo>
                    <a:lnTo>
                      <a:pt x="202" y="239"/>
                    </a:lnTo>
                    <a:lnTo>
                      <a:pt x="201" y="238"/>
                    </a:lnTo>
                    <a:lnTo>
                      <a:pt x="201" y="238"/>
                    </a:lnTo>
                    <a:lnTo>
                      <a:pt x="201" y="238"/>
                    </a:lnTo>
                    <a:lnTo>
                      <a:pt x="204" y="234"/>
                    </a:lnTo>
                    <a:lnTo>
                      <a:pt x="206" y="232"/>
                    </a:lnTo>
                    <a:lnTo>
                      <a:pt x="206" y="229"/>
                    </a:lnTo>
                    <a:lnTo>
                      <a:pt x="206" y="229"/>
                    </a:lnTo>
                    <a:lnTo>
                      <a:pt x="206" y="227"/>
                    </a:lnTo>
                    <a:lnTo>
                      <a:pt x="206" y="226"/>
                    </a:lnTo>
                    <a:lnTo>
                      <a:pt x="205" y="224"/>
                    </a:lnTo>
                    <a:lnTo>
                      <a:pt x="205" y="224"/>
                    </a:lnTo>
                    <a:lnTo>
                      <a:pt x="203" y="219"/>
                    </a:lnTo>
                    <a:lnTo>
                      <a:pt x="201" y="217"/>
                    </a:lnTo>
                    <a:lnTo>
                      <a:pt x="199" y="215"/>
                    </a:lnTo>
                    <a:lnTo>
                      <a:pt x="199" y="215"/>
                    </a:lnTo>
                    <a:lnTo>
                      <a:pt x="198" y="213"/>
                    </a:lnTo>
                    <a:lnTo>
                      <a:pt x="197" y="211"/>
                    </a:lnTo>
                    <a:lnTo>
                      <a:pt x="196" y="207"/>
                    </a:lnTo>
                    <a:lnTo>
                      <a:pt x="196" y="207"/>
                    </a:lnTo>
                    <a:lnTo>
                      <a:pt x="197" y="205"/>
                    </a:lnTo>
                    <a:lnTo>
                      <a:pt x="201" y="203"/>
                    </a:lnTo>
                    <a:lnTo>
                      <a:pt x="201" y="203"/>
                    </a:lnTo>
                    <a:lnTo>
                      <a:pt x="204" y="201"/>
                    </a:lnTo>
                    <a:lnTo>
                      <a:pt x="206" y="199"/>
                    </a:lnTo>
                    <a:lnTo>
                      <a:pt x="206" y="199"/>
                    </a:lnTo>
                    <a:lnTo>
                      <a:pt x="205" y="197"/>
                    </a:lnTo>
                    <a:lnTo>
                      <a:pt x="204" y="196"/>
                    </a:lnTo>
                    <a:lnTo>
                      <a:pt x="200" y="194"/>
                    </a:lnTo>
                    <a:lnTo>
                      <a:pt x="200" y="194"/>
                    </a:lnTo>
                    <a:lnTo>
                      <a:pt x="198" y="191"/>
                    </a:lnTo>
                    <a:lnTo>
                      <a:pt x="196" y="186"/>
                    </a:lnTo>
                    <a:lnTo>
                      <a:pt x="194" y="176"/>
                    </a:lnTo>
                    <a:lnTo>
                      <a:pt x="194" y="176"/>
                    </a:lnTo>
                    <a:lnTo>
                      <a:pt x="193" y="174"/>
                    </a:lnTo>
                    <a:lnTo>
                      <a:pt x="191" y="172"/>
                    </a:lnTo>
                    <a:lnTo>
                      <a:pt x="188" y="170"/>
                    </a:lnTo>
                    <a:lnTo>
                      <a:pt x="188" y="170"/>
                    </a:lnTo>
                    <a:lnTo>
                      <a:pt x="187" y="168"/>
                    </a:lnTo>
                    <a:lnTo>
                      <a:pt x="188" y="166"/>
                    </a:lnTo>
                    <a:lnTo>
                      <a:pt x="190" y="160"/>
                    </a:lnTo>
                    <a:lnTo>
                      <a:pt x="190" y="160"/>
                    </a:lnTo>
                    <a:lnTo>
                      <a:pt x="193" y="157"/>
                    </a:lnTo>
                    <a:lnTo>
                      <a:pt x="194" y="154"/>
                    </a:lnTo>
                    <a:lnTo>
                      <a:pt x="194" y="154"/>
                    </a:lnTo>
                    <a:lnTo>
                      <a:pt x="195" y="150"/>
                    </a:lnTo>
                    <a:lnTo>
                      <a:pt x="196" y="149"/>
                    </a:lnTo>
                    <a:lnTo>
                      <a:pt x="198" y="148"/>
                    </a:lnTo>
                    <a:lnTo>
                      <a:pt x="198" y="148"/>
                    </a:lnTo>
                    <a:lnTo>
                      <a:pt x="200" y="148"/>
                    </a:lnTo>
                    <a:lnTo>
                      <a:pt x="202" y="146"/>
                    </a:lnTo>
                    <a:lnTo>
                      <a:pt x="202" y="146"/>
                    </a:lnTo>
                    <a:lnTo>
                      <a:pt x="206" y="146"/>
                    </a:lnTo>
                    <a:lnTo>
                      <a:pt x="211" y="145"/>
                    </a:lnTo>
                    <a:lnTo>
                      <a:pt x="211" y="145"/>
                    </a:lnTo>
                    <a:lnTo>
                      <a:pt x="215" y="145"/>
                    </a:lnTo>
                    <a:lnTo>
                      <a:pt x="217" y="143"/>
                    </a:lnTo>
                    <a:lnTo>
                      <a:pt x="217" y="143"/>
                    </a:lnTo>
                    <a:lnTo>
                      <a:pt x="218" y="142"/>
                    </a:lnTo>
                    <a:lnTo>
                      <a:pt x="219" y="143"/>
                    </a:lnTo>
                    <a:lnTo>
                      <a:pt x="222" y="145"/>
                    </a:lnTo>
                    <a:lnTo>
                      <a:pt x="222" y="145"/>
                    </a:lnTo>
                    <a:lnTo>
                      <a:pt x="224" y="145"/>
                    </a:lnTo>
                    <a:lnTo>
                      <a:pt x="225" y="145"/>
                    </a:lnTo>
                    <a:lnTo>
                      <a:pt x="226" y="144"/>
                    </a:lnTo>
                    <a:lnTo>
                      <a:pt x="226" y="144"/>
                    </a:lnTo>
                    <a:lnTo>
                      <a:pt x="230" y="143"/>
                    </a:lnTo>
                    <a:lnTo>
                      <a:pt x="235" y="143"/>
                    </a:lnTo>
                    <a:lnTo>
                      <a:pt x="235" y="143"/>
                    </a:lnTo>
                    <a:lnTo>
                      <a:pt x="235" y="143"/>
                    </a:lnTo>
                    <a:lnTo>
                      <a:pt x="236" y="143"/>
                    </a:lnTo>
                    <a:lnTo>
                      <a:pt x="236" y="140"/>
                    </a:lnTo>
                    <a:lnTo>
                      <a:pt x="235" y="136"/>
                    </a:lnTo>
                    <a:lnTo>
                      <a:pt x="235" y="136"/>
                    </a:lnTo>
                    <a:lnTo>
                      <a:pt x="236" y="134"/>
                    </a:lnTo>
                    <a:lnTo>
                      <a:pt x="239" y="131"/>
                    </a:lnTo>
                    <a:lnTo>
                      <a:pt x="239" y="131"/>
                    </a:lnTo>
                    <a:lnTo>
                      <a:pt x="240" y="127"/>
                    </a:lnTo>
                    <a:lnTo>
                      <a:pt x="243" y="126"/>
                    </a:lnTo>
                    <a:lnTo>
                      <a:pt x="243" y="126"/>
                    </a:lnTo>
                    <a:lnTo>
                      <a:pt x="243" y="125"/>
                    </a:lnTo>
                    <a:lnTo>
                      <a:pt x="241" y="124"/>
                    </a:lnTo>
                    <a:lnTo>
                      <a:pt x="238" y="121"/>
                    </a:lnTo>
                    <a:lnTo>
                      <a:pt x="238" y="121"/>
                    </a:lnTo>
                    <a:lnTo>
                      <a:pt x="238" y="118"/>
                    </a:lnTo>
                    <a:lnTo>
                      <a:pt x="239" y="114"/>
                    </a:lnTo>
                    <a:lnTo>
                      <a:pt x="239" y="11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8" name="フリーフォーム 67">
                <a:extLst>
                  <a:ext uri="{FF2B5EF4-FFF2-40B4-BE49-F238E27FC236}">
                    <a16:creationId xmlns:a16="http://schemas.microsoft.com/office/drawing/2014/main" id="{00000000-0008-0000-0000-000090050000}"/>
                  </a:ext>
                </a:extLst>
              </p:cNvPr>
              <p:cNvSpPr>
                <a:spLocks/>
              </p:cNvSpPr>
              <p:nvPr/>
            </p:nvSpPr>
            <p:spPr bwMode="auto">
              <a:xfrm>
                <a:off x="306" y="747"/>
                <a:ext cx="5" cy="4"/>
              </a:xfrm>
              <a:custGeom>
                <a:avLst/>
                <a:gdLst>
                  <a:gd name="T0" fmla="*/ 5 w 42"/>
                  <a:gd name="T1" fmla="*/ 37 h 38"/>
                  <a:gd name="T2" fmla="*/ 10 w 42"/>
                  <a:gd name="T3" fmla="*/ 38 h 38"/>
                  <a:gd name="T4" fmla="*/ 12 w 42"/>
                  <a:gd name="T5" fmla="*/ 38 h 38"/>
                  <a:gd name="T6" fmla="*/ 13 w 42"/>
                  <a:gd name="T7" fmla="*/ 38 h 38"/>
                  <a:gd name="T8" fmla="*/ 12 w 42"/>
                  <a:gd name="T9" fmla="*/ 37 h 38"/>
                  <a:gd name="T10" fmla="*/ 10 w 42"/>
                  <a:gd name="T11" fmla="*/ 35 h 38"/>
                  <a:gd name="T12" fmla="*/ 8 w 42"/>
                  <a:gd name="T13" fmla="*/ 35 h 38"/>
                  <a:gd name="T14" fmla="*/ 9 w 42"/>
                  <a:gd name="T15" fmla="*/ 33 h 38"/>
                  <a:gd name="T16" fmla="*/ 11 w 42"/>
                  <a:gd name="T17" fmla="*/ 30 h 38"/>
                  <a:gd name="T18" fmla="*/ 13 w 42"/>
                  <a:gd name="T19" fmla="*/ 29 h 38"/>
                  <a:gd name="T20" fmla="*/ 19 w 42"/>
                  <a:gd name="T21" fmla="*/ 30 h 38"/>
                  <a:gd name="T22" fmla="*/ 24 w 42"/>
                  <a:gd name="T23" fmla="*/ 33 h 38"/>
                  <a:gd name="T24" fmla="*/ 27 w 42"/>
                  <a:gd name="T25" fmla="*/ 33 h 38"/>
                  <a:gd name="T26" fmla="*/ 29 w 42"/>
                  <a:gd name="T27" fmla="*/ 29 h 38"/>
                  <a:gd name="T28" fmla="*/ 30 w 42"/>
                  <a:gd name="T29" fmla="*/ 24 h 38"/>
                  <a:gd name="T30" fmla="*/ 29 w 42"/>
                  <a:gd name="T31" fmla="*/ 20 h 38"/>
                  <a:gd name="T32" fmla="*/ 30 w 42"/>
                  <a:gd name="T33" fmla="*/ 18 h 38"/>
                  <a:gd name="T34" fmla="*/ 32 w 42"/>
                  <a:gd name="T35" fmla="*/ 17 h 38"/>
                  <a:gd name="T36" fmla="*/ 34 w 42"/>
                  <a:gd name="T37" fmla="*/ 17 h 38"/>
                  <a:gd name="T38" fmla="*/ 35 w 42"/>
                  <a:gd name="T39" fmla="*/ 20 h 38"/>
                  <a:gd name="T40" fmla="*/ 36 w 42"/>
                  <a:gd name="T41" fmla="*/ 21 h 38"/>
                  <a:gd name="T42" fmla="*/ 40 w 42"/>
                  <a:gd name="T43" fmla="*/ 19 h 38"/>
                  <a:gd name="T44" fmla="*/ 42 w 42"/>
                  <a:gd name="T45" fmla="*/ 16 h 38"/>
                  <a:gd name="T46" fmla="*/ 42 w 42"/>
                  <a:gd name="T47" fmla="*/ 15 h 38"/>
                  <a:gd name="T48" fmla="*/ 40 w 42"/>
                  <a:gd name="T49" fmla="*/ 11 h 38"/>
                  <a:gd name="T50" fmla="*/ 40 w 42"/>
                  <a:gd name="T51" fmla="*/ 8 h 38"/>
                  <a:gd name="T52" fmla="*/ 39 w 42"/>
                  <a:gd name="T53" fmla="*/ 5 h 38"/>
                  <a:gd name="T54" fmla="*/ 37 w 42"/>
                  <a:gd name="T55" fmla="*/ 3 h 38"/>
                  <a:gd name="T56" fmla="*/ 36 w 42"/>
                  <a:gd name="T57" fmla="*/ 0 h 38"/>
                  <a:gd name="T58" fmla="*/ 36 w 42"/>
                  <a:gd name="T59" fmla="*/ 0 h 38"/>
                  <a:gd name="T60" fmla="*/ 35 w 42"/>
                  <a:gd name="T61" fmla="*/ 3 h 38"/>
                  <a:gd name="T62" fmla="*/ 32 w 42"/>
                  <a:gd name="T63" fmla="*/ 6 h 38"/>
                  <a:gd name="T64" fmla="*/ 26 w 42"/>
                  <a:gd name="T65" fmla="*/ 10 h 38"/>
                  <a:gd name="T66" fmla="*/ 24 w 42"/>
                  <a:gd name="T67" fmla="*/ 11 h 38"/>
                  <a:gd name="T68" fmla="*/ 22 w 42"/>
                  <a:gd name="T69" fmla="*/ 12 h 38"/>
                  <a:gd name="T70" fmla="*/ 18 w 42"/>
                  <a:gd name="T71" fmla="*/ 13 h 38"/>
                  <a:gd name="T72" fmla="*/ 16 w 42"/>
                  <a:gd name="T73" fmla="*/ 13 h 38"/>
                  <a:gd name="T74" fmla="*/ 11 w 42"/>
                  <a:gd name="T75" fmla="*/ 12 h 38"/>
                  <a:gd name="T76" fmla="*/ 9 w 42"/>
                  <a:gd name="T77" fmla="*/ 13 h 38"/>
                  <a:gd name="T78" fmla="*/ 7 w 42"/>
                  <a:gd name="T79" fmla="*/ 15 h 38"/>
                  <a:gd name="T80" fmla="*/ 5 w 42"/>
                  <a:gd name="T81" fmla="*/ 19 h 38"/>
                  <a:gd name="T82" fmla="*/ 4 w 42"/>
                  <a:gd name="T83" fmla="*/ 21 h 38"/>
                  <a:gd name="T84" fmla="*/ 3 w 42"/>
                  <a:gd name="T85" fmla="*/ 23 h 38"/>
                  <a:gd name="T86" fmla="*/ 1 w 42"/>
                  <a:gd name="T87" fmla="*/ 23 h 38"/>
                  <a:gd name="T88" fmla="*/ 0 w 42"/>
                  <a:gd name="T89" fmla="*/ 24 h 38"/>
                  <a:gd name="T90" fmla="*/ 0 w 42"/>
                  <a:gd name="T91" fmla="*/ 29 h 38"/>
                  <a:gd name="T92" fmla="*/ 2 w 42"/>
                  <a:gd name="T93" fmla="*/ 32 h 38"/>
                  <a:gd name="T94" fmla="*/ 2 w 42"/>
                  <a:gd name="T95" fmla="*/ 33 h 38"/>
                  <a:gd name="T96" fmla="*/ 1 w 42"/>
                  <a:gd name="T97" fmla="*/ 35 h 38"/>
                  <a:gd name="T98" fmla="*/ 5 w 42"/>
                  <a:gd name="T99"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8">
                    <a:moveTo>
                      <a:pt x="5" y="37"/>
                    </a:moveTo>
                    <a:lnTo>
                      <a:pt x="5" y="37"/>
                    </a:lnTo>
                    <a:lnTo>
                      <a:pt x="7" y="37"/>
                    </a:lnTo>
                    <a:lnTo>
                      <a:pt x="10" y="38"/>
                    </a:lnTo>
                    <a:lnTo>
                      <a:pt x="10" y="38"/>
                    </a:lnTo>
                    <a:lnTo>
                      <a:pt x="12" y="38"/>
                    </a:lnTo>
                    <a:lnTo>
                      <a:pt x="13" y="38"/>
                    </a:lnTo>
                    <a:lnTo>
                      <a:pt x="13" y="38"/>
                    </a:lnTo>
                    <a:lnTo>
                      <a:pt x="13" y="37"/>
                    </a:lnTo>
                    <a:lnTo>
                      <a:pt x="12" y="37"/>
                    </a:lnTo>
                    <a:lnTo>
                      <a:pt x="10" y="35"/>
                    </a:lnTo>
                    <a:lnTo>
                      <a:pt x="10" y="35"/>
                    </a:lnTo>
                    <a:lnTo>
                      <a:pt x="9" y="35"/>
                    </a:lnTo>
                    <a:lnTo>
                      <a:pt x="8" y="35"/>
                    </a:lnTo>
                    <a:lnTo>
                      <a:pt x="9" y="33"/>
                    </a:lnTo>
                    <a:lnTo>
                      <a:pt x="9" y="33"/>
                    </a:lnTo>
                    <a:lnTo>
                      <a:pt x="10" y="31"/>
                    </a:lnTo>
                    <a:lnTo>
                      <a:pt x="11" y="30"/>
                    </a:lnTo>
                    <a:lnTo>
                      <a:pt x="13" y="29"/>
                    </a:lnTo>
                    <a:lnTo>
                      <a:pt x="13" y="29"/>
                    </a:lnTo>
                    <a:lnTo>
                      <a:pt x="16" y="28"/>
                    </a:lnTo>
                    <a:lnTo>
                      <a:pt x="19" y="30"/>
                    </a:lnTo>
                    <a:lnTo>
                      <a:pt x="19" y="30"/>
                    </a:lnTo>
                    <a:lnTo>
                      <a:pt x="24" y="33"/>
                    </a:lnTo>
                    <a:lnTo>
                      <a:pt x="25" y="33"/>
                    </a:lnTo>
                    <a:lnTo>
                      <a:pt x="27" y="33"/>
                    </a:lnTo>
                    <a:lnTo>
                      <a:pt x="27" y="33"/>
                    </a:lnTo>
                    <a:lnTo>
                      <a:pt x="29" y="29"/>
                    </a:lnTo>
                    <a:lnTo>
                      <a:pt x="30" y="26"/>
                    </a:lnTo>
                    <a:lnTo>
                      <a:pt x="30" y="24"/>
                    </a:lnTo>
                    <a:lnTo>
                      <a:pt x="30" y="24"/>
                    </a:lnTo>
                    <a:lnTo>
                      <a:pt x="29" y="20"/>
                    </a:lnTo>
                    <a:lnTo>
                      <a:pt x="29" y="19"/>
                    </a:lnTo>
                    <a:lnTo>
                      <a:pt x="30" y="18"/>
                    </a:lnTo>
                    <a:lnTo>
                      <a:pt x="30" y="18"/>
                    </a:lnTo>
                    <a:lnTo>
                      <a:pt x="32" y="17"/>
                    </a:lnTo>
                    <a:lnTo>
                      <a:pt x="33" y="17"/>
                    </a:lnTo>
                    <a:lnTo>
                      <a:pt x="34" y="17"/>
                    </a:lnTo>
                    <a:lnTo>
                      <a:pt x="34" y="17"/>
                    </a:lnTo>
                    <a:lnTo>
                      <a:pt x="35" y="20"/>
                    </a:lnTo>
                    <a:lnTo>
                      <a:pt x="36" y="21"/>
                    </a:lnTo>
                    <a:lnTo>
                      <a:pt x="36" y="21"/>
                    </a:lnTo>
                    <a:lnTo>
                      <a:pt x="36" y="21"/>
                    </a:lnTo>
                    <a:lnTo>
                      <a:pt x="40" y="19"/>
                    </a:lnTo>
                    <a:lnTo>
                      <a:pt x="42" y="18"/>
                    </a:lnTo>
                    <a:lnTo>
                      <a:pt x="42" y="16"/>
                    </a:lnTo>
                    <a:lnTo>
                      <a:pt x="42" y="16"/>
                    </a:lnTo>
                    <a:lnTo>
                      <a:pt x="42" y="15"/>
                    </a:lnTo>
                    <a:lnTo>
                      <a:pt x="41" y="13"/>
                    </a:lnTo>
                    <a:lnTo>
                      <a:pt x="40" y="11"/>
                    </a:lnTo>
                    <a:lnTo>
                      <a:pt x="40" y="11"/>
                    </a:lnTo>
                    <a:lnTo>
                      <a:pt x="40" y="8"/>
                    </a:lnTo>
                    <a:lnTo>
                      <a:pt x="40" y="7"/>
                    </a:lnTo>
                    <a:lnTo>
                      <a:pt x="39" y="5"/>
                    </a:lnTo>
                    <a:lnTo>
                      <a:pt x="39" y="5"/>
                    </a:lnTo>
                    <a:lnTo>
                      <a:pt x="37" y="3"/>
                    </a:lnTo>
                    <a:lnTo>
                      <a:pt x="36" y="0"/>
                    </a:lnTo>
                    <a:lnTo>
                      <a:pt x="36" y="0"/>
                    </a:lnTo>
                    <a:lnTo>
                      <a:pt x="36" y="0"/>
                    </a:lnTo>
                    <a:lnTo>
                      <a:pt x="36" y="0"/>
                    </a:lnTo>
                    <a:lnTo>
                      <a:pt x="36" y="0"/>
                    </a:lnTo>
                    <a:lnTo>
                      <a:pt x="35" y="3"/>
                    </a:lnTo>
                    <a:lnTo>
                      <a:pt x="32" y="6"/>
                    </a:lnTo>
                    <a:lnTo>
                      <a:pt x="32" y="6"/>
                    </a:lnTo>
                    <a:lnTo>
                      <a:pt x="29" y="8"/>
                    </a:lnTo>
                    <a:lnTo>
                      <a:pt x="26" y="10"/>
                    </a:lnTo>
                    <a:lnTo>
                      <a:pt x="26" y="10"/>
                    </a:lnTo>
                    <a:lnTo>
                      <a:pt x="24" y="11"/>
                    </a:lnTo>
                    <a:lnTo>
                      <a:pt x="22" y="12"/>
                    </a:lnTo>
                    <a:lnTo>
                      <a:pt x="22" y="12"/>
                    </a:lnTo>
                    <a:lnTo>
                      <a:pt x="19" y="13"/>
                    </a:lnTo>
                    <a:lnTo>
                      <a:pt x="18" y="13"/>
                    </a:lnTo>
                    <a:lnTo>
                      <a:pt x="16" y="13"/>
                    </a:lnTo>
                    <a:lnTo>
                      <a:pt x="16" y="13"/>
                    </a:lnTo>
                    <a:lnTo>
                      <a:pt x="13" y="11"/>
                    </a:lnTo>
                    <a:lnTo>
                      <a:pt x="11" y="12"/>
                    </a:lnTo>
                    <a:lnTo>
                      <a:pt x="11" y="12"/>
                    </a:lnTo>
                    <a:lnTo>
                      <a:pt x="9" y="13"/>
                    </a:lnTo>
                    <a:lnTo>
                      <a:pt x="7" y="15"/>
                    </a:lnTo>
                    <a:lnTo>
                      <a:pt x="7" y="15"/>
                    </a:lnTo>
                    <a:lnTo>
                      <a:pt x="7" y="17"/>
                    </a:lnTo>
                    <a:lnTo>
                      <a:pt x="5" y="19"/>
                    </a:lnTo>
                    <a:lnTo>
                      <a:pt x="5" y="19"/>
                    </a:lnTo>
                    <a:lnTo>
                      <a:pt x="4" y="21"/>
                    </a:lnTo>
                    <a:lnTo>
                      <a:pt x="3" y="23"/>
                    </a:lnTo>
                    <a:lnTo>
                      <a:pt x="3" y="23"/>
                    </a:lnTo>
                    <a:lnTo>
                      <a:pt x="1" y="23"/>
                    </a:lnTo>
                    <a:lnTo>
                      <a:pt x="1" y="23"/>
                    </a:lnTo>
                    <a:lnTo>
                      <a:pt x="0" y="23"/>
                    </a:lnTo>
                    <a:lnTo>
                      <a:pt x="0" y="24"/>
                    </a:lnTo>
                    <a:lnTo>
                      <a:pt x="0" y="24"/>
                    </a:lnTo>
                    <a:lnTo>
                      <a:pt x="0" y="29"/>
                    </a:lnTo>
                    <a:lnTo>
                      <a:pt x="0" y="29"/>
                    </a:lnTo>
                    <a:lnTo>
                      <a:pt x="2" y="32"/>
                    </a:lnTo>
                    <a:lnTo>
                      <a:pt x="2" y="33"/>
                    </a:lnTo>
                    <a:lnTo>
                      <a:pt x="2" y="33"/>
                    </a:lnTo>
                    <a:lnTo>
                      <a:pt x="1" y="35"/>
                    </a:lnTo>
                    <a:lnTo>
                      <a:pt x="1" y="35"/>
                    </a:lnTo>
                    <a:lnTo>
                      <a:pt x="2" y="36"/>
                    </a:lnTo>
                    <a:lnTo>
                      <a:pt x="5" y="37"/>
                    </a:lnTo>
                    <a:lnTo>
                      <a:pt x="5" y="3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69" name="四角形 265">
                <a:extLst>
                  <a:ext uri="{FF2B5EF4-FFF2-40B4-BE49-F238E27FC236}">
                    <a16:creationId xmlns:a16="http://schemas.microsoft.com/office/drawing/2014/main" id="{00000000-0008-0000-0000-000091050000}"/>
                  </a:ext>
                </a:extLst>
              </p:cNvPr>
              <p:cNvSpPr>
                <a:spLocks noChangeArrowheads="1"/>
              </p:cNvSpPr>
              <p:nvPr/>
            </p:nvSpPr>
            <p:spPr bwMode="auto">
              <a:xfrm>
                <a:off x="306" y="752"/>
                <a:ext cx="1" cy="1"/>
              </a:xfrm>
              <a:prstGeom prst="rect">
                <a:avLst/>
              </a:prstGeom>
              <a:solidFill>
                <a:srgbClr val="FFFFFF"/>
              </a:solidFill>
              <a:ln w="0">
                <a:solidFill>
                  <a:srgbClr val="231815"/>
                </a:solidFill>
                <a:prstDash val="solid"/>
                <a:miter lim="800000"/>
                <a:headEnd/>
                <a:tailEnd/>
              </a:ln>
            </p:spPr>
            <p:txBody>
              <a:bodyPr/>
              <a:lstStyle/>
              <a:p>
                <a:endParaRPr lang="ja-JP" altLang="en-US"/>
              </a:p>
            </p:txBody>
          </p:sp>
          <p:sp>
            <p:nvSpPr>
              <p:cNvPr id="70" name="フリーフォーム 69">
                <a:extLst>
                  <a:ext uri="{FF2B5EF4-FFF2-40B4-BE49-F238E27FC236}">
                    <a16:creationId xmlns:a16="http://schemas.microsoft.com/office/drawing/2014/main" id="{00000000-0008-0000-0000-000092050000}"/>
                  </a:ext>
                </a:extLst>
              </p:cNvPr>
              <p:cNvSpPr>
                <a:spLocks/>
              </p:cNvSpPr>
              <p:nvPr/>
            </p:nvSpPr>
            <p:spPr bwMode="auto">
              <a:xfrm>
                <a:off x="305" y="751"/>
                <a:ext cx="2" cy="3"/>
              </a:xfrm>
              <a:custGeom>
                <a:avLst/>
                <a:gdLst>
                  <a:gd name="T0" fmla="*/ 8 w 16"/>
                  <a:gd name="T1" fmla="*/ 21 h 26"/>
                  <a:gd name="T2" fmla="*/ 11 w 16"/>
                  <a:gd name="T3" fmla="*/ 20 h 26"/>
                  <a:gd name="T4" fmla="*/ 13 w 16"/>
                  <a:gd name="T5" fmla="*/ 22 h 26"/>
                  <a:gd name="T6" fmla="*/ 15 w 16"/>
                  <a:gd name="T7" fmla="*/ 21 h 26"/>
                  <a:gd name="T8" fmla="*/ 16 w 16"/>
                  <a:gd name="T9" fmla="*/ 18 h 26"/>
                  <a:gd name="T10" fmla="*/ 16 w 16"/>
                  <a:gd name="T11" fmla="*/ 15 h 26"/>
                  <a:gd name="T12" fmla="*/ 14 w 16"/>
                  <a:gd name="T13" fmla="*/ 12 h 26"/>
                  <a:gd name="T14" fmla="*/ 13 w 16"/>
                  <a:gd name="T15" fmla="*/ 11 h 26"/>
                  <a:gd name="T16" fmla="*/ 14 w 16"/>
                  <a:gd name="T17" fmla="*/ 14 h 26"/>
                  <a:gd name="T18" fmla="*/ 12 w 16"/>
                  <a:gd name="T19" fmla="*/ 16 h 26"/>
                  <a:gd name="T20" fmla="*/ 10 w 16"/>
                  <a:gd name="T21" fmla="*/ 16 h 26"/>
                  <a:gd name="T22" fmla="*/ 11 w 16"/>
                  <a:gd name="T23" fmla="*/ 14 h 26"/>
                  <a:gd name="T24" fmla="*/ 10 w 16"/>
                  <a:gd name="T25" fmla="*/ 11 h 26"/>
                  <a:gd name="T26" fmla="*/ 9 w 16"/>
                  <a:gd name="T27" fmla="*/ 8 h 26"/>
                  <a:gd name="T28" fmla="*/ 9 w 16"/>
                  <a:gd name="T29" fmla="*/ 6 h 26"/>
                  <a:gd name="T30" fmla="*/ 9 w 16"/>
                  <a:gd name="T31" fmla="*/ 6 h 26"/>
                  <a:gd name="T32" fmla="*/ 9 w 16"/>
                  <a:gd name="T33" fmla="*/ 6 h 26"/>
                  <a:gd name="T34" fmla="*/ 9 w 16"/>
                  <a:gd name="T35" fmla="*/ 1 h 26"/>
                  <a:gd name="T36" fmla="*/ 7 w 16"/>
                  <a:gd name="T37" fmla="*/ 0 h 26"/>
                  <a:gd name="T38" fmla="*/ 6 w 16"/>
                  <a:gd name="T39" fmla="*/ 0 h 26"/>
                  <a:gd name="T40" fmla="*/ 4 w 16"/>
                  <a:gd name="T41" fmla="*/ 5 h 26"/>
                  <a:gd name="T42" fmla="*/ 1 w 16"/>
                  <a:gd name="T43" fmla="*/ 7 h 26"/>
                  <a:gd name="T44" fmla="*/ 0 w 16"/>
                  <a:gd name="T45" fmla="*/ 10 h 26"/>
                  <a:gd name="T46" fmla="*/ 0 w 16"/>
                  <a:gd name="T47" fmla="*/ 12 h 26"/>
                  <a:gd name="T48" fmla="*/ 1 w 16"/>
                  <a:gd name="T49" fmla="*/ 14 h 26"/>
                  <a:gd name="T50" fmla="*/ 4 w 16"/>
                  <a:gd name="T51" fmla="*/ 13 h 26"/>
                  <a:gd name="T52" fmla="*/ 5 w 16"/>
                  <a:gd name="T53" fmla="*/ 14 h 26"/>
                  <a:gd name="T54" fmla="*/ 7 w 16"/>
                  <a:gd name="T55" fmla="*/ 15 h 26"/>
                  <a:gd name="T56" fmla="*/ 9 w 16"/>
                  <a:gd name="T57" fmla="*/ 16 h 26"/>
                  <a:gd name="T58" fmla="*/ 9 w 16"/>
                  <a:gd name="T59" fmla="*/ 17 h 26"/>
                  <a:gd name="T60" fmla="*/ 6 w 16"/>
                  <a:gd name="T61" fmla="*/ 19 h 26"/>
                  <a:gd name="T62" fmla="*/ 6 w 16"/>
                  <a:gd name="T63" fmla="*/ 20 h 26"/>
                  <a:gd name="T64" fmla="*/ 6 w 16"/>
                  <a:gd name="T65" fmla="*/ 26 h 26"/>
                  <a:gd name="T66" fmla="*/ 8 w 16"/>
                  <a:gd name="T67"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26">
                    <a:moveTo>
                      <a:pt x="8" y="21"/>
                    </a:moveTo>
                    <a:lnTo>
                      <a:pt x="8" y="21"/>
                    </a:lnTo>
                    <a:lnTo>
                      <a:pt x="9" y="20"/>
                    </a:lnTo>
                    <a:lnTo>
                      <a:pt x="11" y="20"/>
                    </a:lnTo>
                    <a:lnTo>
                      <a:pt x="11" y="20"/>
                    </a:lnTo>
                    <a:lnTo>
                      <a:pt x="13" y="22"/>
                    </a:lnTo>
                    <a:lnTo>
                      <a:pt x="14" y="22"/>
                    </a:lnTo>
                    <a:lnTo>
                      <a:pt x="15" y="21"/>
                    </a:lnTo>
                    <a:lnTo>
                      <a:pt x="15" y="21"/>
                    </a:lnTo>
                    <a:lnTo>
                      <a:pt x="16" y="18"/>
                    </a:lnTo>
                    <a:lnTo>
                      <a:pt x="16" y="17"/>
                    </a:lnTo>
                    <a:lnTo>
                      <a:pt x="16" y="15"/>
                    </a:lnTo>
                    <a:lnTo>
                      <a:pt x="16" y="15"/>
                    </a:lnTo>
                    <a:lnTo>
                      <a:pt x="14" y="12"/>
                    </a:lnTo>
                    <a:lnTo>
                      <a:pt x="13" y="11"/>
                    </a:lnTo>
                    <a:lnTo>
                      <a:pt x="13" y="11"/>
                    </a:lnTo>
                    <a:lnTo>
                      <a:pt x="13" y="11"/>
                    </a:lnTo>
                    <a:lnTo>
                      <a:pt x="14" y="14"/>
                    </a:lnTo>
                    <a:lnTo>
                      <a:pt x="13" y="16"/>
                    </a:lnTo>
                    <a:lnTo>
                      <a:pt x="12" y="16"/>
                    </a:lnTo>
                    <a:lnTo>
                      <a:pt x="12" y="16"/>
                    </a:lnTo>
                    <a:lnTo>
                      <a:pt x="10" y="16"/>
                    </a:lnTo>
                    <a:lnTo>
                      <a:pt x="11" y="14"/>
                    </a:lnTo>
                    <a:lnTo>
                      <a:pt x="11" y="14"/>
                    </a:lnTo>
                    <a:lnTo>
                      <a:pt x="11" y="12"/>
                    </a:lnTo>
                    <a:lnTo>
                      <a:pt x="10" y="11"/>
                    </a:lnTo>
                    <a:lnTo>
                      <a:pt x="9" y="8"/>
                    </a:lnTo>
                    <a:lnTo>
                      <a:pt x="9" y="8"/>
                    </a:lnTo>
                    <a:lnTo>
                      <a:pt x="9" y="6"/>
                    </a:lnTo>
                    <a:lnTo>
                      <a:pt x="9" y="6"/>
                    </a:lnTo>
                    <a:lnTo>
                      <a:pt x="9" y="6"/>
                    </a:lnTo>
                    <a:lnTo>
                      <a:pt x="9" y="6"/>
                    </a:lnTo>
                    <a:lnTo>
                      <a:pt x="9" y="6"/>
                    </a:lnTo>
                    <a:lnTo>
                      <a:pt x="9" y="6"/>
                    </a:lnTo>
                    <a:lnTo>
                      <a:pt x="9" y="5"/>
                    </a:lnTo>
                    <a:lnTo>
                      <a:pt x="9" y="1"/>
                    </a:lnTo>
                    <a:lnTo>
                      <a:pt x="9" y="1"/>
                    </a:lnTo>
                    <a:lnTo>
                      <a:pt x="7" y="0"/>
                    </a:lnTo>
                    <a:lnTo>
                      <a:pt x="6" y="0"/>
                    </a:lnTo>
                    <a:lnTo>
                      <a:pt x="6" y="0"/>
                    </a:lnTo>
                    <a:lnTo>
                      <a:pt x="5" y="1"/>
                    </a:lnTo>
                    <a:lnTo>
                      <a:pt x="4" y="5"/>
                    </a:lnTo>
                    <a:lnTo>
                      <a:pt x="4" y="5"/>
                    </a:lnTo>
                    <a:lnTo>
                      <a:pt x="1" y="7"/>
                    </a:lnTo>
                    <a:lnTo>
                      <a:pt x="1" y="9"/>
                    </a:lnTo>
                    <a:lnTo>
                      <a:pt x="0" y="10"/>
                    </a:lnTo>
                    <a:lnTo>
                      <a:pt x="0" y="10"/>
                    </a:lnTo>
                    <a:lnTo>
                      <a:pt x="0" y="12"/>
                    </a:lnTo>
                    <a:lnTo>
                      <a:pt x="0" y="13"/>
                    </a:lnTo>
                    <a:lnTo>
                      <a:pt x="1" y="14"/>
                    </a:lnTo>
                    <a:lnTo>
                      <a:pt x="1" y="14"/>
                    </a:lnTo>
                    <a:lnTo>
                      <a:pt x="4" y="13"/>
                    </a:lnTo>
                    <a:lnTo>
                      <a:pt x="4" y="13"/>
                    </a:lnTo>
                    <a:lnTo>
                      <a:pt x="5" y="14"/>
                    </a:lnTo>
                    <a:lnTo>
                      <a:pt x="5" y="14"/>
                    </a:lnTo>
                    <a:lnTo>
                      <a:pt x="7" y="15"/>
                    </a:lnTo>
                    <a:lnTo>
                      <a:pt x="8" y="16"/>
                    </a:lnTo>
                    <a:lnTo>
                      <a:pt x="9" y="16"/>
                    </a:lnTo>
                    <a:lnTo>
                      <a:pt x="9" y="17"/>
                    </a:lnTo>
                    <a:lnTo>
                      <a:pt x="9" y="17"/>
                    </a:lnTo>
                    <a:lnTo>
                      <a:pt x="7" y="18"/>
                    </a:lnTo>
                    <a:lnTo>
                      <a:pt x="6" y="19"/>
                    </a:lnTo>
                    <a:lnTo>
                      <a:pt x="6" y="20"/>
                    </a:lnTo>
                    <a:lnTo>
                      <a:pt x="6" y="20"/>
                    </a:lnTo>
                    <a:lnTo>
                      <a:pt x="6" y="26"/>
                    </a:lnTo>
                    <a:lnTo>
                      <a:pt x="6" y="26"/>
                    </a:lnTo>
                    <a:lnTo>
                      <a:pt x="7" y="24"/>
                    </a:lnTo>
                    <a:lnTo>
                      <a:pt x="8" y="21"/>
                    </a:lnTo>
                    <a:lnTo>
                      <a:pt x="8" y="2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71" name="フリーフォーム 70">
                <a:extLst>
                  <a:ext uri="{FF2B5EF4-FFF2-40B4-BE49-F238E27FC236}">
                    <a16:creationId xmlns:a16="http://schemas.microsoft.com/office/drawing/2014/main" id="{00000000-0008-0000-0000-000093050000}"/>
                  </a:ext>
                </a:extLst>
              </p:cNvPr>
              <p:cNvSpPr>
                <a:spLocks noEditPoints="1"/>
              </p:cNvSpPr>
              <p:nvPr/>
            </p:nvSpPr>
            <p:spPr bwMode="auto">
              <a:xfrm>
                <a:off x="302" y="666"/>
                <a:ext cx="27" cy="44"/>
              </a:xfrm>
              <a:custGeom>
                <a:avLst/>
                <a:gdLst>
                  <a:gd name="T0" fmla="*/ 154 w 245"/>
                  <a:gd name="T1" fmla="*/ 5 h 397"/>
                  <a:gd name="T2" fmla="*/ 141 w 245"/>
                  <a:gd name="T3" fmla="*/ 2 h 397"/>
                  <a:gd name="T4" fmla="*/ 139 w 245"/>
                  <a:gd name="T5" fmla="*/ 29 h 397"/>
                  <a:gd name="T6" fmla="*/ 140 w 245"/>
                  <a:gd name="T7" fmla="*/ 59 h 397"/>
                  <a:gd name="T8" fmla="*/ 123 w 245"/>
                  <a:gd name="T9" fmla="*/ 52 h 397"/>
                  <a:gd name="T10" fmla="*/ 121 w 245"/>
                  <a:gd name="T11" fmla="*/ 70 h 397"/>
                  <a:gd name="T12" fmla="*/ 102 w 245"/>
                  <a:gd name="T13" fmla="*/ 74 h 397"/>
                  <a:gd name="T14" fmla="*/ 86 w 245"/>
                  <a:gd name="T15" fmla="*/ 93 h 397"/>
                  <a:gd name="T16" fmla="*/ 65 w 245"/>
                  <a:gd name="T17" fmla="*/ 80 h 397"/>
                  <a:gd name="T18" fmla="*/ 52 w 245"/>
                  <a:gd name="T19" fmla="*/ 119 h 397"/>
                  <a:gd name="T20" fmla="*/ 33 w 245"/>
                  <a:gd name="T21" fmla="*/ 130 h 397"/>
                  <a:gd name="T22" fmla="*/ 11 w 245"/>
                  <a:gd name="T23" fmla="*/ 140 h 397"/>
                  <a:gd name="T24" fmla="*/ 8 w 245"/>
                  <a:gd name="T25" fmla="*/ 161 h 397"/>
                  <a:gd name="T26" fmla="*/ 31 w 245"/>
                  <a:gd name="T27" fmla="*/ 185 h 397"/>
                  <a:gd name="T28" fmla="*/ 26 w 245"/>
                  <a:gd name="T29" fmla="*/ 204 h 397"/>
                  <a:gd name="T30" fmla="*/ 31 w 245"/>
                  <a:gd name="T31" fmla="*/ 239 h 397"/>
                  <a:gd name="T32" fmla="*/ 23 w 245"/>
                  <a:gd name="T33" fmla="*/ 281 h 397"/>
                  <a:gd name="T34" fmla="*/ 22 w 245"/>
                  <a:gd name="T35" fmla="*/ 301 h 397"/>
                  <a:gd name="T36" fmla="*/ 31 w 245"/>
                  <a:gd name="T37" fmla="*/ 312 h 397"/>
                  <a:gd name="T38" fmla="*/ 38 w 245"/>
                  <a:gd name="T39" fmla="*/ 340 h 397"/>
                  <a:gd name="T40" fmla="*/ 41 w 245"/>
                  <a:gd name="T41" fmla="*/ 355 h 397"/>
                  <a:gd name="T42" fmla="*/ 61 w 245"/>
                  <a:gd name="T43" fmla="*/ 353 h 397"/>
                  <a:gd name="T44" fmla="*/ 65 w 245"/>
                  <a:gd name="T45" fmla="*/ 369 h 397"/>
                  <a:gd name="T46" fmla="*/ 82 w 245"/>
                  <a:gd name="T47" fmla="*/ 374 h 397"/>
                  <a:gd name="T48" fmla="*/ 86 w 245"/>
                  <a:gd name="T49" fmla="*/ 387 h 397"/>
                  <a:gd name="T50" fmla="*/ 103 w 245"/>
                  <a:gd name="T51" fmla="*/ 391 h 397"/>
                  <a:gd name="T52" fmla="*/ 117 w 245"/>
                  <a:gd name="T53" fmla="*/ 371 h 397"/>
                  <a:gd name="T54" fmla="*/ 112 w 245"/>
                  <a:gd name="T55" fmla="*/ 355 h 397"/>
                  <a:gd name="T56" fmla="*/ 132 w 245"/>
                  <a:gd name="T57" fmla="*/ 355 h 397"/>
                  <a:gd name="T58" fmla="*/ 165 w 245"/>
                  <a:gd name="T59" fmla="*/ 367 h 397"/>
                  <a:gd name="T60" fmla="*/ 198 w 245"/>
                  <a:gd name="T61" fmla="*/ 354 h 397"/>
                  <a:gd name="T62" fmla="*/ 222 w 245"/>
                  <a:gd name="T63" fmla="*/ 327 h 397"/>
                  <a:gd name="T64" fmla="*/ 235 w 245"/>
                  <a:gd name="T65" fmla="*/ 281 h 397"/>
                  <a:gd name="T66" fmla="*/ 241 w 245"/>
                  <a:gd name="T67" fmla="*/ 253 h 397"/>
                  <a:gd name="T68" fmla="*/ 240 w 245"/>
                  <a:gd name="T69" fmla="*/ 231 h 397"/>
                  <a:gd name="T70" fmla="*/ 231 w 245"/>
                  <a:gd name="T71" fmla="*/ 218 h 397"/>
                  <a:gd name="T72" fmla="*/ 223 w 245"/>
                  <a:gd name="T73" fmla="*/ 192 h 397"/>
                  <a:gd name="T74" fmla="*/ 229 w 245"/>
                  <a:gd name="T75" fmla="*/ 147 h 397"/>
                  <a:gd name="T76" fmla="*/ 231 w 245"/>
                  <a:gd name="T77" fmla="*/ 103 h 397"/>
                  <a:gd name="T78" fmla="*/ 218 w 245"/>
                  <a:gd name="T79" fmla="*/ 70 h 397"/>
                  <a:gd name="T80" fmla="*/ 198 w 245"/>
                  <a:gd name="T81" fmla="*/ 69 h 397"/>
                  <a:gd name="T82" fmla="*/ 188 w 245"/>
                  <a:gd name="T83" fmla="*/ 37 h 397"/>
                  <a:gd name="T84" fmla="*/ 180 w 245"/>
                  <a:gd name="T85" fmla="*/ 154 h 397"/>
                  <a:gd name="T86" fmla="*/ 148 w 245"/>
                  <a:gd name="T87" fmla="*/ 201 h 397"/>
                  <a:gd name="T88" fmla="*/ 119 w 245"/>
                  <a:gd name="T89" fmla="*/ 218 h 397"/>
                  <a:gd name="T90" fmla="*/ 103 w 245"/>
                  <a:gd name="T91" fmla="*/ 232 h 397"/>
                  <a:gd name="T92" fmla="*/ 89 w 245"/>
                  <a:gd name="T93" fmla="*/ 242 h 397"/>
                  <a:gd name="T94" fmla="*/ 70 w 245"/>
                  <a:gd name="T95" fmla="*/ 252 h 397"/>
                  <a:gd name="T96" fmla="*/ 66 w 245"/>
                  <a:gd name="T97" fmla="*/ 271 h 397"/>
                  <a:gd name="T98" fmla="*/ 51 w 245"/>
                  <a:gd name="T99" fmla="*/ 289 h 397"/>
                  <a:gd name="T100" fmla="*/ 48 w 245"/>
                  <a:gd name="T101" fmla="*/ 313 h 397"/>
                  <a:gd name="T102" fmla="*/ 37 w 245"/>
                  <a:gd name="T103" fmla="*/ 296 h 397"/>
                  <a:gd name="T104" fmla="*/ 56 w 245"/>
                  <a:gd name="T105" fmla="*/ 251 h 397"/>
                  <a:gd name="T106" fmla="*/ 60 w 245"/>
                  <a:gd name="T107" fmla="*/ 217 h 397"/>
                  <a:gd name="T108" fmla="*/ 92 w 245"/>
                  <a:gd name="T109" fmla="*/ 176 h 397"/>
                  <a:gd name="T110" fmla="*/ 106 w 245"/>
                  <a:gd name="T111" fmla="*/ 150 h 397"/>
                  <a:gd name="T112" fmla="*/ 104 w 245"/>
                  <a:gd name="T113" fmla="*/ 110 h 397"/>
                  <a:gd name="T114" fmla="*/ 123 w 245"/>
                  <a:gd name="T115" fmla="*/ 96 h 397"/>
                  <a:gd name="T116" fmla="*/ 134 w 245"/>
                  <a:gd name="T117" fmla="*/ 110 h 397"/>
                  <a:gd name="T118" fmla="*/ 136 w 245"/>
                  <a:gd name="T119" fmla="*/ 102 h 397"/>
                  <a:gd name="T120" fmla="*/ 149 w 245"/>
                  <a:gd name="T121" fmla="*/ 97 h 397"/>
                  <a:gd name="T122" fmla="*/ 158 w 245"/>
                  <a:gd name="T123" fmla="*/ 13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5" h="397">
                    <a:moveTo>
                      <a:pt x="175" y="14"/>
                    </a:moveTo>
                    <a:lnTo>
                      <a:pt x="175" y="14"/>
                    </a:lnTo>
                    <a:lnTo>
                      <a:pt x="166" y="9"/>
                    </a:lnTo>
                    <a:lnTo>
                      <a:pt x="159" y="7"/>
                    </a:lnTo>
                    <a:lnTo>
                      <a:pt x="159" y="7"/>
                    </a:lnTo>
                    <a:lnTo>
                      <a:pt x="159" y="9"/>
                    </a:lnTo>
                    <a:lnTo>
                      <a:pt x="159" y="9"/>
                    </a:lnTo>
                    <a:lnTo>
                      <a:pt x="158" y="9"/>
                    </a:lnTo>
                    <a:lnTo>
                      <a:pt x="158" y="9"/>
                    </a:lnTo>
                    <a:lnTo>
                      <a:pt x="156" y="7"/>
                    </a:lnTo>
                    <a:lnTo>
                      <a:pt x="156" y="7"/>
                    </a:lnTo>
                    <a:lnTo>
                      <a:pt x="155" y="6"/>
                    </a:lnTo>
                    <a:lnTo>
                      <a:pt x="154" y="6"/>
                    </a:lnTo>
                    <a:lnTo>
                      <a:pt x="154" y="5"/>
                    </a:lnTo>
                    <a:lnTo>
                      <a:pt x="154" y="5"/>
                    </a:lnTo>
                    <a:lnTo>
                      <a:pt x="152" y="3"/>
                    </a:lnTo>
                    <a:lnTo>
                      <a:pt x="150" y="1"/>
                    </a:lnTo>
                    <a:lnTo>
                      <a:pt x="150" y="1"/>
                    </a:lnTo>
                    <a:lnTo>
                      <a:pt x="149" y="0"/>
                    </a:lnTo>
                    <a:lnTo>
                      <a:pt x="148" y="1"/>
                    </a:lnTo>
                    <a:lnTo>
                      <a:pt x="146" y="1"/>
                    </a:lnTo>
                    <a:lnTo>
                      <a:pt x="146" y="1"/>
                    </a:lnTo>
                    <a:lnTo>
                      <a:pt x="145" y="0"/>
                    </a:lnTo>
                    <a:lnTo>
                      <a:pt x="145" y="0"/>
                    </a:lnTo>
                    <a:lnTo>
                      <a:pt x="144" y="0"/>
                    </a:lnTo>
                    <a:lnTo>
                      <a:pt x="144" y="0"/>
                    </a:lnTo>
                    <a:lnTo>
                      <a:pt x="143" y="1"/>
                    </a:lnTo>
                    <a:lnTo>
                      <a:pt x="143" y="2"/>
                    </a:lnTo>
                    <a:lnTo>
                      <a:pt x="141" y="2"/>
                    </a:lnTo>
                    <a:lnTo>
                      <a:pt x="141" y="2"/>
                    </a:lnTo>
                    <a:lnTo>
                      <a:pt x="138" y="2"/>
                    </a:lnTo>
                    <a:lnTo>
                      <a:pt x="136" y="2"/>
                    </a:lnTo>
                    <a:lnTo>
                      <a:pt x="136" y="2"/>
                    </a:lnTo>
                    <a:lnTo>
                      <a:pt x="135" y="6"/>
                    </a:lnTo>
                    <a:lnTo>
                      <a:pt x="135" y="8"/>
                    </a:lnTo>
                    <a:lnTo>
                      <a:pt x="134" y="11"/>
                    </a:lnTo>
                    <a:lnTo>
                      <a:pt x="134" y="11"/>
                    </a:lnTo>
                    <a:lnTo>
                      <a:pt x="131" y="15"/>
                    </a:lnTo>
                    <a:lnTo>
                      <a:pt x="132" y="16"/>
                    </a:lnTo>
                    <a:lnTo>
                      <a:pt x="133" y="17"/>
                    </a:lnTo>
                    <a:lnTo>
                      <a:pt x="133" y="17"/>
                    </a:lnTo>
                    <a:lnTo>
                      <a:pt x="135" y="19"/>
                    </a:lnTo>
                    <a:lnTo>
                      <a:pt x="137" y="23"/>
                    </a:lnTo>
                    <a:lnTo>
                      <a:pt x="139" y="29"/>
                    </a:lnTo>
                    <a:lnTo>
                      <a:pt x="139" y="29"/>
                    </a:lnTo>
                    <a:lnTo>
                      <a:pt x="143" y="40"/>
                    </a:lnTo>
                    <a:lnTo>
                      <a:pt x="143" y="40"/>
                    </a:lnTo>
                    <a:lnTo>
                      <a:pt x="145" y="46"/>
                    </a:lnTo>
                    <a:lnTo>
                      <a:pt x="146" y="48"/>
                    </a:lnTo>
                    <a:lnTo>
                      <a:pt x="145" y="50"/>
                    </a:lnTo>
                    <a:lnTo>
                      <a:pt x="145" y="50"/>
                    </a:lnTo>
                    <a:lnTo>
                      <a:pt x="144" y="52"/>
                    </a:lnTo>
                    <a:lnTo>
                      <a:pt x="143" y="56"/>
                    </a:lnTo>
                    <a:lnTo>
                      <a:pt x="143" y="56"/>
                    </a:lnTo>
                    <a:lnTo>
                      <a:pt x="143" y="60"/>
                    </a:lnTo>
                    <a:lnTo>
                      <a:pt x="143" y="61"/>
                    </a:lnTo>
                    <a:lnTo>
                      <a:pt x="143" y="61"/>
                    </a:lnTo>
                    <a:lnTo>
                      <a:pt x="143" y="61"/>
                    </a:lnTo>
                    <a:lnTo>
                      <a:pt x="141" y="59"/>
                    </a:lnTo>
                    <a:lnTo>
                      <a:pt x="140" y="59"/>
                    </a:lnTo>
                    <a:lnTo>
                      <a:pt x="138" y="58"/>
                    </a:lnTo>
                    <a:lnTo>
                      <a:pt x="138" y="58"/>
                    </a:lnTo>
                    <a:lnTo>
                      <a:pt x="135" y="59"/>
                    </a:lnTo>
                    <a:lnTo>
                      <a:pt x="134" y="59"/>
                    </a:lnTo>
                    <a:lnTo>
                      <a:pt x="134" y="58"/>
                    </a:lnTo>
                    <a:lnTo>
                      <a:pt x="134" y="58"/>
                    </a:lnTo>
                    <a:lnTo>
                      <a:pt x="133" y="56"/>
                    </a:lnTo>
                    <a:lnTo>
                      <a:pt x="133" y="55"/>
                    </a:lnTo>
                    <a:lnTo>
                      <a:pt x="132" y="56"/>
                    </a:lnTo>
                    <a:lnTo>
                      <a:pt x="132" y="56"/>
                    </a:lnTo>
                    <a:lnTo>
                      <a:pt x="129" y="57"/>
                    </a:lnTo>
                    <a:lnTo>
                      <a:pt x="126" y="55"/>
                    </a:lnTo>
                    <a:lnTo>
                      <a:pt x="126" y="55"/>
                    </a:lnTo>
                    <a:lnTo>
                      <a:pt x="124" y="53"/>
                    </a:lnTo>
                    <a:lnTo>
                      <a:pt x="123" y="52"/>
                    </a:lnTo>
                    <a:lnTo>
                      <a:pt x="123" y="53"/>
                    </a:lnTo>
                    <a:lnTo>
                      <a:pt x="123" y="53"/>
                    </a:lnTo>
                    <a:lnTo>
                      <a:pt x="122" y="57"/>
                    </a:lnTo>
                    <a:lnTo>
                      <a:pt x="122" y="60"/>
                    </a:lnTo>
                    <a:lnTo>
                      <a:pt x="122" y="60"/>
                    </a:lnTo>
                    <a:lnTo>
                      <a:pt x="122" y="61"/>
                    </a:lnTo>
                    <a:lnTo>
                      <a:pt x="122" y="61"/>
                    </a:lnTo>
                    <a:lnTo>
                      <a:pt x="122" y="62"/>
                    </a:lnTo>
                    <a:lnTo>
                      <a:pt x="122" y="62"/>
                    </a:lnTo>
                    <a:lnTo>
                      <a:pt x="120" y="65"/>
                    </a:lnTo>
                    <a:lnTo>
                      <a:pt x="120" y="66"/>
                    </a:lnTo>
                    <a:lnTo>
                      <a:pt x="120" y="67"/>
                    </a:lnTo>
                    <a:lnTo>
                      <a:pt x="120" y="67"/>
                    </a:lnTo>
                    <a:lnTo>
                      <a:pt x="122" y="68"/>
                    </a:lnTo>
                    <a:lnTo>
                      <a:pt x="121" y="70"/>
                    </a:lnTo>
                    <a:lnTo>
                      <a:pt x="121" y="70"/>
                    </a:lnTo>
                    <a:lnTo>
                      <a:pt x="121" y="72"/>
                    </a:lnTo>
                    <a:lnTo>
                      <a:pt x="121" y="74"/>
                    </a:lnTo>
                    <a:lnTo>
                      <a:pt x="121" y="75"/>
                    </a:lnTo>
                    <a:lnTo>
                      <a:pt x="120" y="75"/>
                    </a:lnTo>
                    <a:lnTo>
                      <a:pt x="120" y="75"/>
                    </a:lnTo>
                    <a:lnTo>
                      <a:pt x="115" y="73"/>
                    </a:lnTo>
                    <a:lnTo>
                      <a:pt x="112" y="71"/>
                    </a:lnTo>
                    <a:lnTo>
                      <a:pt x="112" y="71"/>
                    </a:lnTo>
                    <a:lnTo>
                      <a:pt x="110" y="74"/>
                    </a:lnTo>
                    <a:lnTo>
                      <a:pt x="109" y="77"/>
                    </a:lnTo>
                    <a:lnTo>
                      <a:pt x="107" y="77"/>
                    </a:lnTo>
                    <a:lnTo>
                      <a:pt x="107" y="77"/>
                    </a:lnTo>
                    <a:lnTo>
                      <a:pt x="103" y="74"/>
                    </a:lnTo>
                    <a:lnTo>
                      <a:pt x="102" y="74"/>
                    </a:lnTo>
                    <a:lnTo>
                      <a:pt x="101" y="74"/>
                    </a:lnTo>
                    <a:lnTo>
                      <a:pt x="101" y="74"/>
                    </a:lnTo>
                    <a:lnTo>
                      <a:pt x="100" y="75"/>
                    </a:lnTo>
                    <a:lnTo>
                      <a:pt x="99" y="75"/>
                    </a:lnTo>
                    <a:lnTo>
                      <a:pt x="99" y="75"/>
                    </a:lnTo>
                    <a:lnTo>
                      <a:pt x="95" y="75"/>
                    </a:lnTo>
                    <a:lnTo>
                      <a:pt x="93" y="78"/>
                    </a:lnTo>
                    <a:lnTo>
                      <a:pt x="93" y="78"/>
                    </a:lnTo>
                    <a:lnTo>
                      <a:pt x="89" y="84"/>
                    </a:lnTo>
                    <a:lnTo>
                      <a:pt x="89" y="84"/>
                    </a:lnTo>
                    <a:lnTo>
                      <a:pt x="88" y="87"/>
                    </a:lnTo>
                    <a:lnTo>
                      <a:pt x="88" y="90"/>
                    </a:lnTo>
                    <a:lnTo>
                      <a:pt x="87" y="92"/>
                    </a:lnTo>
                    <a:lnTo>
                      <a:pt x="86" y="93"/>
                    </a:lnTo>
                    <a:lnTo>
                      <a:pt x="86" y="93"/>
                    </a:lnTo>
                    <a:lnTo>
                      <a:pt x="81" y="94"/>
                    </a:lnTo>
                    <a:lnTo>
                      <a:pt x="78" y="94"/>
                    </a:lnTo>
                    <a:lnTo>
                      <a:pt x="77" y="93"/>
                    </a:lnTo>
                    <a:lnTo>
                      <a:pt x="77" y="93"/>
                    </a:lnTo>
                    <a:lnTo>
                      <a:pt x="75" y="90"/>
                    </a:lnTo>
                    <a:lnTo>
                      <a:pt x="74" y="88"/>
                    </a:lnTo>
                    <a:lnTo>
                      <a:pt x="73" y="88"/>
                    </a:lnTo>
                    <a:lnTo>
                      <a:pt x="73" y="88"/>
                    </a:lnTo>
                    <a:lnTo>
                      <a:pt x="71" y="88"/>
                    </a:lnTo>
                    <a:lnTo>
                      <a:pt x="70" y="88"/>
                    </a:lnTo>
                    <a:lnTo>
                      <a:pt x="69" y="87"/>
                    </a:lnTo>
                    <a:lnTo>
                      <a:pt x="69" y="87"/>
                    </a:lnTo>
                    <a:lnTo>
                      <a:pt x="67" y="82"/>
                    </a:lnTo>
                    <a:lnTo>
                      <a:pt x="66" y="80"/>
                    </a:lnTo>
                    <a:lnTo>
                      <a:pt x="65" y="80"/>
                    </a:lnTo>
                    <a:lnTo>
                      <a:pt x="65" y="80"/>
                    </a:lnTo>
                    <a:lnTo>
                      <a:pt x="63" y="82"/>
                    </a:lnTo>
                    <a:lnTo>
                      <a:pt x="62" y="85"/>
                    </a:lnTo>
                    <a:lnTo>
                      <a:pt x="61" y="88"/>
                    </a:lnTo>
                    <a:lnTo>
                      <a:pt x="59" y="90"/>
                    </a:lnTo>
                    <a:lnTo>
                      <a:pt x="59" y="90"/>
                    </a:lnTo>
                    <a:lnTo>
                      <a:pt x="57" y="93"/>
                    </a:lnTo>
                    <a:lnTo>
                      <a:pt x="55" y="97"/>
                    </a:lnTo>
                    <a:lnTo>
                      <a:pt x="55" y="97"/>
                    </a:lnTo>
                    <a:lnTo>
                      <a:pt x="53" y="104"/>
                    </a:lnTo>
                    <a:lnTo>
                      <a:pt x="52" y="112"/>
                    </a:lnTo>
                    <a:lnTo>
                      <a:pt x="52" y="112"/>
                    </a:lnTo>
                    <a:lnTo>
                      <a:pt x="52" y="117"/>
                    </a:lnTo>
                    <a:lnTo>
                      <a:pt x="52" y="119"/>
                    </a:lnTo>
                    <a:lnTo>
                      <a:pt x="52" y="119"/>
                    </a:lnTo>
                    <a:lnTo>
                      <a:pt x="52" y="119"/>
                    </a:lnTo>
                    <a:lnTo>
                      <a:pt x="49" y="121"/>
                    </a:lnTo>
                    <a:lnTo>
                      <a:pt x="47" y="123"/>
                    </a:lnTo>
                    <a:lnTo>
                      <a:pt x="47" y="123"/>
                    </a:lnTo>
                    <a:lnTo>
                      <a:pt x="47" y="125"/>
                    </a:lnTo>
                    <a:lnTo>
                      <a:pt x="47" y="127"/>
                    </a:lnTo>
                    <a:lnTo>
                      <a:pt x="47" y="129"/>
                    </a:lnTo>
                    <a:lnTo>
                      <a:pt x="46" y="130"/>
                    </a:lnTo>
                    <a:lnTo>
                      <a:pt x="46" y="130"/>
                    </a:lnTo>
                    <a:lnTo>
                      <a:pt x="40" y="134"/>
                    </a:lnTo>
                    <a:lnTo>
                      <a:pt x="36" y="135"/>
                    </a:lnTo>
                    <a:lnTo>
                      <a:pt x="35" y="135"/>
                    </a:lnTo>
                    <a:lnTo>
                      <a:pt x="34" y="134"/>
                    </a:lnTo>
                    <a:lnTo>
                      <a:pt x="34" y="134"/>
                    </a:lnTo>
                    <a:lnTo>
                      <a:pt x="33" y="130"/>
                    </a:lnTo>
                    <a:lnTo>
                      <a:pt x="33" y="128"/>
                    </a:lnTo>
                    <a:lnTo>
                      <a:pt x="31" y="127"/>
                    </a:lnTo>
                    <a:lnTo>
                      <a:pt x="31" y="127"/>
                    </a:lnTo>
                    <a:lnTo>
                      <a:pt x="24" y="128"/>
                    </a:lnTo>
                    <a:lnTo>
                      <a:pt x="18" y="128"/>
                    </a:lnTo>
                    <a:lnTo>
                      <a:pt x="18" y="128"/>
                    </a:lnTo>
                    <a:lnTo>
                      <a:pt x="18" y="132"/>
                    </a:lnTo>
                    <a:lnTo>
                      <a:pt x="17" y="135"/>
                    </a:lnTo>
                    <a:lnTo>
                      <a:pt x="16" y="137"/>
                    </a:lnTo>
                    <a:lnTo>
                      <a:pt x="16" y="137"/>
                    </a:lnTo>
                    <a:lnTo>
                      <a:pt x="14" y="138"/>
                    </a:lnTo>
                    <a:lnTo>
                      <a:pt x="12" y="137"/>
                    </a:lnTo>
                    <a:lnTo>
                      <a:pt x="12" y="137"/>
                    </a:lnTo>
                    <a:lnTo>
                      <a:pt x="11" y="137"/>
                    </a:lnTo>
                    <a:lnTo>
                      <a:pt x="11" y="140"/>
                    </a:lnTo>
                    <a:lnTo>
                      <a:pt x="9" y="143"/>
                    </a:lnTo>
                    <a:lnTo>
                      <a:pt x="9" y="143"/>
                    </a:lnTo>
                    <a:lnTo>
                      <a:pt x="4" y="149"/>
                    </a:lnTo>
                    <a:lnTo>
                      <a:pt x="4" y="149"/>
                    </a:lnTo>
                    <a:lnTo>
                      <a:pt x="3" y="152"/>
                    </a:lnTo>
                    <a:lnTo>
                      <a:pt x="2" y="154"/>
                    </a:lnTo>
                    <a:lnTo>
                      <a:pt x="2" y="154"/>
                    </a:lnTo>
                    <a:lnTo>
                      <a:pt x="1" y="156"/>
                    </a:lnTo>
                    <a:lnTo>
                      <a:pt x="0" y="157"/>
                    </a:lnTo>
                    <a:lnTo>
                      <a:pt x="1" y="157"/>
                    </a:lnTo>
                    <a:lnTo>
                      <a:pt x="1" y="157"/>
                    </a:lnTo>
                    <a:lnTo>
                      <a:pt x="4" y="158"/>
                    </a:lnTo>
                    <a:lnTo>
                      <a:pt x="7" y="159"/>
                    </a:lnTo>
                    <a:lnTo>
                      <a:pt x="7" y="159"/>
                    </a:lnTo>
                    <a:lnTo>
                      <a:pt x="8" y="161"/>
                    </a:lnTo>
                    <a:lnTo>
                      <a:pt x="9" y="163"/>
                    </a:lnTo>
                    <a:lnTo>
                      <a:pt x="9" y="163"/>
                    </a:lnTo>
                    <a:lnTo>
                      <a:pt x="12" y="166"/>
                    </a:lnTo>
                    <a:lnTo>
                      <a:pt x="15" y="169"/>
                    </a:lnTo>
                    <a:lnTo>
                      <a:pt x="15" y="169"/>
                    </a:lnTo>
                    <a:lnTo>
                      <a:pt x="18" y="174"/>
                    </a:lnTo>
                    <a:lnTo>
                      <a:pt x="20" y="179"/>
                    </a:lnTo>
                    <a:lnTo>
                      <a:pt x="20" y="179"/>
                    </a:lnTo>
                    <a:lnTo>
                      <a:pt x="23" y="183"/>
                    </a:lnTo>
                    <a:lnTo>
                      <a:pt x="25" y="187"/>
                    </a:lnTo>
                    <a:lnTo>
                      <a:pt x="25" y="187"/>
                    </a:lnTo>
                    <a:lnTo>
                      <a:pt x="29" y="187"/>
                    </a:lnTo>
                    <a:lnTo>
                      <a:pt x="30" y="186"/>
                    </a:lnTo>
                    <a:lnTo>
                      <a:pt x="31" y="185"/>
                    </a:lnTo>
                    <a:lnTo>
                      <a:pt x="31" y="185"/>
                    </a:lnTo>
                    <a:lnTo>
                      <a:pt x="34" y="182"/>
                    </a:lnTo>
                    <a:lnTo>
                      <a:pt x="34" y="181"/>
                    </a:lnTo>
                    <a:lnTo>
                      <a:pt x="34" y="182"/>
                    </a:lnTo>
                    <a:lnTo>
                      <a:pt x="34" y="182"/>
                    </a:lnTo>
                    <a:lnTo>
                      <a:pt x="34" y="187"/>
                    </a:lnTo>
                    <a:lnTo>
                      <a:pt x="33" y="190"/>
                    </a:lnTo>
                    <a:lnTo>
                      <a:pt x="31" y="191"/>
                    </a:lnTo>
                    <a:lnTo>
                      <a:pt x="31" y="191"/>
                    </a:lnTo>
                    <a:lnTo>
                      <a:pt x="30" y="191"/>
                    </a:lnTo>
                    <a:lnTo>
                      <a:pt x="30" y="192"/>
                    </a:lnTo>
                    <a:lnTo>
                      <a:pt x="29" y="194"/>
                    </a:lnTo>
                    <a:lnTo>
                      <a:pt x="29" y="194"/>
                    </a:lnTo>
                    <a:lnTo>
                      <a:pt x="28" y="198"/>
                    </a:lnTo>
                    <a:lnTo>
                      <a:pt x="26" y="204"/>
                    </a:lnTo>
                    <a:lnTo>
                      <a:pt x="26" y="204"/>
                    </a:lnTo>
                    <a:lnTo>
                      <a:pt x="26" y="207"/>
                    </a:lnTo>
                    <a:lnTo>
                      <a:pt x="25" y="210"/>
                    </a:lnTo>
                    <a:lnTo>
                      <a:pt x="25" y="210"/>
                    </a:lnTo>
                    <a:lnTo>
                      <a:pt x="23" y="213"/>
                    </a:lnTo>
                    <a:lnTo>
                      <a:pt x="23" y="215"/>
                    </a:lnTo>
                    <a:lnTo>
                      <a:pt x="25" y="217"/>
                    </a:lnTo>
                    <a:lnTo>
                      <a:pt x="25" y="217"/>
                    </a:lnTo>
                    <a:lnTo>
                      <a:pt x="26" y="220"/>
                    </a:lnTo>
                    <a:lnTo>
                      <a:pt x="27" y="223"/>
                    </a:lnTo>
                    <a:lnTo>
                      <a:pt x="28" y="230"/>
                    </a:lnTo>
                    <a:lnTo>
                      <a:pt x="28" y="230"/>
                    </a:lnTo>
                    <a:lnTo>
                      <a:pt x="30" y="235"/>
                    </a:lnTo>
                    <a:lnTo>
                      <a:pt x="31" y="237"/>
                    </a:lnTo>
                    <a:lnTo>
                      <a:pt x="31" y="239"/>
                    </a:lnTo>
                    <a:lnTo>
                      <a:pt x="31" y="239"/>
                    </a:lnTo>
                    <a:lnTo>
                      <a:pt x="31" y="245"/>
                    </a:lnTo>
                    <a:lnTo>
                      <a:pt x="30" y="251"/>
                    </a:lnTo>
                    <a:lnTo>
                      <a:pt x="30" y="251"/>
                    </a:lnTo>
                    <a:lnTo>
                      <a:pt x="28" y="257"/>
                    </a:lnTo>
                    <a:lnTo>
                      <a:pt x="27" y="264"/>
                    </a:lnTo>
                    <a:lnTo>
                      <a:pt x="27" y="264"/>
                    </a:lnTo>
                    <a:lnTo>
                      <a:pt x="27" y="269"/>
                    </a:lnTo>
                    <a:lnTo>
                      <a:pt x="27" y="271"/>
                    </a:lnTo>
                    <a:lnTo>
                      <a:pt x="27" y="272"/>
                    </a:lnTo>
                    <a:lnTo>
                      <a:pt x="27" y="272"/>
                    </a:lnTo>
                    <a:lnTo>
                      <a:pt x="25" y="276"/>
                    </a:lnTo>
                    <a:lnTo>
                      <a:pt x="24" y="279"/>
                    </a:lnTo>
                    <a:lnTo>
                      <a:pt x="24" y="279"/>
                    </a:lnTo>
                    <a:lnTo>
                      <a:pt x="24" y="281"/>
                    </a:lnTo>
                    <a:lnTo>
                      <a:pt x="23" y="281"/>
                    </a:lnTo>
                    <a:lnTo>
                      <a:pt x="20" y="283"/>
                    </a:lnTo>
                    <a:lnTo>
                      <a:pt x="20" y="283"/>
                    </a:lnTo>
                    <a:lnTo>
                      <a:pt x="19" y="284"/>
                    </a:lnTo>
                    <a:lnTo>
                      <a:pt x="18" y="286"/>
                    </a:lnTo>
                    <a:lnTo>
                      <a:pt x="18" y="288"/>
                    </a:lnTo>
                    <a:lnTo>
                      <a:pt x="19" y="289"/>
                    </a:lnTo>
                    <a:lnTo>
                      <a:pt x="19" y="289"/>
                    </a:lnTo>
                    <a:lnTo>
                      <a:pt x="21" y="292"/>
                    </a:lnTo>
                    <a:lnTo>
                      <a:pt x="23" y="295"/>
                    </a:lnTo>
                    <a:lnTo>
                      <a:pt x="23" y="295"/>
                    </a:lnTo>
                    <a:lnTo>
                      <a:pt x="25" y="298"/>
                    </a:lnTo>
                    <a:lnTo>
                      <a:pt x="25" y="299"/>
                    </a:lnTo>
                    <a:lnTo>
                      <a:pt x="25" y="300"/>
                    </a:lnTo>
                    <a:lnTo>
                      <a:pt x="25" y="300"/>
                    </a:lnTo>
                    <a:lnTo>
                      <a:pt x="22" y="301"/>
                    </a:lnTo>
                    <a:lnTo>
                      <a:pt x="21" y="301"/>
                    </a:lnTo>
                    <a:lnTo>
                      <a:pt x="21" y="302"/>
                    </a:lnTo>
                    <a:lnTo>
                      <a:pt x="21" y="302"/>
                    </a:lnTo>
                    <a:lnTo>
                      <a:pt x="23" y="304"/>
                    </a:lnTo>
                    <a:lnTo>
                      <a:pt x="24" y="305"/>
                    </a:lnTo>
                    <a:lnTo>
                      <a:pt x="23" y="306"/>
                    </a:lnTo>
                    <a:lnTo>
                      <a:pt x="23" y="306"/>
                    </a:lnTo>
                    <a:lnTo>
                      <a:pt x="23" y="307"/>
                    </a:lnTo>
                    <a:lnTo>
                      <a:pt x="23" y="308"/>
                    </a:lnTo>
                    <a:lnTo>
                      <a:pt x="24" y="309"/>
                    </a:lnTo>
                    <a:lnTo>
                      <a:pt x="26" y="310"/>
                    </a:lnTo>
                    <a:lnTo>
                      <a:pt x="26" y="310"/>
                    </a:lnTo>
                    <a:lnTo>
                      <a:pt x="29" y="310"/>
                    </a:lnTo>
                    <a:lnTo>
                      <a:pt x="30" y="311"/>
                    </a:lnTo>
                    <a:lnTo>
                      <a:pt x="31" y="312"/>
                    </a:lnTo>
                    <a:lnTo>
                      <a:pt x="31" y="312"/>
                    </a:lnTo>
                    <a:lnTo>
                      <a:pt x="31" y="315"/>
                    </a:lnTo>
                    <a:lnTo>
                      <a:pt x="33" y="319"/>
                    </a:lnTo>
                    <a:lnTo>
                      <a:pt x="33" y="319"/>
                    </a:lnTo>
                    <a:lnTo>
                      <a:pt x="35" y="323"/>
                    </a:lnTo>
                    <a:lnTo>
                      <a:pt x="36" y="325"/>
                    </a:lnTo>
                    <a:lnTo>
                      <a:pt x="38" y="325"/>
                    </a:lnTo>
                    <a:lnTo>
                      <a:pt x="38" y="325"/>
                    </a:lnTo>
                    <a:lnTo>
                      <a:pt x="39" y="325"/>
                    </a:lnTo>
                    <a:lnTo>
                      <a:pt x="40" y="326"/>
                    </a:lnTo>
                    <a:lnTo>
                      <a:pt x="41" y="327"/>
                    </a:lnTo>
                    <a:lnTo>
                      <a:pt x="41" y="330"/>
                    </a:lnTo>
                    <a:lnTo>
                      <a:pt x="41" y="330"/>
                    </a:lnTo>
                    <a:lnTo>
                      <a:pt x="40" y="335"/>
                    </a:lnTo>
                    <a:lnTo>
                      <a:pt x="38" y="340"/>
                    </a:lnTo>
                    <a:lnTo>
                      <a:pt x="38" y="340"/>
                    </a:lnTo>
                    <a:lnTo>
                      <a:pt x="37" y="341"/>
                    </a:lnTo>
                    <a:lnTo>
                      <a:pt x="35" y="341"/>
                    </a:lnTo>
                    <a:lnTo>
                      <a:pt x="35" y="341"/>
                    </a:lnTo>
                    <a:lnTo>
                      <a:pt x="35" y="341"/>
                    </a:lnTo>
                    <a:lnTo>
                      <a:pt x="35" y="342"/>
                    </a:lnTo>
                    <a:lnTo>
                      <a:pt x="37" y="343"/>
                    </a:lnTo>
                    <a:lnTo>
                      <a:pt x="37" y="345"/>
                    </a:lnTo>
                    <a:lnTo>
                      <a:pt x="37" y="345"/>
                    </a:lnTo>
                    <a:lnTo>
                      <a:pt x="36" y="348"/>
                    </a:lnTo>
                    <a:lnTo>
                      <a:pt x="35" y="350"/>
                    </a:lnTo>
                    <a:lnTo>
                      <a:pt x="35" y="350"/>
                    </a:lnTo>
                    <a:lnTo>
                      <a:pt x="38" y="352"/>
                    </a:lnTo>
                    <a:lnTo>
                      <a:pt x="41" y="355"/>
                    </a:lnTo>
                    <a:lnTo>
                      <a:pt x="41" y="355"/>
                    </a:lnTo>
                    <a:lnTo>
                      <a:pt x="42" y="356"/>
                    </a:lnTo>
                    <a:lnTo>
                      <a:pt x="42" y="357"/>
                    </a:lnTo>
                    <a:lnTo>
                      <a:pt x="43" y="358"/>
                    </a:lnTo>
                    <a:lnTo>
                      <a:pt x="44" y="359"/>
                    </a:lnTo>
                    <a:lnTo>
                      <a:pt x="44" y="359"/>
                    </a:lnTo>
                    <a:lnTo>
                      <a:pt x="48" y="359"/>
                    </a:lnTo>
                    <a:lnTo>
                      <a:pt x="50" y="359"/>
                    </a:lnTo>
                    <a:lnTo>
                      <a:pt x="52" y="358"/>
                    </a:lnTo>
                    <a:lnTo>
                      <a:pt x="52" y="358"/>
                    </a:lnTo>
                    <a:lnTo>
                      <a:pt x="53" y="357"/>
                    </a:lnTo>
                    <a:lnTo>
                      <a:pt x="54" y="357"/>
                    </a:lnTo>
                    <a:lnTo>
                      <a:pt x="56" y="356"/>
                    </a:lnTo>
                    <a:lnTo>
                      <a:pt x="58" y="355"/>
                    </a:lnTo>
                    <a:lnTo>
                      <a:pt x="58" y="355"/>
                    </a:lnTo>
                    <a:lnTo>
                      <a:pt x="61" y="353"/>
                    </a:lnTo>
                    <a:lnTo>
                      <a:pt x="62" y="352"/>
                    </a:lnTo>
                    <a:lnTo>
                      <a:pt x="62" y="353"/>
                    </a:lnTo>
                    <a:lnTo>
                      <a:pt x="62" y="353"/>
                    </a:lnTo>
                    <a:lnTo>
                      <a:pt x="63" y="356"/>
                    </a:lnTo>
                    <a:lnTo>
                      <a:pt x="63" y="358"/>
                    </a:lnTo>
                    <a:lnTo>
                      <a:pt x="63" y="358"/>
                    </a:lnTo>
                    <a:lnTo>
                      <a:pt x="63" y="358"/>
                    </a:lnTo>
                    <a:lnTo>
                      <a:pt x="61" y="359"/>
                    </a:lnTo>
                    <a:lnTo>
                      <a:pt x="60" y="362"/>
                    </a:lnTo>
                    <a:lnTo>
                      <a:pt x="60" y="362"/>
                    </a:lnTo>
                    <a:lnTo>
                      <a:pt x="60" y="366"/>
                    </a:lnTo>
                    <a:lnTo>
                      <a:pt x="61" y="368"/>
                    </a:lnTo>
                    <a:lnTo>
                      <a:pt x="62" y="369"/>
                    </a:lnTo>
                    <a:lnTo>
                      <a:pt x="62" y="369"/>
                    </a:lnTo>
                    <a:lnTo>
                      <a:pt x="65" y="369"/>
                    </a:lnTo>
                    <a:lnTo>
                      <a:pt x="66" y="369"/>
                    </a:lnTo>
                    <a:lnTo>
                      <a:pt x="67" y="370"/>
                    </a:lnTo>
                    <a:lnTo>
                      <a:pt x="67" y="370"/>
                    </a:lnTo>
                    <a:lnTo>
                      <a:pt x="70" y="372"/>
                    </a:lnTo>
                    <a:lnTo>
                      <a:pt x="71" y="373"/>
                    </a:lnTo>
                    <a:lnTo>
                      <a:pt x="71" y="373"/>
                    </a:lnTo>
                    <a:lnTo>
                      <a:pt x="71" y="373"/>
                    </a:lnTo>
                    <a:lnTo>
                      <a:pt x="70" y="375"/>
                    </a:lnTo>
                    <a:lnTo>
                      <a:pt x="71" y="376"/>
                    </a:lnTo>
                    <a:lnTo>
                      <a:pt x="73" y="376"/>
                    </a:lnTo>
                    <a:lnTo>
                      <a:pt x="73" y="376"/>
                    </a:lnTo>
                    <a:lnTo>
                      <a:pt x="78" y="374"/>
                    </a:lnTo>
                    <a:lnTo>
                      <a:pt x="80" y="374"/>
                    </a:lnTo>
                    <a:lnTo>
                      <a:pt x="82" y="374"/>
                    </a:lnTo>
                    <a:lnTo>
                      <a:pt x="82" y="374"/>
                    </a:lnTo>
                    <a:lnTo>
                      <a:pt x="82" y="375"/>
                    </a:lnTo>
                    <a:lnTo>
                      <a:pt x="82" y="376"/>
                    </a:lnTo>
                    <a:lnTo>
                      <a:pt x="82" y="378"/>
                    </a:lnTo>
                    <a:lnTo>
                      <a:pt x="82" y="378"/>
                    </a:lnTo>
                    <a:lnTo>
                      <a:pt x="83" y="380"/>
                    </a:lnTo>
                    <a:lnTo>
                      <a:pt x="86" y="380"/>
                    </a:lnTo>
                    <a:lnTo>
                      <a:pt x="86" y="380"/>
                    </a:lnTo>
                    <a:lnTo>
                      <a:pt x="88" y="381"/>
                    </a:lnTo>
                    <a:lnTo>
                      <a:pt x="90" y="382"/>
                    </a:lnTo>
                    <a:lnTo>
                      <a:pt x="91" y="384"/>
                    </a:lnTo>
                    <a:lnTo>
                      <a:pt x="91" y="385"/>
                    </a:lnTo>
                    <a:lnTo>
                      <a:pt x="91" y="385"/>
                    </a:lnTo>
                    <a:lnTo>
                      <a:pt x="89" y="385"/>
                    </a:lnTo>
                    <a:lnTo>
                      <a:pt x="87" y="386"/>
                    </a:lnTo>
                    <a:lnTo>
                      <a:pt x="86" y="387"/>
                    </a:lnTo>
                    <a:lnTo>
                      <a:pt x="86" y="387"/>
                    </a:lnTo>
                    <a:lnTo>
                      <a:pt x="84" y="391"/>
                    </a:lnTo>
                    <a:lnTo>
                      <a:pt x="84" y="392"/>
                    </a:lnTo>
                    <a:lnTo>
                      <a:pt x="85" y="394"/>
                    </a:lnTo>
                    <a:lnTo>
                      <a:pt x="85" y="394"/>
                    </a:lnTo>
                    <a:lnTo>
                      <a:pt x="88" y="395"/>
                    </a:lnTo>
                    <a:lnTo>
                      <a:pt x="89" y="396"/>
                    </a:lnTo>
                    <a:lnTo>
                      <a:pt x="89" y="397"/>
                    </a:lnTo>
                    <a:lnTo>
                      <a:pt x="89" y="397"/>
                    </a:lnTo>
                    <a:lnTo>
                      <a:pt x="92" y="396"/>
                    </a:lnTo>
                    <a:lnTo>
                      <a:pt x="94" y="395"/>
                    </a:lnTo>
                    <a:lnTo>
                      <a:pt x="97" y="391"/>
                    </a:lnTo>
                    <a:lnTo>
                      <a:pt x="97" y="391"/>
                    </a:lnTo>
                    <a:lnTo>
                      <a:pt x="99" y="391"/>
                    </a:lnTo>
                    <a:lnTo>
                      <a:pt x="103" y="391"/>
                    </a:lnTo>
                    <a:lnTo>
                      <a:pt x="103" y="391"/>
                    </a:lnTo>
                    <a:lnTo>
                      <a:pt x="105" y="390"/>
                    </a:lnTo>
                    <a:lnTo>
                      <a:pt x="108" y="388"/>
                    </a:lnTo>
                    <a:lnTo>
                      <a:pt x="113" y="384"/>
                    </a:lnTo>
                    <a:lnTo>
                      <a:pt x="113" y="384"/>
                    </a:lnTo>
                    <a:lnTo>
                      <a:pt x="113" y="382"/>
                    </a:lnTo>
                    <a:lnTo>
                      <a:pt x="113" y="381"/>
                    </a:lnTo>
                    <a:lnTo>
                      <a:pt x="112" y="378"/>
                    </a:lnTo>
                    <a:lnTo>
                      <a:pt x="112" y="378"/>
                    </a:lnTo>
                    <a:lnTo>
                      <a:pt x="112" y="377"/>
                    </a:lnTo>
                    <a:lnTo>
                      <a:pt x="113" y="375"/>
                    </a:lnTo>
                    <a:lnTo>
                      <a:pt x="115" y="374"/>
                    </a:lnTo>
                    <a:lnTo>
                      <a:pt x="115" y="374"/>
                    </a:lnTo>
                    <a:lnTo>
                      <a:pt x="116" y="373"/>
                    </a:lnTo>
                    <a:lnTo>
                      <a:pt x="117" y="371"/>
                    </a:lnTo>
                    <a:lnTo>
                      <a:pt x="119" y="369"/>
                    </a:lnTo>
                    <a:lnTo>
                      <a:pt x="120" y="368"/>
                    </a:lnTo>
                    <a:lnTo>
                      <a:pt x="120" y="368"/>
                    </a:lnTo>
                    <a:lnTo>
                      <a:pt x="122" y="367"/>
                    </a:lnTo>
                    <a:lnTo>
                      <a:pt x="122" y="366"/>
                    </a:lnTo>
                    <a:lnTo>
                      <a:pt x="122" y="362"/>
                    </a:lnTo>
                    <a:lnTo>
                      <a:pt x="122" y="362"/>
                    </a:lnTo>
                    <a:lnTo>
                      <a:pt x="121" y="360"/>
                    </a:lnTo>
                    <a:lnTo>
                      <a:pt x="119" y="360"/>
                    </a:lnTo>
                    <a:lnTo>
                      <a:pt x="116" y="360"/>
                    </a:lnTo>
                    <a:lnTo>
                      <a:pt x="116" y="360"/>
                    </a:lnTo>
                    <a:lnTo>
                      <a:pt x="113" y="359"/>
                    </a:lnTo>
                    <a:lnTo>
                      <a:pt x="111" y="356"/>
                    </a:lnTo>
                    <a:lnTo>
                      <a:pt x="111" y="356"/>
                    </a:lnTo>
                    <a:lnTo>
                      <a:pt x="112" y="355"/>
                    </a:lnTo>
                    <a:lnTo>
                      <a:pt x="113" y="354"/>
                    </a:lnTo>
                    <a:lnTo>
                      <a:pt x="117" y="353"/>
                    </a:lnTo>
                    <a:lnTo>
                      <a:pt x="117" y="353"/>
                    </a:lnTo>
                    <a:lnTo>
                      <a:pt x="118" y="352"/>
                    </a:lnTo>
                    <a:lnTo>
                      <a:pt x="119" y="351"/>
                    </a:lnTo>
                    <a:lnTo>
                      <a:pt x="122" y="349"/>
                    </a:lnTo>
                    <a:lnTo>
                      <a:pt x="122" y="349"/>
                    </a:lnTo>
                    <a:lnTo>
                      <a:pt x="122" y="349"/>
                    </a:lnTo>
                    <a:lnTo>
                      <a:pt x="123" y="349"/>
                    </a:lnTo>
                    <a:lnTo>
                      <a:pt x="124" y="351"/>
                    </a:lnTo>
                    <a:lnTo>
                      <a:pt x="126" y="355"/>
                    </a:lnTo>
                    <a:lnTo>
                      <a:pt x="126" y="355"/>
                    </a:lnTo>
                    <a:lnTo>
                      <a:pt x="127" y="356"/>
                    </a:lnTo>
                    <a:lnTo>
                      <a:pt x="129" y="356"/>
                    </a:lnTo>
                    <a:lnTo>
                      <a:pt x="132" y="355"/>
                    </a:lnTo>
                    <a:lnTo>
                      <a:pt x="132" y="355"/>
                    </a:lnTo>
                    <a:lnTo>
                      <a:pt x="134" y="355"/>
                    </a:lnTo>
                    <a:lnTo>
                      <a:pt x="135" y="356"/>
                    </a:lnTo>
                    <a:lnTo>
                      <a:pt x="135" y="356"/>
                    </a:lnTo>
                    <a:lnTo>
                      <a:pt x="137" y="356"/>
                    </a:lnTo>
                    <a:lnTo>
                      <a:pt x="139" y="356"/>
                    </a:lnTo>
                    <a:lnTo>
                      <a:pt x="143" y="355"/>
                    </a:lnTo>
                    <a:lnTo>
                      <a:pt x="143" y="355"/>
                    </a:lnTo>
                    <a:lnTo>
                      <a:pt x="146" y="356"/>
                    </a:lnTo>
                    <a:lnTo>
                      <a:pt x="148" y="359"/>
                    </a:lnTo>
                    <a:lnTo>
                      <a:pt x="148" y="359"/>
                    </a:lnTo>
                    <a:lnTo>
                      <a:pt x="150" y="362"/>
                    </a:lnTo>
                    <a:lnTo>
                      <a:pt x="155" y="364"/>
                    </a:lnTo>
                    <a:lnTo>
                      <a:pt x="165" y="367"/>
                    </a:lnTo>
                    <a:lnTo>
                      <a:pt x="165" y="367"/>
                    </a:lnTo>
                    <a:lnTo>
                      <a:pt x="167" y="367"/>
                    </a:lnTo>
                    <a:lnTo>
                      <a:pt x="170" y="366"/>
                    </a:lnTo>
                    <a:lnTo>
                      <a:pt x="174" y="364"/>
                    </a:lnTo>
                    <a:lnTo>
                      <a:pt x="174" y="364"/>
                    </a:lnTo>
                    <a:lnTo>
                      <a:pt x="178" y="362"/>
                    </a:lnTo>
                    <a:lnTo>
                      <a:pt x="180" y="362"/>
                    </a:lnTo>
                    <a:lnTo>
                      <a:pt x="180" y="362"/>
                    </a:lnTo>
                    <a:lnTo>
                      <a:pt x="186" y="360"/>
                    </a:lnTo>
                    <a:lnTo>
                      <a:pt x="190" y="359"/>
                    </a:lnTo>
                    <a:lnTo>
                      <a:pt x="194" y="357"/>
                    </a:lnTo>
                    <a:lnTo>
                      <a:pt x="194" y="357"/>
                    </a:lnTo>
                    <a:lnTo>
                      <a:pt x="196" y="355"/>
                    </a:lnTo>
                    <a:lnTo>
                      <a:pt x="197" y="354"/>
                    </a:lnTo>
                    <a:lnTo>
                      <a:pt x="198" y="354"/>
                    </a:lnTo>
                    <a:lnTo>
                      <a:pt x="198" y="354"/>
                    </a:lnTo>
                    <a:lnTo>
                      <a:pt x="201" y="354"/>
                    </a:lnTo>
                    <a:lnTo>
                      <a:pt x="204" y="352"/>
                    </a:lnTo>
                    <a:lnTo>
                      <a:pt x="210" y="349"/>
                    </a:lnTo>
                    <a:lnTo>
                      <a:pt x="210" y="349"/>
                    </a:lnTo>
                    <a:lnTo>
                      <a:pt x="212" y="347"/>
                    </a:lnTo>
                    <a:lnTo>
                      <a:pt x="213" y="345"/>
                    </a:lnTo>
                    <a:lnTo>
                      <a:pt x="214" y="340"/>
                    </a:lnTo>
                    <a:lnTo>
                      <a:pt x="214" y="340"/>
                    </a:lnTo>
                    <a:lnTo>
                      <a:pt x="215" y="334"/>
                    </a:lnTo>
                    <a:lnTo>
                      <a:pt x="217" y="330"/>
                    </a:lnTo>
                    <a:lnTo>
                      <a:pt x="217" y="330"/>
                    </a:lnTo>
                    <a:lnTo>
                      <a:pt x="218" y="328"/>
                    </a:lnTo>
                    <a:lnTo>
                      <a:pt x="220" y="327"/>
                    </a:lnTo>
                    <a:lnTo>
                      <a:pt x="222" y="327"/>
                    </a:lnTo>
                    <a:lnTo>
                      <a:pt x="222" y="327"/>
                    </a:lnTo>
                    <a:lnTo>
                      <a:pt x="223" y="325"/>
                    </a:lnTo>
                    <a:lnTo>
                      <a:pt x="225" y="320"/>
                    </a:lnTo>
                    <a:lnTo>
                      <a:pt x="225" y="320"/>
                    </a:lnTo>
                    <a:lnTo>
                      <a:pt x="230" y="314"/>
                    </a:lnTo>
                    <a:lnTo>
                      <a:pt x="230" y="314"/>
                    </a:lnTo>
                    <a:lnTo>
                      <a:pt x="231" y="308"/>
                    </a:lnTo>
                    <a:lnTo>
                      <a:pt x="232" y="301"/>
                    </a:lnTo>
                    <a:lnTo>
                      <a:pt x="232" y="301"/>
                    </a:lnTo>
                    <a:lnTo>
                      <a:pt x="231" y="293"/>
                    </a:lnTo>
                    <a:lnTo>
                      <a:pt x="231" y="293"/>
                    </a:lnTo>
                    <a:lnTo>
                      <a:pt x="231" y="289"/>
                    </a:lnTo>
                    <a:lnTo>
                      <a:pt x="232" y="285"/>
                    </a:lnTo>
                    <a:lnTo>
                      <a:pt x="232" y="285"/>
                    </a:lnTo>
                    <a:lnTo>
                      <a:pt x="233" y="283"/>
                    </a:lnTo>
                    <a:lnTo>
                      <a:pt x="235" y="281"/>
                    </a:lnTo>
                    <a:lnTo>
                      <a:pt x="239" y="278"/>
                    </a:lnTo>
                    <a:lnTo>
                      <a:pt x="239" y="278"/>
                    </a:lnTo>
                    <a:lnTo>
                      <a:pt x="239" y="276"/>
                    </a:lnTo>
                    <a:lnTo>
                      <a:pt x="239" y="275"/>
                    </a:lnTo>
                    <a:lnTo>
                      <a:pt x="238" y="273"/>
                    </a:lnTo>
                    <a:lnTo>
                      <a:pt x="238" y="273"/>
                    </a:lnTo>
                    <a:lnTo>
                      <a:pt x="239" y="271"/>
                    </a:lnTo>
                    <a:lnTo>
                      <a:pt x="240" y="270"/>
                    </a:lnTo>
                    <a:lnTo>
                      <a:pt x="240" y="270"/>
                    </a:lnTo>
                    <a:lnTo>
                      <a:pt x="240" y="268"/>
                    </a:lnTo>
                    <a:lnTo>
                      <a:pt x="239" y="265"/>
                    </a:lnTo>
                    <a:lnTo>
                      <a:pt x="239" y="265"/>
                    </a:lnTo>
                    <a:lnTo>
                      <a:pt x="240" y="259"/>
                    </a:lnTo>
                    <a:lnTo>
                      <a:pt x="241" y="253"/>
                    </a:lnTo>
                    <a:lnTo>
                      <a:pt x="241" y="253"/>
                    </a:lnTo>
                    <a:lnTo>
                      <a:pt x="241" y="252"/>
                    </a:lnTo>
                    <a:lnTo>
                      <a:pt x="240" y="251"/>
                    </a:lnTo>
                    <a:lnTo>
                      <a:pt x="239" y="250"/>
                    </a:lnTo>
                    <a:lnTo>
                      <a:pt x="239" y="250"/>
                    </a:lnTo>
                    <a:lnTo>
                      <a:pt x="239" y="248"/>
                    </a:lnTo>
                    <a:lnTo>
                      <a:pt x="240" y="246"/>
                    </a:lnTo>
                    <a:lnTo>
                      <a:pt x="242" y="241"/>
                    </a:lnTo>
                    <a:lnTo>
                      <a:pt x="242" y="241"/>
                    </a:lnTo>
                    <a:lnTo>
                      <a:pt x="244" y="240"/>
                    </a:lnTo>
                    <a:lnTo>
                      <a:pt x="245" y="240"/>
                    </a:lnTo>
                    <a:lnTo>
                      <a:pt x="245" y="239"/>
                    </a:lnTo>
                    <a:lnTo>
                      <a:pt x="245" y="239"/>
                    </a:lnTo>
                    <a:lnTo>
                      <a:pt x="243" y="235"/>
                    </a:lnTo>
                    <a:lnTo>
                      <a:pt x="242" y="232"/>
                    </a:lnTo>
                    <a:lnTo>
                      <a:pt x="240" y="231"/>
                    </a:lnTo>
                    <a:lnTo>
                      <a:pt x="240" y="231"/>
                    </a:lnTo>
                    <a:lnTo>
                      <a:pt x="238" y="230"/>
                    </a:lnTo>
                    <a:lnTo>
                      <a:pt x="237" y="228"/>
                    </a:lnTo>
                    <a:lnTo>
                      <a:pt x="235" y="227"/>
                    </a:lnTo>
                    <a:lnTo>
                      <a:pt x="233" y="226"/>
                    </a:lnTo>
                    <a:lnTo>
                      <a:pt x="233" y="226"/>
                    </a:lnTo>
                    <a:lnTo>
                      <a:pt x="231" y="226"/>
                    </a:lnTo>
                    <a:lnTo>
                      <a:pt x="230" y="225"/>
                    </a:lnTo>
                    <a:lnTo>
                      <a:pt x="230" y="224"/>
                    </a:lnTo>
                    <a:lnTo>
                      <a:pt x="230" y="223"/>
                    </a:lnTo>
                    <a:lnTo>
                      <a:pt x="230" y="223"/>
                    </a:lnTo>
                    <a:lnTo>
                      <a:pt x="229" y="222"/>
                    </a:lnTo>
                    <a:lnTo>
                      <a:pt x="230" y="220"/>
                    </a:lnTo>
                    <a:lnTo>
                      <a:pt x="231" y="218"/>
                    </a:lnTo>
                    <a:lnTo>
                      <a:pt x="231" y="218"/>
                    </a:lnTo>
                    <a:lnTo>
                      <a:pt x="232" y="216"/>
                    </a:lnTo>
                    <a:lnTo>
                      <a:pt x="232" y="214"/>
                    </a:lnTo>
                    <a:lnTo>
                      <a:pt x="231" y="211"/>
                    </a:lnTo>
                    <a:lnTo>
                      <a:pt x="231" y="211"/>
                    </a:lnTo>
                    <a:lnTo>
                      <a:pt x="229" y="211"/>
                    </a:lnTo>
                    <a:lnTo>
                      <a:pt x="226" y="210"/>
                    </a:lnTo>
                    <a:lnTo>
                      <a:pt x="220" y="206"/>
                    </a:lnTo>
                    <a:lnTo>
                      <a:pt x="220" y="206"/>
                    </a:lnTo>
                    <a:lnTo>
                      <a:pt x="218" y="204"/>
                    </a:lnTo>
                    <a:lnTo>
                      <a:pt x="218" y="201"/>
                    </a:lnTo>
                    <a:lnTo>
                      <a:pt x="220" y="199"/>
                    </a:lnTo>
                    <a:lnTo>
                      <a:pt x="222" y="197"/>
                    </a:lnTo>
                    <a:lnTo>
                      <a:pt x="222" y="197"/>
                    </a:lnTo>
                    <a:lnTo>
                      <a:pt x="223" y="195"/>
                    </a:lnTo>
                    <a:lnTo>
                      <a:pt x="223" y="192"/>
                    </a:lnTo>
                    <a:lnTo>
                      <a:pt x="223" y="188"/>
                    </a:lnTo>
                    <a:lnTo>
                      <a:pt x="223" y="184"/>
                    </a:lnTo>
                    <a:lnTo>
                      <a:pt x="223" y="184"/>
                    </a:lnTo>
                    <a:lnTo>
                      <a:pt x="225" y="180"/>
                    </a:lnTo>
                    <a:lnTo>
                      <a:pt x="227" y="177"/>
                    </a:lnTo>
                    <a:lnTo>
                      <a:pt x="227" y="177"/>
                    </a:lnTo>
                    <a:lnTo>
                      <a:pt x="229" y="169"/>
                    </a:lnTo>
                    <a:lnTo>
                      <a:pt x="230" y="161"/>
                    </a:lnTo>
                    <a:lnTo>
                      <a:pt x="230" y="161"/>
                    </a:lnTo>
                    <a:lnTo>
                      <a:pt x="231" y="158"/>
                    </a:lnTo>
                    <a:lnTo>
                      <a:pt x="230" y="154"/>
                    </a:lnTo>
                    <a:lnTo>
                      <a:pt x="229" y="151"/>
                    </a:lnTo>
                    <a:lnTo>
                      <a:pt x="229" y="148"/>
                    </a:lnTo>
                    <a:lnTo>
                      <a:pt x="229" y="148"/>
                    </a:lnTo>
                    <a:lnTo>
                      <a:pt x="229" y="147"/>
                    </a:lnTo>
                    <a:lnTo>
                      <a:pt x="231" y="145"/>
                    </a:lnTo>
                    <a:lnTo>
                      <a:pt x="235" y="142"/>
                    </a:lnTo>
                    <a:lnTo>
                      <a:pt x="241" y="136"/>
                    </a:lnTo>
                    <a:lnTo>
                      <a:pt x="241" y="136"/>
                    </a:lnTo>
                    <a:lnTo>
                      <a:pt x="240" y="134"/>
                    </a:lnTo>
                    <a:lnTo>
                      <a:pt x="237" y="130"/>
                    </a:lnTo>
                    <a:lnTo>
                      <a:pt x="231" y="125"/>
                    </a:lnTo>
                    <a:lnTo>
                      <a:pt x="231" y="125"/>
                    </a:lnTo>
                    <a:lnTo>
                      <a:pt x="231" y="123"/>
                    </a:lnTo>
                    <a:lnTo>
                      <a:pt x="232" y="121"/>
                    </a:lnTo>
                    <a:lnTo>
                      <a:pt x="233" y="114"/>
                    </a:lnTo>
                    <a:lnTo>
                      <a:pt x="233" y="114"/>
                    </a:lnTo>
                    <a:lnTo>
                      <a:pt x="233" y="108"/>
                    </a:lnTo>
                    <a:lnTo>
                      <a:pt x="232" y="105"/>
                    </a:lnTo>
                    <a:lnTo>
                      <a:pt x="231" y="103"/>
                    </a:lnTo>
                    <a:lnTo>
                      <a:pt x="231" y="103"/>
                    </a:lnTo>
                    <a:lnTo>
                      <a:pt x="226" y="99"/>
                    </a:lnTo>
                    <a:lnTo>
                      <a:pt x="221" y="94"/>
                    </a:lnTo>
                    <a:lnTo>
                      <a:pt x="221" y="94"/>
                    </a:lnTo>
                    <a:lnTo>
                      <a:pt x="220" y="92"/>
                    </a:lnTo>
                    <a:lnTo>
                      <a:pt x="221" y="90"/>
                    </a:lnTo>
                    <a:lnTo>
                      <a:pt x="225" y="86"/>
                    </a:lnTo>
                    <a:lnTo>
                      <a:pt x="225" y="86"/>
                    </a:lnTo>
                    <a:lnTo>
                      <a:pt x="226" y="83"/>
                    </a:lnTo>
                    <a:lnTo>
                      <a:pt x="226" y="81"/>
                    </a:lnTo>
                    <a:lnTo>
                      <a:pt x="225" y="78"/>
                    </a:lnTo>
                    <a:lnTo>
                      <a:pt x="223" y="75"/>
                    </a:lnTo>
                    <a:lnTo>
                      <a:pt x="223" y="75"/>
                    </a:lnTo>
                    <a:lnTo>
                      <a:pt x="220" y="72"/>
                    </a:lnTo>
                    <a:lnTo>
                      <a:pt x="218" y="70"/>
                    </a:lnTo>
                    <a:lnTo>
                      <a:pt x="216" y="69"/>
                    </a:lnTo>
                    <a:lnTo>
                      <a:pt x="214" y="66"/>
                    </a:lnTo>
                    <a:lnTo>
                      <a:pt x="214" y="66"/>
                    </a:lnTo>
                    <a:lnTo>
                      <a:pt x="213" y="65"/>
                    </a:lnTo>
                    <a:lnTo>
                      <a:pt x="213" y="65"/>
                    </a:lnTo>
                    <a:lnTo>
                      <a:pt x="210" y="67"/>
                    </a:lnTo>
                    <a:lnTo>
                      <a:pt x="207" y="73"/>
                    </a:lnTo>
                    <a:lnTo>
                      <a:pt x="207" y="73"/>
                    </a:lnTo>
                    <a:lnTo>
                      <a:pt x="206" y="73"/>
                    </a:lnTo>
                    <a:lnTo>
                      <a:pt x="205" y="73"/>
                    </a:lnTo>
                    <a:lnTo>
                      <a:pt x="203" y="71"/>
                    </a:lnTo>
                    <a:lnTo>
                      <a:pt x="200" y="70"/>
                    </a:lnTo>
                    <a:lnTo>
                      <a:pt x="198" y="69"/>
                    </a:lnTo>
                    <a:lnTo>
                      <a:pt x="198" y="69"/>
                    </a:lnTo>
                    <a:lnTo>
                      <a:pt x="198" y="69"/>
                    </a:lnTo>
                    <a:lnTo>
                      <a:pt x="198" y="68"/>
                    </a:lnTo>
                    <a:lnTo>
                      <a:pt x="198" y="63"/>
                    </a:lnTo>
                    <a:lnTo>
                      <a:pt x="199" y="53"/>
                    </a:lnTo>
                    <a:lnTo>
                      <a:pt x="199" y="53"/>
                    </a:lnTo>
                    <a:lnTo>
                      <a:pt x="199" y="50"/>
                    </a:lnTo>
                    <a:lnTo>
                      <a:pt x="198" y="45"/>
                    </a:lnTo>
                    <a:lnTo>
                      <a:pt x="198" y="40"/>
                    </a:lnTo>
                    <a:lnTo>
                      <a:pt x="198" y="37"/>
                    </a:lnTo>
                    <a:lnTo>
                      <a:pt x="198" y="37"/>
                    </a:lnTo>
                    <a:lnTo>
                      <a:pt x="199" y="36"/>
                    </a:lnTo>
                    <a:lnTo>
                      <a:pt x="199" y="36"/>
                    </a:lnTo>
                    <a:lnTo>
                      <a:pt x="197" y="35"/>
                    </a:lnTo>
                    <a:lnTo>
                      <a:pt x="193" y="36"/>
                    </a:lnTo>
                    <a:lnTo>
                      <a:pt x="188" y="37"/>
                    </a:lnTo>
                    <a:lnTo>
                      <a:pt x="188" y="37"/>
                    </a:lnTo>
                    <a:lnTo>
                      <a:pt x="185" y="38"/>
                    </a:lnTo>
                    <a:lnTo>
                      <a:pt x="184" y="36"/>
                    </a:lnTo>
                    <a:lnTo>
                      <a:pt x="183" y="32"/>
                    </a:lnTo>
                    <a:lnTo>
                      <a:pt x="183" y="32"/>
                    </a:lnTo>
                    <a:lnTo>
                      <a:pt x="182" y="26"/>
                    </a:lnTo>
                    <a:lnTo>
                      <a:pt x="183" y="20"/>
                    </a:lnTo>
                    <a:lnTo>
                      <a:pt x="183" y="20"/>
                    </a:lnTo>
                    <a:lnTo>
                      <a:pt x="183" y="19"/>
                    </a:lnTo>
                    <a:lnTo>
                      <a:pt x="183" y="19"/>
                    </a:lnTo>
                    <a:lnTo>
                      <a:pt x="183" y="19"/>
                    </a:lnTo>
                    <a:lnTo>
                      <a:pt x="180" y="17"/>
                    </a:lnTo>
                    <a:lnTo>
                      <a:pt x="175" y="14"/>
                    </a:lnTo>
                    <a:lnTo>
                      <a:pt x="175" y="14"/>
                    </a:lnTo>
                    <a:close/>
                    <a:moveTo>
                      <a:pt x="180" y="154"/>
                    </a:moveTo>
                    <a:lnTo>
                      <a:pt x="180" y="154"/>
                    </a:lnTo>
                    <a:lnTo>
                      <a:pt x="180" y="160"/>
                    </a:lnTo>
                    <a:lnTo>
                      <a:pt x="178" y="164"/>
                    </a:lnTo>
                    <a:lnTo>
                      <a:pt x="178" y="164"/>
                    </a:lnTo>
                    <a:lnTo>
                      <a:pt x="176" y="170"/>
                    </a:lnTo>
                    <a:lnTo>
                      <a:pt x="173" y="178"/>
                    </a:lnTo>
                    <a:lnTo>
                      <a:pt x="173" y="178"/>
                    </a:lnTo>
                    <a:lnTo>
                      <a:pt x="171" y="183"/>
                    </a:lnTo>
                    <a:lnTo>
                      <a:pt x="169" y="186"/>
                    </a:lnTo>
                    <a:lnTo>
                      <a:pt x="167" y="187"/>
                    </a:lnTo>
                    <a:lnTo>
                      <a:pt x="167" y="187"/>
                    </a:lnTo>
                    <a:lnTo>
                      <a:pt x="162" y="190"/>
                    </a:lnTo>
                    <a:lnTo>
                      <a:pt x="157" y="194"/>
                    </a:lnTo>
                    <a:lnTo>
                      <a:pt x="157" y="194"/>
                    </a:lnTo>
                    <a:lnTo>
                      <a:pt x="153" y="197"/>
                    </a:lnTo>
                    <a:lnTo>
                      <a:pt x="148" y="201"/>
                    </a:lnTo>
                    <a:lnTo>
                      <a:pt x="148" y="201"/>
                    </a:lnTo>
                    <a:lnTo>
                      <a:pt x="144" y="203"/>
                    </a:lnTo>
                    <a:lnTo>
                      <a:pt x="140" y="204"/>
                    </a:lnTo>
                    <a:lnTo>
                      <a:pt x="140" y="204"/>
                    </a:lnTo>
                    <a:lnTo>
                      <a:pt x="137" y="208"/>
                    </a:lnTo>
                    <a:lnTo>
                      <a:pt x="134" y="210"/>
                    </a:lnTo>
                    <a:lnTo>
                      <a:pt x="131" y="211"/>
                    </a:lnTo>
                    <a:lnTo>
                      <a:pt x="131" y="211"/>
                    </a:lnTo>
                    <a:lnTo>
                      <a:pt x="124" y="212"/>
                    </a:lnTo>
                    <a:lnTo>
                      <a:pt x="122" y="212"/>
                    </a:lnTo>
                    <a:lnTo>
                      <a:pt x="121" y="213"/>
                    </a:lnTo>
                    <a:lnTo>
                      <a:pt x="121" y="213"/>
                    </a:lnTo>
                    <a:lnTo>
                      <a:pt x="121" y="216"/>
                    </a:lnTo>
                    <a:lnTo>
                      <a:pt x="120" y="217"/>
                    </a:lnTo>
                    <a:lnTo>
                      <a:pt x="119" y="218"/>
                    </a:lnTo>
                    <a:lnTo>
                      <a:pt x="119" y="218"/>
                    </a:lnTo>
                    <a:lnTo>
                      <a:pt x="115" y="218"/>
                    </a:lnTo>
                    <a:lnTo>
                      <a:pt x="113" y="218"/>
                    </a:lnTo>
                    <a:lnTo>
                      <a:pt x="113" y="219"/>
                    </a:lnTo>
                    <a:lnTo>
                      <a:pt x="113" y="219"/>
                    </a:lnTo>
                    <a:lnTo>
                      <a:pt x="115" y="221"/>
                    </a:lnTo>
                    <a:lnTo>
                      <a:pt x="115" y="222"/>
                    </a:lnTo>
                    <a:lnTo>
                      <a:pt x="114" y="222"/>
                    </a:lnTo>
                    <a:lnTo>
                      <a:pt x="114" y="222"/>
                    </a:lnTo>
                    <a:lnTo>
                      <a:pt x="110" y="223"/>
                    </a:lnTo>
                    <a:lnTo>
                      <a:pt x="107" y="225"/>
                    </a:lnTo>
                    <a:lnTo>
                      <a:pt x="107" y="225"/>
                    </a:lnTo>
                    <a:lnTo>
                      <a:pt x="103" y="231"/>
                    </a:lnTo>
                    <a:lnTo>
                      <a:pt x="103" y="231"/>
                    </a:lnTo>
                    <a:lnTo>
                      <a:pt x="103" y="232"/>
                    </a:lnTo>
                    <a:lnTo>
                      <a:pt x="103" y="235"/>
                    </a:lnTo>
                    <a:lnTo>
                      <a:pt x="104" y="239"/>
                    </a:lnTo>
                    <a:lnTo>
                      <a:pt x="104" y="239"/>
                    </a:lnTo>
                    <a:lnTo>
                      <a:pt x="105" y="242"/>
                    </a:lnTo>
                    <a:lnTo>
                      <a:pt x="105" y="243"/>
                    </a:lnTo>
                    <a:lnTo>
                      <a:pt x="104" y="243"/>
                    </a:lnTo>
                    <a:lnTo>
                      <a:pt x="104" y="243"/>
                    </a:lnTo>
                    <a:lnTo>
                      <a:pt x="99" y="244"/>
                    </a:lnTo>
                    <a:lnTo>
                      <a:pt x="97" y="244"/>
                    </a:lnTo>
                    <a:lnTo>
                      <a:pt x="94" y="244"/>
                    </a:lnTo>
                    <a:lnTo>
                      <a:pt x="94" y="244"/>
                    </a:lnTo>
                    <a:lnTo>
                      <a:pt x="91" y="242"/>
                    </a:lnTo>
                    <a:lnTo>
                      <a:pt x="90" y="242"/>
                    </a:lnTo>
                    <a:lnTo>
                      <a:pt x="89" y="242"/>
                    </a:lnTo>
                    <a:lnTo>
                      <a:pt x="89" y="242"/>
                    </a:lnTo>
                    <a:lnTo>
                      <a:pt x="88" y="245"/>
                    </a:lnTo>
                    <a:lnTo>
                      <a:pt x="87" y="247"/>
                    </a:lnTo>
                    <a:lnTo>
                      <a:pt x="86" y="247"/>
                    </a:lnTo>
                    <a:lnTo>
                      <a:pt x="86" y="247"/>
                    </a:lnTo>
                    <a:lnTo>
                      <a:pt x="82" y="244"/>
                    </a:lnTo>
                    <a:lnTo>
                      <a:pt x="80" y="243"/>
                    </a:lnTo>
                    <a:lnTo>
                      <a:pt x="79" y="243"/>
                    </a:lnTo>
                    <a:lnTo>
                      <a:pt x="79" y="243"/>
                    </a:lnTo>
                    <a:lnTo>
                      <a:pt x="78" y="246"/>
                    </a:lnTo>
                    <a:lnTo>
                      <a:pt x="77" y="249"/>
                    </a:lnTo>
                    <a:lnTo>
                      <a:pt x="77" y="249"/>
                    </a:lnTo>
                    <a:lnTo>
                      <a:pt x="75" y="250"/>
                    </a:lnTo>
                    <a:lnTo>
                      <a:pt x="73" y="251"/>
                    </a:lnTo>
                    <a:lnTo>
                      <a:pt x="70" y="252"/>
                    </a:lnTo>
                    <a:lnTo>
                      <a:pt x="70" y="252"/>
                    </a:lnTo>
                    <a:lnTo>
                      <a:pt x="67" y="251"/>
                    </a:lnTo>
                    <a:lnTo>
                      <a:pt x="67" y="251"/>
                    </a:lnTo>
                    <a:lnTo>
                      <a:pt x="65" y="251"/>
                    </a:lnTo>
                    <a:lnTo>
                      <a:pt x="63" y="251"/>
                    </a:lnTo>
                    <a:lnTo>
                      <a:pt x="63" y="253"/>
                    </a:lnTo>
                    <a:lnTo>
                      <a:pt x="63" y="253"/>
                    </a:lnTo>
                    <a:lnTo>
                      <a:pt x="62" y="256"/>
                    </a:lnTo>
                    <a:lnTo>
                      <a:pt x="62" y="260"/>
                    </a:lnTo>
                    <a:lnTo>
                      <a:pt x="62" y="260"/>
                    </a:lnTo>
                    <a:lnTo>
                      <a:pt x="60" y="264"/>
                    </a:lnTo>
                    <a:lnTo>
                      <a:pt x="60" y="267"/>
                    </a:lnTo>
                    <a:lnTo>
                      <a:pt x="62" y="268"/>
                    </a:lnTo>
                    <a:lnTo>
                      <a:pt x="62" y="268"/>
                    </a:lnTo>
                    <a:lnTo>
                      <a:pt x="65" y="270"/>
                    </a:lnTo>
                    <a:lnTo>
                      <a:pt x="66" y="271"/>
                    </a:lnTo>
                    <a:lnTo>
                      <a:pt x="66" y="272"/>
                    </a:lnTo>
                    <a:lnTo>
                      <a:pt x="65" y="273"/>
                    </a:lnTo>
                    <a:lnTo>
                      <a:pt x="65" y="273"/>
                    </a:lnTo>
                    <a:lnTo>
                      <a:pt x="62" y="273"/>
                    </a:lnTo>
                    <a:lnTo>
                      <a:pt x="60" y="274"/>
                    </a:lnTo>
                    <a:lnTo>
                      <a:pt x="60" y="276"/>
                    </a:lnTo>
                    <a:lnTo>
                      <a:pt x="60" y="276"/>
                    </a:lnTo>
                    <a:lnTo>
                      <a:pt x="61" y="277"/>
                    </a:lnTo>
                    <a:lnTo>
                      <a:pt x="60" y="278"/>
                    </a:lnTo>
                    <a:lnTo>
                      <a:pt x="58" y="280"/>
                    </a:lnTo>
                    <a:lnTo>
                      <a:pt x="58" y="280"/>
                    </a:lnTo>
                    <a:lnTo>
                      <a:pt x="54" y="284"/>
                    </a:lnTo>
                    <a:lnTo>
                      <a:pt x="52" y="287"/>
                    </a:lnTo>
                    <a:lnTo>
                      <a:pt x="51" y="289"/>
                    </a:lnTo>
                    <a:lnTo>
                      <a:pt x="51" y="289"/>
                    </a:lnTo>
                    <a:lnTo>
                      <a:pt x="52" y="292"/>
                    </a:lnTo>
                    <a:lnTo>
                      <a:pt x="54" y="295"/>
                    </a:lnTo>
                    <a:lnTo>
                      <a:pt x="54" y="295"/>
                    </a:lnTo>
                    <a:lnTo>
                      <a:pt x="54" y="300"/>
                    </a:lnTo>
                    <a:lnTo>
                      <a:pt x="54" y="300"/>
                    </a:lnTo>
                    <a:lnTo>
                      <a:pt x="54" y="302"/>
                    </a:lnTo>
                    <a:lnTo>
                      <a:pt x="53" y="304"/>
                    </a:lnTo>
                    <a:lnTo>
                      <a:pt x="53" y="304"/>
                    </a:lnTo>
                    <a:lnTo>
                      <a:pt x="51" y="308"/>
                    </a:lnTo>
                    <a:lnTo>
                      <a:pt x="51" y="308"/>
                    </a:lnTo>
                    <a:lnTo>
                      <a:pt x="51" y="312"/>
                    </a:lnTo>
                    <a:lnTo>
                      <a:pt x="51" y="313"/>
                    </a:lnTo>
                    <a:lnTo>
                      <a:pt x="50" y="313"/>
                    </a:lnTo>
                    <a:lnTo>
                      <a:pt x="50" y="313"/>
                    </a:lnTo>
                    <a:lnTo>
                      <a:pt x="48" y="313"/>
                    </a:lnTo>
                    <a:lnTo>
                      <a:pt x="47" y="311"/>
                    </a:lnTo>
                    <a:lnTo>
                      <a:pt x="47" y="311"/>
                    </a:lnTo>
                    <a:lnTo>
                      <a:pt x="47" y="308"/>
                    </a:lnTo>
                    <a:lnTo>
                      <a:pt x="46" y="306"/>
                    </a:lnTo>
                    <a:lnTo>
                      <a:pt x="46" y="306"/>
                    </a:lnTo>
                    <a:lnTo>
                      <a:pt x="45" y="305"/>
                    </a:lnTo>
                    <a:lnTo>
                      <a:pt x="44" y="304"/>
                    </a:lnTo>
                    <a:lnTo>
                      <a:pt x="44" y="304"/>
                    </a:lnTo>
                    <a:lnTo>
                      <a:pt x="40" y="302"/>
                    </a:lnTo>
                    <a:lnTo>
                      <a:pt x="38" y="303"/>
                    </a:lnTo>
                    <a:lnTo>
                      <a:pt x="38" y="303"/>
                    </a:lnTo>
                    <a:lnTo>
                      <a:pt x="37" y="303"/>
                    </a:lnTo>
                    <a:lnTo>
                      <a:pt x="36" y="300"/>
                    </a:lnTo>
                    <a:lnTo>
                      <a:pt x="36" y="300"/>
                    </a:lnTo>
                    <a:lnTo>
                      <a:pt x="37" y="296"/>
                    </a:lnTo>
                    <a:lnTo>
                      <a:pt x="38" y="292"/>
                    </a:lnTo>
                    <a:lnTo>
                      <a:pt x="38" y="292"/>
                    </a:lnTo>
                    <a:lnTo>
                      <a:pt x="39" y="287"/>
                    </a:lnTo>
                    <a:lnTo>
                      <a:pt x="39" y="287"/>
                    </a:lnTo>
                    <a:lnTo>
                      <a:pt x="41" y="284"/>
                    </a:lnTo>
                    <a:lnTo>
                      <a:pt x="43" y="279"/>
                    </a:lnTo>
                    <a:lnTo>
                      <a:pt x="43" y="279"/>
                    </a:lnTo>
                    <a:lnTo>
                      <a:pt x="45" y="275"/>
                    </a:lnTo>
                    <a:lnTo>
                      <a:pt x="46" y="272"/>
                    </a:lnTo>
                    <a:lnTo>
                      <a:pt x="46" y="272"/>
                    </a:lnTo>
                    <a:lnTo>
                      <a:pt x="46" y="269"/>
                    </a:lnTo>
                    <a:lnTo>
                      <a:pt x="48" y="267"/>
                    </a:lnTo>
                    <a:lnTo>
                      <a:pt x="50" y="262"/>
                    </a:lnTo>
                    <a:lnTo>
                      <a:pt x="50" y="262"/>
                    </a:lnTo>
                    <a:lnTo>
                      <a:pt x="56" y="251"/>
                    </a:lnTo>
                    <a:lnTo>
                      <a:pt x="56" y="251"/>
                    </a:lnTo>
                    <a:lnTo>
                      <a:pt x="59" y="247"/>
                    </a:lnTo>
                    <a:lnTo>
                      <a:pt x="60" y="245"/>
                    </a:lnTo>
                    <a:lnTo>
                      <a:pt x="60" y="243"/>
                    </a:lnTo>
                    <a:lnTo>
                      <a:pt x="60" y="243"/>
                    </a:lnTo>
                    <a:lnTo>
                      <a:pt x="58" y="237"/>
                    </a:lnTo>
                    <a:lnTo>
                      <a:pt x="57" y="233"/>
                    </a:lnTo>
                    <a:lnTo>
                      <a:pt x="57" y="233"/>
                    </a:lnTo>
                    <a:lnTo>
                      <a:pt x="55" y="232"/>
                    </a:lnTo>
                    <a:lnTo>
                      <a:pt x="54" y="231"/>
                    </a:lnTo>
                    <a:lnTo>
                      <a:pt x="55" y="229"/>
                    </a:lnTo>
                    <a:lnTo>
                      <a:pt x="55" y="229"/>
                    </a:lnTo>
                    <a:lnTo>
                      <a:pt x="57" y="222"/>
                    </a:lnTo>
                    <a:lnTo>
                      <a:pt x="60" y="217"/>
                    </a:lnTo>
                    <a:lnTo>
                      <a:pt x="60" y="217"/>
                    </a:lnTo>
                    <a:lnTo>
                      <a:pt x="71" y="206"/>
                    </a:lnTo>
                    <a:lnTo>
                      <a:pt x="71" y="206"/>
                    </a:lnTo>
                    <a:lnTo>
                      <a:pt x="74" y="199"/>
                    </a:lnTo>
                    <a:lnTo>
                      <a:pt x="76" y="196"/>
                    </a:lnTo>
                    <a:lnTo>
                      <a:pt x="78" y="194"/>
                    </a:lnTo>
                    <a:lnTo>
                      <a:pt x="78" y="194"/>
                    </a:lnTo>
                    <a:lnTo>
                      <a:pt x="82" y="192"/>
                    </a:lnTo>
                    <a:lnTo>
                      <a:pt x="86" y="190"/>
                    </a:lnTo>
                    <a:lnTo>
                      <a:pt x="86" y="190"/>
                    </a:lnTo>
                    <a:lnTo>
                      <a:pt x="90" y="187"/>
                    </a:lnTo>
                    <a:lnTo>
                      <a:pt x="91" y="186"/>
                    </a:lnTo>
                    <a:lnTo>
                      <a:pt x="92" y="183"/>
                    </a:lnTo>
                    <a:lnTo>
                      <a:pt x="92" y="183"/>
                    </a:lnTo>
                    <a:lnTo>
                      <a:pt x="92" y="178"/>
                    </a:lnTo>
                    <a:lnTo>
                      <a:pt x="92" y="176"/>
                    </a:lnTo>
                    <a:lnTo>
                      <a:pt x="93" y="175"/>
                    </a:lnTo>
                    <a:lnTo>
                      <a:pt x="93" y="175"/>
                    </a:lnTo>
                    <a:lnTo>
                      <a:pt x="94" y="174"/>
                    </a:lnTo>
                    <a:lnTo>
                      <a:pt x="97" y="175"/>
                    </a:lnTo>
                    <a:lnTo>
                      <a:pt x="98" y="175"/>
                    </a:lnTo>
                    <a:lnTo>
                      <a:pt x="101" y="174"/>
                    </a:lnTo>
                    <a:lnTo>
                      <a:pt x="101" y="174"/>
                    </a:lnTo>
                    <a:lnTo>
                      <a:pt x="105" y="169"/>
                    </a:lnTo>
                    <a:lnTo>
                      <a:pt x="107" y="166"/>
                    </a:lnTo>
                    <a:lnTo>
                      <a:pt x="107" y="163"/>
                    </a:lnTo>
                    <a:lnTo>
                      <a:pt x="107" y="163"/>
                    </a:lnTo>
                    <a:lnTo>
                      <a:pt x="108" y="157"/>
                    </a:lnTo>
                    <a:lnTo>
                      <a:pt x="107" y="153"/>
                    </a:lnTo>
                    <a:lnTo>
                      <a:pt x="107" y="153"/>
                    </a:lnTo>
                    <a:lnTo>
                      <a:pt x="106" y="150"/>
                    </a:lnTo>
                    <a:lnTo>
                      <a:pt x="105" y="149"/>
                    </a:lnTo>
                    <a:lnTo>
                      <a:pt x="102" y="146"/>
                    </a:lnTo>
                    <a:lnTo>
                      <a:pt x="102" y="146"/>
                    </a:lnTo>
                    <a:lnTo>
                      <a:pt x="99" y="142"/>
                    </a:lnTo>
                    <a:lnTo>
                      <a:pt x="98" y="138"/>
                    </a:lnTo>
                    <a:lnTo>
                      <a:pt x="98" y="135"/>
                    </a:lnTo>
                    <a:lnTo>
                      <a:pt x="98" y="135"/>
                    </a:lnTo>
                    <a:lnTo>
                      <a:pt x="98" y="131"/>
                    </a:lnTo>
                    <a:lnTo>
                      <a:pt x="99" y="128"/>
                    </a:lnTo>
                    <a:lnTo>
                      <a:pt x="99" y="128"/>
                    </a:lnTo>
                    <a:lnTo>
                      <a:pt x="99" y="123"/>
                    </a:lnTo>
                    <a:lnTo>
                      <a:pt x="99" y="119"/>
                    </a:lnTo>
                    <a:lnTo>
                      <a:pt x="100" y="116"/>
                    </a:lnTo>
                    <a:lnTo>
                      <a:pt x="100" y="116"/>
                    </a:lnTo>
                    <a:lnTo>
                      <a:pt x="104" y="110"/>
                    </a:lnTo>
                    <a:lnTo>
                      <a:pt x="109" y="106"/>
                    </a:lnTo>
                    <a:lnTo>
                      <a:pt x="109" y="106"/>
                    </a:lnTo>
                    <a:lnTo>
                      <a:pt x="110" y="105"/>
                    </a:lnTo>
                    <a:lnTo>
                      <a:pt x="111" y="106"/>
                    </a:lnTo>
                    <a:lnTo>
                      <a:pt x="111" y="108"/>
                    </a:lnTo>
                    <a:lnTo>
                      <a:pt x="112" y="109"/>
                    </a:lnTo>
                    <a:lnTo>
                      <a:pt x="112" y="109"/>
                    </a:lnTo>
                    <a:lnTo>
                      <a:pt x="116" y="110"/>
                    </a:lnTo>
                    <a:lnTo>
                      <a:pt x="117" y="110"/>
                    </a:lnTo>
                    <a:lnTo>
                      <a:pt x="119" y="108"/>
                    </a:lnTo>
                    <a:lnTo>
                      <a:pt x="119" y="108"/>
                    </a:lnTo>
                    <a:lnTo>
                      <a:pt x="120" y="105"/>
                    </a:lnTo>
                    <a:lnTo>
                      <a:pt x="122" y="101"/>
                    </a:lnTo>
                    <a:lnTo>
                      <a:pt x="123" y="96"/>
                    </a:lnTo>
                    <a:lnTo>
                      <a:pt x="123" y="96"/>
                    </a:lnTo>
                    <a:lnTo>
                      <a:pt x="124" y="95"/>
                    </a:lnTo>
                    <a:lnTo>
                      <a:pt x="126" y="96"/>
                    </a:lnTo>
                    <a:lnTo>
                      <a:pt x="126" y="96"/>
                    </a:lnTo>
                    <a:lnTo>
                      <a:pt x="126" y="97"/>
                    </a:lnTo>
                    <a:lnTo>
                      <a:pt x="126" y="98"/>
                    </a:lnTo>
                    <a:lnTo>
                      <a:pt x="126" y="100"/>
                    </a:lnTo>
                    <a:lnTo>
                      <a:pt x="126" y="102"/>
                    </a:lnTo>
                    <a:lnTo>
                      <a:pt x="126" y="102"/>
                    </a:lnTo>
                    <a:lnTo>
                      <a:pt x="127" y="106"/>
                    </a:lnTo>
                    <a:lnTo>
                      <a:pt x="129" y="108"/>
                    </a:lnTo>
                    <a:lnTo>
                      <a:pt x="130" y="108"/>
                    </a:lnTo>
                    <a:lnTo>
                      <a:pt x="130" y="108"/>
                    </a:lnTo>
                    <a:lnTo>
                      <a:pt x="132" y="108"/>
                    </a:lnTo>
                    <a:lnTo>
                      <a:pt x="134" y="110"/>
                    </a:lnTo>
                    <a:lnTo>
                      <a:pt x="134" y="110"/>
                    </a:lnTo>
                    <a:lnTo>
                      <a:pt x="134" y="112"/>
                    </a:lnTo>
                    <a:lnTo>
                      <a:pt x="134" y="113"/>
                    </a:lnTo>
                    <a:lnTo>
                      <a:pt x="134" y="113"/>
                    </a:lnTo>
                    <a:lnTo>
                      <a:pt x="134" y="113"/>
                    </a:lnTo>
                    <a:lnTo>
                      <a:pt x="135" y="113"/>
                    </a:lnTo>
                    <a:lnTo>
                      <a:pt x="136" y="112"/>
                    </a:lnTo>
                    <a:lnTo>
                      <a:pt x="138" y="109"/>
                    </a:lnTo>
                    <a:lnTo>
                      <a:pt x="138" y="109"/>
                    </a:lnTo>
                    <a:lnTo>
                      <a:pt x="139" y="106"/>
                    </a:lnTo>
                    <a:lnTo>
                      <a:pt x="140" y="105"/>
                    </a:lnTo>
                    <a:lnTo>
                      <a:pt x="139" y="105"/>
                    </a:lnTo>
                    <a:lnTo>
                      <a:pt x="139" y="105"/>
                    </a:lnTo>
                    <a:lnTo>
                      <a:pt x="137" y="104"/>
                    </a:lnTo>
                    <a:lnTo>
                      <a:pt x="136" y="103"/>
                    </a:lnTo>
                    <a:lnTo>
                      <a:pt x="136" y="102"/>
                    </a:lnTo>
                    <a:lnTo>
                      <a:pt x="136" y="102"/>
                    </a:lnTo>
                    <a:lnTo>
                      <a:pt x="136" y="100"/>
                    </a:lnTo>
                    <a:lnTo>
                      <a:pt x="138" y="98"/>
                    </a:lnTo>
                    <a:lnTo>
                      <a:pt x="139" y="96"/>
                    </a:lnTo>
                    <a:lnTo>
                      <a:pt x="140" y="94"/>
                    </a:lnTo>
                    <a:lnTo>
                      <a:pt x="140" y="94"/>
                    </a:lnTo>
                    <a:lnTo>
                      <a:pt x="141" y="91"/>
                    </a:lnTo>
                    <a:lnTo>
                      <a:pt x="142" y="90"/>
                    </a:lnTo>
                    <a:lnTo>
                      <a:pt x="144" y="89"/>
                    </a:lnTo>
                    <a:lnTo>
                      <a:pt x="144" y="89"/>
                    </a:lnTo>
                    <a:lnTo>
                      <a:pt x="148" y="89"/>
                    </a:lnTo>
                    <a:lnTo>
                      <a:pt x="149" y="90"/>
                    </a:lnTo>
                    <a:lnTo>
                      <a:pt x="149" y="91"/>
                    </a:lnTo>
                    <a:lnTo>
                      <a:pt x="149" y="91"/>
                    </a:lnTo>
                    <a:lnTo>
                      <a:pt x="149" y="97"/>
                    </a:lnTo>
                    <a:lnTo>
                      <a:pt x="149" y="100"/>
                    </a:lnTo>
                    <a:lnTo>
                      <a:pt x="150" y="103"/>
                    </a:lnTo>
                    <a:lnTo>
                      <a:pt x="150" y="103"/>
                    </a:lnTo>
                    <a:lnTo>
                      <a:pt x="152" y="108"/>
                    </a:lnTo>
                    <a:lnTo>
                      <a:pt x="152" y="109"/>
                    </a:lnTo>
                    <a:lnTo>
                      <a:pt x="151" y="111"/>
                    </a:lnTo>
                    <a:lnTo>
                      <a:pt x="151" y="111"/>
                    </a:lnTo>
                    <a:lnTo>
                      <a:pt x="150" y="114"/>
                    </a:lnTo>
                    <a:lnTo>
                      <a:pt x="151" y="118"/>
                    </a:lnTo>
                    <a:lnTo>
                      <a:pt x="151" y="118"/>
                    </a:lnTo>
                    <a:lnTo>
                      <a:pt x="152" y="123"/>
                    </a:lnTo>
                    <a:lnTo>
                      <a:pt x="155" y="128"/>
                    </a:lnTo>
                    <a:lnTo>
                      <a:pt x="155" y="128"/>
                    </a:lnTo>
                    <a:lnTo>
                      <a:pt x="157" y="132"/>
                    </a:lnTo>
                    <a:lnTo>
                      <a:pt x="158" y="135"/>
                    </a:lnTo>
                    <a:lnTo>
                      <a:pt x="158" y="135"/>
                    </a:lnTo>
                    <a:lnTo>
                      <a:pt x="158" y="136"/>
                    </a:lnTo>
                    <a:lnTo>
                      <a:pt x="159" y="137"/>
                    </a:lnTo>
                    <a:lnTo>
                      <a:pt x="164" y="138"/>
                    </a:lnTo>
                    <a:lnTo>
                      <a:pt x="164" y="138"/>
                    </a:lnTo>
                    <a:lnTo>
                      <a:pt x="167" y="140"/>
                    </a:lnTo>
                    <a:lnTo>
                      <a:pt x="170" y="140"/>
                    </a:lnTo>
                    <a:lnTo>
                      <a:pt x="172" y="141"/>
                    </a:lnTo>
                    <a:lnTo>
                      <a:pt x="174" y="142"/>
                    </a:lnTo>
                    <a:lnTo>
                      <a:pt x="174" y="142"/>
                    </a:lnTo>
                    <a:lnTo>
                      <a:pt x="178" y="148"/>
                    </a:lnTo>
                    <a:lnTo>
                      <a:pt x="180" y="151"/>
                    </a:lnTo>
                    <a:lnTo>
                      <a:pt x="180" y="154"/>
                    </a:lnTo>
                    <a:lnTo>
                      <a:pt x="180" y="15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72" name="フリーフォーム 71">
                <a:extLst>
                  <a:ext uri="{FF2B5EF4-FFF2-40B4-BE49-F238E27FC236}">
                    <a16:creationId xmlns:a16="http://schemas.microsoft.com/office/drawing/2014/main" id="{00000000-0008-0000-0000-000094050000}"/>
                  </a:ext>
                </a:extLst>
              </p:cNvPr>
              <p:cNvSpPr>
                <a:spLocks/>
              </p:cNvSpPr>
              <p:nvPr/>
            </p:nvSpPr>
            <p:spPr bwMode="auto">
              <a:xfrm>
                <a:off x="305" y="687"/>
                <a:ext cx="42" cy="74"/>
              </a:xfrm>
              <a:custGeom>
                <a:avLst/>
                <a:gdLst>
                  <a:gd name="T0" fmla="*/ 210 w 379"/>
                  <a:gd name="T1" fmla="*/ 69 h 662"/>
                  <a:gd name="T2" fmla="*/ 189 w 379"/>
                  <a:gd name="T3" fmla="*/ 132 h 662"/>
                  <a:gd name="T4" fmla="*/ 121 w 379"/>
                  <a:gd name="T5" fmla="*/ 166 h 662"/>
                  <a:gd name="T6" fmla="*/ 84 w 379"/>
                  <a:gd name="T7" fmla="*/ 163 h 662"/>
                  <a:gd name="T8" fmla="*/ 68 w 379"/>
                  <a:gd name="T9" fmla="*/ 195 h 662"/>
                  <a:gd name="T10" fmla="*/ 74 w 379"/>
                  <a:gd name="T11" fmla="*/ 236 h 662"/>
                  <a:gd name="T12" fmla="*/ 73 w 379"/>
                  <a:gd name="T13" fmla="*/ 293 h 662"/>
                  <a:gd name="T14" fmla="*/ 117 w 379"/>
                  <a:gd name="T15" fmla="*/ 315 h 662"/>
                  <a:gd name="T16" fmla="*/ 115 w 379"/>
                  <a:gd name="T17" fmla="*/ 348 h 662"/>
                  <a:gd name="T18" fmla="*/ 80 w 379"/>
                  <a:gd name="T19" fmla="*/ 376 h 662"/>
                  <a:gd name="T20" fmla="*/ 95 w 379"/>
                  <a:gd name="T21" fmla="*/ 436 h 662"/>
                  <a:gd name="T22" fmla="*/ 88 w 379"/>
                  <a:gd name="T23" fmla="*/ 486 h 662"/>
                  <a:gd name="T24" fmla="*/ 84 w 379"/>
                  <a:gd name="T25" fmla="*/ 520 h 662"/>
                  <a:gd name="T26" fmla="*/ 54 w 379"/>
                  <a:gd name="T27" fmla="*/ 533 h 662"/>
                  <a:gd name="T28" fmla="*/ 43 w 379"/>
                  <a:gd name="T29" fmla="*/ 555 h 662"/>
                  <a:gd name="T30" fmla="*/ 21 w 379"/>
                  <a:gd name="T31" fmla="*/ 573 h 662"/>
                  <a:gd name="T32" fmla="*/ 17 w 379"/>
                  <a:gd name="T33" fmla="*/ 588 h 662"/>
                  <a:gd name="T34" fmla="*/ 12 w 379"/>
                  <a:gd name="T35" fmla="*/ 624 h 662"/>
                  <a:gd name="T36" fmla="*/ 56 w 379"/>
                  <a:gd name="T37" fmla="*/ 656 h 662"/>
                  <a:gd name="T38" fmla="*/ 97 w 379"/>
                  <a:gd name="T39" fmla="*/ 588 h 662"/>
                  <a:gd name="T40" fmla="*/ 122 w 379"/>
                  <a:gd name="T41" fmla="*/ 565 h 662"/>
                  <a:gd name="T42" fmla="*/ 129 w 379"/>
                  <a:gd name="T43" fmla="*/ 547 h 662"/>
                  <a:gd name="T44" fmla="*/ 143 w 379"/>
                  <a:gd name="T45" fmla="*/ 541 h 662"/>
                  <a:gd name="T46" fmla="*/ 134 w 379"/>
                  <a:gd name="T47" fmla="*/ 511 h 662"/>
                  <a:gd name="T48" fmla="*/ 137 w 379"/>
                  <a:gd name="T49" fmla="*/ 490 h 662"/>
                  <a:gd name="T50" fmla="*/ 146 w 379"/>
                  <a:gd name="T51" fmla="*/ 496 h 662"/>
                  <a:gd name="T52" fmla="*/ 156 w 379"/>
                  <a:gd name="T53" fmla="*/ 490 h 662"/>
                  <a:gd name="T54" fmla="*/ 152 w 379"/>
                  <a:gd name="T55" fmla="*/ 472 h 662"/>
                  <a:gd name="T56" fmla="*/ 175 w 379"/>
                  <a:gd name="T57" fmla="*/ 451 h 662"/>
                  <a:gd name="T58" fmla="*/ 197 w 379"/>
                  <a:gd name="T59" fmla="*/ 448 h 662"/>
                  <a:gd name="T60" fmla="*/ 214 w 379"/>
                  <a:gd name="T61" fmla="*/ 436 h 662"/>
                  <a:gd name="T62" fmla="*/ 224 w 379"/>
                  <a:gd name="T63" fmla="*/ 439 h 662"/>
                  <a:gd name="T64" fmla="*/ 234 w 379"/>
                  <a:gd name="T65" fmla="*/ 437 h 662"/>
                  <a:gd name="T66" fmla="*/ 242 w 379"/>
                  <a:gd name="T67" fmla="*/ 421 h 662"/>
                  <a:gd name="T68" fmla="*/ 261 w 379"/>
                  <a:gd name="T69" fmla="*/ 414 h 662"/>
                  <a:gd name="T70" fmla="*/ 258 w 379"/>
                  <a:gd name="T71" fmla="*/ 424 h 662"/>
                  <a:gd name="T72" fmla="*/ 283 w 379"/>
                  <a:gd name="T73" fmla="*/ 411 h 662"/>
                  <a:gd name="T74" fmla="*/ 282 w 379"/>
                  <a:gd name="T75" fmla="*/ 404 h 662"/>
                  <a:gd name="T76" fmla="*/ 294 w 379"/>
                  <a:gd name="T77" fmla="*/ 396 h 662"/>
                  <a:gd name="T78" fmla="*/ 304 w 379"/>
                  <a:gd name="T79" fmla="*/ 400 h 662"/>
                  <a:gd name="T80" fmla="*/ 295 w 379"/>
                  <a:gd name="T81" fmla="*/ 408 h 662"/>
                  <a:gd name="T82" fmla="*/ 320 w 379"/>
                  <a:gd name="T83" fmla="*/ 408 h 662"/>
                  <a:gd name="T84" fmla="*/ 337 w 379"/>
                  <a:gd name="T85" fmla="*/ 411 h 662"/>
                  <a:gd name="T86" fmla="*/ 347 w 379"/>
                  <a:gd name="T87" fmla="*/ 408 h 662"/>
                  <a:gd name="T88" fmla="*/ 345 w 379"/>
                  <a:gd name="T89" fmla="*/ 420 h 662"/>
                  <a:gd name="T90" fmla="*/ 345 w 379"/>
                  <a:gd name="T91" fmla="*/ 424 h 662"/>
                  <a:gd name="T92" fmla="*/ 321 w 379"/>
                  <a:gd name="T93" fmla="*/ 427 h 662"/>
                  <a:gd name="T94" fmla="*/ 365 w 379"/>
                  <a:gd name="T95" fmla="*/ 406 h 662"/>
                  <a:gd name="T96" fmla="*/ 360 w 379"/>
                  <a:gd name="T97" fmla="*/ 389 h 662"/>
                  <a:gd name="T98" fmla="*/ 363 w 379"/>
                  <a:gd name="T99" fmla="*/ 375 h 662"/>
                  <a:gd name="T100" fmla="*/ 374 w 379"/>
                  <a:gd name="T101" fmla="*/ 368 h 662"/>
                  <a:gd name="T102" fmla="*/ 368 w 379"/>
                  <a:gd name="T103" fmla="*/ 346 h 662"/>
                  <a:gd name="T104" fmla="*/ 358 w 379"/>
                  <a:gd name="T105" fmla="*/ 334 h 662"/>
                  <a:gd name="T106" fmla="*/ 318 w 379"/>
                  <a:gd name="T107" fmla="*/ 316 h 662"/>
                  <a:gd name="T108" fmla="*/ 251 w 379"/>
                  <a:gd name="T109" fmla="*/ 277 h 662"/>
                  <a:gd name="T110" fmla="*/ 248 w 379"/>
                  <a:gd name="T111" fmla="*/ 252 h 662"/>
                  <a:gd name="T112" fmla="*/ 261 w 379"/>
                  <a:gd name="T113" fmla="*/ 184 h 662"/>
                  <a:gd name="T114" fmla="*/ 282 w 379"/>
                  <a:gd name="T115" fmla="*/ 135 h 662"/>
                  <a:gd name="T116" fmla="*/ 291 w 379"/>
                  <a:gd name="T117" fmla="*/ 111 h 662"/>
                  <a:gd name="T118" fmla="*/ 319 w 379"/>
                  <a:gd name="T119" fmla="*/ 89 h 662"/>
                  <a:gd name="T120" fmla="*/ 270 w 379"/>
                  <a:gd name="T121" fmla="*/ 36 h 662"/>
                  <a:gd name="T122" fmla="*/ 237 w 379"/>
                  <a:gd name="T123" fmla="*/ 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9" h="662">
                    <a:moveTo>
                      <a:pt x="201" y="27"/>
                    </a:moveTo>
                    <a:lnTo>
                      <a:pt x="201" y="27"/>
                    </a:lnTo>
                    <a:lnTo>
                      <a:pt x="201" y="28"/>
                    </a:lnTo>
                    <a:lnTo>
                      <a:pt x="201" y="29"/>
                    </a:lnTo>
                    <a:lnTo>
                      <a:pt x="202" y="30"/>
                    </a:lnTo>
                    <a:lnTo>
                      <a:pt x="204" y="30"/>
                    </a:lnTo>
                    <a:lnTo>
                      <a:pt x="204" y="30"/>
                    </a:lnTo>
                    <a:lnTo>
                      <a:pt x="206" y="31"/>
                    </a:lnTo>
                    <a:lnTo>
                      <a:pt x="208" y="32"/>
                    </a:lnTo>
                    <a:lnTo>
                      <a:pt x="209" y="34"/>
                    </a:lnTo>
                    <a:lnTo>
                      <a:pt x="211" y="35"/>
                    </a:lnTo>
                    <a:lnTo>
                      <a:pt x="211" y="35"/>
                    </a:lnTo>
                    <a:lnTo>
                      <a:pt x="213" y="36"/>
                    </a:lnTo>
                    <a:lnTo>
                      <a:pt x="214" y="39"/>
                    </a:lnTo>
                    <a:lnTo>
                      <a:pt x="216" y="43"/>
                    </a:lnTo>
                    <a:lnTo>
                      <a:pt x="216" y="43"/>
                    </a:lnTo>
                    <a:lnTo>
                      <a:pt x="216" y="44"/>
                    </a:lnTo>
                    <a:lnTo>
                      <a:pt x="215" y="44"/>
                    </a:lnTo>
                    <a:lnTo>
                      <a:pt x="213" y="45"/>
                    </a:lnTo>
                    <a:lnTo>
                      <a:pt x="213" y="45"/>
                    </a:lnTo>
                    <a:lnTo>
                      <a:pt x="211" y="50"/>
                    </a:lnTo>
                    <a:lnTo>
                      <a:pt x="210" y="52"/>
                    </a:lnTo>
                    <a:lnTo>
                      <a:pt x="210" y="54"/>
                    </a:lnTo>
                    <a:lnTo>
                      <a:pt x="210" y="54"/>
                    </a:lnTo>
                    <a:lnTo>
                      <a:pt x="211" y="55"/>
                    </a:lnTo>
                    <a:lnTo>
                      <a:pt x="212" y="56"/>
                    </a:lnTo>
                    <a:lnTo>
                      <a:pt x="212" y="57"/>
                    </a:lnTo>
                    <a:lnTo>
                      <a:pt x="212" y="57"/>
                    </a:lnTo>
                    <a:lnTo>
                      <a:pt x="211" y="63"/>
                    </a:lnTo>
                    <a:lnTo>
                      <a:pt x="210" y="69"/>
                    </a:lnTo>
                    <a:lnTo>
                      <a:pt x="210" y="69"/>
                    </a:lnTo>
                    <a:lnTo>
                      <a:pt x="211" y="72"/>
                    </a:lnTo>
                    <a:lnTo>
                      <a:pt x="211" y="74"/>
                    </a:lnTo>
                    <a:lnTo>
                      <a:pt x="211" y="74"/>
                    </a:lnTo>
                    <a:lnTo>
                      <a:pt x="210" y="75"/>
                    </a:lnTo>
                    <a:lnTo>
                      <a:pt x="209" y="77"/>
                    </a:lnTo>
                    <a:lnTo>
                      <a:pt x="209" y="77"/>
                    </a:lnTo>
                    <a:lnTo>
                      <a:pt x="210" y="79"/>
                    </a:lnTo>
                    <a:lnTo>
                      <a:pt x="210" y="80"/>
                    </a:lnTo>
                    <a:lnTo>
                      <a:pt x="210" y="82"/>
                    </a:lnTo>
                    <a:lnTo>
                      <a:pt x="210" y="82"/>
                    </a:lnTo>
                    <a:lnTo>
                      <a:pt x="206" y="85"/>
                    </a:lnTo>
                    <a:lnTo>
                      <a:pt x="204" y="87"/>
                    </a:lnTo>
                    <a:lnTo>
                      <a:pt x="203" y="89"/>
                    </a:lnTo>
                    <a:lnTo>
                      <a:pt x="203" y="89"/>
                    </a:lnTo>
                    <a:lnTo>
                      <a:pt x="202" y="93"/>
                    </a:lnTo>
                    <a:lnTo>
                      <a:pt x="202" y="97"/>
                    </a:lnTo>
                    <a:lnTo>
                      <a:pt x="202" y="97"/>
                    </a:lnTo>
                    <a:lnTo>
                      <a:pt x="203" y="105"/>
                    </a:lnTo>
                    <a:lnTo>
                      <a:pt x="203" y="105"/>
                    </a:lnTo>
                    <a:lnTo>
                      <a:pt x="202" y="112"/>
                    </a:lnTo>
                    <a:lnTo>
                      <a:pt x="201" y="118"/>
                    </a:lnTo>
                    <a:lnTo>
                      <a:pt x="201" y="118"/>
                    </a:lnTo>
                    <a:lnTo>
                      <a:pt x="196" y="124"/>
                    </a:lnTo>
                    <a:lnTo>
                      <a:pt x="196" y="124"/>
                    </a:lnTo>
                    <a:lnTo>
                      <a:pt x="194" y="129"/>
                    </a:lnTo>
                    <a:lnTo>
                      <a:pt x="193" y="131"/>
                    </a:lnTo>
                    <a:lnTo>
                      <a:pt x="193" y="131"/>
                    </a:lnTo>
                    <a:lnTo>
                      <a:pt x="191" y="131"/>
                    </a:lnTo>
                    <a:lnTo>
                      <a:pt x="189" y="132"/>
                    </a:lnTo>
                    <a:lnTo>
                      <a:pt x="188" y="134"/>
                    </a:lnTo>
                    <a:lnTo>
                      <a:pt x="188" y="134"/>
                    </a:lnTo>
                    <a:lnTo>
                      <a:pt x="186" y="138"/>
                    </a:lnTo>
                    <a:lnTo>
                      <a:pt x="185" y="144"/>
                    </a:lnTo>
                    <a:lnTo>
                      <a:pt x="185" y="144"/>
                    </a:lnTo>
                    <a:lnTo>
                      <a:pt x="184" y="149"/>
                    </a:lnTo>
                    <a:lnTo>
                      <a:pt x="183" y="151"/>
                    </a:lnTo>
                    <a:lnTo>
                      <a:pt x="181" y="153"/>
                    </a:lnTo>
                    <a:lnTo>
                      <a:pt x="181" y="153"/>
                    </a:lnTo>
                    <a:lnTo>
                      <a:pt x="175" y="156"/>
                    </a:lnTo>
                    <a:lnTo>
                      <a:pt x="172" y="158"/>
                    </a:lnTo>
                    <a:lnTo>
                      <a:pt x="169" y="158"/>
                    </a:lnTo>
                    <a:lnTo>
                      <a:pt x="169" y="158"/>
                    </a:lnTo>
                    <a:lnTo>
                      <a:pt x="168" y="158"/>
                    </a:lnTo>
                    <a:lnTo>
                      <a:pt x="167" y="159"/>
                    </a:lnTo>
                    <a:lnTo>
                      <a:pt x="165" y="161"/>
                    </a:lnTo>
                    <a:lnTo>
                      <a:pt x="165" y="161"/>
                    </a:lnTo>
                    <a:lnTo>
                      <a:pt x="161" y="163"/>
                    </a:lnTo>
                    <a:lnTo>
                      <a:pt x="157" y="164"/>
                    </a:lnTo>
                    <a:lnTo>
                      <a:pt x="151" y="166"/>
                    </a:lnTo>
                    <a:lnTo>
                      <a:pt x="151" y="166"/>
                    </a:lnTo>
                    <a:lnTo>
                      <a:pt x="149" y="166"/>
                    </a:lnTo>
                    <a:lnTo>
                      <a:pt x="145" y="168"/>
                    </a:lnTo>
                    <a:lnTo>
                      <a:pt x="145" y="168"/>
                    </a:lnTo>
                    <a:lnTo>
                      <a:pt x="141" y="170"/>
                    </a:lnTo>
                    <a:lnTo>
                      <a:pt x="138" y="171"/>
                    </a:lnTo>
                    <a:lnTo>
                      <a:pt x="136" y="171"/>
                    </a:lnTo>
                    <a:lnTo>
                      <a:pt x="136" y="171"/>
                    </a:lnTo>
                    <a:lnTo>
                      <a:pt x="126" y="168"/>
                    </a:lnTo>
                    <a:lnTo>
                      <a:pt x="121" y="166"/>
                    </a:lnTo>
                    <a:lnTo>
                      <a:pt x="119" y="163"/>
                    </a:lnTo>
                    <a:lnTo>
                      <a:pt x="119" y="163"/>
                    </a:lnTo>
                    <a:lnTo>
                      <a:pt x="117" y="160"/>
                    </a:lnTo>
                    <a:lnTo>
                      <a:pt x="114" y="159"/>
                    </a:lnTo>
                    <a:lnTo>
                      <a:pt x="114" y="159"/>
                    </a:lnTo>
                    <a:lnTo>
                      <a:pt x="110" y="160"/>
                    </a:lnTo>
                    <a:lnTo>
                      <a:pt x="108" y="160"/>
                    </a:lnTo>
                    <a:lnTo>
                      <a:pt x="106" y="160"/>
                    </a:lnTo>
                    <a:lnTo>
                      <a:pt x="106" y="160"/>
                    </a:lnTo>
                    <a:lnTo>
                      <a:pt x="105" y="159"/>
                    </a:lnTo>
                    <a:lnTo>
                      <a:pt x="103" y="159"/>
                    </a:lnTo>
                    <a:lnTo>
                      <a:pt x="103" y="159"/>
                    </a:lnTo>
                    <a:lnTo>
                      <a:pt x="100" y="160"/>
                    </a:lnTo>
                    <a:lnTo>
                      <a:pt x="98" y="160"/>
                    </a:lnTo>
                    <a:lnTo>
                      <a:pt x="97" y="159"/>
                    </a:lnTo>
                    <a:lnTo>
                      <a:pt x="97" y="159"/>
                    </a:lnTo>
                    <a:lnTo>
                      <a:pt x="95" y="155"/>
                    </a:lnTo>
                    <a:lnTo>
                      <a:pt x="94" y="153"/>
                    </a:lnTo>
                    <a:lnTo>
                      <a:pt x="93" y="153"/>
                    </a:lnTo>
                    <a:lnTo>
                      <a:pt x="93" y="153"/>
                    </a:lnTo>
                    <a:lnTo>
                      <a:pt x="93" y="153"/>
                    </a:lnTo>
                    <a:lnTo>
                      <a:pt x="90" y="155"/>
                    </a:lnTo>
                    <a:lnTo>
                      <a:pt x="89" y="156"/>
                    </a:lnTo>
                    <a:lnTo>
                      <a:pt x="88" y="157"/>
                    </a:lnTo>
                    <a:lnTo>
                      <a:pt x="88" y="157"/>
                    </a:lnTo>
                    <a:lnTo>
                      <a:pt x="84" y="158"/>
                    </a:lnTo>
                    <a:lnTo>
                      <a:pt x="83" y="159"/>
                    </a:lnTo>
                    <a:lnTo>
                      <a:pt x="82" y="160"/>
                    </a:lnTo>
                    <a:lnTo>
                      <a:pt x="82" y="160"/>
                    </a:lnTo>
                    <a:lnTo>
                      <a:pt x="84" y="163"/>
                    </a:lnTo>
                    <a:lnTo>
                      <a:pt x="87" y="164"/>
                    </a:lnTo>
                    <a:lnTo>
                      <a:pt x="87" y="164"/>
                    </a:lnTo>
                    <a:lnTo>
                      <a:pt x="90" y="164"/>
                    </a:lnTo>
                    <a:lnTo>
                      <a:pt x="92" y="164"/>
                    </a:lnTo>
                    <a:lnTo>
                      <a:pt x="93" y="166"/>
                    </a:lnTo>
                    <a:lnTo>
                      <a:pt x="93" y="166"/>
                    </a:lnTo>
                    <a:lnTo>
                      <a:pt x="93" y="170"/>
                    </a:lnTo>
                    <a:lnTo>
                      <a:pt x="93" y="171"/>
                    </a:lnTo>
                    <a:lnTo>
                      <a:pt x="91" y="172"/>
                    </a:lnTo>
                    <a:lnTo>
                      <a:pt x="91" y="172"/>
                    </a:lnTo>
                    <a:lnTo>
                      <a:pt x="90" y="173"/>
                    </a:lnTo>
                    <a:lnTo>
                      <a:pt x="88" y="175"/>
                    </a:lnTo>
                    <a:lnTo>
                      <a:pt x="87" y="177"/>
                    </a:lnTo>
                    <a:lnTo>
                      <a:pt x="86" y="178"/>
                    </a:lnTo>
                    <a:lnTo>
                      <a:pt x="86" y="178"/>
                    </a:lnTo>
                    <a:lnTo>
                      <a:pt x="84" y="179"/>
                    </a:lnTo>
                    <a:lnTo>
                      <a:pt x="83" y="181"/>
                    </a:lnTo>
                    <a:lnTo>
                      <a:pt x="83" y="182"/>
                    </a:lnTo>
                    <a:lnTo>
                      <a:pt x="83" y="182"/>
                    </a:lnTo>
                    <a:lnTo>
                      <a:pt x="84" y="185"/>
                    </a:lnTo>
                    <a:lnTo>
                      <a:pt x="84" y="186"/>
                    </a:lnTo>
                    <a:lnTo>
                      <a:pt x="84" y="188"/>
                    </a:lnTo>
                    <a:lnTo>
                      <a:pt x="84" y="188"/>
                    </a:lnTo>
                    <a:lnTo>
                      <a:pt x="79" y="192"/>
                    </a:lnTo>
                    <a:lnTo>
                      <a:pt x="76" y="194"/>
                    </a:lnTo>
                    <a:lnTo>
                      <a:pt x="74" y="195"/>
                    </a:lnTo>
                    <a:lnTo>
                      <a:pt x="74" y="195"/>
                    </a:lnTo>
                    <a:lnTo>
                      <a:pt x="70" y="195"/>
                    </a:lnTo>
                    <a:lnTo>
                      <a:pt x="68" y="195"/>
                    </a:lnTo>
                    <a:lnTo>
                      <a:pt x="68" y="195"/>
                    </a:lnTo>
                    <a:lnTo>
                      <a:pt x="65" y="199"/>
                    </a:lnTo>
                    <a:lnTo>
                      <a:pt x="63" y="200"/>
                    </a:lnTo>
                    <a:lnTo>
                      <a:pt x="60" y="201"/>
                    </a:lnTo>
                    <a:lnTo>
                      <a:pt x="60" y="201"/>
                    </a:lnTo>
                    <a:lnTo>
                      <a:pt x="59" y="203"/>
                    </a:lnTo>
                    <a:lnTo>
                      <a:pt x="60" y="203"/>
                    </a:lnTo>
                    <a:lnTo>
                      <a:pt x="61" y="204"/>
                    </a:lnTo>
                    <a:lnTo>
                      <a:pt x="61" y="204"/>
                    </a:lnTo>
                    <a:lnTo>
                      <a:pt x="63" y="206"/>
                    </a:lnTo>
                    <a:lnTo>
                      <a:pt x="64" y="207"/>
                    </a:lnTo>
                    <a:lnTo>
                      <a:pt x="63" y="208"/>
                    </a:lnTo>
                    <a:lnTo>
                      <a:pt x="63" y="208"/>
                    </a:lnTo>
                    <a:lnTo>
                      <a:pt x="62" y="210"/>
                    </a:lnTo>
                    <a:lnTo>
                      <a:pt x="63" y="212"/>
                    </a:lnTo>
                    <a:lnTo>
                      <a:pt x="63" y="212"/>
                    </a:lnTo>
                    <a:lnTo>
                      <a:pt x="63" y="214"/>
                    </a:lnTo>
                    <a:lnTo>
                      <a:pt x="63" y="215"/>
                    </a:lnTo>
                    <a:lnTo>
                      <a:pt x="63" y="215"/>
                    </a:lnTo>
                    <a:lnTo>
                      <a:pt x="63" y="215"/>
                    </a:lnTo>
                    <a:lnTo>
                      <a:pt x="66" y="217"/>
                    </a:lnTo>
                    <a:lnTo>
                      <a:pt x="69" y="220"/>
                    </a:lnTo>
                    <a:lnTo>
                      <a:pt x="69" y="220"/>
                    </a:lnTo>
                    <a:lnTo>
                      <a:pt x="71" y="222"/>
                    </a:lnTo>
                    <a:lnTo>
                      <a:pt x="71" y="222"/>
                    </a:lnTo>
                    <a:lnTo>
                      <a:pt x="73" y="225"/>
                    </a:lnTo>
                    <a:lnTo>
                      <a:pt x="74" y="230"/>
                    </a:lnTo>
                    <a:lnTo>
                      <a:pt x="74" y="230"/>
                    </a:lnTo>
                    <a:lnTo>
                      <a:pt x="75" y="234"/>
                    </a:lnTo>
                    <a:lnTo>
                      <a:pt x="75" y="235"/>
                    </a:lnTo>
                    <a:lnTo>
                      <a:pt x="74" y="236"/>
                    </a:lnTo>
                    <a:lnTo>
                      <a:pt x="74" y="236"/>
                    </a:lnTo>
                    <a:lnTo>
                      <a:pt x="72" y="237"/>
                    </a:lnTo>
                    <a:lnTo>
                      <a:pt x="71" y="238"/>
                    </a:lnTo>
                    <a:lnTo>
                      <a:pt x="72" y="239"/>
                    </a:lnTo>
                    <a:lnTo>
                      <a:pt x="72" y="239"/>
                    </a:lnTo>
                    <a:lnTo>
                      <a:pt x="78" y="242"/>
                    </a:lnTo>
                    <a:lnTo>
                      <a:pt x="78" y="242"/>
                    </a:lnTo>
                    <a:lnTo>
                      <a:pt x="79" y="242"/>
                    </a:lnTo>
                    <a:lnTo>
                      <a:pt x="80" y="244"/>
                    </a:lnTo>
                    <a:lnTo>
                      <a:pt x="81" y="248"/>
                    </a:lnTo>
                    <a:lnTo>
                      <a:pt x="81" y="248"/>
                    </a:lnTo>
                    <a:lnTo>
                      <a:pt x="80" y="252"/>
                    </a:lnTo>
                    <a:lnTo>
                      <a:pt x="78" y="256"/>
                    </a:lnTo>
                    <a:lnTo>
                      <a:pt x="78" y="256"/>
                    </a:lnTo>
                    <a:lnTo>
                      <a:pt x="75" y="258"/>
                    </a:lnTo>
                    <a:lnTo>
                      <a:pt x="74" y="259"/>
                    </a:lnTo>
                    <a:lnTo>
                      <a:pt x="74" y="259"/>
                    </a:lnTo>
                    <a:lnTo>
                      <a:pt x="75" y="263"/>
                    </a:lnTo>
                    <a:lnTo>
                      <a:pt x="76" y="265"/>
                    </a:lnTo>
                    <a:lnTo>
                      <a:pt x="76" y="268"/>
                    </a:lnTo>
                    <a:lnTo>
                      <a:pt x="76" y="268"/>
                    </a:lnTo>
                    <a:lnTo>
                      <a:pt x="74" y="273"/>
                    </a:lnTo>
                    <a:lnTo>
                      <a:pt x="72" y="278"/>
                    </a:lnTo>
                    <a:lnTo>
                      <a:pt x="72" y="278"/>
                    </a:lnTo>
                    <a:lnTo>
                      <a:pt x="70" y="282"/>
                    </a:lnTo>
                    <a:lnTo>
                      <a:pt x="70" y="285"/>
                    </a:lnTo>
                    <a:lnTo>
                      <a:pt x="70" y="285"/>
                    </a:lnTo>
                    <a:lnTo>
                      <a:pt x="71" y="288"/>
                    </a:lnTo>
                    <a:lnTo>
                      <a:pt x="73" y="293"/>
                    </a:lnTo>
                    <a:lnTo>
                      <a:pt x="73" y="293"/>
                    </a:lnTo>
                    <a:lnTo>
                      <a:pt x="75" y="297"/>
                    </a:lnTo>
                    <a:lnTo>
                      <a:pt x="77" y="298"/>
                    </a:lnTo>
                    <a:lnTo>
                      <a:pt x="80" y="299"/>
                    </a:lnTo>
                    <a:lnTo>
                      <a:pt x="80" y="299"/>
                    </a:lnTo>
                    <a:lnTo>
                      <a:pt x="86" y="301"/>
                    </a:lnTo>
                    <a:lnTo>
                      <a:pt x="89" y="302"/>
                    </a:lnTo>
                    <a:lnTo>
                      <a:pt x="90" y="303"/>
                    </a:lnTo>
                    <a:lnTo>
                      <a:pt x="90" y="303"/>
                    </a:lnTo>
                    <a:lnTo>
                      <a:pt x="91" y="305"/>
                    </a:lnTo>
                    <a:lnTo>
                      <a:pt x="91" y="305"/>
                    </a:lnTo>
                    <a:lnTo>
                      <a:pt x="97" y="302"/>
                    </a:lnTo>
                    <a:lnTo>
                      <a:pt x="97" y="302"/>
                    </a:lnTo>
                    <a:lnTo>
                      <a:pt x="101" y="301"/>
                    </a:lnTo>
                    <a:lnTo>
                      <a:pt x="104" y="301"/>
                    </a:lnTo>
                    <a:lnTo>
                      <a:pt x="104" y="301"/>
                    </a:lnTo>
                    <a:lnTo>
                      <a:pt x="105" y="300"/>
                    </a:lnTo>
                    <a:lnTo>
                      <a:pt x="106" y="299"/>
                    </a:lnTo>
                    <a:lnTo>
                      <a:pt x="107" y="299"/>
                    </a:lnTo>
                    <a:lnTo>
                      <a:pt x="107" y="301"/>
                    </a:lnTo>
                    <a:lnTo>
                      <a:pt x="107" y="301"/>
                    </a:lnTo>
                    <a:lnTo>
                      <a:pt x="109" y="306"/>
                    </a:lnTo>
                    <a:lnTo>
                      <a:pt x="109" y="308"/>
                    </a:lnTo>
                    <a:lnTo>
                      <a:pt x="110" y="311"/>
                    </a:lnTo>
                    <a:lnTo>
                      <a:pt x="110" y="311"/>
                    </a:lnTo>
                    <a:lnTo>
                      <a:pt x="111" y="315"/>
                    </a:lnTo>
                    <a:lnTo>
                      <a:pt x="111" y="317"/>
                    </a:lnTo>
                    <a:lnTo>
                      <a:pt x="113" y="317"/>
                    </a:lnTo>
                    <a:lnTo>
                      <a:pt x="113" y="317"/>
                    </a:lnTo>
                    <a:lnTo>
                      <a:pt x="115" y="317"/>
                    </a:lnTo>
                    <a:lnTo>
                      <a:pt x="117" y="315"/>
                    </a:lnTo>
                    <a:lnTo>
                      <a:pt x="117" y="315"/>
                    </a:lnTo>
                    <a:lnTo>
                      <a:pt x="123" y="313"/>
                    </a:lnTo>
                    <a:lnTo>
                      <a:pt x="126" y="312"/>
                    </a:lnTo>
                    <a:lnTo>
                      <a:pt x="127" y="312"/>
                    </a:lnTo>
                    <a:lnTo>
                      <a:pt x="127" y="313"/>
                    </a:lnTo>
                    <a:lnTo>
                      <a:pt x="127" y="313"/>
                    </a:lnTo>
                    <a:lnTo>
                      <a:pt x="128" y="316"/>
                    </a:lnTo>
                    <a:lnTo>
                      <a:pt x="129" y="317"/>
                    </a:lnTo>
                    <a:lnTo>
                      <a:pt x="128" y="318"/>
                    </a:lnTo>
                    <a:lnTo>
                      <a:pt x="128" y="318"/>
                    </a:lnTo>
                    <a:lnTo>
                      <a:pt x="127" y="322"/>
                    </a:lnTo>
                    <a:lnTo>
                      <a:pt x="127" y="325"/>
                    </a:lnTo>
                    <a:lnTo>
                      <a:pt x="127" y="325"/>
                    </a:lnTo>
                    <a:lnTo>
                      <a:pt x="130" y="328"/>
                    </a:lnTo>
                    <a:lnTo>
                      <a:pt x="132" y="329"/>
                    </a:lnTo>
                    <a:lnTo>
                      <a:pt x="132" y="330"/>
                    </a:lnTo>
                    <a:lnTo>
                      <a:pt x="132" y="330"/>
                    </a:lnTo>
                    <a:lnTo>
                      <a:pt x="129" y="331"/>
                    </a:lnTo>
                    <a:lnTo>
                      <a:pt x="128" y="335"/>
                    </a:lnTo>
                    <a:lnTo>
                      <a:pt x="128" y="335"/>
                    </a:lnTo>
                    <a:lnTo>
                      <a:pt x="125" y="338"/>
                    </a:lnTo>
                    <a:lnTo>
                      <a:pt x="124" y="340"/>
                    </a:lnTo>
                    <a:lnTo>
                      <a:pt x="124" y="340"/>
                    </a:lnTo>
                    <a:lnTo>
                      <a:pt x="125" y="344"/>
                    </a:lnTo>
                    <a:lnTo>
                      <a:pt x="125" y="347"/>
                    </a:lnTo>
                    <a:lnTo>
                      <a:pt x="124" y="347"/>
                    </a:lnTo>
                    <a:lnTo>
                      <a:pt x="124" y="347"/>
                    </a:lnTo>
                    <a:lnTo>
                      <a:pt x="124" y="347"/>
                    </a:lnTo>
                    <a:lnTo>
                      <a:pt x="119" y="347"/>
                    </a:lnTo>
                    <a:lnTo>
                      <a:pt x="115" y="348"/>
                    </a:lnTo>
                    <a:lnTo>
                      <a:pt x="115" y="348"/>
                    </a:lnTo>
                    <a:lnTo>
                      <a:pt x="114" y="349"/>
                    </a:lnTo>
                    <a:lnTo>
                      <a:pt x="113" y="349"/>
                    </a:lnTo>
                    <a:lnTo>
                      <a:pt x="111" y="349"/>
                    </a:lnTo>
                    <a:lnTo>
                      <a:pt x="111" y="349"/>
                    </a:lnTo>
                    <a:lnTo>
                      <a:pt x="108" y="347"/>
                    </a:lnTo>
                    <a:lnTo>
                      <a:pt x="107" y="346"/>
                    </a:lnTo>
                    <a:lnTo>
                      <a:pt x="106" y="347"/>
                    </a:lnTo>
                    <a:lnTo>
                      <a:pt x="106" y="347"/>
                    </a:lnTo>
                    <a:lnTo>
                      <a:pt x="104" y="349"/>
                    </a:lnTo>
                    <a:lnTo>
                      <a:pt x="100" y="349"/>
                    </a:lnTo>
                    <a:lnTo>
                      <a:pt x="100" y="349"/>
                    </a:lnTo>
                    <a:lnTo>
                      <a:pt x="95" y="350"/>
                    </a:lnTo>
                    <a:lnTo>
                      <a:pt x="91" y="350"/>
                    </a:lnTo>
                    <a:lnTo>
                      <a:pt x="91" y="350"/>
                    </a:lnTo>
                    <a:lnTo>
                      <a:pt x="89" y="352"/>
                    </a:lnTo>
                    <a:lnTo>
                      <a:pt x="87" y="352"/>
                    </a:lnTo>
                    <a:lnTo>
                      <a:pt x="87" y="352"/>
                    </a:lnTo>
                    <a:lnTo>
                      <a:pt x="85" y="353"/>
                    </a:lnTo>
                    <a:lnTo>
                      <a:pt x="84" y="354"/>
                    </a:lnTo>
                    <a:lnTo>
                      <a:pt x="83" y="358"/>
                    </a:lnTo>
                    <a:lnTo>
                      <a:pt x="83" y="358"/>
                    </a:lnTo>
                    <a:lnTo>
                      <a:pt x="82" y="361"/>
                    </a:lnTo>
                    <a:lnTo>
                      <a:pt x="79" y="364"/>
                    </a:lnTo>
                    <a:lnTo>
                      <a:pt x="79" y="364"/>
                    </a:lnTo>
                    <a:lnTo>
                      <a:pt x="77" y="370"/>
                    </a:lnTo>
                    <a:lnTo>
                      <a:pt x="76" y="372"/>
                    </a:lnTo>
                    <a:lnTo>
                      <a:pt x="77" y="374"/>
                    </a:lnTo>
                    <a:lnTo>
                      <a:pt x="77" y="374"/>
                    </a:lnTo>
                    <a:lnTo>
                      <a:pt x="80" y="376"/>
                    </a:lnTo>
                    <a:lnTo>
                      <a:pt x="82" y="378"/>
                    </a:lnTo>
                    <a:lnTo>
                      <a:pt x="83" y="380"/>
                    </a:lnTo>
                    <a:lnTo>
                      <a:pt x="83" y="380"/>
                    </a:lnTo>
                    <a:lnTo>
                      <a:pt x="85" y="390"/>
                    </a:lnTo>
                    <a:lnTo>
                      <a:pt x="87" y="395"/>
                    </a:lnTo>
                    <a:lnTo>
                      <a:pt x="89" y="398"/>
                    </a:lnTo>
                    <a:lnTo>
                      <a:pt x="89" y="398"/>
                    </a:lnTo>
                    <a:lnTo>
                      <a:pt x="93" y="400"/>
                    </a:lnTo>
                    <a:lnTo>
                      <a:pt x="94" y="401"/>
                    </a:lnTo>
                    <a:lnTo>
                      <a:pt x="95" y="403"/>
                    </a:lnTo>
                    <a:lnTo>
                      <a:pt x="95" y="403"/>
                    </a:lnTo>
                    <a:lnTo>
                      <a:pt x="93" y="405"/>
                    </a:lnTo>
                    <a:lnTo>
                      <a:pt x="90" y="407"/>
                    </a:lnTo>
                    <a:lnTo>
                      <a:pt x="90" y="407"/>
                    </a:lnTo>
                    <a:lnTo>
                      <a:pt x="86" y="409"/>
                    </a:lnTo>
                    <a:lnTo>
                      <a:pt x="85" y="411"/>
                    </a:lnTo>
                    <a:lnTo>
                      <a:pt x="85" y="411"/>
                    </a:lnTo>
                    <a:lnTo>
                      <a:pt x="86" y="415"/>
                    </a:lnTo>
                    <a:lnTo>
                      <a:pt x="87" y="417"/>
                    </a:lnTo>
                    <a:lnTo>
                      <a:pt x="88" y="419"/>
                    </a:lnTo>
                    <a:lnTo>
                      <a:pt x="88" y="419"/>
                    </a:lnTo>
                    <a:lnTo>
                      <a:pt x="90" y="421"/>
                    </a:lnTo>
                    <a:lnTo>
                      <a:pt x="92" y="423"/>
                    </a:lnTo>
                    <a:lnTo>
                      <a:pt x="94" y="428"/>
                    </a:lnTo>
                    <a:lnTo>
                      <a:pt x="94" y="428"/>
                    </a:lnTo>
                    <a:lnTo>
                      <a:pt x="95" y="430"/>
                    </a:lnTo>
                    <a:lnTo>
                      <a:pt x="95" y="431"/>
                    </a:lnTo>
                    <a:lnTo>
                      <a:pt x="95" y="433"/>
                    </a:lnTo>
                    <a:lnTo>
                      <a:pt x="95" y="433"/>
                    </a:lnTo>
                    <a:lnTo>
                      <a:pt x="95" y="436"/>
                    </a:lnTo>
                    <a:lnTo>
                      <a:pt x="93" y="438"/>
                    </a:lnTo>
                    <a:lnTo>
                      <a:pt x="90" y="442"/>
                    </a:lnTo>
                    <a:lnTo>
                      <a:pt x="90" y="442"/>
                    </a:lnTo>
                    <a:lnTo>
                      <a:pt x="90" y="442"/>
                    </a:lnTo>
                    <a:lnTo>
                      <a:pt x="91" y="443"/>
                    </a:lnTo>
                    <a:lnTo>
                      <a:pt x="92" y="444"/>
                    </a:lnTo>
                    <a:lnTo>
                      <a:pt x="92" y="446"/>
                    </a:lnTo>
                    <a:lnTo>
                      <a:pt x="92" y="446"/>
                    </a:lnTo>
                    <a:lnTo>
                      <a:pt x="91" y="447"/>
                    </a:lnTo>
                    <a:lnTo>
                      <a:pt x="90" y="448"/>
                    </a:lnTo>
                    <a:lnTo>
                      <a:pt x="87" y="449"/>
                    </a:lnTo>
                    <a:lnTo>
                      <a:pt x="87" y="449"/>
                    </a:lnTo>
                    <a:lnTo>
                      <a:pt x="84" y="454"/>
                    </a:lnTo>
                    <a:lnTo>
                      <a:pt x="83" y="456"/>
                    </a:lnTo>
                    <a:lnTo>
                      <a:pt x="83" y="458"/>
                    </a:lnTo>
                    <a:lnTo>
                      <a:pt x="83" y="458"/>
                    </a:lnTo>
                    <a:lnTo>
                      <a:pt x="85" y="460"/>
                    </a:lnTo>
                    <a:lnTo>
                      <a:pt x="86" y="463"/>
                    </a:lnTo>
                    <a:lnTo>
                      <a:pt x="86" y="463"/>
                    </a:lnTo>
                    <a:lnTo>
                      <a:pt x="87" y="465"/>
                    </a:lnTo>
                    <a:lnTo>
                      <a:pt x="89" y="467"/>
                    </a:lnTo>
                    <a:lnTo>
                      <a:pt x="91" y="469"/>
                    </a:lnTo>
                    <a:lnTo>
                      <a:pt x="91" y="471"/>
                    </a:lnTo>
                    <a:lnTo>
                      <a:pt x="91" y="471"/>
                    </a:lnTo>
                    <a:lnTo>
                      <a:pt x="89" y="474"/>
                    </a:lnTo>
                    <a:lnTo>
                      <a:pt x="87" y="476"/>
                    </a:lnTo>
                    <a:lnTo>
                      <a:pt x="87" y="476"/>
                    </a:lnTo>
                    <a:lnTo>
                      <a:pt x="88" y="481"/>
                    </a:lnTo>
                    <a:lnTo>
                      <a:pt x="88" y="485"/>
                    </a:lnTo>
                    <a:lnTo>
                      <a:pt x="88" y="486"/>
                    </a:lnTo>
                    <a:lnTo>
                      <a:pt x="88" y="486"/>
                    </a:lnTo>
                    <a:lnTo>
                      <a:pt x="86" y="487"/>
                    </a:lnTo>
                    <a:lnTo>
                      <a:pt x="86" y="488"/>
                    </a:lnTo>
                    <a:lnTo>
                      <a:pt x="86" y="489"/>
                    </a:lnTo>
                    <a:lnTo>
                      <a:pt x="86" y="489"/>
                    </a:lnTo>
                    <a:lnTo>
                      <a:pt x="87" y="493"/>
                    </a:lnTo>
                    <a:lnTo>
                      <a:pt x="88" y="495"/>
                    </a:lnTo>
                    <a:lnTo>
                      <a:pt x="88" y="497"/>
                    </a:lnTo>
                    <a:lnTo>
                      <a:pt x="88" y="497"/>
                    </a:lnTo>
                    <a:lnTo>
                      <a:pt x="87" y="499"/>
                    </a:lnTo>
                    <a:lnTo>
                      <a:pt x="87" y="499"/>
                    </a:lnTo>
                    <a:lnTo>
                      <a:pt x="87" y="500"/>
                    </a:lnTo>
                    <a:lnTo>
                      <a:pt x="87" y="500"/>
                    </a:lnTo>
                    <a:lnTo>
                      <a:pt x="91" y="504"/>
                    </a:lnTo>
                    <a:lnTo>
                      <a:pt x="93" y="505"/>
                    </a:lnTo>
                    <a:lnTo>
                      <a:pt x="92" y="505"/>
                    </a:lnTo>
                    <a:lnTo>
                      <a:pt x="92" y="505"/>
                    </a:lnTo>
                    <a:lnTo>
                      <a:pt x="88" y="502"/>
                    </a:lnTo>
                    <a:lnTo>
                      <a:pt x="86" y="502"/>
                    </a:lnTo>
                    <a:lnTo>
                      <a:pt x="84" y="503"/>
                    </a:lnTo>
                    <a:lnTo>
                      <a:pt x="84" y="503"/>
                    </a:lnTo>
                    <a:lnTo>
                      <a:pt x="84" y="506"/>
                    </a:lnTo>
                    <a:lnTo>
                      <a:pt x="84" y="508"/>
                    </a:lnTo>
                    <a:lnTo>
                      <a:pt x="84" y="512"/>
                    </a:lnTo>
                    <a:lnTo>
                      <a:pt x="84" y="512"/>
                    </a:lnTo>
                    <a:lnTo>
                      <a:pt x="84" y="515"/>
                    </a:lnTo>
                    <a:lnTo>
                      <a:pt x="83" y="518"/>
                    </a:lnTo>
                    <a:lnTo>
                      <a:pt x="83" y="518"/>
                    </a:lnTo>
                    <a:lnTo>
                      <a:pt x="83" y="519"/>
                    </a:lnTo>
                    <a:lnTo>
                      <a:pt x="84" y="520"/>
                    </a:lnTo>
                    <a:lnTo>
                      <a:pt x="85" y="522"/>
                    </a:lnTo>
                    <a:lnTo>
                      <a:pt x="85" y="524"/>
                    </a:lnTo>
                    <a:lnTo>
                      <a:pt x="85" y="524"/>
                    </a:lnTo>
                    <a:lnTo>
                      <a:pt x="86" y="527"/>
                    </a:lnTo>
                    <a:lnTo>
                      <a:pt x="86" y="528"/>
                    </a:lnTo>
                    <a:lnTo>
                      <a:pt x="85" y="529"/>
                    </a:lnTo>
                    <a:lnTo>
                      <a:pt x="85" y="529"/>
                    </a:lnTo>
                    <a:lnTo>
                      <a:pt x="82" y="528"/>
                    </a:lnTo>
                    <a:lnTo>
                      <a:pt x="78" y="526"/>
                    </a:lnTo>
                    <a:lnTo>
                      <a:pt x="78" y="526"/>
                    </a:lnTo>
                    <a:lnTo>
                      <a:pt x="74" y="525"/>
                    </a:lnTo>
                    <a:lnTo>
                      <a:pt x="71" y="525"/>
                    </a:lnTo>
                    <a:lnTo>
                      <a:pt x="71" y="525"/>
                    </a:lnTo>
                    <a:lnTo>
                      <a:pt x="69" y="526"/>
                    </a:lnTo>
                    <a:lnTo>
                      <a:pt x="66" y="525"/>
                    </a:lnTo>
                    <a:lnTo>
                      <a:pt x="66" y="525"/>
                    </a:lnTo>
                    <a:lnTo>
                      <a:pt x="65" y="523"/>
                    </a:lnTo>
                    <a:lnTo>
                      <a:pt x="64" y="523"/>
                    </a:lnTo>
                    <a:lnTo>
                      <a:pt x="63" y="523"/>
                    </a:lnTo>
                    <a:lnTo>
                      <a:pt x="63" y="523"/>
                    </a:lnTo>
                    <a:lnTo>
                      <a:pt x="63" y="525"/>
                    </a:lnTo>
                    <a:lnTo>
                      <a:pt x="62" y="526"/>
                    </a:lnTo>
                    <a:lnTo>
                      <a:pt x="61" y="526"/>
                    </a:lnTo>
                    <a:lnTo>
                      <a:pt x="61" y="526"/>
                    </a:lnTo>
                    <a:lnTo>
                      <a:pt x="58" y="525"/>
                    </a:lnTo>
                    <a:lnTo>
                      <a:pt x="57" y="525"/>
                    </a:lnTo>
                    <a:lnTo>
                      <a:pt x="56" y="526"/>
                    </a:lnTo>
                    <a:lnTo>
                      <a:pt x="56" y="526"/>
                    </a:lnTo>
                    <a:lnTo>
                      <a:pt x="55" y="531"/>
                    </a:lnTo>
                    <a:lnTo>
                      <a:pt x="54" y="533"/>
                    </a:lnTo>
                    <a:lnTo>
                      <a:pt x="53" y="534"/>
                    </a:lnTo>
                    <a:lnTo>
                      <a:pt x="53" y="534"/>
                    </a:lnTo>
                    <a:lnTo>
                      <a:pt x="51" y="535"/>
                    </a:lnTo>
                    <a:lnTo>
                      <a:pt x="50" y="536"/>
                    </a:lnTo>
                    <a:lnTo>
                      <a:pt x="50" y="536"/>
                    </a:lnTo>
                    <a:lnTo>
                      <a:pt x="50" y="536"/>
                    </a:lnTo>
                    <a:lnTo>
                      <a:pt x="51" y="539"/>
                    </a:lnTo>
                    <a:lnTo>
                      <a:pt x="53" y="541"/>
                    </a:lnTo>
                    <a:lnTo>
                      <a:pt x="53" y="541"/>
                    </a:lnTo>
                    <a:lnTo>
                      <a:pt x="54" y="543"/>
                    </a:lnTo>
                    <a:lnTo>
                      <a:pt x="54" y="544"/>
                    </a:lnTo>
                    <a:lnTo>
                      <a:pt x="54" y="547"/>
                    </a:lnTo>
                    <a:lnTo>
                      <a:pt x="54" y="547"/>
                    </a:lnTo>
                    <a:lnTo>
                      <a:pt x="55" y="549"/>
                    </a:lnTo>
                    <a:lnTo>
                      <a:pt x="56" y="551"/>
                    </a:lnTo>
                    <a:lnTo>
                      <a:pt x="56" y="552"/>
                    </a:lnTo>
                    <a:lnTo>
                      <a:pt x="56" y="552"/>
                    </a:lnTo>
                    <a:lnTo>
                      <a:pt x="56" y="554"/>
                    </a:lnTo>
                    <a:lnTo>
                      <a:pt x="54" y="555"/>
                    </a:lnTo>
                    <a:lnTo>
                      <a:pt x="50" y="557"/>
                    </a:lnTo>
                    <a:lnTo>
                      <a:pt x="50" y="557"/>
                    </a:lnTo>
                    <a:lnTo>
                      <a:pt x="50" y="557"/>
                    </a:lnTo>
                    <a:lnTo>
                      <a:pt x="49" y="556"/>
                    </a:lnTo>
                    <a:lnTo>
                      <a:pt x="48" y="553"/>
                    </a:lnTo>
                    <a:lnTo>
                      <a:pt x="48" y="553"/>
                    </a:lnTo>
                    <a:lnTo>
                      <a:pt x="47" y="553"/>
                    </a:lnTo>
                    <a:lnTo>
                      <a:pt x="46" y="553"/>
                    </a:lnTo>
                    <a:lnTo>
                      <a:pt x="44" y="554"/>
                    </a:lnTo>
                    <a:lnTo>
                      <a:pt x="44" y="554"/>
                    </a:lnTo>
                    <a:lnTo>
                      <a:pt x="43" y="555"/>
                    </a:lnTo>
                    <a:lnTo>
                      <a:pt x="43" y="556"/>
                    </a:lnTo>
                    <a:lnTo>
                      <a:pt x="44" y="560"/>
                    </a:lnTo>
                    <a:lnTo>
                      <a:pt x="44" y="560"/>
                    </a:lnTo>
                    <a:lnTo>
                      <a:pt x="44" y="562"/>
                    </a:lnTo>
                    <a:lnTo>
                      <a:pt x="43" y="565"/>
                    </a:lnTo>
                    <a:lnTo>
                      <a:pt x="41" y="569"/>
                    </a:lnTo>
                    <a:lnTo>
                      <a:pt x="41" y="569"/>
                    </a:lnTo>
                    <a:lnTo>
                      <a:pt x="39" y="569"/>
                    </a:lnTo>
                    <a:lnTo>
                      <a:pt x="38" y="569"/>
                    </a:lnTo>
                    <a:lnTo>
                      <a:pt x="33" y="566"/>
                    </a:lnTo>
                    <a:lnTo>
                      <a:pt x="33" y="566"/>
                    </a:lnTo>
                    <a:lnTo>
                      <a:pt x="30" y="564"/>
                    </a:lnTo>
                    <a:lnTo>
                      <a:pt x="27" y="565"/>
                    </a:lnTo>
                    <a:lnTo>
                      <a:pt x="27" y="565"/>
                    </a:lnTo>
                    <a:lnTo>
                      <a:pt x="25" y="566"/>
                    </a:lnTo>
                    <a:lnTo>
                      <a:pt x="24" y="567"/>
                    </a:lnTo>
                    <a:lnTo>
                      <a:pt x="23" y="569"/>
                    </a:lnTo>
                    <a:lnTo>
                      <a:pt x="23" y="569"/>
                    </a:lnTo>
                    <a:lnTo>
                      <a:pt x="22" y="571"/>
                    </a:lnTo>
                    <a:lnTo>
                      <a:pt x="23" y="571"/>
                    </a:lnTo>
                    <a:lnTo>
                      <a:pt x="24" y="571"/>
                    </a:lnTo>
                    <a:lnTo>
                      <a:pt x="24" y="571"/>
                    </a:lnTo>
                    <a:lnTo>
                      <a:pt x="26" y="573"/>
                    </a:lnTo>
                    <a:lnTo>
                      <a:pt x="27" y="573"/>
                    </a:lnTo>
                    <a:lnTo>
                      <a:pt x="27" y="574"/>
                    </a:lnTo>
                    <a:lnTo>
                      <a:pt x="27" y="574"/>
                    </a:lnTo>
                    <a:lnTo>
                      <a:pt x="26" y="574"/>
                    </a:lnTo>
                    <a:lnTo>
                      <a:pt x="24" y="574"/>
                    </a:lnTo>
                    <a:lnTo>
                      <a:pt x="24" y="574"/>
                    </a:lnTo>
                    <a:lnTo>
                      <a:pt x="21" y="573"/>
                    </a:lnTo>
                    <a:lnTo>
                      <a:pt x="19" y="573"/>
                    </a:lnTo>
                    <a:lnTo>
                      <a:pt x="19" y="573"/>
                    </a:lnTo>
                    <a:lnTo>
                      <a:pt x="16" y="572"/>
                    </a:lnTo>
                    <a:lnTo>
                      <a:pt x="15" y="571"/>
                    </a:lnTo>
                    <a:lnTo>
                      <a:pt x="15" y="571"/>
                    </a:lnTo>
                    <a:lnTo>
                      <a:pt x="15" y="572"/>
                    </a:lnTo>
                    <a:lnTo>
                      <a:pt x="15" y="574"/>
                    </a:lnTo>
                    <a:lnTo>
                      <a:pt x="15" y="574"/>
                    </a:lnTo>
                    <a:lnTo>
                      <a:pt x="16" y="578"/>
                    </a:lnTo>
                    <a:lnTo>
                      <a:pt x="16" y="578"/>
                    </a:lnTo>
                    <a:lnTo>
                      <a:pt x="15" y="579"/>
                    </a:lnTo>
                    <a:lnTo>
                      <a:pt x="15" y="579"/>
                    </a:lnTo>
                    <a:lnTo>
                      <a:pt x="10" y="579"/>
                    </a:lnTo>
                    <a:lnTo>
                      <a:pt x="10" y="579"/>
                    </a:lnTo>
                    <a:lnTo>
                      <a:pt x="10" y="581"/>
                    </a:lnTo>
                    <a:lnTo>
                      <a:pt x="10" y="581"/>
                    </a:lnTo>
                    <a:lnTo>
                      <a:pt x="11" y="584"/>
                    </a:lnTo>
                    <a:lnTo>
                      <a:pt x="12" y="585"/>
                    </a:lnTo>
                    <a:lnTo>
                      <a:pt x="12" y="587"/>
                    </a:lnTo>
                    <a:lnTo>
                      <a:pt x="12" y="587"/>
                    </a:lnTo>
                    <a:lnTo>
                      <a:pt x="11" y="589"/>
                    </a:lnTo>
                    <a:lnTo>
                      <a:pt x="13" y="589"/>
                    </a:lnTo>
                    <a:lnTo>
                      <a:pt x="13" y="589"/>
                    </a:lnTo>
                    <a:lnTo>
                      <a:pt x="14" y="589"/>
                    </a:lnTo>
                    <a:lnTo>
                      <a:pt x="15" y="587"/>
                    </a:lnTo>
                    <a:lnTo>
                      <a:pt x="14" y="584"/>
                    </a:lnTo>
                    <a:lnTo>
                      <a:pt x="14" y="584"/>
                    </a:lnTo>
                    <a:lnTo>
                      <a:pt x="14" y="584"/>
                    </a:lnTo>
                    <a:lnTo>
                      <a:pt x="15" y="585"/>
                    </a:lnTo>
                    <a:lnTo>
                      <a:pt x="17" y="588"/>
                    </a:lnTo>
                    <a:lnTo>
                      <a:pt x="17" y="588"/>
                    </a:lnTo>
                    <a:lnTo>
                      <a:pt x="17" y="590"/>
                    </a:lnTo>
                    <a:lnTo>
                      <a:pt x="17" y="591"/>
                    </a:lnTo>
                    <a:lnTo>
                      <a:pt x="16" y="594"/>
                    </a:lnTo>
                    <a:lnTo>
                      <a:pt x="16" y="594"/>
                    </a:lnTo>
                    <a:lnTo>
                      <a:pt x="15" y="595"/>
                    </a:lnTo>
                    <a:lnTo>
                      <a:pt x="14" y="595"/>
                    </a:lnTo>
                    <a:lnTo>
                      <a:pt x="12" y="593"/>
                    </a:lnTo>
                    <a:lnTo>
                      <a:pt x="12" y="593"/>
                    </a:lnTo>
                    <a:lnTo>
                      <a:pt x="10" y="593"/>
                    </a:lnTo>
                    <a:lnTo>
                      <a:pt x="9" y="594"/>
                    </a:lnTo>
                    <a:lnTo>
                      <a:pt x="9" y="594"/>
                    </a:lnTo>
                    <a:lnTo>
                      <a:pt x="8" y="597"/>
                    </a:lnTo>
                    <a:lnTo>
                      <a:pt x="7" y="599"/>
                    </a:lnTo>
                    <a:lnTo>
                      <a:pt x="7" y="599"/>
                    </a:lnTo>
                    <a:lnTo>
                      <a:pt x="5" y="599"/>
                    </a:lnTo>
                    <a:lnTo>
                      <a:pt x="2" y="597"/>
                    </a:lnTo>
                    <a:lnTo>
                      <a:pt x="2" y="597"/>
                    </a:lnTo>
                    <a:lnTo>
                      <a:pt x="1" y="599"/>
                    </a:lnTo>
                    <a:lnTo>
                      <a:pt x="2" y="602"/>
                    </a:lnTo>
                    <a:lnTo>
                      <a:pt x="2" y="602"/>
                    </a:lnTo>
                    <a:lnTo>
                      <a:pt x="4" y="604"/>
                    </a:lnTo>
                    <a:lnTo>
                      <a:pt x="2" y="606"/>
                    </a:lnTo>
                    <a:lnTo>
                      <a:pt x="1" y="610"/>
                    </a:lnTo>
                    <a:lnTo>
                      <a:pt x="0" y="614"/>
                    </a:lnTo>
                    <a:lnTo>
                      <a:pt x="0" y="614"/>
                    </a:lnTo>
                    <a:lnTo>
                      <a:pt x="0" y="616"/>
                    </a:lnTo>
                    <a:lnTo>
                      <a:pt x="1" y="618"/>
                    </a:lnTo>
                    <a:lnTo>
                      <a:pt x="5" y="620"/>
                    </a:lnTo>
                    <a:lnTo>
                      <a:pt x="12" y="624"/>
                    </a:lnTo>
                    <a:lnTo>
                      <a:pt x="12" y="624"/>
                    </a:lnTo>
                    <a:lnTo>
                      <a:pt x="14" y="626"/>
                    </a:lnTo>
                    <a:lnTo>
                      <a:pt x="15" y="627"/>
                    </a:lnTo>
                    <a:lnTo>
                      <a:pt x="16" y="632"/>
                    </a:lnTo>
                    <a:lnTo>
                      <a:pt x="16" y="632"/>
                    </a:lnTo>
                    <a:lnTo>
                      <a:pt x="18" y="635"/>
                    </a:lnTo>
                    <a:lnTo>
                      <a:pt x="19" y="638"/>
                    </a:lnTo>
                    <a:lnTo>
                      <a:pt x="24" y="643"/>
                    </a:lnTo>
                    <a:lnTo>
                      <a:pt x="24" y="643"/>
                    </a:lnTo>
                    <a:lnTo>
                      <a:pt x="25" y="644"/>
                    </a:lnTo>
                    <a:lnTo>
                      <a:pt x="26" y="644"/>
                    </a:lnTo>
                    <a:lnTo>
                      <a:pt x="27" y="643"/>
                    </a:lnTo>
                    <a:lnTo>
                      <a:pt x="29" y="642"/>
                    </a:lnTo>
                    <a:lnTo>
                      <a:pt x="29" y="642"/>
                    </a:lnTo>
                    <a:lnTo>
                      <a:pt x="29" y="643"/>
                    </a:lnTo>
                    <a:lnTo>
                      <a:pt x="30" y="643"/>
                    </a:lnTo>
                    <a:lnTo>
                      <a:pt x="30" y="646"/>
                    </a:lnTo>
                    <a:lnTo>
                      <a:pt x="30" y="649"/>
                    </a:lnTo>
                    <a:lnTo>
                      <a:pt x="31" y="652"/>
                    </a:lnTo>
                    <a:lnTo>
                      <a:pt x="31" y="652"/>
                    </a:lnTo>
                    <a:lnTo>
                      <a:pt x="34" y="654"/>
                    </a:lnTo>
                    <a:lnTo>
                      <a:pt x="40" y="657"/>
                    </a:lnTo>
                    <a:lnTo>
                      <a:pt x="46" y="659"/>
                    </a:lnTo>
                    <a:lnTo>
                      <a:pt x="53" y="662"/>
                    </a:lnTo>
                    <a:lnTo>
                      <a:pt x="53" y="662"/>
                    </a:lnTo>
                    <a:lnTo>
                      <a:pt x="54" y="661"/>
                    </a:lnTo>
                    <a:lnTo>
                      <a:pt x="54" y="661"/>
                    </a:lnTo>
                    <a:lnTo>
                      <a:pt x="56" y="658"/>
                    </a:lnTo>
                    <a:lnTo>
                      <a:pt x="56" y="658"/>
                    </a:lnTo>
                    <a:lnTo>
                      <a:pt x="56" y="656"/>
                    </a:lnTo>
                    <a:lnTo>
                      <a:pt x="53" y="655"/>
                    </a:lnTo>
                    <a:lnTo>
                      <a:pt x="53" y="655"/>
                    </a:lnTo>
                    <a:lnTo>
                      <a:pt x="53" y="654"/>
                    </a:lnTo>
                    <a:lnTo>
                      <a:pt x="53" y="654"/>
                    </a:lnTo>
                    <a:lnTo>
                      <a:pt x="55" y="654"/>
                    </a:lnTo>
                    <a:lnTo>
                      <a:pt x="59" y="654"/>
                    </a:lnTo>
                    <a:lnTo>
                      <a:pt x="59" y="654"/>
                    </a:lnTo>
                    <a:lnTo>
                      <a:pt x="60" y="652"/>
                    </a:lnTo>
                    <a:lnTo>
                      <a:pt x="61" y="649"/>
                    </a:lnTo>
                    <a:lnTo>
                      <a:pt x="63" y="642"/>
                    </a:lnTo>
                    <a:lnTo>
                      <a:pt x="63" y="642"/>
                    </a:lnTo>
                    <a:lnTo>
                      <a:pt x="69" y="627"/>
                    </a:lnTo>
                    <a:lnTo>
                      <a:pt x="69" y="627"/>
                    </a:lnTo>
                    <a:lnTo>
                      <a:pt x="71" y="619"/>
                    </a:lnTo>
                    <a:lnTo>
                      <a:pt x="73" y="613"/>
                    </a:lnTo>
                    <a:lnTo>
                      <a:pt x="76" y="605"/>
                    </a:lnTo>
                    <a:lnTo>
                      <a:pt x="76" y="605"/>
                    </a:lnTo>
                    <a:lnTo>
                      <a:pt x="80" y="598"/>
                    </a:lnTo>
                    <a:lnTo>
                      <a:pt x="84" y="592"/>
                    </a:lnTo>
                    <a:lnTo>
                      <a:pt x="88" y="588"/>
                    </a:lnTo>
                    <a:lnTo>
                      <a:pt x="90" y="587"/>
                    </a:lnTo>
                    <a:lnTo>
                      <a:pt x="90" y="587"/>
                    </a:lnTo>
                    <a:lnTo>
                      <a:pt x="92" y="586"/>
                    </a:lnTo>
                    <a:lnTo>
                      <a:pt x="94" y="585"/>
                    </a:lnTo>
                    <a:lnTo>
                      <a:pt x="94" y="585"/>
                    </a:lnTo>
                    <a:lnTo>
                      <a:pt x="94" y="585"/>
                    </a:lnTo>
                    <a:lnTo>
                      <a:pt x="95" y="586"/>
                    </a:lnTo>
                    <a:lnTo>
                      <a:pt x="96" y="588"/>
                    </a:lnTo>
                    <a:lnTo>
                      <a:pt x="96" y="588"/>
                    </a:lnTo>
                    <a:lnTo>
                      <a:pt x="97" y="588"/>
                    </a:lnTo>
                    <a:lnTo>
                      <a:pt x="98" y="587"/>
                    </a:lnTo>
                    <a:lnTo>
                      <a:pt x="101" y="585"/>
                    </a:lnTo>
                    <a:lnTo>
                      <a:pt x="101" y="585"/>
                    </a:lnTo>
                    <a:lnTo>
                      <a:pt x="103" y="582"/>
                    </a:lnTo>
                    <a:lnTo>
                      <a:pt x="103" y="582"/>
                    </a:lnTo>
                    <a:lnTo>
                      <a:pt x="104" y="581"/>
                    </a:lnTo>
                    <a:lnTo>
                      <a:pt x="102" y="579"/>
                    </a:lnTo>
                    <a:lnTo>
                      <a:pt x="102" y="579"/>
                    </a:lnTo>
                    <a:lnTo>
                      <a:pt x="102" y="579"/>
                    </a:lnTo>
                    <a:lnTo>
                      <a:pt x="102" y="578"/>
                    </a:lnTo>
                    <a:lnTo>
                      <a:pt x="104" y="574"/>
                    </a:lnTo>
                    <a:lnTo>
                      <a:pt x="104" y="574"/>
                    </a:lnTo>
                    <a:lnTo>
                      <a:pt x="106" y="572"/>
                    </a:lnTo>
                    <a:lnTo>
                      <a:pt x="109" y="571"/>
                    </a:lnTo>
                    <a:lnTo>
                      <a:pt x="109" y="571"/>
                    </a:lnTo>
                    <a:lnTo>
                      <a:pt x="110" y="571"/>
                    </a:lnTo>
                    <a:lnTo>
                      <a:pt x="110" y="572"/>
                    </a:lnTo>
                    <a:lnTo>
                      <a:pt x="111" y="574"/>
                    </a:lnTo>
                    <a:lnTo>
                      <a:pt x="111" y="574"/>
                    </a:lnTo>
                    <a:lnTo>
                      <a:pt x="112" y="575"/>
                    </a:lnTo>
                    <a:lnTo>
                      <a:pt x="114" y="575"/>
                    </a:lnTo>
                    <a:lnTo>
                      <a:pt x="118" y="574"/>
                    </a:lnTo>
                    <a:lnTo>
                      <a:pt x="118" y="574"/>
                    </a:lnTo>
                    <a:lnTo>
                      <a:pt x="120" y="573"/>
                    </a:lnTo>
                    <a:lnTo>
                      <a:pt x="121" y="572"/>
                    </a:lnTo>
                    <a:lnTo>
                      <a:pt x="121" y="571"/>
                    </a:lnTo>
                    <a:lnTo>
                      <a:pt x="121" y="571"/>
                    </a:lnTo>
                    <a:lnTo>
                      <a:pt x="121" y="567"/>
                    </a:lnTo>
                    <a:lnTo>
                      <a:pt x="122" y="565"/>
                    </a:lnTo>
                    <a:lnTo>
                      <a:pt x="122" y="565"/>
                    </a:lnTo>
                    <a:lnTo>
                      <a:pt x="123" y="565"/>
                    </a:lnTo>
                    <a:lnTo>
                      <a:pt x="124" y="566"/>
                    </a:lnTo>
                    <a:lnTo>
                      <a:pt x="124" y="566"/>
                    </a:lnTo>
                    <a:lnTo>
                      <a:pt x="125" y="567"/>
                    </a:lnTo>
                    <a:lnTo>
                      <a:pt x="126" y="567"/>
                    </a:lnTo>
                    <a:lnTo>
                      <a:pt x="126" y="567"/>
                    </a:lnTo>
                    <a:lnTo>
                      <a:pt x="127" y="566"/>
                    </a:lnTo>
                    <a:lnTo>
                      <a:pt x="129" y="565"/>
                    </a:lnTo>
                    <a:lnTo>
                      <a:pt x="129" y="565"/>
                    </a:lnTo>
                    <a:lnTo>
                      <a:pt x="130" y="565"/>
                    </a:lnTo>
                    <a:lnTo>
                      <a:pt x="130" y="564"/>
                    </a:lnTo>
                    <a:lnTo>
                      <a:pt x="129" y="562"/>
                    </a:lnTo>
                    <a:lnTo>
                      <a:pt x="129" y="562"/>
                    </a:lnTo>
                    <a:lnTo>
                      <a:pt x="129" y="561"/>
                    </a:lnTo>
                    <a:lnTo>
                      <a:pt x="132" y="561"/>
                    </a:lnTo>
                    <a:lnTo>
                      <a:pt x="132" y="561"/>
                    </a:lnTo>
                    <a:lnTo>
                      <a:pt x="132" y="561"/>
                    </a:lnTo>
                    <a:lnTo>
                      <a:pt x="132" y="559"/>
                    </a:lnTo>
                    <a:lnTo>
                      <a:pt x="130" y="557"/>
                    </a:lnTo>
                    <a:lnTo>
                      <a:pt x="130" y="557"/>
                    </a:lnTo>
                    <a:lnTo>
                      <a:pt x="129" y="555"/>
                    </a:lnTo>
                    <a:lnTo>
                      <a:pt x="129" y="553"/>
                    </a:lnTo>
                    <a:lnTo>
                      <a:pt x="129" y="553"/>
                    </a:lnTo>
                    <a:lnTo>
                      <a:pt x="128" y="552"/>
                    </a:lnTo>
                    <a:lnTo>
                      <a:pt x="127" y="551"/>
                    </a:lnTo>
                    <a:lnTo>
                      <a:pt x="127" y="551"/>
                    </a:lnTo>
                    <a:lnTo>
                      <a:pt x="127" y="551"/>
                    </a:lnTo>
                    <a:lnTo>
                      <a:pt x="127" y="549"/>
                    </a:lnTo>
                    <a:lnTo>
                      <a:pt x="129" y="547"/>
                    </a:lnTo>
                    <a:lnTo>
                      <a:pt x="129" y="547"/>
                    </a:lnTo>
                    <a:lnTo>
                      <a:pt x="130" y="546"/>
                    </a:lnTo>
                    <a:lnTo>
                      <a:pt x="133" y="547"/>
                    </a:lnTo>
                    <a:lnTo>
                      <a:pt x="133" y="547"/>
                    </a:lnTo>
                    <a:lnTo>
                      <a:pt x="134" y="547"/>
                    </a:lnTo>
                    <a:lnTo>
                      <a:pt x="134" y="548"/>
                    </a:lnTo>
                    <a:lnTo>
                      <a:pt x="134" y="550"/>
                    </a:lnTo>
                    <a:lnTo>
                      <a:pt x="134" y="550"/>
                    </a:lnTo>
                    <a:lnTo>
                      <a:pt x="135" y="551"/>
                    </a:lnTo>
                    <a:lnTo>
                      <a:pt x="136" y="551"/>
                    </a:lnTo>
                    <a:lnTo>
                      <a:pt x="139" y="551"/>
                    </a:lnTo>
                    <a:lnTo>
                      <a:pt x="139" y="551"/>
                    </a:lnTo>
                    <a:lnTo>
                      <a:pt x="140" y="552"/>
                    </a:lnTo>
                    <a:lnTo>
                      <a:pt x="140" y="553"/>
                    </a:lnTo>
                    <a:lnTo>
                      <a:pt x="140" y="553"/>
                    </a:lnTo>
                    <a:lnTo>
                      <a:pt x="141" y="553"/>
                    </a:lnTo>
                    <a:lnTo>
                      <a:pt x="142" y="553"/>
                    </a:lnTo>
                    <a:lnTo>
                      <a:pt x="146" y="552"/>
                    </a:lnTo>
                    <a:lnTo>
                      <a:pt x="146" y="552"/>
                    </a:lnTo>
                    <a:lnTo>
                      <a:pt x="147" y="551"/>
                    </a:lnTo>
                    <a:lnTo>
                      <a:pt x="147" y="549"/>
                    </a:lnTo>
                    <a:lnTo>
                      <a:pt x="147" y="549"/>
                    </a:lnTo>
                    <a:lnTo>
                      <a:pt x="147" y="547"/>
                    </a:lnTo>
                    <a:lnTo>
                      <a:pt x="147" y="544"/>
                    </a:lnTo>
                    <a:lnTo>
                      <a:pt x="147" y="544"/>
                    </a:lnTo>
                    <a:lnTo>
                      <a:pt x="147" y="544"/>
                    </a:lnTo>
                    <a:lnTo>
                      <a:pt x="147" y="543"/>
                    </a:lnTo>
                    <a:lnTo>
                      <a:pt x="144" y="543"/>
                    </a:lnTo>
                    <a:lnTo>
                      <a:pt x="144" y="543"/>
                    </a:lnTo>
                    <a:lnTo>
                      <a:pt x="143" y="542"/>
                    </a:lnTo>
                    <a:lnTo>
                      <a:pt x="143" y="541"/>
                    </a:lnTo>
                    <a:lnTo>
                      <a:pt x="144" y="541"/>
                    </a:lnTo>
                    <a:lnTo>
                      <a:pt x="145" y="541"/>
                    </a:lnTo>
                    <a:lnTo>
                      <a:pt x="145" y="541"/>
                    </a:lnTo>
                    <a:lnTo>
                      <a:pt x="145" y="542"/>
                    </a:lnTo>
                    <a:lnTo>
                      <a:pt x="145" y="540"/>
                    </a:lnTo>
                    <a:lnTo>
                      <a:pt x="145" y="540"/>
                    </a:lnTo>
                    <a:lnTo>
                      <a:pt x="146" y="538"/>
                    </a:lnTo>
                    <a:lnTo>
                      <a:pt x="147" y="536"/>
                    </a:lnTo>
                    <a:lnTo>
                      <a:pt x="147" y="536"/>
                    </a:lnTo>
                    <a:lnTo>
                      <a:pt x="146" y="536"/>
                    </a:lnTo>
                    <a:lnTo>
                      <a:pt x="143" y="536"/>
                    </a:lnTo>
                    <a:lnTo>
                      <a:pt x="143" y="536"/>
                    </a:lnTo>
                    <a:lnTo>
                      <a:pt x="144" y="535"/>
                    </a:lnTo>
                    <a:lnTo>
                      <a:pt x="146" y="533"/>
                    </a:lnTo>
                    <a:lnTo>
                      <a:pt x="148" y="533"/>
                    </a:lnTo>
                    <a:lnTo>
                      <a:pt x="148" y="533"/>
                    </a:lnTo>
                    <a:lnTo>
                      <a:pt x="150" y="532"/>
                    </a:lnTo>
                    <a:lnTo>
                      <a:pt x="149" y="530"/>
                    </a:lnTo>
                    <a:lnTo>
                      <a:pt x="149" y="530"/>
                    </a:lnTo>
                    <a:lnTo>
                      <a:pt x="147" y="528"/>
                    </a:lnTo>
                    <a:lnTo>
                      <a:pt x="144" y="526"/>
                    </a:lnTo>
                    <a:lnTo>
                      <a:pt x="139" y="524"/>
                    </a:lnTo>
                    <a:lnTo>
                      <a:pt x="139" y="524"/>
                    </a:lnTo>
                    <a:lnTo>
                      <a:pt x="138" y="522"/>
                    </a:lnTo>
                    <a:lnTo>
                      <a:pt x="138" y="519"/>
                    </a:lnTo>
                    <a:lnTo>
                      <a:pt x="138" y="512"/>
                    </a:lnTo>
                    <a:lnTo>
                      <a:pt x="138" y="512"/>
                    </a:lnTo>
                    <a:lnTo>
                      <a:pt x="138" y="512"/>
                    </a:lnTo>
                    <a:lnTo>
                      <a:pt x="136" y="511"/>
                    </a:lnTo>
                    <a:lnTo>
                      <a:pt x="134" y="511"/>
                    </a:lnTo>
                    <a:lnTo>
                      <a:pt x="134" y="511"/>
                    </a:lnTo>
                    <a:lnTo>
                      <a:pt x="130" y="511"/>
                    </a:lnTo>
                    <a:lnTo>
                      <a:pt x="126" y="511"/>
                    </a:lnTo>
                    <a:lnTo>
                      <a:pt x="126" y="511"/>
                    </a:lnTo>
                    <a:lnTo>
                      <a:pt x="124" y="509"/>
                    </a:lnTo>
                    <a:lnTo>
                      <a:pt x="122" y="507"/>
                    </a:lnTo>
                    <a:lnTo>
                      <a:pt x="122" y="507"/>
                    </a:lnTo>
                    <a:lnTo>
                      <a:pt x="123" y="506"/>
                    </a:lnTo>
                    <a:lnTo>
                      <a:pt x="126" y="506"/>
                    </a:lnTo>
                    <a:lnTo>
                      <a:pt x="126" y="506"/>
                    </a:lnTo>
                    <a:lnTo>
                      <a:pt x="129" y="504"/>
                    </a:lnTo>
                    <a:lnTo>
                      <a:pt x="133" y="502"/>
                    </a:lnTo>
                    <a:lnTo>
                      <a:pt x="133" y="502"/>
                    </a:lnTo>
                    <a:lnTo>
                      <a:pt x="134" y="501"/>
                    </a:lnTo>
                    <a:lnTo>
                      <a:pt x="132" y="499"/>
                    </a:lnTo>
                    <a:lnTo>
                      <a:pt x="132" y="499"/>
                    </a:lnTo>
                    <a:lnTo>
                      <a:pt x="130" y="498"/>
                    </a:lnTo>
                    <a:lnTo>
                      <a:pt x="130" y="497"/>
                    </a:lnTo>
                    <a:lnTo>
                      <a:pt x="133" y="496"/>
                    </a:lnTo>
                    <a:lnTo>
                      <a:pt x="136" y="494"/>
                    </a:lnTo>
                    <a:lnTo>
                      <a:pt x="136" y="494"/>
                    </a:lnTo>
                    <a:lnTo>
                      <a:pt x="136" y="493"/>
                    </a:lnTo>
                    <a:lnTo>
                      <a:pt x="135" y="493"/>
                    </a:lnTo>
                    <a:lnTo>
                      <a:pt x="133" y="493"/>
                    </a:lnTo>
                    <a:lnTo>
                      <a:pt x="133" y="493"/>
                    </a:lnTo>
                    <a:lnTo>
                      <a:pt x="133" y="493"/>
                    </a:lnTo>
                    <a:lnTo>
                      <a:pt x="134" y="492"/>
                    </a:lnTo>
                    <a:lnTo>
                      <a:pt x="137" y="490"/>
                    </a:lnTo>
                    <a:lnTo>
                      <a:pt x="137" y="490"/>
                    </a:lnTo>
                    <a:lnTo>
                      <a:pt x="137" y="490"/>
                    </a:lnTo>
                    <a:lnTo>
                      <a:pt x="137" y="490"/>
                    </a:lnTo>
                    <a:lnTo>
                      <a:pt x="137" y="492"/>
                    </a:lnTo>
                    <a:lnTo>
                      <a:pt x="137" y="492"/>
                    </a:lnTo>
                    <a:lnTo>
                      <a:pt x="138" y="493"/>
                    </a:lnTo>
                    <a:lnTo>
                      <a:pt x="139" y="492"/>
                    </a:lnTo>
                    <a:lnTo>
                      <a:pt x="142" y="489"/>
                    </a:lnTo>
                    <a:lnTo>
                      <a:pt x="142" y="489"/>
                    </a:lnTo>
                    <a:lnTo>
                      <a:pt x="143" y="489"/>
                    </a:lnTo>
                    <a:lnTo>
                      <a:pt x="145" y="490"/>
                    </a:lnTo>
                    <a:lnTo>
                      <a:pt x="145" y="490"/>
                    </a:lnTo>
                    <a:lnTo>
                      <a:pt x="145" y="491"/>
                    </a:lnTo>
                    <a:lnTo>
                      <a:pt x="145" y="492"/>
                    </a:lnTo>
                    <a:lnTo>
                      <a:pt x="143" y="493"/>
                    </a:lnTo>
                    <a:lnTo>
                      <a:pt x="143" y="493"/>
                    </a:lnTo>
                    <a:lnTo>
                      <a:pt x="140" y="495"/>
                    </a:lnTo>
                    <a:lnTo>
                      <a:pt x="138" y="497"/>
                    </a:lnTo>
                    <a:lnTo>
                      <a:pt x="138" y="497"/>
                    </a:lnTo>
                    <a:lnTo>
                      <a:pt x="140" y="501"/>
                    </a:lnTo>
                    <a:lnTo>
                      <a:pt x="142" y="504"/>
                    </a:lnTo>
                    <a:lnTo>
                      <a:pt x="142" y="504"/>
                    </a:lnTo>
                    <a:lnTo>
                      <a:pt x="142" y="503"/>
                    </a:lnTo>
                    <a:lnTo>
                      <a:pt x="142" y="501"/>
                    </a:lnTo>
                    <a:lnTo>
                      <a:pt x="142" y="497"/>
                    </a:lnTo>
                    <a:lnTo>
                      <a:pt x="142" y="497"/>
                    </a:lnTo>
                    <a:lnTo>
                      <a:pt x="143" y="496"/>
                    </a:lnTo>
                    <a:lnTo>
                      <a:pt x="144" y="496"/>
                    </a:lnTo>
                    <a:lnTo>
                      <a:pt x="146" y="496"/>
                    </a:lnTo>
                    <a:lnTo>
                      <a:pt x="146" y="496"/>
                    </a:lnTo>
                    <a:lnTo>
                      <a:pt x="147" y="496"/>
                    </a:lnTo>
                    <a:lnTo>
                      <a:pt x="146" y="496"/>
                    </a:lnTo>
                    <a:lnTo>
                      <a:pt x="144" y="498"/>
                    </a:lnTo>
                    <a:lnTo>
                      <a:pt x="144" y="498"/>
                    </a:lnTo>
                    <a:lnTo>
                      <a:pt x="143" y="499"/>
                    </a:lnTo>
                    <a:lnTo>
                      <a:pt x="144" y="501"/>
                    </a:lnTo>
                    <a:lnTo>
                      <a:pt x="146" y="504"/>
                    </a:lnTo>
                    <a:lnTo>
                      <a:pt x="146" y="504"/>
                    </a:lnTo>
                    <a:lnTo>
                      <a:pt x="147" y="505"/>
                    </a:lnTo>
                    <a:lnTo>
                      <a:pt x="148" y="504"/>
                    </a:lnTo>
                    <a:lnTo>
                      <a:pt x="149" y="502"/>
                    </a:lnTo>
                    <a:lnTo>
                      <a:pt x="149" y="502"/>
                    </a:lnTo>
                    <a:lnTo>
                      <a:pt x="151" y="500"/>
                    </a:lnTo>
                    <a:lnTo>
                      <a:pt x="152" y="499"/>
                    </a:lnTo>
                    <a:lnTo>
                      <a:pt x="153" y="500"/>
                    </a:lnTo>
                    <a:lnTo>
                      <a:pt x="153" y="500"/>
                    </a:lnTo>
                    <a:lnTo>
                      <a:pt x="154" y="501"/>
                    </a:lnTo>
                    <a:lnTo>
                      <a:pt x="155" y="502"/>
                    </a:lnTo>
                    <a:lnTo>
                      <a:pt x="155" y="502"/>
                    </a:lnTo>
                    <a:lnTo>
                      <a:pt x="156" y="501"/>
                    </a:lnTo>
                    <a:lnTo>
                      <a:pt x="157" y="499"/>
                    </a:lnTo>
                    <a:lnTo>
                      <a:pt x="158" y="494"/>
                    </a:lnTo>
                    <a:lnTo>
                      <a:pt x="158" y="494"/>
                    </a:lnTo>
                    <a:lnTo>
                      <a:pt x="160" y="492"/>
                    </a:lnTo>
                    <a:lnTo>
                      <a:pt x="161" y="490"/>
                    </a:lnTo>
                    <a:lnTo>
                      <a:pt x="161" y="490"/>
                    </a:lnTo>
                    <a:lnTo>
                      <a:pt x="161" y="489"/>
                    </a:lnTo>
                    <a:lnTo>
                      <a:pt x="160" y="489"/>
                    </a:lnTo>
                    <a:lnTo>
                      <a:pt x="157" y="489"/>
                    </a:lnTo>
                    <a:lnTo>
                      <a:pt x="157" y="489"/>
                    </a:lnTo>
                    <a:lnTo>
                      <a:pt x="157" y="489"/>
                    </a:lnTo>
                    <a:lnTo>
                      <a:pt x="156" y="490"/>
                    </a:lnTo>
                    <a:lnTo>
                      <a:pt x="156" y="491"/>
                    </a:lnTo>
                    <a:lnTo>
                      <a:pt x="156" y="491"/>
                    </a:lnTo>
                    <a:lnTo>
                      <a:pt x="155" y="492"/>
                    </a:lnTo>
                    <a:lnTo>
                      <a:pt x="154" y="491"/>
                    </a:lnTo>
                    <a:lnTo>
                      <a:pt x="153" y="490"/>
                    </a:lnTo>
                    <a:lnTo>
                      <a:pt x="153" y="490"/>
                    </a:lnTo>
                    <a:lnTo>
                      <a:pt x="152" y="489"/>
                    </a:lnTo>
                    <a:lnTo>
                      <a:pt x="150" y="488"/>
                    </a:lnTo>
                    <a:lnTo>
                      <a:pt x="150" y="488"/>
                    </a:lnTo>
                    <a:lnTo>
                      <a:pt x="149" y="487"/>
                    </a:lnTo>
                    <a:lnTo>
                      <a:pt x="150" y="487"/>
                    </a:lnTo>
                    <a:lnTo>
                      <a:pt x="152" y="485"/>
                    </a:lnTo>
                    <a:lnTo>
                      <a:pt x="152" y="485"/>
                    </a:lnTo>
                    <a:lnTo>
                      <a:pt x="152" y="485"/>
                    </a:lnTo>
                    <a:lnTo>
                      <a:pt x="151" y="485"/>
                    </a:lnTo>
                    <a:lnTo>
                      <a:pt x="149" y="483"/>
                    </a:lnTo>
                    <a:lnTo>
                      <a:pt x="149" y="483"/>
                    </a:lnTo>
                    <a:lnTo>
                      <a:pt x="149" y="481"/>
                    </a:lnTo>
                    <a:lnTo>
                      <a:pt x="149" y="479"/>
                    </a:lnTo>
                    <a:lnTo>
                      <a:pt x="151" y="475"/>
                    </a:lnTo>
                    <a:lnTo>
                      <a:pt x="151" y="475"/>
                    </a:lnTo>
                    <a:lnTo>
                      <a:pt x="151" y="474"/>
                    </a:lnTo>
                    <a:lnTo>
                      <a:pt x="150" y="474"/>
                    </a:lnTo>
                    <a:lnTo>
                      <a:pt x="150" y="474"/>
                    </a:lnTo>
                    <a:lnTo>
                      <a:pt x="149" y="473"/>
                    </a:lnTo>
                    <a:lnTo>
                      <a:pt x="149" y="473"/>
                    </a:lnTo>
                    <a:lnTo>
                      <a:pt x="151" y="471"/>
                    </a:lnTo>
                    <a:lnTo>
                      <a:pt x="151" y="471"/>
                    </a:lnTo>
                    <a:lnTo>
                      <a:pt x="152" y="471"/>
                    </a:lnTo>
                    <a:lnTo>
                      <a:pt x="152" y="472"/>
                    </a:lnTo>
                    <a:lnTo>
                      <a:pt x="152" y="472"/>
                    </a:lnTo>
                    <a:lnTo>
                      <a:pt x="153" y="471"/>
                    </a:lnTo>
                    <a:lnTo>
                      <a:pt x="154" y="468"/>
                    </a:lnTo>
                    <a:lnTo>
                      <a:pt x="154" y="468"/>
                    </a:lnTo>
                    <a:lnTo>
                      <a:pt x="156" y="466"/>
                    </a:lnTo>
                    <a:lnTo>
                      <a:pt x="158" y="464"/>
                    </a:lnTo>
                    <a:lnTo>
                      <a:pt x="158" y="464"/>
                    </a:lnTo>
                    <a:lnTo>
                      <a:pt x="160" y="463"/>
                    </a:lnTo>
                    <a:lnTo>
                      <a:pt x="162" y="463"/>
                    </a:lnTo>
                    <a:lnTo>
                      <a:pt x="162" y="463"/>
                    </a:lnTo>
                    <a:lnTo>
                      <a:pt x="164" y="461"/>
                    </a:lnTo>
                    <a:lnTo>
                      <a:pt x="164" y="461"/>
                    </a:lnTo>
                    <a:lnTo>
                      <a:pt x="165" y="460"/>
                    </a:lnTo>
                    <a:lnTo>
                      <a:pt x="165" y="460"/>
                    </a:lnTo>
                    <a:lnTo>
                      <a:pt x="171" y="462"/>
                    </a:lnTo>
                    <a:lnTo>
                      <a:pt x="171" y="462"/>
                    </a:lnTo>
                    <a:lnTo>
                      <a:pt x="171" y="461"/>
                    </a:lnTo>
                    <a:lnTo>
                      <a:pt x="171" y="461"/>
                    </a:lnTo>
                    <a:lnTo>
                      <a:pt x="170" y="460"/>
                    </a:lnTo>
                    <a:lnTo>
                      <a:pt x="170" y="460"/>
                    </a:lnTo>
                    <a:lnTo>
                      <a:pt x="170" y="459"/>
                    </a:lnTo>
                    <a:lnTo>
                      <a:pt x="170" y="459"/>
                    </a:lnTo>
                    <a:lnTo>
                      <a:pt x="170" y="459"/>
                    </a:lnTo>
                    <a:lnTo>
                      <a:pt x="170" y="454"/>
                    </a:lnTo>
                    <a:lnTo>
                      <a:pt x="170" y="454"/>
                    </a:lnTo>
                    <a:lnTo>
                      <a:pt x="173" y="451"/>
                    </a:lnTo>
                    <a:lnTo>
                      <a:pt x="175" y="448"/>
                    </a:lnTo>
                    <a:lnTo>
                      <a:pt x="175" y="448"/>
                    </a:lnTo>
                    <a:lnTo>
                      <a:pt x="176" y="449"/>
                    </a:lnTo>
                    <a:lnTo>
                      <a:pt x="175" y="451"/>
                    </a:lnTo>
                    <a:lnTo>
                      <a:pt x="175" y="451"/>
                    </a:lnTo>
                    <a:lnTo>
                      <a:pt x="174" y="453"/>
                    </a:lnTo>
                    <a:lnTo>
                      <a:pt x="174" y="456"/>
                    </a:lnTo>
                    <a:lnTo>
                      <a:pt x="174" y="456"/>
                    </a:lnTo>
                    <a:lnTo>
                      <a:pt x="175" y="456"/>
                    </a:lnTo>
                    <a:lnTo>
                      <a:pt x="175" y="456"/>
                    </a:lnTo>
                    <a:lnTo>
                      <a:pt x="177" y="456"/>
                    </a:lnTo>
                    <a:lnTo>
                      <a:pt x="177" y="456"/>
                    </a:lnTo>
                    <a:lnTo>
                      <a:pt x="176" y="456"/>
                    </a:lnTo>
                    <a:lnTo>
                      <a:pt x="176" y="455"/>
                    </a:lnTo>
                    <a:lnTo>
                      <a:pt x="176" y="455"/>
                    </a:lnTo>
                    <a:lnTo>
                      <a:pt x="176" y="455"/>
                    </a:lnTo>
                    <a:lnTo>
                      <a:pt x="177" y="455"/>
                    </a:lnTo>
                    <a:lnTo>
                      <a:pt x="178" y="456"/>
                    </a:lnTo>
                    <a:lnTo>
                      <a:pt x="179" y="458"/>
                    </a:lnTo>
                    <a:lnTo>
                      <a:pt x="179" y="458"/>
                    </a:lnTo>
                    <a:lnTo>
                      <a:pt x="181" y="457"/>
                    </a:lnTo>
                    <a:lnTo>
                      <a:pt x="183" y="455"/>
                    </a:lnTo>
                    <a:lnTo>
                      <a:pt x="186" y="451"/>
                    </a:lnTo>
                    <a:lnTo>
                      <a:pt x="186" y="451"/>
                    </a:lnTo>
                    <a:lnTo>
                      <a:pt x="187" y="448"/>
                    </a:lnTo>
                    <a:lnTo>
                      <a:pt x="189" y="447"/>
                    </a:lnTo>
                    <a:lnTo>
                      <a:pt x="189" y="447"/>
                    </a:lnTo>
                    <a:lnTo>
                      <a:pt x="190" y="447"/>
                    </a:lnTo>
                    <a:lnTo>
                      <a:pt x="190" y="448"/>
                    </a:lnTo>
                    <a:lnTo>
                      <a:pt x="191" y="452"/>
                    </a:lnTo>
                    <a:lnTo>
                      <a:pt x="191" y="452"/>
                    </a:lnTo>
                    <a:lnTo>
                      <a:pt x="192" y="452"/>
                    </a:lnTo>
                    <a:lnTo>
                      <a:pt x="193" y="452"/>
                    </a:lnTo>
                    <a:lnTo>
                      <a:pt x="197" y="448"/>
                    </a:lnTo>
                    <a:lnTo>
                      <a:pt x="197" y="448"/>
                    </a:lnTo>
                    <a:lnTo>
                      <a:pt x="200" y="448"/>
                    </a:lnTo>
                    <a:lnTo>
                      <a:pt x="203" y="447"/>
                    </a:lnTo>
                    <a:lnTo>
                      <a:pt x="203" y="447"/>
                    </a:lnTo>
                    <a:lnTo>
                      <a:pt x="203" y="446"/>
                    </a:lnTo>
                    <a:lnTo>
                      <a:pt x="204" y="445"/>
                    </a:lnTo>
                    <a:lnTo>
                      <a:pt x="204" y="445"/>
                    </a:lnTo>
                    <a:lnTo>
                      <a:pt x="208" y="445"/>
                    </a:lnTo>
                    <a:lnTo>
                      <a:pt x="213" y="444"/>
                    </a:lnTo>
                    <a:lnTo>
                      <a:pt x="213" y="444"/>
                    </a:lnTo>
                    <a:lnTo>
                      <a:pt x="214" y="443"/>
                    </a:lnTo>
                    <a:lnTo>
                      <a:pt x="214" y="443"/>
                    </a:lnTo>
                    <a:lnTo>
                      <a:pt x="212" y="441"/>
                    </a:lnTo>
                    <a:lnTo>
                      <a:pt x="212" y="441"/>
                    </a:lnTo>
                    <a:lnTo>
                      <a:pt x="211" y="440"/>
                    </a:lnTo>
                    <a:lnTo>
                      <a:pt x="211" y="437"/>
                    </a:lnTo>
                    <a:lnTo>
                      <a:pt x="211" y="433"/>
                    </a:lnTo>
                    <a:lnTo>
                      <a:pt x="211" y="433"/>
                    </a:lnTo>
                    <a:lnTo>
                      <a:pt x="213" y="433"/>
                    </a:lnTo>
                    <a:lnTo>
                      <a:pt x="214" y="432"/>
                    </a:lnTo>
                    <a:lnTo>
                      <a:pt x="214" y="432"/>
                    </a:lnTo>
                    <a:lnTo>
                      <a:pt x="215" y="431"/>
                    </a:lnTo>
                    <a:lnTo>
                      <a:pt x="216" y="432"/>
                    </a:lnTo>
                    <a:lnTo>
                      <a:pt x="217" y="433"/>
                    </a:lnTo>
                    <a:lnTo>
                      <a:pt x="217" y="433"/>
                    </a:lnTo>
                    <a:lnTo>
                      <a:pt x="217" y="434"/>
                    </a:lnTo>
                    <a:lnTo>
                      <a:pt x="215" y="434"/>
                    </a:lnTo>
                    <a:lnTo>
                      <a:pt x="215" y="434"/>
                    </a:lnTo>
                    <a:lnTo>
                      <a:pt x="214" y="435"/>
                    </a:lnTo>
                    <a:lnTo>
                      <a:pt x="214" y="436"/>
                    </a:lnTo>
                    <a:lnTo>
                      <a:pt x="215" y="439"/>
                    </a:lnTo>
                    <a:lnTo>
                      <a:pt x="215" y="439"/>
                    </a:lnTo>
                    <a:lnTo>
                      <a:pt x="218" y="441"/>
                    </a:lnTo>
                    <a:lnTo>
                      <a:pt x="221" y="441"/>
                    </a:lnTo>
                    <a:lnTo>
                      <a:pt x="221" y="441"/>
                    </a:lnTo>
                    <a:lnTo>
                      <a:pt x="221" y="442"/>
                    </a:lnTo>
                    <a:lnTo>
                      <a:pt x="221" y="444"/>
                    </a:lnTo>
                    <a:lnTo>
                      <a:pt x="221" y="444"/>
                    </a:lnTo>
                    <a:lnTo>
                      <a:pt x="221" y="444"/>
                    </a:lnTo>
                    <a:lnTo>
                      <a:pt x="221" y="444"/>
                    </a:lnTo>
                    <a:lnTo>
                      <a:pt x="224" y="445"/>
                    </a:lnTo>
                    <a:lnTo>
                      <a:pt x="224" y="445"/>
                    </a:lnTo>
                    <a:lnTo>
                      <a:pt x="225" y="444"/>
                    </a:lnTo>
                    <a:lnTo>
                      <a:pt x="226" y="443"/>
                    </a:lnTo>
                    <a:lnTo>
                      <a:pt x="226" y="441"/>
                    </a:lnTo>
                    <a:lnTo>
                      <a:pt x="226" y="441"/>
                    </a:lnTo>
                    <a:lnTo>
                      <a:pt x="229" y="441"/>
                    </a:lnTo>
                    <a:lnTo>
                      <a:pt x="230" y="441"/>
                    </a:lnTo>
                    <a:lnTo>
                      <a:pt x="230" y="441"/>
                    </a:lnTo>
                    <a:lnTo>
                      <a:pt x="231" y="441"/>
                    </a:lnTo>
                    <a:lnTo>
                      <a:pt x="231" y="440"/>
                    </a:lnTo>
                    <a:lnTo>
                      <a:pt x="230" y="438"/>
                    </a:lnTo>
                    <a:lnTo>
                      <a:pt x="230" y="438"/>
                    </a:lnTo>
                    <a:lnTo>
                      <a:pt x="230" y="438"/>
                    </a:lnTo>
                    <a:lnTo>
                      <a:pt x="229" y="438"/>
                    </a:lnTo>
                    <a:lnTo>
                      <a:pt x="225" y="438"/>
                    </a:lnTo>
                    <a:lnTo>
                      <a:pt x="225" y="438"/>
                    </a:lnTo>
                    <a:lnTo>
                      <a:pt x="224" y="438"/>
                    </a:lnTo>
                    <a:lnTo>
                      <a:pt x="224" y="439"/>
                    </a:lnTo>
                    <a:lnTo>
                      <a:pt x="224" y="439"/>
                    </a:lnTo>
                    <a:lnTo>
                      <a:pt x="223" y="439"/>
                    </a:lnTo>
                    <a:lnTo>
                      <a:pt x="223" y="437"/>
                    </a:lnTo>
                    <a:lnTo>
                      <a:pt x="223" y="437"/>
                    </a:lnTo>
                    <a:lnTo>
                      <a:pt x="223" y="436"/>
                    </a:lnTo>
                    <a:lnTo>
                      <a:pt x="222" y="435"/>
                    </a:lnTo>
                    <a:lnTo>
                      <a:pt x="222" y="435"/>
                    </a:lnTo>
                    <a:lnTo>
                      <a:pt x="223" y="435"/>
                    </a:lnTo>
                    <a:lnTo>
                      <a:pt x="224" y="436"/>
                    </a:lnTo>
                    <a:lnTo>
                      <a:pt x="224" y="436"/>
                    </a:lnTo>
                    <a:lnTo>
                      <a:pt x="226" y="436"/>
                    </a:lnTo>
                    <a:lnTo>
                      <a:pt x="230" y="436"/>
                    </a:lnTo>
                    <a:lnTo>
                      <a:pt x="230" y="436"/>
                    </a:lnTo>
                    <a:lnTo>
                      <a:pt x="231" y="436"/>
                    </a:lnTo>
                    <a:lnTo>
                      <a:pt x="230" y="435"/>
                    </a:lnTo>
                    <a:lnTo>
                      <a:pt x="229" y="434"/>
                    </a:lnTo>
                    <a:lnTo>
                      <a:pt x="229" y="434"/>
                    </a:lnTo>
                    <a:lnTo>
                      <a:pt x="228" y="432"/>
                    </a:lnTo>
                    <a:lnTo>
                      <a:pt x="225" y="431"/>
                    </a:lnTo>
                    <a:lnTo>
                      <a:pt x="225" y="431"/>
                    </a:lnTo>
                    <a:lnTo>
                      <a:pt x="225" y="431"/>
                    </a:lnTo>
                    <a:lnTo>
                      <a:pt x="225" y="430"/>
                    </a:lnTo>
                    <a:lnTo>
                      <a:pt x="226" y="429"/>
                    </a:lnTo>
                    <a:lnTo>
                      <a:pt x="226" y="429"/>
                    </a:lnTo>
                    <a:lnTo>
                      <a:pt x="228" y="431"/>
                    </a:lnTo>
                    <a:lnTo>
                      <a:pt x="231" y="433"/>
                    </a:lnTo>
                    <a:lnTo>
                      <a:pt x="231" y="433"/>
                    </a:lnTo>
                    <a:lnTo>
                      <a:pt x="233" y="436"/>
                    </a:lnTo>
                    <a:lnTo>
                      <a:pt x="234" y="437"/>
                    </a:lnTo>
                    <a:lnTo>
                      <a:pt x="234" y="437"/>
                    </a:lnTo>
                    <a:lnTo>
                      <a:pt x="234" y="437"/>
                    </a:lnTo>
                    <a:lnTo>
                      <a:pt x="234" y="435"/>
                    </a:lnTo>
                    <a:lnTo>
                      <a:pt x="232" y="432"/>
                    </a:lnTo>
                    <a:lnTo>
                      <a:pt x="232" y="432"/>
                    </a:lnTo>
                    <a:lnTo>
                      <a:pt x="231" y="429"/>
                    </a:lnTo>
                    <a:lnTo>
                      <a:pt x="230" y="425"/>
                    </a:lnTo>
                    <a:lnTo>
                      <a:pt x="230" y="425"/>
                    </a:lnTo>
                    <a:lnTo>
                      <a:pt x="231" y="423"/>
                    </a:lnTo>
                    <a:lnTo>
                      <a:pt x="232" y="423"/>
                    </a:lnTo>
                    <a:lnTo>
                      <a:pt x="232" y="423"/>
                    </a:lnTo>
                    <a:lnTo>
                      <a:pt x="232" y="423"/>
                    </a:lnTo>
                    <a:lnTo>
                      <a:pt x="234" y="425"/>
                    </a:lnTo>
                    <a:lnTo>
                      <a:pt x="236" y="425"/>
                    </a:lnTo>
                    <a:lnTo>
                      <a:pt x="236" y="425"/>
                    </a:lnTo>
                    <a:lnTo>
                      <a:pt x="237" y="425"/>
                    </a:lnTo>
                    <a:lnTo>
                      <a:pt x="236" y="424"/>
                    </a:lnTo>
                    <a:lnTo>
                      <a:pt x="236" y="424"/>
                    </a:lnTo>
                    <a:lnTo>
                      <a:pt x="235" y="424"/>
                    </a:lnTo>
                    <a:lnTo>
                      <a:pt x="236" y="424"/>
                    </a:lnTo>
                    <a:lnTo>
                      <a:pt x="237" y="423"/>
                    </a:lnTo>
                    <a:lnTo>
                      <a:pt x="237" y="423"/>
                    </a:lnTo>
                    <a:lnTo>
                      <a:pt x="237" y="424"/>
                    </a:lnTo>
                    <a:lnTo>
                      <a:pt x="237" y="425"/>
                    </a:lnTo>
                    <a:lnTo>
                      <a:pt x="237" y="427"/>
                    </a:lnTo>
                    <a:lnTo>
                      <a:pt x="237" y="427"/>
                    </a:lnTo>
                    <a:lnTo>
                      <a:pt x="238" y="428"/>
                    </a:lnTo>
                    <a:lnTo>
                      <a:pt x="238" y="427"/>
                    </a:lnTo>
                    <a:lnTo>
                      <a:pt x="240" y="426"/>
                    </a:lnTo>
                    <a:lnTo>
                      <a:pt x="240" y="426"/>
                    </a:lnTo>
                    <a:lnTo>
                      <a:pt x="241" y="423"/>
                    </a:lnTo>
                    <a:lnTo>
                      <a:pt x="242" y="421"/>
                    </a:lnTo>
                    <a:lnTo>
                      <a:pt x="242" y="421"/>
                    </a:lnTo>
                    <a:lnTo>
                      <a:pt x="243" y="423"/>
                    </a:lnTo>
                    <a:lnTo>
                      <a:pt x="243" y="426"/>
                    </a:lnTo>
                    <a:lnTo>
                      <a:pt x="243" y="426"/>
                    </a:lnTo>
                    <a:lnTo>
                      <a:pt x="243" y="428"/>
                    </a:lnTo>
                    <a:lnTo>
                      <a:pt x="242" y="429"/>
                    </a:lnTo>
                    <a:lnTo>
                      <a:pt x="242" y="429"/>
                    </a:lnTo>
                    <a:lnTo>
                      <a:pt x="243" y="431"/>
                    </a:lnTo>
                    <a:lnTo>
                      <a:pt x="245" y="433"/>
                    </a:lnTo>
                    <a:lnTo>
                      <a:pt x="245" y="433"/>
                    </a:lnTo>
                    <a:lnTo>
                      <a:pt x="246" y="432"/>
                    </a:lnTo>
                    <a:lnTo>
                      <a:pt x="246" y="431"/>
                    </a:lnTo>
                    <a:lnTo>
                      <a:pt x="247" y="427"/>
                    </a:lnTo>
                    <a:lnTo>
                      <a:pt x="247" y="427"/>
                    </a:lnTo>
                    <a:lnTo>
                      <a:pt x="247" y="426"/>
                    </a:lnTo>
                    <a:lnTo>
                      <a:pt x="246" y="424"/>
                    </a:lnTo>
                    <a:lnTo>
                      <a:pt x="246" y="424"/>
                    </a:lnTo>
                    <a:lnTo>
                      <a:pt x="246" y="422"/>
                    </a:lnTo>
                    <a:lnTo>
                      <a:pt x="248" y="422"/>
                    </a:lnTo>
                    <a:lnTo>
                      <a:pt x="248" y="422"/>
                    </a:lnTo>
                    <a:lnTo>
                      <a:pt x="249" y="421"/>
                    </a:lnTo>
                    <a:lnTo>
                      <a:pt x="250" y="420"/>
                    </a:lnTo>
                    <a:lnTo>
                      <a:pt x="250" y="420"/>
                    </a:lnTo>
                    <a:lnTo>
                      <a:pt x="252" y="417"/>
                    </a:lnTo>
                    <a:lnTo>
                      <a:pt x="254" y="416"/>
                    </a:lnTo>
                    <a:lnTo>
                      <a:pt x="254" y="416"/>
                    </a:lnTo>
                    <a:lnTo>
                      <a:pt x="257" y="416"/>
                    </a:lnTo>
                    <a:lnTo>
                      <a:pt x="257" y="416"/>
                    </a:lnTo>
                    <a:lnTo>
                      <a:pt x="260" y="415"/>
                    </a:lnTo>
                    <a:lnTo>
                      <a:pt x="261" y="414"/>
                    </a:lnTo>
                    <a:lnTo>
                      <a:pt x="261" y="414"/>
                    </a:lnTo>
                    <a:lnTo>
                      <a:pt x="262" y="414"/>
                    </a:lnTo>
                    <a:lnTo>
                      <a:pt x="262" y="415"/>
                    </a:lnTo>
                    <a:lnTo>
                      <a:pt x="262" y="415"/>
                    </a:lnTo>
                    <a:lnTo>
                      <a:pt x="263" y="417"/>
                    </a:lnTo>
                    <a:lnTo>
                      <a:pt x="263" y="420"/>
                    </a:lnTo>
                    <a:lnTo>
                      <a:pt x="263" y="420"/>
                    </a:lnTo>
                    <a:lnTo>
                      <a:pt x="262" y="420"/>
                    </a:lnTo>
                    <a:lnTo>
                      <a:pt x="261" y="420"/>
                    </a:lnTo>
                    <a:lnTo>
                      <a:pt x="260" y="417"/>
                    </a:lnTo>
                    <a:lnTo>
                      <a:pt x="260" y="417"/>
                    </a:lnTo>
                    <a:lnTo>
                      <a:pt x="260" y="417"/>
                    </a:lnTo>
                    <a:lnTo>
                      <a:pt x="258" y="419"/>
                    </a:lnTo>
                    <a:lnTo>
                      <a:pt x="257" y="420"/>
                    </a:lnTo>
                    <a:lnTo>
                      <a:pt x="257" y="420"/>
                    </a:lnTo>
                    <a:lnTo>
                      <a:pt x="255" y="419"/>
                    </a:lnTo>
                    <a:lnTo>
                      <a:pt x="255" y="417"/>
                    </a:lnTo>
                    <a:lnTo>
                      <a:pt x="255" y="417"/>
                    </a:lnTo>
                    <a:lnTo>
                      <a:pt x="254" y="419"/>
                    </a:lnTo>
                    <a:lnTo>
                      <a:pt x="253" y="421"/>
                    </a:lnTo>
                    <a:lnTo>
                      <a:pt x="253" y="421"/>
                    </a:lnTo>
                    <a:lnTo>
                      <a:pt x="253" y="421"/>
                    </a:lnTo>
                    <a:lnTo>
                      <a:pt x="254" y="422"/>
                    </a:lnTo>
                    <a:lnTo>
                      <a:pt x="257" y="422"/>
                    </a:lnTo>
                    <a:lnTo>
                      <a:pt x="257" y="422"/>
                    </a:lnTo>
                    <a:lnTo>
                      <a:pt x="260" y="423"/>
                    </a:lnTo>
                    <a:lnTo>
                      <a:pt x="260" y="425"/>
                    </a:lnTo>
                    <a:lnTo>
                      <a:pt x="260" y="425"/>
                    </a:lnTo>
                    <a:lnTo>
                      <a:pt x="260" y="425"/>
                    </a:lnTo>
                    <a:lnTo>
                      <a:pt x="258" y="424"/>
                    </a:lnTo>
                    <a:lnTo>
                      <a:pt x="255" y="423"/>
                    </a:lnTo>
                    <a:lnTo>
                      <a:pt x="255" y="423"/>
                    </a:lnTo>
                    <a:lnTo>
                      <a:pt x="255" y="424"/>
                    </a:lnTo>
                    <a:lnTo>
                      <a:pt x="256" y="425"/>
                    </a:lnTo>
                    <a:lnTo>
                      <a:pt x="257" y="428"/>
                    </a:lnTo>
                    <a:lnTo>
                      <a:pt x="257" y="428"/>
                    </a:lnTo>
                    <a:lnTo>
                      <a:pt x="260" y="429"/>
                    </a:lnTo>
                    <a:lnTo>
                      <a:pt x="261" y="429"/>
                    </a:lnTo>
                    <a:lnTo>
                      <a:pt x="264" y="429"/>
                    </a:lnTo>
                    <a:lnTo>
                      <a:pt x="264" y="429"/>
                    </a:lnTo>
                    <a:lnTo>
                      <a:pt x="266" y="429"/>
                    </a:lnTo>
                    <a:lnTo>
                      <a:pt x="268" y="427"/>
                    </a:lnTo>
                    <a:lnTo>
                      <a:pt x="270" y="424"/>
                    </a:lnTo>
                    <a:lnTo>
                      <a:pt x="270" y="424"/>
                    </a:lnTo>
                    <a:lnTo>
                      <a:pt x="273" y="423"/>
                    </a:lnTo>
                    <a:lnTo>
                      <a:pt x="276" y="421"/>
                    </a:lnTo>
                    <a:lnTo>
                      <a:pt x="276" y="421"/>
                    </a:lnTo>
                    <a:lnTo>
                      <a:pt x="277" y="419"/>
                    </a:lnTo>
                    <a:lnTo>
                      <a:pt x="278" y="417"/>
                    </a:lnTo>
                    <a:lnTo>
                      <a:pt x="278" y="417"/>
                    </a:lnTo>
                    <a:lnTo>
                      <a:pt x="281" y="416"/>
                    </a:lnTo>
                    <a:lnTo>
                      <a:pt x="283" y="415"/>
                    </a:lnTo>
                    <a:lnTo>
                      <a:pt x="283" y="415"/>
                    </a:lnTo>
                    <a:lnTo>
                      <a:pt x="284" y="414"/>
                    </a:lnTo>
                    <a:lnTo>
                      <a:pt x="283" y="414"/>
                    </a:lnTo>
                    <a:lnTo>
                      <a:pt x="283" y="414"/>
                    </a:lnTo>
                    <a:lnTo>
                      <a:pt x="282" y="413"/>
                    </a:lnTo>
                    <a:lnTo>
                      <a:pt x="282" y="413"/>
                    </a:lnTo>
                    <a:lnTo>
                      <a:pt x="282" y="412"/>
                    </a:lnTo>
                    <a:lnTo>
                      <a:pt x="283" y="411"/>
                    </a:lnTo>
                    <a:lnTo>
                      <a:pt x="285" y="411"/>
                    </a:lnTo>
                    <a:lnTo>
                      <a:pt x="285" y="411"/>
                    </a:lnTo>
                    <a:lnTo>
                      <a:pt x="286" y="411"/>
                    </a:lnTo>
                    <a:lnTo>
                      <a:pt x="286" y="410"/>
                    </a:lnTo>
                    <a:lnTo>
                      <a:pt x="288" y="408"/>
                    </a:lnTo>
                    <a:lnTo>
                      <a:pt x="288" y="408"/>
                    </a:lnTo>
                    <a:lnTo>
                      <a:pt x="291" y="405"/>
                    </a:lnTo>
                    <a:lnTo>
                      <a:pt x="291" y="405"/>
                    </a:lnTo>
                    <a:lnTo>
                      <a:pt x="291" y="404"/>
                    </a:lnTo>
                    <a:lnTo>
                      <a:pt x="290" y="404"/>
                    </a:lnTo>
                    <a:lnTo>
                      <a:pt x="287" y="404"/>
                    </a:lnTo>
                    <a:lnTo>
                      <a:pt x="287" y="404"/>
                    </a:lnTo>
                    <a:lnTo>
                      <a:pt x="286" y="403"/>
                    </a:lnTo>
                    <a:lnTo>
                      <a:pt x="285" y="403"/>
                    </a:lnTo>
                    <a:lnTo>
                      <a:pt x="285" y="403"/>
                    </a:lnTo>
                    <a:lnTo>
                      <a:pt x="285" y="403"/>
                    </a:lnTo>
                    <a:lnTo>
                      <a:pt x="285" y="404"/>
                    </a:lnTo>
                    <a:lnTo>
                      <a:pt x="287" y="406"/>
                    </a:lnTo>
                    <a:lnTo>
                      <a:pt x="287" y="406"/>
                    </a:lnTo>
                    <a:lnTo>
                      <a:pt x="287" y="407"/>
                    </a:lnTo>
                    <a:lnTo>
                      <a:pt x="286" y="406"/>
                    </a:lnTo>
                    <a:lnTo>
                      <a:pt x="283" y="406"/>
                    </a:lnTo>
                    <a:lnTo>
                      <a:pt x="283" y="406"/>
                    </a:lnTo>
                    <a:lnTo>
                      <a:pt x="282" y="406"/>
                    </a:lnTo>
                    <a:lnTo>
                      <a:pt x="283" y="405"/>
                    </a:lnTo>
                    <a:lnTo>
                      <a:pt x="283" y="405"/>
                    </a:lnTo>
                    <a:lnTo>
                      <a:pt x="284" y="405"/>
                    </a:lnTo>
                    <a:lnTo>
                      <a:pt x="283" y="404"/>
                    </a:lnTo>
                    <a:lnTo>
                      <a:pt x="283" y="404"/>
                    </a:lnTo>
                    <a:lnTo>
                      <a:pt x="282" y="404"/>
                    </a:lnTo>
                    <a:lnTo>
                      <a:pt x="283" y="403"/>
                    </a:lnTo>
                    <a:lnTo>
                      <a:pt x="284" y="403"/>
                    </a:lnTo>
                    <a:lnTo>
                      <a:pt x="284" y="403"/>
                    </a:lnTo>
                    <a:lnTo>
                      <a:pt x="285" y="402"/>
                    </a:lnTo>
                    <a:lnTo>
                      <a:pt x="284" y="402"/>
                    </a:lnTo>
                    <a:lnTo>
                      <a:pt x="284" y="400"/>
                    </a:lnTo>
                    <a:lnTo>
                      <a:pt x="284" y="400"/>
                    </a:lnTo>
                    <a:lnTo>
                      <a:pt x="284" y="399"/>
                    </a:lnTo>
                    <a:lnTo>
                      <a:pt x="286" y="400"/>
                    </a:lnTo>
                    <a:lnTo>
                      <a:pt x="286" y="400"/>
                    </a:lnTo>
                    <a:lnTo>
                      <a:pt x="287" y="401"/>
                    </a:lnTo>
                    <a:lnTo>
                      <a:pt x="289" y="400"/>
                    </a:lnTo>
                    <a:lnTo>
                      <a:pt x="289" y="400"/>
                    </a:lnTo>
                    <a:lnTo>
                      <a:pt x="289" y="400"/>
                    </a:lnTo>
                    <a:lnTo>
                      <a:pt x="289" y="400"/>
                    </a:lnTo>
                    <a:lnTo>
                      <a:pt x="288" y="398"/>
                    </a:lnTo>
                    <a:lnTo>
                      <a:pt x="288" y="398"/>
                    </a:lnTo>
                    <a:lnTo>
                      <a:pt x="287" y="398"/>
                    </a:lnTo>
                    <a:lnTo>
                      <a:pt x="288" y="397"/>
                    </a:lnTo>
                    <a:lnTo>
                      <a:pt x="289" y="397"/>
                    </a:lnTo>
                    <a:lnTo>
                      <a:pt x="289" y="397"/>
                    </a:lnTo>
                    <a:lnTo>
                      <a:pt x="289" y="396"/>
                    </a:lnTo>
                    <a:lnTo>
                      <a:pt x="289" y="395"/>
                    </a:lnTo>
                    <a:lnTo>
                      <a:pt x="289" y="395"/>
                    </a:lnTo>
                    <a:lnTo>
                      <a:pt x="290" y="395"/>
                    </a:lnTo>
                    <a:lnTo>
                      <a:pt x="290" y="395"/>
                    </a:lnTo>
                    <a:lnTo>
                      <a:pt x="291" y="396"/>
                    </a:lnTo>
                    <a:lnTo>
                      <a:pt x="291" y="396"/>
                    </a:lnTo>
                    <a:lnTo>
                      <a:pt x="293" y="396"/>
                    </a:lnTo>
                    <a:lnTo>
                      <a:pt x="294" y="396"/>
                    </a:lnTo>
                    <a:lnTo>
                      <a:pt x="295" y="396"/>
                    </a:lnTo>
                    <a:lnTo>
                      <a:pt x="295" y="396"/>
                    </a:lnTo>
                    <a:lnTo>
                      <a:pt x="295" y="396"/>
                    </a:lnTo>
                    <a:lnTo>
                      <a:pt x="294" y="397"/>
                    </a:lnTo>
                    <a:lnTo>
                      <a:pt x="293" y="400"/>
                    </a:lnTo>
                    <a:lnTo>
                      <a:pt x="293" y="400"/>
                    </a:lnTo>
                    <a:lnTo>
                      <a:pt x="293" y="400"/>
                    </a:lnTo>
                    <a:lnTo>
                      <a:pt x="295" y="399"/>
                    </a:lnTo>
                    <a:lnTo>
                      <a:pt x="297" y="396"/>
                    </a:lnTo>
                    <a:lnTo>
                      <a:pt x="297" y="396"/>
                    </a:lnTo>
                    <a:lnTo>
                      <a:pt x="298" y="394"/>
                    </a:lnTo>
                    <a:lnTo>
                      <a:pt x="300" y="393"/>
                    </a:lnTo>
                    <a:lnTo>
                      <a:pt x="300" y="393"/>
                    </a:lnTo>
                    <a:lnTo>
                      <a:pt x="301" y="392"/>
                    </a:lnTo>
                    <a:lnTo>
                      <a:pt x="301" y="394"/>
                    </a:lnTo>
                    <a:lnTo>
                      <a:pt x="301" y="394"/>
                    </a:lnTo>
                    <a:lnTo>
                      <a:pt x="301" y="395"/>
                    </a:lnTo>
                    <a:lnTo>
                      <a:pt x="302" y="395"/>
                    </a:lnTo>
                    <a:lnTo>
                      <a:pt x="302" y="395"/>
                    </a:lnTo>
                    <a:lnTo>
                      <a:pt x="302" y="395"/>
                    </a:lnTo>
                    <a:lnTo>
                      <a:pt x="304" y="394"/>
                    </a:lnTo>
                    <a:lnTo>
                      <a:pt x="305" y="394"/>
                    </a:lnTo>
                    <a:lnTo>
                      <a:pt x="307" y="395"/>
                    </a:lnTo>
                    <a:lnTo>
                      <a:pt x="307" y="395"/>
                    </a:lnTo>
                    <a:lnTo>
                      <a:pt x="308" y="396"/>
                    </a:lnTo>
                    <a:lnTo>
                      <a:pt x="307" y="397"/>
                    </a:lnTo>
                    <a:lnTo>
                      <a:pt x="304" y="400"/>
                    </a:lnTo>
                    <a:lnTo>
                      <a:pt x="304" y="400"/>
                    </a:lnTo>
                    <a:lnTo>
                      <a:pt x="304" y="400"/>
                    </a:lnTo>
                    <a:lnTo>
                      <a:pt x="304" y="400"/>
                    </a:lnTo>
                    <a:lnTo>
                      <a:pt x="303" y="398"/>
                    </a:lnTo>
                    <a:lnTo>
                      <a:pt x="303" y="398"/>
                    </a:lnTo>
                    <a:lnTo>
                      <a:pt x="303" y="398"/>
                    </a:lnTo>
                    <a:lnTo>
                      <a:pt x="303" y="398"/>
                    </a:lnTo>
                    <a:lnTo>
                      <a:pt x="301" y="399"/>
                    </a:lnTo>
                    <a:lnTo>
                      <a:pt x="301" y="399"/>
                    </a:lnTo>
                    <a:lnTo>
                      <a:pt x="301" y="400"/>
                    </a:lnTo>
                    <a:lnTo>
                      <a:pt x="302" y="401"/>
                    </a:lnTo>
                    <a:lnTo>
                      <a:pt x="303" y="403"/>
                    </a:lnTo>
                    <a:lnTo>
                      <a:pt x="303" y="403"/>
                    </a:lnTo>
                    <a:lnTo>
                      <a:pt x="303" y="403"/>
                    </a:lnTo>
                    <a:lnTo>
                      <a:pt x="302" y="402"/>
                    </a:lnTo>
                    <a:lnTo>
                      <a:pt x="299" y="400"/>
                    </a:lnTo>
                    <a:lnTo>
                      <a:pt x="299" y="400"/>
                    </a:lnTo>
                    <a:lnTo>
                      <a:pt x="299" y="400"/>
                    </a:lnTo>
                    <a:lnTo>
                      <a:pt x="299" y="401"/>
                    </a:lnTo>
                    <a:lnTo>
                      <a:pt x="300" y="402"/>
                    </a:lnTo>
                    <a:lnTo>
                      <a:pt x="300" y="402"/>
                    </a:lnTo>
                    <a:lnTo>
                      <a:pt x="300" y="403"/>
                    </a:lnTo>
                    <a:lnTo>
                      <a:pt x="299" y="403"/>
                    </a:lnTo>
                    <a:lnTo>
                      <a:pt x="297" y="403"/>
                    </a:lnTo>
                    <a:lnTo>
                      <a:pt x="297" y="403"/>
                    </a:lnTo>
                    <a:lnTo>
                      <a:pt x="297" y="403"/>
                    </a:lnTo>
                    <a:lnTo>
                      <a:pt x="297" y="404"/>
                    </a:lnTo>
                    <a:lnTo>
                      <a:pt x="298" y="406"/>
                    </a:lnTo>
                    <a:lnTo>
                      <a:pt x="298" y="406"/>
                    </a:lnTo>
                    <a:lnTo>
                      <a:pt x="298" y="406"/>
                    </a:lnTo>
                    <a:lnTo>
                      <a:pt x="297" y="407"/>
                    </a:lnTo>
                    <a:lnTo>
                      <a:pt x="296" y="407"/>
                    </a:lnTo>
                    <a:lnTo>
                      <a:pt x="295" y="408"/>
                    </a:lnTo>
                    <a:lnTo>
                      <a:pt x="295" y="408"/>
                    </a:lnTo>
                    <a:lnTo>
                      <a:pt x="295" y="412"/>
                    </a:lnTo>
                    <a:lnTo>
                      <a:pt x="295" y="417"/>
                    </a:lnTo>
                    <a:lnTo>
                      <a:pt x="295" y="417"/>
                    </a:lnTo>
                    <a:lnTo>
                      <a:pt x="296" y="419"/>
                    </a:lnTo>
                    <a:lnTo>
                      <a:pt x="296" y="417"/>
                    </a:lnTo>
                    <a:lnTo>
                      <a:pt x="297" y="414"/>
                    </a:lnTo>
                    <a:lnTo>
                      <a:pt x="297" y="414"/>
                    </a:lnTo>
                    <a:lnTo>
                      <a:pt x="298" y="413"/>
                    </a:lnTo>
                    <a:lnTo>
                      <a:pt x="298" y="414"/>
                    </a:lnTo>
                    <a:lnTo>
                      <a:pt x="300" y="415"/>
                    </a:lnTo>
                    <a:lnTo>
                      <a:pt x="300" y="415"/>
                    </a:lnTo>
                    <a:lnTo>
                      <a:pt x="302" y="415"/>
                    </a:lnTo>
                    <a:lnTo>
                      <a:pt x="304" y="413"/>
                    </a:lnTo>
                    <a:lnTo>
                      <a:pt x="308" y="410"/>
                    </a:lnTo>
                    <a:lnTo>
                      <a:pt x="308" y="410"/>
                    </a:lnTo>
                    <a:lnTo>
                      <a:pt x="309" y="410"/>
                    </a:lnTo>
                    <a:lnTo>
                      <a:pt x="311" y="411"/>
                    </a:lnTo>
                    <a:lnTo>
                      <a:pt x="314" y="413"/>
                    </a:lnTo>
                    <a:lnTo>
                      <a:pt x="314" y="413"/>
                    </a:lnTo>
                    <a:lnTo>
                      <a:pt x="315" y="414"/>
                    </a:lnTo>
                    <a:lnTo>
                      <a:pt x="317" y="414"/>
                    </a:lnTo>
                    <a:lnTo>
                      <a:pt x="319" y="414"/>
                    </a:lnTo>
                    <a:lnTo>
                      <a:pt x="319" y="414"/>
                    </a:lnTo>
                    <a:lnTo>
                      <a:pt x="319" y="413"/>
                    </a:lnTo>
                    <a:lnTo>
                      <a:pt x="318" y="411"/>
                    </a:lnTo>
                    <a:lnTo>
                      <a:pt x="318" y="411"/>
                    </a:lnTo>
                    <a:lnTo>
                      <a:pt x="318" y="410"/>
                    </a:lnTo>
                    <a:lnTo>
                      <a:pt x="319" y="409"/>
                    </a:lnTo>
                    <a:lnTo>
                      <a:pt x="320" y="408"/>
                    </a:lnTo>
                    <a:lnTo>
                      <a:pt x="320" y="408"/>
                    </a:lnTo>
                    <a:lnTo>
                      <a:pt x="320" y="408"/>
                    </a:lnTo>
                    <a:lnTo>
                      <a:pt x="320" y="407"/>
                    </a:lnTo>
                    <a:lnTo>
                      <a:pt x="318" y="406"/>
                    </a:lnTo>
                    <a:lnTo>
                      <a:pt x="318" y="406"/>
                    </a:lnTo>
                    <a:lnTo>
                      <a:pt x="318" y="405"/>
                    </a:lnTo>
                    <a:lnTo>
                      <a:pt x="319" y="405"/>
                    </a:lnTo>
                    <a:lnTo>
                      <a:pt x="321" y="407"/>
                    </a:lnTo>
                    <a:lnTo>
                      <a:pt x="321" y="407"/>
                    </a:lnTo>
                    <a:lnTo>
                      <a:pt x="322" y="407"/>
                    </a:lnTo>
                    <a:lnTo>
                      <a:pt x="322" y="407"/>
                    </a:lnTo>
                    <a:lnTo>
                      <a:pt x="322" y="405"/>
                    </a:lnTo>
                    <a:lnTo>
                      <a:pt x="322" y="405"/>
                    </a:lnTo>
                    <a:lnTo>
                      <a:pt x="323" y="405"/>
                    </a:lnTo>
                    <a:lnTo>
                      <a:pt x="323" y="407"/>
                    </a:lnTo>
                    <a:lnTo>
                      <a:pt x="323" y="407"/>
                    </a:lnTo>
                    <a:lnTo>
                      <a:pt x="325" y="408"/>
                    </a:lnTo>
                    <a:lnTo>
                      <a:pt x="327" y="408"/>
                    </a:lnTo>
                    <a:lnTo>
                      <a:pt x="327" y="408"/>
                    </a:lnTo>
                    <a:lnTo>
                      <a:pt x="327" y="408"/>
                    </a:lnTo>
                    <a:lnTo>
                      <a:pt x="327" y="409"/>
                    </a:lnTo>
                    <a:lnTo>
                      <a:pt x="325" y="411"/>
                    </a:lnTo>
                    <a:lnTo>
                      <a:pt x="325" y="411"/>
                    </a:lnTo>
                    <a:lnTo>
                      <a:pt x="325" y="412"/>
                    </a:lnTo>
                    <a:lnTo>
                      <a:pt x="326" y="413"/>
                    </a:lnTo>
                    <a:lnTo>
                      <a:pt x="330" y="415"/>
                    </a:lnTo>
                    <a:lnTo>
                      <a:pt x="330" y="415"/>
                    </a:lnTo>
                    <a:lnTo>
                      <a:pt x="332" y="415"/>
                    </a:lnTo>
                    <a:lnTo>
                      <a:pt x="334" y="413"/>
                    </a:lnTo>
                    <a:lnTo>
                      <a:pt x="337" y="411"/>
                    </a:lnTo>
                    <a:lnTo>
                      <a:pt x="337" y="411"/>
                    </a:lnTo>
                    <a:lnTo>
                      <a:pt x="336" y="409"/>
                    </a:lnTo>
                    <a:lnTo>
                      <a:pt x="333" y="408"/>
                    </a:lnTo>
                    <a:lnTo>
                      <a:pt x="333" y="408"/>
                    </a:lnTo>
                    <a:lnTo>
                      <a:pt x="332" y="407"/>
                    </a:lnTo>
                    <a:lnTo>
                      <a:pt x="333" y="405"/>
                    </a:lnTo>
                    <a:lnTo>
                      <a:pt x="333" y="405"/>
                    </a:lnTo>
                    <a:lnTo>
                      <a:pt x="333" y="404"/>
                    </a:lnTo>
                    <a:lnTo>
                      <a:pt x="333" y="402"/>
                    </a:lnTo>
                    <a:lnTo>
                      <a:pt x="333" y="402"/>
                    </a:lnTo>
                    <a:lnTo>
                      <a:pt x="334" y="401"/>
                    </a:lnTo>
                    <a:lnTo>
                      <a:pt x="334" y="401"/>
                    </a:lnTo>
                    <a:lnTo>
                      <a:pt x="336" y="400"/>
                    </a:lnTo>
                    <a:lnTo>
                      <a:pt x="336" y="400"/>
                    </a:lnTo>
                    <a:lnTo>
                      <a:pt x="336" y="400"/>
                    </a:lnTo>
                    <a:lnTo>
                      <a:pt x="336" y="401"/>
                    </a:lnTo>
                    <a:lnTo>
                      <a:pt x="335" y="404"/>
                    </a:lnTo>
                    <a:lnTo>
                      <a:pt x="335" y="404"/>
                    </a:lnTo>
                    <a:lnTo>
                      <a:pt x="336" y="405"/>
                    </a:lnTo>
                    <a:lnTo>
                      <a:pt x="338" y="406"/>
                    </a:lnTo>
                    <a:lnTo>
                      <a:pt x="338" y="406"/>
                    </a:lnTo>
                    <a:lnTo>
                      <a:pt x="343" y="407"/>
                    </a:lnTo>
                    <a:lnTo>
                      <a:pt x="343" y="407"/>
                    </a:lnTo>
                    <a:lnTo>
                      <a:pt x="348" y="406"/>
                    </a:lnTo>
                    <a:lnTo>
                      <a:pt x="348" y="406"/>
                    </a:lnTo>
                    <a:lnTo>
                      <a:pt x="349" y="406"/>
                    </a:lnTo>
                    <a:lnTo>
                      <a:pt x="349" y="407"/>
                    </a:lnTo>
                    <a:lnTo>
                      <a:pt x="349" y="408"/>
                    </a:lnTo>
                    <a:lnTo>
                      <a:pt x="349" y="408"/>
                    </a:lnTo>
                    <a:lnTo>
                      <a:pt x="347" y="408"/>
                    </a:lnTo>
                    <a:lnTo>
                      <a:pt x="344" y="408"/>
                    </a:lnTo>
                    <a:lnTo>
                      <a:pt x="344" y="408"/>
                    </a:lnTo>
                    <a:lnTo>
                      <a:pt x="343" y="409"/>
                    </a:lnTo>
                    <a:lnTo>
                      <a:pt x="343" y="409"/>
                    </a:lnTo>
                    <a:lnTo>
                      <a:pt x="344" y="412"/>
                    </a:lnTo>
                    <a:lnTo>
                      <a:pt x="344" y="412"/>
                    </a:lnTo>
                    <a:lnTo>
                      <a:pt x="345" y="412"/>
                    </a:lnTo>
                    <a:lnTo>
                      <a:pt x="347" y="413"/>
                    </a:lnTo>
                    <a:lnTo>
                      <a:pt x="349" y="413"/>
                    </a:lnTo>
                    <a:lnTo>
                      <a:pt x="350" y="414"/>
                    </a:lnTo>
                    <a:lnTo>
                      <a:pt x="350" y="414"/>
                    </a:lnTo>
                    <a:lnTo>
                      <a:pt x="352" y="415"/>
                    </a:lnTo>
                    <a:lnTo>
                      <a:pt x="354" y="414"/>
                    </a:lnTo>
                    <a:lnTo>
                      <a:pt x="354" y="414"/>
                    </a:lnTo>
                    <a:lnTo>
                      <a:pt x="355" y="414"/>
                    </a:lnTo>
                    <a:lnTo>
                      <a:pt x="357" y="415"/>
                    </a:lnTo>
                    <a:lnTo>
                      <a:pt x="357" y="415"/>
                    </a:lnTo>
                    <a:lnTo>
                      <a:pt x="355" y="416"/>
                    </a:lnTo>
                    <a:lnTo>
                      <a:pt x="353" y="416"/>
                    </a:lnTo>
                    <a:lnTo>
                      <a:pt x="348" y="414"/>
                    </a:lnTo>
                    <a:lnTo>
                      <a:pt x="348" y="414"/>
                    </a:lnTo>
                    <a:lnTo>
                      <a:pt x="347" y="414"/>
                    </a:lnTo>
                    <a:lnTo>
                      <a:pt x="346" y="415"/>
                    </a:lnTo>
                    <a:lnTo>
                      <a:pt x="346" y="415"/>
                    </a:lnTo>
                    <a:lnTo>
                      <a:pt x="345" y="416"/>
                    </a:lnTo>
                    <a:lnTo>
                      <a:pt x="344" y="416"/>
                    </a:lnTo>
                    <a:lnTo>
                      <a:pt x="344" y="416"/>
                    </a:lnTo>
                    <a:lnTo>
                      <a:pt x="344" y="417"/>
                    </a:lnTo>
                    <a:lnTo>
                      <a:pt x="344" y="419"/>
                    </a:lnTo>
                    <a:lnTo>
                      <a:pt x="345" y="420"/>
                    </a:lnTo>
                    <a:lnTo>
                      <a:pt x="345" y="420"/>
                    </a:lnTo>
                    <a:lnTo>
                      <a:pt x="346" y="421"/>
                    </a:lnTo>
                    <a:lnTo>
                      <a:pt x="345" y="421"/>
                    </a:lnTo>
                    <a:lnTo>
                      <a:pt x="345" y="421"/>
                    </a:lnTo>
                    <a:lnTo>
                      <a:pt x="344" y="422"/>
                    </a:lnTo>
                    <a:lnTo>
                      <a:pt x="345" y="423"/>
                    </a:lnTo>
                    <a:lnTo>
                      <a:pt x="345" y="423"/>
                    </a:lnTo>
                    <a:lnTo>
                      <a:pt x="346" y="424"/>
                    </a:lnTo>
                    <a:lnTo>
                      <a:pt x="348" y="423"/>
                    </a:lnTo>
                    <a:lnTo>
                      <a:pt x="350" y="422"/>
                    </a:lnTo>
                    <a:lnTo>
                      <a:pt x="350" y="422"/>
                    </a:lnTo>
                    <a:lnTo>
                      <a:pt x="351" y="421"/>
                    </a:lnTo>
                    <a:lnTo>
                      <a:pt x="351" y="421"/>
                    </a:lnTo>
                    <a:lnTo>
                      <a:pt x="351" y="422"/>
                    </a:lnTo>
                    <a:lnTo>
                      <a:pt x="351" y="422"/>
                    </a:lnTo>
                    <a:lnTo>
                      <a:pt x="353" y="423"/>
                    </a:lnTo>
                    <a:lnTo>
                      <a:pt x="353" y="423"/>
                    </a:lnTo>
                    <a:lnTo>
                      <a:pt x="353" y="424"/>
                    </a:lnTo>
                    <a:lnTo>
                      <a:pt x="351" y="424"/>
                    </a:lnTo>
                    <a:lnTo>
                      <a:pt x="351" y="424"/>
                    </a:lnTo>
                    <a:lnTo>
                      <a:pt x="351" y="425"/>
                    </a:lnTo>
                    <a:lnTo>
                      <a:pt x="351" y="425"/>
                    </a:lnTo>
                    <a:lnTo>
                      <a:pt x="353" y="425"/>
                    </a:lnTo>
                    <a:lnTo>
                      <a:pt x="353" y="425"/>
                    </a:lnTo>
                    <a:lnTo>
                      <a:pt x="351" y="425"/>
                    </a:lnTo>
                    <a:lnTo>
                      <a:pt x="347" y="426"/>
                    </a:lnTo>
                    <a:lnTo>
                      <a:pt x="347" y="426"/>
                    </a:lnTo>
                    <a:lnTo>
                      <a:pt x="346" y="425"/>
                    </a:lnTo>
                    <a:lnTo>
                      <a:pt x="345" y="424"/>
                    </a:lnTo>
                    <a:lnTo>
                      <a:pt x="345" y="424"/>
                    </a:lnTo>
                    <a:lnTo>
                      <a:pt x="343" y="423"/>
                    </a:lnTo>
                    <a:lnTo>
                      <a:pt x="340" y="423"/>
                    </a:lnTo>
                    <a:lnTo>
                      <a:pt x="340" y="423"/>
                    </a:lnTo>
                    <a:lnTo>
                      <a:pt x="340" y="424"/>
                    </a:lnTo>
                    <a:lnTo>
                      <a:pt x="339" y="426"/>
                    </a:lnTo>
                    <a:lnTo>
                      <a:pt x="339" y="426"/>
                    </a:lnTo>
                    <a:lnTo>
                      <a:pt x="338" y="426"/>
                    </a:lnTo>
                    <a:lnTo>
                      <a:pt x="338" y="425"/>
                    </a:lnTo>
                    <a:lnTo>
                      <a:pt x="338" y="423"/>
                    </a:lnTo>
                    <a:lnTo>
                      <a:pt x="338" y="423"/>
                    </a:lnTo>
                    <a:lnTo>
                      <a:pt x="338" y="422"/>
                    </a:lnTo>
                    <a:lnTo>
                      <a:pt x="336" y="422"/>
                    </a:lnTo>
                    <a:lnTo>
                      <a:pt x="336" y="422"/>
                    </a:lnTo>
                    <a:lnTo>
                      <a:pt x="334" y="422"/>
                    </a:lnTo>
                    <a:lnTo>
                      <a:pt x="332" y="421"/>
                    </a:lnTo>
                    <a:lnTo>
                      <a:pt x="332" y="421"/>
                    </a:lnTo>
                    <a:lnTo>
                      <a:pt x="330" y="421"/>
                    </a:lnTo>
                    <a:lnTo>
                      <a:pt x="327" y="421"/>
                    </a:lnTo>
                    <a:lnTo>
                      <a:pt x="327" y="421"/>
                    </a:lnTo>
                    <a:lnTo>
                      <a:pt x="325" y="422"/>
                    </a:lnTo>
                    <a:lnTo>
                      <a:pt x="323" y="423"/>
                    </a:lnTo>
                    <a:lnTo>
                      <a:pt x="323" y="423"/>
                    </a:lnTo>
                    <a:lnTo>
                      <a:pt x="320" y="423"/>
                    </a:lnTo>
                    <a:lnTo>
                      <a:pt x="318" y="423"/>
                    </a:lnTo>
                    <a:lnTo>
                      <a:pt x="318" y="423"/>
                    </a:lnTo>
                    <a:lnTo>
                      <a:pt x="317" y="423"/>
                    </a:lnTo>
                    <a:lnTo>
                      <a:pt x="317" y="424"/>
                    </a:lnTo>
                    <a:lnTo>
                      <a:pt x="318" y="425"/>
                    </a:lnTo>
                    <a:lnTo>
                      <a:pt x="318" y="425"/>
                    </a:lnTo>
                    <a:lnTo>
                      <a:pt x="321" y="427"/>
                    </a:lnTo>
                    <a:lnTo>
                      <a:pt x="321" y="427"/>
                    </a:lnTo>
                    <a:lnTo>
                      <a:pt x="325" y="428"/>
                    </a:lnTo>
                    <a:lnTo>
                      <a:pt x="327" y="429"/>
                    </a:lnTo>
                    <a:lnTo>
                      <a:pt x="327" y="429"/>
                    </a:lnTo>
                    <a:lnTo>
                      <a:pt x="338" y="432"/>
                    </a:lnTo>
                    <a:lnTo>
                      <a:pt x="338" y="432"/>
                    </a:lnTo>
                    <a:lnTo>
                      <a:pt x="350" y="433"/>
                    </a:lnTo>
                    <a:lnTo>
                      <a:pt x="350" y="433"/>
                    </a:lnTo>
                    <a:lnTo>
                      <a:pt x="351" y="432"/>
                    </a:lnTo>
                    <a:lnTo>
                      <a:pt x="352" y="430"/>
                    </a:lnTo>
                    <a:lnTo>
                      <a:pt x="352" y="430"/>
                    </a:lnTo>
                    <a:lnTo>
                      <a:pt x="353" y="429"/>
                    </a:lnTo>
                    <a:lnTo>
                      <a:pt x="355" y="428"/>
                    </a:lnTo>
                    <a:lnTo>
                      <a:pt x="355" y="428"/>
                    </a:lnTo>
                    <a:lnTo>
                      <a:pt x="358" y="427"/>
                    </a:lnTo>
                    <a:lnTo>
                      <a:pt x="360" y="425"/>
                    </a:lnTo>
                    <a:lnTo>
                      <a:pt x="360" y="425"/>
                    </a:lnTo>
                    <a:lnTo>
                      <a:pt x="364" y="422"/>
                    </a:lnTo>
                    <a:lnTo>
                      <a:pt x="364" y="422"/>
                    </a:lnTo>
                    <a:lnTo>
                      <a:pt x="366" y="422"/>
                    </a:lnTo>
                    <a:lnTo>
                      <a:pt x="369" y="422"/>
                    </a:lnTo>
                    <a:lnTo>
                      <a:pt x="369" y="422"/>
                    </a:lnTo>
                    <a:lnTo>
                      <a:pt x="370" y="421"/>
                    </a:lnTo>
                    <a:lnTo>
                      <a:pt x="369" y="419"/>
                    </a:lnTo>
                    <a:lnTo>
                      <a:pt x="369" y="419"/>
                    </a:lnTo>
                    <a:lnTo>
                      <a:pt x="367" y="415"/>
                    </a:lnTo>
                    <a:lnTo>
                      <a:pt x="365" y="412"/>
                    </a:lnTo>
                    <a:lnTo>
                      <a:pt x="365" y="412"/>
                    </a:lnTo>
                    <a:lnTo>
                      <a:pt x="365" y="409"/>
                    </a:lnTo>
                    <a:lnTo>
                      <a:pt x="365" y="406"/>
                    </a:lnTo>
                    <a:lnTo>
                      <a:pt x="365" y="406"/>
                    </a:lnTo>
                    <a:lnTo>
                      <a:pt x="366" y="405"/>
                    </a:lnTo>
                    <a:lnTo>
                      <a:pt x="365" y="404"/>
                    </a:lnTo>
                    <a:lnTo>
                      <a:pt x="363" y="402"/>
                    </a:lnTo>
                    <a:lnTo>
                      <a:pt x="363" y="402"/>
                    </a:lnTo>
                    <a:lnTo>
                      <a:pt x="362" y="401"/>
                    </a:lnTo>
                    <a:lnTo>
                      <a:pt x="361" y="400"/>
                    </a:lnTo>
                    <a:lnTo>
                      <a:pt x="361" y="398"/>
                    </a:lnTo>
                    <a:lnTo>
                      <a:pt x="361" y="398"/>
                    </a:lnTo>
                    <a:lnTo>
                      <a:pt x="362" y="395"/>
                    </a:lnTo>
                    <a:lnTo>
                      <a:pt x="363" y="392"/>
                    </a:lnTo>
                    <a:lnTo>
                      <a:pt x="363" y="392"/>
                    </a:lnTo>
                    <a:lnTo>
                      <a:pt x="363" y="392"/>
                    </a:lnTo>
                    <a:lnTo>
                      <a:pt x="364" y="392"/>
                    </a:lnTo>
                    <a:lnTo>
                      <a:pt x="365" y="392"/>
                    </a:lnTo>
                    <a:lnTo>
                      <a:pt x="366" y="391"/>
                    </a:lnTo>
                    <a:lnTo>
                      <a:pt x="366" y="391"/>
                    </a:lnTo>
                    <a:lnTo>
                      <a:pt x="368" y="390"/>
                    </a:lnTo>
                    <a:lnTo>
                      <a:pt x="369" y="389"/>
                    </a:lnTo>
                    <a:lnTo>
                      <a:pt x="369" y="389"/>
                    </a:lnTo>
                    <a:lnTo>
                      <a:pt x="371" y="386"/>
                    </a:lnTo>
                    <a:lnTo>
                      <a:pt x="372" y="383"/>
                    </a:lnTo>
                    <a:lnTo>
                      <a:pt x="372" y="383"/>
                    </a:lnTo>
                    <a:lnTo>
                      <a:pt x="372" y="383"/>
                    </a:lnTo>
                    <a:lnTo>
                      <a:pt x="370" y="383"/>
                    </a:lnTo>
                    <a:lnTo>
                      <a:pt x="365" y="383"/>
                    </a:lnTo>
                    <a:lnTo>
                      <a:pt x="365" y="383"/>
                    </a:lnTo>
                    <a:lnTo>
                      <a:pt x="362" y="386"/>
                    </a:lnTo>
                    <a:lnTo>
                      <a:pt x="360" y="389"/>
                    </a:lnTo>
                    <a:lnTo>
                      <a:pt x="360" y="389"/>
                    </a:lnTo>
                    <a:lnTo>
                      <a:pt x="359" y="390"/>
                    </a:lnTo>
                    <a:lnTo>
                      <a:pt x="358" y="390"/>
                    </a:lnTo>
                    <a:lnTo>
                      <a:pt x="358" y="390"/>
                    </a:lnTo>
                    <a:lnTo>
                      <a:pt x="355" y="389"/>
                    </a:lnTo>
                    <a:lnTo>
                      <a:pt x="357" y="388"/>
                    </a:lnTo>
                    <a:lnTo>
                      <a:pt x="357" y="388"/>
                    </a:lnTo>
                    <a:lnTo>
                      <a:pt x="358" y="386"/>
                    </a:lnTo>
                    <a:lnTo>
                      <a:pt x="357" y="385"/>
                    </a:lnTo>
                    <a:lnTo>
                      <a:pt x="357" y="385"/>
                    </a:lnTo>
                    <a:lnTo>
                      <a:pt x="355" y="384"/>
                    </a:lnTo>
                    <a:lnTo>
                      <a:pt x="355" y="383"/>
                    </a:lnTo>
                    <a:lnTo>
                      <a:pt x="355" y="383"/>
                    </a:lnTo>
                    <a:lnTo>
                      <a:pt x="354" y="383"/>
                    </a:lnTo>
                    <a:lnTo>
                      <a:pt x="354" y="383"/>
                    </a:lnTo>
                    <a:lnTo>
                      <a:pt x="353" y="385"/>
                    </a:lnTo>
                    <a:lnTo>
                      <a:pt x="353" y="385"/>
                    </a:lnTo>
                    <a:lnTo>
                      <a:pt x="353" y="385"/>
                    </a:lnTo>
                    <a:lnTo>
                      <a:pt x="353" y="384"/>
                    </a:lnTo>
                    <a:lnTo>
                      <a:pt x="354" y="383"/>
                    </a:lnTo>
                    <a:lnTo>
                      <a:pt x="354" y="383"/>
                    </a:lnTo>
                    <a:lnTo>
                      <a:pt x="358" y="381"/>
                    </a:lnTo>
                    <a:lnTo>
                      <a:pt x="360" y="381"/>
                    </a:lnTo>
                    <a:lnTo>
                      <a:pt x="360" y="381"/>
                    </a:lnTo>
                    <a:lnTo>
                      <a:pt x="361" y="380"/>
                    </a:lnTo>
                    <a:lnTo>
                      <a:pt x="360" y="379"/>
                    </a:lnTo>
                    <a:lnTo>
                      <a:pt x="360" y="379"/>
                    </a:lnTo>
                    <a:lnTo>
                      <a:pt x="360" y="377"/>
                    </a:lnTo>
                    <a:lnTo>
                      <a:pt x="361" y="376"/>
                    </a:lnTo>
                    <a:lnTo>
                      <a:pt x="361" y="376"/>
                    </a:lnTo>
                    <a:lnTo>
                      <a:pt x="363" y="375"/>
                    </a:lnTo>
                    <a:lnTo>
                      <a:pt x="363" y="374"/>
                    </a:lnTo>
                    <a:lnTo>
                      <a:pt x="363" y="374"/>
                    </a:lnTo>
                    <a:lnTo>
                      <a:pt x="364" y="374"/>
                    </a:lnTo>
                    <a:lnTo>
                      <a:pt x="365" y="375"/>
                    </a:lnTo>
                    <a:lnTo>
                      <a:pt x="365" y="375"/>
                    </a:lnTo>
                    <a:lnTo>
                      <a:pt x="366" y="375"/>
                    </a:lnTo>
                    <a:lnTo>
                      <a:pt x="366" y="375"/>
                    </a:lnTo>
                    <a:lnTo>
                      <a:pt x="366" y="373"/>
                    </a:lnTo>
                    <a:lnTo>
                      <a:pt x="366" y="373"/>
                    </a:lnTo>
                    <a:lnTo>
                      <a:pt x="367" y="373"/>
                    </a:lnTo>
                    <a:lnTo>
                      <a:pt x="368" y="374"/>
                    </a:lnTo>
                    <a:lnTo>
                      <a:pt x="369" y="377"/>
                    </a:lnTo>
                    <a:lnTo>
                      <a:pt x="369" y="377"/>
                    </a:lnTo>
                    <a:lnTo>
                      <a:pt x="370" y="377"/>
                    </a:lnTo>
                    <a:lnTo>
                      <a:pt x="371" y="378"/>
                    </a:lnTo>
                    <a:lnTo>
                      <a:pt x="373" y="378"/>
                    </a:lnTo>
                    <a:lnTo>
                      <a:pt x="373" y="378"/>
                    </a:lnTo>
                    <a:lnTo>
                      <a:pt x="374" y="378"/>
                    </a:lnTo>
                    <a:lnTo>
                      <a:pt x="373" y="377"/>
                    </a:lnTo>
                    <a:lnTo>
                      <a:pt x="371" y="375"/>
                    </a:lnTo>
                    <a:lnTo>
                      <a:pt x="371" y="375"/>
                    </a:lnTo>
                    <a:lnTo>
                      <a:pt x="371" y="374"/>
                    </a:lnTo>
                    <a:lnTo>
                      <a:pt x="372" y="374"/>
                    </a:lnTo>
                    <a:lnTo>
                      <a:pt x="374" y="373"/>
                    </a:lnTo>
                    <a:lnTo>
                      <a:pt x="374" y="373"/>
                    </a:lnTo>
                    <a:lnTo>
                      <a:pt x="374" y="373"/>
                    </a:lnTo>
                    <a:lnTo>
                      <a:pt x="372" y="372"/>
                    </a:lnTo>
                    <a:lnTo>
                      <a:pt x="372" y="372"/>
                    </a:lnTo>
                    <a:lnTo>
                      <a:pt x="373" y="370"/>
                    </a:lnTo>
                    <a:lnTo>
                      <a:pt x="374" y="368"/>
                    </a:lnTo>
                    <a:lnTo>
                      <a:pt x="374" y="368"/>
                    </a:lnTo>
                    <a:lnTo>
                      <a:pt x="375" y="367"/>
                    </a:lnTo>
                    <a:lnTo>
                      <a:pt x="376" y="365"/>
                    </a:lnTo>
                    <a:lnTo>
                      <a:pt x="376" y="365"/>
                    </a:lnTo>
                    <a:lnTo>
                      <a:pt x="376" y="364"/>
                    </a:lnTo>
                    <a:lnTo>
                      <a:pt x="378" y="363"/>
                    </a:lnTo>
                    <a:lnTo>
                      <a:pt x="378" y="363"/>
                    </a:lnTo>
                    <a:lnTo>
                      <a:pt x="379" y="362"/>
                    </a:lnTo>
                    <a:lnTo>
                      <a:pt x="379" y="361"/>
                    </a:lnTo>
                    <a:lnTo>
                      <a:pt x="377" y="359"/>
                    </a:lnTo>
                    <a:lnTo>
                      <a:pt x="377" y="359"/>
                    </a:lnTo>
                    <a:lnTo>
                      <a:pt x="376" y="357"/>
                    </a:lnTo>
                    <a:lnTo>
                      <a:pt x="377" y="356"/>
                    </a:lnTo>
                    <a:lnTo>
                      <a:pt x="377" y="356"/>
                    </a:lnTo>
                    <a:lnTo>
                      <a:pt x="377" y="353"/>
                    </a:lnTo>
                    <a:lnTo>
                      <a:pt x="376" y="351"/>
                    </a:lnTo>
                    <a:lnTo>
                      <a:pt x="376" y="351"/>
                    </a:lnTo>
                    <a:lnTo>
                      <a:pt x="377" y="349"/>
                    </a:lnTo>
                    <a:lnTo>
                      <a:pt x="377" y="348"/>
                    </a:lnTo>
                    <a:lnTo>
                      <a:pt x="377" y="348"/>
                    </a:lnTo>
                    <a:lnTo>
                      <a:pt x="374" y="345"/>
                    </a:lnTo>
                    <a:lnTo>
                      <a:pt x="374" y="345"/>
                    </a:lnTo>
                    <a:lnTo>
                      <a:pt x="373" y="345"/>
                    </a:lnTo>
                    <a:lnTo>
                      <a:pt x="372" y="345"/>
                    </a:lnTo>
                    <a:lnTo>
                      <a:pt x="368" y="345"/>
                    </a:lnTo>
                    <a:lnTo>
                      <a:pt x="368" y="345"/>
                    </a:lnTo>
                    <a:lnTo>
                      <a:pt x="366" y="346"/>
                    </a:lnTo>
                    <a:lnTo>
                      <a:pt x="367" y="346"/>
                    </a:lnTo>
                    <a:lnTo>
                      <a:pt x="367" y="346"/>
                    </a:lnTo>
                    <a:lnTo>
                      <a:pt x="368" y="346"/>
                    </a:lnTo>
                    <a:lnTo>
                      <a:pt x="368" y="347"/>
                    </a:lnTo>
                    <a:lnTo>
                      <a:pt x="367" y="347"/>
                    </a:lnTo>
                    <a:lnTo>
                      <a:pt x="367" y="347"/>
                    </a:lnTo>
                    <a:lnTo>
                      <a:pt x="365" y="349"/>
                    </a:lnTo>
                    <a:lnTo>
                      <a:pt x="363" y="350"/>
                    </a:lnTo>
                    <a:lnTo>
                      <a:pt x="363" y="350"/>
                    </a:lnTo>
                    <a:lnTo>
                      <a:pt x="363" y="349"/>
                    </a:lnTo>
                    <a:lnTo>
                      <a:pt x="363" y="348"/>
                    </a:lnTo>
                    <a:lnTo>
                      <a:pt x="364" y="346"/>
                    </a:lnTo>
                    <a:lnTo>
                      <a:pt x="364" y="346"/>
                    </a:lnTo>
                    <a:lnTo>
                      <a:pt x="363" y="345"/>
                    </a:lnTo>
                    <a:lnTo>
                      <a:pt x="363" y="345"/>
                    </a:lnTo>
                    <a:lnTo>
                      <a:pt x="361" y="345"/>
                    </a:lnTo>
                    <a:lnTo>
                      <a:pt x="361" y="345"/>
                    </a:lnTo>
                    <a:lnTo>
                      <a:pt x="360" y="344"/>
                    </a:lnTo>
                    <a:lnTo>
                      <a:pt x="360" y="344"/>
                    </a:lnTo>
                    <a:lnTo>
                      <a:pt x="361" y="344"/>
                    </a:lnTo>
                    <a:lnTo>
                      <a:pt x="361" y="344"/>
                    </a:lnTo>
                    <a:lnTo>
                      <a:pt x="358" y="344"/>
                    </a:lnTo>
                    <a:lnTo>
                      <a:pt x="358" y="344"/>
                    </a:lnTo>
                    <a:lnTo>
                      <a:pt x="358" y="344"/>
                    </a:lnTo>
                    <a:lnTo>
                      <a:pt x="358" y="343"/>
                    </a:lnTo>
                    <a:lnTo>
                      <a:pt x="359" y="341"/>
                    </a:lnTo>
                    <a:lnTo>
                      <a:pt x="359" y="341"/>
                    </a:lnTo>
                    <a:lnTo>
                      <a:pt x="360" y="338"/>
                    </a:lnTo>
                    <a:lnTo>
                      <a:pt x="360" y="335"/>
                    </a:lnTo>
                    <a:lnTo>
                      <a:pt x="360" y="335"/>
                    </a:lnTo>
                    <a:lnTo>
                      <a:pt x="360" y="335"/>
                    </a:lnTo>
                    <a:lnTo>
                      <a:pt x="359" y="334"/>
                    </a:lnTo>
                    <a:lnTo>
                      <a:pt x="358" y="334"/>
                    </a:lnTo>
                    <a:lnTo>
                      <a:pt x="358" y="334"/>
                    </a:lnTo>
                    <a:lnTo>
                      <a:pt x="355" y="334"/>
                    </a:lnTo>
                    <a:lnTo>
                      <a:pt x="353" y="334"/>
                    </a:lnTo>
                    <a:lnTo>
                      <a:pt x="353" y="334"/>
                    </a:lnTo>
                    <a:lnTo>
                      <a:pt x="352" y="334"/>
                    </a:lnTo>
                    <a:lnTo>
                      <a:pt x="352" y="332"/>
                    </a:lnTo>
                    <a:lnTo>
                      <a:pt x="350" y="330"/>
                    </a:lnTo>
                    <a:lnTo>
                      <a:pt x="350" y="330"/>
                    </a:lnTo>
                    <a:lnTo>
                      <a:pt x="348" y="329"/>
                    </a:lnTo>
                    <a:lnTo>
                      <a:pt x="347" y="330"/>
                    </a:lnTo>
                    <a:lnTo>
                      <a:pt x="347" y="330"/>
                    </a:lnTo>
                    <a:lnTo>
                      <a:pt x="346" y="329"/>
                    </a:lnTo>
                    <a:lnTo>
                      <a:pt x="345" y="327"/>
                    </a:lnTo>
                    <a:lnTo>
                      <a:pt x="345" y="322"/>
                    </a:lnTo>
                    <a:lnTo>
                      <a:pt x="345" y="322"/>
                    </a:lnTo>
                    <a:lnTo>
                      <a:pt x="344" y="322"/>
                    </a:lnTo>
                    <a:lnTo>
                      <a:pt x="343" y="324"/>
                    </a:lnTo>
                    <a:lnTo>
                      <a:pt x="340" y="327"/>
                    </a:lnTo>
                    <a:lnTo>
                      <a:pt x="340" y="327"/>
                    </a:lnTo>
                    <a:lnTo>
                      <a:pt x="339" y="326"/>
                    </a:lnTo>
                    <a:lnTo>
                      <a:pt x="338" y="324"/>
                    </a:lnTo>
                    <a:lnTo>
                      <a:pt x="338" y="324"/>
                    </a:lnTo>
                    <a:lnTo>
                      <a:pt x="337" y="322"/>
                    </a:lnTo>
                    <a:lnTo>
                      <a:pt x="335" y="322"/>
                    </a:lnTo>
                    <a:lnTo>
                      <a:pt x="335" y="322"/>
                    </a:lnTo>
                    <a:lnTo>
                      <a:pt x="330" y="321"/>
                    </a:lnTo>
                    <a:lnTo>
                      <a:pt x="322" y="320"/>
                    </a:lnTo>
                    <a:lnTo>
                      <a:pt x="322" y="320"/>
                    </a:lnTo>
                    <a:lnTo>
                      <a:pt x="320" y="318"/>
                    </a:lnTo>
                    <a:lnTo>
                      <a:pt x="318" y="316"/>
                    </a:lnTo>
                    <a:lnTo>
                      <a:pt x="314" y="312"/>
                    </a:lnTo>
                    <a:lnTo>
                      <a:pt x="314" y="312"/>
                    </a:lnTo>
                    <a:lnTo>
                      <a:pt x="312" y="311"/>
                    </a:lnTo>
                    <a:lnTo>
                      <a:pt x="310" y="310"/>
                    </a:lnTo>
                    <a:lnTo>
                      <a:pt x="307" y="310"/>
                    </a:lnTo>
                    <a:lnTo>
                      <a:pt x="307" y="310"/>
                    </a:lnTo>
                    <a:lnTo>
                      <a:pt x="307" y="307"/>
                    </a:lnTo>
                    <a:lnTo>
                      <a:pt x="307" y="307"/>
                    </a:lnTo>
                    <a:lnTo>
                      <a:pt x="306" y="306"/>
                    </a:lnTo>
                    <a:lnTo>
                      <a:pt x="304" y="306"/>
                    </a:lnTo>
                    <a:lnTo>
                      <a:pt x="300" y="306"/>
                    </a:lnTo>
                    <a:lnTo>
                      <a:pt x="300" y="306"/>
                    </a:lnTo>
                    <a:lnTo>
                      <a:pt x="295" y="304"/>
                    </a:lnTo>
                    <a:lnTo>
                      <a:pt x="288" y="301"/>
                    </a:lnTo>
                    <a:lnTo>
                      <a:pt x="288" y="301"/>
                    </a:lnTo>
                    <a:lnTo>
                      <a:pt x="286" y="300"/>
                    </a:lnTo>
                    <a:lnTo>
                      <a:pt x="286" y="299"/>
                    </a:lnTo>
                    <a:lnTo>
                      <a:pt x="285" y="296"/>
                    </a:lnTo>
                    <a:lnTo>
                      <a:pt x="285" y="296"/>
                    </a:lnTo>
                    <a:lnTo>
                      <a:pt x="282" y="293"/>
                    </a:lnTo>
                    <a:lnTo>
                      <a:pt x="278" y="289"/>
                    </a:lnTo>
                    <a:lnTo>
                      <a:pt x="278" y="289"/>
                    </a:lnTo>
                    <a:lnTo>
                      <a:pt x="267" y="282"/>
                    </a:lnTo>
                    <a:lnTo>
                      <a:pt x="267" y="282"/>
                    </a:lnTo>
                    <a:lnTo>
                      <a:pt x="261" y="281"/>
                    </a:lnTo>
                    <a:lnTo>
                      <a:pt x="253" y="280"/>
                    </a:lnTo>
                    <a:lnTo>
                      <a:pt x="253" y="280"/>
                    </a:lnTo>
                    <a:lnTo>
                      <a:pt x="251" y="279"/>
                    </a:lnTo>
                    <a:lnTo>
                      <a:pt x="251" y="279"/>
                    </a:lnTo>
                    <a:lnTo>
                      <a:pt x="251" y="277"/>
                    </a:lnTo>
                    <a:lnTo>
                      <a:pt x="251" y="277"/>
                    </a:lnTo>
                    <a:lnTo>
                      <a:pt x="250" y="276"/>
                    </a:lnTo>
                    <a:lnTo>
                      <a:pt x="249" y="276"/>
                    </a:lnTo>
                    <a:lnTo>
                      <a:pt x="247" y="277"/>
                    </a:lnTo>
                    <a:lnTo>
                      <a:pt x="247" y="277"/>
                    </a:lnTo>
                    <a:lnTo>
                      <a:pt x="245" y="277"/>
                    </a:lnTo>
                    <a:lnTo>
                      <a:pt x="240" y="278"/>
                    </a:lnTo>
                    <a:lnTo>
                      <a:pt x="240" y="278"/>
                    </a:lnTo>
                    <a:lnTo>
                      <a:pt x="238" y="278"/>
                    </a:lnTo>
                    <a:lnTo>
                      <a:pt x="239" y="277"/>
                    </a:lnTo>
                    <a:lnTo>
                      <a:pt x="243" y="274"/>
                    </a:lnTo>
                    <a:lnTo>
                      <a:pt x="243" y="274"/>
                    </a:lnTo>
                    <a:lnTo>
                      <a:pt x="244" y="273"/>
                    </a:lnTo>
                    <a:lnTo>
                      <a:pt x="245" y="271"/>
                    </a:lnTo>
                    <a:lnTo>
                      <a:pt x="245" y="269"/>
                    </a:lnTo>
                    <a:lnTo>
                      <a:pt x="245" y="269"/>
                    </a:lnTo>
                    <a:lnTo>
                      <a:pt x="245" y="268"/>
                    </a:lnTo>
                    <a:lnTo>
                      <a:pt x="244" y="268"/>
                    </a:lnTo>
                    <a:lnTo>
                      <a:pt x="242" y="267"/>
                    </a:lnTo>
                    <a:lnTo>
                      <a:pt x="242" y="267"/>
                    </a:lnTo>
                    <a:lnTo>
                      <a:pt x="243" y="266"/>
                    </a:lnTo>
                    <a:lnTo>
                      <a:pt x="245" y="266"/>
                    </a:lnTo>
                    <a:lnTo>
                      <a:pt x="245" y="266"/>
                    </a:lnTo>
                    <a:lnTo>
                      <a:pt x="245" y="257"/>
                    </a:lnTo>
                    <a:lnTo>
                      <a:pt x="245" y="257"/>
                    </a:lnTo>
                    <a:lnTo>
                      <a:pt x="246" y="254"/>
                    </a:lnTo>
                    <a:lnTo>
                      <a:pt x="248" y="253"/>
                    </a:lnTo>
                    <a:lnTo>
                      <a:pt x="248" y="253"/>
                    </a:lnTo>
                    <a:lnTo>
                      <a:pt x="249" y="252"/>
                    </a:lnTo>
                    <a:lnTo>
                      <a:pt x="248" y="252"/>
                    </a:lnTo>
                    <a:lnTo>
                      <a:pt x="247" y="251"/>
                    </a:lnTo>
                    <a:lnTo>
                      <a:pt x="247" y="251"/>
                    </a:lnTo>
                    <a:lnTo>
                      <a:pt x="245" y="252"/>
                    </a:lnTo>
                    <a:lnTo>
                      <a:pt x="244" y="251"/>
                    </a:lnTo>
                    <a:lnTo>
                      <a:pt x="244" y="251"/>
                    </a:lnTo>
                    <a:lnTo>
                      <a:pt x="243" y="250"/>
                    </a:lnTo>
                    <a:lnTo>
                      <a:pt x="243" y="249"/>
                    </a:lnTo>
                    <a:lnTo>
                      <a:pt x="243" y="247"/>
                    </a:lnTo>
                    <a:lnTo>
                      <a:pt x="243" y="247"/>
                    </a:lnTo>
                    <a:lnTo>
                      <a:pt x="242" y="247"/>
                    </a:lnTo>
                    <a:lnTo>
                      <a:pt x="241" y="247"/>
                    </a:lnTo>
                    <a:lnTo>
                      <a:pt x="240" y="248"/>
                    </a:lnTo>
                    <a:lnTo>
                      <a:pt x="240" y="248"/>
                    </a:lnTo>
                    <a:lnTo>
                      <a:pt x="240" y="247"/>
                    </a:lnTo>
                    <a:lnTo>
                      <a:pt x="239" y="247"/>
                    </a:lnTo>
                    <a:lnTo>
                      <a:pt x="239" y="247"/>
                    </a:lnTo>
                    <a:lnTo>
                      <a:pt x="237" y="247"/>
                    </a:lnTo>
                    <a:lnTo>
                      <a:pt x="236" y="246"/>
                    </a:lnTo>
                    <a:lnTo>
                      <a:pt x="236" y="246"/>
                    </a:lnTo>
                    <a:lnTo>
                      <a:pt x="236" y="242"/>
                    </a:lnTo>
                    <a:lnTo>
                      <a:pt x="236" y="237"/>
                    </a:lnTo>
                    <a:lnTo>
                      <a:pt x="236" y="237"/>
                    </a:lnTo>
                    <a:lnTo>
                      <a:pt x="237" y="231"/>
                    </a:lnTo>
                    <a:lnTo>
                      <a:pt x="239" y="224"/>
                    </a:lnTo>
                    <a:lnTo>
                      <a:pt x="241" y="216"/>
                    </a:lnTo>
                    <a:lnTo>
                      <a:pt x="241" y="216"/>
                    </a:lnTo>
                    <a:lnTo>
                      <a:pt x="246" y="206"/>
                    </a:lnTo>
                    <a:lnTo>
                      <a:pt x="251" y="196"/>
                    </a:lnTo>
                    <a:lnTo>
                      <a:pt x="261" y="184"/>
                    </a:lnTo>
                    <a:lnTo>
                      <a:pt x="261" y="184"/>
                    </a:lnTo>
                    <a:lnTo>
                      <a:pt x="266" y="178"/>
                    </a:lnTo>
                    <a:lnTo>
                      <a:pt x="269" y="173"/>
                    </a:lnTo>
                    <a:lnTo>
                      <a:pt x="269" y="173"/>
                    </a:lnTo>
                    <a:lnTo>
                      <a:pt x="272" y="168"/>
                    </a:lnTo>
                    <a:lnTo>
                      <a:pt x="274" y="164"/>
                    </a:lnTo>
                    <a:lnTo>
                      <a:pt x="274" y="164"/>
                    </a:lnTo>
                    <a:lnTo>
                      <a:pt x="276" y="163"/>
                    </a:lnTo>
                    <a:lnTo>
                      <a:pt x="278" y="163"/>
                    </a:lnTo>
                    <a:lnTo>
                      <a:pt x="278" y="163"/>
                    </a:lnTo>
                    <a:lnTo>
                      <a:pt x="278" y="163"/>
                    </a:lnTo>
                    <a:lnTo>
                      <a:pt x="278" y="162"/>
                    </a:lnTo>
                    <a:lnTo>
                      <a:pt x="278" y="159"/>
                    </a:lnTo>
                    <a:lnTo>
                      <a:pt x="278" y="159"/>
                    </a:lnTo>
                    <a:lnTo>
                      <a:pt x="279" y="156"/>
                    </a:lnTo>
                    <a:lnTo>
                      <a:pt x="281" y="153"/>
                    </a:lnTo>
                    <a:lnTo>
                      <a:pt x="281" y="153"/>
                    </a:lnTo>
                    <a:lnTo>
                      <a:pt x="282" y="151"/>
                    </a:lnTo>
                    <a:lnTo>
                      <a:pt x="282" y="148"/>
                    </a:lnTo>
                    <a:lnTo>
                      <a:pt x="282" y="141"/>
                    </a:lnTo>
                    <a:lnTo>
                      <a:pt x="282" y="141"/>
                    </a:lnTo>
                    <a:lnTo>
                      <a:pt x="283" y="140"/>
                    </a:lnTo>
                    <a:lnTo>
                      <a:pt x="285" y="138"/>
                    </a:lnTo>
                    <a:lnTo>
                      <a:pt x="290" y="137"/>
                    </a:lnTo>
                    <a:lnTo>
                      <a:pt x="290" y="137"/>
                    </a:lnTo>
                    <a:lnTo>
                      <a:pt x="290" y="136"/>
                    </a:lnTo>
                    <a:lnTo>
                      <a:pt x="289" y="136"/>
                    </a:lnTo>
                    <a:lnTo>
                      <a:pt x="285" y="134"/>
                    </a:lnTo>
                    <a:lnTo>
                      <a:pt x="285" y="134"/>
                    </a:lnTo>
                    <a:lnTo>
                      <a:pt x="283" y="135"/>
                    </a:lnTo>
                    <a:lnTo>
                      <a:pt x="282" y="135"/>
                    </a:lnTo>
                    <a:lnTo>
                      <a:pt x="281" y="136"/>
                    </a:lnTo>
                    <a:lnTo>
                      <a:pt x="280" y="136"/>
                    </a:lnTo>
                    <a:lnTo>
                      <a:pt x="280" y="136"/>
                    </a:lnTo>
                    <a:lnTo>
                      <a:pt x="279" y="136"/>
                    </a:lnTo>
                    <a:lnTo>
                      <a:pt x="279" y="135"/>
                    </a:lnTo>
                    <a:lnTo>
                      <a:pt x="280" y="131"/>
                    </a:lnTo>
                    <a:lnTo>
                      <a:pt x="281" y="128"/>
                    </a:lnTo>
                    <a:lnTo>
                      <a:pt x="282" y="127"/>
                    </a:lnTo>
                    <a:lnTo>
                      <a:pt x="282" y="127"/>
                    </a:lnTo>
                    <a:lnTo>
                      <a:pt x="283" y="126"/>
                    </a:lnTo>
                    <a:lnTo>
                      <a:pt x="283" y="125"/>
                    </a:lnTo>
                    <a:lnTo>
                      <a:pt x="284" y="123"/>
                    </a:lnTo>
                    <a:lnTo>
                      <a:pt x="284" y="123"/>
                    </a:lnTo>
                    <a:lnTo>
                      <a:pt x="284" y="122"/>
                    </a:lnTo>
                    <a:lnTo>
                      <a:pt x="285" y="121"/>
                    </a:lnTo>
                    <a:lnTo>
                      <a:pt x="288" y="121"/>
                    </a:lnTo>
                    <a:lnTo>
                      <a:pt x="288" y="121"/>
                    </a:lnTo>
                    <a:lnTo>
                      <a:pt x="291" y="120"/>
                    </a:lnTo>
                    <a:lnTo>
                      <a:pt x="294" y="118"/>
                    </a:lnTo>
                    <a:lnTo>
                      <a:pt x="294" y="118"/>
                    </a:lnTo>
                    <a:lnTo>
                      <a:pt x="295" y="117"/>
                    </a:lnTo>
                    <a:lnTo>
                      <a:pt x="295" y="116"/>
                    </a:lnTo>
                    <a:lnTo>
                      <a:pt x="291" y="115"/>
                    </a:lnTo>
                    <a:lnTo>
                      <a:pt x="291" y="115"/>
                    </a:lnTo>
                    <a:lnTo>
                      <a:pt x="289" y="114"/>
                    </a:lnTo>
                    <a:lnTo>
                      <a:pt x="289" y="114"/>
                    </a:lnTo>
                    <a:lnTo>
                      <a:pt x="289" y="112"/>
                    </a:lnTo>
                    <a:lnTo>
                      <a:pt x="289" y="112"/>
                    </a:lnTo>
                    <a:lnTo>
                      <a:pt x="289" y="112"/>
                    </a:lnTo>
                    <a:lnTo>
                      <a:pt x="291" y="111"/>
                    </a:lnTo>
                    <a:lnTo>
                      <a:pt x="293" y="111"/>
                    </a:lnTo>
                    <a:lnTo>
                      <a:pt x="294" y="110"/>
                    </a:lnTo>
                    <a:lnTo>
                      <a:pt x="294" y="110"/>
                    </a:lnTo>
                    <a:lnTo>
                      <a:pt x="295" y="108"/>
                    </a:lnTo>
                    <a:lnTo>
                      <a:pt x="296" y="108"/>
                    </a:lnTo>
                    <a:lnTo>
                      <a:pt x="296" y="108"/>
                    </a:lnTo>
                    <a:lnTo>
                      <a:pt x="296" y="108"/>
                    </a:lnTo>
                    <a:lnTo>
                      <a:pt x="297" y="109"/>
                    </a:lnTo>
                    <a:lnTo>
                      <a:pt x="299" y="109"/>
                    </a:lnTo>
                    <a:lnTo>
                      <a:pt x="301" y="108"/>
                    </a:lnTo>
                    <a:lnTo>
                      <a:pt x="301" y="108"/>
                    </a:lnTo>
                    <a:lnTo>
                      <a:pt x="302" y="107"/>
                    </a:lnTo>
                    <a:lnTo>
                      <a:pt x="301" y="106"/>
                    </a:lnTo>
                    <a:lnTo>
                      <a:pt x="301" y="105"/>
                    </a:lnTo>
                    <a:lnTo>
                      <a:pt x="302" y="103"/>
                    </a:lnTo>
                    <a:lnTo>
                      <a:pt x="302" y="103"/>
                    </a:lnTo>
                    <a:lnTo>
                      <a:pt x="303" y="100"/>
                    </a:lnTo>
                    <a:lnTo>
                      <a:pt x="307" y="99"/>
                    </a:lnTo>
                    <a:lnTo>
                      <a:pt x="314" y="98"/>
                    </a:lnTo>
                    <a:lnTo>
                      <a:pt x="314" y="98"/>
                    </a:lnTo>
                    <a:lnTo>
                      <a:pt x="316" y="98"/>
                    </a:lnTo>
                    <a:lnTo>
                      <a:pt x="317" y="96"/>
                    </a:lnTo>
                    <a:lnTo>
                      <a:pt x="318" y="94"/>
                    </a:lnTo>
                    <a:lnTo>
                      <a:pt x="318" y="94"/>
                    </a:lnTo>
                    <a:lnTo>
                      <a:pt x="318" y="94"/>
                    </a:lnTo>
                    <a:lnTo>
                      <a:pt x="318" y="94"/>
                    </a:lnTo>
                    <a:lnTo>
                      <a:pt x="318" y="90"/>
                    </a:lnTo>
                    <a:lnTo>
                      <a:pt x="318" y="89"/>
                    </a:lnTo>
                    <a:lnTo>
                      <a:pt x="319" y="89"/>
                    </a:lnTo>
                    <a:lnTo>
                      <a:pt x="319" y="89"/>
                    </a:lnTo>
                    <a:lnTo>
                      <a:pt x="321" y="88"/>
                    </a:lnTo>
                    <a:lnTo>
                      <a:pt x="321" y="86"/>
                    </a:lnTo>
                    <a:lnTo>
                      <a:pt x="322" y="80"/>
                    </a:lnTo>
                    <a:lnTo>
                      <a:pt x="322" y="80"/>
                    </a:lnTo>
                    <a:lnTo>
                      <a:pt x="321" y="77"/>
                    </a:lnTo>
                    <a:lnTo>
                      <a:pt x="318" y="73"/>
                    </a:lnTo>
                    <a:lnTo>
                      <a:pt x="312" y="66"/>
                    </a:lnTo>
                    <a:lnTo>
                      <a:pt x="312" y="66"/>
                    </a:lnTo>
                    <a:lnTo>
                      <a:pt x="305" y="59"/>
                    </a:lnTo>
                    <a:lnTo>
                      <a:pt x="305" y="59"/>
                    </a:lnTo>
                    <a:lnTo>
                      <a:pt x="303" y="57"/>
                    </a:lnTo>
                    <a:lnTo>
                      <a:pt x="301" y="56"/>
                    </a:lnTo>
                    <a:lnTo>
                      <a:pt x="296" y="54"/>
                    </a:lnTo>
                    <a:lnTo>
                      <a:pt x="296" y="54"/>
                    </a:lnTo>
                    <a:lnTo>
                      <a:pt x="293" y="51"/>
                    </a:lnTo>
                    <a:lnTo>
                      <a:pt x="289" y="46"/>
                    </a:lnTo>
                    <a:lnTo>
                      <a:pt x="284" y="39"/>
                    </a:lnTo>
                    <a:lnTo>
                      <a:pt x="284" y="39"/>
                    </a:lnTo>
                    <a:lnTo>
                      <a:pt x="284" y="39"/>
                    </a:lnTo>
                    <a:lnTo>
                      <a:pt x="283" y="40"/>
                    </a:lnTo>
                    <a:lnTo>
                      <a:pt x="283" y="45"/>
                    </a:lnTo>
                    <a:lnTo>
                      <a:pt x="283" y="45"/>
                    </a:lnTo>
                    <a:lnTo>
                      <a:pt x="282" y="47"/>
                    </a:lnTo>
                    <a:lnTo>
                      <a:pt x="281" y="47"/>
                    </a:lnTo>
                    <a:lnTo>
                      <a:pt x="279" y="46"/>
                    </a:lnTo>
                    <a:lnTo>
                      <a:pt x="276" y="46"/>
                    </a:lnTo>
                    <a:lnTo>
                      <a:pt x="276" y="46"/>
                    </a:lnTo>
                    <a:lnTo>
                      <a:pt x="273" y="45"/>
                    </a:lnTo>
                    <a:lnTo>
                      <a:pt x="271" y="43"/>
                    </a:lnTo>
                    <a:lnTo>
                      <a:pt x="270" y="36"/>
                    </a:lnTo>
                    <a:lnTo>
                      <a:pt x="270" y="36"/>
                    </a:lnTo>
                    <a:lnTo>
                      <a:pt x="269" y="34"/>
                    </a:lnTo>
                    <a:lnTo>
                      <a:pt x="268" y="33"/>
                    </a:lnTo>
                    <a:lnTo>
                      <a:pt x="266" y="32"/>
                    </a:lnTo>
                    <a:lnTo>
                      <a:pt x="265" y="32"/>
                    </a:lnTo>
                    <a:lnTo>
                      <a:pt x="265" y="32"/>
                    </a:lnTo>
                    <a:lnTo>
                      <a:pt x="264" y="32"/>
                    </a:lnTo>
                    <a:lnTo>
                      <a:pt x="263" y="32"/>
                    </a:lnTo>
                    <a:lnTo>
                      <a:pt x="263" y="29"/>
                    </a:lnTo>
                    <a:lnTo>
                      <a:pt x="262" y="26"/>
                    </a:lnTo>
                    <a:lnTo>
                      <a:pt x="260" y="24"/>
                    </a:lnTo>
                    <a:lnTo>
                      <a:pt x="260" y="24"/>
                    </a:lnTo>
                    <a:lnTo>
                      <a:pt x="254" y="21"/>
                    </a:lnTo>
                    <a:lnTo>
                      <a:pt x="253" y="19"/>
                    </a:lnTo>
                    <a:lnTo>
                      <a:pt x="252" y="16"/>
                    </a:lnTo>
                    <a:lnTo>
                      <a:pt x="252" y="16"/>
                    </a:lnTo>
                    <a:lnTo>
                      <a:pt x="252" y="15"/>
                    </a:lnTo>
                    <a:lnTo>
                      <a:pt x="252" y="15"/>
                    </a:lnTo>
                    <a:lnTo>
                      <a:pt x="250" y="17"/>
                    </a:lnTo>
                    <a:lnTo>
                      <a:pt x="250" y="17"/>
                    </a:lnTo>
                    <a:lnTo>
                      <a:pt x="249" y="16"/>
                    </a:lnTo>
                    <a:lnTo>
                      <a:pt x="248" y="14"/>
                    </a:lnTo>
                    <a:lnTo>
                      <a:pt x="247" y="10"/>
                    </a:lnTo>
                    <a:lnTo>
                      <a:pt x="247" y="10"/>
                    </a:lnTo>
                    <a:lnTo>
                      <a:pt x="245" y="5"/>
                    </a:lnTo>
                    <a:lnTo>
                      <a:pt x="241" y="1"/>
                    </a:lnTo>
                    <a:lnTo>
                      <a:pt x="241" y="1"/>
                    </a:lnTo>
                    <a:lnTo>
                      <a:pt x="240" y="0"/>
                    </a:lnTo>
                    <a:lnTo>
                      <a:pt x="239" y="0"/>
                    </a:lnTo>
                    <a:lnTo>
                      <a:pt x="237" y="2"/>
                    </a:lnTo>
                    <a:lnTo>
                      <a:pt x="236" y="5"/>
                    </a:lnTo>
                    <a:lnTo>
                      <a:pt x="235" y="8"/>
                    </a:lnTo>
                    <a:lnTo>
                      <a:pt x="235" y="8"/>
                    </a:lnTo>
                    <a:lnTo>
                      <a:pt x="235" y="9"/>
                    </a:lnTo>
                    <a:lnTo>
                      <a:pt x="234" y="10"/>
                    </a:lnTo>
                    <a:lnTo>
                      <a:pt x="230" y="9"/>
                    </a:lnTo>
                    <a:lnTo>
                      <a:pt x="222" y="8"/>
                    </a:lnTo>
                    <a:lnTo>
                      <a:pt x="222" y="8"/>
                    </a:lnTo>
                    <a:lnTo>
                      <a:pt x="219" y="9"/>
                    </a:lnTo>
                    <a:lnTo>
                      <a:pt x="217" y="11"/>
                    </a:lnTo>
                    <a:lnTo>
                      <a:pt x="212" y="15"/>
                    </a:lnTo>
                    <a:lnTo>
                      <a:pt x="212" y="15"/>
                    </a:lnTo>
                    <a:lnTo>
                      <a:pt x="210" y="17"/>
                    </a:lnTo>
                    <a:lnTo>
                      <a:pt x="209" y="16"/>
                    </a:lnTo>
                    <a:lnTo>
                      <a:pt x="208" y="12"/>
                    </a:lnTo>
                    <a:lnTo>
                      <a:pt x="208" y="12"/>
                    </a:lnTo>
                    <a:lnTo>
                      <a:pt x="207" y="11"/>
                    </a:lnTo>
                    <a:lnTo>
                      <a:pt x="206" y="12"/>
                    </a:lnTo>
                    <a:lnTo>
                      <a:pt x="204" y="14"/>
                    </a:lnTo>
                    <a:lnTo>
                      <a:pt x="202" y="15"/>
                    </a:lnTo>
                    <a:lnTo>
                      <a:pt x="202" y="15"/>
                    </a:lnTo>
                    <a:lnTo>
                      <a:pt x="203" y="18"/>
                    </a:lnTo>
                    <a:lnTo>
                      <a:pt x="203" y="20"/>
                    </a:lnTo>
                    <a:lnTo>
                      <a:pt x="202" y="22"/>
                    </a:lnTo>
                    <a:lnTo>
                      <a:pt x="202" y="22"/>
                    </a:lnTo>
                    <a:lnTo>
                      <a:pt x="201" y="24"/>
                    </a:lnTo>
                    <a:lnTo>
                      <a:pt x="200" y="26"/>
                    </a:lnTo>
                    <a:lnTo>
                      <a:pt x="201" y="27"/>
                    </a:lnTo>
                    <a:lnTo>
                      <a:pt x="201" y="2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73" name="フリーフォーム 72">
                <a:extLst>
                  <a:ext uri="{FF2B5EF4-FFF2-40B4-BE49-F238E27FC236}">
                    <a16:creationId xmlns:a16="http://schemas.microsoft.com/office/drawing/2014/main" id="{00000000-0008-0000-0000-000095050000}"/>
                  </a:ext>
                </a:extLst>
              </p:cNvPr>
              <p:cNvSpPr>
                <a:spLocks/>
              </p:cNvSpPr>
              <p:nvPr/>
            </p:nvSpPr>
            <p:spPr bwMode="auto">
              <a:xfrm>
                <a:off x="289" y="637"/>
                <a:ext cx="54" cy="46"/>
              </a:xfrm>
              <a:custGeom>
                <a:avLst/>
                <a:gdLst>
                  <a:gd name="T0" fmla="*/ 428 w 487"/>
                  <a:gd name="T1" fmla="*/ 99 h 417"/>
                  <a:gd name="T2" fmla="*/ 394 w 487"/>
                  <a:gd name="T3" fmla="*/ 65 h 417"/>
                  <a:gd name="T4" fmla="*/ 366 w 487"/>
                  <a:gd name="T5" fmla="*/ 63 h 417"/>
                  <a:gd name="T6" fmla="*/ 344 w 487"/>
                  <a:gd name="T7" fmla="*/ 63 h 417"/>
                  <a:gd name="T8" fmla="*/ 321 w 487"/>
                  <a:gd name="T9" fmla="*/ 57 h 417"/>
                  <a:gd name="T10" fmla="*/ 300 w 487"/>
                  <a:gd name="T11" fmla="*/ 17 h 417"/>
                  <a:gd name="T12" fmla="*/ 274 w 487"/>
                  <a:gd name="T13" fmla="*/ 7 h 417"/>
                  <a:gd name="T14" fmla="*/ 242 w 487"/>
                  <a:gd name="T15" fmla="*/ 25 h 417"/>
                  <a:gd name="T16" fmla="*/ 227 w 487"/>
                  <a:gd name="T17" fmla="*/ 61 h 417"/>
                  <a:gd name="T18" fmla="*/ 203 w 487"/>
                  <a:gd name="T19" fmla="*/ 95 h 417"/>
                  <a:gd name="T20" fmla="*/ 179 w 487"/>
                  <a:gd name="T21" fmla="*/ 138 h 417"/>
                  <a:gd name="T22" fmla="*/ 192 w 487"/>
                  <a:gd name="T23" fmla="*/ 170 h 417"/>
                  <a:gd name="T24" fmla="*/ 226 w 487"/>
                  <a:gd name="T25" fmla="*/ 224 h 417"/>
                  <a:gd name="T26" fmla="*/ 228 w 487"/>
                  <a:gd name="T27" fmla="*/ 246 h 417"/>
                  <a:gd name="T28" fmla="*/ 219 w 487"/>
                  <a:gd name="T29" fmla="*/ 277 h 417"/>
                  <a:gd name="T30" fmla="*/ 209 w 487"/>
                  <a:gd name="T31" fmla="*/ 264 h 417"/>
                  <a:gd name="T32" fmla="*/ 205 w 487"/>
                  <a:gd name="T33" fmla="*/ 244 h 417"/>
                  <a:gd name="T34" fmla="*/ 192 w 487"/>
                  <a:gd name="T35" fmla="*/ 243 h 417"/>
                  <a:gd name="T36" fmla="*/ 182 w 487"/>
                  <a:gd name="T37" fmla="*/ 260 h 417"/>
                  <a:gd name="T38" fmla="*/ 185 w 487"/>
                  <a:gd name="T39" fmla="*/ 281 h 417"/>
                  <a:gd name="T40" fmla="*/ 176 w 487"/>
                  <a:gd name="T41" fmla="*/ 298 h 417"/>
                  <a:gd name="T42" fmla="*/ 157 w 487"/>
                  <a:gd name="T43" fmla="*/ 298 h 417"/>
                  <a:gd name="T44" fmla="*/ 139 w 487"/>
                  <a:gd name="T45" fmla="*/ 290 h 417"/>
                  <a:gd name="T46" fmla="*/ 133 w 487"/>
                  <a:gd name="T47" fmla="*/ 290 h 417"/>
                  <a:gd name="T48" fmla="*/ 134 w 487"/>
                  <a:gd name="T49" fmla="*/ 300 h 417"/>
                  <a:gd name="T50" fmla="*/ 137 w 487"/>
                  <a:gd name="T51" fmla="*/ 320 h 417"/>
                  <a:gd name="T52" fmla="*/ 128 w 487"/>
                  <a:gd name="T53" fmla="*/ 323 h 417"/>
                  <a:gd name="T54" fmla="*/ 121 w 487"/>
                  <a:gd name="T55" fmla="*/ 334 h 417"/>
                  <a:gd name="T56" fmla="*/ 105 w 487"/>
                  <a:gd name="T57" fmla="*/ 320 h 417"/>
                  <a:gd name="T58" fmla="*/ 94 w 487"/>
                  <a:gd name="T59" fmla="*/ 331 h 417"/>
                  <a:gd name="T60" fmla="*/ 103 w 487"/>
                  <a:gd name="T61" fmla="*/ 344 h 417"/>
                  <a:gd name="T62" fmla="*/ 84 w 487"/>
                  <a:gd name="T63" fmla="*/ 353 h 417"/>
                  <a:gd name="T64" fmla="*/ 58 w 487"/>
                  <a:gd name="T65" fmla="*/ 352 h 417"/>
                  <a:gd name="T66" fmla="*/ 77 w 487"/>
                  <a:gd name="T67" fmla="*/ 338 h 417"/>
                  <a:gd name="T68" fmla="*/ 60 w 487"/>
                  <a:gd name="T69" fmla="*/ 339 h 417"/>
                  <a:gd name="T70" fmla="*/ 34 w 487"/>
                  <a:gd name="T71" fmla="*/ 352 h 417"/>
                  <a:gd name="T72" fmla="*/ 18 w 487"/>
                  <a:gd name="T73" fmla="*/ 325 h 417"/>
                  <a:gd name="T74" fmla="*/ 19 w 487"/>
                  <a:gd name="T75" fmla="*/ 337 h 417"/>
                  <a:gd name="T76" fmla="*/ 7 w 487"/>
                  <a:gd name="T77" fmla="*/ 335 h 417"/>
                  <a:gd name="T78" fmla="*/ 0 w 487"/>
                  <a:gd name="T79" fmla="*/ 337 h 417"/>
                  <a:gd name="T80" fmla="*/ 7 w 487"/>
                  <a:gd name="T81" fmla="*/ 369 h 417"/>
                  <a:gd name="T82" fmla="*/ 28 w 487"/>
                  <a:gd name="T83" fmla="*/ 402 h 417"/>
                  <a:gd name="T84" fmla="*/ 85 w 487"/>
                  <a:gd name="T85" fmla="*/ 416 h 417"/>
                  <a:gd name="T86" fmla="*/ 114 w 487"/>
                  <a:gd name="T87" fmla="*/ 412 h 417"/>
                  <a:gd name="T88" fmla="*/ 142 w 487"/>
                  <a:gd name="T89" fmla="*/ 387 h 417"/>
                  <a:gd name="T90" fmla="*/ 163 w 487"/>
                  <a:gd name="T91" fmla="*/ 379 h 417"/>
                  <a:gd name="T92" fmla="*/ 180 w 487"/>
                  <a:gd name="T93" fmla="*/ 347 h 417"/>
                  <a:gd name="T94" fmla="*/ 204 w 487"/>
                  <a:gd name="T95" fmla="*/ 338 h 417"/>
                  <a:gd name="T96" fmla="*/ 231 w 487"/>
                  <a:gd name="T97" fmla="*/ 335 h 417"/>
                  <a:gd name="T98" fmla="*/ 234 w 487"/>
                  <a:gd name="T99" fmla="*/ 313 h 417"/>
                  <a:gd name="T100" fmla="*/ 252 w 487"/>
                  <a:gd name="T101" fmla="*/ 319 h 417"/>
                  <a:gd name="T102" fmla="*/ 244 w 487"/>
                  <a:gd name="T103" fmla="*/ 277 h 417"/>
                  <a:gd name="T104" fmla="*/ 256 w 487"/>
                  <a:gd name="T105" fmla="*/ 260 h 417"/>
                  <a:gd name="T106" fmla="*/ 270 w 487"/>
                  <a:gd name="T107" fmla="*/ 267 h 417"/>
                  <a:gd name="T108" fmla="*/ 310 w 487"/>
                  <a:gd name="T109" fmla="*/ 237 h 417"/>
                  <a:gd name="T110" fmla="*/ 368 w 487"/>
                  <a:gd name="T111" fmla="*/ 234 h 417"/>
                  <a:gd name="T112" fmla="*/ 404 w 487"/>
                  <a:gd name="T113" fmla="*/ 221 h 417"/>
                  <a:gd name="T114" fmla="*/ 435 w 487"/>
                  <a:gd name="T115" fmla="*/ 222 h 417"/>
                  <a:gd name="T116" fmla="*/ 468 w 487"/>
                  <a:gd name="T117" fmla="*/ 222 h 417"/>
                  <a:gd name="T118" fmla="*/ 486 w 487"/>
                  <a:gd name="T119" fmla="*/ 191 h 417"/>
                  <a:gd name="T120" fmla="*/ 471 w 487"/>
                  <a:gd name="T121" fmla="*/ 155 h 417"/>
                  <a:gd name="T122" fmla="*/ 460 w 487"/>
                  <a:gd name="T123" fmla="*/ 106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7" h="417">
                    <a:moveTo>
                      <a:pt x="452" y="98"/>
                    </a:moveTo>
                    <a:lnTo>
                      <a:pt x="452" y="98"/>
                    </a:lnTo>
                    <a:lnTo>
                      <a:pt x="450" y="97"/>
                    </a:lnTo>
                    <a:lnTo>
                      <a:pt x="450" y="96"/>
                    </a:lnTo>
                    <a:lnTo>
                      <a:pt x="448" y="95"/>
                    </a:lnTo>
                    <a:lnTo>
                      <a:pt x="447" y="96"/>
                    </a:lnTo>
                    <a:lnTo>
                      <a:pt x="447" y="96"/>
                    </a:lnTo>
                    <a:lnTo>
                      <a:pt x="443" y="98"/>
                    </a:lnTo>
                    <a:lnTo>
                      <a:pt x="440" y="98"/>
                    </a:lnTo>
                    <a:lnTo>
                      <a:pt x="438" y="99"/>
                    </a:lnTo>
                    <a:lnTo>
                      <a:pt x="438" y="99"/>
                    </a:lnTo>
                    <a:lnTo>
                      <a:pt x="436" y="99"/>
                    </a:lnTo>
                    <a:lnTo>
                      <a:pt x="435" y="99"/>
                    </a:lnTo>
                    <a:lnTo>
                      <a:pt x="435" y="100"/>
                    </a:lnTo>
                    <a:lnTo>
                      <a:pt x="434" y="101"/>
                    </a:lnTo>
                    <a:lnTo>
                      <a:pt x="434" y="101"/>
                    </a:lnTo>
                    <a:lnTo>
                      <a:pt x="430" y="100"/>
                    </a:lnTo>
                    <a:lnTo>
                      <a:pt x="428" y="99"/>
                    </a:lnTo>
                    <a:lnTo>
                      <a:pt x="428" y="99"/>
                    </a:lnTo>
                    <a:lnTo>
                      <a:pt x="426" y="95"/>
                    </a:lnTo>
                    <a:lnTo>
                      <a:pt x="424" y="91"/>
                    </a:lnTo>
                    <a:lnTo>
                      <a:pt x="424" y="91"/>
                    </a:lnTo>
                    <a:lnTo>
                      <a:pt x="421" y="88"/>
                    </a:lnTo>
                    <a:lnTo>
                      <a:pt x="418" y="86"/>
                    </a:lnTo>
                    <a:lnTo>
                      <a:pt x="418" y="86"/>
                    </a:lnTo>
                    <a:lnTo>
                      <a:pt x="413" y="80"/>
                    </a:lnTo>
                    <a:lnTo>
                      <a:pt x="410" y="75"/>
                    </a:lnTo>
                    <a:lnTo>
                      <a:pt x="410" y="75"/>
                    </a:lnTo>
                    <a:lnTo>
                      <a:pt x="409" y="74"/>
                    </a:lnTo>
                    <a:lnTo>
                      <a:pt x="408" y="74"/>
                    </a:lnTo>
                    <a:lnTo>
                      <a:pt x="406" y="73"/>
                    </a:lnTo>
                    <a:lnTo>
                      <a:pt x="403" y="71"/>
                    </a:lnTo>
                    <a:lnTo>
                      <a:pt x="403" y="71"/>
                    </a:lnTo>
                    <a:lnTo>
                      <a:pt x="398" y="67"/>
                    </a:lnTo>
                    <a:lnTo>
                      <a:pt x="394" y="65"/>
                    </a:lnTo>
                    <a:lnTo>
                      <a:pt x="394" y="65"/>
                    </a:lnTo>
                    <a:lnTo>
                      <a:pt x="392" y="64"/>
                    </a:lnTo>
                    <a:lnTo>
                      <a:pt x="390" y="64"/>
                    </a:lnTo>
                    <a:lnTo>
                      <a:pt x="390" y="64"/>
                    </a:lnTo>
                    <a:lnTo>
                      <a:pt x="387" y="65"/>
                    </a:lnTo>
                    <a:lnTo>
                      <a:pt x="381" y="64"/>
                    </a:lnTo>
                    <a:lnTo>
                      <a:pt x="381" y="64"/>
                    </a:lnTo>
                    <a:lnTo>
                      <a:pt x="379" y="64"/>
                    </a:lnTo>
                    <a:lnTo>
                      <a:pt x="376" y="65"/>
                    </a:lnTo>
                    <a:lnTo>
                      <a:pt x="374" y="66"/>
                    </a:lnTo>
                    <a:lnTo>
                      <a:pt x="372" y="66"/>
                    </a:lnTo>
                    <a:lnTo>
                      <a:pt x="372" y="66"/>
                    </a:lnTo>
                    <a:lnTo>
                      <a:pt x="370" y="64"/>
                    </a:lnTo>
                    <a:lnTo>
                      <a:pt x="370" y="63"/>
                    </a:lnTo>
                    <a:lnTo>
                      <a:pt x="370" y="62"/>
                    </a:lnTo>
                    <a:lnTo>
                      <a:pt x="369" y="61"/>
                    </a:lnTo>
                    <a:lnTo>
                      <a:pt x="369" y="61"/>
                    </a:lnTo>
                    <a:lnTo>
                      <a:pt x="368" y="62"/>
                    </a:lnTo>
                    <a:lnTo>
                      <a:pt x="366" y="63"/>
                    </a:lnTo>
                    <a:lnTo>
                      <a:pt x="362" y="66"/>
                    </a:lnTo>
                    <a:lnTo>
                      <a:pt x="362" y="66"/>
                    </a:lnTo>
                    <a:lnTo>
                      <a:pt x="359" y="68"/>
                    </a:lnTo>
                    <a:lnTo>
                      <a:pt x="357" y="71"/>
                    </a:lnTo>
                    <a:lnTo>
                      <a:pt x="357" y="71"/>
                    </a:lnTo>
                    <a:lnTo>
                      <a:pt x="356" y="71"/>
                    </a:lnTo>
                    <a:lnTo>
                      <a:pt x="355" y="71"/>
                    </a:lnTo>
                    <a:lnTo>
                      <a:pt x="354" y="70"/>
                    </a:lnTo>
                    <a:lnTo>
                      <a:pt x="352" y="70"/>
                    </a:lnTo>
                    <a:lnTo>
                      <a:pt x="352" y="70"/>
                    </a:lnTo>
                    <a:lnTo>
                      <a:pt x="350" y="70"/>
                    </a:lnTo>
                    <a:lnTo>
                      <a:pt x="349" y="69"/>
                    </a:lnTo>
                    <a:lnTo>
                      <a:pt x="347" y="64"/>
                    </a:lnTo>
                    <a:lnTo>
                      <a:pt x="347" y="64"/>
                    </a:lnTo>
                    <a:lnTo>
                      <a:pt x="347" y="63"/>
                    </a:lnTo>
                    <a:lnTo>
                      <a:pt x="346" y="63"/>
                    </a:lnTo>
                    <a:lnTo>
                      <a:pt x="344" y="63"/>
                    </a:lnTo>
                    <a:lnTo>
                      <a:pt x="344" y="63"/>
                    </a:lnTo>
                    <a:lnTo>
                      <a:pt x="343" y="63"/>
                    </a:lnTo>
                    <a:lnTo>
                      <a:pt x="342" y="60"/>
                    </a:lnTo>
                    <a:lnTo>
                      <a:pt x="340" y="56"/>
                    </a:lnTo>
                    <a:lnTo>
                      <a:pt x="340" y="56"/>
                    </a:lnTo>
                    <a:lnTo>
                      <a:pt x="340" y="55"/>
                    </a:lnTo>
                    <a:lnTo>
                      <a:pt x="338" y="55"/>
                    </a:lnTo>
                    <a:lnTo>
                      <a:pt x="333" y="57"/>
                    </a:lnTo>
                    <a:lnTo>
                      <a:pt x="333" y="57"/>
                    </a:lnTo>
                    <a:lnTo>
                      <a:pt x="332" y="58"/>
                    </a:lnTo>
                    <a:lnTo>
                      <a:pt x="331" y="57"/>
                    </a:lnTo>
                    <a:lnTo>
                      <a:pt x="328" y="56"/>
                    </a:lnTo>
                    <a:lnTo>
                      <a:pt x="328" y="56"/>
                    </a:lnTo>
                    <a:lnTo>
                      <a:pt x="326" y="56"/>
                    </a:lnTo>
                    <a:lnTo>
                      <a:pt x="325" y="57"/>
                    </a:lnTo>
                    <a:lnTo>
                      <a:pt x="324" y="58"/>
                    </a:lnTo>
                    <a:lnTo>
                      <a:pt x="323" y="58"/>
                    </a:lnTo>
                    <a:lnTo>
                      <a:pt x="323" y="58"/>
                    </a:lnTo>
                    <a:lnTo>
                      <a:pt x="321" y="57"/>
                    </a:lnTo>
                    <a:lnTo>
                      <a:pt x="319" y="56"/>
                    </a:lnTo>
                    <a:lnTo>
                      <a:pt x="317" y="54"/>
                    </a:lnTo>
                    <a:lnTo>
                      <a:pt x="316" y="52"/>
                    </a:lnTo>
                    <a:lnTo>
                      <a:pt x="316" y="52"/>
                    </a:lnTo>
                    <a:lnTo>
                      <a:pt x="314" y="46"/>
                    </a:lnTo>
                    <a:lnTo>
                      <a:pt x="313" y="42"/>
                    </a:lnTo>
                    <a:lnTo>
                      <a:pt x="312" y="39"/>
                    </a:lnTo>
                    <a:lnTo>
                      <a:pt x="312" y="39"/>
                    </a:lnTo>
                    <a:lnTo>
                      <a:pt x="312" y="34"/>
                    </a:lnTo>
                    <a:lnTo>
                      <a:pt x="313" y="31"/>
                    </a:lnTo>
                    <a:lnTo>
                      <a:pt x="313" y="31"/>
                    </a:lnTo>
                    <a:lnTo>
                      <a:pt x="311" y="29"/>
                    </a:lnTo>
                    <a:lnTo>
                      <a:pt x="308" y="26"/>
                    </a:lnTo>
                    <a:lnTo>
                      <a:pt x="308" y="26"/>
                    </a:lnTo>
                    <a:lnTo>
                      <a:pt x="305" y="21"/>
                    </a:lnTo>
                    <a:lnTo>
                      <a:pt x="305" y="21"/>
                    </a:lnTo>
                    <a:lnTo>
                      <a:pt x="300" y="17"/>
                    </a:lnTo>
                    <a:lnTo>
                      <a:pt x="300" y="17"/>
                    </a:lnTo>
                    <a:lnTo>
                      <a:pt x="299" y="16"/>
                    </a:lnTo>
                    <a:lnTo>
                      <a:pt x="296" y="15"/>
                    </a:lnTo>
                    <a:lnTo>
                      <a:pt x="290" y="14"/>
                    </a:lnTo>
                    <a:lnTo>
                      <a:pt x="290" y="14"/>
                    </a:lnTo>
                    <a:lnTo>
                      <a:pt x="288" y="14"/>
                    </a:lnTo>
                    <a:lnTo>
                      <a:pt x="288" y="13"/>
                    </a:lnTo>
                    <a:lnTo>
                      <a:pt x="287" y="9"/>
                    </a:lnTo>
                    <a:lnTo>
                      <a:pt x="287" y="9"/>
                    </a:lnTo>
                    <a:lnTo>
                      <a:pt x="287" y="8"/>
                    </a:lnTo>
                    <a:lnTo>
                      <a:pt x="287" y="7"/>
                    </a:lnTo>
                    <a:lnTo>
                      <a:pt x="286" y="8"/>
                    </a:lnTo>
                    <a:lnTo>
                      <a:pt x="286" y="8"/>
                    </a:lnTo>
                    <a:lnTo>
                      <a:pt x="286" y="4"/>
                    </a:lnTo>
                    <a:lnTo>
                      <a:pt x="286" y="4"/>
                    </a:lnTo>
                    <a:lnTo>
                      <a:pt x="285" y="2"/>
                    </a:lnTo>
                    <a:lnTo>
                      <a:pt x="281" y="0"/>
                    </a:lnTo>
                    <a:lnTo>
                      <a:pt x="281" y="0"/>
                    </a:lnTo>
                    <a:lnTo>
                      <a:pt x="274" y="7"/>
                    </a:lnTo>
                    <a:lnTo>
                      <a:pt x="274" y="7"/>
                    </a:lnTo>
                    <a:lnTo>
                      <a:pt x="258" y="17"/>
                    </a:lnTo>
                    <a:lnTo>
                      <a:pt x="258" y="17"/>
                    </a:lnTo>
                    <a:lnTo>
                      <a:pt x="253" y="20"/>
                    </a:lnTo>
                    <a:lnTo>
                      <a:pt x="248" y="20"/>
                    </a:lnTo>
                    <a:lnTo>
                      <a:pt x="248" y="20"/>
                    </a:lnTo>
                    <a:lnTo>
                      <a:pt x="245" y="18"/>
                    </a:lnTo>
                    <a:lnTo>
                      <a:pt x="242" y="20"/>
                    </a:lnTo>
                    <a:lnTo>
                      <a:pt x="242" y="20"/>
                    </a:lnTo>
                    <a:lnTo>
                      <a:pt x="240" y="20"/>
                    </a:lnTo>
                    <a:lnTo>
                      <a:pt x="237" y="21"/>
                    </a:lnTo>
                    <a:lnTo>
                      <a:pt x="237" y="21"/>
                    </a:lnTo>
                    <a:lnTo>
                      <a:pt x="236" y="22"/>
                    </a:lnTo>
                    <a:lnTo>
                      <a:pt x="237" y="23"/>
                    </a:lnTo>
                    <a:lnTo>
                      <a:pt x="242" y="24"/>
                    </a:lnTo>
                    <a:lnTo>
                      <a:pt x="242" y="24"/>
                    </a:lnTo>
                    <a:lnTo>
                      <a:pt x="243" y="25"/>
                    </a:lnTo>
                    <a:lnTo>
                      <a:pt x="242" y="25"/>
                    </a:lnTo>
                    <a:lnTo>
                      <a:pt x="238" y="26"/>
                    </a:lnTo>
                    <a:lnTo>
                      <a:pt x="238" y="26"/>
                    </a:lnTo>
                    <a:lnTo>
                      <a:pt x="238" y="27"/>
                    </a:lnTo>
                    <a:lnTo>
                      <a:pt x="238" y="28"/>
                    </a:lnTo>
                    <a:lnTo>
                      <a:pt x="241" y="29"/>
                    </a:lnTo>
                    <a:lnTo>
                      <a:pt x="241" y="33"/>
                    </a:lnTo>
                    <a:lnTo>
                      <a:pt x="243" y="33"/>
                    </a:lnTo>
                    <a:lnTo>
                      <a:pt x="243" y="35"/>
                    </a:lnTo>
                    <a:lnTo>
                      <a:pt x="242" y="35"/>
                    </a:lnTo>
                    <a:lnTo>
                      <a:pt x="236" y="43"/>
                    </a:lnTo>
                    <a:lnTo>
                      <a:pt x="241" y="43"/>
                    </a:lnTo>
                    <a:lnTo>
                      <a:pt x="240" y="46"/>
                    </a:lnTo>
                    <a:lnTo>
                      <a:pt x="234" y="46"/>
                    </a:lnTo>
                    <a:lnTo>
                      <a:pt x="234" y="46"/>
                    </a:lnTo>
                    <a:lnTo>
                      <a:pt x="230" y="53"/>
                    </a:lnTo>
                    <a:lnTo>
                      <a:pt x="226" y="59"/>
                    </a:lnTo>
                    <a:lnTo>
                      <a:pt x="226" y="59"/>
                    </a:lnTo>
                    <a:lnTo>
                      <a:pt x="227" y="61"/>
                    </a:lnTo>
                    <a:lnTo>
                      <a:pt x="227" y="64"/>
                    </a:lnTo>
                    <a:lnTo>
                      <a:pt x="227" y="64"/>
                    </a:lnTo>
                    <a:lnTo>
                      <a:pt x="224" y="66"/>
                    </a:lnTo>
                    <a:lnTo>
                      <a:pt x="222" y="69"/>
                    </a:lnTo>
                    <a:lnTo>
                      <a:pt x="222" y="69"/>
                    </a:lnTo>
                    <a:lnTo>
                      <a:pt x="218" y="71"/>
                    </a:lnTo>
                    <a:lnTo>
                      <a:pt x="215" y="73"/>
                    </a:lnTo>
                    <a:lnTo>
                      <a:pt x="215" y="73"/>
                    </a:lnTo>
                    <a:lnTo>
                      <a:pt x="213" y="76"/>
                    </a:lnTo>
                    <a:lnTo>
                      <a:pt x="211" y="80"/>
                    </a:lnTo>
                    <a:lnTo>
                      <a:pt x="211" y="80"/>
                    </a:lnTo>
                    <a:lnTo>
                      <a:pt x="210" y="83"/>
                    </a:lnTo>
                    <a:lnTo>
                      <a:pt x="209" y="85"/>
                    </a:lnTo>
                    <a:lnTo>
                      <a:pt x="204" y="89"/>
                    </a:lnTo>
                    <a:lnTo>
                      <a:pt x="204" y="89"/>
                    </a:lnTo>
                    <a:lnTo>
                      <a:pt x="203" y="91"/>
                    </a:lnTo>
                    <a:lnTo>
                      <a:pt x="203" y="93"/>
                    </a:lnTo>
                    <a:lnTo>
                      <a:pt x="203" y="95"/>
                    </a:lnTo>
                    <a:lnTo>
                      <a:pt x="202" y="98"/>
                    </a:lnTo>
                    <a:lnTo>
                      <a:pt x="202" y="98"/>
                    </a:lnTo>
                    <a:lnTo>
                      <a:pt x="199" y="103"/>
                    </a:lnTo>
                    <a:lnTo>
                      <a:pt x="198" y="110"/>
                    </a:lnTo>
                    <a:lnTo>
                      <a:pt x="198" y="110"/>
                    </a:lnTo>
                    <a:lnTo>
                      <a:pt x="197" y="113"/>
                    </a:lnTo>
                    <a:lnTo>
                      <a:pt x="196" y="116"/>
                    </a:lnTo>
                    <a:lnTo>
                      <a:pt x="194" y="118"/>
                    </a:lnTo>
                    <a:lnTo>
                      <a:pt x="194" y="118"/>
                    </a:lnTo>
                    <a:lnTo>
                      <a:pt x="192" y="121"/>
                    </a:lnTo>
                    <a:lnTo>
                      <a:pt x="189" y="125"/>
                    </a:lnTo>
                    <a:lnTo>
                      <a:pt x="189" y="125"/>
                    </a:lnTo>
                    <a:lnTo>
                      <a:pt x="185" y="129"/>
                    </a:lnTo>
                    <a:lnTo>
                      <a:pt x="181" y="132"/>
                    </a:lnTo>
                    <a:lnTo>
                      <a:pt x="181" y="132"/>
                    </a:lnTo>
                    <a:lnTo>
                      <a:pt x="180" y="133"/>
                    </a:lnTo>
                    <a:lnTo>
                      <a:pt x="180" y="135"/>
                    </a:lnTo>
                    <a:lnTo>
                      <a:pt x="179" y="138"/>
                    </a:lnTo>
                    <a:lnTo>
                      <a:pt x="179" y="138"/>
                    </a:lnTo>
                    <a:lnTo>
                      <a:pt x="179" y="139"/>
                    </a:lnTo>
                    <a:lnTo>
                      <a:pt x="180" y="140"/>
                    </a:lnTo>
                    <a:lnTo>
                      <a:pt x="181" y="143"/>
                    </a:lnTo>
                    <a:lnTo>
                      <a:pt x="181" y="143"/>
                    </a:lnTo>
                    <a:lnTo>
                      <a:pt x="183" y="147"/>
                    </a:lnTo>
                    <a:lnTo>
                      <a:pt x="186" y="151"/>
                    </a:lnTo>
                    <a:lnTo>
                      <a:pt x="186" y="151"/>
                    </a:lnTo>
                    <a:lnTo>
                      <a:pt x="188" y="153"/>
                    </a:lnTo>
                    <a:lnTo>
                      <a:pt x="189" y="155"/>
                    </a:lnTo>
                    <a:lnTo>
                      <a:pt x="189" y="155"/>
                    </a:lnTo>
                    <a:lnTo>
                      <a:pt x="191" y="158"/>
                    </a:lnTo>
                    <a:lnTo>
                      <a:pt x="192" y="160"/>
                    </a:lnTo>
                    <a:lnTo>
                      <a:pt x="192" y="162"/>
                    </a:lnTo>
                    <a:lnTo>
                      <a:pt x="192" y="162"/>
                    </a:lnTo>
                    <a:lnTo>
                      <a:pt x="192" y="166"/>
                    </a:lnTo>
                    <a:lnTo>
                      <a:pt x="191" y="168"/>
                    </a:lnTo>
                    <a:lnTo>
                      <a:pt x="192" y="170"/>
                    </a:lnTo>
                    <a:lnTo>
                      <a:pt x="192" y="170"/>
                    </a:lnTo>
                    <a:lnTo>
                      <a:pt x="192" y="172"/>
                    </a:lnTo>
                    <a:lnTo>
                      <a:pt x="192" y="173"/>
                    </a:lnTo>
                    <a:lnTo>
                      <a:pt x="191" y="175"/>
                    </a:lnTo>
                    <a:lnTo>
                      <a:pt x="191" y="178"/>
                    </a:lnTo>
                    <a:lnTo>
                      <a:pt x="191" y="178"/>
                    </a:lnTo>
                    <a:lnTo>
                      <a:pt x="193" y="182"/>
                    </a:lnTo>
                    <a:lnTo>
                      <a:pt x="198" y="187"/>
                    </a:lnTo>
                    <a:lnTo>
                      <a:pt x="206" y="196"/>
                    </a:lnTo>
                    <a:lnTo>
                      <a:pt x="206" y="196"/>
                    </a:lnTo>
                    <a:lnTo>
                      <a:pt x="218" y="208"/>
                    </a:lnTo>
                    <a:lnTo>
                      <a:pt x="218" y="208"/>
                    </a:lnTo>
                    <a:lnTo>
                      <a:pt x="220" y="211"/>
                    </a:lnTo>
                    <a:lnTo>
                      <a:pt x="221" y="213"/>
                    </a:lnTo>
                    <a:lnTo>
                      <a:pt x="222" y="217"/>
                    </a:lnTo>
                    <a:lnTo>
                      <a:pt x="222" y="217"/>
                    </a:lnTo>
                    <a:lnTo>
                      <a:pt x="223" y="221"/>
                    </a:lnTo>
                    <a:lnTo>
                      <a:pt x="226" y="224"/>
                    </a:lnTo>
                    <a:lnTo>
                      <a:pt x="226" y="224"/>
                    </a:lnTo>
                    <a:lnTo>
                      <a:pt x="227" y="226"/>
                    </a:lnTo>
                    <a:lnTo>
                      <a:pt x="228" y="228"/>
                    </a:lnTo>
                    <a:lnTo>
                      <a:pt x="228" y="232"/>
                    </a:lnTo>
                    <a:lnTo>
                      <a:pt x="228" y="232"/>
                    </a:lnTo>
                    <a:lnTo>
                      <a:pt x="228" y="234"/>
                    </a:lnTo>
                    <a:lnTo>
                      <a:pt x="229" y="235"/>
                    </a:lnTo>
                    <a:lnTo>
                      <a:pt x="230" y="237"/>
                    </a:lnTo>
                    <a:lnTo>
                      <a:pt x="230" y="237"/>
                    </a:lnTo>
                    <a:lnTo>
                      <a:pt x="230" y="239"/>
                    </a:lnTo>
                    <a:lnTo>
                      <a:pt x="229" y="240"/>
                    </a:lnTo>
                    <a:lnTo>
                      <a:pt x="228" y="243"/>
                    </a:lnTo>
                    <a:lnTo>
                      <a:pt x="226" y="243"/>
                    </a:lnTo>
                    <a:lnTo>
                      <a:pt x="226" y="243"/>
                    </a:lnTo>
                    <a:lnTo>
                      <a:pt x="225" y="244"/>
                    </a:lnTo>
                    <a:lnTo>
                      <a:pt x="225" y="244"/>
                    </a:lnTo>
                    <a:lnTo>
                      <a:pt x="228" y="246"/>
                    </a:lnTo>
                    <a:lnTo>
                      <a:pt x="228" y="246"/>
                    </a:lnTo>
                    <a:lnTo>
                      <a:pt x="228" y="248"/>
                    </a:lnTo>
                    <a:lnTo>
                      <a:pt x="228" y="251"/>
                    </a:lnTo>
                    <a:lnTo>
                      <a:pt x="228" y="251"/>
                    </a:lnTo>
                    <a:lnTo>
                      <a:pt x="227" y="253"/>
                    </a:lnTo>
                    <a:lnTo>
                      <a:pt x="225" y="256"/>
                    </a:lnTo>
                    <a:lnTo>
                      <a:pt x="225" y="256"/>
                    </a:lnTo>
                    <a:lnTo>
                      <a:pt x="223" y="258"/>
                    </a:lnTo>
                    <a:lnTo>
                      <a:pt x="221" y="261"/>
                    </a:lnTo>
                    <a:lnTo>
                      <a:pt x="221" y="261"/>
                    </a:lnTo>
                    <a:lnTo>
                      <a:pt x="221" y="264"/>
                    </a:lnTo>
                    <a:lnTo>
                      <a:pt x="223" y="267"/>
                    </a:lnTo>
                    <a:lnTo>
                      <a:pt x="223" y="267"/>
                    </a:lnTo>
                    <a:lnTo>
                      <a:pt x="224" y="268"/>
                    </a:lnTo>
                    <a:lnTo>
                      <a:pt x="223" y="269"/>
                    </a:lnTo>
                    <a:lnTo>
                      <a:pt x="222" y="270"/>
                    </a:lnTo>
                    <a:lnTo>
                      <a:pt x="222" y="270"/>
                    </a:lnTo>
                    <a:lnTo>
                      <a:pt x="220" y="274"/>
                    </a:lnTo>
                    <a:lnTo>
                      <a:pt x="219" y="277"/>
                    </a:lnTo>
                    <a:lnTo>
                      <a:pt x="219" y="277"/>
                    </a:lnTo>
                    <a:lnTo>
                      <a:pt x="218" y="279"/>
                    </a:lnTo>
                    <a:lnTo>
                      <a:pt x="216" y="280"/>
                    </a:lnTo>
                    <a:lnTo>
                      <a:pt x="214" y="280"/>
                    </a:lnTo>
                    <a:lnTo>
                      <a:pt x="212" y="280"/>
                    </a:lnTo>
                    <a:lnTo>
                      <a:pt x="212" y="280"/>
                    </a:lnTo>
                    <a:lnTo>
                      <a:pt x="210" y="279"/>
                    </a:lnTo>
                    <a:lnTo>
                      <a:pt x="210" y="277"/>
                    </a:lnTo>
                    <a:lnTo>
                      <a:pt x="210" y="274"/>
                    </a:lnTo>
                    <a:lnTo>
                      <a:pt x="210" y="274"/>
                    </a:lnTo>
                    <a:lnTo>
                      <a:pt x="208" y="271"/>
                    </a:lnTo>
                    <a:lnTo>
                      <a:pt x="205" y="269"/>
                    </a:lnTo>
                    <a:lnTo>
                      <a:pt x="205" y="269"/>
                    </a:lnTo>
                    <a:lnTo>
                      <a:pt x="205" y="268"/>
                    </a:lnTo>
                    <a:lnTo>
                      <a:pt x="206" y="265"/>
                    </a:lnTo>
                    <a:lnTo>
                      <a:pt x="206" y="265"/>
                    </a:lnTo>
                    <a:lnTo>
                      <a:pt x="208" y="264"/>
                    </a:lnTo>
                    <a:lnTo>
                      <a:pt x="209" y="264"/>
                    </a:lnTo>
                    <a:lnTo>
                      <a:pt x="210" y="265"/>
                    </a:lnTo>
                    <a:lnTo>
                      <a:pt x="211" y="265"/>
                    </a:lnTo>
                    <a:lnTo>
                      <a:pt x="211" y="265"/>
                    </a:lnTo>
                    <a:lnTo>
                      <a:pt x="212" y="264"/>
                    </a:lnTo>
                    <a:lnTo>
                      <a:pt x="212" y="263"/>
                    </a:lnTo>
                    <a:lnTo>
                      <a:pt x="210" y="261"/>
                    </a:lnTo>
                    <a:lnTo>
                      <a:pt x="210" y="261"/>
                    </a:lnTo>
                    <a:lnTo>
                      <a:pt x="210" y="259"/>
                    </a:lnTo>
                    <a:lnTo>
                      <a:pt x="210" y="256"/>
                    </a:lnTo>
                    <a:lnTo>
                      <a:pt x="210" y="256"/>
                    </a:lnTo>
                    <a:lnTo>
                      <a:pt x="209" y="253"/>
                    </a:lnTo>
                    <a:lnTo>
                      <a:pt x="209" y="253"/>
                    </a:lnTo>
                    <a:lnTo>
                      <a:pt x="209" y="251"/>
                    </a:lnTo>
                    <a:lnTo>
                      <a:pt x="208" y="249"/>
                    </a:lnTo>
                    <a:lnTo>
                      <a:pt x="206" y="247"/>
                    </a:lnTo>
                    <a:lnTo>
                      <a:pt x="206" y="247"/>
                    </a:lnTo>
                    <a:lnTo>
                      <a:pt x="205" y="245"/>
                    </a:lnTo>
                    <a:lnTo>
                      <a:pt x="205" y="244"/>
                    </a:lnTo>
                    <a:lnTo>
                      <a:pt x="208" y="245"/>
                    </a:lnTo>
                    <a:lnTo>
                      <a:pt x="208" y="245"/>
                    </a:lnTo>
                    <a:lnTo>
                      <a:pt x="209" y="245"/>
                    </a:lnTo>
                    <a:lnTo>
                      <a:pt x="208" y="244"/>
                    </a:lnTo>
                    <a:lnTo>
                      <a:pt x="206" y="240"/>
                    </a:lnTo>
                    <a:lnTo>
                      <a:pt x="206" y="240"/>
                    </a:lnTo>
                    <a:lnTo>
                      <a:pt x="204" y="237"/>
                    </a:lnTo>
                    <a:lnTo>
                      <a:pt x="203" y="234"/>
                    </a:lnTo>
                    <a:lnTo>
                      <a:pt x="203" y="234"/>
                    </a:lnTo>
                    <a:lnTo>
                      <a:pt x="202" y="233"/>
                    </a:lnTo>
                    <a:lnTo>
                      <a:pt x="202" y="233"/>
                    </a:lnTo>
                    <a:lnTo>
                      <a:pt x="199" y="234"/>
                    </a:lnTo>
                    <a:lnTo>
                      <a:pt x="199" y="234"/>
                    </a:lnTo>
                    <a:lnTo>
                      <a:pt x="197" y="238"/>
                    </a:lnTo>
                    <a:lnTo>
                      <a:pt x="196" y="239"/>
                    </a:lnTo>
                    <a:lnTo>
                      <a:pt x="195" y="240"/>
                    </a:lnTo>
                    <a:lnTo>
                      <a:pt x="195" y="240"/>
                    </a:lnTo>
                    <a:lnTo>
                      <a:pt x="192" y="243"/>
                    </a:lnTo>
                    <a:lnTo>
                      <a:pt x="190" y="245"/>
                    </a:lnTo>
                    <a:lnTo>
                      <a:pt x="190" y="245"/>
                    </a:lnTo>
                    <a:lnTo>
                      <a:pt x="189" y="246"/>
                    </a:lnTo>
                    <a:lnTo>
                      <a:pt x="188" y="246"/>
                    </a:lnTo>
                    <a:lnTo>
                      <a:pt x="185" y="246"/>
                    </a:lnTo>
                    <a:lnTo>
                      <a:pt x="185" y="246"/>
                    </a:lnTo>
                    <a:lnTo>
                      <a:pt x="182" y="249"/>
                    </a:lnTo>
                    <a:lnTo>
                      <a:pt x="179" y="252"/>
                    </a:lnTo>
                    <a:lnTo>
                      <a:pt x="179" y="252"/>
                    </a:lnTo>
                    <a:lnTo>
                      <a:pt x="179" y="253"/>
                    </a:lnTo>
                    <a:lnTo>
                      <a:pt x="180" y="254"/>
                    </a:lnTo>
                    <a:lnTo>
                      <a:pt x="180" y="255"/>
                    </a:lnTo>
                    <a:lnTo>
                      <a:pt x="180" y="255"/>
                    </a:lnTo>
                    <a:lnTo>
                      <a:pt x="180" y="255"/>
                    </a:lnTo>
                    <a:lnTo>
                      <a:pt x="180" y="258"/>
                    </a:lnTo>
                    <a:lnTo>
                      <a:pt x="181" y="259"/>
                    </a:lnTo>
                    <a:lnTo>
                      <a:pt x="182" y="260"/>
                    </a:lnTo>
                    <a:lnTo>
                      <a:pt x="182" y="260"/>
                    </a:lnTo>
                    <a:lnTo>
                      <a:pt x="182" y="260"/>
                    </a:lnTo>
                    <a:lnTo>
                      <a:pt x="183" y="259"/>
                    </a:lnTo>
                    <a:lnTo>
                      <a:pt x="183" y="257"/>
                    </a:lnTo>
                    <a:lnTo>
                      <a:pt x="183" y="257"/>
                    </a:lnTo>
                    <a:lnTo>
                      <a:pt x="183" y="257"/>
                    </a:lnTo>
                    <a:lnTo>
                      <a:pt x="184" y="258"/>
                    </a:lnTo>
                    <a:lnTo>
                      <a:pt x="186" y="263"/>
                    </a:lnTo>
                    <a:lnTo>
                      <a:pt x="186" y="263"/>
                    </a:lnTo>
                    <a:lnTo>
                      <a:pt x="186" y="269"/>
                    </a:lnTo>
                    <a:lnTo>
                      <a:pt x="185" y="271"/>
                    </a:lnTo>
                    <a:lnTo>
                      <a:pt x="184" y="273"/>
                    </a:lnTo>
                    <a:lnTo>
                      <a:pt x="184" y="273"/>
                    </a:lnTo>
                    <a:lnTo>
                      <a:pt x="183" y="275"/>
                    </a:lnTo>
                    <a:lnTo>
                      <a:pt x="182" y="277"/>
                    </a:lnTo>
                    <a:lnTo>
                      <a:pt x="182" y="280"/>
                    </a:lnTo>
                    <a:lnTo>
                      <a:pt x="182" y="280"/>
                    </a:lnTo>
                    <a:lnTo>
                      <a:pt x="183" y="281"/>
                    </a:lnTo>
                    <a:lnTo>
                      <a:pt x="185" y="281"/>
                    </a:lnTo>
                    <a:lnTo>
                      <a:pt x="185" y="281"/>
                    </a:lnTo>
                    <a:lnTo>
                      <a:pt x="186" y="282"/>
                    </a:lnTo>
                    <a:lnTo>
                      <a:pt x="187" y="283"/>
                    </a:lnTo>
                    <a:lnTo>
                      <a:pt x="189" y="287"/>
                    </a:lnTo>
                    <a:lnTo>
                      <a:pt x="189" y="287"/>
                    </a:lnTo>
                    <a:lnTo>
                      <a:pt x="190" y="288"/>
                    </a:lnTo>
                    <a:lnTo>
                      <a:pt x="189" y="289"/>
                    </a:lnTo>
                    <a:lnTo>
                      <a:pt x="188" y="291"/>
                    </a:lnTo>
                    <a:lnTo>
                      <a:pt x="183" y="294"/>
                    </a:lnTo>
                    <a:lnTo>
                      <a:pt x="183" y="294"/>
                    </a:lnTo>
                    <a:lnTo>
                      <a:pt x="182" y="294"/>
                    </a:lnTo>
                    <a:lnTo>
                      <a:pt x="180" y="292"/>
                    </a:lnTo>
                    <a:lnTo>
                      <a:pt x="178" y="290"/>
                    </a:lnTo>
                    <a:lnTo>
                      <a:pt x="178" y="290"/>
                    </a:lnTo>
                    <a:lnTo>
                      <a:pt x="177" y="291"/>
                    </a:lnTo>
                    <a:lnTo>
                      <a:pt x="176" y="293"/>
                    </a:lnTo>
                    <a:lnTo>
                      <a:pt x="176" y="298"/>
                    </a:lnTo>
                    <a:lnTo>
                      <a:pt x="176" y="298"/>
                    </a:lnTo>
                    <a:lnTo>
                      <a:pt x="174" y="299"/>
                    </a:lnTo>
                    <a:lnTo>
                      <a:pt x="173" y="299"/>
                    </a:lnTo>
                    <a:lnTo>
                      <a:pt x="172" y="298"/>
                    </a:lnTo>
                    <a:lnTo>
                      <a:pt x="171" y="299"/>
                    </a:lnTo>
                    <a:lnTo>
                      <a:pt x="171" y="299"/>
                    </a:lnTo>
                    <a:lnTo>
                      <a:pt x="169" y="300"/>
                    </a:lnTo>
                    <a:lnTo>
                      <a:pt x="167" y="300"/>
                    </a:lnTo>
                    <a:lnTo>
                      <a:pt x="162" y="299"/>
                    </a:lnTo>
                    <a:lnTo>
                      <a:pt x="162" y="299"/>
                    </a:lnTo>
                    <a:lnTo>
                      <a:pt x="161" y="298"/>
                    </a:lnTo>
                    <a:lnTo>
                      <a:pt x="161" y="297"/>
                    </a:lnTo>
                    <a:lnTo>
                      <a:pt x="161" y="295"/>
                    </a:lnTo>
                    <a:lnTo>
                      <a:pt x="161" y="295"/>
                    </a:lnTo>
                    <a:lnTo>
                      <a:pt x="161" y="294"/>
                    </a:lnTo>
                    <a:lnTo>
                      <a:pt x="160" y="295"/>
                    </a:lnTo>
                    <a:lnTo>
                      <a:pt x="159" y="296"/>
                    </a:lnTo>
                    <a:lnTo>
                      <a:pt x="157" y="298"/>
                    </a:lnTo>
                    <a:lnTo>
                      <a:pt x="157" y="298"/>
                    </a:lnTo>
                    <a:lnTo>
                      <a:pt x="155" y="298"/>
                    </a:lnTo>
                    <a:lnTo>
                      <a:pt x="154" y="298"/>
                    </a:lnTo>
                    <a:lnTo>
                      <a:pt x="153" y="298"/>
                    </a:lnTo>
                    <a:lnTo>
                      <a:pt x="153" y="298"/>
                    </a:lnTo>
                    <a:lnTo>
                      <a:pt x="150" y="300"/>
                    </a:lnTo>
                    <a:lnTo>
                      <a:pt x="147" y="300"/>
                    </a:lnTo>
                    <a:lnTo>
                      <a:pt x="147" y="300"/>
                    </a:lnTo>
                    <a:lnTo>
                      <a:pt x="145" y="300"/>
                    </a:lnTo>
                    <a:lnTo>
                      <a:pt x="144" y="299"/>
                    </a:lnTo>
                    <a:lnTo>
                      <a:pt x="145" y="295"/>
                    </a:lnTo>
                    <a:lnTo>
                      <a:pt x="145" y="295"/>
                    </a:lnTo>
                    <a:lnTo>
                      <a:pt x="145" y="294"/>
                    </a:lnTo>
                    <a:lnTo>
                      <a:pt x="144" y="294"/>
                    </a:lnTo>
                    <a:lnTo>
                      <a:pt x="140" y="294"/>
                    </a:lnTo>
                    <a:lnTo>
                      <a:pt x="140" y="294"/>
                    </a:lnTo>
                    <a:lnTo>
                      <a:pt x="139" y="294"/>
                    </a:lnTo>
                    <a:lnTo>
                      <a:pt x="139" y="293"/>
                    </a:lnTo>
                    <a:lnTo>
                      <a:pt x="139" y="290"/>
                    </a:lnTo>
                    <a:lnTo>
                      <a:pt x="139" y="290"/>
                    </a:lnTo>
                    <a:lnTo>
                      <a:pt x="139" y="288"/>
                    </a:lnTo>
                    <a:lnTo>
                      <a:pt x="138" y="288"/>
                    </a:lnTo>
                    <a:lnTo>
                      <a:pt x="135" y="289"/>
                    </a:lnTo>
                    <a:lnTo>
                      <a:pt x="135" y="289"/>
                    </a:lnTo>
                    <a:lnTo>
                      <a:pt x="134" y="289"/>
                    </a:lnTo>
                    <a:lnTo>
                      <a:pt x="133" y="288"/>
                    </a:lnTo>
                    <a:lnTo>
                      <a:pt x="131" y="286"/>
                    </a:lnTo>
                    <a:lnTo>
                      <a:pt x="131" y="286"/>
                    </a:lnTo>
                    <a:lnTo>
                      <a:pt x="131" y="286"/>
                    </a:lnTo>
                    <a:lnTo>
                      <a:pt x="130" y="286"/>
                    </a:lnTo>
                    <a:lnTo>
                      <a:pt x="128" y="289"/>
                    </a:lnTo>
                    <a:lnTo>
                      <a:pt x="128" y="289"/>
                    </a:lnTo>
                    <a:lnTo>
                      <a:pt x="128" y="290"/>
                    </a:lnTo>
                    <a:lnTo>
                      <a:pt x="128" y="290"/>
                    </a:lnTo>
                    <a:lnTo>
                      <a:pt x="131" y="290"/>
                    </a:lnTo>
                    <a:lnTo>
                      <a:pt x="131" y="290"/>
                    </a:lnTo>
                    <a:lnTo>
                      <a:pt x="133" y="290"/>
                    </a:lnTo>
                    <a:lnTo>
                      <a:pt x="134" y="291"/>
                    </a:lnTo>
                    <a:lnTo>
                      <a:pt x="134" y="291"/>
                    </a:lnTo>
                    <a:lnTo>
                      <a:pt x="135" y="291"/>
                    </a:lnTo>
                    <a:lnTo>
                      <a:pt x="134" y="292"/>
                    </a:lnTo>
                    <a:lnTo>
                      <a:pt x="132" y="293"/>
                    </a:lnTo>
                    <a:lnTo>
                      <a:pt x="132" y="293"/>
                    </a:lnTo>
                    <a:lnTo>
                      <a:pt x="132" y="294"/>
                    </a:lnTo>
                    <a:lnTo>
                      <a:pt x="133" y="294"/>
                    </a:lnTo>
                    <a:lnTo>
                      <a:pt x="135" y="295"/>
                    </a:lnTo>
                    <a:lnTo>
                      <a:pt x="135" y="295"/>
                    </a:lnTo>
                    <a:lnTo>
                      <a:pt x="136" y="295"/>
                    </a:lnTo>
                    <a:lnTo>
                      <a:pt x="136" y="296"/>
                    </a:lnTo>
                    <a:lnTo>
                      <a:pt x="136" y="299"/>
                    </a:lnTo>
                    <a:lnTo>
                      <a:pt x="136" y="299"/>
                    </a:lnTo>
                    <a:lnTo>
                      <a:pt x="136" y="299"/>
                    </a:lnTo>
                    <a:lnTo>
                      <a:pt x="136" y="299"/>
                    </a:lnTo>
                    <a:lnTo>
                      <a:pt x="135" y="299"/>
                    </a:lnTo>
                    <a:lnTo>
                      <a:pt x="134" y="300"/>
                    </a:lnTo>
                    <a:lnTo>
                      <a:pt x="134" y="300"/>
                    </a:lnTo>
                    <a:lnTo>
                      <a:pt x="134" y="301"/>
                    </a:lnTo>
                    <a:lnTo>
                      <a:pt x="135" y="302"/>
                    </a:lnTo>
                    <a:lnTo>
                      <a:pt x="138" y="303"/>
                    </a:lnTo>
                    <a:lnTo>
                      <a:pt x="138" y="303"/>
                    </a:lnTo>
                    <a:lnTo>
                      <a:pt x="140" y="303"/>
                    </a:lnTo>
                    <a:lnTo>
                      <a:pt x="142" y="303"/>
                    </a:lnTo>
                    <a:lnTo>
                      <a:pt x="142" y="303"/>
                    </a:lnTo>
                    <a:lnTo>
                      <a:pt x="142" y="305"/>
                    </a:lnTo>
                    <a:lnTo>
                      <a:pt x="144" y="306"/>
                    </a:lnTo>
                    <a:lnTo>
                      <a:pt x="144" y="309"/>
                    </a:lnTo>
                    <a:lnTo>
                      <a:pt x="144" y="309"/>
                    </a:lnTo>
                    <a:lnTo>
                      <a:pt x="144" y="313"/>
                    </a:lnTo>
                    <a:lnTo>
                      <a:pt x="142" y="316"/>
                    </a:lnTo>
                    <a:lnTo>
                      <a:pt x="142" y="316"/>
                    </a:lnTo>
                    <a:lnTo>
                      <a:pt x="141" y="317"/>
                    </a:lnTo>
                    <a:lnTo>
                      <a:pt x="139" y="319"/>
                    </a:lnTo>
                    <a:lnTo>
                      <a:pt x="137" y="320"/>
                    </a:lnTo>
                    <a:lnTo>
                      <a:pt x="135" y="321"/>
                    </a:lnTo>
                    <a:lnTo>
                      <a:pt x="135" y="321"/>
                    </a:lnTo>
                    <a:lnTo>
                      <a:pt x="133" y="318"/>
                    </a:lnTo>
                    <a:lnTo>
                      <a:pt x="131" y="316"/>
                    </a:lnTo>
                    <a:lnTo>
                      <a:pt x="131" y="316"/>
                    </a:lnTo>
                    <a:lnTo>
                      <a:pt x="129" y="317"/>
                    </a:lnTo>
                    <a:lnTo>
                      <a:pt x="127" y="318"/>
                    </a:lnTo>
                    <a:lnTo>
                      <a:pt x="125" y="318"/>
                    </a:lnTo>
                    <a:lnTo>
                      <a:pt x="125" y="318"/>
                    </a:lnTo>
                    <a:lnTo>
                      <a:pt x="124" y="318"/>
                    </a:lnTo>
                    <a:lnTo>
                      <a:pt x="124" y="319"/>
                    </a:lnTo>
                    <a:lnTo>
                      <a:pt x="127" y="320"/>
                    </a:lnTo>
                    <a:lnTo>
                      <a:pt x="127" y="320"/>
                    </a:lnTo>
                    <a:lnTo>
                      <a:pt x="129" y="322"/>
                    </a:lnTo>
                    <a:lnTo>
                      <a:pt x="128" y="322"/>
                    </a:lnTo>
                    <a:lnTo>
                      <a:pt x="128" y="322"/>
                    </a:lnTo>
                    <a:lnTo>
                      <a:pt x="128" y="323"/>
                    </a:lnTo>
                    <a:lnTo>
                      <a:pt x="128" y="323"/>
                    </a:lnTo>
                    <a:lnTo>
                      <a:pt x="130" y="325"/>
                    </a:lnTo>
                    <a:lnTo>
                      <a:pt x="130" y="325"/>
                    </a:lnTo>
                    <a:lnTo>
                      <a:pt x="133" y="328"/>
                    </a:lnTo>
                    <a:lnTo>
                      <a:pt x="135" y="332"/>
                    </a:lnTo>
                    <a:lnTo>
                      <a:pt x="135" y="332"/>
                    </a:lnTo>
                    <a:lnTo>
                      <a:pt x="135" y="333"/>
                    </a:lnTo>
                    <a:lnTo>
                      <a:pt x="133" y="333"/>
                    </a:lnTo>
                    <a:lnTo>
                      <a:pt x="129" y="332"/>
                    </a:lnTo>
                    <a:lnTo>
                      <a:pt x="129" y="332"/>
                    </a:lnTo>
                    <a:lnTo>
                      <a:pt x="127" y="332"/>
                    </a:lnTo>
                    <a:lnTo>
                      <a:pt x="127" y="332"/>
                    </a:lnTo>
                    <a:lnTo>
                      <a:pt x="129" y="335"/>
                    </a:lnTo>
                    <a:lnTo>
                      <a:pt x="129" y="335"/>
                    </a:lnTo>
                    <a:lnTo>
                      <a:pt x="129" y="337"/>
                    </a:lnTo>
                    <a:lnTo>
                      <a:pt x="128" y="337"/>
                    </a:lnTo>
                    <a:lnTo>
                      <a:pt x="124" y="335"/>
                    </a:lnTo>
                    <a:lnTo>
                      <a:pt x="124" y="335"/>
                    </a:lnTo>
                    <a:lnTo>
                      <a:pt x="121" y="334"/>
                    </a:lnTo>
                    <a:lnTo>
                      <a:pt x="120" y="332"/>
                    </a:lnTo>
                    <a:lnTo>
                      <a:pt x="120" y="332"/>
                    </a:lnTo>
                    <a:lnTo>
                      <a:pt x="119" y="328"/>
                    </a:lnTo>
                    <a:lnTo>
                      <a:pt x="119" y="328"/>
                    </a:lnTo>
                    <a:lnTo>
                      <a:pt x="116" y="327"/>
                    </a:lnTo>
                    <a:lnTo>
                      <a:pt x="113" y="325"/>
                    </a:lnTo>
                    <a:lnTo>
                      <a:pt x="113" y="325"/>
                    </a:lnTo>
                    <a:lnTo>
                      <a:pt x="112" y="325"/>
                    </a:lnTo>
                    <a:lnTo>
                      <a:pt x="112" y="326"/>
                    </a:lnTo>
                    <a:lnTo>
                      <a:pt x="113" y="328"/>
                    </a:lnTo>
                    <a:lnTo>
                      <a:pt x="113" y="328"/>
                    </a:lnTo>
                    <a:lnTo>
                      <a:pt x="113" y="329"/>
                    </a:lnTo>
                    <a:lnTo>
                      <a:pt x="112" y="329"/>
                    </a:lnTo>
                    <a:lnTo>
                      <a:pt x="108" y="328"/>
                    </a:lnTo>
                    <a:lnTo>
                      <a:pt x="108" y="328"/>
                    </a:lnTo>
                    <a:lnTo>
                      <a:pt x="107" y="327"/>
                    </a:lnTo>
                    <a:lnTo>
                      <a:pt x="106" y="325"/>
                    </a:lnTo>
                    <a:lnTo>
                      <a:pt x="105" y="320"/>
                    </a:lnTo>
                    <a:lnTo>
                      <a:pt x="105" y="320"/>
                    </a:lnTo>
                    <a:lnTo>
                      <a:pt x="104" y="319"/>
                    </a:lnTo>
                    <a:lnTo>
                      <a:pt x="102" y="319"/>
                    </a:lnTo>
                    <a:lnTo>
                      <a:pt x="97" y="318"/>
                    </a:lnTo>
                    <a:lnTo>
                      <a:pt x="97" y="318"/>
                    </a:lnTo>
                    <a:lnTo>
                      <a:pt x="94" y="319"/>
                    </a:lnTo>
                    <a:lnTo>
                      <a:pt x="91" y="322"/>
                    </a:lnTo>
                    <a:lnTo>
                      <a:pt x="91" y="322"/>
                    </a:lnTo>
                    <a:lnTo>
                      <a:pt x="89" y="325"/>
                    </a:lnTo>
                    <a:lnTo>
                      <a:pt x="85" y="328"/>
                    </a:lnTo>
                    <a:lnTo>
                      <a:pt x="85" y="328"/>
                    </a:lnTo>
                    <a:lnTo>
                      <a:pt x="84" y="329"/>
                    </a:lnTo>
                    <a:lnTo>
                      <a:pt x="84" y="329"/>
                    </a:lnTo>
                    <a:lnTo>
                      <a:pt x="86" y="329"/>
                    </a:lnTo>
                    <a:lnTo>
                      <a:pt x="91" y="330"/>
                    </a:lnTo>
                    <a:lnTo>
                      <a:pt x="91" y="330"/>
                    </a:lnTo>
                    <a:lnTo>
                      <a:pt x="93" y="330"/>
                    </a:lnTo>
                    <a:lnTo>
                      <a:pt x="94" y="331"/>
                    </a:lnTo>
                    <a:lnTo>
                      <a:pt x="95" y="334"/>
                    </a:lnTo>
                    <a:lnTo>
                      <a:pt x="95" y="334"/>
                    </a:lnTo>
                    <a:lnTo>
                      <a:pt x="95" y="337"/>
                    </a:lnTo>
                    <a:lnTo>
                      <a:pt x="96" y="339"/>
                    </a:lnTo>
                    <a:lnTo>
                      <a:pt x="96" y="339"/>
                    </a:lnTo>
                    <a:lnTo>
                      <a:pt x="98" y="339"/>
                    </a:lnTo>
                    <a:lnTo>
                      <a:pt x="99" y="338"/>
                    </a:lnTo>
                    <a:lnTo>
                      <a:pt x="101" y="335"/>
                    </a:lnTo>
                    <a:lnTo>
                      <a:pt x="101" y="335"/>
                    </a:lnTo>
                    <a:lnTo>
                      <a:pt x="103" y="333"/>
                    </a:lnTo>
                    <a:lnTo>
                      <a:pt x="104" y="333"/>
                    </a:lnTo>
                    <a:lnTo>
                      <a:pt x="104" y="333"/>
                    </a:lnTo>
                    <a:lnTo>
                      <a:pt x="107" y="335"/>
                    </a:lnTo>
                    <a:lnTo>
                      <a:pt x="107" y="335"/>
                    </a:lnTo>
                    <a:lnTo>
                      <a:pt x="106" y="338"/>
                    </a:lnTo>
                    <a:lnTo>
                      <a:pt x="105" y="341"/>
                    </a:lnTo>
                    <a:lnTo>
                      <a:pt x="105" y="341"/>
                    </a:lnTo>
                    <a:lnTo>
                      <a:pt x="103" y="344"/>
                    </a:lnTo>
                    <a:lnTo>
                      <a:pt x="101" y="347"/>
                    </a:lnTo>
                    <a:lnTo>
                      <a:pt x="101" y="347"/>
                    </a:lnTo>
                    <a:lnTo>
                      <a:pt x="101" y="348"/>
                    </a:lnTo>
                    <a:lnTo>
                      <a:pt x="103" y="350"/>
                    </a:lnTo>
                    <a:lnTo>
                      <a:pt x="103" y="350"/>
                    </a:lnTo>
                    <a:lnTo>
                      <a:pt x="104" y="351"/>
                    </a:lnTo>
                    <a:lnTo>
                      <a:pt x="103" y="351"/>
                    </a:lnTo>
                    <a:lnTo>
                      <a:pt x="101" y="352"/>
                    </a:lnTo>
                    <a:lnTo>
                      <a:pt x="96" y="352"/>
                    </a:lnTo>
                    <a:lnTo>
                      <a:pt x="96" y="352"/>
                    </a:lnTo>
                    <a:lnTo>
                      <a:pt x="95" y="353"/>
                    </a:lnTo>
                    <a:lnTo>
                      <a:pt x="93" y="354"/>
                    </a:lnTo>
                    <a:lnTo>
                      <a:pt x="93" y="354"/>
                    </a:lnTo>
                    <a:lnTo>
                      <a:pt x="91" y="353"/>
                    </a:lnTo>
                    <a:lnTo>
                      <a:pt x="89" y="352"/>
                    </a:lnTo>
                    <a:lnTo>
                      <a:pt x="89" y="352"/>
                    </a:lnTo>
                    <a:lnTo>
                      <a:pt x="87" y="352"/>
                    </a:lnTo>
                    <a:lnTo>
                      <a:pt x="84" y="353"/>
                    </a:lnTo>
                    <a:lnTo>
                      <a:pt x="84" y="353"/>
                    </a:lnTo>
                    <a:lnTo>
                      <a:pt x="80" y="353"/>
                    </a:lnTo>
                    <a:lnTo>
                      <a:pt x="75" y="353"/>
                    </a:lnTo>
                    <a:lnTo>
                      <a:pt x="75" y="353"/>
                    </a:lnTo>
                    <a:lnTo>
                      <a:pt x="74" y="353"/>
                    </a:lnTo>
                    <a:lnTo>
                      <a:pt x="73" y="354"/>
                    </a:lnTo>
                    <a:lnTo>
                      <a:pt x="72" y="355"/>
                    </a:lnTo>
                    <a:lnTo>
                      <a:pt x="71" y="356"/>
                    </a:lnTo>
                    <a:lnTo>
                      <a:pt x="71" y="356"/>
                    </a:lnTo>
                    <a:lnTo>
                      <a:pt x="64" y="356"/>
                    </a:lnTo>
                    <a:lnTo>
                      <a:pt x="56" y="354"/>
                    </a:lnTo>
                    <a:lnTo>
                      <a:pt x="56" y="354"/>
                    </a:lnTo>
                    <a:lnTo>
                      <a:pt x="52" y="353"/>
                    </a:lnTo>
                    <a:lnTo>
                      <a:pt x="49" y="352"/>
                    </a:lnTo>
                    <a:lnTo>
                      <a:pt x="49" y="352"/>
                    </a:lnTo>
                    <a:lnTo>
                      <a:pt x="50" y="352"/>
                    </a:lnTo>
                    <a:lnTo>
                      <a:pt x="52" y="352"/>
                    </a:lnTo>
                    <a:lnTo>
                      <a:pt x="58" y="352"/>
                    </a:lnTo>
                    <a:lnTo>
                      <a:pt x="58" y="352"/>
                    </a:lnTo>
                    <a:lnTo>
                      <a:pt x="62" y="351"/>
                    </a:lnTo>
                    <a:lnTo>
                      <a:pt x="65" y="350"/>
                    </a:lnTo>
                    <a:lnTo>
                      <a:pt x="65" y="350"/>
                    </a:lnTo>
                    <a:lnTo>
                      <a:pt x="65" y="347"/>
                    </a:lnTo>
                    <a:lnTo>
                      <a:pt x="66" y="344"/>
                    </a:lnTo>
                    <a:lnTo>
                      <a:pt x="66" y="344"/>
                    </a:lnTo>
                    <a:lnTo>
                      <a:pt x="65" y="342"/>
                    </a:lnTo>
                    <a:lnTo>
                      <a:pt x="64" y="341"/>
                    </a:lnTo>
                    <a:lnTo>
                      <a:pt x="64" y="341"/>
                    </a:lnTo>
                    <a:lnTo>
                      <a:pt x="63" y="340"/>
                    </a:lnTo>
                    <a:lnTo>
                      <a:pt x="64" y="340"/>
                    </a:lnTo>
                    <a:lnTo>
                      <a:pt x="67" y="339"/>
                    </a:lnTo>
                    <a:lnTo>
                      <a:pt x="67" y="339"/>
                    </a:lnTo>
                    <a:lnTo>
                      <a:pt x="72" y="337"/>
                    </a:lnTo>
                    <a:lnTo>
                      <a:pt x="72" y="337"/>
                    </a:lnTo>
                    <a:lnTo>
                      <a:pt x="74" y="338"/>
                    </a:lnTo>
                    <a:lnTo>
                      <a:pt x="77" y="338"/>
                    </a:lnTo>
                    <a:lnTo>
                      <a:pt x="77" y="338"/>
                    </a:lnTo>
                    <a:lnTo>
                      <a:pt x="77" y="337"/>
                    </a:lnTo>
                    <a:lnTo>
                      <a:pt x="77" y="335"/>
                    </a:lnTo>
                    <a:lnTo>
                      <a:pt x="75" y="333"/>
                    </a:lnTo>
                    <a:lnTo>
                      <a:pt x="75" y="333"/>
                    </a:lnTo>
                    <a:lnTo>
                      <a:pt x="74" y="333"/>
                    </a:lnTo>
                    <a:lnTo>
                      <a:pt x="74" y="332"/>
                    </a:lnTo>
                    <a:lnTo>
                      <a:pt x="75" y="330"/>
                    </a:lnTo>
                    <a:lnTo>
                      <a:pt x="75" y="330"/>
                    </a:lnTo>
                    <a:lnTo>
                      <a:pt x="75" y="328"/>
                    </a:lnTo>
                    <a:lnTo>
                      <a:pt x="73" y="328"/>
                    </a:lnTo>
                    <a:lnTo>
                      <a:pt x="73" y="328"/>
                    </a:lnTo>
                    <a:lnTo>
                      <a:pt x="68" y="330"/>
                    </a:lnTo>
                    <a:lnTo>
                      <a:pt x="68" y="330"/>
                    </a:lnTo>
                    <a:lnTo>
                      <a:pt x="65" y="332"/>
                    </a:lnTo>
                    <a:lnTo>
                      <a:pt x="61" y="337"/>
                    </a:lnTo>
                    <a:lnTo>
                      <a:pt x="61" y="337"/>
                    </a:lnTo>
                    <a:lnTo>
                      <a:pt x="60" y="339"/>
                    </a:lnTo>
                    <a:lnTo>
                      <a:pt x="60" y="340"/>
                    </a:lnTo>
                    <a:lnTo>
                      <a:pt x="60" y="340"/>
                    </a:lnTo>
                    <a:lnTo>
                      <a:pt x="56" y="342"/>
                    </a:lnTo>
                    <a:lnTo>
                      <a:pt x="52" y="345"/>
                    </a:lnTo>
                    <a:lnTo>
                      <a:pt x="52" y="345"/>
                    </a:lnTo>
                    <a:lnTo>
                      <a:pt x="49" y="348"/>
                    </a:lnTo>
                    <a:lnTo>
                      <a:pt x="45" y="349"/>
                    </a:lnTo>
                    <a:lnTo>
                      <a:pt x="45" y="349"/>
                    </a:lnTo>
                    <a:lnTo>
                      <a:pt x="42" y="351"/>
                    </a:lnTo>
                    <a:lnTo>
                      <a:pt x="38" y="353"/>
                    </a:lnTo>
                    <a:lnTo>
                      <a:pt x="38" y="353"/>
                    </a:lnTo>
                    <a:lnTo>
                      <a:pt x="37" y="353"/>
                    </a:lnTo>
                    <a:lnTo>
                      <a:pt x="36" y="352"/>
                    </a:lnTo>
                    <a:lnTo>
                      <a:pt x="36" y="352"/>
                    </a:lnTo>
                    <a:lnTo>
                      <a:pt x="36" y="352"/>
                    </a:lnTo>
                    <a:lnTo>
                      <a:pt x="36" y="352"/>
                    </a:lnTo>
                    <a:lnTo>
                      <a:pt x="35" y="352"/>
                    </a:lnTo>
                    <a:lnTo>
                      <a:pt x="34" y="352"/>
                    </a:lnTo>
                    <a:lnTo>
                      <a:pt x="30" y="351"/>
                    </a:lnTo>
                    <a:lnTo>
                      <a:pt x="30" y="351"/>
                    </a:lnTo>
                    <a:lnTo>
                      <a:pt x="26" y="351"/>
                    </a:lnTo>
                    <a:lnTo>
                      <a:pt x="24" y="350"/>
                    </a:lnTo>
                    <a:lnTo>
                      <a:pt x="23" y="349"/>
                    </a:lnTo>
                    <a:lnTo>
                      <a:pt x="23" y="349"/>
                    </a:lnTo>
                    <a:lnTo>
                      <a:pt x="22" y="347"/>
                    </a:lnTo>
                    <a:lnTo>
                      <a:pt x="21" y="345"/>
                    </a:lnTo>
                    <a:lnTo>
                      <a:pt x="23" y="340"/>
                    </a:lnTo>
                    <a:lnTo>
                      <a:pt x="23" y="340"/>
                    </a:lnTo>
                    <a:lnTo>
                      <a:pt x="24" y="337"/>
                    </a:lnTo>
                    <a:lnTo>
                      <a:pt x="24" y="332"/>
                    </a:lnTo>
                    <a:lnTo>
                      <a:pt x="24" y="327"/>
                    </a:lnTo>
                    <a:lnTo>
                      <a:pt x="24" y="327"/>
                    </a:lnTo>
                    <a:lnTo>
                      <a:pt x="23" y="326"/>
                    </a:lnTo>
                    <a:lnTo>
                      <a:pt x="22" y="326"/>
                    </a:lnTo>
                    <a:lnTo>
                      <a:pt x="20" y="326"/>
                    </a:lnTo>
                    <a:lnTo>
                      <a:pt x="18" y="325"/>
                    </a:lnTo>
                    <a:lnTo>
                      <a:pt x="18" y="325"/>
                    </a:lnTo>
                    <a:lnTo>
                      <a:pt x="17" y="325"/>
                    </a:lnTo>
                    <a:lnTo>
                      <a:pt x="17" y="326"/>
                    </a:lnTo>
                    <a:lnTo>
                      <a:pt x="17" y="328"/>
                    </a:lnTo>
                    <a:lnTo>
                      <a:pt x="17" y="329"/>
                    </a:lnTo>
                    <a:lnTo>
                      <a:pt x="17" y="329"/>
                    </a:lnTo>
                    <a:lnTo>
                      <a:pt x="16" y="331"/>
                    </a:lnTo>
                    <a:lnTo>
                      <a:pt x="19" y="332"/>
                    </a:lnTo>
                    <a:lnTo>
                      <a:pt x="19" y="332"/>
                    </a:lnTo>
                    <a:lnTo>
                      <a:pt x="20" y="333"/>
                    </a:lnTo>
                    <a:lnTo>
                      <a:pt x="20" y="333"/>
                    </a:lnTo>
                    <a:lnTo>
                      <a:pt x="19" y="334"/>
                    </a:lnTo>
                    <a:lnTo>
                      <a:pt x="19" y="334"/>
                    </a:lnTo>
                    <a:lnTo>
                      <a:pt x="18" y="334"/>
                    </a:lnTo>
                    <a:lnTo>
                      <a:pt x="18" y="334"/>
                    </a:lnTo>
                    <a:lnTo>
                      <a:pt x="19" y="335"/>
                    </a:lnTo>
                    <a:lnTo>
                      <a:pt x="19" y="337"/>
                    </a:lnTo>
                    <a:lnTo>
                      <a:pt x="19" y="337"/>
                    </a:lnTo>
                    <a:lnTo>
                      <a:pt x="18" y="339"/>
                    </a:lnTo>
                    <a:lnTo>
                      <a:pt x="17" y="339"/>
                    </a:lnTo>
                    <a:lnTo>
                      <a:pt x="15" y="338"/>
                    </a:lnTo>
                    <a:lnTo>
                      <a:pt x="15" y="338"/>
                    </a:lnTo>
                    <a:lnTo>
                      <a:pt x="13" y="338"/>
                    </a:lnTo>
                    <a:lnTo>
                      <a:pt x="12" y="338"/>
                    </a:lnTo>
                    <a:lnTo>
                      <a:pt x="12" y="339"/>
                    </a:lnTo>
                    <a:lnTo>
                      <a:pt x="11" y="339"/>
                    </a:lnTo>
                    <a:lnTo>
                      <a:pt x="11" y="339"/>
                    </a:lnTo>
                    <a:lnTo>
                      <a:pt x="10" y="339"/>
                    </a:lnTo>
                    <a:lnTo>
                      <a:pt x="9" y="338"/>
                    </a:lnTo>
                    <a:lnTo>
                      <a:pt x="10" y="334"/>
                    </a:lnTo>
                    <a:lnTo>
                      <a:pt x="10" y="334"/>
                    </a:lnTo>
                    <a:lnTo>
                      <a:pt x="10" y="333"/>
                    </a:lnTo>
                    <a:lnTo>
                      <a:pt x="10" y="333"/>
                    </a:lnTo>
                    <a:lnTo>
                      <a:pt x="8" y="335"/>
                    </a:lnTo>
                    <a:lnTo>
                      <a:pt x="8" y="335"/>
                    </a:lnTo>
                    <a:lnTo>
                      <a:pt x="7" y="335"/>
                    </a:lnTo>
                    <a:lnTo>
                      <a:pt x="7" y="334"/>
                    </a:lnTo>
                    <a:lnTo>
                      <a:pt x="8" y="332"/>
                    </a:lnTo>
                    <a:lnTo>
                      <a:pt x="8" y="332"/>
                    </a:lnTo>
                    <a:lnTo>
                      <a:pt x="9" y="330"/>
                    </a:lnTo>
                    <a:lnTo>
                      <a:pt x="9" y="327"/>
                    </a:lnTo>
                    <a:lnTo>
                      <a:pt x="9" y="327"/>
                    </a:lnTo>
                    <a:lnTo>
                      <a:pt x="10" y="326"/>
                    </a:lnTo>
                    <a:lnTo>
                      <a:pt x="10" y="325"/>
                    </a:lnTo>
                    <a:lnTo>
                      <a:pt x="12" y="324"/>
                    </a:lnTo>
                    <a:lnTo>
                      <a:pt x="12" y="324"/>
                    </a:lnTo>
                    <a:lnTo>
                      <a:pt x="12" y="324"/>
                    </a:lnTo>
                    <a:lnTo>
                      <a:pt x="12" y="324"/>
                    </a:lnTo>
                    <a:lnTo>
                      <a:pt x="10" y="323"/>
                    </a:lnTo>
                    <a:lnTo>
                      <a:pt x="10" y="323"/>
                    </a:lnTo>
                    <a:lnTo>
                      <a:pt x="4" y="327"/>
                    </a:lnTo>
                    <a:lnTo>
                      <a:pt x="4" y="327"/>
                    </a:lnTo>
                    <a:lnTo>
                      <a:pt x="1" y="332"/>
                    </a:lnTo>
                    <a:lnTo>
                      <a:pt x="0" y="337"/>
                    </a:lnTo>
                    <a:lnTo>
                      <a:pt x="0" y="339"/>
                    </a:lnTo>
                    <a:lnTo>
                      <a:pt x="0" y="339"/>
                    </a:lnTo>
                    <a:lnTo>
                      <a:pt x="3" y="341"/>
                    </a:lnTo>
                    <a:lnTo>
                      <a:pt x="5" y="342"/>
                    </a:lnTo>
                    <a:lnTo>
                      <a:pt x="6" y="344"/>
                    </a:lnTo>
                    <a:lnTo>
                      <a:pt x="6" y="344"/>
                    </a:lnTo>
                    <a:lnTo>
                      <a:pt x="8" y="349"/>
                    </a:lnTo>
                    <a:lnTo>
                      <a:pt x="8" y="351"/>
                    </a:lnTo>
                    <a:lnTo>
                      <a:pt x="8" y="352"/>
                    </a:lnTo>
                    <a:lnTo>
                      <a:pt x="8" y="352"/>
                    </a:lnTo>
                    <a:lnTo>
                      <a:pt x="6" y="354"/>
                    </a:lnTo>
                    <a:lnTo>
                      <a:pt x="5" y="356"/>
                    </a:lnTo>
                    <a:lnTo>
                      <a:pt x="4" y="358"/>
                    </a:lnTo>
                    <a:lnTo>
                      <a:pt x="4" y="358"/>
                    </a:lnTo>
                    <a:lnTo>
                      <a:pt x="4" y="363"/>
                    </a:lnTo>
                    <a:lnTo>
                      <a:pt x="5" y="366"/>
                    </a:lnTo>
                    <a:lnTo>
                      <a:pt x="7" y="369"/>
                    </a:lnTo>
                    <a:lnTo>
                      <a:pt x="7" y="369"/>
                    </a:lnTo>
                    <a:lnTo>
                      <a:pt x="10" y="370"/>
                    </a:lnTo>
                    <a:lnTo>
                      <a:pt x="12" y="372"/>
                    </a:lnTo>
                    <a:lnTo>
                      <a:pt x="12" y="372"/>
                    </a:lnTo>
                    <a:lnTo>
                      <a:pt x="18" y="381"/>
                    </a:lnTo>
                    <a:lnTo>
                      <a:pt x="18" y="381"/>
                    </a:lnTo>
                    <a:lnTo>
                      <a:pt x="19" y="382"/>
                    </a:lnTo>
                    <a:lnTo>
                      <a:pt x="21" y="383"/>
                    </a:lnTo>
                    <a:lnTo>
                      <a:pt x="23" y="383"/>
                    </a:lnTo>
                    <a:lnTo>
                      <a:pt x="25" y="383"/>
                    </a:lnTo>
                    <a:lnTo>
                      <a:pt x="25" y="383"/>
                    </a:lnTo>
                    <a:lnTo>
                      <a:pt x="26" y="384"/>
                    </a:lnTo>
                    <a:lnTo>
                      <a:pt x="27" y="386"/>
                    </a:lnTo>
                    <a:lnTo>
                      <a:pt x="28" y="389"/>
                    </a:lnTo>
                    <a:lnTo>
                      <a:pt x="28" y="391"/>
                    </a:lnTo>
                    <a:lnTo>
                      <a:pt x="28" y="391"/>
                    </a:lnTo>
                    <a:lnTo>
                      <a:pt x="27" y="397"/>
                    </a:lnTo>
                    <a:lnTo>
                      <a:pt x="27" y="401"/>
                    </a:lnTo>
                    <a:lnTo>
                      <a:pt x="28" y="402"/>
                    </a:lnTo>
                    <a:lnTo>
                      <a:pt x="30" y="402"/>
                    </a:lnTo>
                    <a:lnTo>
                      <a:pt x="30" y="402"/>
                    </a:lnTo>
                    <a:lnTo>
                      <a:pt x="39" y="403"/>
                    </a:lnTo>
                    <a:lnTo>
                      <a:pt x="45" y="404"/>
                    </a:lnTo>
                    <a:lnTo>
                      <a:pt x="45" y="404"/>
                    </a:lnTo>
                    <a:lnTo>
                      <a:pt x="48" y="405"/>
                    </a:lnTo>
                    <a:lnTo>
                      <a:pt x="49" y="406"/>
                    </a:lnTo>
                    <a:lnTo>
                      <a:pt x="51" y="406"/>
                    </a:lnTo>
                    <a:lnTo>
                      <a:pt x="51" y="406"/>
                    </a:lnTo>
                    <a:lnTo>
                      <a:pt x="57" y="406"/>
                    </a:lnTo>
                    <a:lnTo>
                      <a:pt x="63" y="406"/>
                    </a:lnTo>
                    <a:lnTo>
                      <a:pt x="63" y="406"/>
                    </a:lnTo>
                    <a:lnTo>
                      <a:pt x="70" y="409"/>
                    </a:lnTo>
                    <a:lnTo>
                      <a:pt x="70" y="409"/>
                    </a:lnTo>
                    <a:lnTo>
                      <a:pt x="75" y="411"/>
                    </a:lnTo>
                    <a:lnTo>
                      <a:pt x="80" y="413"/>
                    </a:lnTo>
                    <a:lnTo>
                      <a:pt x="80" y="413"/>
                    </a:lnTo>
                    <a:lnTo>
                      <a:pt x="85" y="416"/>
                    </a:lnTo>
                    <a:lnTo>
                      <a:pt x="88" y="417"/>
                    </a:lnTo>
                    <a:lnTo>
                      <a:pt x="90" y="417"/>
                    </a:lnTo>
                    <a:lnTo>
                      <a:pt x="90" y="417"/>
                    </a:lnTo>
                    <a:lnTo>
                      <a:pt x="93" y="415"/>
                    </a:lnTo>
                    <a:lnTo>
                      <a:pt x="94" y="414"/>
                    </a:lnTo>
                    <a:lnTo>
                      <a:pt x="96" y="413"/>
                    </a:lnTo>
                    <a:lnTo>
                      <a:pt x="96" y="413"/>
                    </a:lnTo>
                    <a:lnTo>
                      <a:pt x="101" y="415"/>
                    </a:lnTo>
                    <a:lnTo>
                      <a:pt x="103" y="415"/>
                    </a:lnTo>
                    <a:lnTo>
                      <a:pt x="103" y="414"/>
                    </a:lnTo>
                    <a:lnTo>
                      <a:pt x="103" y="414"/>
                    </a:lnTo>
                    <a:lnTo>
                      <a:pt x="103" y="412"/>
                    </a:lnTo>
                    <a:lnTo>
                      <a:pt x="103" y="411"/>
                    </a:lnTo>
                    <a:lnTo>
                      <a:pt x="105" y="412"/>
                    </a:lnTo>
                    <a:lnTo>
                      <a:pt x="105" y="412"/>
                    </a:lnTo>
                    <a:lnTo>
                      <a:pt x="113" y="414"/>
                    </a:lnTo>
                    <a:lnTo>
                      <a:pt x="113" y="414"/>
                    </a:lnTo>
                    <a:lnTo>
                      <a:pt x="114" y="412"/>
                    </a:lnTo>
                    <a:lnTo>
                      <a:pt x="115" y="409"/>
                    </a:lnTo>
                    <a:lnTo>
                      <a:pt x="115" y="409"/>
                    </a:lnTo>
                    <a:lnTo>
                      <a:pt x="120" y="403"/>
                    </a:lnTo>
                    <a:lnTo>
                      <a:pt x="120" y="403"/>
                    </a:lnTo>
                    <a:lnTo>
                      <a:pt x="122" y="400"/>
                    </a:lnTo>
                    <a:lnTo>
                      <a:pt x="122" y="397"/>
                    </a:lnTo>
                    <a:lnTo>
                      <a:pt x="123" y="397"/>
                    </a:lnTo>
                    <a:lnTo>
                      <a:pt x="123" y="397"/>
                    </a:lnTo>
                    <a:lnTo>
                      <a:pt x="125" y="398"/>
                    </a:lnTo>
                    <a:lnTo>
                      <a:pt x="127" y="397"/>
                    </a:lnTo>
                    <a:lnTo>
                      <a:pt x="127" y="397"/>
                    </a:lnTo>
                    <a:lnTo>
                      <a:pt x="128" y="395"/>
                    </a:lnTo>
                    <a:lnTo>
                      <a:pt x="129" y="392"/>
                    </a:lnTo>
                    <a:lnTo>
                      <a:pt x="129" y="388"/>
                    </a:lnTo>
                    <a:lnTo>
                      <a:pt x="129" y="388"/>
                    </a:lnTo>
                    <a:lnTo>
                      <a:pt x="135" y="388"/>
                    </a:lnTo>
                    <a:lnTo>
                      <a:pt x="142" y="387"/>
                    </a:lnTo>
                    <a:lnTo>
                      <a:pt x="142" y="387"/>
                    </a:lnTo>
                    <a:lnTo>
                      <a:pt x="144" y="388"/>
                    </a:lnTo>
                    <a:lnTo>
                      <a:pt x="144" y="390"/>
                    </a:lnTo>
                    <a:lnTo>
                      <a:pt x="145" y="394"/>
                    </a:lnTo>
                    <a:lnTo>
                      <a:pt x="145" y="394"/>
                    </a:lnTo>
                    <a:lnTo>
                      <a:pt x="146" y="395"/>
                    </a:lnTo>
                    <a:lnTo>
                      <a:pt x="147" y="395"/>
                    </a:lnTo>
                    <a:lnTo>
                      <a:pt x="151" y="394"/>
                    </a:lnTo>
                    <a:lnTo>
                      <a:pt x="157" y="390"/>
                    </a:lnTo>
                    <a:lnTo>
                      <a:pt x="157" y="390"/>
                    </a:lnTo>
                    <a:lnTo>
                      <a:pt x="158" y="389"/>
                    </a:lnTo>
                    <a:lnTo>
                      <a:pt x="158" y="387"/>
                    </a:lnTo>
                    <a:lnTo>
                      <a:pt x="158" y="385"/>
                    </a:lnTo>
                    <a:lnTo>
                      <a:pt x="158" y="383"/>
                    </a:lnTo>
                    <a:lnTo>
                      <a:pt x="158" y="383"/>
                    </a:lnTo>
                    <a:lnTo>
                      <a:pt x="160" y="381"/>
                    </a:lnTo>
                    <a:lnTo>
                      <a:pt x="163" y="379"/>
                    </a:lnTo>
                    <a:lnTo>
                      <a:pt x="163" y="379"/>
                    </a:lnTo>
                    <a:lnTo>
                      <a:pt x="163" y="379"/>
                    </a:lnTo>
                    <a:lnTo>
                      <a:pt x="163" y="377"/>
                    </a:lnTo>
                    <a:lnTo>
                      <a:pt x="163" y="372"/>
                    </a:lnTo>
                    <a:lnTo>
                      <a:pt x="163" y="372"/>
                    </a:lnTo>
                    <a:lnTo>
                      <a:pt x="164" y="364"/>
                    </a:lnTo>
                    <a:lnTo>
                      <a:pt x="166" y="357"/>
                    </a:lnTo>
                    <a:lnTo>
                      <a:pt x="166" y="357"/>
                    </a:lnTo>
                    <a:lnTo>
                      <a:pt x="168" y="353"/>
                    </a:lnTo>
                    <a:lnTo>
                      <a:pt x="170" y="350"/>
                    </a:lnTo>
                    <a:lnTo>
                      <a:pt x="170" y="350"/>
                    </a:lnTo>
                    <a:lnTo>
                      <a:pt x="172" y="348"/>
                    </a:lnTo>
                    <a:lnTo>
                      <a:pt x="173" y="345"/>
                    </a:lnTo>
                    <a:lnTo>
                      <a:pt x="174" y="342"/>
                    </a:lnTo>
                    <a:lnTo>
                      <a:pt x="176" y="340"/>
                    </a:lnTo>
                    <a:lnTo>
                      <a:pt x="176" y="340"/>
                    </a:lnTo>
                    <a:lnTo>
                      <a:pt x="177" y="340"/>
                    </a:lnTo>
                    <a:lnTo>
                      <a:pt x="178" y="342"/>
                    </a:lnTo>
                    <a:lnTo>
                      <a:pt x="180" y="347"/>
                    </a:lnTo>
                    <a:lnTo>
                      <a:pt x="180" y="347"/>
                    </a:lnTo>
                    <a:lnTo>
                      <a:pt x="181" y="348"/>
                    </a:lnTo>
                    <a:lnTo>
                      <a:pt x="182" y="348"/>
                    </a:lnTo>
                    <a:lnTo>
                      <a:pt x="184" y="348"/>
                    </a:lnTo>
                    <a:lnTo>
                      <a:pt x="184" y="348"/>
                    </a:lnTo>
                    <a:lnTo>
                      <a:pt x="185" y="348"/>
                    </a:lnTo>
                    <a:lnTo>
                      <a:pt x="186" y="350"/>
                    </a:lnTo>
                    <a:lnTo>
                      <a:pt x="188" y="353"/>
                    </a:lnTo>
                    <a:lnTo>
                      <a:pt x="188" y="353"/>
                    </a:lnTo>
                    <a:lnTo>
                      <a:pt x="189" y="354"/>
                    </a:lnTo>
                    <a:lnTo>
                      <a:pt x="192" y="354"/>
                    </a:lnTo>
                    <a:lnTo>
                      <a:pt x="197" y="353"/>
                    </a:lnTo>
                    <a:lnTo>
                      <a:pt x="197" y="353"/>
                    </a:lnTo>
                    <a:lnTo>
                      <a:pt x="198" y="352"/>
                    </a:lnTo>
                    <a:lnTo>
                      <a:pt x="199" y="350"/>
                    </a:lnTo>
                    <a:lnTo>
                      <a:pt x="199" y="347"/>
                    </a:lnTo>
                    <a:lnTo>
                      <a:pt x="200" y="344"/>
                    </a:lnTo>
                    <a:lnTo>
                      <a:pt x="200" y="344"/>
                    </a:lnTo>
                    <a:lnTo>
                      <a:pt x="204" y="338"/>
                    </a:lnTo>
                    <a:lnTo>
                      <a:pt x="204" y="338"/>
                    </a:lnTo>
                    <a:lnTo>
                      <a:pt x="206" y="335"/>
                    </a:lnTo>
                    <a:lnTo>
                      <a:pt x="210" y="335"/>
                    </a:lnTo>
                    <a:lnTo>
                      <a:pt x="210" y="335"/>
                    </a:lnTo>
                    <a:lnTo>
                      <a:pt x="211" y="335"/>
                    </a:lnTo>
                    <a:lnTo>
                      <a:pt x="212" y="334"/>
                    </a:lnTo>
                    <a:lnTo>
                      <a:pt x="212" y="334"/>
                    </a:lnTo>
                    <a:lnTo>
                      <a:pt x="213" y="334"/>
                    </a:lnTo>
                    <a:lnTo>
                      <a:pt x="214" y="334"/>
                    </a:lnTo>
                    <a:lnTo>
                      <a:pt x="218" y="337"/>
                    </a:lnTo>
                    <a:lnTo>
                      <a:pt x="218" y="337"/>
                    </a:lnTo>
                    <a:lnTo>
                      <a:pt x="220" y="337"/>
                    </a:lnTo>
                    <a:lnTo>
                      <a:pt x="221" y="334"/>
                    </a:lnTo>
                    <a:lnTo>
                      <a:pt x="223" y="331"/>
                    </a:lnTo>
                    <a:lnTo>
                      <a:pt x="223" y="331"/>
                    </a:lnTo>
                    <a:lnTo>
                      <a:pt x="226" y="333"/>
                    </a:lnTo>
                    <a:lnTo>
                      <a:pt x="231" y="335"/>
                    </a:lnTo>
                    <a:lnTo>
                      <a:pt x="231" y="335"/>
                    </a:lnTo>
                    <a:lnTo>
                      <a:pt x="232" y="335"/>
                    </a:lnTo>
                    <a:lnTo>
                      <a:pt x="232" y="334"/>
                    </a:lnTo>
                    <a:lnTo>
                      <a:pt x="232" y="332"/>
                    </a:lnTo>
                    <a:lnTo>
                      <a:pt x="232" y="330"/>
                    </a:lnTo>
                    <a:lnTo>
                      <a:pt x="232" y="330"/>
                    </a:lnTo>
                    <a:lnTo>
                      <a:pt x="233" y="328"/>
                    </a:lnTo>
                    <a:lnTo>
                      <a:pt x="231" y="327"/>
                    </a:lnTo>
                    <a:lnTo>
                      <a:pt x="231" y="327"/>
                    </a:lnTo>
                    <a:lnTo>
                      <a:pt x="231" y="326"/>
                    </a:lnTo>
                    <a:lnTo>
                      <a:pt x="231" y="325"/>
                    </a:lnTo>
                    <a:lnTo>
                      <a:pt x="233" y="322"/>
                    </a:lnTo>
                    <a:lnTo>
                      <a:pt x="233" y="322"/>
                    </a:lnTo>
                    <a:lnTo>
                      <a:pt x="233" y="321"/>
                    </a:lnTo>
                    <a:lnTo>
                      <a:pt x="233" y="321"/>
                    </a:lnTo>
                    <a:lnTo>
                      <a:pt x="233" y="320"/>
                    </a:lnTo>
                    <a:lnTo>
                      <a:pt x="233" y="320"/>
                    </a:lnTo>
                    <a:lnTo>
                      <a:pt x="233" y="317"/>
                    </a:lnTo>
                    <a:lnTo>
                      <a:pt x="234" y="313"/>
                    </a:lnTo>
                    <a:lnTo>
                      <a:pt x="234" y="313"/>
                    </a:lnTo>
                    <a:lnTo>
                      <a:pt x="234" y="312"/>
                    </a:lnTo>
                    <a:lnTo>
                      <a:pt x="235" y="313"/>
                    </a:lnTo>
                    <a:lnTo>
                      <a:pt x="237" y="315"/>
                    </a:lnTo>
                    <a:lnTo>
                      <a:pt x="237" y="315"/>
                    </a:lnTo>
                    <a:lnTo>
                      <a:pt x="240" y="317"/>
                    </a:lnTo>
                    <a:lnTo>
                      <a:pt x="243" y="316"/>
                    </a:lnTo>
                    <a:lnTo>
                      <a:pt x="243" y="316"/>
                    </a:lnTo>
                    <a:lnTo>
                      <a:pt x="244" y="315"/>
                    </a:lnTo>
                    <a:lnTo>
                      <a:pt x="244" y="316"/>
                    </a:lnTo>
                    <a:lnTo>
                      <a:pt x="245" y="318"/>
                    </a:lnTo>
                    <a:lnTo>
                      <a:pt x="245" y="318"/>
                    </a:lnTo>
                    <a:lnTo>
                      <a:pt x="245" y="319"/>
                    </a:lnTo>
                    <a:lnTo>
                      <a:pt x="246" y="319"/>
                    </a:lnTo>
                    <a:lnTo>
                      <a:pt x="249" y="318"/>
                    </a:lnTo>
                    <a:lnTo>
                      <a:pt x="249" y="318"/>
                    </a:lnTo>
                    <a:lnTo>
                      <a:pt x="251" y="319"/>
                    </a:lnTo>
                    <a:lnTo>
                      <a:pt x="252" y="319"/>
                    </a:lnTo>
                    <a:lnTo>
                      <a:pt x="254" y="321"/>
                    </a:lnTo>
                    <a:lnTo>
                      <a:pt x="254" y="321"/>
                    </a:lnTo>
                    <a:lnTo>
                      <a:pt x="254" y="321"/>
                    </a:lnTo>
                    <a:lnTo>
                      <a:pt x="254" y="320"/>
                    </a:lnTo>
                    <a:lnTo>
                      <a:pt x="254" y="316"/>
                    </a:lnTo>
                    <a:lnTo>
                      <a:pt x="254" y="316"/>
                    </a:lnTo>
                    <a:lnTo>
                      <a:pt x="255" y="312"/>
                    </a:lnTo>
                    <a:lnTo>
                      <a:pt x="256" y="310"/>
                    </a:lnTo>
                    <a:lnTo>
                      <a:pt x="256" y="310"/>
                    </a:lnTo>
                    <a:lnTo>
                      <a:pt x="257" y="308"/>
                    </a:lnTo>
                    <a:lnTo>
                      <a:pt x="256" y="306"/>
                    </a:lnTo>
                    <a:lnTo>
                      <a:pt x="254" y="300"/>
                    </a:lnTo>
                    <a:lnTo>
                      <a:pt x="254" y="300"/>
                    </a:lnTo>
                    <a:lnTo>
                      <a:pt x="250" y="289"/>
                    </a:lnTo>
                    <a:lnTo>
                      <a:pt x="250" y="289"/>
                    </a:lnTo>
                    <a:lnTo>
                      <a:pt x="248" y="283"/>
                    </a:lnTo>
                    <a:lnTo>
                      <a:pt x="246" y="279"/>
                    </a:lnTo>
                    <a:lnTo>
                      <a:pt x="244" y="277"/>
                    </a:lnTo>
                    <a:lnTo>
                      <a:pt x="244" y="277"/>
                    </a:lnTo>
                    <a:lnTo>
                      <a:pt x="243" y="276"/>
                    </a:lnTo>
                    <a:lnTo>
                      <a:pt x="242" y="275"/>
                    </a:lnTo>
                    <a:lnTo>
                      <a:pt x="245" y="271"/>
                    </a:lnTo>
                    <a:lnTo>
                      <a:pt x="245" y="271"/>
                    </a:lnTo>
                    <a:lnTo>
                      <a:pt x="246" y="268"/>
                    </a:lnTo>
                    <a:lnTo>
                      <a:pt x="246" y="266"/>
                    </a:lnTo>
                    <a:lnTo>
                      <a:pt x="247" y="262"/>
                    </a:lnTo>
                    <a:lnTo>
                      <a:pt x="247" y="262"/>
                    </a:lnTo>
                    <a:lnTo>
                      <a:pt x="249" y="262"/>
                    </a:lnTo>
                    <a:lnTo>
                      <a:pt x="252" y="262"/>
                    </a:lnTo>
                    <a:lnTo>
                      <a:pt x="252" y="262"/>
                    </a:lnTo>
                    <a:lnTo>
                      <a:pt x="254" y="262"/>
                    </a:lnTo>
                    <a:lnTo>
                      <a:pt x="254" y="261"/>
                    </a:lnTo>
                    <a:lnTo>
                      <a:pt x="255" y="260"/>
                    </a:lnTo>
                    <a:lnTo>
                      <a:pt x="255" y="260"/>
                    </a:lnTo>
                    <a:lnTo>
                      <a:pt x="256" y="260"/>
                    </a:lnTo>
                    <a:lnTo>
                      <a:pt x="256" y="260"/>
                    </a:lnTo>
                    <a:lnTo>
                      <a:pt x="257" y="261"/>
                    </a:lnTo>
                    <a:lnTo>
                      <a:pt x="257" y="261"/>
                    </a:lnTo>
                    <a:lnTo>
                      <a:pt x="259" y="261"/>
                    </a:lnTo>
                    <a:lnTo>
                      <a:pt x="260" y="260"/>
                    </a:lnTo>
                    <a:lnTo>
                      <a:pt x="261" y="261"/>
                    </a:lnTo>
                    <a:lnTo>
                      <a:pt x="261" y="261"/>
                    </a:lnTo>
                    <a:lnTo>
                      <a:pt x="263" y="263"/>
                    </a:lnTo>
                    <a:lnTo>
                      <a:pt x="265" y="265"/>
                    </a:lnTo>
                    <a:lnTo>
                      <a:pt x="265" y="265"/>
                    </a:lnTo>
                    <a:lnTo>
                      <a:pt x="265" y="266"/>
                    </a:lnTo>
                    <a:lnTo>
                      <a:pt x="266" y="266"/>
                    </a:lnTo>
                    <a:lnTo>
                      <a:pt x="267" y="267"/>
                    </a:lnTo>
                    <a:lnTo>
                      <a:pt x="267" y="267"/>
                    </a:lnTo>
                    <a:lnTo>
                      <a:pt x="269" y="269"/>
                    </a:lnTo>
                    <a:lnTo>
                      <a:pt x="269" y="269"/>
                    </a:lnTo>
                    <a:lnTo>
                      <a:pt x="270" y="269"/>
                    </a:lnTo>
                    <a:lnTo>
                      <a:pt x="270" y="269"/>
                    </a:lnTo>
                    <a:lnTo>
                      <a:pt x="270" y="267"/>
                    </a:lnTo>
                    <a:lnTo>
                      <a:pt x="270" y="267"/>
                    </a:lnTo>
                    <a:lnTo>
                      <a:pt x="277" y="269"/>
                    </a:lnTo>
                    <a:lnTo>
                      <a:pt x="286" y="274"/>
                    </a:lnTo>
                    <a:lnTo>
                      <a:pt x="286" y="274"/>
                    </a:lnTo>
                    <a:lnTo>
                      <a:pt x="291" y="277"/>
                    </a:lnTo>
                    <a:lnTo>
                      <a:pt x="294" y="279"/>
                    </a:lnTo>
                    <a:lnTo>
                      <a:pt x="294" y="279"/>
                    </a:lnTo>
                    <a:lnTo>
                      <a:pt x="294" y="279"/>
                    </a:lnTo>
                    <a:lnTo>
                      <a:pt x="295" y="276"/>
                    </a:lnTo>
                    <a:lnTo>
                      <a:pt x="297" y="273"/>
                    </a:lnTo>
                    <a:lnTo>
                      <a:pt x="301" y="265"/>
                    </a:lnTo>
                    <a:lnTo>
                      <a:pt x="301" y="265"/>
                    </a:lnTo>
                    <a:lnTo>
                      <a:pt x="306" y="258"/>
                    </a:lnTo>
                    <a:lnTo>
                      <a:pt x="310" y="251"/>
                    </a:lnTo>
                    <a:lnTo>
                      <a:pt x="310" y="251"/>
                    </a:lnTo>
                    <a:lnTo>
                      <a:pt x="311" y="248"/>
                    </a:lnTo>
                    <a:lnTo>
                      <a:pt x="310" y="243"/>
                    </a:lnTo>
                    <a:lnTo>
                      <a:pt x="310" y="237"/>
                    </a:lnTo>
                    <a:lnTo>
                      <a:pt x="310" y="233"/>
                    </a:lnTo>
                    <a:lnTo>
                      <a:pt x="310" y="233"/>
                    </a:lnTo>
                    <a:lnTo>
                      <a:pt x="311" y="231"/>
                    </a:lnTo>
                    <a:lnTo>
                      <a:pt x="312" y="230"/>
                    </a:lnTo>
                    <a:lnTo>
                      <a:pt x="316" y="228"/>
                    </a:lnTo>
                    <a:lnTo>
                      <a:pt x="316" y="228"/>
                    </a:lnTo>
                    <a:lnTo>
                      <a:pt x="323" y="225"/>
                    </a:lnTo>
                    <a:lnTo>
                      <a:pt x="327" y="222"/>
                    </a:lnTo>
                    <a:lnTo>
                      <a:pt x="327" y="222"/>
                    </a:lnTo>
                    <a:lnTo>
                      <a:pt x="334" y="223"/>
                    </a:lnTo>
                    <a:lnTo>
                      <a:pt x="344" y="227"/>
                    </a:lnTo>
                    <a:lnTo>
                      <a:pt x="344" y="227"/>
                    </a:lnTo>
                    <a:lnTo>
                      <a:pt x="349" y="229"/>
                    </a:lnTo>
                    <a:lnTo>
                      <a:pt x="353" y="229"/>
                    </a:lnTo>
                    <a:lnTo>
                      <a:pt x="361" y="230"/>
                    </a:lnTo>
                    <a:lnTo>
                      <a:pt x="361" y="230"/>
                    </a:lnTo>
                    <a:lnTo>
                      <a:pt x="364" y="231"/>
                    </a:lnTo>
                    <a:lnTo>
                      <a:pt x="368" y="234"/>
                    </a:lnTo>
                    <a:lnTo>
                      <a:pt x="374" y="239"/>
                    </a:lnTo>
                    <a:lnTo>
                      <a:pt x="374" y="239"/>
                    </a:lnTo>
                    <a:lnTo>
                      <a:pt x="374" y="239"/>
                    </a:lnTo>
                    <a:lnTo>
                      <a:pt x="375" y="238"/>
                    </a:lnTo>
                    <a:lnTo>
                      <a:pt x="377" y="233"/>
                    </a:lnTo>
                    <a:lnTo>
                      <a:pt x="379" y="228"/>
                    </a:lnTo>
                    <a:lnTo>
                      <a:pt x="382" y="224"/>
                    </a:lnTo>
                    <a:lnTo>
                      <a:pt x="382" y="224"/>
                    </a:lnTo>
                    <a:lnTo>
                      <a:pt x="384" y="224"/>
                    </a:lnTo>
                    <a:lnTo>
                      <a:pt x="387" y="225"/>
                    </a:lnTo>
                    <a:lnTo>
                      <a:pt x="390" y="227"/>
                    </a:lnTo>
                    <a:lnTo>
                      <a:pt x="394" y="227"/>
                    </a:lnTo>
                    <a:lnTo>
                      <a:pt x="394" y="227"/>
                    </a:lnTo>
                    <a:lnTo>
                      <a:pt x="397" y="227"/>
                    </a:lnTo>
                    <a:lnTo>
                      <a:pt x="400" y="225"/>
                    </a:lnTo>
                    <a:lnTo>
                      <a:pt x="402" y="223"/>
                    </a:lnTo>
                    <a:lnTo>
                      <a:pt x="404" y="221"/>
                    </a:lnTo>
                    <a:lnTo>
                      <a:pt x="404" y="221"/>
                    </a:lnTo>
                    <a:lnTo>
                      <a:pt x="406" y="221"/>
                    </a:lnTo>
                    <a:lnTo>
                      <a:pt x="408" y="221"/>
                    </a:lnTo>
                    <a:lnTo>
                      <a:pt x="412" y="224"/>
                    </a:lnTo>
                    <a:lnTo>
                      <a:pt x="412" y="224"/>
                    </a:lnTo>
                    <a:lnTo>
                      <a:pt x="413" y="224"/>
                    </a:lnTo>
                    <a:lnTo>
                      <a:pt x="414" y="224"/>
                    </a:lnTo>
                    <a:lnTo>
                      <a:pt x="418" y="222"/>
                    </a:lnTo>
                    <a:lnTo>
                      <a:pt x="421" y="220"/>
                    </a:lnTo>
                    <a:lnTo>
                      <a:pt x="424" y="219"/>
                    </a:lnTo>
                    <a:lnTo>
                      <a:pt x="424" y="219"/>
                    </a:lnTo>
                    <a:lnTo>
                      <a:pt x="425" y="219"/>
                    </a:lnTo>
                    <a:lnTo>
                      <a:pt x="426" y="221"/>
                    </a:lnTo>
                    <a:lnTo>
                      <a:pt x="426" y="223"/>
                    </a:lnTo>
                    <a:lnTo>
                      <a:pt x="427" y="226"/>
                    </a:lnTo>
                    <a:lnTo>
                      <a:pt x="427" y="226"/>
                    </a:lnTo>
                    <a:lnTo>
                      <a:pt x="428" y="227"/>
                    </a:lnTo>
                    <a:lnTo>
                      <a:pt x="430" y="226"/>
                    </a:lnTo>
                    <a:lnTo>
                      <a:pt x="435" y="222"/>
                    </a:lnTo>
                    <a:lnTo>
                      <a:pt x="435" y="222"/>
                    </a:lnTo>
                    <a:lnTo>
                      <a:pt x="438" y="221"/>
                    </a:lnTo>
                    <a:lnTo>
                      <a:pt x="441" y="221"/>
                    </a:lnTo>
                    <a:lnTo>
                      <a:pt x="444" y="221"/>
                    </a:lnTo>
                    <a:lnTo>
                      <a:pt x="446" y="220"/>
                    </a:lnTo>
                    <a:lnTo>
                      <a:pt x="446" y="220"/>
                    </a:lnTo>
                    <a:lnTo>
                      <a:pt x="448" y="219"/>
                    </a:lnTo>
                    <a:lnTo>
                      <a:pt x="449" y="219"/>
                    </a:lnTo>
                    <a:lnTo>
                      <a:pt x="453" y="221"/>
                    </a:lnTo>
                    <a:lnTo>
                      <a:pt x="453" y="221"/>
                    </a:lnTo>
                    <a:lnTo>
                      <a:pt x="455" y="222"/>
                    </a:lnTo>
                    <a:lnTo>
                      <a:pt x="456" y="221"/>
                    </a:lnTo>
                    <a:lnTo>
                      <a:pt x="458" y="219"/>
                    </a:lnTo>
                    <a:lnTo>
                      <a:pt x="459" y="218"/>
                    </a:lnTo>
                    <a:lnTo>
                      <a:pt x="459" y="218"/>
                    </a:lnTo>
                    <a:lnTo>
                      <a:pt x="461" y="217"/>
                    </a:lnTo>
                    <a:lnTo>
                      <a:pt x="463" y="218"/>
                    </a:lnTo>
                    <a:lnTo>
                      <a:pt x="468" y="222"/>
                    </a:lnTo>
                    <a:lnTo>
                      <a:pt x="468" y="222"/>
                    </a:lnTo>
                    <a:lnTo>
                      <a:pt x="469" y="223"/>
                    </a:lnTo>
                    <a:lnTo>
                      <a:pt x="471" y="222"/>
                    </a:lnTo>
                    <a:lnTo>
                      <a:pt x="474" y="215"/>
                    </a:lnTo>
                    <a:lnTo>
                      <a:pt x="474" y="215"/>
                    </a:lnTo>
                    <a:lnTo>
                      <a:pt x="475" y="211"/>
                    </a:lnTo>
                    <a:lnTo>
                      <a:pt x="476" y="206"/>
                    </a:lnTo>
                    <a:lnTo>
                      <a:pt x="477" y="203"/>
                    </a:lnTo>
                    <a:lnTo>
                      <a:pt x="477" y="202"/>
                    </a:lnTo>
                    <a:lnTo>
                      <a:pt x="478" y="202"/>
                    </a:lnTo>
                    <a:lnTo>
                      <a:pt x="478" y="202"/>
                    </a:lnTo>
                    <a:lnTo>
                      <a:pt x="480" y="202"/>
                    </a:lnTo>
                    <a:lnTo>
                      <a:pt x="482" y="201"/>
                    </a:lnTo>
                    <a:lnTo>
                      <a:pt x="484" y="199"/>
                    </a:lnTo>
                    <a:lnTo>
                      <a:pt x="486" y="197"/>
                    </a:lnTo>
                    <a:lnTo>
                      <a:pt x="486" y="197"/>
                    </a:lnTo>
                    <a:lnTo>
                      <a:pt x="487" y="194"/>
                    </a:lnTo>
                    <a:lnTo>
                      <a:pt x="486" y="191"/>
                    </a:lnTo>
                    <a:lnTo>
                      <a:pt x="484" y="189"/>
                    </a:lnTo>
                    <a:lnTo>
                      <a:pt x="483" y="186"/>
                    </a:lnTo>
                    <a:lnTo>
                      <a:pt x="483" y="186"/>
                    </a:lnTo>
                    <a:lnTo>
                      <a:pt x="483" y="181"/>
                    </a:lnTo>
                    <a:lnTo>
                      <a:pt x="482" y="178"/>
                    </a:lnTo>
                    <a:lnTo>
                      <a:pt x="481" y="174"/>
                    </a:lnTo>
                    <a:lnTo>
                      <a:pt x="481" y="174"/>
                    </a:lnTo>
                    <a:lnTo>
                      <a:pt x="478" y="171"/>
                    </a:lnTo>
                    <a:lnTo>
                      <a:pt x="476" y="170"/>
                    </a:lnTo>
                    <a:lnTo>
                      <a:pt x="471" y="169"/>
                    </a:lnTo>
                    <a:lnTo>
                      <a:pt x="471" y="169"/>
                    </a:lnTo>
                    <a:lnTo>
                      <a:pt x="470" y="168"/>
                    </a:lnTo>
                    <a:lnTo>
                      <a:pt x="470" y="167"/>
                    </a:lnTo>
                    <a:lnTo>
                      <a:pt x="470" y="164"/>
                    </a:lnTo>
                    <a:lnTo>
                      <a:pt x="472" y="158"/>
                    </a:lnTo>
                    <a:lnTo>
                      <a:pt x="472" y="158"/>
                    </a:lnTo>
                    <a:lnTo>
                      <a:pt x="472" y="156"/>
                    </a:lnTo>
                    <a:lnTo>
                      <a:pt x="471" y="155"/>
                    </a:lnTo>
                    <a:lnTo>
                      <a:pt x="467" y="154"/>
                    </a:lnTo>
                    <a:lnTo>
                      <a:pt x="461" y="153"/>
                    </a:lnTo>
                    <a:lnTo>
                      <a:pt x="459" y="152"/>
                    </a:lnTo>
                    <a:lnTo>
                      <a:pt x="459" y="152"/>
                    </a:lnTo>
                    <a:lnTo>
                      <a:pt x="459" y="148"/>
                    </a:lnTo>
                    <a:lnTo>
                      <a:pt x="460" y="142"/>
                    </a:lnTo>
                    <a:lnTo>
                      <a:pt x="460" y="142"/>
                    </a:lnTo>
                    <a:lnTo>
                      <a:pt x="459" y="140"/>
                    </a:lnTo>
                    <a:lnTo>
                      <a:pt x="457" y="139"/>
                    </a:lnTo>
                    <a:lnTo>
                      <a:pt x="453" y="136"/>
                    </a:lnTo>
                    <a:lnTo>
                      <a:pt x="453" y="136"/>
                    </a:lnTo>
                    <a:lnTo>
                      <a:pt x="452" y="133"/>
                    </a:lnTo>
                    <a:lnTo>
                      <a:pt x="452" y="128"/>
                    </a:lnTo>
                    <a:lnTo>
                      <a:pt x="453" y="117"/>
                    </a:lnTo>
                    <a:lnTo>
                      <a:pt x="453" y="117"/>
                    </a:lnTo>
                    <a:lnTo>
                      <a:pt x="455" y="111"/>
                    </a:lnTo>
                    <a:lnTo>
                      <a:pt x="457" y="108"/>
                    </a:lnTo>
                    <a:lnTo>
                      <a:pt x="460" y="106"/>
                    </a:lnTo>
                    <a:lnTo>
                      <a:pt x="463" y="105"/>
                    </a:lnTo>
                    <a:lnTo>
                      <a:pt x="463" y="105"/>
                    </a:lnTo>
                    <a:lnTo>
                      <a:pt x="465" y="104"/>
                    </a:lnTo>
                    <a:lnTo>
                      <a:pt x="463" y="102"/>
                    </a:lnTo>
                    <a:lnTo>
                      <a:pt x="461" y="100"/>
                    </a:lnTo>
                    <a:lnTo>
                      <a:pt x="459" y="97"/>
                    </a:lnTo>
                    <a:lnTo>
                      <a:pt x="459" y="97"/>
                    </a:lnTo>
                    <a:lnTo>
                      <a:pt x="459" y="95"/>
                    </a:lnTo>
                    <a:lnTo>
                      <a:pt x="459" y="95"/>
                    </a:lnTo>
                    <a:lnTo>
                      <a:pt x="459" y="95"/>
                    </a:lnTo>
                    <a:lnTo>
                      <a:pt x="455" y="97"/>
                    </a:lnTo>
                    <a:lnTo>
                      <a:pt x="452" y="98"/>
                    </a:lnTo>
                    <a:lnTo>
                      <a:pt x="452" y="9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74" name="フリーフォーム 73">
                <a:extLst>
                  <a:ext uri="{FF2B5EF4-FFF2-40B4-BE49-F238E27FC236}">
                    <a16:creationId xmlns:a16="http://schemas.microsoft.com/office/drawing/2014/main" id="{00000000-0008-0000-0000-000096050000}"/>
                  </a:ext>
                </a:extLst>
              </p:cNvPr>
              <p:cNvSpPr>
                <a:spLocks/>
              </p:cNvSpPr>
              <p:nvPr/>
            </p:nvSpPr>
            <p:spPr bwMode="auto">
              <a:xfrm>
                <a:off x="320" y="576"/>
                <a:ext cx="44" cy="72"/>
              </a:xfrm>
              <a:custGeom>
                <a:avLst/>
                <a:gdLst>
                  <a:gd name="T0" fmla="*/ 374 w 394"/>
                  <a:gd name="T1" fmla="*/ 1 h 647"/>
                  <a:gd name="T2" fmla="*/ 346 w 394"/>
                  <a:gd name="T3" fmla="*/ 7 h 647"/>
                  <a:gd name="T4" fmla="*/ 316 w 394"/>
                  <a:gd name="T5" fmla="*/ 14 h 647"/>
                  <a:gd name="T6" fmla="*/ 289 w 394"/>
                  <a:gd name="T7" fmla="*/ 34 h 647"/>
                  <a:gd name="T8" fmla="*/ 260 w 394"/>
                  <a:gd name="T9" fmla="*/ 49 h 647"/>
                  <a:gd name="T10" fmla="*/ 231 w 394"/>
                  <a:gd name="T11" fmla="*/ 54 h 647"/>
                  <a:gd name="T12" fmla="*/ 199 w 394"/>
                  <a:gd name="T13" fmla="*/ 64 h 647"/>
                  <a:gd name="T14" fmla="*/ 179 w 394"/>
                  <a:gd name="T15" fmla="*/ 78 h 647"/>
                  <a:gd name="T16" fmla="*/ 172 w 394"/>
                  <a:gd name="T17" fmla="*/ 89 h 647"/>
                  <a:gd name="T18" fmla="*/ 165 w 394"/>
                  <a:gd name="T19" fmla="*/ 124 h 647"/>
                  <a:gd name="T20" fmla="*/ 155 w 394"/>
                  <a:gd name="T21" fmla="*/ 143 h 647"/>
                  <a:gd name="T22" fmla="*/ 161 w 394"/>
                  <a:gd name="T23" fmla="*/ 171 h 647"/>
                  <a:gd name="T24" fmla="*/ 171 w 394"/>
                  <a:gd name="T25" fmla="*/ 213 h 647"/>
                  <a:gd name="T26" fmla="*/ 185 w 394"/>
                  <a:gd name="T27" fmla="*/ 239 h 647"/>
                  <a:gd name="T28" fmla="*/ 184 w 394"/>
                  <a:gd name="T29" fmla="*/ 273 h 647"/>
                  <a:gd name="T30" fmla="*/ 162 w 394"/>
                  <a:gd name="T31" fmla="*/ 342 h 647"/>
                  <a:gd name="T32" fmla="*/ 128 w 394"/>
                  <a:gd name="T33" fmla="*/ 401 h 647"/>
                  <a:gd name="T34" fmla="*/ 90 w 394"/>
                  <a:gd name="T35" fmla="*/ 450 h 647"/>
                  <a:gd name="T36" fmla="*/ 53 w 394"/>
                  <a:gd name="T37" fmla="*/ 495 h 647"/>
                  <a:gd name="T38" fmla="*/ 29 w 394"/>
                  <a:gd name="T39" fmla="*/ 521 h 647"/>
                  <a:gd name="T40" fmla="*/ 11 w 394"/>
                  <a:gd name="T41" fmla="*/ 538 h 647"/>
                  <a:gd name="T42" fmla="*/ 6 w 394"/>
                  <a:gd name="T43" fmla="*/ 555 h 647"/>
                  <a:gd name="T44" fmla="*/ 32 w 394"/>
                  <a:gd name="T45" fmla="*/ 577 h 647"/>
                  <a:gd name="T46" fmla="*/ 45 w 394"/>
                  <a:gd name="T47" fmla="*/ 602 h 647"/>
                  <a:gd name="T48" fmla="*/ 65 w 394"/>
                  <a:gd name="T49" fmla="*/ 609 h 647"/>
                  <a:gd name="T50" fmla="*/ 81 w 394"/>
                  <a:gd name="T51" fmla="*/ 612 h 647"/>
                  <a:gd name="T52" fmla="*/ 106 w 394"/>
                  <a:gd name="T53" fmla="*/ 611 h 647"/>
                  <a:gd name="T54" fmla="*/ 137 w 394"/>
                  <a:gd name="T55" fmla="*/ 632 h 647"/>
                  <a:gd name="T56" fmla="*/ 157 w 394"/>
                  <a:gd name="T57" fmla="*/ 645 h 647"/>
                  <a:gd name="T58" fmla="*/ 180 w 394"/>
                  <a:gd name="T59" fmla="*/ 635 h 647"/>
                  <a:gd name="T60" fmla="*/ 193 w 394"/>
                  <a:gd name="T61" fmla="*/ 605 h 647"/>
                  <a:gd name="T62" fmla="*/ 211 w 394"/>
                  <a:gd name="T63" fmla="*/ 568 h 647"/>
                  <a:gd name="T64" fmla="*/ 191 w 394"/>
                  <a:gd name="T65" fmla="*/ 527 h 647"/>
                  <a:gd name="T66" fmla="*/ 186 w 394"/>
                  <a:gd name="T67" fmla="*/ 493 h 647"/>
                  <a:gd name="T68" fmla="*/ 196 w 394"/>
                  <a:gd name="T69" fmla="*/ 463 h 647"/>
                  <a:gd name="T70" fmla="*/ 195 w 394"/>
                  <a:gd name="T71" fmla="*/ 426 h 647"/>
                  <a:gd name="T72" fmla="*/ 202 w 394"/>
                  <a:gd name="T73" fmla="*/ 376 h 647"/>
                  <a:gd name="T74" fmla="*/ 203 w 394"/>
                  <a:gd name="T75" fmla="*/ 356 h 647"/>
                  <a:gd name="T76" fmla="*/ 217 w 394"/>
                  <a:gd name="T77" fmla="*/ 308 h 647"/>
                  <a:gd name="T78" fmla="*/ 232 w 394"/>
                  <a:gd name="T79" fmla="*/ 269 h 647"/>
                  <a:gd name="T80" fmla="*/ 261 w 394"/>
                  <a:gd name="T81" fmla="*/ 255 h 647"/>
                  <a:gd name="T82" fmla="*/ 288 w 394"/>
                  <a:gd name="T83" fmla="*/ 253 h 647"/>
                  <a:gd name="T84" fmla="*/ 287 w 394"/>
                  <a:gd name="T85" fmla="*/ 227 h 647"/>
                  <a:gd name="T86" fmla="*/ 287 w 394"/>
                  <a:gd name="T87" fmla="*/ 191 h 647"/>
                  <a:gd name="T88" fmla="*/ 268 w 394"/>
                  <a:gd name="T89" fmla="*/ 207 h 647"/>
                  <a:gd name="T90" fmla="*/ 248 w 394"/>
                  <a:gd name="T91" fmla="*/ 206 h 647"/>
                  <a:gd name="T92" fmla="*/ 237 w 394"/>
                  <a:gd name="T93" fmla="*/ 197 h 647"/>
                  <a:gd name="T94" fmla="*/ 219 w 394"/>
                  <a:gd name="T95" fmla="*/ 203 h 647"/>
                  <a:gd name="T96" fmla="*/ 226 w 394"/>
                  <a:gd name="T97" fmla="*/ 189 h 647"/>
                  <a:gd name="T98" fmla="*/ 227 w 394"/>
                  <a:gd name="T99" fmla="*/ 173 h 647"/>
                  <a:gd name="T100" fmla="*/ 236 w 394"/>
                  <a:gd name="T101" fmla="*/ 151 h 647"/>
                  <a:gd name="T102" fmla="*/ 238 w 394"/>
                  <a:gd name="T103" fmla="*/ 140 h 647"/>
                  <a:gd name="T104" fmla="*/ 243 w 394"/>
                  <a:gd name="T105" fmla="*/ 137 h 647"/>
                  <a:gd name="T106" fmla="*/ 251 w 394"/>
                  <a:gd name="T107" fmla="*/ 134 h 647"/>
                  <a:gd name="T108" fmla="*/ 255 w 394"/>
                  <a:gd name="T109" fmla="*/ 145 h 647"/>
                  <a:gd name="T110" fmla="*/ 277 w 394"/>
                  <a:gd name="T111" fmla="*/ 151 h 647"/>
                  <a:gd name="T112" fmla="*/ 292 w 394"/>
                  <a:gd name="T113" fmla="*/ 132 h 647"/>
                  <a:gd name="T114" fmla="*/ 317 w 394"/>
                  <a:gd name="T115" fmla="*/ 107 h 647"/>
                  <a:gd name="T116" fmla="*/ 347 w 394"/>
                  <a:gd name="T117" fmla="*/ 105 h 647"/>
                  <a:gd name="T118" fmla="*/ 362 w 394"/>
                  <a:gd name="T119" fmla="*/ 85 h 647"/>
                  <a:gd name="T120" fmla="*/ 355 w 394"/>
                  <a:gd name="T121" fmla="*/ 72 h 647"/>
                  <a:gd name="T122" fmla="*/ 367 w 394"/>
                  <a:gd name="T123" fmla="*/ 40 h 647"/>
                  <a:gd name="T124" fmla="*/ 393 w 394"/>
                  <a:gd name="T125" fmla="*/ 3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4" h="647">
                    <a:moveTo>
                      <a:pt x="391" y="10"/>
                    </a:moveTo>
                    <a:lnTo>
                      <a:pt x="391" y="10"/>
                    </a:lnTo>
                    <a:lnTo>
                      <a:pt x="390" y="8"/>
                    </a:lnTo>
                    <a:lnTo>
                      <a:pt x="390" y="7"/>
                    </a:lnTo>
                    <a:lnTo>
                      <a:pt x="390" y="7"/>
                    </a:lnTo>
                    <a:lnTo>
                      <a:pt x="390" y="6"/>
                    </a:lnTo>
                    <a:lnTo>
                      <a:pt x="388" y="6"/>
                    </a:lnTo>
                    <a:lnTo>
                      <a:pt x="385" y="5"/>
                    </a:lnTo>
                    <a:lnTo>
                      <a:pt x="383" y="3"/>
                    </a:lnTo>
                    <a:lnTo>
                      <a:pt x="383" y="3"/>
                    </a:lnTo>
                    <a:lnTo>
                      <a:pt x="383" y="2"/>
                    </a:lnTo>
                    <a:lnTo>
                      <a:pt x="382" y="2"/>
                    </a:lnTo>
                    <a:lnTo>
                      <a:pt x="382" y="2"/>
                    </a:lnTo>
                    <a:lnTo>
                      <a:pt x="374" y="1"/>
                    </a:lnTo>
                    <a:lnTo>
                      <a:pt x="374" y="1"/>
                    </a:lnTo>
                    <a:lnTo>
                      <a:pt x="372" y="1"/>
                    </a:lnTo>
                    <a:lnTo>
                      <a:pt x="368" y="2"/>
                    </a:lnTo>
                    <a:lnTo>
                      <a:pt x="368" y="2"/>
                    </a:lnTo>
                    <a:lnTo>
                      <a:pt x="364" y="1"/>
                    </a:lnTo>
                    <a:lnTo>
                      <a:pt x="361" y="0"/>
                    </a:lnTo>
                    <a:lnTo>
                      <a:pt x="361" y="0"/>
                    </a:lnTo>
                    <a:lnTo>
                      <a:pt x="358" y="1"/>
                    </a:lnTo>
                    <a:lnTo>
                      <a:pt x="356" y="2"/>
                    </a:lnTo>
                    <a:lnTo>
                      <a:pt x="356" y="2"/>
                    </a:lnTo>
                    <a:lnTo>
                      <a:pt x="353" y="4"/>
                    </a:lnTo>
                    <a:lnTo>
                      <a:pt x="351" y="6"/>
                    </a:lnTo>
                    <a:lnTo>
                      <a:pt x="351" y="6"/>
                    </a:lnTo>
                    <a:lnTo>
                      <a:pt x="348" y="6"/>
                    </a:lnTo>
                    <a:lnTo>
                      <a:pt x="346" y="7"/>
                    </a:lnTo>
                    <a:lnTo>
                      <a:pt x="346" y="7"/>
                    </a:lnTo>
                    <a:lnTo>
                      <a:pt x="344" y="9"/>
                    </a:lnTo>
                    <a:lnTo>
                      <a:pt x="342" y="10"/>
                    </a:lnTo>
                    <a:lnTo>
                      <a:pt x="340" y="11"/>
                    </a:lnTo>
                    <a:lnTo>
                      <a:pt x="340" y="11"/>
                    </a:lnTo>
                    <a:lnTo>
                      <a:pt x="336" y="11"/>
                    </a:lnTo>
                    <a:lnTo>
                      <a:pt x="332" y="12"/>
                    </a:lnTo>
                    <a:lnTo>
                      <a:pt x="332" y="12"/>
                    </a:lnTo>
                    <a:lnTo>
                      <a:pt x="331" y="12"/>
                    </a:lnTo>
                    <a:lnTo>
                      <a:pt x="330" y="12"/>
                    </a:lnTo>
                    <a:lnTo>
                      <a:pt x="326" y="11"/>
                    </a:lnTo>
                    <a:lnTo>
                      <a:pt x="326" y="11"/>
                    </a:lnTo>
                    <a:lnTo>
                      <a:pt x="323" y="12"/>
                    </a:lnTo>
                    <a:lnTo>
                      <a:pt x="321" y="13"/>
                    </a:lnTo>
                    <a:lnTo>
                      <a:pt x="316" y="14"/>
                    </a:lnTo>
                    <a:lnTo>
                      <a:pt x="316" y="14"/>
                    </a:lnTo>
                    <a:lnTo>
                      <a:pt x="314" y="15"/>
                    </a:lnTo>
                    <a:lnTo>
                      <a:pt x="313" y="16"/>
                    </a:lnTo>
                    <a:lnTo>
                      <a:pt x="309" y="18"/>
                    </a:lnTo>
                    <a:lnTo>
                      <a:pt x="309" y="18"/>
                    </a:lnTo>
                    <a:lnTo>
                      <a:pt x="306" y="20"/>
                    </a:lnTo>
                    <a:lnTo>
                      <a:pt x="303" y="22"/>
                    </a:lnTo>
                    <a:lnTo>
                      <a:pt x="303" y="22"/>
                    </a:lnTo>
                    <a:lnTo>
                      <a:pt x="299" y="24"/>
                    </a:lnTo>
                    <a:lnTo>
                      <a:pt x="299" y="24"/>
                    </a:lnTo>
                    <a:lnTo>
                      <a:pt x="297" y="27"/>
                    </a:lnTo>
                    <a:lnTo>
                      <a:pt x="296" y="29"/>
                    </a:lnTo>
                    <a:lnTo>
                      <a:pt x="295" y="31"/>
                    </a:lnTo>
                    <a:lnTo>
                      <a:pt x="293" y="33"/>
                    </a:lnTo>
                    <a:lnTo>
                      <a:pt x="293" y="33"/>
                    </a:lnTo>
                    <a:lnTo>
                      <a:pt x="289" y="34"/>
                    </a:lnTo>
                    <a:lnTo>
                      <a:pt x="285" y="35"/>
                    </a:lnTo>
                    <a:lnTo>
                      <a:pt x="285" y="35"/>
                    </a:lnTo>
                    <a:lnTo>
                      <a:pt x="284" y="36"/>
                    </a:lnTo>
                    <a:lnTo>
                      <a:pt x="282" y="38"/>
                    </a:lnTo>
                    <a:lnTo>
                      <a:pt x="278" y="41"/>
                    </a:lnTo>
                    <a:lnTo>
                      <a:pt x="278" y="41"/>
                    </a:lnTo>
                    <a:lnTo>
                      <a:pt x="274" y="42"/>
                    </a:lnTo>
                    <a:lnTo>
                      <a:pt x="269" y="44"/>
                    </a:lnTo>
                    <a:lnTo>
                      <a:pt x="269" y="44"/>
                    </a:lnTo>
                    <a:lnTo>
                      <a:pt x="266" y="46"/>
                    </a:lnTo>
                    <a:lnTo>
                      <a:pt x="262" y="47"/>
                    </a:lnTo>
                    <a:lnTo>
                      <a:pt x="262" y="47"/>
                    </a:lnTo>
                    <a:lnTo>
                      <a:pt x="261" y="48"/>
                    </a:lnTo>
                    <a:lnTo>
                      <a:pt x="260" y="49"/>
                    </a:lnTo>
                    <a:lnTo>
                      <a:pt x="260" y="49"/>
                    </a:lnTo>
                    <a:lnTo>
                      <a:pt x="259" y="50"/>
                    </a:lnTo>
                    <a:lnTo>
                      <a:pt x="258" y="50"/>
                    </a:lnTo>
                    <a:lnTo>
                      <a:pt x="255" y="51"/>
                    </a:lnTo>
                    <a:lnTo>
                      <a:pt x="255" y="51"/>
                    </a:lnTo>
                    <a:lnTo>
                      <a:pt x="251" y="54"/>
                    </a:lnTo>
                    <a:lnTo>
                      <a:pt x="245" y="57"/>
                    </a:lnTo>
                    <a:lnTo>
                      <a:pt x="245" y="57"/>
                    </a:lnTo>
                    <a:lnTo>
                      <a:pt x="239" y="59"/>
                    </a:lnTo>
                    <a:lnTo>
                      <a:pt x="235" y="59"/>
                    </a:lnTo>
                    <a:lnTo>
                      <a:pt x="235" y="59"/>
                    </a:lnTo>
                    <a:lnTo>
                      <a:pt x="233" y="59"/>
                    </a:lnTo>
                    <a:lnTo>
                      <a:pt x="233" y="57"/>
                    </a:lnTo>
                    <a:lnTo>
                      <a:pt x="232" y="55"/>
                    </a:lnTo>
                    <a:lnTo>
                      <a:pt x="232" y="55"/>
                    </a:lnTo>
                    <a:lnTo>
                      <a:pt x="231" y="54"/>
                    </a:lnTo>
                    <a:lnTo>
                      <a:pt x="229" y="54"/>
                    </a:lnTo>
                    <a:lnTo>
                      <a:pt x="227" y="55"/>
                    </a:lnTo>
                    <a:lnTo>
                      <a:pt x="227" y="55"/>
                    </a:lnTo>
                    <a:lnTo>
                      <a:pt x="221" y="54"/>
                    </a:lnTo>
                    <a:lnTo>
                      <a:pt x="221" y="54"/>
                    </a:lnTo>
                    <a:lnTo>
                      <a:pt x="219" y="54"/>
                    </a:lnTo>
                    <a:lnTo>
                      <a:pt x="216" y="55"/>
                    </a:lnTo>
                    <a:lnTo>
                      <a:pt x="211" y="59"/>
                    </a:lnTo>
                    <a:lnTo>
                      <a:pt x="211" y="59"/>
                    </a:lnTo>
                    <a:lnTo>
                      <a:pt x="207" y="61"/>
                    </a:lnTo>
                    <a:lnTo>
                      <a:pt x="205" y="63"/>
                    </a:lnTo>
                    <a:lnTo>
                      <a:pt x="202" y="63"/>
                    </a:lnTo>
                    <a:lnTo>
                      <a:pt x="202" y="63"/>
                    </a:lnTo>
                    <a:lnTo>
                      <a:pt x="200" y="63"/>
                    </a:lnTo>
                    <a:lnTo>
                      <a:pt x="199" y="64"/>
                    </a:lnTo>
                    <a:lnTo>
                      <a:pt x="199" y="66"/>
                    </a:lnTo>
                    <a:lnTo>
                      <a:pt x="199" y="66"/>
                    </a:lnTo>
                    <a:lnTo>
                      <a:pt x="197" y="67"/>
                    </a:lnTo>
                    <a:lnTo>
                      <a:pt x="194" y="67"/>
                    </a:lnTo>
                    <a:lnTo>
                      <a:pt x="194" y="67"/>
                    </a:lnTo>
                    <a:lnTo>
                      <a:pt x="192" y="69"/>
                    </a:lnTo>
                    <a:lnTo>
                      <a:pt x="189" y="71"/>
                    </a:lnTo>
                    <a:lnTo>
                      <a:pt x="189" y="71"/>
                    </a:lnTo>
                    <a:lnTo>
                      <a:pt x="180" y="73"/>
                    </a:lnTo>
                    <a:lnTo>
                      <a:pt x="180" y="73"/>
                    </a:lnTo>
                    <a:lnTo>
                      <a:pt x="180" y="74"/>
                    </a:lnTo>
                    <a:lnTo>
                      <a:pt x="180" y="74"/>
                    </a:lnTo>
                    <a:lnTo>
                      <a:pt x="179" y="76"/>
                    </a:lnTo>
                    <a:lnTo>
                      <a:pt x="179" y="76"/>
                    </a:lnTo>
                    <a:lnTo>
                      <a:pt x="179" y="78"/>
                    </a:lnTo>
                    <a:lnTo>
                      <a:pt x="180" y="80"/>
                    </a:lnTo>
                    <a:lnTo>
                      <a:pt x="180" y="80"/>
                    </a:lnTo>
                    <a:lnTo>
                      <a:pt x="180" y="81"/>
                    </a:lnTo>
                    <a:lnTo>
                      <a:pt x="178" y="83"/>
                    </a:lnTo>
                    <a:lnTo>
                      <a:pt x="178" y="83"/>
                    </a:lnTo>
                    <a:lnTo>
                      <a:pt x="177" y="83"/>
                    </a:lnTo>
                    <a:lnTo>
                      <a:pt x="177" y="83"/>
                    </a:lnTo>
                    <a:lnTo>
                      <a:pt x="174" y="81"/>
                    </a:lnTo>
                    <a:lnTo>
                      <a:pt x="174" y="81"/>
                    </a:lnTo>
                    <a:lnTo>
                      <a:pt x="174" y="81"/>
                    </a:lnTo>
                    <a:lnTo>
                      <a:pt x="174" y="82"/>
                    </a:lnTo>
                    <a:lnTo>
                      <a:pt x="174" y="85"/>
                    </a:lnTo>
                    <a:lnTo>
                      <a:pt x="174" y="85"/>
                    </a:lnTo>
                    <a:lnTo>
                      <a:pt x="173" y="87"/>
                    </a:lnTo>
                    <a:lnTo>
                      <a:pt x="172" y="89"/>
                    </a:lnTo>
                    <a:lnTo>
                      <a:pt x="170" y="91"/>
                    </a:lnTo>
                    <a:lnTo>
                      <a:pt x="169" y="94"/>
                    </a:lnTo>
                    <a:lnTo>
                      <a:pt x="169" y="94"/>
                    </a:lnTo>
                    <a:lnTo>
                      <a:pt x="169" y="96"/>
                    </a:lnTo>
                    <a:lnTo>
                      <a:pt x="169" y="100"/>
                    </a:lnTo>
                    <a:lnTo>
                      <a:pt x="172" y="106"/>
                    </a:lnTo>
                    <a:lnTo>
                      <a:pt x="172" y="106"/>
                    </a:lnTo>
                    <a:lnTo>
                      <a:pt x="173" y="108"/>
                    </a:lnTo>
                    <a:lnTo>
                      <a:pt x="173" y="109"/>
                    </a:lnTo>
                    <a:lnTo>
                      <a:pt x="171" y="114"/>
                    </a:lnTo>
                    <a:lnTo>
                      <a:pt x="171" y="114"/>
                    </a:lnTo>
                    <a:lnTo>
                      <a:pt x="168" y="120"/>
                    </a:lnTo>
                    <a:lnTo>
                      <a:pt x="166" y="123"/>
                    </a:lnTo>
                    <a:lnTo>
                      <a:pt x="165" y="124"/>
                    </a:lnTo>
                    <a:lnTo>
                      <a:pt x="165" y="124"/>
                    </a:lnTo>
                    <a:lnTo>
                      <a:pt x="163" y="125"/>
                    </a:lnTo>
                    <a:lnTo>
                      <a:pt x="162" y="126"/>
                    </a:lnTo>
                    <a:lnTo>
                      <a:pt x="162" y="128"/>
                    </a:lnTo>
                    <a:lnTo>
                      <a:pt x="161" y="129"/>
                    </a:lnTo>
                    <a:lnTo>
                      <a:pt x="161" y="129"/>
                    </a:lnTo>
                    <a:lnTo>
                      <a:pt x="160" y="130"/>
                    </a:lnTo>
                    <a:lnTo>
                      <a:pt x="160" y="131"/>
                    </a:lnTo>
                    <a:lnTo>
                      <a:pt x="162" y="133"/>
                    </a:lnTo>
                    <a:lnTo>
                      <a:pt x="162" y="133"/>
                    </a:lnTo>
                    <a:lnTo>
                      <a:pt x="161" y="136"/>
                    </a:lnTo>
                    <a:lnTo>
                      <a:pt x="161" y="139"/>
                    </a:lnTo>
                    <a:lnTo>
                      <a:pt x="161" y="139"/>
                    </a:lnTo>
                    <a:lnTo>
                      <a:pt x="160" y="140"/>
                    </a:lnTo>
                    <a:lnTo>
                      <a:pt x="158" y="141"/>
                    </a:lnTo>
                    <a:lnTo>
                      <a:pt x="155" y="143"/>
                    </a:lnTo>
                    <a:lnTo>
                      <a:pt x="155" y="143"/>
                    </a:lnTo>
                    <a:lnTo>
                      <a:pt x="154" y="145"/>
                    </a:lnTo>
                    <a:lnTo>
                      <a:pt x="154" y="148"/>
                    </a:lnTo>
                    <a:lnTo>
                      <a:pt x="153" y="155"/>
                    </a:lnTo>
                    <a:lnTo>
                      <a:pt x="153" y="155"/>
                    </a:lnTo>
                    <a:lnTo>
                      <a:pt x="152" y="164"/>
                    </a:lnTo>
                    <a:lnTo>
                      <a:pt x="150" y="171"/>
                    </a:lnTo>
                    <a:lnTo>
                      <a:pt x="150" y="171"/>
                    </a:lnTo>
                    <a:lnTo>
                      <a:pt x="152" y="173"/>
                    </a:lnTo>
                    <a:lnTo>
                      <a:pt x="153" y="174"/>
                    </a:lnTo>
                    <a:lnTo>
                      <a:pt x="157" y="175"/>
                    </a:lnTo>
                    <a:lnTo>
                      <a:pt x="157" y="175"/>
                    </a:lnTo>
                    <a:lnTo>
                      <a:pt x="158" y="174"/>
                    </a:lnTo>
                    <a:lnTo>
                      <a:pt x="159" y="172"/>
                    </a:lnTo>
                    <a:lnTo>
                      <a:pt x="161" y="171"/>
                    </a:lnTo>
                    <a:lnTo>
                      <a:pt x="163" y="169"/>
                    </a:lnTo>
                    <a:lnTo>
                      <a:pt x="163" y="169"/>
                    </a:lnTo>
                    <a:lnTo>
                      <a:pt x="165" y="170"/>
                    </a:lnTo>
                    <a:lnTo>
                      <a:pt x="167" y="172"/>
                    </a:lnTo>
                    <a:lnTo>
                      <a:pt x="171" y="181"/>
                    </a:lnTo>
                    <a:lnTo>
                      <a:pt x="171" y="181"/>
                    </a:lnTo>
                    <a:lnTo>
                      <a:pt x="172" y="183"/>
                    </a:lnTo>
                    <a:lnTo>
                      <a:pt x="172" y="187"/>
                    </a:lnTo>
                    <a:lnTo>
                      <a:pt x="170" y="194"/>
                    </a:lnTo>
                    <a:lnTo>
                      <a:pt x="168" y="200"/>
                    </a:lnTo>
                    <a:lnTo>
                      <a:pt x="167" y="203"/>
                    </a:lnTo>
                    <a:lnTo>
                      <a:pt x="167" y="203"/>
                    </a:lnTo>
                    <a:lnTo>
                      <a:pt x="168" y="209"/>
                    </a:lnTo>
                    <a:lnTo>
                      <a:pt x="171" y="213"/>
                    </a:lnTo>
                    <a:lnTo>
                      <a:pt x="171" y="213"/>
                    </a:lnTo>
                    <a:lnTo>
                      <a:pt x="172" y="214"/>
                    </a:lnTo>
                    <a:lnTo>
                      <a:pt x="173" y="218"/>
                    </a:lnTo>
                    <a:lnTo>
                      <a:pt x="176" y="223"/>
                    </a:lnTo>
                    <a:lnTo>
                      <a:pt x="176" y="223"/>
                    </a:lnTo>
                    <a:lnTo>
                      <a:pt x="177" y="225"/>
                    </a:lnTo>
                    <a:lnTo>
                      <a:pt x="177" y="228"/>
                    </a:lnTo>
                    <a:lnTo>
                      <a:pt x="176" y="231"/>
                    </a:lnTo>
                    <a:lnTo>
                      <a:pt x="176" y="231"/>
                    </a:lnTo>
                    <a:lnTo>
                      <a:pt x="177" y="232"/>
                    </a:lnTo>
                    <a:lnTo>
                      <a:pt x="179" y="233"/>
                    </a:lnTo>
                    <a:lnTo>
                      <a:pt x="182" y="234"/>
                    </a:lnTo>
                    <a:lnTo>
                      <a:pt x="186" y="235"/>
                    </a:lnTo>
                    <a:lnTo>
                      <a:pt x="186" y="235"/>
                    </a:lnTo>
                    <a:lnTo>
                      <a:pt x="186" y="237"/>
                    </a:lnTo>
                    <a:lnTo>
                      <a:pt x="185" y="239"/>
                    </a:lnTo>
                    <a:lnTo>
                      <a:pt x="184" y="241"/>
                    </a:lnTo>
                    <a:lnTo>
                      <a:pt x="184" y="241"/>
                    </a:lnTo>
                    <a:lnTo>
                      <a:pt x="185" y="250"/>
                    </a:lnTo>
                    <a:lnTo>
                      <a:pt x="185" y="250"/>
                    </a:lnTo>
                    <a:lnTo>
                      <a:pt x="184" y="253"/>
                    </a:lnTo>
                    <a:lnTo>
                      <a:pt x="181" y="257"/>
                    </a:lnTo>
                    <a:lnTo>
                      <a:pt x="181" y="257"/>
                    </a:lnTo>
                    <a:lnTo>
                      <a:pt x="180" y="258"/>
                    </a:lnTo>
                    <a:lnTo>
                      <a:pt x="180" y="259"/>
                    </a:lnTo>
                    <a:lnTo>
                      <a:pt x="180" y="260"/>
                    </a:lnTo>
                    <a:lnTo>
                      <a:pt x="180" y="260"/>
                    </a:lnTo>
                    <a:lnTo>
                      <a:pt x="179" y="265"/>
                    </a:lnTo>
                    <a:lnTo>
                      <a:pt x="179" y="265"/>
                    </a:lnTo>
                    <a:lnTo>
                      <a:pt x="180" y="268"/>
                    </a:lnTo>
                    <a:lnTo>
                      <a:pt x="184" y="273"/>
                    </a:lnTo>
                    <a:lnTo>
                      <a:pt x="184" y="273"/>
                    </a:lnTo>
                    <a:lnTo>
                      <a:pt x="184" y="275"/>
                    </a:lnTo>
                    <a:lnTo>
                      <a:pt x="184" y="279"/>
                    </a:lnTo>
                    <a:lnTo>
                      <a:pt x="181" y="286"/>
                    </a:lnTo>
                    <a:lnTo>
                      <a:pt x="181" y="286"/>
                    </a:lnTo>
                    <a:lnTo>
                      <a:pt x="176" y="310"/>
                    </a:lnTo>
                    <a:lnTo>
                      <a:pt x="176" y="310"/>
                    </a:lnTo>
                    <a:lnTo>
                      <a:pt x="173" y="320"/>
                    </a:lnTo>
                    <a:lnTo>
                      <a:pt x="171" y="325"/>
                    </a:lnTo>
                    <a:lnTo>
                      <a:pt x="169" y="329"/>
                    </a:lnTo>
                    <a:lnTo>
                      <a:pt x="169" y="329"/>
                    </a:lnTo>
                    <a:lnTo>
                      <a:pt x="167" y="332"/>
                    </a:lnTo>
                    <a:lnTo>
                      <a:pt x="165" y="336"/>
                    </a:lnTo>
                    <a:lnTo>
                      <a:pt x="162" y="342"/>
                    </a:lnTo>
                    <a:lnTo>
                      <a:pt x="162" y="342"/>
                    </a:lnTo>
                    <a:lnTo>
                      <a:pt x="158" y="350"/>
                    </a:lnTo>
                    <a:lnTo>
                      <a:pt x="155" y="359"/>
                    </a:lnTo>
                    <a:lnTo>
                      <a:pt x="155" y="359"/>
                    </a:lnTo>
                    <a:lnTo>
                      <a:pt x="152" y="367"/>
                    </a:lnTo>
                    <a:lnTo>
                      <a:pt x="146" y="376"/>
                    </a:lnTo>
                    <a:lnTo>
                      <a:pt x="146" y="376"/>
                    </a:lnTo>
                    <a:lnTo>
                      <a:pt x="137" y="389"/>
                    </a:lnTo>
                    <a:lnTo>
                      <a:pt x="137" y="389"/>
                    </a:lnTo>
                    <a:lnTo>
                      <a:pt x="132" y="396"/>
                    </a:lnTo>
                    <a:lnTo>
                      <a:pt x="132" y="396"/>
                    </a:lnTo>
                    <a:lnTo>
                      <a:pt x="130" y="398"/>
                    </a:lnTo>
                    <a:lnTo>
                      <a:pt x="128" y="400"/>
                    </a:lnTo>
                    <a:lnTo>
                      <a:pt x="128" y="400"/>
                    </a:lnTo>
                    <a:lnTo>
                      <a:pt x="128" y="401"/>
                    </a:lnTo>
                    <a:lnTo>
                      <a:pt x="128" y="401"/>
                    </a:lnTo>
                    <a:lnTo>
                      <a:pt x="128" y="402"/>
                    </a:lnTo>
                    <a:lnTo>
                      <a:pt x="129" y="403"/>
                    </a:lnTo>
                    <a:lnTo>
                      <a:pt x="129" y="403"/>
                    </a:lnTo>
                    <a:lnTo>
                      <a:pt x="128" y="405"/>
                    </a:lnTo>
                    <a:lnTo>
                      <a:pt x="126" y="408"/>
                    </a:lnTo>
                    <a:lnTo>
                      <a:pt x="122" y="413"/>
                    </a:lnTo>
                    <a:lnTo>
                      <a:pt x="122" y="413"/>
                    </a:lnTo>
                    <a:lnTo>
                      <a:pt x="120" y="415"/>
                    </a:lnTo>
                    <a:lnTo>
                      <a:pt x="116" y="419"/>
                    </a:lnTo>
                    <a:lnTo>
                      <a:pt x="112" y="426"/>
                    </a:lnTo>
                    <a:lnTo>
                      <a:pt x="112" y="426"/>
                    </a:lnTo>
                    <a:lnTo>
                      <a:pt x="103" y="435"/>
                    </a:lnTo>
                    <a:lnTo>
                      <a:pt x="93" y="445"/>
                    </a:lnTo>
                    <a:lnTo>
                      <a:pt x="93" y="445"/>
                    </a:lnTo>
                    <a:lnTo>
                      <a:pt x="90" y="450"/>
                    </a:lnTo>
                    <a:lnTo>
                      <a:pt x="87" y="456"/>
                    </a:lnTo>
                    <a:lnTo>
                      <a:pt x="83" y="462"/>
                    </a:lnTo>
                    <a:lnTo>
                      <a:pt x="80" y="467"/>
                    </a:lnTo>
                    <a:lnTo>
                      <a:pt x="80" y="467"/>
                    </a:lnTo>
                    <a:lnTo>
                      <a:pt x="76" y="473"/>
                    </a:lnTo>
                    <a:lnTo>
                      <a:pt x="73" y="477"/>
                    </a:lnTo>
                    <a:lnTo>
                      <a:pt x="73" y="477"/>
                    </a:lnTo>
                    <a:lnTo>
                      <a:pt x="69" y="483"/>
                    </a:lnTo>
                    <a:lnTo>
                      <a:pt x="65" y="489"/>
                    </a:lnTo>
                    <a:lnTo>
                      <a:pt x="65" y="489"/>
                    </a:lnTo>
                    <a:lnTo>
                      <a:pt x="61" y="493"/>
                    </a:lnTo>
                    <a:lnTo>
                      <a:pt x="61" y="493"/>
                    </a:lnTo>
                    <a:lnTo>
                      <a:pt x="60" y="494"/>
                    </a:lnTo>
                    <a:lnTo>
                      <a:pt x="58" y="494"/>
                    </a:lnTo>
                    <a:lnTo>
                      <a:pt x="53" y="495"/>
                    </a:lnTo>
                    <a:lnTo>
                      <a:pt x="53" y="495"/>
                    </a:lnTo>
                    <a:lnTo>
                      <a:pt x="51" y="496"/>
                    </a:lnTo>
                    <a:lnTo>
                      <a:pt x="51" y="498"/>
                    </a:lnTo>
                    <a:lnTo>
                      <a:pt x="50" y="501"/>
                    </a:lnTo>
                    <a:lnTo>
                      <a:pt x="49" y="503"/>
                    </a:lnTo>
                    <a:lnTo>
                      <a:pt x="49" y="503"/>
                    </a:lnTo>
                    <a:lnTo>
                      <a:pt x="43" y="507"/>
                    </a:lnTo>
                    <a:lnTo>
                      <a:pt x="43" y="507"/>
                    </a:lnTo>
                    <a:lnTo>
                      <a:pt x="40" y="511"/>
                    </a:lnTo>
                    <a:lnTo>
                      <a:pt x="37" y="516"/>
                    </a:lnTo>
                    <a:lnTo>
                      <a:pt x="37" y="516"/>
                    </a:lnTo>
                    <a:lnTo>
                      <a:pt x="34" y="518"/>
                    </a:lnTo>
                    <a:lnTo>
                      <a:pt x="31" y="521"/>
                    </a:lnTo>
                    <a:lnTo>
                      <a:pt x="31" y="521"/>
                    </a:lnTo>
                    <a:lnTo>
                      <a:pt x="29" y="521"/>
                    </a:lnTo>
                    <a:lnTo>
                      <a:pt x="27" y="521"/>
                    </a:lnTo>
                    <a:lnTo>
                      <a:pt x="23" y="522"/>
                    </a:lnTo>
                    <a:lnTo>
                      <a:pt x="23" y="522"/>
                    </a:lnTo>
                    <a:lnTo>
                      <a:pt x="17" y="524"/>
                    </a:lnTo>
                    <a:lnTo>
                      <a:pt x="16" y="525"/>
                    </a:lnTo>
                    <a:lnTo>
                      <a:pt x="16" y="526"/>
                    </a:lnTo>
                    <a:lnTo>
                      <a:pt x="16" y="526"/>
                    </a:lnTo>
                    <a:lnTo>
                      <a:pt x="15" y="528"/>
                    </a:lnTo>
                    <a:lnTo>
                      <a:pt x="13" y="530"/>
                    </a:lnTo>
                    <a:lnTo>
                      <a:pt x="13" y="530"/>
                    </a:lnTo>
                    <a:lnTo>
                      <a:pt x="12" y="531"/>
                    </a:lnTo>
                    <a:lnTo>
                      <a:pt x="11" y="532"/>
                    </a:lnTo>
                    <a:lnTo>
                      <a:pt x="11" y="536"/>
                    </a:lnTo>
                    <a:lnTo>
                      <a:pt x="11" y="536"/>
                    </a:lnTo>
                    <a:lnTo>
                      <a:pt x="11" y="538"/>
                    </a:lnTo>
                    <a:lnTo>
                      <a:pt x="10" y="539"/>
                    </a:lnTo>
                    <a:lnTo>
                      <a:pt x="7" y="540"/>
                    </a:lnTo>
                    <a:lnTo>
                      <a:pt x="7" y="540"/>
                    </a:lnTo>
                    <a:lnTo>
                      <a:pt x="4" y="542"/>
                    </a:lnTo>
                    <a:lnTo>
                      <a:pt x="0" y="546"/>
                    </a:lnTo>
                    <a:lnTo>
                      <a:pt x="0" y="546"/>
                    </a:lnTo>
                    <a:lnTo>
                      <a:pt x="4" y="548"/>
                    </a:lnTo>
                    <a:lnTo>
                      <a:pt x="5" y="550"/>
                    </a:lnTo>
                    <a:lnTo>
                      <a:pt x="5" y="550"/>
                    </a:lnTo>
                    <a:lnTo>
                      <a:pt x="5" y="554"/>
                    </a:lnTo>
                    <a:lnTo>
                      <a:pt x="5" y="554"/>
                    </a:lnTo>
                    <a:lnTo>
                      <a:pt x="6" y="553"/>
                    </a:lnTo>
                    <a:lnTo>
                      <a:pt x="6" y="554"/>
                    </a:lnTo>
                    <a:lnTo>
                      <a:pt x="6" y="555"/>
                    </a:lnTo>
                    <a:lnTo>
                      <a:pt x="6" y="555"/>
                    </a:lnTo>
                    <a:lnTo>
                      <a:pt x="7" y="559"/>
                    </a:lnTo>
                    <a:lnTo>
                      <a:pt x="7" y="560"/>
                    </a:lnTo>
                    <a:lnTo>
                      <a:pt x="9" y="560"/>
                    </a:lnTo>
                    <a:lnTo>
                      <a:pt x="9" y="560"/>
                    </a:lnTo>
                    <a:lnTo>
                      <a:pt x="15" y="561"/>
                    </a:lnTo>
                    <a:lnTo>
                      <a:pt x="18" y="562"/>
                    </a:lnTo>
                    <a:lnTo>
                      <a:pt x="19" y="563"/>
                    </a:lnTo>
                    <a:lnTo>
                      <a:pt x="19" y="563"/>
                    </a:lnTo>
                    <a:lnTo>
                      <a:pt x="24" y="567"/>
                    </a:lnTo>
                    <a:lnTo>
                      <a:pt x="24" y="567"/>
                    </a:lnTo>
                    <a:lnTo>
                      <a:pt x="27" y="572"/>
                    </a:lnTo>
                    <a:lnTo>
                      <a:pt x="27" y="572"/>
                    </a:lnTo>
                    <a:lnTo>
                      <a:pt x="30" y="575"/>
                    </a:lnTo>
                    <a:lnTo>
                      <a:pt x="32" y="577"/>
                    </a:lnTo>
                    <a:lnTo>
                      <a:pt x="32" y="577"/>
                    </a:lnTo>
                    <a:lnTo>
                      <a:pt x="31" y="580"/>
                    </a:lnTo>
                    <a:lnTo>
                      <a:pt x="31" y="585"/>
                    </a:lnTo>
                    <a:lnTo>
                      <a:pt x="31" y="585"/>
                    </a:lnTo>
                    <a:lnTo>
                      <a:pt x="32" y="588"/>
                    </a:lnTo>
                    <a:lnTo>
                      <a:pt x="33" y="592"/>
                    </a:lnTo>
                    <a:lnTo>
                      <a:pt x="35" y="598"/>
                    </a:lnTo>
                    <a:lnTo>
                      <a:pt x="35" y="598"/>
                    </a:lnTo>
                    <a:lnTo>
                      <a:pt x="36" y="600"/>
                    </a:lnTo>
                    <a:lnTo>
                      <a:pt x="38" y="602"/>
                    </a:lnTo>
                    <a:lnTo>
                      <a:pt x="40" y="603"/>
                    </a:lnTo>
                    <a:lnTo>
                      <a:pt x="42" y="604"/>
                    </a:lnTo>
                    <a:lnTo>
                      <a:pt x="42" y="604"/>
                    </a:lnTo>
                    <a:lnTo>
                      <a:pt x="43" y="604"/>
                    </a:lnTo>
                    <a:lnTo>
                      <a:pt x="44" y="603"/>
                    </a:lnTo>
                    <a:lnTo>
                      <a:pt x="45" y="602"/>
                    </a:lnTo>
                    <a:lnTo>
                      <a:pt x="47" y="602"/>
                    </a:lnTo>
                    <a:lnTo>
                      <a:pt x="47" y="602"/>
                    </a:lnTo>
                    <a:lnTo>
                      <a:pt x="50" y="603"/>
                    </a:lnTo>
                    <a:lnTo>
                      <a:pt x="51" y="604"/>
                    </a:lnTo>
                    <a:lnTo>
                      <a:pt x="52" y="603"/>
                    </a:lnTo>
                    <a:lnTo>
                      <a:pt x="52" y="603"/>
                    </a:lnTo>
                    <a:lnTo>
                      <a:pt x="57" y="601"/>
                    </a:lnTo>
                    <a:lnTo>
                      <a:pt x="59" y="601"/>
                    </a:lnTo>
                    <a:lnTo>
                      <a:pt x="59" y="602"/>
                    </a:lnTo>
                    <a:lnTo>
                      <a:pt x="59" y="602"/>
                    </a:lnTo>
                    <a:lnTo>
                      <a:pt x="61" y="606"/>
                    </a:lnTo>
                    <a:lnTo>
                      <a:pt x="62" y="609"/>
                    </a:lnTo>
                    <a:lnTo>
                      <a:pt x="63" y="609"/>
                    </a:lnTo>
                    <a:lnTo>
                      <a:pt x="63" y="609"/>
                    </a:lnTo>
                    <a:lnTo>
                      <a:pt x="65" y="609"/>
                    </a:lnTo>
                    <a:lnTo>
                      <a:pt x="66" y="609"/>
                    </a:lnTo>
                    <a:lnTo>
                      <a:pt x="66" y="610"/>
                    </a:lnTo>
                    <a:lnTo>
                      <a:pt x="66" y="610"/>
                    </a:lnTo>
                    <a:lnTo>
                      <a:pt x="68" y="615"/>
                    </a:lnTo>
                    <a:lnTo>
                      <a:pt x="69" y="616"/>
                    </a:lnTo>
                    <a:lnTo>
                      <a:pt x="71" y="616"/>
                    </a:lnTo>
                    <a:lnTo>
                      <a:pt x="71" y="616"/>
                    </a:lnTo>
                    <a:lnTo>
                      <a:pt x="73" y="616"/>
                    </a:lnTo>
                    <a:lnTo>
                      <a:pt x="74" y="617"/>
                    </a:lnTo>
                    <a:lnTo>
                      <a:pt x="75" y="617"/>
                    </a:lnTo>
                    <a:lnTo>
                      <a:pt x="76" y="617"/>
                    </a:lnTo>
                    <a:lnTo>
                      <a:pt x="76" y="617"/>
                    </a:lnTo>
                    <a:lnTo>
                      <a:pt x="78" y="614"/>
                    </a:lnTo>
                    <a:lnTo>
                      <a:pt x="81" y="612"/>
                    </a:lnTo>
                    <a:lnTo>
                      <a:pt x="81" y="612"/>
                    </a:lnTo>
                    <a:lnTo>
                      <a:pt x="85" y="609"/>
                    </a:lnTo>
                    <a:lnTo>
                      <a:pt x="87" y="608"/>
                    </a:lnTo>
                    <a:lnTo>
                      <a:pt x="88" y="607"/>
                    </a:lnTo>
                    <a:lnTo>
                      <a:pt x="88" y="607"/>
                    </a:lnTo>
                    <a:lnTo>
                      <a:pt x="89" y="608"/>
                    </a:lnTo>
                    <a:lnTo>
                      <a:pt x="89" y="609"/>
                    </a:lnTo>
                    <a:lnTo>
                      <a:pt x="89" y="610"/>
                    </a:lnTo>
                    <a:lnTo>
                      <a:pt x="91" y="612"/>
                    </a:lnTo>
                    <a:lnTo>
                      <a:pt x="91" y="612"/>
                    </a:lnTo>
                    <a:lnTo>
                      <a:pt x="93" y="612"/>
                    </a:lnTo>
                    <a:lnTo>
                      <a:pt x="95" y="611"/>
                    </a:lnTo>
                    <a:lnTo>
                      <a:pt x="98" y="610"/>
                    </a:lnTo>
                    <a:lnTo>
                      <a:pt x="100" y="610"/>
                    </a:lnTo>
                    <a:lnTo>
                      <a:pt x="100" y="610"/>
                    </a:lnTo>
                    <a:lnTo>
                      <a:pt x="106" y="611"/>
                    </a:lnTo>
                    <a:lnTo>
                      <a:pt x="109" y="610"/>
                    </a:lnTo>
                    <a:lnTo>
                      <a:pt x="109" y="610"/>
                    </a:lnTo>
                    <a:lnTo>
                      <a:pt x="111" y="610"/>
                    </a:lnTo>
                    <a:lnTo>
                      <a:pt x="113" y="611"/>
                    </a:lnTo>
                    <a:lnTo>
                      <a:pt x="113" y="611"/>
                    </a:lnTo>
                    <a:lnTo>
                      <a:pt x="117" y="613"/>
                    </a:lnTo>
                    <a:lnTo>
                      <a:pt x="122" y="617"/>
                    </a:lnTo>
                    <a:lnTo>
                      <a:pt x="122" y="617"/>
                    </a:lnTo>
                    <a:lnTo>
                      <a:pt x="125" y="619"/>
                    </a:lnTo>
                    <a:lnTo>
                      <a:pt x="127" y="620"/>
                    </a:lnTo>
                    <a:lnTo>
                      <a:pt x="128" y="620"/>
                    </a:lnTo>
                    <a:lnTo>
                      <a:pt x="129" y="621"/>
                    </a:lnTo>
                    <a:lnTo>
                      <a:pt x="129" y="621"/>
                    </a:lnTo>
                    <a:lnTo>
                      <a:pt x="132" y="626"/>
                    </a:lnTo>
                    <a:lnTo>
                      <a:pt x="137" y="632"/>
                    </a:lnTo>
                    <a:lnTo>
                      <a:pt x="137" y="632"/>
                    </a:lnTo>
                    <a:lnTo>
                      <a:pt x="140" y="634"/>
                    </a:lnTo>
                    <a:lnTo>
                      <a:pt x="143" y="637"/>
                    </a:lnTo>
                    <a:lnTo>
                      <a:pt x="143" y="637"/>
                    </a:lnTo>
                    <a:lnTo>
                      <a:pt x="145" y="641"/>
                    </a:lnTo>
                    <a:lnTo>
                      <a:pt x="147" y="645"/>
                    </a:lnTo>
                    <a:lnTo>
                      <a:pt x="147" y="645"/>
                    </a:lnTo>
                    <a:lnTo>
                      <a:pt x="149" y="646"/>
                    </a:lnTo>
                    <a:lnTo>
                      <a:pt x="153" y="647"/>
                    </a:lnTo>
                    <a:lnTo>
                      <a:pt x="153" y="647"/>
                    </a:lnTo>
                    <a:lnTo>
                      <a:pt x="154" y="646"/>
                    </a:lnTo>
                    <a:lnTo>
                      <a:pt x="154" y="645"/>
                    </a:lnTo>
                    <a:lnTo>
                      <a:pt x="155" y="645"/>
                    </a:lnTo>
                    <a:lnTo>
                      <a:pt x="157" y="645"/>
                    </a:lnTo>
                    <a:lnTo>
                      <a:pt x="157" y="645"/>
                    </a:lnTo>
                    <a:lnTo>
                      <a:pt x="159" y="644"/>
                    </a:lnTo>
                    <a:lnTo>
                      <a:pt x="162" y="644"/>
                    </a:lnTo>
                    <a:lnTo>
                      <a:pt x="166" y="642"/>
                    </a:lnTo>
                    <a:lnTo>
                      <a:pt x="166" y="642"/>
                    </a:lnTo>
                    <a:lnTo>
                      <a:pt x="167" y="641"/>
                    </a:lnTo>
                    <a:lnTo>
                      <a:pt x="169" y="642"/>
                    </a:lnTo>
                    <a:lnTo>
                      <a:pt x="169" y="643"/>
                    </a:lnTo>
                    <a:lnTo>
                      <a:pt x="171" y="644"/>
                    </a:lnTo>
                    <a:lnTo>
                      <a:pt x="171" y="644"/>
                    </a:lnTo>
                    <a:lnTo>
                      <a:pt x="174" y="643"/>
                    </a:lnTo>
                    <a:lnTo>
                      <a:pt x="178" y="641"/>
                    </a:lnTo>
                    <a:lnTo>
                      <a:pt x="178" y="641"/>
                    </a:lnTo>
                    <a:lnTo>
                      <a:pt x="178" y="641"/>
                    </a:lnTo>
                    <a:lnTo>
                      <a:pt x="178" y="638"/>
                    </a:lnTo>
                    <a:lnTo>
                      <a:pt x="180" y="635"/>
                    </a:lnTo>
                    <a:lnTo>
                      <a:pt x="180" y="635"/>
                    </a:lnTo>
                    <a:lnTo>
                      <a:pt x="185" y="625"/>
                    </a:lnTo>
                    <a:lnTo>
                      <a:pt x="185" y="625"/>
                    </a:lnTo>
                    <a:lnTo>
                      <a:pt x="186" y="622"/>
                    </a:lnTo>
                    <a:lnTo>
                      <a:pt x="188" y="620"/>
                    </a:lnTo>
                    <a:lnTo>
                      <a:pt x="188" y="620"/>
                    </a:lnTo>
                    <a:lnTo>
                      <a:pt x="188" y="618"/>
                    </a:lnTo>
                    <a:lnTo>
                      <a:pt x="186" y="615"/>
                    </a:lnTo>
                    <a:lnTo>
                      <a:pt x="185" y="611"/>
                    </a:lnTo>
                    <a:lnTo>
                      <a:pt x="184" y="609"/>
                    </a:lnTo>
                    <a:lnTo>
                      <a:pt x="184" y="609"/>
                    </a:lnTo>
                    <a:lnTo>
                      <a:pt x="185" y="607"/>
                    </a:lnTo>
                    <a:lnTo>
                      <a:pt x="188" y="606"/>
                    </a:lnTo>
                    <a:lnTo>
                      <a:pt x="193" y="605"/>
                    </a:lnTo>
                    <a:lnTo>
                      <a:pt x="193" y="605"/>
                    </a:lnTo>
                    <a:lnTo>
                      <a:pt x="194" y="603"/>
                    </a:lnTo>
                    <a:lnTo>
                      <a:pt x="194" y="601"/>
                    </a:lnTo>
                    <a:lnTo>
                      <a:pt x="195" y="598"/>
                    </a:lnTo>
                    <a:lnTo>
                      <a:pt x="197" y="595"/>
                    </a:lnTo>
                    <a:lnTo>
                      <a:pt x="197" y="595"/>
                    </a:lnTo>
                    <a:lnTo>
                      <a:pt x="199" y="592"/>
                    </a:lnTo>
                    <a:lnTo>
                      <a:pt x="202" y="589"/>
                    </a:lnTo>
                    <a:lnTo>
                      <a:pt x="202" y="589"/>
                    </a:lnTo>
                    <a:lnTo>
                      <a:pt x="203" y="587"/>
                    </a:lnTo>
                    <a:lnTo>
                      <a:pt x="205" y="583"/>
                    </a:lnTo>
                    <a:lnTo>
                      <a:pt x="205" y="583"/>
                    </a:lnTo>
                    <a:lnTo>
                      <a:pt x="209" y="576"/>
                    </a:lnTo>
                    <a:lnTo>
                      <a:pt x="211" y="569"/>
                    </a:lnTo>
                    <a:lnTo>
                      <a:pt x="211" y="569"/>
                    </a:lnTo>
                    <a:lnTo>
                      <a:pt x="211" y="568"/>
                    </a:lnTo>
                    <a:lnTo>
                      <a:pt x="210" y="567"/>
                    </a:lnTo>
                    <a:lnTo>
                      <a:pt x="207" y="564"/>
                    </a:lnTo>
                    <a:lnTo>
                      <a:pt x="204" y="563"/>
                    </a:lnTo>
                    <a:lnTo>
                      <a:pt x="201" y="563"/>
                    </a:lnTo>
                    <a:lnTo>
                      <a:pt x="201" y="563"/>
                    </a:lnTo>
                    <a:lnTo>
                      <a:pt x="199" y="561"/>
                    </a:lnTo>
                    <a:lnTo>
                      <a:pt x="197" y="558"/>
                    </a:lnTo>
                    <a:lnTo>
                      <a:pt x="194" y="550"/>
                    </a:lnTo>
                    <a:lnTo>
                      <a:pt x="194" y="550"/>
                    </a:lnTo>
                    <a:lnTo>
                      <a:pt x="190" y="542"/>
                    </a:lnTo>
                    <a:lnTo>
                      <a:pt x="189" y="538"/>
                    </a:lnTo>
                    <a:lnTo>
                      <a:pt x="189" y="534"/>
                    </a:lnTo>
                    <a:lnTo>
                      <a:pt x="189" y="534"/>
                    </a:lnTo>
                    <a:lnTo>
                      <a:pt x="189" y="530"/>
                    </a:lnTo>
                    <a:lnTo>
                      <a:pt x="191" y="527"/>
                    </a:lnTo>
                    <a:lnTo>
                      <a:pt x="193" y="524"/>
                    </a:lnTo>
                    <a:lnTo>
                      <a:pt x="195" y="523"/>
                    </a:lnTo>
                    <a:lnTo>
                      <a:pt x="195" y="523"/>
                    </a:lnTo>
                    <a:lnTo>
                      <a:pt x="198" y="521"/>
                    </a:lnTo>
                    <a:lnTo>
                      <a:pt x="199" y="519"/>
                    </a:lnTo>
                    <a:lnTo>
                      <a:pt x="198" y="518"/>
                    </a:lnTo>
                    <a:lnTo>
                      <a:pt x="198" y="518"/>
                    </a:lnTo>
                    <a:lnTo>
                      <a:pt x="196" y="511"/>
                    </a:lnTo>
                    <a:lnTo>
                      <a:pt x="194" y="501"/>
                    </a:lnTo>
                    <a:lnTo>
                      <a:pt x="194" y="501"/>
                    </a:lnTo>
                    <a:lnTo>
                      <a:pt x="193" y="498"/>
                    </a:lnTo>
                    <a:lnTo>
                      <a:pt x="191" y="497"/>
                    </a:lnTo>
                    <a:lnTo>
                      <a:pt x="188" y="495"/>
                    </a:lnTo>
                    <a:lnTo>
                      <a:pt x="186" y="493"/>
                    </a:lnTo>
                    <a:lnTo>
                      <a:pt x="186" y="493"/>
                    </a:lnTo>
                    <a:lnTo>
                      <a:pt x="185" y="491"/>
                    </a:lnTo>
                    <a:lnTo>
                      <a:pt x="186" y="489"/>
                    </a:lnTo>
                    <a:lnTo>
                      <a:pt x="191" y="487"/>
                    </a:lnTo>
                    <a:lnTo>
                      <a:pt x="191" y="487"/>
                    </a:lnTo>
                    <a:lnTo>
                      <a:pt x="192" y="485"/>
                    </a:lnTo>
                    <a:lnTo>
                      <a:pt x="193" y="484"/>
                    </a:lnTo>
                    <a:lnTo>
                      <a:pt x="194" y="480"/>
                    </a:lnTo>
                    <a:lnTo>
                      <a:pt x="194" y="480"/>
                    </a:lnTo>
                    <a:lnTo>
                      <a:pt x="195" y="477"/>
                    </a:lnTo>
                    <a:lnTo>
                      <a:pt x="195" y="475"/>
                    </a:lnTo>
                    <a:lnTo>
                      <a:pt x="195" y="473"/>
                    </a:lnTo>
                    <a:lnTo>
                      <a:pt x="196" y="469"/>
                    </a:lnTo>
                    <a:lnTo>
                      <a:pt x="196" y="469"/>
                    </a:lnTo>
                    <a:lnTo>
                      <a:pt x="196" y="466"/>
                    </a:lnTo>
                    <a:lnTo>
                      <a:pt x="196" y="463"/>
                    </a:lnTo>
                    <a:lnTo>
                      <a:pt x="194" y="457"/>
                    </a:lnTo>
                    <a:lnTo>
                      <a:pt x="194" y="457"/>
                    </a:lnTo>
                    <a:lnTo>
                      <a:pt x="194" y="455"/>
                    </a:lnTo>
                    <a:lnTo>
                      <a:pt x="194" y="453"/>
                    </a:lnTo>
                    <a:lnTo>
                      <a:pt x="196" y="449"/>
                    </a:lnTo>
                    <a:lnTo>
                      <a:pt x="200" y="443"/>
                    </a:lnTo>
                    <a:lnTo>
                      <a:pt x="200" y="443"/>
                    </a:lnTo>
                    <a:lnTo>
                      <a:pt x="202" y="436"/>
                    </a:lnTo>
                    <a:lnTo>
                      <a:pt x="201" y="433"/>
                    </a:lnTo>
                    <a:lnTo>
                      <a:pt x="200" y="429"/>
                    </a:lnTo>
                    <a:lnTo>
                      <a:pt x="200" y="429"/>
                    </a:lnTo>
                    <a:lnTo>
                      <a:pt x="198" y="427"/>
                    </a:lnTo>
                    <a:lnTo>
                      <a:pt x="197" y="427"/>
                    </a:lnTo>
                    <a:lnTo>
                      <a:pt x="196" y="427"/>
                    </a:lnTo>
                    <a:lnTo>
                      <a:pt x="195" y="426"/>
                    </a:lnTo>
                    <a:lnTo>
                      <a:pt x="195" y="426"/>
                    </a:lnTo>
                    <a:lnTo>
                      <a:pt x="193" y="418"/>
                    </a:lnTo>
                    <a:lnTo>
                      <a:pt x="192" y="412"/>
                    </a:lnTo>
                    <a:lnTo>
                      <a:pt x="191" y="406"/>
                    </a:lnTo>
                    <a:lnTo>
                      <a:pt x="191" y="406"/>
                    </a:lnTo>
                    <a:lnTo>
                      <a:pt x="192" y="403"/>
                    </a:lnTo>
                    <a:lnTo>
                      <a:pt x="193" y="400"/>
                    </a:lnTo>
                    <a:lnTo>
                      <a:pt x="196" y="397"/>
                    </a:lnTo>
                    <a:lnTo>
                      <a:pt x="196" y="397"/>
                    </a:lnTo>
                    <a:lnTo>
                      <a:pt x="203" y="386"/>
                    </a:lnTo>
                    <a:lnTo>
                      <a:pt x="203" y="386"/>
                    </a:lnTo>
                    <a:lnTo>
                      <a:pt x="204" y="383"/>
                    </a:lnTo>
                    <a:lnTo>
                      <a:pt x="204" y="380"/>
                    </a:lnTo>
                    <a:lnTo>
                      <a:pt x="203" y="378"/>
                    </a:lnTo>
                    <a:lnTo>
                      <a:pt x="202" y="376"/>
                    </a:lnTo>
                    <a:lnTo>
                      <a:pt x="202" y="376"/>
                    </a:lnTo>
                    <a:lnTo>
                      <a:pt x="200" y="376"/>
                    </a:lnTo>
                    <a:lnTo>
                      <a:pt x="200" y="374"/>
                    </a:lnTo>
                    <a:lnTo>
                      <a:pt x="202" y="370"/>
                    </a:lnTo>
                    <a:lnTo>
                      <a:pt x="202" y="370"/>
                    </a:lnTo>
                    <a:lnTo>
                      <a:pt x="202" y="369"/>
                    </a:lnTo>
                    <a:lnTo>
                      <a:pt x="201" y="368"/>
                    </a:lnTo>
                    <a:lnTo>
                      <a:pt x="199" y="366"/>
                    </a:lnTo>
                    <a:lnTo>
                      <a:pt x="194" y="361"/>
                    </a:lnTo>
                    <a:lnTo>
                      <a:pt x="194" y="361"/>
                    </a:lnTo>
                    <a:lnTo>
                      <a:pt x="194" y="360"/>
                    </a:lnTo>
                    <a:lnTo>
                      <a:pt x="195" y="359"/>
                    </a:lnTo>
                    <a:lnTo>
                      <a:pt x="200" y="357"/>
                    </a:lnTo>
                    <a:lnTo>
                      <a:pt x="200" y="357"/>
                    </a:lnTo>
                    <a:lnTo>
                      <a:pt x="203" y="356"/>
                    </a:lnTo>
                    <a:lnTo>
                      <a:pt x="205" y="353"/>
                    </a:lnTo>
                    <a:lnTo>
                      <a:pt x="205" y="353"/>
                    </a:lnTo>
                    <a:lnTo>
                      <a:pt x="211" y="341"/>
                    </a:lnTo>
                    <a:lnTo>
                      <a:pt x="211" y="341"/>
                    </a:lnTo>
                    <a:lnTo>
                      <a:pt x="214" y="337"/>
                    </a:lnTo>
                    <a:lnTo>
                      <a:pt x="214" y="334"/>
                    </a:lnTo>
                    <a:lnTo>
                      <a:pt x="214" y="334"/>
                    </a:lnTo>
                    <a:lnTo>
                      <a:pt x="213" y="331"/>
                    </a:lnTo>
                    <a:lnTo>
                      <a:pt x="213" y="327"/>
                    </a:lnTo>
                    <a:lnTo>
                      <a:pt x="213" y="327"/>
                    </a:lnTo>
                    <a:lnTo>
                      <a:pt x="214" y="320"/>
                    </a:lnTo>
                    <a:lnTo>
                      <a:pt x="216" y="314"/>
                    </a:lnTo>
                    <a:lnTo>
                      <a:pt x="216" y="314"/>
                    </a:lnTo>
                    <a:lnTo>
                      <a:pt x="216" y="310"/>
                    </a:lnTo>
                    <a:lnTo>
                      <a:pt x="217" y="308"/>
                    </a:lnTo>
                    <a:lnTo>
                      <a:pt x="217" y="305"/>
                    </a:lnTo>
                    <a:lnTo>
                      <a:pt x="217" y="303"/>
                    </a:lnTo>
                    <a:lnTo>
                      <a:pt x="217" y="303"/>
                    </a:lnTo>
                    <a:lnTo>
                      <a:pt x="221" y="297"/>
                    </a:lnTo>
                    <a:lnTo>
                      <a:pt x="225" y="292"/>
                    </a:lnTo>
                    <a:lnTo>
                      <a:pt x="225" y="292"/>
                    </a:lnTo>
                    <a:lnTo>
                      <a:pt x="226" y="290"/>
                    </a:lnTo>
                    <a:lnTo>
                      <a:pt x="225" y="287"/>
                    </a:lnTo>
                    <a:lnTo>
                      <a:pt x="224" y="284"/>
                    </a:lnTo>
                    <a:lnTo>
                      <a:pt x="224" y="279"/>
                    </a:lnTo>
                    <a:lnTo>
                      <a:pt x="224" y="279"/>
                    </a:lnTo>
                    <a:lnTo>
                      <a:pt x="225" y="276"/>
                    </a:lnTo>
                    <a:lnTo>
                      <a:pt x="226" y="274"/>
                    </a:lnTo>
                    <a:lnTo>
                      <a:pt x="229" y="271"/>
                    </a:lnTo>
                    <a:lnTo>
                      <a:pt x="232" y="269"/>
                    </a:lnTo>
                    <a:lnTo>
                      <a:pt x="235" y="268"/>
                    </a:lnTo>
                    <a:lnTo>
                      <a:pt x="235" y="268"/>
                    </a:lnTo>
                    <a:lnTo>
                      <a:pt x="238" y="266"/>
                    </a:lnTo>
                    <a:lnTo>
                      <a:pt x="240" y="263"/>
                    </a:lnTo>
                    <a:lnTo>
                      <a:pt x="244" y="257"/>
                    </a:lnTo>
                    <a:lnTo>
                      <a:pt x="244" y="257"/>
                    </a:lnTo>
                    <a:lnTo>
                      <a:pt x="245" y="257"/>
                    </a:lnTo>
                    <a:lnTo>
                      <a:pt x="246" y="257"/>
                    </a:lnTo>
                    <a:lnTo>
                      <a:pt x="251" y="258"/>
                    </a:lnTo>
                    <a:lnTo>
                      <a:pt x="256" y="261"/>
                    </a:lnTo>
                    <a:lnTo>
                      <a:pt x="256" y="261"/>
                    </a:lnTo>
                    <a:lnTo>
                      <a:pt x="257" y="261"/>
                    </a:lnTo>
                    <a:lnTo>
                      <a:pt x="258" y="260"/>
                    </a:lnTo>
                    <a:lnTo>
                      <a:pt x="261" y="255"/>
                    </a:lnTo>
                    <a:lnTo>
                      <a:pt x="261" y="255"/>
                    </a:lnTo>
                    <a:lnTo>
                      <a:pt x="263" y="253"/>
                    </a:lnTo>
                    <a:lnTo>
                      <a:pt x="266" y="253"/>
                    </a:lnTo>
                    <a:lnTo>
                      <a:pt x="270" y="254"/>
                    </a:lnTo>
                    <a:lnTo>
                      <a:pt x="270" y="254"/>
                    </a:lnTo>
                    <a:lnTo>
                      <a:pt x="273" y="253"/>
                    </a:lnTo>
                    <a:lnTo>
                      <a:pt x="275" y="252"/>
                    </a:lnTo>
                    <a:lnTo>
                      <a:pt x="277" y="252"/>
                    </a:lnTo>
                    <a:lnTo>
                      <a:pt x="280" y="252"/>
                    </a:lnTo>
                    <a:lnTo>
                      <a:pt x="280" y="252"/>
                    </a:lnTo>
                    <a:lnTo>
                      <a:pt x="283" y="254"/>
                    </a:lnTo>
                    <a:lnTo>
                      <a:pt x="287" y="254"/>
                    </a:lnTo>
                    <a:lnTo>
                      <a:pt x="287" y="254"/>
                    </a:lnTo>
                    <a:lnTo>
                      <a:pt x="287" y="254"/>
                    </a:lnTo>
                    <a:lnTo>
                      <a:pt x="288" y="253"/>
                    </a:lnTo>
                    <a:lnTo>
                      <a:pt x="288" y="253"/>
                    </a:lnTo>
                    <a:lnTo>
                      <a:pt x="288" y="252"/>
                    </a:lnTo>
                    <a:lnTo>
                      <a:pt x="288" y="250"/>
                    </a:lnTo>
                    <a:lnTo>
                      <a:pt x="287" y="245"/>
                    </a:lnTo>
                    <a:lnTo>
                      <a:pt x="287" y="245"/>
                    </a:lnTo>
                    <a:lnTo>
                      <a:pt x="286" y="243"/>
                    </a:lnTo>
                    <a:lnTo>
                      <a:pt x="286" y="241"/>
                    </a:lnTo>
                    <a:lnTo>
                      <a:pt x="287" y="240"/>
                    </a:lnTo>
                    <a:lnTo>
                      <a:pt x="287" y="240"/>
                    </a:lnTo>
                    <a:lnTo>
                      <a:pt x="288" y="239"/>
                    </a:lnTo>
                    <a:lnTo>
                      <a:pt x="288" y="237"/>
                    </a:lnTo>
                    <a:lnTo>
                      <a:pt x="286" y="232"/>
                    </a:lnTo>
                    <a:lnTo>
                      <a:pt x="286" y="232"/>
                    </a:lnTo>
                    <a:lnTo>
                      <a:pt x="286" y="231"/>
                    </a:lnTo>
                    <a:lnTo>
                      <a:pt x="286" y="229"/>
                    </a:lnTo>
                    <a:lnTo>
                      <a:pt x="287" y="227"/>
                    </a:lnTo>
                    <a:lnTo>
                      <a:pt x="287" y="227"/>
                    </a:lnTo>
                    <a:lnTo>
                      <a:pt x="286" y="224"/>
                    </a:lnTo>
                    <a:lnTo>
                      <a:pt x="285" y="221"/>
                    </a:lnTo>
                    <a:lnTo>
                      <a:pt x="285" y="221"/>
                    </a:lnTo>
                    <a:lnTo>
                      <a:pt x="284" y="214"/>
                    </a:lnTo>
                    <a:lnTo>
                      <a:pt x="284" y="214"/>
                    </a:lnTo>
                    <a:lnTo>
                      <a:pt x="284" y="212"/>
                    </a:lnTo>
                    <a:lnTo>
                      <a:pt x="285" y="211"/>
                    </a:lnTo>
                    <a:lnTo>
                      <a:pt x="286" y="207"/>
                    </a:lnTo>
                    <a:lnTo>
                      <a:pt x="286" y="207"/>
                    </a:lnTo>
                    <a:lnTo>
                      <a:pt x="286" y="202"/>
                    </a:lnTo>
                    <a:lnTo>
                      <a:pt x="285" y="197"/>
                    </a:lnTo>
                    <a:lnTo>
                      <a:pt x="285" y="197"/>
                    </a:lnTo>
                    <a:lnTo>
                      <a:pt x="285" y="194"/>
                    </a:lnTo>
                    <a:lnTo>
                      <a:pt x="287" y="191"/>
                    </a:lnTo>
                    <a:lnTo>
                      <a:pt x="287" y="191"/>
                    </a:lnTo>
                    <a:lnTo>
                      <a:pt x="287" y="190"/>
                    </a:lnTo>
                    <a:lnTo>
                      <a:pt x="287" y="189"/>
                    </a:lnTo>
                    <a:lnTo>
                      <a:pt x="286" y="188"/>
                    </a:lnTo>
                    <a:lnTo>
                      <a:pt x="286" y="188"/>
                    </a:lnTo>
                    <a:lnTo>
                      <a:pt x="277" y="189"/>
                    </a:lnTo>
                    <a:lnTo>
                      <a:pt x="277" y="189"/>
                    </a:lnTo>
                    <a:lnTo>
                      <a:pt x="276" y="190"/>
                    </a:lnTo>
                    <a:lnTo>
                      <a:pt x="274" y="192"/>
                    </a:lnTo>
                    <a:lnTo>
                      <a:pt x="272" y="196"/>
                    </a:lnTo>
                    <a:lnTo>
                      <a:pt x="272" y="196"/>
                    </a:lnTo>
                    <a:lnTo>
                      <a:pt x="270" y="200"/>
                    </a:lnTo>
                    <a:lnTo>
                      <a:pt x="269" y="204"/>
                    </a:lnTo>
                    <a:lnTo>
                      <a:pt x="269" y="204"/>
                    </a:lnTo>
                    <a:lnTo>
                      <a:pt x="268" y="207"/>
                    </a:lnTo>
                    <a:lnTo>
                      <a:pt x="267" y="209"/>
                    </a:lnTo>
                    <a:lnTo>
                      <a:pt x="266" y="210"/>
                    </a:lnTo>
                    <a:lnTo>
                      <a:pt x="266" y="210"/>
                    </a:lnTo>
                    <a:lnTo>
                      <a:pt x="262" y="213"/>
                    </a:lnTo>
                    <a:lnTo>
                      <a:pt x="262" y="213"/>
                    </a:lnTo>
                    <a:lnTo>
                      <a:pt x="258" y="214"/>
                    </a:lnTo>
                    <a:lnTo>
                      <a:pt x="254" y="213"/>
                    </a:lnTo>
                    <a:lnTo>
                      <a:pt x="254" y="213"/>
                    </a:lnTo>
                    <a:lnTo>
                      <a:pt x="253" y="212"/>
                    </a:lnTo>
                    <a:lnTo>
                      <a:pt x="252" y="210"/>
                    </a:lnTo>
                    <a:lnTo>
                      <a:pt x="253" y="208"/>
                    </a:lnTo>
                    <a:lnTo>
                      <a:pt x="253" y="208"/>
                    </a:lnTo>
                    <a:lnTo>
                      <a:pt x="253" y="207"/>
                    </a:lnTo>
                    <a:lnTo>
                      <a:pt x="252" y="207"/>
                    </a:lnTo>
                    <a:lnTo>
                      <a:pt x="248" y="206"/>
                    </a:lnTo>
                    <a:lnTo>
                      <a:pt x="248" y="206"/>
                    </a:lnTo>
                    <a:lnTo>
                      <a:pt x="245" y="206"/>
                    </a:lnTo>
                    <a:lnTo>
                      <a:pt x="244" y="205"/>
                    </a:lnTo>
                    <a:lnTo>
                      <a:pt x="243" y="203"/>
                    </a:lnTo>
                    <a:lnTo>
                      <a:pt x="244" y="202"/>
                    </a:lnTo>
                    <a:lnTo>
                      <a:pt x="244" y="202"/>
                    </a:lnTo>
                    <a:lnTo>
                      <a:pt x="244" y="200"/>
                    </a:lnTo>
                    <a:lnTo>
                      <a:pt x="245" y="198"/>
                    </a:lnTo>
                    <a:lnTo>
                      <a:pt x="245" y="198"/>
                    </a:lnTo>
                    <a:lnTo>
                      <a:pt x="246" y="198"/>
                    </a:lnTo>
                    <a:lnTo>
                      <a:pt x="245" y="198"/>
                    </a:lnTo>
                    <a:lnTo>
                      <a:pt x="243" y="198"/>
                    </a:lnTo>
                    <a:lnTo>
                      <a:pt x="240" y="197"/>
                    </a:lnTo>
                    <a:lnTo>
                      <a:pt x="237" y="197"/>
                    </a:lnTo>
                    <a:lnTo>
                      <a:pt x="237" y="197"/>
                    </a:lnTo>
                    <a:lnTo>
                      <a:pt x="236" y="196"/>
                    </a:lnTo>
                    <a:lnTo>
                      <a:pt x="235" y="196"/>
                    </a:lnTo>
                    <a:lnTo>
                      <a:pt x="233" y="198"/>
                    </a:lnTo>
                    <a:lnTo>
                      <a:pt x="233" y="198"/>
                    </a:lnTo>
                    <a:lnTo>
                      <a:pt x="232" y="199"/>
                    </a:lnTo>
                    <a:lnTo>
                      <a:pt x="232" y="200"/>
                    </a:lnTo>
                    <a:lnTo>
                      <a:pt x="232" y="203"/>
                    </a:lnTo>
                    <a:lnTo>
                      <a:pt x="232" y="203"/>
                    </a:lnTo>
                    <a:lnTo>
                      <a:pt x="231" y="204"/>
                    </a:lnTo>
                    <a:lnTo>
                      <a:pt x="230" y="205"/>
                    </a:lnTo>
                    <a:lnTo>
                      <a:pt x="227" y="204"/>
                    </a:lnTo>
                    <a:lnTo>
                      <a:pt x="227" y="204"/>
                    </a:lnTo>
                    <a:lnTo>
                      <a:pt x="220" y="203"/>
                    </a:lnTo>
                    <a:lnTo>
                      <a:pt x="220" y="203"/>
                    </a:lnTo>
                    <a:lnTo>
                      <a:pt x="219" y="203"/>
                    </a:lnTo>
                    <a:lnTo>
                      <a:pt x="219" y="202"/>
                    </a:lnTo>
                    <a:lnTo>
                      <a:pt x="219" y="199"/>
                    </a:lnTo>
                    <a:lnTo>
                      <a:pt x="219" y="199"/>
                    </a:lnTo>
                    <a:lnTo>
                      <a:pt x="219" y="197"/>
                    </a:lnTo>
                    <a:lnTo>
                      <a:pt x="220" y="195"/>
                    </a:lnTo>
                    <a:lnTo>
                      <a:pt x="220" y="195"/>
                    </a:lnTo>
                    <a:lnTo>
                      <a:pt x="220" y="191"/>
                    </a:lnTo>
                    <a:lnTo>
                      <a:pt x="221" y="186"/>
                    </a:lnTo>
                    <a:lnTo>
                      <a:pt x="221" y="186"/>
                    </a:lnTo>
                    <a:lnTo>
                      <a:pt x="221" y="186"/>
                    </a:lnTo>
                    <a:lnTo>
                      <a:pt x="222" y="186"/>
                    </a:lnTo>
                    <a:lnTo>
                      <a:pt x="224" y="188"/>
                    </a:lnTo>
                    <a:lnTo>
                      <a:pt x="224" y="188"/>
                    </a:lnTo>
                    <a:lnTo>
                      <a:pt x="225" y="189"/>
                    </a:lnTo>
                    <a:lnTo>
                      <a:pt x="226" y="189"/>
                    </a:lnTo>
                    <a:lnTo>
                      <a:pt x="228" y="188"/>
                    </a:lnTo>
                    <a:lnTo>
                      <a:pt x="228" y="188"/>
                    </a:lnTo>
                    <a:lnTo>
                      <a:pt x="228" y="188"/>
                    </a:lnTo>
                    <a:lnTo>
                      <a:pt x="229" y="187"/>
                    </a:lnTo>
                    <a:lnTo>
                      <a:pt x="229" y="183"/>
                    </a:lnTo>
                    <a:lnTo>
                      <a:pt x="229" y="183"/>
                    </a:lnTo>
                    <a:lnTo>
                      <a:pt x="230" y="180"/>
                    </a:lnTo>
                    <a:lnTo>
                      <a:pt x="232" y="177"/>
                    </a:lnTo>
                    <a:lnTo>
                      <a:pt x="232" y="177"/>
                    </a:lnTo>
                    <a:lnTo>
                      <a:pt x="233" y="176"/>
                    </a:lnTo>
                    <a:lnTo>
                      <a:pt x="232" y="175"/>
                    </a:lnTo>
                    <a:lnTo>
                      <a:pt x="230" y="175"/>
                    </a:lnTo>
                    <a:lnTo>
                      <a:pt x="230" y="175"/>
                    </a:lnTo>
                    <a:lnTo>
                      <a:pt x="228" y="174"/>
                    </a:lnTo>
                    <a:lnTo>
                      <a:pt x="227" y="173"/>
                    </a:lnTo>
                    <a:lnTo>
                      <a:pt x="226" y="172"/>
                    </a:lnTo>
                    <a:lnTo>
                      <a:pt x="226" y="172"/>
                    </a:lnTo>
                    <a:lnTo>
                      <a:pt x="224" y="176"/>
                    </a:lnTo>
                    <a:lnTo>
                      <a:pt x="224" y="176"/>
                    </a:lnTo>
                    <a:lnTo>
                      <a:pt x="224" y="176"/>
                    </a:lnTo>
                    <a:lnTo>
                      <a:pt x="223" y="176"/>
                    </a:lnTo>
                    <a:lnTo>
                      <a:pt x="222" y="174"/>
                    </a:lnTo>
                    <a:lnTo>
                      <a:pt x="222" y="174"/>
                    </a:lnTo>
                    <a:lnTo>
                      <a:pt x="222" y="174"/>
                    </a:lnTo>
                    <a:lnTo>
                      <a:pt x="223" y="172"/>
                    </a:lnTo>
                    <a:lnTo>
                      <a:pt x="225" y="169"/>
                    </a:lnTo>
                    <a:lnTo>
                      <a:pt x="225" y="169"/>
                    </a:lnTo>
                    <a:lnTo>
                      <a:pt x="230" y="163"/>
                    </a:lnTo>
                    <a:lnTo>
                      <a:pt x="230" y="163"/>
                    </a:lnTo>
                    <a:lnTo>
                      <a:pt x="236" y="151"/>
                    </a:lnTo>
                    <a:lnTo>
                      <a:pt x="236" y="151"/>
                    </a:lnTo>
                    <a:lnTo>
                      <a:pt x="237" y="150"/>
                    </a:lnTo>
                    <a:lnTo>
                      <a:pt x="237" y="148"/>
                    </a:lnTo>
                    <a:lnTo>
                      <a:pt x="236" y="145"/>
                    </a:lnTo>
                    <a:lnTo>
                      <a:pt x="236" y="145"/>
                    </a:lnTo>
                    <a:lnTo>
                      <a:pt x="236" y="145"/>
                    </a:lnTo>
                    <a:lnTo>
                      <a:pt x="237" y="145"/>
                    </a:lnTo>
                    <a:lnTo>
                      <a:pt x="240" y="145"/>
                    </a:lnTo>
                    <a:lnTo>
                      <a:pt x="240" y="145"/>
                    </a:lnTo>
                    <a:lnTo>
                      <a:pt x="240" y="146"/>
                    </a:lnTo>
                    <a:lnTo>
                      <a:pt x="241" y="146"/>
                    </a:lnTo>
                    <a:lnTo>
                      <a:pt x="241" y="146"/>
                    </a:lnTo>
                    <a:lnTo>
                      <a:pt x="241" y="145"/>
                    </a:lnTo>
                    <a:lnTo>
                      <a:pt x="241" y="143"/>
                    </a:lnTo>
                    <a:lnTo>
                      <a:pt x="238" y="140"/>
                    </a:lnTo>
                    <a:lnTo>
                      <a:pt x="238" y="140"/>
                    </a:lnTo>
                    <a:lnTo>
                      <a:pt x="238" y="139"/>
                    </a:lnTo>
                    <a:lnTo>
                      <a:pt x="238" y="139"/>
                    </a:lnTo>
                    <a:lnTo>
                      <a:pt x="237" y="141"/>
                    </a:lnTo>
                    <a:lnTo>
                      <a:pt x="237" y="141"/>
                    </a:lnTo>
                    <a:lnTo>
                      <a:pt x="236" y="141"/>
                    </a:lnTo>
                    <a:lnTo>
                      <a:pt x="236" y="140"/>
                    </a:lnTo>
                    <a:lnTo>
                      <a:pt x="237" y="137"/>
                    </a:lnTo>
                    <a:lnTo>
                      <a:pt x="237" y="137"/>
                    </a:lnTo>
                    <a:lnTo>
                      <a:pt x="237" y="137"/>
                    </a:lnTo>
                    <a:lnTo>
                      <a:pt x="237" y="137"/>
                    </a:lnTo>
                    <a:lnTo>
                      <a:pt x="238" y="138"/>
                    </a:lnTo>
                    <a:lnTo>
                      <a:pt x="238" y="138"/>
                    </a:lnTo>
                    <a:lnTo>
                      <a:pt x="241" y="138"/>
                    </a:lnTo>
                    <a:lnTo>
                      <a:pt x="243" y="137"/>
                    </a:lnTo>
                    <a:lnTo>
                      <a:pt x="243" y="137"/>
                    </a:lnTo>
                    <a:lnTo>
                      <a:pt x="243" y="137"/>
                    </a:lnTo>
                    <a:lnTo>
                      <a:pt x="242" y="136"/>
                    </a:lnTo>
                    <a:lnTo>
                      <a:pt x="240" y="134"/>
                    </a:lnTo>
                    <a:lnTo>
                      <a:pt x="240" y="134"/>
                    </a:lnTo>
                    <a:lnTo>
                      <a:pt x="240" y="133"/>
                    </a:lnTo>
                    <a:lnTo>
                      <a:pt x="241" y="133"/>
                    </a:lnTo>
                    <a:lnTo>
                      <a:pt x="244" y="134"/>
                    </a:lnTo>
                    <a:lnTo>
                      <a:pt x="244" y="134"/>
                    </a:lnTo>
                    <a:lnTo>
                      <a:pt x="245" y="135"/>
                    </a:lnTo>
                    <a:lnTo>
                      <a:pt x="246" y="137"/>
                    </a:lnTo>
                    <a:lnTo>
                      <a:pt x="246" y="137"/>
                    </a:lnTo>
                    <a:lnTo>
                      <a:pt x="248" y="137"/>
                    </a:lnTo>
                    <a:lnTo>
                      <a:pt x="249" y="136"/>
                    </a:lnTo>
                    <a:lnTo>
                      <a:pt x="251" y="134"/>
                    </a:lnTo>
                    <a:lnTo>
                      <a:pt x="251" y="134"/>
                    </a:lnTo>
                    <a:lnTo>
                      <a:pt x="250" y="136"/>
                    </a:lnTo>
                    <a:lnTo>
                      <a:pt x="246" y="140"/>
                    </a:lnTo>
                    <a:lnTo>
                      <a:pt x="246" y="140"/>
                    </a:lnTo>
                    <a:lnTo>
                      <a:pt x="246" y="141"/>
                    </a:lnTo>
                    <a:lnTo>
                      <a:pt x="248" y="140"/>
                    </a:lnTo>
                    <a:lnTo>
                      <a:pt x="250" y="139"/>
                    </a:lnTo>
                    <a:lnTo>
                      <a:pt x="250" y="139"/>
                    </a:lnTo>
                    <a:lnTo>
                      <a:pt x="251" y="139"/>
                    </a:lnTo>
                    <a:lnTo>
                      <a:pt x="251" y="139"/>
                    </a:lnTo>
                    <a:lnTo>
                      <a:pt x="251" y="141"/>
                    </a:lnTo>
                    <a:lnTo>
                      <a:pt x="251" y="141"/>
                    </a:lnTo>
                    <a:lnTo>
                      <a:pt x="252" y="143"/>
                    </a:lnTo>
                    <a:lnTo>
                      <a:pt x="255" y="145"/>
                    </a:lnTo>
                    <a:lnTo>
                      <a:pt x="255" y="145"/>
                    </a:lnTo>
                    <a:lnTo>
                      <a:pt x="256" y="146"/>
                    </a:lnTo>
                    <a:lnTo>
                      <a:pt x="257" y="146"/>
                    </a:lnTo>
                    <a:lnTo>
                      <a:pt x="260" y="146"/>
                    </a:lnTo>
                    <a:lnTo>
                      <a:pt x="260" y="146"/>
                    </a:lnTo>
                    <a:lnTo>
                      <a:pt x="261" y="146"/>
                    </a:lnTo>
                    <a:lnTo>
                      <a:pt x="262" y="147"/>
                    </a:lnTo>
                    <a:lnTo>
                      <a:pt x="265" y="150"/>
                    </a:lnTo>
                    <a:lnTo>
                      <a:pt x="265" y="150"/>
                    </a:lnTo>
                    <a:lnTo>
                      <a:pt x="267" y="152"/>
                    </a:lnTo>
                    <a:lnTo>
                      <a:pt x="268" y="155"/>
                    </a:lnTo>
                    <a:lnTo>
                      <a:pt x="268" y="155"/>
                    </a:lnTo>
                    <a:lnTo>
                      <a:pt x="270" y="155"/>
                    </a:lnTo>
                    <a:lnTo>
                      <a:pt x="272" y="154"/>
                    </a:lnTo>
                    <a:lnTo>
                      <a:pt x="277" y="151"/>
                    </a:lnTo>
                    <a:lnTo>
                      <a:pt x="277" y="151"/>
                    </a:lnTo>
                    <a:lnTo>
                      <a:pt x="277" y="150"/>
                    </a:lnTo>
                    <a:lnTo>
                      <a:pt x="277" y="148"/>
                    </a:lnTo>
                    <a:lnTo>
                      <a:pt x="276" y="146"/>
                    </a:lnTo>
                    <a:lnTo>
                      <a:pt x="276" y="146"/>
                    </a:lnTo>
                    <a:lnTo>
                      <a:pt x="277" y="145"/>
                    </a:lnTo>
                    <a:lnTo>
                      <a:pt x="278" y="144"/>
                    </a:lnTo>
                    <a:lnTo>
                      <a:pt x="282" y="144"/>
                    </a:lnTo>
                    <a:lnTo>
                      <a:pt x="282" y="144"/>
                    </a:lnTo>
                    <a:lnTo>
                      <a:pt x="286" y="143"/>
                    </a:lnTo>
                    <a:lnTo>
                      <a:pt x="290" y="142"/>
                    </a:lnTo>
                    <a:lnTo>
                      <a:pt x="290" y="142"/>
                    </a:lnTo>
                    <a:lnTo>
                      <a:pt x="291" y="140"/>
                    </a:lnTo>
                    <a:lnTo>
                      <a:pt x="291" y="138"/>
                    </a:lnTo>
                    <a:lnTo>
                      <a:pt x="291" y="138"/>
                    </a:lnTo>
                    <a:lnTo>
                      <a:pt x="292" y="132"/>
                    </a:lnTo>
                    <a:lnTo>
                      <a:pt x="294" y="127"/>
                    </a:lnTo>
                    <a:lnTo>
                      <a:pt x="294" y="127"/>
                    </a:lnTo>
                    <a:lnTo>
                      <a:pt x="300" y="122"/>
                    </a:lnTo>
                    <a:lnTo>
                      <a:pt x="300" y="122"/>
                    </a:lnTo>
                    <a:lnTo>
                      <a:pt x="302" y="120"/>
                    </a:lnTo>
                    <a:lnTo>
                      <a:pt x="302" y="118"/>
                    </a:lnTo>
                    <a:lnTo>
                      <a:pt x="303" y="115"/>
                    </a:lnTo>
                    <a:lnTo>
                      <a:pt x="303" y="115"/>
                    </a:lnTo>
                    <a:lnTo>
                      <a:pt x="308" y="110"/>
                    </a:lnTo>
                    <a:lnTo>
                      <a:pt x="308" y="110"/>
                    </a:lnTo>
                    <a:lnTo>
                      <a:pt x="310" y="109"/>
                    </a:lnTo>
                    <a:lnTo>
                      <a:pt x="312" y="109"/>
                    </a:lnTo>
                    <a:lnTo>
                      <a:pt x="315" y="108"/>
                    </a:lnTo>
                    <a:lnTo>
                      <a:pt x="317" y="107"/>
                    </a:lnTo>
                    <a:lnTo>
                      <a:pt x="317" y="107"/>
                    </a:lnTo>
                    <a:lnTo>
                      <a:pt x="318" y="105"/>
                    </a:lnTo>
                    <a:lnTo>
                      <a:pt x="319" y="103"/>
                    </a:lnTo>
                    <a:lnTo>
                      <a:pt x="319" y="102"/>
                    </a:lnTo>
                    <a:lnTo>
                      <a:pt x="320" y="101"/>
                    </a:lnTo>
                    <a:lnTo>
                      <a:pt x="320" y="101"/>
                    </a:lnTo>
                    <a:lnTo>
                      <a:pt x="322" y="102"/>
                    </a:lnTo>
                    <a:lnTo>
                      <a:pt x="324" y="102"/>
                    </a:lnTo>
                    <a:lnTo>
                      <a:pt x="324" y="102"/>
                    </a:lnTo>
                    <a:lnTo>
                      <a:pt x="327" y="102"/>
                    </a:lnTo>
                    <a:lnTo>
                      <a:pt x="330" y="102"/>
                    </a:lnTo>
                    <a:lnTo>
                      <a:pt x="330" y="102"/>
                    </a:lnTo>
                    <a:lnTo>
                      <a:pt x="339" y="103"/>
                    </a:lnTo>
                    <a:lnTo>
                      <a:pt x="339" y="103"/>
                    </a:lnTo>
                    <a:lnTo>
                      <a:pt x="347" y="105"/>
                    </a:lnTo>
                    <a:lnTo>
                      <a:pt x="347" y="105"/>
                    </a:lnTo>
                    <a:lnTo>
                      <a:pt x="348" y="103"/>
                    </a:lnTo>
                    <a:lnTo>
                      <a:pt x="349" y="100"/>
                    </a:lnTo>
                    <a:lnTo>
                      <a:pt x="349" y="100"/>
                    </a:lnTo>
                    <a:lnTo>
                      <a:pt x="350" y="100"/>
                    </a:lnTo>
                    <a:lnTo>
                      <a:pt x="350" y="100"/>
                    </a:lnTo>
                    <a:lnTo>
                      <a:pt x="353" y="102"/>
                    </a:lnTo>
                    <a:lnTo>
                      <a:pt x="353" y="102"/>
                    </a:lnTo>
                    <a:lnTo>
                      <a:pt x="355" y="102"/>
                    </a:lnTo>
                    <a:lnTo>
                      <a:pt x="356" y="99"/>
                    </a:lnTo>
                    <a:lnTo>
                      <a:pt x="358" y="95"/>
                    </a:lnTo>
                    <a:lnTo>
                      <a:pt x="358" y="95"/>
                    </a:lnTo>
                    <a:lnTo>
                      <a:pt x="360" y="91"/>
                    </a:lnTo>
                    <a:lnTo>
                      <a:pt x="362" y="85"/>
                    </a:lnTo>
                    <a:lnTo>
                      <a:pt x="362" y="85"/>
                    </a:lnTo>
                    <a:lnTo>
                      <a:pt x="362" y="85"/>
                    </a:lnTo>
                    <a:lnTo>
                      <a:pt x="361" y="84"/>
                    </a:lnTo>
                    <a:lnTo>
                      <a:pt x="359" y="84"/>
                    </a:lnTo>
                    <a:lnTo>
                      <a:pt x="356" y="85"/>
                    </a:lnTo>
                    <a:lnTo>
                      <a:pt x="356" y="85"/>
                    </a:lnTo>
                    <a:lnTo>
                      <a:pt x="361" y="80"/>
                    </a:lnTo>
                    <a:lnTo>
                      <a:pt x="361" y="80"/>
                    </a:lnTo>
                    <a:lnTo>
                      <a:pt x="361" y="79"/>
                    </a:lnTo>
                    <a:lnTo>
                      <a:pt x="360" y="78"/>
                    </a:lnTo>
                    <a:lnTo>
                      <a:pt x="357" y="78"/>
                    </a:lnTo>
                    <a:lnTo>
                      <a:pt x="357" y="78"/>
                    </a:lnTo>
                    <a:lnTo>
                      <a:pt x="356" y="78"/>
                    </a:lnTo>
                    <a:lnTo>
                      <a:pt x="355" y="77"/>
                    </a:lnTo>
                    <a:lnTo>
                      <a:pt x="355" y="74"/>
                    </a:lnTo>
                    <a:lnTo>
                      <a:pt x="355" y="74"/>
                    </a:lnTo>
                    <a:lnTo>
                      <a:pt x="355" y="72"/>
                    </a:lnTo>
                    <a:lnTo>
                      <a:pt x="354" y="71"/>
                    </a:lnTo>
                    <a:lnTo>
                      <a:pt x="353" y="69"/>
                    </a:lnTo>
                    <a:lnTo>
                      <a:pt x="352" y="68"/>
                    </a:lnTo>
                    <a:lnTo>
                      <a:pt x="352" y="68"/>
                    </a:lnTo>
                    <a:lnTo>
                      <a:pt x="352" y="66"/>
                    </a:lnTo>
                    <a:lnTo>
                      <a:pt x="352" y="63"/>
                    </a:lnTo>
                    <a:lnTo>
                      <a:pt x="354" y="57"/>
                    </a:lnTo>
                    <a:lnTo>
                      <a:pt x="354" y="57"/>
                    </a:lnTo>
                    <a:lnTo>
                      <a:pt x="356" y="51"/>
                    </a:lnTo>
                    <a:lnTo>
                      <a:pt x="357" y="47"/>
                    </a:lnTo>
                    <a:lnTo>
                      <a:pt x="357" y="47"/>
                    </a:lnTo>
                    <a:lnTo>
                      <a:pt x="360" y="44"/>
                    </a:lnTo>
                    <a:lnTo>
                      <a:pt x="364" y="42"/>
                    </a:lnTo>
                    <a:lnTo>
                      <a:pt x="364" y="42"/>
                    </a:lnTo>
                    <a:lnTo>
                      <a:pt x="367" y="40"/>
                    </a:lnTo>
                    <a:lnTo>
                      <a:pt x="371" y="39"/>
                    </a:lnTo>
                    <a:lnTo>
                      <a:pt x="371" y="39"/>
                    </a:lnTo>
                    <a:lnTo>
                      <a:pt x="374" y="39"/>
                    </a:lnTo>
                    <a:lnTo>
                      <a:pt x="376" y="39"/>
                    </a:lnTo>
                    <a:lnTo>
                      <a:pt x="376" y="39"/>
                    </a:lnTo>
                    <a:lnTo>
                      <a:pt x="381" y="41"/>
                    </a:lnTo>
                    <a:lnTo>
                      <a:pt x="386" y="41"/>
                    </a:lnTo>
                    <a:lnTo>
                      <a:pt x="386" y="41"/>
                    </a:lnTo>
                    <a:lnTo>
                      <a:pt x="390" y="40"/>
                    </a:lnTo>
                    <a:lnTo>
                      <a:pt x="393" y="38"/>
                    </a:lnTo>
                    <a:lnTo>
                      <a:pt x="393" y="38"/>
                    </a:lnTo>
                    <a:lnTo>
                      <a:pt x="394" y="36"/>
                    </a:lnTo>
                    <a:lnTo>
                      <a:pt x="394" y="34"/>
                    </a:lnTo>
                    <a:lnTo>
                      <a:pt x="393" y="30"/>
                    </a:lnTo>
                    <a:lnTo>
                      <a:pt x="393" y="30"/>
                    </a:lnTo>
                    <a:lnTo>
                      <a:pt x="391" y="25"/>
                    </a:lnTo>
                    <a:lnTo>
                      <a:pt x="390" y="21"/>
                    </a:lnTo>
                    <a:lnTo>
                      <a:pt x="390" y="21"/>
                    </a:lnTo>
                    <a:lnTo>
                      <a:pt x="391" y="18"/>
                    </a:lnTo>
                    <a:lnTo>
                      <a:pt x="392" y="15"/>
                    </a:lnTo>
                    <a:lnTo>
                      <a:pt x="392" y="15"/>
                    </a:lnTo>
                    <a:lnTo>
                      <a:pt x="392" y="12"/>
                    </a:lnTo>
                    <a:lnTo>
                      <a:pt x="391" y="10"/>
                    </a:lnTo>
                    <a:lnTo>
                      <a:pt x="391" y="1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75" name="フリーフォーム 74">
                <a:extLst>
                  <a:ext uri="{FF2B5EF4-FFF2-40B4-BE49-F238E27FC236}">
                    <a16:creationId xmlns:a16="http://schemas.microsoft.com/office/drawing/2014/main" id="{00000000-0008-0000-0000-000097050000}"/>
                  </a:ext>
                </a:extLst>
              </p:cNvPr>
              <p:cNvSpPr>
                <a:spLocks/>
              </p:cNvSpPr>
              <p:nvPr/>
            </p:nvSpPr>
            <p:spPr bwMode="auto">
              <a:xfrm>
                <a:off x="337" y="680"/>
                <a:ext cx="46" cy="40"/>
              </a:xfrm>
              <a:custGeom>
                <a:avLst/>
                <a:gdLst>
                  <a:gd name="T0" fmla="*/ 279 w 407"/>
                  <a:gd name="T1" fmla="*/ 75 h 362"/>
                  <a:gd name="T2" fmla="*/ 254 w 407"/>
                  <a:gd name="T3" fmla="*/ 80 h 362"/>
                  <a:gd name="T4" fmla="*/ 238 w 407"/>
                  <a:gd name="T5" fmla="*/ 70 h 362"/>
                  <a:gd name="T6" fmla="*/ 214 w 407"/>
                  <a:gd name="T7" fmla="*/ 59 h 362"/>
                  <a:gd name="T8" fmla="*/ 178 w 407"/>
                  <a:gd name="T9" fmla="*/ 69 h 362"/>
                  <a:gd name="T10" fmla="*/ 151 w 407"/>
                  <a:gd name="T11" fmla="*/ 55 h 362"/>
                  <a:gd name="T12" fmla="*/ 141 w 407"/>
                  <a:gd name="T13" fmla="*/ 52 h 362"/>
                  <a:gd name="T14" fmla="*/ 130 w 407"/>
                  <a:gd name="T15" fmla="*/ 37 h 362"/>
                  <a:gd name="T16" fmla="*/ 122 w 407"/>
                  <a:gd name="T17" fmla="*/ 21 h 362"/>
                  <a:gd name="T18" fmla="*/ 108 w 407"/>
                  <a:gd name="T19" fmla="*/ 1 h 362"/>
                  <a:gd name="T20" fmla="*/ 90 w 407"/>
                  <a:gd name="T21" fmla="*/ 15 h 362"/>
                  <a:gd name="T22" fmla="*/ 43 w 407"/>
                  <a:gd name="T23" fmla="*/ 27 h 362"/>
                  <a:gd name="T24" fmla="*/ 9 w 407"/>
                  <a:gd name="T25" fmla="*/ 69 h 362"/>
                  <a:gd name="T26" fmla="*/ 1 w 407"/>
                  <a:gd name="T27" fmla="*/ 112 h 362"/>
                  <a:gd name="T28" fmla="*/ 28 w 407"/>
                  <a:gd name="T29" fmla="*/ 148 h 362"/>
                  <a:gd name="T30" fmla="*/ 37 w 407"/>
                  <a:gd name="T31" fmla="*/ 166 h 362"/>
                  <a:gd name="T32" fmla="*/ 75 w 407"/>
                  <a:gd name="T33" fmla="*/ 162 h 362"/>
                  <a:gd name="T34" fmla="*/ 66 w 407"/>
                  <a:gd name="T35" fmla="*/ 177 h 362"/>
                  <a:gd name="T36" fmla="*/ 56 w 407"/>
                  <a:gd name="T37" fmla="*/ 191 h 362"/>
                  <a:gd name="T38" fmla="*/ 52 w 407"/>
                  <a:gd name="T39" fmla="*/ 233 h 362"/>
                  <a:gd name="T40" fmla="*/ 61 w 407"/>
                  <a:gd name="T41" fmla="*/ 264 h 362"/>
                  <a:gd name="T42" fmla="*/ 65 w 407"/>
                  <a:gd name="T43" fmla="*/ 295 h 362"/>
                  <a:gd name="T44" fmla="*/ 93 w 407"/>
                  <a:gd name="T45" fmla="*/ 313 h 362"/>
                  <a:gd name="T46" fmla="*/ 101 w 407"/>
                  <a:gd name="T47" fmla="*/ 303 h 362"/>
                  <a:gd name="T48" fmla="*/ 87 w 407"/>
                  <a:gd name="T49" fmla="*/ 284 h 362"/>
                  <a:gd name="T50" fmla="*/ 87 w 407"/>
                  <a:gd name="T51" fmla="*/ 249 h 362"/>
                  <a:gd name="T52" fmla="*/ 99 w 407"/>
                  <a:gd name="T53" fmla="*/ 238 h 362"/>
                  <a:gd name="T54" fmla="*/ 105 w 407"/>
                  <a:gd name="T55" fmla="*/ 251 h 362"/>
                  <a:gd name="T56" fmla="*/ 112 w 407"/>
                  <a:gd name="T57" fmla="*/ 265 h 362"/>
                  <a:gd name="T58" fmla="*/ 133 w 407"/>
                  <a:gd name="T59" fmla="*/ 276 h 362"/>
                  <a:gd name="T60" fmla="*/ 152 w 407"/>
                  <a:gd name="T61" fmla="*/ 273 h 362"/>
                  <a:gd name="T62" fmla="*/ 172 w 407"/>
                  <a:gd name="T63" fmla="*/ 282 h 362"/>
                  <a:gd name="T64" fmla="*/ 185 w 407"/>
                  <a:gd name="T65" fmla="*/ 265 h 362"/>
                  <a:gd name="T66" fmla="*/ 204 w 407"/>
                  <a:gd name="T67" fmla="*/ 265 h 362"/>
                  <a:gd name="T68" fmla="*/ 220 w 407"/>
                  <a:gd name="T69" fmla="*/ 272 h 362"/>
                  <a:gd name="T70" fmla="*/ 231 w 407"/>
                  <a:gd name="T71" fmla="*/ 279 h 362"/>
                  <a:gd name="T72" fmla="*/ 236 w 407"/>
                  <a:gd name="T73" fmla="*/ 301 h 362"/>
                  <a:gd name="T74" fmla="*/ 230 w 407"/>
                  <a:gd name="T75" fmla="*/ 311 h 362"/>
                  <a:gd name="T76" fmla="*/ 218 w 407"/>
                  <a:gd name="T77" fmla="*/ 320 h 362"/>
                  <a:gd name="T78" fmla="*/ 219 w 407"/>
                  <a:gd name="T79" fmla="*/ 300 h 362"/>
                  <a:gd name="T80" fmla="*/ 201 w 407"/>
                  <a:gd name="T81" fmla="*/ 304 h 362"/>
                  <a:gd name="T82" fmla="*/ 201 w 407"/>
                  <a:gd name="T83" fmla="*/ 308 h 362"/>
                  <a:gd name="T84" fmla="*/ 188 w 407"/>
                  <a:gd name="T85" fmla="*/ 321 h 362"/>
                  <a:gd name="T86" fmla="*/ 157 w 407"/>
                  <a:gd name="T87" fmla="*/ 329 h 362"/>
                  <a:gd name="T88" fmla="*/ 148 w 407"/>
                  <a:gd name="T89" fmla="*/ 338 h 362"/>
                  <a:gd name="T90" fmla="*/ 139 w 407"/>
                  <a:gd name="T91" fmla="*/ 325 h 362"/>
                  <a:gd name="T92" fmla="*/ 121 w 407"/>
                  <a:gd name="T93" fmla="*/ 362 h 362"/>
                  <a:gd name="T94" fmla="*/ 266 w 407"/>
                  <a:gd name="T95" fmla="*/ 327 h 362"/>
                  <a:gd name="T96" fmla="*/ 283 w 407"/>
                  <a:gd name="T97" fmla="*/ 279 h 362"/>
                  <a:gd name="T98" fmla="*/ 302 w 407"/>
                  <a:gd name="T99" fmla="*/ 251 h 362"/>
                  <a:gd name="T100" fmla="*/ 334 w 407"/>
                  <a:gd name="T101" fmla="*/ 234 h 362"/>
                  <a:gd name="T102" fmla="*/ 363 w 407"/>
                  <a:gd name="T103" fmla="*/ 193 h 362"/>
                  <a:gd name="T104" fmla="*/ 388 w 407"/>
                  <a:gd name="T105" fmla="*/ 145 h 362"/>
                  <a:gd name="T106" fmla="*/ 393 w 407"/>
                  <a:gd name="T107" fmla="*/ 124 h 362"/>
                  <a:gd name="T108" fmla="*/ 407 w 407"/>
                  <a:gd name="T109" fmla="*/ 117 h 362"/>
                  <a:gd name="T110" fmla="*/ 397 w 407"/>
                  <a:gd name="T111" fmla="*/ 102 h 362"/>
                  <a:gd name="T112" fmla="*/ 386 w 407"/>
                  <a:gd name="T113" fmla="*/ 89 h 362"/>
                  <a:gd name="T114" fmla="*/ 368 w 407"/>
                  <a:gd name="T115" fmla="*/ 84 h 362"/>
                  <a:gd name="T116" fmla="*/ 321 w 407"/>
                  <a:gd name="T117" fmla="*/ 96 h 362"/>
                  <a:gd name="T118" fmla="*/ 312 w 407"/>
                  <a:gd name="T119" fmla="*/ 6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7" h="362">
                    <a:moveTo>
                      <a:pt x="307" y="62"/>
                    </a:moveTo>
                    <a:lnTo>
                      <a:pt x="307" y="62"/>
                    </a:lnTo>
                    <a:lnTo>
                      <a:pt x="299" y="62"/>
                    </a:lnTo>
                    <a:lnTo>
                      <a:pt x="299" y="62"/>
                    </a:lnTo>
                    <a:lnTo>
                      <a:pt x="298" y="62"/>
                    </a:lnTo>
                    <a:lnTo>
                      <a:pt x="297" y="63"/>
                    </a:lnTo>
                    <a:lnTo>
                      <a:pt x="296" y="66"/>
                    </a:lnTo>
                    <a:lnTo>
                      <a:pt x="296" y="66"/>
                    </a:lnTo>
                    <a:lnTo>
                      <a:pt x="294" y="67"/>
                    </a:lnTo>
                    <a:lnTo>
                      <a:pt x="292" y="69"/>
                    </a:lnTo>
                    <a:lnTo>
                      <a:pt x="284" y="71"/>
                    </a:lnTo>
                    <a:lnTo>
                      <a:pt x="284" y="71"/>
                    </a:lnTo>
                    <a:lnTo>
                      <a:pt x="281" y="73"/>
                    </a:lnTo>
                    <a:lnTo>
                      <a:pt x="279" y="75"/>
                    </a:lnTo>
                    <a:lnTo>
                      <a:pt x="274" y="81"/>
                    </a:lnTo>
                    <a:lnTo>
                      <a:pt x="274" y="81"/>
                    </a:lnTo>
                    <a:lnTo>
                      <a:pt x="270" y="84"/>
                    </a:lnTo>
                    <a:lnTo>
                      <a:pt x="267" y="86"/>
                    </a:lnTo>
                    <a:lnTo>
                      <a:pt x="267" y="86"/>
                    </a:lnTo>
                    <a:lnTo>
                      <a:pt x="265" y="86"/>
                    </a:lnTo>
                    <a:lnTo>
                      <a:pt x="264" y="84"/>
                    </a:lnTo>
                    <a:lnTo>
                      <a:pt x="263" y="81"/>
                    </a:lnTo>
                    <a:lnTo>
                      <a:pt x="263" y="81"/>
                    </a:lnTo>
                    <a:lnTo>
                      <a:pt x="262" y="80"/>
                    </a:lnTo>
                    <a:lnTo>
                      <a:pt x="261" y="81"/>
                    </a:lnTo>
                    <a:lnTo>
                      <a:pt x="261" y="81"/>
                    </a:lnTo>
                    <a:lnTo>
                      <a:pt x="258" y="81"/>
                    </a:lnTo>
                    <a:lnTo>
                      <a:pt x="254" y="80"/>
                    </a:lnTo>
                    <a:lnTo>
                      <a:pt x="254" y="80"/>
                    </a:lnTo>
                    <a:lnTo>
                      <a:pt x="251" y="79"/>
                    </a:lnTo>
                    <a:lnTo>
                      <a:pt x="250" y="78"/>
                    </a:lnTo>
                    <a:lnTo>
                      <a:pt x="250" y="76"/>
                    </a:lnTo>
                    <a:lnTo>
                      <a:pt x="250" y="76"/>
                    </a:lnTo>
                    <a:lnTo>
                      <a:pt x="250" y="73"/>
                    </a:lnTo>
                    <a:lnTo>
                      <a:pt x="250" y="72"/>
                    </a:lnTo>
                    <a:lnTo>
                      <a:pt x="249" y="71"/>
                    </a:lnTo>
                    <a:lnTo>
                      <a:pt x="249" y="71"/>
                    </a:lnTo>
                    <a:lnTo>
                      <a:pt x="247" y="70"/>
                    </a:lnTo>
                    <a:lnTo>
                      <a:pt x="246" y="69"/>
                    </a:lnTo>
                    <a:lnTo>
                      <a:pt x="246" y="69"/>
                    </a:lnTo>
                    <a:lnTo>
                      <a:pt x="238" y="70"/>
                    </a:lnTo>
                    <a:lnTo>
                      <a:pt x="238" y="70"/>
                    </a:lnTo>
                    <a:lnTo>
                      <a:pt x="236" y="69"/>
                    </a:lnTo>
                    <a:lnTo>
                      <a:pt x="235" y="67"/>
                    </a:lnTo>
                    <a:lnTo>
                      <a:pt x="235" y="67"/>
                    </a:lnTo>
                    <a:lnTo>
                      <a:pt x="235" y="65"/>
                    </a:lnTo>
                    <a:lnTo>
                      <a:pt x="233" y="65"/>
                    </a:lnTo>
                    <a:lnTo>
                      <a:pt x="233" y="65"/>
                    </a:lnTo>
                    <a:lnTo>
                      <a:pt x="231" y="64"/>
                    </a:lnTo>
                    <a:lnTo>
                      <a:pt x="229" y="63"/>
                    </a:lnTo>
                    <a:lnTo>
                      <a:pt x="225" y="59"/>
                    </a:lnTo>
                    <a:lnTo>
                      <a:pt x="225" y="59"/>
                    </a:lnTo>
                    <a:lnTo>
                      <a:pt x="221" y="58"/>
                    </a:lnTo>
                    <a:lnTo>
                      <a:pt x="218" y="59"/>
                    </a:lnTo>
                    <a:lnTo>
                      <a:pt x="218" y="59"/>
                    </a:lnTo>
                    <a:lnTo>
                      <a:pt x="214" y="59"/>
                    </a:lnTo>
                    <a:lnTo>
                      <a:pt x="209" y="59"/>
                    </a:lnTo>
                    <a:lnTo>
                      <a:pt x="209" y="59"/>
                    </a:lnTo>
                    <a:lnTo>
                      <a:pt x="207" y="60"/>
                    </a:lnTo>
                    <a:lnTo>
                      <a:pt x="206" y="61"/>
                    </a:lnTo>
                    <a:lnTo>
                      <a:pt x="205" y="64"/>
                    </a:lnTo>
                    <a:lnTo>
                      <a:pt x="205" y="64"/>
                    </a:lnTo>
                    <a:lnTo>
                      <a:pt x="201" y="68"/>
                    </a:lnTo>
                    <a:lnTo>
                      <a:pt x="194" y="70"/>
                    </a:lnTo>
                    <a:lnTo>
                      <a:pt x="194" y="70"/>
                    </a:lnTo>
                    <a:lnTo>
                      <a:pt x="189" y="71"/>
                    </a:lnTo>
                    <a:lnTo>
                      <a:pt x="185" y="71"/>
                    </a:lnTo>
                    <a:lnTo>
                      <a:pt x="181" y="70"/>
                    </a:lnTo>
                    <a:lnTo>
                      <a:pt x="178" y="69"/>
                    </a:lnTo>
                    <a:lnTo>
                      <a:pt x="178" y="69"/>
                    </a:lnTo>
                    <a:lnTo>
                      <a:pt x="176" y="67"/>
                    </a:lnTo>
                    <a:lnTo>
                      <a:pt x="175" y="66"/>
                    </a:lnTo>
                    <a:lnTo>
                      <a:pt x="173" y="62"/>
                    </a:lnTo>
                    <a:lnTo>
                      <a:pt x="173" y="62"/>
                    </a:lnTo>
                    <a:lnTo>
                      <a:pt x="171" y="61"/>
                    </a:lnTo>
                    <a:lnTo>
                      <a:pt x="169" y="61"/>
                    </a:lnTo>
                    <a:lnTo>
                      <a:pt x="166" y="62"/>
                    </a:lnTo>
                    <a:lnTo>
                      <a:pt x="166" y="62"/>
                    </a:lnTo>
                    <a:lnTo>
                      <a:pt x="165" y="62"/>
                    </a:lnTo>
                    <a:lnTo>
                      <a:pt x="163" y="61"/>
                    </a:lnTo>
                    <a:lnTo>
                      <a:pt x="161" y="58"/>
                    </a:lnTo>
                    <a:lnTo>
                      <a:pt x="161" y="58"/>
                    </a:lnTo>
                    <a:lnTo>
                      <a:pt x="156" y="56"/>
                    </a:lnTo>
                    <a:lnTo>
                      <a:pt x="151" y="55"/>
                    </a:lnTo>
                    <a:lnTo>
                      <a:pt x="151" y="55"/>
                    </a:lnTo>
                    <a:lnTo>
                      <a:pt x="149" y="55"/>
                    </a:lnTo>
                    <a:lnTo>
                      <a:pt x="149" y="56"/>
                    </a:lnTo>
                    <a:lnTo>
                      <a:pt x="148" y="57"/>
                    </a:lnTo>
                    <a:lnTo>
                      <a:pt x="148" y="57"/>
                    </a:lnTo>
                    <a:lnTo>
                      <a:pt x="147" y="58"/>
                    </a:lnTo>
                    <a:lnTo>
                      <a:pt x="146" y="58"/>
                    </a:lnTo>
                    <a:lnTo>
                      <a:pt x="144" y="58"/>
                    </a:lnTo>
                    <a:lnTo>
                      <a:pt x="144" y="58"/>
                    </a:lnTo>
                    <a:lnTo>
                      <a:pt x="143" y="57"/>
                    </a:lnTo>
                    <a:lnTo>
                      <a:pt x="143" y="56"/>
                    </a:lnTo>
                    <a:lnTo>
                      <a:pt x="143" y="54"/>
                    </a:lnTo>
                    <a:lnTo>
                      <a:pt x="143" y="54"/>
                    </a:lnTo>
                    <a:lnTo>
                      <a:pt x="141" y="52"/>
                    </a:lnTo>
                    <a:lnTo>
                      <a:pt x="139" y="50"/>
                    </a:lnTo>
                    <a:lnTo>
                      <a:pt x="139" y="50"/>
                    </a:lnTo>
                    <a:lnTo>
                      <a:pt x="137" y="48"/>
                    </a:lnTo>
                    <a:lnTo>
                      <a:pt x="135" y="44"/>
                    </a:lnTo>
                    <a:lnTo>
                      <a:pt x="135" y="44"/>
                    </a:lnTo>
                    <a:lnTo>
                      <a:pt x="136" y="43"/>
                    </a:lnTo>
                    <a:lnTo>
                      <a:pt x="137" y="42"/>
                    </a:lnTo>
                    <a:lnTo>
                      <a:pt x="139" y="41"/>
                    </a:lnTo>
                    <a:lnTo>
                      <a:pt x="140" y="40"/>
                    </a:lnTo>
                    <a:lnTo>
                      <a:pt x="140" y="40"/>
                    </a:lnTo>
                    <a:lnTo>
                      <a:pt x="138" y="39"/>
                    </a:lnTo>
                    <a:lnTo>
                      <a:pt x="135" y="38"/>
                    </a:lnTo>
                    <a:lnTo>
                      <a:pt x="130" y="37"/>
                    </a:lnTo>
                    <a:lnTo>
                      <a:pt x="130" y="37"/>
                    </a:lnTo>
                    <a:lnTo>
                      <a:pt x="129" y="36"/>
                    </a:lnTo>
                    <a:lnTo>
                      <a:pt x="130" y="34"/>
                    </a:lnTo>
                    <a:lnTo>
                      <a:pt x="132" y="29"/>
                    </a:lnTo>
                    <a:lnTo>
                      <a:pt x="132" y="29"/>
                    </a:lnTo>
                    <a:lnTo>
                      <a:pt x="131" y="27"/>
                    </a:lnTo>
                    <a:lnTo>
                      <a:pt x="130" y="25"/>
                    </a:lnTo>
                    <a:lnTo>
                      <a:pt x="129" y="25"/>
                    </a:lnTo>
                    <a:lnTo>
                      <a:pt x="126" y="24"/>
                    </a:lnTo>
                    <a:lnTo>
                      <a:pt x="126" y="24"/>
                    </a:lnTo>
                    <a:lnTo>
                      <a:pt x="124" y="23"/>
                    </a:lnTo>
                    <a:lnTo>
                      <a:pt x="123" y="22"/>
                    </a:lnTo>
                    <a:lnTo>
                      <a:pt x="123" y="22"/>
                    </a:lnTo>
                    <a:lnTo>
                      <a:pt x="123" y="21"/>
                    </a:lnTo>
                    <a:lnTo>
                      <a:pt x="122" y="21"/>
                    </a:lnTo>
                    <a:lnTo>
                      <a:pt x="118" y="20"/>
                    </a:lnTo>
                    <a:lnTo>
                      <a:pt x="118" y="20"/>
                    </a:lnTo>
                    <a:lnTo>
                      <a:pt x="115" y="20"/>
                    </a:lnTo>
                    <a:lnTo>
                      <a:pt x="113" y="17"/>
                    </a:lnTo>
                    <a:lnTo>
                      <a:pt x="111" y="13"/>
                    </a:lnTo>
                    <a:lnTo>
                      <a:pt x="111" y="13"/>
                    </a:lnTo>
                    <a:lnTo>
                      <a:pt x="106" y="9"/>
                    </a:lnTo>
                    <a:lnTo>
                      <a:pt x="106" y="9"/>
                    </a:lnTo>
                    <a:lnTo>
                      <a:pt x="106" y="6"/>
                    </a:lnTo>
                    <a:lnTo>
                      <a:pt x="107" y="4"/>
                    </a:lnTo>
                    <a:lnTo>
                      <a:pt x="108" y="2"/>
                    </a:lnTo>
                    <a:lnTo>
                      <a:pt x="108" y="2"/>
                    </a:lnTo>
                    <a:lnTo>
                      <a:pt x="109" y="1"/>
                    </a:lnTo>
                    <a:lnTo>
                      <a:pt x="108" y="1"/>
                    </a:lnTo>
                    <a:lnTo>
                      <a:pt x="107" y="0"/>
                    </a:lnTo>
                    <a:lnTo>
                      <a:pt x="104" y="0"/>
                    </a:lnTo>
                    <a:lnTo>
                      <a:pt x="102" y="1"/>
                    </a:lnTo>
                    <a:lnTo>
                      <a:pt x="102" y="1"/>
                    </a:lnTo>
                    <a:lnTo>
                      <a:pt x="101" y="3"/>
                    </a:lnTo>
                    <a:lnTo>
                      <a:pt x="100" y="6"/>
                    </a:lnTo>
                    <a:lnTo>
                      <a:pt x="100" y="8"/>
                    </a:lnTo>
                    <a:lnTo>
                      <a:pt x="99" y="10"/>
                    </a:lnTo>
                    <a:lnTo>
                      <a:pt x="99" y="10"/>
                    </a:lnTo>
                    <a:lnTo>
                      <a:pt x="98" y="11"/>
                    </a:lnTo>
                    <a:lnTo>
                      <a:pt x="96" y="12"/>
                    </a:lnTo>
                    <a:lnTo>
                      <a:pt x="92" y="12"/>
                    </a:lnTo>
                    <a:lnTo>
                      <a:pt x="90" y="15"/>
                    </a:lnTo>
                    <a:lnTo>
                      <a:pt x="90" y="15"/>
                    </a:lnTo>
                    <a:lnTo>
                      <a:pt x="87" y="17"/>
                    </a:lnTo>
                    <a:lnTo>
                      <a:pt x="84" y="19"/>
                    </a:lnTo>
                    <a:lnTo>
                      <a:pt x="77" y="20"/>
                    </a:lnTo>
                    <a:lnTo>
                      <a:pt x="77" y="20"/>
                    </a:lnTo>
                    <a:lnTo>
                      <a:pt x="74" y="20"/>
                    </a:lnTo>
                    <a:lnTo>
                      <a:pt x="69" y="22"/>
                    </a:lnTo>
                    <a:lnTo>
                      <a:pt x="64" y="24"/>
                    </a:lnTo>
                    <a:lnTo>
                      <a:pt x="57" y="27"/>
                    </a:lnTo>
                    <a:lnTo>
                      <a:pt x="57" y="27"/>
                    </a:lnTo>
                    <a:lnTo>
                      <a:pt x="54" y="28"/>
                    </a:lnTo>
                    <a:lnTo>
                      <a:pt x="52" y="29"/>
                    </a:lnTo>
                    <a:lnTo>
                      <a:pt x="47" y="28"/>
                    </a:lnTo>
                    <a:lnTo>
                      <a:pt x="47" y="28"/>
                    </a:lnTo>
                    <a:lnTo>
                      <a:pt x="43" y="27"/>
                    </a:lnTo>
                    <a:lnTo>
                      <a:pt x="40" y="26"/>
                    </a:lnTo>
                    <a:lnTo>
                      <a:pt x="37" y="24"/>
                    </a:lnTo>
                    <a:lnTo>
                      <a:pt x="33" y="24"/>
                    </a:lnTo>
                    <a:lnTo>
                      <a:pt x="33" y="24"/>
                    </a:lnTo>
                    <a:lnTo>
                      <a:pt x="30" y="25"/>
                    </a:lnTo>
                    <a:lnTo>
                      <a:pt x="28" y="27"/>
                    </a:lnTo>
                    <a:lnTo>
                      <a:pt x="25" y="38"/>
                    </a:lnTo>
                    <a:lnTo>
                      <a:pt x="25" y="38"/>
                    </a:lnTo>
                    <a:lnTo>
                      <a:pt x="22" y="44"/>
                    </a:lnTo>
                    <a:lnTo>
                      <a:pt x="19" y="51"/>
                    </a:lnTo>
                    <a:lnTo>
                      <a:pt x="13" y="61"/>
                    </a:lnTo>
                    <a:lnTo>
                      <a:pt x="13" y="61"/>
                    </a:lnTo>
                    <a:lnTo>
                      <a:pt x="10" y="65"/>
                    </a:lnTo>
                    <a:lnTo>
                      <a:pt x="9" y="69"/>
                    </a:lnTo>
                    <a:lnTo>
                      <a:pt x="9" y="69"/>
                    </a:lnTo>
                    <a:lnTo>
                      <a:pt x="7" y="74"/>
                    </a:lnTo>
                    <a:lnTo>
                      <a:pt x="4" y="78"/>
                    </a:lnTo>
                    <a:lnTo>
                      <a:pt x="4" y="78"/>
                    </a:lnTo>
                    <a:lnTo>
                      <a:pt x="2" y="80"/>
                    </a:lnTo>
                    <a:lnTo>
                      <a:pt x="2" y="83"/>
                    </a:lnTo>
                    <a:lnTo>
                      <a:pt x="3" y="91"/>
                    </a:lnTo>
                    <a:lnTo>
                      <a:pt x="3" y="91"/>
                    </a:lnTo>
                    <a:lnTo>
                      <a:pt x="3" y="96"/>
                    </a:lnTo>
                    <a:lnTo>
                      <a:pt x="1" y="100"/>
                    </a:lnTo>
                    <a:lnTo>
                      <a:pt x="1" y="100"/>
                    </a:lnTo>
                    <a:lnTo>
                      <a:pt x="1" y="103"/>
                    </a:lnTo>
                    <a:lnTo>
                      <a:pt x="1" y="106"/>
                    </a:lnTo>
                    <a:lnTo>
                      <a:pt x="1" y="112"/>
                    </a:lnTo>
                    <a:lnTo>
                      <a:pt x="1" y="112"/>
                    </a:lnTo>
                    <a:lnTo>
                      <a:pt x="1" y="118"/>
                    </a:lnTo>
                    <a:lnTo>
                      <a:pt x="0" y="121"/>
                    </a:lnTo>
                    <a:lnTo>
                      <a:pt x="0" y="121"/>
                    </a:lnTo>
                    <a:lnTo>
                      <a:pt x="3" y="125"/>
                    </a:lnTo>
                    <a:lnTo>
                      <a:pt x="3" y="125"/>
                    </a:lnTo>
                    <a:lnTo>
                      <a:pt x="8" y="127"/>
                    </a:lnTo>
                    <a:lnTo>
                      <a:pt x="10" y="128"/>
                    </a:lnTo>
                    <a:lnTo>
                      <a:pt x="12" y="130"/>
                    </a:lnTo>
                    <a:lnTo>
                      <a:pt x="12" y="130"/>
                    </a:lnTo>
                    <a:lnTo>
                      <a:pt x="19" y="137"/>
                    </a:lnTo>
                    <a:lnTo>
                      <a:pt x="19" y="137"/>
                    </a:lnTo>
                    <a:lnTo>
                      <a:pt x="25" y="144"/>
                    </a:lnTo>
                    <a:lnTo>
                      <a:pt x="28" y="148"/>
                    </a:lnTo>
                    <a:lnTo>
                      <a:pt x="29" y="151"/>
                    </a:lnTo>
                    <a:lnTo>
                      <a:pt x="29" y="151"/>
                    </a:lnTo>
                    <a:lnTo>
                      <a:pt x="28" y="157"/>
                    </a:lnTo>
                    <a:lnTo>
                      <a:pt x="28" y="159"/>
                    </a:lnTo>
                    <a:lnTo>
                      <a:pt x="26" y="160"/>
                    </a:lnTo>
                    <a:lnTo>
                      <a:pt x="26" y="160"/>
                    </a:lnTo>
                    <a:lnTo>
                      <a:pt x="25" y="160"/>
                    </a:lnTo>
                    <a:lnTo>
                      <a:pt x="25" y="161"/>
                    </a:lnTo>
                    <a:lnTo>
                      <a:pt x="25" y="165"/>
                    </a:lnTo>
                    <a:lnTo>
                      <a:pt x="25" y="165"/>
                    </a:lnTo>
                    <a:lnTo>
                      <a:pt x="29" y="171"/>
                    </a:lnTo>
                    <a:lnTo>
                      <a:pt x="42" y="175"/>
                    </a:lnTo>
                    <a:lnTo>
                      <a:pt x="43" y="171"/>
                    </a:lnTo>
                    <a:lnTo>
                      <a:pt x="37" y="166"/>
                    </a:lnTo>
                    <a:lnTo>
                      <a:pt x="43" y="169"/>
                    </a:lnTo>
                    <a:lnTo>
                      <a:pt x="43" y="161"/>
                    </a:lnTo>
                    <a:lnTo>
                      <a:pt x="47" y="161"/>
                    </a:lnTo>
                    <a:lnTo>
                      <a:pt x="47" y="169"/>
                    </a:lnTo>
                    <a:lnTo>
                      <a:pt x="47" y="169"/>
                    </a:lnTo>
                    <a:lnTo>
                      <a:pt x="57" y="168"/>
                    </a:lnTo>
                    <a:lnTo>
                      <a:pt x="57" y="168"/>
                    </a:lnTo>
                    <a:lnTo>
                      <a:pt x="58" y="167"/>
                    </a:lnTo>
                    <a:lnTo>
                      <a:pt x="60" y="164"/>
                    </a:lnTo>
                    <a:lnTo>
                      <a:pt x="64" y="159"/>
                    </a:lnTo>
                    <a:lnTo>
                      <a:pt x="64" y="159"/>
                    </a:lnTo>
                    <a:lnTo>
                      <a:pt x="66" y="159"/>
                    </a:lnTo>
                    <a:lnTo>
                      <a:pt x="69" y="160"/>
                    </a:lnTo>
                    <a:lnTo>
                      <a:pt x="75" y="162"/>
                    </a:lnTo>
                    <a:lnTo>
                      <a:pt x="75" y="162"/>
                    </a:lnTo>
                    <a:lnTo>
                      <a:pt x="75" y="162"/>
                    </a:lnTo>
                    <a:lnTo>
                      <a:pt x="74" y="162"/>
                    </a:lnTo>
                    <a:lnTo>
                      <a:pt x="70" y="163"/>
                    </a:lnTo>
                    <a:lnTo>
                      <a:pt x="70" y="163"/>
                    </a:lnTo>
                    <a:lnTo>
                      <a:pt x="67" y="166"/>
                    </a:lnTo>
                    <a:lnTo>
                      <a:pt x="64" y="173"/>
                    </a:lnTo>
                    <a:lnTo>
                      <a:pt x="64" y="173"/>
                    </a:lnTo>
                    <a:lnTo>
                      <a:pt x="64" y="174"/>
                    </a:lnTo>
                    <a:lnTo>
                      <a:pt x="64" y="175"/>
                    </a:lnTo>
                    <a:lnTo>
                      <a:pt x="67" y="176"/>
                    </a:lnTo>
                    <a:lnTo>
                      <a:pt x="67" y="176"/>
                    </a:lnTo>
                    <a:lnTo>
                      <a:pt x="67" y="177"/>
                    </a:lnTo>
                    <a:lnTo>
                      <a:pt x="66" y="177"/>
                    </a:lnTo>
                    <a:lnTo>
                      <a:pt x="61" y="178"/>
                    </a:lnTo>
                    <a:lnTo>
                      <a:pt x="61" y="178"/>
                    </a:lnTo>
                    <a:lnTo>
                      <a:pt x="61" y="179"/>
                    </a:lnTo>
                    <a:lnTo>
                      <a:pt x="61" y="181"/>
                    </a:lnTo>
                    <a:lnTo>
                      <a:pt x="61" y="181"/>
                    </a:lnTo>
                    <a:lnTo>
                      <a:pt x="61" y="183"/>
                    </a:lnTo>
                    <a:lnTo>
                      <a:pt x="59" y="185"/>
                    </a:lnTo>
                    <a:lnTo>
                      <a:pt x="56" y="188"/>
                    </a:lnTo>
                    <a:lnTo>
                      <a:pt x="56" y="188"/>
                    </a:lnTo>
                    <a:lnTo>
                      <a:pt x="55" y="189"/>
                    </a:lnTo>
                    <a:lnTo>
                      <a:pt x="57" y="190"/>
                    </a:lnTo>
                    <a:lnTo>
                      <a:pt x="57" y="190"/>
                    </a:lnTo>
                    <a:lnTo>
                      <a:pt x="57" y="191"/>
                    </a:lnTo>
                    <a:lnTo>
                      <a:pt x="56" y="191"/>
                    </a:lnTo>
                    <a:lnTo>
                      <a:pt x="54" y="191"/>
                    </a:lnTo>
                    <a:lnTo>
                      <a:pt x="54" y="191"/>
                    </a:lnTo>
                    <a:lnTo>
                      <a:pt x="48" y="200"/>
                    </a:lnTo>
                    <a:lnTo>
                      <a:pt x="48" y="200"/>
                    </a:lnTo>
                    <a:lnTo>
                      <a:pt x="48" y="201"/>
                    </a:lnTo>
                    <a:lnTo>
                      <a:pt x="49" y="202"/>
                    </a:lnTo>
                    <a:lnTo>
                      <a:pt x="52" y="206"/>
                    </a:lnTo>
                    <a:lnTo>
                      <a:pt x="52" y="206"/>
                    </a:lnTo>
                    <a:lnTo>
                      <a:pt x="52" y="210"/>
                    </a:lnTo>
                    <a:lnTo>
                      <a:pt x="51" y="216"/>
                    </a:lnTo>
                    <a:lnTo>
                      <a:pt x="51" y="216"/>
                    </a:lnTo>
                    <a:lnTo>
                      <a:pt x="51" y="226"/>
                    </a:lnTo>
                    <a:lnTo>
                      <a:pt x="52" y="233"/>
                    </a:lnTo>
                    <a:lnTo>
                      <a:pt x="52" y="233"/>
                    </a:lnTo>
                    <a:lnTo>
                      <a:pt x="55" y="237"/>
                    </a:lnTo>
                    <a:lnTo>
                      <a:pt x="58" y="240"/>
                    </a:lnTo>
                    <a:lnTo>
                      <a:pt x="58" y="240"/>
                    </a:lnTo>
                    <a:lnTo>
                      <a:pt x="60" y="243"/>
                    </a:lnTo>
                    <a:lnTo>
                      <a:pt x="60" y="247"/>
                    </a:lnTo>
                    <a:lnTo>
                      <a:pt x="60" y="247"/>
                    </a:lnTo>
                    <a:lnTo>
                      <a:pt x="61" y="249"/>
                    </a:lnTo>
                    <a:lnTo>
                      <a:pt x="62" y="252"/>
                    </a:lnTo>
                    <a:lnTo>
                      <a:pt x="65" y="254"/>
                    </a:lnTo>
                    <a:lnTo>
                      <a:pt x="65" y="257"/>
                    </a:lnTo>
                    <a:lnTo>
                      <a:pt x="65" y="257"/>
                    </a:lnTo>
                    <a:lnTo>
                      <a:pt x="64" y="261"/>
                    </a:lnTo>
                    <a:lnTo>
                      <a:pt x="61" y="264"/>
                    </a:lnTo>
                    <a:lnTo>
                      <a:pt x="61" y="264"/>
                    </a:lnTo>
                    <a:lnTo>
                      <a:pt x="59" y="272"/>
                    </a:lnTo>
                    <a:lnTo>
                      <a:pt x="57" y="279"/>
                    </a:lnTo>
                    <a:lnTo>
                      <a:pt x="57" y="279"/>
                    </a:lnTo>
                    <a:lnTo>
                      <a:pt x="56" y="281"/>
                    </a:lnTo>
                    <a:lnTo>
                      <a:pt x="54" y="282"/>
                    </a:lnTo>
                    <a:lnTo>
                      <a:pt x="54" y="282"/>
                    </a:lnTo>
                    <a:lnTo>
                      <a:pt x="54" y="283"/>
                    </a:lnTo>
                    <a:lnTo>
                      <a:pt x="54" y="284"/>
                    </a:lnTo>
                    <a:lnTo>
                      <a:pt x="54" y="286"/>
                    </a:lnTo>
                    <a:lnTo>
                      <a:pt x="54" y="286"/>
                    </a:lnTo>
                    <a:lnTo>
                      <a:pt x="56" y="288"/>
                    </a:lnTo>
                    <a:lnTo>
                      <a:pt x="59" y="291"/>
                    </a:lnTo>
                    <a:lnTo>
                      <a:pt x="65" y="295"/>
                    </a:lnTo>
                    <a:lnTo>
                      <a:pt x="65" y="295"/>
                    </a:lnTo>
                    <a:lnTo>
                      <a:pt x="67" y="297"/>
                    </a:lnTo>
                    <a:lnTo>
                      <a:pt x="69" y="301"/>
                    </a:lnTo>
                    <a:lnTo>
                      <a:pt x="69" y="301"/>
                    </a:lnTo>
                    <a:lnTo>
                      <a:pt x="73" y="304"/>
                    </a:lnTo>
                    <a:lnTo>
                      <a:pt x="78" y="306"/>
                    </a:lnTo>
                    <a:lnTo>
                      <a:pt x="78" y="306"/>
                    </a:lnTo>
                    <a:lnTo>
                      <a:pt x="84" y="310"/>
                    </a:lnTo>
                    <a:lnTo>
                      <a:pt x="84" y="310"/>
                    </a:lnTo>
                    <a:lnTo>
                      <a:pt x="87" y="310"/>
                    </a:lnTo>
                    <a:lnTo>
                      <a:pt x="89" y="309"/>
                    </a:lnTo>
                    <a:lnTo>
                      <a:pt x="89" y="309"/>
                    </a:lnTo>
                    <a:lnTo>
                      <a:pt x="90" y="310"/>
                    </a:lnTo>
                    <a:lnTo>
                      <a:pt x="93" y="313"/>
                    </a:lnTo>
                    <a:lnTo>
                      <a:pt x="93" y="313"/>
                    </a:lnTo>
                    <a:lnTo>
                      <a:pt x="93" y="313"/>
                    </a:lnTo>
                    <a:lnTo>
                      <a:pt x="96" y="313"/>
                    </a:lnTo>
                    <a:lnTo>
                      <a:pt x="98" y="312"/>
                    </a:lnTo>
                    <a:lnTo>
                      <a:pt x="98" y="312"/>
                    </a:lnTo>
                    <a:lnTo>
                      <a:pt x="101" y="312"/>
                    </a:lnTo>
                    <a:lnTo>
                      <a:pt x="102" y="312"/>
                    </a:lnTo>
                    <a:lnTo>
                      <a:pt x="102" y="312"/>
                    </a:lnTo>
                    <a:lnTo>
                      <a:pt x="104" y="311"/>
                    </a:lnTo>
                    <a:lnTo>
                      <a:pt x="105" y="310"/>
                    </a:lnTo>
                    <a:lnTo>
                      <a:pt x="105" y="310"/>
                    </a:lnTo>
                    <a:lnTo>
                      <a:pt x="104" y="307"/>
                    </a:lnTo>
                    <a:lnTo>
                      <a:pt x="102" y="304"/>
                    </a:lnTo>
                    <a:lnTo>
                      <a:pt x="102" y="304"/>
                    </a:lnTo>
                    <a:lnTo>
                      <a:pt x="101" y="303"/>
                    </a:lnTo>
                    <a:lnTo>
                      <a:pt x="101" y="302"/>
                    </a:lnTo>
                    <a:lnTo>
                      <a:pt x="102" y="301"/>
                    </a:lnTo>
                    <a:lnTo>
                      <a:pt x="102" y="301"/>
                    </a:lnTo>
                    <a:lnTo>
                      <a:pt x="103" y="298"/>
                    </a:lnTo>
                    <a:lnTo>
                      <a:pt x="101" y="294"/>
                    </a:lnTo>
                    <a:lnTo>
                      <a:pt x="101" y="294"/>
                    </a:lnTo>
                    <a:lnTo>
                      <a:pt x="99" y="292"/>
                    </a:lnTo>
                    <a:lnTo>
                      <a:pt x="98" y="292"/>
                    </a:lnTo>
                    <a:lnTo>
                      <a:pt x="96" y="292"/>
                    </a:lnTo>
                    <a:lnTo>
                      <a:pt x="96" y="292"/>
                    </a:lnTo>
                    <a:lnTo>
                      <a:pt x="92" y="290"/>
                    </a:lnTo>
                    <a:lnTo>
                      <a:pt x="90" y="286"/>
                    </a:lnTo>
                    <a:lnTo>
                      <a:pt x="90" y="286"/>
                    </a:lnTo>
                    <a:lnTo>
                      <a:pt x="87" y="284"/>
                    </a:lnTo>
                    <a:lnTo>
                      <a:pt x="84" y="281"/>
                    </a:lnTo>
                    <a:lnTo>
                      <a:pt x="84" y="281"/>
                    </a:lnTo>
                    <a:lnTo>
                      <a:pt x="83" y="278"/>
                    </a:lnTo>
                    <a:lnTo>
                      <a:pt x="83" y="274"/>
                    </a:lnTo>
                    <a:lnTo>
                      <a:pt x="85" y="269"/>
                    </a:lnTo>
                    <a:lnTo>
                      <a:pt x="85" y="269"/>
                    </a:lnTo>
                    <a:lnTo>
                      <a:pt x="85" y="264"/>
                    </a:lnTo>
                    <a:lnTo>
                      <a:pt x="85" y="260"/>
                    </a:lnTo>
                    <a:lnTo>
                      <a:pt x="85" y="260"/>
                    </a:lnTo>
                    <a:lnTo>
                      <a:pt x="86" y="258"/>
                    </a:lnTo>
                    <a:lnTo>
                      <a:pt x="86" y="256"/>
                    </a:lnTo>
                    <a:lnTo>
                      <a:pt x="86" y="256"/>
                    </a:lnTo>
                    <a:lnTo>
                      <a:pt x="86" y="253"/>
                    </a:lnTo>
                    <a:lnTo>
                      <a:pt x="87" y="249"/>
                    </a:lnTo>
                    <a:lnTo>
                      <a:pt x="87" y="249"/>
                    </a:lnTo>
                    <a:lnTo>
                      <a:pt x="88" y="245"/>
                    </a:lnTo>
                    <a:lnTo>
                      <a:pt x="89" y="241"/>
                    </a:lnTo>
                    <a:lnTo>
                      <a:pt x="89" y="241"/>
                    </a:lnTo>
                    <a:lnTo>
                      <a:pt x="91" y="240"/>
                    </a:lnTo>
                    <a:lnTo>
                      <a:pt x="92" y="238"/>
                    </a:lnTo>
                    <a:lnTo>
                      <a:pt x="92" y="238"/>
                    </a:lnTo>
                    <a:lnTo>
                      <a:pt x="93" y="234"/>
                    </a:lnTo>
                    <a:lnTo>
                      <a:pt x="94" y="234"/>
                    </a:lnTo>
                    <a:lnTo>
                      <a:pt x="94" y="234"/>
                    </a:lnTo>
                    <a:lnTo>
                      <a:pt x="96" y="235"/>
                    </a:lnTo>
                    <a:lnTo>
                      <a:pt x="98" y="237"/>
                    </a:lnTo>
                    <a:lnTo>
                      <a:pt x="98" y="237"/>
                    </a:lnTo>
                    <a:lnTo>
                      <a:pt x="99" y="238"/>
                    </a:lnTo>
                    <a:lnTo>
                      <a:pt x="100" y="238"/>
                    </a:lnTo>
                    <a:lnTo>
                      <a:pt x="100" y="238"/>
                    </a:lnTo>
                    <a:lnTo>
                      <a:pt x="100" y="239"/>
                    </a:lnTo>
                    <a:lnTo>
                      <a:pt x="99" y="242"/>
                    </a:lnTo>
                    <a:lnTo>
                      <a:pt x="96" y="247"/>
                    </a:lnTo>
                    <a:lnTo>
                      <a:pt x="96" y="247"/>
                    </a:lnTo>
                    <a:lnTo>
                      <a:pt x="97" y="250"/>
                    </a:lnTo>
                    <a:lnTo>
                      <a:pt x="98" y="253"/>
                    </a:lnTo>
                    <a:lnTo>
                      <a:pt x="100" y="256"/>
                    </a:lnTo>
                    <a:lnTo>
                      <a:pt x="101" y="257"/>
                    </a:lnTo>
                    <a:lnTo>
                      <a:pt x="101" y="257"/>
                    </a:lnTo>
                    <a:lnTo>
                      <a:pt x="104" y="253"/>
                    </a:lnTo>
                    <a:lnTo>
                      <a:pt x="105" y="251"/>
                    </a:lnTo>
                    <a:lnTo>
                      <a:pt x="105" y="251"/>
                    </a:lnTo>
                    <a:lnTo>
                      <a:pt x="104" y="259"/>
                    </a:lnTo>
                    <a:lnTo>
                      <a:pt x="104" y="259"/>
                    </a:lnTo>
                    <a:lnTo>
                      <a:pt x="105" y="260"/>
                    </a:lnTo>
                    <a:lnTo>
                      <a:pt x="107" y="260"/>
                    </a:lnTo>
                    <a:lnTo>
                      <a:pt x="111" y="259"/>
                    </a:lnTo>
                    <a:lnTo>
                      <a:pt x="111" y="259"/>
                    </a:lnTo>
                    <a:lnTo>
                      <a:pt x="112" y="259"/>
                    </a:lnTo>
                    <a:lnTo>
                      <a:pt x="112" y="259"/>
                    </a:lnTo>
                    <a:lnTo>
                      <a:pt x="113" y="261"/>
                    </a:lnTo>
                    <a:lnTo>
                      <a:pt x="113" y="261"/>
                    </a:lnTo>
                    <a:lnTo>
                      <a:pt x="113" y="262"/>
                    </a:lnTo>
                    <a:lnTo>
                      <a:pt x="112" y="263"/>
                    </a:lnTo>
                    <a:lnTo>
                      <a:pt x="112" y="264"/>
                    </a:lnTo>
                    <a:lnTo>
                      <a:pt x="112" y="265"/>
                    </a:lnTo>
                    <a:lnTo>
                      <a:pt x="112" y="265"/>
                    </a:lnTo>
                    <a:lnTo>
                      <a:pt x="115" y="269"/>
                    </a:lnTo>
                    <a:lnTo>
                      <a:pt x="117" y="271"/>
                    </a:lnTo>
                    <a:lnTo>
                      <a:pt x="117" y="271"/>
                    </a:lnTo>
                    <a:lnTo>
                      <a:pt x="117" y="273"/>
                    </a:lnTo>
                    <a:lnTo>
                      <a:pt x="118" y="274"/>
                    </a:lnTo>
                    <a:lnTo>
                      <a:pt x="119" y="276"/>
                    </a:lnTo>
                    <a:lnTo>
                      <a:pt x="119" y="276"/>
                    </a:lnTo>
                    <a:lnTo>
                      <a:pt x="121" y="277"/>
                    </a:lnTo>
                    <a:lnTo>
                      <a:pt x="124" y="277"/>
                    </a:lnTo>
                    <a:lnTo>
                      <a:pt x="129" y="277"/>
                    </a:lnTo>
                    <a:lnTo>
                      <a:pt x="129" y="277"/>
                    </a:lnTo>
                    <a:lnTo>
                      <a:pt x="131" y="276"/>
                    </a:lnTo>
                    <a:lnTo>
                      <a:pt x="133" y="276"/>
                    </a:lnTo>
                    <a:lnTo>
                      <a:pt x="133" y="276"/>
                    </a:lnTo>
                    <a:lnTo>
                      <a:pt x="137" y="275"/>
                    </a:lnTo>
                    <a:lnTo>
                      <a:pt x="140" y="273"/>
                    </a:lnTo>
                    <a:lnTo>
                      <a:pt x="140" y="273"/>
                    </a:lnTo>
                    <a:lnTo>
                      <a:pt x="141" y="274"/>
                    </a:lnTo>
                    <a:lnTo>
                      <a:pt x="142" y="275"/>
                    </a:lnTo>
                    <a:lnTo>
                      <a:pt x="144" y="278"/>
                    </a:lnTo>
                    <a:lnTo>
                      <a:pt x="144" y="278"/>
                    </a:lnTo>
                    <a:lnTo>
                      <a:pt x="145" y="278"/>
                    </a:lnTo>
                    <a:lnTo>
                      <a:pt x="145" y="277"/>
                    </a:lnTo>
                    <a:lnTo>
                      <a:pt x="148" y="274"/>
                    </a:lnTo>
                    <a:lnTo>
                      <a:pt x="148" y="274"/>
                    </a:lnTo>
                    <a:lnTo>
                      <a:pt x="151" y="273"/>
                    </a:lnTo>
                    <a:lnTo>
                      <a:pt x="152" y="273"/>
                    </a:lnTo>
                    <a:lnTo>
                      <a:pt x="154" y="273"/>
                    </a:lnTo>
                    <a:lnTo>
                      <a:pt x="154" y="273"/>
                    </a:lnTo>
                    <a:lnTo>
                      <a:pt x="157" y="274"/>
                    </a:lnTo>
                    <a:lnTo>
                      <a:pt x="160" y="274"/>
                    </a:lnTo>
                    <a:lnTo>
                      <a:pt x="160" y="274"/>
                    </a:lnTo>
                    <a:lnTo>
                      <a:pt x="167" y="275"/>
                    </a:lnTo>
                    <a:lnTo>
                      <a:pt x="167" y="275"/>
                    </a:lnTo>
                    <a:lnTo>
                      <a:pt x="170" y="274"/>
                    </a:lnTo>
                    <a:lnTo>
                      <a:pt x="172" y="274"/>
                    </a:lnTo>
                    <a:lnTo>
                      <a:pt x="173" y="275"/>
                    </a:lnTo>
                    <a:lnTo>
                      <a:pt x="173" y="275"/>
                    </a:lnTo>
                    <a:lnTo>
                      <a:pt x="173" y="278"/>
                    </a:lnTo>
                    <a:lnTo>
                      <a:pt x="172" y="282"/>
                    </a:lnTo>
                    <a:lnTo>
                      <a:pt x="172" y="282"/>
                    </a:lnTo>
                    <a:lnTo>
                      <a:pt x="173" y="283"/>
                    </a:lnTo>
                    <a:lnTo>
                      <a:pt x="174" y="282"/>
                    </a:lnTo>
                    <a:lnTo>
                      <a:pt x="178" y="279"/>
                    </a:lnTo>
                    <a:lnTo>
                      <a:pt x="178" y="279"/>
                    </a:lnTo>
                    <a:lnTo>
                      <a:pt x="179" y="278"/>
                    </a:lnTo>
                    <a:lnTo>
                      <a:pt x="179" y="277"/>
                    </a:lnTo>
                    <a:lnTo>
                      <a:pt x="178" y="274"/>
                    </a:lnTo>
                    <a:lnTo>
                      <a:pt x="178" y="274"/>
                    </a:lnTo>
                    <a:lnTo>
                      <a:pt x="179" y="269"/>
                    </a:lnTo>
                    <a:lnTo>
                      <a:pt x="180" y="265"/>
                    </a:lnTo>
                    <a:lnTo>
                      <a:pt x="180" y="265"/>
                    </a:lnTo>
                    <a:lnTo>
                      <a:pt x="181" y="264"/>
                    </a:lnTo>
                    <a:lnTo>
                      <a:pt x="182" y="264"/>
                    </a:lnTo>
                    <a:lnTo>
                      <a:pt x="185" y="265"/>
                    </a:lnTo>
                    <a:lnTo>
                      <a:pt x="185" y="265"/>
                    </a:lnTo>
                    <a:lnTo>
                      <a:pt x="187" y="264"/>
                    </a:lnTo>
                    <a:lnTo>
                      <a:pt x="188" y="262"/>
                    </a:lnTo>
                    <a:lnTo>
                      <a:pt x="188" y="262"/>
                    </a:lnTo>
                    <a:lnTo>
                      <a:pt x="189" y="260"/>
                    </a:lnTo>
                    <a:lnTo>
                      <a:pt x="189" y="259"/>
                    </a:lnTo>
                    <a:lnTo>
                      <a:pt x="190" y="259"/>
                    </a:lnTo>
                    <a:lnTo>
                      <a:pt x="190" y="259"/>
                    </a:lnTo>
                    <a:lnTo>
                      <a:pt x="192" y="259"/>
                    </a:lnTo>
                    <a:lnTo>
                      <a:pt x="193" y="259"/>
                    </a:lnTo>
                    <a:lnTo>
                      <a:pt x="195" y="261"/>
                    </a:lnTo>
                    <a:lnTo>
                      <a:pt x="195" y="261"/>
                    </a:lnTo>
                    <a:lnTo>
                      <a:pt x="204" y="265"/>
                    </a:lnTo>
                    <a:lnTo>
                      <a:pt x="204" y="265"/>
                    </a:lnTo>
                    <a:lnTo>
                      <a:pt x="206" y="266"/>
                    </a:lnTo>
                    <a:lnTo>
                      <a:pt x="207" y="266"/>
                    </a:lnTo>
                    <a:lnTo>
                      <a:pt x="209" y="264"/>
                    </a:lnTo>
                    <a:lnTo>
                      <a:pt x="209" y="264"/>
                    </a:lnTo>
                    <a:lnTo>
                      <a:pt x="212" y="264"/>
                    </a:lnTo>
                    <a:lnTo>
                      <a:pt x="215" y="265"/>
                    </a:lnTo>
                    <a:lnTo>
                      <a:pt x="222" y="267"/>
                    </a:lnTo>
                    <a:lnTo>
                      <a:pt x="222" y="267"/>
                    </a:lnTo>
                    <a:lnTo>
                      <a:pt x="225" y="269"/>
                    </a:lnTo>
                    <a:lnTo>
                      <a:pt x="226" y="271"/>
                    </a:lnTo>
                    <a:lnTo>
                      <a:pt x="225" y="271"/>
                    </a:lnTo>
                    <a:lnTo>
                      <a:pt x="224" y="272"/>
                    </a:lnTo>
                    <a:lnTo>
                      <a:pt x="224" y="272"/>
                    </a:lnTo>
                    <a:lnTo>
                      <a:pt x="220" y="272"/>
                    </a:lnTo>
                    <a:lnTo>
                      <a:pt x="219" y="274"/>
                    </a:lnTo>
                    <a:lnTo>
                      <a:pt x="219" y="274"/>
                    </a:lnTo>
                    <a:lnTo>
                      <a:pt x="219" y="274"/>
                    </a:lnTo>
                    <a:lnTo>
                      <a:pt x="220" y="275"/>
                    </a:lnTo>
                    <a:lnTo>
                      <a:pt x="224" y="275"/>
                    </a:lnTo>
                    <a:lnTo>
                      <a:pt x="224" y="275"/>
                    </a:lnTo>
                    <a:lnTo>
                      <a:pt x="224" y="275"/>
                    </a:lnTo>
                    <a:lnTo>
                      <a:pt x="224" y="277"/>
                    </a:lnTo>
                    <a:lnTo>
                      <a:pt x="224" y="277"/>
                    </a:lnTo>
                    <a:lnTo>
                      <a:pt x="227" y="277"/>
                    </a:lnTo>
                    <a:lnTo>
                      <a:pt x="228" y="277"/>
                    </a:lnTo>
                    <a:lnTo>
                      <a:pt x="230" y="277"/>
                    </a:lnTo>
                    <a:lnTo>
                      <a:pt x="230" y="277"/>
                    </a:lnTo>
                    <a:lnTo>
                      <a:pt x="231" y="279"/>
                    </a:lnTo>
                    <a:lnTo>
                      <a:pt x="230" y="280"/>
                    </a:lnTo>
                    <a:lnTo>
                      <a:pt x="227" y="282"/>
                    </a:lnTo>
                    <a:lnTo>
                      <a:pt x="227" y="282"/>
                    </a:lnTo>
                    <a:lnTo>
                      <a:pt x="227" y="284"/>
                    </a:lnTo>
                    <a:lnTo>
                      <a:pt x="227" y="290"/>
                    </a:lnTo>
                    <a:lnTo>
                      <a:pt x="227" y="295"/>
                    </a:lnTo>
                    <a:lnTo>
                      <a:pt x="228" y="300"/>
                    </a:lnTo>
                    <a:lnTo>
                      <a:pt x="228" y="300"/>
                    </a:lnTo>
                    <a:lnTo>
                      <a:pt x="230" y="300"/>
                    </a:lnTo>
                    <a:lnTo>
                      <a:pt x="233" y="300"/>
                    </a:lnTo>
                    <a:lnTo>
                      <a:pt x="235" y="300"/>
                    </a:lnTo>
                    <a:lnTo>
                      <a:pt x="236" y="301"/>
                    </a:lnTo>
                    <a:lnTo>
                      <a:pt x="236" y="301"/>
                    </a:lnTo>
                    <a:lnTo>
                      <a:pt x="236" y="301"/>
                    </a:lnTo>
                    <a:lnTo>
                      <a:pt x="233" y="302"/>
                    </a:lnTo>
                    <a:lnTo>
                      <a:pt x="229" y="302"/>
                    </a:lnTo>
                    <a:lnTo>
                      <a:pt x="226" y="302"/>
                    </a:lnTo>
                    <a:lnTo>
                      <a:pt x="222" y="302"/>
                    </a:lnTo>
                    <a:lnTo>
                      <a:pt x="222" y="302"/>
                    </a:lnTo>
                    <a:lnTo>
                      <a:pt x="222" y="304"/>
                    </a:lnTo>
                    <a:lnTo>
                      <a:pt x="221" y="307"/>
                    </a:lnTo>
                    <a:lnTo>
                      <a:pt x="222" y="312"/>
                    </a:lnTo>
                    <a:lnTo>
                      <a:pt x="222" y="312"/>
                    </a:lnTo>
                    <a:lnTo>
                      <a:pt x="222" y="312"/>
                    </a:lnTo>
                    <a:lnTo>
                      <a:pt x="226" y="312"/>
                    </a:lnTo>
                    <a:lnTo>
                      <a:pt x="230" y="311"/>
                    </a:lnTo>
                    <a:lnTo>
                      <a:pt x="230" y="311"/>
                    </a:lnTo>
                    <a:lnTo>
                      <a:pt x="230" y="311"/>
                    </a:lnTo>
                    <a:lnTo>
                      <a:pt x="230" y="312"/>
                    </a:lnTo>
                    <a:lnTo>
                      <a:pt x="228" y="313"/>
                    </a:lnTo>
                    <a:lnTo>
                      <a:pt x="222" y="315"/>
                    </a:lnTo>
                    <a:lnTo>
                      <a:pt x="222" y="315"/>
                    </a:lnTo>
                    <a:lnTo>
                      <a:pt x="222" y="316"/>
                    </a:lnTo>
                    <a:lnTo>
                      <a:pt x="222" y="318"/>
                    </a:lnTo>
                    <a:lnTo>
                      <a:pt x="222" y="321"/>
                    </a:lnTo>
                    <a:lnTo>
                      <a:pt x="222" y="321"/>
                    </a:lnTo>
                    <a:lnTo>
                      <a:pt x="222" y="322"/>
                    </a:lnTo>
                    <a:lnTo>
                      <a:pt x="221" y="322"/>
                    </a:lnTo>
                    <a:lnTo>
                      <a:pt x="220" y="322"/>
                    </a:lnTo>
                    <a:lnTo>
                      <a:pt x="219" y="321"/>
                    </a:lnTo>
                    <a:lnTo>
                      <a:pt x="219" y="321"/>
                    </a:lnTo>
                    <a:lnTo>
                      <a:pt x="218" y="320"/>
                    </a:lnTo>
                    <a:lnTo>
                      <a:pt x="216" y="319"/>
                    </a:lnTo>
                    <a:lnTo>
                      <a:pt x="216" y="319"/>
                    </a:lnTo>
                    <a:lnTo>
                      <a:pt x="214" y="318"/>
                    </a:lnTo>
                    <a:lnTo>
                      <a:pt x="214" y="316"/>
                    </a:lnTo>
                    <a:lnTo>
                      <a:pt x="214" y="316"/>
                    </a:lnTo>
                    <a:lnTo>
                      <a:pt x="214" y="316"/>
                    </a:lnTo>
                    <a:lnTo>
                      <a:pt x="215" y="315"/>
                    </a:lnTo>
                    <a:lnTo>
                      <a:pt x="218" y="314"/>
                    </a:lnTo>
                    <a:lnTo>
                      <a:pt x="218" y="314"/>
                    </a:lnTo>
                    <a:lnTo>
                      <a:pt x="219" y="312"/>
                    </a:lnTo>
                    <a:lnTo>
                      <a:pt x="219" y="308"/>
                    </a:lnTo>
                    <a:lnTo>
                      <a:pt x="219" y="301"/>
                    </a:lnTo>
                    <a:lnTo>
                      <a:pt x="219" y="301"/>
                    </a:lnTo>
                    <a:lnTo>
                      <a:pt x="219" y="300"/>
                    </a:lnTo>
                    <a:lnTo>
                      <a:pt x="218" y="300"/>
                    </a:lnTo>
                    <a:lnTo>
                      <a:pt x="215" y="298"/>
                    </a:lnTo>
                    <a:lnTo>
                      <a:pt x="215" y="298"/>
                    </a:lnTo>
                    <a:lnTo>
                      <a:pt x="213" y="297"/>
                    </a:lnTo>
                    <a:lnTo>
                      <a:pt x="212" y="297"/>
                    </a:lnTo>
                    <a:lnTo>
                      <a:pt x="212" y="297"/>
                    </a:lnTo>
                    <a:lnTo>
                      <a:pt x="210" y="300"/>
                    </a:lnTo>
                    <a:lnTo>
                      <a:pt x="208" y="302"/>
                    </a:lnTo>
                    <a:lnTo>
                      <a:pt x="208" y="302"/>
                    </a:lnTo>
                    <a:lnTo>
                      <a:pt x="205" y="302"/>
                    </a:lnTo>
                    <a:lnTo>
                      <a:pt x="203" y="302"/>
                    </a:lnTo>
                    <a:lnTo>
                      <a:pt x="202" y="303"/>
                    </a:lnTo>
                    <a:lnTo>
                      <a:pt x="202" y="303"/>
                    </a:lnTo>
                    <a:lnTo>
                      <a:pt x="201" y="304"/>
                    </a:lnTo>
                    <a:lnTo>
                      <a:pt x="202" y="304"/>
                    </a:lnTo>
                    <a:lnTo>
                      <a:pt x="205" y="306"/>
                    </a:lnTo>
                    <a:lnTo>
                      <a:pt x="205" y="306"/>
                    </a:lnTo>
                    <a:lnTo>
                      <a:pt x="206" y="307"/>
                    </a:lnTo>
                    <a:lnTo>
                      <a:pt x="206" y="308"/>
                    </a:lnTo>
                    <a:lnTo>
                      <a:pt x="206" y="311"/>
                    </a:lnTo>
                    <a:lnTo>
                      <a:pt x="206" y="311"/>
                    </a:lnTo>
                    <a:lnTo>
                      <a:pt x="206" y="312"/>
                    </a:lnTo>
                    <a:lnTo>
                      <a:pt x="206" y="312"/>
                    </a:lnTo>
                    <a:lnTo>
                      <a:pt x="203" y="312"/>
                    </a:lnTo>
                    <a:lnTo>
                      <a:pt x="203" y="312"/>
                    </a:lnTo>
                    <a:lnTo>
                      <a:pt x="202" y="311"/>
                    </a:lnTo>
                    <a:lnTo>
                      <a:pt x="201" y="310"/>
                    </a:lnTo>
                    <a:lnTo>
                      <a:pt x="201" y="308"/>
                    </a:lnTo>
                    <a:lnTo>
                      <a:pt x="201" y="308"/>
                    </a:lnTo>
                    <a:lnTo>
                      <a:pt x="198" y="309"/>
                    </a:lnTo>
                    <a:lnTo>
                      <a:pt x="195" y="311"/>
                    </a:lnTo>
                    <a:lnTo>
                      <a:pt x="195" y="311"/>
                    </a:lnTo>
                    <a:lnTo>
                      <a:pt x="195" y="312"/>
                    </a:lnTo>
                    <a:lnTo>
                      <a:pt x="195" y="313"/>
                    </a:lnTo>
                    <a:lnTo>
                      <a:pt x="195" y="313"/>
                    </a:lnTo>
                    <a:lnTo>
                      <a:pt x="196" y="314"/>
                    </a:lnTo>
                    <a:lnTo>
                      <a:pt x="196" y="315"/>
                    </a:lnTo>
                    <a:lnTo>
                      <a:pt x="196" y="316"/>
                    </a:lnTo>
                    <a:lnTo>
                      <a:pt x="196" y="316"/>
                    </a:lnTo>
                    <a:lnTo>
                      <a:pt x="193" y="319"/>
                    </a:lnTo>
                    <a:lnTo>
                      <a:pt x="190" y="320"/>
                    </a:lnTo>
                    <a:lnTo>
                      <a:pt x="188" y="321"/>
                    </a:lnTo>
                    <a:lnTo>
                      <a:pt x="188" y="321"/>
                    </a:lnTo>
                    <a:lnTo>
                      <a:pt x="187" y="320"/>
                    </a:lnTo>
                    <a:lnTo>
                      <a:pt x="186" y="320"/>
                    </a:lnTo>
                    <a:lnTo>
                      <a:pt x="186" y="320"/>
                    </a:lnTo>
                    <a:lnTo>
                      <a:pt x="186" y="320"/>
                    </a:lnTo>
                    <a:lnTo>
                      <a:pt x="175" y="327"/>
                    </a:lnTo>
                    <a:lnTo>
                      <a:pt x="175" y="327"/>
                    </a:lnTo>
                    <a:lnTo>
                      <a:pt x="172" y="328"/>
                    </a:lnTo>
                    <a:lnTo>
                      <a:pt x="168" y="329"/>
                    </a:lnTo>
                    <a:lnTo>
                      <a:pt x="162" y="330"/>
                    </a:lnTo>
                    <a:lnTo>
                      <a:pt x="162" y="330"/>
                    </a:lnTo>
                    <a:lnTo>
                      <a:pt x="160" y="329"/>
                    </a:lnTo>
                    <a:lnTo>
                      <a:pt x="158" y="329"/>
                    </a:lnTo>
                    <a:lnTo>
                      <a:pt x="157" y="329"/>
                    </a:lnTo>
                    <a:lnTo>
                      <a:pt x="157" y="329"/>
                    </a:lnTo>
                    <a:lnTo>
                      <a:pt x="157" y="330"/>
                    </a:lnTo>
                    <a:lnTo>
                      <a:pt x="158" y="332"/>
                    </a:lnTo>
                    <a:lnTo>
                      <a:pt x="161" y="335"/>
                    </a:lnTo>
                    <a:lnTo>
                      <a:pt x="161" y="335"/>
                    </a:lnTo>
                    <a:lnTo>
                      <a:pt x="161" y="337"/>
                    </a:lnTo>
                    <a:lnTo>
                      <a:pt x="160" y="338"/>
                    </a:lnTo>
                    <a:lnTo>
                      <a:pt x="158" y="339"/>
                    </a:lnTo>
                    <a:lnTo>
                      <a:pt x="156" y="339"/>
                    </a:lnTo>
                    <a:lnTo>
                      <a:pt x="156" y="339"/>
                    </a:lnTo>
                    <a:lnTo>
                      <a:pt x="152" y="339"/>
                    </a:lnTo>
                    <a:lnTo>
                      <a:pt x="149" y="339"/>
                    </a:lnTo>
                    <a:lnTo>
                      <a:pt x="149" y="339"/>
                    </a:lnTo>
                    <a:lnTo>
                      <a:pt x="148" y="338"/>
                    </a:lnTo>
                    <a:lnTo>
                      <a:pt x="148" y="336"/>
                    </a:lnTo>
                    <a:lnTo>
                      <a:pt x="148" y="336"/>
                    </a:lnTo>
                    <a:lnTo>
                      <a:pt x="147" y="335"/>
                    </a:lnTo>
                    <a:lnTo>
                      <a:pt x="146" y="334"/>
                    </a:lnTo>
                    <a:lnTo>
                      <a:pt x="144" y="333"/>
                    </a:lnTo>
                    <a:lnTo>
                      <a:pt x="144" y="333"/>
                    </a:lnTo>
                    <a:lnTo>
                      <a:pt x="142" y="332"/>
                    </a:lnTo>
                    <a:lnTo>
                      <a:pt x="143" y="332"/>
                    </a:lnTo>
                    <a:lnTo>
                      <a:pt x="143" y="332"/>
                    </a:lnTo>
                    <a:lnTo>
                      <a:pt x="144" y="330"/>
                    </a:lnTo>
                    <a:lnTo>
                      <a:pt x="143" y="329"/>
                    </a:lnTo>
                    <a:lnTo>
                      <a:pt x="141" y="326"/>
                    </a:lnTo>
                    <a:lnTo>
                      <a:pt x="141" y="326"/>
                    </a:lnTo>
                    <a:lnTo>
                      <a:pt x="139" y="325"/>
                    </a:lnTo>
                    <a:lnTo>
                      <a:pt x="137" y="326"/>
                    </a:lnTo>
                    <a:lnTo>
                      <a:pt x="134" y="329"/>
                    </a:lnTo>
                    <a:lnTo>
                      <a:pt x="134" y="329"/>
                    </a:lnTo>
                    <a:lnTo>
                      <a:pt x="132" y="333"/>
                    </a:lnTo>
                    <a:lnTo>
                      <a:pt x="130" y="338"/>
                    </a:lnTo>
                    <a:lnTo>
                      <a:pt x="124" y="349"/>
                    </a:lnTo>
                    <a:lnTo>
                      <a:pt x="124" y="349"/>
                    </a:lnTo>
                    <a:lnTo>
                      <a:pt x="122" y="354"/>
                    </a:lnTo>
                    <a:lnTo>
                      <a:pt x="120" y="356"/>
                    </a:lnTo>
                    <a:lnTo>
                      <a:pt x="118" y="359"/>
                    </a:lnTo>
                    <a:lnTo>
                      <a:pt x="118" y="359"/>
                    </a:lnTo>
                    <a:lnTo>
                      <a:pt x="118" y="360"/>
                    </a:lnTo>
                    <a:lnTo>
                      <a:pt x="119" y="361"/>
                    </a:lnTo>
                    <a:lnTo>
                      <a:pt x="121" y="362"/>
                    </a:lnTo>
                    <a:lnTo>
                      <a:pt x="128" y="361"/>
                    </a:lnTo>
                    <a:lnTo>
                      <a:pt x="128" y="361"/>
                    </a:lnTo>
                    <a:lnTo>
                      <a:pt x="143" y="359"/>
                    </a:lnTo>
                    <a:lnTo>
                      <a:pt x="143" y="359"/>
                    </a:lnTo>
                    <a:lnTo>
                      <a:pt x="166" y="357"/>
                    </a:lnTo>
                    <a:lnTo>
                      <a:pt x="166" y="357"/>
                    </a:lnTo>
                    <a:lnTo>
                      <a:pt x="172" y="354"/>
                    </a:lnTo>
                    <a:lnTo>
                      <a:pt x="184" y="350"/>
                    </a:lnTo>
                    <a:lnTo>
                      <a:pt x="203" y="343"/>
                    </a:lnTo>
                    <a:lnTo>
                      <a:pt x="203" y="343"/>
                    </a:lnTo>
                    <a:lnTo>
                      <a:pt x="224" y="337"/>
                    </a:lnTo>
                    <a:lnTo>
                      <a:pt x="246" y="332"/>
                    </a:lnTo>
                    <a:lnTo>
                      <a:pt x="246" y="332"/>
                    </a:lnTo>
                    <a:lnTo>
                      <a:pt x="266" y="327"/>
                    </a:lnTo>
                    <a:lnTo>
                      <a:pt x="277" y="324"/>
                    </a:lnTo>
                    <a:lnTo>
                      <a:pt x="284" y="323"/>
                    </a:lnTo>
                    <a:lnTo>
                      <a:pt x="284" y="323"/>
                    </a:lnTo>
                    <a:lnTo>
                      <a:pt x="284" y="323"/>
                    </a:lnTo>
                    <a:lnTo>
                      <a:pt x="284" y="323"/>
                    </a:lnTo>
                    <a:lnTo>
                      <a:pt x="285" y="309"/>
                    </a:lnTo>
                    <a:lnTo>
                      <a:pt x="285" y="309"/>
                    </a:lnTo>
                    <a:lnTo>
                      <a:pt x="284" y="304"/>
                    </a:lnTo>
                    <a:lnTo>
                      <a:pt x="282" y="297"/>
                    </a:lnTo>
                    <a:lnTo>
                      <a:pt x="281" y="292"/>
                    </a:lnTo>
                    <a:lnTo>
                      <a:pt x="280" y="289"/>
                    </a:lnTo>
                    <a:lnTo>
                      <a:pt x="280" y="287"/>
                    </a:lnTo>
                    <a:lnTo>
                      <a:pt x="280" y="287"/>
                    </a:lnTo>
                    <a:lnTo>
                      <a:pt x="283" y="279"/>
                    </a:lnTo>
                    <a:lnTo>
                      <a:pt x="285" y="276"/>
                    </a:lnTo>
                    <a:lnTo>
                      <a:pt x="285" y="273"/>
                    </a:lnTo>
                    <a:lnTo>
                      <a:pt x="285" y="273"/>
                    </a:lnTo>
                    <a:lnTo>
                      <a:pt x="285" y="266"/>
                    </a:lnTo>
                    <a:lnTo>
                      <a:pt x="285" y="264"/>
                    </a:lnTo>
                    <a:lnTo>
                      <a:pt x="286" y="262"/>
                    </a:lnTo>
                    <a:lnTo>
                      <a:pt x="286" y="262"/>
                    </a:lnTo>
                    <a:lnTo>
                      <a:pt x="287" y="258"/>
                    </a:lnTo>
                    <a:lnTo>
                      <a:pt x="289" y="256"/>
                    </a:lnTo>
                    <a:lnTo>
                      <a:pt x="292" y="254"/>
                    </a:lnTo>
                    <a:lnTo>
                      <a:pt x="292" y="254"/>
                    </a:lnTo>
                    <a:lnTo>
                      <a:pt x="295" y="253"/>
                    </a:lnTo>
                    <a:lnTo>
                      <a:pt x="298" y="252"/>
                    </a:lnTo>
                    <a:lnTo>
                      <a:pt x="302" y="251"/>
                    </a:lnTo>
                    <a:lnTo>
                      <a:pt x="305" y="250"/>
                    </a:lnTo>
                    <a:lnTo>
                      <a:pt x="305" y="250"/>
                    </a:lnTo>
                    <a:lnTo>
                      <a:pt x="308" y="248"/>
                    </a:lnTo>
                    <a:lnTo>
                      <a:pt x="310" y="248"/>
                    </a:lnTo>
                    <a:lnTo>
                      <a:pt x="313" y="248"/>
                    </a:lnTo>
                    <a:lnTo>
                      <a:pt x="316" y="247"/>
                    </a:lnTo>
                    <a:lnTo>
                      <a:pt x="316" y="247"/>
                    </a:lnTo>
                    <a:lnTo>
                      <a:pt x="321" y="246"/>
                    </a:lnTo>
                    <a:lnTo>
                      <a:pt x="323" y="243"/>
                    </a:lnTo>
                    <a:lnTo>
                      <a:pt x="325" y="238"/>
                    </a:lnTo>
                    <a:lnTo>
                      <a:pt x="325" y="238"/>
                    </a:lnTo>
                    <a:lnTo>
                      <a:pt x="327" y="237"/>
                    </a:lnTo>
                    <a:lnTo>
                      <a:pt x="331" y="235"/>
                    </a:lnTo>
                    <a:lnTo>
                      <a:pt x="334" y="234"/>
                    </a:lnTo>
                    <a:lnTo>
                      <a:pt x="337" y="232"/>
                    </a:lnTo>
                    <a:lnTo>
                      <a:pt x="337" y="232"/>
                    </a:lnTo>
                    <a:lnTo>
                      <a:pt x="340" y="227"/>
                    </a:lnTo>
                    <a:lnTo>
                      <a:pt x="341" y="221"/>
                    </a:lnTo>
                    <a:lnTo>
                      <a:pt x="343" y="215"/>
                    </a:lnTo>
                    <a:lnTo>
                      <a:pt x="345" y="210"/>
                    </a:lnTo>
                    <a:lnTo>
                      <a:pt x="345" y="210"/>
                    </a:lnTo>
                    <a:lnTo>
                      <a:pt x="348" y="208"/>
                    </a:lnTo>
                    <a:lnTo>
                      <a:pt x="350" y="207"/>
                    </a:lnTo>
                    <a:lnTo>
                      <a:pt x="354" y="206"/>
                    </a:lnTo>
                    <a:lnTo>
                      <a:pt x="356" y="203"/>
                    </a:lnTo>
                    <a:lnTo>
                      <a:pt x="356" y="203"/>
                    </a:lnTo>
                    <a:lnTo>
                      <a:pt x="361" y="197"/>
                    </a:lnTo>
                    <a:lnTo>
                      <a:pt x="363" y="193"/>
                    </a:lnTo>
                    <a:lnTo>
                      <a:pt x="364" y="189"/>
                    </a:lnTo>
                    <a:lnTo>
                      <a:pt x="364" y="189"/>
                    </a:lnTo>
                    <a:lnTo>
                      <a:pt x="363" y="185"/>
                    </a:lnTo>
                    <a:lnTo>
                      <a:pt x="363" y="182"/>
                    </a:lnTo>
                    <a:lnTo>
                      <a:pt x="362" y="179"/>
                    </a:lnTo>
                    <a:lnTo>
                      <a:pt x="363" y="175"/>
                    </a:lnTo>
                    <a:lnTo>
                      <a:pt x="363" y="175"/>
                    </a:lnTo>
                    <a:lnTo>
                      <a:pt x="366" y="169"/>
                    </a:lnTo>
                    <a:lnTo>
                      <a:pt x="371" y="163"/>
                    </a:lnTo>
                    <a:lnTo>
                      <a:pt x="381" y="154"/>
                    </a:lnTo>
                    <a:lnTo>
                      <a:pt x="381" y="154"/>
                    </a:lnTo>
                    <a:lnTo>
                      <a:pt x="386" y="150"/>
                    </a:lnTo>
                    <a:lnTo>
                      <a:pt x="387" y="148"/>
                    </a:lnTo>
                    <a:lnTo>
                      <a:pt x="388" y="145"/>
                    </a:lnTo>
                    <a:lnTo>
                      <a:pt x="388" y="145"/>
                    </a:lnTo>
                    <a:lnTo>
                      <a:pt x="389" y="142"/>
                    </a:lnTo>
                    <a:lnTo>
                      <a:pt x="390" y="142"/>
                    </a:lnTo>
                    <a:lnTo>
                      <a:pt x="391" y="142"/>
                    </a:lnTo>
                    <a:lnTo>
                      <a:pt x="393" y="140"/>
                    </a:lnTo>
                    <a:lnTo>
                      <a:pt x="393" y="140"/>
                    </a:lnTo>
                    <a:lnTo>
                      <a:pt x="396" y="138"/>
                    </a:lnTo>
                    <a:lnTo>
                      <a:pt x="397" y="137"/>
                    </a:lnTo>
                    <a:lnTo>
                      <a:pt x="397" y="134"/>
                    </a:lnTo>
                    <a:lnTo>
                      <a:pt x="397" y="134"/>
                    </a:lnTo>
                    <a:lnTo>
                      <a:pt x="395" y="130"/>
                    </a:lnTo>
                    <a:lnTo>
                      <a:pt x="394" y="128"/>
                    </a:lnTo>
                    <a:lnTo>
                      <a:pt x="393" y="126"/>
                    </a:lnTo>
                    <a:lnTo>
                      <a:pt x="393" y="124"/>
                    </a:lnTo>
                    <a:lnTo>
                      <a:pt x="393" y="124"/>
                    </a:lnTo>
                    <a:lnTo>
                      <a:pt x="394" y="124"/>
                    </a:lnTo>
                    <a:lnTo>
                      <a:pt x="394" y="124"/>
                    </a:lnTo>
                    <a:lnTo>
                      <a:pt x="396" y="126"/>
                    </a:lnTo>
                    <a:lnTo>
                      <a:pt x="397" y="126"/>
                    </a:lnTo>
                    <a:lnTo>
                      <a:pt x="398" y="126"/>
                    </a:lnTo>
                    <a:lnTo>
                      <a:pt x="399" y="125"/>
                    </a:lnTo>
                    <a:lnTo>
                      <a:pt x="399" y="125"/>
                    </a:lnTo>
                    <a:lnTo>
                      <a:pt x="400" y="119"/>
                    </a:lnTo>
                    <a:lnTo>
                      <a:pt x="400" y="118"/>
                    </a:lnTo>
                    <a:lnTo>
                      <a:pt x="402" y="117"/>
                    </a:lnTo>
                    <a:lnTo>
                      <a:pt x="402" y="117"/>
                    </a:lnTo>
                    <a:lnTo>
                      <a:pt x="405" y="117"/>
                    </a:lnTo>
                    <a:lnTo>
                      <a:pt x="407" y="117"/>
                    </a:lnTo>
                    <a:lnTo>
                      <a:pt x="407" y="116"/>
                    </a:lnTo>
                    <a:lnTo>
                      <a:pt x="407" y="116"/>
                    </a:lnTo>
                    <a:lnTo>
                      <a:pt x="405" y="115"/>
                    </a:lnTo>
                    <a:lnTo>
                      <a:pt x="404" y="114"/>
                    </a:lnTo>
                    <a:lnTo>
                      <a:pt x="404" y="112"/>
                    </a:lnTo>
                    <a:lnTo>
                      <a:pt x="404" y="112"/>
                    </a:lnTo>
                    <a:lnTo>
                      <a:pt x="405" y="110"/>
                    </a:lnTo>
                    <a:lnTo>
                      <a:pt x="405" y="108"/>
                    </a:lnTo>
                    <a:lnTo>
                      <a:pt x="403" y="107"/>
                    </a:lnTo>
                    <a:lnTo>
                      <a:pt x="403" y="107"/>
                    </a:lnTo>
                    <a:lnTo>
                      <a:pt x="401" y="106"/>
                    </a:lnTo>
                    <a:lnTo>
                      <a:pt x="398" y="104"/>
                    </a:lnTo>
                    <a:lnTo>
                      <a:pt x="398" y="104"/>
                    </a:lnTo>
                    <a:lnTo>
                      <a:pt x="397" y="102"/>
                    </a:lnTo>
                    <a:lnTo>
                      <a:pt x="397" y="100"/>
                    </a:lnTo>
                    <a:lnTo>
                      <a:pt x="397" y="98"/>
                    </a:lnTo>
                    <a:lnTo>
                      <a:pt x="396" y="97"/>
                    </a:lnTo>
                    <a:lnTo>
                      <a:pt x="396" y="97"/>
                    </a:lnTo>
                    <a:lnTo>
                      <a:pt x="394" y="97"/>
                    </a:lnTo>
                    <a:lnTo>
                      <a:pt x="392" y="97"/>
                    </a:lnTo>
                    <a:lnTo>
                      <a:pt x="390" y="97"/>
                    </a:lnTo>
                    <a:lnTo>
                      <a:pt x="388" y="96"/>
                    </a:lnTo>
                    <a:lnTo>
                      <a:pt x="388" y="96"/>
                    </a:lnTo>
                    <a:lnTo>
                      <a:pt x="385" y="94"/>
                    </a:lnTo>
                    <a:lnTo>
                      <a:pt x="385" y="93"/>
                    </a:lnTo>
                    <a:lnTo>
                      <a:pt x="385" y="91"/>
                    </a:lnTo>
                    <a:lnTo>
                      <a:pt x="385" y="91"/>
                    </a:lnTo>
                    <a:lnTo>
                      <a:pt x="386" y="89"/>
                    </a:lnTo>
                    <a:lnTo>
                      <a:pt x="386" y="88"/>
                    </a:lnTo>
                    <a:lnTo>
                      <a:pt x="385" y="87"/>
                    </a:lnTo>
                    <a:lnTo>
                      <a:pt x="381" y="87"/>
                    </a:lnTo>
                    <a:lnTo>
                      <a:pt x="381" y="87"/>
                    </a:lnTo>
                    <a:lnTo>
                      <a:pt x="378" y="87"/>
                    </a:lnTo>
                    <a:lnTo>
                      <a:pt x="375" y="88"/>
                    </a:lnTo>
                    <a:lnTo>
                      <a:pt x="372" y="88"/>
                    </a:lnTo>
                    <a:lnTo>
                      <a:pt x="371" y="88"/>
                    </a:lnTo>
                    <a:lnTo>
                      <a:pt x="370" y="87"/>
                    </a:lnTo>
                    <a:lnTo>
                      <a:pt x="370" y="87"/>
                    </a:lnTo>
                    <a:lnTo>
                      <a:pt x="370" y="86"/>
                    </a:lnTo>
                    <a:lnTo>
                      <a:pt x="371" y="85"/>
                    </a:lnTo>
                    <a:lnTo>
                      <a:pt x="370" y="84"/>
                    </a:lnTo>
                    <a:lnTo>
                      <a:pt x="368" y="84"/>
                    </a:lnTo>
                    <a:lnTo>
                      <a:pt x="368" y="84"/>
                    </a:lnTo>
                    <a:lnTo>
                      <a:pt x="357" y="84"/>
                    </a:lnTo>
                    <a:lnTo>
                      <a:pt x="351" y="84"/>
                    </a:lnTo>
                    <a:lnTo>
                      <a:pt x="347" y="85"/>
                    </a:lnTo>
                    <a:lnTo>
                      <a:pt x="347" y="85"/>
                    </a:lnTo>
                    <a:lnTo>
                      <a:pt x="345" y="86"/>
                    </a:lnTo>
                    <a:lnTo>
                      <a:pt x="343" y="88"/>
                    </a:lnTo>
                    <a:lnTo>
                      <a:pt x="342" y="90"/>
                    </a:lnTo>
                    <a:lnTo>
                      <a:pt x="340" y="91"/>
                    </a:lnTo>
                    <a:lnTo>
                      <a:pt x="340" y="91"/>
                    </a:lnTo>
                    <a:lnTo>
                      <a:pt x="331" y="95"/>
                    </a:lnTo>
                    <a:lnTo>
                      <a:pt x="325" y="96"/>
                    </a:lnTo>
                    <a:lnTo>
                      <a:pt x="321" y="96"/>
                    </a:lnTo>
                    <a:lnTo>
                      <a:pt x="321" y="96"/>
                    </a:lnTo>
                    <a:lnTo>
                      <a:pt x="318" y="95"/>
                    </a:lnTo>
                    <a:lnTo>
                      <a:pt x="318" y="93"/>
                    </a:lnTo>
                    <a:lnTo>
                      <a:pt x="318" y="90"/>
                    </a:lnTo>
                    <a:lnTo>
                      <a:pt x="317" y="88"/>
                    </a:lnTo>
                    <a:lnTo>
                      <a:pt x="317" y="88"/>
                    </a:lnTo>
                    <a:lnTo>
                      <a:pt x="314" y="85"/>
                    </a:lnTo>
                    <a:lnTo>
                      <a:pt x="310" y="82"/>
                    </a:lnTo>
                    <a:lnTo>
                      <a:pt x="307" y="79"/>
                    </a:lnTo>
                    <a:lnTo>
                      <a:pt x="307" y="76"/>
                    </a:lnTo>
                    <a:lnTo>
                      <a:pt x="307" y="74"/>
                    </a:lnTo>
                    <a:lnTo>
                      <a:pt x="307" y="74"/>
                    </a:lnTo>
                    <a:lnTo>
                      <a:pt x="308" y="71"/>
                    </a:lnTo>
                    <a:lnTo>
                      <a:pt x="310" y="68"/>
                    </a:lnTo>
                    <a:lnTo>
                      <a:pt x="312" y="65"/>
                    </a:lnTo>
                    <a:lnTo>
                      <a:pt x="313" y="61"/>
                    </a:lnTo>
                    <a:lnTo>
                      <a:pt x="313" y="61"/>
                    </a:lnTo>
                    <a:lnTo>
                      <a:pt x="312" y="59"/>
                    </a:lnTo>
                    <a:lnTo>
                      <a:pt x="312" y="59"/>
                    </a:lnTo>
                    <a:lnTo>
                      <a:pt x="309" y="62"/>
                    </a:lnTo>
                    <a:lnTo>
                      <a:pt x="307" y="62"/>
                    </a:lnTo>
                    <a:lnTo>
                      <a:pt x="307" y="6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76" name="フリーフォーム 75">
                <a:extLst>
                  <a:ext uri="{FF2B5EF4-FFF2-40B4-BE49-F238E27FC236}">
                    <a16:creationId xmlns:a16="http://schemas.microsoft.com/office/drawing/2014/main" id="{00000000-0008-0000-0000-000098050000}"/>
                  </a:ext>
                </a:extLst>
              </p:cNvPr>
              <p:cNvSpPr>
                <a:spLocks/>
              </p:cNvSpPr>
              <p:nvPr/>
            </p:nvSpPr>
            <p:spPr bwMode="auto">
              <a:xfrm>
                <a:off x="322" y="629"/>
                <a:ext cx="54" cy="64"/>
              </a:xfrm>
              <a:custGeom>
                <a:avLst/>
                <a:gdLst>
                  <a:gd name="T0" fmla="*/ 432 w 484"/>
                  <a:gd name="T1" fmla="*/ 16 h 578"/>
                  <a:gd name="T2" fmla="*/ 398 w 484"/>
                  <a:gd name="T3" fmla="*/ 12 h 578"/>
                  <a:gd name="T4" fmla="*/ 377 w 484"/>
                  <a:gd name="T5" fmla="*/ 13 h 578"/>
                  <a:gd name="T6" fmla="*/ 365 w 484"/>
                  <a:gd name="T7" fmla="*/ 1 h 578"/>
                  <a:gd name="T8" fmla="*/ 349 w 484"/>
                  <a:gd name="T9" fmla="*/ 5 h 578"/>
                  <a:gd name="T10" fmla="*/ 328 w 484"/>
                  <a:gd name="T11" fmla="*/ 13 h 578"/>
                  <a:gd name="T12" fmla="*/ 305 w 484"/>
                  <a:gd name="T13" fmla="*/ 11 h 578"/>
                  <a:gd name="T14" fmla="*/ 290 w 484"/>
                  <a:gd name="T15" fmla="*/ 33 h 578"/>
                  <a:gd name="T16" fmla="*/ 274 w 484"/>
                  <a:gd name="T17" fmla="*/ 49 h 578"/>
                  <a:gd name="T18" fmla="*/ 255 w 484"/>
                  <a:gd name="T19" fmla="*/ 79 h 578"/>
                  <a:gd name="T20" fmla="*/ 240 w 484"/>
                  <a:gd name="T21" fmla="*/ 61 h 578"/>
                  <a:gd name="T22" fmla="*/ 222 w 484"/>
                  <a:gd name="T23" fmla="*/ 47 h 578"/>
                  <a:gd name="T24" fmla="*/ 204 w 484"/>
                  <a:gd name="T25" fmla="*/ 50 h 578"/>
                  <a:gd name="T26" fmla="*/ 184 w 484"/>
                  <a:gd name="T27" fmla="*/ 71 h 578"/>
                  <a:gd name="T28" fmla="*/ 197 w 484"/>
                  <a:gd name="T29" fmla="*/ 102 h 578"/>
                  <a:gd name="T30" fmla="*/ 172 w 484"/>
                  <a:gd name="T31" fmla="*/ 135 h 578"/>
                  <a:gd name="T32" fmla="*/ 170 w 484"/>
                  <a:gd name="T33" fmla="*/ 177 h 578"/>
                  <a:gd name="T34" fmla="*/ 166 w 484"/>
                  <a:gd name="T35" fmla="*/ 224 h 578"/>
                  <a:gd name="T36" fmla="*/ 190 w 484"/>
                  <a:gd name="T37" fmla="*/ 253 h 578"/>
                  <a:gd name="T38" fmla="*/ 181 w 484"/>
                  <a:gd name="T39" fmla="*/ 287 h 578"/>
                  <a:gd name="T40" fmla="*/ 153 w 484"/>
                  <a:gd name="T41" fmla="*/ 292 h 578"/>
                  <a:gd name="T42" fmla="*/ 125 w 484"/>
                  <a:gd name="T43" fmla="*/ 294 h 578"/>
                  <a:gd name="T44" fmla="*/ 89 w 484"/>
                  <a:gd name="T45" fmla="*/ 296 h 578"/>
                  <a:gd name="T46" fmla="*/ 34 w 484"/>
                  <a:gd name="T47" fmla="*/ 294 h 578"/>
                  <a:gd name="T48" fmla="*/ 6 w 484"/>
                  <a:gd name="T49" fmla="*/ 341 h 578"/>
                  <a:gd name="T50" fmla="*/ 16 w 484"/>
                  <a:gd name="T51" fmla="*/ 369 h 578"/>
                  <a:gd name="T52" fmla="*/ 28 w 484"/>
                  <a:gd name="T53" fmla="*/ 399 h 578"/>
                  <a:gd name="T54" fmla="*/ 39 w 484"/>
                  <a:gd name="T55" fmla="*/ 426 h 578"/>
                  <a:gd name="T56" fmla="*/ 53 w 484"/>
                  <a:gd name="T57" fmla="*/ 474 h 578"/>
                  <a:gd name="T58" fmla="*/ 41 w 484"/>
                  <a:gd name="T59" fmla="*/ 524 h 578"/>
                  <a:gd name="T60" fmla="*/ 55 w 484"/>
                  <a:gd name="T61" fmla="*/ 540 h 578"/>
                  <a:gd name="T62" fmla="*/ 87 w 484"/>
                  <a:gd name="T63" fmla="*/ 528 h 578"/>
                  <a:gd name="T64" fmla="*/ 107 w 484"/>
                  <a:gd name="T65" fmla="*/ 552 h 578"/>
                  <a:gd name="T66" fmla="*/ 128 w 484"/>
                  <a:gd name="T67" fmla="*/ 575 h 578"/>
                  <a:gd name="T68" fmla="*/ 143 w 484"/>
                  <a:gd name="T69" fmla="*/ 553 h 578"/>
                  <a:gd name="T70" fmla="*/ 168 w 484"/>
                  <a:gd name="T71" fmla="*/ 484 h 578"/>
                  <a:gd name="T72" fmla="*/ 217 w 484"/>
                  <a:gd name="T73" fmla="*/ 477 h 578"/>
                  <a:gd name="T74" fmla="*/ 248 w 484"/>
                  <a:gd name="T75" fmla="*/ 458 h 578"/>
                  <a:gd name="T76" fmla="*/ 263 w 484"/>
                  <a:gd name="T77" fmla="*/ 479 h 578"/>
                  <a:gd name="T78" fmla="*/ 279 w 484"/>
                  <a:gd name="T79" fmla="*/ 498 h 578"/>
                  <a:gd name="T80" fmla="*/ 288 w 484"/>
                  <a:gd name="T81" fmla="*/ 514 h 578"/>
                  <a:gd name="T82" fmla="*/ 315 w 484"/>
                  <a:gd name="T83" fmla="*/ 523 h 578"/>
                  <a:gd name="T84" fmla="*/ 358 w 484"/>
                  <a:gd name="T85" fmla="*/ 516 h 578"/>
                  <a:gd name="T86" fmla="*/ 387 w 484"/>
                  <a:gd name="T87" fmla="*/ 527 h 578"/>
                  <a:gd name="T88" fmla="*/ 404 w 484"/>
                  <a:gd name="T89" fmla="*/ 541 h 578"/>
                  <a:gd name="T90" fmla="*/ 439 w 484"/>
                  <a:gd name="T91" fmla="*/ 519 h 578"/>
                  <a:gd name="T92" fmla="*/ 464 w 484"/>
                  <a:gd name="T93" fmla="*/ 498 h 578"/>
                  <a:gd name="T94" fmla="*/ 477 w 484"/>
                  <a:gd name="T95" fmla="*/ 467 h 578"/>
                  <a:gd name="T96" fmla="*/ 476 w 484"/>
                  <a:gd name="T97" fmla="*/ 434 h 578"/>
                  <a:gd name="T98" fmla="*/ 453 w 484"/>
                  <a:gd name="T99" fmla="*/ 397 h 578"/>
                  <a:gd name="T100" fmla="*/ 440 w 484"/>
                  <a:gd name="T101" fmla="*/ 363 h 578"/>
                  <a:gd name="T102" fmla="*/ 417 w 484"/>
                  <a:gd name="T103" fmla="*/ 311 h 578"/>
                  <a:gd name="T104" fmla="*/ 389 w 484"/>
                  <a:gd name="T105" fmla="*/ 295 h 578"/>
                  <a:gd name="T106" fmla="*/ 381 w 484"/>
                  <a:gd name="T107" fmla="*/ 273 h 578"/>
                  <a:gd name="T108" fmla="*/ 424 w 484"/>
                  <a:gd name="T109" fmla="*/ 246 h 578"/>
                  <a:gd name="T110" fmla="*/ 451 w 484"/>
                  <a:gd name="T111" fmla="*/ 210 h 578"/>
                  <a:gd name="T112" fmla="*/ 453 w 484"/>
                  <a:gd name="T113" fmla="*/ 163 h 578"/>
                  <a:gd name="T114" fmla="*/ 455 w 484"/>
                  <a:gd name="T115" fmla="*/ 137 h 578"/>
                  <a:gd name="T116" fmla="*/ 470 w 484"/>
                  <a:gd name="T117" fmla="*/ 92 h 578"/>
                  <a:gd name="T118" fmla="*/ 465 w 484"/>
                  <a:gd name="T119" fmla="*/ 3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4" h="578">
                    <a:moveTo>
                      <a:pt x="462" y="32"/>
                    </a:moveTo>
                    <a:lnTo>
                      <a:pt x="462" y="32"/>
                    </a:lnTo>
                    <a:lnTo>
                      <a:pt x="459" y="33"/>
                    </a:lnTo>
                    <a:lnTo>
                      <a:pt x="455" y="34"/>
                    </a:lnTo>
                    <a:lnTo>
                      <a:pt x="455" y="34"/>
                    </a:lnTo>
                    <a:lnTo>
                      <a:pt x="453" y="34"/>
                    </a:lnTo>
                    <a:lnTo>
                      <a:pt x="451" y="33"/>
                    </a:lnTo>
                    <a:lnTo>
                      <a:pt x="446" y="30"/>
                    </a:lnTo>
                    <a:lnTo>
                      <a:pt x="446" y="30"/>
                    </a:lnTo>
                    <a:lnTo>
                      <a:pt x="443" y="25"/>
                    </a:lnTo>
                    <a:lnTo>
                      <a:pt x="440" y="23"/>
                    </a:lnTo>
                    <a:lnTo>
                      <a:pt x="440" y="23"/>
                    </a:lnTo>
                    <a:lnTo>
                      <a:pt x="438" y="21"/>
                    </a:lnTo>
                    <a:lnTo>
                      <a:pt x="436" y="19"/>
                    </a:lnTo>
                    <a:lnTo>
                      <a:pt x="435" y="17"/>
                    </a:lnTo>
                    <a:lnTo>
                      <a:pt x="432" y="16"/>
                    </a:lnTo>
                    <a:lnTo>
                      <a:pt x="432" y="16"/>
                    </a:lnTo>
                    <a:lnTo>
                      <a:pt x="427" y="17"/>
                    </a:lnTo>
                    <a:lnTo>
                      <a:pt x="424" y="18"/>
                    </a:lnTo>
                    <a:lnTo>
                      <a:pt x="424" y="18"/>
                    </a:lnTo>
                    <a:lnTo>
                      <a:pt x="422" y="19"/>
                    </a:lnTo>
                    <a:lnTo>
                      <a:pt x="420" y="21"/>
                    </a:lnTo>
                    <a:lnTo>
                      <a:pt x="420" y="21"/>
                    </a:lnTo>
                    <a:lnTo>
                      <a:pt x="419" y="21"/>
                    </a:lnTo>
                    <a:lnTo>
                      <a:pt x="417" y="21"/>
                    </a:lnTo>
                    <a:lnTo>
                      <a:pt x="415" y="21"/>
                    </a:lnTo>
                    <a:lnTo>
                      <a:pt x="415" y="21"/>
                    </a:lnTo>
                    <a:lnTo>
                      <a:pt x="412" y="20"/>
                    </a:lnTo>
                    <a:lnTo>
                      <a:pt x="408" y="19"/>
                    </a:lnTo>
                    <a:lnTo>
                      <a:pt x="408" y="19"/>
                    </a:lnTo>
                    <a:lnTo>
                      <a:pt x="404" y="17"/>
                    </a:lnTo>
                    <a:lnTo>
                      <a:pt x="400" y="14"/>
                    </a:lnTo>
                    <a:lnTo>
                      <a:pt x="400" y="14"/>
                    </a:lnTo>
                    <a:lnTo>
                      <a:pt x="398" y="12"/>
                    </a:lnTo>
                    <a:lnTo>
                      <a:pt x="397" y="9"/>
                    </a:lnTo>
                    <a:lnTo>
                      <a:pt x="396" y="5"/>
                    </a:lnTo>
                    <a:lnTo>
                      <a:pt x="396" y="5"/>
                    </a:lnTo>
                    <a:lnTo>
                      <a:pt x="396" y="3"/>
                    </a:lnTo>
                    <a:lnTo>
                      <a:pt x="394" y="2"/>
                    </a:lnTo>
                    <a:lnTo>
                      <a:pt x="393" y="3"/>
                    </a:lnTo>
                    <a:lnTo>
                      <a:pt x="393" y="3"/>
                    </a:lnTo>
                    <a:lnTo>
                      <a:pt x="390" y="4"/>
                    </a:lnTo>
                    <a:lnTo>
                      <a:pt x="386" y="6"/>
                    </a:lnTo>
                    <a:lnTo>
                      <a:pt x="386" y="6"/>
                    </a:lnTo>
                    <a:lnTo>
                      <a:pt x="385" y="7"/>
                    </a:lnTo>
                    <a:lnTo>
                      <a:pt x="384" y="8"/>
                    </a:lnTo>
                    <a:lnTo>
                      <a:pt x="384" y="10"/>
                    </a:lnTo>
                    <a:lnTo>
                      <a:pt x="384" y="10"/>
                    </a:lnTo>
                    <a:lnTo>
                      <a:pt x="381" y="12"/>
                    </a:lnTo>
                    <a:lnTo>
                      <a:pt x="377" y="13"/>
                    </a:lnTo>
                    <a:lnTo>
                      <a:pt x="377" y="13"/>
                    </a:lnTo>
                    <a:lnTo>
                      <a:pt x="373" y="15"/>
                    </a:lnTo>
                    <a:lnTo>
                      <a:pt x="369" y="17"/>
                    </a:lnTo>
                    <a:lnTo>
                      <a:pt x="369" y="17"/>
                    </a:lnTo>
                    <a:lnTo>
                      <a:pt x="367" y="17"/>
                    </a:lnTo>
                    <a:lnTo>
                      <a:pt x="366" y="16"/>
                    </a:lnTo>
                    <a:lnTo>
                      <a:pt x="365" y="13"/>
                    </a:lnTo>
                    <a:lnTo>
                      <a:pt x="365" y="13"/>
                    </a:lnTo>
                    <a:lnTo>
                      <a:pt x="365" y="11"/>
                    </a:lnTo>
                    <a:lnTo>
                      <a:pt x="365" y="11"/>
                    </a:lnTo>
                    <a:lnTo>
                      <a:pt x="367" y="9"/>
                    </a:lnTo>
                    <a:lnTo>
                      <a:pt x="367" y="9"/>
                    </a:lnTo>
                    <a:lnTo>
                      <a:pt x="369" y="6"/>
                    </a:lnTo>
                    <a:lnTo>
                      <a:pt x="369" y="6"/>
                    </a:lnTo>
                    <a:lnTo>
                      <a:pt x="370" y="4"/>
                    </a:lnTo>
                    <a:lnTo>
                      <a:pt x="369" y="3"/>
                    </a:lnTo>
                    <a:lnTo>
                      <a:pt x="365" y="1"/>
                    </a:lnTo>
                    <a:lnTo>
                      <a:pt x="365" y="1"/>
                    </a:lnTo>
                    <a:lnTo>
                      <a:pt x="364" y="0"/>
                    </a:lnTo>
                    <a:lnTo>
                      <a:pt x="364" y="1"/>
                    </a:lnTo>
                    <a:lnTo>
                      <a:pt x="362" y="2"/>
                    </a:lnTo>
                    <a:lnTo>
                      <a:pt x="362" y="2"/>
                    </a:lnTo>
                    <a:lnTo>
                      <a:pt x="362" y="2"/>
                    </a:lnTo>
                    <a:lnTo>
                      <a:pt x="361" y="3"/>
                    </a:lnTo>
                    <a:lnTo>
                      <a:pt x="360" y="2"/>
                    </a:lnTo>
                    <a:lnTo>
                      <a:pt x="359" y="1"/>
                    </a:lnTo>
                    <a:lnTo>
                      <a:pt x="359" y="1"/>
                    </a:lnTo>
                    <a:lnTo>
                      <a:pt x="358" y="0"/>
                    </a:lnTo>
                    <a:lnTo>
                      <a:pt x="357" y="0"/>
                    </a:lnTo>
                    <a:lnTo>
                      <a:pt x="354" y="1"/>
                    </a:lnTo>
                    <a:lnTo>
                      <a:pt x="354" y="1"/>
                    </a:lnTo>
                    <a:lnTo>
                      <a:pt x="352" y="1"/>
                    </a:lnTo>
                    <a:lnTo>
                      <a:pt x="351" y="2"/>
                    </a:lnTo>
                    <a:lnTo>
                      <a:pt x="349" y="5"/>
                    </a:lnTo>
                    <a:lnTo>
                      <a:pt x="349" y="5"/>
                    </a:lnTo>
                    <a:lnTo>
                      <a:pt x="348" y="5"/>
                    </a:lnTo>
                    <a:lnTo>
                      <a:pt x="346" y="4"/>
                    </a:lnTo>
                    <a:lnTo>
                      <a:pt x="343" y="1"/>
                    </a:lnTo>
                    <a:lnTo>
                      <a:pt x="343" y="1"/>
                    </a:lnTo>
                    <a:lnTo>
                      <a:pt x="342" y="1"/>
                    </a:lnTo>
                    <a:lnTo>
                      <a:pt x="342" y="3"/>
                    </a:lnTo>
                    <a:lnTo>
                      <a:pt x="340" y="6"/>
                    </a:lnTo>
                    <a:lnTo>
                      <a:pt x="340" y="6"/>
                    </a:lnTo>
                    <a:lnTo>
                      <a:pt x="338" y="7"/>
                    </a:lnTo>
                    <a:lnTo>
                      <a:pt x="336" y="8"/>
                    </a:lnTo>
                    <a:lnTo>
                      <a:pt x="333" y="9"/>
                    </a:lnTo>
                    <a:lnTo>
                      <a:pt x="333" y="9"/>
                    </a:lnTo>
                    <a:lnTo>
                      <a:pt x="330" y="12"/>
                    </a:lnTo>
                    <a:lnTo>
                      <a:pt x="328" y="14"/>
                    </a:lnTo>
                    <a:lnTo>
                      <a:pt x="328" y="14"/>
                    </a:lnTo>
                    <a:lnTo>
                      <a:pt x="328" y="14"/>
                    </a:lnTo>
                    <a:lnTo>
                      <a:pt x="328" y="13"/>
                    </a:lnTo>
                    <a:lnTo>
                      <a:pt x="327" y="11"/>
                    </a:lnTo>
                    <a:lnTo>
                      <a:pt x="327" y="11"/>
                    </a:lnTo>
                    <a:lnTo>
                      <a:pt x="326" y="8"/>
                    </a:lnTo>
                    <a:lnTo>
                      <a:pt x="325" y="5"/>
                    </a:lnTo>
                    <a:lnTo>
                      <a:pt x="325" y="5"/>
                    </a:lnTo>
                    <a:lnTo>
                      <a:pt x="323" y="5"/>
                    </a:lnTo>
                    <a:lnTo>
                      <a:pt x="321" y="5"/>
                    </a:lnTo>
                    <a:lnTo>
                      <a:pt x="321" y="5"/>
                    </a:lnTo>
                    <a:lnTo>
                      <a:pt x="314" y="4"/>
                    </a:lnTo>
                    <a:lnTo>
                      <a:pt x="314" y="4"/>
                    </a:lnTo>
                    <a:lnTo>
                      <a:pt x="311" y="5"/>
                    </a:lnTo>
                    <a:lnTo>
                      <a:pt x="308" y="7"/>
                    </a:lnTo>
                    <a:lnTo>
                      <a:pt x="308" y="7"/>
                    </a:lnTo>
                    <a:lnTo>
                      <a:pt x="307" y="9"/>
                    </a:lnTo>
                    <a:lnTo>
                      <a:pt x="307" y="10"/>
                    </a:lnTo>
                    <a:lnTo>
                      <a:pt x="305" y="11"/>
                    </a:lnTo>
                    <a:lnTo>
                      <a:pt x="305" y="11"/>
                    </a:lnTo>
                    <a:lnTo>
                      <a:pt x="304" y="13"/>
                    </a:lnTo>
                    <a:lnTo>
                      <a:pt x="303" y="15"/>
                    </a:lnTo>
                    <a:lnTo>
                      <a:pt x="300" y="20"/>
                    </a:lnTo>
                    <a:lnTo>
                      <a:pt x="300" y="20"/>
                    </a:lnTo>
                    <a:lnTo>
                      <a:pt x="298" y="21"/>
                    </a:lnTo>
                    <a:lnTo>
                      <a:pt x="298" y="20"/>
                    </a:lnTo>
                    <a:lnTo>
                      <a:pt x="297" y="20"/>
                    </a:lnTo>
                    <a:lnTo>
                      <a:pt x="296" y="20"/>
                    </a:lnTo>
                    <a:lnTo>
                      <a:pt x="296" y="20"/>
                    </a:lnTo>
                    <a:lnTo>
                      <a:pt x="295" y="22"/>
                    </a:lnTo>
                    <a:lnTo>
                      <a:pt x="294" y="24"/>
                    </a:lnTo>
                    <a:lnTo>
                      <a:pt x="294" y="26"/>
                    </a:lnTo>
                    <a:lnTo>
                      <a:pt x="293" y="27"/>
                    </a:lnTo>
                    <a:lnTo>
                      <a:pt x="293" y="27"/>
                    </a:lnTo>
                    <a:lnTo>
                      <a:pt x="291" y="29"/>
                    </a:lnTo>
                    <a:lnTo>
                      <a:pt x="290" y="30"/>
                    </a:lnTo>
                    <a:lnTo>
                      <a:pt x="290" y="33"/>
                    </a:lnTo>
                    <a:lnTo>
                      <a:pt x="290" y="33"/>
                    </a:lnTo>
                    <a:lnTo>
                      <a:pt x="290" y="34"/>
                    </a:lnTo>
                    <a:lnTo>
                      <a:pt x="289" y="35"/>
                    </a:lnTo>
                    <a:lnTo>
                      <a:pt x="284" y="35"/>
                    </a:lnTo>
                    <a:lnTo>
                      <a:pt x="284" y="35"/>
                    </a:lnTo>
                    <a:lnTo>
                      <a:pt x="283" y="36"/>
                    </a:lnTo>
                    <a:lnTo>
                      <a:pt x="282" y="37"/>
                    </a:lnTo>
                    <a:lnTo>
                      <a:pt x="280" y="38"/>
                    </a:lnTo>
                    <a:lnTo>
                      <a:pt x="279" y="39"/>
                    </a:lnTo>
                    <a:lnTo>
                      <a:pt x="279" y="39"/>
                    </a:lnTo>
                    <a:lnTo>
                      <a:pt x="277" y="40"/>
                    </a:lnTo>
                    <a:lnTo>
                      <a:pt x="279" y="42"/>
                    </a:lnTo>
                    <a:lnTo>
                      <a:pt x="279" y="42"/>
                    </a:lnTo>
                    <a:lnTo>
                      <a:pt x="279" y="44"/>
                    </a:lnTo>
                    <a:lnTo>
                      <a:pt x="278" y="46"/>
                    </a:lnTo>
                    <a:lnTo>
                      <a:pt x="274" y="49"/>
                    </a:lnTo>
                    <a:lnTo>
                      <a:pt x="274" y="49"/>
                    </a:lnTo>
                    <a:lnTo>
                      <a:pt x="273" y="50"/>
                    </a:lnTo>
                    <a:lnTo>
                      <a:pt x="274" y="50"/>
                    </a:lnTo>
                    <a:lnTo>
                      <a:pt x="276" y="52"/>
                    </a:lnTo>
                    <a:lnTo>
                      <a:pt x="276" y="52"/>
                    </a:lnTo>
                    <a:lnTo>
                      <a:pt x="277" y="53"/>
                    </a:lnTo>
                    <a:lnTo>
                      <a:pt x="276" y="54"/>
                    </a:lnTo>
                    <a:lnTo>
                      <a:pt x="274" y="56"/>
                    </a:lnTo>
                    <a:lnTo>
                      <a:pt x="274" y="56"/>
                    </a:lnTo>
                    <a:lnTo>
                      <a:pt x="271" y="62"/>
                    </a:lnTo>
                    <a:lnTo>
                      <a:pt x="269" y="66"/>
                    </a:lnTo>
                    <a:lnTo>
                      <a:pt x="269" y="66"/>
                    </a:lnTo>
                    <a:lnTo>
                      <a:pt x="264" y="67"/>
                    </a:lnTo>
                    <a:lnTo>
                      <a:pt x="262" y="68"/>
                    </a:lnTo>
                    <a:lnTo>
                      <a:pt x="260" y="69"/>
                    </a:lnTo>
                    <a:lnTo>
                      <a:pt x="260" y="69"/>
                    </a:lnTo>
                    <a:lnTo>
                      <a:pt x="255" y="79"/>
                    </a:lnTo>
                    <a:lnTo>
                      <a:pt x="255" y="79"/>
                    </a:lnTo>
                    <a:lnTo>
                      <a:pt x="253" y="79"/>
                    </a:lnTo>
                    <a:lnTo>
                      <a:pt x="249" y="81"/>
                    </a:lnTo>
                    <a:lnTo>
                      <a:pt x="249" y="81"/>
                    </a:lnTo>
                    <a:lnTo>
                      <a:pt x="245" y="83"/>
                    </a:lnTo>
                    <a:lnTo>
                      <a:pt x="242" y="83"/>
                    </a:lnTo>
                    <a:lnTo>
                      <a:pt x="242" y="83"/>
                    </a:lnTo>
                    <a:lnTo>
                      <a:pt x="242" y="83"/>
                    </a:lnTo>
                    <a:lnTo>
                      <a:pt x="241" y="81"/>
                    </a:lnTo>
                    <a:lnTo>
                      <a:pt x="241" y="78"/>
                    </a:lnTo>
                    <a:lnTo>
                      <a:pt x="241" y="78"/>
                    </a:lnTo>
                    <a:lnTo>
                      <a:pt x="242" y="70"/>
                    </a:lnTo>
                    <a:lnTo>
                      <a:pt x="242" y="70"/>
                    </a:lnTo>
                    <a:lnTo>
                      <a:pt x="242" y="67"/>
                    </a:lnTo>
                    <a:lnTo>
                      <a:pt x="242" y="65"/>
                    </a:lnTo>
                    <a:lnTo>
                      <a:pt x="242" y="65"/>
                    </a:lnTo>
                    <a:lnTo>
                      <a:pt x="241" y="63"/>
                    </a:lnTo>
                    <a:lnTo>
                      <a:pt x="240" y="61"/>
                    </a:lnTo>
                    <a:lnTo>
                      <a:pt x="237" y="56"/>
                    </a:lnTo>
                    <a:lnTo>
                      <a:pt x="237" y="56"/>
                    </a:lnTo>
                    <a:lnTo>
                      <a:pt x="236" y="56"/>
                    </a:lnTo>
                    <a:lnTo>
                      <a:pt x="237" y="55"/>
                    </a:lnTo>
                    <a:lnTo>
                      <a:pt x="238" y="53"/>
                    </a:lnTo>
                    <a:lnTo>
                      <a:pt x="238" y="53"/>
                    </a:lnTo>
                    <a:lnTo>
                      <a:pt x="238" y="52"/>
                    </a:lnTo>
                    <a:lnTo>
                      <a:pt x="236" y="51"/>
                    </a:lnTo>
                    <a:lnTo>
                      <a:pt x="234" y="50"/>
                    </a:lnTo>
                    <a:lnTo>
                      <a:pt x="232" y="50"/>
                    </a:lnTo>
                    <a:lnTo>
                      <a:pt x="232" y="50"/>
                    </a:lnTo>
                    <a:lnTo>
                      <a:pt x="230" y="50"/>
                    </a:lnTo>
                    <a:lnTo>
                      <a:pt x="228" y="49"/>
                    </a:lnTo>
                    <a:lnTo>
                      <a:pt x="224" y="47"/>
                    </a:lnTo>
                    <a:lnTo>
                      <a:pt x="224" y="47"/>
                    </a:lnTo>
                    <a:lnTo>
                      <a:pt x="223" y="46"/>
                    </a:lnTo>
                    <a:lnTo>
                      <a:pt x="222" y="47"/>
                    </a:lnTo>
                    <a:lnTo>
                      <a:pt x="220" y="49"/>
                    </a:lnTo>
                    <a:lnTo>
                      <a:pt x="220" y="49"/>
                    </a:lnTo>
                    <a:lnTo>
                      <a:pt x="216" y="51"/>
                    </a:lnTo>
                    <a:lnTo>
                      <a:pt x="213" y="52"/>
                    </a:lnTo>
                    <a:lnTo>
                      <a:pt x="213" y="52"/>
                    </a:lnTo>
                    <a:lnTo>
                      <a:pt x="212" y="51"/>
                    </a:lnTo>
                    <a:lnTo>
                      <a:pt x="212" y="49"/>
                    </a:lnTo>
                    <a:lnTo>
                      <a:pt x="212" y="49"/>
                    </a:lnTo>
                    <a:lnTo>
                      <a:pt x="212" y="46"/>
                    </a:lnTo>
                    <a:lnTo>
                      <a:pt x="211" y="43"/>
                    </a:lnTo>
                    <a:lnTo>
                      <a:pt x="211" y="43"/>
                    </a:lnTo>
                    <a:lnTo>
                      <a:pt x="210" y="43"/>
                    </a:lnTo>
                    <a:lnTo>
                      <a:pt x="209" y="45"/>
                    </a:lnTo>
                    <a:lnTo>
                      <a:pt x="209" y="45"/>
                    </a:lnTo>
                    <a:lnTo>
                      <a:pt x="208" y="48"/>
                    </a:lnTo>
                    <a:lnTo>
                      <a:pt x="206" y="49"/>
                    </a:lnTo>
                    <a:lnTo>
                      <a:pt x="204" y="50"/>
                    </a:lnTo>
                    <a:lnTo>
                      <a:pt x="204" y="50"/>
                    </a:lnTo>
                    <a:lnTo>
                      <a:pt x="201" y="50"/>
                    </a:lnTo>
                    <a:lnTo>
                      <a:pt x="200" y="50"/>
                    </a:lnTo>
                    <a:lnTo>
                      <a:pt x="200" y="50"/>
                    </a:lnTo>
                    <a:lnTo>
                      <a:pt x="199" y="50"/>
                    </a:lnTo>
                    <a:lnTo>
                      <a:pt x="199" y="50"/>
                    </a:lnTo>
                    <a:lnTo>
                      <a:pt x="198" y="54"/>
                    </a:lnTo>
                    <a:lnTo>
                      <a:pt x="197" y="58"/>
                    </a:lnTo>
                    <a:lnTo>
                      <a:pt x="197" y="58"/>
                    </a:lnTo>
                    <a:lnTo>
                      <a:pt x="196" y="64"/>
                    </a:lnTo>
                    <a:lnTo>
                      <a:pt x="193" y="69"/>
                    </a:lnTo>
                    <a:lnTo>
                      <a:pt x="193" y="69"/>
                    </a:lnTo>
                    <a:lnTo>
                      <a:pt x="190" y="71"/>
                    </a:lnTo>
                    <a:lnTo>
                      <a:pt x="188" y="72"/>
                    </a:lnTo>
                    <a:lnTo>
                      <a:pt x="186" y="72"/>
                    </a:lnTo>
                    <a:lnTo>
                      <a:pt x="184" y="71"/>
                    </a:lnTo>
                    <a:lnTo>
                      <a:pt x="184" y="71"/>
                    </a:lnTo>
                    <a:lnTo>
                      <a:pt x="183" y="70"/>
                    </a:lnTo>
                    <a:lnTo>
                      <a:pt x="182" y="72"/>
                    </a:lnTo>
                    <a:lnTo>
                      <a:pt x="181" y="74"/>
                    </a:lnTo>
                    <a:lnTo>
                      <a:pt x="181" y="74"/>
                    </a:lnTo>
                    <a:lnTo>
                      <a:pt x="182" y="76"/>
                    </a:lnTo>
                    <a:lnTo>
                      <a:pt x="182" y="76"/>
                    </a:lnTo>
                    <a:lnTo>
                      <a:pt x="185" y="84"/>
                    </a:lnTo>
                    <a:lnTo>
                      <a:pt x="187" y="87"/>
                    </a:lnTo>
                    <a:lnTo>
                      <a:pt x="189" y="89"/>
                    </a:lnTo>
                    <a:lnTo>
                      <a:pt x="189" y="89"/>
                    </a:lnTo>
                    <a:lnTo>
                      <a:pt x="192" y="89"/>
                    </a:lnTo>
                    <a:lnTo>
                      <a:pt x="195" y="90"/>
                    </a:lnTo>
                    <a:lnTo>
                      <a:pt x="198" y="93"/>
                    </a:lnTo>
                    <a:lnTo>
                      <a:pt x="199" y="94"/>
                    </a:lnTo>
                    <a:lnTo>
                      <a:pt x="199" y="95"/>
                    </a:lnTo>
                    <a:lnTo>
                      <a:pt x="199" y="95"/>
                    </a:lnTo>
                    <a:lnTo>
                      <a:pt x="197" y="102"/>
                    </a:lnTo>
                    <a:lnTo>
                      <a:pt x="193" y="109"/>
                    </a:lnTo>
                    <a:lnTo>
                      <a:pt x="193" y="109"/>
                    </a:lnTo>
                    <a:lnTo>
                      <a:pt x="191" y="113"/>
                    </a:lnTo>
                    <a:lnTo>
                      <a:pt x="190" y="115"/>
                    </a:lnTo>
                    <a:lnTo>
                      <a:pt x="190" y="115"/>
                    </a:lnTo>
                    <a:lnTo>
                      <a:pt x="187" y="118"/>
                    </a:lnTo>
                    <a:lnTo>
                      <a:pt x="185" y="121"/>
                    </a:lnTo>
                    <a:lnTo>
                      <a:pt x="185" y="121"/>
                    </a:lnTo>
                    <a:lnTo>
                      <a:pt x="183" y="124"/>
                    </a:lnTo>
                    <a:lnTo>
                      <a:pt x="182" y="127"/>
                    </a:lnTo>
                    <a:lnTo>
                      <a:pt x="182" y="129"/>
                    </a:lnTo>
                    <a:lnTo>
                      <a:pt x="181" y="131"/>
                    </a:lnTo>
                    <a:lnTo>
                      <a:pt x="181" y="131"/>
                    </a:lnTo>
                    <a:lnTo>
                      <a:pt x="176" y="132"/>
                    </a:lnTo>
                    <a:lnTo>
                      <a:pt x="173" y="133"/>
                    </a:lnTo>
                    <a:lnTo>
                      <a:pt x="172" y="135"/>
                    </a:lnTo>
                    <a:lnTo>
                      <a:pt x="172" y="135"/>
                    </a:lnTo>
                    <a:lnTo>
                      <a:pt x="173" y="137"/>
                    </a:lnTo>
                    <a:lnTo>
                      <a:pt x="174" y="141"/>
                    </a:lnTo>
                    <a:lnTo>
                      <a:pt x="176" y="144"/>
                    </a:lnTo>
                    <a:lnTo>
                      <a:pt x="176" y="146"/>
                    </a:lnTo>
                    <a:lnTo>
                      <a:pt x="176" y="146"/>
                    </a:lnTo>
                    <a:lnTo>
                      <a:pt x="174" y="148"/>
                    </a:lnTo>
                    <a:lnTo>
                      <a:pt x="173" y="151"/>
                    </a:lnTo>
                    <a:lnTo>
                      <a:pt x="173" y="151"/>
                    </a:lnTo>
                    <a:lnTo>
                      <a:pt x="168" y="161"/>
                    </a:lnTo>
                    <a:lnTo>
                      <a:pt x="168" y="161"/>
                    </a:lnTo>
                    <a:lnTo>
                      <a:pt x="166" y="164"/>
                    </a:lnTo>
                    <a:lnTo>
                      <a:pt x="166" y="169"/>
                    </a:lnTo>
                    <a:lnTo>
                      <a:pt x="166" y="169"/>
                    </a:lnTo>
                    <a:lnTo>
                      <a:pt x="168" y="172"/>
                    </a:lnTo>
                    <a:lnTo>
                      <a:pt x="170" y="174"/>
                    </a:lnTo>
                    <a:lnTo>
                      <a:pt x="172" y="176"/>
                    </a:lnTo>
                    <a:lnTo>
                      <a:pt x="170" y="177"/>
                    </a:lnTo>
                    <a:lnTo>
                      <a:pt x="170" y="177"/>
                    </a:lnTo>
                    <a:lnTo>
                      <a:pt x="167" y="178"/>
                    </a:lnTo>
                    <a:lnTo>
                      <a:pt x="164" y="180"/>
                    </a:lnTo>
                    <a:lnTo>
                      <a:pt x="162" y="183"/>
                    </a:lnTo>
                    <a:lnTo>
                      <a:pt x="160" y="189"/>
                    </a:lnTo>
                    <a:lnTo>
                      <a:pt x="160" y="189"/>
                    </a:lnTo>
                    <a:lnTo>
                      <a:pt x="159" y="200"/>
                    </a:lnTo>
                    <a:lnTo>
                      <a:pt x="159" y="205"/>
                    </a:lnTo>
                    <a:lnTo>
                      <a:pt x="160" y="208"/>
                    </a:lnTo>
                    <a:lnTo>
                      <a:pt x="160" y="208"/>
                    </a:lnTo>
                    <a:lnTo>
                      <a:pt x="164" y="211"/>
                    </a:lnTo>
                    <a:lnTo>
                      <a:pt x="166" y="212"/>
                    </a:lnTo>
                    <a:lnTo>
                      <a:pt x="167" y="214"/>
                    </a:lnTo>
                    <a:lnTo>
                      <a:pt x="167" y="214"/>
                    </a:lnTo>
                    <a:lnTo>
                      <a:pt x="166" y="220"/>
                    </a:lnTo>
                    <a:lnTo>
                      <a:pt x="166" y="224"/>
                    </a:lnTo>
                    <a:lnTo>
                      <a:pt x="166" y="224"/>
                    </a:lnTo>
                    <a:lnTo>
                      <a:pt x="168" y="225"/>
                    </a:lnTo>
                    <a:lnTo>
                      <a:pt x="174" y="226"/>
                    </a:lnTo>
                    <a:lnTo>
                      <a:pt x="178" y="227"/>
                    </a:lnTo>
                    <a:lnTo>
                      <a:pt x="179" y="228"/>
                    </a:lnTo>
                    <a:lnTo>
                      <a:pt x="179" y="230"/>
                    </a:lnTo>
                    <a:lnTo>
                      <a:pt x="179" y="230"/>
                    </a:lnTo>
                    <a:lnTo>
                      <a:pt x="177" y="236"/>
                    </a:lnTo>
                    <a:lnTo>
                      <a:pt x="177" y="239"/>
                    </a:lnTo>
                    <a:lnTo>
                      <a:pt x="177" y="240"/>
                    </a:lnTo>
                    <a:lnTo>
                      <a:pt x="178" y="241"/>
                    </a:lnTo>
                    <a:lnTo>
                      <a:pt x="178" y="241"/>
                    </a:lnTo>
                    <a:lnTo>
                      <a:pt x="183" y="242"/>
                    </a:lnTo>
                    <a:lnTo>
                      <a:pt x="185" y="243"/>
                    </a:lnTo>
                    <a:lnTo>
                      <a:pt x="188" y="246"/>
                    </a:lnTo>
                    <a:lnTo>
                      <a:pt x="188" y="246"/>
                    </a:lnTo>
                    <a:lnTo>
                      <a:pt x="189" y="250"/>
                    </a:lnTo>
                    <a:lnTo>
                      <a:pt x="190" y="253"/>
                    </a:lnTo>
                    <a:lnTo>
                      <a:pt x="190" y="258"/>
                    </a:lnTo>
                    <a:lnTo>
                      <a:pt x="190" y="258"/>
                    </a:lnTo>
                    <a:lnTo>
                      <a:pt x="191" y="261"/>
                    </a:lnTo>
                    <a:lnTo>
                      <a:pt x="193" y="263"/>
                    </a:lnTo>
                    <a:lnTo>
                      <a:pt x="194" y="266"/>
                    </a:lnTo>
                    <a:lnTo>
                      <a:pt x="193" y="269"/>
                    </a:lnTo>
                    <a:lnTo>
                      <a:pt x="193" y="269"/>
                    </a:lnTo>
                    <a:lnTo>
                      <a:pt x="191" y="271"/>
                    </a:lnTo>
                    <a:lnTo>
                      <a:pt x="189" y="273"/>
                    </a:lnTo>
                    <a:lnTo>
                      <a:pt x="187" y="274"/>
                    </a:lnTo>
                    <a:lnTo>
                      <a:pt x="185" y="274"/>
                    </a:lnTo>
                    <a:lnTo>
                      <a:pt x="185" y="274"/>
                    </a:lnTo>
                    <a:lnTo>
                      <a:pt x="184" y="274"/>
                    </a:lnTo>
                    <a:lnTo>
                      <a:pt x="184" y="275"/>
                    </a:lnTo>
                    <a:lnTo>
                      <a:pt x="183" y="278"/>
                    </a:lnTo>
                    <a:lnTo>
                      <a:pt x="182" y="283"/>
                    </a:lnTo>
                    <a:lnTo>
                      <a:pt x="181" y="287"/>
                    </a:lnTo>
                    <a:lnTo>
                      <a:pt x="181" y="287"/>
                    </a:lnTo>
                    <a:lnTo>
                      <a:pt x="178" y="294"/>
                    </a:lnTo>
                    <a:lnTo>
                      <a:pt x="176" y="295"/>
                    </a:lnTo>
                    <a:lnTo>
                      <a:pt x="175" y="294"/>
                    </a:lnTo>
                    <a:lnTo>
                      <a:pt x="175" y="294"/>
                    </a:lnTo>
                    <a:lnTo>
                      <a:pt x="170" y="290"/>
                    </a:lnTo>
                    <a:lnTo>
                      <a:pt x="168" y="289"/>
                    </a:lnTo>
                    <a:lnTo>
                      <a:pt x="166" y="290"/>
                    </a:lnTo>
                    <a:lnTo>
                      <a:pt x="166" y="290"/>
                    </a:lnTo>
                    <a:lnTo>
                      <a:pt x="165" y="291"/>
                    </a:lnTo>
                    <a:lnTo>
                      <a:pt x="163" y="293"/>
                    </a:lnTo>
                    <a:lnTo>
                      <a:pt x="162" y="294"/>
                    </a:lnTo>
                    <a:lnTo>
                      <a:pt x="160" y="293"/>
                    </a:lnTo>
                    <a:lnTo>
                      <a:pt x="160" y="293"/>
                    </a:lnTo>
                    <a:lnTo>
                      <a:pt x="156" y="291"/>
                    </a:lnTo>
                    <a:lnTo>
                      <a:pt x="155" y="291"/>
                    </a:lnTo>
                    <a:lnTo>
                      <a:pt x="153" y="292"/>
                    </a:lnTo>
                    <a:lnTo>
                      <a:pt x="153" y="292"/>
                    </a:lnTo>
                    <a:lnTo>
                      <a:pt x="151" y="293"/>
                    </a:lnTo>
                    <a:lnTo>
                      <a:pt x="148" y="293"/>
                    </a:lnTo>
                    <a:lnTo>
                      <a:pt x="145" y="293"/>
                    </a:lnTo>
                    <a:lnTo>
                      <a:pt x="142" y="294"/>
                    </a:lnTo>
                    <a:lnTo>
                      <a:pt x="142" y="294"/>
                    </a:lnTo>
                    <a:lnTo>
                      <a:pt x="137" y="298"/>
                    </a:lnTo>
                    <a:lnTo>
                      <a:pt x="135" y="299"/>
                    </a:lnTo>
                    <a:lnTo>
                      <a:pt x="134" y="298"/>
                    </a:lnTo>
                    <a:lnTo>
                      <a:pt x="134" y="298"/>
                    </a:lnTo>
                    <a:lnTo>
                      <a:pt x="133" y="295"/>
                    </a:lnTo>
                    <a:lnTo>
                      <a:pt x="133" y="293"/>
                    </a:lnTo>
                    <a:lnTo>
                      <a:pt x="132" y="291"/>
                    </a:lnTo>
                    <a:lnTo>
                      <a:pt x="131" y="291"/>
                    </a:lnTo>
                    <a:lnTo>
                      <a:pt x="131" y="291"/>
                    </a:lnTo>
                    <a:lnTo>
                      <a:pt x="128" y="292"/>
                    </a:lnTo>
                    <a:lnTo>
                      <a:pt x="125" y="294"/>
                    </a:lnTo>
                    <a:lnTo>
                      <a:pt x="121" y="296"/>
                    </a:lnTo>
                    <a:lnTo>
                      <a:pt x="120" y="296"/>
                    </a:lnTo>
                    <a:lnTo>
                      <a:pt x="119" y="296"/>
                    </a:lnTo>
                    <a:lnTo>
                      <a:pt x="119" y="296"/>
                    </a:lnTo>
                    <a:lnTo>
                      <a:pt x="115" y="293"/>
                    </a:lnTo>
                    <a:lnTo>
                      <a:pt x="113" y="293"/>
                    </a:lnTo>
                    <a:lnTo>
                      <a:pt x="111" y="293"/>
                    </a:lnTo>
                    <a:lnTo>
                      <a:pt x="111" y="293"/>
                    </a:lnTo>
                    <a:lnTo>
                      <a:pt x="109" y="295"/>
                    </a:lnTo>
                    <a:lnTo>
                      <a:pt x="107" y="297"/>
                    </a:lnTo>
                    <a:lnTo>
                      <a:pt x="104" y="299"/>
                    </a:lnTo>
                    <a:lnTo>
                      <a:pt x="101" y="299"/>
                    </a:lnTo>
                    <a:lnTo>
                      <a:pt x="101" y="299"/>
                    </a:lnTo>
                    <a:lnTo>
                      <a:pt x="97" y="299"/>
                    </a:lnTo>
                    <a:lnTo>
                      <a:pt x="94" y="297"/>
                    </a:lnTo>
                    <a:lnTo>
                      <a:pt x="91" y="296"/>
                    </a:lnTo>
                    <a:lnTo>
                      <a:pt x="89" y="296"/>
                    </a:lnTo>
                    <a:lnTo>
                      <a:pt x="89" y="296"/>
                    </a:lnTo>
                    <a:lnTo>
                      <a:pt x="86" y="300"/>
                    </a:lnTo>
                    <a:lnTo>
                      <a:pt x="84" y="305"/>
                    </a:lnTo>
                    <a:lnTo>
                      <a:pt x="82" y="310"/>
                    </a:lnTo>
                    <a:lnTo>
                      <a:pt x="81" y="311"/>
                    </a:lnTo>
                    <a:lnTo>
                      <a:pt x="81" y="311"/>
                    </a:lnTo>
                    <a:lnTo>
                      <a:pt x="81" y="311"/>
                    </a:lnTo>
                    <a:lnTo>
                      <a:pt x="75" y="306"/>
                    </a:lnTo>
                    <a:lnTo>
                      <a:pt x="71" y="303"/>
                    </a:lnTo>
                    <a:lnTo>
                      <a:pt x="68" y="302"/>
                    </a:lnTo>
                    <a:lnTo>
                      <a:pt x="68" y="302"/>
                    </a:lnTo>
                    <a:lnTo>
                      <a:pt x="60" y="301"/>
                    </a:lnTo>
                    <a:lnTo>
                      <a:pt x="56" y="301"/>
                    </a:lnTo>
                    <a:lnTo>
                      <a:pt x="51" y="299"/>
                    </a:lnTo>
                    <a:lnTo>
                      <a:pt x="51" y="299"/>
                    </a:lnTo>
                    <a:lnTo>
                      <a:pt x="41" y="295"/>
                    </a:lnTo>
                    <a:lnTo>
                      <a:pt x="34" y="294"/>
                    </a:lnTo>
                    <a:lnTo>
                      <a:pt x="34" y="294"/>
                    </a:lnTo>
                    <a:lnTo>
                      <a:pt x="30" y="297"/>
                    </a:lnTo>
                    <a:lnTo>
                      <a:pt x="23" y="300"/>
                    </a:lnTo>
                    <a:lnTo>
                      <a:pt x="23" y="300"/>
                    </a:lnTo>
                    <a:lnTo>
                      <a:pt x="19" y="302"/>
                    </a:lnTo>
                    <a:lnTo>
                      <a:pt x="18" y="303"/>
                    </a:lnTo>
                    <a:lnTo>
                      <a:pt x="17" y="305"/>
                    </a:lnTo>
                    <a:lnTo>
                      <a:pt x="17" y="305"/>
                    </a:lnTo>
                    <a:lnTo>
                      <a:pt x="17" y="309"/>
                    </a:lnTo>
                    <a:lnTo>
                      <a:pt x="17" y="315"/>
                    </a:lnTo>
                    <a:lnTo>
                      <a:pt x="18" y="320"/>
                    </a:lnTo>
                    <a:lnTo>
                      <a:pt x="17" y="323"/>
                    </a:lnTo>
                    <a:lnTo>
                      <a:pt x="17" y="323"/>
                    </a:lnTo>
                    <a:lnTo>
                      <a:pt x="13" y="330"/>
                    </a:lnTo>
                    <a:lnTo>
                      <a:pt x="8" y="337"/>
                    </a:lnTo>
                    <a:lnTo>
                      <a:pt x="8" y="337"/>
                    </a:lnTo>
                    <a:lnTo>
                      <a:pt x="6" y="341"/>
                    </a:lnTo>
                    <a:lnTo>
                      <a:pt x="4" y="345"/>
                    </a:lnTo>
                    <a:lnTo>
                      <a:pt x="2" y="348"/>
                    </a:lnTo>
                    <a:lnTo>
                      <a:pt x="1" y="352"/>
                    </a:lnTo>
                    <a:lnTo>
                      <a:pt x="1" y="352"/>
                    </a:lnTo>
                    <a:lnTo>
                      <a:pt x="0" y="358"/>
                    </a:lnTo>
                    <a:lnTo>
                      <a:pt x="1" y="364"/>
                    </a:lnTo>
                    <a:lnTo>
                      <a:pt x="1" y="364"/>
                    </a:lnTo>
                    <a:lnTo>
                      <a:pt x="2" y="368"/>
                    </a:lnTo>
                    <a:lnTo>
                      <a:pt x="3" y="370"/>
                    </a:lnTo>
                    <a:lnTo>
                      <a:pt x="6" y="369"/>
                    </a:lnTo>
                    <a:lnTo>
                      <a:pt x="6" y="369"/>
                    </a:lnTo>
                    <a:lnTo>
                      <a:pt x="11" y="368"/>
                    </a:lnTo>
                    <a:lnTo>
                      <a:pt x="15" y="367"/>
                    </a:lnTo>
                    <a:lnTo>
                      <a:pt x="17" y="368"/>
                    </a:lnTo>
                    <a:lnTo>
                      <a:pt x="17" y="368"/>
                    </a:lnTo>
                    <a:lnTo>
                      <a:pt x="16" y="369"/>
                    </a:lnTo>
                    <a:lnTo>
                      <a:pt x="16" y="369"/>
                    </a:lnTo>
                    <a:lnTo>
                      <a:pt x="16" y="372"/>
                    </a:lnTo>
                    <a:lnTo>
                      <a:pt x="16" y="377"/>
                    </a:lnTo>
                    <a:lnTo>
                      <a:pt x="17" y="382"/>
                    </a:lnTo>
                    <a:lnTo>
                      <a:pt x="17" y="385"/>
                    </a:lnTo>
                    <a:lnTo>
                      <a:pt x="17" y="385"/>
                    </a:lnTo>
                    <a:lnTo>
                      <a:pt x="16" y="395"/>
                    </a:lnTo>
                    <a:lnTo>
                      <a:pt x="16" y="400"/>
                    </a:lnTo>
                    <a:lnTo>
                      <a:pt x="16" y="401"/>
                    </a:lnTo>
                    <a:lnTo>
                      <a:pt x="16" y="401"/>
                    </a:lnTo>
                    <a:lnTo>
                      <a:pt x="16" y="401"/>
                    </a:lnTo>
                    <a:lnTo>
                      <a:pt x="18" y="402"/>
                    </a:lnTo>
                    <a:lnTo>
                      <a:pt x="21" y="403"/>
                    </a:lnTo>
                    <a:lnTo>
                      <a:pt x="23" y="405"/>
                    </a:lnTo>
                    <a:lnTo>
                      <a:pt x="24" y="405"/>
                    </a:lnTo>
                    <a:lnTo>
                      <a:pt x="25" y="405"/>
                    </a:lnTo>
                    <a:lnTo>
                      <a:pt x="25" y="405"/>
                    </a:lnTo>
                    <a:lnTo>
                      <a:pt x="28" y="399"/>
                    </a:lnTo>
                    <a:lnTo>
                      <a:pt x="31" y="397"/>
                    </a:lnTo>
                    <a:lnTo>
                      <a:pt x="31" y="397"/>
                    </a:lnTo>
                    <a:lnTo>
                      <a:pt x="32" y="398"/>
                    </a:lnTo>
                    <a:lnTo>
                      <a:pt x="32" y="398"/>
                    </a:lnTo>
                    <a:lnTo>
                      <a:pt x="34" y="401"/>
                    </a:lnTo>
                    <a:lnTo>
                      <a:pt x="36" y="402"/>
                    </a:lnTo>
                    <a:lnTo>
                      <a:pt x="38" y="404"/>
                    </a:lnTo>
                    <a:lnTo>
                      <a:pt x="41" y="407"/>
                    </a:lnTo>
                    <a:lnTo>
                      <a:pt x="41" y="407"/>
                    </a:lnTo>
                    <a:lnTo>
                      <a:pt x="43" y="410"/>
                    </a:lnTo>
                    <a:lnTo>
                      <a:pt x="44" y="413"/>
                    </a:lnTo>
                    <a:lnTo>
                      <a:pt x="44" y="415"/>
                    </a:lnTo>
                    <a:lnTo>
                      <a:pt x="43" y="418"/>
                    </a:lnTo>
                    <a:lnTo>
                      <a:pt x="43" y="418"/>
                    </a:lnTo>
                    <a:lnTo>
                      <a:pt x="39" y="422"/>
                    </a:lnTo>
                    <a:lnTo>
                      <a:pt x="38" y="424"/>
                    </a:lnTo>
                    <a:lnTo>
                      <a:pt x="39" y="426"/>
                    </a:lnTo>
                    <a:lnTo>
                      <a:pt x="39" y="426"/>
                    </a:lnTo>
                    <a:lnTo>
                      <a:pt x="44" y="431"/>
                    </a:lnTo>
                    <a:lnTo>
                      <a:pt x="49" y="435"/>
                    </a:lnTo>
                    <a:lnTo>
                      <a:pt x="49" y="435"/>
                    </a:lnTo>
                    <a:lnTo>
                      <a:pt x="50" y="437"/>
                    </a:lnTo>
                    <a:lnTo>
                      <a:pt x="51" y="440"/>
                    </a:lnTo>
                    <a:lnTo>
                      <a:pt x="51" y="446"/>
                    </a:lnTo>
                    <a:lnTo>
                      <a:pt x="51" y="446"/>
                    </a:lnTo>
                    <a:lnTo>
                      <a:pt x="50" y="453"/>
                    </a:lnTo>
                    <a:lnTo>
                      <a:pt x="49" y="455"/>
                    </a:lnTo>
                    <a:lnTo>
                      <a:pt x="49" y="457"/>
                    </a:lnTo>
                    <a:lnTo>
                      <a:pt x="49" y="457"/>
                    </a:lnTo>
                    <a:lnTo>
                      <a:pt x="55" y="462"/>
                    </a:lnTo>
                    <a:lnTo>
                      <a:pt x="58" y="466"/>
                    </a:lnTo>
                    <a:lnTo>
                      <a:pt x="59" y="468"/>
                    </a:lnTo>
                    <a:lnTo>
                      <a:pt x="59" y="468"/>
                    </a:lnTo>
                    <a:lnTo>
                      <a:pt x="53" y="474"/>
                    </a:lnTo>
                    <a:lnTo>
                      <a:pt x="49" y="477"/>
                    </a:lnTo>
                    <a:lnTo>
                      <a:pt x="47" y="479"/>
                    </a:lnTo>
                    <a:lnTo>
                      <a:pt x="47" y="480"/>
                    </a:lnTo>
                    <a:lnTo>
                      <a:pt x="47" y="480"/>
                    </a:lnTo>
                    <a:lnTo>
                      <a:pt x="47" y="483"/>
                    </a:lnTo>
                    <a:lnTo>
                      <a:pt x="48" y="486"/>
                    </a:lnTo>
                    <a:lnTo>
                      <a:pt x="49" y="490"/>
                    </a:lnTo>
                    <a:lnTo>
                      <a:pt x="48" y="493"/>
                    </a:lnTo>
                    <a:lnTo>
                      <a:pt x="48" y="493"/>
                    </a:lnTo>
                    <a:lnTo>
                      <a:pt x="47" y="501"/>
                    </a:lnTo>
                    <a:lnTo>
                      <a:pt x="45" y="509"/>
                    </a:lnTo>
                    <a:lnTo>
                      <a:pt x="45" y="509"/>
                    </a:lnTo>
                    <a:lnTo>
                      <a:pt x="43" y="512"/>
                    </a:lnTo>
                    <a:lnTo>
                      <a:pt x="41" y="516"/>
                    </a:lnTo>
                    <a:lnTo>
                      <a:pt x="41" y="516"/>
                    </a:lnTo>
                    <a:lnTo>
                      <a:pt x="41" y="520"/>
                    </a:lnTo>
                    <a:lnTo>
                      <a:pt x="41" y="524"/>
                    </a:lnTo>
                    <a:lnTo>
                      <a:pt x="41" y="527"/>
                    </a:lnTo>
                    <a:lnTo>
                      <a:pt x="40" y="529"/>
                    </a:lnTo>
                    <a:lnTo>
                      <a:pt x="40" y="529"/>
                    </a:lnTo>
                    <a:lnTo>
                      <a:pt x="38" y="531"/>
                    </a:lnTo>
                    <a:lnTo>
                      <a:pt x="36" y="533"/>
                    </a:lnTo>
                    <a:lnTo>
                      <a:pt x="36" y="536"/>
                    </a:lnTo>
                    <a:lnTo>
                      <a:pt x="38" y="538"/>
                    </a:lnTo>
                    <a:lnTo>
                      <a:pt x="38" y="538"/>
                    </a:lnTo>
                    <a:lnTo>
                      <a:pt x="44" y="542"/>
                    </a:lnTo>
                    <a:lnTo>
                      <a:pt x="47" y="543"/>
                    </a:lnTo>
                    <a:lnTo>
                      <a:pt x="49" y="543"/>
                    </a:lnTo>
                    <a:lnTo>
                      <a:pt x="49" y="543"/>
                    </a:lnTo>
                    <a:lnTo>
                      <a:pt x="51" y="542"/>
                    </a:lnTo>
                    <a:lnTo>
                      <a:pt x="53" y="540"/>
                    </a:lnTo>
                    <a:lnTo>
                      <a:pt x="54" y="539"/>
                    </a:lnTo>
                    <a:lnTo>
                      <a:pt x="55" y="540"/>
                    </a:lnTo>
                    <a:lnTo>
                      <a:pt x="55" y="540"/>
                    </a:lnTo>
                    <a:lnTo>
                      <a:pt x="56" y="544"/>
                    </a:lnTo>
                    <a:lnTo>
                      <a:pt x="57" y="545"/>
                    </a:lnTo>
                    <a:lnTo>
                      <a:pt x="59" y="543"/>
                    </a:lnTo>
                    <a:lnTo>
                      <a:pt x="59" y="543"/>
                    </a:lnTo>
                    <a:lnTo>
                      <a:pt x="64" y="539"/>
                    </a:lnTo>
                    <a:lnTo>
                      <a:pt x="66" y="537"/>
                    </a:lnTo>
                    <a:lnTo>
                      <a:pt x="69" y="536"/>
                    </a:lnTo>
                    <a:lnTo>
                      <a:pt x="69" y="536"/>
                    </a:lnTo>
                    <a:lnTo>
                      <a:pt x="77" y="537"/>
                    </a:lnTo>
                    <a:lnTo>
                      <a:pt x="81" y="538"/>
                    </a:lnTo>
                    <a:lnTo>
                      <a:pt x="82" y="537"/>
                    </a:lnTo>
                    <a:lnTo>
                      <a:pt x="82" y="536"/>
                    </a:lnTo>
                    <a:lnTo>
                      <a:pt x="82" y="536"/>
                    </a:lnTo>
                    <a:lnTo>
                      <a:pt x="83" y="533"/>
                    </a:lnTo>
                    <a:lnTo>
                      <a:pt x="84" y="530"/>
                    </a:lnTo>
                    <a:lnTo>
                      <a:pt x="86" y="528"/>
                    </a:lnTo>
                    <a:lnTo>
                      <a:pt x="87" y="528"/>
                    </a:lnTo>
                    <a:lnTo>
                      <a:pt x="88" y="529"/>
                    </a:lnTo>
                    <a:lnTo>
                      <a:pt x="88" y="529"/>
                    </a:lnTo>
                    <a:lnTo>
                      <a:pt x="92" y="533"/>
                    </a:lnTo>
                    <a:lnTo>
                      <a:pt x="94" y="538"/>
                    </a:lnTo>
                    <a:lnTo>
                      <a:pt x="94" y="538"/>
                    </a:lnTo>
                    <a:lnTo>
                      <a:pt x="95" y="542"/>
                    </a:lnTo>
                    <a:lnTo>
                      <a:pt x="96" y="544"/>
                    </a:lnTo>
                    <a:lnTo>
                      <a:pt x="97" y="545"/>
                    </a:lnTo>
                    <a:lnTo>
                      <a:pt x="97" y="545"/>
                    </a:lnTo>
                    <a:lnTo>
                      <a:pt x="99" y="543"/>
                    </a:lnTo>
                    <a:lnTo>
                      <a:pt x="99" y="543"/>
                    </a:lnTo>
                    <a:lnTo>
                      <a:pt x="99" y="544"/>
                    </a:lnTo>
                    <a:lnTo>
                      <a:pt x="99" y="544"/>
                    </a:lnTo>
                    <a:lnTo>
                      <a:pt x="100" y="547"/>
                    </a:lnTo>
                    <a:lnTo>
                      <a:pt x="101" y="549"/>
                    </a:lnTo>
                    <a:lnTo>
                      <a:pt x="107" y="552"/>
                    </a:lnTo>
                    <a:lnTo>
                      <a:pt x="107" y="552"/>
                    </a:lnTo>
                    <a:lnTo>
                      <a:pt x="109" y="554"/>
                    </a:lnTo>
                    <a:lnTo>
                      <a:pt x="110" y="557"/>
                    </a:lnTo>
                    <a:lnTo>
                      <a:pt x="110" y="560"/>
                    </a:lnTo>
                    <a:lnTo>
                      <a:pt x="111" y="560"/>
                    </a:lnTo>
                    <a:lnTo>
                      <a:pt x="112" y="560"/>
                    </a:lnTo>
                    <a:lnTo>
                      <a:pt x="112" y="560"/>
                    </a:lnTo>
                    <a:lnTo>
                      <a:pt x="113" y="560"/>
                    </a:lnTo>
                    <a:lnTo>
                      <a:pt x="115" y="561"/>
                    </a:lnTo>
                    <a:lnTo>
                      <a:pt x="116" y="562"/>
                    </a:lnTo>
                    <a:lnTo>
                      <a:pt x="117" y="564"/>
                    </a:lnTo>
                    <a:lnTo>
                      <a:pt x="117" y="564"/>
                    </a:lnTo>
                    <a:lnTo>
                      <a:pt x="118" y="571"/>
                    </a:lnTo>
                    <a:lnTo>
                      <a:pt x="120" y="573"/>
                    </a:lnTo>
                    <a:lnTo>
                      <a:pt x="123" y="574"/>
                    </a:lnTo>
                    <a:lnTo>
                      <a:pt x="123" y="574"/>
                    </a:lnTo>
                    <a:lnTo>
                      <a:pt x="126" y="574"/>
                    </a:lnTo>
                    <a:lnTo>
                      <a:pt x="128" y="575"/>
                    </a:lnTo>
                    <a:lnTo>
                      <a:pt x="129" y="575"/>
                    </a:lnTo>
                    <a:lnTo>
                      <a:pt x="130" y="573"/>
                    </a:lnTo>
                    <a:lnTo>
                      <a:pt x="130" y="573"/>
                    </a:lnTo>
                    <a:lnTo>
                      <a:pt x="130" y="568"/>
                    </a:lnTo>
                    <a:lnTo>
                      <a:pt x="131" y="567"/>
                    </a:lnTo>
                    <a:lnTo>
                      <a:pt x="131" y="567"/>
                    </a:lnTo>
                    <a:lnTo>
                      <a:pt x="131" y="567"/>
                    </a:lnTo>
                    <a:lnTo>
                      <a:pt x="140" y="578"/>
                    </a:lnTo>
                    <a:lnTo>
                      <a:pt x="140" y="578"/>
                    </a:lnTo>
                    <a:lnTo>
                      <a:pt x="141" y="575"/>
                    </a:lnTo>
                    <a:lnTo>
                      <a:pt x="141" y="569"/>
                    </a:lnTo>
                    <a:lnTo>
                      <a:pt x="141" y="569"/>
                    </a:lnTo>
                    <a:lnTo>
                      <a:pt x="141" y="563"/>
                    </a:lnTo>
                    <a:lnTo>
                      <a:pt x="141" y="560"/>
                    </a:lnTo>
                    <a:lnTo>
                      <a:pt x="141" y="557"/>
                    </a:lnTo>
                    <a:lnTo>
                      <a:pt x="141" y="557"/>
                    </a:lnTo>
                    <a:lnTo>
                      <a:pt x="143" y="553"/>
                    </a:lnTo>
                    <a:lnTo>
                      <a:pt x="143" y="548"/>
                    </a:lnTo>
                    <a:lnTo>
                      <a:pt x="143" y="548"/>
                    </a:lnTo>
                    <a:lnTo>
                      <a:pt x="142" y="540"/>
                    </a:lnTo>
                    <a:lnTo>
                      <a:pt x="142" y="537"/>
                    </a:lnTo>
                    <a:lnTo>
                      <a:pt x="144" y="535"/>
                    </a:lnTo>
                    <a:lnTo>
                      <a:pt x="144" y="535"/>
                    </a:lnTo>
                    <a:lnTo>
                      <a:pt x="147" y="531"/>
                    </a:lnTo>
                    <a:lnTo>
                      <a:pt x="149" y="526"/>
                    </a:lnTo>
                    <a:lnTo>
                      <a:pt x="149" y="526"/>
                    </a:lnTo>
                    <a:lnTo>
                      <a:pt x="150" y="522"/>
                    </a:lnTo>
                    <a:lnTo>
                      <a:pt x="153" y="518"/>
                    </a:lnTo>
                    <a:lnTo>
                      <a:pt x="153" y="518"/>
                    </a:lnTo>
                    <a:lnTo>
                      <a:pt x="159" y="508"/>
                    </a:lnTo>
                    <a:lnTo>
                      <a:pt x="162" y="501"/>
                    </a:lnTo>
                    <a:lnTo>
                      <a:pt x="165" y="495"/>
                    </a:lnTo>
                    <a:lnTo>
                      <a:pt x="165" y="495"/>
                    </a:lnTo>
                    <a:lnTo>
                      <a:pt x="168" y="484"/>
                    </a:lnTo>
                    <a:lnTo>
                      <a:pt x="170" y="482"/>
                    </a:lnTo>
                    <a:lnTo>
                      <a:pt x="173" y="481"/>
                    </a:lnTo>
                    <a:lnTo>
                      <a:pt x="173" y="481"/>
                    </a:lnTo>
                    <a:lnTo>
                      <a:pt x="177" y="481"/>
                    </a:lnTo>
                    <a:lnTo>
                      <a:pt x="180" y="483"/>
                    </a:lnTo>
                    <a:lnTo>
                      <a:pt x="183" y="484"/>
                    </a:lnTo>
                    <a:lnTo>
                      <a:pt x="187" y="485"/>
                    </a:lnTo>
                    <a:lnTo>
                      <a:pt x="187" y="485"/>
                    </a:lnTo>
                    <a:lnTo>
                      <a:pt x="192" y="486"/>
                    </a:lnTo>
                    <a:lnTo>
                      <a:pt x="194" y="485"/>
                    </a:lnTo>
                    <a:lnTo>
                      <a:pt x="197" y="484"/>
                    </a:lnTo>
                    <a:lnTo>
                      <a:pt x="197" y="484"/>
                    </a:lnTo>
                    <a:lnTo>
                      <a:pt x="204" y="481"/>
                    </a:lnTo>
                    <a:lnTo>
                      <a:pt x="209" y="479"/>
                    </a:lnTo>
                    <a:lnTo>
                      <a:pt x="214" y="477"/>
                    </a:lnTo>
                    <a:lnTo>
                      <a:pt x="217" y="477"/>
                    </a:lnTo>
                    <a:lnTo>
                      <a:pt x="217" y="477"/>
                    </a:lnTo>
                    <a:lnTo>
                      <a:pt x="224" y="476"/>
                    </a:lnTo>
                    <a:lnTo>
                      <a:pt x="227" y="474"/>
                    </a:lnTo>
                    <a:lnTo>
                      <a:pt x="230" y="472"/>
                    </a:lnTo>
                    <a:lnTo>
                      <a:pt x="230" y="472"/>
                    </a:lnTo>
                    <a:lnTo>
                      <a:pt x="232" y="469"/>
                    </a:lnTo>
                    <a:lnTo>
                      <a:pt x="236" y="469"/>
                    </a:lnTo>
                    <a:lnTo>
                      <a:pt x="238" y="468"/>
                    </a:lnTo>
                    <a:lnTo>
                      <a:pt x="239" y="467"/>
                    </a:lnTo>
                    <a:lnTo>
                      <a:pt x="239" y="467"/>
                    </a:lnTo>
                    <a:lnTo>
                      <a:pt x="240" y="465"/>
                    </a:lnTo>
                    <a:lnTo>
                      <a:pt x="240" y="463"/>
                    </a:lnTo>
                    <a:lnTo>
                      <a:pt x="241" y="460"/>
                    </a:lnTo>
                    <a:lnTo>
                      <a:pt x="242" y="458"/>
                    </a:lnTo>
                    <a:lnTo>
                      <a:pt x="242" y="458"/>
                    </a:lnTo>
                    <a:lnTo>
                      <a:pt x="244" y="457"/>
                    </a:lnTo>
                    <a:lnTo>
                      <a:pt x="247" y="457"/>
                    </a:lnTo>
                    <a:lnTo>
                      <a:pt x="248" y="458"/>
                    </a:lnTo>
                    <a:lnTo>
                      <a:pt x="249" y="458"/>
                    </a:lnTo>
                    <a:lnTo>
                      <a:pt x="248" y="459"/>
                    </a:lnTo>
                    <a:lnTo>
                      <a:pt x="248" y="459"/>
                    </a:lnTo>
                    <a:lnTo>
                      <a:pt x="247" y="461"/>
                    </a:lnTo>
                    <a:lnTo>
                      <a:pt x="246" y="463"/>
                    </a:lnTo>
                    <a:lnTo>
                      <a:pt x="246" y="466"/>
                    </a:lnTo>
                    <a:lnTo>
                      <a:pt x="246" y="466"/>
                    </a:lnTo>
                    <a:lnTo>
                      <a:pt x="251" y="470"/>
                    </a:lnTo>
                    <a:lnTo>
                      <a:pt x="251" y="470"/>
                    </a:lnTo>
                    <a:lnTo>
                      <a:pt x="253" y="474"/>
                    </a:lnTo>
                    <a:lnTo>
                      <a:pt x="255" y="477"/>
                    </a:lnTo>
                    <a:lnTo>
                      <a:pt x="258" y="477"/>
                    </a:lnTo>
                    <a:lnTo>
                      <a:pt x="258" y="477"/>
                    </a:lnTo>
                    <a:lnTo>
                      <a:pt x="262" y="478"/>
                    </a:lnTo>
                    <a:lnTo>
                      <a:pt x="263" y="478"/>
                    </a:lnTo>
                    <a:lnTo>
                      <a:pt x="263" y="479"/>
                    </a:lnTo>
                    <a:lnTo>
                      <a:pt x="263" y="479"/>
                    </a:lnTo>
                    <a:lnTo>
                      <a:pt x="264" y="480"/>
                    </a:lnTo>
                    <a:lnTo>
                      <a:pt x="266" y="481"/>
                    </a:lnTo>
                    <a:lnTo>
                      <a:pt x="266" y="481"/>
                    </a:lnTo>
                    <a:lnTo>
                      <a:pt x="269" y="482"/>
                    </a:lnTo>
                    <a:lnTo>
                      <a:pt x="270" y="482"/>
                    </a:lnTo>
                    <a:lnTo>
                      <a:pt x="271" y="484"/>
                    </a:lnTo>
                    <a:lnTo>
                      <a:pt x="272" y="486"/>
                    </a:lnTo>
                    <a:lnTo>
                      <a:pt x="272" y="486"/>
                    </a:lnTo>
                    <a:lnTo>
                      <a:pt x="270" y="491"/>
                    </a:lnTo>
                    <a:lnTo>
                      <a:pt x="269" y="493"/>
                    </a:lnTo>
                    <a:lnTo>
                      <a:pt x="270" y="494"/>
                    </a:lnTo>
                    <a:lnTo>
                      <a:pt x="270" y="494"/>
                    </a:lnTo>
                    <a:lnTo>
                      <a:pt x="275" y="495"/>
                    </a:lnTo>
                    <a:lnTo>
                      <a:pt x="278" y="496"/>
                    </a:lnTo>
                    <a:lnTo>
                      <a:pt x="280" y="497"/>
                    </a:lnTo>
                    <a:lnTo>
                      <a:pt x="280" y="497"/>
                    </a:lnTo>
                    <a:lnTo>
                      <a:pt x="279" y="498"/>
                    </a:lnTo>
                    <a:lnTo>
                      <a:pt x="277" y="499"/>
                    </a:lnTo>
                    <a:lnTo>
                      <a:pt x="276" y="500"/>
                    </a:lnTo>
                    <a:lnTo>
                      <a:pt x="275" y="501"/>
                    </a:lnTo>
                    <a:lnTo>
                      <a:pt x="275" y="501"/>
                    </a:lnTo>
                    <a:lnTo>
                      <a:pt x="277" y="505"/>
                    </a:lnTo>
                    <a:lnTo>
                      <a:pt x="279" y="507"/>
                    </a:lnTo>
                    <a:lnTo>
                      <a:pt x="279" y="507"/>
                    </a:lnTo>
                    <a:lnTo>
                      <a:pt x="281" y="509"/>
                    </a:lnTo>
                    <a:lnTo>
                      <a:pt x="283" y="511"/>
                    </a:lnTo>
                    <a:lnTo>
                      <a:pt x="283" y="511"/>
                    </a:lnTo>
                    <a:lnTo>
                      <a:pt x="283" y="513"/>
                    </a:lnTo>
                    <a:lnTo>
                      <a:pt x="283" y="514"/>
                    </a:lnTo>
                    <a:lnTo>
                      <a:pt x="284" y="515"/>
                    </a:lnTo>
                    <a:lnTo>
                      <a:pt x="284" y="515"/>
                    </a:lnTo>
                    <a:lnTo>
                      <a:pt x="286" y="515"/>
                    </a:lnTo>
                    <a:lnTo>
                      <a:pt x="287" y="515"/>
                    </a:lnTo>
                    <a:lnTo>
                      <a:pt x="288" y="514"/>
                    </a:lnTo>
                    <a:lnTo>
                      <a:pt x="288" y="514"/>
                    </a:lnTo>
                    <a:lnTo>
                      <a:pt x="289" y="513"/>
                    </a:lnTo>
                    <a:lnTo>
                      <a:pt x="289" y="512"/>
                    </a:lnTo>
                    <a:lnTo>
                      <a:pt x="291" y="512"/>
                    </a:lnTo>
                    <a:lnTo>
                      <a:pt x="291" y="512"/>
                    </a:lnTo>
                    <a:lnTo>
                      <a:pt x="296" y="513"/>
                    </a:lnTo>
                    <a:lnTo>
                      <a:pt x="301" y="515"/>
                    </a:lnTo>
                    <a:lnTo>
                      <a:pt x="301" y="515"/>
                    </a:lnTo>
                    <a:lnTo>
                      <a:pt x="303" y="518"/>
                    </a:lnTo>
                    <a:lnTo>
                      <a:pt x="305" y="519"/>
                    </a:lnTo>
                    <a:lnTo>
                      <a:pt x="306" y="519"/>
                    </a:lnTo>
                    <a:lnTo>
                      <a:pt x="306" y="519"/>
                    </a:lnTo>
                    <a:lnTo>
                      <a:pt x="309" y="518"/>
                    </a:lnTo>
                    <a:lnTo>
                      <a:pt x="311" y="518"/>
                    </a:lnTo>
                    <a:lnTo>
                      <a:pt x="313" y="519"/>
                    </a:lnTo>
                    <a:lnTo>
                      <a:pt x="313" y="519"/>
                    </a:lnTo>
                    <a:lnTo>
                      <a:pt x="315" y="523"/>
                    </a:lnTo>
                    <a:lnTo>
                      <a:pt x="316" y="524"/>
                    </a:lnTo>
                    <a:lnTo>
                      <a:pt x="318" y="526"/>
                    </a:lnTo>
                    <a:lnTo>
                      <a:pt x="318" y="526"/>
                    </a:lnTo>
                    <a:lnTo>
                      <a:pt x="321" y="527"/>
                    </a:lnTo>
                    <a:lnTo>
                      <a:pt x="325" y="528"/>
                    </a:lnTo>
                    <a:lnTo>
                      <a:pt x="329" y="528"/>
                    </a:lnTo>
                    <a:lnTo>
                      <a:pt x="334" y="527"/>
                    </a:lnTo>
                    <a:lnTo>
                      <a:pt x="334" y="527"/>
                    </a:lnTo>
                    <a:lnTo>
                      <a:pt x="341" y="525"/>
                    </a:lnTo>
                    <a:lnTo>
                      <a:pt x="345" y="521"/>
                    </a:lnTo>
                    <a:lnTo>
                      <a:pt x="345" y="521"/>
                    </a:lnTo>
                    <a:lnTo>
                      <a:pt x="346" y="518"/>
                    </a:lnTo>
                    <a:lnTo>
                      <a:pt x="347" y="517"/>
                    </a:lnTo>
                    <a:lnTo>
                      <a:pt x="349" y="516"/>
                    </a:lnTo>
                    <a:lnTo>
                      <a:pt x="349" y="516"/>
                    </a:lnTo>
                    <a:lnTo>
                      <a:pt x="354" y="516"/>
                    </a:lnTo>
                    <a:lnTo>
                      <a:pt x="358" y="516"/>
                    </a:lnTo>
                    <a:lnTo>
                      <a:pt x="358" y="516"/>
                    </a:lnTo>
                    <a:lnTo>
                      <a:pt x="361" y="515"/>
                    </a:lnTo>
                    <a:lnTo>
                      <a:pt x="365" y="516"/>
                    </a:lnTo>
                    <a:lnTo>
                      <a:pt x="365" y="516"/>
                    </a:lnTo>
                    <a:lnTo>
                      <a:pt x="369" y="520"/>
                    </a:lnTo>
                    <a:lnTo>
                      <a:pt x="371" y="521"/>
                    </a:lnTo>
                    <a:lnTo>
                      <a:pt x="373" y="522"/>
                    </a:lnTo>
                    <a:lnTo>
                      <a:pt x="373" y="522"/>
                    </a:lnTo>
                    <a:lnTo>
                      <a:pt x="375" y="522"/>
                    </a:lnTo>
                    <a:lnTo>
                      <a:pt x="375" y="524"/>
                    </a:lnTo>
                    <a:lnTo>
                      <a:pt x="375" y="524"/>
                    </a:lnTo>
                    <a:lnTo>
                      <a:pt x="376" y="526"/>
                    </a:lnTo>
                    <a:lnTo>
                      <a:pt x="378" y="527"/>
                    </a:lnTo>
                    <a:lnTo>
                      <a:pt x="378" y="527"/>
                    </a:lnTo>
                    <a:lnTo>
                      <a:pt x="386" y="526"/>
                    </a:lnTo>
                    <a:lnTo>
                      <a:pt x="386" y="526"/>
                    </a:lnTo>
                    <a:lnTo>
                      <a:pt x="387" y="527"/>
                    </a:lnTo>
                    <a:lnTo>
                      <a:pt x="389" y="528"/>
                    </a:lnTo>
                    <a:lnTo>
                      <a:pt x="389" y="528"/>
                    </a:lnTo>
                    <a:lnTo>
                      <a:pt x="390" y="529"/>
                    </a:lnTo>
                    <a:lnTo>
                      <a:pt x="390" y="530"/>
                    </a:lnTo>
                    <a:lnTo>
                      <a:pt x="390" y="533"/>
                    </a:lnTo>
                    <a:lnTo>
                      <a:pt x="390" y="533"/>
                    </a:lnTo>
                    <a:lnTo>
                      <a:pt x="390" y="535"/>
                    </a:lnTo>
                    <a:lnTo>
                      <a:pt x="391" y="536"/>
                    </a:lnTo>
                    <a:lnTo>
                      <a:pt x="394" y="537"/>
                    </a:lnTo>
                    <a:lnTo>
                      <a:pt x="394" y="537"/>
                    </a:lnTo>
                    <a:lnTo>
                      <a:pt x="398" y="538"/>
                    </a:lnTo>
                    <a:lnTo>
                      <a:pt x="401" y="538"/>
                    </a:lnTo>
                    <a:lnTo>
                      <a:pt x="401" y="538"/>
                    </a:lnTo>
                    <a:lnTo>
                      <a:pt x="402" y="537"/>
                    </a:lnTo>
                    <a:lnTo>
                      <a:pt x="403" y="538"/>
                    </a:lnTo>
                    <a:lnTo>
                      <a:pt x="403" y="538"/>
                    </a:lnTo>
                    <a:lnTo>
                      <a:pt x="404" y="541"/>
                    </a:lnTo>
                    <a:lnTo>
                      <a:pt x="405" y="543"/>
                    </a:lnTo>
                    <a:lnTo>
                      <a:pt x="407" y="543"/>
                    </a:lnTo>
                    <a:lnTo>
                      <a:pt x="407" y="543"/>
                    </a:lnTo>
                    <a:lnTo>
                      <a:pt x="410" y="541"/>
                    </a:lnTo>
                    <a:lnTo>
                      <a:pt x="414" y="538"/>
                    </a:lnTo>
                    <a:lnTo>
                      <a:pt x="414" y="538"/>
                    </a:lnTo>
                    <a:lnTo>
                      <a:pt x="419" y="532"/>
                    </a:lnTo>
                    <a:lnTo>
                      <a:pt x="421" y="530"/>
                    </a:lnTo>
                    <a:lnTo>
                      <a:pt x="424" y="528"/>
                    </a:lnTo>
                    <a:lnTo>
                      <a:pt x="424" y="528"/>
                    </a:lnTo>
                    <a:lnTo>
                      <a:pt x="432" y="526"/>
                    </a:lnTo>
                    <a:lnTo>
                      <a:pt x="434" y="524"/>
                    </a:lnTo>
                    <a:lnTo>
                      <a:pt x="436" y="523"/>
                    </a:lnTo>
                    <a:lnTo>
                      <a:pt x="436" y="523"/>
                    </a:lnTo>
                    <a:lnTo>
                      <a:pt x="437" y="520"/>
                    </a:lnTo>
                    <a:lnTo>
                      <a:pt x="438" y="519"/>
                    </a:lnTo>
                    <a:lnTo>
                      <a:pt x="439" y="519"/>
                    </a:lnTo>
                    <a:lnTo>
                      <a:pt x="439" y="519"/>
                    </a:lnTo>
                    <a:lnTo>
                      <a:pt x="447" y="519"/>
                    </a:lnTo>
                    <a:lnTo>
                      <a:pt x="447" y="519"/>
                    </a:lnTo>
                    <a:lnTo>
                      <a:pt x="449" y="519"/>
                    </a:lnTo>
                    <a:lnTo>
                      <a:pt x="452" y="516"/>
                    </a:lnTo>
                    <a:lnTo>
                      <a:pt x="452" y="516"/>
                    </a:lnTo>
                    <a:lnTo>
                      <a:pt x="451" y="512"/>
                    </a:lnTo>
                    <a:lnTo>
                      <a:pt x="450" y="510"/>
                    </a:lnTo>
                    <a:lnTo>
                      <a:pt x="451" y="509"/>
                    </a:lnTo>
                    <a:lnTo>
                      <a:pt x="451" y="509"/>
                    </a:lnTo>
                    <a:lnTo>
                      <a:pt x="452" y="508"/>
                    </a:lnTo>
                    <a:lnTo>
                      <a:pt x="454" y="507"/>
                    </a:lnTo>
                    <a:lnTo>
                      <a:pt x="456" y="506"/>
                    </a:lnTo>
                    <a:lnTo>
                      <a:pt x="461" y="502"/>
                    </a:lnTo>
                    <a:lnTo>
                      <a:pt x="461" y="502"/>
                    </a:lnTo>
                    <a:lnTo>
                      <a:pt x="463" y="500"/>
                    </a:lnTo>
                    <a:lnTo>
                      <a:pt x="464" y="498"/>
                    </a:lnTo>
                    <a:lnTo>
                      <a:pt x="465" y="494"/>
                    </a:lnTo>
                    <a:lnTo>
                      <a:pt x="465" y="483"/>
                    </a:lnTo>
                    <a:lnTo>
                      <a:pt x="465" y="483"/>
                    </a:lnTo>
                    <a:lnTo>
                      <a:pt x="464" y="479"/>
                    </a:lnTo>
                    <a:lnTo>
                      <a:pt x="462" y="476"/>
                    </a:lnTo>
                    <a:lnTo>
                      <a:pt x="459" y="474"/>
                    </a:lnTo>
                    <a:lnTo>
                      <a:pt x="457" y="470"/>
                    </a:lnTo>
                    <a:lnTo>
                      <a:pt x="457" y="470"/>
                    </a:lnTo>
                    <a:lnTo>
                      <a:pt x="457" y="469"/>
                    </a:lnTo>
                    <a:lnTo>
                      <a:pt x="458" y="468"/>
                    </a:lnTo>
                    <a:lnTo>
                      <a:pt x="462" y="469"/>
                    </a:lnTo>
                    <a:lnTo>
                      <a:pt x="462" y="469"/>
                    </a:lnTo>
                    <a:lnTo>
                      <a:pt x="469" y="472"/>
                    </a:lnTo>
                    <a:lnTo>
                      <a:pt x="473" y="472"/>
                    </a:lnTo>
                    <a:lnTo>
                      <a:pt x="475" y="470"/>
                    </a:lnTo>
                    <a:lnTo>
                      <a:pt x="475" y="470"/>
                    </a:lnTo>
                    <a:lnTo>
                      <a:pt x="477" y="467"/>
                    </a:lnTo>
                    <a:lnTo>
                      <a:pt x="477" y="466"/>
                    </a:lnTo>
                    <a:lnTo>
                      <a:pt x="477" y="465"/>
                    </a:lnTo>
                    <a:lnTo>
                      <a:pt x="477" y="465"/>
                    </a:lnTo>
                    <a:lnTo>
                      <a:pt x="474" y="462"/>
                    </a:lnTo>
                    <a:lnTo>
                      <a:pt x="472" y="457"/>
                    </a:lnTo>
                    <a:lnTo>
                      <a:pt x="472" y="457"/>
                    </a:lnTo>
                    <a:lnTo>
                      <a:pt x="470" y="455"/>
                    </a:lnTo>
                    <a:lnTo>
                      <a:pt x="468" y="452"/>
                    </a:lnTo>
                    <a:lnTo>
                      <a:pt x="467" y="449"/>
                    </a:lnTo>
                    <a:lnTo>
                      <a:pt x="466" y="447"/>
                    </a:lnTo>
                    <a:lnTo>
                      <a:pt x="466" y="447"/>
                    </a:lnTo>
                    <a:lnTo>
                      <a:pt x="468" y="443"/>
                    </a:lnTo>
                    <a:lnTo>
                      <a:pt x="472" y="438"/>
                    </a:lnTo>
                    <a:lnTo>
                      <a:pt x="472" y="438"/>
                    </a:lnTo>
                    <a:lnTo>
                      <a:pt x="475" y="437"/>
                    </a:lnTo>
                    <a:lnTo>
                      <a:pt x="476" y="436"/>
                    </a:lnTo>
                    <a:lnTo>
                      <a:pt x="476" y="434"/>
                    </a:lnTo>
                    <a:lnTo>
                      <a:pt x="476" y="434"/>
                    </a:lnTo>
                    <a:lnTo>
                      <a:pt x="475" y="430"/>
                    </a:lnTo>
                    <a:lnTo>
                      <a:pt x="474" y="427"/>
                    </a:lnTo>
                    <a:lnTo>
                      <a:pt x="474" y="425"/>
                    </a:lnTo>
                    <a:lnTo>
                      <a:pt x="474" y="425"/>
                    </a:lnTo>
                    <a:lnTo>
                      <a:pt x="476" y="421"/>
                    </a:lnTo>
                    <a:lnTo>
                      <a:pt x="476" y="418"/>
                    </a:lnTo>
                    <a:lnTo>
                      <a:pt x="476" y="418"/>
                    </a:lnTo>
                    <a:lnTo>
                      <a:pt x="472" y="414"/>
                    </a:lnTo>
                    <a:lnTo>
                      <a:pt x="469" y="411"/>
                    </a:lnTo>
                    <a:lnTo>
                      <a:pt x="465" y="409"/>
                    </a:lnTo>
                    <a:lnTo>
                      <a:pt x="465" y="409"/>
                    </a:lnTo>
                    <a:lnTo>
                      <a:pt x="462" y="407"/>
                    </a:lnTo>
                    <a:lnTo>
                      <a:pt x="457" y="404"/>
                    </a:lnTo>
                    <a:lnTo>
                      <a:pt x="454" y="401"/>
                    </a:lnTo>
                    <a:lnTo>
                      <a:pt x="453" y="397"/>
                    </a:lnTo>
                    <a:lnTo>
                      <a:pt x="453" y="397"/>
                    </a:lnTo>
                    <a:lnTo>
                      <a:pt x="453" y="394"/>
                    </a:lnTo>
                    <a:lnTo>
                      <a:pt x="454" y="391"/>
                    </a:lnTo>
                    <a:lnTo>
                      <a:pt x="455" y="389"/>
                    </a:lnTo>
                    <a:lnTo>
                      <a:pt x="454" y="388"/>
                    </a:lnTo>
                    <a:lnTo>
                      <a:pt x="454" y="388"/>
                    </a:lnTo>
                    <a:lnTo>
                      <a:pt x="447" y="388"/>
                    </a:lnTo>
                    <a:lnTo>
                      <a:pt x="444" y="388"/>
                    </a:lnTo>
                    <a:lnTo>
                      <a:pt x="442" y="387"/>
                    </a:lnTo>
                    <a:lnTo>
                      <a:pt x="442" y="387"/>
                    </a:lnTo>
                    <a:lnTo>
                      <a:pt x="437" y="381"/>
                    </a:lnTo>
                    <a:lnTo>
                      <a:pt x="435" y="377"/>
                    </a:lnTo>
                    <a:lnTo>
                      <a:pt x="434" y="375"/>
                    </a:lnTo>
                    <a:lnTo>
                      <a:pt x="435" y="373"/>
                    </a:lnTo>
                    <a:lnTo>
                      <a:pt x="435" y="373"/>
                    </a:lnTo>
                    <a:lnTo>
                      <a:pt x="438" y="368"/>
                    </a:lnTo>
                    <a:lnTo>
                      <a:pt x="439" y="365"/>
                    </a:lnTo>
                    <a:lnTo>
                      <a:pt x="440" y="363"/>
                    </a:lnTo>
                    <a:lnTo>
                      <a:pt x="440" y="363"/>
                    </a:lnTo>
                    <a:lnTo>
                      <a:pt x="444" y="360"/>
                    </a:lnTo>
                    <a:lnTo>
                      <a:pt x="445" y="358"/>
                    </a:lnTo>
                    <a:lnTo>
                      <a:pt x="443" y="355"/>
                    </a:lnTo>
                    <a:lnTo>
                      <a:pt x="443" y="355"/>
                    </a:lnTo>
                    <a:lnTo>
                      <a:pt x="431" y="339"/>
                    </a:lnTo>
                    <a:lnTo>
                      <a:pt x="431" y="339"/>
                    </a:lnTo>
                    <a:lnTo>
                      <a:pt x="427" y="333"/>
                    </a:lnTo>
                    <a:lnTo>
                      <a:pt x="425" y="328"/>
                    </a:lnTo>
                    <a:lnTo>
                      <a:pt x="425" y="328"/>
                    </a:lnTo>
                    <a:lnTo>
                      <a:pt x="424" y="326"/>
                    </a:lnTo>
                    <a:lnTo>
                      <a:pt x="421" y="324"/>
                    </a:lnTo>
                    <a:lnTo>
                      <a:pt x="419" y="321"/>
                    </a:lnTo>
                    <a:lnTo>
                      <a:pt x="418" y="319"/>
                    </a:lnTo>
                    <a:lnTo>
                      <a:pt x="418" y="319"/>
                    </a:lnTo>
                    <a:lnTo>
                      <a:pt x="417" y="314"/>
                    </a:lnTo>
                    <a:lnTo>
                      <a:pt x="417" y="311"/>
                    </a:lnTo>
                    <a:lnTo>
                      <a:pt x="415" y="310"/>
                    </a:lnTo>
                    <a:lnTo>
                      <a:pt x="415" y="310"/>
                    </a:lnTo>
                    <a:lnTo>
                      <a:pt x="411" y="311"/>
                    </a:lnTo>
                    <a:lnTo>
                      <a:pt x="409" y="310"/>
                    </a:lnTo>
                    <a:lnTo>
                      <a:pt x="408" y="309"/>
                    </a:lnTo>
                    <a:lnTo>
                      <a:pt x="408" y="309"/>
                    </a:lnTo>
                    <a:lnTo>
                      <a:pt x="406" y="307"/>
                    </a:lnTo>
                    <a:lnTo>
                      <a:pt x="404" y="306"/>
                    </a:lnTo>
                    <a:lnTo>
                      <a:pt x="401" y="304"/>
                    </a:lnTo>
                    <a:lnTo>
                      <a:pt x="398" y="303"/>
                    </a:lnTo>
                    <a:lnTo>
                      <a:pt x="398" y="303"/>
                    </a:lnTo>
                    <a:lnTo>
                      <a:pt x="394" y="302"/>
                    </a:lnTo>
                    <a:lnTo>
                      <a:pt x="393" y="301"/>
                    </a:lnTo>
                    <a:lnTo>
                      <a:pt x="393" y="297"/>
                    </a:lnTo>
                    <a:lnTo>
                      <a:pt x="393" y="297"/>
                    </a:lnTo>
                    <a:lnTo>
                      <a:pt x="392" y="296"/>
                    </a:lnTo>
                    <a:lnTo>
                      <a:pt x="389" y="295"/>
                    </a:lnTo>
                    <a:lnTo>
                      <a:pt x="383" y="294"/>
                    </a:lnTo>
                    <a:lnTo>
                      <a:pt x="383" y="294"/>
                    </a:lnTo>
                    <a:lnTo>
                      <a:pt x="376" y="294"/>
                    </a:lnTo>
                    <a:lnTo>
                      <a:pt x="373" y="293"/>
                    </a:lnTo>
                    <a:lnTo>
                      <a:pt x="372" y="292"/>
                    </a:lnTo>
                    <a:lnTo>
                      <a:pt x="371" y="291"/>
                    </a:lnTo>
                    <a:lnTo>
                      <a:pt x="371" y="291"/>
                    </a:lnTo>
                    <a:lnTo>
                      <a:pt x="370" y="287"/>
                    </a:lnTo>
                    <a:lnTo>
                      <a:pt x="370" y="282"/>
                    </a:lnTo>
                    <a:lnTo>
                      <a:pt x="371" y="276"/>
                    </a:lnTo>
                    <a:lnTo>
                      <a:pt x="372" y="275"/>
                    </a:lnTo>
                    <a:lnTo>
                      <a:pt x="372" y="275"/>
                    </a:lnTo>
                    <a:lnTo>
                      <a:pt x="372" y="275"/>
                    </a:lnTo>
                    <a:lnTo>
                      <a:pt x="377" y="274"/>
                    </a:lnTo>
                    <a:lnTo>
                      <a:pt x="379" y="274"/>
                    </a:lnTo>
                    <a:lnTo>
                      <a:pt x="381" y="273"/>
                    </a:lnTo>
                    <a:lnTo>
                      <a:pt x="381" y="273"/>
                    </a:lnTo>
                    <a:lnTo>
                      <a:pt x="382" y="269"/>
                    </a:lnTo>
                    <a:lnTo>
                      <a:pt x="383" y="264"/>
                    </a:lnTo>
                    <a:lnTo>
                      <a:pt x="384" y="258"/>
                    </a:lnTo>
                    <a:lnTo>
                      <a:pt x="386" y="255"/>
                    </a:lnTo>
                    <a:lnTo>
                      <a:pt x="386" y="255"/>
                    </a:lnTo>
                    <a:lnTo>
                      <a:pt x="394" y="250"/>
                    </a:lnTo>
                    <a:lnTo>
                      <a:pt x="401" y="247"/>
                    </a:lnTo>
                    <a:lnTo>
                      <a:pt x="403" y="247"/>
                    </a:lnTo>
                    <a:lnTo>
                      <a:pt x="405" y="247"/>
                    </a:lnTo>
                    <a:lnTo>
                      <a:pt x="405" y="247"/>
                    </a:lnTo>
                    <a:lnTo>
                      <a:pt x="413" y="253"/>
                    </a:lnTo>
                    <a:lnTo>
                      <a:pt x="416" y="255"/>
                    </a:lnTo>
                    <a:lnTo>
                      <a:pt x="418" y="255"/>
                    </a:lnTo>
                    <a:lnTo>
                      <a:pt x="420" y="254"/>
                    </a:lnTo>
                    <a:lnTo>
                      <a:pt x="422" y="252"/>
                    </a:lnTo>
                    <a:lnTo>
                      <a:pt x="422" y="252"/>
                    </a:lnTo>
                    <a:lnTo>
                      <a:pt x="424" y="246"/>
                    </a:lnTo>
                    <a:lnTo>
                      <a:pt x="425" y="243"/>
                    </a:lnTo>
                    <a:lnTo>
                      <a:pt x="426" y="240"/>
                    </a:lnTo>
                    <a:lnTo>
                      <a:pt x="427" y="238"/>
                    </a:lnTo>
                    <a:lnTo>
                      <a:pt x="427" y="238"/>
                    </a:lnTo>
                    <a:lnTo>
                      <a:pt x="430" y="236"/>
                    </a:lnTo>
                    <a:lnTo>
                      <a:pt x="431" y="234"/>
                    </a:lnTo>
                    <a:lnTo>
                      <a:pt x="432" y="233"/>
                    </a:lnTo>
                    <a:lnTo>
                      <a:pt x="434" y="232"/>
                    </a:lnTo>
                    <a:lnTo>
                      <a:pt x="434" y="232"/>
                    </a:lnTo>
                    <a:lnTo>
                      <a:pt x="437" y="231"/>
                    </a:lnTo>
                    <a:lnTo>
                      <a:pt x="439" y="229"/>
                    </a:lnTo>
                    <a:lnTo>
                      <a:pt x="442" y="222"/>
                    </a:lnTo>
                    <a:lnTo>
                      <a:pt x="442" y="222"/>
                    </a:lnTo>
                    <a:lnTo>
                      <a:pt x="446" y="215"/>
                    </a:lnTo>
                    <a:lnTo>
                      <a:pt x="448" y="212"/>
                    </a:lnTo>
                    <a:lnTo>
                      <a:pt x="451" y="210"/>
                    </a:lnTo>
                    <a:lnTo>
                      <a:pt x="451" y="210"/>
                    </a:lnTo>
                    <a:lnTo>
                      <a:pt x="455" y="207"/>
                    </a:lnTo>
                    <a:lnTo>
                      <a:pt x="459" y="204"/>
                    </a:lnTo>
                    <a:lnTo>
                      <a:pt x="464" y="200"/>
                    </a:lnTo>
                    <a:lnTo>
                      <a:pt x="465" y="198"/>
                    </a:lnTo>
                    <a:lnTo>
                      <a:pt x="466" y="195"/>
                    </a:lnTo>
                    <a:lnTo>
                      <a:pt x="466" y="195"/>
                    </a:lnTo>
                    <a:lnTo>
                      <a:pt x="467" y="191"/>
                    </a:lnTo>
                    <a:lnTo>
                      <a:pt x="468" y="187"/>
                    </a:lnTo>
                    <a:lnTo>
                      <a:pt x="469" y="179"/>
                    </a:lnTo>
                    <a:lnTo>
                      <a:pt x="469" y="179"/>
                    </a:lnTo>
                    <a:lnTo>
                      <a:pt x="470" y="174"/>
                    </a:lnTo>
                    <a:lnTo>
                      <a:pt x="471" y="172"/>
                    </a:lnTo>
                    <a:lnTo>
                      <a:pt x="469" y="171"/>
                    </a:lnTo>
                    <a:lnTo>
                      <a:pt x="469" y="171"/>
                    </a:lnTo>
                    <a:lnTo>
                      <a:pt x="462" y="167"/>
                    </a:lnTo>
                    <a:lnTo>
                      <a:pt x="453" y="163"/>
                    </a:lnTo>
                    <a:lnTo>
                      <a:pt x="453" y="163"/>
                    </a:lnTo>
                    <a:lnTo>
                      <a:pt x="450" y="160"/>
                    </a:lnTo>
                    <a:lnTo>
                      <a:pt x="449" y="159"/>
                    </a:lnTo>
                    <a:lnTo>
                      <a:pt x="449" y="157"/>
                    </a:lnTo>
                    <a:lnTo>
                      <a:pt x="449" y="157"/>
                    </a:lnTo>
                    <a:lnTo>
                      <a:pt x="449" y="155"/>
                    </a:lnTo>
                    <a:lnTo>
                      <a:pt x="451" y="151"/>
                    </a:lnTo>
                    <a:lnTo>
                      <a:pt x="452" y="149"/>
                    </a:lnTo>
                    <a:lnTo>
                      <a:pt x="451" y="147"/>
                    </a:lnTo>
                    <a:lnTo>
                      <a:pt x="451" y="147"/>
                    </a:lnTo>
                    <a:lnTo>
                      <a:pt x="450" y="145"/>
                    </a:lnTo>
                    <a:lnTo>
                      <a:pt x="450" y="144"/>
                    </a:lnTo>
                    <a:lnTo>
                      <a:pt x="452" y="142"/>
                    </a:lnTo>
                    <a:lnTo>
                      <a:pt x="452" y="142"/>
                    </a:lnTo>
                    <a:lnTo>
                      <a:pt x="453" y="140"/>
                    </a:lnTo>
                    <a:lnTo>
                      <a:pt x="454" y="139"/>
                    </a:lnTo>
                    <a:lnTo>
                      <a:pt x="455" y="137"/>
                    </a:lnTo>
                    <a:lnTo>
                      <a:pt x="455" y="137"/>
                    </a:lnTo>
                    <a:lnTo>
                      <a:pt x="461" y="134"/>
                    </a:lnTo>
                    <a:lnTo>
                      <a:pt x="463" y="132"/>
                    </a:lnTo>
                    <a:lnTo>
                      <a:pt x="464" y="129"/>
                    </a:lnTo>
                    <a:lnTo>
                      <a:pt x="464" y="129"/>
                    </a:lnTo>
                    <a:lnTo>
                      <a:pt x="464" y="125"/>
                    </a:lnTo>
                    <a:lnTo>
                      <a:pt x="463" y="121"/>
                    </a:lnTo>
                    <a:lnTo>
                      <a:pt x="463" y="121"/>
                    </a:lnTo>
                    <a:lnTo>
                      <a:pt x="458" y="117"/>
                    </a:lnTo>
                    <a:lnTo>
                      <a:pt x="456" y="115"/>
                    </a:lnTo>
                    <a:lnTo>
                      <a:pt x="456" y="114"/>
                    </a:lnTo>
                    <a:lnTo>
                      <a:pt x="456" y="113"/>
                    </a:lnTo>
                    <a:lnTo>
                      <a:pt x="456" y="113"/>
                    </a:lnTo>
                    <a:lnTo>
                      <a:pt x="462" y="106"/>
                    </a:lnTo>
                    <a:lnTo>
                      <a:pt x="465" y="101"/>
                    </a:lnTo>
                    <a:lnTo>
                      <a:pt x="468" y="96"/>
                    </a:lnTo>
                    <a:lnTo>
                      <a:pt x="468" y="96"/>
                    </a:lnTo>
                    <a:lnTo>
                      <a:pt x="470" y="92"/>
                    </a:lnTo>
                    <a:lnTo>
                      <a:pt x="472" y="87"/>
                    </a:lnTo>
                    <a:lnTo>
                      <a:pt x="477" y="82"/>
                    </a:lnTo>
                    <a:lnTo>
                      <a:pt x="477" y="82"/>
                    </a:lnTo>
                    <a:lnTo>
                      <a:pt x="481" y="78"/>
                    </a:lnTo>
                    <a:lnTo>
                      <a:pt x="483" y="75"/>
                    </a:lnTo>
                    <a:lnTo>
                      <a:pt x="484" y="70"/>
                    </a:lnTo>
                    <a:lnTo>
                      <a:pt x="484" y="70"/>
                    </a:lnTo>
                    <a:lnTo>
                      <a:pt x="484" y="61"/>
                    </a:lnTo>
                    <a:lnTo>
                      <a:pt x="483" y="56"/>
                    </a:lnTo>
                    <a:lnTo>
                      <a:pt x="481" y="52"/>
                    </a:lnTo>
                    <a:lnTo>
                      <a:pt x="481" y="52"/>
                    </a:lnTo>
                    <a:lnTo>
                      <a:pt x="475" y="45"/>
                    </a:lnTo>
                    <a:lnTo>
                      <a:pt x="469" y="41"/>
                    </a:lnTo>
                    <a:lnTo>
                      <a:pt x="469" y="41"/>
                    </a:lnTo>
                    <a:lnTo>
                      <a:pt x="466" y="39"/>
                    </a:lnTo>
                    <a:lnTo>
                      <a:pt x="465" y="36"/>
                    </a:lnTo>
                    <a:lnTo>
                      <a:pt x="465" y="32"/>
                    </a:lnTo>
                    <a:lnTo>
                      <a:pt x="465" y="32"/>
                    </a:lnTo>
                    <a:lnTo>
                      <a:pt x="464" y="32"/>
                    </a:lnTo>
                    <a:lnTo>
                      <a:pt x="462" y="32"/>
                    </a:lnTo>
                    <a:lnTo>
                      <a:pt x="462" y="3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77" name="フリーフォーム 76">
                <a:extLst>
                  <a:ext uri="{FF2B5EF4-FFF2-40B4-BE49-F238E27FC236}">
                    <a16:creationId xmlns:a16="http://schemas.microsoft.com/office/drawing/2014/main" id="{00000000-0008-0000-0000-000099050000}"/>
                  </a:ext>
                </a:extLst>
              </p:cNvPr>
              <p:cNvSpPr>
                <a:spLocks/>
              </p:cNvSpPr>
              <p:nvPr/>
            </p:nvSpPr>
            <p:spPr bwMode="auto">
              <a:xfrm>
                <a:off x="341" y="603"/>
                <a:ext cx="39" cy="35"/>
              </a:xfrm>
              <a:custGeom>
                <a:avLst/>
                <a:gdLst>
                  <a:gd name="T0" fmla="*/ 341 w 353"/>
                  <a:gd name="T1" fmla="*/ 50 h 312"/>
                  <a:gd name="T2" fmla="*/ 336 w 353"/>
                  <a:gd name="T3" fmla="*/ 23 h 312"/>
                  <a:gd name="T4" fmla="*/ 306 w 353"/>
                  <a:gd name="T5" fmla="*/ 0 h 312"/>
                  <a:gd name="T6" fmla="*/ 281 w 353"/>
                  <a:gd name="T7" fmla="*/ 10 h 312"/>
                  <a:gd name="T8" fmla="*/ 244 w 353"/>
                  <a:gd name="T9" fmla="*/ 20 h 312"/>
                  <a:gd name="T10" fmla="*/ 228 w 353"/>
                  <a:gd name="T11" fmla="*/ 40 h 312"/>
                  <a:gd name="T12" fmla="*/ 225 w 353"/>
                  <a:gd name="T13" fmla="*/ 62 h 312"/>
                  <a:gd name="T14" fmla="*/ 213 w 353"/>
                  <a:gd name="T15" fmla="*/ 84 h 312"/>
                  <a:gd name="T16" fmla="*/ 187 w 353"/>
                  <a:gd name="T17" fmla="*/ 99 h 312"/>
                  <a:gd name="T18" fmla="*/ 133 w 353"/>
                  <a:gd name="T19" fmla="*/ 92 h 312"/>
                  <a:gd name="T20" fmla="*/ 102 w 353"/>
                  <a:gd name="T21" fmla="*/ 78 h 312"/>
                  <a:gd name="T22" fmla="*/ 85 w 353"/>
                  <a:gd name="T23" fmla="*/ 64 h 312"/>
                  <a:gd name="T24" fmla="*/ 75 w 353"/>
                  <a:gd name="T25" fmla="*/ 49 h 312"/>
                  <a:gd name="T26" fmla="*/ 92 w 353"/>
                  <a:gd name="T27" fmla="*/ 29 h 312"/>
                  <a:gd name="T28" fmla="*/ 95 w 353"/>
                  <a:gd name="T29" fmla="*/ 7 h 312"/>
                  <a:gd name="T30" fmla="*/ 73 w 353"/>
                  <a:gd name="T31" fmla="*/ 15 h 312"/>
                  <a:gd name="T32" fmla="*/ 53 w 353"/>
                  <a:gd name="T33" fmla="*/ 21 h 312"/>
                  <a:gd name="T34" fmla="*/ 40 w 353"/>
                  <a:gd name="T35" fmla="*/ 42 h 312"/>
                  <a:gd name="T36" fmla="*/ 31 w 353"/>
                  <a:gd name="T37" fmla="*/ 69 h 312"/>
                  <a:gd name="T38" fmla="*/ 26 w 353"/>
                  <a:gd name="T39" fmla="*/ 96 h 312"/>
                  <a:gd name="T40" fmla="*/ 14 w 353"/>
                  <a:gd name="T41" fmla="*/ 121 h 312"/>
                  <a:gd name="T42" fmla="*/ 19 w 353"/>
                  <a:gd name="T43" fmla="*/ 135 h 312"/>
                  <a:gd name="T44" fmla="*/ 7 w 353"/>
                  <a:gd name="T45" fmla="*/ 167 h 312"/>
                  <a:gd name="T46" fmla="*/ 17 w 353"/>
                  <a:gd name="T47" fmla="*/ 191 h 312"/>
                  <a:gd name="T48" fmla="*/ 11 w 353"/>
                  <a:gd name="T49" fmla="*/ 224 h 312"/>
                  <a:gd name="T50" fmla="*/ 6 w 353"/>
                  <a:gd name="T51" fmla="*/ 242 h 312"/>
                  <a:gd name="T52" fmla="*/ 11 w 353"/>
                  <a:gd name="T53" fmla="*/ 266 h 312"/>
                  <a:gd name="T54" fmla="*/ 4 w 353"/>
                  <a:gd name="T55" fmla="*/ 289 h 312"/>
                  <a:gd name="T56" fmla="*/ 15 w 353"/>
                  <a:gd name="T57" fmla="*/ 301 h 312"/>
                  <a:gd name="T58" fmla="*/ 27 w 353"/>
                  <a:gd name="T59" fmla="*/ 279 h 312"/>
                  <a:gd name="T60" fmla="*/ 38 w 353"/>
                  <a:gd name="T61" fmla="*/ 272 h 312"/>
                  <a:gd name="T62" fmla="*/ 47 w 353"/>
                  <a:gd name="T63" fmla="*/ 278 h 312"/>
                  <a:gd name="T64" fmla="*/ 63 w 353"/>
                  <a:gd name="T65" fmla="*/ 280 h 312"/>
                  <a:gd name="T66" fmla="*/ 69 w 353"/>
                  <a:gd name="T67" fmla="*/ 294 h 312"/>
                  <a:gd name="T68" fmla="*/ 69 w 353"/>
                  <a:gd name="T69" fmla="*/ 312 h 312"/>
                  <a:gd name="T70" fmla="*/ 91 w 353"/>
                  <a:gd name="T71" fmla="*/ 296 h 312"/>
                  <a:gd name="T72" fmla="*/ 101 w 353"/>
                  <a:gd name="T73" fmla="*/ 279 h 312"/>
                  <a:gd name="T74" fmla="*/ 106 w 353"/>
                  <a:gd name="T75" fmla="*/ 268 h 312"/>
                  <a:gd name="T76" fmla="*/ 117 w 353"/>
                  <a:gd name="T77" fmla="*/ 259 h 312"/>
                  <a:gd name="T78" fmla="*/ 125 w 353"/>
                  <a:gd name="T79" fmla="*/ 249 h 312"/>
                  <a:gd name="T80" fmla="*/ 135 w 353"/>
                  <a:gd name="T81" fmla="*/ 236 h 312"/>
                  <a:gd name="T82" fmla="*/ 153 w 353"/>
                  <a:gd name="T83" fmla="*/ 237 h 312"/>
                  <a:gd name="T84" fmla="*/ 163 w 353"/>
                  <a:gd name="T85" fmla="*/ 237 h 312"/>
                  <a:gd name="T86" fmla="*/ 176 w 353"/>
                  <a:gd name="T87" fmla="*/ 234 h 312"/>
                  <a:gd name="T88" fmla="*/ 187 w 353"/>
                  <a:gd name="T89" fmla="*/ 231 h 312"/>
                  <a:gd name="T90" fmla="*/ 197 w 353"/>
                  <a:gd name="T91" fmla="*/ 233 h 312"/>
                  <a:gd name="T92" fmla="*/ 194 w 353"/>
                  <a:gd name="T93" fmla="*/ 246 h 312"/>
                  <a:gd name="T94" fmla="*/ 212 w 353"/>
                  <a:gd name="T95" fmla="*/ 236 h 312"/>
                  <a:gd name="T96" fmla="*/ 224 w 353"/>
                  <a:gd name="T97" fmla="*/ 238 h 312"/>
                  <a:gd name="T98" fmla="*/ 244 w 353"/>
                  <a:gd name="T99" fmla="*/ 250 h 312"/>
                  <a:gd name="T100" fmla="*/ 262 w 353"/>
                  <a:gd name="T101" fmla="*/ 246 h 312"/>
                  <a:gd name="T102" fmla="*/ 282 w 353"/>
                  <a:gd name="T103" fmla="*/ 263 h 312"/>
                  <a:gd name="T104" fmla="*/ 300 w 353"/>
                  <a:gd name="T105" fmla="*/ 248 h 312"/>
                  <a:gd name="T106" fmla="*/ 314 w 353"/>
                  <a:gd name="T107" fmla="*/ 224 h 312"/>
                  <a:gd name="T108" fmla="*/ 322 w 353"/>
                  <a:gd name="T109" fmla="*/ 207 h 312"/>
                  <a:gd name="T110" fmla="*/ 334 w 353"/>
                  <a:gd name="T111" fmla="*/ 197 h 312"/>
                  <a:gd name="T112" fmla="*/ 336 w 353"/>
                  <a:gd name="T113" fmla="*/ 176 h 312"/>
                  <a:gd name="T114" fmla="*/ 346 w 353"/>
                  <a:gd name="T115" fmla="*/ 160 h 312"/>
                  <a:gd name="T116" fmla="*/ 348 w 353"/>
                  <a:gd name="T117" fmla="*/ 113 h 312"/>
                  <a:gd name="T118" fmla="*/ 347 w 353"/>
                  <a:gd name="T119" fmla="*/ 8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3" h="312">
                    <a:moveTo>
                      <a:pt x="347" y="82"/>
                    </a:moveTo>
                    <a:lnTo>
                      <a:pt x="347" y="82"/>
                    </a:lnTo>
                    <a:lnTo>
                      <a:pt x="347" y="78"/>
                    </a:lnTo>
                    <a:lnTo>
                      <a:pt x="345" y="75"/>
                    </a:lnTo>
                    <a:lnTo>
                      <a:pt x="343" y="73"/>
                    </a:lnTo>
                    <a:lnTo>
                      <a:pt x="342" y="70"/>
                    </a:lnTo>
                    <a:lnTo>
                      <a:pt x="342" y="70"/>
                    </a:lnTo>
                    <a:lnTo>
                      <a:pt x="341" y="59"/>
                    </a:lnTo>
                    <a:lnTo>
                      <a:pt x="341" y="54"/>
                    </a:lnTo>
                    <a:lnTo>
                      <a:pt x="341" y="50"/>
                    </a:lnTo>
                    <a:lnTo>
                      <a:pt x="341" y="50"/>
                    </a:lnTo>
                    <a:lnTo>
                      <a:pt x="339" y="46"/>
                    </a:lnTo>
                    <a:lnTo>
                      <a:pt x="337" y="43"/>
                    </a:lnTo>
                    <a:lnTo>
                      <a:pt x="335" y="40"/>
                    </a:lnTo>
                    <a:lnTo>
                      <a:pt x="334" y="38"/>
                    </a:lnTo>
                    <a:lnTo>
                      <a:pt x="334" y="38"/>
                    </a:lnTo>
                    <a:lnTo>
                      <a:pt x="335" y="34"/>
                    </a:lnTo>
                    <a:lnTo>
                      <a:pt x="336" y="30"/>
                    </a:lnTo>
                    <a:lnTo>
                      <a:pt x="337" y="27"/>
                    </a:lnTo>
                    <a:lnTo>
                      <a:pt x="336" y="23"/>
                    </a:lnTo>
                    <a:lnTo>
                      <a:pt x="336" y="23"/>
                    </a:lnTo>
                    <a:lnTo>
                      <a:pt x="334" y="21"/>
                    </a:lnTo>
                    <a:lnTo>
                      <a:pt x="330" y="20"/>
                    </a:lnTo>
                    <a:lnTo>
                      <a:pt x="327" y="19"/>
                    </a:lnTo>
                    <a:lnTo>
                      <a:pt x="323" y="17"/>
                    </a:lnTo>
                    <a:lnTo>
                      <a:pt x="323" y="17"/>
                    </a:lnTo>
                    <a:lnTo>
                      <a:pt x="320" y="15"/>
                    </a:lnTo>
                    <a:lnTo>
                      <a:pt x="315" y="10"/>
                    </a:lnTo>
                    <a:lnTo>
                      <a:pt x="306" y="0"/>
                    </a:lnTo>
                    <a:lnTo>
                      <a:pt x="306" y="0"/>
                    </a:lnTo>
                    <a:lnTo>
                      <a:pt x="304" y="1"/>
                    </a:lnTo>
                    <a:lnTo>
                      <a:pt x="304" y="1"/>
                    </a:lnTo>
                    <a:lnTo>
                      <a:pt x="298" y="4"/>
                    </a:lnTo>
                    <a:lnTo>
                      <a:pt x="293" y="5"/>
                    </a:lnTo>
                    <a:lnTo>
                      <a:pt x="293" y="5"/>
                    </a:lnTo>
                    <a:lnTo>
                      <a:pt x="290" y="6"/>
                    </a:lnTo>
                    <a:lnTo>
                      <a:pt x="284" y="9"/>
                    </a:lnTo>
                    <a:lnTo>
                      <a:pt x="284" y="9"/>
                    </a:lnTo>
                    <a:lnTo>
                      <a:pt x="283" y="10"/>
                    </a:lnTo>
                    <a:lnTo>
                      <a:pt x="281" y="10"/>
                    </a:lnTo>
                    <a:lnTo>
                      <a:pt x="279" y="10"/>
                    </a:lnTo>
                    <a:lnTo>
                      <a:pt x="276" y="10"/>
                    </a:lnTo>
                    <a:lnTo>
                      <a:pt x="276" y="10"/>
                    </a:lnTo>
                    <a:lnTo>
                      <a:pt x="267" y="12"/>
                    </a:lnTo>
                    <a:lnTo>
                      <a:pt x="262" y="12"/>
                    </a:lnTo>
                    <a:lnTo>
                      <a:pt x="259" y="13"/>
                    </a:lnTo>
                    <a:lnTo>
                      <a:pt x="259" y="13"/>
                    </a:lnTo>
                    <a:lnTo>
                      <a:pt x="252" y="16"/>
                    </a:lnTo>
                    <a:lnTo>
                      <a:pt x="244" y="20"/>
                    </a:lnTo>
                    <a:lnTo>
                      <a:pt x="244" y="20"/>
                    </a:lnTo>
                    <a:lnTo>
                      <a:pt x="239" y="22"/>
                    </a:lnTo>
                    <a:lnTo>
                      <a:pt x="237" y="23"/>
                    </a:lnTo>
                    <a:lnTo>
                      <a:pt x="236" y="23"/>
                    </a:lnTo>
                    <a:lnTo>
                      <a:pt x="236" y="23"/>
                    </a:lnTo>
                    <a:lnTo>
                      <a:pt x="232" y="30"/>
                    </a:lnTo>
                    <a:lnTo>
                      <a:pt x="232" y="30"/>
                    </a:lnTo>
                    <a:lnTo>
                      <a:pt x="229" y="34"/>
                    </a:lnTo>
                    <a:lnTo>
                      <a:pt x="228" y="39"/>
                    </a:lnTo>
                    <a:lnTo>
                      <a:pt x="228" y="39"/>
                    </a:lnTo>
                    <a:lnTo>
                      <a:pt x="228" y="40"/>
                    </a:lnTo>
                    <a:lnTo>
                      <a:pt x="228" y="41"/>
                    </a:lnTo>
                    <a:lnTo>
                      <a:pt x="231" y="43"/>
                    </a:lnTo>
                    <a:lnTo>
                      <a:pt x="231" y="43"/>
                    </a:lnTo>
                    <a:lnTo>
                      <a:pt x="231" y="45"/>
                    </a:lnTo>
                    <a:lnTo>
                      <a:pt x="231" y="47"/>
                    </a:lnTo>
                    <a:lnTo>
                      <a:pt x="230" y="53"/>
                    </a:lnTo>
                    <a:lnTo>
                      <a:pt x="230" y="53"/>
                    </a:lnTo>
                    <a:lnTo>
                      <a:pt x="229" y="55"/>
                    </a:lnTo>
                    <a:lnTo>
                      <a:pt x="228" y="58"/>
                    </a:lnTo>
                    <a:lnTo>
                      <a:pt x="225" y="62"/>
                    </a:lnTo>
                    <a:lnTo>
                      <a:pt x="225" y="62"/>
                    </a:lnTo>
                    <a:lnTo>
                      <a:pt x="223" y="67"/>
                    </a:lnTo>
                    <a:lnTo>
                      <a:pt x="221" y="72"/>
                    </a:lnTo>
                    <a:lnTo>
                      <a:pt x="221" y="72"/>
                    </a:lnTo>
                    <a:lnTo>
                      <a:pt x="220" y="75"/>
                    </a:lnTo>
                    <a:lnTo>
                      <a:pt x="220" y="77"/>
                    </a:lnTo>
                    <a:lnTo>
                      <a:pt x="220" y="78"/>
                    </a:lnTo>
                    <a:lnTo>
                      <a:pt x="219" y="80"/>
                    </a:lnTo>
                    <a:lnTo>
                      <a:pt x="219" y="80"/>
                    </a:lnTo>
                    <a:lnTo>
                      <a:pt x="213" y="84"/>
                    </a:lnTo>
                    <a:lnTo>
                      <a:pt x="207" y="87"/>
                    </a:lnTo>
                    <a:lnTo>
                      <a:pt x="207" y="87"/>
                    </a:lnTo>
                    <a:lnTo>
                      <a:pt x="206" y="88"/>
                    </a:lnTo>
                    <a:lnTo>
                      <a:pt x="206" y="90"/>
                    </a:lnTo>
                    <a:lnTo>
                      <a:pt x="205" y="92"/>
                    </a:lnTo>
                    <a:lnTo>
                      <a:pt x="202" y="95"/>
                    </a:lnTo>
                    <a:lnTo>
                      <a:pt x="202" y="95"/>
                    </a:lnTo>
                    <a:lnTo>
                      <a:pt x="200" y="97"/>
                    </a:lnTo>
                    <a:lnTo>
                      <a:pt x="196" y="99"/>
                    </a:lnTo>
                    <a:lnTo>
                      <a:pt x="187" y="99"/>
                    </a:lnTo>
                    <a:lnTo>
                      <a:pt x="180" y="97"/>
                    </a:lnTo>
                    <a:lnTo>
                      <a:pt x="174" y="96"/>
                    </a:lnTo>
                    <a:lnTo>
                      <a:pt x="174" y="96"/>
                    </a:lnTo>
                    <a:lnTo>
                      <a:pt x="166" y="96"/>
                    </a:lnTo>
                    <a:lnTo>
                      <a:pt x="159" y="97"/>
                    </a:lnTo>
                    <a:lnTo>
                      <a:pt x="159" y="97"/>
                    </a:lnTo>
                    <a:lnTo>
                      <a:pt x="146" y="95"/>
                    </a:lnTo>
                    <a:lnTo>
                      <a:pt x="138" y="94"/>
                    </a:lnTo>
                    <a:lnTo>
                      <a:pt x="133" y="92"/>
                    </a:lnTo>
                    <a:lnTo>
                      <a:pt x="133" y="92"/>
                    </a:lnTo>
                    <a:lnTo>
                      <a:pt x="122" y="88"/>
                    </a:lnTo>
                    <a:lnTo>
                      <a:pt x="122" y="88"/>
                    </a:lnTo>
                    <a:lnTo>
                      <a:pt x="116" y="87"/>
                    </a:lnTo>
                    <a:lnTo>
                      <a:pt x="112" y="86"/>
                    </a:lnTo>
                    <a:lnTo>
                      <a:pt x="109" y="85"/>
                    </a:lnTo>
                    <a:lnTo>
                      <a:pt x="109" y="85"/>
                    </a:lnTo>
                    <a:lnTo>
                      <a:pt x="106" y="82"/>
                    </a:lnTo>
                    <a:lnTo>
                      <a:pt x="104" y="80"/>
                    </a:lnTo>
                    <a:lnTo>
                      <a:pt x="102" y="78"/>
                    </a:lnTo>
                    <a:lnTo>
                      <a:pt x="102" y="78"/>
                    </a:lnTo>
                    <a:lnTo>
                      <a:pt x="101" y="76"/>
                    </a:lnTo>
                    <a:lnTo>
                      <a:pt x="100" y="75"/>
                    </a:lnTo>
                    <a:lnTo>
                      <a:pt x="99" y="75"/>
                    </a:lnTo>
                    <a:lnTo>
                      <a:pt x="98" y="74"/>
                    </a:lnTo>
                    <a:lnTo>
                      <a:pt x="98" y="74"/>
                    </a:lnTo>
                    <a:lnTo>
                      <a:pt x="95" y="72"/>
                    </a:lnTo>
                    <a:lnTo>
                      <a:pt x="92" y="71"/>
                    </a:lnTo>
                    <a:lnTo>
                      <a:pt x="92" y="71"/>
                    </a:lnTo>
                    <a:lnTo>
                      <a:pt x="89" y="69"/>
                    </a:lnTo>
                    <a:lnTo>
                      <a:pt x="85" y="64"/>
                    </a:lnTo>
                    <a:lnTo>
                      <a:pt x="85" y="64"/>
                    </a:lnTo>
                    <a:lnTo>
                      <a:pt x="83" y="62"/>
                    </a:lnTo>
                    <a:lnTo>
                      <a:pt x="80" y="60"/>
                    </a:lnTo>
                    <a:lnTo>
                      <a:pt x="80" y="60"/>
                    </a:lnTo>
                    <a:lnTo>
                      <a:pt x="79" y="58"/>
                    </a:lnTo>
                    <a:lnTo>
                      <a:pt x="78" y="56"/>
                    </a:lnTo>
                    <a:lnTo>
                      <a:pt x="77" y="52"/>
                    </a:lnTo>
                    <a:lnTo>
                      <a:pt x="77" y="52"/>
                    </a:lnTo>
                    <a:lnTo>
                      <a:pt x="76" y="51"/>
                    </a:lnTo>
                    <a:lnTo>
                      <a:pt x="75" y="49"/>
                    </a:lnTo>
                    <a:lnTo>
                      <a:pt x="75" y="49"/>
                    </a:lnTo>
                    <a:lnTo>
                      <a:pt x="76" y="47"/>
                    </a:lnTo>
                    <a:lnTo>
                      <a:pt x="78" y="46"/>
                    </a:lnTo>
                    <a:lnTo>
                      <a:pt x="83" y="42"/>
                    </a:lnTo>
                    <a:lnTo>
                      <a:pt x="83" y="42"/>
                    </a:lnTo>
                    <a:lnTo>
                      <a:pt x="85" y="40"/>
                    </a:lnTo>
                    <a:lnTo>
                      <a:pt x="87" y="37"/>
                    </a:lnTo>
                    <a:lnTo>
                      <a:pt x="91" y="31"/>
                    </a:lnTo>
                    <a:lnTo>
                      <a:pt x="91" y="31"/>
                    </a:lnTo>
                    <a:lnTo>
                      <a:pt x="92" y="29"/>
                    </a:lnTo>
                    <a:lnTo>
                      <a:pt x="93" y="25"/>
                    </a:lnTo>
                    <a:lnTo>
                      <a:pt x="93" y="18"/>
                    </a:lnTo>
                    <a:lnTo>
                      <a:pt x="93" y="18"/>
                    </a:lnTo>
                    <a:lnTo>
                      <a:pt x="97" y="14"/>
                    </a:lnTo>
                    <a:lnTo>
                      <a:pt x="102" y="9"/>
                    </a:lnTo>
                    <a:lnTo>
                      <a:pt x="102" y="9"/>
                    </a:lnTo>
                    <a:lnTo>
                      <a:pt x="102" y="9"/>
                    </a:lnTo>
                    <a:lnTo>
                      <a:pt x="98" y="9"/>
                    </a:lnTo>
                    <a:lnTo>
                      <a:pt x="95" y="7"/>
                    </a:lnTo>
                    <a:lnTo>
                      <a:pt x="95" y="7"/>
                    </a:lnTo>
                    <a:lnTo>
                      <a:pt x="92" y="7"/>
                    </a:lnTo>
                    <a:lnTo>
                      <a:pt x="90" y="7"/>
                    </a:lnTo>
                    <a:lnTo>
                      <a:pt x="88" y="8"/>
                    </a:lnTo>
                    <a:lnTo>
                      <a:pt x="85" y="9"/>
                    </a:lnTo>
                    <a:lnTo>
                      <a:pt x="85" y="9"/>
                    </a:lnTo>
                    <a:lnTo>
                      <a:pt x="81" y="8"/>
                    </a:lnTo>
                    <a:lnTo>
                      <a:pt x="78" y="8"/>
                    </a:lnTo>
                    <a:lnTo>
                      <a:pt x="76" y="10"/>
                    </a:lnTo>
                    <a:lnTo>
                      <a:pt x="76" y="10"/>
                    </a:lnTo>
                    <a:lnTo>
                      <a:pt x="73" y="15"/>
                    </a:lnTo>
                    <a:lnTo>
                      <a:pt x="72" y="16"/>
                    </a:lnTo>
                    <a:lnTo>
                      <a:pt x="71" y="16"/>
                    </a:lnTo>
                    <a:lnTo>
                      <a:pt x="71" y="16"/>
                    </a:lnTo>
                    <a:lnTo>
                      <a:pt x="66" y="13"/>
                    </a:lnTo>
                    <a:lnTo>
                      <a:pt x="61" y="12"/>
                    </a:lnTo>
                    <a:lnTo>
                      <a:pt x="60" y="12"/>
                    </a:lnTo>
                    <a:lnTo>
                      <a:pt x="59" y="12"/>
                    </a:lnTo>
                    <a:lnTo>
                      <a:pt x="59" y="12"/>
                    </a:lnTo>
                    <a:lnTo>
                      <a:pt x="55" y="18"/>
                    </a:lnTo>
                    <a:lnTo>
                      <a:pt x="53" y="21"/>
                    </a:lnTo>
                    <a:lnTo>
                      <a:pt x="50" y="23"/>
                    </a:lnTo>
                    <a:lnTo>
                      <a:pt x="50" y="23"/>
                    </a:lnTo>
                    <a:lnTo>
                      <a:pt x="47" y="24"/>
                    </a:lnTo>
                    <a:lnTo>
                      <a:pt x="44" y="26"/>
                    </a:lnTo>
                    <a:lnTo>
                      <a:pt x="41" y="29"/>
                    </a:lnTo>
                    <a:lnTo>
                      <a:pt x="40" y="31"/>
                    </a:lnTo>
                    <a:lnTo>
                      <a:pt x="39" y="34"/>
                    </a:lnTo>
                    <a:lnTo>
                      <a:pt x="39" y="34"/>
                    </a:lnTo>
                    <a:lnTo>
                      <a:pt x="39" y="39"/>
                    </a:lnTo>
                    <a:lnTo>
                      <a:pt x="40" y="42"/>
                    </a:lnTo>
                    <a:lnTo>
                      <a:pt x="41" y="45"/>
                    </a:lnTo>
                    <a:lnTo>
                      <a:pt x="40" y="47"/>
                    </a:lnTo>
                    <a:lnTo>
                      <a:pt x="40" y="47"/>
                    </a:lnTo>
                    <a:lnTo>
                      <a:pt x="36" y="52"/>
                    </a:lnTo>
                    <a:lnTo>
                      <a:pt x="32" y="58"/>
                    </a:lnTo>
                    <a:lnTo>
                      <a:pt x="32" y="58"/>
                    </a:lnTo>
                    <a:lnTo>
                      <a:pt x="32" y="60"/>
                    </a:lnTo>
                    <a:lnTo>
                      <a:pt x="32" y="63"/>
                    </a:lnTo>
                    <a:lnTo>
                      <a:pt x="31" y="65"/>
                    </a:lnTo>
                    <a:lnTo>
                      <a:pt x="31" y="69"/>
                    </a:lnTo>
                    <a:lnTo>
                      <a:pt x="31" y="69"/>
                    </a:lnTo>
                    <a:lnTo>
                      <a:pt x="29" y="75"/>
                    </a:lnTo>
                    <a:lnTo>
                      <a:pt x="28" y="82"/>
                    </a:lnTo>
                    <a:lnTo>
                      <a:pt x="28" y="82"/>
                    </a:lnTo>
                    <a:lnTo>
                      <a:pt x="28" y="86"/>
                    </a:lnTo>
                    <a:lnTo>
                      <a:pt x="29" y="89"/>
                    </a:lnTo>
                    <a:lnTo>
                      <a:pt x="29" y="89"/>
                    </a:lnTo>
                    <a:lnTo>
                      <a:pt x="29" y="92"/>
                    </a:lnTo>
                    <a:lnTo>
                      <a:pt x="26" y="96"/>
                    </a:lnTo>
                    <a:lnTo>
                      <a:pt x="26" y="96"/>
                    </a:lnTo>
                    <a:lnTo>
                      <a:pt x="20" y="108"/>
                    </a:lnTo>
                    <a:lnTo>
                      <a:pt x="20" y="108"/>
                    </a:lnTo>
                    <a:lnTo>
                      <a:pt x="18" y="111"/>
                    </a:lnTo>
                    <a:lnTo>
                      <a:pt x="15" y="112"/>
                    </a:lnTo>
                    <a:lnTo>
                      <a:pt x="15" y="112"/>
                    </a:lnTo>
                    <a:lnTo>
                      <a:pt x="10" y="114"/>
                    </a:lnTo>
                    <a:lnTo>
                      <a:pt x="9" y="115"/>
                    </a:lnTo>
                    <a:lnTo>
                      <a:pt x="9" y="116"/>
                    </a:lnTo>
                    <a:lnTo>
                      <a:pt x="9" y="116"/>
                    </a:lnTo>
                    <a:lnTo>
                      <a:pt x="14" y="121"/>
                    </a:lnTo>
                    <a:lnTo>
                      <a:pt x="16" y="123"/>
                    </a:lnTo>
                    <a:lnTo>
                      <a:pt x="17" y="124"/>
                    </a:lnTo>
                    <a:lnTo>
                      <a:pt x="17" y="125"/>
                    </a:lnTo>
                    <a:lnTo>
                      <a:pt x="17" y="125"/>
                    </a:lnTo>
                    <a:lnTo>
                      <a:pt x="15" y="129"/>
                    </a:lnTo>
                    <a:lnTo>
                      <a:pt x="15" y="131"/>
                    </a:lnTo>
                    <a:lnTo>
                      <a:pt x="17" y="131"/>
                    </a:lnTo>
                    <a:lnTo>
                      <a:pt x="17" y="131"/>
                    </a:lnTo>
                    <a:lnTo>
                      <a:pt x="18" y="133"/>
                    </a:lnTo>
                    <a:lnTo>
                      <a:pt x="19" y="135"/>
                    </a:lnTo>
                    <a:lnTo>
                      <a:pt x="19" y="138"/>
                    </a:lnTo>
                    <a:lnTo>
                      <a:pt x="18" y="141"/>
                    </a:lnTo>
                    <a:lnTo>
                      <a:pt x="18" y="141"/>
                    </a:lnTo>
                    <a:lnTo>
                      <a:pt x="11" y="152"/>
                    </a:lnTo>
                    <a:lnTo>
                      <a:pt x="11" y="152"/>
                    </a:lnTo>
                    <a:lnTo>
                      <a:pt x="8" y="155"/>
                    </a:lnTo>
                    <a:lnTo>
                      <a:pt x="7" y="158"/>
                    </a:lnTo>
                    <a:lnTo>
                      <a:pt x="6" y="161"/>
                    </a:lnTo>
                    <a:lnTo>
                      <a:pt x="6" y="161"/>
                    </a:lnTo>
                    <a:lnTo>
                      <a:pt x="7" y="167"/>
                    </a:lnTo>
                    <a:lnTo>
                      <a:pt x="8" y="173"/>
                    </a:lnTo>
                    <a:lnTo>
                      <a:pt x="10" y="181"/>
                    </a:lnTo>
                    <a:lnTo>
                      <a:pt x="10" y="181"/>
                    </a:lnTo>
                    <a:lnTo>
                      <a:pt x="11" y="182"/>
                    </a:lnTo>
                    <a:lnTo>
                      <a:pt x="12" y="182"/>
                    </a:lnTo>
                    <a:lnTo>
                      <a:pt x="13" y="182"/>
                    </a:lnTo>
                    <a:lnTo>
                      <a:pt x="15" y="184"/>
                    </a:lnTo>
                    <a:lnTo>
                      <a:pt x="15" y="184"/>
                    </a:lnTo>
                    <a:lnTo>
                      <a:pt x="16" y="188"/>
                    </a:lnTo>
                    <a:lnTo>
                      <a:pt x="17" y="191"/>
                    </a:lnTo>
                    <a:lnTo>
                      <a:pt x="15" y="198"/>
                    </a:lnTo>
                    <a:lnTo>
                      <a:pt x="15" y="198"/>
                    </a:lnTo>
                    <a:lnTo>
                      <a:pt x="11" y="204"/>
                    </a:lnTo>
                    <a:lnTo>
                      <a:pt x="9" y="208"/>
                    </a:lnTo>
                    <a:lnTo>
                      <a:pt x="9" y="210"/>
                    </a:lnTo>
                    <a:lnTo>
                      <a:pt x="9" y="212"/>
                    </a:lnTo>
                    <a:lnTo>
                      <a:pt x="9" y="212"/>
                    </a:lnTo>
                    <a:lnTo>
                      <a:pt x="11" y="218"/>
                    </a:lnTo>
                    <a:lnTo>
                      <a:pt x="11" y="221"/>
                    </a:lnTo>
                    <a:lnTo>
                      <a:pt x="11" y="224"/>
                    </a:lnTo>
                    <a:lnTo>
                      <a:pt x="11" y="224"/>
                    </a:lnTo>
                    <a:lnTo>
                      <a:pt x="10" y="228"/>
                    </a:lnTo>
                    <a:lnTo>
                      <a:pt x="10" y="230"/>
                    </a:lnTo>
                    <a:lnTo>
                      <a:pt x="10" y="232"/>
                    </a:lnTo>
                    <a:lnTo>
                      <a:pt x="9" y="235"/>
                    </a:lnTo>
                    <a:lnTo>
                      <a:pt x="9" y="235"/>
                    </a:lnTo>
                    <a:lnTo>
                      <a:pt x="8" y="239"/>
                    </a:lnTo>
                    <a:lnTo>
                      <a:pt x="7" y="240"/>
                    </a:lnTo>
                    <a:lnTo>
                      <a:pt x="6" y="242"/>
                    </a:lnTo>
                    <a:lnTo>
                      <a:pt x="6" y="242"/>
                    </a:lnTo>
                    <a:lnTo>
                      <a:pt x="1" y="244"/>
                    </a:lnTo>
                    <a:lnTo>
                      <a:pt x="0" y="246"/>
                    </a:lnTo>
                    <a:lnTo>
                      <a:pt x="1" y="248"/>
                    </a:lnTo>
                    <a:lnTo>
                      <a:pt x="1" y="248"/>
                    </a:lnTo>
                    <a:lnTo>
                      <a:pt x="3" y="250"/>
                    </a:lnTo>
                    <a:lnTo>
                      <a:pt x="6" y="252"/>
                    </a:lnTo>
                    <a:lnTo>
                      <a:pt x="8" y="253"/>
                    </a:lnTo>
                    <a:lnTo>
                      <a:pt x="9" y="256"/>
                    </a:lnTo>
                    <a:lnTo>
                      <a:pt x="9" y="256"/>
                    </a:lnTo>
                    <a:lnTo>
                      <a:pt x="11" y="266"/>
                    </a:lnTo>
                    <a:lnTo>
                      <a:pt x="13" y="273"/>
                    </a:lnTo>
                    <a:lnTo>
                      <a:pt x="13" y="273"/>
                    </a:lnTo>
                    <a:lnTo>
                      <a:pt x="14" y="274"/>
                    </a:lnTo>
                    <a:lnTo>
                      <a:pt x="13" y="276"/>
                    </a:lnTo>
                    <a:lnTo>
                      <a:pt x="10" y="278"/>
                    </a:lnTo>
                    <a:lnTo>
                      <a:pt x="10" y="278"/>
                    </a:lnTo>
                    <a:lnTo>
                      <a:pt x="8" y="279"/>
                    </a:lnTo>
                    <a:lnTo>
                      <a:pt x="6" y="282"/>
                    </a:lnTo>
                    <a:lnTo>
                      <a:pt x="4" y="285"/>
                    </a:lnTo>
                    <a:lnTo>
                      <a:pt x="4" y="289"/>
                    </a:lnTo>
                    <a:lnTo>
                      <a:pt x="4" y="289"/>
                    </a:lnTo>
                    <a:lnTo>
                      <a:pt x="5" y="296"/>
                    </a:lnTo>
                    <a:lnTo>
                      <a:pt x="8" y="303"/>
                    </a:lnTo>
                    <a:lnTo>
                      <a:pt x="8" y="303"/>
                    </a:lnTo>
                    <a:lnTo>
                      <a:pt x="9" y="301"/>
                    </a:lnTo>
                    <a:lnTo>
                      <a:pt x="10" y="299"/>
                    </a:lnTo>
                    <a:lnTo>
                      <a:pt x="11" y="300"/>
                    </a:lnTo>
                    <a:lnTo>
                      <a:pt x="11" y="300"/>
                    </a:lnTo>
                    <a:lnTo>
                      <a:pt x="13" y="301"/>
                    </a:lnTo>
                    <a:lnTo>
                      <a:pt x="15" y="301"/>
                    </a:lnTo>
                    <a:lnTo>
                      <a:pt x="17" y="300"/>
                    </a:lnTo>
                    <a:lnTo>
                      <a:pt x="20" y="298"/>
                    </a:lnTo>
                    <a:lnTo>
                      <a:pt x="20" y="298"/>
                    </a:lnTo>
                    <a:lnTo>
                      <a:pt x="23" y="293"/>
                    </a:lnTo>
                    <a:lnTo>
                      <a:pt x="24" y="287"/>
                    </a:lnTo>
                    <a:lnTo>
                      <a:pt x="24" y="287"/>
                    </a:lnTo>
                    <a:lnTo>
                      <a:pt x="25" y="283"/>
                    </a:lnTo>
                    <a:lnTo>
                      <a:pt x="26" y="279"/>
                    </a:lnTo>
                    <a:lnTo>
                      <a:pt x="26" y="279"/>
                    </a:lnTo>
                    <a:lnTo>
                      <a:pt x="27" y="279"/>
                    </a:lnTo>
                    <a:lnTo>
                      <a:pt x="27" y="279"/>
                    </a:lnTo>
                    <a:lnTo>
                      <a:pt x="28" y="279"/>
                    </a:lnTo>
                    <a:lnTo>
                      <a:pt x="31" y="279"/>
                    </a:lnTo>
                    <a:lnTo>
                      <a:pt x="31" y="279"/>
                    </a:lnTo>
                    <a:lnTo>
                      <a:pt x="33" y="278"/>
                    </a:lnTo>
                    <a:lnTo>
                      <a:pt x="35" y="277"/>
                    </a:lnTo>
                    <a:lnTo>
                      <a:pt x="36" y="274"/>
                    </a:lnTo>
                    <a:lnTo>
                      <a:pt x="36" y="274"/>
                    </a:lnTo>
                    <a:lnTo>
                      <a:pt x="37" y="272"/>
                    </a:lnTo>
                    <a:lnTo>
                      <a:pt x="38" y="272"/>
                    </a:lnTo>
                    <a:lnTo>
                      <a:pt x="38" y="272"/>
                    </a:lnTo>
                    <a:lnTo>
                      <a:pt x="39" y="275"/>
                    </a:lnTo>
                    <a:lnTo>
                      <a:pt x="39" y="278"/>
                    </a:lnTo>
                    <a:lnTo>
                      <a:pt x="39" y="278"/>
                    </a:lnTo>
                    <a:lnTo>
                      <a:pt x="39" y="280"/>
                    </a:lnTo>
                    <a:lnTo>
                      <a:pt x="40" y="281"/>
                    </a:lnTo>
                    <a:lnTo>
                      <a:pt x="40" y="281"/>
                    </a:lnTo>
                    <a:lnTo>
                      <a:pt x="43" y="280"/>
                    </a:lnTo>
                    <a:lnTo>
                      <a:pt x="47" y="278"/>
                    </a:lnTo>
                    <a:lnTo>
                      <a:pt x="47" y="278"/>
                    </a:lnTo>
                    <a:lnTo>
                      <a:pt x="49" y="276"/>
                    </a:lnTo>
                    <a:lnTo>
                      <a:pt x="50" y="275"/>
                    </a:lnTo>
                    <a:lnTo>
                      <a:pt x="51" y="276"/>
                    </a:lnTo>
                    <a:lnTo>
                      <a:pt x="51" y="276"/>
                    </a:lnTo>
                    <a:lnTo>
                      <a:pt x="55" y="278"/>
                    </a:lnTo>
                    <a:lnTo>
                      <a:pt x="57" y="279"/>
                    </a:lnTo>
                    <a:lnTo>
                      <a:pt x="59" y="279"/>
                    </a:lnTo>
                    <a:lnTo>
                      <a:pt x="59" y="279"/>
                    </a:lnTo>
                    <a:lnTo>
                      <a:pt x="61" y="279"/>
                    </a:lnTo>
                    <a:lnTo>
                      <a:pt x="63" y="280"/>
                    </a:lnTo>
                    <a:lnTo>
                      <a:pt x="65" y="281"/>
                    </a:lnTo>
                    <a:lnTo>
                      <a:pt x="65" y="282"/>
                    </a:lnTo>
                    <a:lnTo>
                      <a:pt x="65" y="282"/>
                    </a:lnTo>
                    <a:lnTo>
                      <a:pt x="64" y="284"/>
                    </a:lnTo>
                    <a:lnTo>
                      <a:pt x="63" y="285"/>
                    </a:lnTo>
                    <a:lnTo>
                      <a:pt x="64" y="285"/>
                    </a:lnTo>
                    <a:lnTo>
                      <a:pt x="64" y="285"/>
                    </a:lnTo>
                    <a:lnTo>
                      <a:pt x="67" y="290"/>
                    </a:lnTo>
                    <a:lnTo>
                      <a:pt x="68" y="292"/>
                    </a:lnTo>
                    <a:lnTo>
                      <a:pt x="69" y="294"/>
                    </a:lnTo>
                    <a:lnTo>
                      <a:pt x="69" y="294"/>
                    </a:lnTo>
                    <a:lnTo>
                      <a:pt x="69" y="296"/>
                    </a:lnTo>
                    <a:lnTo>
                      <a:pt x="69" y="299"/>
                    </a:lnTo>
                    <a:lnTo>
                      <a:pt x="69" y="299"/>
                    </a:lnTo>
                    <a:lnTo>
                      <a:pt x="68" y="307"/>
                    </a:lnTo>
                    <a:lnTo>
                      <a:pt x="68" y="307"/>
                    </a:lnTo>
                    <a:lnTo>
                      <a:pt x="68" y="310"/>
                    </a:lnTo>
                    <a:lnTo>
                      <a:pt x="69" y="312"/>
                    </a:lnTo>
                    <a:lnTo>
                      <a:pt x="69" y="312"/>
                    </a:lnTo>
                    <a:lnTo>
                      <a:pt x="69" y="312"/>
                    </a:lnTo>
                    <a:lnTo>
                      <a:pt x="72" y="312"/>
                    </a:lnTo>
                    <a:lnTo>
                      <a:pt x="76" y="310"/>
                    </a:lnTo>
                    <a:lnTo>
                      <a:pt x="76" y="310"/>
                    </a:lnTo>
                    <a:lnTo>
                      <a:pt x="80" y="308"/>
                    </a:lnTo>
                    <a:lnTo>
                      <a:pt x="82" y="308"/>
                    </a:lnTo>
                    <a:lnTo>
                      <a:pt x="82" y="308"/>
                    </a:lnTo>
                    <a:lnTo>
                      <a:pt x="87" y="298"/>
                    </a:lnTo>
                    <a:lnTo>
                      <a:pt x="87" y="298"/>
                    </a:lnTo>
                    <a:lnTo>
                      <a:pt x="89" y="297"/>
                    </a:lnTo>
                    <a:lnTo>
                      <a:pt x="91" y="296"/>
                    </a:lnTo>
                    <a:lnTo>
                      <a:pt x="96" y="295"/>
                    </a:lnTo>
                    <a:lnTo>
                      <a:pt x="96" y="295"/>
                    </a:lnTo>
                    <a:lnTo>
                      <a:pt x="98" y="291"/>
                    </a:lnTo>
                    <a:lnTo>
                      <a:pt x="101" y="285"/>
                    </a:lnTo>
                    <a:lnTo>
                      <a:pt x="101" y="285"/>
                    </a:lnTo>
                    <a:lnTo>
                      <a:pt x="103" y="283"/>
                    </a:lnTo>
                    <a:lnTo>
                      <a:pt x="104" y="282"/>
                    </a:lnTo>
                    <a:lnTo>
                      <a:pt x="103" y="281"/>
                    </a:lnTo>
                    <a:lnTo>
                      <a:pt x="103" y="281"/>
                    </a:lnTo>
                    <a:lnTo>
                      <a:pt x="101" y="279"/>
                    </a:lnTo>
                    <a:lnTo>
                      <a:pt x="100" y="279"/>
                    </a:lnTo>
                    <a:lnTo>
                      <a:pt x="101" y="278"/>
                    </a:lnTo>
                    <a:lnTo>
                      <a:pt x="101" y="278"/>
                    </a:lnTo>
                    <a:lnTo>
                      <a:pt x="105" y="275"/>
                    </a:lnTo>
                    <a:lnTo>
                      <a:pt x="106" y="273"/>
                    </a:lnTo>
                    <a:lnTo>
                      <a:pt x="106" y="271"/>
                    </a:lnTo>
                    <a:lnTo>
                      <a:pt x="106" y="271"/>
                    </a:lnTo>
                    <a:lnTo>
                      <a:pt x="104" y="269"/>
                    </a:lnTo>
                    <a:lnTo>
                      <a:pt x="106" y="268"/>
                    </a:lnTo>
                    <a:lnTo>
                      <a:pt x="106" y="268"/>
                    </a:lnTo>
                    <a:lnTo>
                      <a:pt x="107" y="267"/>
                    </a:lnTo>
                    <a:lnTo>
                      <a:pt x="109" y="266"/>
                    </a:lnTo>
                    <a:lnTo>
                      <a:pt x="110" y="265"/>
                    </a:lnTo>
                    <a:lnTo>
                      <a:pt x="111" y="264"/>
                    </a:lnTo>
                    <a:lnTo>
                      <a:pt x="111" y="264"/>
                    </a:lnTo>
                    <a:lnTo>
                      <a:pt x="116" y="264"/>
                    </a:lnTo>
                    <a:lnTo>
                      <a:pt x="117" y="263"/>
                    </a:lnTo>
                    <a:lnTo>
                      <a:pt x="117" y="262"/>
                    </a:lnTo>
                    <a:lnTo>
                      <a:pt x="117" y="262"/>
                    </a:lnTo>
                    <a:lnTo>
                      <a:pt x="117" y="259"/>
                    </a:lnTo>
                    <a:lnTo>
                      <a:pt x="118" y="258"/>
                    </a:lnTo>
                    <a:lnTo>
                      <a:pt x="120" y="256"/>
                    </a:lnTo>
                    <a:lnTo>
                      <a:pt x="120" y="256"/>
                    </a:lnTo>
                    <a:lnTo>
                      <a:pt x="121" y="255"/>
                    </a:lnTo>
                    <a:lnTo>
                      <a:pt x="121" y="253"/>
                    </a:lnTo>
                    <a:lnTo>
                      <a:pt x="122" y="251"/>
                    </a:lnTo>
                    <a:lnTo>
                      <a:pt x="123" y="249"/>
                    </a:lnTo>
                    <a:lnTo>
                      <a:pt x="123" y="249"/>
                    </a:lnTo>
                    <a:lnTo>
                      <a:pt x="124" y="249"/>
                    </a:lnTo>
                    <a:lnTo>
                      <a:pt x="125" y="249"/>
                    </a:lnTo>
                    <a:lnTo>
                      <a:pt x="125" y="250"/>
                    </a:lnTo>
                    <a:lnTo>
                      <a:pt x="127" y="249"/>
                    </a:lnTo>
                    <a:lnTo>
                      <a:pt x="127" y="249"/>
                    </a:lnTo>
                    <a:lnTo>
                      <a:pt x="130" y="244"/>
                    </a:lnTo>
                    <a:lnTo>
                      <a:pt x="131" y="242"/>
                    </a:lnTo>
                    <a:lnTo>
                      <a:pt x="132" y="240"/>
                    </a:lnTo>
                    <a:lnTo>
                      <a:pt x="132" y="240"/>
                    </a:lnTo>
                    <a:lnTo>
                      <a:pt x="134" y="239"/>
                    </a:lnTo>
                    <a:lnTo>
                      <a:pt x="134" y="238"/>
                    </a:lnTo>
                    <a:lnTo>
                      <a:pt x="135" y="236"/>
                    </a:lnTo>
                    <a:lnTo>
                      <a:pt x="135" y="236"/>
                    </a:lnTo>
                    <a:lnTo>
                      <a:pt x="138" y="234"/>
                    </a:lnTo>
                    <a:lnTo>
                      <a:pt x="141" y="233"/>
                    </a:lnTo>
                    <a:lnTo>
                      <a:pt x="141" y="233"/>
                    </a:lnTo>
                    <a:lnTo>
                      <a:pt x="148" y="234"/>
                    </a:lnTo>
                    <a:lnTo>
                      <a:pt x="148" y="234"/>
                    </a:lnTo>
                    <a:lnTo>
                      <a:pt x="150" y="234"/>
                    </a:lnTo>
                    <a:lnTo>
                      <a:pt x="152" y="234"/>
                    </a:lnTo>
                    <a:lnTo>
                      <a:pt x="152" y="234"/>
                    </a:lnTo>
                    <a:lnTo>
                      <a:pt x="153" y="237"/>
                    </a:lnTo>
                    <a:lnTo>
                      <a:pt x="154" y="240"/>
                    </a:lnTo>
                    <a:lnTo>
                      <a:pt x="154" y="240"/>
                    </a:lnTo>
                    <a:lnTo>
                      <a:pt x="155" y="242"/>
                    </a:lnTo>
                    <a:lnTo>
                      <a:pt x="155" y="243"/>
                    </a:lnTo>
                    <a:lnTo>
                      <a:pt x="155" y="243"/>
                    </a:lnTo>
                    <a:lnTo>
                      <a:pt x="155" y="243"/>
                    </a:lnTo>
                    <a:lnTo>
                      <a:pt x="157" y="241"/>
                    </a:lnTo>
                    <a:lnTo>
                      <a:pt x="160" y="238"/>
                    </a:lnTo>
                    <a:lnTo>
                      <a:pt x="160" y="238"/>
                    </a:lnTo>
                    <a:lnTo>
                      <a:pt x="163" y="237"/>
                    </a:lnTo>
                    <a:lnTo>
                      <a:pt x="165" y="236"/>
                    </a:lnTo>
                    <a:lnTo>
                      <a:pt x="167" y="235"/>
                    </a:lnTo>
                    <a:lnTo>
                      <a:pt x="167" y="235"/>
                    </a:lnTo>
                    <a:lnTo>
                      <a:pt x="169" y="232"/>
                    </a:lnTo>
                    <a:lnTo>
                      <a:pt x="169" y="230"/>
                    </a:lnTo>
                    <a:lnTo>
                      <a:pt x="170" y="230"/>
                    </a:lnTo>
                    <a:lnTo>
                      <a:pt x="170" y="230"/>
                    </a:lnTo>
                    <a:lnTo>
                      <a:pt x="173" y="233"/>
                    </a:lnTo>
                    <a:lnTo>
                      <a:pt x="175" y="234"/>
                    </a:lnTo>
                    <a:lnTo>
                      <a:pt x="176" y="234"/>
                    </a:lnTo>
                    <a:lnTo>
                      <a:pt x="176" y="234"/>
                    </a:lnTo>
                    <a:lnTo>
                      <a:pt x="178" y="231"/>
                    </a:lnTo>
                    <a:lnTo>
                      <a:pt x="179" y="230"/>
                    </a:lnTo>
                    <a:lnTo>
                      <a:pt x="181" y="230"/>
                    </a:lnTo>
                    <a:lnTo>
                      <a:pt x="181" y="230"/>
                    </a:lnTo>
                    <a:lnTo>
                      <a:pt x="184" y="229"/>
                    </a:lnTo>
                    <a:lnTo>
                      <a:pt x="185" y="229"/>
                    </a:lnTo>
                    <a:lnTo>
                      <a:pt x="186" y="230"/>
                    </a:lnTo>
                    <a:lnTo>
                      <a:pt x="186" y="230"/>
                    </a:lnTo>
                    <a:lnTo>
                      <a:pt x="187" y="231"/>
                    </a:lnTo>
                    <a:lnTo>
                      <a:pt x="188" y="232"/>
                    </a:lnTo>
                    <a:lnTo>
                      <a:pt x="189" y="231"/>
                    </a:lnTo>
                    <a:lnTo>
                      <a:pt x="189" y="231"/>
                    </a:lnTo>
                    <a:lnTo>
                      <a:pt x="189" y="231"/>
                    </a:lnTo>
                    <a:lnTo>
                      <a:pt x="191" y="230"/>
                    </a:lnTo>
                    <a:lnTo>
                      <a:pt x="191" y="229"/>
                    </a:lnTo>
                    <a:lnTo>
                      <a:pt x="192" y="230"/>
                    </a:lnTo>
                    <a:lnTo>
                      <a:pt x="192" y="230"/>
                    </a:lnTo>
                    <a:lnTo>
                      <a:pt x="196" y="232"/>
                    </a:lnTo>
                    <a:lnTo>
                      <a:pt x="197" y="233"/>
                    </a:lnTo>
                    <a:lnTo>
                      <a:pt x="196" y="235"/>
                    </a:lnTo>
                    <a:lnTo>
                      <a:pt x="196" y="235"/>
                    </a:lnTo>
                    <a:lnTo>
                      <a:pt x="194" y="238"/>
                    </a:lnTo>
                    <a:lnTo>
                      <a:pt x="194" y="238"/>
                    </a:lnTo>
                    <a:lnTo>
                      <a:pt x="192" y="240"/>
                    </a:lnTo>
                    <a:lnTo>
                      <a:pt x="192" y="240"/>
                    </a:lnTo>
                    <a:lnTo>
                      <a:pt x="192" y="242"/>
                    </a:lnTo>
                    <a:lnTo>
                      <a:pt x="192" y="242"/>
                    </a:lnTo>
                    <a:lnTo>
                      <a:pt x="193" y="245"/>
                    </a:lnTo>
                    <a:lnTo>
                      <a:pt x="194" y="246"/>
                    </a:lnTo>
                    <a:lnTo>
                      <a:pt x="196" y="246"/>
                    </a:lnTo>
                    <a:lnTo>
                      <a:pt x="196" y="246"/>
                    </a:lnTo>
                    <a:lnTo>
                      <a:pt x="200" y="244"/>
                    </a:lnTo>
                    <a:lnTo>
                      <a:pt x="204" y="242"/>
                    </a:lnTo>
                    <a:lnTo>
                      <a:pt x="204" y="242"/>
                    </a:lnTo>
                    <a:lnTo>
                      <a:pt x="208" y="241"/>
                    </a:lnTo>
                    <a:lnTo>
                      <a:pt x="211" y="239"/>
                    </a:lnTo>
                    <a:lnTo>
                      <a:pt x="211" y="239"/>
                    </a:lnTo>
                    <a:lnTo>
                      <a:pt x="211" y="237"/>
                    </a:lnTo>
                    <a:lnTo>
                      <a:pt x="212" y="236"/>
                    </a:lnTo>
                    <a:lnTo>
                      <a:pt x="213" y="235"/>
                    </a:lnTo>
                    <a:lnTo>
                      <a:pt x="213" y="235"/>
                    </a:lnTo>
                    <a:lnTo>
                      <a:pt x="217" y="233"/>
                    </a:lnTo>
                    <a:lnTo>
                      <a:pt x="220" y="232"/>
                    </a:lnTo>
                    <a:lnTo>
                      <a:pt x="220" y="232"/>
                    </a:lnTo>
                    <a:lnTo>
                      <a:pt x="221" y="231"/>
                    </a:lnTo>
                    <a:lnTo>
                      <a:pt x="223" y="232"/>
                    </a:lnTo>
                    <a:lnTo>
                      <a:pt x="223" y="234"/>
                    </a:lnTo>
                    <a:lnTo>
                      <a:pt x="223" y="234"/>
                    </a:lnTo>
                    <a:lnTo>
                      <a:pt x="224" y="238"/>
                    </a:lnTo>
                    <a:lnTo>
                      <a:pt x="225" y="241"/>
                    </a:lnTo>
                    <a:lnTo>
                      <a:pt x="227" y="243"/>
                    </a:lnTo>
                    <a:lnTo>
                      <a:pt x="227" y="243"/>
                    </a:lnTo>
                    <a:lnTo>
                      <a:pt x="231" y="246"/>
                    </a:lnTo>
                    <a:lnTo>
                      <a:pt x="235" y="248"/>
                    </a:lnTo>
                    <a:lnTo>
                      <a:pt x="235" y="248"/>
                    </a:lnTo>
                    <a:lnTo>
                      <a:pt x="239" y="249"/>
                    </a:lnTo>
                    <a:lnTo>
                      <a:pt x="242" y="250"/>
                    </a:lnTo>
                    <a:lnTo>
                      <a:pt x="242" y="250"/>
                    </a:lnTo>
                    <a:lnTo>
                      <a:pt x="244" y="250"/>
                    </a:lnTo>
                    <a:lnTo>
                      <a:pt x="246" y="250"/>
                    </a:lnTo>
                    <a:lnTo>
                      <a:pt x="247" y="250"/>
                    </a:lnTo>
                    <a:lnTo>
                      <a:pt x="247" y="250"/>
                    </a:lnTo>
                    <a:lnTo>
                      <a:pt x="249" y="248"/>
                    </a:lnTo>
                    <a:lnTo>
                      <a:pt x="251" y="247"/>
                    </a:lnTo>
                    <a:lnTo>
                      <a:pt x="251" y="247"/>
                    </a:lnTo>
                    <a:lnTo>
                      <a:pt x="254" y="246"/>
                    </a:lnTo>
                    <a:lnTo>
                      <a:pt x="259" y="245"/>
                    </a:lnTo>
                    <a:lnTo>
                      <a:pt x="259" y="245"/>
                    </a:lnTo>
                    <a:lnTo>
                      <a:pt x="262" y="246"/>
                    </a:lnTo>
                    <a:lnTo>
                      <a:pt x="263" y="248"/>
                    </a:lnTo>
                    <a:lnTo>
                      <a:pt x="265" y="250"/>
                    </a:lnTo>
                    <a:lnTo>
                      <a:pt x="267" y="252"/>
                    </a:lnTo>
                    <a:lnTo>
                      <a:pt x="267" y="252"/>
                    </a:lnTo>
                    <a:lnTo>
                      <a:pt x="270" y="254"/>
                    </a:lnTo>
                    <a:lnTo>
                      <a:pt x="273" y="259"/>
                    </a:lnTo>
                    <a:lnTo>
                      <a:pt x="273" y="259"/>
                    </a:lnTo>
                    <a:lnTo>
                      <a:pt x="278" y="262"/>
                    </a:lnTo>
                    <a:lnTo>
                      <a:pt x="280" y="263"/>
                    </a:lnTo>
                    <a:lnTo>
                      <a:pt x="282" y="263"/>
                    </a:lnTo>
                    <a:lnTo>
                      <a:pt x="282" y="263"/>
                    </a:lnTo>
                    <a:lnTo>
                      <a:pt x="286" y="262"/>
                    </a:lnTo>
                    <a:lnTo>
                      <a:pt x="289" y="261"/>
                    </a:lnTo>
                    <a:lnTo>
                      <a:pt x="289" y="261"/>
                    </a:lnTo>
                    <a:lnTo>
                      <a:pt x="291" y="261"/>
                    </a:lnTo>
                    <a:lnTo>
                      <a:pt x="292" y="261"/>
                    </a:lnTo>
                    <a:lnTo>
                      <a:pt x="292" y="261"/>
                    </a:lnTo>
                    <a:lnTo>
                      <a:pt x="295" y="255"/>
                    </a:lnTo>
                    <a:lnTo>
                      <a:pt x="297" y="251"/>
                    </a:lnTo>
                    <a:lnTo>
                      <a:pt x="300" y="248"/>
                    </a:lnTo>
                    <a:lnTo>
                      <a:pt x="300" y="248"/>
                    </a:lnTo>
                    <a:lnTo>
                      <a:pt x="305" y="246"/>
                    </a:lnTo>
                    <a:lnTo>
                      <a:pt x="306" y="245"/>
                    </a:lnTo>
                    <a:lnTo>
                      <a:pt x="308" y="242"/>
                    </a:lnTo>
                    <a:lnTo>
                      <a:pt x="308" y="242"/>
                    </a:lnTo>
                    <a:lnTo>
                      <a:pt x="311" y="236"/>
                    </a:lnTo>
                    <a:lnTo>
                      <a:pt x="313" y="231"/>
                    </a:lnTo>
                    <a:lnTo>
                      <a:pt x="313" y="231"/>
                    </a:lnTo>
                    <a:lnTo>
                      <a:pt x="314" y="229"/>
                    </a:lnTo>
                    <a:lnTo>
                      <a:pt x="314" y="224"/>
                    </a:lnTo>
                    <a:lnTo>
                      <a:pt x="314" y="219"/>
                    </a:lnTo>
                    <a:lnTo>
                      <a:pt x="314" y="219"/>
                    </a:lnTo>
                    <a:lnTo>
                      <a:pt x="314" y="218"/>
                    </a:lnTo>
                    <a:lnTo>
                      <a:pt x="316" y="217"/>
                    </a:lnTo>
                    <a:lnTo>
                      <a:pt x="320" y="214"/>
                    </a:lnTo>
                    <a:lnTo>
                      <a:pt x="320" y="214"/>
                    </a:lnTo>
                    <a:lnTo>
                      <a:pt x="320" y="213"/>
                    </a:lnTo>
                    <a:lnTo>
                      <a:pt x="320" y="210"/>
                    </a:lnTo>
                    <a:lnTo>
                      <a:pt x="321" y="208"/>
                    </a:lnTo>
                    <a:lnTo>
                      <a:pt x="322" y="207"/>
                    </a:lnTo>
                    <a:lnTo>
                      <a:pt x="322" y="207"/>
                    </a:lnTo>
                    <a:lnTo>
                      <a:pt x="325" y="207"/>
                    </a:lnTo>
                    <a:lnTo>
                      <a:pt x="328" y="207"/>
                    </a:lnTo>
                    <a:lnTo>
                      <a:pt x="330" y="206"/>
                    </a:lnTo>
                    <a:lnTo>
                      <a:pt x="332" y="205"/>
                    </a:lnTo>
                    <a:lnTo>
                      <a:pt x="332" y="205"/>
                    </a:lnTo>
                    <a:lnTo>
                      <a:pt x="334" y="202"/>
                    </a:lnTo>
                    <a:lnTo>
                      <a:pt x="336" y="201"/>
                    </a:lnTo>
                    <a:lnTo>
                      <a:pt x="336" y="199"/>
                    </a:lnTo>
                    <a:lnTo>
                      <a:pt x="334" y="197"/>
                    </a:lnTo>
                    <a:lnTo>
                      <a:pt x="334" y="197"/>
                    </a:lnTo>
                    <a:lnTo>
                      <a:pt x="329" y="194"/>
                    </a:lnTo>
                    <a:lnTo>
                      <a:pt x="328" y="191"/>
                    </a:lnTo>
                    <a:lnTo>
                      <a:pt x="328" y="188"/>
                    </a:lnTo>
                    <a:lnTo>
                      <a:pt x="328" y="188"/>
                    </a:lnTo>
                    <a:lnTo>
                      <a:pt x="328" y="185"/>
                    </a:lnTo>
                    <a:lnTo>
                      <a:pt x="330" y="183"/>
                    </a:lnTo>
                    <a:lnTo>
                      <a:pt x="333" y="180"/>
                    </a:lnTo>
                    <a:lnTo>
                      <a:pt x="333" y="180"/>
                    </a:lnTo>
                    <a:lnTo>
                      <a:pt x="336" y="176"/>
                    </a:lnTo>
                    <a:lnTo>
                      <a:pt x="338" y="174"/>
                    </a:lnTo>
                    <a:lnTo>
                      <a:pt x="340" y="174"/>
                    </a:lnTo>
                    <a:lnTo>
                      <a:pt x="340" y="174"/>
                    </a:lnTo>
                    <a:lnTo>
                      <a:pt x="347" y="174"/>
                    </a:lnTo>
                    <a:lnTo>
                      <a:pt x="349" y="173"/>
                    </a:lnTo>
                    <a:lnTo>
                      <a:pt x="349" y="170"/>
                    </a:lnTo>
                    <a:lnTo>
                      <a:pt x="349" y="170"/>
                    </a:lnTo>
                    <a:lnTo>
                      <a:pt x="349" y="167"/>
                    </a:lnTo>
                    <a:lnTo>
                      <a:pt x="347" y="164"/>
                    </a:lnTo>
                    <a:lnTo>
                      <a:pt x="346" y="160"/>
                    </a:lnTo>
                    <a:lnTo>
                      <a:pt x="346" y="157"/>
                    </a:lnTo>
                    <a:lnTo>
                      <a:pt x="346" y="157"/>
                    </a:lnTo>
                    <a:lnTo>
                      <a:pt x="349" y="149"/>
                    </a:lnTo>
                    <a:lnTo>
                      <a:pt x="352" y="143"/>
                    </a:lnTo>
                    <a:lnTo>
                      <a:pt x="353" y="137"/>
                    </a:lnTo>
                    <a:lnTo>
                      <a:pt x="353" y="137"/>
                    </a:lnTo>
                    <a:lnTo>
                      <a:pt x="352" y="131"/>
                    </a:lnTo>
                    <a:lnTo>
                      <a:pt x="350" y="123"/>
                    </a:lnTo>
                    <a:lnTo>
                      <a:pt x="348" y="117"/>
                    </a:lnTo>
                    <a:lnTo>
                      <a:pt x="348" y="113"/>
                    </a:lnTo>
                    <a:lnTo>
                      <a:pt x="348" y="113"/>
                    </a:lnTo>
                    <a:lnTo>
                      <a:pt x="350" y="104"/>
                    </a:lnTo>
                    <a:lnTo>
                      <a:pt x="352" y="97"/>
                    </a:lnTo>
                    <a:lnTo>
                      <a:pt x="353" y="94"/>
                    </a:lnTo>
                    <a:lnTo>
                      <a:pt x="353" y="94"/>
                    </a:lnTo>
                    <a:lnTo>
                      <a:pt x="352" y="91"/>
                    </a:lnTo>
                    <a:lnTo>
                      <a:pt x="349" y="89"/>
                    </a:lnTo>
                    <a:lnTo>
                      <a:pt x="348" y="86"/>
                    </a:lnTo>
                    <a:lnTo>
                      <a:pt x="347" y="82"/>
                    </a:lnTo>
                    <a:lnTo>
                      <a:pt x="347" y="8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78" name="フリーフォーム 77">
                <a:extLst>
                  <a:ext uri="{FF2B5EF4-FFF2-40B4-BE49-F238E27FC236}">
                    <a16:creationId xmlns:a16="http://schemas.microsoft.com/office/drawing/2014/main" id="{00000000-0008-0000-0000-00009A050000}"/>
                  </a:ext>
                </a:extLst>
              </p:cNvPr>
              <p:cNvSpPr>
                <a:spLocks/>
              </p:cNvSpPr>
              <p:nvPr/>
            </p:nvSpPr>
            <p:spPr bwMode="auto">
              <a:xfrm>
                <a:off x="368" y="669"/>
                <a:ext cx="66" cy="50"/>
              </a:xfrm>
              <a:custGeom>
                <a:avLst/>
                <a:gdLst>
                  <a:gd name="T0" fmla="*/ 474 w 593"/>
                  <a:gd name="T1" fmla="*/ 118 h 453"/>
                  <a:gd name="T2" fmla="*/ 414 w 593"/>
                  <a:gd name="T3" fmla="*/ 107 h 453"/>
                  <a:gd name="T4" fmla="*/ 384 w 593"/>
                  <a:gd name="T5" fmla="*/ 94 h 453"/>
                  <a:gd name="T6" fmla="*/ 372 w 593"/>
                  <a:gd name="T7" fmla="*/ 143 h 453"/>
                  <a:gd name="T8" fmla="*/ 375 w 593"/>
                  <a:gd name="T9" fmla="*/ 182 h 453"/>
                  <a:gd name="T10" fmla="*/ 364 w 593"/>
                  <a:gd name="T11" fmla="*/ 203 h 453"/>
                  <a:gd name="T12" fmla="*/ 330 w 593"/>
                  <a:gd name="T13" fmla="*/ 193 h 453"/>
                  <a:gd name="T14" fmla="*/ 319 w 593"/>
                  <a:gd name="T15" fmla="*/ 151 h 453"/>
                  <a:gd name="T16" fmla="*/ 290 w 593"/>
                  <a:gd name="T17" fmla="*/ 146 h 453"/>
                  <a:gd name="T18" fmla="*/ 270 w 593"/>
                  <a:gd name="T19" fmla="*/ 117 h 453"/>
                  <a:gd name="T20" fmla="*/ 273 w 593"/>
                  <a:gd name="T21" fmla="*/ 83 h 453"/>
                  <a:gd name="T22" fmla="*/ 278 w 593"/>
                  <a:gd name="T23" fmla="*/ 40 h 453"/>
                  <a:gd name="T24" fmla="*/ 269 w 593"/>
                  <a:gd name="T25" fmla="*/ 8 h 453"/>
                  <a:gd name="T26" fmla="*/ 260 w 593"/>
                  <a:gd name="T27" fmla="*/ 13 h 453"/>
                  <a:gd name="T28" fmla="*/ 239 w 593"/>
                  <a:gd name="T29" fmla="*/ 39 h 453"/>
                  <a:gd name="T30" fmla="*/ 238 w 593"/>
                  <a:gd name="T31" fmla="*/ 63 h 453"/>
                  <a:gd name="T32" fmla="*/ 230 w 593"/>
                  <a:gd name="T33" fmla="*/ 85 h 453"/>
                  <a:gd name="T34" fmla="*/ 237 w 593"/>
                  <a:gd name="T35" fmla="*/ 120 h 453"/>
                  <a:gd name="T36" fmla="*/ 214 w 593"/>
                  <a:gd name="T37" fmla="*/ 130 h 453"/>
                  <a:gd name="T38" fmla="*/ 196 w 593"/>
                  <a:gd name="T39" fmla="*/ 146 h 453"/>
                  <a:gd name="T40" fmla="*/ 173 w 593"/>
                  <a:gd name="T41" fmla="*/ 158 h 453"/>
                  <a:gd name="T42" fmla="*/ 146 w 593"/>
                  <a:gd name="T43" fmla="*/ 180 h 453"/>
                  <a:gd name="T44" fmla="*/ 110 w 593"/>
                  <a:gd name="T45" fmla="*/ 193 h 453"/>
                  <a:gd name="T46" fmla="*/ 125 w 593"/>
                  <a:gd name="T47" fmla="*/ 211 h 453"/>
                  <a:gd name="T48" fmla="*/ 113 w 593"/>
                  <a:gd name="T49" fmla="*/ 222 h 453"/>
                  <a:gd name="T50" fmla="*/ 91 w 593"/>
                  <a:gd name="T51" fmla="*/ 259 h 453"/>
                  <a:gd name="T52" fmla="*/ 63 w 593"/>
                  <a:gd name="T53" fmla="*/ 311 h 453"/>
                  <a:gd name="T54" fmla="*/ 25 w 593"/>
                  <a:gd name="T55" fmla="*/ 346 h 453"/>
                  <a:gd name="T56" fmla="*/ 0 w 593"/>
                  <a:gd name="T57" fmla="*/ 385 h 453"/>
                  <a:gd name="T58" fmla="*/ 119 w 593"/>
                  <a:gd name="T59" fmla="*/ 431 h 453"/>
                  <a:gd name="T60" fmla="*/ 259 w 593"/>
                  <a:gd name="T61" fmla="*/ 453 h 453"/>
                  <a:gd name="T62" fmla="*/ 257 w 593"/>
                  <a:gd name="T63" fmla="*/ 439 h 453"/>
                  <a:gd name="T64" fmla="*/ 290 w 593"/>
                  <a:gd name="T65" fmla="*/ 381 h 453"/>
                  <a:gd name="T66" fmla="*/ 305 w 593"/>
                  <a:gd name="T67" fmla="*/ 334 h 453"/>
                  <a:gd name="T68" fmla="*/ 342 w 593"/>
                  <a:gd name="T69" fmla="*/ 303 h 453"/>
                  <a:gd name="T70" fmla="*/ 371 w 593"/>
                  <a:gd name="T71" fmla="*/ 274 h 453"/>
                  <a:gd name="T72" fmla="*/ 366 w 593"/>
                  <a:gd name="T73" fmla="*/ 264 h 453"/>
                  <a:gd name="T74" fmla="*/ 399 w 593"/>
                  <a:gd name="T75" fmla="*/ 230 h 453"/>
                  <a:gd name="T76" fmla="*/ 424 w 593"/>
                  <a:gd name="T77" fmla="*/ 223 h 453"/>
                  <a:gd name="T78" fmla="*/ 496 w 593"/>
                  <a:gd name="T79" fmla="*/ 253 h 453"/>
                  <a:gd name="T80" fmla="*/ 500 w 593"/>
                  <a:gd name="T81" fmla="*/ 271 h 453"/>
                  <a:gd name="T82" fmla="*/ 464 w 593"/>
                  <a:gd name="T83" fmla="*/ 270 h 453"/>
                  <a:gd name="T84" fmla="*/ 459 w 593"/>
                  <a:gd name="T85" fmla="*/ 302 h 453"/>
                  <a:gd name="T86" fmla="*/ 454 w 593"/>
                  <a:gd name="T87" fmla="*/ 336 h 453"/>
                  <a:gd name="T88" fmla="*/ 459 w 593"/>
                  <a:gd name="T89" fmla="*/ 361 h 453"/>
                  <a:gd name="T90" fmla="*/ 456 w 593"/>
                  <a:gd name="T91" fmla="*/ 387 h 453"/>
                  <a:gd name="T92" fmla="*/ 450 w 593"/>
                  <a:gd name="T93" fmla="*/ 413 h 453"/>
                  <a:gd name="T94" fmla="*/ 466 w 593"/>
                  <a:gd name="T95" fmla="*/ 436 h 453"/>
                  <a:gd name="T96" fmla="*/ 490 w 593"/>
                  <a:gd name="T97" fmla="*/ 447 h 453"/>
                  <a:gd name="T98" fmla="*/ 513 w 593"/>
                  <a:gd name="T99" fmla="*/ 430 h 453"/>
                  <a:gd name="T100" fmla="*/ 535 w 593"/>
                  <a:gd name="T101" fmla="*/ 429 h 453"/>
                  <a:gd name="T102" fmla="*/ 536 w 593"/>
                  <a:gd name="T103" fmla="*/ 407 h 453"/>
                  <a:gd name="T104" fmla="*/ 558 w 593"/>
                  <a:gd name="T105" fmla="*/ 378 h 453"/>
                  <a:gd name="T106" fmla="*/ 571 w 593"/>
                  <a:gd name="T107" fmla="*/ 346 h 453"/>
                  <a:gd name="T108" fmla="*/ 590 w 593"/>
                  <a:gd name="T109" fmla="*/ 317 h 453"/>
                  <a:gd name="T110" fmla="*/ 585 w 593"/>
                  <a:gd name="T111" fmla="*/ 290 h 453"/>
                  <a:gd name="T112" fmla="*/ 575 w 593"/>
                  <a:gd name="T113" fmla="*/ 273 h 453"/>
                  <a:gd name="T114" fmla="*/ 569 w 593"/>
                  <a:gd name="T115" fmla="*/ 246 h 453"/>
                  <a:gd name="T116" fmla="*/ 574 w 593"/>
                  <a:gd name="T117" fmla="*/ 217 h 453"/>
                  <a:gd name="T118" fmla="*/ 532 w 593"/>
                  <a:gd name="T119" fmla="*/ 167 h 453"/>
                  <a:gd name="T120" fmla="*/ 541 w 593"/>
                  <a:gd name="T121" fmla="*/ 116 h 453"/>
                  <a:gd name="T122" fmla="*/ 501 w 593"/>
                  <a:gd name="T123" fmla="*/ 11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3" h="453">
                    <a:moveTo>
                      <a:pt x="497" y="115"/>
                    </a:moveTo>
                    <a:lnTo>
                      <a:pt x="497" y="115"/>
                    </a:lnTo>
                    <a:lnTo>
                      <a:pt x="496" y="114"/>
                    </a:lnTo>
                    <a:lnTo>
                      <a:pt x="494" y="113"/>
                    </a:lnTo>
                    <a:lnTo>
                      <a:pt x="494" y="113"/>
                    </a:lnTo>
                    <a:lnTo>
                      <a:pt x="493" y="113"/>
                    </a:lnTo>
                    <a:lnTo>
                      <a:pt x="492" y="113"/>
                    </a:lnTo>
                    <a:lnTo>
                      <a:pt x="492" y="113"/>
                    </a:lnTo>
                    <a:lnTo>
                      <a:pt x="488" y="113"/>
                    </a:lnTo>
                    <a:lnTo>
                      <a:pt x="485" y="114"/>
                    </a:lnTo>
                    <a:lnTo>
                      <a:pt x="485" y="114"/>
                    </a:lnTo>
                    <a:lnTo>
                      <a:pt x="483" y="116"/>
                    </a:lnTo>
                    <a:lnTo>
                      <a:pt x="481" y="118"/>
                    </a:lnTo>
                    <a:lnTo>
                      <a:pt x="481" y="118"/>
                    </a:lnTo>
                    <a:lnTo>
                      <a:pt x="479" y="119"/>
                    </a:lnTo>
                    <a:lnTo>
                      <a:pt x="477" y="119"/>
                    </a:lnTo>
                    <a:lnTo>
                      <a:pt x="474" y="118"/>
                    </a:lnTo>
                    <a:lnTo>
                      <a:pt x="474" y="118"/>
                    </a:lnTo>
                    <a:lnTo>
                      <a:pt x="455" y="121"/>
                    </a:lnTo>
                    <a:lnTo>
                      <a:pt x="455" y="121"/>
                    </a:lnTo>
                    <a:lnTo>
                      <a:pt x="445" y="123"/>
                    </a:lnTo>
                    <a:lnTo>
                      <a:pt x="440" y="124"/>
                    </a:lnTo>
                    <a:lnTo>
                      <a:pt x="437" y="125"/>
                    </a:lnTo>
                    <a:lnTo>
                      <a:pt x="437" y="125"/>
                    </a:lnTo>
                    <a:lnTo>
                      <a:pt x="435" y="126"/>
                    </a:lnTo>
                    <a:lnTo>
                      <a:pt x="433" y="126"/>
                    </a:lnTo>
                    <a:lnTo>
                      <a:pt x="429" y="125"/>
                    </a:lnTo>
                    <a:lnTo>
                      <a:pt x="429" y="125"/>
                    </a:lnTo>
                    <a:lnTo>
                      <a:pt x="428" y="119"/>
                    </a:lnTo>
                    <a:lnTo>
                      <a:pt x="426" y="111"/>
                    </a:lnTo>
                    <a:lnTo>
                      <a:pt x="426" y="111"/>
                    </a:lnTo>
                    <a:lnTo>
                      <a:pt x="424" y="109"/>
                    </a:lnTo>
                    <a:lnTo>
                      <a:pt x="423" y="108"/>
                    </a:lnTo>
                    <a:lnTo>
                      <a:pt x="418" y="107"/>
                    </a:lnTo>
                    <a:lnTo>
                      <a:pt x="418" y="107"/>
                    </a:lnTo>
                    <a:lnTo>
                      <a:pt x="414" y="107"/>
                    </a:lnTo>
                    <a:lnTo>
                      <a:pt x="411" y="108"/>
                    </a:lnTo>
                    <a:lnTo>
                      <a:pt x="406" y="111"/>
                    </a:lnTo>
                    <a:lnTo>
                      <a:pt x="406" y="111"/>
                    </a:lnTo>
                    <a:lnTo>
                      <a:pt x="404" y="109"/>
                    </a:lnTo>
                    <a:lnTo>
                      <a:pt x="403" y="107"/>
                    </a:lnTo>
                    <a:lnTo>
                      <a:pt x="402" y="102"/>
                    </a:lnTo>
                    <a:lnTo>
                      <a:pt x="402" y="102"/>
                    </a:lnTo>
                    <a:lnTo>
                      <a:pt x="401" y="97"/>
                    </a:lnTo>
                    <a:lnTo>
                      <a:pt x="400" y="93"/>
                    </a:lnTo>
                    <a:lnTo>
                      <a:pt x="400" y="93"/>
                    </a:lnTo>
                    <a:lnTo>
                      <a:pt x="395" y="88"/>
                    </a:lnTo>
                    <a:lnTo>
                      <a:pt x="395" y="88"/>
                    </a:lnTo>
                    <a:lnTo>
                      <a:pt x="394" y="88"/>
                    </a:lnTo>
                    <a:lnTo>
                      <a:pt x="391" y="89"/>
                    </a:lnTo>
                    <a:lnTo>
                      <a:pt x="386" y="91"/>
                    </a:lnTo>
                    <a:lnTo>
                      <a:pt x="386" y="91"/>
                    </a:lnTo>
                    <a:lnTo>
                      <a:pt x="385" y="93"/>
                    </a:lnTo>
                    <a:lnTo>
                      <a:pt x="384" y="94"/>
                    </a:lnTo>
                    <a:lnTo>
                      <a:pt x="383" y="96"/>
                    </a:lnTo>
                    <a:lnTo>
                      <a:pt x="382" y="98"/>
                    </a:lnTo>
                    <a:lnTo>
                      <a:pt x="382" y="98"/>
                    </a:lnTo>
                    <a:lnTo>
                      <a:pt x="379" y="101"/>
                    </a:lnTo>
                    <a:lnTo>
                      <a:pt x="377" y="103"/>
                    </a:lnTo>
                    <a:lnTo>
                      <a:pt x="377" y="103"/>
                    </a:lnTo>
                    <a:lnTo>
                      <a:pt x="376" y="107"/>
                    </a:lnTo>
                    <a:lnTo>
                      <a:pt x="376" y="114"/>
                    </a:lnTo>
                    <a:lnTo>
                      <a:pt x="375" y="125"/>
                    </a:lnTo>
                    <a:lnTo>
                      <a:pt x="375" y="125"/>
                    </a:lnTo>
                    <a:lnTo>
                      <a:pt x="376" y="130"/>
                    </a:lnTo>
                    <a:lnTo>
                      <a:pt x="377" y="134"/>
                    </a:lnTo>
                    <a:lnTo>
                      <a:pt x="377" y="134"/>
                    </a:lnTo>
                    <a:lnTo>
                      <a:pt x="377" y="136"/>
                    </a:lnTo>
                    <a:lnTo>
                      <a:pt x="376" y="137"/>
                    </a:lnTo>
                    <a:lnTo>
                      <a:pt x="374" y="140"/>
                    </a:lnTo>
                    <a:lnTo>
                      <a:pt x="374" y="140"/>
                    </a:lnTo>
                    <a:lnTo>
                      <a:pt x="372" y="143"/>
                    </a:lnTo>
                    <a:lnTo>
                      <a:pt x="370" y="146"/>
                    </a:lnTo>
                    <a:lnTo>
                      <a:pt x="370" y="146"/>
                    </a:lnTo>
                    <a:lnTo>
                      <a:pt x="369" y="150"/>
                    </a:lnTo>
                    <a:lnTo>
                      <a:pt x="370" y="153"/>
                    </a:lnTo>
                    <a:lnTo>
                      <a:pt x="372" y="158"/>
                    </a:lnTo>
                    <a:lnTo>
                      <a:pt x="372" y="158"/>
                    </a:lnTo>
                    <a:lnTo>
                      <a:pt x="372" y="160"/>
                    </a:lnTo>
                    <a:lnTo>
                      <a:pt x="371" y="162"/>
                    </a:lnTo>
                    <a:lnTo>
                      <a:pt x="370" y="164"/>
                    </a:lnTo>
                    <a:lnTo>
                      <a:pt x="370" y="165"/>
                    </a:lnTo>
                    <a:lnTo>
                      <a:pt x="370" y="165"/>
                    </a:lnTo>
                    <a:lnTo>
                      <a:pt x="370" y="167"/>
                    </a:lnTo>
                    <a:lnTo>
                      <a:pt x="370" y="168"/>
                    </a:lnTo>
                    <a:lnTo>
                      <a:pt x="372" y="171"/>
                    </a:lnTo>
                    <a:lnTo>
                      <a:pt x="372" y="171"/>
                    </a:lnTo>
                    <a:lnTo>
                      <a:pt x="374" y="177"/>
                    </a:lnTo>
                    <a:lnTo>
                      <a:pt x="375" y="182"/>
                    </a:lnTo>
                    <a:lnTo>
                      <a:pt x="375" y="182"/>
                    </a:lnTo>
                    <a:lnTo>
                      <a:pt x="376" y="184"/>
                    </a:lnTo>
                    <a:lnTo>
                      <a:pt x="375" y="186"/>
                    </a:lnTo>
                    <a:lnTo>
                      <a:pt x="375" y="187"/>
                    </a:lnTo>
                    <a:lnTo>
                      <a:pt x="375" y="188"/>
                    </a:lnTo>
                    <a:lnTo>
                      <a:pt x="375" y="188"/>
                    </a:lnTo>
                    <a:lnTo>
                      <a:pt x="376" y="190"/>
                    </a:lnTo>
                    <a:lnTo>
                      <a:pt x="376" y="192"/>
                    </a:lnTo>
                    <a:lnTo>
                      <a:pt x="375" y="193"/>
                    </a:lnTo>
                    <a:lnTo>
                      <a:pt x="375" y="193"/>
                    </a:lnTo>
                    <a:lnTo>
                      <a:pt x="373" y="194"/>
                    </a:lnTo>
                    <a:lnTo>
                      <a:pt x="371" y="194"/>
                    </a:lnTo>
                    <a:lnTo>
                      <a:pt x="371" y="194"/>
                    </a:lnTo>
                    <a:lnTo>
                      <a:pt x="370" y="196"/>
                    </a:lnTo>
                    <a:lnTo>
                      <a:pt x="368" y="199"/>
                    </a:lnTo>
                    <a:lnTo>
                      <a:pt x="368" y="199"/>
                    </a:lnTo>
                    <a:lnTo>
                      <a:pt x="366" y="201"/>
                    </a:lnTo>
                    <a:lnTo>
                      <a:pt x="364" y="203"/>
                    </a:lnTo>
                    <a:lnTo>
                      <a:pt x="364" y="203"/>
                    </a:lnTo>
                    <a:lnTo>
                      <a:pt x="362" y="206"/>
                    </a:lnTo>
                    <a:lnTo>
                      <a:pt x="358" y="204"/>
                    </a:lnTo>
                    <a:lnTo>
                      <a:pt x="358" y="204"/>
                    </a:lnTo>
                    <a:lnTo>
                      <a:pt x="355" y="203"/>
                    </a:lnTo>
                    <a:lnTo>
                      <a:pt x="351" y="202"/>
                    </a:lnTo>
                    <a:lnTo>
                      <a:pt x="351" y="202"/>
                    </a:lnTo>
                    <a:lnTo>
                      <a:pt x="349" y="202"/>
                    </a:lnTo>
                    <a:lnTo>
                      <a:pt x="347" y="202"/>
                    </a:lnTo>
                    <a:lnTo>
                      <a:pt x="342" y="203"/>
                    </a:lnTo>
                    <a:lnTo>
                      <a:pt x="342" y="203"/>
                    </a:lnTo>
                    <a:lnTo>
                      <a:pt x="340" y="202"/>
                    </a:lnTo>
                    <a:lnTo>
                      <a:pt x="338" y="199"/>
                    </a:lnTo>
                    <a:lnTo>
                      <a:pt x="337" y="196"/>
                    </a:lnTo>
                    <a:lnTo>
                      <a:pt x="335" y="193"/>
                    </a:lnTo>
                    <a:lnTo>
                      <a:pt x="335" y="193"/>
                    </a:lnTo>
                    <a:lnTo>
                      <a:pt x="333" y="192"/>
                    </a:lnTo>
                    <a:lnTo>
                      <a:pt x="332" y="192"/>
                    </a:lnTo>
                    <a:lnTo>
                      <a:pt x="330" y="193"/>
                    </a:lnTo>
                    <a:lnTo>
                      <a:pt x="330" y="193"/>
                    </a:lnTo>
                    <a:lnTo>
                      <a:pt x="327" y="192"/>
                    </a:lnTo>
                    <a:lnTo>
                      <a:pt x="326" y="189"/>
                    </a:lnTo>
                    <a:lnTo>
                      <a:pt x="325" y="184"/>
                    </a:lnTo>
                    <a:lnTo>
                      <a:pt x="325" y="184"/>
                    </a:lnTo>
                    <a:lnTo>
                      <a:pt x="325" y="181"/>
                    </a:lnTo>
                    <a:lnTo>
                      <a:pt x="324" y="177"/>
                    </a:lnTo>
                    <a:lnTo>
                      <a:pt x="324" y="177"/>
                    </a:lnTo>
                    <a:lnTo>
                      <a:pt x="320" y="167"/>
                    </a:lnTo>
                    <a:lnTo>
                      <a:pt x="320" y="167"/>
                    </a:lnTo>
                    <a:lnTo>
                      <a:pt x="317" y="162"/>
                    </a:lnTo>
                    <a:lnTo>
                      <a:pt x="316" y="158"/>
                    </a:lnTo>
                    <a:lnTo>
                      <a:pt x="316" y="158"/>
                    </a:lnTo>
                    <a:lnTo>
                      <a:pt x="317" y="156"/>
                    </a:lnTo>
                    <a:lnTo>
                      <a:pt x="318" y="154"/>
                    </a:lnTo>
                    <a:lnTo>
                      <a:pt x="318" y="153"/>
                    </a:lnTo>
                    <a:lnTo>
                      <a:pt x="319" y="151"/>
                    </a:lnTo>
                    <a:lnTo>
                      <a:pt x="319" y="151"/>
                    </a:lnTo>
                    <a:lnTo>
                      <a:pt x="318" y="149"/>
                    </a:lnTo>
                    <a:lnTo>
                      <a:pt x="317" y="147"/>
                    </a:lnTo>
                    <a:lnTo>
                      <a:pt x="314" y="144"/>
                    </a:lnTo>
                    <a:lnTo>
                      <a:pt x="314" y="144"/>
                    </a:lnTo>
                    <a:lnTo>
                      <a:pt x="313" y="143"/>
                    </a:lnTo>
                    <a:lnTo>
                      <a:pt x="312" y="143"/>
                    </a:lnTo>
                    <a:lnTo>
                      <a:pt x="310" y="144"/>
                    </a:lnTo>
                    <a:lnTo>
                      <a:pt x="310" y="144"/>
                    </a:lnTo>
                    <a:lnTo>
                      <a:pt x="309" y="144"/>
                    </a:lnTo>
                    <a:lnTo>
                      <a:pt x="308" y="144"/>
                    </a:lnTo>
                    <a:lnTo>
                      <a:pt x="305" y="140"/>
                    </a:lnTo>
                    <a:lnTo>
                      <a:pt x="305" y="140"/>
                    </a:lnTo>
                    <a:lnTo>
                      <a:pt x="303" y="139"/>
                    </a:lnTo>
                    <a:lnTo>
                      <a:pt x="300" y="140"/>
                    </a:lnTo>
                    <a:lnTo>
                      <a:pt x="300" y="140"/>
                    </a:lnTo>
                    <a:lnTo>
                      <a:pt x="292" y="144"/>
                    </a:lnTo>
                    <a:lnTo>
                      <a:pt x="292" y="144"/>
                    </a:lnTo>
                    <a:lnTo>
                      <a:pt x="290" y="146"/>
                    </a:lnTo>
                    <a:lnTo>
                      <a:pt x="288" y="148"/>
                    </a:lnTo>
                    <a:lnTo>
                      <a:pt x="288" y="148"/>
                    </a:lnTo>
                    <a:lnTo>
                      <a:pt x="286" y="148"/>
                    </a:lnTo>
                    <a:lnTo>
                      <a:pt x="285" y="148"/>
                    </a:lnTo>
                    <a:lnTo>
                      <a:pt x="282" y="146"/>
                    </a:lnTo>
                    <a:lnTo>
                      <a:pt x="282" y="146"/>
                    </a:lnTo>
                    <a:lnTo>
                      <a:pt x="278" y="143"/>
                    </a:lnTo>
                    <a:lnTo>
                      <a:pt x="276" y="138"/>
                    </a:lnTo>
                    <a:lnTo>
                      <a:pt x="276" y="138"/>
                    </a:lnTo>
                    <a:lnTo>
                      <a:pt x="277" y="127"/>
                    </a:lnTo>
                    <a:lnTo>
                      <a:pt x="277" y="127"/>
                    </a:lnTo>
                    <a:lnTo>
                      <a:pt x="276" y="125"/>
                    </a:lnTo>
                    <a:lnTo>
                      <a:pt x="275" y="123"/>
                    </a:lnTo>
                    <a:lnTo>
                      <a:pt x="272" y="121"/>
                    </a:lnTo>
                    <a:lnTo>
                      <a:pt x="272" y="121"/>
                    </a:lnTo>
                    <a:lnTo>
                      <a:pt x="271" y="120"/>
                    </a:lnTo>
                    <a:lnTo>
                      <a:pt x="270" y="118"/>
                    </a:lnTo>
                    <a:lnTo>
                      <a:pt x="270" y="117"/>
                    </a:lnTo>
                    <a:lnTo>
                      <a:pt x="270" y="115"/>
                    </a:lnTo>
                    <a:lnTo>
                      <a:pt x="270" y="115"/>
                    </a:lnTo>
                    <a:lnTo>
                      <a:pt x="274" y="108"/>
                    </a:lnTo>
                    <a:lnTo>
                      <a:pt x="274" y="108"/>
                    </a:lnTo>
                    <a:lnTo>
                      <a:pt x="276" y="105"/>
                    </a:lnTo>
                    <a:lnTo>
                      <a:pt x="279" y="102"/>
                    </a:lnTo>
                    <a:lnTo>
                      <a:pt x="279" y="102"/>
                    </a:lnTo>
                    <a:lnTo>
                      <a:pt x="279" y="99"/>
                    </a:lnTo>
                    <a:lnTo>
                      <a:pt x="279" y="95"/>
                    </a:lnTo>
                    <a:lnTo>
                      <a:pt x="278" y="88"/>
                    </a:lnTo>
                    <a:lnTo>
                      <a:pt x="278" y="88"/>
                    </a:lnTo>
                    <a:lnTo>
                      <a:pt x="278" y="87"/>
                    </a:lnTo>
                    <a:lnTo>
                      <a:pt x="277" y="87"/>
                    </a:lnTo>
                    <a:lnTo>
                      <a:pt x="276" y="86"/>
                    </a:lnTo>
                    <a:lnTo>
                      <a:pt x="274" y="85"/>
                    </a:lnTo>
                    <a:lnTo>
                      <a:pt x="274" y="85"/>
                    </a:lnTo>
                    <a:lnTo>
                      <a:pt x="273" y="84"/>
                    </a:lnTo>
                    <a:lnTo>
                      <a:pt x="273" y="83"/>
                    </a:lnTo>
                    <a:lnTo>
                      <a:pt x="274" y="81"/>
                    </a:lnTo>
                    <a:lnTo>
                      <a:pt x="277" y="75"/>
                    </a:lnTo>
                    <a:lnTo>
                      <a:pt x="277" y="75"/>
                    </a:lnTo>
                    <a:lnTo>
                      <a:pt x="278" y="70"/>
                    </a:lnTo>
                    <a:lnTo>
                      <a:pt x="279" y="65"/>
                    </a:lnTo>
                    <a:lnTo>
                      <a:pt x="279" y="65"/>
                    </a:lnTo>
                    <a:lnTo>
                      <a:pt x="280" y="61"/>
                    </a:lnTo>
                    <a:lnTo>
                      <a:pt x="282" y="59"/>
                    </a:lnTo>
                    <a:lnTo>
                      <a:pt x="282" y="59"/>
                    </a:lnTo>
                    <a:lnTo>
                      <a:pt x="282" y="57"/>
                    </a:lnTo>
                    <a:lnTo>
                      <a:pt x="282" y="56"/>
                    </a:lnTo>
                    <a:lnTo>
                      <a:pt x="280" y="53"/>
                    </a:lnTo>
                    <a:lnTo>
                      <a:pt x="280" y="53"/>
                    </a:lnTo>
                    <a:lnTo>
                      <a:pt x="279" y="51"/>
                    </a:lnTo>
                    <a:lnTo>
                      <a:pt x="278" y="48"/>
                    </a:lnTo>
                    <a:lnTo>
                      <a:pt x="278" y="48"/>
                    </a:lnTo>
                    <a:lnTo>
                      <a:pt x="278" y="44"/>
                    </a:lnTo>
                    <a:lnTo>
                      <a:pt x="278" y="40"/>
                    </a:lnTo>
                    <a:lnTo>
                      <a:pt x="278" y="40"/>
                    </a:lnTo>
                    <a:lnTo>
                      <a:pt x="277" y="38"/>
                    </a:lnTo>
                    <a:lnTo>
                      <a:pt x="276" y="37"/>
                    </a:lnTo>
                    <a:lnTo>
                      <a:pt x="275" y="37"/>
                    </a:lnTo>
                    <a:lnTo>
                      <a:pt x="275" y="37"/>
                    </a:lnTo>
                    <a:lnTo>
                      <a:pt x="274" y="31"/>
                    </a:lnTo>
                    <a:lnTo>
                      <a:pt x="274" y="31"/>
                    </a:lnTo>
                    <a:lnTo>
                      <a:pt x="273" y="24"/>
                    </a:lnTo>
                    <a:lnTo>
                      <a:pt x="271" y="18"/>
                    </a:lnTo>
                    <a:lnTo>
                      <a:pt x="271" y="18"/>
                    </a:lnTo>
                    <a:lnTo>
                      <a:pt x="270" y="17"/>
                    </a:lnTo>
                    <a:lnTo>
                      <a:pt x="270" y="14"/>
                    </a:lnTo>
                    <a:lnTo>
                      <a:pt x="270" y="13"/>
                    </a:lnTo>
                    <a:lnTo>
                      <a:pt x="270" y="13"/>
                    </a:lnTo>
                    <a:lnTo>
                      <a:pt x="271" y="11"/>
                    </a:lnTo>
                    <a:lnTo>
                      <a:pt x="270" y="9"/>
                    </a:lnTo>
                    <a:lnTo>
                      <a:pt x="270" y="9"/>
                    </a:lnTo>
                    <a:lnTo>
                      <a:pt x="269" y="8"/>
                    </a:lnTo>
                    <a:lnTo>
                      <a:pt x="269" y="6"/>
                    </a:lnTo>
                    <a:lnTo>
                      <a:pt x="270" y="3"/>
                    </a:lnTo>
                    <a:lnTo>
                      <a:pt x="270" y="3"/>
                    </a:lnTo>
                    <a:lnTo>
                      <a:pt x="270" y="1"/>
                    </a:lnTo>
                    <a:lnTo>
                      <a:pt x="270" y="0"/>
                    </a:lnTo>
                    <a:lnTo>
                      <a:pt x="269" y="0"/>
                    </a:lnTo>
                    <a:lnTo>
                      <a:pt x="269" y="0"/>
                    </a:lnTo>
                    <a:lnTo>
                      <a:pt x="266" y="0"/>
                    </a:lnTo>
                    <a:lnTo>
                      <a:pt x="265" y="1"/>
                    </a:lnTo>
                    <a:lnTo>
                      <a:pt x="265" y="1"/>
                    </a:lnTo>
                    <a:lnTo>
                      <a:pt x="263" y="2"/>
                    </a:lnTo>
                    <a:lnTo>
                      <a:pt x="262" y="4"/>
                    </a:lnTo>
                    <a:lnTo>
                      <a:pt x="262" y="4"/>
                    </a:lnTo>
                    <a:lnTo>
                      <a:pt x="260" y="5"/>
                    </a:lnTo>
                    <a:lnTo>
                      <a:pt x="259" y="8"/>
                    </a:lnTo>
                    <a:lnTo>
                      <a:pt x="259" y="8"/>
                    </a:lnTo>
                    <a:lnTo>
                      <a:pt x="259" y="12"/>
                    </a:lnTo>
                    <a:lnTo>
                      <a:pt x="260" y="13"/>
                    </a:lnTo>
                    <a:lnTo>
                      <a:pt x="259" y="16"/>
                    </a:lnTo>
                    <a:lnTo>
                      <a:pt x="259" y="16"/>
                    </a:lnTo>
                    <a:lnTo>
                      <a:pt x="255" y="27"/>
                    </a:lnTo>
                    <a:lnTo>
                      <a:pt x="255" y="27"/>
                    </a:lnTo>
                    <a:lnTo>
                      <a:pt x="254" y="30"/>
                    </a:lnTo>
                    <a:lnTo>
                      <a:pt x="253" y="31"/>
                    </a:lnTo>
                    <a:lnTo>
                      <a:pt x="252" y="31"/>
                    </a:lnTo>
                    <a:lnTo>
                      <a:pt x="252" y="31"/>
                    </a:lnTo>
                    <a:lnTo>
                      <a:pt x="248" y="28"/>
                    </a:lnTo>
                    <a:lnTo>
                      <a:pt x="247" y="28"/>
                    </a:lnTo>
                    <a:lnTo>
                      <a:pt x="246" y="28"/>
                    </a:lnTo>
                    <a:lnTo>
                      <a:pt x="246" y="28"/>
                    </a:lnTo>
                    <a:lnTo>
                      <a:pt x="241" y="34"/>
                    </a:lnTo>
                    <a:lnTo>
                      <a:pt x="241" y="34"/>
                    </a:lnTo>
                    <a:lnTo>
                      <a:pt x="239" y="37"/>
                    </a:lnTo>
                    <a:lnTo>
                      <a:pt x="239" y="38"/>
                    </a:lnTo>
                    <a:lnTo>
                      <a:pt x="239" y="39"/>
                    </a:lnTo>
                    <a:lnTo>
                      <a:pt x="239" y="39"/>
                    </a:lnTo>
                    <a:lnTo>
                      <a:pt x="244" y="41"/>
                    </a:lnTo>
                    <a:lnTo>
                      <a:pt x="244" y="41"/>
                    </a:lnTo>
                    <a:lnTo>
                      <a:pt x="244" y="43"/>
                    </a:lnTo>
                    <a:lnTo>
                      <a:pt x="243" y="45"/>
                    </a:lnTo>
                    <a:lnTo>
                      <a:pt x="243" y="45"/>
                    </a:lnTo>
                    <a:lnTo>
                      <a:pt x="239" y="52"/>
                    </a:lnTo>
                    <a:lnTo>
                      <a:pt x="239" y="52"/>
                    </a:lnTo>
                    <a:lnTo>
                      <a:pt x="238" y="54"/>
                    </a:lnTo>
                    <a:lnTo>
                      <a:pt x="239" y="55"/>
                    </a:lnTo>
                    <a:lnTo>
                      <a:pt x="239" y="55"/>
                    </a:lnTo>
                    <a:lnTo>
                      <a:pt x="240" y="56"/>
                    </a:lnTo>
                    <a:lnTo>
                      <a:pt x="241" y="57"/>
                    </a:lnTo>
                    <a:lnTo>
                      <a:pt x="240" y="58"/>
                    </a:lnTo>
                    <a:lnTo>
                      <a:pt x="240" y="58"/>
                    </a:lnTo>
                    <a:lnTo>
                      <a:pt x="238" y="61"/>
                    </a:lnTo>
                    <a:lnTo>
                      <a:pt x="238" y="62"/>
                    </a:lnTo>
                    <a:lnTo>
                      <a:pt x="238" y="63"/>
                    </a:lnTo>
                    <a:lnTo>
                      <a:pt x="238" y="63"/>
                    </a:lnTo>
                    <a:lnTo>
                      <a:pt x="242" y="65"/>
                    </a:lnTo>
                    <a:lnTo>
                      <a:pt x="244" y="66"/>
                    </a:lnTo>
                    <a:lnTo>
                      <a:pt x="245" y="67"/>
                    </a:lnTo>
                    <a:lnTo>
                      <a:pt x="245" y="67"/>
                    </a:lnTo>
                    <a:lnTo>
                      <a:pt x="244" y="70"/>
                    </a:lnTo>
                    <a:lnTo>
                      <a:pt x="243" y="73"/>
                    </a:lnTo>
                    <a:lnTo>
                      <a:pt x="244" y="74"/>
                    </a:lnTo>
                    <a:lnTo>
                      <a:pt x="244" y="74"/>
                    </a:lnTo>
                    <a:lnTo>
                      <a:pt x="245" y="77"/>
                    </a:lnTo>
                    <a:lnTo>
                      <a:pt x="244" y="80"/>
                    </a:lnTo>
                    <a:lnTo>
                      <a:pt x="244" y="81"/>
                    </a:lnTo>
                    <a:lnTo>
                      <a:pt x="244" y="81"/>
                    </a:lnTo>
                    <a:lnTo>
                      <a:pt x="236" y="83"/>
                    </a:lnTo>
                    <a:lnTo>
                      <a:pt x="236" y="83"/>
                    </a:lnTo>
                    <a:lnTo>
                      <a:pt x="233" y="84"/>
                    </a:lnTo>
                    <a:lnTo>
                      <a:pt x="231" y="84"/>
                    </a:lnTo>
                    <a:lnTo>
                      <a:pt x="230" y="85"/>
                    </a:lnTo>
                    <a:lnTo>
                      <a:pt x="230" y="85"/>
                    </a:lnTo>
                    <a:lnTo>
                      <a:pt x="231" y="89"/>
                    </a:lnTo>
                    <a:lnTo>
                      <a:pt x="234" y="94"/>
                    </a:lnTo>
                    <a:lnTo>
                      <a:pt x="234" y="94"/>
                    </a:lnTo>
                    <a:lnTo>
                      <a:pt x="236" y="96"/>
                    </a:lnTo>
                    <a:lnTo>
                      <a:pt x="237" y="98"/>
                    </a:lnTo>
                    <a:lnTo>
                      <a:pt x="237" y="99"/>
                    </a:lnTo>
                    <a:lnTo>
                      <a:pt x="237" y="99"/>
                    </a:lnTo>
                    <a:lnTo>
                      <a:pt x="236" y="102"/>
                    </a:lnTo>
                    <a:lnTo>
                      <a:pt x="236" y="103"/>
                    </a:lnTo>
                    <a:lnTo>
                      <a:pt x="237" y="104"/>
                    </a:lnTo>
                    <a:lnTo>
                      <a:pt x="237" y="104"/>
                    </a:lnTo>
                    <a:lnTo>
                      <a:pt x="240" y="106"/>
                    </a:lnTo>
                    <a:lnTo>
                      <a:pt x="242" y="107"/>
                    </a:lnTo>
                    <a:lnTo>
                      <a:pt x="242" y="109"/>
                    </a:lnTo>
                    <a:lnTo>
                      <a:pt x="242" y="109"/>
                    </a:lnTo>
                    <a:lnTo>
                      <a:pt x="239" y="119"/>
                    </a:lnTo>
                    <a:lnTo>
                      <a:pt x="239" y="119"/>
                    </a:lnTo>
                    <a:lnTo>
                      <a:pt x="237" y="120"/>
                    </a:lnTo>
                    <a:lnTo>
                      <a:pt x="234" y="121"/>
                    </a:lnTo>
                    <a:lnTo>
                      <a:pt x="234" y="121"/>
                    </a:lnTo>
                    <a:lnTo>
                      <a:pt x="229" y="122"/>
                    </a:lnTo>
                    <a:lnTo>
                      <a:pt x="226" y="124"/>
                    </a:lnTo>
                    <a:lnTo>
                      <a:pt x="226" y="124"/>
                    </a:lnTo>
                    <a:lnTo>
                      <a:pt x="224" y="125"/>
                    </a:lnTo>
                    <a:lnTo>
                      <a:pt x="222" y="126"/>
                    </a:lnTo>
                    <a:lnTo>
                      <a:pt x="222" y="127"/>
                    </a:lnTo>
                    <a:lnTo>
                      <a:pt x="222" y="127"/>
                    </a:lnTo>
                    <a:lnTo>
                      <a:pt x="222" y="129"/>
                    </a:lnTo>
                    <a:lnTo>
                      <a:pt x="222" y="130"/>
                    </a:lnTo>
                    <a:lnTo>
                      <a:pt x="221" y="130"/>
                    </a:lnTo>
                    <a:lnTo>
                      <a:pt x="221" y="130"/>
                    </a:lnTo>
                    <a:lnTo>
                      <a:pt x="220" y="133"/>
                    </a:lnTo>
                    <a:lnTo>
                      <a:pt x="219" y="134"/>
                    </a:lnTo>
                    <a:lnTo>
                      <a:pt x="217" y="133"/>
                    </a:lnTo>
                    <a:lnTo>
                      <a:pt x="217" y="133"/>
                    </a:lnTo>
                    <a:lnTo>
                      <a:pt x="214" y="130"/>
                    </a:lnTo>
                    <a:lnTo>
                      <a:pt x="213" y="129"/>
                    </a:lnTo>
                    <a:lnTo>
                      <a:pt x="211" y="129"/>
                    </a:lnTo>
                    <a:lnTo>
                      <a:pt x="211" y="129"/>
                    </a:lnTo>
                    <a:lnTo>
                      <a:pt x="209" y="131"/>
                    </a:lnTo>
                    <a:lnTo>
                      <a:pt x="207" y="132"/>
                    </a:lnTo>
                    <a:lnTo>
                      <a:pt x="207" y="132"/>
                    </a:lnTo>
                    <a:lnTo>
                      <a:pt x="206" y="133"/>
                    </a:lnTo>
                    <a:lnTo>
                      <a:pt x="205" y="134"/>
                    </a:lnTo>
                    <a:lnTo>
                      <a:pt x="205" y="134"/>
                    </a:lnTo>
                    <a:lnTo>
                      <a:pt x="203" y="134"/>
                    </a:lnTo>
                    <a:lnTo>
                      <a:pt x="202" y="136"/>
                    </a:lnTo>
                    <a:lnTo>
                      <a:pt x="202" y="136"/>
                    </a:lnTo>
                    <a:lnTo>
                      <a:pt x="199" y="138"/>
                    </a:lnTo>
                    <a:lnTo>
                      <a:pt x="197" y="141"/>
                    </a:lnTo>
                    <a:lnTo>
                      <a:pt x="197" y="141"/>
                    </a:lnTo>
                    <a:lnTo>
                      <a:pt x="196" y="143"/>
                    </a:lnTo>
                    <a:lnTo>
                      <a:pt x="195" y="144"/>
                    </a:lnTo>
                    <a:lnTo>
                      <a:pt x="196" y="146"/>
                    </a:lnTo>
                    <a:lnTo>
                      <a:pt x="196" y="146"/>
                    </a:lnTo>
                    <a:lnTo>
                      <a:pt x="196" y="147"/>
                    </a:lnTo>
                    <a:lnTo>
                      <a:pt x="195" y="149"/>
                    </a:lnTo>
                    <a:lnTo>
                      <a:pt x="194" y="150"/>
                    </a:lnTo>
                    <a:lnTo>
                      <a:pt x="194" y="150"/>
                    </a:lnTo>
                    <a:lnTo>
                      <a:pt x="186" y="150"/>
                    </a:lnTo>
                    <a:lnTo>
                      <a:pt x="186" y="150"/>
                    </a:lnTo>
                    <a:lnTo>
                      <a:pt x="185" y="150"/>
                    </a:lnTo>
                    <a:lnTo>
                      <a:pt x="185" y="152"/>
                    </a:lnTo>
                    <a:lnTo>
                      <a:pt x="184" y="153"/>
                    </a:lnTo>
                    <a:lnTo>
                      <a:pt x="182" y="154"/>
                    </a:lnTo>
                    <a:lnTo>
                      <a:pt x="182" y="154"/>
                    </a:lnTo>
                    <a:lnTo>
                      <a:pt x="179" y="154"/>
                    </a:lnTo>
                    <a:lnTo>
                      <a:pt x="177" y="156"/>
                    </a:lnTo>
                    <a:lnTo>
                      <a:pt x="177" y="156"/>
                    </a:lnTo>
                    <a:lnTo>
                      <a:pt x="175" y="157"/>
                    </a:lnTo>
                    <a:lnTo>
                      <a:pt x="173" y="158"/>
                    </a:lnTo>
                    <a:lnTo>
                      <a:pt x="173" y="158"/>
                    </a:lnTo>
                    <a:lnTo>
                      <a:pt x="165" y="160"/>
                    </a:lnTo>
                    <a:lnTo>
                      <a:pt x="165" y="160"/>
                    </a:lnTo>
                    <a:lnTo>
                      <a:pt x="163" y="161"/>
                    </a:lnTo>
                    <a:lnTo>
                      <a:pt x="161" y="163"/>
                    </a:lnTo>
                    <a:lnTo>
                      <a:pt x="161" y="163"/>
                    </a:lnTo>
                    <a:lnTo>
                      <a:pt x="160" y="166"/>
                    </a:lnTo>
                    <a:lnTo>
                      <a:pt x="159" y="168"/>
                    </a:lnTo>
                    <a:lnTo>
                      <a:pt x="158" y="168"/>
                    </a:lnTo>
                    <a:lnTo>
                      <a:pt x="158" y="168"/>
                    </a:lnTo>
                    <a:lnTo>
                      <a:pt x="154" y="168"/>
                    </a:lnTo>
                    <a:lnTo>
                      <a:pt x="150" y="167"/>
                    </a:lnTo>
                    <a:lnTo>
                      <a:pt x="150" y="167"/>
                    </a:lnTo>
                    <a:lnTo>
                      <a:pt x="146" y="169"/>
                    </a:lnTo>
                    <a:lnTo>
                      <a:pt x="145" y="171"/>
                    </a:lnTo>
                    <a:lnTo>
                      <a:pt x="145" y="172"/>
                    </a:lnTo>
                    <a:lnTo>
                      <a:pt x="145" y="172"/>
                    </a:lnTo>
                    <a:lnTo>
                      <a:pt x="146" y="176"/>
                    </a:lnTo>
                    <a:lnTo>
                      <a:pt x="146" y="180"/>
                    </a:lnTo>
                    <a:lnTo>
                      <a:pt x="146" y="180"/>
                    </a:lnTo>
                    <a:lnTo>
                      <a:pt x="144" y="185"/>
                    </a:lnTo>
                    <a:lnTo>
                      <a:pt x="144" y="185"/>
                    </a:lnTo>
                    <a:lnTo>
                      <a:pt x="142" y="186"/>
                    </a:lnTo>
                    <a:lnTo>
                      <a:pt x="140" y="188"/>
                    </a:lnTo>
                    <a:lnTo>
                      <a:pt x="140" y="188"/>
                    </a:lnTo>
                    <a:lnTo>
                      <a:pt x="138" y="187"/>
                    </a:lnTo>
                    <a:lnTo>
                      <a:pt x="134" y="187"/>
                    </a:lnTo>
                    <a:lnTo>
                      <a:pt x="134" y="187"/>
                    </a:lnTo>
                    <a:lnTo>
                      <a:pt x="126" y="187"/>
                    </a:lnTo>
                    <a:lnTo>
                      <a:pt x="126" y="187"/>
                    </a:lnTo>
                    <a:lnTo>
                      <a:pt x="120" y="188"/>
                    </a:lnTo>
                    <a:lnTo>
                      <a:pt x="115" y="189"/>
                    </a:lnTo>
                    <a:lnTo>
                      <a:pt x="115" y="189"/>
                    </a:lnTo>
                    <a:lnTo>
                      <a:pt x="112" y="190"/>
                    </a:lnTo>
                    <a:lnTo>
                      <a:pt x="108" y="192"/>
                    </a:lnTo>
                    <a:lnTo>
                      <a:pt x="108" y="192"/>
                    </a:lnTo>
                    <a:lnTo>
                      <a:pt x="110" y="193"/>
                    </a:lnTo>
                    <a:lnTo>
                      <a:pt x="112" y="193"/>
                    </a:lnTo>
                    <a:lnTo>
                      <a:pt x="114" y="193"/>
                    </a:lnTo>
                    <a:lnTo>
                      <a:pt x="116" y="193"/>
                    </a:lnTo>
                    <a:lnTo>
                      <a:pt x="116" y="193"/>
                    </a:lnTo>
                    <a:lnTo>
                      <a:pt x="117" y="194"/>
                    </a:lnTo>
                    <a:lnTo>
                      <a:pt x="117" y="196"/>
                    </a:lnTo>
                    <a:lnTo>
                      <a:pt x="117" y="198"/>
                    </a:lnTo>
                    <a:lnTo>
                      <a:pt x="118" y="200"/>
                    </a:lnTo>
                    <a:lnTo>
                      <a:pt x="118" y="200"/>
                    </a:lnTo>
                    <a:lnTo>
                      <a:pt x="121" y="202"/>
                    </a:lnTo>
                    <a:lnTo>
                      <a:pt x="123" y="203"/>
                    </a:lnTo>
                    <a:lnTo>
                      <a:pt x="123" y="203"/>
                    </a:lnTo>
                    <a:lnTo>
                      <a:pt x="125" y="204"/>
                    </a:lnTo>
                    <a:lnTo>
                      <a:pt x="125" y="206"/>
                    </a:lnTo>
                    <a:lnTo>
                      <a:pt x="124" y="208"/>
                    </a:lnTo>
                    <a:lnTo>
                      <a:pt x="124" y="208"/>
                    </a:lnTo>
                    <a:lnTo>
                      <a:pt x="124" y="210"/>
                    </a:lnTo>
                    <a:lnTo>
                      <a:pt x="125" y="211"/>
                    </a:lnTo>
                    <a:lnTo>
                      <a:pt x="127" y="212"/>
                    </a:lnTo>
                    <a:lnTo>
                      <a:pt x="127" y="212"/>
                    </a:lnTo>
                    <a:lnTo>
                      <a:pt x="127" y="213"/>
                    </a:lnTo>
                    <a:lnTo>
                      <a:pt x="125" y="213"/>
                    </a:lnTo>
                    <a:lnTo>
                      <a:pt x="122" y="213"/>
                    </a:lnTo>
                    <a:lnTo>
                      <a:pt x="122" y="213"/>
                    </a:lnTo>
                    <a:lnTo>
                      <a:pt x="120" y="214"/>
                    </a:lnTo>
                    <a:lnTo>
                      <a:pt x="120" y="215"/>
                    </a:lnTo>
                    <a:lnTo>
                      <a:pt x="119" y="221"/>
                    </a:lnTo>
                    <a:lnTo>
                      <a:pt x="119" y="221"/>
                    </a:lnTo>
                    <a:lnTo>
                      <a:pt x="118" y="222"/>
                    </a:lnTo>
                    <a:lnTo>
                      <a:pt x="117" y="222"/>
                    </a:lnTo>
                    <a:lnTo>
                      <a:pt x="116" y="222"/>
                    </a:lnTo>
                    <a:lnTo>
                      <a:pt x="114" y="220"/>
                    </a:lnTo>
                    <a:lnTo>
                      <a:pt x="114" y="220"/>
                    </a:lnTo>
                    <a:lnTo>
                      <a:pt x="113" y="220"/>
                    </a:lnTo>
                    <a:lnTo>
                      <a:pt x="113" y="220"/>
                    </a:lnTo>
                    <a:lnTo>
                      <a:pt x="113" y="222"/>
                    </a:lnTo>
                    <a:lnTo>
                      <a:pt x="114" y="224"/>
                    </a:lnTo>
                    <a:lnTo>
                      <a:pt x="115" y="226"/>
                    </a:lnTo>
                    <a:lnTo>
                      <a:pt x="117" y="230"/>
                    </a:lnTo>
                    <a:lnTo>
                      <a:pt x="117" y="230"/>
                    </a:lnTo>
                    <a:lnTo>
                      <a:pt x="117" y="233"/>
                    </a:lnTo>
                    <a:lnTo>
                      <a:pt x="116" y="234"/>
                    </a:lnTo>
                    <a:lnTo>
                      <a:pt x="113" y="236"/>
                    </a:lnTo>
                    <a:lnTo>
                      <a:pt x="113" y="236"/>
                    </a:lnTo>
                    <a:lnTo>
                      <a:pt x="111" y="238"/>
                    </a:lnTo>
                    <a:lnTo>
                      <a:pt x="110" y="238"/>
                    </a:lnTo>
                    <a:lnTo>
                      <a:pt x="109" y="238"/>
                    </a:lnTo>
                    <a:lnTo>
                      <a:pt x="108" y="241"/>
                    </a:lnTo>
                    <a:lnTo>
                      <a:pt x="108" y="241"/>
                    </a:lnTo>
                    <a:lnTo>
                      <a:pt x="107" y="244"/>
                    </a:lnTo>
                    <a:lnTo>
                      <a:pt x="106" y="246"/>
                    </a:lnTo>
                    <a:lnTo>
                      <a:pt x="101" y="250"/>
                    </a:lnTo>
                    <a:lnTo>
                      <a:pt x="101" y="250"/>
                    </a:lnTo>
                    <a:lnTo>
                      <a:pt x="91" y="259"/>
                    </a:lnTo>
                    <a:lnTo>
                      <a:pt x="86" y="265"/>
                    </a:lnTo>
                    <a:lnTo>
                      <a:pt x="83" y="271"/>
                    </a:lnTo>
                    <a:lnTo>
                      <a:pt x="83" y="271"/>
                    </a:lnTo>
                    <a:lnTo>
                      <a:pt x="82" y="275"/>
                    </a:lnTo>
                    <a:lnTo>
                      <a:pt x="83" y="278"/>
                    </a:lnTo>
                    <a:lnTo>
                      <a:pt x="83" y="281"/>
                    </a:lnTo>
                    <a:lnTo>
                      <a:pt x="84" y="285"/>
                    </a:lnTo>
                    <a:lnTo>
                      <a:pt x="84" y="285"/>
                    </a:lnTo>
                    <a:lnTo>
                      <a:pt x="83" y="289"/>
                    </a:lnTo>
                    <a:lnTo>
                      <a:pt x="81" y="293"/>
                    </a:lnTo>
                    <a:lnTo>
                      <a:pt x="76" y="299"/>
                    </a:lnTo>
                    <a:lnTo>
                      <a:pt x="76" y="299"/>
                    </a:lnTo>
                    <a:lnTo>
                      <a:pt x="74" y="302"/>
                    </a:lnTo>
                    <a:lnTo>
                      <a:pt x="70" y="303"/>
                    </a:lnTo>
                    <a:lnTo>
                      <a:pt x="68" y="304"/>
                    </a:lnTo>
                    <a:lnTo>
                      <a:pt x="65" y="306"/>
                    </a:lnTo>
                    <a:lnTo>
                      <a:pt x="65" y="306"/>
                    </a:lnTo>
                    <a:lnTo>
                      <a:pt x="63" y="311"/>
                    </a:lnTo>
                    <a:lnTo>
                      <a:pt x="61" y="317"/>
                    </a:lnTo>
                    <a:lnTo>
                      <a:pt x="60" y="323"/>
                    </a:lnTo>
                    <a:lnTo>
                      <a:pt x="57" y="328"/>
                    </a:lnTo>
                    <a:lnTo>
                      <a:pt x="57" y="328"/>
                    </a:lnTo>
                    <a:lnTo>
                      <a:pt x="54" y="330"/>
                    </a:lnTo>
                    <a:lnTo>
                      <a:pt x="51" y="331"/>
                    </a:lnTo>
                    <a:lnTo>
                      <a:pt x="47" y="333"/>
                    </a:lnTo>
                    <a:lnTo>
                      <a:pt x="45" y="334"/>
                    </a:lnTo>
                    <a:lnTo>
                      <a:pt x="45" y="334"/>
                    </a:lnTo>
                    <a:lnTo>
                      <a:pt x="43" y="339"/>
                    </a:lnTo>
                    <a:lnTo>
                      <a:pt x="41" y="342"/>
                    </a:lnTo>
                    <a:lnTo>
                      <a:pt x="36" y="343"/>
                    </a:lnTo>
                    <a:lnTo>
                      <a:pt x="36" y="343"/>
                    </a:lnTo>
                    <a:lnTo>
                      <a:pt x="33" y="344"/>
                    </a:lnTo>
                    <a:lnTo>
                      <a:pt x="30" y="344"/>
                    </a:lnTo>
                    <a:lnTo>
                      <a:pt x="28" y="344"/>
                    </a:lnTo>
                    <a:lnTo>
                      <a:pt x="25" y="346"/>
                    </a:lnTo>
                    <a:lnTo>
                      <a:pt x="25" y="346"/>
                    </a:lnTo>
                    <a:lnTo>
                      <a:pt x="22" y="347"/>
                    </a:lnTo>
                    <a:lnTo>
                      <a:pt x="18" y="348"/>
                    </a:lnTo>
                    <a:lnTo>
                      <a:pt x="15" y="349"/>
                    </a:lnTo>
                    <a:lnTo>
                      <a:pt x="12" y="350"/>
                    </a:lnTo>
                    <a:lnTo>
                      <a:pt x="12" y="350"/>
                    </a:lnTo>
                    <a:lnTo>
                      <a:pt x="9" y="352"/>
                    </a:lnTo>
                    <a:lnTo>
                      <a:pt x="7" y="354"/>
                    </a:lnTo>
                    <a:lnTo>
                      <a:pt x="6" y="358"/>
                    </a:lnTo>
                    <a:lnTo>
                      <a:pt x="6" y="358"/>
                    </a:lnTo>
                    <a:lnTo>
                      <a:pt x="5" y="360"/>
                    </a:lnTo>
                    <a:lnTo>
                      <a:pt x="5" y="362"/>
                    </a:lnTo>
                    <a:lnTo>
                      <a:pt x="5" y="369"/>
                    </a:lnTo>
                    <a:lnTo>
                      <a:pt x="5" y="369"/>
                    </a:lnTo>
                    <a:lnTo>
                      <a:pt x="5" y="372"/>
                    </a:lnTo>
                    <a:lnTo>
                      <a:pt x="3" y="375"/>
                    </a:lnTo>
                    <a:lnTo>
                      <a:pt x="0" y="383"/>
                    </a:lnTo>
                    <a:lnTo>
                      <a:pt x="0" y="383"/>
                    </a:lnTo>
                    <a:lnTo>
                      <a:pt x="0" y="385"/>
                    </a:lnTo>
                    <a:lnTo>
                      <a:pt x="1" y="388"/>
                    </a:lnTo>
                    <a:lnTo>
                      <a:pt x="2" y="393"/>
                    </a:lnTo>
                    <a:lnTo>
                      <a:pt x="4" y="400"/>
                    </a:lnTo>
                    <a:lnTo>
                      <a:pt x="5" y="405"/>
                    </a:lnTo>
                    <a:lnTo>
                      <a:pt x="5" y="405"/>
                    </a:lnTo>
                    <a:lnTo>
                      <a:pt x="4" y="419"/>
                    </a:lnTo>
                    <a:lnTo>
                      <a:pt x="4" y="419"/>
                    </a:lnTo>
                    <a:lnTo>
                      <a:pt x="22" y="419"/>
                    </a:lnTo>
                    <a:lnTo>
                      <a:pt x="38" y="418"/>
                    </a:lnTo>
                    <a:lnTo>
                      <a:pt x="38" y="418"/>
                    </a:lnTo>
                    <a:lnTo>
                      <a:pt x="54" y="419"/>
                    </a:lnTo>
                    <a:lnTo>
                      <a:pt x="71" y="421"/>
                    </a:lnTo>
                    <a:lnTo>
                      <a:pt x="71" y="421"/>
                    </a:lnTo>
                    <a:lnTo>
                      <a:pt x="91" y="426"/>
                    </a:lnTo>
                    <a:lnTo>
                      <a:pt x="108" y="432"/>
                    </a:lnTo>
                    <a:lnTo>
                      <a:pt x="108" y="432"/>
                    </a:lnTo>
                    <a:lnTo>
                      <a:pt x="114" y="432"/>
                    </a:lnTo>
                    <a:lnTo>
                      <a:pt x="119" y="431"/>
                    </a:lnTo>
                    <a:lnTo>
                      <a:pt x="122" y="430"/>
                    </a:lnTo>
                    <a:lnTo>
                      <a:pt x="122" y="430"/>
                    </a:lnTo>
                    <a:lnTo>
                      <a:pt x="131" y="426"/>
                    </a:lnTo>
                    <a:lnTo>
                      <a:pt x="150" y="423"/>
                    </a:lnTo>
                    <a:lnTo>
                      <a:pt x="150" y="423"/>
                    </a:lnTo>
                    <a:lnTo>
                      <a:pt x="162" y="423"/>
                    </a:lnTo>
                    <a:lnTo>
                      <a:pt x="176" y="424"/>
                    </a:lnTo>
                    <a:lnTo>
                      <a:pt x="187" y="426"/>
                    </a:lnTo>
                    <a:lnTo>
                      <a:pt x="197" y="429"/>
                    </a:lnTo>
                    <a:lnTo>
                      <a:pt x="197" y="429"/>
                    </a:lnTo>
                    <a:lnTo>
                      <a:pt x="209" y="432"/>
                    </a:lnTo>
                    <a:lnTo>
                      <a:pt x="221" y="437"/>
                    </a:lnTo>
                    <a:lnTo>
                      <a:pt x="238" y="445"/>
                    </a:lnTo>
                    <a:lnTo>
                      <a:pt x="238" y="445"/>
                    </a:lnTo>
                    <a:lnTo>
                      <a:pt x="248" y="449"/>
                    </a:lnTo>
                    <a:lnTo>
                      <a:pt x="257" y="452"/>
                    </a:lnTo>
                    <a:lnTo>
                      <a:pt x="257" y="452"/>
                    </a:lnTo>
                    <a:lnTo>
                      <a:pt x="259" y="453"/>
                    </a:lnTo>
                    <a:lnTo>
                      <a:pt x="262" y="453"/>
                    </a:lnTo>
                    <a:lnTo>
                      <a:pt x="268" y="452"/>
                    </a:lnTo>
                    <a:lnTo>
                      <a:pt x="268" y="452"/>
                    </a:lnTo>
                    <a:lnTo>
                      <a:pt x="268" y="451"/>
                    </a:lnTo>
                    <a:lnTo>
                      <a:pt x="267" y="450"/>
                    </a:lnTo>
                    <a:lnTo>
                      <a:pt x="265" y="449"/>
                    </a:lnTo>
                    <a:lnTo>
                      <a:pt x="265" y="448"/>
                    </a:lnTo>
                    <a:lnTo>
                      <a:pt x="265" y="448"/>
                    </a:lnTo>
                    <a:lnTo>
                      <a:pt x="265" y="444"/>
                    </a:lnTo>
                    <a:lnTo>
                      <a:pt x="265" y="444"/>
                    </a:lnTo>
                    <a:lnTo>
                      <a:pt x="263" y="442"/>
                    </a:lnTo>
                    <a:lnTo>
                      <a:pt x="262" y="442"/>
                    </a:lnTo>
                    <a:lnTo>
                      <a:pt x="261" y="442"/>
                    </a:lnTo>
                    <a:lnTo>
                      <a:pt x="261" y="442"/>
                    </a:lnTo>
                    <a:lnTo>
                      <a:pt x="259" y="443"/>
                    </a:lnTo>
                    <a:lnTo>
                      <a:pt x="258" y="442"/>
                    </a:lnTo>
                    <a:lnTo>
                      <a:pt x="257" y="439"/>
                    </a:lnTo>
                    <a:lnTo>
                      <a:pt x="257" y="439"/>
                    </a:lnTo>
                    <a:lnTo>
                      <a:pt x="257" y="431"/>
                    </a:lnTo>
                    <a:lnTo>
                      <a:pt x="257" y="425"/>
                    </a:lnTo>
                    <a:lnTo>
                      <a:pt x="258" y="422"/>
                    </a:lnTo>
                    <a:lnTo>
                      <a:pt x="258" y="422"/>
                    </a:lnTo>
                    <a:lnTo>
                      <a:pt x="261" y="415"/>
                    </a:lnTo>
                    <a:lnTo>
                      <a:pt x="262" y="409"/>
                    </a:lnTo>
                    <a:lnTo>
                      <a:pt x="262" y="409"/>
                    </a:lnTo>
                    <a:lnTo>
                      <a:pt x="265" y="404"/>
                    </a:lnTo>
                    <a:lnTo>
                      <a:pt x="265" y="400"/>
                    </a:lnTo>
                    <a:lnTo>
                      <a:pt x="266" y="398"/>
                    </a:lnTo>
                    <a:lnTo>
                      <a:pt x="266" y="398"/>
                    </a:lnTo>
                    <a:lnTo>
                      <a:pt x="272" y="392"/>
                    </a:lnTo>
                    <a:lnTo>
                      <a:pt x="279" y="387"/>
                    </a:lnTo>
                    <a:lnTo>
                      <a:pt x="279" y="387"/>
                    </a:lnTo>
                    <a:lnTo>
                      <a:pt x="282" y="385"/>
                    </a:lnTo>
                    <a:lnTo>
                      <a:pt x="286" y="384"/>
                    </a:lnTo>
                    <a:lnTo>
                      <a:pt x="286" y="384"/>
                    </a:lnTo>
                    <a:lnTo>
                      <a:pt x="290" y="381"/>
                    </a:lnTo>
                    <a:lnTo>
                      <a:pt x="292" y="378"/>
                    </a:lnTo>
                    <a:lnTo>
                      <a:pt x="292" y="378"/>
                    </a:lnTo>
                    <a:lnTo>
                      <a:pt x="292" y="375"/>
                    </a:lnTo>
                    <a:lnTo>
                      <a:pt x="294" y="371"/>
                    </a:lnTo>
                    <a:lnTo>
                      <a:pt x="294" y="371"/>
                    </a:lnTo>
                    <a:lnTo>
                      <a:pt x="300" y="361"/>
                    </a:lnTo>
                    <a:lnTo>
                      <a:pt x="306" y="352"/>
                    </a:lnTo>
                    <a:lnTo>
                      <a:pt x="306" y="352"/>
                    </a:lnTo>
                    <a:lnTo>
                      <a:pt x="306" y="348"/>
                    </a:lnTo>
                    <a:lnTo>
                      <a:pt x="304" y="345"/>
                    </a:lnTo>
                    <a:lnTo>
                      <a:pt x="304" y="345"/>
                    </a:lnTo>
                    <a:lnTo>
                      <a:pt x="303" y="342"/>
                    </a:lnTo>
                    <a:lnTo>
                      <a:pt x="303" y="338"/>
                    </a:lnTo>
                    <a:lnTo>
                      <a:pt x="303" y="338"/>
                    </a:lnTo>
                    <a:lnTo>
                      <a:pt x="303" y="336"/>
                    </a:lnTo>
                    <a:lnTo>
                      <a:pt x="304" y="335"/>
                    </a:lnTo>
                    <a:lnTo>
                      <a:pt x="305" y="334"/>
                    </a:lnTo>
                    <a:lnTo>
                      <a:pt x="305" y="334"/>
                    </a:lnTo>
                    <a:lnTo>
                      <a:pt x="306" y="333"/>
                    </a:lnTo>
                    <a:lnTo>
                      <a:pt x="307" y="329"/>
                    </a:lnTo>
                    <a:lnTo>
                      <a:pt x="307" y="329"/>
                    </a:lnTo>
                    <a:lnTo>
                      <a:pt x="311" y="322"/>
                    </a:lnTo>
                    <a:lnTo>
                      <a:pt x="315" y="317"/>
                    </a:lnTo>
                    <a:lnTo>
                      <a:pt x="318" y="314"/>
                    </a:lnTo>
                    <a:lnTo>
                      <a:pt x="318" y="314"/>
                    </a:lnTo>
                    <a:lnTo>
                      <a:pt x="324" y="310"/>
                    </a:lnTo>
                    <a:lnTo>
                      <a:pt x="324" y="310"/>
                    </a:lnTo>
                    <a:lnTo>
                      <a:pt x="325" y="309"/>
                    </a:lnTo>
                    <a:lnTo>
                      <a:pt x="326" y="309"/>
                    </a:lnTo>
                    <a:lnTo>
                      <a:pt x="328" y="309"/>
                    </a:lnTo>
                    <a:lnTo>
                      <a:pt x="328" y="309"/>
                    </a:lnTo>
                    <a:lnTo>
                      <a:pt x="330" y="309"/>
                    </a:lnTo>
                    <a:lnTo>
                      <a:pt x="331" y="309"/>
                    </a:lnTo>
                    <a:lnTo>
                      <a:pt x="332" y="307"/>
                    </a:lnTo>
                    <a:lnTo>
                      <a:pt x="332" y="307"/>
                    </a:lnTo>
                    <a:lnTo>
                      <a:pt x="342" y="303"/>
                    </a:lnTo>
                    <a:lnTo>
                      <a:pt x="354" y="297"/>
                    </a:lnTo>
                    <a:lnTo>
                      <a:pt x="354" y="297"/>
                    </a:lnTo>
                    <a:lnTo>
                      <a:pt x="364" y="291"/>
                    </a:lnTo>
                    <a:lnTo>
                      <a:pt x="369" y="286"/>
                    </a:lnTo>
                    <a:lnTo>
                      <a:pt x="369" y="286"/>
                    </a:lnTo>
                    <a:lnTo>
                      <a:pt x="372" y="282"/>
                    </a:lnTo>
                    <a:lnTo>
                      <a:pt x="372" y="282"/>
                    </a:lnTo>
                    <a:lnTo>
                      <a:pt x="374" y="278"/>
                    </a:lnTo>
                    <a:lnTo>
                      <a:pt x="375" y="274"/>
                    </a:lnTo>
                    <a:lnTo>
                      <a:pt x="375" y="274"/>
                    </a:lnTo>
                    <a:lnTo>
                      <a:pt x="375" y="273"/>
                    </a:lnTo>
                    <a:lnTo>
                      <a:pt x="373" y="272"/>
                    </a:lnTo>
                    <a:lnTo>
                      <a:pt x="370" y="271"/>
                    </a:lnTo>
                    <a:lnTo>
                      <a:pt x="370" y="271"/>
                    </a:lnTo>
                    <a:lnTo>
                      <a:pt x="370" y="271"/>
                    </a:lnTo>
                    <a:lnTo>
                      <a:pt x="370" y="271"/>
                    </a:lnTo>
                    <a:lnTo>
                      <a:pt x="371" y="274"/>
                    </a:lnTo>
                    <a:lnTo>
                      <a:pt x="371" y="274"/>
                    </a:lnTo>
                    <a:lnTo>
                      <a:pt x="372" y="275"/>
                    </a:lnTo>
                    <a:lnTo>
                      <a:pt x="371" y="276"/>
                    </a:lnTo>
                    <a:lnTo>
                      <a:pt x="370" y="275"/>
                    </a:lnTo>
                    <a:lnTo>
                      <a:pt x="370" y="275"/>
                    </a:lnTo>
                    <a:lnTo>
                      <a:pt x="368" y="274"/>
                    </a:lnTo>
                    <a:lnTo>
                      <a:pt x="365" y="274"/>
                    </a:lnTo>
                    <a:lnTo>
                      <a:pt x="365" y="274"/>
                    </a:lnTo>
                    <a:lnTo>
                      <a:pt x="364" y="274"/>
                    </a:lnTo>
                    <a:lnTo>
                      <a:pt x="363" y="273"/>
                    </a:lnTo>
                    <a:lnTo>
                      <a:pt x="364" y="271"/>
                    </a:lnTo>
                    <a:lnTo>
                      <a:pt x="364" y="271"/>
                    </a:lnTo>
                    <a:lnTo>
                      <a:pt x="364" y="270"/>
                    </a:lnTo>
                    <a:lnTo>
                      <a:pt x="364" y="267"/>
                    </a:lnTo>
                    <a:lnTo>
                      <a:pt x="364" y="267"/>
                    </a:lnTo>
                    <a:lnTo>
                      <a:pt x="364" y="265"/>
                    </a:lnTo>
                    <a:lnTo>
                      <a:pt x="364" y="265"/>
                    </a:lnTo>
                    <a:lnTo>
                      <a:pt x="364" y="265"/>
                    </a:lnTo>
                    <a:lnTo>
                      <a:pt x="366" y="264"/>
                    </a:lnTo>
                    <a:lnTo>
                      <a:pt x="367" y="263"/>
                    </a:lnTo>
                    <a:lnTo>
                      <a:pt x="367" y="263"/>
                    </a:lnTo>
                    <a:lnTo>
                      <a:pt x="368" y="262"/>
                    </a:lnTo>
                    <a:lnTo>
                      <a:pt x="369" y="262"/>
                    </a:lnTo>
                    <a:lnTo>
                      <a:pt x="369" y="262"/>
                    </a:lnTo>
                    <a:lnTo>
                      <a:pt x="374" y="259"/>
                    </a:lnTo>
                    <a:lnTo>
                      <a:pt x="380" y="253"/>
                    </a:lnTo>
                    <a:lnTo>
                      <a:pt x="380" y="253"/>
                    </a:lnTo>
                    <a:lnTo>
                      <a:pt x="382" y="250"/>
                    </a:lnTo>
                    <a:lnTo>
                      <a:pt x="384" y="244"/>
                    </a:lnTo>
                    <a:lnTo>
                      <a:pt x="385" y="239"/>
                    </a:lnTo>
                    <a:lnTo>
                      <a:pt x="388" y="234"/>
                    </a:lnTo>
                    <a:lnTo>
                      <a:pt x="388" y="234"/>
                    </a:lnTo>
                    <a:lnTo>
                      <a:pt x="390" y="233"/>
                    </a:lnTo>
                    <a:lnTo>
                      <a:pt x="394" y="232"/>
                    </a:lnTo>
                    <a:lnTo>
                      <a:pt x="397" y="231"/>
                    </a:lnTo>
                    <a:lnTo>
                      <a:pt x="399" y="230"/>
                    </a:lnTo>
                    <a:lnTo>
                      <a:pt x="399" y="230"/>
                    </a:lnTo>
                    <a:lnTo>
                      <a:pt x="401" y="229"/>
                    </a:lnTo>
                    <a:lnTo>
                      <a:pt x="402" y="230"/>
                    </a:lnTo>
                    <a:lnTo>
                      <a:pt x="404" y="231"/>
                    </a:lnTo>
                    <a:lnTo>
                      <a:pt x="404" y="231"/>
                    </a:lnTo>
                    <a:lnTo>
                      <a:pt x="406" y="232"/>
                    </a:lnTo>
                    <a:lnTo>
                      <a:pt x="406" y="231"/>
                    </a:lnTo>
                    <a:lnTo>
                      <a:pt x="407" y="230"/>
                    </a:lnTo>
                    <a:lnTo>
                      <a:pt x="407" y="230"/>
                    </a:lnTo>
                    <a:lnTo>
                      <a:pt x="412" y="225"/>
                    </a:lnTo>
                    <a:lnTo>
                      <a:pt x="412" y="225"/>
                    </a:lnTo>
                    <a:lnTo>
                      <a:pt x="412" y="225"/>
                    </a:lnTo>
                    <a:lnTo>
                      <a:pt x="413" y="225"/>
                    </a:lnTo>
                    <a:lnTo>
                      <a:pt x="416" y="227"/>
                    </a:lnTo>
                    <a:lnTo>
                      <a:pt x="416" y="227"/>
                    </a:lnTo>
                    <a:lnTo>
                      <a:pt x="418" y="227"/>
                    </a:lnTo>
                    <a:lnTo>
                      <a:pt x="420" y="226"/>
                    </a:lnTo>
                    <a:lnTo>
                      <a:pt x="424" y="223"/>
                    </a:lnTo>
                    <a:lnTo>
                      <a:pt x="424" y="223"/>
                    </a:lnTo>
                    <a:lnTo>
                      <a:pt x="429" y="222"/>
                    </a:lnTo>
                    <a:lnTo>
                      <a:pt x="436" y="220"/>
                    </a:lnTo>
                    <a:lnTo>
                      <a:pt x="436" y="220"/>
                    </a:lnTo>
                    <a:lnTo>
                      <a:pt x="443" y="221"/>
                    </a:lnTo>
                    <a:lnTo>
                      <a:pt x="456" y="224"/>
                    </a:lnTo>
                    <a:lnTo>
                      <a:pt x="475" y="229"/>
                    </a:lnTo>
                    <a:lnTo>
                      <a:pt x="475" y="229"/>
                    </a:lnTo>
                    <a:lnTo>
                      <a:pt x="478" y="230"/>
                    </a:lnTo>
                    <a:lnTo>
                      <a:pt x="480" y="233"/>
                    </a:lnTo>
                    <a:lnTo>
                      <a:pt x="480" y="233"/>
                    </a:lnTo>
                    <a:lnTo>
                      <a:pt x="482" y="235"/>
                    </a:lnTo>
                    <a:lnTo>
                      <a:pt x="485" y="236"/>
                    </a:lnTo>
                    <a:lnTo>
                      <a:pt x="485" y="236"/>
                    </a:lnTo>
                    <a:lnTo>
                      <a:pt x="488" y="242"/>
                    </a:lnTo>
                    <a:lnTo>
                      <a:pt x="491" y="245"/>
                    </a:lnTo>
                    <a:lnTo>
                      <a:pt x="491" y="245"/>
                    </a:lnTo>
                    <a:lnTo>
                      <a:pt x="496" y="253"/>
                    </a:lnTo>
                    <a:lnTo>
                      <a:pt x="496" y="253"/>
                    </a:lnTo>
                    <a:lnTo>
                      <a:pt x="501" y="260"/>
                    </a:lnTo>
                    <a:lnTo>
                      <a:pt x="501" y="260"/>
                    </a:lnTo>
                    <a:lnTo>
                      <a:pt x="503" y="260"/>
                    </a:lnTo>
                    <a:lnTo>
                      <a:pt x="505" y="259"/>
                    </a:lnTo>
                    <a:lnTo>
                      <a:pt x="505" y="259"/>
                    </a:lnTo>
                    <a:lnTo>
                      <a:pt x="505" y="259"/>
                    </a:lnTo>
                    <a:lnTo>
                      <a:pt x="505" y="260"/>
                    </a:lnTo>
                    <a:lnTo>
                      <a:pt x="504" y="261"/>
                    </a:lnTo>
                    <a:lnTo>
                      <a:pt x="504" y="261"/>
                    </a:lnTo>
                    <a:lnTo>
                      <a:pt x="503" y="263"/>
                    </a:lnTo>
                    <a:lnTo>
                      <a:pt x="503" y="265"/>
                    </a:lnTo>
                    <a:lnTo>
                      <a:pt x="503" y="265"/>
                    </a:lnTo>
                    <a:lnTo>
                      <a:pt x="503" y="267"/>
                    </a:lnTo>
                    <a:lnTo>
                      <a:pt x="503" y="271"/>
                    </a:lnTo>
                    <a:lnTo>
                      <a:pt x="503" y="271"/>
                    </a:lnTo>
                    <a:lnTo>
                      <a:pt x="502" y="272"/>
                    </a:lnTo>
                    <a:lnTo>
                      <a:pt x="500" y="271"/>
                    </a:lnTo>
                    <a:lnTo>
                      <a:pt x="500" y="271"/>
                    </a:lnTo>
                    <a:lnTo>
                      <a:pt x="499" y="270"/>
                    </a:lnTo>
                    <a:lnTo>
                      <a:pt x="497" y="270"/>
                    </a:lnTo>
                    <a:lnTo>
                      <a:pt x="497" y="270"/>
                    </a:lnTo>
                    <a:lnTo>
                      <a:pt x="494" y="270"/>
                    </a:lnTo>
                    <a:lnTo>
                      <a:pt x="490" y="271"/>
                    </a:lnTo>
                    <a:lnTo>
                      <a:pt x="490" y="271"/>
                    </a:lnTo>
                    <a:lnTo>
                      <a:pt x="488" y="271"/>
                    </a:lnTo>
                    <a:lnTo>
                      <a:pt x="485" y="271"/>
                    </a:lnTo>
                    <a:lnTo>
                      <a:pt x="481" y="269"/>
                    </a:lnTo>
                    <a:lnTo>
                      <a:pt x="481" y="269"/>
                    </a:lnTo>
                    <a:lnTo>
                      <a:pt x="477" y="269"/>
                    </a:lnTo>
                    <a:lnTo>
                      <a:pt x="474" y="270"/>
                    </a:lnTo>
                    <a:lnTo>
                      <a:pt x="474" y="270"/>
                    </a:lnTo>
                    <a:lnTo>
                      <a:pt x="470" y="270"/>
                    </a:lnTo>
                    <a:lnTo>
                      <a:pt x="467" y="267"/>
                    </a:lnTo>
                    <a:lnTo>
                      <a:pt x="467" y="267"/>
                    </a:lnTo>
                    <a:lnTo>
                      <a:pt x="465" y="269"/>
                    </a:lnTo>
                    <a:lnTo>
                      <a:pt x="464" y="270"/>
                    </a:lnTo>
                    <a:lnTo>
                      <a:pt x="463" y="274"/>
                    </a:lnTo>
                    <a:lnTo>
                      <a:pt x="463" y="274"/>
                    </a:lnTo>
                    <a:lnTo>
                      <a:pt x="462" y="278"/>
                    </a:lnTo>
                    <a:lnTo>
                      <a:pt x="461" y="282"/>
                    </a:lnTo>
                    <a:lnTo>
                      <a:pt x="461" y="282"/>
                    </a:lnTo>
                    <a:lnTo>
                      <a:pt x="461" y="284"/>
                    </a:lnTo>
                    <a:lnTo>
                      <a:pt x="461" y="286"/>
                    </a:lnTo>
                    <a:lnTo>
                      <a:pt x="462" y="290"/>
                    </a:lnTo>
                    <a:lnTo>
                      <a:pt x="462" y="290"/>
                    </a:lnTo>
                    <a:lnTo>
                      <a:pt x="461" y="291"/>
                    </a:lnTo>
                    <a:lnTo>
                      <a:pt x="460" y="291"/>
                    </a:lnTo>
                    <a:lnTo>
                      <a:pt x="458" y="291"/>
                    </a:lnTo>
                    <a:lnTo>
                      <a:pt x="458" y="291"/>
                    </a:lnTo>
                    <a:lnTo>
                      <a:pt x="456" y="292"/>
                    </a:lnTo>
                    <a:lnTo>
                      <a:pt x="456" y="294"/>
                    </a:lnTo>
                    <a:lnTo>
                      <a:pt x="458" y="298"/>
                    </a:lnTo>
                    <a:lnTo>
                      <a:pt x="458" y="298"/>
                    </a:lnTo>
                    <a:lnTo>
                      <a:pt x="459" y="302"/>
                    </a:lnTo>
                    <a:lnTo>
                      <a:pt x="462" y="306"/>
                    </a:lnTo>
                    <a:lnTo>
                      <a:pt x="462" y="306"/>
                    </a:lnTo>
                    <a:lnTo>
                      <a:pt x="463" y="310"/>
                    </a:lnTo>
                    <a:lnTo>
                      <a:pt x="464" y="311"/>
                    </a:lnTo>
                    <a:lnTo>
                      <a:pt x="465" y="312"/>
                    </a:lnTo>
                    <a:lnTo>
                      <a:pt x="465" y="312"/>
                    </a:lnTo>
                    <a:lnTo>
                      <a:pt x="466" y="314"/>
                    </a:lnTo>
                    <a:lnTo>
                      <a:pt x="465" y="315"/>
                    </a:lnTo>
                    <a:lnTo>
                      <a:pt x="465" y="318"/>
                    </a:lnTo>
                    <a:lnTo>
                      <a:pt x="465" y="318"/>
                    </a:lnTo>
                    <a:lnTo>
                      <a:pt x="464" y="319"/>
                    </a:lnTo>
                    <a:lnTo>
                      <a:pt x="463" y="321"/>
                    </a:lnTo>
                    <a:lnTo>
                      <a:pt x="459" y="323"/>
                    </a:lnTo>
                    <a:lnTo>
                      <a:pt x="459" y="323"/>
                    </a:lnTo>
                    <a:lnTo>
                      <a:pt x="456" y="325"/>
                    </a:lnTo>
                    <a:lnTo>
                      <a:pt x="455" y="328"/>
                    </a:lnTo>
                    <a:lnTo>
                      <a:pt x="455" y="328"/>
                    </a:lnTo>
                    <a:lnTo>
                      <a:pt x="454" y="336"/>
                    </a:lnTo>
                    <a:lnTo>
                      <a:pt x="454" y="336"/>
                    </a:lnTo>
                    <a:lnTo>
                      <a:pt x="454" y="337"/>
                    </a:lnTo>
                    <a:lnTo>
                      <a:pt x="456" y="338"/>
                    </a:lnTo>
                    <a:lnTo>
                      <a:pt x="461" y="341"/>
                    </a:lnTo>
                    <a:lnTo>
                      <a:pt x="461" y="341"/>
                    </a:lnTo>
                    <a:lnTo>
                      <a:pt x="462" y="343"/>
                    </a:lnTo>
                    <a:lnTo>
                      <a:pt x="461" y="344"/>
                    </a:lnTo>
                    <a:lnTo>
                      <a:pt x="458" y="349"/>
                    </a:lnTo>
                    <a:lnTo>
                      <a:pt x="458" y="349"/>
                    </a:lnTo>
                    <a:lnTo>
                      <a:pt x="454" y="354"/>
                    </a:lnTo>
                    <a:lnTo>
                      <a:pt x="453" y="359"/>
                    </a:lnTo>
                    <a:lnTo>
                      <a:pt x="453" y="359"/>
                    </a:lnTo>
                    <a:lnTo>
                      <a:pt x="453" y="359"/>
                    </a:lnTo>
                    <a:lnTo>
                      <a:pt x="453" y="360"/>
                    </a:lnTo>
                    <a:lnTo>
                      <a:pt x="455" y="360"/>
                    </a:lnTo>
                    <a:lnTo>
                      <a:pt x="458" y="361"/>
                    </a:lnTo>
                    <a:lnTo>
                      <a:pt x="459" y="361"/>
                    </a:lnTo>
                    <a:lnTo>
                      <a:pt x="459" y="361"/>
                    </a:lnTo>
                    <a:lnTo>
                      <a:pt x="458" y="362"/>
                    </a:lnTo>
                    <a:lnTo>
                      <a:pt x="454" y="365"/>
                    </a:lnTo>
                    <a:lnTo>
                      <a:pt x="454" y="365"/>
                    </a:lnTo>
                    <a:lnTo>
                      <a:pt x="454" y="365"/>
                    </a:lnTo>
                    <a:lnTo>
                      <a:pt x="454" y="366"/>
                    </a:lnTo>
                    <a:lnTo>
                      <a:pt x="455" y="369"/>
                    </a:lnTo>
                    <a:lnTo>
                      <a:pt x="455" y="369"/>
                    </a:lnTo>
                    <a:lnTo>
                      <a:pt x="456" y="374"/>
                    </a:lnTo>
                    <a:lnTo>
                      <a:pt x="458" y="377"/>
                    </a:lnTo>
                    <a:lnTo>
                      <a:pt x="458" y="377"/>
                    </a:lnTo>
                    <a:lnTo>
                      <a:pt x="458" y="378"/>
                    </a:lnTo>
                    <a:lnTo>
                      <a:pt x="459" y="379"/>
                    </a:lnTo>
                    <a:lnTo>
                      <a:pt x="461" y="382"/>
                    </a:lnTo>
                    <a:lnTo>
                      <a:pt x="461" y="382"/>
                    </a:lnTo>
                    <a:lnTo>
                      <a:pt x="461" y="384"/>
                    </a:lnTo>
                    <a:lnTo>
                      <a:pt x="460" y="385"/>
                    </a:lnTo>
                    <a:lnTo>
                      <a:pt x="456" y="387"/>
                    </a:lnTo>
                    <a:lnTo>
                      <a:pt x="456" y="387"/>
                    </a:lnTo>
                    <a:lnTo>
                      <a:pt x="455" y="389"/>
                    </a:lnTo>
                    <a:lnTo>
                      <a:pt x="455" y="390"/>
                    </a:lnTo>
                    <a:lnTo>
                      <a:pt x="455" y="390"/>
                    </a:lnTo>
                    <a:lnTo>
                      <a:pt x="455" y="391"/>
                    </a:lnTo>
                    <a:lnTo>
                      <a:pt x="453" y="393"/>
                    </a:lnTo>
                    <a:lnTo>
                      <a:pt x="453" y="393"/>
                    </a:lnTo>
                    <a:lnTo>
                      <a:pt x="450" y="396"/>
                    </a:lnTo>
                    <a:lnTo>
                      <a:pt x="450" y="396"/>
                    </a:lnTo>
                    <a:lnTo>
                      <a:pt x="449" y="398"/>
                    </a:lnTo>
                    <a:lnTo>
                      <a:pt x="449" y="401"/>
                    </a:lnTo>
                    <a:lnTo>
                      <a:pt x="450" y="404"/>
                    </a:lnTo>
                    <a:lnTo>
                      <a:pt x="450" y="406"/>
                    </a:lnTo>
                    <a:lnTo>
                      <a:pt x="450" y="406"/>
                    </a:lnTo>
                    <a:lnTo>
                      <a:pt x="450" y="410"/>
                    </a:lnTo>
                    <a:lnTo>
                      <a:pt x="449" y="413"/>
                    </a:lnTo>
                    <a:lnTo>
                      <a:pt x="449" y="413"/>
                    </a:lnTo>
                    <a:lnTo>
                      <a:pt x="449" y="413"/>
                    </a:lnTo>
                    <a:lnTo>
                      <a:pt x="450" y="413"/>
                    </a:lnTo>
                    <a:lnTo>
                      <a:pt x="453" y="413"/>
                    </a:lnTo>
                    <a:lnTo>
                      <a:pt x="453" y="413"/>
                    </a:lnTo>
                    <a:lnTo>
                      <a:pt x="456" y="415"/>
                    </a:lnTo>
                    <a:lnTo>
                      <a:pt x="459" y="417"/>
                    </a:lnTo>
                    <a:lnTo>
                      <a:pt x="459" y="417"/>
                    </a:lnTo>
                    <a:lnTo>
                      <a:pt x="463" y="422"/>
                    </a:lnTo>
                    <a:lnTo>
                      <a:pt x="463" y="422"/>
                    </a:lnTo>
                    <a:lnTo>
                      <a:pt x="465" y="423"/>
                    </a:lnTo>
                    <a:lnTo>
                      <a:pt x="466" y="424"/>
                    </a:lnTo>
                    <a:lnTo>
                      <a:pt x="466" y="424"/>
                    </a:lnTo>
                    <a:lnTo>
                      <a:pt x="466" y="425"/>
                    </a:lnTo>
                    <a:lnTo>
                      <a:pt x="464" y="428"/>
                    </a:lnTo>
                    <a:lnTo>
                      <a:pt x="461" y="432"/>
                    </a:lnTo>
                    <a:lnTo>
                      <a:pt x="461" y="432"/>
                    </a:lnTo>
                    <a:lnTo>
                      <a:pt x="461" y="433"/>
                    </a:lnTo>
                    <a:lnTo>
                      <a:pt x="463" y="434"/>
                    </a:lnTo>
                    <a:lnTo>
                      <a:pt x="466" y="436"/>
                    </a:lnTo>
                    <a:lnTo>
                      <a:pt x="466" y="436"/>
                    </a:lnTo>
                    <a:lnTo>
                      <a:pt x="468" y="439"/>
                    </a:lnTo>
                    <a:lnTo>
                      <a:pt x="470" y="442"/>
                    </a:lnTo>
                    <a:lnTo>
                      <a:pt x="470" y="442"/>
                    </a:lnTo>
                    <a:lnTo>
                      <a:pt x="471" y="443"/>
                    </a:lnTo>
                    <a:lnTo>
                      <a:pt x="472" y="442"/>
                    </a:lnTo>
                    <a:lnTo>
                      <a:pt x="474" y="440"/>
                    </a:lnTo>
                    <a:lnTo>
                      <a:pt x="474" y="440"/>
                    </a:lnTo>
                    <a:lnTo>
                      <a:pt x="476" y="443"/>
                    </a:lnTo>
                    <a:lnTo>
                      <a:pt x="478" y="447"/>
                    </a:lnTo>
                    <a:lnTo>
                      <a:pt x="478" y="447"/>
                    </a:lnTo>
                    <a:lnTo>
                      <a:pt x="480" y="449"/>
                    </a:lnTo>
                    <a:lnTo>
                      <a:pt x="484" y="451"/>
                    </a:lnTo>
                    <a:lnTo>
                      <a:pt x="484" y="451"/>
                    </a:lnTo>
                    <a:lnTo>
                      <a:pt x="485" y="451"/>
                    </a:lnTo>
                    <a:lnTo>
                      <a:pt x="486" y="451"/>
                    </a:lnTo>
                    <a:lnTo>
                      <a:pt x="488" y="448"/>
                    </a:lnTo>
                    <a:lnTo>
                      <a:pt x="488" y="448"/>
                    </a:lnTo>
                    <a:lnTo>
                      <a:pt x="490" y="447"/>
                    </a:lnTo>
                    <a:lnTo>
                      <a:pt x="492" y="446"/>
                    </a:lnTo>
                    <a:lnTo>
                      <a:pt x="492" y="446"/>
                    </a:lnTo>
                    <a:lnTo>
                      <a:pt x="496" y="444"/>
                    </a:lnTo>
                    <a:lnTo>
                      <a:pt x="500" y="442"/>
                    </a:lnTo>
                    <a:lnTo>
                      <a:pt x="500" y="442"/>
                    </a:lnTo>
                    <a:lnTo>
                      <a:pt x="502" y="441"/>
                    </a:lnTo>
                    <a:lnTo>
                      <a:pt x="502" y="440"/>
                    </a:lnTo>
                    <a:lnTo>
                      <a:pt x="502" y="440"/>
                    </a:lnTo>
                    <a:lnTo>
                      <a:pt x="502" y="439"/>
                    </a:lnTo>
                    <a:lnTo>
                      <a:pt x="503" y="439"/>
                    </a:lnTo>
                    <a:lnTo>
                      <a:pt x="505" y="438"/>
                    </a:lnTo>
                    <a:lnTo>
                      <a:pt x="505" y="438"/>
                    </a:lnTo>
                    <a:lnTo>
                      <a:pt x="507" y="438"/>
                    </a:lnTo>
                    <a:lnTo>
                      <a:pt x="508" y="437"/>
                    </a:lnTo>
                    <a:lnTo>
                      <a:pt x="508" y="437"/>
                    </a:lnTo>
                    <a:lnTo>
                      <a:pt x="510" y="434"/>
                    </a:lnTo>
                    <a:lnTo>
                      <a:pt x="513" y="430"/>
                    </a:lnTo>
                    <a:lnTo>
                      <a:pt x="513" y="430"/>
                    </a:lnTo>
                    <a:lnTo>
                      <a:pt x="513" y="429"/>
                    </a:lnTo>
                    <a:lnTo>
                      <a:pt x="515" y="428"/>
                    </a:lnTo>
                    <a:lnTo>
                      <a:pt x="515" y="428"/>
                    </a:lnTo>
                    <a:lnTo>
                      <a:pt x="519" y="425"/>
                    </a:lnTo>
                    <a:lnTo>
                      <a:pt x="522" y="425"/>
                    </a:lnTo>
                    <a:lnTo>
                      <a:pt x="522" y="425"/>
                    </a:lnTo>
                    <a:lnTo>
                      <a:pt x="524" y="423"/>
                    </a:lnTo>
                    <a:lnTo>
                      <a:pt x="526" y="421"/>
                    </a:lnTo>
                    <a:lnTo>
                      <a:pt x="526" y="421"/>
                    </a:lnTo>
                    <a:lnTo>
                      <a:pt x="527" y="421"/>
                    </a:lnTo>
                    <a:lnTo>
                      <a:pt x="527" y="423"/>
                    </a:lnTo>
                    <a:lnTo>
                      <a:pt x="527" y="428"/>
                    </a:lnTo>
                    <a:lnTo>
                      <a:pt x="527" y="428"/>
                    </a:lnTo>
                    <a:lnTo>
                      <a:pt x="528" y="429"/>
                    </a:lnTo>
                    <a:lnTo>
                      <a:pt x="529" y="430"/>
                    </a:lnTo>
                    <a:lnTo>
                      <a:pt x="533" y="429"/>
                    </a:lnTo>
                    <a:lnTo>
                      <a:pt x="533" y="429"/>
                    </a:lnTo>
                    <a:lnTo>
                      <a:pt x="535" y="429"/>
                    </a:lnTo>
                    <a:lnTo>
                      <a:pt x="535" y="428"/>
                    </a:lnTo>
                    <a:lnTo>
                      <a:pt x="535" y="424"/>
                    </a:lnTo>
                    <a:lnTo>
                      <a:pt x="535" y="424"/>
                    </a:lnTo>
                    <a:lnTo>
                      <a:pt x="535" y="422"/>
                    </a:lnTo>
                    <a:lnTo>
                      <a:pt x="533" y="422"/>
                    </a:lnTo>
                    <a:lnTo>
                      <a:pt x="533" y="422"/>
                    </a:lnTo>
                    <a:lnTo>
                      <a:pt x="533" y="421"/>
                    </a:lnTo>
                    <a:lnTo>
                      <a:pt x="533" y="420"/>
                    </a:lnTo>
                    <a:lnTo>
                      <a:pt x="534" y="417"/>
                    </a:lnTo>
                    <a:lnTo>
                      <a:pt x="534" y="417"/>
                    </a:lnTo>
                    <a:lnTo>
                      <a:pt x="535" y="414"/>
                    </a:lnTo>
                    <a:lnTo>
                      <a:pt x="534" y="410"/>
                    </a:lnTo>
                    <a:lnTo>
                      <a:pt x="534" y="410"/>
                    </a:lnTo>
                    <a:lnTo>
                      <a:pt x="534" y="409"/>
                    </a:lnTo>
                    <a:lnTo>
                      <a:pt x="535" y="409"/>
                    </a:lnTo>
                    <a:lnTo>
                      <a:pt x="536" y="408"/>
                    </a:lnTo>
                    <a:lnTo>
                      <a:pt x="536" y="408"/>
                    </a:lnTo>
                    <a:lnTo>
                      <a:pt x="536" y="407"/>
                    </a:lnTo>
                    <a:lnTo>
                      <a:pt x="537" y="405"/>
                    </a:lnTo>
                    <a:lnTo>
                      <a:pt x="537" y="405"/>
                    </a:lnTo>
                    <a:lnTo>
                      <a:pt x="539" y="400"/>
                    </a:lnTo>
                    <a:lnTo>
                      <a:pt x="539" y="400"/>
                    </a:lnTo>
                    <a:lnTo>
                      <a:pt x="543" y="392"/>
                    </a:lnTo>
                    <a:lnTo>
                      <a:pt x="543" y="392"/>
                    </a:lnTo>
                    <a:lnTo>
                      <a:pt x="545" y="389"/>
                    </a:lnTo>
                    <a:lnTo>
                      <a:pt x="547" y="387"/>
                    </a:lnTo>
                    <a:lnTo>
                      <a:pt x="547" y="387"/>
                    </a:lnTo>
                    <a:lnTo>
                      <a:pt x="549" y="386"/>
                    </a:lnTo>
                    <a:lnTo>
                      <a:pt x="549" y="384"/>
                    </a:lnTo>
                    <a:lnTo>
                      <a:pt x="549" y="384"/>
                    </a:lnTo>
                    <a:lnTo>
                      <a:pt x="552" y="382"/>
                    </a:lnTo>
                    <a:lnTo>
                      <a:pt x="556" y="381"/>
                    </a:lnTo>
                    <a:lnTo>
                      <a:pt x="556" y="381"/>
                    </a:lnTo>
                    <a:lnTo>
                      <a:pt x="557" y="380"/>
                    </a:lnTo>
                    <a:lnTo>
                      <a:pt x="557" y="380"/>
                    </a:lnTo>
                    <a:lnTo>
                      <a:pt x="558" y="378"/>
                    </a:lnTo>
                    <a:lnTo>
                      <a:pt x="558" y="378"/>
                    </a:lnTo>
                    <a:lnTo>
                      <a:pt x="561" y="374"/>
                    </a:lnTo>
                    <a:lnTo>
                      <a:pt x="561" y="374"/>
                    </a:lnTo>
                    <a:lnTo>
                      <a:pt x="562" y="373"/>
                    </a:lnTo>
                    <a:lnTo>
                      <a:pt x="564" y="370"/>
                    </a:lnTo>
                    <a:lnTo>
                      <a:pt x="564" y="370"/>
                    </a:lnTo>
                    <a:lnTo>
                      <a:pt x="564" y="367"/>
                    </a:lnTo>
                    <a:lnTo>
                      <a:pt x="565" y="365"/>
                    </a:lnTo>
                    <a:lnTo>
                      <a:pt x="565" y="365"/>
                    </a:lnTo>
                    <a:lnTo>
                      <a:pt x="567" y="362"/>
                    </a:lnTo>
                    <a:lnTo>
                      <a:pt x="568" y="360"/>
                    </a:lnTo>
                    <a:lnTo>
                      <a:pt x="568" y="360"/>
                    </a:lnTo>
                    <a:lnTo>
                      <a:pt x="568" y="358"/>
                    </a:lnTo>
                    <a:lnTo>
                      <a:pt x="569" y="357"/>
                    </a:lnTo>
                    <a:lnTo>
                      <a:pt x="569" y="357"/>
                    </a:lnTo>
                    <a:lnTo>
                      <a:pt x="571" y="351"/>
                    </a:lnTo>
                    <a:lnTo>
                      <a:pt x="571" y="346"/>
                    </a:lnTo>
                    <a:lnTo>
                      <a:pt x="571" y="346"/>
                    </a:lnTo>
                    <a:lnTo>
                      <a:pt x="572" y="343"/>
                    </a:lnTo>
                    <a:lnTo>
                      <a:pt x="574" y="341"/>
                    </a:lnTo>
                    <a:lnTo>
                      <a:pt x="574" y="341"/>
                    </a:lnTo>
                    <a:lnTo>
                      <a:pt x="576" y="339"/>
                    </a:lnTo>
                    <a:lnTo>
                      <a:pt x="578" y="336"/>
                    </a:lnTo>
                    <a:lnTo>
                      <a:pt x="578" y="336"/>
                    </a:lnTo>
                    <a:lnTo>
                      <a:pt x="579" y="335"/>
                    </a:lnTo>
                    <a:lnTo>
                      <a:pt x="581" y="334"/>
                    </a:lnTo>
                    <a:lnTo>
                      <a:pt x="587" y="331"/>
                    </a:lnTo>
                    <a:lnTo>
                      <a:pt x="587" y="331"/>
                    </a:lnTo>
                    <a:lnTo>
                      <a:pt x="589" y="329"/>
                    </a:lnTo>
                    <a:lnTo>
                      <a:pt x="590" y="326"/>
                    </a:lnTo>
                    <a:lnTo>
                      <a:pt x="590" y="324"/>
                    </a:lnTo>
                    <a:lnTo>
                      <a:pt x="589" y="323"/>
                    </a:lnTo>
                    <a:lnTo>
                      <a:pt x="589" y="323"/>
                    </a:lnTo>
                    <a:lnTo>
                      <a:pt x="588" y="323"/>
                    </a:lnTo>
                    <a:lnTo>
                      <a:pt x="588" y="321"/>
                    </a:lnTo>
                    <a:lnTo>
                      <a:pt x="590" y="317"/>
                    </a:lnTo>
                    <a:lnTo>
                      <a:pt x="590" y="317"/>
                    </a:lnTo>
                    <a:lnTo>
                      <a:pt x="591" y="313"/>
                    </a:lnTo>
                    <a:lnTo>
                      <a:pt x="592" y="310"/>
                    </a:lnTo>
                    <a:lnTo>
                      <a:pt x="592" y="310"/>
                    </a:lnTo>
                    <a:lnTo>
                      <a:pt x="593" y="305"/>
                    </a:lnTo>
                    <a:lnTo>
                      <a:pt x="593" y="298"/>
                    </a:lnTo>
                    <a:lnTo>
                      <a:pt x="593" y="298"/>
                    </a:lnTo>
                    <a:lnTo>
                      <a:pt x="592" y="297"/>
                    </a:lnTo>
                    <a:lnTo>
                      <a:pt x="590" y="298"/>
                    </a:lnTo>
                    <a:lnTo>
                      <a:pt x="587" y="299"/>
                    </a:lnTo>
                    <a:lnTo>
                      <a:pt x="587" y="299"/>
                    </a:lnTo>
                    <a:lnTo>
                      <a:pt x="585" y="298"/>
                    </a:lnTo>
                    <a:lnTo>
                      <a:pt x="585" y="296"/>
                    </a:lnTo>
                    <a:lnTo>
                      <a:pt x="588" y="291"/>
                    </a:lnTo>
                    <a:lnTo>
                      <a:pt x="588" y="291"/>
                    </a:lnTo>
                    <a:lnTo>
                      <a:pt x="588" y="291"/>
                    </a:lnTo>
                    <a:lnTo>
                      <a:pt x="588" y="290"/>
                    </a:lnTo>
                    <a:lnTo>
                      <a:pt x="585" y="290"/>
                    </a:lnTo>
                    <a:lnTo>
                      <a:pt x="578" y="289"/>
                    </a:lnTo>
                    <a:lnTo>
                      <a:pt x="578" y="289"/>
                    </a:lnTo>
                    <a:lnTo>
                      <a:pt x="576" y="288"/>
                    </a:lnTo>
                    <a:lnTo>
                      <a:pt x="576" y="287"/>
                    </a:lnTo>
                    <a:lnTo>
                      <a:pt x="576" y="284"/>
                    </a:lnTo>
                    <a:lnTo>
                      <a:pt x="576" y="284"/>
                    </a:lnTo>
                    <a:lnTo>
                      <a:pt x="576" y="283"/>
                    </a:lnTo>
                    <a:lnTo>
                      <a:pt x="574" y="282"/>
                    </a:lnTo>
                    <a:lnTo>
                      <a:pt x="573" y="280"/>
                    </a:lnTo>
                    <a:lnTo>
                      <a:pt x="572" y="279"/>
                    </a:lnTo>
                    <a:lnTo>
                      <a:pt x="572" y="279"/>
                    </a:lnTo>
                    <a:lnTo>
                      <a:pt x="573" y="278"/>
                    </a:lnTo>
                    <a:lnTo>
                      <a:pt x="573" y="276"/>
                    </a:lnTo>
                    <a:lnTo>
                      <a:pt x="575" y="275"/>
                    </a:lnTo>
                    <a:lnTo>
                      <a:pt x="575" y="275"/>
                    </a:lnTo>
                    <a:lnTo>
                      <a:pt x="576" y="275"/>
                    </a:lnTo>
                    <a:lnTo>
                      <a:pt x="576" y="275"/>
                    </a:lnTo>
                    <a:lnTo>
                      <a:pt x="575" y="273"/>
                    </a:lnTo>
                    <a:lnTo>
                      <a:pt x="575" y="273"/>
                    </a:lnTo>
                    <a:lnTo>
                      <a:pt x="577" y="267"/>
                    </a:lnTo>
                    <a:lnTo>
                      <a:pt x="577" y="265"/>
                    </a:lnTo>
                    <a:lnTo>
                      <a:pt x="578" y="262"/>
                    </a:lnTo>
                    <a:lnTo>
                      <a:pt x="578" y="262"/>
                    </a:lnTo>
                    <a:lnTo>
                      <a:pt x="576" y="259"/>
                    </a:lnTo>
                    <a:lnTo>
                      <a:pt x="575" y="258"/>
                    </a:lnTo>
                    <a:lnTo>
                      <a:pt x="574" y="258"/>
                    </a:lnTo>
                    <a:lnTo>
                      <a:pt x="574" y="258"/>
                    </a:lnTo>
                    <a:lnTo>
                      <a:pt x="572" y="258"/>
                    </a:lnTo>
                    <a:lnTo>
                      <a:pt x="569" y="257"/>
                    </a:lnTo>
                    <a:lnTo>
                      <a:pt x="569" y="257"/>
                    </a:lnTo>
                    <a:lnTo>
                      <a:pt x="569" y="256"/>
                    </a:lnTo>
                    <a:lnTo>
                      <a:pt x="569" y="255"/>
                    </a:lnTo>
                    <a:lnTo>
                      <a:pt x="570" y="253"/>
                    </a:lnTo>
                    <a:lnTo>
                      <a:pt x="570" y="253"/>
                    </a:lnTo>
                    <a:lnTo>
                      <a:pt x="570" y="250"/>
                    </a:lnTo>
                    <a:lnTo>
                      <a:pt x="569" y="246"/>
                    </a:lnTo>
                    <a:lnTo>
                      <a:pt x="569" y="246"/>
                    </a:lnTo>
                    <a:lnTo>
                      <a:pt x="570" y="243"/>
                    </a:lnTo>
                    <a:lnTo>
                      <a:pt x="570" y="242"/>
                    </a:lnTo>
                    <a:lnTo>
                      <a:pt x="570" y="241"/>
                    </a:lnTo>
                    <a:lnTo>
                      <a:pt x="570" y="241"/>
                    </a:lnTo>
                    <a:lnTo>
                      <a:pt x="570" y="239"/>
                    </a:lnTo>
                    <a:lnTo>
                      <a:pt x="570" y="238"/>
                    </a:lnTo>
                    <a:lnTo>
                      <a:pt x="571" y="234"/>
                    </a:lnTo>
                    <a:lnTo>
                      <a:pt x="571" y="234"/>
                    </a:lnTo>
                    <a:lnTo>
                      <a:pt x="574" y="230"/>
                    </a:lnTo>
                    <a:lnTo>
                      <a:pt x="578" y="224"/>
                    </a:lnTo>
                    <a:lnTo>
                      <a:pt x="578" y="224"/>
                    </a:lnTo>
                    <a:lnTo>
                      <a:pt x="581" y="219"/>
                    </a:lnTo>
                    <a:lnTo>
                      <a:pt x="581" y="219"/>
                    </a:lnTo>
                    <a:lnTo>
                      <a:pt x="582" y="218"/>
                    </a:lnTo>
                    <a:lnTo>
                      <a:pt x="582" y="218"/>
                    </a:lnTo>
                    <a:lnTo>
                      <a:pt x="582" y="218"/>
                    </a:lnTo>
                    <a:lnTo>
                      <a:pt x="574" y="217"/>
                    </a:lnTo>
                    <a:lnTo>
                      <a:pt x="565" y="216"/>
                    </a:lnTo>
                    <a:lnTo>
                      <a:pt x="551" y="214"/>
                    </a:lnTo>
                    <a:lnTo>
                      <a:pt x="551" y="214"/>
                    </a:lnTo>
                    <a:lnTo>
                      <a:pt x="550" y="214"/>
                    </a:lnTo>
                    <a:lnTo>
                      <a:pt x="550" y="213"/>
                    </a:lnTo>
                    <a:lnTo>
                      <a:pt x="549" y="209"/>
                    </a:lnTo>
                    <a:lnTo>
                      <a:pt x="549" y="203"/>
                    </a:lnTo>
                    <a:lnTo>
                      <a:pt x="549" y="203"/>
                    </a:lnTo>
                    <a:lnTo>
                      <a:pt x="544" y="199"/>
                    </a:lnTo>
                    <a:lnTo>
                      <a:pt x="541" y="196"/>
                    </a:lnTo>
                    <a:lnTo>
                      <a:pt x="537" y="193"/>
                    </a:lnTo>
                    <a:lnTo>
                      <a:pt x="537" y="193"/>
                    </a:lnTo>
                    <a:lnTo>
                      <a:pt x="535" y="188"/>
                    </a:lnTo>
                    <a:lnTo>
                      <a:pt x="533" y="181"/>
                    </a:lnTo>
                    <a:lnTo>
                      <a:pt x="532" y="174"/>
                    </a:lnTo>
                    <a:lnTo>
                      <a:pt x="532" y="168"/>
                    </a:lnTo>
                    <a:lnTo>
                      <a:pt x="532" y="168"/>
                    </a:lnTo>
                    <a:lnTo>
                      <a:pt x="532" y="167"/>
                    </a:lnTo>
                    <a:lnTo>
                      <a:pt x="533" y="165"/>
                    </a:lnTo>
                    <a:lnTo>
                      <a:pt x="537" y="161"/>
                    </a:lnTo>
                    <a:lnTo>
                      <a:pt x="543" y="156"/>
                    </a:lnTo>
                    <a:lnTo>
                      <a:pt x="543" y="156"/>
                    </a:lnTo>
                    <a:lnTo>
                      <a:pt x="543" y="154"/>
                    </a:lnTo>
                    <a:lnTo>
                      <a:pt x="544" y="151"/>
                    </a:lnTo>
                    <a:lnTo>
                      <a:pt x="544" y="148"/>
                    </a:lnTo>
                    <a:lnTo>
                      <a:pt x="545" y="145"/>
                    </a:lnTo>
                    <a:lnTo>
                      <a:pt x="545" y="145"/>
                    </a:lnTo>
                    <a:lnTo>
                      <a:pt x="546" y="141"/>
                    </a:lnTo>
                    <a:lnTo>
                      <a:pt x="546" y="139"/>
                    </a:lnTo>
                    <a:lnTo>
                      <a:pt x="546" y="138"/>
                    </a:lnTo>
                    <a:lnTo>
                      <a:pt x="546" y="138"/>
                    </a:lnTo>
                    <a:lnTo>
                      <a:pt x="545" y="132"/>
                    </a:lnTo>
                    <a:lnTo>
                      <a:pt x="544" y="124"/>
                    </a:lnTo>
                    <a:lnTo>
                      <a:pt x="544" y="124"/>
                    </a:lnTo>
                    <a:lnTo>
                      <a:pt x="542" y="119"/>
                    </a:lnTo>
                    <a:lnTo>
                      <a:pt x="541" y="116"/>
                    </a:lnTo>
                    <a:lnTo>
                      <a:pt x="540" y="113"/>
                    </a:lnTo>
                    <a:lnTo>
                      <a:pt x="540" y="113"/>
                    </a:lnTo>
                    <a:lnTo>
                      <a:pt x="540" y="107"/>
                    </a:lnTo>
                    <a:lnTo>
                      <a:pt x="540" y="106"/>
                    </a:lnTo>
                    <a:lnTo>
                      <a:pt x="538" y="106"/>
                    </a:lnTo>
                    <a:lnTo>
                      <a:pt x="538" y="106"/>
                    </a:lnTo>
                    <a:lnTo>
                      <a:pt x="530" y="106"/>
                    </a:lnTo>
                    <a:lnTo>
                      <a:pt x="525" y="107"/>
                    </a:lnTo>
                    <a:lnTo>
                      <a:pt x="522" y="107"/>
                    </a:lnTo>
                    <a:lnTo>
                      <a:pt x="522" y="107"/>
                    </a:lnTo>
                    <a:lnTo>
                      <a:pt x="518" y="108"/>
                    </a:lnTo>
                    <a:lnTo>
                      <a:pt x="515" y="107"/>
                    </a:lnTo>
                    <a:lnTo>
                      <a:pt x="511" y="107"/>
                    </a:lnTo>
                    <a:lnTo>
                      <a:pt x="511" y="107"/>
                    </a:lnTo>
                    <a:lnTo>
                      <a:pt x="507" y="108"/>
                    </a:lnTo>
                    <a:lnTo>
                      <a:pt x="505" y="111"/>
                    </a:lnTo>
                    <a:lnTo>
                      <a:pt x="505" y="111"/>
                    </a:lnTo>
                    <a:lnTo>
                      <a:pt x="501" y="114"/>
                    </a:lnTo>
                    <a:lnTo>
                      <a:pt x="497" y="115"/>
                    </a:lnTo>
                    <a:lnTo>
                      <a:pt x="497" y="11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79" name="フリーフォーム 78">
                <a:extLst>
                  <a:ext uri="{FF2B5EF4-FFF2-40B4-BE49-F238E27FC236}">
                    <a16:creationId xmlns:a16="http://schemas.microsoft.com/office/drawing/2014/main" id="{00000000-0008-0000-0000-00009B050000}"/>
                  </a:ext>
                </a:extLst>
              </p:cNvPr>
              <p:cNvSpPr>
                <a:spLocks/>
              </p:cNvSpPr>
              <p:nvPr/>
            </p:nvSpPr>
            <p:spPr bwMode="auto">
              <a:xfrm>
                <a:off x="396" y="653"/>
                <a:ext cx="38" cy="39"/>
              </a:xfrm>
              <a:custGeom>
                <a:avLst/>
                <a:gdLst>
                  <a:gd name="T0" fmla="*/ 320 w 338"/>
                  <a:gd name="T1" fmla="*/ 120 h 348"/>
                  <a:gd name="T2" fmla="*/ 299 w 338"/>
                  <a:gd name="T3" fmla="*/ 109 h 348"/>
                  <a:gd name="T4" fmla="*/ 285 w 338"/>
                  <a:gd name="T5" fmla="*/ 89 h 348"/>
                  <a:gd name="T6" fmla="*/ 281 w 338"/>
                  <a:gd name="T7" fmla="*/ 72 h 348"/>
                  <a:gd name="T8" fmla="*/ 279 w 338"/>
                  <a:gd name="T9" fmla="*/ 63 h 348"/>
                  <a:gd name="T10" fmla="*/ 268 w 338"/>
                  <a:gd name="T11" fmla="*/ 53 h 348"/>
                  <a:gd name="T12" fmla="*/ 254 w 338"/>
                  <a:gd name="T13" fmla="*/ 56 h 348"/>
                  <a:gd name="T14" fmla="*/ 247 w 338"/>
                  <a:gd name="T15" fmla="*/ 53 h 348"/>
                  <a:gd name="T16" fmla="*/ 226 w 338"/>
                  <a:gd name="T17" fmla="*/ 47 h 348"/>
                  <a:gd name="T18" fmla="*/ 217 w 338"/>
                  <a:gd name="T19" fmla="*/ 36 h 348"/>
                  <a:gd name="T20" fmla="*/ 190 w 338"/>
                  <a:gd name="T21" fmla="*/ 27 h 348"/>
                  <a:gd name="T22" fmla="*/ 175 w 338"/>
                  <a:gd name="T23" fmla="*/ 43 h 348"/>
                  <a:gd name="T24" fmla="*/ 151 w 338"/>
                  <a:gd name="T25" fmla="*/ 35 h 348"/>
                  <a:gd name="T26" fmla="*/ 141 w 338"/>
                  <a:gd name="T27" fmla="*/ 25 h 348"/>
                  <a:gd name="T28" fmla="*/ 124 w 338"/>
                  <a:gd name="T29" fmla="*/ 24 h 348"/>
                  <a:gd name="T30" fmla="*/ 107 w 338"/>
                  <a:gd name="T31" fmla="*/ 33 h 348"/>
                  <a:gd name="T32" fmla="*/ 95 w 338"/>
                  <a:gd name="T33" fmla="*/ 19 h 348"/>
                  <a:gd name="T34" fmla="*/ 74 w 338"/>
                  <a:gd name="T35" fmla="*/ 1 h 348"/>
                  <a:gd name="T36" fmla="*/ 64 w 338"/>
                  <a:gd name="T37" fmla="*/ 7 h 348"/>
                  <a:gd name="T38" fmla="*/ 54 w 338"/>
                  <a:gd name="T39" fmla="*/ 25 h 348"/>
                  <a:gd name="T40" fmla="*/ 40 w 338"/>
                  <a:gd name="T41" fmla="*/ 46 h 348"/>
                  <a:gd name="T42" fmla="*/ 23 w 338"/>
                  <a:gd name="T43" fmla="*/ 38 h 348"/>
                  <a:gd name="T44" fmla="*/ 8 w 338"/>
                  <a:gd name="T45" fmla="*/ 65 h 348"/>
                  <a:gd name="T46" fmla="*/ 8 w 338"/>
                  <a:gd name="T47" fmla="*/ 83 h 348"/>
                  <a:gd name="T48" fmla="*/ 17 w 338"/>
                  <a:gd name="T49" fmla="*/ 96 h 348"/>
                  <a:gd name="T50" fmla="*/ 1 w 338"/>
                  <a:gd name="T51" fmla="*/ 110 h 348"/>
                  <a:gd name="T52" fmla="*/ 5 w 338"/>
                  <a:gd name="T53" fmla="*/ 128 h 348"/>
                  <a:gd name="T54" fmla="*/ 18 w 338"/>
                  <a:gd name="T55" fmla="*/ 142 h 348"/>
                  <a:gd name="T56" fmla="*/ 20 w 338"/>
                  <a:gd name="T57" fmla="*/ 153 h 348"/>
                  <a:gd name="T58" fmla="*/ 24 w 338"/>
                  <a:gd name="T59" fmla="*/ 179 h 348"/>
                  <a:gd name="T60" fmla="*/ 29 w 338"/>
                  <a:gd name="T61" fmla="*/ 195 h 348"/>
                  <a:gd name="T62" fmla="*/ 26 w 338"/>
                  <a:gd name="T63" fmla="*/ 217 h 348"/>
                  <a:gd name="T64" fmla="*/ 27 w 338"/>
                  <a:gd name="T65" fmla="*/ 230 h 348"/>
                  <a:gd name="T66" fmla="*/ 19 w 338"/>
                  <a:gd name="T67" fmla="*/ 257 h 348"/>
                  <a:gd name="T68" fmla="*/ 25 w 338"/>
                  <a:gd name="T69" fmla="*/ 280 h 348"/>
                  <a:gd name="T70" fmla="*/ 41 w 338"/>
                  <a:gd name="T71" fmla="*/ 286 h 348"/>
                  <a:gd name="T72" fmla="*/ 59 w 338"/>
                  <a:gd name="T73" fmla="*/ 286 h 348"/>
                  <a:gd name="T74" fmla="*/ 67 w 338"/>
                  <a:gd name="T75" fmla="*/ 296 h 348"/>
                  <a:gd name="T76" fmla="*/ 74 w 338"/>
                  <a:gd name="T77" fmla="*/ 326 h 348"/>
                  <a:gd name="T78" fmla="*/ 86 w 338"/>
                  <a:gd name="T79" fmla="*/ 338 h 348"/>
                  <a:gd name="T80" fmla="*/ 107 w 338"/>
                  <a:gd name="T81" fmla="*/ 346 h 348"/>
                  <a:gd name="T82" fmla="*/ 120 w 338"/>
                  <a:gd name="T83" fmla="*/ 336 h 348"/>
                  <a:gd name="T84" fmla="*/ 125 w 338"/>
                  <a:gd name="T85" fmla="*/ 326 h 348"/>
                  <a:gd name="T86" fmla="*/ 119 w 338"/>
                  <a:gd name="T87" fmla="*/ 306 h 348"/>
                  <a:gd name="T88" fmla="*/ 123 w 338"/>
                  <a:gd name="T89" fmla="*/ 282 h 348"/>
                  <a:gd name="T90" fmla="*/ 125 w 338"/>
                  <a:gd name="T91" fmla="*/ 249 h 348"/>
                  <a:gd name="T92" fmla="*/ 135 w 338"/>
                  <a:gd name="T93" fmla="*/ 233 h 348"/>
                  <a:gd name="T94" fmla="*/ 152 w 338"/>
                  <a:gd name="T95" fmla="*/ 249 h 348"/>
                  <a:gd name="T96" fmla="*/ 175 w 338"/>
                  <a:gd name="T97" fmla="*/ 253 h 348"/>
                  <a:gd name="T98" fmla="*/ 194 w 338"/>
                  <a:gd name="T99" fmla="*/ 265 h 348"/>
                  <a:gd name="T100" fmla="*/ 234 w 338"/>
                  <a:gd name="T101" fmla="*/ 256 h 348"/>
                  <a:gd name="T102" fmla="*/ 246 w 338"/>
                  <a:gd name="T103" fmla="*/ 257 h 348"/>
                  <a:gd name="T104" fmla="*/ 264 w 338"/>
                  <a:gd name="T105" fmla="*/ 240 h 348"/>
                  <a:gd name="T106" fmla="*/ 282 w 338"/>
                  <a:gd name="T107" fmla="*/ 219 h 348"/>
                  <a:gd name="T108" fmla="*/ 313 w 338"/>
                  <a:gd name="T109" fmla="*/ 202 h 348"/>
                  <a:gd name="T110" fmla="*/ 336 w 338"/>
                  <a:gd name="T111" fmla="*/ 177 h 348"/>
                  <a:gd name="T112" fmla="*/ 336 w 338"/>
                  <a:gd name="T113" fmla="*/ 153 h 348"/>
                  <a:gd name="T114" fmla="*/ 333 w 338"/>
                  <a:gd name="T115" fmla="*/ 13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8" h="348">
                    <a:moveTo>
                      <a:pt x="338" y="131"/>
                    </a:moveTo>
                    <a:lnTo>
                      <a:pt x="338" y="131"/>
                    </a:lnTo>
                    <a:lnTo>
                      <a:pt x="332" y="127"/>
                    </a:lnTo>
                    <a:lnTo>
                      <a:pt x="332" y="127"/>
                    </a:lnTo>
                    <a:lnTo>
                      <a:pt x="329" y="123"/>
                    </a:lnTo>
                    <a:lnTo>
                      <a:pt x="327" y="122"/>
                    </a:lnTo>
                    <a:lnTo>
                      <a:pt x="325" y="121"/>
                    </a:lnTo>
                    <a:lnTo>
                      <a:pt x="325" y="121"/>
                    </a:lnTo>
                    <a:lnTo>
                      <a:pt x="322" y="122"/>
                    </a:lnTo>
                    <a:lnTo>
                      <a:pt x="320" y="120"/>
                    </a:lnTo>
                    <a:lnTo>
                      <a:pt x="320" y="120"/>
                    </a:lnTo>
                    <a:lnTo>
                      <a:pt x="317" y="119"/>
                    </a:lnTo>
                    <a:lnTo>
                      <a:pt x="314" y="118"/>
                    </a:lnTo>
                    <a:lnTo>
                      <a:pt x="311" y="117"/>
                    </a:lnTo>
                    <a:lnTo>
                      <a:pt x="309" y="116"/>
                    </a:lnTo>
                    <a:lnTo>
                      <a:pt x="309" y="116"/>
                    </a:lnTo>
                    <a:lnTo>
                      <a:pt x="305" y="113"/>
                    </a:lnTo>
                    <a:lnTo>
                      <a:pt x="300" y="111"/>
                    </a:lnTo>
                    <a:lnTo>
                      <a:pt x="300" y="111"/>
                    </a:lnTo>
                    <a:lnTo>
                      <a:pt x="299" y="109"/>
                    </a:lnTo>
                    <a:lnTo>
                      <a:pt x="298" y="107"/>
                    </a:lnTo>
                    <a:lnTo>
                      <a:pt x="298" y="107"/>
                    </a:lnTo>
                    <a:lnTo>
                      <a:pt x="297" y="104"/>
                    </a:lnTo>
                    <a:lnTo>
                      <a:pt x="294" y="100"/>
                    </a:lnTo>
                    <a:lnTo>
                      <a:pt x="294" y="100"/>
                    </a:lnTo>
                    <a:lnTo>
                      <a:pt x="292" y="98"/>
                    </a:lnTo>
                    <a:lnTo>
                      <a:pt x="289" y="96"/>
                    </a:lnTo>
                    <a:lnTo>
                      <a:pt x="289" y="96"/>
                    </a:lnTo>
                    <a:lnTo>
                      <a:pt x="286" y="91"/>
                    </a:lnTo>
                    <a:lnTo>
                      <a:pt x="285" y="89"/>
                    </a:lnTo>
                    <a:lnTo>
                      <a:pt x="285" y="87"/>
                    </a:lnTo>
                    <a:lnTo>
                      <a:pt x="285" y="87"/>
                    </a:lnTo>
                    <a:lnTo>
                      <a:pt x="286" y="86"/>
                    </a:lnTo>
                    <a:lnTo>
                      <a:pt x="286" y="84"/>
                    </a:lnTo>
                    <a:lnTo>
                      <a:pt x="286" y="84"/>
                    </a:lnTo>
                    <a:lnTo>
                      <a:pt x="283" y="79"/>
                    </a:lnTo>
                    <a:lnTo>
                      <a:pt x="281" y="76"/>
                    </a:lnTo>
                    <a:lnTo>
                      <a:pt x="280" y="73"/>
                    </a:lnTo>
                    <a:lnTo>
                      <a:pt x="280" y="73"/>
                    </a:lnTo>
                    <a:lnTo>
                      <a:pt x="281" y="72"/>
                    </a:lnTo>
                    <a:lnTo>
                      <a:pt x="282" y="71"/>
                    </a:lnTo>
                    <a:lnTo>
                      <a:pt x="282" y="70"/>
                    </a:lnTo>
                    <a:lnTo>
                      <a:pt x="282" y="69"/>
                    </a:lnTo>
                    <a:lnTo>
                      <a:pt x="282" y="69"/>
                    </a:lnTo>
                    <a:lnTo>
                      <a:pt x="281" y="68"/>
                    </a:lnTo>
                    <a:lnTo>
                      <a:pt x="280" y="67"/>
                    </a:lnTo>
                    <a:lnTo>
                      <a:pt x="280" y="65"/>
                    </a:lnTo>
                    <a:lnTo>
                      <a:pt x="280" y="65"/>
                    </a:lnTo>
                    <a:lnTo>
                      <a:pt x="280" y="63"/>
                    </a:lnTo>
                    <a:lnTo>
                      <a:pt x="279" y="63"/>
                    </a:lnTo>
                    <a:lnTo>
                      <a:pt x="277" y="61"/>
                    </a:lnTo>
                    <a:lnTo>
                      <a:pt x="277" y="61"/>
                    </a:lnTo>
                    <a:lnTo>
                      <a:pt x="275" y="60"/>
                    </a:lnTo>
                    <a:lnTo>
                      <a:pt x="274" y="58"/>
                    </a:lnTo>
                    <a:lnTo>
                      <a:pt x="273" y="56"/>
                    </a:lnTo>
                    <a:lnTo>
                      <a:pt x="273" y="56"/>
                    </a:lnTo>
                    <a:lnTo>
                      <a:pt x="272" y="52"/>
                    </a:lnTo>
                    <a:lnTo>
                      <a:pt x="271" y="51"/>
                    </a:lnTo>
                    <a:lnTo>
                      <a:pt x="271" y="51"/>
                    </a:lnTo>
                    <a:lnTo>
                      <a:pt x="268" y="53"/>
                    </a:lnTo>
                    <a:lnTo>
                      <a:pt x="265" y="54"/>
                    </a:lnTo>
                    <a:lnTo>
                      <a:pt x="263" y="54"/>
                    </a:lnTo>
                    <a:lnTo>
                      <a:pt x="263" y="54"/>
                    </a:lnTo>
                    <a:lnTo>
                      <a:pt x="261" y="53"/>
                    </a:lnTo>
                    <a:lnTo>
                      <a:pt x="261" y="52"/>
                    </a:lnTo>
                    <a:lnTo>
                      <a:pt x="260" y="51"/>
                    </a:lnTo>
                    <a:lnTo>
                      <a:pt x="258" y="53"/>
                    </a:lnTo>
                    <a:lnTo>
                      <a:pt x="258" y="53"/>
                    </a:lnTo>
                    <a:lnTo>
                      <a:pt x="255" y="55"/>
                    </a:lnTo>
                    <a:lnTo>
                      <a:pt x="254" y="56"/>
                    </a:lnTo>
                    <a:lnTo>
                      <a:pt x="254" y="56"/>
                    </a:lnTo>
                    <a:lnTo>
                      <a:pt x="252" y="57"/>
                    </a:lnTo>
                    <a:lnTo>
                      <a:pt x="251" y="58"/>
                    </a:lnTo>
                    <a:lnTo>
                      <a:pt x="251" y="58"/>
                    </a:lnTo>
                    <a:lnTo>
                      <a:pt x="251" y="56"/>
                    </a:lnTo>
                    <a:lnTo>
                      <a:pt x="251" y="55"/>
                    </a:lnTo>
                    <a:lnTo>
                      <a:pt x="250" y="54"/>
                    </a:lnTo>
                    <a:lnTo>
                      <a:pt x="250" y="54"/>
                    </a:lnTo>
                    <a:lnTo>
                      <a:pt x="248" y="54"/>
                    </a:lnTo>
                    <a:lnTo>
                      <a:pt x="247" y="53"/>
                    </a:lnTo>
                    <a:lnTo>
                      <a:pt x="247" y="53"/>
                    </a:lnTo>
                    <a:lnTo>
                      <a:pt x="242" y="49"/>
                    </a:lnTo>
                    <a:lnTo>
                      <a:pt x="242" y="49"/>
                    </a:lnTo>
                    <a:lnTo>
                      <a:pt x="240" y="47"/>
                    </a:lnTo>
                    <a:lnTo>
                      <a:pt x="236" y="46"/>
                    </a:lnTo>
                    <a:lnTo>
                      <a:pt x="236" y="46"/>
                    </a:lnTo>
                    <a:lnTo>
                      <a:pt x="231" y="46"/>
                    </a:lnTo>
                    <a:lnTo>
                      <a:pt x="228" y="47"/>
                    </a:lnTo>
                    <a:lnTo>
                      <a:pt x="228" y="47"/>
                    </a:lnTo>
                    <a:lnTo>
                      <a:pt x="226" y="47"/>
                    </a:lnTo>
                    <a:lnTo>
                      <a:pt x="224" y="46"/>
                    </a:lnTo>
                    <a:lnTo>
                      <a:pt x="224" y="46"/>
                    </a:lnTo>
                    <a:lnTo>
                      <a:pt x="222" y="45"/>
                    </a:lnTo>
                    <a:lnTo>
                      <a:pt x="220" y="44"/>
                    </a:lnTo>
                    <a:lnTo>
                      <a:pt x="220" y="44"/>
                    </a:lnTo>
                    <a:lnTo>
                      <a:pt x="218" y="43"/>
                    </a:lnTo>
                    <a:lnTo>
                      <a:pt x="218" y="41"/>
                    </a:lnTo>
                    <a:lnTo>
                      <a:pt x="218" y="41"/>
                    </a:lnTo>
                    <a:lnTo>
                      <a:pt x="218" y="38"/>
                    </a:lnTo>
                    <a:lnTo>
                      <a:pt x="217" y="36"/>
                    </a:lnTo>
                    <a:lnTo>
                      <a:pt x="216" y="34"/>
                    </a:lnTo>
                    <a:lnTo>
                      <a:pt x="216" y="34"/>
                    </a:lnTo>
                    <a:lnTo>
                      <a:pt x="213" y="33"/>
                    </a:lnTo>
                    <a:lnTo>
                      <a:pt x="210" y="32"/>
                    </a:lnTo>
                    <a:lnTo>
                      <a:pt x="203" y="31"/>
                    </a:lnTo>
                    <a:lnTo>
                      <a:pt x="203" y="31"/>
                    </a:lnTo>
                    <a:lnTo>
                      <a:pt x="198" y="28"/>
                    </a:lnTo>
                    <a:lnTo>
                      <a:pt x="194" y="27"/>
                    </a:lnTo>
                    <a:lnTo>
                      <a:pt x="194" y="27"/>
                    </a:lnTo>
                    <a:lnTo>
                      <a:pt x="190" y="27"/>
                    </a:lnTo>
                    <a:lnTo>
                      <a:pt x="187" y="28"/>
                    </a:lnTo>
                    <a:lnTo>
                      <a:pt x="187" y="28"/>
                    </a:lnTo>
                    <a:lnTo>
                      <a:pt x="184" y="32"/>
                    </a:lnTo>
                    <a:lnTo>
                      <a:pt x="181" y="34"/>
                    </a:lnTo>
                    <a:lnTo>
                      <a:pt x="181" y="34"/>
                    </a:lnTo>
                    <a:lnTo>
                      <a:pt x="179" y="39"/>
                    </a:lnTo>
                    <a:lnTo>
                      <a:pt x="178" y="42"/>
                    </a:lnTo>
                    <a:lnTo>
                      <a:pt x="176" y="44"/>
                    </a:lnTo>
                    <a:lnTo>
                      <a:pt x="176" y="44"/>
                    </a:lnTo>
                    <a:lnTo>
                      <a:pt x="175" y="43"/>
                    </a:lnTo>
                    <a:lnTo>
                      <a:pt x="171" y="43"/>
                    </a:lnTo>
                    <a:lnTo>
                      <a:pt x="171" y="43"/>
                    </a:lnTo>
                    <a:lnTo>
                      <a:pt x="163" y="44"/>
                    </a:lnTo>
                    <a:lnTo>
                      <a:pt x="160" y="45"/>
                    </a:lnTo>
                    <a:lnTo>
                      <a:pt x="157" y="45"/>
                    </a:lnTo>
                    <a:lnTo>
                      <a:pt x="157" y="45"/>
                    </a:lnTo>
                    <a:lnTo>
                      <a:pt x="155" y="43"/>
                    </a:lnTo>
                    <a:lnTo>
                      <a:pt x="153" y="40"/>
                    </a:lnTo>
                    <a:lnTo>
                      <a:pt x="152" y="37"/>
                    </a:lnTo>
                    <a:lnTo>
                      <a:pt x="151" y="35"/>
                    </a:lnTo>
                    <a:lnTo>
                      <a:pt x="151" y="35"/>
                    </a:lnTo>
                    <a:lnTo>
                      <a:pt x="153" y="31"/>
                    </a:lnTo>
                    <a:lnTo>
                      <a:pt x="153" y="28"/>
                    </a:lnTo>
                    <a:lnTo>
                      <a:pt x="153" y="27"/>
                    </a:lnTo>
                    <a:lnTo>
                      <a:pt x="153" y="27"/>
                    </a:lnTo>
                    <a:lnTo>
                      <a:pt x="149" y="25"/>
                    </a:lnTo>
                    <a:lnTo>
                      <a:pt x="145" y="24"/>
                    </a:lnTo>
                    <a:lnTo>
                      <a:pt x="145" y="24"/>
                    </a:lnTo>
                    <a:lnTo>
                      <a:pt x="143" y="24"/>
                    </a:lnTo>
                    <a:lnTo>
                      <a:pt x="141" y="25"/>
                    </a:lnTo>
                    <a:lnTo>
                      <a:pt x="140" y="26"/>
                    </a:lnTo>
                    <a:lnTo>
                      <a:pt x="139" y="26"/>
                    </a:lnTo>
                    <a:lnTo>
                      <a:pt x="139" y="26"/>
                    </a:lnTo>
                    <a:lnTo>
                      <a:pt x="137" y="24"/>
                    </a:lnTo>
                    <a:lnTo>
                      <a:pt x="135" y="23"/>
                    </a:lnTo>
                    <a:lnTo>
                      <a:pt x="135" y="23"/>
                    </a:lnTo>
                    <a:lnTo>
                      <a:pt x="130" y="24"/>
                    </a:lnTo>
                    <a:lnTo>
                      <a:pt x="127" y="25"/>
                    </a:lnTo>
                    <a:lnTo>
                      <a:pt x="124" y="24"/>
                    </a:lnTo>
                    <a:lnTo>
                      <a:pt x="124" y="24"/>
                    </a:lnTo>
                    <a:lnTo>
                      <a:pt x="120" y="22"/>
                    </a:lnTo>
                    <a:lnTo>
                      <a:pt x="119" y="22"/>
                    </a:lnTo>
                    <a:lnTo>
                      <a:pt x="117" y="22"/>
                    </a:lnTo>
                    <a:lnTo>
                      <a:pt x="117" y="22"/>
                    </a:lnTo>
                    <a:lnTo>
                      <a:pt x="115" y="25"/>
                    </a:lnTo>
                    <a:lnTo>
                      <a:pt x="112" y="28"/>
                    </a:lnTo>
                    <a:lnTo>
                      <a:pt x="112" y="28"/>
                    </a:lnTo>
                    <a:lnTo>
                      <a:pt x="111" y="32"/>
                    </a:lnTo>
                    <a:lnTo>
                      <a:pt x="109" y="32"/>
                    </a:lnTo>
                    <a:lnTo>
                      <a:pt x="107" y="33"/>
                    </a:lnTo>
                    <a:lnTo>
                      <a:pt x="107" y="33"/>
                    </a:lnTo>
                    <a:lnTo>
                      <a:pt x="102" y="32"/>
                    </a:lnTo>
                    <a:lnTo>
                      <a:pt x="99" y="31"/>
                    </a:lnTo>
                    <a:lnTo>
                      <a:pt x="98" y="29"/>
                    </a:lnTo>
                    <a:lnTo>
                      <a:pt x="98" y="29"/>
                    </a:lnTo>
                    <a:lnTo>
                      <a:pt x="96" y="25"/>
                    </a:lnTo>
                    <a:lnTo>
                      <a:pt x="95" y="23"/>
                    </a:lnTo>
                    <a:lnTo>
                      <a:pt x="95" y="21"/>
                    </a:lnTo>
                    <a:lnTo>
                      <a:pt x="95" y="21"/>
                    </a:lnTo>
                    <a:lnTo>
                      <a:pt x="95" y="19"/>
                    </a:lnTo>
                    <a:lnTo>
                      <a:pt x="97" y="17"/>
                    </a:lnTo>
                    <a:lnTo>
                      <a:pt x="97" y="15"/>
                    </a:lnTo>
                    <a:lnTo>
                      <a:pt x="96" y="13"/>
                    </a:lnTo>
                    <a:lnTo>
                      <a:pt x="96" y="13"/>
                    </a:lnTo>
                    <a:lnTo>
                      <a:pt x="92" y="8"/>
                    </a:lnTo>
                    <a:lnTo>
                      <a:pt x="89" y="7"/>
                    </a:lnTo>
                    <a:lnTo>
                      <a:pt x="86" y="5"/>
                    </a:lnTo>
                    <a:lnTo>
                      <a:pt x="86" y="5"/>
                    </a:lnTo>
                    <a:lnTo>
                      <a:pt x="79" y="3"/>
                    </a:lnTo>
                    <a:lnTo>
                      <a:pt x="74" y="1"/>
                    </a:lnTo>
                    <a:lnTo>
                      <a:pt x="74" y="1"/>
                    </a:lnTo>
                    <a:lnTo>
                      <a:pt x="71" y="0"/>
                    </a:lnTo>
                    <a:lnTo>
                      <a:pt x="69" y="0"/>
                    </a:lnTo>
                    <a:lnTo>
                      <a:pt x="69" y="0"/>
                    </a:lnTo>
                    <a:lnTo>
                      <a:pt x="67" y="2"/>
                    </a:lnTo>
                    <a:lnTo>
                      <a:pt x="65" y="3"/>
                    </a:lnTo>
                    <a:lnTo>
                      <a:pt x="65" y="3"/>
                    </a:lnTo>
                    <a:lnTo>
                      <a:pt x="65" y="4"/>
                    </a:lnTo>
                    <a:lnTo>
                      <a:pt x="64" y="7"/>
                    </a:lnTo>
                    <a:lnTo>
                      <a:pt x="64" y="7"/>
                    </a:lnTo>
                    <a:lnTo>
                      <a:pt x="63" y="9"/>
                    </a:lnTo>
                    <a:lnTo>
                      <a:pt x="61" y="11"/>
                    </a:lnTo>
                    <a:lnTo>
                      <a:pt x="59" y="12"/>
                    </a:lnTo>
                    <a:lnTo>
                      <a:pt x="59" y="13"/>
                    </a:lnTo>
                    <a:lnTo>
                      <a:pt x="59" y="13"/>
                    </a:lnTo>
                    <a:lnTo>
                      <a:pt x="59" y="15"/>
                    </a:lnTo>
                    <a:lnTo>
                      <a:pt x="59" y="16"/>
                    </a:lnTo>
                    <a:lnTo>
                      <a:pt x="59" y="18"/>
                    </a:lnTo>
                    <a:lnTo>
                      <a:pt x="59" y="18"/>
                    </a:lnTo>
                    <a:lnTo>
                      <a:pt x="54" y="25"/>
                    </a:lnTo>
                    <a:lnTo>
                      <a:pt x="54" y="25"/>
                    </a:lnTo>
                    <a:lnTo>
                      <a:pt x="52" y="28"/>
                    </a:lnTo>
                    <a:lnTo>
                      <a:pt x="49" y="34"/>
                    </a:lnTo>
                    <a:lnTo>
                      <a:pt x="49" y="34"/>
                    </a:lnTo>
                    <a:lnTo>
                      <a:pt x="47" y="36"/>
                    </a:lnTo>
                    <a:lnTo>
                      <a:pt x="44" y="37"/>
                    </a:lnTo>
                    <a:lnTo>
                      <a:pt x="44" y="37"/>
                    </a:lnTo>
                    <a:lnTo>
                      <a:pt x="43" y="42"/>
                    </a:lnTo>
                    <a:lnTo>
                      <a:pt x="40" y="46"/>
                    </a:lnTo>
                    <a:lnTo>
                      <a:pt x="40" y="46"/>
                    </a:lnTo>
                    <a:lnTo>
                      <a:pt x="38" y="48"/>
                    </a:lnTo>
                    <a:lnTo>
                      <a:pt x="37" y="49"/>
                    </a:lnTo>
                    <a:lnTo>
                      <a:pt x="35" y="48"/>
                    </a:lnTo>
                    <a:lnTo>
                      <a:pt x="35" y="48"/>
                    </a:lnTo>
                    <a:lnTo>
                      <a:pt x="32" y="46"/>
                    </a:lnTo>
                    <a:lnTo>
                      <a:pt x="30" y="43"/>
                    </a:lnTo>
                    <a:lnTo>
                      <a:pt x="30" y="43"/>
                    </a:lnTo>
                    <a:lnTo>
                      <a:pt x="27" y="40"/>
                    </a:lnTo>
                    <a:lnTo>
                      <a:pt x="25" y="38"/>
                    </a:lnTo>
                    <a:lnTo>
                      <a:pt x="23" y="38"/>
                    </a:lnTo>
                    <a:lnTo>
                      <a:pt x="23" y="38"/>
                    </a:lnTo>
                    <a:lnTo>
                      <a:pt x="22" y="39"/>
                    </a:lnTo>
                    <a:lnTo>
                      <a:pt x="21" y="40"/>
                    </a:lnTo>
                    <a:lnTo>
                      <a:pt x="18" y="44"/>
                    </a:lnTo>
                    <a:lnTo>
                      <a:pt x="18" y="44"/>
                    </a:lnTo>
                    <a:lnTo>
                      <a:pt x="16" y="49"/>
                    </a:lnTo>
                    <a:lnTo>
                      <a:pt x="12" y="55"/>
                    </a:lnTo>
                    <a:lnTo>
                      <a:pt x="12" y="55"/>
                    </a:lnTo>
                    <a:lnTo>
                      <a:pt x="9" y="60"/>
                    </a:lnTo>
                    <a:lnTo>
                      <a:pt x="8" y="65"/>
                    </a:lnTo>
                    <a:lnTo>
                      <a:pt x="8" y="65"/>
                    </a:lnTo>
                    <a:lnTo>
                      <a:pt x="8" y="68"/>
                    </a:lnTo>
                    <a:lnTo>
                      <a:pt x="7" y="70"/>
                    </a:lnTo>
                    <a:lnTo>
                      <a:pt x="7" y="70"/>
                    </a:lnTo>
                    <a:lnTo>
                      <a:pt x="3" y="74"/>
                    </a:lnTo>
                    <a:lnTo>
                      <a:pt x="2" y="77"/>
                    </a:lnTo>
                    <a:lnTo>
                      <a:pt x="2" y="79"/>
                    </a:lnTo>
                    <a:lnTo>
                      <a:pt x="2" y="79"/>
                    </a:lnTo>
                    <a:lnTo>
                      <a:pt x="5" y="82"/>
                    </a:lnTo>
                    <a:lnTo>
                      <a:pt x="8" y="83"/>
                    </a:lnTo>
                    <a:lnTo>
                      <a:pt x="8" y="83"/>
                    </a:lnTo>
                    <a:lnTo>
                      <a:pt x="10" y="84"/>
                    </a:lnTo>
                    <a:lnTo>
                      <a:pt x="14" y="87"/>
                    </a:lnTo>
                    <a:lnTo>
                      <a:pt x="14" y="87"/>
                    </a:lnTo>
                    <a:lnTo>
                      <a:pt x="17" y="90"/>
                    </a:lnTo>
                    <a:lnTo>
                      <a:pt x="19" y="92"/>
                    </a:lnTo>
                    <a:lnTo>
                      <a:pt x="19" y="92"/>
                    </a:lnTo>
                    <a:lnTo>
                      <a:pt x="19" y="93"/>
                    </a:lnTo>
                    <a:lnTo>
                      <a:pt x="19" y="95"/>
                    </a:lnTo>
                    <a:lnTo>
                      <a:pt x="17" y="96"/>
                    </a:lnTo>
                    <a:lnTo>
                      <a:pt x="17" y="96"/>
                    </a:lnTo>
                    <a:lnTo>
                      <a:pt x="14" y="99"/>
                    </a:lnTo>
                    <a:lnTo>
                      <a:pt x="11" y="101"/>
                    </a:lnTo>
                    <a:lnTo>
                      <a:pt x="11" y="101"/>
                    </a:lnTo>
                    <a:lnTo>
                      <a:pt x="9" y="103"/>
                    </a:lnTo>
                    <a:lnTo>
                      <a:pt x="7" y="105"/>
                    </a:lnTo>
                    <a:lnTo>
                      <a:pt x="7" y="105"/>
                    </a:lnTo>
                    <a:lnTo>
                      <a:pt x="4" y="107"/>
                    </a:lnTo>
                    <a:lnTo>
                      <a:pt x="2" y="108"/>
                    </a:lnTo>
                    <a:lnTo>
                      <a:pt x="1" y="110"/>
                    </a:lnTo>
                    <a:lnTo>
                      <a:pt x="1" y="110"/>
                    </a:lnTo>
                    <a:lnTo>
                      <a:pt x="0" y="112"/>
                    </a:lnTo>
                    <a:lnTo>
                      <a:pt x="0" y="114"/>
                    </a:lnTo>
                    <a:lnTo>
                      <a:pt x="1" y="115"/>
                    </a:lnTo>
                    <a:lnTo>
                      <a:pt x="1" y="115"/>
                    </a:lnTo>
                    <a:lnTo>
                      <a:pt x="2" y="116"/>
                    </a:lnTo>
                    <a:lnTo>
                      <a:pt x="3" y="118"/>
                    </a:lnTo>
                    <a:lnTo>
                      <a:pt x="4" y="122"/>
                    </a:lnTo>
                    <a:lnTo>
                      <a:pt x="4" y="122"/>
                    </a:lnTo>
                    <a:lnTo>
                      <a:pt x="5" y="128"/>
                    </a:lnTo>
                    <a:lnTo>
                      <a:pt x="5" y="130"/>
                    </a:lnTo>
                    <a:lnTo>
                      <a:pt x="6" y="132"/>
                    </a:lnTo>
                    <a:lnTo>
                      <a:pt x="6" y="132"/>
                    </a:lnTo>
                    <a:lnTo>
                      <a:pt x="8" y="134"/>
                    </a:lnTo>
                    <a:lnTo>
                      <a:pt x="10" y="138"/>
                    </a:lnTo>
                    <a:lnTo>
                      <a:pt x="12" y="142"/>
                    </a:lnTo>
                    <a:lnTo>
                      <a:pt x="14" y="143"/>
                    </a:lnTo>
                    <a:lnTo>
                      <a:pt x="14" y="143"/>
                    </a:lnTo>
                    <a:lnTo>
                      <a:pt x="15" y="142"/>
                    </a:lnTo>
                    <a:lnTo>
                      <a:pt x="18" y="142"/>
                    </a:lnTo>
                    <a:lnTo>
                      <a:pt x="18" y="142"/>
                    </a:lnTo>
                    <a:lnTo>
                      <a:pt x="19" y="142"/>
                    </a:lnTo>
                    <a:lnTo>
                      <a:pt x="19" y="143"/>
                    </a:lnTo>
                    <a:lnTo>
                      <a:pt x="19" y="145"/>
                    </a:lnTo>
                    <a:lnTo>
                      <a:pt x="19" y="145"/>
                    </a:lnTo>
                    <a:lnTo>
                      <a:pt x="18" y="148"/>
                    </a:lnTo>
                    <a:lnTo>
                      <a:pt x="18" y="150"/>
                    </a:lnTo>
                    <a:lnTo>
                      <a:pt x="19" y="151"/>
                    </a:lnTo>
                    <a:lnTo>
                      <a:pt x="19" y="151"/>
                    </a:lnTo>
                    <a:lnTo>
                      <a:pt x="20" y="153"/>
                    </a:lnTo>
                    <a:lnTo>
                      <a:pt x="19" y="155"/>
                    </a:lnTo>
                    <a:lnTo>
                      <a:pt x="19" y="155"/>
                    </a:lnTo>
                    <a:lnTo>
                      <a:pt x="19" y="156"/>
                    </a:lnTo>
                    <a:lnTo>
                      <a:pt x="19" y="159"/>
                    </a:lnTo>
                    <a:lnTo>
                      <a:pt x="20" y="160"/>
                    </a:lnTo>
                    <a:lnTo>
                      <a:pt x="20" y="160"/>
                    </a:lnTo>
                    <a:lnTo>
                      <a:pt x="22" y="166"/>
                    </a:lnTo>
                    <a:lnTo>
                      <a:pt x="23" y="173"/>
                    </a:lnTo>
                    <a:lnTo>
                      <a:pt x="23" y="173"/>
                    </a:lnTo>
                    <a:lnTo>
                      <a:pt x="24" y="179"/>
                    </a:lnTo>
                    <a:lnTo>
                      <a:pt x="24" y="179"/>
                    </a:lnTo>
                    <a:lnTo>
                      <a:pt x="25" y="179"/>
                    </a:lnTo>
                    <a:lnTo>
                      <a:pt x="26" y="180"/>
                    </a:lnTo>
                    <a:lnTo>
                      <a:pt x="27" y="182"/>
                    </a:lnTo>
                    <a:lnTo>
                      <a:pt x="27" y="182"/>
                    </a:lnTo>
                    <a:lnTo>
                      <a:pt x="27" y="186"/>
                    </a:lnTo>
                    <a:lnTo>
                      <a:pt x="27" y="190"/>
                    </a:lnTo>
                    <a:lnTo>
                      <a:pt x="27" y="190"/>
                    </a:lnTo>
                    <a:lnTo>
                      <a:pt x="28" y="193"/>
                    </a:lnTo>
                    <a:lnTo>
                      <a:pt x="29" y="195"/>
                    </a:lnTo>
                    <a:lnTo>
                      <a:pt x="29" y="195"/>
                    </a:lnTo>
                    <a:lnTo>
                      <a:pt x="31" y="198"/>
                    </a:lnTo>
                    <a:lnTo>
                      <a:pt x="31" y="199"/>
                    </a:lnTo>
                    <a:lnTo>
                      <a:pt x="31" y="201"/>
                    </a:lnTo>
                    <a:lnTo>
                      <a:pt x="31" y="201"/>
                    </a:lnTo>
                    <a:lnTo>
                      <a:pt x="29" y="203"/>
                    </a:lnTo>
                    <a:lnTo>
                      <a:pt x="28" y="207"/>
                    </a:lnTo>
                    <a:lnTo>
                      <a:pt x="28" y="207"/>
                    </a:lnTo>
                    <a:lnTo>
                      <a:pt x="27" y="212"/>
                    </a:lnTo>
                    <a:lnTo>
                      <a:pt x="26" y="217"/>
                    </a:lnTo>
                    <a:lnTo>
                      <a:pt x="26" y="217"/>
                    </a:lnTo>
                    <a:lnTo>
                      <a:pt x="23" y="223"/>
                    </a:lnTo>
                    <a:lnTo>
                      <a:pt x="22" y="225"/>
                    </a:lnTo>
                    <a:lnTo>
                      <a:pt x="22" y="226"/>
                    </a:lnTo>
                    <a:lnTo>
                      <a:pt x="23" y="227"/>
                    </a:lnTo>
                    <a:lnTo>
                      <a:pt x="23" y="227"/>
                    </a:lnTo>
                    <a:lnTo>
                      <a:pt x="25" y="228"/>
                    </a:lnTo>
                    <a:lnTo>
                      <a:pt x="26" y="229"/>
                    </a:lnTo>
                    <a:lnTo>
                      <a:pt x="27" y="229"/>
                    </a:lnTo>
                    <a:lnTo>
                      <a:pt x="27" y="230"/>
                    </a:lnTo>
                    <a:lnTo>
                      <a:pt x="27" y="230"/>
                    </a:lnTo>
                    <a:lnTo>
                      <a:pt x="28" y="237"/>
                    </a:lnTo>
                    <a:lnTo>
                      <a:pt x="28" y="241"/>
                    </a:lnTo>
                    <a:lnTo>
                      <a:pt x="28" y="244"/>
                    </a:lnTo>
                    <a:lnTo>
                      <a:pt x="28" y="244"/>
                    </a:lnTo>
                    <a:lnTo>
                      <a:pt x="25" y="247"/>
                    </a:lnTo>
                    <a:lnTo>
                      <a:pt x="23" y="250"/>
                    </a:lnTo>
                    <a:lnTo>
                      <a:pt x="23" y="250"/>
                    </a:lnTo>
                    <a:lnTo>
                      <a:pt x="19" y="257"/>
                    </a:lnTo>
                    <a:lnTo>
                      <a:pt x="19" y="257"/>
                    </a:lnTo>
                    <a:lnTo>
                      <a:pt x="19" y="259"/>
                    </a:lnTo>
                    <a:lnTo>
                      <a:pt x="19" y="260"/>
                    </a:lnTo>
                    <a:lnTo>
                      <a:pt x="20" y="262"/>
                    </a:lnTo>
                    <a:lnTo>
                      <a:pt x="21" y="263"/>
                    </a:lnTo>
                    <a:lnTo>
                      <a:pt x="21" y="263"/>
                    </a:lnTo>
                    <a:lnTo>
                      <a:pt x="24" y="265"/>
                    </a:lnTo>
                    <a:lnTo>
                      <a:pt x="25" y="267"/>
                    </a:lnTo>
                    <a:lnTo>
                      <a:pt x="26" y="269"/>
                    </a:lnTo>
                    <a:lnTo>
                      <a:pt x="26" y="269"/>
                    </a:lnTo>
                    <a:lnTo>
                      <a:pt x="25" y="280"/>
                    </a:lnTo>
                    <a:lnTo>
                      <a:pt x="25" y="280"/>
                    </a:lnTo>
                    <a:lnTo>
                      <a:pt x="27" y="285"/>
                    </a:lnTo>
                    <a:lnTo>
                      <a:pt x="31" y="288"/>
                    </a:lnTo>
                    <a:lnTo>
                      <a:pt x="31" y="288"/>
                    </a:lnTo>
                    <a:lnTo>
                      <a:pt x="34" y="290"/>
                    </a:lnTo>
                    <a:lnTo>
                      <a:pt x="35" y="290"/>
                    </a:lnTo>
                    <a:lnTo>
                      <a:pt x="37" y="290"/>
                    </a:lnTo>
                    <a:lnTo>
                      <a:pt x="37" y="290"/>
                    </a:lnTo>
                    <a:lnTo>
                      <a:pt x="39" y="288"/>
                    </a:lnTo>
                    <a:lnTo>
                      <a:pt x="41" y="286"/>
                    </a:lnTo>
                    <a:lnTo>
                      <a:pt x="41" y="286"/>
                    </a:lnTo>
                    <a:lnTo>
                      <a:pt x="49" y="282"/>
                    </a:lnTo>
                    <a:lnTo>
                      <a:pt x="49" y="282"/>
                    </a:lnTo>
                    <a:lnTo>
                      <a:pt x="52" y="281"/>
                    </a:lnTo>
                    <a:lnTo>
                      <a:pt x="54" y="282"/>
                    </a:lnTo>
                    <a:lnTo>
                      <a:pt x="54" y="282"/>
                    </a:lnTo>
                    <a:lnTo>
                      <a:pt x="57" y="286"/>
                    </a:lnTo>
                    <a:lnTo>
                      <a:pt x="58" y="286"/>
                    </a:lnTo>
                    <a:lnTo>
                      <a:pt x="59" y="286"/>
                    </a:lnTo>
                    <a:lnTo>
                      <a:pt x="59" y="286"/>
                    </a:lnTo>
                    <a:lnTo>
                      <a:pt x="61" y="285"/>
                    </a:lnTo>
                    <a:lnTo>
                      <a:pt x="62" y="285"/>
                    </a:lnTo>
                    <a:lnTo>
                      <a:pt x="63" y="286"/>
                    </a:lnTo>
                    <a:lnTo>
                      <a:pt x="63" y="286"/>
                    </a:lnTo>
                    <a:lnTo>
                      <a:pt x="66" y="289"/>
                    </a:lnTo>
                    <a:lnTo>
                      <a:pt x="67" y="291"/>
                    </a:lnTo>
                    <a:lnTo>
                      <a:pt x="68" y="293"/>
                    </a:lnTo>
                    <a:lnTo>
                      <a:pt x="68" y="293"/>
                    </a:lnTo>
                    <a:lnTo>
                      <a:pt x="67" y="295"/>
                    </a:lnTo>
                    <a:lnTo>
                      <a:pt x="67" y="296"/>
                    </a:lnTo>
                    <a:lnTo>
                      <a:pt x="66" y="298"/>
                    </a:lnTo>
                    <a:lnTo>
                      <a:pt x="65" y="300"/>
                    </a:lnTo>
                    <a:lnTo>
                      <a:pt x="65" y="300"/>
                    </a:lnTo>
                    <a:lnTo>
                      <a:pt x="66" y="304"/>
                    </a:lnTo>
                    <a:lnTo>
                      <a:pt x="69" y="309"/>
                    </a:lnTo>
                    <a:lnTo>
                      <a:pt x="69" y="309"/>
                    </a:lnTo>
                    <a:lnTo>
                      <a:pt x="73" y="319"/>
                    </a:lnTo>
                    <a:lnTo>
                      <a:pt x="73" y="319"/>
                    </a:lnTo>
                    <a:lnTo>
                      <a:pt x="74" y="323"/>
                    </a:lnTo>
                    <a:lnTo>
                      <a:pt x="74" y="326"/>
                    </a:lnTo>
                    <a:lnTo>
                      <a:pt x="74" y="326"/>
                    </a:lnTo>
                    <a:lnTo>
                      <a:pt x="75" y="331"/>
                    </a:lnTo>
                    <a:lnTo>
                      <a:pt x="76" y="334"/>
                    </a:lnTo>
                    <a:lnTo>
                      <a:pt x="79" y="335"/>
                    </a:lnTo>
                    <a:lnTo>
                      <a:pt x="79" y="335"/>
                    </a:lnTo>
                    <a:lnTo>
                      <a:pt x="81" y="334"/>
                    </a:lnTo>
                    <a:lnTo>
                      <a:pt x="82" y="334"/>
                    </a:lnTo>
                    <a:lnTo>
                      <a:pt x="84" y="335"/>
                    </a:lnTo>
                    <a:lnTo>
                      <a:pt x="84" y="335"/>
                    </a:lnTo>
                    <a:lnTo>
                      <a:pt x="86" y="338"/>
                    </a:lnTo>
                    <a:lnTo>
                      <a:pt x="87" y="341"/>
                    </a:lnTo>
                    <a:lnTo>
                      <a:pt x="89" y="344"/>
                    </a:lnTo>
                    <a:lnTo>
                      <a:pt x="91" y="345"/>
                    </a:lnTo>
                    <a:lnTo>
                      <a:pt x="91" y="345"/>
                    </a:lnTo>
                    <a:lnTo>
                      <a:pt x="96" y="344"/>
                    </a:lnTo>
                    <a:lnTo>
                      <a:pt x="98" y="344"/>
                    </a:lnTo>
                    <a:lnTo>
                      <a:pt x="100" y="344"/>
                    </a:lnTo>
                    <a:lnTo>
                      <a:pt x="100" y="344"/>
                    </a:lnTo>
                    <a:lnTo>
                      <a:pt x="104" y="345"/>
                    </a:lnTo>
                    <a:lnTo>
                      <a:pt x="107" y="346"/>
                    </a:lnTo>
                    <a:lnTo>
                      <a:pt x="107" y="346"/>
                    </a:lnTo>
                    <a:lnTo>
                      <a:pt x="111" y="348"/>
                    </a:lnTo>
                    <a:lnTo>
                      <a:pt x="113" y="345"/>
                    </a:lnTo>
                    <a:lnTo>
                      <a:pt x="113" y="345"/>
                    </a:lnTo>
                    <a:lnTo>
                      <a:pt x="115" y="343"/>
                    </a:lnTo>
                    <a:lnTo>
                      <a:pt x="117" y="341"/>
                    </a:lnTo>
                    <a:lnTo>
                      <a:pt x="117" y="341"/>
                    </a:lnTo>
                    <a:lnTo>
                      <a:pt x="119" y="338"/>
                    </a:lnTo>
                    <a:lnTo>
                      <a:pt x="120" y="336"/>
                    </a:lnTo>
                    <a:lnTo>
                      <a:pt x="120" y="336"/>
                    </a:lnTo>
                    <a:lnTo>
                      <a:pt x="122" y="336"/>
                    </a:lnTo>
                    <a:lnTo>
                      <a:pt x="124" y="335"/>
                    </a:lnTo>
                    <a:lnTo>
                      <a:pt x="124" y="335"/>
                    </a:lnTo>
                    <a:lnTo>
                      <a:pt x="125" y="334"/>
                    </a:lnTo>
                    <a:lnTo>
                      <a:pt x="125" y="332"/>
                    </a:lnTo>
                    <a:lnTo>
                      <a:pt x="124" y="330"/>
                    </a:lnTo>
                    <a:lnTo>
                      <a:pt x="124" y="330"/>
                    </a:lnTo>
                    <a:lnTo>
                      <a:pt x="124" y="329"/>
                    </a:lnTo>
                    <a:lnTo>
                      <a:pt x="124" y="328"/>
                    </a:lnTo>
                    <a:lnTo>
                      <a:pt x="125" y="326"/>
                    </a:lnTo>
                    <a:lnTo>
                      <a:pt x="124" y="324"/>
                    </a:lnTo>
                    <a:lnTo>
                      <a:pt x="124" y="324"/>
                    </a:lnTo>
                    <a:lnTo>
                      <a:pt x="123" y="319"/>
                    </a:lnTo>
                    <a:lnTo>
                      <a:pt x="121" y="313"/>
                    </a:lnTo>
                    <a:lnTo>
                      <a:pt x="121" y="313"/>
                    </a:lnTo>
                    <a:lnTo>
                      <a:pt x="119" y="310"/>
                    </a:lnTo>
                    <a:lnTo>
                      <a:pt x="119" y="309"/>
                    </a:lnTo>
                    <a:lnTo>
                      <a:pt x="119" y="307"/>
                    </a:lnTo>
                    <a:lnTo>
                      <a:pt x="119" y="307"/>
                    </a:lnTo>
                    <a:lnTo>
                      <a:pt x="119" y="306"/>
                    </a:lnTo>
                    <a:lnTo>
                      <a:pt x="120" y="304"/>
                    </a:lnTo>
                    <a:lnTo>
                      <a:pt x="121" y="302"/>
                    </a:lnTo>
                    <a:lnTo>
                      <a:pt x="121" y="300"/>
                    </a:lnTo>
                    <a:lnTo>
                      <a:pt x="121" y="300"/>
                    </a:lnTo>
                    <a:lnTo>
                      <a:pt x="119" y="295"/>
                    </a:lnTo>
                    <a:lnTo>
                      <a:pt x="118" y="292"/>
                    </a:lnTo>
                    <a:lnTo>
                      <a:pt x="119" y="288"/>
                    </a:lnTo>
                    <a:lnTo>
                      <a:pt x="119" y="288"/>
                    </a:lnTo>
                    <a:lnTo>
                      <a:pt x="121" y="285"/>
                    </a:lnTo>
                    <a:lnTo>
                      <a:pt x="123" y="282"/>
                    </a:lnTo>
                    <a:lnTo>
                      <a:pt x="123" y="282"/>
                    </a:lnTo>
                    <a:lnTo>
                      <a:pt x="125" y="279"/>
                    </a:lnTo>
                    <a:lnTo>
                      <a:pt x="126" y="278"/>
                    </a:lnTo>
                    <a:lnTo>
                      <a:pt x="126" y="276"/>
                    </a:lnTo>
                    <a:lnTo>
                      <a:pt x="126" y="276"/>
                    </a:lnTo>
                    <a:lnTo>
                      <a:pt x="125" y="272"/>
                    </a:lnTo>
                    <a:lnTo>
                      <a:pt x="124" y="267"/>
                    </a:lnTo>
                    <a:lnTo>
                      <a:pt x="124" y="267"/>
                    </a:lnTo>
                    <a:lnTo>
                      <a:pt x="125" y="256"/>
                    </a:lnTo>
                    <a:lnTo>
                      <a:pt x="125" y="249"/>
                    </a:lnTo>
                    <a:lnTo>
                      <a:pt x="126" y="245"/>
                    </a:lnTo>
                    <a:lnTo>
                      <a:pt x="126" y="245"/>
                    </a:lnTo>
                    <a:lnTo>
                      <a:pt x="128" y="243"/>
                    </a:lnTo>
                    <a:lnTo>
                      <a:pt x="131" y="240"/>
                    </a:lnTo>
                    <a:lnTo>
                      <a:pt x="131" y="240"/>
                    </a:lnTo>
                    <a:lnTo>
                      <a:pt x="132" y="238"/>
                    </a:lnTo>
                    <a:lnTo>
                      <a:pt x="133" y="236"/>
                    </a:lnTo>
                    <a:lnTo>
                      <a:pt x="134" y="235"/>
                    </a:lnTo>
                    <a:lnTo>
                      <a:pt x="135" y="233"/>
                    </a:lnTo>
                    <a:lnTo>
                      <a:pt x="135" y="233"/>
                    </a:lnTo>
                    <a:lnTo>
                      <a:pt x="140" y="231"/>
                    </a:lnTo>
                    <a:lnTo>
                      <a:pt x="143" y="230"/>
                    </a:lnTo>
                    <a:lnTo>
                      <a:pt x="144" y="230"/>
                    </a:lnTo>
                    <a:lnTo>
                      <a:pt x="144" y="230"/>
                    </a:lnTo>
                    <a:lnTo>
                      <a:pt x="149" y="235"/>
                    </a:lnTo>
                    <a:lnTo>
                      <a:pt x="149" y="235"/>
                    </a:lnTo>
                    <a:lnTo>
                      <a:pt x="150" y="239"/>
                    </a:lnTo>
                    <a:lnTo>
                      <a:pt x="151" y="244"/>
                    </a:lnTo>
                    <a:lnTo>
                      <a:pt x="151" y="244"/>
                    </a:lnTo>
                    <a:lnTo>
                      <a:pt x="152" y="249"/>
                    </a:lnTo>
                    <a:lnTo>
                      <a:pt x="153" y="251"/>
                    </a:lnTo>
                    <a:lnTo>
                      <a:pt x="155" y="253"/>
                    </a:lnTo>
                    <a:lnTo>
                      <a:pt x="155" y="253"/>
                    </a:lnTo>
                    <a:lnTo>
                      <a:pt x="160" y="250"/>
                    </a:lnTo>
                    <a:lnTo>
                      <a:pt x="163" y="249"/>
                    </a:lnTo>
                    <a:lnTo>
                      <a:pt x="167" y="249"/>
                    </a:lnTo>
                    <a:lnTo>
                      <a:pt x="167" y="249"/>
                    </a:lnTo>
                    <a:lnTo>
                      <a:pt x="172" y="250"/>
                    </a:lnTo>
                    <a:lnTo>
                      <a:pt x="173" y="251"/>
                    </a:lnTo>
                    <a:lnTo>
                      <a:pt x="175" y="253"/>
                    </a:lnTo>
                    <a:lnTo>
                      <a:pt x="175" y="253"/>
                    </a:lnTo>
                    <a:lnTo>
                      <a:pt x="177" y="261"/>
                    </a:lnTo>
                    <a:lnTo>
                      <a:pt x="178" y="267"/>
                    </a:lnTo>
                    <a:lnTo>
                      <a:pt x="178" y="267"/>
                    </a:lnTo>
                    <a:lnTo>
                      <a:pt x="182" y="268"/>
                    </a:lnTo>
                    <a:lnTo>
                      <a:pt x="184" y="268"/>
                    </a:lnTo>
                    <a:lnTo>
                      <a:pt x="186" y="267"/>
                    </a:lnTo>
                    <a:lnTo>
                      <a:pt x="186" y="267"/>
                    </a:lnTo>
                    <a:lnTo>
                      <a:pt x="189" y="266"/>
                    </a:lnTo>
                    <a:lnTo>
                      <a:pt x="194" y="265"/>
                    </a:lnTo>
                    <a:lnTo>
                      <a:pt x="204" y="263"/>
                    </a:lnTo>
                    <a:lnTo>
                      <a:pt x="204" y="263"/>
                    </a:lnTo>
                    <a:lnTo>
                      <a:pt x="223" y="260"/>
                    </a:lnTo>
                    <a:lnTo>
                      <a:pt x="223" y="260"/>
                    </a:lnTo>
                    <a:lnTo>
                      <a:pt x="226" y="261"/>
                    </a:lnTo>
                    <a:lnTo>
                      <a:pt x="228" y="261"/>
                    </a:lnTo>
                    <a:lnTo>
                      <a:pt x="230" y="260"/>
                    </a:lnTo>
                    <a:lnTo>
                      <a:pt x="230" y="260"/>
                    </a:lnTo>
                    <a:lnTo>
                      <a:pt x="232" y="258"/>
                    </a:lnTo>
                    <a:lnTo>
                      <a:pt x="234" y="256"/>
                    </a:lnTo>
                    <a:lnTo>
                      <a:pt x="234" y="256"/>
                    </a:lnTo>
                    <a:lnTo>
                      <a:pt x="237" y="255"/>
                    </a:lnTo>
                    <a:lnTo>
                      <a:pt x="241" y="255"/>
                    </a:lnTo>
                    <a:lnTo>
                      <a:pt x="241" y="255"/>
                    </a:lnTo>
                    <a:lnTo>
                      <a:pt x="242" y="255"/>
                    </a:lnTo>
                    <a:lnTo>
                      <a:pt x="243" y="255"/>
                    </a:lnTo>
                    <a:lnTo>
                      <a:pt x="243" y="255"/>
                    </a:lnTo>
                    <a:lnTo>
                      <a:pt x="245" y="256"/>
                    </a:lnTo>
                    <a:lnTo>
                      <a:pt x="246" y="257"/>
                    </a:lnTo>
                    <a:lnTo>
                      <a:pt x="246" y="257"/>
                    </a:lnTo>
                    <a:lnTo>
                      <a:pt x="250" y="256"/>
                    </a:lnTo>
                    <a:lnTo>
                      <a:pt x="254" y="253"/>
                    </a:lnTo>
                    <a:lnTo>
                      <a:pt x="254" y="253"/>
                    </a:lnTo>
                    <a:lnTo>
                      <a:pt x="256" y="250"/>
                    </a:lnTo>
                    <a:lnTo>
                      <a:pt x="260" y="249"/>
                    </a:lnTo>
                    <a:lnTo>
                      <a:pt x="260" y="249"/>
                    </a:lnTo>
                    <a:lnTo>
                      <a:pt x="260" y="246"/>
                    </a:lnTo>
                    <a:lnTo>
                      <a:pt x="261" y="244"/>
                    </a:lnTo>
                    <a:lnTo>
                      <a:pt x="264" y="240"/>
                    </a:lnTo>
                    <a:lnTo>
                      <a:pt x="264" y="240"/>
                    </a:lnTo>
                    <a:lnTo>
                      <a:pt x="265" y="238"/>
                    </a:lnTo>
                    <a:lnTo>
                      <a:pt x="265" y="237"/>
                    </a:lnTo>
                    <a:lnTo>
                      <a:pt x="264" y="235"/>
                    </a:lnTo>
                    <a:lnTo>
                      <a:pt x="265" y="232"/>
                    </a:lnTo>
                    <a:lnTo>
                      <a:pt x="265" y="232"/>
                    </a:lnTo>
                    <a:lnTo>
                      <a:pt x="266" y="229"/>
                    </a:lnTo>
                    <a:lnTo>
                      <a:pt x="269" y="227"/>
                    </a:lnTo>
                    <a:lnTo>
                      <a:pt x="276" y="223"/>
                    </a:lnTo>
                    <a:lnTo>
                      <a:pt x="276" y="223"/>
                    </a:lnTo>
                    <a:lnTo>
                      <a:pt x="282" y="219"/>
                    </a:lnTo>
                    <a:lnTo>
                      <a:pt x="288" y="218"/>
                    </a:lnTo>
                    <a:lnTo>
                      <a:pt x="288" y="218"/>
                    </a:lnTo>
                    <a:lnTo>
                      <a:pt x="292" y="217"/>
                    </a:lnTo>
                    <a:lnTo>
                      <a:pt x="295" y="215"/>
                    </a:lnTo>
                    <a:lnTo>
                      <a:pt x="301" y="210"/>
                    </a:lnTo>
                    <a:lnTo>
                      <a:pt x="301" y="210"/>
                    </a:lnTo>
                    <a:lnTo>
                      <a:pt x="307" y="204"/>
                    </a:lnTo>
                    <a:lnTo>
                      <a:pt x="310" y="202"/>
                    </a:lnTo>
                    <a:lnTo>
                      <a:pt x="313" y="202"/>
                    </a:lnTo>
                    <a:lnTo>
                      <a:pt x="313" y="202"/>
                    </a:lnTo>
                    <a:lnTo>
                      <a:pt x="319" y="201"/>
                    </a:lnTo>
                    <a:lnTo>
                      <a:pt x="324" y="197"/>
                    </a:lnTo>
                    <a:lnTo>
                      <a:pt x="324" y="197"/>
                    </a:lnTo>
                    <a:lnTo>
                      <a:pt x="326" y="195"/>
                    </a:lnTo>
                    <a:lnTo>
                      <a:pt x="328" y="193"/>
                    </a:lnTo>
                    <a:lnTo>
                      <a:pt x="330" y="185"/>
                    </a:lnTo>
                    <a:lnTo>
                      <a:pt x="330" y="185"/>
                    </a:lnTo>
                    <a:lnTo>
                      <a:pt x="332" y="180"/>
                    </a:lnTo>
                    <a:lnTo>
                      <a:pt x="336" y="177"/>
                    </a:lnTo>
                    <a:lnTo>
                      <a:pt x="336" y="177"/>
                    </a:lnTo>
                    <a:lnTo>
                      <a:pt x="337" y="175"/>
                    </a:lnTo>
                    <a:lnTo>
                      <a:pt x="337" y="173"/>
                    </a:lnTo>
                    <a:lnTo>
                      <a:pt x="334" y="169"/>
                    </a:lnTo>
                    <a:lnTo>
                      <a:pt x="334" y="169"/>
                    </a:lnTo>
                    <a:lnTo>
                      <a:pt x="333" y="167"/>
                    </a:lnTo>
                    <a:lnTo>
                      <a:pt x="334" y="165"/>
                    </a:lnTo>
                    <a:lnTo>
                      <a:pt x="337" y="159"/>
                    </a:lnTo>
                    <a:lnTo>
                      <a:pt x="337" y="159"/>
                    </a:lnTo>
                    <a:lnTo>
                      <a:pt x="337" y="155"/>
                    </a:lnTo>
                    <a:lnTo>
                      <a:pt x="336" y="153"/>
                    </a:lnTo>
                    <a:lnTo>
                      <a:pt x="334" y="149"/>
                    </a:lnTo>
                    <a:lnTo>
                      <a:pt x="334" y="149"/>
                    </a:lnTo>
                    <a:lnTo>
                      <a:pt x="334" y="146"/>
                    </a:lnTo>
                    <a:lnTo>
                      <a:pt x="336" y="144"/>
                    </a:lnTo>
                    <a:lnTo>
                      <a:pt x="336" y="144"/>
                    </a:lnTo>
                    <a:lnTo>
                      <a:pt x="336" y="143"/>
                    </a:lnTo>
                    <a:lnTo>
                      <a:pt x="334" y="141"/>
                    </a:lnTo>
                    <a:lnTo>
                      <a:pt x="333" y="136"/>
                    </a:lnTo>
                    <a:lnTo>
                      <a:pt x="333" y="136"/>
                    </a:lnTo>
                    <a:lnTo>
                      <a:pt x="333" y="135"/>
                    </a:lnTo>
                    <a:lnTo>
                      <a:pt x="334" y="133"/>
                    </a:lnTo>
                    <a:lnTo>
                      <a:pt x="338" y="131"/>
                    </a:lnTo>
                    <a:lnTo>
                      <a:pt x="338" y="13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0" name="フリーフォーム 79">
                <a:extLst>
                  <a:ext uri="{FF2B5EF4-FFF2-40B4-BE49-F238E27FC236}">
                    <a16:creationId xmlns:a16="http://schemas.microsoft.com/office/drawing/2014/main" id="{00000000-0008-0000-0000-00009C050000}"/>
                  </a:ext>
                </a:extLst>
              </p:cNvPr>
              <p:cNvSpPr>
                <a:spLocks/>
              </p:cNvSpPr>
              <p:nvPr/>
            </p:nvSpPr>
            <p:spPr bwMode="auto">
              <a:xfrm>
                <a:off x="405" y="600"/>
                <a:ext cx="50" cy="52"/>
              </a:xfrm>
              <a:custGeom>
                <a:avLst/>
                <a:gdLst>
                  <a:gd name="T0" fmla="*/ 280 w 449"/>
                  <a:gd name="T1" fmla="*/ 44 h 475"/>
                  <a:gd name="T2" fmla="*/ 265 w 449"/>
                  <a:gd name="T3" fmla="*/ 21 h 475"/>
                  <a:gd name="T4" fmla="*/ 250 w 449"/>
                  <a:gd name="T5" fmla="*/ 2 h 475"/>
                  <a:gd name="T6" fmla="*/ 236 w 449"/>
                  <a:gd name="T7" fmla="*/ 24 h 475"/>
                  <a:gd name="T8" fmla="*/ 211 w 449"/>
                  <a:gd name="T9" fmla="*/ 35 h 475"/>
                  <a:gd name="T10" fmla="*/ 203 w 449"/>
                  <a:gd name="T11" fmla="*/ 65 h 475"/>
                  <a:gd name="T12" fmla="*/ 183 w 449"/>
                  <a:gd name="T13" fmla="*/ 80 h 475"/>
                  <a:gd name="T14" fmla="*/ 186 w 449"/>
                  <a:gd name="T15" fmla="*/ 100 h 475"/>
                  <a:gd name="T16" fmla="*/ 152 w 449"/>
                  <a:gd name="T17" fmla="*/ 108 h 475"/>
                  <a:gd name="T18" fmla="*/ 139 w 449"/>
                  <a:gd name="T19" fmla="*/ 135 h 475"/>
                  <a:gd name="T20" fmla="*/ 114 w 449"/>
                  <a:gd name="T21" fmla="*/ 133 h 475"/>
                  <a:gd name="T22" fmla="*/ 83 w 449"/>
                  <a:gd name="T23" fmla="*/ 150 h 475"/>
                  <a:gd name="T24" fmla="*/ 68 w 449"/>
                  <a:gd name="T25" fmla="*/ 154 h 475"/>
                  <a:gd name="T26" fmla="*/ 43 w 449"/>
                  <a:gd name="T27" fmla="*/ 162 h 475"/>
                  <a:gd name="T28" fmla="*/ 33 w 449"/>
                  <a:gd name="T29" fmla="*/ 183 h 475"/>
                  <a:gd name="T30" fmla="*/ 15 w 449"/>
                  <a:gd name="T31" fmla="*/ 200 h 475"/>
                  <a:gd name="T32" fmla="*/ 7 w 449"/>
                  <a:gd name="T33" fmla="*/ 230 h 475"/>
                  <a:gd name="T34" fmla="*/ 1 w 449"/>
                  <a:gd name="T35" fmla="*/ 273 h 475"/>
                  <a:gd name="T36" fmla="*/ 27 w 449"/>
                  <a:gd name="T37" fmla="*/ 289 h 475"/>
                  <a:gd name="T38" fmla="*/ 51 w 449"/>
                  <a:gd name="T39" fmla="*/ 282 h 475"/>
                  <a:gd name="T40" fmla="*/ 85 w 449"/>
                  <a:gd name="T41" fmla="*/ 285 h 475"/>
                  <a:gd name="T42" fmla="*/ 85 w 449"/>
                  <a:gd name="T43" fmla="*/ 334 h 475"/>
                  <a:gd name="T44" fmla="*/ 73 w 449"/>
                  <a:gd name="T45" fmla="*/ 363 h 475"/>
                  <a:gd name="T46" fmla="*/ 80 w 449"/>
                  <a:gd name="T47" fmla="*/ 384 h 475"/>
                  <a:gd name="T48" fmla="*/ 65 w 449"/>
                  <a:gd name="T49" fmla="*/ 388 h 475"/>
                  <a:gd name="T50" fmla="*/ 69 w 449"/>
                  <a:gd name="T51" fmla="*/ 404 h 475"/>
                  <a:gd name="T52" fmla="*/ 84 w 449"/>
                  <a:gd name="T53" fmla="*/ 418 h 475"/>
                  <a:gd name="T54" fmla="*/ 85 w 449"/>
                  <a:gd name="T55" fmla="*/ 457 h 475"/>
                  <a:gd name="T56" fmla="*/ 111 w 449"/>
                  <a:gd name="T57" fmla="*/ 475 h 475"/>
                  <a:gd name="T58" fmla="*/ 129 w 449"/>
                  <a:gd name="T59" fmla="*/ 452 h 475"/>
                  <a:gd name="T60" fmla="*/ 158 w 449"/>
                  <a:gd name="T61" fmla="*/ 439 h 475"/>
                  <a:gd name="T62" fmla="*/ 197 w 449"/>
                  <a:gd name="T63" fmla="*/ 415 h 475"/>
                  <a:gd name="T64" fmla="*/ 224 w 449"/>
                  <a:gd name="T65" fmla="*/ 412 h 475"/>
                  <a:gd name="T66" fmla="*/ 232 w 449"/>
                  <a:gd name="T67" fmla="*/ 389 h 475"/>
                  <a:gd name="T68" fmla="*/ 252 w 449"/>
                  <a:gd name="T69" fmla="*/ 351 h 475"/>
                  <a:gd name="T70" fmla="*/ 282 w 449"/>
                  <a:gd name="T71" fmla="*/ 351 h 475"/>
                  <a:gd name="T72" fmla="*/ 306 w 449"/>
                  <a:gd name="T73" fmla="*/ 361 h 475"/>
                  <a:gd name="T74" fmla="*/ 323 w 449"/>
                  <a:gd name="T75" fmla="*/ 365 h 475"/>
                  <a:gd name="T76" fmla="*/ 346 w 449"/>
                  <a:gd name="T77" fmla="*/ 362 h 475"/>
                  <a:gd name="T78" fmla="*/ 399 w 449"/>
                  <a:gd name="T79" fmla="*/ 382 h 475"/>
                  <a:gd name="T80" fmla="*/ 433 w 449"/>
                  <a:gd name="T81" fmla="*/ 383 h 475"/>
                  <a:gd name="T82" fmla="*/ 446 w 449"/>
                  <a:gd name="T83" fmla="*/ 377 h 475"/>
                  <a:gd name="T84" fmla="*/ 443 w 449"/>
                  <a:gd name="T85" fmla="*/ 364 h 475"/>
                  <a:gd name="T86" fmla="*/ 433 w 449"/>
                  <a:gd name="T87" fmla="*/ 347 h 475"/>
                  <a:gd name="T88" fmla="*/ 393 w 449"/>
                  <a:gd name="T89" fmla="*/ 344 h 475"/>
                  <a:gd name="T90" fmla="*/ 377 w 449"/>
                  <a:gd name="T91" fmla="*/ 344 h 475"/>
                  <a:gd name="T92" fmla="*/ 362 w 449"/>
                  <a:gd name="T93" fmla="*/ 324 h 475"/>
                  <a:gd name="T94" fmla="*/ 346 w 449"/>
                  <a:gd name="T95" fmla="*/ 287 h 475"/>
                  <a:gd name="T96" fmla="*/ 366 w 449"/>
                  <a:gd name="T97" fmla="*/ 260 h 475"/>
                  <a:gd name="T98" fmla="*/ 369 w 449"/>
                  <a:gd name="T99" fmla="*/ 224 h 475"/>
                  <a:gd name="T100" fmla="*/ 378 w 449"/>
                  <a:gd name="T101" fmla="*/ 207 h 475"/>
                  <a:gd name="T102" fmla="*/ 357 w 449"/>
                  <a:gd name="T103" fmla="*/ 200 h 475"/>
                  <a:gd name="T104" fmla="*/ 329 w 449"/>
                  <a:gd name="T105" fmla="*/ 189 h 475"/>
                  <a:gd name="T106" fmla="*/ 332 w 449"/>
                  <a:gd name="T107" fmla="*/ 161 h 475"/>
                  <a:gd name="T108" fmla="*/ 337 w 449"/>
                  <a:gd name="T109" fmla="*/ 128 h 475"/>
                  <a:gd name="T110" fmla="*/ 347 w 449"/>
                  <a:gd name="T111" fmla="*/ 112 h 475"/>
                  <a:gd name="T112" fmla="*/ 350 w 449"/>
                  <a:gd name="T113" fmla="*/ 100 h 475"/>
                  <a:gd name="T114" fmla="*/ 342 w 449"/>
                  <a:gd name="T115" fmla="*/ 80 h 475"/>
                  <a:gd name="T116" fmla="*/ 340 w 449"/>
                  <a:gd name="T117" fmla="*/ 63 h 475"/>
                  <a:gd name="T118" fmla="*/ 314 w 449"/>
                  <a:gd name="T119" fmla="*/ 56 h 475"/>
                  <a:gd name="T120" fmla="*/ 294 w 449"/>
                  <a:gd name="T121" fmla="*/ 5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9" h="475">
                    <a:moveTo>
                      <a:pt x="295" y="50"/>
                    </a:moveTo>
                    <a:lnTo>
                      <a:pt x="295" y="50"/>
                    </a:lnTo>
                    <a:lnTo>
                      <a:pt x="295" y="48"/>
                    </a:lnTo>
                    <a:lnTo>
                      <a:pt x="294" y="47"/>
                    </a:lnTo>
                    <a:lnTo>
                      <a:pt x="294" y="47"/>
                    </a:lnTo>
                    <a:lnTo>
                      <a:pt x="293" y="45"/>
                    </a:lnTo>
                    <a:lnTo>
                      <a:pt x="292" y="44"/>
                    </a:lnTo>
                    <a:lnTo>
                      <a:pt x="292" y="44"/>
                    </a:lnTo>
                    <a:lnTo>
                      <a:pt x="289" y="46"/>
                    </a:lnTo>
                    <a:lnTo>
                      <a:pt x="286" y="46"/>
                    </a:lnTo>
                    <a:lnTo>
                      <a:pt x="284" y="47"/>
                    </a:lnTo>
                    <a:lnTo>
                      <a:pt x="284" y="47"/>
                    </a:lnTo>
                    <a:lnTo>
                      <a:pt x="282" y="45"/>
                    </a:lnTo>
                    <a:lnTo>
                      <a:pt x="280" y="44"/>
                    </a:lnTo>
                    <a:lnTo>
                      <a:pt x="280" y="44"/>
                    </a:lnTo>
                    <a:lnTo>
                      <a:pt x="280" y="44"/>
                    </a:lnTo>
                    <a:lnTo>
                      <a:pt x="278" y="44"/>
                    </a:lnTo>
                    <a:lnTo>
                      <a:pt x="276" y="43"/>
                    </a:lnTo>
                    <a:lnTo>
                      <a:pt x="276" y="43"/>
                    </a:lnTo>
                    <a:lnTo>
                      <a:pt x="275" y="40"/>
                    </a:lnTo>
                    <a:lnTo>
                      <a:pt x="275" y="37"/>
                    </a:lnTo>
                    <a:lnTo>
                      <a:pt x="275" y="37"/>
                    </a:lnTo>
                    <a:lnTo>
                      <a:pt x="276" y="34"/>
                    </a:lnTo>
                    <a:lnTo>
                      <a:pt x="276" y="33"/>
                    </a:lnTo>
                    <a:lnTo>
                      <a:pt x="275" y="31"/>
                    </a:lnTo>
                    <a:lnTo>
                      <a:pt x="275" y="31"/>
                    </a:lnTo>
                    <a:lnTo>
                      <a:pt x="273" y="27"/>
                    </a:lnTo>
                    <a:lnTo>
                      <a:pt x="270" y="25"/>
                    </a:lnTo>
                    <a:lnTo>
                      <a:pt x="270" y="25"/>
                    </a:lnTo>
                    <a:lnTo>
                      <a:pt x="267" y="23"/>
                    </a:lnTo>
                    <a:lnTo>
                      <a:pt x="265" y="21"/>
                    </a:lnTo>
                    <a:lnTo>
                      <a:pt x="265" y="21"/>
                    </a:lnTo>
                    <a:lnTo>
                      <a:pt x="264" y="19"/>
                    </a:lnTo>
                    <a:lnTo>
                      <a:pt x="264" y="18"/>
                    </a:lnTo>
                    <a:lnTo>
                      <a:pt x="264" y="18"/>
                    </a:lnTo>
                    <a:lnTo>
                      <a:pt x="261" y="17"/>
                    </a:lnTo>
                    <a:lnTo>
                      <a:pt x="260" y="16"/>
                    </a:lnTo>
                    <a:lnTo>
                      <a:pt x="259" y="15"/>
                    </a:lnTo>
                    <a:lnTo>
                      <a:pt x="259" y="15"/>
                    </a:lnTo>
                    <a:lnTo>
                      <a:pt x="258" y="11"/>
                    </a:lnTo>
                    <a:lnTo>
                      <a:pt x="257" y="7"/>
                    </a:lnTo>
                    <a:lnTo>
                      <a:pt x="257" y="7"/>
                    </a:lnTo>
                    <a:lnTo>
                      <a:pt x="254" y="6"/>
                    </a:lnTo>
                    <a:lnTo>
                      <a:pt x="252" y="6"/>
                    </a:lnTo>
                    <a:lnTo>
                      <a:pt x="252" y="6"/>
                    </a:lnTo>
                    <a:lnTo>
                      <a:pt x="251" y="3"/>
                    </a:lnTo>
                    <a:lnTo>
                      <a:pt x="250" y="2"/>
                    </a:lnTo>
                    <a:lnTo>
                      <a:pt x="250" y="2"/>
                    </a:lnTo>
                    <a:lnTo>
                      <a:pt x="248" y="1"/>
                    </a:lnTo>
                    <a:lnTo>
                      <a:pt x="247" y="0"/>
                    </a:lnTo>
                    <a:lnTo>
                      <a:pt x="246" y="1"/>
                    </a:lnTo>
                    <a:lnTo>
                      <a:pt x="246" y="1"/>
                    </a:lnTo>
                    <a:lnTo>
                      <a:pt x="245" y="5"/>
                    </a:lnTo>
                    <a:lnTo>
                      <a:pt x="244" y="9"/>
                    </a:lnTo>
                    <a:lnTo>
                      <a:pt x="244" y="9"/>
                    </a:lnTo>
                    <a:lnTo>
                      <a:pt x="243" y="14"/>
                    </a:lnTo>
                    <a:lnTo>
                      <a:pt x="243" y="14"/>
                    </a:lnTo>
                    <a:lnTo>
                      <a:pt x="243" y="16"/>
                    </a:lnTo>
                    <a:lnTo>
                      <a:pt x="243" y="19"/>
                    </a:lnTo>
                    <a:lnTo>
                      <a:pt x="243" y="19"/>
                    </a:lnTo>
                    <a:lnTo>
                      <a:pt x="242" y="20"/>
                    </a:lnTo>
                    <a:lnTo>
                      <a:pt x="241" y="22"/>
                    </a:lnTo>
                    <a:lnTo>
                      <a:pt x="236" y="24"/>
                    </a:lnTo>
                    <a:lnTo>
                      <a:pt x="236" y="24"/>
                    </a:lnTo>
                    <a:lnTo>
                      <a:pt x="233" y="26"/>
                    </a:lnTo>
                    <a:lnTo>
                      <a:pt x="231" y="28"/>
                    </a:lnTo>
                    <a:lnTo>
                      <a:pt x="231" y="28"/>
                    </a:lnTo>
                    <a:lnTo>
                      <a:pt x="229" y="30"/>
                    </a:lnTo>
                    <a:lnTo>
                      <a:pt x="227" y="32"/>
                    </a:lnTo>
                    <a:lnTo>
                      <a:pt x="227" y="32"/>
                    </a:lnTo>
                    <a:lnTo>
                      <a:pt x="225" y="33"/>
                    </a:lnTo>
                    <a:lnTo>
                      <a:pt x="224" y="34"/>
                    </a:lnTo>
                    <a:lnTo>
                      <a:pt x="222" y="33"/>
                    </a:lnTo>
                    <a:lnTo>
                      <a:pt x="222" y="33"/>
                    </a:lnTo>
                    <a:lnTo>
                      <a:pt x="219" y="32"/>
                    </a:lnTo>
                    <a:lnTo>
                      <a:pt x="216" y="31"/>
                    </a:lnTo>
                    <a:lnTo>
                      <a:pt x="216" y="31"/>
                    </a:lnTo>
                    <a:lnTo>
                      <a:pt x="214" y="33"/>
                    </a:lnTo>
                    <a:lnTo>
                      <a:pt x="212" y="34"/>
                    </a:lnTo>
                    <a:lnTo>
                      <a:pt x="211" y="35"/>
                    </a:lnTo>
                    <a:lnTo>
                      <a:pt x="211" y="35"/>
                    </a:lnTo>
                    <a:lnTo>
                      <a:pt x="205" y="35"/>
                    </a:lnTo>
                    <a:lnTo>
                      <a:pt x="201" y="35"/>
                    </a:lnTo>
                    <a:lnTo>
                      <a:pt x="201" y="35"/>
                    </a:lnTo>
                    <a:lnTo>
                      <a:pt x="200" y="42"/>
                    </a:lnTo>
                    <a:lnTo>
                      <a:pt x="199" y="49"/>
                    </a:lnTo>
                    <a:lnTo>
                      <a:pt x="199" y="49"/>
                    </a:lnTo>
                    <a:lnTo>
                      <a:pt x="200" y="54"/>
                    </a:lnTo>
                    <a:lnTo>
                      <a:pt x="200" y="57"/>
                    </a:lnTo>
                    <a:lnTo>
                      <a:pt x="201" y="59"/>
                    </a:lnTo>
                    <a:lnTo>
                      <a:pt x="201" y="59"/>
                    </a:lnTo>
                    <a:lnTo>
                      <a:pt x="203" y="62"/>
                    </a:lnTo>
                    <a:lnTo>
                      <a:pt x="203" y="63"/>
                    </a:lnTo>
                    <a:lnTo>
                      <a:pt x="203" y="63"/>
                    </a:lnTo>
                    <a:lnTo>
                      <a:pt x="202" y="64"/>
                    </a:lnTo>
                    <a:lnTo>
                      <a:pt x="203" y="65"/>
                    </a:lnTo>
                    <a:lnTo>
                      <a:pt x="203" y="65"/>
                    </a:lnTo>
                    <a:lnTo>
                      <a:pt x="204" y="70"/>
                    </a:lnTo>
                    <a:lnTo>
                      <a:pt x="205" y="73"/>
                    </a:lnTo>
                    <a:lnTo>
                      <a:pt x="205" y="73"/>
                    </a:lnTo>
                    <a:lnTo>
                      <a:pt x="204" y="76"/>
                    </a:lnTo>
                    <a:lnTo>
                      <a:pt x="204" y="77"/>
                    </a:lnTo>
                    <a:lnTo>
                      <a:pt x="202" y="77"/>
                    </a:lnTo>
                    <a:lnTo>
                      <a:pt x="202" y="77"/>
                    </a:lnTo>
                    <a:lnTo>
                      <a:pt x="199" y="75"/>
                    </a:lnTo>
                    <a:lnTo>
                      <a:pt x="195" y="74"/>
                    </a:lnTo>
                    <a:lnTo>
                      <a:pt x="195" y="74"/>
                    </a:lnTo>
                    <a:lnTo>
                      <a:pt x="189" y="75"/>
                    </a:lnTo>
                    <a:lnTo>
                      <a:pt x="186" y="76"/>
                    </a:lnTo>
                    <a:lnTo>
                      <a:pt x="186" y="76"/>
                    </a:lnTo>
                    <a:lnTo>
                      <a:pt x="184" y="79"/>
                    </a:lnTo>
                    <a:lnTo>
                      <a:pt x="183" y="80"/>
                    </a:lnTo>
                    <a:lnTo>
                      <a:pt x="182" y="82"/>
                    </a:lnTo>
                    <a:lnTo>
                      <a:pt x="182" y="82"/>
                    </a:lnTo>
                    <a:lnTo>
                      <a:pt x="183" y="86"/>
                    </a:lnTo>
                    <a:lnTo>
                      <a:pt x="184" y="87"/>
                    </a:lnTo>
                    <a:lnTo>
                      <a:pt x="183" y="89"/>
                    </a:lnTo>
                    <a:lnTo>
                      <a:pt x="183" y="89"/>
                    </a:lnTo>
                    <a:lnTo>
                      <a:pt x="182" y="91"/>
                    </a:lnTo>
                    <a:lnTo>
                      <a:pt x="182" y="92"/>
                    </a:lnTo>
                    <a:lnTo>
                      <a:pt x="182" y="93"/>
                    </a:lnTo>
                    <a:lnTo>
                      <a:pt x="182" y="93"/>
                    </a:lnTo>
                    <a:lnTo>
                      <a:pt x="183" y="94"/>
                    </a:lnTo>
                    <a:lnTo>
                      <a:pt x="185" y="94"/>
                    </a:lnTo>
                    <a:lnTo>
                      <a:pt x="186" y="94"/>
                    </a:lnTo>
                    <a:lnTo>
                      <a:pt x="186" y="95"/>
                    </a:lnTo>
                    <a:lnTo>
                      <a:pt x="186" y="95"/>
                    </a:lnTo>
                    <a:lnTo>
                      <a:pt x="186" y="100"/>
                    </a:lnTo>
                    <a:lnTo>
                      <a:pt x="186" y="101"/>
                    </a:lnTo>
                    <a:lnTo>
                      <a:pt x="185" y="101"/>
                    </a:lnTo>
                    <a:lnTo>
                      <a:pt x="185" y="101"/>
                    </a:lnTo>
                    <a:lnTo>
                      <a:pt x="175" y="103"/>
                    </a:lnTo>
                    <a:lnTo>
                      <a:pt x="175" y="103"/>
                    </a:lnTo>
                    <a:lnTo>
                      <a:pt x="172" y="104"/>
                    </a:lnTo>
                    <a:lnTo>
                      <a:pt x="169" y="105"/>
                    </a:lnTo>
                    <a:lnTo>
                      <a:pt x="169" y="105"/>
                    </a:lnTo>
                    <a:lnTo>
                      <a:pt x="164" y="108"/>
                    </a:lnTo>
                    <a:lnTo>
                      <a:pt x="164" y="108"/>
                    </a:lnTo>
                    <a:lnTo>
                      <a:pt x="161" y="109"/>
                    </a:lnTo>
                    <a:lnTo>
                      <a:pt x="160" y="109"/>
                    </a:lnTo>
                    <a:lnTo>
                      <a:pt x="157" y="109"/>
                    </a:lnTo>
                    <a:lnTo>
                      <a:pt x="157" y="109"/>
                    </a:lnTo>
                    <a:lnTo>
                      <a:pt x="155" y="108"/>
                    </a:lnTo>
                    <a:lnTo>
                      <a:pt x="152" y="108"/>
                    </a:lnTo>
                    <a:lnTo>
                      <a:pt x="152" y="108"/>
                    </a:lnTo>
                    <a:lnTo>
                      <a:pt x="150" y="108"/>
                    </a:lnTo>
                    <a:lnTo>
                      <a:pt x="149" y="108"/>
                    </a:lnTo>
                    <a:lnTo>
                      <a:pt x="149" y="110"/>
                    </a:lnTo>
                    <a:lnTo>
                      <a:pt x="149" y="110"/>
                    </a:lnTo>
                    <a:lnTo>
                      <a:pt x="150" y="116"/>
                    </a:lnTo>
                    <a:lnTo>
                      <a:pt x="151" y="121"/>
                    </a:lnTo>
                    <a:lnTo>
                      <a:pt x="151" y="121"/>
                    </a:lnTo>
                    <a:lnTo>
                      <a:pt x="150" y="125"/>
                    </a:lnTo>
                    <a:lnTo>
                      <a:pt x="150" y="128"/>
                    </a:lnTo>
                    <a:lnTo>
                      <a:pt x="149" y="129"/>
                    </a:lnTo>
                    <a:lnTo>
                      <a:pt x="149" y="129"/>
                    </a:lnTo>
                    <a:lnTo>
                      <a:pt x="143" y="130"/>
                    </a:lnTo>
                    <a:lnTo>
                      <a:pt x="143" y="130"/>
                    </a:lnTo>
                    <a:lnTo>
                      <a:pt x="141" y="133"/>
                    </a:lnTo>
                    <a:lnTo>
                      <a:pt x="139" y="135"/>
                    </a:lnTo>
                    <a:lnTo>
                      <a:pt x="139" y="135"/>
                    </a:lnTo>
                    <a:lnTo>
                      <a:pt x="139" y="137"/>
                    </a:lnTo>
                    <a:lnTo>
                      <a:pt x="138" y="138"/>
                    </a:lnTo>
                    <a:lnTo>
                      <a:pt x="138" y="139"/>
                    </a:lnTo>
                    <a:lnTo>
                      <a:pt x="138" y="139"/>
                    </a:lnTo>
                    <a:lnTo>
                      <a:pt x="133" y="139"/>
                    </a:lnTo>
                    <a:lnTo>
                      <a:pt x="133" y="139"/>
                    </a:lnTo>
                    <a:lnTo>
                      <a:pt x="131" y="139"/>
                    </a:lnTo>
                    <a:lnTo>
                      <a:pt x="130" y="139"/>
                    </a:lnTo>
                    <a:lnTo>
                      <a:pt x="130" y="139"/>
                    </a:lnTo>
                    <a:lnTo>
                      <a:pt x="126" y="137"/>
                    </a:lnTo>
                    <a:lnTo>
                      <a:pt x="122" y="134"/>
                    </a:lnTo>
                    <a:lnTo>
                      <a:pt x="122" y="134"/>
                    </a:lnTo>
                    <a:lnTo>
                      <a:pt x="117" y="133"/>
                    </a:lnTo>
                    <a:lnTo>
                      <a:pt x="115" y="133"/>
                    </a:lnTo>
                    <a:lnTo>
                      <a:pt x="114" y="133"/>
                    </a:lnTo>
                    <a:lnTo>
                      <a:pt x="114" y="133"/>
                    </a:lnTo>
                    <a:lnTo>
                      <a:pt x="113" y="135"/>
                    </a:lnTo>
                    <a:lnTo>
                      <a:pt x="113" y="137"/>
                    </a:lnTo>
                    <a:lnTo>
                      <a:pt x="112" y="140"/>
                    </a:lnTo>
                    <a:lnTo>
                      <a:pt x="111" y="141"/>
                    </a:lnTo>
                    <a:lnTo>
                      <a:pt x="111" y="141"/>
                    </a:lnTo>
                    <a:lnTo>
                      <a:pt x="108" y="142"/>
                    </a:lnTo>
                    <a:lnTo>
                      <a:pt x="106" y="142"/>
                    </a:lnTo>
                    <a:lnTo>
                      <a:pt x="106" y="142"/>
                    </a:lnTo>
                    <a:lnTo>
                      <a:pt x="104" y="142"/>
                    </a:lnTo>
                    <a:lnTo>
                      <a:pt x="101" y="143"/>
                    </a:lnTo>
                    <a:lnTo>
                      <a:pt x="97" y="145"/>
                    </a:lnTo>
                    <a:lnTo>
                      <a:pt x="97" y="145"/>
                    </a:lnTo>
                    <a:lnTo>
                      <a:pt x="88" y="146"/>
                    </a:lnTo>
                    <a:lnTo>
                      <a:pt x="88" y="146"/>
                    </a:lnTo>
                    <a:lnTo>
                      <a:pt x="83" y="150"/>
                    </a:lnTo>
                    <a:lnTo>
                      <a:pt x="83" y="150"/>
                    </a:lnTo>
                    <a:lnTo>
                      <a:pt x="81" y="150"/>
                    </a:lnTo>
                    <a:lnTo>
                      <a:pt x="79" y="150"/>
                    </a:lnTo>
                    <a:lnTo>
                      <a:pt x="79" y="150"/>
                    </a:lnTo>
                    <a:lnTo>
                      <a:pt x="77" y="152"/>
                    </a:lnTo>
                    <a:lnTo>
                      <a:pt x="76" y="153"/>
                    </a:lnTo>
                    <a:lnTo>
                      <a:pt x="76" y="153"/>
                    </a:lnTo>
                    <a:lnTo>
                      <a:pt x="74" y="155"/>
                    </a:lnTo>
                    <a:lnTo>
                      <a:pt x="73" y="156"/>
                    </a:lnTo>
                    <a:lnTo>
                      <a:pt x="73" y="156"/>
                    </a:lnTo>
                    <a:lnTo>
                      <a:pt x="73" y="156"/>
                    </a:lnTo>
                    <a:lnTo>
                      <a:pt x="72" y="155"/>
                    </a:lnTo>
                    <a:lnTo>
                      <a:pt x="71" y="153"/>
                    </a:lnTo>
                    <a:lnTo>
                      <a:pt x="71" y="153"/>
                    </a:lnTo>
                    <a:lnTo>
                      <a:pt x="69" y="153"/>
                    </a:lnTo>
                    <a:lnTo>
                      <a:pt x="68" y="154"/>
                    </a:lnTo>
                    <a:lnTo>
                      <a:pt x="68" y="154"/>
                    </a:lnTo>
                    <a:lnTo>
                      <a:pt x="68" y="156"/>
                    </a:lnTo>
                    <a:lnTo>
                      <a:pt x="67" y="157"/>
                    </a:lnTo>
                    <a:lnTo>
                      <a:pt x="66" y="157"/>
                    </a:lnTo>
                    <a:lnTo>
                      <a:pt x="66" y="157"/>
                    </a:lnTo>
                    <a:lnTo>
                      <a:pt x="64" y="157"/>
                    </a:lnTo>
                    <a:lnTo>
                      <a:pt x="60" y="156"/>
                    </a:lnTo>
                    <a:lnTo>
                      <a:pt x="60" y="156"/>
                    </a:lnTo>
                    <a:lnTo>
                      <a:pt x="57" y="155"/>
                    </a:lnTo>
                    <a:lnTo>
                      <a:pt x="55" y="156"/>
                    </a:lnTo>
                    <a:lnTo>
                      <a:pt x="51" y="157"/>
                    </a:lnTo>
                    <a:lnTo>
                      <a:pt x="51" y="157"/>
                    </a:lnTo>
                    <a:lnTo>
                      <a:pt x="46" y="159"/>
                    </a:lnTo>
                    <a:lnTo>
                      <a:pt x="44" y="160"/>
                    </a:lnTo>
                    <a:lnTo>
                      <a:pt x="43" y="162"/>
                    </a:lnTo>
                    <a:lnTo>
                      <a:pt x="43" y="162"/>
                    </a:lnTo>
                    <a:lnTo>
                      <a:pt x="43" y="167"/>
                    </a:lnTo>
                    <a:lnTo>
                      <a:pt x="43" y="169"/>
                    </a:lnTo>
                    <a:lnTo>
                      <a:pt x="44" y="171"/>
                    </a:lnTo>
                    <a:lnTo>
                      <a:pt x="44" y="171"/>
                    </a:lnTo>
                    <a:lnTo>
                      <a:pt x="48" y="172"/>
                    </a:lnTo>
                    <a:lnTo>
                      <a:pt x="48" y="173"/>
                    </a:lnTo>
                    <a:lnTo>
                      <a:pt x="48" y="174"/>
                    </a:lnTo>
                    <a:lnTo>
                      <a:pt x="48" y="174"/>
                    </a:lnTo>
                    <a:lnTo>
                      <a:pt x="47" y="177"/>
                    </a:lnTo>
                    <a:lnTo>
                      <a:pt x="47" y="179"/>
                    </a:lnTo>
                    <a:lnTo>
                      <a:pt x="45" y="179"/>
                    </a:lnTo>
                    <a:lnTo>
                      <a:pt x="45" y="179"/>
                    </a:lnTo>
                    <a:lnTo>
                      <a:pt x="39" y="182"/>
                    </a:lnTo>
                    <a:lnTo>
                      <a:pt x="36" y="183"/>
                    </a:lnTo>
                    <a:lnTo>
                      <a:pt x="33" y="183"/>
                    </a:lnTo>
                    <a:lnTo>
                      <a:pt x="33" y="183"/>
                    </a:lnTo>
                    <a:lnTo>
                      <a:pt x="29" y="182"/>
                    </a:lnTo>
                    <a:lnTo>
                      <a:pt x="27" y="183"/>
                    </a:lnTo>
                    <a:lnTo>
                      <a:pt x="27" y="183"/>
                    </a:lnTo>
                    <a:lnTo>
                      <a:pt x="25" y="184"/>
                    </a:lnTo>
                    <a:lnTo>
                      <a:pt x="24" y="185"/>
                    </a:lnTo>
                    <a:lnTo>
                      <a:pt x="24" y="185"/>
                    </a:lnTo>
                    <a:lnTo>
                      <a:pt x="22" y="186"/>
                    </a:lnTo>
                    <a:lnTo>
                      <a:pt x="22" y="188"/>
                    </a:lnTo>
                    <a:lnTo>
                      <a:pt x="22" y="188"/>
                    </a:lnTo>
                    <a:lnTo>
                      <a:pt x="20" y="194"/>
                    </a:lnTo>
                    <a:lnTo>
                      <a:pt x="20" y="194"/>
                    </a:lnTo>
                    <a:lnTo>
                      <a:pt x="19" y="197"/>
                    </a:lnTo>
                    <a:lnTo>
                      <a:pt x="18" y="197"/>
                    </a:lnTo>
                    <a:lnTo>
                      <a:pt x="16" y="198"/>
                    </a:lnTo>
                    <a:lnTo>
                      <a:pt x="15" y="200"/>
                    </a:lnTo>
                    <a:lnTo>
                      <a:pt x="15" y="200"/>
                    </a:lnTo>
                    <a:lnTo>
                      <a:pt x="14" y="202"/>
                    </a:lnTo>
                    <a:lnTo>
                      <a:pt x="12" y="204"/>
                    </a:lnTo>
                    <a:lnTo>
                      <a:pt x="12" y="204"/>
                    </a:lnTo>
                    <a:lnTo>
                      <a:pt x="10" y="205"/>
                    </a:lnTo>
                    <a:lnTo>
                      <a:pt x="9" y="208"/>
                    </a:lnTo>
                    <a:lnTo>
                      <a:pt x="8" y="214"/>
                    </a:lnTo>
                    <a:lnTo>
                      <a:pt x="8" y="214"/>
                    </a:lnTo>
                    <a:lnTo>
                      <a:pt x="9" y="215"/>
                    </a:lnTo>
                    <a:lnTo>
                      <a:pt x="10" y="216"/>
                    </a:lnTo>
                    <a:lnTo>
                      <a:pt x="11" y="217"/>
                    </a:lnTo>
                    <a:lnTo>
                      <a:pt x="12" y="219"/>
                    </a:lnTo>
                    <a:lnTo>
                      <a:pt x="12" y="219"/>
                    </a:lnTo>
                    <a:lnTo>
                      <a:pt x="11" y="222"/>
                    </a:lnTo>
                    <a:lnTo>
                      <a:pt x="8" y="227"/>
                    </a:lnTo>
                    <a:lnTo>
                      <a:pt x="8" y="227"/>
                    </a:lnTo>
                    <a:lnTo>
                      <a:pt x="7" y="230"/>
                    </a:lnTo>
                    <a:lnTo>
                      <a:pt x="6" y="233"/>
                    </a:lnTo>
                    <a:lnTo>
                      <a:pt x="6" y="233"/>
                    </a:lnTo>
                    <a:lnTo>
                      <a:pt x="5" y="235"/>
                    </a:lnTo>
                    <a:lnTo>
                      <a:pt x="3" y="237"/>
                    </a:lnTo>
                    <a:lnTo>
                      <a:pt x="2" y="239"/>
                    </a:lnTo>
                    <a:lnTo>
                      <a:pt x="1" y="241"/>
                    </a:lnTo>
                    <a:lnTo>
                      <a:pt x="1" y="241"/>
                    </a:lnTo>
                    <a:lnTo>
                      <a:pt x="1" y="245"/>
                    </a:lnTo>
                    <a:lnTo>
                      <a:pt x="0" y="250"/>
                    </a:lnTo>
                    <a:lnTo>
                      <a:pt x="0" y="250"/>
                    </a:lnTo>
                    <a:lnTo>
                      <a:pt x="0" y="254"/>
                    </a:lnTo>
                    <a:lnTo>
                      <a:pt x="0" y="256"/>
                    </a:lnTo>
                    <a:lnTo>
                      <a:pt x="0" y="256"/>
                    </a:lnTo>
                    <a:lnTo>
                      <a:pt x="1" y="269"/>
                    </a:lnTo>
                    <a:lnTo>
                      <a:pt x="1" y="269"/>
                    </a:lnTo>
                    <a:lnTo>
                      <a:pt x="1" y="273"/>
                    </a:lnTo>
                    <a:lnTo>
                      <a:pt x="1" y="275"/>
                    </a:lnTo>
                    <a:lnTo>
                      <a:pt x="3" y="276"/>
                    </a:lnTo>
                    <a:lnTo>
                      <a:pt x="3" y="276"/>
                    </a:lnTo>
                    <a:lnTo>
                      <a:pt x="10" y="279"/>
                    </a:lnTo>
                    <a:lnTo>
                      <a:pt x="13" y="280"/>
                    </a:lnTo>
                    <a:lnTo>
                      <a:pt x="15" y="280"/>
                    </a:lnTo>
                    <a:lnTo>
                      <a:pt x="15" y="280"/>
                    </a:lnTo>
                    <a:lnTo>
                      <a:pt x="17" y="280"/>
                    </a:lnTo>
                    <a:lnTo>
                      <a:pt x="18" y="281"/>
                    </a:lnTo>
                    <a:lnTo>
                      <a:pt x="18" y="281"/>
                    </a:lnTo>
                    <a:lnTo>
                      <a:pt x="20" y="285"/>
                    </a:lnTo>
                    <a:lnTo>
                      <a:pt x="21" y="286"/>
                    </a:lnTo>
                    <a:lnTo>
                      <a:pt x="23" y="287"/>
                    </a:lnTo>
                    <a:lnTo>
                      <a:pt x="23" y="287"/>
                    </a:lnTo>
                    <a:lnTo>
                      <a:pt x="26" y="288"/>
                    </a:lnTo>
                    <a:lnTo>
                      <a:pt x="27" y="289"/>
                    </a:lnTo>
                    <a:lnTo>
                      <a:pt x="28" y="288"/>
                    </a:lnTo>
                    <a:lnTo>
                      <a:pt x="28" y="288"/>
                    </a:lnTo>
                    <a:lnTo>
                      <a:pt x="28" y="287"/>
                    </a:lnTo>
                    <a:lnTo>
                      <a:pt x="28" y="286"/>
                    </a:lnTo>
                    <a:lnTo>
                      <a:pt x="28" y="285"/>
                    </a:lnTo>
                    <a:lnTo>
                      <a:pt x="30" y="284"/>
                    </a:lnTo>
                    <a:lnTo>
                      <a:pt x="30" y="284"/>
                    </a:lnTo>
                    <a:lnTo>
                      <a:pt x="37" y="285"/>
                    </a:lnTo>
                    <a:lnTo>
                      <a:pt x="41" y="286"/>
                    </a:lnTo>
                    <a:lnTo>
                      <a:pt x="41" y="286"/>
                    </a:lnTo>
                    <a:lnTo>
                      <a:pt x="45" y="287"/>
                    </a:lnTo>
                    <a:lnTo>
                      <a:pt x="47" y="287"/>
                    </a:lnTo>
                    <a:lnTo>
                      <a:pt x="48" y="286"/>
                    </a:lnTo>
                    <a:lnTo>
                      <a:pt x="48" y="286"/>
                    </a:lnTo>
                    <a:lnTo>
                      <a:pt x="50" y="282"/>
                    </a:lnTo>
                    <a:lnTo>
                      <a:pt x="51" y="282"/>
                    </a:lnTo>
                    <a:lnTo>
                      <a:pt x="53" y="281"/>
                    </a:lnTo>
                    <a:lnTo>
                      <a:pt x="53" y="281"/>
                    </a:lnTo>
                    <a:lnTo>
                      <a:pt x="60" y="280"/>
                    </a:lnTo>
                    <a:lnTo>
                      <a:pt x="67" y="279"/>
                    </a:lnTo>
                    <a:lnTo>
                      <a:pt x="67" y="279"/>
                    </a:lnTo>
                    <a:lnTo>
                      <a:pt x="70" y="278"/>
                    </a:lnTo>
                    <a:lnTo>
                      <a:pt x="71" y="278"/>
                    </a:lnTo>
                    <a:lnTo>
                      <a:pt x="73" y="279"/>
                    </a:lnTo>
                    <a:lnTo>
                      <a:pt x="73" y="279"/>
                    </a:lnTo>
                    <a:lnTo>
                      <a:pt x="77" y="282"/>
                    </a:lnTo>
                    <a:lnTo>
                      <a:pt x="80" y="282"/>
                    </a:lnTo>
                    <a:lnTo>
                      <a:pt x="80" y="282"/>
                    </a:lnTo>
                    <a:lnTo>
                      <a:pt x="83" y="282"/>
                    </a:lnTo>
                    <a:lnTo>
                      <a:pt x="84" y="283"/>
                    </a:lnTo>
                    <a:lnTo>
                      <a:pt x="85" y="285"/>
                    </a:lnTo>
                    <a:lnTo>
                      <a:pt x="85" y="285"/>
                    </a:lnTo>
                    <a:lnTo>
                      <a:pt x="87" y="291"/>
                    </a:lnTo>
                    <a:lnTo>
                      <a:pt x="87" y="291"/>
                    </a:lnTo>
                    <a:lnTo>
                      <a:pt x="87" y="293"/>
                    </a:lnTo>
                    <a:lnTo>
                      <a:pt x="87" y="297"/>
                    </a:lnTo>
                    <a:lnTo>
                      <a:pt x="87" y="297"/>
                    </a:lnTo>
                    <a:lnTo>
                      <a:pt x="87" y="301"/>
                    </a:lnTo>
                    <a:lnTo>
                      <a:pt x="87" y="304"/>
                    </a:lnTo>
                    <a:lnTo>
                      <a:pt x="87" y="304"/>
                    </a:lnTo>
                    <a:lnTo>
                      <a:pt x="86" y="315"/>
                    </a:lnTo>
                    <a:lnTo>
                      <a:pt x="86" y="315"/>
                    </a:lnTo>
                    <a:lnTo>
                      <a:pt x="86" y="319"/>
                    </a:lnTo>
                    <a:lnTo>
                      <a:pt x="87" y="326"/>
                    </a:lnTo>
                    <a:lnTo>
                      <a:pt x="87" y="326"/>
                    </a:lnTo>
                    <a:lnTo>
                      <a:pt x="87" y="332"/>
                    </a:lnTo>
                    <a:lnTo>
                      <a:pt x="87" y="333"/>
                    </a:lnTo>
                    <a:lnTo>
                      <a:pt x="85" y="334"/>
                    </a:lnTo>
                    <a:lnTo>
                      <a:pt x="85" y="334"/>
                    </a:lnTo>
                    <a:lnTo>
                      <a:pt x="80" y="336"/>
                    </a:lnTo>
                    <a:lnTo>
                      <a:pt x="76" y="337"/>
                    </a:lnTo>
                    <a:lnTo>
                      <a:pt x="76" y="337"/>
                    </a:lnTo>
                    <a:lnTo>
                      <a:pt x="72" y="339"/>
                    </a:lnTo>
                    <a:lnTo>
                      <a:pt x="70" y="340"/>
                    </a:lnTo>
                    <a:lnTo>
                      <a:pt x="69" y="342"/>
                    </a:lnTo>
                    <a:lnTo>
                      <a:pt x="69" y="342"/>
                    </a:lnTo>
                    <a:lnTo>
                      <a:pt x="70" y="348"/>
                    </a:lnTo>
                    <a:lnTo>
                      <a:pt x="70" y="348"/>
                    </a:lnTo>
                    <a:lnTo>
                      <a:pt x="70" y="351"/>
                    </a:lnTo>
                    <a:lnTo>
                      <a:pt x="69" y="355"/>
                    </a:lnTo>
                    <a:lnTo>
                      <a:pt x="70" y="357"/>
                    </a:lnTo>
                    <a:lnTo>
                      <a:pt x="70" y="357"/>
                    </a:lnTo>
                    <a:lnTo>
                      <a:pt x="73" y="360"/>
                    </a:lnTo>
                    <a:lnTo>
                      <a:pt x="73" y="363"/>
                    </a:lnTo>
                    <a:lnTo>
                      <a:pt x="73" y="363"/>
                    </a:lnTo>
                    <a:lnTo>
                      <a:pt x="75" y="367"/>
                    </a:lnTo>
                    <a:lnTo>
                      <a:pt x="77" y="369"/>
                    </a:lnTo>
                    <a:lnTo>
                      <a:pt x="78" y="370"/>
                    </a:lnTo>
                    <a:lnTo>
                      <a:pt x="78" y="370"/>
                    </a:lnTo>
                    <a:lnTo>
                      <a:pt x="79" y="369"/>
                    </a:lnTo>
                    <a:lnTo>
                      <a:pt x="80" y="369"/>
                    </a:lnTo>
                    <a:lnTo>
                      <a:pt x="80" y="371"/>
                    </a:lnTo>
                    <a:lnTo>
                      <a:pt x="80" y="371"/>
                    </a:lnTo>
                    <a:lnTo>
                      <a:pt x="81" y="373"/>
                    </a:lnTo>
                    <a:lnTo>
                      <a:pt x="79" y="375"/>
                    </a:lnTo>
                    <a:lnTo>
                      <a:pt x="79" y="375"/>
                    </a:lnTo>
                    <a:lnTo>
                      <a:pt x="78" y="377"/>
                    </a:lnTo>
                    <a:lnTo>
                      <a:pt x="78" y="379"/>
                    </a:lnTo>
                    <a:lnTo>
                      <a:pt x="78" y="379"/>
                    </a:lnTo>
                    <a:lnTo>
                      <a:pt x="80" y="384"/>
                    </a:lnTo>
                    <a:lnTo>
                      <a:pt x="81" y="387"/>
                    </a:lnTo>
                    <a:lnTo>
                      <a:pt x="81" y="389"/>
                    </a:lnTo>
                    <a:lnTo>
                      <a:pt x="81" y="389"/>
                    </a:lnTo>
                    <a:lnTo>
                      <a:pt x="78" y="389"/>
                    </a:lnTo>
                    <a:lnTo>
                      <a:pt x="74" y="390"/>
                    </a:lnTo>
                    <a:lnTo>
                      <a:pt x="74" y="390"/>
                    </a:lnTo>
                    <a:lnTo>
                      <a:pt x="73" y="391"/>
                    </a:lnTo>
                    <a:lnTo>
                      <a:pt x="72" y="392"/>
                    </a:lnTo>
                    <a:lnTo>
                      <a:pt x="71" y="394"/>
                    </a:lnTo>
                    <a:lnTo>
                      <a:pt x="71" y="394"/>
                    </a:lnTo>
                    <a:lnTo>
                      <a:pt x="69" y="393"/>
                    </a:lnTo>
                    <a:lnTo>
                      <a:pt x="68" y="393"/>
                    </a:lnTo>
                    <a:lnTo>
                      <a:pt x="67" y="392"/>
                    </a:lnTo>
                    <a:lnTo>
                      <a:pt x="67" y="392"/>
                    </a:lnTo>
                    <a:lnTo>
                      <a:pt x="66" y="390"/>
                    </a:lnTo>
                    <a:lnTo>
                      <a:pt x="65" y="388"/>
                    </a:lnTo>
                    <a:lnTo>
                      <a:pt x="65" y="388"/>
                    </a:lnTo>
                    <a:lnTo>
                      <a:pt x="64" y="386"/>
                    </a:lnTo>
                    <a:lnTo>
                      <a:pt x="62" y="387"/>
                    </a:lnTo>
                    <a:lnTo>
                      <a:pt x="62" y="387"/>
                    </a:lnTo>
                    <a:lnTo>
                      <a:pt x="61" y="389"/>
                    </a:lnTo>
                    <a:lnTo>
                      <a:pt x="60" y="391"/>
                    </a:lnTo>
                    <a:lnTo>
                      <a:pt x="60" y="391"/>
                    </a:lnTo>
                    <a:lnTo>
                      <a:pt x="61" y="393"/>
                    </a:lnTo>
                    <a:lnTo>
                      <a:pt x="62" y="395"/>
                    </a:lnTo>
                    <a:lnTo>
                      <a:pt x="62" y="395"/>
                    </a:lnTo>
                    <a:lnTo>
                      <a:pt x="64" y="395"/>
                    </a:lnTo>
                    <a:lnTo>
                      <a:pt x="65" y="395"/>
                    </a:lnTo>
                    <a:lnTo>
                      <a:pt x="66" y="396"/>
                    </a:lnTo>
                    <a:lnTo>
                      <a:pt x="66" y="396"/>
                    </a:lnTo>
                    <a:lnTo>
                      <a:pt x="67" y="400"/>
                    </a:lnTo>
                    <a:lnTo>
                      <a:pt x="69" y="404"/>
                    </a:lnTo>
                    <a:lnTo>
                      <a:pt x="69" y="404"/>
                    </a:lnTo>
                    <a:lnTo>
                      <a:pt x="71" y="406"/>
                    </a:lnTo>
                    <a:lnTo>
                      <a:pt x="74" y="407"/>
                    </a:lnTo>
                    <a:lnTo>
                      <a:pt x="74" y="407"/>
                    </a:lnTo>
                    <a:lnTo>
                      <a:pt x="77" y="406"/>
                    </a:lnTo>
                    <a:lnTo>
                      <a:pt x="79" y="406"/>
                    </a:lnTo>
                    <a:lnTo>
                      <a:pt x="81" y="406"/>
                    </a:lnTo>
                    <a:lnTo>
                      <a:pt x="81" y="406"/>
                    </a:lnTo>
                    <a:lnTo>
                      <a:pt x="82" y="408"/>
                    </a:lnTo>
                    <a:lnTo>
                      <a:pt x="83" y="410"/>
                    </a:lnTo>
                    <a:lnTo>
                      <a:pt x="83" y="410"/>
                    </a:lnTo>
                    <a:lnTo>
                      <a:pt x="83" y="411"/>
                    </a:lnTo>
                    <a:lnTo>
                      <a:pt x="83" y="413"/>
                    </a:lnTo>
                    <a:lnTo>
                      <a:pt x="83" y="413"/>
                    </a:lnTo>
                    <a:lnTo>
                      <a:pt x="85" y="415"/>
                    </a:lnTo>
                    <a:lnTo>
                      <a:pt x="84" y="418"/>
                    </a:lnTo>
                    <a:lnTo>
                      <a:pt x="84" y="418"/>
                    </a:lnTo>
                    <a:lnTo>
                      <a:pt x="83" y="421"/>
                    </a:lnTo>
                    <a:lnTo>
                      <a:pt x="83" y="424"/>
                    </a:lnTo>
                    <a:lnTo>
                      <a:pt x="83" y="424"/>
                    </a:lnTo>
                    <a:lnTo>
                      <a:pt x="84" y="430"/>
                    </a:lnTo>
                    <a:lnTo>
                      <a:pt x="85" y="438"/>
                    </a:lnTo>
                    <a:lnTo>
                      <a:pt x="85" y="438"/>
                    </a:lnTo>
                    <a:lnTo>
                      <a:pt x="85" y="444"/>
                    </a:lnTo>
                    <a:lnTo>
                      <a:pt x="85" y="446"/>
                    </a:lnTo>
                    <a:lnTo>
                      <a:pt x="84" y="449"/>
                    </a:lnTo>
                    <a:lnTo>
                      <a:pt x="84" y="449"/>
                    </a:lnTo>
                    <a:lnTo>
                      <a:pt x="82" y="453"/>
                    </a:lnTo>
                    <a:lnTo>
                      <a:pt x="81" y="455"/>
                    </a:lnTo>
                    <a:lnTo>
                      <a:pt x="82" y="456"/>
                    </a:lnTo>
                    <a:lnTo>
                      <a:pt x="82" y="456"/>
                    </a:lnTo>
                    <a:lnTo>
                      <a:pt x="85" y="457"/>
                    </a:lnTo>
                    <a:lnTo>
                      <a:pt x="87" y="458"/>
                    </a:lnTo>
                    <a:lnTo>
                      <a:pt x="87" y="458"/>
                    </a:lnTo>
                    <a:lnTo>
                      <a:pt x="88" y="460"/>
                    </a:lnTo>
                    <a:lnTo>
                      <a:pt x="91" y="462"/>
                    </a:lnTo>
                    <a:lnTo>
                      <a:pt x="91" y="462"/>
                    </a:lnTo>
                    <a:lnTo>
                      <a:pt x="94" y="463"/>
                    </a:lnTo>
                    <a:lnTo>
                      <a:pt x="97" y="463"/>
                    </a:lnTo>
                    <a:lnTo>
                      <a:pt x="99" y="464"/>
                    </a:lnTo>
                    <a:lnTo>
                      <a:pt x="99" y="464"/>
                    </a:lnTo>
                    <a:lnTo>
                      <a:pt x="100" y="465"/>
                    </a:lnTo>
                    <a:lnTo>
                      <a:pt x="101" y="468"/>
                    </a:lnTo>
                    <a:lnTo>
                      <a:pt x="101" y="470"/>
                    </a:lnTo>
                    <a:lnTo>
                      <a:pt x="103" y="472"/>
                    </a:lnTo>
                    <a:lnTo>
                      <a:pt x="103" y="472"/>
                    </a:lnTo>
                    <a:lnTo>
                      <a:pt x="106" y="474"/>
                    </a:lnTo>
                    <a:lnTo>
                      <a:pt x="111" y="475"/>
                    </a:lnTo>
                    <a:lnTo>
                      <a:pt x="111" y="475"/>
                    </a:lnTo>
                    <a:lnTo>
                      <a:pt x="111" y="474"/>
                    </a:lnTo>
                    <a:lnTo>
                      <a:pt x="111" y="474"/>
                    </a:lnTo>
                    <a:lnTo>
                      <a:pt x="112" y="472"/>
                    </a:lnTo>
                    <a:lnTo>
                      <a:pt x="112" y="471"/>
                    </a:lnTo>
                    <a:lnTo>
                      <a:pt x="115" y="471"/>
                    </a:lnTo>
                    <a:lnTo>
                      <a:pt x="115" y="471"/>
                    </a:lnTo>
                    <a:lnTo>
                      <a:pt x="116" y="470"/>
                    </a:lnTo>
                    <a:lnTo>
                      <a:pt x="117" y="469"/>
                    </a:lnTo>
                    <a:lnTo>
                      <a:pt x="119" y="466"/>
                    </a:lnTo>
                    <a:lnTo>
                      <a:pt x="119" y="466"/>
                    </a:lnTo>
                    <a:lnTo>
                      <a:pt x="122" y="461"/>
                    </a:lnTo>
                    <a:lnTo>
                      <a:pt x="125" y="456"/>
                    </a:lnTo>
                    <a:lnTo>
                      <a:pt x="125" y="456"/>
                    </a:lnTo>
                    <a:lnTo>
                      <a:pt x="126" y="454"/>
                    </a:lnTo>
                    <a:lnTo>
                      <a:pt x="129" y="452"/>
                    </a:lnTo>
                    <a:lnTo>
                      <a:pt x="129" y="452"/>
                    </a:lnTo>
                    <a:lnTo>
                      <a:pt x="131" y="452"/>
                    </a:lnTo>
                    <a:lnTo>
                      <a:pt x="134" y="453"/>
                    </a:lnTo>
                    <a:lnTo>
                      <a:pt x="138" y="454"/>
                    </a:lnTo>
                    <a:lnTo>
                      <a:pt x="138" y="454"/>
                    </a:lnTo>
                    <a:lnTo>
                      <a:pt x="139" y="455"/>
                    </a:lnTo>
                    <a:lnTo>
                      <a:pt x="140" y="455"/>
                    </a:lnTo>
                    <a:lnTo>
                      <a:pt x="145" y="453"/>
                    </a:lnTo>
                    <a:lnTo>
                      <a:pt x="145" y="453"/>
                    </a:lnTo>
                    <a:lnTo>
                      <a:pt x="150" y="451"/>
                    </a:lnTo>
                    <a:lnTo>
                      <a:pt x="153" y="447"/>
                    </a:lnTo>
                    <a:lnTo>
                      <a:pt x="153" y="447"/>
                    </a:lnTo>
                    <a:lnTo>
                      <a:pt x="155" y="444"/>
                    </a:lnTo>
                    <a:lnTo>
                      <a:pt x="157" y="441"/>
                    </a:lnTo>
                    <a:lnTo>
                      <a:pt x="157" y="441"/>
                    </a:lnTo>
                    <a:lnTo>
                      <a:pt x="158" y="439"/>
                    </a:lnTo>
                    <a:lnTo>
                      <a:pt x="161" y="437"/>
                    </a:lnTo>
                    <a:lnTo>
                      <a:pt x="161" y="437"/>
                    </a:lnTo>
                    <a:lnTo>
                      <a:pt x="170" y="432"/>
                    </a:lnTo>
                    <a:lnTo>
                      <a:pt x="170" y="432"/>
                    </a:lnTo>
                    <a:lnTo>
                      <a:pt x="175" y="429"/>
                    </a:lnTo>
                    <a:lnTo>
                      <a:pt x="180" y="428"/>
                    </a:lnTo>
                    <a:lnTo>
                      <a:pt x="180" y="428"/>
                    </a:lnTo>
                    <a:lnTo>
                      <a:pt x="183" y="428"/>
                    </a:lnTo>
                    <a:lnTo>
                      <a:pt x="186" y="429"/>
                    </a:lnTo>
                    <a:lnTo>
                      <a:pt x="186" y="429"/>
                    </a:lnTo>
                    <a:lnTo>
                      <a:pt x="188" y="429"/>
                    </a:lnTo>
                    <a:lnTo>
                      <a:pt x="190" y="427"/>
                    </a:lnTo>
                    <a:lnTo>
                      <a:pt x="194" y="424"/>
                    </a:lnTo>
                    <a:lnTo>
                      <a:pt x="194" y="424"/>
                    </a:lnTo>
                    <a:lnTo>
                      <a:pt x="196" y="420"/>
                    </a:lnTo>
                    <a:lnTo>
                      <a:pt x="197" y="415"/>
                    </a:lnTo>
                    <a:lnTo>
                      <a:pt x="197" y="415"/>
                    </a:lnTo>
                    <a:lnTo>
                      <a:pt x="198" y="413"/>
                    </a:lnTo>
                    <a:lnTo>
                      <a:pt x="198" y="413"/>
                    </a:lnTo>
                    <a:lnTo>
                      <a:pt x="201" y="415"/>
                    </a:lnTo>
                    <a:lnTo>
                      <a:pt x="201" y="415"/>
                    </a:lnTo>
                    <a:lnTo>
                      <a:pt x="205" y="418"/>
                    </a:lnTo>
                    <a:lnTo>
                      <a:pt x="207" y="418"/>
                    </a:lnTo>
                    <a:lnTo>
                      <a:pt x="208" y="417"/>
                    </a:lnTo>
                    <a:lnTo>
                      <a:pt x="208" y="417"/>
                    </a:lnTo>
                    <a:lnTo>
                      <a:pt x="212" y="412"/>
                    </a:lnTo>
                    <a:lnTo>
                      <a:pt x="214" y="411"/>
                    </a:lnTo>
                    <a:lnTo>
                      <a:pt x="217" y="410"/>
                    </a:lnTo>
                    <a:lnTo>
                      <a:pt x="217" y="410"/>
                    </a:lnTo>
                    <a:lnTo>
                      <a:pt x="220" y="410"/>
                    </a:lnTo>
                    <a:lnTo>
                      <a:pt x="222" y="411"/>
                    </a:lnTo>
                    <a:lnTo>
                      <a:pt x="224" y="412"/>
                    </a:lnTo>
                    <a:lnTo>
                      <a:pt x="225" y="413"/>
                    </a:lnTo>
                    <a:lnTo>
                      <a:pt x="225" y="413"/>
                    </a:lnTo>
                    <a:lnTo>
                      <a:pt x="227" y="412"/>
                    </a:lnTo>
                    <a:lnTo>
                      <a:pt x="227" y="408"/>
                    </a:lnTo>
                    <a:lnTo>
                      <a:pt x="229" y="402"/>
                    </a:lnTo>
                    <a:lnTo>
                      <a:pt x="229" y="402"/>
                    </a:lnTo>
                    <a:lnTo>
                      <a:pt x="229" y="401"/>
                    </a:lnTo>
                    <a:lnTo>
                      <a:pt x="231" y="401"/>
                    </a:lnTo>
                    <a:lnTo>
                      <a:pt x="232" y="401"/>
                    </a:lnTo>
                    <a:lnTo>
                      <a:pt x="233" y="401"/>
                    </a:lnTo>
                    <a:lnTo>
                      <a:pt x="233" y="401"/>
                    </a:lnTo>
                    <a:lnTo>
                      <a:pt x="234" y="399"/>
                    </a:lnTo>
                    <a:lnTo>
                      <a:pt x="234" y="397"/>
                    </a:lnTo>
                    <a:lnTo>
                      <a:pt x="233" y="391"/>
                    </a:lnTo>
                    <a:lnTo>
                      <a:pt x="233" y="391"/>
                    </a:lnTo>
                    <a:lnTo>
                      <a:pt x="232" y="389"/>
                    </a:lnTo>
                    <a:lnTo>
                      <a:pt x="233" y="388"/>
                    </a:lnTo>
                    <a:lnTo>
                      <a:pt x="233" y="387"/>
                    </a:lnTo>
                    <a:lnTo>
                      <a:pt x="234" y="384"/>
                    </a:lnTo>
                    <a:lnTo>
                      <a:pt x="234" y="384"/>
                    </a:lnTo>
                    <a:lnTo>
                      <a:pt x="236" y="380"/>
                    </a:lnTo>
                    <a:lnTo>
                      <a:pt x="239" y="376"/>
                    </a:lnTo>
                    <a:lnTo>
                      <a:pt x="239" y="376"/>
                    </a:lnTo>
                    <a:lnTo>
                      <a:pt x="244" y="368"/>
                    </a:lnTo>
                    <a:lnTo>
                      <a:pt x="248" y="360"/>
                    </a:lnTo>
                    <a:lnTo>
                      <a:pt x="248" y="360"/>
                    </a:lnTo>
                    <a:lnTo>
                      <a:pt x="249" y="357"/>
                    </a:lnTo>
                    <a:lnTo>
                      <a:pt x="250" y="355"/>
                    </a:lnTo>
                    <a:lnTo>
                      <a:pt x="250" y="355"/>
                    </a:lnTo>
                    <a:lnTo>
                      <a:pt x="250" y="352"/>
                    </a:lnTo>
                    <a:lnTo>
                      <a:pt x="252" y="351"/>
                    </a:lnTo>
                    <a:lnTo>
                      <a:pt x="252" y="351"/>
                    </a:lnTo>
                    <a:lnTo>
                      <a:pt x="255" y="348"/>
                    </a:lnTo>
                    <a:lnTo>
                      <a:pt x="259" y="345"/>
                    </a:lnTo>
                    <a:lnTo>
                      <a:pt x="259" y="345"/>
                    </a:lnTo>
                    <a:lnTo>
                      <a:pt x="260" y="344"/>
                    </a:lnTo>
                    <a:lnTo>
                      <a:pt x="261" y="344"/>
                    </a:lnTo>
                    <a:lnTo>
                      <a:pt x="266" y="346"/>
                    </a:lnTo>
                    <a:lnTo>
                      <a:pt x="266" y="346"/>
                    </a:lnTo>
                    <a:lnTo>
                      <a:pt x="268" y="347"/>
                    </a:lnTo>
                    <a:lnTo>
                      <a:pt x="269" y="346"/>
                    </a:lnTo>
                    <a:lnTo>
                      <a:pt x="270" y="346"/>
                    </a:lnTo>
                    <a:lnTo>
                      <a:pt x="271" y="346"/>
                    </a:lnTo>
                    <a:lnTo>
                      <a:pt x="271" y="346"/>
                    </a:lnTo>
                    <a:lnTo>
                      <a:pt x="274" y="348"/>
                    </a:lnTo>
                    <a:lnTo>
                      <a:pt x="279" y="350"/>
                    </a:lnTo>
                    <a:lnTo>
                      <a:pt x="279" y="350"/>
                    </a:lnTo>
                    <a:lnTo>
                      <a:pt x="282" y="351"/>
                    </a:lnTo>
                    <a:lnTo>
                      <a:pt x="285" y="352"/>
                    </a:lnTo>
                    <a:lnTo>
                      <a:pt x="285" y="352"/>
                    </a:lnTo>
                    <a:lnTo>
                      <a:pt x="287" y="354"/>
                    </a:lnTo>
                    <a:lnTo>
                      <a:pt x="290" y="352"/>
                    </a:lnTo>
                    <a:lnTo>
                      <a:pt x="290" y="352"/>
                    </a:lnTo>
                    <a:lnTo>
                      <a:pt x="291" y="352"/>
                    </a:lnTo>
                    <a:lnTo>
                      <a:pt x="292" y="355"/>
                    </a:lnTo>
                    <a:lnTo>
                      <a:pt x="294" y="358"/>
                    </a:lnTo>
                    <a:lnTo>
                      <a:pt x="294" y="358"/>
                    </a:lnTo>
                    <a:lnTo>
                      <a:pt x="297" y="359"/>
                    </a:lnTo>
                    <a:lnTo>
                      <a:pt x="300" y="359"/>
                    </a:lnTo>
                    <a:lnTo>
                      <a:pt x="300" y="359"/>
                    </a:lnTo>
                    <a:lnTo>
                      <a:pt x="302" y="360"/>
                    </a:lnTo>
                    <a:lnTo>
                      <a:pt x="305" y="361"/>
                    </a:lnTo>
                    <a:lnTo>
                      <a:pt x="305" y="361"/>
                    </a:lnTo>
                    <a:lnTo>
                      <a:pt x="306" y="361"/>
                    </a:lnTo>
                    <a:lnTo>
                      <a:pt x="306" y="360"/>
                    </a:lnTo>
                    <a:lnTo>
                      <a:pt x="307" y="358"/>
                    </a:lnTo>
                    <a:lnTo>
                      <a:pt x="307" y="358"/>
                    </a:lnTo>
                    <a:lnTo>
                      <a:pt x="307" y="358"/>
                    </a:lnTo>
                    <a:lnTo>
                      <a:pt x="308" y="358"/>
                    </a:lnTo>
                    <a:lnTo>
                      <a:pt x="312" y="360"/>
                    </a:lnTo>
                    <a:lnTo>
                      <a:pt x="312" y="360"/>
                    </a:lnTo>
                    <a:lnTo>
                      <a:pt x="315" y="361"/>
                    </a:lnTo>
                    <a:lnTo>
                      <a:pt x="316" y="361"/>
                    </a:lnTo>
                    <a:lnTo>
                      <a:pt x="318" y="359"/>
                    </a:lnTo>
                    <a:lnTo>
                      <a:pt x="318" y="359"/>
                    </a:lnTo>
                    <a:lnTo>
                      <a:pt x="319" y="359"/>
                    </a:lnTo>
                    <a:lnTo>
                      <a:pt x="319" y="361"/>
                    </a:lnTo>
                    <a:lnTo>
                      <a:pt x="321" y="364"/>
                    </a:lnTo>
                    <a:lnTo>
                      <a:pt x="321" y="364"/>
                    </a:lnTo>
                    <a:lnTo>
                      <a:pt x="323" y="365"/>
                    </a:lnTo>
                    <a:lnTo>
                      <a:pt x="325" y="365"/>
                    </a:lnTo>
                    <a:lnTo>
                      <a:pt x="328" y="365"/>
                    </a:lnTo>
                    <a:lnTo>
                      <a:pt x="328" y="365"/>
                    </a:lnTo>
                    <a:lnTo>
                      <a:pt x="328" y="364"/>
                    </a:lnTo>
                    <a:lnTo>
                      <a:pt x="328" y="362"/>
                    </a:lnTo>
                    <a:lnTo>
                      <a:pt x="328" y="362"/>
                    </a:lnTo>
                    <a:lnTo>
                      <a:pt x="328" y="362"/>
                    </a:lnTo>
                    <a:lnTo>
                      <a:pt x="329" y="361"/>
                    </a:lnTo>
                    <a:lnTo>
                      <a:pt x="332" y="360"/>
                    </a:lnTo>
                    <a:lnTo>
                      <a:pt x="332" y="360"/>
                    </a:lnTo>
                    <a:lnTo>
                      <a:pt x="334" y="359"/>
                    </a:lnTo>
                    <a:lnTo>
                      <a:pt x="335" y="358"/>
                    </a:lnTo>
                    <a:lnTo>
                      <a:pt x="336" y="356"/>
                    </a:lnTo>
                    <a:lnTo>
                      <a:pt x="336" y="356"/>
                    </a:lnTo>
                    <a:lnTo>
                      <a:pt x="341" y="358"/>
                    </a:lnTo>
                    <a:lnTo>
                      <a:pt x="346" y="362"/>
                    </a:lnTo>
                    <a:lnTo>
                      <a:pt x="346" y="362"/>
                    </a:lnTo>
                    <a:lnTo>
                      <a:pt x="349" y="366"/>
                    </a:lnTo>
                    <a:lnTo>
                      <a:pt x="351" y="367"/>
                    </a:lnTo>
                    <a:lnTo>
                      <a:pt x="355" y="368"/>
                    </a:lnTo>
                    <a:lnTo>
                      <a:pt x="355" y="368"/>
                    </a:lnTo>
                    <a:lnTo>
                      <a:pt x="357" y="369"/>
                    </a:lnTo>
                    <a:lnTo>
                      <a:pt x="359" y="370"/>
                    </a:lnTo>
                    <a:lnTo>
                      <a:pt x="362" y="375"/>
                    </a:lnTo>
                    <a:lnTo>
                      <a:pt x="362" y="375"/>
                    </a:lnTo>
                    <a:lnTo>
                      <a:pt x="370" y="380"/>
                    </a:lnTo>
                    <a:lnTo>
                      <a:pt x="376" y="383"/>
                    </a:lnTo>
                    <a:lnTo>
                      <a:pt x="376" y="383"/>
                    </a:lnTo>
                    <a:lnTo>
                      <a:pt x="385" y="383"/>
                    </a:lnTo>
                    <a:lnTo>
                      <a:pt x="394" y="383"/>
                    </a:lnTo>
                    <a:lnTo>
                      <a:pt x="394" y="383"/>
                    </a:lnTo>
                    <a:lnTo>
                      <a:pt x="399" y="382"/>
                    </a:lnTo>
                    <a:lnTo>
                      <a:pt x="404" y="380"/>
                    </a:lnTo>
                    <a:lnTo>
                      <a:pt x="404" y="380"/>
                    </a:lnTo>
                    <a:lnTo>
                      <a:pt x="418" y="376"/>
                    </a:lnTo>
                    <a:lnTo>
                      <a:pt x="418" y="376"/>
                    </a:lnTo>
                    <a:lnTo>
                      <a:pt x="419" y="375"/>
                    </a:lnTo>
                    <a:lnTo>
                      <a:pt x="421" y="376"/>
                    </a:lnTo>
                    <a:lnTo>
                      <a:pt x="424" y="377"/>
                    </a:lnTo>
                    <a:lnTo>
                      <a:pt x="424" y="377"/>
                    </a:lnTo>
                    <a:lnTo>
                      <a:pt x="427" y="380"/>
                    </a:lnTo>
                    <a:lnTo>
                      <a:pt x="428" y="382"/>
                    </a:lnTo>
                    <a:lnTo>
                      <a:pt x="428" y="382"/>
                    </a:lnTo>
                    <a:lnTo>
                      <a:pt x="430" y="383"/>
                    </a:lnTo>
                    <a:lnTo>
                      <a:pt x="432" y="384"/>
                    </a:lnTo>
                    <a:lnTo>
                      <a:pt x="432" y="384"/>
                    </a:lnTo>
                    <a:lnTo>
                      <a:pt x="432" y="384"/>
                    </a:lnTo>
                    <a:lnTo>
                      <a:pt x="433" y="383"/>
                    </a:lnTo>
                    <a:lnTo>
                      <a:pt x="434" y="381"/>
                    </a:lnTo>
                    <a:lnTo>
                      <a:pt x="434" y="381"/>
                    </a:lnTo>
                    <a:lnTo>
                      <a:pt x="435" y="380"/>
                    </a:lnTo>
                    <a:lnTo>
                      <a:pt x="437" y="380"/>
                    </a:lnTo>
                    <a:lnTo>
                      <a:pt x="440" y="380"/>
                    </a:lnTo>
                    <a:lnTo>
                      <a:pt x="440" y="380"/>
                    </a:lnTo>
                    <a:lnTo>
                      <a:pt x="441" y="379"/>
                    </a:lnTo>
                    <a:lnTo>
                      <a:pt x="441" y="378"/>
                    </a:lnTo>
                    <a:lnTo>
                      <a:pt x="442" y="374"/>
                    </a:lnTo>
                    <a:lnTo>
                      <a:pt x="442" y="374"/>
                    </a:lnTo>
                    <a:lnTo>
                      <a:pt x="443" y="374"/>
                    </a:lnTo>
                    <a:lnTo>
                      <a:pt x="444" y="375"/>
                    </a:lnTo>
                    <a:lnTo>
                      <a:pt x="445" y="377"/>
                    </a:lnTo>
                    <a:lnTo>
                      <a:pt x="445" y="377"/>
                    </a:lnTo>
                    <a:lnTo>
                      <a:pt x="445" y="377"/>
                    </a:lnTo>
                    <a:lnTo>
                      <a:pt x="446" y="377"/>
                    </a:lnTo>
                    <a:lnTo>
                      <a:pt x="446" y="376"/>
                    </a:lnTo>
                    <a:lnTo>
                      <a:pt x="447" y="376"/>
                    </a:lnTo>
                    <a:lnTo>
                      <a:pt x="447" y="376"/>
                    </a:lnTo>
                    <a:lnTo>
                      <a:pt x="449" y="376"/>
                    </a:lnTo>
                    <a:lnTo>
                      <a:pt x="449" y="376"/>
                    </a:lnTo>
                    <a:lnTo>
                      <a:pt x="449" y="375"/>
                    </a:lnTo>
                    <a:lnTo>
                      <a:pt x="449" y="375"/>
                    </a:lnTo>
                    <a:lnTo>
                      <a:pt x="447" y="370"/>
                    </a:lnTo>
                    <a:lnTo>
                      <a:pt x="447" y="370"/>
                    </a:lnTo>
                    <a:lnTo>
                      <a:pt x="446" y="369"/>
                    </a:lnTo>
                    <a:lnTo>
                      <a:pt x="445" y="369"/>
                    </a:lnTo>
                    <a:lnTo>
                      <a:pt x="445" y="368"/>
                    </a:lnTo>
                    <a:lnTo>
                      <a:pt x="445" y="368"/>
                    </a:lnTo>
                    <a:lnTo>
                      <a:pt x="445" y="368"/>
                    </a:lnTo>
                    <a:lnTo>
                      <a:pt x="445" y="366"/>
                    </a:lnTo>
                    <a:lnTo>
                      <a:pt x="443" y="364"/>
                    </a:lnTo>
                    <a:lnTo>
                      <a:pt x="443" y="364"/>
                    </a:lnTo>
                    <a:lnTo>
                      <a:pt x="441" y="363"/>
                    </a:lnTo>
                    <a:lnTo>
                      <a:pt x="439" y="363"/>
                    </a:lnTo>
                    <a:lnTo>
                      <a:pt x="439" y="363"/>
                    </a:lnTo>
                    <a:lnTo>
                      <a:pt x="438" y="363"/>
                    </a:lnTo>
                    <a:lnTo>
                      <a:pt x="437" y="361"/>
                    </a:lnTo>
                    <a:lnTo>
                      <a:pt x="437" y="360"/>
                    </a:lnTo>
                    <a:lnTo>
                      <a:pt x="436" y="358"/>
                    </a:lnTo>
                    <a:lnTo>
                      <a:pt x="436" y="358"/>
                    </a:lnTo>
                    <a:lnTo>
                      <a:pt x="435" y="355"/>
                    </a:lnTo>
                    <a:lnTo>
                      <a:pt x="436" y="352"/>
                    </a:lnTo>
                    <a:lnTo>
                      <a:pt x="436" y="352"/>
                    </a:lnTo>
                    <a:lnTo>
                      <a:pt x="437" y="350"/>
                    </a:lnTo>
                    <a:lnTo>
                      <a:pt x="436" y="349"/>
                    </a:lnTo>
                    <a:lnTo>
                      <a:pt x="436" y="349"/>
                    </a:lnTo>
                    <a:lnTo>
                      <a:pt x="433" y="347"/>
                    </a:lnTo>
                    <a:lnTo>
                      <a:pt x="430" y="347"/>
                    </a:lnTo>
                    <a:lnTo>
                      <a:pt x="430" y="347"/>
                    </a:lnTo>
                    <a:lnTo>
                      <a:pt x="429" y="347"/>
                    </a:lnTo>
                    <a:lnTo>
                      <a:pt x="428" y="348"/>
                    </a:lnTo>
                    <a:lnTo>
                      <a:pt x="427" y="349"/>
                    </a:lnTo>
                    <a:lnTo>
                      <a:pt x="427" y="349"/>
                    </a:lnTo>
                    <a:lnTo>
                      <a:pt x="418" y="349"/>
                    </a:lnTo>
                    <a:lnTo>
                      <a:pt x="412" y="348"/>
                    </a:lnTo>
                    <a:lnTo>
                      <a:pt x="408" y="346"/>
                    </a:lnTo>
                    <a:lnTo>
                      <a:pt x="408" y="346"/>
                    </a:lnTo>
                    <a:lnTo>
                      <a:pt x="404" y="344"/>
                    </a:lnTo>
                    <a:lnTo>
                      <a:pt x="401" y="343"/>
                    </a:lnTo>
                    <a:lnTo>
                      <a:pt x="401" y="343"/>
                    </a:lnTo>
                    <a:lnTo>
                      <a:pt x="398" y="343"/>
                    </a:lnTo>
                    <a:lnTo>
                      <a:pt x="396" y="343"/>
                    </a:lnTo>
                    <a:lnTo>
                      <a:pt x="393" y="344"/>
                    </a:lnTo>
                    <a:lnTo>
                      <a:pt x="393" y="344"/>
                    </a:lnTo>
                    <a:lnTo>
                      <a:pt x="387" y="346"/>
                    </a:lnTo>
                    <a:lnTo>
                      <a:pt x="380" y="346"/>
                    </a:lnTo>
                    <a:lnTo>
                      <a:pt x="380" y="346"/>
                    </a:lnTo>
                    <a:lnTo>
                      <a:pt x="378" y="346"/>
                    </a:lnTo>
                    <a:lnTo>
                      <a:pt x="378" y="347"/>
                    </a:lnTo>
                    <a:lnTo>
                      <a:pt x="378" y="347"/>
                    </a:lnTo>
                    <a:lnTo>
                      <a:pt x="378" y="348"/>
                    </a:lnTo>
                    <a:lnTo>
                      <a:pt x="378" y="348"/>
                    </a:lnTo>
                    <a:lnTo>
                      <a:pt x="376" y="347"/>
                    </a:lnTo>
                    <a:lnTo>
                      <a:pt x="375" y="345"/>
                    </a:lnTo>
                    <a:lnTo>
                      <a:pt x="375" y="345"/>
                    </a:lnTo>
                    <a:lnTo>
                      <a:pt x="375" y="345"/>
                    </a:lnTo>
                    <a:lnTo>
                      <a:pt x="375" y="344"/>
                    </a:lnTo>
                    <a:lnTo>
                      <a:pt x="377" y="344"/>
                    </a:lnTo>
                    <a:lnTo>
                      <a:pt x="377" y="344"/>
                    </a:lnTo>
                    <a:lnTo>
                      <a:pt x="377" y="343"/>
                    </a:lnTo>
                    <a:lnTo>
                      <a:pt x="376" y="342"/>
                    </a:lnTo>
                    <a:lnTo>
                      <a:pt x="372" y="341"/>
                    </a:lnTo>
                    <a:lnTo>
                      <a:pt x="372" y="341"/>
                    </a:lnTo>
                    <a:lnTo>
                      <a:pt x="369" y="340"/>
                    </a:lnTo>
                    <a:lnTo>
                      <a:pt x="368" y="338"/>
                    </a:lnTo>
                    <a:lnTo>
                      <a:pt x="368" y="338"/>
                    </a:lnTo>
                    <a:lnTo>
                      <a:pt x="367" y="337"/>
                    </a:lnTo>
                    <a:lnTo>
                      <a:pt x="366" y="338"/>
                    </a:lnTo>
                    <a:lnTo>
                      <a:pt x="366" y="338"/>
                    </a:lnTo>
                    <a:lnTo>
                      <a:pt x="363" y="333"/>
                    </a:lnTo>
                    <a:lnTo>
                      <a:pt x="360" y="326"/>
                    </a:lnTo>
                    <a:lnTo>
                      <a:pt x="360" y="326"/>
                    </a:lnTo>
                    <a:lnTo>
                      <a:pt x="360" y="325"/>
                    </a:lnTo>
                    <a:lnTo>
                      <a:pt x="360" y="325"/>
                    </a:lnTo>
                    <a:lnTo>
                      <a:pt x="362" y="324"/>
                    </a:lnTo>
                    <a:lnTo>
                      <a:pt x="362" y="324"/>
                    </a:lnTo>
                    <a:lnTo>
                      <a:pt x="362" y="323"/>
                    </a:lnTo>
                    <a:lnTo>
                      <a:pt x="361" y="322"/>
                    </a:lnTo>
                    <a:lnTo>
                      <a:pt x="358" y="319"/>
                    </a:lnTo>
                    <a:lnTo>
                      <a:pt x="358" y="319"/>
                    </a:lnTo>
                    <a:lnTo>
                      <a:pt x="353" y="317"/>
                    </a:lnTo>
                    <a:lnTo>
                      <a:pt x="346" y="314"/>
                    </a:lnTo>
                    <a:lnTo>
                      <a:pt x="346" y="314"/>
                    </a:lnTo>
                    <a:lnTo>
                      <a:pt x="344" y="312"/>
                    </a:lnTo>
                    <a:lnTo>
                      <a:pt x="343" y="310"/>
                    </a:lnTo>
                    <a:lnTo>
                      <a:pt x="341" y="305"/>
                    </a:lnTo>
                    <a:lnTo>
                      <a:pt x="341" y="299"/>
                    </a:lnTo>
                    <a:lnTo>
                      <a:pt x="342" y="296"/>
                    </a:lnTo>
                    <a:lnTo>
                      <a:pt x="342" y="296"/>
                    </a:lnTo>
                    <a:lnTo>
                      <a:pt x="344" y="292"/>
                    </a:lnTo>
                    <a:lnTo>
                      <a:pt x="346" y="287"/>
                    </a:lnTo>
                    <a:lnTo>
                      <a:pt x="346" y="287"/>
                    </a:lnTo>
                    <a:lnTo>
                      <a:pt x="348" y="283"/>
                    </a:lnTo>
                    <a:lnTo>
                      <a:pt x="350" y="281"/>
                    </a:lnTo>
                    <a:lnTo>
                      <a:pt x="350" y="281"/>
                    </a:lnTo>
                    <a:lnTo>
                      <a:pt x="354" y="276"/>
                    </a:lnTo>
                    <a:lnTo>
                      <a:pt x="354" y="276"/>
                    </a:lnTo>
                    <a:lnTo>
                      <a:pt x="356" y="271"/>
                    </a:lnTo>
                    <a:lnTo>
                      <a:pt x="357" y="267"/>
                    </a:lnTo>
                    <a:lnTo>
                      <a:pt x="358" y="266"/>
                    </a:lnTo>
                    <a:lnTo>
                      <a:pt x="358" y="266"/>
                    </a:lnTo>
                    <a:lnTo>
                      <a:pt x="361" y="265"/>
                    </a:lnTo>
                    <a:lnTo>
                      <a:pt x="363" y="266"/>
                    </a:lnTo>
                    <a:lnTo>
                      <a:pt x="363" y="266"/>
                    </a:lnTo>
                    <a:lnTo>
                      <a:pt x="365" y="264"/>
                    </a:lnTo>
                    <a:lnTo>
                      <a:pt x="366" y="262"/>
                    </a:lnTo>
                    <a:lnTo>
                      <a:pt x="366" y="260"/>
                    </a:lnTo>
                    <a:lnTo>
                      <a:pt x="366" y="260"/>
                    </a:lnTo>
                    <a:lnTo>
                      <a:pt x="365" y="257"/>
                    </a:lnTo>
                    <a:lnTo>
                      <a:pt x="363" y="255"/>
                    </a:lnTo>
                    <a:lnTo>
                      <a:pt x="360" y="251"/>
                    </a:lnTo>
                    <a:lnTo>
                      <a:pt x="360" y="251"/>
                    </a:lnTo>
                    <a:lnTo>
                      <a:pt x="361" y="248"/>
                    </a:lnTo>
                    <a:lnTo>
                      <a:pt x="362" y="245"/>
                    </a:lnTo>
                    <a:lnTo>
                      <a:pt x="366" y="239"/>
                    </a:lnTo>
                    <a:lnTo>
                      <a:pt x="366" y="239"/>
                    </a:lnTo>
                    <a:lnTo>
                      <a:pt x="367" y="236"/>
                    </a:lnTo>
                    <a:lnTo>
                      <a:pt x="367" y="234"/>
                    </a:lnTo>
                    <a:lnTo>
                      <a:pt x="367" y="234"/>
                    </a:lnTo>
                    <a:lnTo>
                      <a:pt x="367" y="230"/>
                    </a:lnTo>
                    <a:lnTo>
                      <a:pt x="368" y="225"/>
                    </a:lnTo>
                    <a:lnTo>
                      <a:pt x="368" y="225"/>
                    </a:lnTo>
                    <a:lnTo>
                      <a:pt x="369" y="224"/>
                    </a:lnTo>
                    <a:lnTo>
                      <a:pt x="370" y="224"/>
                    </a:lnTo>
                    <a:lnTo>
                      <a:pt x="372" y="225"/>
                    </a:lnTo>
                    <a:lnTo>
                      <a:pt x="372" y="225"/>
                    </a:lnTo>
                    <a:lnTo>
                      <a:pt x="374" y="225"/>
                    </a:lnTo>
                    <a:lnTo>
                      <a:pt x="375" y="223"/>
                    </a:lnTo>
                    <a:lnTo>
                      <a:pt x="378" y="219"/>
                    </a:lnTo>
                    <a:lnTo>
                      <a:pt x="378" y="219"/>
                    </a:lnTo>
                    <a:lnTo>
                      <a:pt x="380" y="217"/>
                    </a:lnTo>
                    <a:lnTo>
                      <a:pt x="382" y="215"/>
                    </a:lnTo>
                    <a:lnTo>
                      <a:pt x="382" y="215"/>
                    </a:lnTo>
                    <a:lnTo>
                      <a:pt x="383" y="214"/>
                    </a:lnTo>
                    <a:lnTo>
                      <a:pt x="383" y="212"/>
                    </a:lnTo>
                    <a:lnTo>
                      <a:pt x="383" y="211"/>
                    </a:lnTo>
                    <a:lnTo>
                      <a:pt x="380" y="209"/>
                    </a:lnTo>
                    <a:lnTo>
                      <a:pt x="380" y="209"/>
                    </a:lnTo>
                    <a:lnTo>
                      <a:pt x="378" y="207"/>
                    </a:lnTo>
                    <a:lnTo>
                      <a:pt x="378" y="205"/>
                    </a:lnTo>
                    <a:lnTo>
                      <a:pt x="378" y="204"/>
                    </a:lnTo>
                    <a:lnTo>
                      <a:pt x="377" y="202"/>
                    </a:lnTo>
                    <a:lnTo>
                      <a:pt x="377" y="202"/>
                    </a:lnTo>
                    <a:lnTo>
                      <a:pt x="376" y="201"/>
                    </a:lnTo>
                    <a:lnTo>
                      <a:pt x="374" y="201"/>
                    </a:lnTo>
                    <a:lnTo>
                      <a:pt x="373" y="202"/>
                    </a:lnTo>
                    <a:lnTo>
                      <a:pt x="371" y="202"/>
                    </a:lnTo>
                    <a:lnTo>
                      <a:pt x="371" y="202"/>
                    </a:lnTo>
                    <a:lnTo>
                      <a:pt x="370" y="201"/>
                    </a:lnTo>
                    <a:lnTo>
                      <a:pt x="368" y="202"/>
                    </a:lnTo>
                    <a:lnTo>
                      <a:pt x="365" y="203"/>
                    </a:lnTo>
                    <a:lnTo>
                      <a:pt x="365" y="203"/>
                    </a:lnTo>
                    <a:lnTo>
                      <a:pt x="363" y="203"/>
                    </a:lnTo>
                    <a:lnTo>
                      <a:pt x="361" y="202"/>
                    </a:lnTo>
                    <a:lnTo>
                      <a:pt x="357" y="200"/>
                    </a:lnTo>
                    <a:lnTo>
                      <a:pt x="357" y="200"/>
                    </a:lnTo>
                    <a:lnTo>
                      <a:pt x="356" y="200"/>
                    </a:lnTo>
                    <a:lnTo>
                      <a:pt x="355" y="201"/>
                    </a:lnTo>
                    <a:lnTo>
                      <a:pt x="354" y="203"/>
                    </a:lnTo>
                    <a:lnTo>
                      <a:pt x="354" y="203"/>
                    </a:lnTo>
                    <a:lnTo>
                      <a:pt x="353" y="203"/>
                    </a:lnTo>
                    <a:lnTo>
                      <a:pt x="353" y="202"/>
                    </a:lnTo>
                    <a:lnTo>
                      <a:pt x="349" y="200"/>
                    </a:lnTo>
                    <a:lnTo>
                      <a:pt x="349" y="200"/>
                    </a:lnTo>
                    <a:lnTo>
                      <a:pt x="347" y="199"/>
                    </a:lnTo>
                    <a:lnTo>
                      <a:pt x="344" y="199"/>
                    </a:lnTo>
                    <a:lnTo>
                      <a:pt x="344" y="199"/>
                    </a:lnTo>
                    <a:lnTo>
                      <a:pt x="340" y="198"/>
                    </a:lnTo>
                    <a:lnTo>
                      <a:pt x="335" y="196"/>
                    </a:lnTo>
                    <a:lnTo>
                      <a:pt x="335" y="196"/>
                    </a:lnTo>
                    <a:lnTo>
                      <a:pt x="329" y="189"/>
                    </a:lnTo>
                    <a:lnTo>
                      <a:pt x="329" y="189"/>
                    </a:lnTo>
                    <a:lnTo>
                      <a:pt x="328" y="189"/>
                    </a:lnTo>
                    <a:lnTo>
                      <a:pt x="328" y="188"/>
                    </a:lnTo>
                    <a:lnTo>
                      <a:pt x="329" y="186"/>
                    </a:lnTo>
                    <a:lnTo>
                      <a:pt x="329" y="186"/>
                    </a:lnTo>
                    <a:lnTo>
                      <a:pt x="328" y="183"/>
                    </a:lnTo>
                    <a:lnTo>
                      <a:pt x="328" y="179"/>
                    </a:lnTo>
                    <a:lnTo>
                      <a:pt x="328" y="179"/>
                    </a:lnTo>
                    <a:lnTo>
                      <a:pt x="328" y="177"/>
                    </a:lnTo>
                    <a:lnTo>
                      <a:pt x="330" y="175"/>
                    </a:lnTo>
                    <a:lnTo>
                      <a:pt x="331" y="173"/>
                    </a:lnTo>
                    <a:lnTo>
                      <a:pt x="332" y="171"/>
                    </a:lnTo>
                    <a:lnTo>
                      <a:pt x="332" y="171"/>
                    </a:lnTo>
                    <a:lnTo>
                      <a:pt x="332" y="166"/>
                    </a:lnTo>
                    <a:lnTo>
                      <a:pt x="332" y="161"/>
                    </a:lnTo>
                    <a:lnTo>
                      <a:pt x="332" y="161"/>
                    </a:lnTo>
                    <a:lnTo>
                      <a:pt x="333" y="160"/>
                    </a:lnTo>
                    <a:lnTo>
                      <a:pt x="336" y="159"/>
                    </a:lnTo>
                    <a:lnTo>
                      <a:pt x="336" y="159"/>
                    </a:lnTo>
                    <a:lnTo>
                      <a:pt x="337" y="157"/>
                    </a:lnTo>
                    <a:lnTo>
                      <a:pt x="338" y="155"/>
                    </a:lnTo>
                    <a:lnTo>
                      <a:pt x="340" y="149"/>
                    </a:lnTo>
                    <a:lnTo>
                      <a:pt x="340" y="149"/>
                    </a:lnTo>
                    <a:lnTo>
                      <a:pt x="343" y="140"/>
                    </a:lnTo>
                    <a:lnTo>
                      <a:pt x="343" y="140"/>
                    </a:lnTo>
                    <a:lnTo>
                      <a:pt x="343" y="139"/>
                    </a:lnTo>
                    <a:lnTo>
                      <a:pt x="342" y="138"/>
                    </a:lnTo>
                    <a:lnTo>
                      <a:pt x="339" y="137"/>
                    </a:lnTo>
                    <a:lnTo>
                      <a:pt x="339" y="137"/>
                    </a:lnTo>
                    <a:lnTo>
                      <a:pt x="338" y="136"/>
                    </a:lnTo>
                    <a:lnTo>
                      <a:pt x="337" y="134"/>
                    </a:lnTo>
                    <a:lnTo>
                      <a:pt x="337" y="128"/>
                    </a:lnTo>
                    <a:lnTo>
                      <a:pt x="337" y="128"/>
                    </a:lnTo>
                    <a:lnTo>
                      <a:pt x="337" y="126"/>
                    </a:lnTo>
                    <a:lnTo>
                      <a:pt x="338" y="125"/>
                    </a:lnTo>
                    <a:lnTo>
                      <a:pt x="340" y="124"/>
                    </a:lnTo>
                    <a:lnTo>
                      <a:pt x="340" y="124"/>
                    </a:lnTo>
                    <a:lnTo>
                      <a:pt x="342" y="123"/>
                    </a:lnTo>
                    <a:lnTo>
                      <a:pt x="344" y="123"/>
                    </a:lnTo>
                    <a:lnTo>
                      <a:pt x="344" y="123"/>
                    </a:lnTo>
                    <a:lnTo>
                      <a:pt x="345" y="122"/>
                    </a:lnTo>
                    <a:lnTo>
                      <a:pt x="345" y="120"/>
                    </a:lnTo>
                    <a:lnTo>
                      <a:pt x="344" y="116"/>
                    </a:lnTo>
                    <a:lnTo>
                      <a:pt x="344" y="116"/>
                    </a:lnTo>
                    <a:lnTo>
                      <a:pt x="344" y="114"/>
                    </a:lnTo>
                    <a:lnTo>
                      <a:pt x="345" y="113"/>
                    </a:lnTo>
                    <a:lnTo>
                      <a:pt x="347" y="112"/>
                    </a:lnTo>
                    <a:lnTo>
                      <a:pt x="347" y="112"/>
                    </a:lnTo>
                    <a:lnTo>
                      <a:pt x="349" y="113"/>
                    </a:lnTo>
                    <a:lnTo>
                      <a:pt x="350" y="112"/>
                    </a:lnTo>
                    <a:lnTo>
                      <a:pt x="350" y="112"/>
                    </a:lnTo>
                    <a:lnTo>
                      <a:pt x="350" y="111"/>
                    </a:lnTo>
                    <a:lnTo>
                      <a:pt x="350" y="109"/>
                    </a:lnTo>
                    <a:lnTo>
                      <a:pt x="350" y="109"/>
                    </a:lnTo>
                    <a:lnTo>
                      <a:pt x="350" y="108"/>
                    </a:lnTo>
                    <a:lnTo>
                      <a:pt x="353" y="106"/>
                    </a:lnTo>
                    <a:lnTo>
                      <a:pt x="356" y="103"/>
                    </a:lnTo>
                    <a:lnTo>
                      <a:pt x="356" y="103"/>
                    </a:lnTo>
                    <a:lnTo>
                      <a:pt x="356" y="103"/>
                    </a:lnTo>
                    <a:lnTo>
                      <a:pt x="356" y="102"/>
                    </a:lnTo>
                    <a:lnTo>
                      <a:pt x="354" y="100"/>
                    </a:lnTo>
                    <a:lnTo>
                      <a:pt x="354" y="100"/>
                    </a:lnTo>
                    <a:lnTo>
                      <a:pt x="351" y="100"/>
                    </a:lnTo>
                    <a:lnTo>
                      <a:pt x="350" y="100"/>
                    </a:lnTo>
                    <a:lnTo>
                      <a:pt x="350" y="100"/>
                    </a:lnTo>
                    <a:lnTo>
                      <a:pt x="343" y="96"/>
                    </a:lnTo>
                    <a:lnTo>
                      <a:pt x="343" y="96"/>
                    </a:lnTo>
                    <a:lnTo>
                      <a:pt x="340" y="94"/>
                    </a:lnTo>
                    <a:lnTo>
                      <a:pt x="338" y="93"/>
                    </a:lnTo>
                    <a:lnTo>
                      <a:pt x="338" y="93"/>
                    </a:lnTo>
                    <a:lnTo>
                      <a:pt x="337" y="93"/>
                    </a:lnTo>
                    <a:lnTo>
                      <a:pt x="336" y="92"/>
                    </a:lnTo>
                    <a:lnTo>
                      <a:pt x="336" y="91"/>
                    </a:lnTo>
                    <a:lnTo>
                      <a:pt x="336" y="91"/>
                    </a:lnTo>
                    <a:lnTo>
                      <a:pt x="338" y="83"/>
                    </a:lnTo>
                    <a:lnTo>
                      <a:pt x="338" y="83"/>
                    </a:lnTo>
                    <a:lnTo>
                      <a:pt x="339" y="82"/>
                    </a:lnTo>
                    <a:lnTo>
                      <a:pt x="340" y="81"/>
                    </a:lnTo>
                    <a:lnTo>
                      <a:pt x="340" y="81"/>
                    </a:lnTo>
                    <a:lnTo>
                      <a:pt x="342" y="80"/>
                    </a:lnTo>
                    <a:lnTo>
                      <a:pt x="344" y="77"/>
                    </a:lnTo>
                    <a:lnTo>
                      <a:pt x="344" y="77"/>
                    </a:lnTo>
                    <a:lnTo>
                      <a:pt x="345" y="74"/>
                    </a:lnTo>
                    <a:lnTo>
                      <a:pt x="348" y="71"/>
                    </a:lnTo>
                    <a:lnTo>
                      <a:pt x="348" y="71"/>
                    </a:lnTo>
                    <a:lnTo>
                      <a:pt x="351" y="69"/>
                    </a:lnTo>
                    <a:lnTo>
                      <a:pt x="351" y="66"/>
                    </a:lnTo>
                    <a:lnTo>
                      <a:pt x="351" y="66"/>
                    </a:lnTo>
                    <a:lnTo>
                      <a:pt x="350" y="66"/>
                    </a:lnTo>
                    <a:lnTo>
                      <a:pt x="348" y="66"/>
                    </a:lnTo>
                    <a:lnTo>
                      <a:pt x="347" y="65"/>
                    </a:lnTo>
                    <a:lnTo>
                      <a:pt x="347" y="65"/>
                    </a:lnTo>
                    <a:lnTo>
                      <a:pt x="345" y="64"/>
                    </a:lnTo>
                    <a:lnTo>
                      <a:pt x="342" y="63"/>
                    </a:lnTo>
                    <a:lnTo>
                      <a:pt x="342" y="63"/>
                    </a:lnTo>
                    <a:lnTo>
                      <a:pt x="340" y="63"/>
                    </a:lnTo>
                    <a:lnTo>
                      <a:pt x="338" y="64"/>
                    </a:lnTo>
                    <a:lnTo>
                      <a:pt x="337" y="65"/>
                    </a:lnTo>
                    <a:lnTo>
                      <a:pt x="336" y="65"/>
                    </a:lnTo>
                    <a:lnTo>
                      <a:pt x="336" y="65"/>
                    </a:lnTo>
                    <a:lnTo>
                      <a:pt x="336" y="62"/>
                    </a:lnTo>
                    <a:lnTo>
                      <a:pt x="335" y="60"/>
                    </a:lnTo>
                    <a:lnTo>
                      <a:pt x="334" y="59"/>
                    </a:lnTo>
                    <a:lnTo>
                      <a:pt x="334" y="59"/>
                    </a:lnTo>
                    <a:lnTo>
                      <a:pt x="333" y="59"/>
                    </a:lnTo>
                    <a:lnTo>
                      <a:pt x="331" y="59"/>
                    </a:lnTo>
                    <a:lnTo>
                      <a:pt x="329" y="60"/>
                    </a:lnTo>
                    <a:lnTo>
                      <a:pt x="329" y="60"/>
                    </a:lnTo>
                    <a:lnTo>
                      <a:pt x="325" y="60"/>
                    </a:lnTo>
                    <a:lnTo>
                      <a:pt x="319" y="59"/>
                    </a:lnTo>
                    <a:lnTo>
                      <a:pt x="319" y="59"/>
                    </a:lnTo>
                    <a:lnTo>
                      <a:pt x="314" y="56"/>
                    </a:lnTo>
                    <a:lnTo>
                      <a:pt x="314" y="56"/>
                    </a:lnTo>
                    <a:lnTo>
                      <a:pt x="312" y="56"/>
                    </a:lnTo>
                    <a:lnTo>
                      <a:pt x="310" y="56"/>
                    </a:lnTo>
                    <a:lnTo>
                      <a:pt x="310" y="56"/>
                    </a:lnTo>
                    <a:lnTo>
                      <a:pt x="307" y="54"/>
                    </a:lnTo>
                    <a:lnTo>
                      <a:pt x="305" y="54"/>
                    </a:lnTo>
                    <a:lnTo>
                      <a:pt x="305" y="54"/>
                    </a:lnTo>
                    <a:lnTo>
                      <a:pt x="303" y="56"/>
                    </a:lnTo>
                    <a:lnTo>
                      <a:pt x="301" y="57"/>
                    </a:lnTo>
                    <a:lnTo>
                      <a:pt x="301" y="57"/>
                    </a:lnTo>
                    <a:lnTo>
                      <a:pt x="299" y="58"/>
                    </a:lnTo>
                    <a:lnTo>
                      <a:pt x="298" y="58"/>
                    </a:lnTo>
                    <a:lnTo>
                      <a:pt x="297" y="58"/>
                    </a:lnTo>
                    <a:lnTo>
                      <a:pt x="297" y="58"/>
                    </a:lnTo>
                    <a:lnTo>
                      <a:pt x="295" y="55"/>
                    </a:lnTo>
                    <a:lnTo>
                      <a:pt x="294" y="53"/>
                    </a:lnTo>
                    <a:lnTo>
                      <a:pt x="294" y="53"/>
                    </a:lnTo>
                    <a:lnTo>
                      <a:pt x="295" y="53"/>
                    </a:lnTo>
                    <a:lnTo>
                      <a:pt x="295" y="53"/>
                    </a:lnTo>
                    <a:lnTo>
                      <a:pt x="295" y="53"/>
                    </a:lnTo>
                    <a:lnTo>
                      <a:pt x="295" y="52"/>
                    </a:lnTo>
                    <a:lnTo>
                      <a:pt x="295" y="50"/>
                    </a:lnTo>
                    <a:lnTo>
                      <a:pt x="295" y="5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1" name="フリーフォーム 80">
                <a:extLst>
                  <a:ext uri="{FF2B5EF4-FFF2-40B4-BE49-F238E27FC236}">
                    <a16:creationId xmlns:a16="http://schemas.microsoft.com/office/drawing/2014/main" id="{00000000-0008-0000-0000-00009D050000}"/>
                  </a:ext>
                </a:extLst>
              </p:cNvPr>
              <p:cNvSpPr>
                <a:spLocks/>
              </p:cNvSpPr>
              <p:nvPr/>
            </p:nvSpPr>
            <p:spPr bwMode="auto">
              <a:xfrm>
                <a:off x="450" y="496"/>
                <a:ext cx="44" cy="70"/>
              </a:xfrm>
              <a:custGeom>
                <a:avLst/>
                <a:gdLst>
                  <a:gd name="T0" fmla="*/ 373 w 390"/>
                  <a:gd name="T1" fmla="*/ 139 h 635"/>
                  <a:gd name="T2" fmla="*/ 354 w 390"/>
                  <a:gd name="T3" fmla="*/ 117 h 635"/>
                  <a:gd name="T4" fmla="*/ 339 w 390"/>
                  <a:gd name="T5" fmla="*/ 108 h 635"/>
                  <a:gd name="T6" fmla="*/ 321 w 390"/>
                  <a:gd name="T7" fmla="*/ 86 h 635"/>
                  <a:gd name="T8" fmla="*/ 308 w 390"/>
                  <a:gd name="T9" fmla="*/ 64 h 635"/>
                  <a:gd name="T10" fmla="*/ 278 w 390"/>
                  <a:gd name="T11" fmla="*/ 44 h 635"/>
                  <a:gd name="T12" fmla="*/ 253 w 390"/>
                  <a:gd name="T13" fmla="*/ 45 h 635"/>
                  <a:gd name="T14" fmla="*/ 228 w 390"/>
                  <a:gd name="T15" fmla="*/ 33 h 635"/>
                  <a:gd name="T16" fmla="*/ 214 w 390"/>
                  <a:gd name="T17" fmla="*/ 35 h 635"/>
                  <a:gd name="T18" fmla="*/ 185 w 390"/>
                  <a:gd name="T19" fmla="*/ 16 h 635"/>
                  <a:gd name="T20" fmla="*/ 175 w 390"/>
                  <a:gd name="T21" fmla="*/ 3 h 635"/>
                  <a:gd name="T22" fmla="*/ 143 w 390"/>
                  <a:gd name="T23" fmla="*/ 8 h 635"/>
                  <a:gd name="T24" fmla="*/ 117 w 390"/>
                  <a:gd name="T25" fmla="*/ 14 h 635"/>
                  <a:gd name="T26" fmla="*/ 103 w 390"/>
                  <a:gd name="T27" fmla="*/ 69 h 635"/>
                  <a:gd name="T28" fmla="*/ 87 w 390"/>
                  <a:gd name="T29" fmla="*/ 123 h 635"/>
                  <a:gd name="T30" fmla="*/ 49 w 390"/>
                  <a:gd name="T31" fmla="*/ 188 h 635"/>
                  <a:gd name="T32" fmla="*/ 16 w 390"/>
                  <a:gd name="T33" fmla="*/ 226 h 635"/>
                  <a:gd name="T34" fmla="*/ 19 w 390"/>
                  <a:gd name="T35" fmla="*/ 279 h 635"/>
                  <a:gd name="T36" fmla="*/ 50 w 390"/>
                  <a:gd name="T37" fmla="*/ 288 h 635"/>
                  <a:gd name="T38" fmla="*/ 64 w 390"/>
                  <a:gd name="T39" fmla="*/ 296 h 635"/>
                  <a:gd name="T40" fmla="*/ 61 w 390"/>
                  <a:gd name="T41" fmla="*/ 324 h 635"/>
                  <a:gd name="T42" fmla="*/ 66 w 390"/>
                  <a:gd name="T43" fmla="*/ 345 h 635"/>
                  <a:gd name="T44" fmla="*/ 91 w 390"/>
                  <a:gd name="T45" fmla="*/ 357 h 635"/>
                  <a:gd name="T46" fmla="*/ 117 w 390"/>
                  <a:gd name="T47" fmla="*/ 374 h 635"/>
                  <a:gd name="T48" fmla="*/ 117 w 390"/>
                  <a:gd name="T49" fmla="*/ 403 h 635"/>
                  <a:gd name="T50" fmla="*/ 85 w 390"/>
                  <a:gd name="T51" fmla="*/ 429 h 635"/>
                  <a:gd name="T52" fmla="*/ 57 w 390"/>
                  <a:gd name="T53" fmla="*/ 424 h 635"/>
                  <a:gd name="T54" fmla="*/ 52 w 390"/>
                  <a:gd name="T55" fmla="*/ 456 h 635"/>
                  <a:gd name="T56" fmla="*/ 50 w 390"/>
                  <a:gd name="T57" fmla="*/ 482 h 635"/>
                  <a:gd name="T58" fmla="*/ 39 w 390"/>
                  <a:gd name="T59" fmla="*/ 501 h 635"/>
                  <a:gd name="T60" fmla="*/ 34 w 390"/>
                  <a:gd name="T61" fmla="*/ 520 h 635"/>
                  <a:gd name="T62" fmla="*/ 33 w 390"/>
                  <a:gd name="T63" fmla="*/ 542 h 635"/>
                  <a:gd name="T64" fmla="*/ 34 w 390"/>
                  <a:gd name="T65" fmla="*/ 571 h 635"/>
                  <a:gd name="T66" fmla="*/ 62 w 390"/>
                  <a:gd name="T67" fmla="*/ 587 h 635"/>
                  <a:gd name="T68" fmla="*/ 92 w 390"/>
                  <a:gd name="T69" fmla="*/ 601 h 635"/>
                  <a:gd name="T70" fmla="*/ 112 w 390"/>
                  <a:gd name="T71" fmla="*/ 595 h 635"/>
                  <a:gd name="T72" fmla="*/ 127 w 390"/>
                  <a:gd name="T73" fmla="*/ 600 h 635"/>
                  <a:gd name="T74" fmla="*/ 146 w 390"/>
                  <a:gd name="T75" fmla="*/ 600 h 635"/>
                  <a:gd name="T76" fmla="*/ 155 w 390"/>
                  <a:gd name="T77" fmla="*/ 624 h 635"/>
                  <a:gd name="T78" fmla="*/ 185 w 390"/>
                  <a:gd name="T79" fmla="*/ 621 h 635"/>
                  <a:gd name="T80" fmla="*/ 209 w 390"/>
                  <a:gd name="T81" fmla="*/ 634 h 635"/>
                  <a:gd name="T82" fmla="*/ 238 w 390"/>
                  <a:gd name="T83" fmla="*/ 629 h 635"/>
                  <a:gd name="T84" fmla="*/ 261 w 390"/>
                  <a:gd name="T85" fmla="*/ 607 h 635"/>
                  <a:gd name="T86" fmla="*/ 258 w 390"/>
                  <a:gd name="T87" fmla="*/ 574 h 635"/>
                  <a:gd name="T88" fmla="*/ 260 w 390"/>
                  <a:gd name="T89" fmla="*/ 542 h 635"/>
                  <a:gd name="T90" fmla="*/ 263 w 390"/>
                  <a:gd name="T91" fmla="*/ 514 h 635"/>
                  <a:gd name="T92" fmla="*/ 260 w 390"/>
                  <a:gd name="T93" fmla="*/ 490 h 635"/>
                  <a:gd name="T94" fmla="*/ 297 w 390"/>
                  <a:gd name="T95" fmla="*/ 485 h 635"/>
                  <a:gd name="T96" fmla="*/ 312 w 390"/>
                  <a:gd name="T97" fmla="*/ 461 h 635"/>
                  <a:gd name="T98" fmla="*/ 332 w 390"/>
                  <a:gd name="T99" fmla="*/ 431 h 635"/>
                  <a:gd name="T100" fmla="*/ 328 w 390"/>
                  <a:gd name="T101" fmla="*/ 395 h 635"/>
                  <a:gd name="T102" fmla="*/ 342 w 390"/>
                  <a:gd name="T103" fmla="*/ 372 h 635"/>
                  <a:gd name="T104" fmla="*/ 357 w 390"/>
                  <a:gd name="T105" fmla="*/ 345 h 635"/>
                  <a:gd name="T106" fmla="*/ 369 w 390"/>
                  <a:gd name="T107" fmla="*/ 316 h 635"/>
                  <a:gd name="T108" fmla="*/ 378 w 390"/>
                  <a:gd name="T109" fmla="*/ 300 h 635"/>
                  <a:gd name="T110" fmla="*/ 363 w 390"/>
                  <a:gd name="T111" fmla="*/ 275 h 635"/>
                  <a:gd name="T112" fmla="*/ 366 w 390"/>
                  <a:gd name="T113" fmla="*/ 254 h 635"/>
                  <a:gd name="T114" fmla="*/ 353 w 390"/>
                  <a:gd name="T115" fmla="*/ 225 h 635"/>
                  <a:gd name="T116" fmla="*/ 377 w 390"/>
                  <a:gd name="T117" fmla="*/ 219 h 635"/>
                  <a:gd name="T118" fmla="*/ 377 w 390"/>
                  <a:gd name="T119" fmla="*/ 188 h 635"/>
                  <a:gd name="T120" fmla="*/ 389 w 390"/>
                  <a:gd name="T121" fmla="*/ 16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635">
                    <a:moveTo>
                      <a:pt x="387" y="163"/>
                    </a:moveTo>
                    <a:lnTo>
                      <a:pt x="387" y="163"/>
                    </a:lnTo>
                    <a:lnTo>
                      <a:pt x="384" y="163"/>
                    </a:lnTo>
                    <a:lnTo>
                      <a:pt x="382" y="164"/>
                    </a:lnTo>
                    <a:lnTo>
                      <a:pt x="382" y="164"/>
                    </a:lnTo>
                    <a:lnTo>
                      <a:pt x="379" y="161"/>
                    </a:lnTo>
                    <a:lnTo>
                      <a:pt x="376" y="158"/>
                    </a:lnTo>
                    <a:lnTo>
                      <a:pt x="376" y="158"/>
                    </a:lnTo>
                    <a:lnTo>
                      <a:pt x="374" y="153"/>
                    </a:lnTo>
                    <a:lnTo>
                      <a:pt x="373" y="149"/>
                    </a:lnTo>
                    <a:lnTo>
                      <a:pt x="373" y="149"/>
                    </a:lnTo>
                    <a:lnTo>
                      <a:pt x="374" y="144"/>
                    </a:lnTo>
                    <a:lnTo>
                      <a:pt x="374" y="142"/>
                    </a:lnTo>
                    <a:lnTo>
                      <a:pt x="374" y="141"/>
                    </a:lnTo>
                    <a:lnTo>
                      <a:pt x="374" y="141"/>
                    </a:lnTo>
                    <a:lnTo>
                      <a:pt x="373" y="139"/>
                    </a:lnTo>
                    <a:lnTo>
                      <a:pt x="371" y="136"/>
                    </a:lnTo>
                    <a:lnTo>
                      <a:pt x="371" y="136"/>
                    </a:lnTo>
                    <a:lnTo>
                      <a:pt x="370" y="135"/>
                    </a:lnTo>
                    <a:lnTo>
                      <a:pt x="368" y="135"/>
                    </a:lnTo>
                    <a:lnTo>
                      <a:pt x="366" y="134"/>
                    </a:lnTo>
                    <a:lnTo>
                      <a:pt x="366" y="134"/>
                    </a:lnTo>
                    <a:lnTo>
                      <a:pt x="363" y="130"/>
                    </a:lnTo>
                    <a:lnTo>
                      <a:pt x="358" y="126"/>
                    </a:lnTo>
                    <a:lnTo>
                      <a:pt x="358" y="126"/>
                    </a:lnTo>
                    <a:lnTo>
                      <a:pt x="355" y="125"/>
                    </a:lnTo>
                    <a:lnTo>
                      <a:pt x="353" y="123"/>
                    </a:lnTo>
                    <a:lnTo>
                      <a:pt x="353" y="123"/>
                    </a:lnTo>
                    <a:lnTo>
                      <a:pt x="353" y="120"/>
                    </a:lnTo>
                    <a:lnTo>
                      <a:pt x="353" y="119"/>
                    </a:lnTo>
                    <a:lnTo>
                      <a:pt x="354" y="117"/>
                    </a:lnTo>
                    <a:lnTo>
                      <a:pt x="354" y="117"/>
                    </a:lnTo>
                    <a:lnTo>
                      <a:pt x="355" y="115"/>
                    </a:lnTo>
                    <a:lnTo>
                      <a:pt x="355" y="113"/>
                    </a:lnTo>
                    <a:lnTo>
                      <a:pt x="355" y="111"/>
                    </a:lnTo>
                    <a:lnTo>
                      <a:pt x="355" y="111"/>
                    </a:lnTo>
                    <a:lnTo>
                      <a:pt x="354" y="109"/>
                    </a:lnTo>
                    <a:lnTo>
                      <a:pt x="351" y="106"/>
                    </a:lnTo>
                    <a:lnTo>
                      <a:pt x="351" y="106"/>
                    </a:lnTo>
                    <a:lnTo>
                      <a:pt x="351" y="105"/>
                    </a:lnTo>
                    <a:lnTo>
                      <a:pt x="350" y="106"/>
                    </a:lnTo>
                    <a:lnTo>
                      <a:pt x="348" y="106"/>
                    </a:lnTo>
                    <a:lnTo>
                      <a:pt x="348" y="106"/>
                    </a:lnTo>
                    <a:lnTo>
                      <a:pt x="344" y="107"/>
                    </a:lnTo>
                    <a:lnTo>
                      <a:pt x="342" y="108"/>
                    </a:lnTo>
                    <a:lnTo>
                      <a:pt x="342" y="108"/>
                    </a:lnTo>
                    <a:lnTo>
                      <a:pt x="340" y="108"/>
                    </a:lnTo>
                    <a:lnTo>
                      <a:pt x="339" y="108"/>
                    </a:lnTo>
                    <a:lnTo>
                      <a:pt x="337" y="106"/>
                    </a:lnTo>
                    <a:lnTo>
                      <a:pt x="337" y="106"/>
                    </a:lnTo>
                    <a:lnTo>
                      <a:pt x="335" y="103"/>
                    </a:lnTo>
                    <a:lnTo>
                      <a:pt x="332" y="99"/>
                    </a:lnTo>
                    <a:lnTo>
                      <a:pt x="332" y="99"/>
                    </a:lnTo>
                    <a:lnTo>
                      <a:pt x="331" y="99"/>
                    </a:lnTo>
                    <a:lnTo>
                      <a:pt x="329" y="99"/>
                    </a:lnTo>
                    <a:lnTo>
                      <a:pt x="329" y="99"/>
                    </a:lnTo>
                    <a:lnTo>
                      <a:pt x="327" y="99"/>
                    </a:lnTo>
                    <a:lnTo>
                      <a:pt x="325" y="97"/>
                    </a:lnTo>
                    <a:lnTo>
                      <a:pt x="325" y="97"/>
                    </a:lnTo>
                    <a:lnTo>
                      <a:pt x="324" y="94"/>
                    </a:lnTo>
                    <a:lnTo>
                      <a:pt x="322" y="90"/>
                    </a:lnTo>
                    <a:lnTo>
                      <a:pt x="322" y="90"/>
                    </a:lnTo>
                    <a:lnTo>
                      <a:pt x="321" y="88"/>
                    </a:lnTo>
                    <a:lnTo>
                      <a:pt x="321" y="86"/>
                    </a:lnTo>
                    <a:lnTo>
                      <a:pt x="322" y="81"/>
                    </a:lnTo>
                    <a:lnTo>
                      <a:pt x="322" y="81"/>
                    </a:lnTo>
                    <a:lnTo>
                      <a:pt x="321" y="76"/>
                    </a:lnTo>
                    <a:lnTo>
                      <a:pt x="320" y="72"/>
                    </a:lnTo>
                    <a:lnTo>
                      <a:pt x="320" y="72"/>
                    </a:lnTo>
                    <a:lnTo>
                      <a:pt x="316" y="68"/>
                    </a:lnTo>
                    <a:lnTo>
                      <a:pt x="316" y="68"/>
                    </a:lnTo>
                    <a:lnTo>
                      <a:pt x="315" y="66"/>
                    </a:lnTo>
                    <a:lnTo>
                      <a:pt x="313" y="65"/>
                    </a:lnTo>
                    <a:lnTo>
                      <a:pt x="311" y="64"/>
                    </a:lnTo>
                    <a:lnTo>
                      <a:pt x="311" y="64"/>
                    </a:lnTo>
                    <a:lnTo>
                      <a:pt x="310" y="64"/>
                    </a:lnTo>
                    <a:lnTo>
                      <a:pt x="309" y="64"/>
                    </a:lnTo>
                    <a:lnTo>
                      <a:pt x="309" y="64"/>
                    </a:lnTo>
                    <a:lnTo>
                      <a:pt x="308" y="64"/>
                    </a:lnTo>
                    <a:lnTo>
                      <a:pt x="308" y="64"/>
                    </a:lnTo>
                    <a:lnTo>
                      <a:pt x="307" y="63"/>
                    </a:lnTo>
                    <a:lnTo>
                      <a:pt x="306" y="64"/>
                    </a:lnTo>
                    <a:lnTo>
                      <a:pt x="306" y="64"/>
                    </a:lnTo>
                    <a:lnTo>
                      <a:pt x="305" y="65"/>
                    </a:lnTo>
                    <a:lnTo>
                      <a:pt x="303" y="64"/>
                    </a:lnTo>
                    <a:lnTo>
                      <a:pt x="296" y="63"/>
                    </a:lnTo>
                    <a:lnTo>
                      <a:pt x="296" y="63"/>
                    </a:lnTo>
                    <a:lnTo>
                      <a:pt x="294" y="62"/>
                    </a:lnTo>
                    <a:lnTo>
                      <a:pt x="292" y="60"/>
                    </a:lnTo>
                    <a:lnTo>
                      <a:pt x="290" y="55"/>
                    </a:lnTo>
                    <a:lnTo>
                      <a:pt x="290" y="55"/>
                    </a:lnTo>
                    <a:lnTo>
                      <a:pt x="289" y="51"/>
                    </a:lnTo>
                    <a:lnTo>
                      <a:pt x="286" y="49"/>
                    </a:lnTo>
                    <a:lnTo>
                      <a:pt x="286" y="49"/>
                    </a:lnTo>
                    <a:lnTo>
                      <a:pt x="281" y="47"/>
                    </a:lnTo>
                    <a:lnTo>
                      <a:pt x="278" y="44"/>
                    </a:lnTo>
                    <a:lnTo>
                      <a:pt x="278" y="44"/>
                    </a:lnTo>
                    <a:lnTo>
                      <a:pt x="276" y="44"/>
                    </a:lnTo>
                    <a:lnTo>
                      <a:pt x="275" y="45"/>
                    </a:lnTo>
                    <a:lnTo>
                      <a:pt x="274" y="49"/>
                    </a:lnTo>
                    <a:lnTo>
                      <a:pt x="274" y="49"/>
                    </a:lnTo>
                    <a:lnTo>
                      <a:pt x="273" y="53"/>
                    </a:lnTo>
                    <a:lnTo>
                      <a:pt x="270" y="54"/>
                    </a:lnTo>
                    <a:lnTo>
                      <a:pt x="270" y="54"/>
                    </a:lnTo>
                    <a:lnTo>
                      <a:pt x="269" y="53"/>
                    </a:lnTo>
                    <a:lnTo>
                      <a:pt x="265" y="50"/>
                    </a:lnTo>
                    <a:lnTo>
                      <a:pt x="262" y="47"/>
                    </a:lnTo>
                    <a:lnTo>
                      <a:pt x="262" y="47"/>
                    </a:lnTo>
                    <a:lnTo>
                      <a:pt x="255" y="44"/>
                    </a:lnTo>
                    <a:lnTo>
                      <a:pt x="255" y="44"/>
                    </a:lnTo>
                    <a:lnTo>
                      <a:pt x="254" y="44"/>
                    </a:lnTo>
                    <a:lnTo>
                      <a:pt x="253" y="45"/>
                    </a:lnTo>
                    <a:lnTo>
                      <a:pt x="252" y="47"/>
                    </a:lnTo>
                    <a:lnTo>
                      <a:pt x="252" y="47"/>
                    </a:lnTo>
                    <a:lnTo>
                      <a:pt x="251" y="47"/>
                    </a:lnTo>
                    <a:lnTo>
                      <a:pt x="250" y="47"/>
                    </a:lnTo>
                    <a:lnTo>
                      <a:pt x="247" y="47"/>
                    </a:lnTo>
                    <a:lnTo>
                      <a:pt x="247" y="47"/>
                    </a:lnTo>
                    <a:lnTo>
                      <a:pt x="242" y="46"/>
                    </a:lnTo>
                    <a:lnTo>
                      <a:pt x="236" y="44"/>
                    </a:lnTo>
                    <a:lnTo>
                      <a:pt x="236" y="44"/>
                    </a:lnTo>
                    <a:lnTo>
                      <a:pt x="233" y="42"/>
                    </a:lnTo>
                    <a:lnTo>
                      <a:pt x="233" y="40"/>
                    </a:lnTo>
                    <a:lnTo>
                      <a:pt x="235" y="35"/>
                    </a:lnTo>
                    <a:lnTo>
                      <a:pt x="235" y="35"/>
                    </a:lnTo>
                    <a:lnTo>
                      <a:pt x="233" y="33"/>
                    </a:lnTo>
                    <a:lnTo>
                      <a:pt x="232" y="33"/>
                    </a:lnTo>
                    <a:lnTo>
                      <a:pt x="228" y="33"/>
                    </a:lnTo>
                    <a:lnTo>
                      <a:pt x="228" y="33"/>
                    </a:lnTo>
                    <a:lnTo>
                      <a:pt x="226" y="33"/>
                    </a:lnTo>
                    <a:lnTo>
                      <a:pt x="225" y="34"/>
                    </a:lnTo>
                    <a:lnTo>
                      <a:pt x="223" y="36"/>
                    </a:lnTo>
                    <a:lnTo>
                      <a:pt x="223" y="36"/>
                    </a:lnTo>
                    <a:lnTo>
                      <a:pt x="223" y="37"/>
                    </a:lnTo>
                    <a:lnTo>
                      <a:pt x="222" y="37"/>
                    </a:lnTo>
                    <a:lnTo>
                      <a:pt x="220" y="35"/>
                    </a:lnTo>
                    <a:lnTo>
                      <a:pt x="220" y="35"/>
                    </a:lnTo>
                    <a:lnTo>
                      <a:pt x="220" y="35"/>
                    </a:lnTo>
                    <a:lnTo>
                      <a:pt x="219" y="36"/>
                    </a:lnTo>
                    <a:lnTo>
                      <a:pt x="218" y="37"/>
                    </a:lnTo>
                    <a:lnTo>
                      <a:pt x="217" y="38"/>
                    </a:lnTo>
                    <a:lnTo>
                      <a:pt x="217" y="38"/>
                    </a:lnTo>
                    <a:lnTo>
                      <a:pt x="216" y="37"/>
                    </a:lnTo>
                    <a:lnTo>
                      <a:pt x="214" y="35"/>
                    </a:lnTo>
                    <a:lnTo>
                      <a:pt x="212" y="31"/>
                    </a:lnTo>
                    <a:lnTo>
                      <a:pt x="212" y="31"/>
                    </a:lnTo>
                    <a:lnTo>
                      <a:pt x="208" y="31"/>
                    </a:lnTo>
                    <a:lnTo>
                      <a:pt x="208" y="31"/>
                    </a:lnTo>
                    <a:lnTo>
                      <a:pt x="206" y="31"/>
                    </a:lnTo>
                    <a:lnTo>
                      <a:pt x="205" y="29"/>
                    </a:lnTo>
                    <a:lnTo>
                      <a:pt x="203" y="25"/>
                    </a:lnTo>
                    <a:lnTo>
                      <a:pt x="203" y="25"/>
                    </a:lnTo>
                    <a:lnTo>
                      <a:pt x="198" y="23"/>
                    </a:lnTo>
                    <a:lnTo>
                      <a:pt x="193" y="22"/>
                    </a:lnTo>
                    <a:lnTo>
                      <a:pt x="193" y="22"/>
                    </a:lnTo>
                    <a:lnTo>
                      <a:pt x="188" y="19"/>
                    </a:lnTo>
                    <a:lnTo>
                      <a:pt x="184" y="17"/>
                    </a:lnTo>
                    <a:lnTo>
                      <a:pt x="184" y="17"/>
                    </a:lnTo>
                    <a:lnTo>
                      <a:pt x="184" y="16"/>
                    </a:lnTo>
                    <a:lnTo>
                      <a:pt x="185" y="16"/>
                    </a:lnTo>
                    <a:lnTo>
                      <a:pt x="186" y="15"/>
                    </a:lnTo>
                    <a:lnTo>
                      <a:pt x="186" y="15"/>
                    </a:lnTo>
                    <a:lnTo>
                      <a:pt x="186" y="13"/>
                    </a:lnTo>
                    <a:lnTo>
                      <a:pt x="184" y="10"/>
                    </a:lnTo>
                    <a:lnTo>
                      <a:pt x="184" y="10"/>
                    </a:lnTo>
                    <a:lnTo>
                      <a:pt x="184" y="8"/>
                    </a:lnTo>
                    <a:lnTo>
                      <a:pt x="184" y="5"/>
                    </a:lnTo>
                    <a:lnTo>
                      <a:pt x="184" y="1"/>
                    </a:lnTo>
                    <a:lnTo>
                      <a:pt x="184" y="1"/>
                    </a:lnTo>
                    <a:lnTo>
                      <a:pt x="184" y="1"/>
                    </a:lnTo>
                    <a:lnTo>
                      <a:pt x="183" y="0"/>
                    </a:lnTo>
                    <a:lnTo>
                      <a:pt x="180" y="1"/>
                    </a:lnTo>
                    <a:lnTo>
                      <a:pt x="180" y="1"/>
                    </a:lnTo>
                    <a:lnTo>
                      <a:pt x="177" y="2"/>
                    </a:lnTo>
                    <a:lnTo>
                      <a:pt x="175" y="3"/>
                    </a:lnTo>
                    <a:lnTo>
                      <a:pt x="175" y="3"/>
                    </a:lnTo>
                    <a:lnTo>
                      <a:pt x="172" y="3"/>
                    </a:lnTo>
                    <a:lnTo>
                      <a:pt x="167" y="4"/>
                    </a:lnTo>
                    <a:lnTo>
                      <a:pt x="167" y="4"/>
                    </a:lnTo>
                    <a:lnTo>
                      <a:pt x="161" y="6"/>
                    </a:lnTo>
                    <a:lnTo>
                      <a:pt x="161" y="6"/>
                    </a:lnTo>
                    <a:lnTo>
                      <a:pt x="160" y="8"/>
                    </a:lnTo>
                    <a:lnTo>
                      <a:pt x="160" y="11"/>
                    </a:lnTo>
                    <a:lnTo>
                      <a:pt x="160" y="11"/>
                    </a:lnTo>
                    <a:lnTo>
                      <a:pt x="160" y="12"/>
                    </a:lnTo>
                    <a:lnTo>
                      <a:pt x="159" y="12"/>
                    </a:lnTo>
                    <a:lnTo>
                      <a:pt x="157" y="12"/>
                    </a:lnTo>
                    <a:lnTo>
                      <a:pt x="157" y="12"/>
                    </a:lnTo>
                    <a:lnTo>
                      <a:pt x="151" y="10"/>
                    </a:lnTo>
                    <a:lnTo>
                      <a:pt x="145" y="8"/>
                    </a:lnTo>
                    <a:lnTo>
                      <a:pt x="145" y="8"/>
                    </a:lnTo>
                    <a:lnTo>
                      <a:pt x="143" y="8"/>
                    </a:lnTo>
                    <a:lnTo>
                      <a:pt x="143" y="9"/>
                    </a:lnTo>
                    <a:lnTo>
                      <a:pt x="143" y="9"/>
                    </a:lnTo>
                    <a:lnTo>
                      <a:pt x="142" y="10"/>
                    </a:lnTo>
                    <a:lnTo>
                      <a:pt x="140" y="9"/>
                    </a:lnTo>
                    <a:lnTo>
                      <a:pt x="133" y="8"/>
                    </a:lnTo>
                    <a:lnTo>
                      <a:pt x="133" y="8"/>
                    </a:lnTo>
                    <a:lnTo>
                      <a:pt x="125" y="7"/>
                    </a:lnTo>
                    <a:lnTo>
                      <a:pt x="116" y="6"/>
                    </a:lnTo>
                    <a:lnTo>
                      <a:pt x="116" y="6"/>
                    </a:lnTo>
                    <a:lnTo>
                      <a:pt x="116" y="6"/>
                    </a:lnTo>
                    <a:lnTo>
                      <a:pt x="115" y="7"/>
                    </a:lnTo>
                    <a:lnTo>
                      <a:pt x="115" y="7"/>
                    </a:lnTo>
                    <a:lnTo>
                      <a:pt x="114" y="9"/>
                    </a:lnTo>
                    <a:lnTo>
                      <a:pt x="114" y="11"/>
                    </a:lnTo>
                    <a:lnTo>
                      <a:pt x="116" y="12"/>
                    </a:lnTo>
                    <a:lnTo>
                      <a:pt x="117" y="14"/>
                    </a:lnTo>
                    <a:lnTo>
                      <a:pt x="117" y="14"/>
                    </a:lnTo>
                    <a:lnTo>
                      <a:pt x="117" y="15"/>
                    </a:lnTo>
                    <a:lnTo>
                      <a:pt x="116" y="16"/>
                    </a:lnTo>
                    <a:lnTo>
                      <a:pt x="115" y="18"/>
                    </a:lnTo>
                    <a:lnTo>
                      <a:pt x="115" y="18"/>
                    </a:lnTo>
                    <a:lnTo>
                      <a:pt x="115" y="22"/>
                    </a:lnTo>
                    <a:lnTo>
                      <a:pt x="114" y="25"/>
                    </a:lnTo>
                    <a:lnTo>
                      <a:pt x="114" y="25"/>
                    </a:lnTo>
                    <a:lnTo>
                      <a:pt x="114" y="27"/>
                    </a:lnTo>
                    <a:lnTo>
                      <a:pt x="115" y="28"/>
                    </a:lnTo>
                    <a:lnTo>
                      <a:pt x="116" y="29"/>
                    </a:lnTo>
                    <a:lnTo>
                      <a:pt x="116" y="29"/>
                    </a:lnTo>
                    <a:lnTo>
                      <a:pt x="115" y="36"/>
                    </a:lnTo>
                    <a:lnTo>
                      <a:pt x="111" y="48"/>
                    </a:lnTo>
                    <a:lnTo>
                      <a:pt x="103" y="69"/>
                    </a:lnTo>
                    <a:lnTo>
                      <a:pt x="103" y="69"/>
                    </a:lnTo>
                    <a:lnTo>
                      <a:pt x="98" y="77"/>
                    </a:lnTo>
                    <a:lnTo>
                      <a:pt x="98" y="77"/>
                    </a:lnTo>
                    <a:lnTo>
                      <a:pt x="98" y="78"/>
                    </a:lnTo>
                    <a:lnTo>
                      <a:pt x="99" y="79"/>
                    </a:lnTo>
                    <a:lnTo>
                      <a:pt x="101" y="79"/>
                    </a:lnTo>
                    <a:lnTo>
                      <a:pt x="101" y="79"/>
                    </a:lnTo>
                    <a:lnTo>
                      <a:pt x="95" y="83"/>
                    </a:lnTo>
                    <a:lnTo>
                      <a:pt x="95" y="83"/>
                    </a:lnTo>
                    <a:lnTo>
                      <a:pt x="95" y="83"/>
                    </a:lnTo>
                    <a:lnTo>
                      <a:pt x="95" y="85"/>
                    </a:lnTo>
                    <a:lnTo>
                      <a:pt x="96" y="86"/>
                    </a:lnTo>
                    <a:lnTo>
                      <a:pt x="96" y="88"/>
                    </a:lnTo>
                    <a:lnTo>
                      <a:pt x="96" y="88"/>
                    </a:lnTo>
                    <a:lnTo>
                      <a:pt x="94" y="102"/>
                    </a:lnTo>
                    <a:lnTo>
                      <a:pt x="91" y="113"/>
                    </a:lnTo>
                    <a:lnTo>
                      <a:pt x="87" y="123"/>
                    </a:lnTo>
                    <a:lnTo>
                      <a:pt x="87" y="123"/>
                    </a:lnTo>
                    <a:lnTo>
                      <a:pt x="84" y="131"/>
                    </a:lnTo>
                    <a:lnTo>
                      <a:pt x="81" y="140"/>
                    </a:lnTo>
                    <a:lnTo>
                      <a:pt x="75" y="156"/>
                    </a:lnTo>
                    <a:lnTo>
                      <a:pt x="75" y="156"/>
                    </a:lnTo>
                    <a:lnTo>
                      <a:pt x="72" y="160"/>
                    </a:lnTo>
                    <a:lnTo>
                      <a:pt x="70" y="163"/>
                    </a:lnTo>
                    <a:lnTo>
                      <a:pt x="65" y="167"/>
                    </a:lnTo>
                    <a:lnTo>
                      <a:pt x="65" y="167"/>
                    </a:lnTo>
                    <a:lnTo>
                      <a:pt x="59" y="173"/>
                    </a:lnTo>
                    <a:lnTo>
                      <a:pt x="55" y="180"/>
                    </a:lnTo>
                    <a:lnTo>
                      <a:pt x="55" y="180"/>
                    </a:lnTo>
                    <a:lnTo>
                      <a:pt x="54" y="183"/>
                    </a:lnTo>
                    <a:lnTo>
                      <a:pt x="51" y="187"/>
                    </a:lnTo>
                    <a:lnTo>
                      <a:pt x="51" y="187"/>
                    </a:lnTo>
                    <a:lnTo>
                      <a:pt x="49" y="188"/>
                    </a:lnTo>
                    <a:lnTo>
                      <a:pt x="46" y="188"/>
                    </a:lnTo>
                    <a:lnTo>
                      <a:pt x="43" y="188"/>
                    </a:lnTo>
                    <a:lnTo>
                      <a:pt x="40" y="189"/>
                    </a:lnTo>
                    <a:lnTo>
                      <a:pt x="40" y="189"/>
                    </a:lnTo>
                    <a:lnTo>
                      <a:pt x="38" y="194"/>
                    </a:lnTo>
                    <a:lnTo>
                      <a:pt x="34" y="200"/>
                    </a:lnTo>
                    <a:lnTo>
                      <a:pt x="34" y="200"/>
                    </a:lnTo>
                    <a:lnTo>
                      <a:pt x="33" y="202"/>
                    </a:lnTo>
                    <a:lnTo>
                      <a:pt x="32" y="202"/>
                    </a:lnTo>
                    <a:lnTo>
                      <a:pt x="29" y="201"/>
                    </a:lnTo>
                    <a:lnTo>
                      <a:pt x="29" y="201"/>
                    </a:lnTo>
                    <a:lnTo>
                      <a:pt x="27" y="204"/>
                    </a:lnTo>
                    <a:lnTo>
                      <a:pt x="23" y="209"/>
                    </a:lnTo>
                    <a:lnTo>
                      <a:pt x="18" y="221"/>
                    </a:lnTo>
                    <a:lnTo>
                      <a:pt x="18" y="221"/>
                    </a:lnTo>
                    <a:lnTo>
                      <a:pt x="16" y="226"/>
                    </a:lnTo>
                    <a:lnTo>
                      <a:pt x="13" y="233"/>
                    </a:lnTo>
                    <a:lnTo>
                      <a:pt x="13" y="233"/>
                    </a:lnTo>
                    <a:lnTo>
                      <a:pt x="10" y="238"/>
                    </a:lnTo>
                    <a:lnTo>
                      <a:pt x="6" y="247"/>
                    </a:lnTo>
                    <a:lnTo>
                      <a:pt x="1" y="258"/>
                    </a:lnTo>
                    <a:lnTo>
                      <a:pt x="1" y="258"/>
                    </a:lnTo>
                    <a:lnTo>
                      <a:pt x="1" y="260"/>
                    </a:lnTo>
                    <a:lnTo>
                      <a:pt x="0" y="262"/>
                    </a:lnTo>
                    <a:lnTo>
                      <a:pt x="1" y="266"/>
                    </a:lnTo>
                    <a:lnTo>
                      <a:pt x="1" y="266"/>
                    </a:lnTo>
                    <a:lnTo>
                      <a:pt x="1" y="266"/>
                    </a:lnTo>
                    <a:lnTo>
                      <a:pt x="11" y="273"/>
                    </a:lnTo>
                    <a:lnTo>
                      <a:pt x="11" y="273"/>
                    </a:lnTo>
                    <a:lnTo>
                      <a:pt x="18" y="279"/>
                    </a:lnTo>
                    <a:lnTo>
                      <a:pt x="18" y="279"/>
                    </a:lnTo>
                    <a:lnTo>
                      <a:pt x="19" y="279"/>
                    </a:lnTo>
                    <a:lnTo>
                      <a:pt x="23" y="279"/>
                    </a:lnTo>
                    <a:lnTo>
                      <a:pt x="23" y="279"/>
                    </a:lnTo>
                    <a:lnTo>
                      <a:pt x="28" y="280"/>
                    </a:lnTo>
                    <a:lnTo>
                      <a:pt x="30" y="281"/>
                    </a:lnTo>
                    <a:lnTo>
                      <a:pt x="32" y="282"/>
                    </a:lnTo>
                    <a:lnTo>
                      <a:pt x="32" y="282"/>
                    </a:lnTo>
                    <a:lnTo>
                      <a:pt x="32" y="283"/>
                    </a:lnTo>
                    <a:lnTo>
                      <a:pt x="32" y="285"/>
                    </a:lnTo>
                    <a:lnTo>
                      <a:pt x="32" y="285"/>
                    </a:lnTo>
                    <a:lnTo>
                      <a:pt x="33" y="286"/>
                    </a:lnTo>
                    <a:lnTo>
                      <a:pt x="33" y="286"/>
                    </a:lnTo>
                    <a:lnTo>
                      <a:pt x="42" y="287"/>
                    </a:lnTo>
                    <a:lnTo>
                      <a:pt x="42" y="287"/>
                    </a:lnTo>
                    <a:lnTo>
                      <a:pt x="46" y="288"/>
                    </a:lnTo>
                    <a:lnTo>
                      <a:pt x="48" y="288"/>
                    </a:lnTo>
                    <a:lnTo>
                      <a:pt x="50" y="288"/>
                    </a:lnTo>
                    <a:lnTo>
                      <a:pt x="50" y="288"/>
                    </a:lnTo>
                    <a:lnTo>
                      <a:pt x="52" y="287"/>
                    </a:lnTo>
                    <a:lnTo>
                      <a:pt x="54" y="288"/>
                    </a:lnTo>
                    <a:lnTo>
                      <a:pt x="54" y="288"/>
                    </a:lnTo>
                    <a:lnTo>
                      <a:pt x="55" y="290"/>
                    </a:lnTo>
                    <a:lnTo>
                      <a:pt x="55" y="291"/>
                    </a:lnTo>
                    <a:lnTo>
                      <a:pt x="56" y="291"/>
                    </a:lnTo>
                    <a:lnTo>
                      <a:pt x="57" y="291"/>
                    </a:lnTo>
                    <a:lnTo>
                      <a:pt x="57" y="291"/>
                    </a:lnTo>
                    <a:lnTo>
                      <a:pt x="59" y="291"/>
                    </a:lnTo>
                    <a:lnTo>
                      <a:pt x="61" y="291"/>
                    </a:lnTo>
                    <a:lnTo>
                      <a:pt x="61" y="291"/>
                    </a:lnTo>
                    <a:lnTo>
                      <a:pt x="63" y="294"/>
                    </a:lnTo>
                    <a:lnTo>
                      <a:pt x="63" y="294"/>
                    </a:lnTo>
                    <a:lnTo>
                      <a:pt x="64" y="295"/>
                    </a:lnTo>
                    <a:lnTo>
                      <a:pt x="64" y="296"/>
                    </a:lnTo>
                    <a:lnTo>
                      <a:pt x="64" y="296"/>
                    </a:lnTo>
                    <a:lnTo>
                      <a:pt x="63" y="298"/>
                    </a:lnTo>
                    <a:lnTo>
                      <a:pt x="61" y="299"/>
                    </a:lnTo>
                    <a:lnTo>
                      <a:pt x="61" y="299"/>
                    </a:lnTo>
                    <a:lnTo>
                      <a:pt x="60" y="300"/>
                    </a:lnTo>
                    <a:lnTo>
                      <a:pt x="60" y="303"/>
                    </a:lnTo>
                    <a:lnTo>
                      <a:pt x="60" y="303"/>
                    </a:lnTo>
                    <a:lnTo>
                      <a:pt x="61" y="305"/>
                    </a:lnTo>
                    <a:lnTo>
                      <a:pt x="61" y="308"/>
                    </a:lnTo>
                    <a:lnTo>
                      <a:pt x="61" y="308"/>
                    </a:lnTo>
                    <a:lnTo>
                      <a:pt x="60" y="311"/>
                    </a:lnTo>
                    <a:lnTo>
                      <a:pt x="61" y="314"/>
                    </a:lnTo>
                    <a:lnTo>
                      <a:pt x="61" y="314"/>
                    </a:lnTo>
                    <a:lnTo>
                      <a:pt x="60" y="321"/>
                    </a:lnTo>
                    <a:lnTo>
                      <a:pt x="60" y="321"/>
                    </a:lnTo>
                    <a:lnTo>
                      <a:pt x="61" y="324"/>
                    </a:lnTo>
                    <a:lnTo>
                      <a:pt x="60" y="326"/>
                    </a:lnTo>
                    <a:lnTo>
                      <a:pt x="60" y="326"/>
                    </a:lnTo>
                    <a:lnTo>
                      <a:pt x="58" y="329"/>
                    </a:lnTo>
                    <a:lnTo>
                      <a:pt x="57" y="331"/>
                    </a:lnTo>
                    <a:lnTo>
                      <a:pt x="56" y="332"/>
                    </a:lnTo>
                    <a:lnTo>
                      <a:pt x="56" y="332"/>
                    </a:lnTo>
                    <a:lnTo>
                      <a:pt x="57" y="339"/>
                    </a:lnTo>
                    <a:lnTo>
                      <a:pt x="58" y="341"/>
                    </a:lnTo>
                    <a:lnTo>
                      <a:pt x="59" y="342"/>
                    </a:lnTo>
                    <a:lnTo>
                      <a:pt x="59" y="342"/>
                    </a:lnTo>
                    <a:lnTo>
                      <a:pt x="61" y="340"/>
                    </a:lnTo>
                    <a:lnTo>
                      <a:pt x="62" y="339"/>
                    </a:lnTo>
                    <a:lnTo>
                      <a:pt x="63" y="339"/>
                    </a:lnTo>
                    <a:lnTo>
                      <a:pt x="63" y="339"/>
                    </a:lnTo>
                    <a:lnTo>
                      <a:pt x="66" y="345"/>
                    </a:lnTo>
                    <a:lnTo>
                      <a:pt x="66" y="345"/>
                    </a:lnTo>
                    <a:lnTo>
                      <a:pt x="65" y="346"/>
                    </a:lnTo>
                    <a:lnTo>
                      <a:pt x="65" y="347"/>
                    </a:lnTo>
                    <a:lnTo>
                      <a:pt x="66" y="348"/>
                    </a:lnTo>
                    <a:lnTo>
                      <a:pt x="66" y="348"/>
                    </a:lnTo>
                    <a:lnTo>
                      <a:pt x="70" y="351"/>
                    </a:lnTo>
                    <a:lnTo>
                      <a:pt x="75" y="354"/>
                    </a:lnTo>
                    <a:lnTo>
                      <a:pt x="75" y="354"/>
                    </a:lnTo>
                    <a:lnTo>
                      <a:pt x="76" y="354"/>
                    </a:lnTo>
                    <a:lnTo>
                      <a:pt x="78" y="354"/>
                    </a:lnTo>
                    <a:lnTo>
                      <a:pt x="78" y="354"/>
                    </a:lnTo>
                    <a:lnTo>
                      <a:pt x="80" y="356"/>
                    </a:lnTo>
                    <a:lnTo>
                      <a:pt x="82" y="356"/>
                    </a:lnTo>
                    <a:lnTo>
                      <a:pt x="82" y="356"/>
                    </a:lnTo>
                    <a:lnTo>
                      <a:pt x="88" y="357"/>
                    </a:lnTo>
                    <a:lnTo>
                      <a:pt x="88" y="357"/>
                    </a:lnTo>
                    <a:lnTo>
                      <a:pt x="91" y="357"/>
                    </a:lnTo>
                    <a:lnTo>
                      <a:pt x="95" y="357"/>
                    </a:lnTo>
                    <a:lnTo>
                      <a:pt x="95" y="357"/>
                    </a:lnTo>
                    <a:lnTo>
                      <a:pt x="98" y="358"/>
                    </a:lnTo>
                    <a:lnTo>
                      <a:pt x="100" y="360"/>
                    </a:lnTo>
                    <a:lnTo>
                      <a:pt x="100" y="360"/>
                    </a:lnTo>
                    <a:lnTo>
                      <a:pt x="102" y="361"/>
                    </a:lnTo>
                    <a:lnTo>
                      <a:pt x="106" y="362"/>
                    </a:lnTo>
                    <a:lnTo>
                      <a:pt x="106" y="362"/>
                    </a:lnTo>
                    <a:lnTo>
                      <a:pt x="108" y="364"/>
                    </a:lnTo>
                    <a:lnTo>
                      <a:pt x="110" y="365"/>
                    </a:lnTo>
                    <a:lnTo>
                      <a:pt x="110" y="365"/>
                    </a:lnTo>
                    <a:lnTo>
                      <a:pt x="113" y="367"/>
                    </a:lnTo>
                    <a:lnTo>
                      <a:pt x="114" y="368"/>
                    </a:lnTo>
                    <a:lnTo>
                      <a:pt x="115" y="370"/>
                    </a:lnTo>
                    <a:lnTo>
                      <a:pt x="115" y="370"/>
                    </a:lnTo>
                    <a:lnTo>
                      <a:pt x="117" y="374"/>
                    </a:lnTo>
                    <a:lnTo>
                      <a:pt x="119" y="377"/>
                    </a:lnTo>
                    <a:lnTo>
                      <a:pt x="119" y="377"/>
                    </a:lnTo>
                    <a:lnTo>
                      <a:pt x="120" y="379"/>
                    </a:lnTo>
                    <a:lnTo>
                      <a:pt x="123" y="381"/>
                    </a:lnTo>
                    <a:lnTo>
                      <a:pt x="123" y="381"/>
                    </a:lnTo>
                    <a:lnTo>
                      <a:pt x="125" y="384"/>
                    </a:lnTo>
                    <a:lnTo>
                      <a:pt x="125" y="388"/>
                    </a:lnTo>
                    <a:lnTo>
                      <a:pt x="125" y="388"/>
                    </a:lnTo>
                    <a:lnTo>
                      <a:pt x="125" y="392"/>
                    </a:lnTo>
                    <a:lnTo>
                      <a:pt x="124" y="393"/>
                    </a:lnTo>
                    <a:lnTo>
                      <a:pt x="122" y="394"/>
                    </a:lnTo>
                    <a:lnTo>
                      <a:pt x="122" y="394"/>
                    </a:lnTo>
                    <a:lnTo>
                      <a:pt x="120" y="396"/>
                    </a:lnTo>
                    <a:lnTo>
                      <a:pt x="118" y="398"/>
                    </a:lnTo>
                    <a:lnTo>
                      <a:pt x="118" y="398"/>
                    </a:lnTo>
                    <a:lnTo>
                      <a:pt x="117" y="403"/>
                    </a:lnTo>
                    <a:lnTo>
                      <a:pt x="116" y="406"/>
                    </a:lnTo>
                    <a:lnTo>
                      <a:pt x="116" y="406"/>
                    </a:lnTo>
                    <a:lnTo>
                      <a:pt x="114" y="409"/>
                    </a:lnTo>
                    <a:lnTo>
                      <a:pt x="114" y="411"/>
                    </a:lnTo>
                    <a:lnTo>
                      <a:pt x="114" y="411"/>
                    </a:lnTo>
                    <a:lnTo>
                      <a:pt x="107" y="415"/>
                    </a:lnTo>
                    <a:lnTo>
                      <a:pt x="107" y="415"/>
                    </a:lnTo>
                    <a:lnTo>
                      <a:pt x="100" y="418"/>
                    </a:lnTo>
                    <a:lnTo>
                      <a:pt x="95" y="421"/>
                    </a:lnTo>
                    <a:lnTo>
                      <a:pt x="95" y="421"/>
                    </a:lnTo>
                    <a:lnTo>
                      <a:pt x="91" y="423"/>
                    </a:lnTo>
                    <a:lnTo>
                      <a:pt x="88" y="426"/>
                    </a:lnTo>
                    <a:lnTo>
                      <a:pt x="88" y="426"/>
                    </a:lnTo>
                    <a:lnTo>
                      <a:pt x="87" y="428"/>
                    </a:lnTo>
                    <a:lnTo>
                      <a:pt x="86" y="429"/>
                    </a:lnTo>
                    <a:lnTo>
                      <a:pt x="85" y="429"/>
                    </a:lnTo>
                    <a:lnTo>
                      <a:pt x="85" y="429"/>
                    </a:lnTo>
                    <a:lnTo>
                      <a:pt x="83" y="428"/>
                    </a:lnTo>
                    <a:lnTo>
                      <a:pt x="80" y="427"/>
                    </a:lnTo>
                    <a:lnTo>
                      <a:pt x="80" y="427"/>
                    </a:lnTo>
                    <a:lnTo>
                      <a:pt x="79" y="427"/>
                    </a:lnTo>
                    <a:lnTo>
                      <a:pt x="77" y="427"/>
                    </a:lnTo>
                    <a:lnTo>
                      <a:pt x="75" y="428"/>
                    </a:lnTo>
                    <a:lnTo>
                      <a:pt x="75" y="428"/>
                    </a:lnTo>
                    <a:lnTo>
                      <a:pt x="71" y="427"/>
                    </a:lnTo>
                    <a:lnTo>
                      <a:pt x="67" y="425"/>
                    </a:lnTo>
                    <a:lnTo>
                      <a:pt x="67" y="425"/>
                    </a:lnTo>
                    <a:lnTo>
                      <a:pt x="64" y="424"/>
                    </a:lnTo>
                    <a:lnTo>
                      <a:pt x="62" y="423"/>
                    </a:lnTo>
                    <a:lnTo>
                      <a:pt x="62" y="423"/>
                    </a:lnTo>
                    <a:lnTo>
                      <a:pt x="59" y="424"/>
                    </a:lnTo>
                    <a:lnTo>
                      <a:pt x="57" y="424"/>
                    </a:lnTo>
                    <a:lnTo>
                      <a:pt x="56" y="425"/>
                    </a:lnTo>
                    <a:lnTo>
                      <a:pt x="56" y="425"/>
                    </a:lnTo>
                    <a:lnTo>
                      <a:pt x="54" y="432"/>
                    </a:lnTo>
                    <a:lnTo>
                      <a:pt x="54" y="432"/>
                    </a:lnTo>
                    <a:lnTo>
                      <a:pt x="52" y="434"/>
                    </a:lnTo>
                    <a:lnTo>
                      <a:pt x="51" y="435"/>
                    </a:lnTo>
                    <a:lnTo>
                      <a:pt x="51" y="435"/>
                    </a:lnTo>
                    <a:lnTo>
                      <a:pt x="50" y="438"/>
                    </a:lnTo>
                    <a:lnTo>
                      <a:pt x="50" y="442"/>
                    </a:lnTo>
                    <a:lnTo>
                      <a:pt x="50" y="442"/>
                    </a:lnTo>
                    <a:lnTo>
                      <a:pt x="50" y="444"/>
                    </a:lnTo>
                    <a:lnTo>
                      <a:pt x="51" y="445"/>
                    </a:lnTo>
                    <a:lnTo>
                      <a:pt x="51" y="446"/>
                    </a:lnTo>
                    <a:lnTo>
                      <a:pt x="52" y="447"/>
                    </a:lnTo>
                    <a:lnTo>
                      <a:pt x="52" y="447"/>
                    </a:lnTo>
                    <a:lnTo>
                      <a:pt x="52" y="456"/>
                    </a:lnTo>
                    <a:lnTo>
                      <a:pt x="52" y="463"/>
                    </a:lnTo>
                    <a:lnTo>
                      <a:pt x="52" y="463"/>
                    </a:lnTo>
                    <a:lnTo>
                      <a:pt x="52" y="465"/>
                    </a:lnTo>
                    <a:lnTo>
                      <a:pt x="51" y="466"/>
                    </a:lnTo>
                    <a:lnTo>
                      <a:pt x="51" y="466"/>
                    </a:lnTo>
                    <a:lnTo>
                      <a:pt x="49" y="467"/>
                    </a:lnTo>
                    <a:lnTo>
                      <a:pt x="49" y="468"/>
                    </a:lnTo>
                    <a:lnTo>
                      <a:pt x="47" y="471"/>
                    </a:lnTo>
                    <a:lnTo>
                      <a:pt x="47" y="471"/>
                    </a:lnTo>
                    <a:lnTo>
                      <a:pt x="46" y="476"/>
                    </a:lnTo>
                    <a:lnTo>
                      <a:pt x="45" y="479"/>
                    </a:lnTo>
                    <a:lnTo>
                      <a:pt x="46" y="480"/>
                    </a:lnTo>
                    <a:lnTo>
                      <a:pt x="46" y="480"/>
                    </a:lnTo>
                    <a:lnTo>
                      <a:pt x="48" y="482"/>
                    </a:lnTo>
                    <a:lnTo>
                      <a:pt x="50" y="482"/>
                    </a:lnTo>
                    <a:lnTo>
                      <a:pt x="50" y="482"/>
                    </a:lnTo>
                    <a:lnTo>
                      <a:pt x="51" y="483"/>
                    </a:lnTo>
                    <a:lnTo>
                      <a:pt x="51" y="485"/>
                    </a:lnTo>
                    <a:lnTo>
                      <a:pt x="51" y="485"/>
                    </a:lnTo>
                    <a:lnTo>
                      <a:pt x="51" y="488"/>
                    </a:lnTo>
                    <a:lnTo>
                      <a:pt x="52" y="490"/>
                    </a:lnTo>
                    <a:lnTo>
                      <a:pt x="51" y="492"/>
                    </a:lnTo>
                    <a:lnTo>
                      <a:pt x="51" y="492"/>
                    </a:lnTo>
                    <a:lnTo>
                      <a:pt x="48" y="495"/>
                    </a:lnTo>
                    <a:lnTo>
                      <a:pt x="47" y="497"/>
                    </a:lnTo>
                    <a:lnTo>
                      <a:pt x="46" y="498"/>
                    </a:lnTo>
                    <a:lnTo>
                      <a:pt x="46" y="498"/>
                    </a:lnTo>
                    <a:lnTo>
                      <a:pt x="43" y="498"/>
                    </a:lnTo>
                    <a:lnTo>
                      <a:pt x="40" y="499"/>
                    </a:lnTo>
                    <a:lnTo>
                      <a:pt x="39" y="500"/>
                    </a:lnTo>
                    <a:lnTo>
                      <a:pt x="39" y="500"/>
                    </a:lnTo>
                    <a:lnTo>
                      <a:pt x="39" y="501"/>
                    </a:lnTo>
                    <a:lnTo>
                      <a:pt x="39" y="502"/>
                    </a:lnTo>
                    <a:lnTo>
                      <a:pt x="39" y="504"/>
                    </a:lnTo>
                    <a:lnTo>
                      <a:pt x="39" y="504"/>
                    </a:lnTo>
                    <a:lnTo>
                      <a:pt x="38" y="505"/>
                    </a:lnTo>
                    <a:lnTo>
                      <a:pt x="37" y="506"/>
                    </a:lnTo>
                    <a:lnTo>
                      <a:pt x="37" y="506"/>
                    </a:lnTo>
                    <a:lnTo>
                      <a:pt x="37" y="511"/>
                    </a:lnTo>
                    <a:lnTo>
                      <a:pt x="37" y="514"/>
                    </a:lnTo>
                    <a:lnTo>
                      <a:pt x="37" y="514"/>
                    </a:lnTo>
                    <a:lnTo>
                      <a:pt x="38" y="516"/>
                    </a:lnTo>
                    <a:lnTo>
                      <a:pt x="38" y="516"/>
                    </a:lnTo>
                    <a:lnTo>
                      <a:pt x="37" y="517"/>
                    </a:lnTo>
                    <a:lnTo>
                      <a:pt x="37" y="517"/>
                    </a:lnTo>
                    <a:lnTo>
                      <a:pt x="36" y="518"/>
                    </a:lnTo>
                    <a:lnTo>
                      <a:pt x="34" y="520"/>
                    </a:lnTo>
                    <a:lnTo>
                      <a:pt x="34" y="520"/>
                    </a:lnTo>
                    <a:lnTo>
                      <a:pt x="34" y="522"/>
                    </a:lnTo>
                    <a:lnTo>
                      <a:pt x="34" y="524"/>
                    </a:lnTo>
                    <a:lnTo>
                      <a:pt x="34" y="524"/>
                    </a:lnTo>
                    <a:lnTo>
                      <a:pt x="33" y="526"/>
                    </a:lnTo>
                    <a:lnTo>
                      <a:pt x="33" y="527"/>
                    </a:lnTo>
                    <a:lnTo>
                      <a:pt x="33" y="527"/>
                    </a:lnTo>
                    <a:lnTo>
                      <a:pt x="34" y="530"/>
                    </a:lnTo>
                    <a:lnTo>
                      <a:pt x="34" y="531"/>
                    </a:lnTo>
                    <a:lnTo>
                      <a:pt x="35" y="532"/>
                    </a:lnTo>
                    <a:lnTo>
                      <a:pt x="35" y="532"/>
                    </a:lnTo>
                    <a:lnTo>
                      <a:pt x="34" y="534"/>
                    </a:lnTo>
                    <a:lnTo>
                      <a:pt x="34" y="537"/>
                    </a:lnTo>
                    <a:lnTo>
                      <a:pt x="34" y="537"/>
                    </a:lnTo>
                    <a:lnTo>
                      <a:pt x="34" y="540"/>
                    </a:lnTo>
                    <a:lnTo>
                      <a:pt x="33" y="542"/>
                    </a:lnTo>
                    <a:lnTo>
                      <a:pt x="33" y="542"/>
                    </a:lnTo>
                    <a:lnTo>
                      <a:pt x="30" y="546"/>
                    </a:lnTo>
                    <a:lnTo>
                      <a:pt x="28" y="551"/>
                    </a:lnTo>
                    <a:lnTo>
                      <a:pt x="28" y="551"/>
                    </a:lnTo>
                    <a:lnTo>
                      <a:pt x="28" y="554"/>
                    </a:lnTo>
                    <a:lnTo>
                      <a:pt x="29" y="557"/>
                    </a:lnTo>
                    <a:lnTo>
                      <a:pt x="29" y="557"/>
                    </a:lnTo>
                    <a:lnTo>
                      <a:pt x="30" y="560"/>
                    </a:lnTo>
                    <a:lnTo>
                      <a:pt x="30" y="561"/>
                    </a:lnTo>
                    <a:lnTo>
                      <a:pt x="30" y="561"/>
                    </a:lnTo>
                    <a:lnTo>
                      <a:pt x="29" y="562"/>
                    </a:lnTo>
                    <a:lnTo>
                      <a:pt x="29" y="563"/>
                    </a:lnTo>
                    <a:lnTo>
                      <a:pt x="30" y="565"/>
                    </a:lnTo>
                    <a:lnTo>
                      <a:pt x="30" y="565"/>
                    </a:lnTo>
                    <a:lnTo>
                      <a:pt x="32" y="568"/>
                    </a:lnTo>
                    <a:lnTo>
                      <a:pt x="34" y="571"/>
                    </a:lnTo>
                    <a:lnTo>
                      <a:pt x="34" y="571"/>
                    </a:lnTo>
                    <a:lnTo>
                      <a:pt x="37" y="572"/>
                    </a:lnTo>
                    <a:lnTo>
                      <a:pt x="39" y="574"/>
                    </a:lnTo>
                    <a:lnTo>
                      <a:pt x="39" y="574"/>
                    </a:lnTo>
                    <a:lnTo>
                      <a:pt x="42" y="578"/>
                    </a:lnTo>
                    <a:lnTo>
                      <a:pt x="42" y="578"/>
                    </a:lnTo>
                    <a:lnTo>
                      <a:pt x="45" y="582"/>
                    </a:lnTo>
                    <a:lnTo>
                      <a:pt x="48" y="584"/>
                    </a:lnTo>
                    <a:lnTo>
                      <a:pt x="50" y="585"/>
                    </a:lnTo>
                    <a:lnTo>
                      <a:pt x="50" y="585"/>
                    </a:lnTo>
                    <a:lnTo>
                      <a:pt x="54" y="583"/>
                    </a:lnTo>
                    <a:lnTo>
                      <a:pt x="58" y="581"/>
                    </a:lnTo>
                    <a:lnTo>
                      <a:pt x="58" y="581"/>
                    </a:lnTo>
                    <a:lnTo>
                      <a:pt x="59" y="581"/>
                    </a:lnTo>
                    <a:lnTo>
                      <a:pt x="60" y="583"/>
                    </a:lnTo>
                    <a:lnTo>
                      <a:pt x="60" y="583"/>
                    </a:lnTo>
                    <a:lnTo>
                      <a:pt x="62" y="587"/>
                    </a:lnTo>
                    <a:lnTo>
                      <a:pt x="64" y="590"/>
                    </a:lnTo>
                    <a:lnTo>
                      <a:pt x="64" y="590"/>
                    </a:lnTo>
                    <a:lnTo>
                      <a:pt x="67" y="594"/>
                    </a:lnTo>
                    <a:lnTo>
                      <a:pt x="69" y="597"/>
                    </a:lnTo>
                    <a:lnTo>
                      <a:pt x="69" y="597"/>
                    </a:lnTo>
                    <a:lnTo>
                      <a:pt x="77" y="594"/>
                    </a:lnTo>
                    <a:lnTo>
                      <a:pt x="77" y="594"/>
                    </a:lnTo>
                    <a:lnTo>
                      <a:pt x="82" y="590"/>
                    </a:lnTo>
                    <a:lnTo>
                      <a:pt x="83" y="590"/>
                    </a:lnTo>
                    <a:lnTo>
                      <a:pt x="85" y="590"/>
                    </a:lnTo>
                    <a:lnTo>
                      <a:pt x="85" y="590"/>
                    </a:lnTo>
                    <a:lnTo>
                      <a:pt x="87" y="595"/>
                    </a:lnTo>
                    <a:lnTo>
                      <a:pt x="89" y="597"/>
                    </a:lnTo>
                    <a:lnTo>
                      <a:pt x="89" y="597"/>
                    </a:lnTo>
                    <a:lnTo>
                      <a:pt x="91" y="599"/>
                    </a:lnTo>
                    <a:lnTo>
                      <a:pt x="92" y="601"/>
                    </a:lnTo>
                    <a:lnTo>
                      <a:pt x="92" y="601"/>
                    </a:lnTo>
                    <a:lnTo>
                      <a:pt x="93" y="603"/>
                    </a:lnTo>
                    <a:lnTo>
                      <a:pt x="93" y="604"/>
                    </a:lnTo>
                    <a:lnTo>
                      <a:pt x="94" y="604"/>
                    </a:lnTo>
                    <a:lnTo>
                      <a:pt x="94" y="604"/>
                    </a:lnTo>
                    <a:lnTo>
                      <a:pt x="96" y="601"/>
                    </a:lnTo>
                    <a:lnTo>
                      <a:pt x="98" y="599"/>
                    </a:lnTo>
                    <a:lnTo>
                      <a:pt x="98" y="599"/>
                    </a:lnTo>
                    <a:lnTo>
                      <a:pt x="101" y="599"/>
                    </a:lnTo>
                    <a:lnTo>
                      <a:pt x="104" y="599"/>
                    </a:lnTo>
                    <a:lnTo>
                      <a:pt x="104" y="599"/>
                    </a:lnTo>
                    <a:lnTo>
                      <a:pt x="106" y="598"/>
                    </a:lnTo>
                    <a:lnTo>
                      <a:pt x="108" y="596"/>
                    </a:lnTo>
                    <a:lnTo>
                      <a:pt x="108" y="596"/>
                    </a:lnTo>
                    <a:lnTo>
                      <a:pt x="110" y="595"/>
                    </a:lnTo>
                    <a:lnTo>
                      <a:pt x="112" y="595"/>
                    </a:lnTo>
                    <a:lnTo>
                      <a:pt x="112" y="595"/>
                    </a:lnTo>
                    <a:lnTo>
                      <a:pt x="114" y="597"/>
                    </a:lnTo>
                    <a:lnTo>
                      <a:pt x="116" y="598"/>
                    </a:lnTo>
                    <a:lnTo>
                      <a:pt x="116" y="598"/>
                    </a:lnTo>
                    <a:lnTo>
                      <a:pt x="117" y="599"/>
                    </a:lnTo>
                    <a:lnTo>
                      <a:pt x="118" y="600"/>
                    </a:lnTo>
                    <a:lnTo>
                      <a:pt x="118" y="600"/>
                    </a:lnTo>
                    <a:lnTo>
                      <a:pt x="119" y="600"/>
                    </a:lnTo>
                    <a:lnTo>
                      <a:pt x="122" y="600"/>
                    </a:lnTo>
                    <a:lnTo>
                      <a:pt x="122" y="600"/>
                    </a:lnTo>
                    <a:lnTo>
                      <a:pt x="122" y="600"/>
                    </a:lnTo>
                    <a:lnTo>
                      <a:pt x="123" y="601"/>
                    </a:lnTo>
                    <a:lnTo>
                      <a:pt x="123" y="601"/>
                    </a:lnTo>
                    <a:lnTo>
                      <a:pt x="124" y="601"/>
                    </a:lnTo>
                    <a:lnTo>
                      <a:pt x="124" y="601"/>
                    </a:lnTo>
                    <a:lnTo>
                      <a:pt x="127" y="600"/>
                    </a:lnTo>
                    <a:lnTo>
                      <a:pt x="129" y="599"/>
                    </a:lnTo>
                    <a:lnTo>
                      <a:pt x="129" y="599"/>
                    </a:lnTo>
                    <a:lnTo>
                      <a:pt x="132" y="599"/>
                    </a:lnTo>
                    <a:lnTo>
                      <a:pt x="135" y="598"/>
                    </a:lnTo>
                    <a:lnTo>
                      <a:pt x="135" y="598"/>
                    </a:lnTo>
                    <a:lnTo>
                      <a:pt x="136" y="597"/>
                    </a:lnTo>
                    <a:lnTo>
                      <a:pt x="136" y="595"/>
                    </a:lnTo>
                    <a:lnTo>
                      <a:pt x="136" y="595"/>
                    </a:lnTo>
                    <a:lnTo>
                      <a:pt x="136" y="594"/>
                    </a:lnTo>
                    <a:lnTo>
                      <a:pt x="137" y="593"/>
                    </a:lnTo>
                    <a:lnTo>
                      <a:pt x="137" y="593"/>
                    </a:lnTo>
                    <a:lnTo>
                      <a:pt x="140" y="594"/>
                    </a:lnTo>
                    <a:lnTo>
                      <a:pt x="142" y="596"/>
                    </a:lnTo>
                    <a:lnTo>
                      <a:pt x="142" y="596"/>
                    </a:lnTo>
                    <a:lnTo>
                      <a:pt x="144" y="598"/>
                    </a:lnTo>
                    <a:lnTo>
                      <a:pt x="146" y="600"/>
                    </a:lnTo>
                    <a:lnTo>
                      <a:pt x="146" y="600"/>
                    </a:lnTo>
                    <a:lnTo>
                      <a:pt x="147" y="603"/>
                    </a:lnTo>
                    <a:lnTo>
                      <a:pt x="148" y="606"/>
                    </a:lnTo>
                    <a:lnTo>
                      <a:pt x="148" y="606"/>
                    </a:lnTo>
                    <a:lnTo>
                      <a:pt x="149" y="609"/>
                    </a:lnTo>
                    <a:lnTo>
                      <a:pt x="151" y="610"/>
                    </a:lnTo>
                    <a:lnTo>
                      <a:pt x="151" y="610"/>
                    </a:lnTo>
                    <a:lnTo>
                      <a:pt x="150" y="611"/>
                    </a:lnTo>
                    <a:lnTo>
                      <a:pt x="151" y="613"/>
                    </a:lnTo>
                    <a:lnTo>
                      <a:pt x="151" y="613"/>
                    </a:lnTo>
                    <a:lnTo>
                      <a:pt x="152" y="615"/>
                    </a:lnTo>
                    <a:lnTo>
                      <a:pt x="152" y="616"/>
                    </a:lnTo>
                    <a:lnTo>
                      <a:pt x="152" y="618"/>
                    </a:lnTo>
                    <a:lnTo>
                      <a:pt x="153" y="620"/>
                    </a:lnTo>
                    <a:lnTo>
                      <a:pt x="153" y="620"/>
                    </a:lnTo>
                    <a:lnTo>
                      <a:pt x="155" y="624"/>
                    </a:lnTo>
                    <a:lnTo>
                      <a:pt x="158" y="625"/>
                    </a:lnTo>
                    <a:lnTo>
                      <a:pt x="158" y="625"/>
                    </a:lnTo>
                    <a:lnTo>
                      <a:pt x="161" y="624"/>
                    </a:lnTo>
                    <a:lnTo>
                      <a:pt x="166" y="621"/>
                    </a:lnTo>
                    <a:lnTo>
                      <a:pt x="166" y="621"/>
                    </a:lnTo>
                    <a:lnTo>
                      <a:pt x="173" y="620"/>
                    </a:lnTo>
                    <a:lnTo>
                      <a:pt x="176" y="619"/>
                    </a:lnTo>
                    <a:lnTo>
                      <a:pt x="176" y="619"/>
                    </a:lnTo>
                    <a:lnTo>
                      <a:pt x="179" y="616"/>
                    </a:lnTo>
                    <a:lnTo>
                      <a:pt x="179" y="615"/>
                    </a:lnTo>
                    <a:lnTo>
                      <a:pt x="180" y="616"/>
                    </a:lnTo>
                    <a:lnTo>
                      <a:pt x="180" y="616"/>
                    </a:lnTo>
                    <a:lnTo>
                      <a:pt x="182" y="618"/>
                    </a:lnTo>
                    <a:lnTo>
                      <a:pt x="184" y="620"/>
                    </a:lnTo>
                    <a:lnTo>
                      <a:pt x="184" y="620"/>
                    </a:lnTo>
                    <a:lnTo>
                      <a:pt x="185" y="621"/>
                    </a:lnTo>
                    <a:lnTo>
                      <a:pt x="185" y="622"/>
                    </a:lnTo>
                    <a:lnTo>
                      <a:pt x="185" y="624"/>
                    </a:lnTo>
                    <a:lnTo>
                      <a:pt x="186" y="625"/>
                    </a:lnTo>
                    <a:lnTo>
                      <a:pt x="186" y="625"/>
                    </a:lnTo>
                    <a:lnTo>
                      <a:pt x="190" y="626"/>
                    </a:lnTo>
                    <a:lnTo>
                      <a:pt x="192" y="626"/>
                    </a:lnTo>
                    <a:lnTo>
                      <a:pt x="193" y="627"/>
                    </a:lnTo>
                    <a:lnTo>
                      <a:pt x="193" y="627"/>
                    </a:lnTo>
                    <a:lnTo>
                      <a:pt x="195" y="631"/>
                    </a:lnTo>
                    <a:lnTo>
                      <a:pt x="197" y="633"/>
                    </a:lnTo>
                    <a:lnTo>
                      <a:pt x="199" y="634"/>
                    </a:lnTo>
                    <a:lnTo>
                      <a:pt x="199" y="634"/>
                    </a:lnTo>
                    <a:lnTo>
                      <a:pt x="205" y="635"/>
                    </a:lnTo>
                    <a:lnTo>
                      <a:pt x="207" y="635"/>
                    </a:lnTo>
                    <a:lnTo>
                      <a:pt x="209" y="634"/>
                    </a:lnTo>
                    <a:lnTo>
                      <a:pt x="209" y="634"/>
                    </a:lnTo>
                    <a:lnTo>
                      <a:pt x="212" y="630"/>
                    </a:lnTo>
                    <a:lnTo>
                      <a:pt x="215" y="627"/>
                    </a:lnTo>
                    <a:lnTo>
                      <a:pt x="215" y="627"/>
                    </a:lnTo>
                    <a:lnTo>
                      <a:pt x="218" y="625"/>
                    </a:lnTo>
                    <a:lnTo>
                      <a:pt x="220" y="624"/>
                    </a:lnTo>
                    <a:lnTo>
                      <a:pt x="220" y="624"/>
                    </a:lnTo>
                    <a:lnTo>
                      <a:pt x="221" y="625"/>
                    </a:lnTo>
                    <a:lnTo>
                      <a:pt x="222" y="626"/>
                    </a:lnTo>
                    <a:lnTo>
                      <a:pt x="223" y="626"/>
                    </a:lnTo>
                    <a:lnTo>
                      <a:pt x="223" y="626"/>
                    </a:lnTo>
                    <a:lnTo>
                      <a:pt x="225" y="626"/>
                    </a:lnTo>
                    <a:lnTo>
                      <a:pt x="226" y="626"/>
                    </a:lnTo>
                    <a:lnTo>
                      <a:pt x="226" y="626"/>
                    </a:lnTo>
                    <a:lnTo>
                      <a:pt x="233" y="628"/>
                    </a:lnTo>
                    <a:lnTo>
                      <a:pt x="233" y="628"/>
                    </a:lnTo>
                    <a:lnTo>
                      <a:pt x="238" y="629"/>
                    </a:lnTo>
                    <a:lnTo>
                      <a:pt x="243" y="630"/>
                    </a:lnTo>
                    <a:lnTo>
                      <a:pt x="243" y="630"/>
                    </a:lnTo>
                    <a:lnTo>
                      <a:pt x="245" y="629"/>
                    </a:lnTo>
                    <a:lnTo>
                      <a:pt x="246" y="628"/>
                    </a:lnTo>
                    <a:lnTo>
                      <a:pt x="249" y="625"/>
                    </a:lnTo>
                    <a:lnTo>
                      <a:pt x="249" y="625"/>
                    </a:lnTo>
                    <a:lnTo>
                      <a:pt x="251" y="621"/>
                    </a:lnTo>
                    <a:lnTo>
                      <a:pt x="253" y="618"/>
                    </a:lnTo>
                    <a:lnTo>
                      <a:pt x="253" y="618"/>
                    </a:lnTo>
                    <a:lnTo>
                      <a:pt x="255" y="617"/>
                    </a:lnTo>
                    <a:lnTo>
                      <a:pt x="256" y="615"/>
                    </a:lnTo>
                    <a:lnTo>
                      <a:pt x="256" y="615"/>
                    </a:lnTo>
                    <a:lnTo>
                      <a:pt x="258" y="613"/>
                    </a:lnTo>
                    <a:lnTo>
                      <a:pt x="260" y="610"/>
                    </a:lnTo>
                    <a:lnTo>
                      <a:pt x="260" y="610"/>
                    </a:lnTo>
                    <a:lnTo>
                      <a:pt x="261" y="607"/>
                    </a:lnTo>
                    <a:lnTo>
                      <a:pt x="263" y="605"/>
                    </a:lnTo>
                    <a:lnTo>
                      <a:pt x="263" y="605"/>
                    </a:lnTo>
                    <a:lnTo>
                      <a:pt x="265" y="603"/>
                    </a:lnTo>
                    <a:lnTo>
                      <a:pt x="265" y="602"/>
                    </a:lnTo>
                    <a:lnTo>
                      <a:pt x="265" y="602"/>
                    </a:lnTo>
                    <a:lnTo>
                      <a:pt x="265" y="602"/>
                    </a:lnTo>
                    <a:lnTo>
                      <a:pt x="262" y="598"/>
                    </a:lnTo>
                    <a:lnTo>
                      <a:pt x="262" y="598"/>
                    </a:lnTo>
                    <a:lnTo>
                      <a:pt x="258" y="595"/>
                    </a:lnTo>
                    <a:lnTo>
                      <a:pt x="256" y="593"/>
                    </a:lnTo>
                    <a:lnTo>
                      <a:pt x="255" y="590"/>
                    </a:lnTo>
                    <a:lnTo>
                      <a:pt x="255" y="590"/>
                    </a:lnTo>
                    <a:lnTo>
                      <a:pt x="255" y="583"/>
                    </a:lnTo>
                    <a:lnTo>
                      <a:pt x="257" y="575"/>
                    </a:lnTo>
                    <a:lnTo>
                      <a:pt x="257" y="575"/>
                    </a:lnTo>
                    <a:lnTo>
                      <a:pt x="258" y="574"/>
                    </a:lnTo>
                    <a:lnTo>
                      <a:pt x="258" y="573"/>
                    </a:lnTo>
                    <a:lnTo>
                      <a:pt x="258" y="572"/>
                    </a:lnTo>
                    <a:lnTo>
                      <a:pt x="258" y="572"/>
                    </a:lnTo>
                    <a:lnTo>
                      <a:pt x="256" y="570"/>
                    </a:lnTo>
                    <a:lnTo>
                      <a:pt x="255" y="568"/>
                    </a:lnTo>
                    <a:lnTo>
                      <a:pt x="255" y="568"/>
                    </a:lnTo>
                    <a:lnTo>
                      <a:pt x="257" y="566"/>
                    </a:lnTo>
                    <a:lnTo>
                      <a:pt x="257" y="565"/>
                    </a:lnTo>
                    <a:lnTo>
                      <a:pt x="257" y="563"/>
                    </a:lnTo>
                    <a:lnTo>
                      <a:pt x="257" y="563"/>
                    </a:lnTo>
                    <a:lnTo>
                      <a:pt x="256" y="558"/>
                    </a:lnTo>
                    <a:lnTo>
                      <a:pt x="255" y="556"/>
                    </a:lnTo>
                    <a:lnTo>
                      <a:pt x="256" y="554"/>
                    </a:lnTo>
                    <a:lnTo>
                      <a:pt x="256" y="554"/>
                    </a:lnTo>
                    <a:lnTo>
                      <a:pt x="258" y="548"/>
                    </a:lnTo>
                    <a:lnTo>
                      <a:pt x="260" y="542"/>
                    </a:lnTo>
                    <a:lnTo>
                      <a:pt x="260" y="542"/>
                    </a:lnTo>
                    <a:lnTo>
                      <a:pt x="259" y="538"/>
                    </a:lnTo>
                    <a:lnTo>
                      <a:pt x="259" y="538"/>
                    </a:lnTo>
                    <a:lnTo>
                      <a:pt x="258" y="536"/>
                    </a:lnTo>
                    <a:lnTo>
                      <a:pt x="258" y="532"/>
                    </a:lnTo>
                    <a:lnTo>
                      <a:pt x="258" y="532"/>
                    </a:lnTo>
                    <a:lnTo>
                      <a:pt x="259" y="529"/>
                    </a:lnTo>
                    <a:lnTo>
                      <a:pt x="259" y="526"/>
                    </a:lnTo>
                    <a:lnTo>
                      <a:pt x="259" y="524"/>
                    </a:lnTo>
                    <a:lnTo>
                      <a:pt x="259" y="524"/>
                    </a:lnTo>
                    <a:lnTo>
                      <a:pt x="259" y="521"/>
                    </a:lnTo>
                    <a:lnTo>
                      <a:pt x="260" y="517"/>
                    </a:lnTo>
                    <a:lnTo>
                      <a:pt x="260" y="517"/>
                    </a:lnTo>
                    <a:lnTo>
                      <a:pt x="261" y="515"/>
                    </a:lnTo>
                    <a:lnTo>
                      <a:pt x="262" y="514"/>
                    </a:lnTo>
                    <a:lnTo>
                      <a:pt x="263" y="514"/>
                    </a:lnTo>
                    <a:lnTo>
                      <a:pt x="263" y="512"/>
                    </a:lnTo>
                    <a:lnTo>
                      <a:pt x="263" y="512"/>
                    </a:lnTo>
                    <a:lnTo>
                      <a:pt x="261" y="507"/>
                    </a:lnTo>
                    <a:lnTo>
                      <a:pt x="259" y="504"/>
                    </a:lnTo>
                    <a:lnTo>
                      <a:pt x="259" y="501"/>
                    </a:lnTo>
                    <a:lnTo>
                      <a:pt x="259" y="501"/>
                    </a:lnTo>
                    <a:lnTo>
                      <a:pt x="259" y="499"/>
                    </a:lnTo>
                    <a:lnTo>
                      <a:pt x="260" y="497"/>
                    </a:lnTo>
                    <a:lnTo>
                      <a:pt x="260" y="495"/>
                    </a:lnTo>
                    <a:lnTo>
                      <a:pt x="260" y="494"/>
                    </a:lnTo>
                    <a:lnTo>
                      <a:pt x="260" y="494"/>
                    </a:lnTo>
                    <a:lnTo>
                      <a:pt x="259" y="492"/>
                    </a:lnTo>
                    <a:lnTo>
                      <a:pt x="259" y="491"/>
                    </a:lnTo>
                    <a:lnTo>
                      <a:pt x="259" y="490"/>
                    </a:lnTo>
                    <a:lnTo>
                      <a:pt x="259" y="490"/>
                    </a:lnTo>
                    <a:lnTo>
                      <a:pt x="260" y="490"/>
                    </a:lnTo>
                    <a:lnTo>
                      <a:pt x="262" y="490"/>
                    </a:lnTo>
                    <a:lnTo>
                      <a:pt x="268" y="491"/>
                    </a:lnTo>
                    <a:lnTo>
                      <a:pt x="268" y="491"/>
                    </a:lnTo>
                    <a:lnTo>
                      <a:pt x="273" y="490"/>
                    </a:lnTo>
                    <a:lnTo>
                      <a:pt x="277" y="490"/>
                    </a:lnTo>
                    <a:lnTo>
                      <a:pt x="280" y="491"/>
                    </a:lnTo>
                    <a:lnTo>
                      <a:pt x="280" y="491"/>
                    </a:lnTo>
                    <a:lnTo>
                      <a:pt x="282" y="491"/>
                    </a:lnTo>
                    <a:lnTo>
                      <a:pt x="284" y="491"/>
                    </a:lnTo>
                    <a:lnTo>
                      <a:pt x="288" y="490"/>
                    </a:lnTo>
                    <a:lnTo>
                      <a:pt x="288" y="490"/>
                    </a:lnTo>
                    <a:lnTo>
                      <a:pt x="293" y="489"/>
                    </a:lnTo>
                    <a:lnTo>
                      <a:pt x="295" y="488"/>
                    </a:lnTo>
                    <a:lnTo>
                      <a:pt x="297" y="487"/>
                    </a:lnTo>
                    <a:lnTo>
                      <a:pt x="297" y="487"/>
                    </a:lnTo>
                    <a:lnTo>
                      <a:pt x="297" y="485"/>
                    </a:lnTo>
                    <a:lnTo>
                      <a:pt x="300" y="485"/>
                    </a:lnTo>
                    <a:lnTo>
                      <a:pt x="300" y="485"/>
                    </a:lnTo>
                    <a:lnTo>
                      <a:pt x="304" y="483"/>
                    </a:lnTo>
                    <a:lnTo>
                      <a:pt x="308" y="481"/>
                    </a:lnTo>
                    <a:lnTo>
                      <a:pt x="308" y="481"/>
                    </a:lnTo>
                    <a:lnTo>
                      <a:pt x="309" y="480"/>
                    </a:lnTo>
                    <a:lnTo>
                      <a:pt x="310" y="478"/>
                    </a:lnTo>
                    <a:lnTo>
                      <a:pt x="310" y="475"/>
                    </a:lnTo>
                    <a:lnTo>
                      <a:pt x="310" y="475"/>
                    </a:lnTo>
                    <a:lnTo>
                      <a:pt x="310" y="472"/>
                    </a:lnTo>
                    <a:lnTo>
                      <a:pt x="311" y="469"/>
                    </a:lnTo>
                    <a:lnTo>
                      <a:pt x="312" y="465"/>
                    </a:lnTo>
                    <a:lnTo>
                      <a:pt x="312" y="465"/>
                    </a:lnTo>
                    <a:lnTo>
                      <a:pt x="312" y="463"/>
                    </a:lnTo>
                    <a:lnTo>
                      <a:pt x="312" y="462"/>
                    </a:lnTo>
                    <a:lnTo>
                      <a:pt x="312" y="461"/>
                    </a:lnTo>
                    <a:lnTo>
                      <a:pt x="312" y="461"/>
                    </a:lnTo>
                    <a:lnTo>
                      <a:pt x="316" y="459"/>
                    </a:lnTo>
                    <a:lnTo>
                      <a:pt x="318" y="456"/>
                    </a:lnTo>
                    <a:lnTo>
                      <a:pt x="318" y="456"/>
                    </a:lnTo>
                    <a:lnTo>
                      <a:pt x="320" y="453"/>
                    </a:lnTo>
                    <a:lnTo>
                      <a:pt x="322" y="449"/>
                    </a:lnTo>
                    <a:lnTo>
                      <a:pt x="322" y="449"/>
                    </a:lnTo>
                    <a:lnTo>
                      <a:pt x="325" y="447"/>
                    </a:lnTo>
                    <a:lnTo>
                      <a:pt x="326" y="446"/>
                    </a:lnTo>
                    <a:lnTo>
                      <a:pt x="327" y="444"/>
                    </a:lnTo>
                    <a:lnTo>
                      <a:pt x="327" y="444"/>
                    </a:lnTo>
                    <a:lnTo>
                      <a:pt x="327" y="441"/>
                    </a:lnTo>
                    <a:lnTo>
                      <a:pt x="329" y="438"/>
                    </a:lnTo>
                    <a:lnTo>
                      <a:pt x="329" y="438"/>
                    </a:lnTo>
                    <a:lnTo>
                      <a:pt x="332" y="435"/>
                    </a:lnTo>
                    <a:lnTo>
                      <a:pt x="332" y="431"/>
                    </a:lnTo>
                    <a:lnTo>
                      <a:pt x="332" y="431"/>
                    </a:lnTo>
                    <a:lnTo>
                      <a:pt x="332" y="429"/>
                    </a:lnTo>
                    <a:lnTo>
                      <a:pt x="331" y="426"/>
                    </a:lnTo>
                    <a:lnTo>
                      <a:pt x="328" y="422"/>
                    </a:lnTo>
                    <a:lnTo>
                      <a:pt x="328" y="422"/>
                    </a:lnTo>
                    <a:lnTo>
                      <a:pt x="328" y="415"/>
                    </a:lnTo>
                    <a:lnTo>
                      <a:pt x="328" y="415"/>
                    </a:lnTo>
                    <a:lnTo>
                      <a:pt x="327" y="413"/>
                    </a:lnTo>
                    <a:lnTo>
                      <a:pt x="327" y="411"/>
                    </a:lnTo>
                    <a:lnTo>
                      <a:pt x="327" y="411"/>
                    </a:lnTo>
                    <a:lnTo>
                      <a:pt x="328" y="403"/>
                    </a:lnTo>
                    <a:lnTo>
                      <a:pt x="328" y="403"/>
                    </a:lnTo>
                    <a:lnTo>
                      <a:pt x="327" y="398"/>
                    </a:lnTo>
                    <a:lnTo>
                      <a:pt x="327" y="396"/>
                    </a:lnTo>
                    <a:lnTo>
                      <a:pt x="328" y="395"/>
                    </a:lnTo>
                    <a:lnTo>
                      <a:pt x="328" y="395"/>
                    </a:lnTo>
                    <a:lnTo>
                      <a:pt x="333" y="392"/>
                    </a:lnTo>
                    <a:lnTo>
                      <a:pt x="335" y="391"/>
                    </a:lnTo>
                    <a:lnTo>
                      <a:pt x="336" y="390"/>
                    </a:lnTo>
                    <a:lnTo>
                      <a:pt x="336" y="390"/>
                    </a:lnTo>
                    <a:lnTo>
                      <a:pt x="337" y="387"/>
                    </a:lnTo>
                    <a:lnTo>
                      <a:pt x="337" y="383"/>
                    </a:lnTo>
                    <a:lnTo>
                      <a:pt x="337" y="383"/>
                    </a:lnTo>
                    <a:lnTo>
                      <a:pt x="337" y="381"/>
                    </a:lnTo>
                    <a:lnTo>
                      <a:pt x="339" y="379"/>
                    </a:lnTo>
                    <a:lnTo>
                      <a:pt x="340" y="378"/>
                    </a:lnTo>
                    <a:lnTo>
                      <a:pt x="341" y="376"/>
                    </a:lnTo>
                    <a:lnTo>
                      <a:pt x="341" y="376"/>
                    </a:lnTo>
                    <a:lnTo>
                      <a:pt x="341" y="373"/>
                    </a:lnTo>
                    <a:lnTo>
                      <a:pt x="341" y="373"/>
                    </a:lnTo>
                    <a:lnTo>
                      <a:pt x="342" y="372"/>
                    </a:lnTo>
                    <a:lnTo>
                      <a:pt x="342" y="372"/>
                    </a:lnTo>
                    <a:lnTo>
                      <a:pt x="346" y="372"/>
                    </a:lnTo>
                    <a:lnTo>
                      <a:pt x="348" y="371"/>
                    </a:lnTo>
                    <a:lnTo>
                      <a:pt x="348" y="368"/>
                    </a:lnTo>
                    <a:lnTo>
                      <a:pt x="348" y="368"/>
                    </a:lnTo>
                    <a:lnTo>
                      <a:pt x="349" y="366"/>
                    </a:lnTo>
                    <a:lnTo>
                      <a:pt x="348" y="363"/>
                    </a:lnTo>
                    <a:lnTo>
                      <a:pt x="347" y="358"/>
                    </a:lnTo>
                    <a:lnTo>
                      <a:pt x="347" y="358"/>
                    </a:lnTo>
                    <a:lnTo>
                      <a:pt x="347" y="357"/>
                    </a:lnTo>
                    <a:lnTo>
                      <a:pt x="347" y="354"/>
                    </a:lnTo>
                    <a:lnTo>
                      <a:pt x="348" y="352"/>
                    </a:lnTo>
                    <a:lnTo>
                      <a:pt x="350" y="351"/>
                    </a:lnTo>
                    <a:lnTo>
                      <a:pt x="350" y="351"/>
                    </a:lnTo>
                    <a:lnTo>
                      <a:pt x="353" y="348"/>
                    </a:lnTo>
                    <a:lnTo>
                      <a:pt x="357" y="345"/>
                    </a:lnTo>
                    <a:lnTo>
                      <a:pt x="357" y="345"/>
                    </a:lnTo>
                    <a:lnTo>
                      <a:pt x="358" y="344"/>
                    </a:lnTo>
                    <a:lnTo>
                      <a:pt x="359" y="343"/>
                    </a:lnTo>
                    <a:lnTo>
                      <a:pt x="361" y="343"/>
                    </a:lnTo>
                    <a:lnTo>
                      <a:pt x="363" y="341"/>
                    </a:lnTo>
                    <a:lnTo>
                      <a:pt x="363" y="341"/>
                    </a:lnTo>
                    <a:lnTo>
                      <a:pt x="365" y="339"/>
                    </a:lnTo>
                    <a:lnTo>
                      <a:pt x="366" y="337"/>
                    </a:lnTo>
                    <a:lnTo>
                      <a:pt x="366" y="335"/>
                    </a:lnTo>
                    <a:lnTo>
                      <a:pt x="366" y="335"/>
                    </a:lnTo>
                    <a:lnTo>
                      <a:pt x="365" y="331"/>
                    </a:lnTo>
                    <a:lnTo>
                      <a:pt x="365" y="328"/>
                    </a:lnTo>
                    <a:lnTo>
                      <a:pt x="365" y="326"/>
                    </a:lnTo>
                    <a:lnTo>
                      <a:pt x="365" y="326"/>
                    </a:lnTo>
                    <a:lnTo>
                      <a:pt x="368" y="319"/>
                    </a:lnTo>
                    <a:lnTo>
                      <a:pt x="368" y="319"/>
                    </a:lnTo>
                    <a:lnTo>
                      <a:pt x="369" y="316"/>
                    </a:lnTo>
                    <a:lnTo>
                      <a:pt x="370" y="315"/>
                    </a:lnTo>
                    <a:lnTo>
                      <a:pt x="371" y="315"/>
                    </a:lnTo>
                    <a:lnTo>
                      <a:pt x="371" y="315"/>
                    </a:lnTo>
                    <a:lnTo>
                      <a:pt x="373" y="315"/>
                    </a:lnTo>
                    <a:lnTo>
                      <a:pt x="375" y="315"/>
                    </a:lnTo>
                    <a:lnTo>
                      <a:pt x="376" y="314"/>
                    </a:lnTo>
                    <a:lnTo>
                      <a:pt x="376" y="314"/>
                    </a:lnTo>
                    <a:lnTo>
                      <a:pt x="378" y="311"/>
                    </a:lnTo>
                    <a:lnTo>
                      <a:pt x="378" y="309"/>
                    </a:lnTo>
                    <a:lnTo>
                      <a:pt x="378" y="308"/>
                    </a:lnTo>
                    <a:lnTo>
                      <a:pt x="378" y="308"/>
                    </a:lnTo>
                    <a:lnTo>
                      <a:pt x="378" y="307"/>
                    </a:lnTo>
                    <a:lnTo>
                      <a:pt x="378" y="304"/>
                    </a:lnTo>
                    <a:lnTo>
                      <a:pt x="378" y="302"/>
                    </a:lnTo>
                    <a:lnTo>
                      <a:pt x="378" y="302"/>
                    </a:lnTo>
                    <a:lnTo>
                      <a:pt x="378" y="300"/>
                    </a:lnTo>
                    <a:lnTo>
                      <a:pt x="375" y="298"/>
                    </a:lnTo>
                    <a:lnTo>
                      <a:pt x="375" y="298"/>
                    </a:lnTo>
                    <a:lnTo>
                      <a:pt x="372" y="294"/>
                    </a:lnTo>
                    <a:lnTo>
                      <a:pt x="369" y="292"/>
                    </a:lnTo>
                    <a:lnTo>
                      <a:pt x="369" y="292"/>
                    </a:lnTo>
                    <a:lnTo>
                      <a:pt x="366" y="289"/>
                    </a:lnTo>
                    <a:lnTo>
                      <a:pt x="363" y="286"/>
                    </a:lnTo>
                    <a:lnTo>
                      <a:pt x="363" y="286"/>
                    </a:lnTo>
                    <a:lnTo>
                      <a:pt x="361" y="284"/>
                    </a:lnTo>
                    <a:lnTo>
                      <a:pt x="361" y="282"/>
                    </a:lnTo>
                    <a:lnTo>
                      <a:pt x="361" y="282"/>
                    </a:lnTo>
                    <a:lnTo>
                      <a:pt x="364" y="281"/>
                    </a:lnTo>
                    <a:lnTo>
                      <a:pt x="364" y="279"/>
                    </a:lnTo>
                    <a:lnTo>
                      <a:pt x="364" y="279"/>
                    </a:lnTo>
                    <a:lnTo>
                      <a:pt x="364" y="276"/>
                    </a:lnTo>
                    <a:lnTo>
                      <a:pt x="363" y="275"/>
                    </a:lnTo>
                    <a:lnTo>
                      <a:pt x="363" y="275"/>
                    </a:lnTo>
                    <a:lnTo>
                      <a:pt x="359" y="271"/>
                    </a:lnTo>
                    <a:lnTo>
                      <a:pt x="358" y="270"/>
                    </a:lnTo>
                    <a:lnTo>
                      <a:pt x="358" y="268"/>
                    </a:lnTo>
                    <a:lnTo>
                      <a:pt x="358" y="268"/>
                    </a:lnTo>
                    <a:lnTo>
                      <a:pt x="363" y="266"/>
                    </a:lnTo>
                    <a:lnTo>
                      <a:pt x="365" y="264"/>
                    </a:lnTo>
                    <a:lnTo>
                      <a:pt x="365" y="263"/>
                    </a:lnTo>
                    <a:lnTo>
                      <a:pt x="365" y="263"/>
                    </a:lnTo>
                    <a:lnTo>
                      <a:pt x="364" y="261"/>
                    </a:lnTo>
                    <a:lnTo>
                      <a:pt x="364" y="260"/>
                    </a:lnTo>
                    <a:lnTo>
                      <a:pt x="364" y="259"/>
                    </a:lnTo>
                    <a:lnTo>
                      <a:pt x="364" y="259"/>
                    </a:lnTo>
                    <a:lnTo>
                      <a:pt x="366" y="257"/>
                    </a:lnTo>
                    <a:lnTo>
                      <a:pt x="366" y="256"/>
                    </a:lnTo>
                    <a:lnTo>
                      <a:pt x="366" y="254"/>
                    </a:lnTo>
                    <a:lnTo>
                      <a:pt x="366" y="254"/>
                    </a:lnTo>
                    <a:lnTo>
                      <a:pt x="364" y="250"/>
                    </a:lnTo>
                    <a:lnTo>
                      <a:pt x="363" y="246"/>
                    </a:lnTo>
                    <a:lnTo>
                      <a:pt x="363" y="246"/>
                    </a:lnTo>
                    <a:lnTo>
                      <a:pt x="360" y="244"/>
                    </a:lnTo>
                    <a:lnTo>
                      <a:pt x="359" y="241"/>
                    </a:lnTo>
                    <a:lnTo>
                      <a:pt x="359" y="241"/>
                    </a:lnTo>
                    <a:lnTo>
                      <a:pt x="360" y="240"/>
                    </a:lnTo>
                    <a:lnTo>
                      <a:pt x="359" y="239"/>
                    </a:lnTo>
                    <a:lnTo>
                      <a:pt x="359" y="239"/>
                    </a:lnTo>
                    <a:lnTo>
                      <a:pt x="356" y="236"/>
                    </a:lnTo>
                    <a:lnTo>
                      <a:pt x="354" y="231"/>
                    </a:lnTo>
                    <a:lnTo>
                      <a:pt x="354" y="231"/>
                    </a:lnTo>
                    <a:lnTo>
                      <a:pt x="353" y="228"/>
                    </a:lnTo>
                    <a:lnTo>
                      <a:pt x="353" y="225"/>
                    </a:lnTo>
                    <a:lnTo>
                      <a:pt x="353" y="225"/>
                    </a:lnTo>
                    <a:lnTo>
                      <a:pt x="355" y="223"/>
                    </a:lnTo>
                    <a:lnTo>
                      <a:pt x="356" y="222"/>
                    </a:lnTo>
                    <a:lnTo>
                      <a:pt x="358" y="221"/>
                    </a:lnTo>
                    <a:lnTo>
                      <a:pt x="358" y="221"/>
                    </a:lnTo>
                    <a:lnTo>
                      <a:pt x="360" y="222"/>
                    </a:lnTo>
                    <a:lnTo>
                      <a:pt x="364" y="225"/>
                    </a:lnTo>
                    <a:lnTo>
                      <a:pt x="364" y="225"/>
                    </a:lnTo>
                    <a:lnTo>
                      <a:pt x="367" y="227"/>
                    </a:lnTo>
                    <a:lnTo>
                      <a:pt x="369" y="228"/>
                    </a:lnTo>
                    <a:lnTo>
                      <a:pt x="370" y="228"/>
                    </a:lnTo>
                    <a:lnTo>
                      <a:pt x="370" y="228"/>
                    </a:lnTo>
                    <a:lnTo>
                      <a:pt x="374" y="226"/>
                    </a:lnTo>
                    <a:lnTo>
                      <a:pt x="375" y="224"/>
                    </a:lnTo>
                    <a:lnTo>
                      <a:pt x="376" y="222"/>
                    </a:lnTo>
                    <a:lnTo>
                      <a:pt x="376" y="222"/>
                    </a:lnTo>
                    <a:lnTo>
                      <a:pt x="377" y="219"/>
                    </a:lnTo>
                    <a:lnTo>
                      <a:pt x="378" y="216"/>
                    </a:lnTo>
                    <a:lnTo>
                      <a:pt x="378" y="216"/>
                    </a:lnTo>
                    <a:lnTo>
                      <a:pt x="381" y="212"/>
                    </a:lnTo>
                    <a:lnTo>
                      <a:pt x="382" y="208"/>
                    </a:lnTo>
                    <a:lnTo>
                      <a:pt x="382" y="205"/>
                    </a:lnTo>
                    <a:lnTo>
                      <a:pt x="382" y="205"/>
                    </a:lnTo>
                    <a:lnTo>
                      <a:pt x="383" y="200"/>
                    </a:lnTo>
                    <a:lnTo>
                      <a:pt x="382" y="197"/>
                    </a:lnTo>
                    <a:lnTo>
                      <a:pt x="382" y="197"/>
                    </a:lnTo>
                    <a:lnTo>
                      <a:pt x="379" y="197"/>
                    </a:lnTo>
                    <a:lnTo>
                      <a:pt x="378" y="196"/>
                    </a:lnTo>
                    <a:lnTo>
                      <a:pt x="377" y="195"/>
                    </a:lnTo>
                    <a:lnTo>
                      <a:pt x="377" y="195"/>
                    </a:lnTo>
                    <a:lnTo>
                      <a:pt x="377" y="191"/>
                    </a:lnTo>
                    <a:lnTo>
                      <a:pt x="376" y="190"/>
                    </a:lnTo>
                    <a:lnTo>
                      <a:pt x="377" y="188"/>
                    </a:lnTo>
                    <a:lnTo>
                      <a:pt x="377" y="188"/>
                    </a:lnTo>
                    <a:lnTo>
                      <a:pt x="379" y="186"/>
                    </a:lnTo>
                    <a:lnTo>
                      <a:pt x="382" y="183"/>
                    </a:lnTo>
                    <a:lnTo>
                      <a:pt x="382" y="183"/>
                    </a:lnTo>
                    <a:lnTo>
                      <a:pt x="383" y="180"/>
                    </a:lnTo>
                    <a:lnTo>
                      <a:pt x="384" y="177"/>
                    </a:lnTo>
                    <a:lnTo>
                      <a:pt x="384" y="177"/>
                    </a:lnTo>
                    <a:lnTo>
                      <a:pt x="385" y="174"/>
                    </a:lnTo>
                    <a:lnTo>
                      <a:pt x="386" y="171"/>
                    </a:lnTo>
                    <a:lnTo>
                      <a:pt x="386" y="171"/>
                    </a:lnTo>
                    <a:lnTo>
                      <a:pt x="388" y="169"/>
                    </a:lnTo>
                    <a:lnTo>
                      <a:pt x="390" y="168"/>
                    </a:lnTo>
                    <a:lnTo>
                      <a:pt x="390" y="167"/>
                    </a:lnTo>
                    <a:lnTo>
                      <a:pt x="390" y="167"/>
                    </a:lnTo>
                    <a:lnTo>
                      <a:pt x="389" y="164"/>
                    </a:lnTo>
                    <a:lnTo>
                      <a:pt x="389" y="163"/>
                    </a:lnTo>
                    <a:lnTo>
                      <a:pt x="387" y="163"/>
                    </a:lnTo>
                    <a:lnTo>
                      <a:pt x="387" y="16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2" name="フリーフォーム 81">
                <a:extLst>
                  <a:ext uri="{FF2B5EF4-FFF2-40B4-BE49-F238E27FC236}">
                    <a16:creationId xmlns:a16="http://schemas.microsoft.com/office/drawing/2014/main" id="{00000000-0008-0000-0000-00009E050000}"/>
                  </a:ext>
                </a:extLst>
              </p:cNvPr>
              <p:cNvSpPr>
                <a:spLocks/>
              </p:cNvSpPr>
              <p:nvPr/>
            </p:nvSpPr>
            <p:spPr bwMode="auto">
              <a:xfrm>
                <a:off x="363" y="601"/>
                <a:ext cx="55" cy="89"/>
              </a:xfrm>
              <a:custGeom>
                <a:avLst/>
                <a:gdLst>
                  <a:gd name="T0" fmla="*/ 480 w 499"/>
                  <a:gd name="T1" fmla="*/ 91 h 801"/>
                  <a:gd name="T2" fmla="*/ 459 w 499"/>
                  <a:gd name="T3" fmla="*/ 63 h 801"/>
                  <a:gd name="T4" fmla="*/ 445 w 499"/>
                  <a:gd name="T5" fmla="*/ 42 h 801"/>
                  <a:gd name="T6" fmla="*/ 420 w 499"/>
                  <a:gd name="T7" fmla="*/ 1 h 801"/>
                  <a:gd name="T8" fmla="*/ 368 w 499"/>
                  <a:gd name="T9" fmla="*/ 36 h 801"/>
                  <a:gd name="T10" fmla="*/ 342 w 499"/>
                  <a:gd name="T11" fmla="*/ 69 h 801"/>
                  <a:gd name="T12" fmla="*/ 322 w 499"/>
                  <a:gd name="T13" fmla="*/ 72 h 801"/>
                  <a:gd name="T14" fmla="*/ 280 w 499"/>
                  <a:gd name="T15" fmla="*/ 78 h 801"/>
                  <a:gd name="T16" fmla="*/ 254 w 499"/>
                  <a:gd name="T17" fmla="*/ 96 h 801"/>
                  <a:gd name="T18" fmla="*/ 249 w 499"/>
                  <a:gd name="T19" fmla="*/ 62 h 801"/>
                  <a:gd name="T20" fmla="*/ 220 w 499"/>
                  <a:gd name="T21" fmla="*/ 51 h 801"/>
                  <a:gd name="T22" fmla="*/ 193 w 499"/>
                  <a:gd name="T23" fmla="*/ 58 h 801"/>
                  <a:gd name="T24" fmla="*/ 185 w 499"/>
                  <a:gd name="T25" fmla="*/ 84 h 801"/>
                  <a:gd name="T26" fmla="*/ 155 w 499"/>
                  <a:gd name="T27" fmla="*/ 116 h 801"/>
                  <a:gd name="T28" fmla="*/ 143 w 499"/>
                  <a:gd name="T29" fmla="*/ 193 h 801"/>
                  <a:gd name="T30" fmla="*/ 125 w 499"/>
                  <a:gd name="T31" fmla="*/ 226 h 801"/>
                  <a:gd name="T32" fmla="*/ 103 w 499"/>
                  <a:gd name="T33" fmla="*/ 267 h 801"/>
                  <a:gd name="T34" fmla="*/ 100 w 499"/>
                  <a:gd name="T35" fmla="*/ 340 h 801"/>
                  <a:gd name="T36" fmla="*/ 82 w 499"/>
                  <a:gd name="T37" fmla="*/ 390 h 801"/>
                  <a:gd name="T38" fmla="*/ 99 w 499"/>
                  <a:gd name="T39" fmla="*/ 427 h 801"/>
                  <a:gd name="T40" fmla="*/ 60 w 499"/>
                  <a:gd name="T41" fmla="*/ 484 h 801"/>
                  <a:gd name="T42" fmla="*/ 12 w 499"/>
                  <a:gd name="T43" fmla="*/ 517 h 801"/>
                  <a:gd name="T44" fmla="*/ 23 w 499"/>
                  <a:gd name="T45" fmla="*/ 545 h 801"/>
                  <a:gd name="T46" fmla="*/ 55 w 499"/>
                  <a:gd name="T47" fmla="*/ 576 h 801"/>
                  <a:gd name="T48" fmla="*/ 77 w 499"/>
                  <a:gd name="T49" fmla="*/ 636 h 801"/>
                  <a:gd name="T50" fmla="*/ 105 w 499"/>
                  <a:gd name="T51" fmla="*/ 678 h 801"/>
                  <a:gd name="T52" fmla="*/ 105 w 499"/>
                  <a:gd name="T53" fmla="*/ 718 h 801"/>
                  <a:gd name="T54" fmla="*/ 82 w 499"/>
                  <a:gd name="T55" fmla="*/ 756 h 801"/>
                  <a:gd name="T56" fmla="*/ 88 w 499"/>
                  <a:gd name="T57" fmla="*/ 800 h 801"/>
                  <a:gd name="T58" fmla="*/ 141 w 499"/>
                  <a:gd name="T59" fmla="*/ 793 h 801"/>
                  <a:gd name="T60" fmla="*/ 184 w 499"/>
                  <a:gd name="T61" fmla="*/ 796 h 801"/>
                  <a:gd name="T62" fmla="*/ 210 w 499"/>
                  <a:gd name="T63" fmla="*/ 775 h 801"/>
                  <a:gd name="T64" fmla="*/ 245 w 499"/>
                  <a:gd name="T65" fmla="*/ 758 h 801"/>
                  <a:gd name="T66" fmla="*/ 264 w 499"/>
                  <a:gd name="T67" fmla="*/ 739 h 801"/>
                  <a:gd name="T68" fmla="*/ 292 w 499"/>
                  <a:gd name="T69" fmla="*/ 718 h 801"/>
                  <a:gd name="T70" fmla="*/ 294 w 499"/>
                  <a:gd name="T71" fmla="*/ 690 h 801"/>
                  <a:gd name="T72" fmla="*/ 289 w 499"/>
                  <a:gd name="T73" fmla="*/ 664 h 801"/>
                  <a:gd name="T74" fmla="*/ 303 w 499"/>
                  <a:gd name="T75" fmla="*/ 640 h 801"/>
                  <a:gd name="T76" fmla="*/ 306 w 499"/>
                  <a:gd name="T77" fmla="*/ 597 h 801"/>
                  <a:gd name="T78" fmla="*/ 318 w 499"/>
                  <a:gd name="T79" fmla="*/ 563 h 801"/>
                  <a:gd name="T80" fmla="*/ 310 w 499"/>
                  <a:gd name="T81" fmla="*/ 527 h 801"/>
                  <a:gd name="T82" fmla="*/ 344 w 499"/>
                  <a:gd name="T83" fmla="*/ 509 h 801"/>
                  <a:gd name="T84" fmla="*/ 366 w 499"/>
                  <a:gd name="T85" fmla="*/ 470 h 801"/>
                  <a:gd name="T86" fmla="*/ 397 w 499"/>
                  <a:gd name="T87" fmla="*/ 492 h 801"/>
                  <a:gd name="T88" fmla="*/ 436 w 499"/>
                  <a:gd name="T89" fmla="*/ 490 h 801"/>
                  <a:gd name="T90" fmla="*/ 461 w 499"/>
                  <a:gd name="T91" fmla="*/ 512 h 801"/>
                  <a:gd name="T92" fmla="*/ 499 w 499"/>
                  <a:gd name="T93" fmla="*/ 483 h 801"/>
                  <a:gd name="T94" fmla="*/ 477 w 499"/>
                  <a:gd name="T95" fmla="*/ 449 h 801"/>
                  <a:gd name="T96" fmla="*/ 463 w 499"/>
                  <a:gd name="T97" fmla="*/ 407 h 801"/>
                  <a:gd name="T98" fmla="*/ 446 w 499"/>
                  <a:gd name="T99" fmla="*/ 382 h 801"/>
                  <a:gd name="T100" fmla="*/ 452 w 499"/>
                  <a:gd name="T101" fmla="*/ 378 h 801"/>
                  <a:gd name="T102" fmla="*/ 457 w 499"/>
                  <a:gd name="T103" fmla="*/ 355 h 801"/>
                  <a:gd name="T104" fmla="*/ 467 w 499"/>
                  <a:gd name="T105" fmla="*/ 318 h 801"/>
                  <a:gd name="T106" fmla="*/ 453 w 499"/>
                  <a:gd name="T107" fmla="*/ 265 h 801"/>
                  <a:gd name="T108" fmla="*/ 408 w 499"/>
                  <a:gd name="T109" fmla="*/ 272 h 801"/>
                  <a:gd name="T110" fmla="*/ 381 w 499"/>
                  <a:gd name="T111" fmla="*/ 255 h 801"/>
                  <a:gd name="T112" fmla="*/ 391 w 499"/>
                  <a:gd name="T113" fmla="*/ 203 h 801"/>
                  <a:gd name="T114" fmla="*/ 404 w 499"/>
                  <a:gd name="T115" fmla="*/ 171 h 801"/>
                  <a:gd name="T116" fmla="*/ 423 w 499"/>
                  <a:gd name="T117" fmla="*/ 148 h 801"/>
                  <a:gd name="T118" fmla="*/ 453 w 499"/>
                  <a:gd name="T119" fmla="*/ 142 h 801"/>
                  <a:gd name="T120" fmla="*/ 484 w 499"/>
                  <a:gd name="T121" fmla="*/ 1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9" h="801">
                    <a:moveTo>
                      <a:pt x="483" y="122"/>
                    </a:moveTo>
                    <a:lnTo>
                      <a:pt x="483" y="122"/>
                    </a:lnTo>
                    <a:lnTo>
                      <a:pt x="483" y="119"/>
                    </a:lnTo>
                    <a:lnTo>
                      <a:pt x="481" y="115"/>
                    </a:lnTo>
                    <a:lnTo>
                      <a:pt x="481" y="115"/>
                    </a:lnTo>
                    <a:lnTo>
                      <a:pt x="478" y="112"/>
                    </a:lnTo>
                    <a:lnTo>
                      <a:pt x="477" y="111"/>
                    </a:lnTo>
                    <a:lnTo>
                      <a:pt x="476" y="109"/>
                    </a:lnTo>
                    <a:lnTo>
                      <a:pt x="476" y="109"/>
                    </a:lnTo>
                    <a:lnTo>
                      <a:pt x="477" y="108"/>
                    </a:lnTo>
                    <a:lnTo>
                      <a:pt x="478" y="107"/>
                    </a:lnTo>
                    <a:lnTo>
                      <a:pt x="481" y="104"/>
                    </a:lnTo>
                    <a:lnTo>
                      <a:pt x="481" y="104"/>
                    </a:lnTo>
                    <a:lnTo>
                      <a:pt x="483" y="102"/>
                    </a:lnTo>
                    <a:lnTo>
                      <a:pt x="483" y="100"/>
                    </a:lnTo>
                    <a:lnTo>
                      <a:pt x="483" y="100"/>
                    </a:lnTo>
                    <a:lnTo>
                      <a:pt x="485" y="98"/>
                    </a:lnTo>
                    <a:lnTo>
                      <a:pt x="484" y="97"/>
                    </a:lnTo>
                    <a:lnTo>
                      <a:pt x="484" y="97"/>
                    </a:lnTo>
                    <a:lnTo>
                      <a:pt x="481" y="93"/>
                    </a:lnTo>
                    <a:lnTo>
                      <a:pt x="480" y="91"/>
                    </a:lnTo>
                    <a:lnTo>
                      <a:pt x="479" y="90"/>
                    </a:lnTo>
                    <a:lnTo>
                      <a:pt x="479" y="90"/>
                    </a:lnTo>
                    <a:lnTo>
                      <a:pt x="482" y="82"/>
                    </a:lnTo>
                    <a:lnTo>
                      <a:pt x="482" y="82"/>
                    </a:lnTo>
                    <a:lnTo>
                      <a:pt x="484" y="80"/>
                    </a:lnTo>
                    <a:lnTo>
                      <a:pt x="484" y="78"/>
                    </a:lnTo>
                    <a:lnTo>
                      <a:pt x="484" y="76"/>
                    </a:lnTo>
                    <a:lnTo>
                      <a:pt x="484" y="76"/>
                    </a:lnTo>
                    <a:lnTo>
                      <a:pt x="480" y="72"/>
                    </a:lnTo>
                    <a:lnTo>
                      <a:pt x="479" y="71"/>
                    </a:lnTo>
                    <a:lnTo>
                      <a:pt x="477" y="70"/>
                    </a:lnTo>
                    <a:lnTo>
                      <a:pt x="477" y="70"/>
                    </a:lnTo>
                    <a:lnTo>
                      <a:pt x="474" y="71"/>
                    </a:lnTo>
                    <a:lnTo>
                      <a:pt x="473" y="71"/>
                    </a:lnTo>
                    <a:lnTo>
                      <a:pt x="472" y="71"/>
                    </a:lnTo>
                    <a:lnTo>
                      <a:pt x="472" y="71"/>
                    </a:lnTo>
                    <a:lnTo>
                      <a:pt x="468" y="68"/>
                    </a:lnTo>
                    <a:lnTo>
                      <a:pt x="464" y="66"/>
                    </a:lnTo>
                    <a:lnTo>
                      <a:pt x="464" y="66"/>
                    </a:lnTo>
                    <a:lnTo>
                      <a:pt x="461" y="65"/>
                    </a:lnTo>
                    <a:lnTo>
                      <a:pt x="459" y="63"/>
                    </a:lnTo>
                    <a:lnTo>
                      <a:pt x="459" y="63"/>
                    </a:lnTo>
                    <a:lnTo>
                      <a:pt x="457" y="60"/>
                    </a:lnTo>
                    <a:lnTo>
                      <a:pt x="456" y="58"/>
                    </a:lnTo>
                    <a:lnTo>
                      <a:pt x="456" y="58"/>
                    </a:lnTo>
                    <a:lnTo>
                      <a:pt x="457" y="57"/>
                    </a:lnTo>
                    <a:lnTo>
                      <a:pt x="458" y="56"/>
                    </a:lnTo>
                    <a:lnTo>
                      <a:pt x="457" y="55"/>
                    </a:lnTo>
                    <a:lnTo>
                      <a:pt x="457" y="55"/>
                    </a:lnTo>
                    <a:lnTo>
                      <a:pt x="453" y="53"/>
                    </a:lnTo>
                    <a:lnTo>
                      <a:pt x="450" y="53"/>
                    </a:lnTo>
                    <a:lnTo>
                      <a:pt x="449" y="52"/>
                    </a:lnTo>
                    <a:lnTo>
                      <a:pt x="449" y="52"/>
                    </a:lnTo>
                    <a:lnTo>
                      <a:pt x="448" y="50"/>
                    </a:lnTo>
                    <a:lnTo>
                      <a:pt x="448" y="48"/>
                    </a:lnTo>
                    <a:lnTo>
                      <a:pt x="448" y="47"/>
                    </a:lnTo>
                    <a:lnTo>
                      <a:pt x="448" y="46"/>
                    </a:lnTo>
                    <a:lnTo>
                      <a:pt x="448" y="46"/>
                    </a:lnTo>
                    <a:lnTo>
                      <a:pt x="446" y="44"/>
                    </a:lnTo>
                    <a:lnTo>
                      <a:pt x="445" y="43"/>
                    </a:lnTo>
                    <a:lnTo>
                      <a:pt x="445" y="42"/>
                    </a:lnTo>
                    <a:lnTo>
                      <a:pt x="445" y="42"/>
                    </a:lnTo>
                    <a:lnTo>
                      <a:pt x="446" y="38"/>
                    </a:lnTo>
                    <a:lnTo>
                      <a:pt x="446" y="32"/>
                    </a:lnTo>
                    <a:lnTo>
                      <a:pt x="446" y="32"/>
                    </a:lnTo>
                    <a:lnTo>
                      <a:pt x="446" y="20"/>
                    </a:lnTo>
                    <a:lnTo>
                      <a:pt x="446" y="20"/>
                    </a:lnTo>
                    <a:lnTo>
                      <a:pt x="445" y="19"/>
                    </a:lnTo>
                    <a:lnTo>
                      <a:pt x="444" y="16"/>
                    </a:lnTo>
                    <a:lnTo>
                      <a:pt x="441" y="14"/>
                    </a:lnTo>
                    <a:lnTo>
                      <a:pt x="440" y="11"/>
                    </a:lnTo>
                    <a:lnTo>
                      <a:pt x="440" y="11"/>
                    </a:lnTo>
                    <a:lnTo>
                      <a:pt x="440" y="7"/>
                    </a:lnTo>
                    <a:lnTo>
                      <a:pt x="438" y="4"/>
                    </a:lnTo>
                    <a:lnTo>
                      <a:pt x="438" y="4"/>
                    </a:lnTo>
                    <a:lnTo>
                      <a:pt x="435" y="3"/>
                    </a:lnTo>
                    <a:lnTo>
                      <a:pt x="432" y="3"/>
                    </a:lnTo>
                    <a:lnTo>
                      <a:pt x="432" y="3"/>
                    </a:lnTo>
                    <a:lnTo>
                      <a:pt x="430" y="3"/>
                    </a:lnTo>
                    <a:lnTo>
                      <a:pt x="428" y="2"/>
                    </a:lnTo>
                    <a:lnTo>
                      <a:pt x="425" y="0"/>
                    </a:lnTo>
                    <a:lnTo>
                      <a:pt x="425" y="0"/>
                    </a:lnTo>
                    <a:lnTo>
                      <a:pt x="420" y="1"/>
                    </a:lnTo>
                    <a:lnTo>
                      <a:pt x="415" y="3"/>
                    </a:lnTo>
                    <a:lnTo>
                      <a:pt x="415" y="3"/>
                    </a:lnTo>
                    <a:lnTo>
                      <a:pt x="413" y="4"/>
                    </a:lnTo>
                    <a:lnTo>
                      <a:pt x="408" y="4"/>
                    </a:lnTo>
                    <a:lnTo>
                      <a:pt x="402" y="4"/>
                    </a:lnTo>
                    <a:lnTo>
                      <a:pt x="402" y="4"/>
                    </a:lnTo>
                    <a:lnTo>
                      <a:pt x="398" y="6"/>
                    </a:lnTo>
                    <a:lnTo>
                      <a:pt x="393" y="10"/>
                    </a:lnTo>
                    <a:lnTo>
                      <a:pt x="393" y="10"/>
                    </a:lnTo>
                    <a:lnTo>
                      <a:pt x="391" y="11"/>
                    </a:lnTo>
                    <a:lnTo>
                      <a:pt x="388" y="12"/>
                    </a:lnTo>
                    <a:lnTo>
                      <a:pt x="384" y="13"/>
                    </a:lnTo>
                    <a:lnTo>
                      <a:pt x="381" y="14"/>
                    </a:lnTo>
                    <a:lnTo>
                      <a:pt x="381" y="14"/>
                    </a:lnTo>
                    <a:lnTo>
                      <a:pt x="377" y="16"/>
                    </a:lnTo>
                    <a:lnTo>
                      <a:pt x="376" y="18"/>
                    </a:lnTo>
                    <a:lnTo>
                      <a:pt x="374" y="23"/>
                    </a:lnTo>
                    <a:lnTo>
                      <a:pt x="374" y="23"/>
                    </a:lnTo>
                    <a:lnTo>
                      <a:pt x="371" y="27"/>
                    </a:lnTo>
                    <a:lnTo>
                      <a:pt x="369" y="31"/>
                    </a:lnTo>
                    <a:lnTo>
                      <a:pt x="368" y="36"/>
                    </a:lnTo>
                    <a:lnTo>
                      <a:pt x="368" y="36"/>
                    </a:lnTo>
                    <a:lnTo>
                      <a:pt x="367" y="40"/>
                    </a:lnTo>
                    <a:lnTo>
                      <a:pt x="365" y="43"/>
                    </a:lnTo>
                    <a:lnTo>
                      <a:pt x="362" y="47"/>
                    </a:lnTo>
                    <a:lnTo>
                      <a:pt x="362" y="47"/>
                    </a:lnTo>
                    <a:lnTo>
                      <a:pt x="361" y="48"/>
                    </a:lnTo>
                    <a:lnTo>
                      <a:pt x="359" y="48"/>
                    </a:lnTo>
                    <a:lnTo>
                      <a:pt x="357" y="46"/>
                    </a:lnTo>
                    <a:lnTo>
                      <a:pt x="357" y="46"/>
                    </a:lnTo>
                    <a:lnTo>
                      <a:pt x="355" y="45"/>
                    </a:lnTo>
                    <a:lnTo>
                      <a:pt x="353" y="46"/>
                    </a:lnTo>
                    <a:lnTo>
                      <a:pt x="349" y="49"/>
                    </a:lnTo>
                    <a:lnTo>
                      <a:pt x="344" y="52"/>
                    </a:lnTo>
                    <a:lnTo>
                      <a:pt x="342" y="55"/>
                    </a:lnTo>
                    <a:lnTo>
                      <a:pt x="342" y="55"/>
                    </a:lnTo>
                    <a:lnTo>
                      <a:pt x="342" y="58"/>
                    </a:lnTo>
                    <a:lnTo>
                      <a:pt x="344" y="63"/>
                    </a:lnTo>
                    <a:lnTo>
                      <a:pt x="344" y="63"/>
                    </a:lnTo>
                    <a:lnTo>
                      <a:pt x="344" y="66"/>
                    </a:lnTo>
                    <a:lnTo>
                      <a:pt x="344" y="67"/>
                    </a:lnTo>
                    <a:lnTo>
                      <a:pt x="342" y="69"/>
                    </a:lnTo>
                    <a:lnTo>
                      <a:pt x="342" y="69"/>
                    </a:lnTo>
                    <a:lnTo>
                      <a:pt x="341" y="71"/>
                    </a:lnTo>
                    <a:lnTo>
                      <a:pt x="341" y="72"/>
                    </a:lnTo>
                    <a:lnTo>
                      <a:pt x="343" y="75"/>
                    </a:lnTo>
                    <a:lnTo>
                      <a:pt x="343" y="75"/>
                    </a:lnTo>
                    <a:lnTo>
                      <a:pt x="343" y="77"/>
                    </a:lnTo>
                    <a:lnTo>
                      <a:pt x="343" y="78"/>
                    </a:lnTo>
                    <a:lnTo>
                      <a:pt x="341" y="80"/>
                    </a:lnTo>
                    <a:lnTo>
                      <a:pt x="336" y="82"/>
                    </a:lnTo>
                    <a:lnTo>
                      <a:pt x="336" y="82"/>
                    </a:lnTo>
                    <a:lnTo>
                      <a:pt x="335" y="82"/>
                    </a:lnTo>
                    <a:lnTo>
                      <a:pt x="335" y="82"/>
                    </a:lnTo>
                    <a:lnTo>
                      <a:pt x="335" y="79"/>
                    </a:lnTo>
                    <a:lnTo>
                      <a:pt x="334" y="75"/>
                    </a:lnTo>
                    <a:lnTo>
                      <a:pt x="334" y="75"/>
                    </a:lnTo>
                    <a:lnTo>
                      <a:pt x="332" y="72"/>
                    </a:lnTo>
                    <a:lnTo>
                      <a:pt x="330" y="69"/>
                    </a:lnTo>
                    <a:lnTo>
                      <a:pt x="330" y="69"/>
                    </a:lnTo>
                    <a:lnTo>
                      <a:pt x="328" y="69"/>
                    </a:lnTo>
                    <a:lnTo>
                      <a:pt x="326" y="70"/>
                    </a:lnTo>
                    <a:lnTo>
                      <a:pt x="322" y="72"/>
                    </a:lnTo>
                    <a:lnTo>
                      <a:pt x="322" y="72"/>
                    </a:lnTo>
                    <a:lnTo>
                      <a:pt x="320" y="72"/>
                    </a:lnTo>
                    <a:lnTo>
                      <a:pt x="319" y="72"/>
                    </a:lnTo>
                    <a:lnTo>
                      <a:pt x="315" y="71"/>
                    </a:lnTo>
                    <a:lnTo>
                      <a:pt x="315" y="71"/>
                    </a:lnTo>
                    <a:lnTo>
                      <a:pt x="310" y="73"/>
                    </a:lnTo>
                    <a:lnTo>
                      <a:pt x="307" y="76"/>
                    </a:lnTo>
                    <a:lnTo>
                      <a:pt x="307" y="76"/>
                    </a:lnTo>
                    <a:lnTo>
                      <a:pt x="302" y="79"/>
                    </a:lnTo>
                    <a:lnTo>
                      <a:pt x="298" y="81"/>
                    </a:lnTo>
                    <a:lnTo>
                      <a:pt x="298" y="81"/>
                    </a:lnTo>
                    <a:lnTo>
                      <a:pt x="297" y="81"/>
                    </a:lnTo>
                    <a:lnTo>
                      <a:pt x="296" y="81"/>
                    </a:lnTo>
                    <a:lnTo>
                      <a:pt x="295" y="80"/>
                    </a:lnTo>
                    <a:lnTo>
                      <a:pt x="295" y="80"/>
                    </a:lnTo>
                    <a:lnTo>
                      <a:pt x="288" y="79"/>
                    </a:lnTo>
                    <a:lnTo>
                      <a:pt x="288" y="79"/>
                    </a:lnTo>
                    <a:lnTo>
                      <a:pt x="285" y="79"/>
                    </a:lnTo>
                    <a:lnTo>
                      <a:pt x="283" y="78"/>
                    </a:lnTo>
                    <a:lnTo>
                      <a:pt x="283" y="78"/>
                    </a:lnTo>
                    <a:lnTo>
                      <a:pt x="280" y="78"/>
                    </a:lnTo>
                    <a:lnTo>
                      <a:pt x="279" y="80"/>
                    </a:lnTo>
                    <a:lnTo>
                      <a:pt x="279" y="80"/>
                    </a:lnTo>
                    <a:lnTo>
                      <a:pt x="278" y="81"/>
                    </a:lnTo>
                    <a:lnTo>
                      <a:pt x="275" y="82"/>
                    </a:lnTo>
                    <a:lnTo>
                      <a:pt x="270" y="84"/>
                    </a:lnTo>
                    <a:lnTo>
                      <a:pt x="270" y="84"/>
                    </a:lnTo>
                    <a:lnTo>
                      <a:pt x="269" y="87"/>
                    </a:lnTo>
                    <a:lnTo>
                      <a:pt x="268" y="90"/>
                    </a:lnTo>
                    <a:lnTo>
                      <a:pt x="266" y="95"/>
                    </a:lnTo>
                    <a:lnTo>
                      <a:pt x="266" y="95"/>
                    </a:lnTo>
                    <a:lnTo>
                      <a:pt x="265" y="97"/>
                    </a:lnTo>
                    <a:lnTo>
                      <a:pt x="263" y="98"/>
                    </a:lnTo>
                    <a:lnTo>
                      <a:pt x="259" y="99"/>
                    </a:lnTo>
                    <a:lnTo>
                      <a:pt x="259" y="99"/>
                    </a:lnTo>
                    <a:lnTo>
                      <a:pt x="258" y="99"/>
                    </a:lnTo>
                    <a:lnTo>
                      <a:pt x="258" y="98"/>
                    </a:lnTo>
                    <a:lnTo>
                      <a:pt x="258" y="96"/>
                    </a:lnTo>
                    <a:lnTo>
                      <a:pt x="258" y="96"/>
                    </a:lnTo>
                    <a:lnTo>
                      <a:pt x="256" y="96"/>
                    </a:lnTo>
                    <a:lnTo>
                      <a:pt x="255" y="96"/>
                    </a:lnTo>
                    <a:lnTo>
                      <a:pt x="254" y="96"/>
                    </a:lnTo>
                    <a:lnTo>
                      <a:pt x="254" y="96"/>
                    </a:lnTo>
                    <a:lnTo>
                      <a:pt x="252" y="94"/>
                    </a:lnTo>
                    <a:lnTo>
                      <a:pt x="248" y="93"/>
                    </a:lnTo>
                    <a:lnTo>
                      <a:pt x="248" y="93"/>
                    </a:lnTo>
                    <a:lnTo>
                      <a:pt x="242" y="90"/>
                    </a:lnTo>
                    <a:lnTo>
                      <a:pt x="242" y="90"/>
                    </a:lnTo>
                    <a:lnTo>
                      <a:pt x="242" y="89"/>
                    </a:lnTo>
                    <a:lnTo>
                      <a:pt x="242" y="87"/>
                    </a:lnTo>
                    <a:lnTo>
                      <a:pt x="245" y="82"/>
                    </a:lnTo>
                    <a:lnTo>
                      <a:pt x="245" y="82"/>
                    </a:lnTo>
                    <a:lnTo>
                      <a:pt x="246" y="79"/>
                    </a:lnTo>
                    <a:lnTo>
                      <a:pt x="246" y="77"/>
                    </a:lnTo>
                    <a:lnTo>
                      <a:pt x="246" y="77"/>
                    </a:lnTo>
                    <a:lnTo>
                      <a:pt x="245" y="75"/>
                    </a:lnTo>
                    <a:lnTo>
                      <a:pt x="246" y="73"/>
                    </a:lnTo>
                    <a:lnTo>
                      <a:pt x="246" y="73"/>
                    </a:lnTo>
                    <a:lnTo>
                      <a:pt x="251" y="65"/>
                    </a:lnTo>
                    <a:lnTo>
                      <a:pt x="251" y="65"/>
                    </a:lnTo>
                    <a:lnTo>
                      <a:pt x="252" y="64"/>
                    </a:lnTo>
                    <a:lnTo>
                      <a:pt x="251" y="63"/>
                    </a:lnTo>
                    <a:lnTo>
                      <a:pt x="249" y="62"/>
                    </a:lnTo>
                    <a:lnTo>
                      <a:pt x="247" y="62"/>
                    </a:lnTo>
                    <a:lnTo>
                      <a:pt x="247" y="62"/>
                    </a:lnTo>
                    <a:lnTo>
                      <a:pt x="246" y="62"/>
                    </a:lnTo>
                    <a:lnTo>
                      <a:pt x="246" y="61"/>
                    </a:lnTo>
                    <a:lnTo>
                      <a:pt x="245" y="59"/>
                    </a:lnTo>
                    <a:lnTo>
                      <a:pt x="245" y="59"/>
                    </a:lnTo>
                    <a:lnTo>
                      <a:pt x="245" y="57"/>
                    </a:lnTo>
                    <a:lnTo>
                      <a:pt x="243" y="56"/>
                    </a:lnTo>
                    <a:lnTo>
                      <a:pt x="243" y="56"/>
                    </a:lnTo>
                    <a:lnTo>
                      <a:pt x="237" y="53"/>
                    </a:lnTo>
                    <a:lnTo>
                      <a:pt x="237" y="53"/>
                    </a:lnTo>
                    <a:lnTo>
                      <a:pt x="234" y="52"/>
                    </a:lnTo>
                    <a:lnTo>
                      <a:pt x="231" y="52"/>
                    </a:lnTo>
                    <a:lnTo>
                      <a:pt x="231" y="52"/>
                    </a:lnTo>
                    <a:lnTo>
                      <a:pt x="228" y="53"/>
                    </a:lnTo>
                    <a:lnTo>
                      <a:pt x="226" y="56"/>
                    </a:lnTo>
                    <a:lnTo>
                      <a:pt x="226" y="56"/>
                    </a:lnTo>
                    <a:lnTo>
                      <a:pt x="225" y="56"/>
                    </a:lnTo>
                    <a:lnTo>
                      <a:pt x="223" y="53"/>
                    </a:lnTo>
                    <a:lnTo>
                      <a:pt x="221" y="52"/>
                    </a:lnTo>
                    <a:lnTo>
                      <a:pt x="220" y="51"/>
                    </a:lnTo>
                    <a:lnTo>
                      <a:pt x="220" y="51"/>
                    </a:lnTo>
                    <a:lnTo>
                      <a:pt x="215" y="50"/>
                    </a:lnTo>
                    <a:lnTo>
                      <a:pt x="212" y="47"/>
                    </a:lnTo>
                    <a:lnTo>
                      <a:pt x="212" y="47"/>
                    </a:lnTo>
                    <a:lnTo>
                      <a:pt x="211" y="47"/>
                    </a:lnTo>
                    <a:lnTo>
                      <a:pt x="208" y="48"/>
                    </a:lnTo>
                    <a:lnTo>
                      <a:pt x="204" y="52"/>
                    </a:lnTo>
                    <a:lnTo>
                      <a:pt x="204" y="52"/>
                    </a:lnTo>
                    <a:lnTo>
                      <a:pt x="202" y="53"/>
                    </a:lnTo>
                    <a:lnTo>
                      <a:pt x="200" y="52"/>
                    </a:lnTo>
                    <a:lnTo>
                      <a:pt x="196" y="50"/>
                    </a:lnTo>
                    <a:lnTo>
                      <a:pt x="196" y="50"/>
                    </a:lnTo>
                    <a:lnTo>
                      <a:pt x="194" y="50"/>
                    </a:lnTo>
                    <a:lnTo>
                      <a:pt x="192" y="51"/>
                    </a:lnTo>
                    <a:lnTo>
                      <a:pt x="192" y="51"/>
                    </a:lnTo>
                    <a:lnTo>
                      <a:pt x="192" y="52"/>
                    </a:lnTo>
                    <a:lnTo>
                      <a:pt x="192" y="53"/>
                    </a:lnTo>
                    <a:lnTo>
                      <a:pt x="194" y="55"/>
                    </a:lnTo>
                    <a:lnTo>
                      <a:pt x="194" y="55"/>
                    </a:lnTo>
                    <a:lnTo>
                      <a:pt x="194" y="56"/>
                    </a:lnTo>
                    <a:lnTo>
                      <a:pt x="193" y="58"/>
                    </a:lnTo>
                    <a:lnTo>
                      <a:pt x="192" y="61"/>
                    </a:lnTo>
                    <a:lnTo>
                      <a:pt x="192" y="61"/>
                    </a:lnTo>
                    <a:lnTo>
                      <a:pt x="192" y="62"/>
                    </a:lnTo>
                    <a:lnTo>
                      <a:pt x="192" y="63"/>
                    </a:lnTo>
                    <a:lnTo>
                      <a:pt x="194" y="65"/>
                    </a:lnTo>
                    <a:lnTo>
                      <a:pt x="195" y="68"/>
                    </a:lnTo>
                    <a:lnTo>
                      <a:pt x="195" y="68"/>
                    </a:lnTo>
                    <a:lnTo>
                      <a:pt x="196" y="69"/>
                    </a:lnTo>
                    <a:lnTo>
                      <a:pt x="196" y="71"/>
                    </a:lnTo>
                    <a:lnTo>
                      <a:pt x="194" y="74"/>
                    </a:lnTo>
                    <a:lnTo>
                      <a:pt x="189" y="78"/>
                    </a:lnTo>
                    <a:lnTo>
                      <a:pt x="189" y="78"/>
                    </a:lnTo>
                    <a:lnTo>
                      <a:pt x="188" y="79"/>
                    </a:lnTo>
                    <a:lnTo>
                      <a:pt x="188" y="79"/>
                    </a:lnTo>
                    <a:lnTo>
                      <a:pt x="189" y="80"/>
                    </a:lnTo>
                    <a:lnTo>
                      <a:pt x="189" y="81"/>
                    </a:lnTo>
                    <a:lnTo>
                      <a:pt x="189" y="81"/>
                    </a:lnTo>
                    <a:lnTo>
                      <a:pt x="189" y="82"/>
                    </a:lnTo>
                    <a:lnTo>
                      <a:pt x="189" y="82"/>
                    </a:lnTo>
                    <a:lnTo>
                      <a:pt x="185" y="84"/>
                    </a:lnTo>
                    <a:lnTo>
                      <a:pt x="185" y="84"/>
                    </a:lnTo>
                    <a:lnTo>
                      <a:pt x="184" y="87"/>
                    </a:lnTo>
                    <a:lnTo>
                      <a:pt x="183" y="89"/>
                    </a:lnTo>
                    <a:lnTo>
                      <a:pt x="181" y="94"/>
                    </a:lnTo>
                    <a:lnTo>
                      <a:pt x="181" y="94"/>
                    </a:lnTo>
                    <a:lnTo>
                      <a:pt x="180" y="95"/>
                    </a:lnTo>
                    <a:lnTo>
                      <a:pt x="179" y="96"/>
                    </a:lnTo>
                    <a:lnTo>
                      <a:pt x="178" y="96"/>
                    </a:lnTo>
                    <a:lnTo>
                      <a:pt x="176" y="97"/>
                    </a:lnTo>
                    <a:lnTo>
                      <a:pt x="176" y="97"/>
                    </a:lnTo>
                    <a:lnTo>
                      <a:pt x="173" y="100"/>
                    </a:lnTo>
                    <a:lnTo>
                      <a:pt x="170" y="103"/>
                    </a:lnTo>
                    <a:lnTo>
                      <a:pt x="170" y="103"/>
                    </a:lnTo>
                    <a:lnTo>
                      <a:pt x="167" y="106"/>
                    </a:lnTo>
                    <a:lnTo>
                      <a:pt x="165" y="109"/>
                    </a:lnTo>
                    <a:lnTo>
                      <a:pt x="165" y="109"/>
                    </a:lnTo>
                    <a:lnTo>
                      <a:pt x="164" y="110"/>
                    </a:lnTo>
                    <a:lnTo>
                      <a:pt x="161" y="111"/>
                    </a:lnTo>
                    <a:lnTo>
                      <a:pt x="157" y="112"/>
                    </a:lnTo>
                    <a:lnTo>
                      <a:pt x="156" y="113"/>
                    </a:lnTo>
                    <a:lnTo>
                      <a:pt x="156" y="113"/>
                    </a:lnTo>
                    <a:lnTo>
                      <a:pt x="155" y="116"/>
                    </a:lnTo>
                    <a:lnTo>
                      <a:pt x="153" y="123"/>
                    </a:lnTo>
                    <a:lnTo>
                      <a:pt x="151" y="132"/>
                    </a:lnTo>
                    <a:lnTo>
                      <a:pt x="151" y="132"/>
                    </a:lnTo>
                    <a:lnTo>
                      <a:pt x="151" y="136"/>
                    </a:lnTo>
                    <a:lnTo>
                      <a:pt x="153" y="142"/>
                    </a:lnTo>
                    <a:lnTo>
                      <a:pt x="155" y="150"/>
                    </a:lnTo>
                    <a:lnTo>
                      <a:pt x="156" y="156"/>
                    </a:lnTo>
                    <a:lnTo>
                      <a:pt x="156" y="156"/>
                    </a:lnTo>
                    <a:lnTo>
                      <a:pt x="155" y="162"/>
                    </a:lnTo>
                    <a:lnTo>
                      <a:pt x="152" y="168"/>
                    </a:lnTo>
                    <a:lnTo>
                      <a:pt x="149" y="176"/>
                    </a:lnTo>
                    <a:lnTo>
                      <a:pt x="149" y="176"/>
                    </a:lnTo>
                    <a:lnTo>
                      <a:pt x="149" y="179"/>
                    </a:lnTo>
                    <a:lnTo>
                      <a:pt x="150" y="183"/>
                    </a:lnTo>
                    <a:lnTo>
                      <a:pt x="152" y="186"/>
                    </a:lnTo>
                    <a:lnTo>
                      <a:pt x="152" y="189"/>
                    </a:lnTo>
                    <a:lnTo>
                      <a:pt x="152" y="189"/>
                    </a:lnTo>
                    <a:lnTo>
                      <a:pt x="152" y="192"/>
                    </a:lnTo>
                    <a:lnTo>
                      <a:pt x="150" y="193"/>
                    </a:lnTo>
                    <a:lnTo>
                      <a:pt x="143" y="193"/>
                    </a:lnTo>
                    <a:lnTo>
                      <a:pt x="143" y="193"/>
                    </a:lnTo>
                    <a:lnTo>
                      <a:pt x="141" y="193"/>
                    </a:lnTo>
                    <a:lnTo>
                      <a:pt x="139" y="195"/>
                    </a:lnTo>
                    <a:lnTo>
                      <a:pt x="136" y="199"/>
                    </a:lnTo>
                    <a:lnTo>
                      <a:pt x="136" y="199"/>
                    </a:lnTo>
                    <a:lnTo>
                      <a:pt x="133" y="202"/>
                    </a:lnTo>
                    <a:lnTo>
                      <a:pt x="131" y="204"/>
                    </a:lnTo>
                    <a:lnTo>
                      <a:pt x="131" y="207"/>
                    </a:lnTo>
                    <a:lnTo>
                      <a:pt x="131" y="207"/>
                    </a:lnTo>
                    <a:lnTo>
                      <a:pt x="131" y="210"/>
                    </a:lnTo>
                    <a:lnTo>
                      <a:pt x="132" y="213"/>
                    </a:lnTo>
                    <a:lnTo>
                      <a:pt x="137" y="216"/>
                    </a:lnTo>
                    <a:lnTo>
                      <a:pt x="137" y="216"/>
                    </a:lnTo>
                    <a:lnTo>
                      <a:pt x="139" y="218"/>
                    </a:lnTo>
                    <a:lnTo>
                      <a:pt x="139" y="220"/>
                    </a:lnTo>
                    <a:lnTo>
                      <a:pt x="137" y="221"/>
                    </a:lnTo>
                    <a:lnTo>
                      <a:pt x="135" y="224"/>
                    </a:lnTo>
                    <a:lnTo>
                      <a:pt x="135" y="224"/>
                    </a:lnTo>
                    <a:lnTo>
                      <a:pt x="133" y="225"/>
                    </a:lnTo>
                    <a:lnTo>
                      <a:pt x="131" y="226"/>
                    </a:lnTo>
                    <a:lnTo>
                      <a:pt x="128" y="226"/>
                    </a:lnTo>
                    <a:lnTo>
                      <a:pt x="125" y="226"/>
                    </a:lnTo>
                    <a:lnTo>
                      <a:pt x="125" y="226"/>
                    </a:lnTo>
                    <a:lnTo>
                      <a:pt x="124" y="227"/>
                    </a:lnTo>
                    <a:lnTo>
                      <a:pt x="123" y="229"/>
                    </a:lnTo>
                    <a:lnTo>
                      <a:pt x="123" y="232"/>
                    </a:lnTo>
                    <a:lnTo>
                      <a:pt x="123" y="233"/>
                    </a:lnTo>
                    <a:lnTo>
                      <a:pt x="123" y="233"/>
                    </a:lnTo>
                    <a:lnTo>
                      <a:pt x="119" y="236"/>
                    </a:lnTo>
                    <a:lnTo>
                      <a:pt x="117" y="237"/>
                    </a:lnTo>
                    <a:lnTo>
                      <a:pt x="117" y="238"/>
                    </a:lnTo>
                    <a:lnTo>
                      <a:pt x="117" y="238"/>
                    </a:lnTo>
                    <a:lnTo>
                      <a:pt x="117" y="243"/>
                    </a:lnTo>
                    <a:lnTo>
                      <a:pt x="117" y="248"/>
                    </a:lnTo>
                    <a:lnTo>
                      <a:pt x="116" y="250"/>
                    </a:lnTo>
                    <a:lnTo>
                      <a:pt x="116" y="250"/>
                    </a:lnTo>
                    <a:lnTo>
                      <a:pt x="114" y="255"/>
                    </a:lnTo>
                    <a:lnTo>
                      <a:pt x="111" y="261"/>
                    </a:lnTo>
                    <a:lnTo>
                      <a:pt x="111" y="261"/>
                    </a:lnTo>
                    <a:lnTo>
                      <a:pt x="109" y="264"/>
                    </a:lnTo>
                    <a:lnTo>
                      <a:pt x="108" y="265"/>
                    </a:lnTo>
                    <a:lnTo>
                      <a:pt x="103" y="267"/>
                    </a:lnTo>
                    <a:lnTo>
                      <a:pt x="103" y="267"/>
                    </a:lnTo>
                    <a:lnTo>
                      <a:pt x="100" y="270"/>
                    </a:lnTo>
                    <a:lnTo>
                      <a:pt x="98" y="274"/>
                    </a:lnTo>
                    <a:lnTo>
                      <a:pt x="95" y="280"/>
                    </a:lnTo>
                    <a:lnTo>
                      <a:pt x="95" y="280"/>
                    </a:lnTo>
                    <a:lnTo>
                      <a:pt x="95" y="284"/>
                    </a:lnTo>
                    <a:lnTo>
                      <a:pt x="96" y="287"/>
                    </a:lnTo>
                    <a:lnTo>
                      <a:pt x="99" y="289"/>
                    </a:lnTo>
                    <a:lnTo>
                      <a:pt x="99" y="289"/>
                    </a:lnTo>
                    <a:lnTo>
                      <a:pt x="105" y="293"/>
                    </a:lnTo>
                    <a:lnTo>
                      <a:pt x="111" y="300"/>
                    </a:lnTo>
                    <a:lnTo>
                      <a:pt x="111" y="300"/>
                    </a:lnTo>
                    <a:lnTo>
                      <a:pt x="113" y="304"/>
                    </a:lnTo>
                    <a:lnTo>
                      <a:pt x="114" y="309"/>
                    </a:lnTo>
                    <a:lnTo>
                      <a:pt x="114" y="318"/>
                    </a:lnTo>
                    <a:lnTo>
                      <a:pt x="114" y="318"/>
                    </a:lnTo>
                    <a:lnTo>
                      <a:pt x="113" y="323"/>
                    </a:lnTo>
                    <a:lnTo>
                      <a:pt x="111" y="326"/>
                    </a:lnTo>
                    <a:lnTo>
                      <a:pt x="107" y="330"/>
                    </a:lnTo>
                    <a:lnTo>
                      <a:pt x="107" y="330"/>
                    </a:lnTo>
                    <a:lnTo>
                      <a:pt x="102" y="335"/>
                    </a:lnTo>
                    <a:lnTo>
                      <a:pt x="100" y="340"/>
                    </a:lnTo>
                    <a:lnTo>
                      <a:pt x="98" y="344"/>
                    </a:lnTo>
                    <a:lnTo>
                      <a:pt x="98" y="344"/>
                    </a:lnTo>
                    <a:lnTo>
                      <a:pt x="95" y="349"/>
                    </a:lnTo>
                    <a:lnTo>
                      <a:pt x="92" y="354"/>
                    </a:lnTo>
                    <a:lnTo>
                      <a:pt x="86" y="361"/>
                    </a:lnTo>
                    <a:lnTo>
                      <a:pt x="86" y="361"/>
                    </a:lnTo>
                    <a:lnTo>
                      <a:pt x="86" y="362"/>
                    </a:lnTo>
                    <a:lnTo>
                      <a:pt x="86" y="363"/>
                    </a:lnTo>
                    <a:lnTo>
                      <a:pt x="88" y="365"/>
                    </a:lnTo>
                    <a:lnTo>
                      <a:pt x="93" y="369"/>
                    </a:lnTo>
                    <a:lnTo>
                      <a:pt x="93" y="369"/>
                    </a:lnTo>
                    <a:lnTo>
                      <a:pt x="94" y="373"/>
                    </a:lnTo>
                    <a:lnTo>
                      <a:pt x="94" y="377"/>
                    </a:lnTo>
                    <a:lnTo>
                      <a:pt x="94" y="377"/>
                    </a:lnTo>
                    <a:lnTo>
                      <a:pt x="93" y="380"/>
                    </a:lnTo>
                    <a:lnTo>
                      <a:pt x="91" y="382"/>
                    </a:lnTo>
                    <a:lnTo>
                      <a:pt x="85" y="385"/>
                    </a:lnTo>
                    <a:lnTo>
                      <a:pt x="85" y="385"/>
                    </a:lnTo>
                    <a:lnTo>
                      <a:pt x="84" y="387"/>
                    </a:lnTo>
                    <a:lnTo>
                      <a:pt x="83" y="388"/>
                    </a:lnTo>
                    <a:lnTo>
                      <a:pt x="82" y="390"/>
                    </a:lnTo>
                    <a:lnTo>
                      <a:pt x="82" y="390"/>
                    </a:lnTo>
                    <a:lnTo>
                      <a:pt x="80" y="392"/>
                    </a:lnTo>
                    <a:lnTo>
                      <a:pt x="80" y="393"/>
                    </a:lnTo>
                    <a:lnTo>
                      <a:pt x="81" y="395"/>
                    </a:lnTo>
                    <a:lnTo>
                      <a:pt x="81" y="395"/>
                    </a:lnTo>
                    <a:lnTo>
                      <a:pt x="82" y="397"/>
                    </a:lnTo>
                    <a:lnTo>
                      <a:pt x="81" y="399"/>
                    </a:lnTo>
                    <a:lnTo>
                      <a:pt x="79" y="403"/>
                    </a:lnTo>
                    <a:lnTo>
                      <a:pt x="79" y="405"/>
                    </a:lnTo>
                    <a:lnTo>
                      <a:pt x="79" y="405"/>
                    </a:lnTo>
                    <a:lnTo>
                      <a:pt x="79" y="407"/>
                    </a:lnTo>
                    <a:lnTo>
                      <a:pt x="80" y="408"/>
                    </a:lnTo>
                    <a:lnTo>
                      <a:pt x="83" y="411"/>
                    </a:lnTo>
                    <a:lnTo>
                      <a:pt x="83" y="411"/>
                    </a:lnTo>
                    <a:lnTo>
                      <a:pt x="92" y="415"/>
                    </a:lnTo>
                    <a:lnTo>
                      <a:pt x="99" y="419"/>
                    </a:lnTo>
                    <a:lnTo>
                      <a:pt x="99" y="419"/>
                    </a:lnTo>
                    <a:lnTo>
                      <a:pt x="101" y="420"/>
                    </a:lnTo>
                    <a:lnTo>
                      <a:pt x="100" y="422"/>
                    </a:lnTo>
                    <a:lnTo>
                      <a:pt x="99" y="427"/>
                    </a:lnTo>
                    <a:lnTo>
                      <a:pt x="99" y="427"/>
                    </a:lnTo>
                    <a:lnTo>
                      <a:pt x="98" y="435"/>
                    </a:lnTo>
                    <a:lnTo>
                      <a:pt x="97" y="439"/>
                    </a:lnTo>
                    <a:lnTo>
                      <a:pt x="96" y="443"/>
                    </a:lnTo>
                    <a:lnTo>
                      <a:pt x="96" y="443"/>
                    </a:lnTo>
                    <a:lnTo>
                      <a:pt x="95" y="446"/>
                    </a:lnTo>
                    <a:lnTo>
                      <a:pt x="94" y="448"/>
                    </a:lnTo>
                    <a:lnTo>
                      <a:pt x="89" y="452"/>
                    </a:lnTo>
                    <a:lnTo>
                      <a:pt x="85" y="455"/>
                    </a:lnTo>
                    <a:lnTo>
                      <a:pt x="81" y="458"/>
                    </a:lnTo>
                    <a:lnTo>
                      <a:pt x="81" y="458"/>
                    </a:lnTo>
                    <a:lnTo>
                      <a:pt x="78" y="460"/>
                    </a:lnTo>
                    <a:lnTo>
                      <a:pt x="76" y="463"/>
                    </a:lnTo>
                    <a:lnTo>
                      <a:pt x="72" y="470"/>
                    </a:lnTo>
                    <a:lnTo>
                      <a:pt x="72" y="470"/>
                    </a:lnTo>
                    <a:lnTo>
                      <a:pt x="69" y="477"/>
                    </a:lnTo>
                    <a:lnTo>
                      <a:pt x="67" y="479"/>
                    </a:lnTo>
                    <a:lnTo>
                      <a:pt x="64" y="480"/>
                    </a:lnTo>
                    <a:lnTo>
                      <a:pt x="64" y="480"/>
                    </a:lnTo>
                    <a:lnTo>
                      <a:pt x="62" y="481"/>
                    </a:lnTo>
                    <a:lnTo>
                      <a:pt x="61" y="482"/>
                    </a:lnTo>
                    <a:lnTo>
                      <a:pt x="60" y="484"/>
                    </a:lnTo>
                    <a:lnTo>
                      <a:pt x="57" y="486"/>
                    </a:lnTo>
                    <a:lnTo>
                      <a:pt x="57" y="486"/>
                    </a:lnTo>
                    <a:lnTo>
                      <a:pt x="56" y="488"/>
                    </a:lnTo>
                    <a:lnTo>
                      <a:pt x="55" y="491"/>
                    </a:lnTo>
                    <a:lnTo>
                      <a:pt x="54" y="494"/>
                    </a:lnTo>
                    <a:lnTo>
                      <a:pt x="52" y="500"/>
                    </a:lnTo>
                    <a:lnTo>
                      <a:pt x="52" y="500"/>
                    </a:lnTo>
                    <a:lnTo>
                      <a:pt x="50" y="502"/>
                    </a:lnTo>
                    <a:lnTo>
                      <a:pt x="48" y="503"/>
                    </a:lnTo>
                    <a:lnTo>
                      <a:pt x="46" y="503"/>
                    </a:lnTo>
                    <a:lnTo>
                      <a:pt x="43" y="501"/>
                    </a:lnTo>
                    <a:lnTo>
                      <a:pt x="35" y="495"/>
                    </a:lnTo>
                    <a:lnTo>
                      <a:pt x="35" y="495"/>
                    </a:lnTo>
                    <a:lnTo>
                      <a:pt x="33" y="495"/>
                    </a:lnTo>
                    <a:lnTo>
                      <a:pt x="31" y="495"/>
                    </a:lnTo>
                    <a:lnTo>
                      <a:pt x="24" y="498"/>
                    </a:lnTo>
                    <a:lnTo>
                      <a:pt x="16" y="503"/>
                    </a:lnTo>
                    <a:lnTo>
                      <a:pt x="16" y="503"/>
                    </a:lnTo>
                    <a:lnTo>
                      <a:pt x="14" y="506"/>
                    </a:lnTo>
                    <a:lnTo>
                      <a:pt x="13" y="512"/>
                    </a:lnTo>
                    <a:lnTo>
                      <a:pt x="12" y="517"/>
                    </a:lnTo>
                    <a:lnTo>
                      <a:pt x="11" y="521"/>
                    </a:lnTo>
                    <a:lnTo>
                      <a:pt x="11" y="521"/>
                    </a:lnTo>
                    <a:lnTo>
                      <a:pt x="9" y="522"/>
                    </a:lnTo>
                    <a:lnTo>
                      <a:pt x="7" y="522"/>
                    </a:lnTo>
                    <a:lnTo>
                      <a:pt x="2" y="523"/>
                    </a:lnTo>
                    <a:lnTo>
                      <a:pt x="2" y="523"/>
                    </a:lnTo>
                    <a:lnTo>
                      <a:pt x="2" y="523"/>
                    </a:lnTo>
                    <a:lnTo>
                      <a:pt x="1" y="524"/>
                    </a:lnTo>
                    <a:lnTo>
                      <a:pt x="0" y="530"/>
                    </a:lnTo>
                    <a:lnTo>
                      <a:pt x="0" y="535"/>
                    </a:lnTo>
                    <a:lnTo>
                      <a:pt x="1" y="539"/>
                    </a:lnTo>
                    <a:lnTo>
                      <a:pt x="1" y="539"/>
                    </a:lnTo>
                    <a:lnTo>
                      <a:pt x="2" y="540"/>
                    </a:lnTo>
                    <a:lnTo>
                      <a:pt x="3" y="541"/>
                    </a:lnTo>
                    <a:lnTo>
                      <a:pt x="6" y="542"/>
                    </a:lnTo>
                    <a:lnTo>
                      <a:pt x="13" y="542"/>
                    </a:lnTo>
                    <a:lnTo>
                      <a:pt x="13" y="542"/>
                    </a:lnTo>
                    <a:lnTo>
                      <a:pt x="19" y="543"/>
                    </a:lnTo>
                    <a:lnTo>
                      <a:pt x="22" y="544"/>
                    </a:lnTo>
                    <a:lnTo>
                      <a:pt x="23" y="545"/>
                    </a:lnTo>
                    <a:lnTo>
                      <a:pt x="23" y="545"/>
                    </a:lnTo>
                    <a:lnTo>
                      <a:pt x="23" y="549"/>
                    </a:lnTo>
                    <a:lnTo>
                      <a:pt x="24" y="550"/>
                    </a:lnTo>
                    <a:lnTo>
                      <a:pt x="28" y="551"/>
                    </a:lnTo>
                    <a:lnTo>
                      <a:pt x="28" y="551"/>
                    </a:lnTo>
                    <a:lnTo>
                      <a:pt x="31" y="552"/>
                    </a:lnTo>
                    <a:lnTo>
                      <a:pt x="34" y="554"/>
                    </a:lnTo>
                    <a:lnTo>
                      <a:pt x="36" y="555"/>
                    </a:lnTo>
                    <a:lnTo>
                      <a:pt x="38" y="557"/>
                    </a:lnTo>
                    <a:lnTo>
                      <a:pt x="38" y="557"/>
                    </a:lnTo>
                    <a:lnTo>
                      <a:pt x="39" y="558"/>
                    </a:lnTo>
                    <a:lnTo>
                      <a:pt x="41" y="559"/>
                    </a:lnTo>
                    <a:lnTo>
                      <a:pt x="45" y="558"/>
                    </a:lnTo>
                    <a:lnTo>
                      <a:pt x="45" y="558"/>
                    </a:lnTo>
                    <a:lnTo>
                      <a:pt x="47" y="559"/>
                    </a:lnTo>
                    <a:lnTo>
                      <a:pt x="47" y="562"/>
                    </a:lnTo>
                    <a:lnTo>
                      <a:pt x="48" y="567"/>
                    </a:lnTo>
                    <a:lnTo>
                      <a:pt x="48" y="567"/>
                    </a:lnTo>
                    <a:lnTo>
                      <a:pt x="49" y="569"/>
                    </a:lnTo>
                    <a:lnTo>
                      <a:pt x="51" y="572"/>
                    </a:lnTo>
                    <a:lnTo>
                      <a:pt x="54" y="574"/>
                    </a:lnTo>
                    <a:lnTo>
                      <a:pt x="55" y="576"/>
                    </a:lnTo>
                    <a:lnTo>
                      <a:pt x="55" y="576"/>
                    </a:lnTo>
                    <a:lnTo>
                      <a:pt x="57" y="581"/>
                    </a:lnTo>
                    <a:lnTo>
                      <a:pt x="61" y="587"/>
                    </a:lnTo>
                    <a:lnTo>
                      <a:pt x="61" y="587"/>
                    </a:lnTo>
                    <a:lnTo>
                      <a:pt x="73" y="603"/>
                    </a:lnTo>
                    <a:lnTo>
                      <a:pt x="73" y="603"/>
                    </a:lnTo>
                    <a:lnTo>
                      <a:pt x="75" y="606"/>
                    </a:lnTo>
                    <a:lnTo>
                      <a:pt x="74" y="608"/>
                    </a:lnTo>
                    <a:lnTo>
                      <a:pt x="70" y="611"/>
                    </a:lnTo>
                    <a:lnTo>
                      <a:pt x="70" y="611"/>
                    </a:lnTo>
                    <a:lnTo>
                      <a:pt x="69" y="613"/>
                    </a:lnTo>
                    <a:lnTo>
                      <a:pt x="68" y="616"/>
                    </a:lnTo>
                    <a:lnTo>
                      <a:pt x="65" y="621"/>
                    </a:lnTo>
                    <a:lnTo>
                      <a:pt x="65" y="621"/>
                    </a:lnTo>
                    <a:lnTo>
                      <a:pt x="64" y="623"/>
                    </a:lnTo>
                    <a:lnTo>
                      <a:pt x="65" y="625"/>
                    </a:lnTo>
                    <a:lnTo>
                      <a:pt x="67" y="629"/>
                    </a:lnTo>
                    <a:lnTo>
                      <a:pt x="72" y="635"/>
                    </a:lnTo>
                    <a:lnTo>
                      <a:pt x="72" y="635"/>
                    </a:lnTo>
                    <a:lnTo>
                      <a:pt x="74" y="636"/>
                    </a:lnTo>
                    <a:lnTo>
                      <a:pt x="77" y="636"/>
                    </a:lnTo>
                    <a:lnTo>
                      <a:pt x="84" y="636"/>
                    </a:lnTo>
                    <a:lnTo>
                      <a:pt x="84" y="636"/>
                    </a:lnTo>
                    <a:lnTo>
                      <a:pt x="85" y="637"/>
                    </a:lnTo>
                    <a:lnTo>
                      <a:pt x="84" y="639"/>
                    </a:lnTo>
                    <a:lnTo>
                      <a:pt x="83" y="642"/>
                    </a:lnTo>
                    <a:lnTo>
                      <a:pt x="83" y="645"/>
                    </a:lnTo>
                    <a:lnTo>
                      <a:pt x="83" y="645"/>
                    </a:lnTo>
                    <a:lnTo>
                      <a:pt x="84" y="649"/>
                    </a:lnTo>
                    <a:lnTo>
                      <a:pt x="87" y="652"/>
                    </a:lnTo>
                    <a:lnTo>
                      <a:pt x="92" y="655"/>
                    </a:lnTo>
                    <a:lnTo>
                      <a:pt x="95" y="657"/>
                    </a:lnTo>
                    <a:lnTo>
                      <a:pt x="95" y="657"/>
                    </a:lnTo>
                    <a:lnTo>
                      <a:pt x="99" y="659"/>
                    </a:lnTo>
                    <a:lnTo>
                      <a:pt x="102" y="662"/>
                    </a:lnTo>
                    <a:lnTo>
                      <a:pt x="106" y="666"/>
                    </a:lnTo>
                    <a:lnTo>
                      <a:pt x="106" y="666"/>
                    </a:lnTo>
                    <a:lnTo>
                      <a:pt x="106" y="669"/>
                    </a:lnTo>
                    <a:lnTo>
                      <a:pt x="104" y="673"/>
                    </a:lnTo>
                    <a:lnTo>
                      <a:pt x="104" y="673"/>
                    </a:lnTo>
                    <a:lnTo>
                      <a:pt x="104" y="675"/>
                    </a:lnTo>
                    <a:lnTo>
                      <a:pt x="105" y="678"/>
                    </a:lnTo>
                    <a:lnTo>
                      <a:pt x="106" y="682"/>
                    </a:lnTo>
                    <a:lnTo>
                      <a:pt x="106" y="682"/>
                    </a:lnTo>
                    <a:lnTo>
                      <a:pt x="106" y="684"/>
                    </a:lnTo>
                    <a:lnTo>
                      <a:pt x="105" y="685"/>
                    </a:lnTo>
                    <a:lnTo>
                      <a:pt x="102" y="686"/>
                    </a:lnTo>
                    <a:lnTo>
                      <a:pt x="102" y="686"/>
                    </a:lnTo>
                    <a:lnTo>
                      <a:pt x="98" y="691"/>
                    </a:lnTo>
                    <a:lnTo>
                      <a:pt x="96" y="695"/>
                    </a:lnTo>
                    <a:lnTo>
                      <a:pt x="96" y="695"/>
                    </a:lnTo>
                    <a:lnTo>
                      <a:pt x="97" y="697"/>
                    </a:lnTo>
                    <a:lnTo>
                      <a:pt x="98" y="700"/>
                    </a:lnTo>
                    <a:lnTo>
                      <a:pt x="100" y="703"/>
                    </a:lnTo>
                    <a:lnTo>
                      <a:pt x="102" y="705"/>
                    </a:lnTo>
                    <a:lnTo>
                      <a:pt x="102" y="705"/>
                    </a:lnTo>
                    <a:lnTo>
                      <a:pt x="104" y="710"/>
                    </a:lnTo>
                    <a:lnTo>
                      <a:pt x="107" y="713"/>
                    </a:lnTo>
                    <a:lnTo>
                      <a:pt x="107" y="713"/>
                    </a:lnTo>
                    <a:lnTo>
                      <a:pt x="107" y="714"/>
                    </a:lnTo>
                    <a:lnTo>
                      <a:pt x="107" y="715"/>
                    </a:lnTo>
                    <a:lnTo>
                      <a:pt x="105" y="718"/>
                    </a:lnTo>
                    <a:lnTo>
                      <a:pt x="105" y="718"/>
                    </a:lnTo>
                    <a:lnTo>
                      <a:pt x="103" y="720"/>
                    </a:lnTo>
                    <a:lnTo>
                      <a:pt x="99" y="720"/>
                    </a:lnTo>
                    <a:lnTo>
                      <a:pt x="92" y="717"/>
                    </a:lnTo>
                    <a:lnTo>
                      <a:pt x="92" y="717"/>
                    </a:lnTo>
                    <a:lnTo>
                      <a:pt x="88" y="716"/>
                    </a:lnTo>
                    <a:lnTo>
                      <a:pt x="87" y="717"/>
                    </a:lnTo>
                    <a:lnTo>
                      <a:pt x="87" y="718"/>
                    </a:lnTo>
                    <a:lnTo>
                      <a:pt x="87" y="718"/>
                    </a:lnTo>
                    <a:lnTo>
                      <a:pt x="89" y="722"/>
                    </a:lnTo>
                    <a:lnTo>
                      <a:pt x="92" y="724"/>
                    </a:lnTo>
                    <a:lnTo>
                      <a:pt x="94" y="727"/>
                    </a:lnTo>
                    <a:lnTo>
                      <a:pt x="95" y="731"/>
                    </a:lnTo>
                    <a:lnTo>
                      <a:pt x="95" y="731"/>
                    </a:lnTo>
                    <a:lnTo>
                      <a:pt x="95" y="742"/>
                    </a:lnTo>
                    <a:lnTo>
                      <a:pt x="94" y="746"/>
                    </a:lnTo>
                    <a:lnTo>
                      <a:pt x="93" y="748"/>
                    </a:lnTo>
                    <a:lnTo>
                      <a:pt x="91" y="750"/>
                    </a:lnTo>
                    <a:lnTo>
                      <a:pt x="91" y="750"/>
                    </a:lnTo>
                    <a:lnTo>
                      <a:pt x="86" y="754"/>
                    </a:lnTo>
                    <a:lnTo>
                      <a:pt x="84" y="755"/>
                    </a:lnTo>
                    <a:lnTo>
                      <a:pt x="82" y="756"/>
                    </a:lnTo>
                    <a:lnTo>
                      <a:pt x="81" y="757"/>
                    </a:lnTo>
                    <a:lnTo>
                      <a:pt x="81" y="757"/>
                    </a:lnTo>
                    <a:lnTo>
                      <a:pt x="81" y="758"/>
                    </a:lnTo>
                    <a:lnTo>
                      <a:pt x="81" y="760"/>
                    </a:lnTo>
                    <a:lnTo>
                      <a:pt x="82" y="763"/>
                    </a:lnTo>
                    <a:lnTo>
                      <a:pt x="83" y="766"/>
                    </a:lnTo>
                    <a:lnTo>
                      <a:pt x="83" y="766"/>
                    </a:lnTo>
                    <a:lnTo>
                      <a:pt x="82" y="770"/>
                    </a:lnTo>
                    <a:lnTo>
                      <a:pt x="80" y="773"/>
                    </a:lnTo>
                    <a:lnTo>
                      <a:pt x="78" y="776"/>
                    </a:lnTo>
                    <a:lnTo>
                      <a:pt x="77" y="779"/>
                    </a:lnTo>
                    <a:lnTo>
                      <a:pt x="77" y="779"/>
                    </a:lnTo>
                    <a:lnTo>
                      <a:pt x="77" y="781"/>
                    </a:lnTo>
                    <a:lnTo>
                      <a:pt x="77" y="784"/>
                    </a:lnTo>
                    <a:lnTo>
                      <a:pt x="80" y="787"/>
                    </a:lnTo>
                    <a:lnTo>
                      <a:pt x="84" y="790"/>
                    </a:lnTo>
                    <a:lnTo>
                      <a:pt x="87" y="793"/>
                    </a:lnTo>
                    <a:lnTo>
                      <a:pt x="87" y="793"/>
                    </a:lnTo>
                    <a:lnTo>
                      <a:pt x="88" y="795"/>
                    </a:lnTo>
                    <a:lnTo>
                      <a:pt x="88" y="798"/>
                    </a:lnTo>
                    <a:lnTo>
                      <a:pt x="88" y="800"/>
                    </a:lnTo>
                    <a:lnTo>
                      <a:pt x="91" y="801"/>
                    </a:lnTo>
                    <a:lnTo>
                      <a:pt x="91" y="801"/>
                    </a:lnTo>
                    <a:lnTo>
                      <a:pt x="95" y="801"/>
                    </a:lnTo>
                    <a:lnTo>
                      <a:pt x="101" y="800"/>
                    </a:lnTo>
                    <a:lnTo>
                      <a:pt x="110" y="796"/>
                    </a:lnTo>
                    <a:lnTo>
                      <a:pt x="110" y="796"/>
                    </a:lnTo>
                    <a:lnTo>
                      <a:pt x="112" y="795"/>
                    </a:lnTo>
                    <a:lnTo>
                      <a:pt x="113" y="793"/>
                    </a:lnTo>
                    <a:lnTo>
                      <a:pt x="115" y="791"/>
                    </a:lnTo>
                    <a:lnTo>
                      <a:pt x="117" y="790"/>
                    </a:lnTo>
                    <a:lnTo>
                      <a:pt x="117" y="790"/>
                    </a:lnTo>
                    <a:lnTo>
                      <a:pt x="121" y="789"/>
                    </a:lnTo>
                    <a:lnTo>
                      <a:pt x="127" y="789"/>
                    </a:lnTo>
                    <a:lnTo>
                      <a:pt x="138" y="789"/>
                    </a:lnTo>
                    <a:lnTo>
                      <a:pt x="138" y="789"/>
                    </a:lnTo>
                    <a:lnTo>
                      <a:pt x="140" y="789"/>
                    </a:lnTo>
                    <a:lnTo>
                      <a:pt x="141" y="790"/>
                    </a:lnTo>
                    <a:lnTo>
                      <a:pt x="140" y="791"/>
                    </a:lnTo>
                    <a:lnTo>
                      <a:pt x="140" y="792"/>
                    </a:lnTo>
                    <a:lnTo>
                      <a:pt x="140" y="792"/>
                    </a:lnTo>
                    <a:lnTo>
                      <a:pt x="141" y="793"/>
                    </a:lnTo>
                    <a:lnTo>
                      <a:pt x="142" y="793"/>
                    </a:lnTo>
                    <a:lnTo>
                      <a:pt x="145" y="793"/>
                    </a:lnTo>
                    <a:lnTo>
                      <a:pt x="148" y="792"/>
                    </a:lnTo>
                    <a:lnTo>
                      <a:pt x="151" y="792"/>
                    </a:lnTo>
                    <a:lnTo>
                      <a:pt x="151" y="792"/>
                    </a:lnTo>
                    <a:lnTo>
                      <a:pt x="155" y="792"/>
                    </a:lnTo>
                    <a:lnTo>
                      <a:pt x="156" y="793"/>
                    </a:lnTo>
                    <a:lnTo>
                      <a:pt x="156" y="794"/>
                    </a:lnTo>
                    <a:lnTo>
                      <a:pt x="155" y="796"/>
                    </a:lnTo>
                    <a:lnTo>
                      <a:pt x="155" y="796"/>
                    </a:lnTo>
                    <a:lnTo>
                      <a:pt x="155" y="798"/>
                    </a:lnTo>
                    <a:lnTo>
                      <a:pt x="155" y="799"/>
                    </a:lnTo>
                    <a:lnTo>
                      <a:pt x="158" y="801"/>
                    </a:lnTo>
                    <a:lnTo>
                      <a:pt x="158" y="801"/>
                    </a:lnTo>
                    <a:lnTo>
                      <a:pt x="162" y="799"/>
                    </a:lnTo>
                    <a:lnTo>
                      <a:pt x="165" y="798"/>
                    </a:lnTo>
                    <a:lnTo>
                      <a:pt x="165" y="798"/>
                    </a:lnTo>
                    <a:lnTo>
                      <a:pt x="170" y="797"/>
                    </a:lnTo>
                    <a:lnTo>
                      <a:pt x="176" y="796"/>
                    </a:lnTo>
                    <a:lnTo>
                      <a:pt x="176" y="796"/>
                    </a:lnTo>
                    <a:lnTo>
                      <a:pt x="184" y="796"/>
                    </a:lnTo>
                    <a:lnTo>
                      <a:pt x="184" y="796"/>
                    </a:lnTo>
                    <a:lnTo>
                      <a:pt x="188" y="796"/>
                    </a:lnTo>
                    <a:lnTo>
                      <a:pt x="190" y="797"/>
                    </a:lnTo>
                    <a:lnTo>
                      <a:pt x="190" y="797"/>
                    </a:lnTo>
                    <a:lnTo>
                      <a:pt x="192" y="795"/>
                    </a:lnTo>
                    <a:lnTo>
                      <a:pt x="194" y="794"/>
                    </a:lnTo>
                    <a:lnTo>
                      <a:pt x="194" y="794"/>
                    </a:lnTo>
                    <a:lnTo>
                      <a:pt x="196" y="789"/>
                    </a:lnTo>
                    <a:lnTo>
                      <a:pt x="196" y="789"/>
                    </a:lnTo>
                    <a:lnTo>
                      <a:pt x="196" y="785"/>
                    </a:lnTo>
                    <a:lnTo>
                      <a:pt x="195" y="781"/>
                    </a:lnTo>
                    <a:lnTo>
                      <a:pt x="195" y="781"/>
                    </a:lnTo>
                    <a:lnTo>
                      <a:pt x="195" y="780"/>
                    </a:lnTo>
                    <a:lnTo>
                      <a:pt x="196" y="778"/>
                    </a:lnTo>
                    <a:lnTo>
                      <a:pt x="200" y="776"/>
                    </a:lnTo>
                    <a:lnTo>
                      <a:pt x="200" y="776"/>
                    </a:lnTo>
                    <a:lnTo>
                      <a:pt x="204" y="777"/>
                    </a:lnTo>
                    <a:lnTo>
                      <a:pt x="208" y="777"/>
                    </a:lnTo>
                    <a:lnTo>
                      <a:pt x="208" y="777"/>
                    </a:lnTo>
                    <a:lnTo>
                      <a:pt x="209" y="777"/>
                    </a:lnTo>
                    <a:lnTo>
                      <a:pt x="210" y="775"/>
                    </a:lnTo>
                    <a:lnTo>
                      <a:pt x="211" y="772"/>
                    </a:lnTo>
                    <a:lnTo>
                      <a:pt x="211" y="772"/>
                    </a:lnTo>
                    <a:lnTo>
                      <a:pt x="213" y="770"/>
                    </a:lnTo>
                    <a:lnTo>
                      <a:pt x="215" y="769"/>
                    </a:lnTo>
                    <a:lnTo>
                      <a:pt x="215" y="769"/>
                    </a:lnTo>
                    <a:lnTo>
                      <a:pt x="223" y="767"/>
                    </a:lnTo>
                    <a:lnTo>
                      <a:pt x="223" y="767"/>
                    </a:lnTo>
                    <a:lnTo>
                      <a:pt x="225" y="766"/>
                    </a:lnTo>
                    <a:lnTo>
                      <a:pt x="227" y="765"/>
                    </a:lnTo>
                    <a:lnTo>
                      <a:pt x="227" y="765"/>
                    </a:lnTo>
                    <a:lnTo>
                      <a:pt x="229" y="763"/>
                    </a:lnTo>
                    <a:lnTo>
                      <a:pt x="232" y="763"/>
                    </a:lnTo>
                    <a:lnTo>
                      <a:pt x="232" y="763"/>
                    </a:lnTo>
                    <a:lnTo>
                      <a:pt x="234" y="762"/>
                    </a:lnTo>
                    <a:lnTo>
                      <a:pt x="235" y="761"/>
                    </a:lnTo>
                    <a:lnTo>
                      <a:pt x="235" y="759"/>
                    </a:lnTo>
                    <a:lnTo>
                      <a:pt x="236" y="759"/>
                    </a:lnTo>
                    <a:lnTo>
                      <a:pt x="236" y="759"/>
                    </a:lnTo>
                    <a:lnTo>
                      <a:pt x="244" y="759"/>
                    </a:lnTo>
                    <a:lnTo>
                      <a:pt x="244" y="759"/>
                    </a:lnTo>
                    <a:lnTo>
                      <a:pt x="245" y="758"/>
                    </a:lnTo>
                    <a:lnTo>
                      <a:pt x="246" y="756"/>
                    </a:lnTo>
                    <a:lnTo>
                      <a:pt x="246" y="755"/>
                    </a:lnTo>
                    <a:lnTo>
                      <a:pt x="246" y="755"/>
                    </a:lnTo>
                    <a:lnTo>
                      <a:pt x="245" y="753"/>
                    </a:lnTo>
                    <a:lnTo>
                      <a:pt x="246" y="752"/>
                    </a:lnTo>
                    <a:lnTo>
                      <a:pt x="247" y="750"/>
                    </a:lnTo>
                    <a:lnTo>
                      <a:pt x="247" y="750"/>
                    </a:lnTo>
                    <a:lnTo>
                      <a:pt x="249" y="747"/>
                    </a:lnTo>
                    <a:lnTo>
                      <a:pt x="252" y="745"/>
                    </a:lnTo>
                    <a:lnTo>
                      <a:pt x="252" y="745"/>
                    </a:lnTo>
                    <a:lnTo>
                      <a:pt x="253" y="743"/>
                    </a:lnTo>
                    <a:lnTo>
                      <a:pt x="255" y="743"/>
                    </a:lnTo>
                    <a:lnTo>
                      <a:pt x="255" y="743"/>
                    </a:lnTo>
                    <a:lnTo>
                      <a:pt x="256" y="742"/>
                    </a:lnTo>
                    <a:lnTo>
                      <a:pt x="257" y="741"/>
                    </a:lnTo>
                    <a:lnTo>
                      <a:pt x="257" y="741"/>
                    </a:lnTo>
                    <a:lnTo>
                      <a:pt x="259" y="740"/>
                    </a:lnTo>
                    <a:lnTo>
                      <a:pt x="261" y="738"/>
                    </a:lnTo>
                    <a:lnTo>
                      <a:pt x="261" y="738"/>
                    </a:lnTo>
                    <a:lnTo>
                      <a:pt x="263" y="738"/>
                    </a:lnTo>
                    <a:lnTo>
                      <a:pt x="264" y="739"/>
                    </a:lnTo>
                    <a:lnTo>
                      <a:pt x="267" y="742"/>
                    </a:lnTo>
                    <a:lnTo>
                      <a:pt x="267" y="742"/>
                    </a:lnTo>
                    <a:lnTo>
                      <a:pt x="269" y="743"/>
                    </a:lnTo>
                    <a:lnTo>
                      <a:pt x="270" y="742"/>
                    </a:lnTo>
                    <a:lnTo>
                      <a:pt x="271" y="739"/>
                    </a:lnTo>
                    <a:lnTo>
                      <a:pt x="271" y="739"/>
                    </a:lnTo>
                    <a:lnTo>
                      <a:pt x="272" y="739"/>
                    </a:lnTo>
                    <a:lnTo>
                      <a:pt x="272" y="738"/>
                    </a:lnTo>
                    <a:lnTo>
                      <a:pt x="272" y="736"/>
                    </a:lnTo>
                    <a:lnTo>
                      <a:pt x="272" y="736"/>
                    </a:lnTo>
                    <a:lnTo>
                      <a:pt x="272" y="735"/>
                    </a:lnTo>
                    <a:lnTo>
                      <a:pt x="274" y="734"/>
                    </a:lnTo>
                    <a:lnTo>
                      <a:pt x="276" y="733"/>
                    </a:lnTo>
                    <a:lnTo>
                      <a:pt x="276" y="733"/>
                    </a:lnTo>
                    <a:lnTo>
                      <a:pt x="279" y="731"/>
                    </a:lnTo>
                    <a:lnTo>
                      <a:pt x="284" y="730"/>
                    </a:lnTo>
                    <a:lnTo>
                      <a:pt x="284" y="730"/>
                    </a:lnTo>
                    <a:lnTo>
                      <a:pt x="287" y="729"/>
                    </a:lnTo>
                    <a:lnTo>
                      <a:pt x="289" y="728"/>
                    </a:lnTo>
                    <a:lnTo>
                      <a:pt x="289" y="728"/>
                    </a:lnTo>
                    <a:lnTo>
                      <a:pt x="292" y="718"/>
                    </a:lnTo>
                    <a:lnTo>
                      <a:pt x="292" y="718"/>
                    </a:lnTo>
                    <a:lnTo>
                      <a:pt x="292" y="716"/>
                    </a:lnTo>
                    <a:lnTo>
                      <a:pt x="290" y="715"/>
                    </a:lnTo>
                    <a:lnTo>
                      <a:pt x="287" y="713"/>
                    </a:lnTo>
                    <a:lnTo>
                      <a:pt x="287" y="713"/>
                    </a:lnTo>
                    <a:lnTo>
                      <a:pt x="286" y="712"/>
                    </a:lnTo>
                    <a:lnTo>
                      <a:pt x="286" y="711"/>
                    </a:lnTo>
                    <a:lnTo>
                      <a:pt x="287" y="708"/>
                    </a:lnTo>
                    <a:lnTo>
                      <a:pt x="287" y="708"/>
                    </a:lnTo>
                    <a:lnTo>
                      <a:pt x="287" y="707"/>
                    </a:lnTo>
                    <a:lnTo>
                      <a:pt x="286" y="705"/>
                    </a:lnTo>
                    <a:lnTo>
                      <a:pt x="284" y="703"/>
                    </a:lnTo>
                    <a:lnTo>
                      <a:pt x="284" y="703"/>
                    </a:lnTo>
                    <a:lnTo>
                      <a:pt x="281" y="698"/>
                    </a:lnTo>
                    <a:lnTo>
                      <a:pt x="280" y="694"/>
                    </a:lnTo>
                    <a:lnTo>
                      <a:pt x="280" y="694"/>
                    </a:lnTo>
                    <a:lnTo>
                      <a:pt x="281" y="693"/>
                    </a:lnTo>
                    <a:lnTo>
                      <a:pt x="283" y="693"/>
                    </a:lnTo>
                    <a:lnTo>
                      <a:pt x="286" y="692"/>
                    </a:lnTo>
                    <a:lnTo>
                      <a:pt x="286" y="692"/>
                    </a:lnTo>
                    <a:lnTo>
                      <a:pt x="294" y="690"/>
                    </a:lnTo>
                    <a:lnTo>
                      <a:pt x="294" y="690"/>
                    </a:lnTo>
                    <a:lnTo>
                      <a:pt x="294" y="689"/>
                    </a:lnTo>
                    <a:lnTo>
                      <a:pt x="295" y="686"/>
                    </a:lnTo>
                    <a:lnTo>
                      <a:pt x="294" y="683"/>
                    </a:lnTo>
                    <a:lnTo>
                      <a:pt x="294" y="683"/>
                    </a:lnTo>
                    <a:lnTo>
                      <a:pt x="293" y="682"/>
                    </a:lnTo>
                    <a:lnTo>
                      <a:pt x="294" y="679"/>
                    </a:lnTo>
                    <a:lnTo>
                      <a:pt x="295" y="676"/>
                    </a:lnTo>
                    <a:lnTo>
                      <a:pt x="295" y="676"/>
                    </a:lnTo>
                    <a:lnTo>
                      <a:pt x="294" y="675"/>
                    </a:lnTo>
                    <a:lnTo>
                      <a:pt x="292" y="674"/>
                    </a:lnTo>
                    <a:lnTo>
                      <a:pt x="288" y="672"/>
                    </a:lnTo>
                    <a:lnTo>
                      <a:pt x="288" y="672"/>
                    </a:lnTo>
                    <a:lnTo>
                      <a:pt x="288" y="671"/>
                    </a:lnTo>
                    <a:lnTo>
                      <a:pt x="288" y="670"/>
                    </a:lnTo>
                    <a:lnTo>
                      <a:pt x="290" y="667"/>
                    </a:lnTo>
                    <a:lnTo>
                      <a:pt x="290" y="667"/>
                    </a:lnTo>
                    <a:lnTo>
                      <a:pt x="291" y="666"/>
                    </a:lnTo>
                    <a:lnTo>
                      <a:pt x="290" y="665"/>
                    </a:lnTo>
                    <a:lnTo>
                      <a:pt x="289" y="664"/>
                    </a:lnTo>
                    <a:lnTo>
                      <a:pt x="289" y="664"/>
                    </a:lnTo>
                    <a:lnTo>
                      <a:pt x="288" y="663"/>
                    </a:lnTo>
                    <a:lnTo>
                      <a:pt x="289" y="661"/>
                    </a:lnTo>
                    <a:lnTo>
                      <a:pt x="289" y="661"/>
                    </a:lnTo>
                    <a:lnTo>
                      <a:pt x="293" y="654"/>
                    </a:lnTo>
                    <a:lnTo>
                      <a:pt x="293" y="654"/>
                    </a:lnTo>
                    <a:lnTo>
                      <a:pt x="294" y="652"/>
                    </a:lnTo>
                    <a:lnTo>
                      <a:pt x="294" y="650"/>
                    </a:lnTo>
                    <a:lnTo>
                      <a:pt x="294" y="650"/>
                    </a:lnTo>
                    <a:lnTo>
                      <a:pt x="289" y="648"/>
                    </a:lnTo>
                    <a:lnTo>
                      <a:pt x="289" y="648"/>
                    </a:lnTo>
                    <a:lnTo>
                      <a:pt x="289" y="647"/>
                    </a:lnTo>
                    <a:lnTo>
                      <a:pt x="289" y="646"/>
                    </a:lnTo>
                    <a:lnTo>
                      <a:pt x="291" y="643"/>
                    </a:lnTo>
                    <a:lnTo>
                      <a:pt x="291" y="643"/>
                    </a:lnTo>
                    <a:lnTo>
                      <a:pt x="296" y="637"/>
                    </a:lnTo>
                    <a:lnTo>
                      <a:pt x="296" y="637"/>
                    </a:lnTo>
                    <a:lnTo>
                      <a:pt x="297" y="637"/>
                    </a:lnTo>
                    <a:lnTo>
                      <a:pt x="298" y="637"/>
                    </a:lnTo>
                    <a:lnTo>
                      <a:pt x="302" y="640"/>
                    </a:lnTo>
                    <a:lnTo>
                      <a:pt x="302" y="640"/>
                    </a:lnTo>
                    <a:lnTo>
                      <a:pt x="303" y="640"/>
                    </a:lnTo>
                    <a:lnTo>
                      <a:pt x="304" y="639"/>
                    </a:lnTo>
                    <a:lnTo>
                      <a:pt x="305" y="636"/>
                    </a:lnTo>
                    <a:lnTo>
                      <a:pt x="305" y="636"/>
                    </a:lnTo>
                    <a:lnTo>
                      <a:pt x="309" y="625"/>
                    </a:lnTo>
                    <a:lnTo>
                      <a:pt x="309" y="625"/>
                    </a:lnTo>
                    <a:lnTo>
                      <a:pt x="310" y="622"/>
                    </a:lnTo>
                    <a:lnTo>
                      <a:pt x="309" y="621"/>
                    </a:lnTo>
                    <a:lnTo>
                      <a:pt x="309" y="617"/>
                    </a:lnTo>
                    <a:lnTo>
                      <a:pt x="309" y="617"/>
                    </a:lnTo>
                    <a:lnTo>
                      <a:pt x="310" y="614"/>
                    </a:lnTo>
                    <a:lnTo>
                      <a:pt x="312" y="613"/>
                    </a:lnTo>
                    <a:lnTo>
                      <a:pt x="312" y="613"/>
                    </a:lnTo>
                    <a:lnTo>
                      <a:pt x="313" y="611"/>
                    </a:lnTo>
                    <a:lnTo>
                      <a:pt x="315" y="610"/>
                    </a:lnTo>
                    <a:lnTo>
                      <a:pt x="315" y="610"/>
                    </a:lnTo>
                    <a:lnTo>
                      <a:pt x="313" y="609"/>
                    </a:lnTo>
                    <a:lnTo>
                      <a:pt x="311" y="605"/>
                    </a:lnTo>
                    <a:lnTo>
                      <a:pt x="309" y="601"/>
                    </a:lnTo>
                    <a:lnTo>
                      <a:pt x="307" y="599"/>
                    </a:lnTo>
                    <a:lnTo>
                      <a:pt x="307" y="599"/>
                    </a:lnTo>
                    <a:lnTo>
                      <a:pt x="306" y="597"/>
                    </a:lnTo>
                    <a:lnTo>
                      <a:pt x="306" y="595"/>
                    </a:lnTo>
                    <a:lnTo>
                      <a:pt x="305" y="589"/>
                    </a:lnTo>
                    <a:lnTo>
                      <a:pt x="305" y="589"/>
                    </a:lnTo>
                    <a:lnTo>
                      <a:pt x="304" y="585"/>
                    </a:lnTo>
                    <a:lnTo>
                      <a:pt x="303" y="583"/>
                    </a:lnTo>
                    <a:lnTo>
                      <a:pt x="302" y="582"/>
                    </a:lnTo>
                    <a:lnTo>
                      <a:pt x="302" y="582"/>
                    </a:lnTo>
                    <a:lnTo>
                      <a:pt x="301" y="581"/>
                    </a:lnTo>
                    <a:lnTo>
                      <a:pt x="301" y="579"/>
                    </a:lnTo>
                    <a:lnTo>
                      <a:pt x="302" y="577"/>
                    </a:lnTo>
                    <a:lnTo>
                      <a:pt x="302" y="577"/>
                    </a:lnTo>
                    <a:lnTo>
                      <a:pt x="303" y="575"/>
                    </a:lnTo>
                    <a:lnTo>
                      <a:pt x="305" y="574"/>
                    </a:lnTo>
                    <a:lnTo>
                      <a:pt x="308" y="572"/>
                    </a:lnTo>
                    <a:lnTo>
                      <a:pt x="308" y="572"/>
                    </a:lnTo>
                    <a:lnTo>
                      <a:pt x="310" y="570"/>
                    </a:lnTo>
                    <a:lnTo>
                      <a:pt x="312" y="568"/>
                    </a:lnTo>
                    <a:lnTo>
                      <a:pt x="312" y="568"/>
                    </a:lnTo>
                    <a:lnTo>
                      <a:pt x="315" y="566"/>
                    </a:lnTo>
                    <a:lnTo>
                      <a:pt x="318" y="563"/>
                    </a:lnTo>
                    <a:lnTo>
                      <a:pt x="318" y="563"/>
                    </a:lnTo>
                    <a:lnTo>
                      <a:pt x="320" y="562"/>
                    </a:lnTo>
                    <a:lnTo>
                      <a:pt x="320" y="560"/>
                    </a:lnTo>
                    <a:lnTo>
                      <a:pt x="320" y="559"/>
                    </a:lnTo>
                    <a:lnTo>
                      <a:pt x="320" y="559"/>
                    </a:lnTo>
                    <a:lnTo>
                      <a:pt x="318" y="557"/>
                    </a:lnTo>
                    <a:lnTo>
                      <a:pt x="315" y="554"/>
                    </a:lnTo>
                    <a:lnTo>
                      <a:pt x="315" y="554"/>
                    </a:lnTo>
                    <a:lnTo>
                      <a:pt x="311" y="551"/>
                    </a:lnTo>
                    <a:lnTo>
                      <a:pt x="309" y="550"/>
                    </a:lnTo>
                    <a:lnTo>
                      <a:pt x="309" y="550"/>
                    </a:lnTo>
                    <a:lnTo>
                      <a:pt x="306" y="549"/>
                    </a:lnTo>
                    <a:lnTo>
                      <a:pt x="303" y="546"/>
                    </a:lnTo>
                    <a:lnTo>
                      <a:pt x="303" y="546"/>
                    </a:lnTo>
                    <a:lnTo>
                      <a:pt x="303" y="544"/>
                    </a:lnTo>
                    <a:lnTo>
                      <a:pt x="304" y="541"/>
                    </a:lnTo>
                    <a:lnTo>
                      <a:pt x="308" y="537"/>
                    </a:lnTo>
                    <a:lnTo>
                      <a:pt x="308" y="537"/>
                    </a:lnTo>
                    <a:lnTo>
                      <a:pt x="309" y="535"/>
                    </a:lnTo>
                    <a:lnTo>
                      <a:pt x="309" y="532"/>
                    </a:lnTo>
                    <a:lnTo>
                      <a:pt x="309" y="532"/>
                    </a:lnTo>
                    <a:lnTo>
                      <a:pt x="310" y="527"/>
                    </a:lnTo>
                    <a:lnTo>
                      <a:pt x="313" y="522"/>
                    </a:lnTo>
                    <a:lnTo>
                      <a:pt x="313" y="522"/>
                    </a:lnTo>
                    <a:lnTo>
                      <a:pt x="317" y="516"/>
                    </a:lnTo>
                    <a:lnTo>
                      <a:pt x="319" y="511"/>
                    </a:lnTo>
                    <a:lnTo>
                      <a:pt x="319" y="511"/>
                    </a:lnTo>
                    <a:lnTo>
                      <a:pt x="322" y="507"/>
                    </a:lnTo>
                    <a:lnTo>
                      <a:pt x="323" y="506"/>
                    </a:lnTo>
                    <a:lnTo>
                      <a:pt x="324" y="505"/>
                    </a:lnTo>
                    <a:lnTo>
                      <a:pt x="324" y="505"/>
                    </a:lnTo>
                    <a:lnTo>
                      <a:pt x="326" y="505"/>
                    </a:lnTo>
                    <a:lnTo>
                      <a:pt x="328" y="507"/>
                    </a:lnTo>
                    <a:lnTo>
                      <a:pt x="331" y="510"/>
                    </a:lnTo>
                    <a:lnTo>
                      <a:pt x="331" y="510"/>
                    </a:lnTo>
                    <a:lnTo>
                      <a:pt x="333" y="513"/>
                    </a:lnTo>
                    <a:lnTo>
                      <a:pt x="336" y="515"/>
                    </a:lnTo>
                    <a:lnTo>
                      <a:pt x="336" y="515"/>
                    </a:lnTo>
                    <a:lnTo>
                      <a:pt x="338" y="516"/>
                    </a:lnTo>
                    <a:lnTo>
                      <a:pt x="339" y="515"/>
                    </a:lnTo>
                    <a:lnTo>
                      <a:pt x="341" y="513"/>
                    </a:lnTo>
                    <a:lnTo>
                      <a:pt x="341" y="513"/>
                    </a:lnTo>
                    <a:lnTo>
                      <a:pt x="344" y="509"/>
                    </a:lnTo>
                    <a:lnTo>
                      <a:pt x="345" y="504"/>
                    </a:lnTo>
                    <a:lnTo>
                      <a:pt x="345" y="504"/>
                    </a:lnTo>
                    <a:lnTo>
                      <a:pt x="348" y="503"/>
                    </a:lnTo>
                    <a:lnTo>
                      <a:pt x="350" y="501"/>
                    </a:lnTo>
                    <a:lnTo>
                      <a:pt x="350" y="501"/>
                    </a:lnTo>
                    <a:lnTo>
                      <a:pt x="353" y="495"/>
                    </a:lnTo>
                    <a:lnTo>
                      <a:pt x="355" y="492"/>
                    </a:lnTo>
                    <a:lnTo>
                      <a:pt x="355" y="492"/>
                    </a:lnTo>
                    <a:lnTo>
                      <a:pt x="360" y="485"/>
                    </a:lnTo>
                    <a:lnTo>
                      <a:pt x="360" y="485"/>
                    </a:lnTo>
                    <a:lnTo>
                      <a:pt x="360" y="483"/>
                    </a:lnTo>
                    <a:lnTo>
                      <a:pt x="360" y="482"/>
                    </a:lnTo>
                    <a:lnTo>
                      <a:pt x="360" y="480"/>
                    </a:lnTo>
                    <a:lnTo>
                      <a:pt x="360" y="480"/>
                    </a:lnTo>
                    <a:lnTo>
                      <a:pt x="360" y="479"/>
                    </a:lnTo>
                    <a:lnTo>
                      <a:pt x="362" y="478"/>
                    </a:lnTo>
                    <a:lnTo>
                      <a:pt x="364" y="476"/>
                    </a:lnTo>
                    <a:lnTo>
                      <a:pt x="365" y="474"/>
                    </a:lnTo>
                    <a:lnTo>
                      <a:pt x="365" y="474"/>
                    </a:lnTo>
                    <a:lnTo>
                      <a:pt x="366" y="471"/>
                    </a:lnTo>
                    <a:lnTo>
                      <a:pt x="366" y="470"/>
                    </a:lnTo>
                    <a:lnTo>
                      <a:pt x="366" y="470"/>
                    </a:lnTo>
                    <a:lnTo>
                      <a:pt x="368" y="469"/>
                    </a:lnTo>
                    <a:lnTo>
                      <a:pt x="370" y="467"/>
                    </a:lnTo>
                    <a:lnTo>
                      <a:pt x="370" y="467"/>
                    </a:lnTo>
                    <a:lnTo>
                      <a:pt x="372" y="467"/>
                    </a:lnTo>
                    <a:lnTo>
                      <a:pt x="375" y="468"/>
                    </a:lnTo>
                    <a:lnTo>
                      <a:pt x="375" y="468"/>
                    </a:lnTo>
                    <a:lnTo>
                      <a:pt x="380" y="470"/>
                    </a:lnTo>
                    <a:lnTo>
                      <a:pt x="387" y="472"/>
                    </a:lnTo>
                    <a:lnTo>
                      <a:pt x="387" y="472"/>
                    </a:lnTo>
                    <a:lnTo>
                      <a:pt x="390" y="474"/>
                    </a:lnTo>
                    <a:lnTo>
                      <a:pt x="393" y="475"/>
                    </a:lnTo>
                    <a:lnTo>
                      <a:pt x="397" y="480"/>
                    </a:lnTo>
                    <a:lnTo>
                      <a:pt x="397" y="480"/>
                    </a:lnTo>
                    <a:lnTo>
                      <a:pt x="398" y="482"/>
                    </a:lnTo>
                    <a:lnTo>
                      <a:pt x="398" y="484"/>
                    </a:lnTo>
                    <a:lnTo>
                      <a:pt x="396" y="486"/>
                    </a:lnTo>
                    <a:lnTo>
                      <a:pt x="396" y="488"/>
                    </a:lnTo>
                    <a:lnTo>
                      <a:pt x="396" y="488"/>
                    </a:lnTo>
                    <a:lnTo>
                      <a:pt x="396" y="490"/>
                    </a:lnTo>
                    <a:lnTo>
                      <a:pt x="397" y="492"/>
                    </a:lnTo>
                    <a:lnTo>
                      <a:pt x="399" y="496"/>
                    </a:lnTo>
                    <a:lnTo>
                      <a:pt x="399" y="496"/>
                    </a:lnTo>
                    <a:lnTo>
                      <a:pt x="400" y="498"/>
                    </a:lnTo>
                    <a:lnTo>
                      <a:pt x="403" y="499"/>
                    </a:lnTo>
                    <a:lnTo>
                      <a:pt x="408" y="500"/>
                    </a:lnTo>
                    <a:lnTo>
                      <a:pt x="408" y="500"/>
                    </a:lnTo>
                    <a:lnTo>
                      <a:pt x="410" y="499"/>
                    </a:lnTo>
                    <a:lnTo>
                      <a:pt x="412" y="499"/>
                    </a:lnTo>
                    <a:lnTo>
                      <a:pt x="413" y="495"/>
                    </a:lnTo>
                    <a:lnTo>
                      <a:pt x="413" y="495"/>
                    </a:lnTo>
                    <a:lnTo>
                      <a:pt x="416" y="492"/>
                    </a:lnTo>
                    <a:lnTo>
                      <a:pt x="418" y="489"/>
                    </a:lnTo>
                    <a:lnTo>
                      <a:pt x="418" y="489"/>
                    </a:lnTo>
                    <a:lnTo>
                      <a:pt x="420" y="489"/>
                    </a:lnTo>
                    <a:lnTo>
                      <a:pt x="421" y="489"/>
                    </a:lnTo>
                    <a:lnTo>
                      <a:pt x="425" y="491"/>
                    </a:lnTo>
                    <a:lnTo>
                      <a:pt x="425" y="491"/>
                    </a:lnTo>
                    <a:lnTo>
                      <a:pt x="428" y="492"/>
                    </a:lnTo>
                    <a:lnTo>
                      <a:pt x="431" y="491"/>
                    </a:lnTo>
                    <a:lnTo>
                      <a:pt x="436" y="490"/>
                    </a:lnTo>
                    <a:lnTo>
                      <a:pt x="436" y="490"/>
                    </a:lnTo>
                    <a:lnTo>
                      <a:pt x="438" y="491"/>
                    </a:lnTo>
                    <a:lnTo>
                      <a:pt x="440" y="493"/>
                    </a:lnTo>
                    <a:lnTo>
                      <a:pt x="440" y="493"/>
                    </a:lnTo>
                    <a:lnTo>
                      <a:pt x="441" y="493"/>
                    </a:lnTo>
                    <a:lnTo>
                      <a:pt x="442" y="492"/>
                    </a:lnTo>
                    <a:lnTo>
                      <a:pt x="444" y="491"/>
                    </a:lnTo>
                    <a:lnTo>
                      <a:pt x="446" y="491"/>
                    </a:lnTo>
                    <a:lnTo>
                      <a:pt x="446" y="491"/>
                    </a:lnTo>
                    <a:lnTo>
                      <a:pt x="450" y="492"/>
                    </a:lnTo>
                    <a:lnTo>
                      <a:pt x="454" y="494"/>
                    </a:lnTo>
                    <a:lnTo>
                      <a:pt x="454" y="494"/>
                    </a:lnTo>
                    <a:lnTo>
                      <a:pt x="454" y="495"/>
                    </a:lnTo>
                    <a:lnTo>
                      <a:pt x="454" y="498"/>
                    </a:lnTo>
                    <a:lnTo>
                      <a:pt x="452" y="502"/>
                    </a:lnTo>
                    <a:lnTo>
                      <a:pt x="452" y="502"/>
                    </a:lnTo>
                    <a:lnTo>
                      <a:pt x="453" y="504"/>
                    </a:lnTo>
                    <a:lnTo>
                      <a:pt x="454" y="507"/>
                    </a:lnTo>
                    <a:lnTo>
                      <a:pt x="456" y="510"/>
                    </a:lnTo>
                    <a:lnTo>
                      <a:pt x="458" y="512"/>
                    </a:lnTo>
                    <a:lnTo>
                      <a:pt x="458" y="512"/>
                    </a:lnTo>
                    <a:lnTo>
                      <a:pt x="461" y="512"/>
                    </a:lnTo>
                    <a:lnTo>
                      <a:pt x="464" y="511"/>
                    </a:lnTo>
                    <a:lnTo>
                      <a:pt x="472" y="510"/>
                    </a:lnTo>
                    <a:lnTo>
                      <a:pt x="472" y="510"/>
                    </a:lnTo>
                    <a:lnTo>
                      <a:pt x="476" y="510"/>
                    </a:lnTo>
                    <a:lnTo>
                      <a:pt x="477" y="511"/>
                    </a:lnTo>
                    <a:lnTo>
                      <a:pt x="477" y="511"/>
                    </a:lnTo>
                    <a:lnTo>
                      <a:pt x="479" y="509"/>
                    </a:lnTo>
                    <a:lnTo>
                      <a:pt x="480" y="506"/>
                    </a:lnTo>
                    <a:lnTo>
                      <a:pt x="482" y="501"/>
                    </a:lnTo>
                    <a:lnTo>
                      <a:pt x="482" y="501"/>
                    </a:lnTo>
                    <a:lnTo>
                      <a:pt x="485" y="499"/>
                    </a:lnTo>
                    <a:lnTo>
                      <a:pt x="488" y="495"/>
                    </a:lnTo>
                    <a:lnTo>
                      <a:pt x="488" y="495"/>
                    </a:lnTo>
                    <a:lnTo>
                      <a:pt x="491" y="494"/>
                    </a:lnTo>
                    <a:lnTo>
                      <a:pt x="495" y="494"/>
                    </a:lnTo>
                    <a:lnTo>
                      <a:pt x="495" y="494"/>
                    </a:lnTo>
                    <a:lnTo>
                      <a:pt x="496" y="494"/>
                    </a:lnTo>
                    <a:lnTo>
                      <a:pt x="496" y="494"/>
                    </a:lnTo>
                    <a:lnTo>
                      <a:pt x="496" y="494"/>
                    </a:lnTo>
                    <a:lnTo>
                      <a:pt x="497" y="488"/>
                    </a:lnTo>
                    <a:lnTo>
                      <a:pt x="499" y="483"/>
                    </a:lnTo>
                    <a:lnTo>
                      <a:pt x="499" y="483"/>
                    </a:lnTo>
                    <a:lnTo>
                      <a:pt x="499" y="481"/>
                    </a:lnTo>
                    <a:lnTo>
                      <a:pt x="498" y="479"/>
                    </a:lnTo>
                    <a:lnTo>
                      <a:pt x="495" y="476"/>
                    </a:lnTo>
                    <a:lnTo>
                      <a:pt x="495" y="476"/>
                    </a:lnTo>
                    <a:lnTo>
                      <a:pt x="494" y="473"/>
                    </a:lnTo>
                    <a:lnTo>
                      <a:pt x="491" y="470"/>
                    </a:lnTo>
                    <a:lnTo>
                      <a:pt x="491" y="470"/>
                    </a:lnTo>
                    <a:lnTo>
                      <a:pt x="490" y="468"/>
                    </a:lnTo>
                    <a:lnTo>
                      <a:pt x="489" y="465"/>
                    </a:lnTo>
                    <a:lnTo>
                      <a:pt x="491" y="461"/>
                    </a:lnTo>
                    <a:lnTo>
                      <a:pt x="491" y="461"/>
                    </a:lnTo>
                    <a:lnTo>
                      <a:pt x="486" y="460"/>
                    </a:lnTo>
                    <a:lnTo>
                      <a:pt x="483" y="458"/>
                    </a:lnTo>
                    <a:lnTo>
                      <a:pt x="483" y="458"/>
                    </a:lnTo>
                    <a:lnTo>
                      <a:pt x="481" y="456"/>
                    </a:lnTo>
                    <a:lnTo>
                      <a:pt x="481" y="454"/>
                    </a:lnTo>
                    <a:lnTo>
                      <a:pt x="480" y="451"/>
                    </a:lnTo>
                    <a:lnTo>
                      <a:pt x="479" y="450"/>
                    </a:lnTo>
                    <a:lnTo>
                      <a:pt x="479" y="450"/>
                    </a:lnTo>
                    <a:lnTo>
                      <a:pt x="477" y="449"/>
                    </a:lnTo>
                    <a:lnTo>
                      <a:pt x="474" y="449"/>
                    </a:lnTo>
                    <a:lnTo>
                      <a:pt x="471" y="448"/>
                    </a:lnTo>
                    <a:lnTo>
                      <a:pt x="471" y="448"/>
                    </a:lnTo>
                    <a:lnTo>
                      <a:pt x="468" y="446"/>
                    </a:lnTo>
                    <a:lnTo>
                      <a:pt x="467" y="444"/>
                    </a:lnTo>
                    <a:lnTo>
                      <a:pt x="467" y="444"/>
                    </a:lnTo>
                    <a:lnTo>
                      <a:pt x="465" y="443"/>
                    </a:lnTo>
                    <a:lnTo>
                      <a:pt x="462" y="442"/>
                    </a:lnTo>
                    <a:lnTo>
                      <a:pt x="462" y="442"/>
                    </a:lnTo>
                    <a:lnTo>
                      <a:pt x="461" y="441"/>
                    </a:lnTo>
                    <a:lnTo>
                      <a:pt x="462" y="439"/>
                    </a:lnTo>
                    <a:lnTo>
                      <a:pt x="464" y="435"/>
                    </a:lnTo>
                    <a:lnTo>
                      <a:pt x="464" y="435"/>
                    </a:lnTo>
                    <a:lnTo>
                      <a:pt x="465" y="432"/>
                    </a:lnTo>
                    <a:lnTo>
                      <a:pt x="465" y="430"/>
                    </a:lnTo>
                    <a:lnTo>
                      <a:pt x="465" y="424"/>
                    </a:lnTo>
                    <a:lnTo>
                      <a:pt x="465" y="424"/>
                    </a:lnTo>
                    <a:lnTo>
                      <a:pt x="464" y="416"/>
                    </a:lnTo>
                    <a:lnTo>
                      <a:pt x="463" y="410"/>
                    </a:lnTo>
                    <a:lnTo>
                      <a:pt x="463" y="410"/>
                    </a:lnTo>
                    <a:lnTo>
                      <a:pt x="463" y="407"/>
                    </a:lnTo>
                    <a:lnTo>
                      <a:pt x="464" y="404"/>
                    </a:lnTo>
                    <a:lnTo>
                      <a:pt x="464" y="404"/>
                    </a:lnTo>
                    <a:lnTo>
                      <a:pt x="465" y="401"/>
                    </a:lnTo>
                    <a:lnTo>
                      <a:pt x="463" y="399"/>
                    </a:lnTo>
                    <a:lnTo>
                      <a:pt x="463" y="399"/>
                    </a:lnTo>
                    <a:lnTo>
                      <a:pt x="463" y="397"/>
                    </a:lnTo>
                    <a:lnTo>
                      <a:pt x="463" y="396"/>
                    </a:lnTo>
                    <a:lnTo>
                      <a:pt x="463" y="396"/>
                    </a:lnTo>
                    <a:lnTo>
                      <a:pt x="462" y="394"/>
                    </a:lnTo>
                    <a:lnTo>
                      <a:pt x="461" y="392"/>
                    </a:lnTo>
                    <a:lnTo>
                      <a:pt x="461" y="392"/>
                    </a:lnTo>
                    <a:lnTo>
                      <a:pt x="459" y="392"/>
                    </a:lnTo>
                    <a:lnTo>
                      <a:pt x="457" y="392"/>
                    </a:lnTo>
                    <a:lnTo>
                      <a:pt x="454" y="393"/>
                    </a:lnTo>
                    <a:lnTo>
                      <a:pt x="454" y="393"/>
                    </a:lnTo>
                    <a:lnTo>
                      <a:pt x="451" y="392"/>
                    </a:lnTo>
                    <a:lnTo>
                      <a:pt x="449" y="390"/>
                    </a:lnTo>
                    <a:lnTo>
                      <a:pt x="449" y="390"/>
                    </a:lnTo>
                    <a:lnTo>
                      <a:pt x="447" y="386"/>
                    </a:lnTo>
                    <a:lnTo>
                      <a:pt x="446" y="382"/>
                    </a:lnTo>
                    <a:lnTo>
                      <a:pt x="446" y="382"/>
                    </a:lnTo>
                    <a:lnTo>
                      <a:pt x="445" y="381"/>
                    </a:lnTo>
                    <a:lnTo>
                      <a:pt x="444" y="381"/>
                    </a:lnTo>
                    <a:lnTo>
                      <a:pt x="442" y="381"/>
                    </a:lnTo>
                    <a:lnTo>
                      <a:pt x="442" y="381"/>
                    </a:lnTo>
                    <a:lnTo>
                      <a:pt x="441" y="379"/>
                    </a:lnTo>
                    <a:lnTo>
                      <a:pt x="440" y="377"/>
                    </a:lnTo>
                    <a:lnTo>
                      <a:pt x="440" y="377"/>
                    </a:lnTo>
                    <a:lnTo>
                      <a:pt x="441" y="375"/>
                    </a:lnTo>
                    <a:lnTo>
                      <a:pt x="442" y="373"/>
                    </a:lnTo>
                    <a:lnTo>
                      <a:pt x="442" y="373"/>
                    </a:lnTo>
                    <a:lnTo>
                      <a:pt x="444" y="372"/>
                    </a:lnTo>
                    <a:lnTo>
                      <a:pt x="445" y="374"/>
                    </a:lnTo>
                    <a:lnTo>
                      <a:pt x="445" y="374"/>
                    </a:lnTo>
                    <a:lnTo>
                      <a:pt x="446" y="376"/>
                    </a:lnTo>
                    <a:lnTo>
                      <a:pt x="447" y="378"/>
                    </a:lnTo>
                    <a:lnTo>
                      <a:pt x="447" y="378"/>
                    </a:lnTo>
                    <a:lnTo>
                      <a:pt x="448" y="379"/>
                    </a:lnTo>
                    <a:lnTo>
                      <a:pt x="449" y="379"/>
                    </a:lnTo>
                    <a:lnTo>
                      <a:pt x="451" y="380"/>
                    </a:lnTo>
                    <a:lnTo>
                      <a:pt x="451" y="380"/>
                    </a:lnTo>
                    <a:lnTo>
                      <a:pt x="452" y="378"/>
                    </a:lnTo>
                    <a:lnTo>
                      <a:pt x="453" y="377"/>
                    </a:lnTo>
                    <a:lnTo>
                      <a:pt x="454" y="376"/>
                    </a:lnTo>
                    <a:lnTo>
                      <a:pt x="454" y="376"/>
                    </a:lnTo>
                    <a:lnTo>
                      <a:pt x="458" y="375"/>
                    </a:lnTo>
                    <a:lnTo>
                      <a:pt x="461" y="375"/>
                    </a:lnTo>
                    <a:lnTo>
                      <a:pt x="461" y="375"/>
                    </a:lnTo>
                    <a:lnTo>
                      <a:pt x="461" y="373"/>
                    </a:lnTo>
                    <a:lnTo>
                      <a:pt x="460" y="370"/>
                    </a:lnTo>
                    <a:lnTo>
                      <a:pt x="458" y="365"/>
                    </a:lnTo>
                    <a:lnTo>
                      <a:pt x="458" y="365"/>
                    </a:lnTo>
                    <a:lnTo>
                      <a:pt x="458" y="363"/>
                    </a:lnTo>
                    <a:lnTo>
                      <a:pt x="459" y="361"/>
                    </a:lnTo>
                    <a:lnTo>
                      <a:pt x="459" y="361"/>
                    </a:lnTo>
                    <a:lnTo>
                      <a:pt x="461" y="359"/>
                    </a:lnTo>
                    <a:lnTo>
                      <a:pt x="460" y="357"/>
                    </a:lnTo>
                    <a:lnTo>
                      <a:pt x="460" y="357"/>
                    </a:lnTo>
                    <a:lnTo>
                      <a:pt x="460" y="355"/>
                    </a:lnTo>
                    <a:lnTo>
                      <a:pt x="459" y="355"/>
                    </a:lnTo>
                    <a:lnTo>
                      <a:pt x="458" y="356"/>
                    </a:lnTo>
                    <a:lnTo>
                      <a:pt x="458" y="356"/>
                    </a:lnTo>
                    <a:lnTo>
                      <a:pt x="457" y="355"/>
                    </a:lnTo>
                    <a:lnTo>
                      <a:pt x="455" y="353"/>
                    </a:lnTo>
                    <a:lnTo>
                      <a:pt x="453" y="349"/>
                    </a:lnTo>
                    <a:lnTo>
                      <a:pt x="453" y="349"/>
                    </a:lnTo>
                    <a:lnTo>
                      <a:pt x="453" y="346"/>
                    </a:lnTo>
                    <a:lnTo>
                      <a:pt x="450" y="343"/>
                    </a:lnTo>
                    <a:lnTo>
                      <a:pt x="450" y="343"/>
                    </a:lnTo>
                    <a:lnTo>
                      <a:pt x="449" y="341"/>
                    </a:lnTo>
                    <a:lnTo>
                      <a:pt x="450" y="337"/>
                    </a:lnTo>
                    <a:lnTo>
                      <a:pt x="450" y="334"/>
                    </a:lnTo>
                    <a:lnTo>
                      <a:pt x="450" y="334"/>
                    </a:lnTo>
                    <a:lnTo>
                      <a:pt x="449" y="328"/>
                    </a:lnTo>
                    <a:lnTo>
                      <a:pt x="449" y="328"/>
                    </a:lnTo>
                    <a:lnTo>
                      <a:pt x="450" y="326"/>
                    </a:lnTo>
                    <a:lnTo>
                      <a:pt x="452" y="325"/>
                    </a:lnTo>
                    <a:lnTo>
                      <a:pt x="456" y="323"/>
                    </a:lnTo>
                    <a:lnTo>
                      <a:pt x="456" y="323"/>
                    </a:lnTo>
                    <a:lnTo>
                      <a:pt x="460" y="322"/>
                    </a:lnTo>
                    <a:lnTo>
                      <a:pt x="465" y="320"/>
                    </a:lnTo>
                    <a:lnTo>
                      <a:pt x="465" y="320"/>
                    </a:lnTo>
                    <a:lnTo>
                      <a:pt x="467" y="319"/>
                    </a:lnTo>
                    <a:lnTo>
                      <a:pt x="467" y="318"/>
                    </a:lnTo>
                    <a:lnTo>
                      <a:pt x="467" y="312"/>
                    </a:lnTo>
                    <a:lnTo>
                      <a:pt x="467" y="312"/>
                    </a:lnTo>
                    <a:lnTo>
                      <a:pt x="466" y="305"/>
                    </a:lnTo>
                    <a:lnTo>
                      <a:pt x="466" y="301"/>
                    </a:lnTo>
                    <a:lnTo>
                      <a:pt x="466" y="301"/>
                    </a:lnTo>
                    <a:lnTo>
                      <a:pt x="467" y="290"/>
                    </a:lnTo>
                    <a:lnTo>
                      <a:pt x="467" y="290"/>
                    </a:lnTo>
                    <a:lnTo>
                      <a:pt x="467" y="287"/>
                    </a:lnTo>
                    <a:lnTo>
                      <a:pt x="467" y="283"/>
                    </a:lnTo>
                    <a:lnTo>
                      <a:pt x="467" y="283"/>
                    </a:lnTo>
                    <a:lnTo>
                      <a:pt x="467" y="279"/>
                    </a:lnTo>
                    <a:lnTo>
                      <a:pt x="467" y="277"/>
                    </a:lnTo>
                    <a:lnTo>
                      <a:pt x="467" y="277"/>
                    </a:lnTo>
                    <a:lnTo>
                      <a:pt x="465" y="271"/>
                    </a:lnTo>
                    <a:lnTo>
                      <a:pt x="465" y="271"/>
                    </a:lnTo>
                    <a:lnTo>
                      <a:pt x="464" y="269"/>
                    </a:lnTo>
                    <a:lnTo>
                      <a:pt x="463" y="268"/>
                    </a:lnTo>
                    <a:lnTo>
                      <a:pt x="460" y="268"/>
                    </a:lnTo>
                    <a:lnTo>
                      <a:pt x="460" y="268"/>
                    </a:lnTo>
                    <a:lnTo>
                      <a:pt x="457" y="268"/>
                    </a:lnTo>
                    <a:lnTo>
                      <a:pt x="453" y="265"/>
                    </a:lnTo>
                    <a:lnTo>
                      <a:pt x="453" y="265"/>
                    </a:lnTo>
                    <a:lnTo>
                      <a:pt x="451" y="264"/>
                    </a:lnTo>
                    <a:lnTo>
                      <a:pt x="450" y="264"/>
                    </a:lnTo>
                    <a:lnTo>
                      <a:pt x="447" y="265"/>
                    </a:lnTo>
                    <a:lnTo>
                      <a:pt x="447" y="265"/>
                    </a:lnTo>
                    <a:lnTo>
                      <a:pt x="440" y="266"/>
                    </a:lnTo>
                    <a:lnTo>
                      <a:pt x="433" y="267"/>
                    </a:lnTo>
                    <a:lnTo>
                      <a:pt x="433" y="267"/>
                    </a:lnTo>
                    <a:lnTo>
                      <a:pt x="431" y="268"/>
                    </a:lnTo>
                    <a:lnTo>
                      <a:pt x="430" y="268"/>
                    </a:lnTo>
                    <a:lnTo>
                      <a:pt x="428" y="272"/>
                    </a:lnTo>
                    <a:lnTo>
                      <a:pt x="428" y="272"/>
                    </a:lnTo>
                    <a:lnTo>
                      <a:pt x="427" y="273"/>
                    </a:lnTo>
                    <a:lnTo>
                      <a:pt x="425" y="273"/>
                    </a:lnTo>
                    <a:lnTo>
                      <a:pt x="421" y="272"/>
                    </a:lnTo>
                    <a:lnTo>
                      <a:pt x="421" y="272"/>
                    </a:lnTo>
                    <a:lnTo>
                      <a:pt x="417" y="271"/>
                    </a:lnTo>
                    <a:lnTo>
                      <a:pt x="410" y="270"/>
                    </a:lnTo>
                    <a:lnTo>
                      <a:pt x="410" y="270"/>
                    </a:lnTo>
                    <a:lnTo>
                      <a:pt x="408" y="271"/>
                    </a:lnTo>
                    <a:lnTo>
                      <a:pt x="408" y="272"/>
                    </a:lnTo>
                    <a:lnTo>
                      <a:pt x="408" y="273"/>
                    </a:lnTo>
                    <a:lnTo>
                      <a:pt x="408" y="274"/>
                    </a:lnTo>
                    <a:lnTo>
                      <a:pt x="408" y="274"/>
                    </a:lnTo>
                    <a:lnTo>
                      <a:pt x="407" y="275"/>
                    </a:lnTo>
                    <a:lnTo>
                      <a:pt x="406" y="274"/>
                    </a:lnTo>
                    <a:lnTo>
                      <a:pt x="403" y="273"/>
                    </a:lnTo>
                    <a:lnTo>
                      <a:pt x="403" y="273"/>
                    </a:lnTo>
                    <a:lnTo>
                      <a:pt x="401" y="272"/>
                    </a:lnTo>
                    <a:lnTo>
                      <a:pt x="400" y="271"/>
                    </a:lnTo>
                    <a:lnTo>
                      <a:pt x="398" y="267"/>
                    </a:lnTo>
                    <a:lnTo>
                      <a:pt x="398" y="267"/>
                    </a:lnTo>
                    <a:lnTo>
                      <a:pt x="397" y="266"/>
                    </a:lnTo>
                    <a:lnTo>
                      <a:pt x="395" y="266"/>
                    </a:lnTo>
                    <a:lnTo>
                      <a:pt x="395" y="266"/>
                    </a:lnTo>
                    <a:lnTo>
                      <a:pt x="393" y="266"/>
                    </a:lnTo>
                    <a:lnTo>
                      <a:pt x="390" y="265"/>
                    </a:lnTo>
                    <a:lnTo>
                      <a:pt x="383" y="262"/>
                    </a:lnTo>
                    <a:lnTo>
                      <a:pt x="383" y="262"/>
                    </a:lnTo>
                    <a:lnTo>
                      <a:pt x="381" y="261"/>
                    </a:lnTo>
                    <a:lnTo>
                      <a:pt x="381" y="259"/>
                    </a:lnTo>
                    <a:lnTo>
                      <a:pt x="381" y="255"/>
                    </a:lnTo>
                    <a:lnTo>
                      <a:pt x="381" y="255"/>
                    </a:lnTo>
                    <a:lnTo>
                      <a:pt x="380" y="242"/>
                    </a:lnTo>
                    <a:lnTo>
                      <a:pt x="380" y="242"/>
                    </a:lnTo>
                    <a:lnTo>
                      <a:pt x="380" y="240"/>
                    </a:lnTo>
                    <a:lnTo>
                      <a:pt x="380" y="236"/>
                    </a:lnTo>
                    <a:lnTo>
                      <a:pt x="380" y="236"/>
                    </a:lnTo>
                    <a:lnTo>
                      <a:pt x="381" y="231"/>
                    </a:lnTo>
                    <a:lnTo>
                      <a:pt x="381" y="227"/>
                    </a:lnTo>
                    <a:lnTo>
                      <a:pt x="381" y="227"/>
                    </a:lnTo>
                    <a:lnTo>
                      <a:pt x="382" y="225"/>
                    </a:lnTo>
                    <a:lnTo>
                      <a:pt x="383" y="223"/>
                    </a:lnTo>
                    <a:lnTo>
                      <a:pt x="385" y="221"/>
                    </a:lnTo>
                    <a:lnTo>
                      <a:pt x="386" y="219"/>
                    </a:lnTo>
                    <a:lnTo>
                      <a:pt x="386" y="219"/>
                    </a:lnTo>
                    <a:lnTo>
                      <a:pt x="387" y="216"/>
                    </a:lnTo>
                    <a:lnTo>
                      <a:pt x="388" y="213"/>
                    </a:lnTo>
                    <a:lnTo>
                      <a:pt x="388" y="213"/>
                    </a:lnTo>
                    <a:lnTo>
                      <a:pt x="391" y="208"/>
                    </a:lnTo>
                    <a:lnTo>
                      <a:pt x="392" y="205"/>
                    </a:lnTo>
                    <a:lnTo>
                      <a:pt x="392" y="205"/>
                    </a:lnTo>
                    <a:lnTo>
                      <a:pt x="391" y="203"/>
                    </a:lnTo>
                    <a:lnTo>
                      <a:pt x="390" y="202"/>
                    </a:lnTo>
                    <a:lnTo>
                      <a:pt x="389" y="201"/>
                    </a:lnTo>
                    <a:lnTo>
                      <a:pt x="388" y="200"/>
                    </a:lnTo>
                    <a:lnTo>
                      <a:pt x="388" y="200"/>
                    </a:lnTo>
                    <a:lnTo>
                      <a:pt x="389" y="194"/>
                    </a:lnTo>
                    <a:lnTo>
                      <a:pt x="390" y="191"/>
                    </a:lnTo>
                    <a:lnTo>
                      <a:pt x="392" y="190"/>
                    </a:lnTo>
                    <a:lnTo>
                      <a:pt x="392" y="190"/>
                    </a:lnTo>
                    <a:lnTo>
                      <a:pt x="394" y="188"/>
                    </a:lnTo>
                    <a:lnTo>
                      <a:pt x="395" y="186"/>
                    </a:lnTo>
                    <a:lnTo>
                      <a:pt x="395" y="186"/>
                    </a:lnTo>
                    <a:lnTo>
                      <a:pt x="396" y="184"/>
                    </a:lnTo>
                    <a:lnTo>
                      <a:pt x="398" y="183"/>
                    </a:lnTo>
                    <a:lnTo>
                      <a:pt x="399" y="183"/>
                    </a:lnTo>
                    <a:lnTo>
                      <a:pt x="400" y="180"/>
                    </a:lnTo>
                    <a:lnTo>
                      <a:pt x="400" y="180"/>
                    </a:lnTo>
                    <a:lnTo>
                      <a:pt x="402" y="174"/>
                    </a:lnTo>
                    <a:lnTo>
                      <a:pt x="402" y="174"/>
                    </a:lnTo>
                    <a:lnTo>
                      <a:pt x="402" y="172"/>
                    </a:lnTo>
                    <a:lnTo>
                      <a:pt x="404" y="171"/>
                    </a:lnTo>
                    <a:lnTo>
                      <a:pt x="404" y="171"/>
                    </a:lnTo>
                    <a:lnTo>
                      <a:pt x="405" y="170"/>
                    </a:lnTo>
                    <a:lnTo>
                      <a:pt x="407" y="169"/>
                    </a:lnTo>
                    <a:lnTo>
                      <a:pt x="407" y="169"/>
                    </a:lnTo>
                    <a:lnTo>
                      <a:pt x="409" y="168"/>
                    </a:lnTo>
                    <a:lnTo>
                      <a:pt x="413" y="169"/>
                    </a:lnTo>
                    <a:lnTo>
                      <a:pt x="413" y="169"/>
                    </a:lnTo>
                    <a:lnTo>
                      <a:pt x="416" y="169"/>
                    </a:lnTo>
                    <a:lnTo>
                      <a:pt x="419" y="168"/>
                    </a:lnTo>
                    <a:lnTo>
                      <a:pt x="425" y="165"/>
                    </a:lnTo>
                    <a:lnTo>
                      <a:pt x="425" y="165"/>
                    </a:lnTo>
                    <a:lnTo>
                      <a:pt x="427" y="165"/>
                    </a:lnTo>
                    <a:lnTo>
                      <a:pt x="427" y="163"/>
                    </a:lnTo>
                    <a:lnTo>
                      <a:pt x="428" y="160"/>
                    </a:lnTo>
                    <a:lnTo>
                      <a:pt x="428" y="160"/>
                    </a:lnTo>
                    <a:lnTo>
                      <a:pt x="428" y="159"/>
                    </a:lnTo>
                    <a:lnTo>
                      <a:pt x="428" y="158"/>
                    </a:lnTo>
                    <a:lnTo>
                      <a:pt x="424" y="157"/>
                    </a:lnTo>
                    <a:lnTo>
                      <a:pt x="424" y="157"/>
                    </a:lnTo>
                    <a:lnTo>
                      <a:pt x="423" y="155"/>
                    </a:lnTo>
                    <a:lnTo>
                      <a:pt x="423" y="153"/>
                    </a:lnTo>
                    <a:lnTo>
                      <a:pt x="423" y="148"/>
                    </a:lnTo>
                    <a:lnTo>
                      <a:pt x="423" y="148"/>
                    </a:lnTo>
                    <a:lnTo>
                      <a:pt x="424" y="146"/>
                    </a:lnTo>
                    <a:lnTo>
                      <a:pt x="426" y="145"/>
                    </a:lnTo>
                    <a:lnTo>
                      <a:pt x="431" y="143"/>
                    </a:lnTo>
                    <a:lnTo>
                      <a:pt x="431" y="143"/>
                    </a:lnTo>
                    <a:lnTo>
                      <a:pt x="435" y="142"/>
                    </a:lnTo>
                    <a:lnTo>
                      <a:pt x="437" y="141"/>
                    </a:lnTo>
                    <a:lnTo>
                      <a:pt x="440" y="142"/>
                    </a:lnTo>
                    <a:lnTo>
                      <a:pt x="440" y="142"/>
                    </a:lnTo>
                    <a:lnTo>
                      <a:pt x="444" y="143"/>
                    </a:lnTo>
                    <a:lnTo>
                      <a:pt x="446" y="143"/>
                    </a:lnTo>
                    <a:lnTo>
                      <a:pt x="446" y="143"/>
                    </a:lnTo>
                    <a:lnTo>
                      <a:pt x="447" y="143"/>
                    </a:lnTo>
                    <a:lnTo>
                      <a:pt x="448" y="142"/>
                    </a:lnTo>
                    <a:lnTo>
                      <a:pt x="448" y="140"/>
                    </a:lnTo>
                    <a:lnTo>
                      <a:pt x="448" y="140"/>
                    </a:lnTo>
                    <a:lnTo>
                      <a:pt x="449" y="139"/>
                    </a:lnTo>
                    <a:lnTo>
                      <a:pt x="451" y="139"/>
                    </a:lnTo>
                    <a:lnTo>
                      <a:pt x="451" y="139"/>
                    </a:lnTo>
                    <a:lnTo>
                      <a:pt x="452" y="141"/>
                    </a:lnTo>
                    <a:lnTo>
                      <a:pt x="453" y="142"/>
                    </a:lnTo>
                    <a:lnTo>
                      <a:pt x="453" y="142"/>
                    </a:lnTo>
                    <a:lnTo>
                      <a:pt x="453" y="142"/>
                    </a:lnTo>
                    <a:lnTo>
                      <a:pt x="454" y="141"/>
                    </a:lnTo>
                    <a:lnTo>
                      <a:pt x="456" y="139"/>
                    </a:lnTo>
                    <a:lnTo>
                      <a:pt x="456" y="139"/>
                    </a:lnTo>
                    <a:lnTo>
                      <a:pt x="457" y="138"/>
                    </a:lnTo>
                    <a:lnTo>
                      <a:pt x="459" y="136"/>
                    </a:lnTo>
                    <a:lnTo>
                      <a:pt x="459" y="136"/>
                    </a:lnTo>
                    <a:lnTo>
                      <a:pt x="461" y="136"/>
                    </a:lnTo>
                    <a:lnTo>
                      <a:pt x="463" y="136"/>
                    </a:lnTo>
                    <a:lnTo>
                      <a:pt x="463" y="136"/>
                    </a:lnTo>
                    <a:lnTo>
                      <a:pt x="468" y="132"/>
                    </a:lnTo>
                    <a:lnTo>
                      <a:pt x="468" y="132"/>
                    </a:lnTo>
                    <a:lnTo>
                      <a:pt x="477" y="131"/>
                    </a:lnTo>
                    <a:lnTo>
                      <a:pt x="477" y="131"/>
                    </a:lnTo>
                    <a:lnTo>
                      <a:pt x="481" y="129"/>
                    </a:lnTo>
                    <a:lnTo>
                      <a:pt x="484" y="128"/>
                    </a:lnTo>
                    <a:lnTo>
                      <a:pt x="486" y="128"/>
                    </a:lnTo>
                    <a:lnTo>
                      <a:pt x="486" y="128"/>
                    </a:lnTo>
                    <a:lnTo>
                      <a:pt x="485" y="126"/>
                    </a:lnTo>
                    <a:lnTo>
                      <a:pt x="484" y="124"/>
                    </a:lnTo>
                    <a:lnTo>
                      <a:pt x="483" y="122"/>
                    </a:lnTo>
                    <a:lnTo>
                      <a:pt x="483" y="12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3" name="フリーフォーム 82">
                <a:extLst>
                  <a:ext uri="{FF2B5EF4-FFF2-40B4-BE49-F238E27FC236}">
                    <a16:creationId xmlns:a16="http://schemas.microsoft.com/office/drawing/2014/main" id="{00000000-0008-0000-0000-00009F050000}"/>
                  </a:ext>
                </a:extLst>
              </p:cNvPr>
              <p:cNvSpPr>
                <a:spLocks/>
              </p:cNvSpPr>
              <p:nvPr/>
            </p:nvSpPr>
            <p:spPr bwMode="auto">
              <a:xfrm>
                <a:off x="375" y="525"/>
                <a:ext cx="89" cy="90"/>
              </a:xfrm>
              <a:custGeom>
                <a:avLst/>
                <a:gdLst>
                  <a:gd name="T0" fmla="*/ 773 w 803"/>
                  <a:gd name="T1" fmla="*/ 91 h 811"/>
                  <a:gd name="T2" fmla="*/ 740 w 803"/>
                  <a:gd name="T3" fmla="*/ 73 h 811"/>
                  <a:gd name="T4" fmla="*/ 738 w 803"/>
                  <a:gd name="T5" fmla="*/ 37 h 811"/>
                  <a:gd name="T6" fmla="*/ 730 w 803"/>
                  <a:gd name="T7" fmla="*/ 21 h 811"/>
                  <a:gd name="T8" fmla="*/ 689 w 803"/>
                  <a:gd name="T9" fmla="*/ 7 h 811"/>
                  <a:gd name="T10" fmla="*/ 647 w 803"/>
                  <a:gd name="T11" fmla="*/ 78 h 811"/>
                  <a:gd name="T12" fmla="*/ 637 w 803"/>
                  <a:gd name="T13" fmla="*/ 161 h 811"/>
                  <a:gd name="T14" fmla="*/ 563 w 803"/>
                  <a:gd name="T15" fmla="*/ 252 h 811"/>
                  <a:gd name="T16" fmla="*/ 448 w 803"/>
                  <a:gd name="T17" fmla="*/ 313 h 811"/>
                  <a:gd name="T18" fmla="*/ 400 w 803"/>
                  <a:gd name="T19" fmla="*/ 411 h 811"/>
                  <a:gd name="T20" fmla="*/ 348 w 803"/>
                  <a:gd name="T21" fmla="*/ 481 h 811"/>
                  <a:gd name="T22" fmla="*/ 286 w 803"/>
                  <a:gd name="T23" fmla="*/ 551 h 811"/>
                  <a:gd name="T24" fmla="*/ 177 w 803"/>
                  <a:gd name="T25" fmla="*/ 619 h 811"/>
                  <a:gd name="T26" fmla="*/ 140 w 803"/>
                  <a:gd name="T27" fmla="*/ 641 h 811"/>
                  <a:gd name="T28" fmla="*/ 59 w 803"/>
                  <a:gd name="T29" fmla="*/ 682 h 811"/>
                  <a:gd name="T30" fmla="*/ 31 w 803"/>
                  <a:gd name="T31" fmla="*/ 729 h 811"/>
                  <a:gd name="T32" fmla="*/ 46 w 803"/>
                  <a:gd name="T33" fmla="*/ 793 h 811"/>
                  <a:gd name="T34" fmla="*/ 76 w 803"/>
                  <a:gd name="T35" fmla="*/ 767 h 811"/>
                  <a:gd name="T36" fmla="*/ 84 w 803"/>
                  <a:gd name="T37" fmla="*/ 741 h 811"/>
                  <a:gd name="T38" fmla="*/ 111 w 803"/>
                  <a:gd name="T39" fmla="*/ 734 h 811"/>
                  <a:gd name="T40" fmla="*/ 140 w 803"/>
                  <a:gd name="T41" fmla="*/ 745 h 811"/>
                  <a:gd name="T42" fmla="*/ 145 w 803"/>
                  <a:gd name="T43" fmla="*/ 779 h 811"/>
                  <a:gd name="T44" fmla="*/ 171 w 803"/>
                  <a:gd name="T45" fmla="*/ 761 h 811"/>
                  <a:gd name="T46" fmla="*/ 213 w 803"/>
                  <a:gd name="T47" fmla="*/ 755 h 811"/>
                  <a:gd name="T48" fmla="*/ 233 w 803"/>
                  <a:gd name="T49" fmla="*/ 752 h 811"/>
                  <a:gd name="T50" fmla="*/ 259 w 803"/>
                  <a:gd name="T51" fmla="*/ 719 h 811"/>
                  <a:gd name="T52" fmla="*/ 311 w 803"/>
                  <a:gd name="T53" fmla="*/ 684 h 811"/>
                  <a:gd name="T54" fmla="*/ 336 w 803"/>
                  <a:gd name="T55" fmla="*/ 725 h 811"/>
                  <a:gd name="T56" fmla="*/ 350 w 803"/>
                  <a:gd name="T57" fmla="*/ 746 h 811"/>
                  <a:gd name="T58" fmla="*/ 371 w 803"/>
                  <a:gd name="T59" fmla="*/ 774 h 811"/>
                  <a:gd name="T60" fmla="*/ 375 w 803"/>
                  <a:gd name="T61" fmla="*/ 807 h 811"/>
                  <a:gd name="T62" fmla="*/ 404 w 803"/>
                  <a:gd name="T63" fmla="*/ 808 h 811"/>
                  <a:gd name="T64" fmla="*/ 423 w 803"/>
                  <a:gd name="T65" fmla="*/ 777 h 811"/>
                  <a:gd name="T66" fmla="*/ 456 w 803"/>
                  <a:gd name="T67" fmla="*/ 763 h 811"/>
                  <a:gd name="T68" fmla="*/ 473 w 803"/>
                  <a:gd name="T69" fmla="*/ 746 h 811"/>
                  <a:gd name="T70" fmla="*/ 476 w 803"/>
                  <a:gd name="T71" fmla="*/ 704 h 811"/>
                  <a:gd name="T72" fmla="*/ 513 w 803"/>
                  <a:gd name="T73" fmla="*/ 689 h 811"/>
                  <a:gd name="T74" fmla="*/ 529 w 803"/>
                  <a:gd name="T75" fmla="*/ 680 h 811"/>
                  <a:gd name="T76" fmla="*/ 547 w 803"/>
                  <a:gd name="T77" fmla="*/ 712 h 811"/>
                  <a:gd name="T78" fmla="*/ 566 w 803"/>
                  <a:gd name="T79" fmla="*/ 722 h 811"/>
                  <a:gd name="T80" fmla="*/ 571 w 803"/>
                  <a:gd name="T81" fmla="*/ 704 h 811"/>
                  <a:gd name="T82" fmla="*/ 574 w 803"/>
                  <a:gd name="T83" fmla="*/ 670 h 811"/>
                  <a:gd name="T84" fmla="*/ 573 w 803"/>
                  <a:gd name="T85" fmla="*/ 628 h 811"/>
                  <a:gd name="T86" fmla="*/ 560 w 803"/>
                  <a:gd name="T87" fmla="*/ 608 h 811"/>
                  <a:gd name="T88" fmla="*/ 561 w 803"/>
                  <a:gd name="T89" fmla="*/ 567 h 811"/>
                  <a:gd name="T90" fmla="*/ 566 w 803"/>
                  <a:gd name="T91" fmla="*/ 524 h 811"/>
                  <a:gd name="T92" fmla="*/ 569 w 803"/>
                  <a:gd name="T93" fmla="*/ 498 h 811"/>
                  <a:gd name="T94" fmla="*/ 604 w 803"/>
                  <a:gd name="T95" fmla="*/ 493 h 811"/>
                  <a:gd name="T96" fmla="*/ 631 w 803"/>
                  <a:gd name="T97" fmla="*/ 477 h 811"/>
                  <a:gd name="T98" fmla="*/ 659 w 803"/>
                  <a:gd name="T99" fmla="*/ 470 h 811"/>
                  <a:gd name="T100" fmla="*/ 689 w 803"/>
                  <a:gd name="T101" fmla="*/ 460 h 811"/>
                  <a:gd name="T102" fmla="*/ 679 w 803"/>
                  <a:gd name="T103" fmla="*/ 418 h 811"/>
                  <a:gd name="T104" fmla="*/ 706 w 803"/>
                  <a:gd name="T105" fmla="*/ 389 h 811"/>
                  <a:gd name="T106" fmla="*/ 738 w 803"/>
                  <a:gd name="T107" fmla="*/ 338 h 811"/>
                  <a:gd name="T108" fmla="*/ 717 w 803"/>
                  <a:gd name="T109" fmla="*/ 308 h 811"/>
                  <a:gd name="T110" fmla="*/ 712 w 803"/>
                  <a:gd name="T111" fmla="*/ 274 h 811"/>
                  <a:gd name="T112" fmla="*/ 715 w 803"/>
                  <a:gd name="T113" fmla="*/ 248 h 811"/>
                  <a:gd name="T114" fmla="*/ 729 w 803"/>
                  <a:gd name="T115" fmla="*/ 222 h 811"/>
                  <a:gd name="T116" fmla="*/ 730 w 803"/>
                  <a:gd name="T117" fmla="*/ 181 h 811"/>
                  <a:gd name="T118" fmla="*/ 745 w 803"/>
                  <a:gd name="T119" fmla="*/ 159 h 811"/>
                  <a:gd name="T120" fmla="*/ 792 w 803"/>
                  <a:gd name="T121" fmla="*/ 14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3" h="811">
                    <a:moveTo>
                      <a:pt x="801" y="115"/>
                    </a:moveTo>
                    <a:lnTo>
                      <a:pt x="801" y="115"/>
                    </a:lnTo>
                    <a:lnTo>
                      <a:pt x="798" y="113"/>
                    </a:lnTo>
                    <a:lnTo>
                      <a:pt x="797" y="111"/>
                    </a:lnTo>
                    <a:lnTo>
                      <a:pt x="797" y="111"/>
                    </a:lnTo>
                    <a:lnTo>
                      <a:pt x="795" y="108"/>
                    </a:lnTo>
                    <a:lnTo>
                      <a:pt x="793" y="104"/>
                    </a:lnTo>
                    <a:lnTo>
                      <a:pt x="793" y="104"/>
                    </a:lnTo>
                    <a:lnTo>
                      <a:pt x="792" y="102"/>
                    </a:lnTo>
                    <a:lnTo>
                      <a:pt x="791" y="101"/>
                    </a:lnTo>
                    <a:lnTo>
                      <a:pt x="788" y="99"/>
                    </a:lnTo>
                    <a:lnTo>
                      <a:pt x="788" y="99"/>
                    </a:lnTo>
                    <a:lnTo>
                      <a:pt x="786" y="98"/>
                    </a:lnTo>
                    <a:lnTo>
                      <a:pt x="784" y="96"/>
                    </a:lnTo>
                    <a:lnTo>
                      <a:pt x="784" y="96"/>
                    </a:lnTo>
                    <a:lnTo>
                      <a:pt x="780" y="95"/>
                    </a:lnTo>
                    <a:lnTo>
                      <a:pt x="778" y="94"/>
                    </a:lnTo>
                    <a:lnTo>
                      <a:pt x="778" y="94"/>
                    </a:lnTo>
                    <a:lnTo>
                      <a:pt x="776" y="92"/>
                    </a:lnTo>
                    <a:lnTo>
                      <a:pt x="773" y="91"/>
                    </a:lnTo>
                    <a:lnTo>
                      <a:pt x="773" y="91"/>
                    </a:lnTo>
                    <a:lnTo>
                      <a:pt x="769" y="91"/>
                    </a:lnTo>
                    <a:lnTo>
                      <a:pt x="766" y="91"/>
                    </a:lnTo>
                    <a:lnTo>
                      <a:pt x="766" y="91"/>
                    </a:lnTo>
                    <a:lnTo>
                      <a:pt x="760" y="90"/>
                    </a:lnTo>
                    <a:lnTo>
                      <a:pt x="760" y="90"/>
                    </a:lnTo>
                    <a:lnTo>
                      <a:pt x="758" y="90"/>
                    </a:lnTo>
                    <a:lnTo>
                      <a:pt x="756" y="88"/>
                    </a:lnTo>
                    <a:lnTo>
                      <a:pt x="756" y="88"/>
                    </a:lnTo>
                    <a:lnTo>
                      <a:pt x="754" y="88"/>
                    </a:lnTo>
                    <a:lnTo>
                      <a:pt x="753" y="88"/>
                    </a:lnTo>
                    <a:lnTo>
                      <a:pt x="753" y="88"/>
                    </a:lnTo>
                    <a:lnTo>
                      <a:pt x="748" y="85"/>
                    </a:lnTo>
                    <a:lnTo>
                      <a:pt x="744" y="82"/>
                    </a:lnTo>
                    <a:lnTo>
                      <a:pt x="744" y="82"/>
                    </a:lnTo>
                    <a:lnTo>
                      <a:pt x="743" y="81"/>
                    </a:lnTo>
                    <a:lnTo>
                      <a:pt x="743" y="80"/>
                    </a:lnTo>
                    <a:lnTo>
                      <a:pt x="744" y="79"/>
                    </a:lnTo>
                    <a:lnTo>
                      <a:pt x="744" y="79"/>
                    </a:lnTo>
                    <a:lnTo>
                      <a:pt x="741" y="73"/>
                    </a:lnTo>
                    <a:lnTo>
                      <a:pt x="741" y="73"/>
                    </a:lnTo>
                    <a:lnTo>
                      <a:pt x="740" y="73"/>
                    </a:lnTo>
                    <a:lnTo>
                      <a:pt x="739" y="74"/>
                    </a:lnTo>
                    <a:lnTo>
                      <a:pt x="737" y="76"/>
                    </a:lnTo>
                    <a:lnTo>
                      <a:pt x="737" y="76"/>
                    </a:lnTo>
                    <a:lnTo>
                      <a:pt x="736" y="75"/>
                    </a:lnTo>
                    <a:lnTo>
                      <a:pt x="735" y="73"/>
                    </a:lnTo>
                    <a:lnTo>
                      <a:pt x="734" y="66"/>
                    </a:lnTo>
                    <a:lnTo>
                      <a:pt x="734" y="66"/>
                    </a:lnTo>
                    <a:lnTo>
                      <a:pt x="735" y="65"/>
                    </a:lnTo>
                    <a:lnTo>
                      <a:pt x="736" y="63"/>
                    </a:lnTo>
                    <a:lnTo>
                      <a:pt x="738" y="60"/>
                    </a:lnTo>
                    <a:lnTo>
                      <a:pt x="738" y="60"/>
                    </a:lnTo>
                    <a:lnTo>
                      <a:pt x="739" y="58"/>
                    </a:lnTo>
                    <a:lnTo>
                      <a:pt x="738" y="55"/>
                    </a:lnTo>
                    <a:lnTo>
                      <a:pt x="738" y="55"/>
                    </a:lnTo>
                    <a:lnTo>
                      <a:pt x="739" y="48"/>
                    </a:lnTo>
                    <a:lnTo>
                      <a:pt x="739" y="48"/>
                    </a:lnTo>
                    <a:lnTo>
                      <a:pt x="738" y="45"/>
                    </a:lnTo>
                    <a:lnTo>
                      <a:pt x="739" y="42"/>
                    </a:lnTo>
                    <a:lnTo>
                      <a:pt x="739" y="42"/>
                    </a:lnTo>
                    <a:lnTo>
                      <a:pt x="739" y="39"/>
                    </a:lnTo>
                    <a:lnTo>
                      <a:pt x="738" y="37"/>
                    </a:lnTo>
                    <a:lnTo>
                      <a:pt x="738" y="37"/>
                    </a:lnTo>
                    <a:lnTo>
                      <a:pt x="738" y="34"/>
                    </a:lnTo>
                    <a:lnTo>
                      <a:pt x="739" y="33"/>
                    </a:lnTo>
                    <a:lnTo>
                      <a:pt x="739" y="33"/>
                    </a:lnTo>
                    <a:lnTo>
                      <a:pt x="741" y="32"/>
                    </a:lnTo>
                    <a:lnTo>
                      <a:pt x="742" y="30"/>
                    </a:lnTo>
                    <a:lnTo>
                      <a:pt x="742" y="30"/>
                    </a:lnTo>
                    <a:lnTo>
                      <a:pt x="742" y="29"/>
                    </a:lnTo>
                    <a:lnTo>
                      <a:pt x="741" y="28"/>
                    </a:lnTo>
                    <a:lnTo>
                      <a:pt x="741" y="28"/>
                    </a:lnTo>
                    <a:lnTo>
                      <a:pt x="739" y="25"/>
                    </a:lnTo>
                    <a:lnTo>
                      <a:pt x="739" y="25"/>
                    </a:lnTo>
                    <a:lnTo>
                      <a:pt x="737" y="25"/>
                    </a:lnTo>
                    <a:lnTo>
                      <a:pt x="735" y="25"/>
                    </a:lnTo>
                    <a:lnTo>
                      <a:pt x="735" y="25"/>
                    </a:lnTo>
                    <a:lnTo>
                      <a:pt x="734" y="25"/>
                    </a:lnTo>
                    <a:lnTo>
                      <a:pt x="733" y="25"/>
                    </a:lnTo>
                    <a:lnTo>
                      <a:pt x="733" y="24"/>
                    </a:lnTo>
                    <a:lnTo>
                      <a:pt x="732" y="22"/>
                    </a:lnTo>
                    <a:lnTo>
                      <a:pt x="732" y="22"/>
                    </a:lnTo>
                    <a:lnTo>
                      <a:pt x="730" y="21"/>
                    </a:lnTo>
                    <a:lnTo>
                      <a:pt x="728" y="22"/>
                    </a:lnTo>
                    <a:lnTo>
                      <a:pt x="728" y="22"/>
                    </a:lnTo>
                    <a:lnTo>
                      <a:pt x="726" y="22"/>
                    </a:lnTo>
                    <a:lnTo>
                      <a:pt x="724" y="22"/>
                    </a:lnTo>
                    <a:lnTo>
                      <a:pt x="720" y="21"/>
                    </a:lnTo>
                    <a:lnTo>
                      <a:pt x="720" y="21"/>
                    </a:lnTo>
                    <a:lnTo>
                      <a:pt x="711" y="20"/>
                    </a:lnTo>
                    <a:lnTo>
                      <a:pt x="711" y="20"/>
                    </a:lnTo>
                    <a:lnTo>
                      <a:pt x="710" y="19"/>
                    </a:lnTo>
                    <a:lnTo>
                      <a:pt x="710" y="19"/>
                    </a:lnTo>
                    <a:lnTo>
                      <a:pt x="710" y="17"/>
                    </a:lnTo>
                    <a:lnTo>
                      <a:pt x="710" y="16"/>
                    </a:lnTo>
                    <a:lnTo>
                      <a:pt x="710" y="16"/>
                    </a:lnTo>
                    <a:lnTo>
                      <a:pt x="708" y="15"/>
                    </a:lnTo>
                    <a:lnTo>
                      <a:pt x="706" y="14"/>
                    </a:lnTo>
                    <a:lnTo>
                      <a:pt x="701" y="13"/>
                    </a:lnTo>
                    <a:lnTo>
                      <a:pt x="701" y="13"/>
                    </a:lnTo>
                    <a:lnTo>
                      <a:pt x="697" y="13"/>
                    </a:lnTo>
                    <a:lnTo>
                      <a:pt x="696" y="13"/>
                    </a:lnTo>
                    <a:lnTo>
                      <a:pt x="696" y="13"/>
                    </a:lnTo>
                    <a:lnTo>
                      <a:pt x="689" y="7"/>
                    </a:lnTo>
                    <a:lnTo>
                      <a:pt x="689" y="7"/>
                    </a:lnTo>
                    <a:lnTo>
                      <a:pt x="679" y="0"/>
                    </a:lnTo>
                    <a:lnTo>
                      <a:pt x="679" y="0"/>
                    </a:lnTo>
                    <a:lnTo>
                      <a:pt x="679" y="0"/>
                    </a:lnTo>
                    <a:lnTo>
                      <a:pt x="679" y="3"/>
                    </a:lnTo>
                    <a:lnTo>
                      <a:pt x="679" y="3"/>
                    </a:lnTo>
                    <a:lnTo>
                      <a:pt x="678" y="7"/>
                    </a:lnTo>
                    <a:lnTo>
                      <a:pt x="677" y="11"/>
                    </a:lnTo>
                    <a:lnTo>
                      <a:pt x="672" y="15"/>
                    </a:lnTo>
                    <a:lnTo>
                      <a:pt x="672" y="15"/>
                    </a:lnTo>
                    <a:lnTo>
                      <a:pt x="670" y="18"/>
                    </a:lnTo>
                    <a:lnTo>
                      <a:pt x="668" y="21"/>
                    </a:lnTo>
                    <a:lnTo>
                      <a:pt x="666" y="30"/>
                    </a:lnTo>
                    <a:lnTo>
                      <a:pt x="666" y="30"/>
                    </a:lnTo>
                    <a:lnTo>
                      <a:pt x="659" y="46"/>
                    </a:lnTo>
                    <a:lnTo>
                      <a:pt x="656" y="54"/>
                    </a:lnTo>
                    <a:lnTo>
                      <a:pt x="652" y="59"/>
                    </a:lnTo>
                    <a:lnTo>
                      <a:pt x="652" y="59"/>
                    </a:lnTo>
                    <a:lnTo>
                      <a:pt x="650" y="63"/>
                    </a:lnTo>
                    <a:lnTo>
                      <a:pt x="648" y="68"/>
                    </a:lnTo>
                    <a:lnTo>
                      <a:pt x="647" y="78"/>
                    </a:lnTo>
                    <a:lnTo>
                      <a:pt x="647" y="78"/>
                    </a:lnTo>
                    <a:lnTo>
                      <a:pt x="646" y="83"/>
                    </a:lnTo>
                    <a:lnTo>
                      <a:pt x="645" y="88"/>
                    </a:lnTo>
                    <a:lnTo>
                      <a:pt x="643" y="94"/>
                    </a:lnTo>
                    <a:lnTo>
                      <a:pt x="643" y="100"/>
                    </a:lnTo>
                    <a:lnTo>
                      <a:pt x="643" y="100"/>
                    </a:lnTo>
                    <a:lnTo>
                      <a:pt x="642" y="121"/>
                    </a:lnTo>
                    <a:lnTo>
                      <a:pt x="641" y="138"/>
                    </a:lnTo>
                    <a:lnTo>
                      <a:pt x="641" y="138"/>
                    </a:lnTo>
                    <a:lnTo>
                      <a:pt x="641" y="140"/>
                    </a:lnTo>
                    <a:lnTo>
                      <a:pt x="642" y="141"/>
                    </a:lnTo>
                    <a:lnTo>
                      <a:pt x="643" y="143"/>
                    </a:lnTo>
                    <a:lnTo>
                      <a:pt x="644" y="145"/>
                    </a:lnTo>
                    <a:lnTo>
                      <a:pt x="644" y="145"/>
                    </a:lnTo>
                    <a:lnTo>
                      <a:pt x="643" y="147"/>
                    </a:lnTo>
                    <a:lnTo>
                      <a:pt x="641" y="150"/>
                    </a:lnTo>
                    <a:lnTo>
                      <a:pt x="637" y="155"/>
                    </a:lnTo>
                    <a:lnTo>
                      <a:pt x="637" y="155"/>
                    </a:lnTo>
                    <a:lnTo>
                      <a:pt x="636" y="158"/>
                    </a:lnTo>
                    <a:lnTo>
                      <a:pt x="637" y="160"/>
                    </a:lnTo>
                    <a:lnTo>
                      <a:pt x="637" y="161"/>
                    </a:lnTo>
                    <a:lnTo>
                      <a:pt x="638" y="164"/>
                    </a:lnTo>
                    <a:lnTo>
                      <a:pt x="638" y="164"/>
                    </a:lnTo>
                    <a:lnTo>
                      <a:pt x="637" y="168"/>
                    </a:lnTo>
                    <a:lnTo>
                      <a:pt x="636" y="172"/>
                    </a:lnTo>
                    <a:lnTo>
                      <a:pt x="633" y="178"/>
                    </a:lnTo>
                    <a:lnTo>
                      <a:pt x="633" y="178"/>
                    </a:lnTo>
                    <a:lnTo>
                      <a:pt x="627" y="186"/>
                    </a:lnTo>
                    <a:lnTo>
                      <a:pt x="618" y="199"/>
                    </a:lnTo>
                    <a:lnTo>
                      <a:pt x="618" y="199"/>
                    </a:lnTo>
                    <a:lnTo>
                      <a:pt x="608" y="213"/>
                    </a:lnTo>
                    <a:lnTo>
                      <a:pt x="597" y="226"/>
                    </a:lnTo>
                    <a:lnTo>
                      <a:pt x="597" y="226"/>
                    </a:lnTo>
                    <a:lnTo>
                      <a:pt x="587" y="237"/>
                    </a:lnTo>
                    <a:lnTo>
                      <a:pt x="582" y="241"/>
                    </a:lnTo>
                    <a:lnTo>
                      <a:pt x="577" y="244"/>
                    </a:lnTo>
                    <a:lnTo>
                      <a:pt x="577" y="244"/>
                    </a:lnTo>
                    <a:lnTo>
                      <a:pt x="571" y="248"/>
                    </a:lnTo>
                    <a:lnTo>
                      <a:pt x="567" y="251"/>
                    </a:lnTo>
                    <a:lnTo>
                      <a:pt x="567" y="251"/>
                    </a:lnTo>
                    <a:lnTo>
                      <a:pt x="565" y="252"/>
                    </a:lnTo>
                    <a:lnTo>
                      <a:pt x="563" y="252"/>
                    </a:lnTo>
                    <a:lnTo>
                      <a:pt x="561" y="253"/>
                    </a:lnTo>
                    <a:lnTo>
                      <a:pt x="557" y="254"/>
                    </a:lnTo>
                    <a:lnTo>
                      <a:pt x="557" y="254"/>
                    </a:lnTo>
                    <a:lnTo>
                      <a:pt x="552" y="257"/>
                    </a:lnTo>
                    <a:lnTo>
                      <a:pt x="545" y="260"/>
                    </a:lnTo>
                    <a:lnTo>
                      <a:pt x="533" y="266"/>
                    </a:lnTo>
                    <a:lnTo>
                      <a:pt x="533" y="266"/>
                    </a:lnTo>
                    <a:lnTo>
                      <a:pt x="526" y="267"/>
                    </a:lnTo>
                    <a:lnTo>
                      <a:pt x="520" y="269"/>
                    </a:lnTo>
                    <a:lnTo>
                      <a:pt x="514" y="270"/>
                    </a:lnTo>
                    <a:lnTo>
                      <a:pt x="510" y="271"/>
                    </a:lnTo>
                    <a:lnTo>
                      <a:pt x="510" y="271"/>
                    </a:lnTo>
                    <a:lnTo>
                      <a:pt x="496" y="283"/>
                    </a:lnTo>
                    <a:lnTo>
                      <a:pt x="496" y="283"/>
                    </a:lnTo>
                    <a:lnTo>
                      <a:pt x="483" y="291"/>
                    </a:lnTo>
                    <a:lnTo>
                      <a:pt x="469" y="300"/>
                    </a:lnTo>
                    <a:lnTo>
                      <a:pt x="469" y="300"/>
                    </a:lnTo>
                    <a:lnTo>
                      <a:pt x="463" y="304"/>
                    </a:lnTo>
                    <a:lnTo>
                      <a:pt x="456" y="308"/>
                    </a:lnTo>
                    <a:lnTo>
                      <a:pt x="448" y="313"/>
                    </a:lnTo>
                    <a:lnTo>
                      <a:pt x="448" y="313"/>
                    </a:lnTo>
                    <a:lnTo>
                      <a:pt x="443" y="316"/>
                    </a:lnTo>
                    <a:lnTo>
                      <a:pt x="439" y="319"/>
                    </a:lnTo>
                    <a:lnTo>
                      <a:pt x="439" y="319"/>
                    </a:lnTo>
                    <a:lnTo>
                      <a:pt x="427" y="334"/>
                    </a:lnTo>
                    <a:lnTo>
                      <a:pt x="427" y="334"/>
                    </a:lnTo>
                    <a:lnTo>
                      <a:pt x="419" y="342"/>
                    </a:lnTo>
                    <a:lnTo>
                      <a:pt x="419" y="342"/>
                    </a:lnTo>
                    <a:lnTo>
                      <a:pt x="418" y="344"/>
                    </a:lnTo>
                    <a:lnTo>
                      <a:pt x="418" y="345"/>
                    </a:lnTo>
                    <a:lnTo>
                      <a:pt x="418" y="349"/>
                    </a:lnTo>
                    <a:lnTo>
                      <a:pt x="418" y="349"/>
                    </a:lnTo>
                    <a:lnTo>
                      <a:pt x="412" y="366"/>
                    </a:lnTo>
                    <a:lnTo>
                      <a:pt x="412" y="366"/>
                    </a:lnTo>
                    <a:lnTo>
                      <a:pt x="411" y="370"/>
                    </a:lnTo>
                    <a:lnTo>
                      <a:pt x="410" y="374"/>
                    </a:lnTo>
                    <a:lnTo>
                      <a:pt x="409" y="383"/>
                    </a:lnTo>
                    <a:lnTo>
                      <a:pt x="409" y="383"/>
                    </a:lnTo>
                    <a:lnTo>
                      <a:pt x="408" y="390"/>
                    </a:lnTo>
                    <a:lnTo>
                      <a:pt x="406" y="398"/>
                    </a:lnTo>
                    <a:lnTo>
                      <a:pt x="403" y="406"/>
                    </a:lnTo>
                    <a:lnTo>
                      <a:pt x="400" y="411"/>
                    </a:lnTo>
                    <a:lnTo>
                      <a:pt x="400" y="411"/>
                    </a:lnTo>
                    <a:lnTo>
                      <a:pt x="395" y="421"/>
                    </a:lnTo>
                    <a:lnTo>
                      <a:pt x="390" y="432"/>
                    </a:lnTo>
                    <a:lnTo>
                      <a:pt x="390" y="432"/>
                    </a:lnTo>
                    <a:lnTo>
                      <a:pt x="387" y="437"/>
                    </a:lnTo>
                    <a:lnTo>
                      <a:pt x="382" y="443"/>
                    </a:lnTo>
                    <a:lnTo>
                      <a:pt x="378" y="449"/>
                    </a:lnTo>
                    <a:lnTo>
                      <a:pt x="374" y="453"/>
                    </a:lnTo>
                    <a:lnTo>
                      <a:pt x="374" y="453"/>
                    </a:lnTo>
                    <a:lnTo>
                      <a:pt x="370" y="457"/>
                    </a:lnTo>
                    <a:lnTo>
                      <a:pt x="363" y="462"/>
                    </a:lnTo>
                    <a:lnTo>
                      <a:pt x="363" y="462"/>
                    </a:lnTo>
                    <a:lnTo>
                      <a:pt x="360" y="465"/>
                    </a:lnTo>
                    <a:lnTo>
                      <a:pt x="359" y="469"/>
                    </a:lnTo>
                    <a:lnTo>
                      <a:pt x="358" y="472"/>
                    </a:lnTo>
                    <a:lnTo>
                      <a:pt x="356" y="474"/>
                    </a:lnTo>
                    <a:lnTo>
                      <a:pt x="356" y="474"/>
                    </a:lnTo>
                    <a:lnTo>
                      <a:pt x="353" y="476"/>
                    </a:lnTo>
                    <a:lnTo>
                      <a:pt x="351" y="478"/>
                    </a:lnTo>
                    <a:lnTo>
                      <a:pt x="349" y="479"/>
                    </a:lnTo>
                    <a:lnTo>
                      <a:pt x="348" y="481"/>
                    </a:lnTo>
                    <a:lnTo>
                      <a:pt x="348" y="481"/>
                    </a:lnTo>
                    <a:lnTo>
                      <a:pt x="346" y="490"/>
                    </a:lnTo>
                    <a:lnTo>
                      <a:pt x="344" y="494"/>
                    </a:lnTo>
                    <a:lnTo>
                      <a:pt x="342" y="498"/>
                    </a:lnTo>
                    <a:lnTo>
                      <a:pt x="342" y="498"/>
                    </a:lnTo>
                    <a:lnTo>
                      <a:pt x="339" y="502"/>
                    </a:lnTo>
                    <a:lnTo>
                      <a:pt x="336" y="506"/>
                    </a:lnTo>
                    <a:lnTo>
                      <a:pt x="336" y="506"/>
                    </a:lnTo>
                    <a:lnTo>
                      <a:pt x="331" y="516"/>
                    </a:lnTo>
                    <a:lnTo>
                      <a:pt x="329" y="521"/>
                    </a:lnTo>
                    <a:lnTo>
                      <a:pt x="326" y="525"/>
                    </a:lnTo>
                    <a:lnTo>
                      <a:pt x="326" y="525"/>
                    </a:lnTo>
                    <a:lnTo>
                      <a:pt x="318" y="531"/>
                    </a:lnTo>
                    <a:lnTo>
                      <a:pt x="313" y="534"/>
                    </a:lnTo>
                    <a:lnTo>
                      <a:pt x="313" y="534"/>
                    </a:lnTo>
                    <a:lnTo>
                      <a:pt x="309" y="537"/>
                    </a:lnTo>
                    <a:lnTo>
                      <a:pt x="304" y="539"/>
                    </a:lnTo>
                    <a:lnTo>
                      <a:pt x="304" y="539"/>
                    </a:lnTo>
                    <a:lnTo>
                      <a:pt x="294" y="545"/>
                    </a:lnTo>
                    <a:lnTo>
                      <a:pt x="286" y="551"/>
                    </a:lnTo>
                    <a:lnTo>
                      <a:pt x="286" y="551"/>
                    </a:lnTo>
                    <a:lnTo>
                      <a:pt x="269" y="568"/>
                    </a:lnTo>
                    <a:lnTo>
                      <a:pt x="252" y="586"/>
                    </a:lnTo>
                    <a:lnTo>
                      <a:pt x="252" y="586"/>
                    </a:lnTo>
                    <a:lnTo>
                      <a:pt x="243" y="594"/>
                    </a:lnTo>
                    <a:lnTo>
                      <a:pt x="234" y="602"/>
                    </a:lnTo>
                    <a:lnTo>
                      <a:pt x="234" y="602"/>
                    </a:lnTo>
                    <a:lnTo>
                      <a:pt x="217" y="615"/>
                    </a:lnTo>
                    <a:lnTo>
                      <a:pt x="217" y="615"/>
                    </a:lnTo>
                    <a:lnTo>
                      <a:pt x="212" y="618"/>
                    </a:lnTo>
                    <a:lnTo>
                      <a:pt x="207" y="620"/>
                    </a:lnTo>
                    <a:lnTo>
                      <a:pt x="207" y="620"/>
                    </a:lnTo>
                    <a:lnTo>
                      <a:pt x="204" y="620"/>
                    </a:lnTo>
                    <a:lnTo>
                      <a:pt x="203" y="620"/>
                    </a:lnTo>
                    <a:lnTo>
                      <a:pt x="199" y="619"/>
                    </a:lnTo>
                    <a:lnTo>
                      <a:pt x="199" y="619"/>
                    </a:lnTo>
                    <a:lnTo>
                      <a:pt x="193" y="620"/>
                    </a:lnTo>
                    <a:lnTo>
                      <a:pt x="187" y="622"/>
                    </a:lnTo>
                    <a:lnTo>
                      <a:pt x="187" y="622"/>
                    </a:lnTo>
                    <a:lnTo>
                      <a:pt x="184" y="622"/>
                    </a:lnTo>
                    <a:lnTo>
                      <a:pt x="181" y="621"/>
                    </a:lnTo>
                    <a:lnTo>
                      <a:pt x="177" y="619"/>
                    </a:lnTo>
                    <a:lnTo>
                      <a:pt x="177" y="619"/>
                    </a:lnTo>
                    <a:lnTo>
                      <a:pt x="171" y="618"/>
                    </a:lnTo>
                    <a:lnTo>
                      <a:pt x="166" y="617"/>
                    </a:lnTo>
                    <a:lnTo>
                      <a:pt x="166" y="617"/>
                    </a:lnTo>
                    <a:lnTo>
                      <a:pt x="164" y="617"/>
                    </a:lnTo>
                    <a:lnTo>
                      <a:pt x="163" y="619"/>
                    </a:lnTo>
                    <a:lnTo>
                      <a:pt x="162" y="621"/>
                    </a:lnTo>
                    <a:lnTo>
                      <a:pt x="160" y="622"/>
                    </a:lnTo>
                    <a:lnTo>
                      <a:pt x="160" y="622"/>
                    </a:lnTo>
                    <a:lnTo>
                      <a:pt x="157" y="626"/>
                    </a:lnTo>
                    <a:lnTo>
                      <a:pt x="156" y="628"/>
                    </a:lnTo>
                    <a:lnTo>
                      <a:pt x="153" y="630"/>
                    </a:lnTo>
                    <a:lnTo>
                      <a:pt x="153" y="630"/>
                    </a:lnTo>
                    <a:lnTo>
                      <a:pt x="152" y="632"/>
                    </a:lnTo>
                    <a:lnTo>
                      <a:pt x="151" y="634"/>
                    </a:lnTo>
                    <a:lnTo>
                      <a:pt x="150" y="637"/>
                    </a:lnTo>
                    <a:lnTo>
                      <a:pt x="150" y="637"/>
                    </a:lnTo>
                    <a:lnTo>
                      <a:pt x="148" y="638"/>
                    </a:lnTo>
                    <a:lnTo>
                      <a:pt x="146" y="639"/>
                    </a:lnTo>
                    <a:lnTo>
                      <a:pt x="140" y="641"/>
                    </a:lnTo>
                    <a:lnTo>
                      <a:pt x="140" y="641"/>
                    </a:lnTo>
                    <a:lnTo>
                      <a:pt x="138" y="643"/>
                    </a:lnTo>
                    <a:lnTo>
                      <a:pt x="136" y="643"/>
                    </a:lnTo>
                    <a:lnTo>
                      <a:pt x="134" y="643"/>
                    </a:lnTo>
                    <a:lnTo>
                      <a:pt x="132" y="644"/>
                    </a:lnTo>
                    <a:lnTo>
                      <a:pt x="132" y="644"/>
                    </a:lnTo>
                    <a:lnTo>
                      <a:pt x="125" y="649"/>
                    </a:lnTo>
                    <a:lnTo>
                      <a:pt x="118" y="654"/>
                    </a:lnTo>
                    <a:lnTo>
                      <a:pt x="118" y="654"/>
                    </a:lnTo>
                    <a:lnTo>
                      <a:pt x="114" y="658"/>
                    </a:lnTo>
                    <a:lnTo>
                      <a:pt x="108" y="662"/>
                    </a:lnTo>
                    <a:lnTo>
                      <a:pt x="108" y="662"/>
                    </a:lnTo>
                    <a:lnTo>
                      <a:pt x="104" y="665"/>
                    </a:lnTo>
                    <a:lnTo>
                      <a:pt x="99" y="667"/>
                    </a:lnTo>
                    <a:lnTo>
                      <a:pt x="90" y="670"/>
                    </a:lnTo>
                    <a:lnTo>
                      <a:pt x="90" y="670"/>
                    </a:lnTo>
                    <a:lnTo>
                      <a:pt x="84" y="672"/>
                    </a:lnTo>
                    <a:lnTo>
                      <a:pt x="78" y="676"/>
                    </a:lnTo>
                    <a:lnTo>
                      <a:pt x="78" y="676"/>
                    </a:lnTo>
                    <a:lnTo>
                      <a:pt x="67" y="679"/>
                    </a:lnTo>
                    <a:lnTo>
                      <a:pt x="67" y="679"/>
                    </a:lnTo>
                    <a:lnTo>
                      <a:pt x="59" y="682"/>
                    </a:lnTo>
                    <a:lnTo>
                      <a:pt x="50" y="686"/>
                    </a:lnTo>
                    <a:lnTo>
                      <a:pt x="50" y="686"/>
                    </a:lnTo>
                    <a:lnTo>
                      <a:pt x="41" y="689"/>
                    </a:lnTo>
                    <a:lnTo>
                      <a:pt x="33" y="692"/>
                    </a:lnTo>
                    <a:lnTo>
                      <a:pt x="33" y="692"/>
                    </a:lnTo>
                    <a:lnTo>
                      <a:pt x="24" y="695"/>
                    </a:lnTo>
                    <a:lnTo>
                      <a:pt x="17" y="698"/>
                    </a:lnTo>
                    <a:lnTo>
                      <a:pt x="17" y="698"/>
                    </a:lnTo>
                    <a:lnTo>
                      <a:pt x="10" y="700"/>
                    </a:lnTo>
                    <a:lnTo>
                      <a:pt x="0" y="702"/>
                    </a:lnTo>
                    <a:lnTo>
                      <a:pt x="0" y="702"/>
                    </a:lnTo>
                    <a:lnTo>
                      <a:pt x="9" y="712"/>
                    </a:lnTo>
                    <a:lnTo>
                      <a:pt x="14" y="717"/>
                    </a:lnTo>
                    <a:lnTo>
                      <a:pt x="17" y="719"/>
                    </a:lnTo>
                    <a:lnTo>
                      <a:pt x="17" y="719"/>
                    </a:lnTo>
                    <a:lnTo>
                      <a:pt x="21" y="721"/>
                    </a:lnTo>
                    <a:lnTo>
                      <a:pt x="24" y="722"/>
                    </a:lnTo>
                    <a:lnTo>
                      <a:pt x="28" y="723"/>
                    </a:lnTo>
                    <a:lnTo>
                      <a:pt x="30" y="725"/>
                    </a:lnTo>
                    <a:lnTo>
                      <a:pt x="30" y="725"/>
                    </a:lnTo>
                    <a:lnTo>
                      <a:pt x="31" y="729"/>
                    </a:lnTo>
                    <a:lnTo>
                      <a:pt x="30" y="732"/>
                    </a:lnTo>
                    <a:lnTo>
                      <a:pt x="29" y="736"/>
                    </a:lnTo>
                    <a:lnTo>
                      <a:pt x="28" y="740"/>
                    </a:lnTo>
                    <a:lnTo>
                      <a:pt x="28" y="740"/>
                    </a:lnTo>
                    <a:lnTo>
                      <a:pt x="29" y="742"/>
                    </a:lnTo>
                    <a:lnTo>
                      <a:pt x="31" y="745"/>
                    </a:lnTo>
                    <a:lnTo>
                      <a:pt x="33" y="748"/>
                    </a:lnTo>
                    <a:lnTo>
                      <a:pt x="35" y="752"/>
                    </a:lnTo>
                    <a:lnTo>
                      <a:pt x="35" y="752"/>
                    </a:lnTo>
                    <a:lnTo>
                      <a:pt x="35" y="756"/>
                    </a:lnTo>
                    <a:lnTo>
                      <a:pt x="35" y="761"/>
                    </a:lnTo>
                    <a:lnTo>
                      <a:pt x="36" y="772"/>
                    </a:lnTo>
                    <a:lnTo>
                      <a:pt x="36" y="772"/>
                    </a:lnTo>
                    <a:lnTo>
                      <a:pt x="37" y="775"/>
                    </a:lnTo>
                    <a:lnTo>
                      <a:pt x="39" y="777"/>
                    </a:lnTo>
                    <a:lnTo>
                      <a:pt x="41" y="780"/>
                    </a:lnTo>
                    <a:lnTo>
                      <a:pt x="41" y="784"/>
                    </a:lnTo>
                    <a:lnTo>
                      <a:pt x="41" y="784"/>
                    </a:lnTo>
                    <a:lnTo>
                      <a:pt x="42" y="788"/>
                    </a:lnTo>
                    <a:lnTo>
                      <a:pt x="43" y="791"/>
                    </a:lnTo>
                    <a:lnTo>
                      <a:pt x="46" y="793"/>
                    </a:lnTo>
                    <a:lnTo>
                      <a:pt x="47" y="796"/>
                    </a:lnTo>
                    <a:lnTo>
                      <a:pt x="47" y="796"/>
                    </a:lnTo>
                    <a:lnTo>
                      <a:pt x="48" y="795"/>
                    </a:lnTo>
                    <a:lnTo>
                      <a:pt x="52" y="794"/>
                    </a:lnTo>
                    <a:lnTo>
                      <a:pt x="55" y="793"/>
                    </a:lnTo>
                    <a:lnTo>
                      <a:pt x="56" y="792"/>
                    </a:lnTo>
                    <a:lnTo>
                      <a:pt x="56" y="792"/>
                    </a:lnTo>
                    <a:lnTo>
                      <a:pt x="58" y="789"/>
                    </a:lnTo>
                    <a:lnTo>
                      <a:pt x="61" y="786"/>
                    </a:lnTo>
                    <a:lnTo>
                      <a:pt x="61" y="786"/>
                    </a:lnTo>
                    <a:lnTo>
                      <a:pt x="64" y="783"/>
                    </a:lnTo>
                    <a:lnTo>
                      <a:pt x="67" y="780"/>
                    </a:lnTo>
                    <a:lnTo>
                      <a:pt x="67" y="780"/>
                    </a:lnTo>
                    <a:lnTo>
                      <a:pt x="69" y="779"/>
                    </a:lnTo>
                    <a:lnTo>
                      <a:pt x="70" y="779"/>
                    </a:lnTo>
                    <a:lnTo>
                      <a:pt x="71" y="778"/>
                    </a:lnTo>
                    <a:lnTo>
                      <a:pt x="72" y="777"/>
                    </a:lnTo>
                    <a:lnTo>
                      <a:pt x="72" y="777"/>
                    </a:lnTo>
                    <a:lnTo>
                      <a:pt x="74" y="772"/>
                    </a:lnTo>
                    <a:lnTo>
                      <a:pt x="75" y="770"/>
                    </a:lnTo>
                    <a:lnTo>
                      <a:pt x="76" y="767"/>
                    </a:lnTo>
                    <a:lnTo>
                      <a:pt x="76" y="767"/>
                    </a:lnTo>
                    <a:lnTo>
                      <a:pt x="80" y="765"/>
                    </a:lnTo>
                    <a:lnTo>
                      <a:pt x="80" y="765"/>
                    </a:lnTo>
                    <a:lnTo>
                      <a:pt x="80" y="764"/>
                    </a:lnTo>
                    <a:lnTo>
                      <a:pt x="80" y="764"/>
                    </a:lnTo>
                    <a:lnTo>
                      <a:pt x="80" y="763"/>
                    </a:lnTo>
                    <a:lnTo>
                      <a:pt x="79" y="762"/>
                    </a:lnTo>
                    <a:lnTo>
                      <a:pt x="79" y="762"/>
                    </a:lnTo>
                    <a:lnTo>
                      <a:pt x="80" y="761"/>
                    </a:lnTo>
                    <a:lnTo>
                      <a:pt x="80" y="761"/>
                    </a:lnTo>
                    <a:lnTo>
                      <a:pt x="85" y="757"/>
                    </a:lnTo>
                    <a:lnTo>
                      <a:pt x="87" y="754"/>
                    </a:lnTo>
                    <a:lnTo>
                      <a:pt x="87" y="752"/>
                    </a:lnTo>
                    <a:lnTo>
                      <a:pt x="86" y="751"/>
                    </a:lnTo>
                    <a:lnTo>
                      <a:pt x="86" y="751"/>
                    </a:lnTo>
                    <a:lnTo>
                      <a:pt x="85" y="748"/>
                    </a:lnTo>
                    <a:lnTo>
                      <a:pt x="83" y="746"/>
                    </a:lnTo>
                    <a:lnTo>
                      <a:pt x="83" y="745"/>
                    </a:lnTo>
                    <a:lnTo>
                      <a:pt x="83" y="744"/>
                    </a:lnTo>
                    <a:lnTo>
                      <a:pt x="83" y="744"/>
                    </a:lnTo>
                    <a:lnTo>
                      <a:pt x="84" y="741"/>
                    </a:lnTo>
                    <a:lnTo>
                      <a:pt x="85" y="739"/>
                    </a:lnTo>
                    <a:lnTo>
                      <a:pt x="85" y="738"/>
                    </a:lnTo>
                    <a:lnTo>
                      <a:pt x="85" y="738"/>
                    </a:lnTo>
                    <a:lnTo>
                      <a:pt x="83" y="736"/>
                    </a:lnTo>
                    <a:lnTo>
                      <a:pt x="83" y="735"/>
                    </a:lnTo>
                    <a:lnTo>
                      <a:pt x="83" y="734"/>
                    </a:lnTo>
                    <a:lnTo>
                      <a:pt x="83" y="734"/>
                    </a:lnTo>
                    <a:lnTo>
                      <a:pt x="85" y="733"/>
                    </a:lnTo>
                    <a:lnTo>
                      <a:pt x="87" y="733"/>
                    </a:lnTo>
                    <a:lnTo>
                      <a:pt x="87" y="733"/>
                    </a:lnTo>
                    <a:lnTo>
                      <a:pt x="91" y="735"/>
                    </a:lnTo>
                    <a:lnTo>
                      <a:pt x="93" y="736"/>
                    </a:lnTo>
                    <a:lnTo>
                      <a:pt x="95" y="735"/>
                    </a:lnTo>
                    <a:lnTo>
                      <a:pt x="95" y="735"/>
                    </a:lnTo>
                    <a:lnTo>
                      <a:pt x="99" y="731"/>
                    </a:lnTo>
                    <a:lnTo>
                      <a:pt x="102" y="730"/>
                    </a:lnTo>
                    <a:lnTo>
                      <a:pt x="103" y="730"/>
                    </a:lnTo>
                    <a:lnTo>
                      <a:pt x="103" y="730"/>
                    </a:lnTo>
                    <a:lnTo>
                      <a:pt x="106" y="733"/>
                    </a:lnTo>
                    <a:lnTo>
                      <a:pt x="111" y="734"/>
                    </a:lnTo>
                    <a:lnTo>
                      <a:pt x="111" y="734"/>
                    </a:lnTo>
                    <a:lnTo>
                      <a:pt x="112" y="735"/>
                    </a:lnTo>
                    <a:lnTo>
                      <a:pt x="114" y="736"/>
                    </a:lnTo>
                    <a:lnTo>
                      <a:pt x="116" y="739"/>
                    </a:lnTo>
                    <a:lnTo>
                      <a:pt x="117" y="739"/>
                    </a:lnTo>
                    <a:lnTo>
                      <a:pt x="117" y="739"/>
                    </a:lnTo>
                    <a:lnTo>
                      <a:pt x="119" y="736"/>
                    </a:lnTo>
                    <a:lnTo>
                      <a:pt x="122" y="735"/>
                    </a:lnTo>
                    <a:lnTo>
                      <a:pt x="122" y="735"/>
                    </a:lnTo>
                    <a:lnTo>
                      <a:pt x="125" y="735"/>
                    </a:lnTo>
                    <a:lnTo>
                      <a:pt x="128" y="736"/>
                    </a:lnTo>
                    <a:lnTo>
                      <a:pt x="128" y="736"/>
                    </a:lnTo>
                    <a:lnTo>
                      <a:pt x="134" y="739"/>
                    </a:lnTo>
                    <a:lnTo>
                      <a:pt x="134" y="739"/>
                    </a:lnTo>
                    <a:lnTo>
                      <a:pt x="136" y="740"/>
                    </a:lnTo>
                    <a:lnTo>
                      <a:pt x="136" y="742"/>
                    </a:lnTo>
                    <a:lnTo>
                      <a:pt x="136" y="742"/>
                    </a:lnTo>
                    <a:lnTo>
                      <a:pt x="137" y="744"/>
                    </a:lnTo>
                    <a:lnTo>
                      <a:pt x="137" y="745"/>
                    </a:lnTo>
                    <a:lnTo>
                      <a:pt x="138" y="745"/>
                    </a:lnTo>
                    <a:lnTo>
                      <a:pt x="138" y="745"/>
                    </a:lnTo>
                    <a:lnTo>
                      <a:pt x="140" y="745"/>
                    </a:lnTo>
                    <a:lnTo>
                      <a:pt x="142" y="746"/>
                    </a:lnTo>
                    <a:lnTo>
                      <a:pt x="143" y="747"/>
                    </a:lnTo>
                    <a:lnTo>
                      <a:pt x="142" y="748"/>
                    </a:lnTo>
                    <a:lnTo>
                      <a:pt x="142" y="748"/>
                    </a:lnTo>
                    <a:lnTo>
                      <a:pt x="137" y="756"/>
                    </a:lnTo>
                    <a:lnTo>
                      <a:pt x="137" y="756"/>
                    </a:lnTo>
                    <a:lnTo>
                      <a:pt x="136" y="758"/>
                    </a:lnTo>
                    <a:lnTo>
                      <a:pt x="137" y="760"/>
                    </a:lnTo>
                    <a:lnTo>
                      <a:pt x="137" y="760"/>
                    </a:lnTo>
                    <a:lnTo>
                      <a:pt x="137" y="762"/>
                    </a:lnTo>
                    <a:lnTo>
                      <a:pt x="136" y="765"/>
                    </a:lnTo>
                    <a:lnTo>
                      <a:pt x="136" y="765"/>
                    </a:lnTo>
                    <a:lnTo>
                      <a:pt x="133" y="770"/>
                    </a:lnTo>
                    <a:lnTo>
                      <a:pt x="133" y="772"/>
                    </a:lnTo>
                    <a:lnTo>
                      <a:pt x="133" y="773"/>
                    </a:lnTo>
                    <a:lnTo>
                      <a:pt x="133" y="773"/>
                    </a:lnTo>
                    <a:lnTo>
                      <a:pt x="139" y="776"/>
                    </a:lnTo>
                    <a:lnTo>
                      <a:pt x="139" y="776"/>
                    </a:lnTo>
                    <a:lnTo>
                      <a:pt x="143" y="777"/>
                    </a:lnTo>
                    <a:lnTo>
                      <a:pt x="145" y="779"/>
                    </a:lnTo>
                    <a:lnTo>
                      <a:pt x="145" y="779"/>
                    </a:lnTo>
                    <a:lnTo>
                      <a:pt x="146" y="779"/>
                    </a:lnTo>
                    <a:lnTo>
                      <a:pt x="147" y="779"/>
                    </a:lnTo>
                    <a:lnTo>
                      <a:pt x="149" y="779"/>
                    </a:lnTo>
                    <a:lnTo>
                      <a:pt x="149" y="779"/>
                    </a:lnTo>
                    <a:lnTo>
                      <a:pt x="149" y="781"/>
                    </a:lnTo>
                    <a:lnTo>
                      <a:pt x="149" y="782"/>
                    </a:lnTo>
                    <a:lnTo>
                      <a:pt x="150" y="782"/>
                    </a:lnTo>
                    <a:lnTo>
                      <a:pt x="150" y="782"/>
                    </a:lnTo>
                    <a:lnTo>
                      <a:pt x="154" y="781"/>
                    </a:lnTo>
                    <a:lnTo>
                      <a:pt x="156" y="780"/>
                    </a:lnTo>
                    <a:lnTo>
                      <a:pt x="157" y="778"/>
                    </a:lnTo>
                    <a:lnTo>
                      <a:pt x="157" y="778"/>
                    </a:lnTo>
                    <a:lnTo>
                      <a:pt x="159" y="773"/>
                    </a:lnTo>
                    <a:lnTo>
                      <a:pt x="160" y="770"/>
                    </a:lnTo>
                    <a:lnTo>
                      <a:pt x="161" y="767"/>
                    </a:lnTo>
                    <a:lnTo>
                      <a:pt x="161" y="767"/>
                    </a:lnTo>
                    <a:lnTo>
                      <a:pt x="166" y="765"/>
                    </a:lnTo>
                    <a:lnTo>
                      <a:pt x="169" y="764"/>
                    </a:lnTo>
                    <a:lnTo>
                      <a:pt x="170" y="763"/>
                    </a:lnTo>
                    <a:lnTo>
                      <a:pt x="170" y="763"/>
                    </a:lnTo>
                    <a:lnTo>
                      <a:pt x="171" y="761"/>
                    </a:lnTo>
                    <a:lnTo>
                      <a:pt x="174" y="761"/>
                    </a:lnTo>
                    <a:lnTo>
                      <a:pt x="174" y="761"/>
                    </a:lnTo>
                    <a:lnTo>
                      <a:pt x="176" y="762"/>
                    </a:lnTo>
                    <a:lnTo>
                      <a:pt x="179" y="762"/>
                    </a:lnTo>
                    <a:lnTo>
                      <a:pt x="179" y="762"/>
                    </a:lnTo>
                    <a:lnTo>
                      <a:pt x="186" y="763"/>
                    </a:lnTo>
                    <a:lnTo>
                      <a:pt x="186" y="763"/>
                    </a:lnTo>
                    <a:lnTo>
                      <a:pt x="187" y="764"/>
                    </a:lnTo>
                    <a:lnTo>
                      <a:pt x="188" y="764"/>
                    </a:lnTo>
                    <a:lnTo>
                      <a:pt x="189" y="764"/>
                    </a:lnTo>
                    <a:lnTo>
                      <a:pt x="189" y="764"/>
                    </a:lnTo>
                    <a:lnTo>
                      <a:pt x="193" y="762"/>
                    </a:lnTo>
                    <a:lnTo>
                      <a:pt x="198" y="759"/>
                    </a:lnTo>
                    <a:lnTo>
                      <a:pt x="198" y="759"/>
                    </a:lnTo>
                    <a:lnTo>
                      <a:pt x="201" y="756"/>
                    </a:lnTo>
                    <a:lnTo>
                      <a:pt x="206" y="754"/>
                    </a:lnTo>
                    <a:lnTo>
                      <a:pt x="206" y="754"/>
                    </a:lnTo>
                    <a:lnTo>
                      <a:pt x="210" y="755"/>
                    </a:lnTo>
                    <a:lnTo>
                      <a:pt x="211" y="755"/>
                    </a:lnTo>
                    <a:lnTo>
                      <a:pt x="213" y="755"/>
                    </a:lnTo>
                    <a:lnTo>
                      <a:pt x="213" y="755"/>
                    </a:lnTo>
                    <a:lnTo>
                      <a:pt x="217" y="753"/>
                    </a:lnTo>
                    <a:lnTo>
                      <a:pt x="219" y="752"/>
                    </a:lnTo>
                    <a:lnTo>
                      <a:pt x="221" y="752"/>
                    </a:lnTo>
                    <a:lnTo>
                      <a:pt x="221" y="752"/>
                    </a:lnTo>
                    <a:lnTo>
                      <a:pt x="223" y="755"/>
                    </a:lnTo>
                    <a:lnTo>
                      <a:pt x="225" y="758"/>
                    </a:lnTo>
                    <a:lnTo>
                      <a:pt x="225" y="758"/>
                    </a:lnTo>
                    <a:lnTo>
                      <a:pt x="226" y="762"/>
                    </a:lnTo>
                    <a:lnTo>
                      <a:pt x="226" y="765"/>
                    </a:lnTo>
                    <a:lnTo>
                      <a:pt x="226" y="765"/>
                    </a:lnTo>
                    <a:lnTo>
                      <a:pt x="227" y="765"/>
                    </a:lnTo>
                    <a:lnTo>
                      <a:pt x="227" y="765"/>
                    </a:lnTo>
                    <a:lnTo>
                      <a:pt x="232" y="763"/>
                    </a:lnTo>
                    <a:lnTo>
                      <a:pt x="234" y="761"/>
                    </a:lnTo>
                    <a:lnTo>
                      <a:pt x="234" y="760"/>
                    </a:lnTo>
                    <a:lnTo>
                      <a:pt x="234" y="758"/>
                    </a:lnTo>
                    <a:lnTo>
                      <a:pt x="234" y="758"/>
                    </a:lnTo>
                    <a:lnTo>
                      <a:pt x="232" y="755"/>
                    </a:lnTo>
                    <a:lnTo>
                      <a:pt x="232" y="754"/>
                    </a:lnTo>
                    <a:lnTo>
                      <a:pt x="233" y="752"/>
                    </a:lnTo>
                    <a:lnTo>
                      <a:pt x="233" y="752"/>
                    </a:lnTo>
                    <a:lnTo>
                      <a:pt x="235" y="750"/>
                    </a:lnTo>
                    <a:lnTo>
                      <a:pt x="235" y="749"/>
                    </a:lnTo>
                    <a:lnTo>
                      <a:pt x="235" y="746"/>
                    </a:lnTo>
                    <a:lnTo>
                      <a:pt x="235" y="746"/>
                    </a:lnTo>
                    <a:lnTo>
                      <a:pt x="233" y="741"/>
                    </a:lnTo>
                    <a:lnTo>
                      <a:pt x="233" y="738"/>
                    </a:lnTo>
                    <a:lnTo>
                      <a:pt x="233" y="738"/>
                    </a:lnTo>
                    <a:lnTo>
                      <a:pt x="235" y="735"/>
                    </a:lnTo>
                    <a:lnTo>
                      <a:pt x="240" y="732"/>
                    </a:lnTo>
                    <a:lnTo>
                      <a:pt x="244" y="729"/>
                    </a:lnTo>
                    <a:lnTo>
                      <a:pt x="246" y="728"/>
                    </a:lnTo>
                    <a:lnTo>
                      <a:pt x="248" y="729"/>
                    </a:lnTo>
                    <a:lnTo>
                      <a:pt x="248" y="729"/>
                    </a:lnTo>
                    <a:lnTo>
                      <a:pt x="250" y="731"/>
                    </a:lnTo>
                    <a:lnTo>
                      <a:pt x="252" y="731"/>
                    </a:lnTo>
                    <a:lnTo>
                      <a:pt x="253" y="730"/>
                    </a:lnTo>
                    <a:lnTo>
                      <a:pt x="253" y="730"/>
                    </a:lnTo>
                    <a:lnTo>
                      <a:pt x="256" y="726"/>
                    </a:lnTo>
                    <a:lnTo>
                      <a:pt x="258" y="723"/>
                    </a:lnTo>
                    <a:lnTo>
                      <a:pt x="259" y="719"/>
                    </a:lnTo>
                    <a:lnTo>
                      <a:pt x="259" y="719"/>
                    </a:lnTo>
                    <a:lnTo>
                      <a:pt x="260" y="714"/>
                    </a:lnTo>
                    <a:lnTo>
                      <a:pt x="262" y="710"/>
                    </a:lnTo>
                    <a:lnTo>
                      <a:pt x="265" y="706"/>
                    </a:lnTo>
                    <a:lnTo>
                      <a:pt x="265" y="706"/>
                    </a:lnTo>
                    <a:lnTo>
                      <a:pt x="267" y="701"/>
                    </a:lnTo>
                    <a:lnTo>
                      <a:pt x="268" y="699"/>
                    </a:lnTo>
                    <a:lnTo>
                      <a:pt x="272" y="697"/>
                    </a:lnTo>
                    <a:lnTo>
                      <a:pt x="272" y="697"/>
                    </a:lnTo>
                    <a:lnTo>
                      <a:pt x="275" y="696"/>
                    </a:lnTo>
                    <a:lnTo>
                      <a:pt x="279" y="695"/>
                    </a:lnTo>
                    <a:lnTo>
                      <a:pt x="282" y="694"/>
                    </a:lnTo>
                    <a:lnTo>
                      <a:pt x="284" y="693"/>
                    </a:lnTo>
                    <a:lnTo>
                      <a:pt x="284" y="693"/>
                    </a:lnTo>
                    <a:lnTo>
                      <a:pt x="289" y="689"/>
                    </a:lnTo>
                    <a:lnTo>
                      <a:pt x="293" y="687"/>
                    </a:lnTo>
                    <a:lnTo>
                      <a:pt x="293" y="687"/>
                    </a:lnTo>
                    <a:lnTo>
                      <a:pt x="299" y="687"/>
                    </a:lnTo>
                    <a:lnTo>
                      <a:pt x="304" y="687"/>
                    </a:lnTo>
                    <a:lnTo>
                      <a:pt x="306" y="686"/>
                    </a:lnTo>
                    <a:lnTo>
                      <a:pt x="306" y="686"/>
                    </a:lnTo>
                    <a:lnTo>
                      <a:pt x="311" y="684"/>
                    </a:lnTo>
                    <a:lnTo>
                      <a:pt x="316" y="683"/>
                    </a:lnTo>
                    <a:lnTo>
                      <a:pt x="316" y="683"/>
                    </a:lnTo>
                    <a:lnTo>
                      <a:pt x="319" y="685"/>
                    </a:lnTo>
                    <a:lnTo>
                      <a:pt x="321" y="686"/>
                    </a:lnTo>
                    <a:lnTo>
                      <a:pt x="323" y="686"/>
                    </a:lnTo>
                    <a:lnTo>
                      <a:pt x="323" y="686"/>
                    </a:lnTo>
                    <a:lnTo>
                      <a:pt x="326" y="686"/>
                    </a:lnTo>
                    <a:lnTo>
                      <a:pt x="329" y="687"/>
                    </a:lnTo>
                    <a:lnTo>
                      <a:pt x="329" y="687"/>
                    </a:lnTo>
                    <a:lnTo>
                      <a:pt x="331" y="690"/>
                    </a:lnTo>
                    <a:lnTo>
                      <a:pt x="331" y="694"/>
                    </a:lnTo>
                    <a:lnTo>
                      <a:pt x="331" y="694"/>
                    </a:lnTo>
                    <a:lnTo>
                      <a:pt x="332" y="697"/>
                    </a:lnTo>
                    <a:lnTo>
                      <a:pt x="335" y="699"/>
                    </a:lnTo>
                    <a:lnTo>
                      <a:pt x="336" y="702"/>
                    </a:lnTo>
                    <a:lnTo>
                      <a:pt x="337" y="703"/>
                    </a:lnTo>
                    <a:lnTo>
                      <a:pt x="337" y="703"/>
                    </a:lnTo>
                    <a:lnTo>
                      <a:pt x="337" y="715"/>
                    </a:lnTo>
                    <a:lnTo>
                      <a:pt x="337" y="715"/>
                    </a:lnTo>
                    <a:lnTo>
                      <a:pt x="337" y="721"/>
                    </a:lnTo>
                    <a:lnTo>
                      <a:pt x="336" y="725"/>
                    </a:lnTo>
                    <a:lnTo>
                      <a:pt x="336" y="725"/>
                    </a:lnTo>
                    <a:lnTo>
                      <a:pt x="336" y="726"/>
                    </a:lnTo>
                    <a:lnTo>
                      <a:pt x="337" y="727"/>
                    </a:lnTo>
                    <a:lnTo>
                      <a:pt x="339" y="729"/>
                    </a:lnTo>
                    <a:lnTo>
                      <a:pt x="339" y="729"/>
                    </a:lnTo>
                    <a:lnTo>
                      <a:pt x="339" y="730"/>
                    </a:lnTo>
                    <a:lnTo>
                      <a:pt x="339" y="731"/>
                    </a:lnTo>
                    <a:lnTo>
                      <a:pt x="339" y="733"/>
                    </a:lnTo>
                    <a:lnTo>
                      <a:pt x="340" y="735"/>
                    </a:lnTo>
                    <a:lnTo>
                      <a:pt x="340" y="735"/>
                    </a:lnTo>
                    <a:lnTo>
                      <a:pt x="341" y="736"/>
                    </a:lnTo>
                    <a:lnTo>
                      <a:pt x="344" y="736"/>
                    </a:lnTo>
                    <a:lnTo>
                      <a:pt x="348" y="738"/>
                    </a:lnTo>
                    <a:lnTo>
                      <a:pt x="348" y="738"/>
                    </a:lnTo>
                    <a:lnTo>
                      <a:pt x="349" y="739"/>
                    </a:lnTo>
                    <a:lnTo>
                      <a:pt x="348" y="740"/>
                    </a:lnTo>
                    <a:lnTo>
                      <a:pt x="347" y="741"/>
                    </a:lnTo>
                    <a:lnTo>
                      <a:pt x="347" y="741"/>
                    </a:lnTo>
                    <a:lnTo>
                      <a:pt x="348" y="743"/>
                    </a:lnTo>
                    <a:lnTo>
                      <a:pt x="350" y="746"/>
                    </a:lnTo>
                    <a:lnTo>
                      <a:pt x="350" y="746"/>
                    </a:lnTo>
                    <a:lnTo>
                      <a:pt x="352" y="748"/>
                    </a:lnTo>
                    <a:lnTo>
                      <a:pt x="355" y="749"/>
                    </a:lnTo>
                    <a:lnTo>
                      <a:pt x="355" y="749"/>
                    </a:lnTo>
                    <a:lnTo>
                      <a:pt x="359" y="751"/>
                    </a:lnTo>
                    <a:lnTo>
                      <a:pt x="363" y="754"/>
                    </a:lnTo>
                    <a:lnTo>
                      <a:pt x="363" y="754"/>
                    </a:lnTo>
                    <a:lnTo>
                      <a:pt x="364" y="754"/>
                    </a:lnTo>
                    <a:lnTo>
                      <a:pt x="365" y="754"/>
                    </a:lnTo>
                    <a:lnTo>
                      <a:pt x="368" y="753"/>
                    </a:lnTo>
                    <a:lnTo>
                      <a:pt x="368" y="753"/>
                    </a:lnTo>
                    <a:lnTo>
                      <a:pt x="370" y="754"/>
                    </a:lnTo>
                    <a:lnTo>
                      <a:pt x="371" y="755"/>
                    </a:lnTo>
                    <a:lnTo>
                      <a:pt x="375" y="759"/>
                    </a:lnTo>
                    <a:lnTo>
                      <a:pt x="375" y="759"/>
                    </a:lnTo>
                    <a:lnTo>
                      <a:pt x="375" y="761"/>
                    </a:lnTo>
                    <a:lnTo>
                      <a:pt x="375" y="763"/>
                    </a:lnTo>
                    <a:lnTo>
                      <a:pt x="373" y="765"/>
                    </a:lnTo>
                    <a:lnTo>
                      <a:pt x="373" y="765"/>
                    </a:lnTo>
                    <a:lnTo>
                      <a:pt x="370" y="773"/>
                    </a:lnTo>
                    <a:lnTo>
                      <a:pt x="370" y="773"/>
                    </a:lnTo>
                    <a:lnTo>
                      <a:pt x="371" y="774"/>
                    </a:lnTo>
                    <a:lnTo>
                      <a:pt x="372" y="776"/>
                    </a:lnTo>
                    <a:lnTo>
                      <a:pt x="375" y="780"/>
                    </a:lnTo>
                    <a:lnTo>
                      <a:pt x="375" y="780"/>
                    </a:lnTo>
                    <a:lnTo>
                      <a:pt x="376" y="781"/>
                    </a:lnTo>
                    <a:lnTo>
                      <a:pt x="374" y="783"/>
                    </a:lnTo>
                    <a:lnTo>
                      <a:pt x="374" y="783"/>
                    </a:lnTo>
                    <a:lnTo>
                      <a:pt x="374" y="785"/>
                    </a:lnTo>
                    <a:lnTo>
                      <a:pt x="372" y="787"/>
                    </a:lnTo>
                    <a:lnTo>
                      <a:pt x="372" y="787"/>
                    </a:lnTo>
                    <a:lnTo>
                      <a:pt x="369" y="790"/>
                    </a:lnTo>
                    <a:lnTo>
                      <a:pt x="368" y="791"/>
                    </a:lnTo>
                    <a:lnTo>
                      <a:pt x="367" y="792"/>
                    </a:lnTo>
                    <a:lnTo>
                      <a:pt x="367" y="792"/>
                    </a:lnTo>
                    <a:lnTo>
                      <a:pt x="368" y="794"/>
                    </a:lnTo>
                    <a:lnTo>
                      <a:pt x="369" y="795"/>
                    </a:lnTo>
                    <a:lnTo>
                      <a:pt x="372" y="798"/>
                    </a:lnTo>
                    <a:lnTo>
                      <a:pt x="372" y="798"/>
                    </a:lnTo>
                    <a:lnTo>
                      <a:pt x="374" y="802"/>
                    </a:lnTo>
                    <a:lnTo>
                      <a:pt x="374" y="805"/>
                    </a:lnTo>
                    <a:lnTo>
                      <a:pt x="374" y="805"/>
                    </a:lnTo>
                    <a:lnTo>
                      <a:pt x="375" y="807"/>
                    </a:lnTo>
                    <a:lnTo>
                      <a:pt x="376" y="809"/>
                    </a:lnTo>
                    <a:lnTo>
                      <a:pt x="377" y="811"/>
                    </a:lnTo>
                    <a:lnTo>
                      <a:pt x="377" y="811"/>
                    </a:lnTo>
                    <a:lnTo>
                      <a:pt x="379" y="811"/>
                    </a:lnTo>
                    <a:lnTo>
                      <a:pt x="382" y="810"/>
                    </a:lnTo>
                    <a:lnTo>
                      <a:pt x="382" y="810"/>
                    </a:lnTo>
                    <a:lnTo>
                      <a:pt x="383" y="809"/>
                    </a:lnTo>
                    <a:lnTo>
                      <a:pt x="384" y="806"/>
                    </a:lnTo>
                    <a:lnTo>
                      <a:pt x="384" y="804"/>
                    </a:lnTo>
                    <a:lnTo>
                      <a:pt x="385" y="802"/>
                    </a:lnTo>
                    <a:lnTo>
                      <a:pt x="385" y="802"/>
                    </a:lnTo>
                    <a:lnTo>
                      <a:pt x="386" y="802"/>
                    </a:lnTo>
                    <a:lnTo>
                      <a:pt x="388" y="802"/>
                    </a:lnTo>
                    <a:lnTo>
                      <a:pt x="393" y="803"/>
                    </a:lnTo>
                    <a:lnTo>
                      <a:pt x="393" y="803"/>
                    </a:lnTo>
                    <a:lnTo>
                      <a:pt x="397" y="806"/>
                    </a:lnTo>
                    <a:lnTo>
                      <a:pt x="401" y="808"/>
                    </a:lnTo>
                    <a:lnTo>
                      <a:pt x="401" y="808"/>
                    </a:lnTo>
                    <a:lnTo>
                      <a:pt x="402" y="808"/>
                    </a:lnTo>
                    <a:lnTo>
                      <a:pt x="404" y="808"/>
                    </a:lnTo>
                    <a:lnTo>
                      <a:pt x="404" y="808"/>
                    </a:lnTo>
                    <a:lnTo>
                      <a:pt x="409" y="808"/>
                    </a:lnTo>
                    <a:lnTo>
                      <a:pt x="409" y="808"/>
                    </a:lnTo>
                    <a:lnTo>
                      <a:pt x="409" y="807"/>
                    </a:lnTo>
                    <a:lnTo>
                      <a:pt x="410" y="806"/>
                    </a:lnTo>
                    <a:lnTo>
                      <a:pt x="410" y="804"/>
                    </a:lnTo>
                    <a:lnTo>
                      <a:pt x="410" y="804"/>
                    </a:lnTo>
                    <a:lnTo>
                      <a:pt x="412" y="802"/>
                    </a:lnTo>
                    <a:lnTo>
                      <a:pt x="414" y="799"/>
                    </a:lnTo>
                    <a:lnTo>
                      <a:pt x="414" y="799"/>
                    </a:lnTo>
                    <a:lnTo>
                      <a:pt x="420" y="798"/>
                    </a:lnTo>
                    <a:lnTo>
                      <a:pt x="420" y="798"/>
                    </a:lnTo>
                    <a:lnTo>
                      <a:pt x="421" y="797"/>
                    </a:lnTo>
                    <a:lnTo>
                      <a:pt x="421" y="794"/>
                    </a:lnTo>
                    <a:lnTo>
                      <a:pt x="422" y="790"/>
                    </a:lnTo>
                    <a:lnTo>
                      <a:pt x="422" y="790"/>
                    </a:lnTo>
                    <a:lnTo>
                      <a:pt x="421" y="785"/>
                    </a:lnTo>
                    <a:lnTo>
                      <a:pt x="420" y="779"/>
                    </a:lnTo>
                    <a:lnTo>
                      <a:pt x="420" y="779"/>
                    </a:lnTo>
                    <a:lnTo>
                      <a:pt x="420" y="777"/>
                    </a:lnTo>
                    <a:lnTo>
                      <a:pt x="421" y="777"/>
                    </a:lnTo>
                    <a:lnTo>
                      <a:pt x="423" y="777"/>
                    </a:lnTo>
                    <a:lnTo>
                      <a:pt x="423" y="777"/>
                    </a:lnTo>
                    <a:lnTo>
                      <a:pt x="426" y="777"/>
                    </a:lnTo>
                    <a:lnTo>
                      <a:pt x="428" y="778"/>
                    </a:lnTo>
                    <a:lnTo>
                      <a:pt x="428" y="778"/>
                    </a:lnTo>
                    <a:lnTo>
                      <a:pt x="431" y="778"/>
                    </a:lnTo>
                    <a:lnTo>
                      <a:pt x="432" y="778"/>
                    </a:lnTo>
                    <a:lnTo>
                      <a:pt x="435" y="777"/>
                    </a:lnTo>
                    <a:lnTo>
                      <a:pt x="435" y="777"/>
                    </a:lnTo>
                    <a:lnTo>
                      <a:pt x="440" y="774"/>
                    </a:lnTo>
                    <a:lnTo>
                      <a:pt x="440" y="774"/>
                    </a:lnTo>
                    <a:lnTo>
                      <a:pt x="443" y="773"/>
                    </a:lnTo>
                    <a:lnTo>
                      <a:pt x="446" y="772"/>
                    </a:lnTo>
                    <a:lnTo>
                      <a:pt x="446" y="772"/>
                    </a:lnTo>
                    <a:lnTo>
                      <a:pt x="456" y="770"/>
                    </a:lnTo>
                    <a:lnTo>
                      <a:pt x="456" y="770"/>
                    </a:lnTo>
                    <a:lnTo>
                      <a:pt x="457" y="770"/>
                    </a:lnTo>
                    <a:lnTo>
                      <a:pt x="457" y="769"/>
                    </a:lnTo>
                    <a:lnTo>
                      <a:pt x="457" y="764"/>
                    </a:lnTo>
                    <a:lnTo>
                      <a:pt x="457" y="764"/>
                    </a:lnTo>
                    <a:lnTo>
                      <a:pt x="457" y="763"/>
                    </a:lnTo>
                    <a:lnTo>
                      <a:pt x="456" y="763"/>
                    </a:lnTo>
                    <a:lnTo>
                      <a:pt x="454" y="763"/>
                    </a:lnTo>
                    <a:lnTo>
                      <a:pt x="453" y="762"/>
                    </a:lnTo>
                    <a:lnTo>
                      <a:pt x="453" y="762"/>
                    </a:lnTo>
                    <a:lnTo>
                      <a:pt x="453" y="761"/>
                    </a:lnTo>
                    <a:lnTo>
                      <a:pt x="453" y="760"/>
                    </a:lnTo>
                    <a:lnTo>
                      <a:pt x="454" y="758"/>
                    </a:lnTo>
                    <a:lnTo>
                      <a:pt x="454" y="758"/>
                    </a:lnTo>
                    <a:lnTo>
                      <a:pt x="455" y="756"/>
                    </a:lnTo>
                    <a:lnTo>
                      <a:pt x="454" y="755"/>
                    </a:lnTo>
                    <a:lnTo>
                      <a:pt x="453" y="751"/>
                    </a:lnTo>
                    <a:lnTo>
                      <a:pt x="453" y="751"/>
                    </a:lnTo>
                    <a:lnTo>
                      <a:pt x="454" y="749"/>
                    </a:lnTo>
                    <a:lnTo>
                      <a:pt x="455" y="748"/>
                    </a:lnTo>
                    <a:lnTo>
                      <a:pt x="457" y="745"/>
                    </a:lnTo>
                    <a:lnTo>
                      <a:pt x="457" y="745"/>
                    </a:lnTo>
                    <a:lnTo>
                      <a:pt x="460" y="744"/>
                    </a:lnTo>
                    <a:lnTo>
                      <a:pt x="466" y="743"/>
                    </a:lnTo>
                    <a:lnTo>
                      <a:pt x="466" y="743"/>
                    </a:lnTo>
                    <a:lnTo>
                      <a:pt x="470" y="744"/>
                    </a:lnTo>
                    <a:lnTo>
                      <a:pt x="473" y="746"/>
                    </a:lnTo>
                    <a:lnTo>
                      <a:pt x="473" y="746"/>
                    </a:lnTo>
                    <a:lnTo>
                      <a:pt x="475" y="746"/>
                    </a:lnTo>
                    <a:lnTo>
                      <a:pt x="475" y="745"/>
                    </a:lnTo>
                    <a:lnTo>
                      <a:pt x="476" y="742"/>
                    </a:lnTo>
                    <a:lnTo>
                      <a:pt x="476" y="742"/>
                    </a:lnTo>
                    <a:lnTo>
                      <a:pt x="475" y="739"/>
                    </a:lnTo>
                    <a:lnTo>
                      <a:pt x="474" y="734"/>
                    </a:lnTo>
                    <a:lnTo>
                      <a:pt x="474" y="734"/>
                    </a:lnTo>
                    <a:lnTo>
                      <a:pt x="473" y="733"/>
                    </a:lnTo>
                    <a:lnTo>
                      <a:pt x="474" y="732"/>
                    </a:lnTo>
                    <a:lnTo>
                      <a:pt x="474" y="732"/>
                    </a:lnTo>
                    <a:lnTo>
                      <a:pt x="474" y="731"/>
                    </a:lnTo>
                    <a:lnTo>
                      <a:pt x="472" y="728"/>
                    </a:lnTo>
                    <a:lnTo>
                      <a:pt x="472" y="728"/>
                    </a:lnTo>
                    <a:lnTo>
                      <a:pt x="471" y="726"/>
                    </a:lnTo>
                    <a:lnTo>
                      <a:pt x="471" y="723"/>
                    </a:lnTo>
                    <a:lnTo>
                      <a:pt x="470" y="718"/>
                    </a:lnTo>
                    <a:lnTo>
                      <a:pt x="470" y="718"/>
                    </a:lnTo>
                    <a:lnTo>
                      <a:pt x="471" y="711"/>
                    </a:lnTo>
                    <a:lnTo>
                      <a:pt x="472" y="704"/>
                    </a:lnTo>
                    <a:lnTo>
                      <a:pt x="472" y="704"/>
                    </a:lnTo>
                    <a:lnTo>
                      <a:pt x="476" y="704"/>
                    </a:lnTo>
                    <a:lnTo>
                      <a:pt x="482" y="704"/>
                    </a:lnTo>
                    <a:lnTo>
                      <a:pt x="482" y="704"/>
                    </a:lnTo>
                    <a:lnTo>
                      <a:pt x="483" y="703"/>
                    </a:lnTo>
                    <a:lnTo>
                      <a:pt x="485" y="702"/>
                    </a:lnTo>
                    <a:lnTo>
                      <a:pt x="487" y="700"/>
                    </a:lnTo>
                    <a:lnTo>
                      <a:pt x="487" y="700"/>
                    </a:lnTo>
                    <a:lnTo>
                      <a:pt x="490" y="701"/>
                    </a:lnTo>
                    <a:lnTo>
                      <a:pt x="493" y="702"/>
                    </a:lnTo>
                    <a:lnTo>
                      <a:pt x="493" y="702"/>
                    </a:lnTo>
                    <a:lnTo>
                      <a:pt x="495" y="703"/>
                    </a:lnTo>
                    <a:lnTo>
                      <a:pt x="496" y="702"/>
                    </a:lnTo>
                    <a:lnTo>
                      <a:pt x="498" y="701"/>
                    </a:lnTo>
                    <a:lnTo>
                      <a:pt x="498" y="701"/>
                    </a:lnTo>
                    <a:lnTo>
                      <a:pt x="500" y="699"/>
                    </a:lnTo>
                    <a:lnTo>
                      <a:pt x="502" y="697"/>
                    </a:lnTo>
                    <a:lnTo>
                      <a:pt x="502" y="697"/>
                    </a:lnTo>
                    <a:lnTo>
                      <a:pt x="504" y="695"/>
                    </a:lnTo>
                    <a:lnTo>
                      <a:pt x="507" y="693"/>
                    </a:lnTo>
                    <a:lnTo>
                      <a:pt x="507" y="693"/>
                    </a:lnTo>
                    <a:lnTo>
                      <a:pt x="512" y="691"/>
                    </a:lnTo>
                    <a:lnTo>
                      <a:pt x="513" y="689"/>
                    </a:lnTo>
                    <a:lnTo>
                      <a:pt x="514" y="688"/>
                    </a:lnTo>
                    <a:lnTo>
                      <a:pt x="514" y="688"/>
                    </a:lnTo>
                    <a:lnTo>
                      <a:pt x="514" y="685"/>
                    </a:lnTo>
                    <a:lnTo>
                      <a:pt x="514" y="683"/>
                    </a:lnTo>
                    <a:lnTo>
                      <a:pt x="514" y="683"/>
                    </a:lnTo>
                    <a:lnTo>
                      <a:pt x="515" y="678"/>
                    </a:lnTo>
                    <a:lnTo>
                      <a:pt x="515" y="678"/>
                    </a:lnTo>
                    <a:lnTo>
                      <a:pt x="516" y="674"/>
                    </a:lnTo>
                    <a:lnTo>
                      <a:pt x="517" y="670"/>
                    </a:lnTo>
                    <a:lnTo>
                      <a:pt x="517" y="670"/>
                    </a:lnTo>
                    <a:lnTo>
                      <a:pt x="518" y="669"/>
                    </a:lnTo>
                    <a:lnTo>
                      <a:pt x="519" y="670"/>
                    </a:lnTo>
                    <a:lnTo>
                      <a:pt x="521" y="671"/>
                    </a:lnTo>
                    <a:lnTo>
                      <a:pt x="521" y="671"/>
                    </a:lnTo>
                    <a:lnTo>
                      <a:pt x="522" y="672"/>
                    </a:lnTo>
                    <a:lnTo>
                      <a:pt x="523" y="675"/>
                    </a:lnTo>
                    <a:lnTo>
                      <a:pt x="523" y="675"/>
                    </a:lnTo>
                    <a:lnTo>
                      <a:pt x="525" y="675"/>
                    </a:lnTo>
                    <a:lnTo>
                      <a:pt x="528" y="676"/>
                    </a:lnTo>
                    <a:lnTo>
                      <a:pt x="528" y="676"/>
                    </a:lnTo>
                    <a:lnTo>
                      <a:pt x="529" y="680"/>
                    </a:lnTo>
                    <a:lnTo>
                      <a:pt x="530" y="684"/>
                    </a:lnTo>
                    <a:lnTo>
                      <a:pt x="530" y="684"/>
                    </a:lnTo>
                    <a:lnTo>
                      <a:pt x="531" y="685"/>
                    </a:lnTo>
                    <a:lnTo>
                      <a:pt x="532" y="686"/>
                    </a:lnTo>
                    <a:lnTo>
                      <a:pt x="535" y="687"/>
                    </a:lnTo>
                    <a:lnTo>
                      <a:pt x="535" y="687"/>
                    </a:lnTo>
                    <a:lnTo>
                      <a:pt x="535" y="688"/>
                    </a:lnTo>
                    <a:lnTo>
                      <a:pt x="536" y="690"/>
                    </a:lnTo>
                    <a:lnTo>
                      <a:pt x="536" y="690"/>
                    </a:lnTo>
                    <a:lnTo>
                      <a:pt x="538" y="692"/>
                    </a:lnTo>
                    <a:lnTo>
                      <a:pt x="541" y="694"/>
                    </a:lnTo>
                    <a:lnTo>
                      <a:pt x="541" y="694"/>
                    </a:lnTo>
                    <a:lnTo>
                      <a:pt x="544" y="696"/>
                    </a:lnTo>
                    <a:lnTo>
                      <a:pt x="546" y="700"/>
                    </a:lnTo>
                    <a:lnTo>
                      <a:pt x="546" y="700"/>
                    </a:lnTo>
                    <a:lnTo>
                      <a:pt x="547" y="702"/>
                    </a:lnTo>
                    <a:lnTo>
                      <a:pt x="547" y="703"/>
                    </a:lnTo>
                    <a:lnTo>
                      <a:pt x="546" y="706"/>
                    </a:lnTo>
                    <a:lnTo>
                      <a:pt x="546" y="706"/>
                    </a:lnTo>
                    <a:lnTo>
                      <a:pt x="546" y="709"/>
                    </a:lnTo>
                    <a:lnTo>
                      <a:pt x="547" y="712"/>
                    </a:lnTo>
                    <a:lnTo>
                      <a:pt x="547" y="712"/>
                    </a:lnTo>
                    <a:lnTo>
                      <a:pt x="549" y="713"/>
                    </a:lnTo>
                    <a:lnTo>
                      <a:pt x="551" y="713"/>
                    </a:lnTo>
                    <a:lnTo>
                      <a:pt x="551" y="713"/>
                    </a:lnTo>
                    <a:lnTo>
                      <a:pt x="551" y="713"/>
                    </a:lnTo>
                    <a:lnTo>
                      <a:pt x="553" y="714"/>
                    </a:lnTo>
                    <a:lnTo>
                      <a:pt x="555" y="716"/>
                    </a:lnTo>
                    <a:lnTo>
                      <a:pt x="555" y="716"/>
                    </a:lnTo>
                    <a:lnTo>
                      <a:pt x="557" y="715"/>
                    </a:lnTo>
                    <a:lnTo>
                      <a:pt x="560" y="715"/>
                    </a:lnTo>
                    <a:lnTo>
                      <a:pt x="563" y="713"/>
                    </a:lnTo>
                    <a:lnTo>
                      <a:pt x="563" y="713"/>
                    </a:lnTo>
                    <a:lnTo>
                      <a:pt x="564" y="714"/>
                    </a:lnTo>
                    <a:lnTo>
                      <a:pt x="565" y="716"/>
                    </a:lnTo>
                    <a:lnTo>
                      <a:pt x="565" y="716"/>
                    </a:lnTo>
                    <a:lnTo>
                      <a:pt x="566" y="717"/>
                    </a:lnTo>
                    <a:lnTo>
                      <a:pt x="566" y="719"/>
                    </a:lnTo>
                    <a:lnTo>
                      <a:pt x="566" y="719"/>
                    </a:lnTo>
                    <a:lnTo>
                      <a:pt x="566" y="721"/>
                    </a:lnTo>
                    <a:lnTo>
                      <a:pt x="566" y="722"/>
                    </a:lnTo>
                    <a:lnTo>
                      <a:pt x="566" y="722"/>
                    </a:lnTo>
                    <a:lnTo>
                      <a:pt x="566" y="722"/>
                    </a:lnTo>
                    <a:lnTo>
                      <a:pt x="568" y="721"/>
                    </a:lnTo>
                    <a:lnTo>
                      <a:pt x="569" y="721"/>
                    </a:lnTo>
                    <a:lnTo>
                      <a:pt x="569" y="721"/>
                    </a:lnTo>
                    <a:lnTo>
                      <a:pt x="571" y="716"/>
                    </a:lnTo>
                    <a:lnTo>
                      <a:pt x="571" y="716"/>
                    </a:lnTo>
                    <a:lnTo>
                      <a:pt x="571" y="715"/>
                    </a:lnTo>
                    <a:lnTo>
                      <a:pt x="571" y="713"/>
                    </a:lnTo>
                    <a:lnTo>
                      <a:pt x="571" y="713"/>
                    </a:lnTo>
                    <a:lnTo>
                      <a:pt x="572" y="712"/>
                    </a:lnTo>
                    <a:lnTo>
                      <a:pt x="572" y="712"/>
                    </a:lnTo>
                    <a:lnTo>
                      <a:pt x="571" y="710"/>
                    </a:lnTo>
                    <a:lnTo>
                      <a:pt x="571" y="710"/>
                    </a:lnTo>
                    <a:lnTo>
                      <a:pt x="571" y="709"/>
                    </a:lnTo>
                    <a:lnTo>
                      <a:pt x="571" y="709"/>
                    </a:lnTo>
                    <a:lnTo>
                      <a:pt x="572" y="708"/>
                    </a:lnTo>
                    <a:lnTo>
                      <a:pt x="572" y="708"/>
                    </a:lnTo>
                    <a:lnTo>
                      <a:pt x="572" y="708"/>
                    </a:lnTo>
                    <a:lnTo>
                      <a:pt x="571" y="707"/>
                    </a:lnTo>
                    <a:lnTo>
                      <a:pt x="570" y="706"/>
                    </a:lnTo>
                    <a:lnTo>
                      <a:pt x="571" y="704"/>
                    </a:lnTo>
                    <a:lnTo>
                      <a:pt x="571" y="704"/>
                    </a:lnTo>
                    <a:lnTo>
                      <a:pt x="572" y="702"/>
                    </a:lnTo>
                    <a:lnTo>
                      <a:pt x="573" y="699"/>
                    </a:lnTo>
                    <a:lnTo>
                      <a:pt x="573" y="699"/>
                    </a:lnTo>
                    <a:lnTo>
                      <a:pt x="572" y="695"/>
                    </a:lnTo>
                    <a:lnTo>
                      <a:pt x="571" y="693"/>
                    </a:lnTo>
                    <a:lnTo>
                      <a:pt x="571" y="693"/>
                    </a:lnTo>
                    <a:lnTo>
                      <a:pt x="570" y="692"/>
                    </a:lnTo>
                    <a:lnTo>
                      <a:pt x="570" y="690"/>
                    </a:lnTo>
                    <a:lnTo>
                      <a:pt x="570" y="689"/>
                    </a:lnTo>
                    <a:lnTo>
                      <a:pt x="570" y="689"/>
                    </a:lnTo>
                    <a:lnTo>
                      <a:pt x="571" y="687"/>
                    </a:lnTo>
                    <a:lnTo>
                      <a:pt x="571" y="685"/>
                    </a:lnTo>
                    <a:lnTo>
                      <a:pt x="571" y="682"/>
                    </a:lnTo>
                    <a:lnTo>
                      <a:pt x="571" y="682"/>
                    </a:lnTo>
                    <a:lnTo>
                      <a:pt x="573" y="679"/>
                    </a:lnTo>
                    <a:lnTo>
                      <a:pt x="575" y="676"/>
                    </a:lnTo>
                    <a:lnTo>
                      <a:pt x="575" y="676"/>
                    </a:lnTo>
                    <a:lnTo>
                      <a:pt x="575" y="674"/>
                    </a:lnTo>
                    <a:lnTo>
                      <a:pt x="574" y="670"/>
                    </a:lnTo>
                    <a:lnTo>
                      <a:pt x="574" y="670"/>
                    </a:lnTo>
                    <a:lnTo>
                      <a:pt x="572" y="666"/>
                    </a:lnTo>
                    <a:lnTo>
                      <a:pt x="571" y="664"/>
                    </a:lnTo>
                    <a:lnTo>
                      <a:pt x="570" y="661"/>
                    </a:lnTo>
                    <a:lnTo>
                      <a:pt x="570" y="661"/>
                    </a:lnTo>
                    <a:lnTo>
                      <a:pt x="570" y="659"/>
                    </a:lnTo>
                    <a:lnTo>
                      <a:pt x="569" y="658"/>
                    </a:lnTo>
                    <a:lnTo>
                      <a:pt x="568" y="655"/>
                    </a:lnTo>
                    <a:lnTo>
                      <a:pt x="568" y="655"/>
                    </a:lnTo>
                    <a:lnTo>
                      <a:pt x="567" y="650"/>
                    </a:lnTo>
                    <a:lnTo>
                      <a:pt x="567" y="650"/>
                    </a:lnTo>
                    <a:lnTo>
                      <a:pt x="566" y="647"/>
                    </a:lnTo>
                    <a:lnTo>
                      <a:pt x="566" y="645"/>
                    </a:lnTo>
                    <a:lnTo>
                      <a:pt x="566" y="645"/>
                    </a:lnTo>
                    <a:lnTo>
                      <a:pt x="568" y="641"/>
                    </a:lnTo>
                    <a:lnTo>
                      <a:pt x="570" y="638"/>
                    </a:lnTo>
                    <a:lnTo>
                      <a:pt x="570" y="638"/>
                    </a:lnTo>
                    <a:lnTo>
                      <a:pt x="570" y="634"/>
                    </a:lnTo>
                    <a:lnTo>
                      <a:pt x="570" y="632"/>
                    </a:lnTo>
                    <a:lnTo>
                      <a:pt x="571" y="631"/>
                    </a:lnTo>
                    <a:lnTo>
                      <a:pt x="571" y="631"/>
                    </a:lnTo>
                    <a:lnTo>
                      <a:pt x="573" y="628"/>
                    </a:lnTo>
                    <a:lnTo>
                      <a:pt x="574" y="626"/>
                    </a:lnTo>
                    <a:lnTo>
                      <a:pt x="574" y="624"/>
                    </a:lnTo>
                    <a:lnTo>
                      <a:pt x="574" y="624"/>
                    </a:lnTo>
                    <a:lnTo>
                      <a:pt x="574" y="623"/>
                    </a:lnTo>
                    <a:lnTo>
                      <a:pt x="573" y="621"/>
                    </a:lnTo>
                    <a:lnTo>
                      <a:pt x="571" y="620"/>
                    </a:lnTo>
                    <a:lnTo>
                      <a:pt x="571" y="619"/>
                    </a:lnTo>
                    <a:lnTo>
                      <a:pt x="571" y="619"/>
                    </a:lnTo>
                    <a:lnTo>
                      <a:pt x="571" y="617"/>
                    </a:lnTo>
                    <a:lnTo>
                      <a:pt x="571" y="615"/>
                    </a:lnTo>
                    <a:lnTo>
                      <a:pt x="571" y="615"/>
                    </a:lnTo>
                    <a:lnTo>
                      <a:pt x="568" y="611"/>
                    </a:lnTo>
                    <a:lnTo>
                      <a:pt x="565" y="606"/>
                    </a:lnTo>
                    <a:lnTo>
                      <a:pt x="565" y="606"/>
                    </a:lnTo>
                    <a:lnTo>
                      <a:pt x="565" y="604"/>
                    </a:lnTo>
                    <a:lnTo>
                      <a:pt x="564" y="604"/>
                    </a:lnTo>
                    <a:lnTo>
                      <a:pt x="564" y="604"/>
                    </a:lnTo>
                    <a:lnTo>
                      <a:pt x="562" y="603"/>
                    </a:lnTo>
                    <a:lnTo>
                      <a:pt x="562" y="605"/>
                    </a:lnTo>
                    <a:lnTo>
                      <a:pt x="562" y="605"/>
                    </a:lnTo>
                    <a:lnTo>
                      <a:pt x="560" y="608"/>
                    </a:lnTo>
                    <a:lnTo>
                      <a:pt x="558" y="611"/>
                    </a:lnTo>
                    <a:lnTo>
                      <a:pt x="557" y="611"/>
                    </a:lnTo>
                    <a:lnTo>
                      <a:pt x="557" y="611"/>
                    </a:lnTo>
                    <a:lnTo>
                      <a:pt x="555" y="611"/>
                    </a:lnTo>
                    <a:lnTo>
                      <a:pt x="554" y="608"/>
                    </a:lnTo>
                    <a:lnTo>
                      <a:pt x="554" y="608"/>
                    </a:lnTo>
                    <a:lnTo>
                      <a:pt x="553" y="604"/>
                    </a:lnTo>
                    <a:lnTo>
                      <a:pt x="551" y="601"/>
                    </a:lnTo>
                    <a:lnTo>
                      <a:pt x="551" y="601"/>
                    </a:lnTo>
                    <a:lnTo>
                      <a:pt x="545" y="593"/>
                    </a:lnTo>
                    <a:lnTo>
                      <a:pt x="545" y="593"/>
                    </a:lnTo>
                    <a:lnTo>
                      <a:pt x="544" y="589"/>
                    </a:lnTo>
                    <a:lnTo>
                      <a:pt x="544" y="587"/>
                    </a:lnTo>
                    <a:lnTo>
                      <a:pt x="545" y="585"/>
                    </a:lnTo>
                    <a:lnTo>
                      <a:pt x="545" y="585"/>
                    </a:lnTo>
                    <a:lnTo>
                      <a:pt x="550" y="577"/>
                    </a:lnTo>
                    <a:lnTo>
                      <a:pt x="550" y="577"/>
                    </a:lnTo>
                    <a:lnTo>
                      <a:pt x="554" y="573"/>
                    </a:lnTo>
                    <a:lnTo>
                      <a:pt x="560" y="569"/>
                    </a:lnTo>
                    <a:lnTo>
                      <a:pt x="560" y="569"/>
                    </a:lnTo>
                    <a:lnTo>
                      <a:pt x="561" y="567"/>
                    </a:lnTo>
                    <a:lnTo>
                      <a:pt x="562" y="564"/>
                    </a:lnTo>
                    <a:lnTo>
                      <a:pt x="562" y="559"/>
                    </a:lnTo>
                    <a:lnTo>
                      <a:pt x="562" y="559"/>
                    </a:lnTo>
                    <a:lnTo>
                      <a:pt x="564" y="556"/>
                    </a:lnTo>
                    <a:lnTo>
                      <a:pt x="564" y="553"/>
                    </a:lnTo>
                    <a:lnTo>
                      <a:pt x="564" y="553"/>
                    </a:lnTo>
                    <a:lnTo>
                      <a:pt x="563" y="550"/>
                    </a:lnTo>
                    <a:lnTo>
                      <a:pt x="562" y="546"/>
                    </a:lnTo>
                    <a:lnTo>
                      <a:pt x="562" y="546"/>
                    </a:lnTo>
                    <a:lnTo>
                      <a:pt x="565" y="544"/>
                    </a:lnTo>
                    <a:lnTo>
                      <a:pt x="567" y="543"/>
                    </a:lnTo>
                    <a:lnTo>
                      <a:pt x="567" y="542"/>
                    </a:lnTo>
                    <a:lnTo>
                      <a:pt x="567" y="542"/>
                    </a:lnTo>
                    <a:lnTo>
                      <a:pt x="569" y="536"/>
                    </a:lnTo>
                    <a:lnTo>
                      <a:pt x="570" y="530"/>
                    </a:lnTo>
                    <a:lnTo>
                      <a:pt x="570" y="530"/>
                    </a:lnTo>
                    <a:lnTo>
                      <a:pt x="570" y="529"/>
                    </a:lnTo>
                    <a:lnTo>
                      <a:pt x="569" y="528"/>
                    </a:lnTo>
                    <a:lnTo>
                      <a:pt x="567" y="526"/>
                    </a:lnTo>
                    <a:lnTo>
                      <a:pt x="567" y="526"/>
                    </a:lnTo>
                    <a:lnTo>
                      <a:pt x="566" y="524"/>
                    </a:lnTo>
                    <a:lnTo>
                      <a:pt x="565" y="522"/>
                    </a:lnTo>
                    <a:lnTo>
                      <a:pt x="565" y="522"/>
                    </a:lnTo>
                    <a:lnTo>
                      <a:pt x="562" y="521"/>
                    </a:lnTo>
                    <a:lnTo>
                      <a:pt x="560" y="520"/>
                    </a:lnTo>
                    <a:lnTo>
                      <a:pt x="558" y="518"/>
                    </a:lnTo>
                    <a:lnTo>
                      <a:pt x="558" y="518"/>
                    </a:lnTo>
                    <a:lnTo>
                      <a:pt x="557" y="512"/>
                    </a:lnTo>
                    <a:lnTo>
                      <a:pt x="557" y="512"/>
                    </a:lnTo>
                    <a:lnTo>
                      <a:pt x="558" y="510"/>
                    </a:lnTo>
                    <a:lnTo>
                      <a:pt x="560" y="507"/>
                    </a:lnTo>
                    <a:lnTo>
                      <a:pt x="560" y="507"/>
                    </a:lnTo>
                    <a:lnTo>
                      <a:pt x="560" y="505"/>
                    </a:lnTo>
                    <a:lnTo>
                      <a:pt x="561" y="501"/>
                    </a:lnTo>
                    <a:lnTo>
                      <a:pt x="561" y="501"/>
                    </a:lnTo>
                    <a:lnTo>
                      <a:pt x="563" y="498"/>
                    </a:lnTo>
                    <a:lnTo>
                      <a:pt x="565" y="497"/>
                    </a:lnTo>
                    <a:lnTo>
                      <a:pt x="565" y="497"/>
                    </a:lnTo>
                    <a:lnTo>
                      <a:pt x="567" y="498"/>
                    </a:lnTo>
                    <a:lnTo>
                      <a:pt x="568" y="499"/>
                    </a:lnTo>
                    <a:lnTo>
                      <a:pt x="569" y="498"/>
                    </a:lnTo>
                    <a:lnTo>
                      <a:pt x="569" y="498"/>
                    </a:lnTo>
                    <a:lnTo>
                      <a:pt x="572" y="496"/>
                    </a:lnTo>
                    <a:lnTo>
                      <a:pt x="573" y="496"/>
                    </a:lnTo>
                    <a:lnTo>
                      <a:pt x="574" y="496"/>
                    </a:lnTo>
                    <a:lnTo>
                      <a:pt x="574" y="496"/>
                    </a:lnTo>
                    <a:lnTo>
                      <a:pt x="577" y="497"/>
                    </a:lnTo>
                    <a:lnTo>
                      <a:pt x="578" y="497"/>
                    </a:lnTo>
                    <a:lnTo>
                      <a:pt x="578" y="497"/>
                    </a:lnTo>
                    <a:lnTo>
                      <a:pt x="581" y="496"/>
                    </a:lnTo>
                    <a:lnTo>
                      <a:pt x="583" y="496"/>
                    </a:lnTo>
                    <a:lnTo>
                      <a:pt x="583" y="496"/>
                    </a:lnTo>
                    <a:lnTo>
                      <a:pt x="584" y="496"/>
                    </a:lnTo>
                    <a:lnTo>
                      <a:pt x="586" y="496"/>
                    </a:lnTo>
                    <a:lnTo>
                      <a:pt x="586" y="496"/>
                    </a:lnTo>
                    <a:lnTo>
                      <a:pt x="595" y="493"/>
                    </a:lnTo>
                    <a:lnTo>
                      <a:pt x="595" y="493"/>
                    </a:lnTo>
                    <a:lnTo>
                      <a:pt x="597" y="492"/>
                    </a:lnTo>
                    <a:lnTo>
                      <a:pt x="598" y="491"/>
                    </a:lnTo>
                    <a:lnTo>
                      <a:pt x="599" y="491"/>
                    </a:lnTo>
                    <a:lnTo>
                      <a:pt x="599" y="491"/>
                    </a:lnTo>
                    <a:lnTo>
                      <a:pt x="602" y="492"/>
                    </a:lnTo>
                    <a:lnTo>
                      <a:pt x="604" y="493"/>
                    </a:lnTo>
                    <a:lnTo>
                      <a:pt x="606" y="492"/>
                    </a:lnTo>
                    <a:lnTo>
                      <a:pt x="606" y="492"/>
                    </a:lnTo>
                    <a:lnTo>
                      <a:pt x="609" y="489"/>
                    </a:lnTo>
                    <a:lnTo>
                      <a:pt x="612" y="488"/>
                    </a:lnTo>
                    <a:lnTo>
                      <a:pt x="612" y="488"/>
                    </a:lnTo>
                    <a:lnTo>
                      <a:pt x="616" y="489"/>
                    </a:lnTo>
                    <a:lnTo>
                      <a:pt x="620" y="490"/>
                    </a:lnTo>
                    <a:lnTo>
                      <a:pt x="620" y="490"/>
                    </a:lnTo>
                    <a:lnTo>
                      <a:pt x="624" y="491"/>
                    </a:lnTo>
                    <a:lnTo>
                      <a:pt x="625" y="491"/>
                    </a:lnTo>
                    <a:lnTo>
                      <a:pt x="627" y="491"/>
                    </a:lnTo>
                    <a:lnTo>
                      <a:pt x="627" y="491"/>
                    </a:lnTo>
                    <a:lnTo>
                      <a:pt x="628" y="490"/>
                    </a:lnTo>
                    <a:lnTo>
                      <a:pt x="628" y="488"/>
                    </a:lnTo>
                    <a:lnTo>
                      <a:pt x="628" y="488"/>
                    </a:lnTo>
                    <a:lnTo>
                      <a:pt x="628" y="486"/>
                    </a:lnTo>
                    <a:lnTo>
                      <a:pt x="629" y="485"/>
                    </a:lnTo>
                    <a:lnTo>
                      <a:pt x="630" y="484"/>
                    </a:lnTo>
                    <a:lnTo>
                      <a:pt x="630" y="481"/>
                    </a:lnTo>
                    <a:lnTo>
                      <a:pt x="630" y="481"/>
                    </a:lnTo>
                    <a:lnTo>
                      <a:pt x="631" y="477"/>
                    </a:lnTo>
                    <a:lnTo>
                      <a:pt x="631" y="475"/>
                    </a:lnTo>
                    <a:lnTo>
                      <a:pt x="631" y="475"/>
                    </a:lnTo>
                    <a:lnTo>
                      <a:pt x="631" y="473"/>
                    </a:lnTo>
                    <a:lnTo>
                      <a:pt x="631" y="472"/>
                    </a:lnTo>
                    <a:lnTo>
                      <a:pt x="632" y="471"/>
                    </a:lnTo>
                    <a:lnTo>
                      <a:pt x="632" y="471"/>
                    </a:lnTo>
                    <a:lnTo>
                      <a:pt x="637" y="468"/>
                    </a:lnTo>
                    <a:lnTo>
                      <a:pt x="637" y="468"/>
                    </a:lnTo>
                    <a:lnTo>
                      <a:pt x="639" y="468"/>
                    </a:lnTo>
                    <a:lnTo>
                      <a:pt x="641" y="468"/>
                    </a:lnTo>
                    <a:lnTo>
                      <a:pt x="641" y="468"/>
                    </a:lnTo>
                    <a:lnTo>
                      <a:pt x="644" y="467"/>
                    </a:lnTo>
                    <a:lnTo>
                      <a:pt x="646" y="466"/>
                    </a:lnTo>
                    <a:lnTo>
                      <a:pt x="647" y="467"/>
                    </a:lnTo>
                    <a:lnTo>
                      <a:pt x="647" y="467"/>
                    </a:lnTo>
                    <a:lnTo>
                      <a:pt x="649" y="469"/>
                    </a:lnTo>
                    <a:lnTo>
                      <a:pt x="652" y="472"/>
                    </a:lnTo>
                    <a:lnTo>
                      <a:pt x="652" y="472"/>
                    </a:lnTo>
                    <a:lnTo>
                      <a:pt x="654" y="471"/>
                    </a:lnTo>
                    <a:lnTo>
                      <a:pt x="659" y="470"/>
                    </a:lnTo>
                    <a:lnTo>
                      <a:pt x="659" y="470"/>
                    </a:lnTo>
                    <a:lnTo>
                      <a:pt x="661" y="468"/>
                    </a:lnTo>
                    <a:lnTo>
                      <a:pt x="663" y="468"/>
                    </a:lnTo>
                    <a:lnTo>
                      <a:pt x="663" y="468"/>
                    </a:lnTo>
                    <a:lnTo>
                      <a:pt x="666" y="469"/>
                    </a:lnTo>
                    <a:lnTo>
                      <a:pt x="670" y="468"/>
                    </a:lnTo>
                    <a:lnTo>
                      <a:pt x="670" y="468"/>
                    </a:lnTo>
                    <a:lnTo>
                      <a:pt x="674" y="468"/>
                    </a:lnTo>
                    <a:lnTo>
                      <a:pt x="678" y="470"/>
                    </a:lnTo>
                    <a:lnTo>
                      <a:pt x="678" y="470"/>
                    </a:lnTo>
                    <a:lnTo>
                      <a:pt x="681" y="472"/>
                    </a:lnTo>
                    <a:lnTo>
                      <a:pt x="683" y="473"/>
                    </a:lnTo>
                    <a:lnTo>
                      <a:pt x="686" y="472"/>
                    </a:lnTo>
                    <a:lnTo>
                      <a:pt x="686" y="472"/>
                    </a:lnTo>
                    <a:lnTo>
                      <a:pt x="691" y="468"/>
                    </a:lnTo>
                    <a:lnTo>
                      <a:pt x="693" y="465"/>
                    </a:lnTo>
                    <a:lnTo>
                      <a:pt x="693" y="465"/>
                    </a:lnTo>
                    <a:lnTo>
                      <a:pt x="693" y="462"/>
                    </a:lnTo>
                    <a:lnTo>
                      <a:pt x="693" y="462"/>
                    </a:lnTo>
                    <a:lnTo>
                      <a:pt x="693" y="462"/>
                    </a:lnTo>
                    <a:lnTo>
                      <a:pt x="690" y="461"/>
                    </a:lnTo>
                    <a:lnTo>
                      <a:pt x="689" y="460"/>
                    </a:lnTo>
                    <a:lnTo>
                      <a:pt x="688" y="458"/>
                    </a:lnTo>
                    <a:lnTo>
                      <a:pt x="688" y="458"/>
                    </a:lnTo>
                    <a:lnTo>
                      <a:pt x="686" y="453"/>
                    </a:lnTo>
                    <a:lnTo>
                      <a:pt x="686" y="449"/>
                    </a:lnTo>
                    <a:lnTo>
                      <a:pt x="686" y="446"/>
                    </a:lnTo>
                    <a:lnTo>
                      <a:pt x="686" y="446"/>
                    </a:lnTo>
                    <a:lnTo>
                      <a:pt x="686" y="442"/>
                    </a:lnTo>
                    <a:lnTo>
                      <a:pt x="685" y="438"/>
                    </a:lnTo>
                    <a:lnTo>
                      <a:pt x="685" y="438"/>
                    </a:lnTo>
                    <a:lnTo>
                      <a:pt x="685" y="434"/>
                    </a:lnTo>
                    <a:lnTo>
                      <a:pt x="685" y="431"/>
                    </a:lnTo>
                    <a:lnTo>
                      <a:pt x="684" y="430"/>
                    </a:lnTo>
                    <a:lnTo>
                      <a:pt x="684" y="430"/>
                    </a:lnTo>
                    <a:lnTo>
                      <a:pt x="681" y="427"/>
                    </a:lnTo>
                    <a:lnTo>
                      <a:pt x="679" y="426"/>
                    </a:lnTo>
                    <a:lnTo>
                      <a:pt x="679" y="425"/>
                    </a:lnTo>
                    <a:lnTo>
                      <a:pt x="679" y="425"/>
                    </a:lnTo>
                    <a:lnTo>
                      <a:pt x="680" y="423"/>
                    </a:lnTo>
                    <a:lnTo>
                      <a:pt x="680" y="421"/>
                    </a:lnTo>
                    <a:lnTo>
                      <a:pt x="680" y="421"/>
                    </a:lnTo>
                    <a:lnTo>
                      <a:pt x="679" y="418"/>
                    </a:lnTo>
                    <a:lnTo>
                      <a:pt x="678" y="417"/>
                    </a:lnTo>
                    <a:lnTo>
                      <a:pt x="678" y="415"/>
                    </a:lnTo>
                    <a:lnTo>
                      <a:pt x="678" y="415"/>
                    </a:lnTo>
                    <a:lnTo>
                      <a:pt x="681" y="410"/>
                    </a:lnTo>
                    <a:lnTo>
                      <a:pt x="681" y="410"/>
                    </a:lnTo>
                    <a:lnTo>
                      <a:pt x="680" y="409"/>
                    </a:lnTo>
                    <a:lnTo>
                      <a:pt x="679" y="408"/>
                    </a:lnTo>
                    <a:lnTo>
                      <a:pt x="679" y="407"/>
                    </a:lnTo>
                    <a:lnTo>
                      <a:pt x="679" y="407"/>
                    </a:lnTo>
                    <a:lnTo>
                      <a:pt x="692" y="401"/>
                    </a:lnTo>
                    <a:lnTo>
                      <a:pt x="692" y="401"/>
                    </a:lnTo>
                    <a:lnTo>
                      <a:pt x="696" y="398"/>
                    </a:lnTo>
                    <a:lnTo>
                      <a:pt x="698" y="396"/>
                    </a:lnTo>
                    <a:lnTo>
                      <a:pt x="700" y="393"/>
                    </a:lnTo>
                    <a:lnTo>
                      <a:pt x="700" y="393"/>
                    </a:lnTo>
                    <a:lnTo>
                      <a:pt x="701" y="392"/>
                    </a:lnTo>
                    <a:lnTo>
                      <a:pt x="702" y="391"/>
                    </a:lnTo>
                    <a:lnTo>
                      <a:pt x="705" y="390"/>
                    </a:lnTo>
                    <a:lnTo>
                      <a:pt x="705" y="390"/>
                    </a:lnTo>
                    <a:lnTo>
                      <a:pt x="706" y="389"/>
                    </a:lnTo>
                    <a:lnTo>
                      <a:pt x="706" y="389"/>
                    </a:lnTo>
                    <a:lnTo>
                      <a:pt x="705" y="385"/>
                    </a:lnTo>
                    <a:lnTo>
                      <a:pt x="705" y="385"/>
                    </a:lnTo>
                    <a:lnTo>
                      <a:pt x="705" y="383"/>
                    </a:lnTo>
                    <a:lnTo>
                      <a:pt x="706" y="381"/>
                    </a:lnTo>
                    <a:lnTo>
                      <a:pt x="706" y="381"/>
                    </a:lnTo>
                    <a:lnTo>
                      <a:pt x="708" y="377"/>
                    </a:lnTo>
                    <a:lnTo>
                      <a:pt x="710" y="374"/>
                    </a:lnTo>
                    <a:lnTo>
                      <a:pt x="710" y="374"/>
                    </a:lnTo>
                    <a:lnTo>
                      <a:pt x="714" y="370"/>
                    </a:lnTo>
                    <a:lnTo>
                      <a:pt x="714" y="370"/>
                    </a:lnTo>
                    <a:lnTo>
                      <a:pt x="716" y="366"/>
                    </a:lnTo>
                    <a:lnTo>
                      <a:pt x="717" y="362"/>
                    </a:lnTo>
                    <a:lnTo>
                      <a:pt x="717" y="362"/>
                    </a:lnTo>
                    <a:lnTo>
                      <a:pt x="721" y="356"/>
                    </a:lnTo>
                    <a:lnTo>
                      <a:pt x="725" y="352"/>
                    </a:lnTo>
                    <a:lnTo>
                      <a:pt x="725" y="352"/>
                    </a:lnTo>
                    <a:lnTo>
                      <a:pt x="731" y="347"/>
                    </a:lnTo>
                    <a:lnTo>
                      <a:pt x="731" y="347"/>
                    </a:lnTo>
                    <a:lnTo>
                      <a:pt x="736" y="341"/>
                    </a:lnTo>
                    <a:lnTo>
                      <a:pt x="736" y="341"/>
                    </a:lnTo>
                    <a:lnTo>
                      <a:pt x="738" y="338"/>
                    </a:lnTo>
                    <a:lnTo>
                      <a:pt x="739" y="336"/>
                    </a:lnTo>
                    <a:lnTo>
                      <a:pt x="739" y="336"/>
                    </a:lnTo>
                    <a:lnTo>
                      <a:pt x="747" y="331"/>
                    </a:lnTo>
                    <a:lnTo>
                      <a:pt x="747" y="331"/>
                    </a:lnTo>
                    <a:lnTo>
                      <a:pt x="745" y="328"/>
                    </a:lnTo>
                    <a:lnTo>
                      <a:pt x="742" y="324"/>
                    </a:lnTo>
                    <a:lnTo>
                      <a:pt x="742" y="324"/>
                    </a:lnTo>
                    <a:lnTo>
                      <a:pt x="740" y="321"/>
                    </a:lnTo>
                    <a:lnTo>
                      <a:pt x="738" y="317"/>
                    </a:lnTo>
                    <a:lnTo>
                      <a:pt x="738" y="317"/>
                    </a:lnTo>
                    <a:lnTo>
                      <a:pt x="737" y="315"/>
                    </a:lnTo>
                    <a:lnTo>
                      <a:pt x="736" y="315"/>
                    </a:lnTo>
                    <a:lnTo>
                      <a:pt x="736" y="315"/>
                    </a:lnTo>
                    <a:lnTo>
                      <a:pt x="732" y="317"/>
                    </a:lnTo>
                    <a:lnTo>
                      <a:pt x="728" y="319"/>
                    </a:lnTo>
                    <a:lnTo>
                      <a:pt x="728" y="319"/>
                    </a:lnTo>
                    <a:lnTo>
                      <a:pt x="726" y="318"/>
                    </a:lnTo>
                    <a:lnTo>
                      <a:pt x="723" y="316"/>
                    </a:lnTo>
                    <a:lnTo>
                      <a:pt x="720" y="312"/>
                    </a:lnTo>
                    <a:lnTo>
                      <a:pt x="720" y="312"/>
                    </a:lnTo>
                    <a:lnTo>
                      <a:pt x="717" y="308"/>
                    </a:lnTo>
                    <a:lnTo>
                      <a:pt x="717" y="308"/>
                    </a:lnTo>
                    <a:lnTo>
                      <a:pt x="715" y="306"/>
                    </a:lnTo>
                    <a:lnTo>
                      <a:pt x="712" y="305"/>
                    </a:lnTo>
                    <a:lnTo>
                      <a:pt x="712" y="305"/>
                    </a:lnTo>
                    <a:lnTo>
                      <a:pt x="710" y="302"/>
                    </a:lnTo>
                    <a:lnTo>
                      <a:pt x="708" y="299"/>
                    </a:lnTo>
                    <a:lnTo>
                      <a:pt x="708" y="299"/>
                    </a:lnTo>
                    <a:lnTo>
                      <a:pt x="707" y="297"/>
                    </a:lnTo>
                    <a:lnTo>
                      <a:pt x="707" y="296"/>
                    </a:lnTo>
                    <a:lnTo>
                      <a:pt x="708" y="295"/>
                    </a:lnTo>
                    <a:lnTo>
                      <a:pt x="708" y="295"/>
                    </a:lnTo>
                    <a:lnTo>
                      <a:pt x="708" y="294"/>
                    </a:lnTo>
                    <a:lnTo>
                      <a:pt x="707" y="291"/>
                    </a:lnTo>
                    <a:lnTo>
                      <a:pt x="707" y="291"/>
                    </a:lnTo>
                    <a:lnTo>
                      <a:pt x="706" y="288"/>
                    </a:lnTo>
                    <a:lnTo>
                      <a:pt x="706" y="285"/>
                    </a:lnTo>
                    <a:lnTo>
                      <a:pt x="706" y="285"/>
                    </a:lnTo>
                    <a:lnTo>
                      <a:pt x="708" y="280"/>
                    </a:lnTo>
                    <a:lnTo>
                      <a:pt x="711" y="276"/>
                    </a:lnTo>
                    <a:lnTo>
                      <a:pt x="711" y="276"/>
                    </a:lnTo>
                    <a:lnTo>
                      <a:pt x="712" y="274"/>
                    </a:lnTo>
                    <a:lnTo>
                      <a:pt x="712" y="271"/>
                    </a:lnTo>
                    <a:lnTo>
                      <a:pt x="712" y="271"/>
                    </a:lnTo>
                    <a:lnTo>
                      <a:pt x="712" y="268"/>
                    </a:lnTo>
                    <a:lnTo>
                      <a:pt x="713" y="266"/>
                    </a:lnTo>
                    <a:lnTo>
                      <a:pt x="713" y="266"/>
                    </a:lnTo>
                    <a:lnTo>
                      <a:pt x="712" y="265"/>
                    </a:lnTo>
                    <a:lnTo>
                      <a:pt x="712" y="264"/>
                    </a:lnTo>
                    <a:lnTo>
                      <a:pt x="711" y="261"/>
                    </a:lnTo>
                    <a:lnTo>
                      <a:pt x="711" y="261"/>
                    </a:lnTo>
                    <a:lnTo>
                      <a:pt x="711" y="260"/>
                    </a:lnTo>
                    <a:lnTo>
                      <a:pt x="712" y="258"/>
                    </a:lnTo>
                    <a:lnTo>
                      <a:pt x="712" y="258"/>
                    </a:lnTo>
                    <a:lnTo>
                      <a:pt x="712" y="256"/>
                    </a:lnTo>
                    <a:lnTo>
                      <a:pt x="712" y="254"/>
                    </a:lnTo>
                    <a:lnTo>
                      <a:pt x="712" y="254"/>
                    </a:lnTo>
                    <a:lnTo>
                      <a:pt x="714" y="252"/>
                    </a:lnTo>
                    <a:lnTo>
                      <a:pt x="715" y="251"/>
                    </a:lnTo>
                    <a:lnTo>
                      <a:pt x="715" y="251"/>
                    </a:lnTo>
                    <a:lnTo>
                      <a:pt x="716" y="250"/>
                    </a:lnTo>
                    <a:lnTo>
                      <a:pt x="716" y="250"/>
                    </a:lnTo>
                    <a:lnTo>
                      <a:pt x="715" y="248"/>
                    </a:lnTo>
                    <a:lnTo>
                      <a:pt x="715" y="248"/>
                    </a:lnTo>
                    <a:lnTo>
                      <a:pt x="715" y="245"/>
                    </a:lnTo>
                    <a:lnTo>
                      <a:pt x="715" y="240"/>
                    </a:lnTo>
                    <a:lnTo>
                      <a:pt x="715" y="240"/>
                    </a:lnTo>
                    <a:lnTo>
                      <a:pt x="716" y="239"/>
                    </a:lnTo>
                    <a:lnTo>
                      <a:pt x="717" y="238"/>
                    </a:lnTo>
                    <a:lnTo>
                      <a:pt x="717" y="238"/>
                    </a:lnTo>
                    <a:lnTo>
                      <a:pt x="717" y="236"/>
                    </a:lnTo>
                    <a:lnTo>
                      <a:pt x="717" y="235"/>
                    </a:lnTo>
                    <a:lnTo>
                      <a:pt x="717" y="234"/>
                    </a:lnTo>
                    <a:lnTo>
                      <a:pt x="717" y="234"/>
                    </a:lnTo>
                    <a:lnTo>
                      <a:pt x="718" y="233"/>
                    </a:lnTo>
                    <a:lnTo>
                      <a:pt x="721" y="232"/>
                    </a:lnTo>
                    <a:lnTo>
                      <a:pt x="724" y="232"/>
                    </a:lnTo>
                    <a:lnTo>
                      <a:pt x="724" y="232"/>
                    </a:lnTo>
                    <a:lnTo>
                      <a:pt x="725" y="231"/>
                    </a:lnTo>
                    <a:lnTo>
                      <a:pt x="726" y="229"/>
                    </a:lnTo>
                    <a:lnTo>
                      <a:pt x="729" y="226"/>
                    </a:lnTo>
                    <a:lnTo>
                      <a:pt x="729" y="226"/>
                    </a:lnTo>
                    <a:lnTo>
                      <a:pt x="730" y="224"/>
                    </a:lnTo>
                    <a:lnTo>
                      <a:pt x="729" y="222"/>
                    </a:lnTo>
                    <a:lnTo>
                      <a:pt x="729" y="219"/>
                    </a:lnTo>
                    <a:lnTo>
                      <a:pt x="729" y="219"/>
                    </a:lnTo>
                    <a:lnTo>
                      <a:pt x="729" y="217"/>
                    </a:lnTo>
                    <a:lnTo>
                      <a:pt x="728" y="216"/>
                    </a:lnTo>
                    <a:lnTo>
                      <a:pt x="728" y="216"/>
                    </a:lnTo>
                    <a:lnTo>
                      <a:pt x="726" y="216"/>
                    </a:lnTo>
                    <a:lnTo>
                      <a:pt x="724" y="214"/>
                    </a:lnTo>
                    <a:lnTo>
                      <a:pt x="724" y="214"/>
                    </a:lnTo>
                    <a:lnTo>
                      <a:pt x="723" y="213"/>
                    </a:lnTo>
                    <a:lnTo>
                      <a:pt x="724" y="210"/>
                    </a:lnTo>
                    <a:lnTo>
                      <a:pt x="725" y="205"/>
                    </a:lnTo>
                    <a:lnTo>
                      <a:pt x="725" y="205"/>
                    </a:lnTo>
                    <a:lnTo>
                      <a:pt x="727" y="202"/>
                    </a:lnTo>
                    <a:lnTo>
                      <a:pt x="727" y="201"/>
                    </a:lnTo>
                    <a:lnTo>
                      <a:pt x="729" y="200"/>
                    </a:lnTo>
                    <a:lnTo>
                      <a:pt x="729" y="200"/>
                    </a:lnTo>
                    <a:lnTo>
                      <a:pt x="730" y="199"/>
                    </a:lnTo>
                    <a:lnTo>
                      <a:pt x="730" y="197"/>
                    </a:lnTo>
                    <a:lnTo>
                      <a:pt x="730" y="197"/>
                    </a:lnTo>
                    <a:lnTo>
                      <a:pt x="730" y="190"/>
                    </a:lnTo>
                    <a:lnTo>
                      <a:pt x="730" y="181"/>
                    </a:lnTo>
                    <a:lnTo>
                      <a:pt x="730" y="181"/>
                    </a:lnTo>
                    <a:lnTo>
                      <a:pt x="729" y="180"/>
                    </a:lnTo>
                    <a:lnTo>
                      <a:pt x="729" y="179"/>
                    </a:lnTo>
                    <a:lnTo>
                      <a:pt x="728" y="178"/>
                    </a:lnTo>
                    <a:lnTo>
                      <a:pt x="728" y="176"/>
                    </a:lnTo>
                    <a:lnTo>
                      <a:pt x="728" y="176"/>
                    </a:lnTo>
                    <a:lnTo>
                      <a:pt x="728" y="172"/>
                    </a:lnTo>
                    <a:lnTo>
                      <a:pt x="729" y="169"/>
                    </a:lnTo>
                    <a:lnTo>
                      <a:pt x="729" y="169"/>
                    </a:lnTo>
                    <a:lnTo>
                      <a:pt x="730" y="168"/>
                    </a:lnTo>
                    <a:lnTo>
                      <a:pt x="732" y="166"/>
                    </a:lnTo>
                    <a:lnTo>
                      <a:pt x="732" y="166"/>
                    </a:lnTo>
                    <a:lnTo>
                      <a:pt x="734" y="159"/>
                    </a:lnTo>
                    <a:lnTo>
                      <a:pt x="734" y="159"/>
                    </a:lnTo>
                    <a:lnTo>
                      <a:pt x="735" y="158"/>
                    </a:lnTo>
                    <a:lnTo>
                      <a:pt x="737" y="158"/>
                    </a:lnTo>
                    <a:lnTo>
                      <a:pt x="740" y="157"/>
                    </a:lnTo>
                    <a:lnTo>
                      <a:pt x="740" y="157"/>
                    </a:lnTo>
                    <a:lnTo>
                      <a:pt x="742" y="158"/>
                    </a:lnTo>
                    <a:lnTo>
                      <a:pt x="745" y="159"/>
                    </a:lnTo>
                    <a:lnTo>
                      <a:pt x="745" y="159"/>
                    </a:lnTo>
                    <a:lnTo>
                      <a:pt x="749" y="161"/>
                    </a:lnTo>
                    <a:lnTo>
                      <a:pt x="753" y="162"/>
                    </a:lnTo>
                    <a:lnTo>
                      <a:pt x="753" y="162"/>
                    </a:lnTo>
                    <a:lnTo>
                      <a:pt x="755" y="161"/>
                    </a:lnTo>
                    <a:lnTo>
                      <a:pt x="757" y="161"/>
                    </a:lnTo>
                    <a:lnTo>
                      <a:pt x="758" y="161"/>
                    </a:lnTo>
                    <a:lnTo>
                      <a:pt x="758" y="161"/>
                    </a:lnTo>
                    <a:lnTo>
                      <a:pt x="761" y="162"/>
                    </a:lnTo>
                    <a:lnTo>
                      <a:pt x="763" y="163"/>
                    </a:lnTo>
                    <a:lnTo>
                      <a:pt x="763" y="163"/>
                    </a:lnTo>
                    <a:lnTo>
                      <a:pt x="764" y="163"/>
                    </a:lnTo>
                    <a:lnTo>
                      <a:pt x="765" y="162"/>
                    </a:lnTo>
                    <a:lnTo>
                      <a:pt x="766" y="160"/>
                    </a:lnTo>
                    <a:lnTo>
                      <a:pt x="766" y="160"/>
                    </a:lnTo>
                    <a:lnTo>
                      <a:pt x="769" y="157"/>
                    </a:lnTo>
                    <a:lnTo>
                      <a:pt x="773" y="155"/>
                    </a:lnTo>
                    <a:lnTo>
                      <a:pt x="773" y="155"/>
                    </a:lnTo>
                    <a:lnTo>
                      <a:pt x="778" y="152"/>
                    </a:lnTo>
                    <a:lnTo>
                      <a:pt x="785" y="149"/>
                    </a:lnTo>
                    <a:lnTo>
                      <a:pt x="785" y="149"/>
                    </a:lnTo>
                    <a:lnTo>
                      <a:pt x="792" y="145"/>
                    </a:lnTo>
                    <a:lnTo>
                      <a:pt x="792" y="145"/>
                    </a:lnTo>
                    <a:lnTo>
                      <a:pt x="792" y="143"/>
                    </a:lnTo>
                    <a:lnTo>
                      <a:pt x="794" y="140"/>
                    </a:lnTo>
                    <a:lnTo>
                      <a:pt x="794" y="140"/>
                    </a:lnTo>
                    <a:lnTo>
                      <a:pt x="795" y="137"/>
                    </a:lnTo>
                    <a:lnTo>
                      <a:pt x="796" y="132"/>
                    </a:lnTo>
                    <a:lnTo>
                      <a:pt x="796" y="132"/>
                    </a:lnTo>
                    <a:lnTo>
                      <a:pt x="798" y="130"/>
                    </a:lnTo>
                    <a:lnTo>
                      <a:pt x="800" y="128"/>
                    </a:lnTo>
                    <a:lnTo>
                      <a:pt x="800" y="128"/>
                    </a:lnTo>
                    <a:lnTo>
                      <a:pt x="802" y="127"/>
                    </a:lnTo>
                    <a:lnTo>
                      <a:pt x="803" y="126"/>
                    </a:lnTo>
                    <a:lnTo>
                      <a:pt x="803" y="122"/>
                    </a:lnTo>
                    <a:lnTo>
                      <a:pt x="803" y="122"/>
                    </a:lnTo>
                    <a:lnTo>
                      <a:pt x="803" y="118"/>
                    </a:lnTo>
                    <a:lnTo>
                      <a:pt x="801" y="115"/>
                    </a:lnTo>
                    <a:lnTo>
                      <a:pt x="801" y="11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4" name="フリーフォーム 83">
                <a:extLst>
                  <a:ext uri="{FF2B5EF4-FFF2-40B4-BE49-F238E27FC236}">
                    <a16:creationId xmlns:a16="http://schemas.microsoft.com/office/drawing/2014/main" id="{00000000-0008-0000-0000-0000A0050000}"/>
                  </a:ext>
                </a:extLst>
              </p:cNvPr>
              <p:cNvSpPr>
                <a:spLocks/>
              </p:cNvSpPr>
              <p:nvPr/>
            </p:nvSpPr>
            <p:spPr bwMode="auto">
              <a:xfrm>
                <a:off x="458" y="647"/>
                <a:ext cx="44" cy="58"/>
              </a:xfrm>
              <a:custGeom>
                <a:avLst/>
                <a:gdLst>
                  <a:gd name="T0" fmla="*/ 339 w 397"/>
                  <a:gd name="T1" fmla="*/ 117 h 522"/>
                  <a:gd name="T2" fmla="*/ 307 w 397"/>
                  <a:gd name="T3" fmla="*/ 96 h 522"/>
                  <a:gd name="T4" fmla="*/ 271 w 397"/>
                  <a:gd name="T5" fmla="*/ 67 h 522"/>
                  <a:gd name="T6" fmla="*/ 266 w 397"/>
                  <a:gd name="T7" fmla="*/ 87 h 522"/>
                  <a:gd name="T8" fmla="*/ 223 w 397"/>
                  <a:gd name="T9" fmla="*/ 87 h 522"/>
                  <a:gd name="T10" fmla="*/ 186 w 397"/>
                  <a:gd name="T11" fmla="*/ 103 h 522"/>
                  <a:gd name="T12" fmla="*/ 143 w 397"/>
                  <a:gd name="T13" fmla="*/ 115 h 522"/>
                  <a:gd name="T14" fmla="*/ 90 w 397"/>
                  <a:gd name="T15" fmla="*/ 84 h 522"/>
                  <a:gd name="T16" fmla="*/ 64 w 397"/>
                  <a:gd name="T17" fmla="*/ 62 h 522"/>
                  <a:gd name="T18" fmla="*/ 39 w 397"/>
                  <a:gd name="T19" fmla="*/ 35 h 522"/>
                  <a:gd name="T20" fmla="*/ 12 w 397"/>
                  <a:gd name="T21" fmla="*/ 0 h 522"/>
                  <a:gd name="T22" fmla="*/ 23 w 397"/>
                  <a:gd name="T23" fmla="*/ 33 h 522"/>
                  <a:gd name="T24" fmla="*/ 37 w 397"/>
                  <a:gd name="T25" fmla="*/ 74 h 522"/>
                  <a:gd name="T26" fmla="*/ 52 w 397"/>
                  <a:gd name="T27" fmla="*/ 112 h 522"/>
                  <a:gd name="T28" fmla="*/ 47 w 397"/>
                  <a:gd name="T29" fmla="*/ 149 h 522"/>
                  <a:gd name="T30" fmla="*/ 56 w 397"/>
                  <a:gd name="T31" fmla="*/ 181 h 522"/>
                  <a:gd name="T32" fmla="*/ 49 w 397"/>
                  <a:gd name="T33" fmla="*/ 210 h 522"/>
                  <a:gd name="T34" fmla="*/ 85 w 397"/>
                  <a:gd name="T35" fmla="*/ 189 h 522"/>
                  <a:gd name="T36" fmla="*/ 108 w 397"/>
                  <a:gd name="T37" fmla="*/ 210 h 522"/>
                  <a:gd name="T38" fmla="*/ 121 w 397"/>
                  <a:gd name="T39" fmla="*/ 222 h 522"/>
                  <a:gd name="T40" fmla="*/ 121 w 397"/>
                  <a:gd name="T41" fmla="*/ 236 h 522"/>
                  <a:gd name="T42" fmla="*/ 113 w 397"/>
                  <a:gd name="T43" fmla="*/ 244 h 522"/>
                  <a:gd name="T44" fmla="*/ 102 w 397"/>
                  <a:gd name="T45" fmla="*/ 266 h 522"/>
                  <a:gd name="T46" fmla="*/ 77 w 397"/>
                  <a:gd name="T47" fmla="*/ 281 h 522"/>
                  <a:gd name="T48" fmla="*/ 74 w 397"/>
                  <a:gd name="T49" fmla="*/ 286 h 522"/>
                  <a:gd name="T50" fmla="*/ 52 w 397"/>
                  <a:gd name="T51" fmla="*/ 297 h 522"/>
                  <a:gd name="T52" fmla="*/ 53 w 397"/>
                  <a:gd name="T53" fmla="*/ 318 h 522"/>
                  <a:gd name="T54" fmla="*/ 51 w 397"/>
                  <a:gd name="T55" fmla="*/ 324 h 522"/>
                  <a:gd name="T56" fmla="*/ 32 w 397"/>
                  <a:gd name="T57" fmla="*/ 323 h 522"/>
                  <a:gd name="T58" fmla="*/ 28 w 397"/>
                  <a:gd name="T59" fmla="*/ 327 h 522"/>
                  <a:gd name="T60" fmla="*/ 23 w 397"/>
                  <a:gd name="T61" fmla="*/ 340 h 522"/>
                  <a:gd name="T62" fmla="*/ 15 w 397"/>
                  <a:gd name="T63" fmla="*/ 347 h 522"/>
                  <a:gd name="T64" fmla="*/ 38 w 397"/>
                  <a:gd name="T65" fmla="*/ 367 h 522"/>
                  <a:gd name="T66" fmla="*/ 31 w 397"/>
                  <a:gd name="T67" fmla="*/ 391 h 522"/>
                  <a:gd name="T68" fmla="*/ 21 w 397"/>
                  <a:gd name="T69" fmla="*/ 407 h 522"/>
                  <a:gd name="T70" fmla="*/ 27 w 397"/>
                  <a:gd name="T71" fmla="*/ 428 h 522"/>
                  <a:gd name="T72" fmla="*/ 28 w 397"/>
                  <a:gd name="T73" fmla="*/ 447 h 522"/>
                  <a:gd name="T74" fmla="*/ 26 w 397"/>
                  <a:gd name="T75" fmla="*/ 463 h 522"/>
                  <a:gd name="T76" fmla="*/ 33 w 397"/>
                  <a:gd name="T77" fmla="*/ 471 h 522"/>
                  <a:gd name="T78" fmla="*/ 42 w 397"/>
                  <a:gd name="T79" fmla="*/ 484 h 522"/>
                  <a:gd name="T80" fmla="*/ 26 w 397"/>
                  <a:gd name="T81" fmla="*/ 487 h 522"/>
                  <a:gd name="T82" fmla="*/ 8 w 397"/>
                  <a:gd name="T83" fmla="*/ 499 h 522"/>
                  <a:gd name="T84" fmla="*/ 25 w 397"/>
                  <a:gd name="T85" fmla="*/ 519 h 522"/>
                  <a:gd name="T86" fmla="*/ 58 w 397"/>
                  <a:gd name="T87" fmla="*/ 520 h 522"/>
                  <a:gd name="T88" fmla="*/ 75 w 397"/>
                  <a:gd name="T89" fmla="*/ 494 h 522"/>
                  <a:gd name="T90" fmla="*/ 99 w 397"/>
                  <a:gd name="T91" fmla="*/ 461 h 522"/>
                  <a:gd name="T92" fmla="*/ 123 w 397"/>
                  <a:gd name="T93" fmla="*/ 446 h 522"/>
                  <a:gd name="T94" fmla="*/ 145 w 397"/>
                  <a:gd name="T95" fmla="*/ 426 h 522"/>
                  <a:gd name="T96" fmla="*/ 166 w 397"/>
                  <a:gd name="T97" fmla="*/ 431 h 522"/>
                  <a:gd name="T98" fmla="*/ 184 w 397"/>
                  <a:gd name="T99" fmla="*/ 421 h 522"/>
                  <a:gd name="T100" fmla="*/ 198 w 397"/>
                  <a:gd name="T101" fmla="*/ 416 h 522"/>
                  <a:gd name="T102" fmla="*/ 205 w 397"/>
                  <a:gd name="T103" fmla="*/ 411 h 522"/>
                  <a:gd name="T104" fmla="*/ 220 w 397"/>
                  <a:gd name="T105" fmla="*/ 403 h 522"/>
                  <a:gd name="T106" fmla="*/ 230 w 397"/>
                  <a:gd name="T107" fmla="*/ 371 h 522"/>
                  <a:gd name="T108" fmla="*/ 226 w 397"/>
                  <a:gd name="T109" fmla="*/ 325 h 522"/>
                  <a:gd name="T110" fmla="*/ 273 w 397"/>
                  <a:gd name="T111" fmla="*/ 222 h 522"/>
                  <a:gd name="T112" fmla="*/ 345 w 397"/>
                  <a:gd name="T113" fmla="*/ 179 h 522"/>
                  <a:gd name="T114" fmla="*/ 384 w 397"/>
                  <a:gd name="T115" fmla="*/ 172 h 522"/>
                  <a:gd name="T116" fmla="*/ 396 w 397"/>
                  <a:gd name="T117" fmla="*/ 174 h 522"/>
                  <a:gd name="T118" fmla="*/ 396 w 397"/>
                  <a:gd name="T119" fmla="*/ 16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7" h="522">
                    <a:moveTo>
                      <a:pt x="380" y="159"/>
                    </a:moveTo>
                    <a:lnTo>
                      <a:pt x="380" y="159"/>
                    </a:lnTo>
                    <a:lnTo>
                      <a:pt x="377" y="158"/>
                    </a:lnTo>
                    <a:lnTo>
                      <a:pt x="373" y="157"/>
                    </a:lnTo>
                    <a:lnTo>
                      <a:pt x="365" y="150"/>
                    </a:lnTo>
                    <a:lnTo>
                      <a:pt x="356" y="143"/>
                    </a:lnTo>
                    <a:lnTo>
                      <a:pt x="351" y="138"/>
                    </a:lnTo>
                    <a:lnTo>
                      <a:pt x="351" y="138"/>
                    </a:lnTo>
                    <a:lnTo>
                      <a:pt x="348" y="134"/>
                    </a:lnTo>
                    <a:lnTo>
                      <a:pt x="345" y="128"/>
                    </a:lnTo>
                    <a:lnTo>
                      <a:pt x="342" y="123"/>
                    </a:lnTo>
                    <a:lnTo>
                      <a:pt x="339" y="117"/>
                    </a:lnTo>
                    <a:lnTo>
                      <a:pt x="339" y="117"/>
                    </a:lnTo>
                    <a:lnTo>
                      <a:pt x="337" y="115"/>
                    </a:lnTo>
                    <a:lnTo>
                      <a:pt x="334" y="113"/>
                    </a:lnTo>
                    <a:lnTo>
                      <a:pt x="328" y="111"/>
                    </a:lnTo>
                    <a:lnTo>
                      <a:pt x="320" y="110"/>
                    </a:lnTo>
                    <a:lnTo>
                      <a:pt x="315" y="110"/>
                    </a:lnTo>
                    <a:lnTo>
                      <a:pt x="315" y="110"/>
                    </a:lnTo>
                    <a:lnTo>
                      <a:pt x="313" y="109"/>
                    </a:lnTo>
                    <a:lnTo>
                      <a:pt x="312" y="108"/>
                    </a:lnTo>
                    <a:lnTo>
                      <a:pt x="309" y="103"/>
                    </a:lnTo>
                    <a:lnTo>
                      <a:pt x="308" y="99"/>
                    </a:lnTo>
                    <a:lnTo>
                      <a:pt x="307" y="96"/>
                    </a:lnTo>
                    <a:lnTo>
                      <a:pt x="307" y="96"/>
                    </a:lnTo>
                    <a:lnTo>
                      <a:pt x="306" y="93"/>
                    </a:lnTo>
                    <a:lnTo>
                      <a:pt x="302" y="90"/>
                    </a:lnTo>
                    <a:lnTo>
                      <a:pt x="296" y="85"/>
                    </a:lnTo>
                    <a:lnTo>
                      <a:pt x="296" y="85"/>
                    </a:lnTo>
                    <a:lnTo>
                      <a:pt x="288" y="80"/>
                    </a:lnTo>
                    <a:lnTo>
                      <a:pt x="280" y="75"/>
                    </a:lnTo>
                    <a:lnTo>
                      <a:pt x="280" y="75"/>
                    </a:lnTo>
                    <a:lnTo>
                      <a:pt x="277" y="73"/>
                    </a:lnTo>
                    <a:lnTo>
                      <a:pt x="275" y="71"/>
                    </a:lnTo>
                    <a:lnTo>
                      <a:pt x="271" y="67"/>
                    </a:lnTo>
                    <a:lnTo>
                      <a:pt x="271" y="67"/>
                    </a:lnTo>
                    <a:lnTo>
                      <a:pt x="267" y="66"/>
                    </a:lnTo>
                    <a:lnTo>
                      <a:pt x="267" y="66"/>
                    </a:lnTo>
                    <a:lnTo>
                      <a:pt x="267" y="69"/>
                    </a:lnTo>
                    <a:lnTo>
                      <a:pt x="265" y="72"/>
                    </a:lnTo>
                    <a:lnTo>
                      <a:pt x="265" y="72"/>
                    </a:lnTo>
                    <a:lnTo>
                      <a:pt x="264" y="75"/>
                    </a:lnTo>
                    <a:lnTo>
                      <a:pt x="263" y="79"/>
                    </a:lnTo>
                    <a:lnTo>
                      <a:pt x="264" y="82"/>
                    </a:lnTo>
                    <a:lnTo>
                      <a:pt x="266" y="86"/>
                    </a:lnTo>
                    <a:lnTo>
                      <a:pt x="266" y="86"/>
                    </a:lnTo>
                    <a:lnTo>
                      <a:pt x="266" y="87"/>
                    </a:lnTo>
                    <a:lnTo>
                      <a:pt x="266" y="87"/>
                    </a:lnTo>
                    <a:lnTo>
                      <a:pt x="262" y="86"/>
                    </a:lnTo>
                    <a:lnTo>
                      <a:pt x="252" y="81"/>
                    </a:lnTo>
                    <a:lnTo>
                      <a:pt x="252" y="81"/>
                    </a:lnTo>
                    <a:lnTo>
                      <a:pt x="251" y="80"/>
                    </a:lnTo>
                    <a:lnTo>
                      <a:pt x="248" y="81"/>
                    </a:lnTo>
                    <a:lnTo>
                      <a:pt x="243" y="85"/>
                    </a:lnTo>
                    <a:lnTo>
                      <a:pt x="243" y="85"/>
                    </a:lnTo>
                    <a:lnTo>
                      <a:pt x="239" y="86"/>
                    </a:lnTo>
                    <a:lnTo>
                      <a:pt x="234" y="86"/>
                    </a:lnTo>
                    <a:lnTo>
                      <a:pt x="229" y="86"/>
                    </a:lnTo>
                    <a:lnTo>
                      <a:pt x="223" y="87"/>
                    </a:lnTo>
                    <a:lnTo>
                      <a:pt x="223" y="87"/>
                    </a:lnTo>
                    <a:lnTo>
                      <a:pt x="218" y="91"/>
                    </a:lnTo>
                    <a:lnTo>
                      <a:pt x="215" y="94"/>
                    </a:lnTo>
                    <a:lnTo>
                      <a:pt x="208" y="102"/>
                    </a:lnTo>
                    <a:lnTo>
                      <a:pt x="208" y="102"/>
                    </a:lnTo>
                    <a:lnTo>
                      <a:pt x="206" y="103"/>
                    </a:lnTo>
                    <a:lnTo>
                      <a:pt x="204" y="104"/>
                    </a:lnTo>
                    <a:lnTo>
                      <a:pt x="200" y="105"/>
                    </a:lnTo>
                    <a:lnTo>
                      <a:pt x="194" y="104"/>
                    </a:lnTo>
                    <a:lnTo>
                      <a:pt x="191" y="102"/>
                    </a:lnTo>
                    <a:lnTo>
                      <a:pt x="191" y="102"/>
                    </a:lnTo>
                    <a:lnTo>
                      <a:pt x="189" y="102"/>
                    </a:lnTo>
                    <a:lnTo>
                      <a:pt x="186" y="103"/>
                    </a:lnTo>
                    <a:lnTo>
                      <a:pt x="180" y="107"/>
                    </a:lnTo>
                    <a:lnTo>
                      <a:pt x="180" y="107"/>
                    </a:lnTo>
                    <a:lnTo>
                      <a:pt x="176" y="109"/>
                    </a:lnTo>
                    <a:lnTo>
                      <a:pt x="172" y="109"/>
                    </a:lnTo>
                    <a:lnTo>
                      <a:pt x="163" y="108"/>
                    </a:lnTo>
                    <a:lnTo>
                      <a:pt x="163" y="108"/>
                    </a:lnTo>
                    <a:lnTo>
                      <a:pt x="159" y="108"/>
                    </a:lnTo>
                    <a:lnTo>
                      <a:pt x="156" y="110"/>
                    </a:lnTo>
                    <a:lnTo>
                      <a:pt x="148" y="114"/>
                    </a:lnTo>
                    <a:lnTo>
                      <a:pt x="148" y="114"/>
                    </a:lnTo>
                    <a:lnTo>
                      <a:pt x="145" y="115"/>
                    </a:lnTo>
                    <a:lnTo>
                      <a:pt x="143" y="115"/>
                    </a:lnTo>
                    <a:lnTo>
                      <a:pt x="141" y="113"/>
                    </a:lnTo>
                    <a:lnTo>
                      <a:pt x="138" y="110"/>
                    </a:lnTo>
                    <a:lnTo>
                      <a:pt x="138" y="110"/>
                    </a:lnTo>
                    <a:lnTo>
                      <a:pt x="134" y="107"/>
                    </a:lnTo>
                    <a:lnTo>
                      <a:pt x="125" y="103"/>
                    </a:lnTo>
                    <a:lnTo>
                      <a:pt x="109" y="96"/>
                    </a:lnTo>
                    <a:lnTo>
                      <a:pt x="109" y="96"/>
                    </a:lnTo>
                    <a:lnTo>
                      <a:pt x="101" y="90"/>
                    </a:lnTo>
                    <a:lnTo>
                      <a:pt x="95" y="85"/>
                    </a:lnTo>
                    <a:lnTo>
                      <a:pt x="95" y="85"/>
                    </a:lnTo>
                    <a:lnTo>
                      <a:pt x="93" y="84"/>
                    </a:lnTo>
                    <a:lnTo>
                      <a:pt x="90" y="84"/>
                    </a:lnTo>
                    <a:lnTo>
                      <a:pt x="87" y="84"/>
                    </a:lnTo>
                    <a:lnTo>
                      <a:pt x="84" y="82"/>
                    </a:lnTo>
                    <a:lnTo>
                      <a:pt x="84" y="82"/>
                    </a:lnTo>
                    <a:lnTo>
                      <a:pt x="76" y="76"/>
                    </a:lnTo>
                    <a:lnTo>
                      <a:pt x="71" y="74"/>
                    </a:lnTo>
                    <a:lnTo>
                      <a:pt x="67" y="73"/>
                    </a:lnTo>
                    <a:lnTo>
                      <a:pt x="67" y="73"/>
                    </a:lnTo>
                    <a:lnTo>
                      <a:pt x="65" y="72"/>
                    </a:lnTo>
                    <a:lnTo>
                      <a:pt x="64" y="71"/>
                    </a:lnTo>
                    <a:lnTo>
                      <a:pt x="64" y="68"/>
                    </a:lnTo>
                    <a:lnTo>
                      <a:pt x="64" y="62"/>
                    </a:lnTo>
                    <a:lnTo>
                      <a:pt x="64" y="62"/>
                    </a:lnTo>
                    <a:lnTo>
                      <a:pt x="64" y="60"/>
                    </a:lnTo>
                    <a:lnTo>
                      <a:pt x="62" y="60"/>
                    </a:lnTo>
                    <a:lnTo>
                      <a:pt x="59" y="59"/>
                    </a:lnTo>
                    <a:lnTo>
                      <a:pt x="54" y="56"/>
                    </a:lnTo>
                    <a:lnTo>
                      <a:pt x="54" y="56"/>
                    </a:lnTo>
                    <a:lnTo>
                      <a:pt x="49" y="53"/>
                    </a:lnTo>
                    <a:lnTo>
                      <a:pt x="47" y="49"/>
                    </a:lnTo>
                    <a:lnTo>
                      <a:pt x="46" y="45"/>
                    </a:lnTo>
                    <a:lnTo>
                      <a:pt x="45" y="42"/>
                    </a:lnTo>
                    <a:lnTo>
                      <a:pt x="45" y="42"/>
                    </a:lnTo>
                    <a:lnTo>
                      <a:pt x="43" y="39"/>
                    </a:lnTo>
                    <a:lnTo>
                      <a:pt x="39" y="35"/>
                    </a:lnTo>
                    <a:lnTo>
                      <a:pt x="28" y="25"/>
                    </a:lnTo>
                    <a:lnTo>
                      <a:pt x="28" y="25"/>
                    </a:lnTo>
                    <a:lnTo>
                      <a:pt x="25" y="21"/>
                    </a:lnTo>
                    <a:lnTo>
                      <a:pt x="22" y="16"/>
                    </a:lnTo>
                    <a:lnTo>
                      <a:pt x="20" y="11"/>
                    </a:lnTo>
                    <a:lnTo>
                      <a:pt x="19" y="7"/>
                    </a:lnTo>
                    <a:lnTo>
                      <a:pt x="19" y="7"/>
                    </a:lnTo>
                    <a:lnTo>
                      <a:pt x="18" y="4"/>
                    </a:lnTo>
                    <a:lnTo>
                      <a:pt x="16" y="2"/>
                    </a:lnTo>
                    <a:lnTo>
                      <a:pt x="14" y="0"/>
                    </a:lnTo>
                    <a:lnTo>
                      <a:pt x="12" y="0"/>
                    </a:lnTo>
                    <a:lnTo>
                      <a:pt x="12" y="0"/>
                    </a:lnTo>
                    <a:lnTo>
                      <a:pt x="11" y="1"/>
                    </a:lnTo>
                    <a:lnTo>
                      <a:pt x="10" y="3"/>
                    </a:lnTo>
                    <a:lnTo>
                      <a:pt x="9" y="6"/>
                    </a:lnTo>
                    <a:lnTo>
                      <a:pt x="9" y="6"/>
                    </a:lnTo>
                    <a:lnTo>
                      <a:pt x="9" y="6"/>
                    </a:lnTo>
                    <a:lnTo>
                      <a:pt x="9" y="9"/>
                    </a:lnTo>
                    <a:lnTo>
                      <a:pt x="10" y="12"/>
                    </a:lnTo>
                    <a:lnTo>
                      <a:pt x="12" y="15"/>
                    </a:lnTo>
                    <a:lnTo>
                      <a:pt x="12" y="15"/>
                    </a:lnTo>
                    <a:lnTo>
                      <a:pt x="19" y="24"/>
                    </a:lnTo>
                    <a:lnTo>
                      <a:pt x="22" y="29"/>
                    </a:lnTo>
                    <a:lnTo>
                      <a:pt x="23" y="33"/>
                    </a:lnTo>
                    <a:lnTo>
                      <a:pt x="23" y="33"/>
                    </a:lnTo>
                    <a:lnTo>
                      <a:pt x="22" y="42"/>
                    </a:lnTo>
                    <a:lnTo>
                      <a:pt x="23" y="47"/>
                    </a:lnTo>
                    <a:lnTo>
                      <a:pt x="24" y="51"/>
                    </a:lnTo>
                    <a:lnTo>
                      <a:pt x="24" y="51"/>
                    </a:lnTo>
                    <a:lnTo>
                      <a:pt x="26" y="52"/>
                    </a:lnTo>
                    <a:lnTo>
                      <a:pt x="26" y="54"/>
                    </a:lnTo>
                    <a:lnTo>
                      <a:pt x="27" y="56"/>
                    </a:lnTo>
                    <a:lnTo>
                      <a:pt x="28" y="60"/>
                    </a:lnTo>
                    <a:lnTo>
                      <a:pt x="28" y="60"/>
                    </a:lnTo>
                    <a:lnTo>
                      <a:pt x="33" y="69"/>
                    </a:lnTo>
                    <a:lnTo>
                      <a:pt x="37" y="74"/>
                    </a:lnTo>
                    <a:lnTo>
                      <a:pt x="40" y="76"/>
                    </a:lnTo>
                    <a:lnTo>
                      <a:pt x="40" y="76"/>
                    </a:lnTo>
                    <a:lnTo>
                      <a:pt x="42" y="79"/>
                    </a:lnTo>
                    <a:lnTo>
                      <a:pt x="45" y="83"/>
                    </a:lnTo>
                    <a:lnTo>
                      <a:pt x="49" y="93"/>
                    </a:lnTo>
                    <a:lnTo>
                      <a:pt x="49" y="93"/>
                    </a:lnTo>
                    <a:lnTo>
                      <a:pt x="52" y="102"/>
                    </a:lnTo>
                    <a:lnTo>
                      <a:pt x="54" y="107"/>
                    </a:lnTo>
                    <a:lnTo>
                      <a:pt x="54" y="109"/>
                    </a:lnTo>
                    <a:lnTo>
                      <a:pt x="54" y="110"/>
                    </a:lnTo>
                    <a:lnTo>
                      <a:pt x="54" y="110"/>
                    </a:lnTo>
                    <a:lnTo>
                      <a:pt x="52" y="112"/>
                    </a:lnTo>
                    <a:lnTo>
                      <a:pt x="50" y="115"/>
                    </a:lnTo>
                    <a:lnTo>
                      <a:pt x="49" y="118"/>
                    </a:lnTo>
                    <a:lnTo>
                      <a:pt x="49" y="124"/>
                    </a:lnTo>
                    <a:lnTo>
                      <a:pt x="49" y="124"/>
                    </a:lnTo>
                    <a:lnTo>
                      <a:pt x="50" y="129"/>
                    </a:lnTo>
                    <a:lnTo>
                      <a:pt x="49" y="132"/>
                    </a:lnTo>
                    <a:lnTo>
                      <a:pt x="49" y="138"/>
                    </a:lnTo>
                    <a:lnTo>
                      <a:pt x="49" y="138"/>
                    </a:lnTo>
                    <a:lnTo>
                      <a:pt x="50" y="143"/>
                    </a:lnTo>
                    <a:lnTo>
                      <a:pt x="48" y="147"/>
                    </a:lnTo>
                    <a:lnTo>
                      <a:pt x="48" y="147"/>
                    </a:lnTo>
                    <a:lnTo>
                      <a:pt x="47" y="149"/>
                    </a:lnTo>
                    <a:lnTo>
                      <a:pt x="47" y="151"/>
                    </a:lnTo>
                    <a:lnTo>
                      <a:pt x="48" y="154"/>
                    </a:lnTo>
                    <a:lnTo>
                      <a:pt x="48" y="154"/>
                    </a:lnTo>
                    <a:lnTo>
                      <a:pt x="50" y="158"/>
                    </a:lnTo>
                    <a:lnTo>
                      <a:pt x="52" y="163"/>
                    </a:lnTo>
                    <a:lnTo>
                      <a:pt x="52" y="163"/>
                    </a:lnTo>
                    <a:lnTo>
                      <a:pt x="54" y="168"/>
                    </a:lnTo>
                    <a:lnTo>
                      <a:pt x="57" y="173"/>
                    </a:lnTo>
                    <a:lnTo>
                      <a:pt x="58" y="178"/>
                    </a:lnTo>
                    <a:lnTo>
                      <a:pt x="58" y="180"/>
                    </a:lnTo>
                    <a:lnTo>
                      <a:pt x="56" y="181"/>
                    </a:lnTo>
                    <a:lnTo>
                      <a:pt x="56" y="181"/>
                    </a:lnTo>
                    <a:lnTo>
                      <a:pt x="50" y="185"/>
                    </a:lnTo>
                    <a:lnTo>
                      <a:pt x="48" y="187"/>
                    </a:lnTo>
                    <a:lnTo>
                      <a:pt x="48" y="189"/>
                    </a:lnTo>
                    <a:lnTo>
                      <a:pt x="48" y="189"/>
                    </a:lnTo>
                    <a:lnTo>
                      <a:pt x="49" y="193"/>
                    </a:lnTo>
                    <a:lnTo>
                      <a:pt x="49" y="196"/>
                    </a:lnTo>
                    <a:lnTo>
                      <a:pt x="47" y="201"/>
                    </a:lnTo>
                    <a:lnTo>
                      <a:pt x="45" y="203"/>
                    </a:lnTo>
                    <a:lnTo>
                      <a:pt x="42" y="205"/>
                    </a:lnTo>
                    <a:lnTo>
                      <a:pt x="42" y="205"/>
                    </a:lnTo>
                    <a:lnTo>
                      <a:pt x="42" y="209"/>
                    </a:lnTo>
                    <a:lnTo>
                      <a:pt x="49" y="210"/>
                    </a:lnTo>
                    <a:lnTo>
                      <a:pt x="52" y="212"/>
                    </a:lnTo>
                    <a:lnTo>
                      <a:pt x="66" y="202"/>
                    </a:lnTo>
                    <a:lnTo>
                      <a:pt x="61" y="198"/>
                    </a:lnTo>
                    <a:lnTo>
                      <a:pt x="63" y="191"/>
                    </a:lnTo>
                    <a:lnTo>
                      <a:pt x="70" y="191"/>
                    </a:lnTo>
                    <a:lnTo>
                      <a:pt x="70" y="188"/>
                    </a:lnTo>
                    <a:lnTo>
                      <a:pt x="74" y="188"/>
                    </a:lnTo>
                    <a:lnTo>
                      <a:pt x="74" y="189"/>
                    </a:lnTo>
                    <a:lnTo>
                      <a:pt x="80" y="189"/>
                    </a:lnTo>
                    <a:lnTo>
                      <a:pt x="80" y="188"/>
                    </a:lnTo>
                    <a:lnTo>
                      <a:pt x="85" y="188"/>
                    </a:lnTo>
                    <a:lnTo>
                      <a:pt x="85" y="189"/>
                    </a:lnTo>
                    <a:lnTo>
                      <a:pt x="83" y="189"/>
                    </a:lnTo>
                    <a:lnTo>
                      <a:pt x="83" y="192"/>
                    </a:lnTo>
                    <a:lnTo>
                      <a:pt x="89" y="192"/>
                    </a:lnTo>
                    <a:lnTo>
                      <a:pt x="89" y="194"/>
                    </a:lnTo>
                    <a:lnTo>
                      <a:pt x="83" y="194"/>
                    </a:lnTo>
                    <a:lnTo>
                      <a:pt x="83" y="195"/>
                    </a:lnTo>
                    <a:lnTo>
                      <a:pt x="90" y="195"/>
                    </a:lnTo>
                    <a:lnTo>
                      <a:pt x="91" y="194"/>
                    </a:lnTo>
                    <a:lnTo>
                      <a:pt x="96" y="200"/>
                    </a:lnTo>
                    <a:lnTo>
                      <a:pt x="98" y="200"/>
                    </a:lnTo>
                    <a:lnTo>
                      <a:pt x="98" y="201"/>
                    </a:lnTo>
                    <a:lnTo>
                      <a:pt x="108" y="210"/>
                    </a:lnTo>
                    <a:lnTo>
                      <a:pt x="110" y="210"/>
                    </a:lnTo>
                    <a:lnTo>
                      <a:pt x="110" y="211"/>
                    </a:lnTo>
                    <a:lnTo>
                      <a:pt x="113" y="215"/>
                    </a:lnTo>
                    <a:lnTo>
                      <a:pt x="114" y="215"/>
                    </a:lnTo>
                    <a:lnTo>
                      <a:pt x="114" y="215"/>
                    </a:lnTo>
                    <a:lnTo>
                      <a:pt x="113" y="217"/>
                    </a:lnTo>
                    <a:lnTo>
                      <a:pt x="118" y="221"/>
                    </a:lnTo>
                    <a:lnTo>
                      <a:pt x="119" y="221"/>
                    </a:lnTo>
                    <a:lnTo>
                      <a:pt x="119" y="220"/>
                    </a:lnTo>
                    <a:lnTo>
                      <a:pt x="118" y="219"/>
                    </a:lnTo>
                    <a:lnTo>
                      <a:pt x="124" y="219"/>
                    </a:lnTo>
                    <a:lnTo>
                      <a:pt x="121" y="222"/>
                    </a:lnTo>
                    <a:lnTo>
                      <a:pt x="126" y="222"/>
                    </a:lnTo>
                    <a:lnTo>
                      <a:pt x="127" y="223"/>
                    </a:lnTo>
                    <a:lnTo>
                      <a:pt x="127" y="232"/>
                    </a:lnTo>
                    <a:lnTo>
                      <a:pt x="124" y="229"/>
                    </a:lnTo>
                    <a:lnTo>
                      <a:pt x="124" y="226"/>
                    </a:lnTo>
                    <a:lnTo>
                      <a:pt x="118" y="226"/>
                    </a:lnTo>
                    <a:lnTo>
                      <a:pt x="118" y="233"/>
                    </a:lnTo>
                    <a:lnTo>
                      <a:pt x="131" y="233"/>
                    </a:lnTo>
                    <a:lnTo>
                      <a:pt x="131" y="235"/>
                    </a:lnTo>
                    <a:lnTo>
                      <a:pt x="120" y="235"/>
                    </a:lnTo>
                    <a:lnTo>
                      <a:pt x="120" y="236"/>
                    </a:lnTo>
                    <a:lnTo>
                      <a:pt x="121" y="236"/>
                    </a:lnTo>
                    <a:lnTo>
                      <a:pt x="121" y="240"/>
                    </a:lnTo>
                    <a:lnTo>
                      <a:pt x="120" y="241"/>
                    </a:lnTo>
                    <a:lnTo>
                      <a:pt x="118" y="241"/>
                    </a:lnTo>
                    <a:lnTo>
                      <a:pt x="118" y="243"/>
                    </a:lnTo>
                    <a:lnTo>
                      <a:pt x="121" y="243"/>
                    </a:lnTo>
                    <a:lnTo>
                      <a:pt x="121" y="244"/>
                    </a:lnTo>
                    <a:lnTo>
                      <a:pt x="120" y="244"/>
                    </a:lnTo>
                    <a:lnTo>
                      <a:pt x="123" y="246"/>
                    </a:lnTo>
                    <a:lnTo>
                      <a:pt x="122" y="249"/>
                    </a:lnTo>
                    <a:lnTo>
                      <a:pt x="115" y="242"/>
                    </a:lnTo>
                    <a:lnTo>
                      <a:pt x="113" y="242"/>
                    </a:lnTo>
                    <a:lnTo>
                      <a:pt x="113" y="244"/>
                    </a:lnTo>
                    <a:lnTo>
                      <a:pt x="115" y="249"/>
                    </a:lnTo>
                    <a:lnTo>
                      <a:pt x="114" y="249"/>
                    </a:lnTo>
                    <a:lnTo>
                      <a:pt x="110" y="244"/>
                    </a:lnTo>
                    <a:lnTo>
                      <a:pt x="108" y="249"/>
                    </a:lnTo>
                    <a:lnTo>
                      <a:pt x="110" y="251"/>
                    </a:lnTo>
                    <a:lnTo>
                      <a:pt x="109" y="252"/>
                    </a:lnTo>
                    <a:lnTo>
                      <a:pt x="106" y="251"/>
                    </a:lnTo>
                    <a:lnTo>
                      <a:pt x="102" y="257"/>
                    </a:lnTo>
                    <a:lnTo>
                      <a:pt x="105" y="260"/>
                    </a:lnTo>
                    <a:lnTo>
                      <a:pt x="101" y="259"/>
                    </a:lnTo>
                    <a:lnTo>
                      <a:pt x="96" y="264"/>
                    </a:lnTo>
                    <a:lnTo>
                      <a:pt x="102" y="266"/>
                    </a:lnTo>
                    <a:lnTo>
                      <a:pt x="102" y="267"/>
                    </a:lnTo>
                    <a:lnTo>
                      <a:pt x="97" y="266"/>
                    </a:lnTo>
                    <a:lnTo>
                      <a:pt x="91" y="271"/>
                    </a:lnTo>
                    <a:lnTo>
                      <a:pt x="96" y="275"/>
                    </a:lnTo>
                    <a:lnTo>
                      <a:pt x="94" y="277"/>
                    </a:lnTo>
                    <a:lnTo>
                      <a:pt x="91" y="272"/>
                    </a:lnTo>
                    <a:lnTo>
                      <a:pt x="83" y="276"/>
                    </a:lnTo>
                    <a:lnTo>
                      <a:pt x="87" y="282"/>
                    </a:lnTo>
                    <a:lnTo>
                      <a:pt x="85" y="283"/>
                    </a:lnTo>
                    <a:lnTo>
                      <a:pt x="81" y="275"/>
                    </a:lnTo>
                    <a:lnTo>
                      <a:pt x="75" y="277"/>
                    </a:lnTo>
                    <a:lnTo>
                      <a:pt x="77" y="281"/>
                    </a:lnTo>
                    <a:lnTo>
                      <a:pt x="79" y="280"/>
                    </a:lnTo>
                    <a:lnTo>
                      <a:pt x="80" y="281"/>
                    </a:lnTo>
                    <a:lnTo>
                      <a:pt x="77" y="282"/>
                    </a:lnTo>
                    <a:lnTo>
                      <a:pt x="78" y="288"/>
                    </a:lnTo>
                    <a:lnTo>
                      <a:pt x="75" y="288"/>
                    </a:lnTo>
                    <a:lnTo>
                      <a:pt x="75" y="289"/>
                    </a:lnTo>
                    <a:lnTo>
                      <a:pt x="74" y="289"/>
                    </a:lnTo>
                    <a:lnTo>
                      <a:pt x="74" y="287"/>
                    </a:lnTo>
                    <a:lnTo>
                      <a:pt x="72" y="287"/>
                    </a:lnTo>
                    <a:lnTo>
                      <a:pt x="72" y="285"/>
                    </a:lnTo>
                    <a:lnTo>
                      <a:pt x="72" y="285"/>
                    </a:lnTo>
                    <a:lnTo>
                      <a:pt x="74" y="286"/>
                    </a:lnTo>
                    <a:lnTo>
                      <a:pt x="76" y="286"/>
                    </a:lnTo>
                    <a:lnTo>
                      <a:pt x="74" y="283"/>
                    </a:lnTo>
                    <a:lnTo>
                      <a:pt x="71" y="283"/>
                    </a:lnTo>
                    <a:lnTo>
                      <a:pt x="71" y="288"/>
                    </a:lnTo>
                    <a:lnTo>
                      <a:pt x="71" y="288"/>
                    </a:lnTo>
                    <a:lnTo>
                      <a:pt x="66" y="288"/>
                    </a:lnTo>
                    <a:lnTo>
                      <a:pt x="60" y="289"/>
                    </a:lnTo>
                    <a:lnTo>
                      <a:pt x="60" y="289"/>
                    </a:lnTo>
                    <a:lnTo>
                      <a:pt x="55" y="293"/>
                    </a:lnTo>
                    <a:lnTo>
                      <a:pt x="53" y="295"/>
                    </a:lnTo>
                    <a:lnTo>
                      <a:pt x="52" y="297"/>
                    </a:lnTo>
                    <a:lnTo>
                      <a:pt x="52" y="297"/>
                    </a:lnTo>
                    <a:lnTo>
                      <a:pt x="52" y="302"/>
                    </a:lnTo>
                    <a:lnTo>
                      <a:pt x="53" y="308"/>
                    </a:lnTo>
                    <a:lnTo>
                      <a:pt x="53" y="308"/>
                    </a:lnTo>
                    <a:lnTo>
                      <a:pt x="54" y="310"/>
                    </a:lnTo>
                    <a:lnTo>
                      <a:pt x="55" y="312"/>
                    </a:lnTo>
                    <a:lnTo>
                      <a:pt x="57" y="312"/>
                    </a:lnTo>
                    <a:lnTo>
                      <a:pt x="58" y="313"/>
                    </a:lnTo>
                    <a:lnTo>
                      <a:pt x="58" y="313"/>
                    </a:lnTo>
                    <a:lnTo>
                      <a:pt x="58" y="315"/>
                    </a:lnTo>
                    <a:lnTo>
                      <a:pt x="56" y="316"/>
                    </a:lnTo>
                    <a:lnTo>
                      <a:pt x="53" y="318"/>
                    </a:lnTo>
                    <a:lnTo>
                      <a:pt x="53" y="318"/>
                    </a:lnTo>
                    <a:lnTo>
                      <a:pt x="53" y="318"/>
                    </a:lnTo>
                    <a:lnTo>
                      <a:pt x="53" y="319"/>
                    </a:lnTo>
                    <a:lnTo>
                      <a:pt x="56" y="321"/>
                    </a:lnTo>
                    <a:lnTo>
                      <a:pt x="56" y="321"/>
                    </a:lnTo>
                    <a:lnTo>
                      <a:pt x="56" y="322"/>
                    </a:lnTo>
                    <a:lnTo>
                      <a:pt x="56" y="321"/>
                    </a:lnTo>
                    <a:lnTo>
                      <a:pt x="54" y="321"/>
                    </a:lnTo>
                    <a:lnTo>
                      <a:pt x="50" y="319"/>
                    </a:lnTo>
                    <a:lnTo>
                      <a:pt x="50" y="319"/>
                    </a:lnTo>
                    <a:lnTo>
                      <a:pt x="49" y="319"/>
                    </a:lnTo>
                    <a:lnTo>
                      <a:pt x="49" y="321"/>
                    </a:lnTo>
                    <a:lnTo>
                      <a:pt x="51" y="324"/>
                    </a:lnTo>
                    <a:lnTo>
                      <a:pt x="51" y="324"/>
                    </a:lnTo>
                    <a:lnTo>
                      <a:pt x="50" y="324"/>
                    </a:lnTo>
                    <a:lnTo>
                      <a:pt x="49" y="324"/>
                    </a:lnTo>
                    <a:lnTo>
                      <a:pt x="44" y="323"/>
                    </a:lnTo>
                    <a:lnTo>
                      <a:pt x="36" y="321"/>
                    </a:lnTo>
                    <a:lnTo>
                      <a:pt x="36" y="321"/>
                    </a:lnTo>
                    <a:lnTo>
                      <a:pt x="34" y="320"/>
                    </a:lnTo>
                    <a:lnTo>
                      <a:pt x="32" y="320"/>
                    </a:lnTo>
                    <a:lnTo>
                      <a:pt x="31" y="321"/>
                    </a:lnTo>
                    <a:lnTo>
                      <a:pt x="31" y="321"/>
                    </a:lnTo>
                    <a:lnTo>
                      <a:pt x="31" y="322"/>
                    </a:lnTo>
                    <a:lnTo>
                      <a:pt x="32" y="323"/>
                    </a:lnTo>
                    <a:lnTo>
                      <a:pt x="36" y="326"/>
                    </a:lnTo>
                    <a:lnTo>
                      <a:pt x="36" y="326"/>
                    </a:lnTo>
                    <a:lnTo>
                      <a:pt x="37" y="327"/>
                    </a:lnTo>
                    <a:lnTo>
                      <a:pt x="37" y="328"/>
                    </a:lnTo>
                    <a:lnTo>
                      <a:pt x="34" y="329"/>
                    </a:lnTo>
                    <a:lnTo>
                      <a:pt x="34" y="329"/>
                    </a:lnTo>
                    <a:lnTo>
                      <a:pt x="34" y="329"/>
                    </a:lnTo>
                    <a:lnTo>
                      <a:pt x="33" y="329"/>
                    </a:lnTo>
                    <a:lnTo>
                      <a:pt x="29" y="327"/>
                    </a:lnTo>
                    <a:lnTo>
                      <a:pt x="29" y="327"/>
                    </a:lnTo>
                    <a:lnTo>
                      <a:pt x="28" y="327"/>
                    </a:lnTo>
                    <a:lnTo>
                      <a:pt x="28" y="327"/>
                    </a:lnTo>
                    <a:lnTo>
                      <a:pt x="27" y="329"/>
                    </a:lnTo>
                    <a:lnTo>
                      <a:pt x="27" y="329"/>
                    </a:lnTo>
                    <a:lnTo>
                      <a:pt x="26" y="330"/>
                    </a:lnTo>
                    <a:lnTo>
                      <a:pt x="27" y="332"/>
                    </a:lnTo>
                    <a:lnTo>
                      <a:pt x="31" y="334"/>
                    </a:lnTo>
                    <a:lnTo>
                      <a:pt x="31" y="334"/>
                    </a:lnTo>
                    <a:lnTo>
                      <a:pt x="31" y="335"/>
                    </a:lnTo>
                    <a:lnTo>
                      <a:pt x="31" y="336"/>
                    </a:lnTo>
                    <a:lnTo>
                      <a:pt x="29" y="337"/>
                    </a:lnTo>
                    <a:lnTo>
                      <a:pt x="26" y="338"/>
                    </a:lnTo>
                    <a:lnTo>
                      <a:pt x="23" y="340"/>
                    </a:lnTo>
                    <a:lnTo>
                      <a:pt x="23" y="340"/>
                    </a:lnTo>
                    <a:lnTo>
                      <a:pt x="23" y="341"/>
                    </a:lnTo>
                    <a:lnTo>
                      <a:pt x="24" y="342"/>
                    </a:lnTo>
                    <a:lnTo>
                      <a:pt x="25" y="342"/>
                    </a:lnTo>
                    <a:lnTo>
                      <a:pt x="24" y="344"/>
                    </a:lnTo>
                    <a:lnTo>
                      <a:pt x="24" y="344"/>
                    </a:lnTo>
                    <a:lnTo>
                      <a:pt x="18" y="345"/>
                    </a:lnTo>
                    <a:lnTo>
                      <a:pt x="11" y="345"/>
                    </a:lnTo>
                    <a:lnTo>
                      <a:pt x="11" y="345"/>
                    </a:lnTo>
                    <a:lnTo>
                      <a:pt x="10" y="345"/>
                    </a:lnTo>
                    <a:lnTo>
                      <a:pt x="10" y="346"/>
                    </a:lnTo>
                    <a:lnTo>
                      <a:pt x="15" y="347"/>
                    </a:lnTo>
                    <a:lnTo>
                      <a:pt x="15" y="347"/>
                    </a:lnTo>
                    <a:lnTo>
                      <a:pt x="25" y="351"/>
                    </a:lnTo>
                    <a:lnTo>
                      <a:pt x="32" y="354"/>
                    </a:lnTo>
                    <a:lnTo>
                      <a:pt x="37" y="357"/>
                    </a:lnTo>
                    <a:lnTo>
                      <a:pt x="37" y="357"/>
                    </a:lnTo>
                    <a:lnTo>
                      <a:pt x="38" y="359"/>
                    </a:lnTo>
                    <a:lnTo>
                      <a:pt x="37" y="360"/>
                    </a:lnTo>
                    <a:lnTo>
                      <a:pt x="33" y="363"/>
                    </a:lnTo>
                    <a:lnTo>
                      <a:pt x="33" y="363"/>
                    </a:lnTo>
                    <a:lnTo>
                      <a:pt x="33" y="364"/>
                    </a:lnTo>
                    <a:lnTo>
                      <a:pt x="33" y="365"/>
                    </a:lnTo>
                    <a:lnTo>
                      <a:pt x="38" y="367"/>
                    </a:lnTo>
                    <a:lnTo>
                      <a:pt x="38" y="367"/>
                    </a:lnTo>
                    <a:lnTo>
                      <a:pt x="40" y="370"/>
                    </a:lnTo>
                    <a:lnTo>
                      <a:pt x="41" y="372"/>
                    </a:lnTo>
                    <a:lnTo>
                      <a:pt x="42" y="379"/>
                    </a:lnTo>
                    <a:lnTo>
                      <a:pt x="42" y="379"/>
                    </a:lnTo>
                    <a:lnTo>
                      <a:pt x="42" y="383"/>
                    </a:lnTo>
                    <a:lnTo>
                      <a:pt x="42" y="384"/>
                    </a:lnTo>
                    <a:lnTo>
                      <a:pt x="40" y="384"/>
                    </a:lnTo>
                    <a:lnTo>
                      <a:pt x="40" y="384"/>
                    </a:lnTo>
                    <a:lnTo>
                      <a:pt x="38" y="385"/>
                    </a:lnTo>
                    <a:lnTo>
                      <a:pt x="34" y="387"/>
                    </a:lnTo>
                    <a:lnTo>
                      <a:pt x="31" y="391"/>
                    </a:lnTo>
                    <a:lnTo>
                      <a:pt x="31" y="391"/>
                    </a:lnTo>
                    <a:lnTo>
                      <a:pt x="29" y="392"/>
                    </a:lnTo>
                    <a:lnTo>
                      <a:pt x="28" y="392"/>
                    </a:lnTo>
                    <a:lnTo>
                      <a:pt x="27" y="392"/>
                    </a:lnTo>
                    <a:lnTo>
                      <a:pt x="25" y="393"/>
                    </a:lnTo>
                    <a:lnTo>
                      <a:pt x="25" y="393"/>
                    </a:lnTo>
                    <a:lnTo>
                      <a:pt x="23" y="394"/>
                    </a:lnTo>
                    <a:lnTo>
                      <a:pt x="23" y="396"/>
                    </a:lnTo>
                    <a:lnTo>
                      <a:pt x="23" y="398"/>
                    </a:lnTo>
                    <a:lnTo>
                      <a:pt x="22" y="401"/>
                    </a:lnTo>
                    <a:lnTo>
                      <a:pt x="22" y="401"/>
                    </a:lnTo>
                    <a:lnTo>
                      <a:pt x="21" y="404"/>
                    </a:lnTo>
                    <a:lnTo>
                      <a:pt x="21" y="407"/>
                    </a:lnTo>
                    <a:lnTo>
                      <a:pt x="22" y="411"/>
                    </a:lnTo>
                    <a:lnTo>
                      <a:pt x="22" y="411"/>
                    </a:lnTo>
                    <a:lnTo>
                      <a:pt x="23" y="413"/>
                    </a:lnTo>
                    <a:lnTo>
                      <a:pt x="24" y="414"/>
                    </a:lnTo>
                    <a:lnTo>
                      <a:pt x="26" y="416"/>
                    </a:lnTo>
                    <a:lnTo>
                      <a:pt x="26" y="416"/>
                    </a:lnTo>
                    <a:lnTo>
                      <a:pt x="28" y="419"/>
                    </a:lnTo>
                    <a:lnTo>
                      <a:pt x="29" y="422"/>
                    </a:lnTo>
                    <a:lnTo>
                      <a:pt x="29" y="422"/>
                    </a:lnTo>
                    <a:lnTo>
                      <a:pt x="29" y="423"/>
                    </a:lnTo>
                    <a:lnTo>
                      <a:pt x="28" y="425"/>
                    </a:lnTo>
                    <a:lnTo>
                      <a:pt x="27" y="428"/>
                    </a:lnTo>
                    <a:lnTo>
                      <a:pt x="27" y="428"/>
                    </a:lnTo>
                    <a:lnTo>
                      <a:pt x="25" y="433"/>
                    </a:lnTo>
                    <a:lnTo>
                      <a:pt x="25" y="433"/>
                    </a:lnTo>
                    <a:lnTo>
                      <a:pt x="25" y="435"/>
                    </a:lnTo>
                    <a:lnTo>
                      <a:pt x="26" y="435"/>
                    </a:lnTo>
                    <a:lnTo>
                      <a:pt x="28" y="437"/>
                    </a:lnTo>
                    <a:lnTo>
                      <a:pt x="28" y="437"/>
                    </a:lnTo>
                    <a:lnTo>
                      <a:pt x="31" y="440"/>
                    </a:lnTo>
                    <a:lnTo>
                      <a:pt x="31" y="444"/>
                    </a:lnTo>
                    <a:lnTo>
                      <a:pt x="31" y="444"/>
                    </a:lnTo>
                    <a:lnTo>
                      <a:pt x="31" y="446"/>
                    </a:lnTo>
                    <a:lnTo>
                      <a:pt x="28" y="447"/>
                    </a:lnTo>
                    <a:lnTo>
                      <a:pt x="28" y="447"/>
                    </a:lnTo>
                    <a:lnTo>
                      <a:pt x="27" y="447"/>
                    </a:lnTo>
                    <a:lnTo>
                      <a:pt x="26" y="448"/>
                    </a:lnTo>
                    <a:lnTo>
                      <a:pt x="25" y="450"/>
                    </a:lnTo>
                    <a:lnTo>
                      <a:pt x="25" y="450"/>
                    </a:lnTo>
                    <a:lnTo>
                      <a:pt x="24" y="453"/>
                    </a:lnTo>
                    <a:lnTo>
                      <a:pt x="25" y="455"/>
                    </a:lnTo>
                    <a:lnTo>
                      <a:pt x="27" y="458"/>
                    </a:lnTo>
                    <a:lnTo>
                      <a:pt x="28" y="461"/>
                    </a:lnTo>
                    <a:lnTo>
                      <a:pt x="28" y="461"/>
                    </a:lnTo>
                    <a:lnTo>
                      <a:pt x="28" y="462"/>
                    </a:lnTo>
                    <a:lnTo>
                      <a:pt x="26" y="463"/>
                    </a:lnTo>
                    <a:lnTo>
                      <a:pt x="23" y="462"/>
                    </a:lnTo>
                    <a:lnTo>
                      <a:pt x="23" y="462"/>
                    </a:lnTo>
                    <a:lnTo>
                      <a:pt x="21" y="462"/>
                    </a:lnTo>
                    <a:lnTo>
                      <a:pt x="20" y="463"/>
                    </a:lnTo>
                    <a:lnTo>
                      <a:pt x="20" y="463"/>
                    </a:lnTo>
                    <a:lnTo>
                      <a:pt x="23" y="464"/>
                    </a:lnTo>
                    <a:lnTo>
                      <a:pt x="28" y="466"/>
                    </a:lnTo>
                    <a:lnTo>
                      <a:pt x="28" y="466"/>
                    </a:lnTo>
                    <a:lnTo>
                      <a:pt x="30" y="467"/>
                    </a:lnTo>
                    <a:lnTo>
                      <a:pt x="32" y="470"/>
                    </a:lnTo>
                    <a:lnTo>
                      <a:pt x="32" y="470"/>
                    </a:lnTo>
                    <a:lnTo>
                      <a:pt x="33" y="471"/>
                    </a:lnTo>
                    <a:lnTo>
                      <a:pt x="34" y="471"/>
                    </a:lnTo>
                    <a:lnTo>
                      <a:pt x="36" y="471"/>
                    </a:lnTo>
                    <a:lnTo>
                      <a:pt x="38" y="472"/>
                    </a:lnTo>
                    <a:lnTo>
                      <a:pt x="38" y="472"/>
                    </a:lnTo>
                    <a:lnTo>
                      <a:pt x="39" y="473"/>
                    </a:lnTo>
                    <a:lnTo>
                      <a:pt x="39" y="474"/>
                    </a:lnTo>
                    <a:lnTo>
                      <a:pt x="38" y="475"/>
                    </a:lnTo>
                    <a:lnTo>
                      <a:pt x="38" y="476"/>
                    </a:lnTo>
                    <a:lnTo>
                      <a:pt x="38" y="476"/>
                    </a:lnTo>
                    <a:lnTo>
                      <a:pt x="40" y="479"/>
                    </a:lnTo>
                    <a:lnTo>
                      <a:pt x="41" y="482"/>
                    </a:lnTo>
                    <a:lnTo>
                      <a:pt x="42" y="484"/>
                    </a:lnTo>
                    <a:lnTo>
                      <a:pt x="42" y="484"/>
                    </a:lnTo>
                    <a:lnTo>
                      <a:pt x="41" y="485"/>
                    </a:lnTo>
                    <a:lnTo>
                      <a:pt x="40" y="485"/>
                    </a:lnTo>
                    <a:lnTo>
                      <a:pt x="36" y="484"/>
                    </a:lnTo>
                    <a:lnTo>
                      <a:pt x="36" y="484"/>
                    </a:lnTo>
                    <a:lnTo>
                      <a:pt x="25" y="484"/>
                    </a:lnTo>
                    <a:lnTo>
                      <a:pt x="25" y="484"/>
                    </a:lnTo>
                    <a:lnTo>
                      <a:pt x="25" y="484"/>
                    </a:lnTo>
                    <a:lnTo>
                      <a:pt x="25" y="485"/>
                    </a:lnTo>
                    <a:lnTo>
                      <a:pt x="26" y="486"/>
                    </a:lnTo>
                    <a:lnTo>
                      <a:pt x="26" y="487"/>
                    </a:lnTo>
                    <a:lnTo>
                      <a:pt x="26" y="487"/>
                    </a:lnTo>
                    <a:lnTo>
                      <a:pt x="22" y="489"/>
                    </a:lnTo>
                    <a:lnTo>
                      <a:pt x="17" y="491"/>
                    </a:lnTo>
                    <a:lnTo>
                      <a:pt x="17" y="491"/>
                    </a:lnTo>
                    <a:lnTo>
                      <a:pt x="1" y="491"/>
                    </a:lnTo>
                    <a:lnTo>
                      <a:pt x="1" y="491"/>
                    </a:lnTo>
                    <a:lnTo>
                      <a:pt x="0" y="491"/>
                    </a:lnTo>
                    <a:lnTo>
                      <a:pt x="0" y="492"/>
                    </a:lnTo>
                    <a:lnTo>
                      <a:pt x="1" y="495"/>
                    </a:lnTo>
                    <a:lnTo>
                      <a:pt x="1" y="495"/>
                    </a:lnTo>
                    <a:lnTo>
                      <a:pt x="2" y="497"/>
                    </a:lnTo>
                    <a:lnTo>
                      <a:pt x="4" y="498"/>
                    </a:lnTo>
                    <a:lnTo>
                      <a:pt x="8" y="499"/>
                    </a:lnTo>
                    <a:lnTo>
                      <a:pt x="8" y="499"/>
                    </a:lnTo>
                    <a:lnTo>
                      <a:pt x="12" y="500"/>
                    </a:lnTo>
                    <a:lnTo>
                      <a:pt x="16" y="504"/>
                    </a:lnTo>
                    <a:lnTo>
                      <a:pt x="24" y="508"/>
                    </a:lnTo>
                    <a:lnTo>
                      <a:pt x="24" y="508"/>
                    </a:lnTo>
                    <a:lnTo>
                      <a:pt x="25" y="510"/>
                    </a:lnTo>
                    <a:lnTo>
                      <a:pt x="26" y="512"/>
                    </a:lnTo>
                    <a:lnTo>
                      <a:pt x="26" y="514"/>
                    </a:lnTo>
                    <a:lnTo>
                      <a:pt x="25" y="516"/>
                    </a:lnTo>
                    <a:lnTo>
                      <a:pt x="25" y="516"/>
                    </a:lnTo>
                    <a:lnTo>
                      <a:pt x="24" y="518"/>
                    </a:lnTo>
                    <a:lnTo>
                      <a:pt x="25" y="519"/>
                    </a:lnTo>
                    <a:lnTo>
                      <a:pt x="29" y="521"/>
                    </a:lnTo>
                    <a:lnTo>
                      <a:pt x="29" y="521"/>
                    </a:lnTo>
                    <a:lnTo>
                      <a:pt x="31" y="522"/>
                    </a:lnTo>
                    <a:lnTo>
                      <a:pt x="36" y="522"/>
                    </a:lnTo>
                    <a:lnTo>
                      <a:pt x="42" y="521"/>
                    </a:lnTo>
                    <a:lnTo>
                      <a:pt x="42" y="521"/>
                    </a:lnTo>
                    <a:lnTo>
                      <a:pt x="45" y="521"/>
                    </a:lnTo>
                    <a:lnTo>
                      <a:pt x="48" y="522"/>
                    </a:lnTo>
                    <a:lnTo>
                      <a:pt x="48" y="522"/>
                    </a:lnTo>
                    <a:lnTo>
                      <a:pt x="52" y="521"/>
                    </a:lnTo>
                    <a:lnTo>
                      <a:pt x="58" y="520"/>
                    </a:lnTo>
                    <a:lnTo>
                      <a:pt x="58" y="520"/>
                    </a:lnTo>
                    <a:lnTo>
                      <a:pt x="61" y="519"/>
                    </a:lnTo>
                    <a:lnTo>
                      <a:pt x="64" y="518"/>
                    </a:lnTo>
                    <a:lnTo>
                      <a:pt x="69" y="514"/>
                    </a:lnTo>
                    <a:lnTo>
                      <a:pt x="69" y="514"/>
                    </a:lnTo>
                    <a:lnTo>
                      <a:pt x="73" y="509"/>
                    </a:lnTo>
                    <a:lnTo>
                      <a:pt x="76" y="504"/>
                    </a:lnTo>
                    <a:lnTo>
                      <a:pt x="76" y="504"/>
                    </a:lnTo>
                    <a:lnTo>
                      <a:pt x="76" y="502"/>
                    </a:lnTo>
                    <a:lnTo>
                      <a:pt x="76" y="499"/>
                    </a:lnTo>
                    <a:lnTo>
                      <a:pt x="75" y="496"/>
                    </a:lnTo>
                    <a:lnTo>
                      <a:pt x="75" y="494"/>
                    </a:lnTo>
                    <a:lnTo>
                      <a:pt x="75" y="494"/>
                    </a:lnTo>
                    <a:lnTo>
                      <a:pt x="77" y="489"/>
                    </a:lnTo>
                    <a:lnTo>
                      <a:pt x="78" y="487"/>
                    </a:lnTo>
                    <a:lnTo>
                      <a:pt x="78" y="485"/>
                    </a:lnTo>
                    <a:lnTo>
                      <a:pt x="78" y="485"/>
                    </a:lnTo>
                    <a:lnTo>
                      <a:pt x="79" y="481"/>
                    </a:lnTo>
                    <a:lnTo>
                      <a:pt x="81" y="476"/>
                    </a:lnTo>
                    <a:lnTo>
                      <a:pt x="81" y="476"/>
                    </a:lnTo>
                    <a:lnTo>
                      <a:pt x="85" y="471"/>
                    </a:lnTo>
                    <a:lnTo>
                      <a:pt x="90" y="466"/>
                    </a:lnTo>
                    <a:lnTo>
                      <a:pt x="90" y="466"/>
                    </a:lnTo>
                    <a:lnTo>
                      <a:pt x="96" y="463"/>
                    </a:lnTo>
                    <a:lnTo>
                      <a:pt x="99" y="461"/>
                    </a:lnTo>
                    <a:lnTo>
                      <a:pt x="102" y="459"/>
                    </a:lnTo>
                    <a:lnTo>
                      <a:pt x="102" y="459"/>
                    </a:lnTo>
                    <a:lnTo>
                      <a:pt x="104" y="458"/>
                    </a:lnTo>
                    <a:lnTo>
                      <a:pt x="105" y="457"/>
                    </a:lnTo>
                    <a:lnTo>
                      <a:pt x="110" y="457"/>
                    </a:lnTo>
                    <a:lnTo>
                      <a:pt x="110" y="457"/>
                    </a:lnTo>
                    <a:lnTo>
                      <a:pt x="112" y="457"/>
                    </a:lnTo>
                    <a:lnTo>
                      <a:pt x="114" y="456"/>
                    </a:lnTo>
                    <a:lnTo>
                      <a:pt x="116" y="453"/>
                    </a:lnTo>
                    <a:lnTo>
                      <a:pt x="116" y="453"/>
                    </a:lnTo>
                    <a:lnTo>
                      <a:pt x="123" y="446"/>
                    </a:lnTo>
                    <a:lnTo>
                      <a:pt x="123" y="446"/>
                    </a:lnTo>
                    <a:lnTo>
                      <a:pt x="124" y="445"/>
                    </a:lnTo>
                    <a:lnTo>
                      <a:pt x="124" y="443"/>
                    </a:lnTo>
                    <a:lnTo>
                      <a:pt x="123" y="440"/>
                    </a:lnTo>
                    <a:lnTo>
                      <a:pt x="123" y="440"/>
                    </a:lnTo>
                    <a:lnTo>
                      <a:pt x="123" y="439"/>
                    </a:lnTo>
                    <a:lnTo>
                      <a:pt x="124" y="436"/>
                    </a:lnTo>
                    <a:lnTo>
                      <a:pt x="127" y="433"/>
                    </a:lnTo>
                    <a:lnTo>
                      <a:pt x="127" y="433"/>
                    </a:lnTo>
                    <a:lnTo>
                      <a:pt x="136" y="429"/>
                    </a:lnTo>
                    <a:lnTo>
                      <a:pt x="144" y="426"/>
                    </a:lnTo>
                    <a:lnTo>
                      <a:pt x="144" y="426"/>
                    </a:lnTo>
                    <a:lnTo>
                      <a:pt x="145" y="426"/>
                    </a:lnTo>
                    <a:lnTo>
                      <a:pt x="147" y="427"/>
                    </a:lnTo>
                    <a:lnTo>
                      <a:pt x="150" y="428"/>
                    </a:lnTo>
                    <a:lnTo>
                      <a:pt x="150" y="428"/>
                    </a:lnTo>
                    <a:lnTo>
                      <a:pt x="151" y="428"/>
                    </a:lnTo>
                    <a:lnTo>
                      <a:pt x="154" y="426"/>
                    </a:lnTo>
                    <a:lnTo>
                      <a:pt x="154" y="426"/>
                    </a:lnTo>
                    <a:lnTo>
                      <a:pt x="155" y="426"/>
                    </a:lnTo>
                    <a:lnTo>
                      <a:pt x="156" y="427"/>
                    </a:lnTo>
                    <a:lnTo>
                      <a:pt x="158" y="429"/>
                    </a:lnTo>
                    <a:lnTo>
                      <a:pt x="158" y="429"/>
                    </a:lnTo>
                    <a:lnTo>
                      <a:pt x="162" y="430"/>
                    </a:lnTo>
                    <a:lnTo>
                      <a:pt x="166" y="431"/>
                    </a:lnTo>
                    <a:lnTo>
                      <a:pt x="166" y="431"/>
                    </a:lnTo>
                    <a:lnTo>
                      <a:pt x="168" y="430"/>
                    </a:lnTo>
                    <a:lnTo>
                      <a:pt x="171" y="429"/>
                    </a:lnTo>
                    <a:lnTo>
                      <a:pt x="174" y="425"/>
                    </a:lnTo>
                    <a:lnTo>
                      <a:pt x="174" y="425"/>
                    </a:lnTo>
                    <a:lnTo>
                      <a:pt x="178" y="422"/>
                    </a:lnTo>
                    <a:lnTo>
                      <a:pt x="180" y="420"/>
                    </a:lnTo>
                    <a:lnTo>
                      <a:pt x="182" y="420"/>
                    </a:lnTo>
                    <a:lnTo>
                      <a:pt x="182" y="420"/>
                    </a:lnTo>
                    <a:lnTo>
                      <a:pt x="184" y="420"/>
                    </a:lnTo>
                    <a:lnTo>
                      <a:pt x="184" y="420"/>
                    </a:lnTo>
                    <a:lnTo>
                      <a:pt x="184" y="421"/>
                    </a:lnTo>
                    <a:lnTo>
                      <a:pt x="185" y="423"/>
                    </a:lnTo>
                    <a:lnTo>
                      <a:pt x="185" y="423"/>
                    </a:lnTo>
                    <a:lnTo>
                      <a:pt x="187" y="424"/>
                    </a:lnTo>
                    <a:lnTo>
                      <a:pt x="188" y="423"/>
                    </a:lnTo>
                    <a:lnTo>
                      <a:pt x="189" y="419"/>
                    </a:lnTo>
                    <a:lnTo>
                      <a:pt x="189" y="419"/>
                    </a:lnTo>
                    <a:lnTo>
                      <a:pt x="190" y="418"/>
                    </a:lnTo>
                    <a:lnTo>
                      <a:pt x="192" y="417"/>
                    </a:lnTo>
                    <a:lnTo>
                      <a:pt x="193" y="418"/>
                    </a:lnTo>
                    <a:lnTo>
                      <a:pt x="193" y="418"/>
                    </a:lnTo>
                    <a:lnTo>
                      <a:pt x="198" y="416"/>
                    </a:lnTo>
                    <a:lnTo>
                      <a:pt x="198" y="416"/>
                    </a:lnTo>
                    <a:lnTo>
                      <a:pt x="199" y="416"/>
                    </a:lnTo>
                    <a:lnTo>
                      <a:pt x="199" y="418"/>
                    </a:lnTo>
                    <a:lnTo>
                      <a:pt x="197" y="421"/>
                    </a:lnTo>
                    <a:lnTo>
                      <a:pt x="197" y="421"/>
                    </a:lnTo>
                    <a:lnTo>
                      <a:pt x="197" y="422"/>
                    </a:lnTo>
                    <a:lnTo>
                      <a:pt x="198" y="422"/>
                    </a:lnTo>
                    <a:lnTo>
                      <a:pt x="203" y="420"/>
                    </a:lnTo>
                    <a:lnTo>
                      <a:pt x="203" y="420"/>
                    </a:lnTo>
                    <a:lnTo>
                      <a:pt x="204" y="418"/>
                    </a:lnTo>
                    <a:lnTo>
                      <a:pt x="204" y="416"/>
                    </a:lnTo>
                    <a:lnTo>
                      <a:pt x="205" y="411"/>
                    </a:lnTo>
                    <a:lnTo>
                      <a:pt x="205" y="411"/>
                    </a:lnTo>
                    <a:lnTo>
                      <a:pt x="206" y="409"/>
                    </a:lnTo>
                    <a:lnTo>
                      <a:pt x="208" y="408"/>
                    </a:lnTo>
                    <a:lnTo>
                      <a:pt x="211" y="407"/>
                    </a:lnTo>
                    <a:lnTo>
                      <a:pt x="211" y="407"/>
                    </a:lnTo>
                    <a:lnTo>
                      <a:pt x="212" y="404"/>
                    </a:lnTo>
                    <a:lnTo>
                      <a:pt x="213" y="403"/>
                    </a:lnTo>
                    <a:lnTo>
                      <a:pt x="213" y="401"/>
                    </a:lnTo>
                    <a:lnTo>
                      <a:pt x="214" y="400"/>
                    </a:lnTo>
                    <a:lnTo>
                      <a:pt x="214" y="400"/>
                    </a:lnTo>
                    <a:lnTo>
                      <a:pt x="217" y="402"/>
                    </a:lnTo>
                    <a:lnTo>
                      <a:pt x="218" y="403"/>
                    </a:lnTo>
                    <a:lnTo>
                      <a:pt x="220" y="403"/>
                    </a:lnTo>
                    <a:lnTo>
                      <a:pt x="220" y="403"/>
                    </a:lnTo>
                    <a:lnTo>
                      <a:pt x="221" y="402"/>
                    </a:lnTo>
                    <a:lnTo>
                      <a:pt x="222" y="400"/>
                    </a:lnTo>
                    <a:lnTo>
                      <a:pt x="225" y="395"/>
                    </a:lnTo>
                    <a:lnTo>
                      <a:pt x="225" y="395"/>
                    </a:lnTo>
                    <a:lnTo>
                      <a:pt x="227" y="389"/>
                    </a:lnTo>
                    <a:lnTo>
                      <a:pt x="229" y="383"/>
                    </a:lnTo>
                    <a:lnTo>
                      <a:pt x="229" y="383"/>
                    </a:lnTo>
                    <a:lnTo>
                      <a:pt x="230" y="381"/>
                    </a:lnTo>
                    <a:lnTo>
                      <a:pt x="230" y="378"/>
                    </a:lnTo>
                    <a:lnTo>
                      <a:pt x="230" y="371"/>
                    </a:lnTo>
                    <a:lnTo>
                      <a:pt x="230" y="371"/>
                    </a:lnTo>
                    <a:lnTo>
                      <a:pt x="230" y="366"/>
                    </a:lnTo>
                    <a:lnTo>
                      <a:pt x="231" y="360"/>
                    </a:lnTo>
                    <a:lnTo>
                      <a:pt x="231" y="360"/>
                    </a:lnTo>
                    <a:lnTo>
                      <a:pt x="232" y="354"/>
                    </a:lnTo>
                    <a:lnTo>
                      <a:pt x="234" y="347"/>
                    </a:lnTo>
                    <a:lnTo>
                      <a:pt x="234" y="347"/>
                    </a:lnTo>
                    <a:lnTo>
                      <a:pt x="234" y="345"/>
                    </a:lnTo>
                    <a:lnTo>
                      <a:pt x="234" y="344"/>
                    </a:lnTo>
                    <a:lnTo>
                      <a:pt x="232" y="341"/>
                    </a:lnTo>
                    <a:lnTo>
                      <a:pt x="232" y="341"/>
                    </a:lnTo>
                    <a:lnTo>
                      <a:pt x="229" y="334"/>
                    </a:lnTo>
                    <a:lnTo>
                      <a:pt x="226" y="325"/>
                    </a:lnTo>
                    <a:lnTo>
                      <a:pt x="226" y="325"/>
                    </a:lnTo>
                    <a:lnTo>
                      <a:pt x="226" y="320"/>
                    </a:lnTo>
                    <a:lnTo>
                      <a:pt x="226" y="308"/>
                    </a:lnTo>
                    <a:lnTo>
                      <a:pt x="227" y="301"/>
                    </a:lnTo>
                    <a:lnTo>
                      <a:pt x="230" y="291"/>
                    </a:lnTo>
                    <a:lnTo>
                      <a:pt x="234" y="281"/>
                    </a:lnTo>
                    <a:lnTo>
                      <a:pt x="240" y="267"/>
                    </a:lnTo>
                    <a:lnTo>
                      <a:pt x="240" y="267"/>
                    </a:lnTo>
                    <a:lnTo>
                      <a:pt x="247" y="254"/>
                    </a:lnTo>
                    <a:lnTo>
                      <a:pt x="255" y="242"/>
                    </a:lnTo>
                    <a:lnTo>
                      <a:pt x="265" y="231"/>
                    </a:lnTo>
                    <a:lnTo>
                      <a:pt x="273" y="222"/>
                    </a:lnTo>
                    <a:lnTo>
                      <a:pt x="289" y="206"/>
                    </a:lnTo>
                    <a:lnTo>
                      <a:pt x="303" y="195"/>
                    </a:lnTo>
                    <a:lnTo>
                      <a:pt x="303" y="195"/>
                    </a:lnTo>
                    <a:lnTo>
                      <a:pt x="309" y="191"/>
                    </a:lnTo>
                    <a:lnTo>
                      <a:pt x="314" y="187"/>
                    </a:lnTo>
                    <a:lnTo>
                      <a:pt x="327" y="180"/>
                    </a:lnTo>
                    <a:lnTo>
                      <a:pt x="336" y="176"/>
                    </a:lnTo>
                    <a:lnTo>
                      <a:pt x="341" y="174"/>
                    </a:lnTo>
                    <a:lnTo>
                      <a:pt x="341" y="174"/>
                    </a:lnTo>
                    <a:lnTo>
                      <a:pt x="342" y="175"/>
                    </a:lnTo>
                    <a:lnTo>
                      <a:pt x="343" y="176"/>
                    </a:lnTo>
                    <a:lnTo>
                      <a:pt x="345" y="179"/>
                    </a:lnTo>
                    <a:lnTo>
                      <a:pt x="345" y="179"/>
                    </a:lnTo>
                    <a:lnTo>
                      <a:pt x="347" y="180"/>
                    </a:lnTo>
                    <a:lnTo>
                      <a:pt x="352" y="180"/>
                    </a:lnTo>
                    <a:lnTo>
                      <a:pt x="356" y="179"/>
                    </a:lnTo>
                    <a:lnTo>
                      <a:pt x="362" y="177"/>
                    </a:lnTo>
                    <a:lnTo>
                      <a:pt x="362" y="177"/>
                    </a:lnTo>
                    <a:lnTo>
                      <a:pt x="372" y="173"/>
                    </a:lnTo>
                    <a:lnTo>
                      <a:pt x="376" y="171"/>
                    </a:lnTo>
                    <a:lnTo>
                      <a:pt x="379" y="170"/>
                    </a:lnTo>
                    <a:lnTo>
                      <a:pt x="379" y="170"/>
                    </a:lnTo>
                    <a:lnTo>
                      <a:pt x="382" y="171"/>
                    </a:lnTo>
                    <a:lnTo>
                      <a:pt x="384" y="172"/>
                    </a:lnTo>
                    <a:lnTo>
                      <a:pt x="387" y="177"/>
                    </a:lnTo>
                    <a:lnTo>
                      <a:pt x="387" y="177"/>
                    </a:lnTo>
                    <a:lnTo>
                      <a:pt x="391" y="179"/>
                    </a:lnTo>
                    <a:lnTo>
                      <a:pt x="394" y="181"/>
                    </a:lnTo>
                    <a:lnTo>
                      <a:pt x="394" y="181"/>
                    </a:lnTo>
                    <a:lnTo>
                      <a:pt x="396" y="181"/>
                    </a:lnTo>
                    <a:lnTo>
                      <a:pt x="396" y="180"/>
                    </a:lnTo>
                    <a:lnTo>
                      <a:pt x="395" y="177"/>
                    </a:lnTo>
                    <a:lnTo>
                      <a:pt x="395" y="177"/>
                    </a:lnTo>
                    <a:lnTo>
                      <a:pt x="395" y="175"/>
                    </a:lnTo>
                    <a:lnTo>
                      <a:pt x="396" y="174"/>
                    </a:lnTo>
                    <a:lnTo>
                      <a:pt x="396" y="174"/>
                    </a:lnTo>
                    <a:lnTo>
                      <a:pt x="396" y="172"/>
                    </a:lnTo>
                    <a:lnTo>
                      <a:pt x="396" y="170"/>
                    </a:lnTo>
                    <a:lnTo>
                      <a:pt x="396" y="170"/>
                    </a:lnTo>
                    <a:lnTo>
                      <a:pt x="396" y="170"/>
                    </a:lnTo>
                    <a:lnTo>
                      <a:pt x="396" y="169"/>
                    </a:lnTo>
                    <a:lnTo>
                      <a:pt x="397" y="169"/>
                    </a:lnTo>
                    <a:lnTo>
                      <a:pt x="397" y="168"/>
                    </a:lnTo>
                    <a:lnTo>
                      <a:pt x="397" y="168"/>
                    </a:lnTo>
                    <a:lnTo>
                      <a:pt x="396" y="167"/>
                    </a:lnTo>
                    <a:lnTo>
                      <a:pt x="396" y="163"/>
                    </a:lnTo>
                    <a:lnTo>
                      <a:pt x="396" y="163"/>
                    </a:lnTo>
                    <a:lnTo>
                      <a:pt x="396" y="160"/>
                    </a:lnTo>
                    <a:lnTo>
                      <a:pt x="396" y="159"/>
                    </a:lnTo>
                    <a:lnTo>
                      <a:pt x="394" y="158"/>
                    </a:lnTo>
                    <a:lnTo>
                      <a:pt x="394" y="158"/>
                    </a:lnTo>
                    <a:lnTo>
                      <a:pt x="392" y="158"/>
                    </a:lnTo>
                    <a:lnTo>
                      <a:pt x="392" y="158"/>
                    </a:lnTo>
                    <a:lnTo>
                      <a:pt x="392" y="158"/>
                    </a:lnTo>
                    <a:lnTo>
                      <a:pt x="386" y="159"/>
                    </a:lnTo>
                    <a:lnTo>
                      <a:pt x="380" y="159"/>
                    </a:lnTo>
                    <a:lnTo>
                      <a:pt x="380" y="15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5" name="フリーフォーム 84">
                <a:extLst>
                  <a:ext uri="{FF2B5EF4-FFF2-40B4-BE49-F238E27FC236}">
                    <a16:creationId xmlns:a16="http://schemas.microsoft.com/office/drawing/2014/main" id="{00000000-0008-0000-0000-0000A1050000}"/>
                  </a:ext>
                </a:extLst>
              </p:cNvPr>
              <p:cNvSpPr>
                <a:spLocks/>
              </p:cNvSpPr>
              <p:nvPr/>
            </p:nvSpPr>
            <p:spPr bwMode="auto">
              <a:xfrm>
                <a:off x="459" y="647"/>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6" name="フリーフォーム 85">
                <a:extLst>
                  <a:ext uri="{FF2B5EF4-FFF2-40B4-BE49-F238E27FC236}">
                    <a16:creationId xmlns:a16="http://schemas.microsoft.com/office/drawing/2014/main" id="{00000000-0008-0000-0000-0000A2050000}"/>
                  </a:ext>
                </a:extLst>
              </p:cNvPr>
              <p:cNvSpPr>
                <a:spLocks/>
              </p:cNvSpPr>
              <p:nvPr/>
            </p:nvSpPr>
            <p:spPr bwMode="auto">
              <a:xfrm>
                <a:off x="547" y="929"/>
                <a:ext cx="31" cy="35"/>
              </a:xfrm>
              <a:custGeom>
                <a:avLst/>
                <a:gdLst>
                  <a:gd name="T0" fmla="*/ 60 w 279"/>
                  <a:gd name="T1" fmla="*/ 243 h 314"/>
                  <a:gd name="T2" fmla="*/ 54 w 279"/>
                  <a:gd name="T3" fmla="*/ 255 h 314"/>
                  <a:gd name="T4" fmla="*/ 51 w 279"/>
                  <a:gd name="T5" fmla="*/ 271 h 314"/>
                  <a:gd name="T6" fmla="*/ 68 w 279"/>
                  <a:gd name="T7" fmla="*/ 279 h 314"/>
                  <a:gd name="T8" fmla="*/ 56 w 279"/>
                  <a:gd name="T9" fmla="*/ 294 h 314"/>
                  <a:gd name="T10" fmla="*/ 38 w 279"/>
                  <a:gd name="T11" fmla="*/ 302 h 314"/>
                  <a:gd name="T12" fmla="*/ 20 w 279"/>
                  <a:gd name="T13" fmla="*/ 310 h 314"/>
                  <a:gd name="T14" fmla="*/ 4 w 279"/>
                  <a:gd name="T15" fmla="*/ 311 h 314"/>
                  <a:gd name="T16" fmla="*/ 7 w 279"/>
                  <a:gd name="T17" fmla="*/ 296 h 314"/>
                  <a:gd name="T18" fmla="*/ 2 w 279"/>
                  <a:gd name="T19" fmla="*/ 267 h 314"/>
                  <a:gd name="T20" fmla="*/ 3 w 279"/>
                  <a:gd name="T21" fmla="*/ 253 h 314"/>
                  <a:gd name="T22" fmla="*/ 22 w 279"/>
                  <a:gd name="T23" fmla="*/ 245 h 314"/>
                  <a:gd name="T24" fmla="*/ 42 w 279"/>
                  <a:gd name="T25" fmla="*/ 229 h 314"/>
                  <a:gd name="T26" fmla="*/ 49 w 279"/>
                  <a:gd name="T27" fmla="*/ 214 h 314"/>
                  <a:gd name="T28" fmla="*/ 41 w 279"/>
                  <a:gd name="T29" fmla="*/ 184 h 314"/>
                  <a:gd name="T30" fmla="*/ 38 w 279"/>
                  <a:gd name="T31" fmla="*/ 163 h 314"/>
                  <a:gd name="T32" fmla="*/ 50 w 279"/>
                  <a:gd name="T33" fmla="*/ 166 h 314"/>
                  <a:gd name="T34" fmla="*/ 73 w 279"/>
                  <a:gd name="T35" fmla="*/ 156 h 314"/>
                  <a:gd name="T36" fmla="*/ 87 w 279"/>
                  <a:gd name="T37" fmla="*/ 144 h 314"/>
                  <a:gd name="T38" fmla="*/ 97 w 279"/>
                  <a:gd name="T39" fmla="*/ 134 h 314"/>
                  <a:gd name="T40" fmla="*/ 117 w 279"/>
                  <a:gd name="T41" fmla="*/ 131 h 314"/>
                  <a:gd name="T42" fmla="*/ 142 w 279"/>
                  <a:gd name="T43" fmla="*/ 120 h 314"/>
                  <a:gd name="T44" fmla="*/ 133 w 279"/>
                  <a:gd name="T45" fmla="*/ 103 h 314"/>
                  <a:gd name="T46" fmla="*/ 118 w 279"/>
                  <a:gd name="T47" fmla="*/ 97 h 314"/>
                  <a:gd name="T48" fmla="*/ 105 w 279"/>
                  <a:gd name="T49" fmla="*/ 77 h 314"/>
                  <a:gd name="T50" fmla="*/ 112 w 279"/>
                  <a:gd name="T51" fmla="*/ 69 h 314"/>
                  <a:gd name="T52" fmla="*/ 105 w 279"/>
                  <a:gd name="T53" fmla="*/ 55 h 314"/>
                  <a:gd name="T54" fmla="*/ 122 w 279"/>
                  <a:gd name="T55" fmla="*/ 57 h 314"/>
                  <a:gd name="T56" fmla="*/ 143 w 279"/>
                  <a:gd name="T57" fmla="*/ 58 h 314"/>
                  <a:gd name="T58" fmla="*/ 152 w 279"/>
                  <a:gd name="T59" fmla="*/ 63 h 314"/>
                  <a:gd name="T60" fmla="*/ 150 w 279"/>
                  <a:gd name="T61" fmla="*/ 76 h 314"/>
                  <a:gd name="T62" fmla="*/ 159 w 279"/>
                  <a:gd name="T63" fmla="*/ 92 h 314"/>
                  <a:gd name="T64" fmla="*/ 182 w 279"/>
                  <a:gd name="T65" fmla="*/ 86 h 314"/>
                  <a:gd name="T66" fmla="*/ 196 w 279"/>
                  <a:gd name="T67" fmla="*/ 66 h 314"/>
                  <a:gd name="T68" fmla="*/ 214 w 279"/>
                  <a:gd name="T69" fmla="*/ 55 h 314"/>
                  <a:gd name="T70" fmla="*/ 240 w 279"/>
                  <a:gd name="T71" fmla="*/ 36 h 314"/>
                  <a:gd name="T72" fmla="*/ 251 w 279"/>
                  <a:gd name="T73" fmla="*/ 14 h 314"/>
                  <a:gd name="T74" fmla="*/ 252 w 279"/>
                  <a:gd name="T75" fmla="*/ 0 h 314"/>
                  <a:gd name="T76" fmla="*/ 267 w 279"/>
                  <a:gd name="T77" fmla="*/ 12 h 314"/>
                  <a:gd name="T78" fmla="*/ 276 w 279"/>
                  <a:gd name="T79" fmla="*/ 23 h 314"/>
                  <a:gd name="T80" fmla="*/ 278 w 279"/>
                  <a:gd name="T81" fmla="*/ 41 h 314"/>
                  <a:gd name="T82" fmla="*/ 273 w 279"/>
                  <a:gd name="T83" fmla="*/ 59 h 314"/>
                  <a:gd name="T84" fmla="*/ 257 w 279"/>
                  <a:gd name="T85" fmla="*/ 75 h 314"/>
                  <a:gd name="T86" fmla="*/ 248 w 279"/>
                  <a:gd name="T87" fmla="*/ 91 h 314"/>
                  <a:gd name="T88" fmla="*/ 237 w 279"/>
                  <a:gd name="T89" fmla="*/ 101 h 314"/>
                  <a:gd name="T90" fmla="*/ 210 w 279"/>
                  <a:gd name="T91" fmla="*/ 99 h 314"/>
                  <a:gd name="T92" fmla="*/ 210 w 279"/>
                  <a:gd name="T93" fmla="*/ 109 h 314"/>
                  <a:gd name="T94" fmla="*/ 202 w 279"/>
                  <a:gd name="T95" fmla="*/ 120 h 314"/>
                  <a:gd name="T96" fmla="*/ 177 w 279"/>
                  <a:gd name="T97" fmla="*/ 128 h 314"/>
                  <a:gd name="T98" fmla="*/ 164 w 279"/>
                  <a:gd name="T99" fmla="*/ 129 h 314"/>
                  <a:gd name="T100" fmla="*/ 158 w 279"/>
                  <a:gd name="T101" fmla="*/ 142 h 314"/>
                  <a:gd name="T102" fmla="*/ 147 w 279"/>
                  <a:gd name="T103" fmla="*/ 144 h 314"/>
                  <a:gd name="T104" fmla="*/ 145 w 279"/>
                  <a:gd name="T105" fmla="*/ 152 h 314"/>
                  <a:gd name="T106" fmla="*/ 124 w 279"/>
                  <a:gd name="T107" fmla="*/ 163 h 314"/>
                  <a:gd name="T108" fmla="*/ 110 w 279"/>
                  <a:gd name="T109" fmla="*/ 164 h 314"/>
                  <a:gd name="T110" fmla="*/ 85 w 279"/>
                  <a:gd name="T111" fmla="*/ 167 h 314"/>
                  <a:gd name="T112" fmla="*/ 96 w 279"/>
                  <a:gd name="T113" fmla="*/ 190 h 314"/>
                  <a:gd name="T114" fmla="*/ 95 w 279"/>
                  <a:gd name="T115" fmla="*/ 202 h 314"/>
                  <a:gd name="T116" fmla="*/ 109 w 279"/>
                  <a:gd name="T117" fmla="*/ 221 h 314"/>
                  <a:gd name="T118" fmla="*/ 100 w 279"/>
                  <a:gd name="T119" fmla="*/ 225 h 314"/>
                  <a:gd name="T120" fmla="*/ 88 w 279"/>
                  <a:gd name="T121" fmla="*/ 212 h 314"/>
                  <a:gd name="T122" fmla="*/ 78 w 279"/>
                  <a:gd name="T123" fmla="*/ 219 h 314"/>
                  <a:gd name="T124" fmla="*/ 68 w 279"/>
                  <a:gd name="T125" fmla="*/ 23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 h="314">
                    <a:moveTo>
                      <a:pt x="68" y="231"/>
                    </a:moveTo>
                    <a:lnTo>
                      <a:pt x="68" y="231"/>
                    </a:lnTo>
                    <a:lnTo>
                      <a:pt x="66" y="236"/>
                    </a:lnTo>
                    <a:lnTo>
                      <a:pt x="64" y="238"/>
                    </a:lnTo>
                    <a:lnTo>
                      <a:pt x="62" y="240"/>
                    </a:lnTo>
                    <a:lnTo>
                      <a:pt x="60" y="243"/>
                    </a:lnTo>
                    <a:lnTo>
                      <a:pt x="60" y="243"/>
                    </a:lnTo>
                    <a:lnTo>
                      <a:pt x="58" y="246"/>
                    </a:lnTo>
                    <a:lnTo>
                      <a:pt x="58" y="249"/>
                    </a:lnTo>
                    <a:lnTo>
                      <a:pt x="57" y="251"/>
                    </a:lnTo>
                    <a:lnTo>
                      <a:pt x="54" y="255"/>
                    </a:lnTo>
                    <a:lnTo>
                      <a:pt x="54" y="255"/>
                    </a:lnTo>
                    <a:lnTo>
                      <a:pt x="47" y="262"/>
                    </a:lnTo>
                    <a:lnTo>
                      <a:pt x="46" y="264"/>
                    </a:lnTo>
                    <a:lnTo>
                      <a:pt x="46" y="266"/>
                    </a:lnTo>
                    <a:lnTo>
                      <a:pt x="46" y="266"/>
                    </a:lnTo>
                    <a:lnTo>
                      <a:pt x="48" y="268"/>
                    </a:lnTo>
                    <a:lnTo>
                      <a:pt x="51" y="271"/>
                    </a:lnTo>
                    <a:lnTo>
                      <a:pt x="55" y="272"/>
                    </a:lnTo>
                    <a:lnTo>
                      <a:pt x="57" y="272"/>
                    </a:lnTo>
                    <a:lnTo>
                      <a:pt x="57" y="272"/>
                    </a:lnTo>
                    <a:lnTo>
                      <a:pt x="60" y="274"/>
                    </a:lnTo>
                    <a:lnTo>
                      <a:pt x="65" y="276"/>
                    </a:lnTo>
                    <a:lnTo>
                      <a:pt x="68" y="279"/>
                    </a:lnTo>
                    <a:lnTo>
                      <a:pt x="69" y="281"/>
                    </a:lnTo>
                    <a:lnTo>
                      <a:pt x="68" y="283"/>
                    </a:lnTo>
                    <a:lnTo>
                      <a:pt x="68" y="283"/>
                    </a:lnTo>
                    <a:lnTo>
                      <a:pt x="64" y="287"/>
                    </a:lnTo>
                    <a:lnTo>
                      <a:pt x="60" y="291"/>
                    </a:lnTo>
                    <a:lnTo>
                      <a:pt x="56" y="294"/>
                    </a:lnTo>
                    <a:lnTo>
                      <a:pt x="53" y="294"/>
                    </a:lnTo>
                    <a:lnTo>
                      <a:pt x="50" y="294"/>
                    </a:lnTo>
                    <a:lnTo>
                      <a:pt x="50" y="294"/>
                    </a:lnTo>
                    <a:lnTo>
                      <a:pt x="48" y="294"/>
                    </a:lnTo>
                    <a:lnTo>
                      <a:pt x="45" y="296"/>
                    </a:lnTo>
                    <a:lnTo>
                      <a:pt x="38" y="302"/>
                    </a:lnTo>
                    <a:lnTo>
                      <a:pt x="35" y="307"/>
                    </a:lnTo>
                    <a:lnTo>
                      <a:pt x="31" y="309"/>
                    </a:lnTo>
                    <a:lnTo>
                      <a:pt x="28" y="311"/>
                    </a:lnTo>
                    <a:lnTo>
                      <a:pt x="24" y="311"/>
                    </a:lnTo>
                    <a:lnTo>
                      <a:pt x="24" y="311"/>
                    </a:lnTo>
                    <a:lnTo>
                      <a:pt x="20" y="310"/>
                    </a:lnTo>
                    <a:lnTo>
                      <a:pt x="17" y="311"/>
                    </a:lnTo>
                    <a:lnTo>
                      <a:pt x="13" y="313"/>
                    </a:lnTo>
                    <a:lnTo>
                      <a:pt x="11" y="314"/>
                    </a:lnTo>
                    <a:lnTo>
                      <a:pt x="9" y="314"/>
                    </a:lnTo>
                    <a:lnTo>
                      <a:pt x="6" y="313"/>
                    </a:lnTo>
                    <a:lnTo>
                      <a:pt x="4" y="311"/>
                    </a:lnTo>
                    <a:lnTo>
                      <a:pt x="4" y="311"/>
                    </a:lnTo>
                    <a:lnTo>
                      <a:pt x="2" y="308"/>
                    </a:lnTo>
                    <a:lnTo>
                      <a:pt x="2" y="305"/>
                    </a:lnTo>
                    <a:lnTo>
                      <a:pt x="3" y="301"/>
                    </a:lnTo>
                    <a:lnTo>
                      <a:pt x="5" y="299"/>
                    </a:lnTo>
                    <a:lnTo>
                      <a:pt x="7" y="296"/>
                    </a:lnTo>
                    <a:lnTo>
                      <a:pt x="10" y="293"/>
                    </a:lnTo>
                    <a:lnTo>
                      <a:pt x="10" y="289"/>
                    </a:lnTo>
                    <a:lnTo>
                      <a:pt x="10" y="284"/>
                    </a:lnTo>
                    <a:lnTo>
                      <a:pt x="10" y="284"/>
                    </a:lnTo>
                    <a:lnTo>
                      <a:pt x="6" y="275"/>
                    </a:lnTo>
                    <a:lnTo>
                      <a:pt x="2" y="267"/>
                    </a:lnTo>
                    <a:lnTo>
                      <a:pt x="0" y="263"/>
                    </a:lnTo>
                    <a:lnTo>
                      <a:pt x="0" y="260"/>
                    </a:lnTo>
                    <a:lnTo>
                      <a:pt x="0" y="258"/>
                    </a:lnTo>
                    <a:lnTo>
                      <a:pt x="1" y="255"/>
                    </a:lnTo>
                    <a:lnTo>
                      <a:pt x="1" y="255"/>
                    </a:lnTo>
                    <a:lnTo>
                      <a:pt x="3" y="253"/>
                    </a:lnTo>
                    <a:lnTo>
                      <a:pt x="6" y="252"/>
                    </a:lnTo>
                    <a:lnTo>
                      <a:pt x="13" y="251"/>
                    </a:lnTo>
                    <a:lnTo>
                      <a:pt x="19" y="249"/>
                    </a:lnTo>
                    <a:lnTo>
                      <a:pt x="21" y="248"/>
                    </a:lnTo>
                    <a:lnTo>
                      <a:pt x="22" y="245"/>
                    </a:lnTo>
                    <a:lnTo>
                      <a:pt x="22" y="245"/>
                    </a:lnTo>
                    <a:lnTo>
                      <a:pt x="24" y="239"/>
                    </a:lnTo>
                    <a:lnTo>
                      <a:pt x="27" y="235"/>
                    </a:lnTo>
                    <a:lnTo>
                      <a:pt x="31" y="232"/>
                    </a:lnTo>
                    <a:lnTo>
                      <a:pt x="37" y="230"/>
                    </a:lnTo>
                    <a:lnTo>
                      <a:pt x="37" y="230"/>
                    </a:lnTo>
                    <a:lnTo>
                      <a:pt x="42" y="229"/>
                    </a:lnTo>
                    <a:lnTo>
                      <a:pt x="45" y="228"/>
                    </a:lnTo>
                    <a:lnTo>
                      <a:pt x="47" y="225"/>
                    </a:lnTo>
                    <a:lnTo>
                      <a:pt x="48" y="223"/>
                    </a:lnTo>
                    <a:lnTo>
                      <a:pt x="49" y="220"/>
                    </a:lnTo>
                    <a:lnTo>
                      <a:pt x="50" y="217"/>
                    </a:lnTo>
                    <a:lnTo>
                      <a:pt x="49" y="214"/>
                    </a:lnTo>
                    <a:lnTo>
                      <a:pt x="48" y="211"/>
                    </a:lnTo>
                    <a:lnTo>
                      <a:pt x="48" y="211"/>
                    </a:lnTo>
                    <a:lnTo>
                      <a:pt x="45" y="205"/>
                    </a:lnTo>
                    <a:lnTo>
                      <a:pt x="44" y="199"/>
                    </a:lnTo>
                    <a:lnTo>
                      <a:pt x="43" y="192"/>
                    </a:lnTo>
                    <a:lnTo>
                      <a:pt x="41" y="184"/>
                    </a:lnTo>
                    <a:lnTo>
                      <a:pt x="41" y="184"/>
                    </a:lnTo>
                    <a:lnTo>
                      <a:pt x="38" y="176"/>
                    </a:lnTo>
                    <a:lnTo>
                      <a:pt x="37" y="170"/>
                    </a:lnTo>
                    <a:lnTo>
                      <a:pt x="37" y="166"/>
                    </a:lnTo>
                    <a:lnTo>
                      <a:pt x="38" y="163"/>
                    </a:lnTo>
                    <a:lnTo>
                      <a:pt x="38" y="163"/>
                    </a:lnTo>
                    <a:lnTo>
                      <a:pt x="38" y="163"/>
                    </a:lnTo>
                    <a:lnTo>
                      <a:pt x="41" y="163"/>
                    </a:lnTo>
                    <a:lnTo>
                      <a:pt x="43" y="164"/>
                    </a:lnTo>
                    <a:lnTo>
                      <a:pt x="47" y="166"/>
                    </a:lnTo>
                    <a:lnTo>
                      <a:pt x="50" y="166"/>
                    </a:lnTo>
                    <a:lnTo>
                      <a:pt x="50" y="166"/>
                    </a:lnTo>
                    <a:lnTo>
                      <a:pt x="60" y="166"/>
                    </a:lnTo>
                    <a:lnTo>
                      <a:pt x="66" y="165"/>
                    </a:lnTo>
                    <a:lnTo>
                      <a:pt x="68" y="165"/>
                    </a:lnTo>
                    <a:lnTo>
                      <a:pt x="69" y="164"/>
                    </a:lnTo>
                    <a:lnTo>
                      <a:pt x="69" y="164"/>
                    </a:lnTo>
                    <a:lnTo>
                      <a:pt x="73" y="156"/>
                    </a:lnTo>
                    <a:lnTo>
                      <a:pt x="77" y="152"/>
                    </a:lnTo>
                    <a:lnTo>
                      <a:pt x="79" y="150"/>
                    </a:lnTo>
                    <a:lnTo>
                      <a:pt x="82" y="149"/>
                    </a:lnTo>
                    <a:lnTo>
                      <a:pt x="82" y="149"/>
                    </a:lnTo>
                    <a:lnTo>
                      <a:pt x="85" y="147"/>
                    </a:lnTo>
                    <a:lnTo>
                      <a:pt x="87" y="144"/>
                    </a:lnTo>
                    <a:lnTo>
                      <a:pt x="89" y="139"/>
                    </a:lnTo>
                    <a:lnTo>
                      <a:pt x="91" y="135"/>
                    </a:lnTo>
                    <a:lnTo>
                      <a:pt x="92" y="134"/>
                    </a:lnTo>
                    <a:lnTo>
                      <a:pt x="93" y="134"/>
                    </a:lnTo>
                    <a:lnTo>
                      <a:pt x="93" y="134"/>
                    </a:lnTo>
                    <a:lnTo>
                      <a:pt x="97" y="134"/>
                    </a:lnTo>
                    <a:lnTo>
                      <a:pt x="100" y="136"/>
                    </a:lnTo>
                    <a:lnTo>
                      <a:pt x="103" y="136"/>
                    </a:lnTo>
                    <a:lnTo>
                      <a:pt x="107" y="136"/>
                    </a:lnTo>
                    <a:lnTo>
                      <a:pt x="107" y="136"/>
                    </a:lnTo>
                    <a:lnTo>
                      <a:pt x="112" y="134"/>
                    </a:lnTo>
                    <a:lnTo>
                      <a:pt x="117" y="131"/>
                    </a:lnTo>
                    <a:lnTo>
                      <a:pt x="122" y="128"/>
                    </a:lnTo>
                    <a:lnTo>
                      <a:pt x="127" y="126"/>
                    </a:lnTo>
                    <a:lnTo>
                      <a:pt x="127" y="126"/>
                    </a:lnTo>
                    <a:lnTo>
                      <a:pt x="133" y="125"/>
                    </a:lnTo>
                    <a:lnTo>
                      <a:pt x="139" y="122"/>
                    </a:lnTo>
                    <a:lnTo>
                      <a:pt x="142" y="120"/>
                    </a:lnTo>
                    <a:lnTo>
                      <a:pt x="143" y="118"/>
                    </a:lnTo>
                    <a:lnTo>
                      <a:pt x="144" y="115"/>
                    </a:lnTo>
                    <a:lnTo>
                      <a:pt x="143" y="112"/>
                    </a:lnTo>
                    <a:lnTo>
                      <a:pt x="143" y="112"/>
                    </a:lnTo>
                    <a:lnTo>
                      <a:pt x="139" y="107"/>
                    </a:lnTo>
                    <a:lnTo>
                      <a:pt x="133" y="103"/>
                    </a:lnTo>
                    <a:lnTo>
                      <a:pt x="127" y="100"/>
                    </a:lnTo>
                    <a:lnTo>
                      <a:pt x="124" y="96"/>
                    </a:lnTo>
                    <a:lnTo>
                      <a:pt x="124" y="96"/>
                    </a:lnTo>
                    <a:lnTo>
                      <a:pt x="123" y="95"/>
                    </a:lnTo>
                    <a:lnTo>
                      <a:pt x="121" y="95"/>
                    </a:lnTo>
                    <a:lnTo>
                      <a:pt x="118" y="97"/>
                    </a:lnTo>
                    <a:lnTo>
                      <a:pt x="115" y="98"/>
                    </a:lnTo>
                    <a:lnTo>
                      <a:pt x="114" y="97"/>
                    </a:lnTo>
                    <a:lnTo>
                      <a:pt x="113" y="96"/>
                    </a:lnTo>
                    <a:lnTo>
                      <a:pt x="113" y="96"/>
                    </a:lnTo>
                    <a:lnTo>
                      <a:pt x="105" y="77"/>
                    </a:lnTo>
                    <a:lnTo>
                      <a:pt x="105" y="77"/>
                    </a:lnTo>
                    <a:lnTo>
                      <a:pt x="105" y="75"/>
                    </a:lnTo>
                    <a:lnTo>
                      <a:pt x="106" y="75"/>
                    </a:lnTo>
                    <a:lnTo>
                      <a:pt x="109" y="73"/>
                    </a:lnTo>
                    <a:lnTo>
                      <a:pt x="112" y="72"/>
                    </a:lnTo>
                    <a:lnTo>
                      <a:pt x="112" y="71"/>
                    </a:lnTo>
                    <a:lnTo>
                      <a:pt x="112" y="69"/>
                    </a:lnTo>
                    <a:lnTo>
                      <a:pt x="112" y="69"/>
                    </a:lnTo>
                    <a:lnTo>
                      <a:pt x="109" y="66"/>
                    </a:lnTo>
                    <a:lnTo>
                      <a:pt x="106" y="62"/>
                    </a:lnTo>
                    <a:lnTo>
                      <a:pt x="103" y="58"/>
                    </a:lnTo>
                    <a:lnTo>
                      <a:pt x="103" y="57"/>
                    </a:lnTo>
                    <a:lnTo>
                      <a:pt x="105" y="55"/>
                    </a:lnTo>
                    <a:lnTo>
                      <a:pt x="105" y="55"/>
                    </a:lnTo>
                    <a:lnTo>
                      <a:pt x="106" y="55"/>
                    </a:lnTo>
                    <a:lnTo>
                      <a:pt x="109" y="54"/>
                    </a:lnTo>
                    <a:lnTo>
                      <a:pt x="114" y="55"/>
                    </a:lnTo>
                    <a:lnTo>
                      <a:pt x="119" y="57"/>
                    </a:lnTo>
                    <a:lnTo>
                      <a:pt x="122" y="57"/>
                    </a:lnTo>
                    <a:lnTo>
                      <a:pt x="124" y="57"/>
                    </a:lnTo>
                    <a:lnTo>
                      <a:pt x="124" y="57"/>
                    </a:lnTo>
                    <a:lnTo>
                      <a:pt x="129" y="56"/>
                    </a:lnTo>
                    <a:lnTo>
                      <a:pt x="136" y="56"/>
                    </a:lnTo>
                    <a:lnTo>
                      <a:pt x="142" y="57"/>
                    </a:lnTo>
                    <a:lnTo>
                      <a:pt x="143" y="58"/>
                    </a:lnTo>
                    <a:lnTo>
                      <a:pt x="144" y="59"/>
                    </a:lnTo>
                    <a:lnTo>
                      <a:pt x="144" y="59"/>
                    </a:lnTo>
                    <a:lnTo>
                      <a:pt x="145" y="60"/>
                    </a:lnTo>
                    <a:lnTo>
                      <a:pt x="146" y="60"/>
                    </a:lnTo>
                    <a:lnTo>
                      <a:pt x="149" y="62"/>
                    </a:lnTo>
                    <a:lnTo>
                      <a:pt x="152" y="63"/>
                    </a:lnTo>
                    <a:lnTo>
                      <a:pt x="153" y="64"/>
                    </a:lnTo>
                    <a:lnTo>
                      <a:pt x="154" y="66"/>
                    </a:lnTo>
                    <a:lnTo>
                      <a:pt x="154" y="66"/>
                    </a:lnTo>
                    <a:lnTo>
                      <a:pt x="153" y="69"/>
                    </a:lnTo>
                    <a:lnTo>
                      <a:pt x="151" y="72"/>
                    </a:lnTo>
                    <a:lnTo>
                      <a:pt x="150" y="76"/>
                    </a:lnTo>
                    <a:lnTo>
                      <a:pt x="149" y="78"/>
                    </a:lnTo>
                    <a:lnTo>
                      <a:pt x="150" y="80"/>
                    </a:lnTo>
                    <a:lnTo>
                      <a:pt x="150" y="80"/>
                    </a:lnTo>
                    <a:lnTo>
                      <a:pt x="152" y="85"/>
                    </a:lnTo>
                    <a:lnTo>
                      <a:pt x="155" y="90"/>
                    </a:lnTo>
                    <a:lnTo>
                      <a:pt x="159" y="92"/>
                    </a:lnTo>
                    <a:lnTo>
                      <a:pt x="162" y="92"/>
                    </a:lnTo>
                    <a:lnTo>
                      <a:pt x="163" y="92"/>
                    </a:lnTo>
                    <a:lnTo>
                      <a:pt x="163" y="92"/>
                    </a:lnTo>
                    <a:lnTo>
                      <a:pt x="168" y="90"/>
                    </a:lnTo>
                    <a:lnTo>
                      <a:pt x="176" y="89"/>
                    </a:lnTo>
                    <a:lnTo>
                      <a:pt x="182" y="86"/>
                    </a:lnTo>
                    <a:lnTo>
                      <a:pt x="184" y="85"/>
                    </a:lnTo>
                    <a:lnTo>
                      <a:pt x="185" y="84"/>
                    </a:lnTo>
                    <a:lnTo>
                      <a:pt x="185" y="84"/>
                    </a:lnTo>
                    <a:lnTo>
                      <a:pt x="187" y="79"/>
                    </a:lnTo>
                    <a:lnTo>
                      <a:pt x="191" y="73"/>
                    </a:lnTo>
                    <a:lnTo>
                      <a:pt x="196" y="66"/>
                    </a:lnTo>
                    <a:lnTo>
                      <a:pt x="196" y="66"/>
                    </a:lnTo>
                    <a:lnTo>
                      <a:pt x="198" y="65"/>
                    </a:lnTo>
                    <a:lnTo>
                      <a:pt x="205" y="63"/>
                    </a:lnTo>
                    <a:lnTo>
                      <a:pt x="211" y="60"/>
                    </a:lnTo>
                    <a:lnTo>
                      <a:pt x="213" y="57"/>
                    </a:lnTo>
                    <a:lnTo>
                      <a:pt x="214" y="55"/>
                    </a:lnTo>
                    <a:lnTo>
                      <a:pt x="214" y="55"/>
                    </a:lnTo>
                    <a:lnTo>
                      <a:pt x="215" y="52"/>
                    </a:lnTo>
                    <a:lnTo>
                      <a:pt x="218" y="48"/>
                    </a:lnTo>
                    <a:lnTo>
                      <a:pt x="226" y="43"/>
                    </a:lnTo>
                    <a:lnTo>
                      <a:pt x="236" y="38"/>
                    </a:lnTo>
                    <a:lnTo>
                      <a:pt x="240" y="36"/>
                    </a:lnTo>
                    <a:lnTo>
                      <a:pt x="242" y="33"/>
                    </a:lnTo>
                    <a:lnTo>
                      <a:pt x="242" y="33"/>
                    </a:lnTo>
                    <a:lnTo>
                      <a:pt x="246" y="24"/>
                    </a:lnTo>
                    <a:lnTo>
                      <a:pt x="248" y="18"/>
                    </a:lnTo>
                    <a:lnTo>
                      <a:pt x="251" y="14"/>
                    </a:lnTo>
                    <a:lnTo>
                      <a:pt x="251" y="14"/>
                    </a:lnTo>
                    <a:lnTo>
                      <a:pt x="252" y="12"/>
                    </a:lnTo>
                    <a:lnTo>
                      <a:pt x="252" y="10"/>
                    </a:lnTo>
                    <a:lnTo>
                      <a:pt x="251" y="6"/>
                    </a:lnTo>
                    <a:lnTo>
                      <a:pt x="249" y="2"/>
                    </a:lnTo>
                    <a:lnTo>
                      <a:pt x="250" y="1"/>
                    </a:lnTo>
                    <a:lnTo>
                      <a:pt x="252" y="0"/>
                    </a:lnTo>
                    <a:lnTo>
                      <a:pt x="252" y="0"/>
                    </a:lnTo>
                    <a:lnTo>
                      <a:pt x="254" y="0"/>
                    </a:lnTo>
                    <a:lnTo>
                      <a:pt x="257" y="1"/>
                    </a:lnTo>
                    <a:lnTo>
                      <a:pt x="261" y="6"/>
                    </a:lnTo>
                    <a:lnTo>
                      <a:pt x="264" y="10"/>
                    </a:lnTo>
                    <a:lnTo>
                      <a:pt x="267" y="12"/>
                    </a:lnTo>
                    <a:lnTo>
                      <a:pt x="268" y="12"/>
                    </a:lnTo>
                    <a:lnTo>
                      <a:pt x="268" y="12"/>
                    </a:lnTo>
                    <a:lnTo>
                      <a:pt x="270" y="12"/>
                    </a:lnTo>
                    <a:lnTo>
                      <a:pt x="272" y="13"/>
                    </a:lnTo>
                    <a:lnTo>
                      <a:pt x="274" y="17"/>
                    </a:lnTo>
                    <a:lnTo>
                      <a:pt x="276" y="23"/>
                    </a:lnTo>
                    <a:lnTo>
                      <a:pt x="276" y="27"/>
                    </a:lnTo>
                    <a:lnTo>
                      <a:pt x="276" y="27"/>
                    </a:lnTo>
                    <a:lnTo>
                      <a:pt x="276" y="34"/>
                    </a:lnTo>
                    <a:lnTo>
                      <a:pt x="277" y="38"/>
                    </a:lnTo>
                    <a:lnTo>
                      <a:pt x="278" y="41"/>
                    </a:lnTo>
                    <a:lnTo>
                      <a:pt x="278" y="41"/>
                    </a:lnTo>
                    <a:lnTo>
                      <a:pt x="279" y="43"/>
                    </a:lnTo>
                    <a:lnTo>
                      <a:pt x="279" y="45"/>
                    </a:lnTo>
                    <a:lnTo>
                      <a:pt x="278" y="52"/>
                    </a:lnTo>
                    <a:lnTo>
                      <a:pt x="276" y="57"/>
                    </a:lnTo>
                    <a:lnTo>
                      <a:pt x="275" y="58"/>
                    </a:lnTo>
                    <a:lnTo>
                      <a:pt x="273" y="59"/>
                    </a:lnTo>
                    <a:lnTo>
                      <a:pt x="273" y="59"/>
                    </a:lnTo>
                    <a:lnTo>
                      <a:pt x="269" y="61"/>
                    </a:lnTo>
                    <a:lnTo>
                      <a:pt x="264" y="65"/>
                    </a:lnTo>
                    <a:lnTo>
                      <a:pt x="260" y="70"/>
                    </a:lnTo>
                    <a:lnTo>
                      <a:pt x="257" y="75"/>
                    </a:lnTo>
                    <a:lnTo>
                      <a:pt x="257" y="75"/>
                    </a:lnTo>
                    <a:lnTo>
                      <a:pt x="255" y="85"/>
                    </a:lnTo>
                    <a:lnTo>
                      <a:pt x="253" y="88"/>
                    </a:lnTo>
                    <a:lnTo>
                      <a:pt x="251" y="89"/>
                    </a:lnTo>
                    <a:lnTo>
                      <a:pt x="249" y="90"/>
                    </a:lnTo>
                    <a:lnTo>
                      <a:pt x="249" y="90"/>
                    </a:lnTo>
                    <a:lnTo>
                      <a:pt x="248" y="91"/>
                    </a:lnTo>
                    <a:lnTo>
                      <a:pt x="246" y="92"/>
                    </a:lnTo>
                    <a:lnTo>
                      <a:pt x="244" y="95"/>
                    </a:lnTo>
                    <a:lnTo>
                      <a:pt x="242" y="98"/>
                    </a:lnTo>
                    <a:lnTo>
                      <a:pt x="240" y="100"/>
                    </a:lnTo>
                    <a:lnTo>
                      <a:pt x="237" y="101"/>
                    </a:lnTo>
                    <a:lnTo>
                      <a:pt x="237" y="101"/>
                    </a:lnTo>
                    <a:lnTo>
                      <a:pt x="232" y="101"/>
                    </a:lnTo>
                    <a:lnTo>
                      <a:pt x="228" y="101"/>
                    </a:lnTo>
                    <a:lnTo>
                      <a:pt x="221" y="100"/>
                    </a:lnTo>
                    <a:lnTo>
                      <a:pt x="215" y="99"/>
                    </a:lnTo>
                    <a:lnTo>
                      <a:pt x="212" y="98"/>
                    </a:lnTo>
                    <a:lnTo>
                      <a:pt x="210" y="99"/>
                    </a:lnTo>
                    <a:lnTo>
                      <a:pt x="210" y="99"/>
                    </a:lnTo>
                    <a:lnTo>
                      <a:pt x="209" y="100"/>
                    </a:lnTo>
                    <a:lnTo>
                      <a:pt x="209" y="101"/>
                    </a:lnTo>
                    <a:lnTo>
                      <a:pt x="210" y="104"/>
                    </a:lnTo>
                    <a:lnTo>
                      <a:pt x="210" y="108"/>
                    </a:lnTo>
                    <a:lnTo>
                      <a:pt x="210" y="109"/>
                    </a:lnTo>
                    <a:lnTo>
                      <a:pt x="208" y="111"/>
                    </a:lnTo>
                    <a:lnTo>
                      <a:pt x="208" y="111"/>
                    </a:lnTo>
                    <a:lnTo>
                      <a:pt x="206" y="112"/>
                    </a:lnTo>
                    <a:lnTo>
                      <a:pt x="204" y="113"/>
                    </a:lnTo>
                    <a:lnTo>
                      <a:pt x="203" y="117"/>
                    </a:lnTo>
                    <a:lnTo>
                      <a:pt x="202" y="120"/>
                    </a:lnTo>
                    <a:lnTo>
                      <a:pt x="199" y="123"/>
                    </a:lnTo>
                    <a:lnTo>
                      <a:pt x="199" y="123"/>
                    </a:lnTo>
                    <a:lnTo>
                      <a:pt x="190" y="129"/>
                    </a:lnTo>
                    <a:lnTo>
                      <a:pt x="184" y="133"/>
                    </a:lnTo>
                    <a:lnTo>
                      <a:pt x="184" y="133"/>
                    </a:lnTo>
                    <a:lnTo>
                      <a:pt x="177" y="128"/>
                    </a:lnTo>
                    <a:lnTo>
                      <a:pt x="172" y="125"/>
                    </a:lnTo>
                    <a:lnTo>
                      <a:pt x="168" y="125"/>
                    </a:lnTo>
                    <a:lnTo>
                      <a:pt x="166" y="126"/>
                    </a:lnTo>
                    <a:lnTo>
                      <a:pt x="166" y="126"/>
                    </a:lnTo>
                    <a:lnTo>
                      <a:pt x="164" y="127"/>
                    </a:lnTo>
                    <a:lnTo>
                      <a:pt x="164" y="129"/>
                    </a:lnTo>
                    <a:lnTo>
                      <a:pt x="163" y="134"/>
                    </a:lnTo>
                    <a:lnTo>
                      <a:pt x="162" y="139"/>
                    </a:lnTo>
                    <a:lnTo>
                      <a:pt x="162" y="141"/>
                    </a:lnTo>
                    <a:lnTo>
                      <a:pt x="161" y="142"/>
                    </a:lnTo>
                    <a:lnTo>
                      <a:pt x="161" y="142"/>
                    </a:lnTo>
                    <a:lnTo>
                      <a:pt x="158" y="142"/>
                    </a:lnTo>
                    <a:lnTo>
                      <a:pt x="155" y="141"/>
                    </a:lnTo>
                    <a:lnTo>
                      <a:pt x="152" y="141"/>
                    </a:lnTo>
                    <a:lnTo>
                      <a:pt x="149" y="142"/>
                    </a:lnTo>
                    <a:lnTo>
                      <a:pt x="149" y="142"/>
                    </a:lnTo>
                    <a:lnTo>
                      <a:pt x="147" y="143"/>
                    </a:lnTo>
                    <a:lnTo>
                      <a:pt x="147" y="144"/>
                    </a:lnTo>
                    <a:lnTo>
                      <a:pt x="149" y="148"/>
                    </a:lnTo>
                    <a:lnTo>
                      <a:pt x="149" y="149"/>
                    </a:lnTo>
                    <a:lnTo>
                      <a:pt x="149" y="150"/>
                    </a:lnTo>
                    <a:lnTo>
                      <a:pt x="148" y="151"/>
                    </a:lnTo>
                    <a:lnTo>
                      <a:pt x="145" y="152"/>
                    </a:lnTo>
                    <a:lnTo>
                      <a:pt x="145" y="152"/>
                    </a:lnTo>
                    <a:lnTo>
                      <a:pt x="134" y="152"/>
                    </a:lnTo>
                    <a:lnTo>
                      <a:pt x="132" y="153"/>
                    </a:lnTo>
                    <a:lnTo>
                      <a:pt x="129" y="155"/>
                    </a:lnTo>
                    <a:lnTo>
                      <a:pt x="129" y="155"/>
                    </a:lnTo>
                    <a:lnTo>
                      <a:pt x="126" y="159"/>
                    </a:lnTo>
                    <a:lnTo>
                      <a:pt x="124" y="163"/>
                    </a:lnTo>
                    <a:lnTo>
                      <a:pt x="122" y="167"/>
                    </a:lnTo>
                    <a:lnTo>
                      <a:pt x="119" y="169"/>
                    </a:lnTo>
                    <a:lnTo>
                      <a:pt x="119" y="169"/>
                    </a:lnTo>
                    <a:lnTo>
                      <a:pt x="118" y="169"/>
                    </a:lnTo>
                    <a:lnTo>
                      <a:pt x="116" y="168"/>
                    </a:lnTo>
                    <a:lnTo>
                      <a:pt x="110" y="164"/>
                    </a:lnTo>
                    <a:lnTo>
                      <a:pt x="103" y="160"/>
                    </a:lnTo>
                    <a:lnTo>
                      <a:pt x="100" y="160"/>
                    </a:lnTo>
                    <a:lnTo>
                      <a:pt x="97" y="161"/>
                    </a:lnTo>
                    <a:lnTo>
                      <a:pt x="97" y="161"/>
                    </a:lnTo>
                    <a:lnTo>
                      <a:pt x="88" y="165"/>
                    </a:lnTo>
                    <a:lnTo>
                      <a:pt x="85" y="167"/>
                    </a:lnTo>
                    <a:lnTo>
                      <a:pt x="83" y="170"/>
                    </a:lnTo>
                    <a:lnTo>
                      <a:pt x="83" y="170"/>
                    </a:lnTo>
                    <a:lnTo>
                      <a:pt x="83" y="172"/>
                    </a:lnTo>
                    <a:lnTo>
                      <a:pt x="85" y="175"/>
                    </a:lnTo>
                    <a:lnTo>
                      <a:pt x="90" y="183"/>
                    </a:lnTo>
                    <a:lnTo>
                      <a:pt x="96" y="190"/>
                    </a:lnTo>
                    <a:lnTo>
                      <a:pt x="98" y="193"/>
                    </a:lnTo>
                    <a:lnTo>
                      <a:pt x="98" y="194"/>
                    </a:lnTo>
                    <a:lnTo>
                      <a:pt x="98" y="194"/>
                    </a:lnTo>
                    <a:lnTo>
                      <a:pt x="96" y="196"/>
                    </a:lnTo>
                    <a:lnTo>
                      <a:pt x="95" y="199"/>
                    </a:lnTo>
                    <a:lnTo>
                      <a:pt x="95" y="202"/>
                    </a:lnTo>
                    <a:lnTo>
                      <a:pt x="96" y="205"/>
                    </a:lnTo>
                    <a:lnTo>
                      <a:pt x="96" y="205"/>
                    </a:lnTo>
                    <a:lnTo>
                      <a:pt x="105" y="214"/>
                    </a:lnTo>
                    <a:lnTo>
                      <a:pt x="108" y="218"/>
                    </a:lnTo>
                    <a:lnTo>
                      <a:pt x="109" y="220"/>
                    </a:lnTo>
                    <a:lnTo>
                      <a:pt x="109" y="221"/>
                    </a:lnTo>
                    <a:lnTo>
                      <a:pt x="109" y="221"/>
                    </a:lnTo>
                    <a:lnTo>
                      <a:pt x="108" y="224"/>
                    </a:lnTo>
                    <a:lnTo>
                      <a:pt x="106" y="226"/>
                    </a:lnTo>
                    <a:lnTo>
                      <a:pt x="103" y="227"/>
                    </a:lnTo>
                    <a:lnTo>
                      <a:pt x="100" y="225"/>
                    </a:lnTo>
                    <a:lnTo>
                      <a:pt x="100" y="225"/>
                    </a:lnTo>
                    <a:lnTo>
                      <a:pt x="97" y="221"/>
                    </a:lnTo>
                    <a:lnTo>
                      <a:pt x="95" y="216"/>
                    </a:lnTo>
                    <a:lnTo>
                      <a:pt x="92" y="213"/>
                    </a:lnTo>
                    <a:lnTo>
                      <a:pt x="90" y="212"/>
                    </a:lnTo>
                    <a:lnTo>
                      <a:pt x="88" y="212"/>
                    </a:lnTo>
                    <a:lnTo>
                      <a:pt x="88" y="212"/>
                    </a:lnTo>
                    <a:lnTo>
                      <a:pt x="87" y="212"/>
                    </a:lnTo>
                    <a:lnTo>
                      <a:pt x="85" y="214"/>
                    </a:lnTo>
                    <a:lnTo>
                      <a:pt x="84" y="216"/>
                    </a:lnTo>
                    <a:lnTo>
                      <a:pt x="82" y="218"/>
                    </a:lnTo>
                    <a:lnTo>
                      <a:pt x="80" y="219"/>
                    </a:lnTo>
                    <a:lnTo>
                      <a:pt x="78" y="219"/>
                    </a:lnTo>
                    <a:lnTo>
                      <a:pt x="78" y="219"/>
                    </a:lnTo>
                    <a:lnTo>
                      <a:pt x="76" y="219"/>
                    </a:lnTo>
                    <a:lnTo>
                      <a:pt x="74" y="220"/>
                    </a:lnTo>
                    <a:lnTo>
                      <a:pt x="71" y="223"/>
                    </a:lnTo>
                    <a:lnTo>
                      <a:pt x="69" y="228"/>
                    </a:lnTo>
                    <a:lnTo>
                      <a:pt x="68" y="231"/>
                    </a:lnTo>
                    <a:lnTo>
                      <a:pt x="68" y="23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7" name="フリーフォーム 86">
                <a:extLst>
                  <a:ext uri="{FF2B5EF4-FFF2-40B4-BE49-F238E27FC236}">
                    <a16:creationId xmlns:a16="http://schemas.microsoft.com/office/drawing/2014/main" id="{00000000-0008-0000-0000-0000A3050000}"/>
                  </a:ext>
                </a:extLst>
              </p:cNvPr>
              <p:cNvSpPr>
                <a:spLocks/>
              </p:cNvSpPr>
              <p:nvPr/>
            </p:nvSpPr>
            <p:spPr bwMode="auto">
              <a:xfrm>
                <a:off x="693" y="750"/>
                <a:ext cx="10" cy="23"/>
              </a:xfrm>
              <a:custGeom>
                <a:avLst/>
                <a:gdLst>
                  <a:gd name="T0" fmla="*/ 80 w 89"/>
                  <a:gd name="T1" fmla="*/ 0 h 206"/>
                  <a:gd name="T2" fmla="*/ 74 w 89"/>
                  <a:gd name="T3" fmla="*/ 3 h 206"/>
                  <a:gd name="T4" fmla="*/ 67 w 89"/>
                  <a:gd name="T5" fmla="*/ 18 h 206"/>
                  <a:gd name="T6" fmla="*/ 63 w 89"/>
                  <a:gd name="T7" fmla="*/ 22 h 206"/>
                  <a:gd name="T8" fmla="*/ 62 w 89"/>
                  <a:gd name="T9" fmla="*/ 23 h 206"/>
                  <a:gd name="T10" fmla="*/ 60 w 89"/>
                  <a:gd name="T11" fmla="*/ 31 h 206"/>
                  <a:gd name="T12" fmla="*/ 57 w 89"/>
                  <a:gd name="T13" fmla="*/ 39 h 206"/>
                  <a:gd name="T14" fmla="*/ 55 w 89"/>
                  <a:gd name="T15" fmla="*/ 42 h 206"/>
                  <a:gd name="T16" fmla="*/ 46 w 89"/>
                  <a:gd name="T17" fmla="*/ 53 h 206"/>
                  <a:gd name="T18" fmla="*/ 37 w 89"/>
                  <a:gd name="T19" fmla="*/ 64 h 206"/>
                  <a:gd name="T20" fmla="*/ 35 w 89"/>
                  <a:gd name="T21" fmla="*/ 72 h 206"/>
                  <a:gd name="T22" fmla="*/ 37 w 89"/>
                  <a:gd name="T23" fmla="*/ 94 h 206"/>
                  <a:gd name="T24" fmla="*/ 37 w 89"/>
                  <a:gd name="T25" fmla="*/ 103 h 206"/>
                  <a:gd name="T26" fmla="*/ 33 w 89"/>
                  <a:gd name="T27" fmla="*/ 113 h 206"/>
                  <a:gd name="T28" fmla="*/ 17 w 89"/>
                  <a:gd name="T29" fmla="*/ 142 h 206"/>
                  <a:gd name="T30" fmla="*/ 7 w 89"/>
                  <a:gd name="T31" fmla="*/ 151 h 206"/>
                  <a:gd name="T32" fmla="*/ 4 w 89"/>
                  <a:gd name="T33" fmla="*/ 155 h 206"/>
                  <a:gd name="T34" fmla="*/ 0 w 89"/>
                  <a:gd name="T35" fmla="*/ 165 h 206"/>
                  <a:gd name="T36" fmla="*/ 0 w 89"/>
                  <a:gd name="T37" fmla="*/ 181 h 206"/>
                  <a:gd name="T38" fmla="*/ 0 w 89"/>
                  <a:gd name="T39" fmla="*/ 188 h 206"/>
                  <a:gd name="T40" fmla="*/ 0 w 89"/>
                  <a:gd name="T41" fmla="*/ 199 h 206"/>
                  <a:gd name="T42" fmla="*/ 4 w 89"/>
                  <a:gd name="T43" fmla="*/ 206 h 206"/>
                  <a:gd name="T44" fmla="*/ 5 w 89"/>
                  <a:gd name="T45" fmla="*/ 206 h 206"/>
                  <a:gd name="T46" fmla="*/ 17 w 89"/>
                  <a:gd name="T47" fmla="*/ 199 h 206"/>
                  <a:gd name="T48" fmla="*/ 27 w 89"/>
                  <a:gd name="T49" fmla="*/ 195 h 206"/>
                  <a:gd name="T50" fmla="*/ 31 w 89"/>
                  <a:gd name="T51" fmla="*/ 195 h 206"/>
                  <a:gd name="T52" fmla="*/ 34 w 89"/>
                  <a:gd name="T53" fmla="*/ 194 h 206"/>
                  <a:gd name="T54" fmla="*/ 38 w 89"/>
                  <a:gd name="T55" fmla="*/ 186 h 206"/>
                  <a:gd name="T56" fmla="*/ 39 w 89"/>
                  <a:gd name="T57" fmla="*/ 168 h 206"/>
                  <a:gd name="T58" fmla="*/ 38 w 89"/>
                  <a:gd name="T59" fmla="*/ 162 h 206"/>
                  <a:gd name="T60" fmla="*/ 39 w 89"/>
                  <a:gd name="T61" fmla="*/ 157 h 206"/>
                  <a:gd name="T62" fmla="*/ 49 w 89"/>
                  <a:gd name="T63" fmla="*/ 134 h 206"/>
                  <a:gd name="T64" fmla="*/ 55 w 89"/>
                  <a:gd name="T65" fmla="*/ 128 h 206"/>
                  <a:gd name="T66" fmla="*/ 61 w 89"/>
                  <a:gd name="T67" fmla="*/ 123 h 206"/>
                  <a:gd name="T68" fmla="*/ 71 w 89"/>
                  <a:gd name="T69" fmla="*/ 106 h 206"/>
                  <a:gd name="T70" fmla="*/ 74 w 89"/>
                  <a:gd name="T71" fmla="*/ 96 h 206"/>
                  <a:gd name="T72" fmla="*/ 85 w 89"/>
                  <a:gd name="T73" fmla="*/ 60 h 206"/>
                  <a:gd name="T74" fmla="*/ 87 w 89"/>
                  <a:gd name="T75" fmla="*/ 53 h 206"/>
                  <a:gd name="T76" fmla="*/ 89 w 89"/>
                  <a:gd name="T77" fmla="*/ 30 h 206"/>
                  <a:gd name="T78" fmla="*/ 88 w 89"/>
                  <a:gd name="T79" fmla="*/ 22 h 206"/>
                  <a:gd name="T80" fmla="*/ 83 w 89"/>
                  <a:gd name="T81" fmla="*/ 1 h 206"/>
                  <a:gd name="T82" fmla="*/ 80 w 89"/>
                  <a:gd name="T8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206">
                    <a:moveTo>
                      <a:pt x="80" y="0"/>
                    </a:moveTo>
                    <a:lnTo>
                      <a:pt x="80" y="0"/>
                    </a:lnTo>
                    <a:lnTo>
                      <a:pt x="77" y="1"/>
                    </a:lnTo>
                    <a:lnTo>
                      <a:pt x="74" y="3"/>
                    </a:lnTo>
                    <a:lnTo>
                      <a:pt x="70" y="10"/>
                    </a:lnTo>
                    <a:lnTo>
                      <a:pt x="67" y="18"/>
                    </a:lnTo>
                    <a:lnTo>
                      <a:pt x="65" y="20"/>
                    </a:lnTo>
                    <a:lnTo>
                      <a:pt x="63" y="22"/>
                    </a:lnTo>
                    <a:lnTo>
                      <a:pt x="63" y="22"/>
                    </a:lnTo>
                    <a:lnTo>
                      <a:pt x="62" y="23"/>
                    </a:lnTo>
                    <a:lnTo>
                      <a:pt x="61" y="25"/>
                    </a:lnTo>
                    <a:lnTo>
                      <a:pt x="60" y="31"/>
                    </a:lnTo>
                    <a:lnTo>
                      <a:pt x="58" y="37"/>
                    </a:lnTo>
                    <a:lnTo>
                      <a:pt x="57" y="39"/>
                    </a:lnTo>
                    <a:lnTo>
                      <a:pt x="55" y="42"/>
                    </a:lnTo>
                    <a:lnTo>
                      <a:pt x="55" y="42"/>
                    </a:lnTo>
                    <a:lnTo>
                      <a:pt x="50" y="48"/>
                    </a:lnTo>
                    <a:lnTo>
                      <a:pt x="46" y="53"/>
                    </a:lnTo>
                    <a:lnTo>
                      <a:pt x="37" y="64"/>
                    </a:lnTo>
                    <a:lnTo>
                      <a:pt x="37" y="64"/>
                    </a:lnTo>
                    <a:lnTo>
                      <a:pt x="35" y="67"/>
                    </a:lnTo>
                    <a:lnTo>
                      <a:pt x="35" y="72"/>
                    </a:lnTo>
                    <a:lnTo>
                      <a:pt x="36" y="83"/>
                    </a:lnTo>
                    <a:lnTo>
                      <a:pt x="37" y="94"/>
                    </a:lnTo>
                    <a:lnTo>
                      <a:pt x="38" y="99"/>
                    </a:lnTo>
                    <a:lnTo>
                      <a:pt x="37" y="103"/>
                    </a:lnTo>
                    <a:lnTo>
                      <a:pt x="37" y="103"/>
                    </a:lnTo>
                    <a:lnTo>
                      <a:pt x="33" y="113"/>
                    </a:lnTo>
                    <a:lnTo>
                      <a:pt x="25" y="127"/>
                    </a:lnTo>
                    <a:lnTo>
                      <a:pt x="17" y="142"/>
                    </a:lnTo>
                    <a:lnTo>
                      <a:pt x="12" y="148"/>
                    </a:lnTo>
                    <a:lnTo>
                      <a:pt x="7" y="151"/>
                    </a:lnTo>
                    <a:lnTo>
                      <a:pt x="7" y="151"/>
                    </a:lnTo>
                    <a:lnTo>
                      <a:pt x="4" y="155"/>
                    </a:lnTo>
                    <a:lnTo>
                      <a:pt x="2" y="159"/>
                    </a:lnTo>
                    <a:lnTo>
                      <a:pt x="0" y="165"/>
                    </a:lnTo>
                    <a:lnTo>
                      <a:pt x="0" y="171"/>
                    </a:lnTo>
                    <a:lnTo>
                      <a:pt x="0" y="181"/>
                    </a:lnTo>
                    <a:lnTo>
                      <a:pt x="0" y="188"/>
                    </a:lnTo>
                    <a:lnTo>
                      <a:pt x="0" y="188"/>
                    </a:lnTo>
                    <a:lnTo>
                      <a:pt x="0" y="193"/>
                    </a:lnTo>
                    <a:lnTo>
                      <a:pt x="0" y="199"/>
                    </a:lnTo>
                    <a:lnTo>
                      <a:pt x="2" y="205"/>
                    </a:lnTo>
                    <a:lnTo>
                      <a:pt x="4" y="206"/>
                    </a:lnTo>
                    <a:lnTo>
                      <a:pt x="5" y="206"/>
                    </a:lnTo>
                    <a:lnTo>
                      <a:pt x="5" y="206"/>
                    </a:lnTo>
                    <a:lnTo>
                      <a:pt x="10" y="204"/>
                    </a:lnTo>
                    <a:lnTo>
                      <a:pt x="17" y="199"/>
                    </a:lnTo>
                    <a:lnTo>
                      <a:pt x="24" y="196"/>
                    </a:lnTo>
                    <a:lnTo>
                      <a:pt x="27" y="195"/>
                    </a:lnTo>
                    <a:lnTo>
                      <a:pt x="31" y="195"/>
                    </a:lnTo>
                    <a:lnTo>
                      <a:pt x="31" y="195"/>
                    </a:lnTo>
                    <a:lnTo>
                      <a:pt x="33" y="195"/>
                    </a:lnTo>
                    <a:lnTo>
                      <a:pt x="34" y="194"/>
                    </a:lnTo>
                    <a:lnTo>
                      <a:pt x="36" y="191"/>
                    </a:lnTo>
                    <a:lnTo>
                      <a:pt x="38" y="186"/>
                    </a:lnTo>
                    <a:lnTo>
                      <a:pt x="38" y="180"/>
                    </a:lnTo>
                    <a:lnTo>
                      <a:pt x="39" y="168"/>
                    </a:lnTo>
                    <a:lnTo>
                      <a:pt x="38" y="162"/>
                    </a:lnTo>
                    <a:lnTo>
                      <a:pt x="38" y="162"/>
                    </a:lnTo>
                    <a:lnTo>
                      <a:pt x="38" y="160"/>
                    </a:lnTo>
                    <a:lnTo>
                      <a:pt x="39" y="157"/>
                    </a:lnTo>
                    <a:lnTo>
                      <a:pt x="44" y="146"/>
                    </a:lnTo>
                    <a:lnTo>
                      <a:pt x="49" y="134"/>
                    </a:lnTo>
                    <a:lnTo>
                      <a:pt x="52" y="130"/>
                    </a:lnTo>
                    <a:lnTo>
                      <a:pt x="55" y="128"/>
                    </a:lnTo>
                    <a:lnTo>
                      <a:pt x="55" y="128"/>
                    </a:lnTo>
                    <a:lnTo>
                      <a:pt x="61" y="123"/>
                    </a:lnTo>
                    <a:lnTo>
                      <a:pt x="67" y="116"/>
                    </a:lnTo>
                    <a:lnTo>
                      <a:pt x="71" y="106"/>
                    </a:lnTo>
                    <a:lnTo>
                      <a:pt x="74" y="96"/>
                    </a:lnTo>
                    <a:lnTo>
                      <a:pt x="74" y="96"/>
                    </a:lnTo>
                    <a:lnTo>
                      <a:pt x="80" y="76"/>
                    </a:lnTo>
                    <a:lnTo>
                      <a:pt x="85" y="60"/>
                    </a:lnTo>
                    <a:lnTo>
                      <a:pt x="85" y="60"/>
                    </a:lnTo>
                    <a:lnTo>
                      <a:pt x="87" y="53"/>
                    </a:lnTo>
                    <a:lnTo>
                      <a:pt x="88" y="42"/>
                    </a:lnTo>
                    <a:lnTo>
                      <a:pt x="89" y="30"/>
                    </a:lnTo>
                    <a:lnTo>
                      <a:pt x="88" y="22"/>
                    </a:lnTo>
                    <a:lnTo>
                      <a:pt x="88" y="22"/>
                    </a:lnTo>
                    <a:lnTo>
                      <a:pt x="85" y="7"/>
                    </a:lnTo>
                    <a:lnTo>
                      <a:pt x="83" y="1"/>
                    </a:lnTo>
                    <a:lnTo>
                      <a:pt x="82" y="0"/>
                    </a:lnTo>
                    <a:lnTo>
                      <a:pt x="80" y="0"/>
                    </a:lnTo>
                    <a:lnTo>
                      <a:pt x="8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8" name="フリーフォーム 87">
                <a:extLst>
                  <a:ext uri="{FF2B5EF4-FFF2-40B4-BE49-F238E27FC236}">
                    <a16:creationId xmlns:a16="http://schemas.microsoft.com/office/drawing/2014/main" id="{00000000-0008-0000-0000-0000A4050000}"/>
                  </a:ext>
                </a:extLst>
              </p:cNvPr>
              <p:cNvSpPr>
                <a:spLocks/>
              </p:cNvSpPr>
              <p:nvPr/>
            </p:nvSpPr>
            <p:spPr bwMode="auto">
              <a:xfrm>
                <a:off x="673" y="767"/>
                <a:ext cx="12" cy="11"/>
              </a:xfrm>
              <a:custGeom>
                <a:avLst/>
                <a:gdLst>
                  <a:gd name="T0" fmla="*/ 108 w 108"/>
                  <a:gd name="T1" fmla="*/ 37 h 102"/>
                  <a:gd name="T2" fmla="*/ 108 w 108"/>
                  <a:gd name="T3" fmla="*/ 37 h 102"/>
                  <a:gd name="T4" fmla="*/ 108 w 108"/>
                  <a:gd name="T5" fmla="*/ 39 h 102"/>
                  <a:gd name="T6" fmla="*/ 108 w 108"/>
                  <a:gd name="T7" fmla="*/ 42 h 102"/>
                  <a:gd name="T8" fmla="*/ 107 w 108"/>
                  <a:gd name="T9" fmla="*/ 52 h 102"/>
                  <a:gd name="T10" fmla="*/ 102 w 108"/>
                  <a:gd name="T11" fmla="*/ 72 h 102"/>
                  <a:gd name="T12" fmla="*/ 102 w 108"/>
                  <a:gd name="T13" fmla="*/ 72 h 102"/>
                  <a:gd name="T14" fmla="*/ 100 w 108"/>
                  <a:gd name="T15" fmla="*/ 75 h 102"/>
                  <a:gd name="T16" fmla="*/ 97 w 108"/>
                  <a:gd name="T17" fmla="*/ 79 h 102"/>
                  <a:gd name="T18" fmla="*/ 87 w 108"/>
                  <a:gd name="T19" fmla="*/ 88 h 102"/>
                  <a:gd name="T20" fmla="*/ 76 w 108"/>
                  <a:gd name="T21" fmla="*/ 94 h 102"/>
                  <a:gd name="T22" fmla="*/ 68 w 108"/>
                  <a:gd name="T23" fmla="*/ 98 h 102"/>
                  <a:gd name="T24" fmla="*/ 68 w 108"/>
                  <a:gd name="T25" fmla="*/ 98 h 102"/>
                  <a:gd name="T26" fmla="*/ 59 w 108"/>
                  <a:gd name="T27" fmla="*/ 101 h 102"/>
                  <a:gd name="T28" fmla="*/ 44 w 108"/>
                  <a:gd name="T29" fmla="*/ 102 h 102"/>
                  <a:gd name="T30" fmla="*/ 37 w 108"/>
                  <a:gd name="T31" fmla="*/ 102 h 102"/>
                  <a:gd name="T32" fmla="*/ 30 w 108"/>
                  <a:gd name="T33" fmla="*/ 101 h 102"/>
                  <a:gd name="T34" fmla="*/ 25 w 108"/>
                  <a:gd name="T35" fmla="*/ 98 h 102"/>
                  <a:gd name="T36" fmla="*/ 22 w 108"/>
                  <a:gd name="T37" fmla="*/ 96 h 102"/>
                  <a:gd name="T38" fmla="*/ 20 w 108"/>
                  <a:gd name="T39" fmla="*/ 94 h 102"/>
                  <a:gd name="T40" fmla="*/ 20 w 108"/>
                  <a:gd name="T41" fmla="*/ 94 h 102"/>
                  <a:gd name="T42" fmla="*/ 16 w 108"/>
                  <a:gd name="T43" fmla="*/ 89 h 102"/>
                  <a:gd name="T44" fmla="*/ 13 w 108"/>
                  <a:gd name="T45" fmla="*/ 80 h 102"/>
                  <a:gd name="T46" fmla="*/ 6 w 108"/>
                  <a:gd name="T47" fmla="*/ 62 h 102"/>
                  <a:gd name="T48" fmla="*/ 3 w 108"/>
                  <a:gd name="T49" fmla="*/ 52 h 102"/>
                  <a:gd name="T50" fmla="*/ 1 w 108"/>
                  <a:gd name="T51" fmla="*/ 43 h 102"/>
                  <a:gd name="T52" fmla="*/ 0 w 108"/>
                  <a:gd name="T53" fmla="*/ 37 h 102"/>
                  <a:gd name="T54" fmla="*/ 1 w 108"/>
                  <a:gd name="T55" fmla="*/ 33 h 102"/>
                  <a:gd name="T56" fmla="*/ 1 w 108"/>
                  <a:gd name="T57" fmla="*/ 33 h 102"/>
                  <a:gd name="T58" fmla="*/ 5 w 108"/>
                  <a:gd name="T59" fmla="*/ 29 h 102"/>
                  <a:gd name="T60" fmla="*/ 10 w 108"/>
                  <a:gd name="T61" fmla="*/ 26 h 102"/>
                  <a:gd name="T62" fmla="*/ 16 w 108"/>
                  <a:gd name="T63" fmla="*/ 20 h 102"/>
                  <a:gd name="T64" fmla="*/ 25 w 108"/>
                  <a:gd name="T65" fmla="*/ 14 h 102"/>
                  <a:gd name="T66" fmla="*/ 25 w 108"/>
                  <a:gd name="T67" fmla="*/ 14 h 102"/>
                  <a:gd name="T68" fmla="*/ 33 w 108"/>
                  <a:gd name="T69" fmla="*/ 8 h 102"/>
                  <a:gd name="T70" fmla="*/ 37 w 108"/>
                  <a:gd name="T71" fmla="*/ 3 h 102"/>
                  <a:gd name="T72" fmla="*/ 40 w 108"/>
                  <a:gd name="T73" fmla="*/ 1 h 102"/>
                  <a:gd name="T74" fmla="*/ 44 w 108"/>
                  <a:gd name="T75" fmla="*/ 0 h 102"/>
                  <a:gd name="T76" fmla="*/ 44 w 108"/>
                  <a:gd name="T77" fmla="*/ 0 h 102"/>
                  <a:gd name="T78" fmla="*/ 49 w 108"/>
                  <a:gd name="T79" fmla="*/ 1 h 102"/>
                  <a:gd name="T80" fmla="*/ 55 w 108"/>
                  <a:gd name="T81" fmla="*/ 3 h 102"/>
                  <a:gd name="T82" fmla="*/ 62 w 108"/>
                  <a:gd name="T83" fmla="*/ 7 h 102"/>
                  <a:gd name="T84" fmla="*/ 70 w 108"/>
                  <a:gd name="T85" fmla="*/ 13 h 102"/>
                  <a:gd name="T86" fmla="*/ 70 w 108"/>
                  <a:gd name="T87" fmla="*/ 13 h 102"/>
                  <a:gd name="T88" fmla="*/ 75 w 108"/>
                  <a:gd name="T89" fmla="*/ 17 h 102"/>
                  <a:gd name="T90" fmla="*/ 80 w 108"/>
                  <a:gd name="T91" fmla="*/ 20 h 102"/>
                  <a:gd name="T92" fmla="*/ 92 w 108"/>
                  <a:gd name="T93" fmla="*/ 28 h 102"/>
                  <a:gd name="T94" fmla="*/ 102 w 108"/>
                  <a:gd name="T95" fmla="*/ 33 h 102"/>
                  <a:gd name="T96" fmla="*/ 108 w 108"/>
                  <a:gd name="T97" fmla="*/ 37 h 102"/>
                  <a:gd name="T98" fmla="*/ 108 w 108"/>
                  <a:gd name="T99" fmla="*/ 3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 h="102">
                    <a:moveTo>
                      <a:pt x="108" y="37"/>
                    </a:moveTo>
                    <a:lnTo>
                      <a:pt x="108" y="37"/>
                    </a:lnTo>
                    <a:lnTo>
                      <a:pt x="108" y="39"/>
                    </a:lnTo>
                    <a:lnTo>
                      <a:pt x="108" y="42"/>
                    </a:lnTo>
                    <a:lnTo>
                      <a:pt x="107" y="52"/>
                    </a:lnTo>
                    <a:lnTo>
                      <a:pt x="102" y="72"/>
                    </a:lnTo>
                    <a:lnTo>
                      <a:pt x="102" y="72"/>
                    </a:lnTo>
                    <a:lnTo>
                      <a:pt x="100" y="75"/>
                    </a:lnTo>
                    <a:lnTo>
                      <a:pt x="97" y="79"/>
                    </a:lnTo>
                    <a:lnTo>
                      <a:pt x="87" y="88"/>
                    </a:lnTo>
                    <a:lnTo>
                      <a:pt x="76" y="94"/>
                    </a:lnTo>
                    <a:lnTo>
                      <a:pt x="68" y="98"/>
                    </a:lnTo>
                    <a:lnTo>
                      <a:pt x="68" y="98"/>
                    </a:lnTo>
                    <a:lnTo>
                      <a:pt x="59" y="101"/>
                    </a:lnTo>
                    <a:lnTo>
                      <a:pt x="44" y="102"/>
                    </a:lnTo>
                    <a:lnTo>
                      <a:pt x="37" y="102"/>
                    </a:lnTo>
                    <a:lnTo>
                      <a:pt x="30" y="101"/>
                    </a:lnTo>
                    <a:lnTo>
                      <a:pt x="25" y="98"/>
                    </a:lnTo>
                    <a:lnTo>
                      <a:pt x="22" y="96"/>
                    </a:lnTo>
                    <a:lnTo>
                      <a:pt x="20" y="94"/>
                    </a:lnTo>
                    <a:lnTo>
                      <a:pt x="20" y="94"/>
                    </a:lnTo>
                    <a:lnTo>
                      <a:pt x="16" y="89"/>
                    </a:lnTo>
                    <a:lnTo>
                      <a:pt x="13" y="80"/>
                    </a:lnTo>
                    <a:lnTo>
                      <a:pt x="6" y="62"/>
                    </a:lnTo>
                    <a:lnTo>
                      <a:pt x="3" y="52"/>
                    </a:lnTo>
                    <a:lnTo>
                      <a:pt x="1" y="43"/>
                    </a:lnTo>
                    <a:lnTo>
                      <a:pt x="0" y="37"/>
                    </a:lnTo>
                    <a:lnTo>
                      <a:pt x="1" y="33"/>
                    </a:lnTo>
                    <a:lnTo>
                      <a:pt x="1" y="33"/>
                    </a:lnTo>
                    <a:lnTo>
                      <a:pt x="5" y="29"/>
                    </a:lnTo>
                    <a:lnTo>
                      <a:pt x="10" y="26"/>
                    </a:lnTo>
                    <a:lnTo>
                      <a:pt x="16" y="20"/>
                    </a:lnTo>
                    <a:lnTo>
                      <a:pt x="25" y="14"/>
                    </a:lnTo>
                    <a:lnTo>
                      <a:pt x="25" y="14"/>
                    </a:lnTo>
                    <a:lnTo>
                      <a:pt x="33" y="8"/>
                    </a:lnTo>
                    <a:lnTo>
                      <a:pt x="37" y="3"/>
                    </a:lnTo>
                    <a:lnTo>
                      <a:pt x="40" y="1"/>
                    </a:lnTo>
                    <a:lnTo>
                      <a:pt x="44" y="0"/>
                    </a:lnTo>
                    <a:lnTo>
                      <a:pt x="44" y="0"/>
                    </a:lnTo>
                    <a:lnTo>
                      <a:pt x="49" y="1"/>
                    </a:lnTo>
                    <a:lnTo>
                      <a:pt x="55" y="3"/>
                    </a:lnTo>
                    <a:lnTo>
                      <a:pt x="62" y="7"/>
                    </a:lnTo>
                    <a:lnTo>
                      <a:pt x="70" y="13"/>
                    </a:lnTo>
                    <a:lnTo>
                      <a:pt x="70" y="13"/>
                    </a:lnTo>
                    <a:lnTo>
                      <a:pt x="75" y="17"/>
                    </a:lnTo>
                    <a:lnTo>
                      <a:pt x="80" y="20"/>
                    </a:lnTo>
                    <a:lnTo>
                      <a:pt x="92" y="28"/>
                    </a:lnTo>
                    <a:lnTo>
                      <a:pt x="102" y="33"/>
                    </a:lnTo>
                    <a:lnTo>
                      <a:pt x="108" y="37"/>
                    </a:lnTo>
                    <a:lnTo>
                      <a:pt x="108" y="3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89" name="フリーフォーム 88">
                <a:extLst>
                  <a:ext uri="{FF2B5EF4-FFF2-40B4-BE49-F238E27FC236}">
                    <a16:creationId xmlns:a16="http://schemas.microsoft.com/office/drawing/2014/main" id="{00000000-0008-0000-0000-0000A5050000}"/>
                  </a:ext>
                </a:extLst>
              </p:cNvPr>
              <p:cNvSpPr>
                <a:spLocks/>
              </p:cNvSpPr>
              <p:nvPr/>
            </p:nvSpPr>
            <p:spPr bwMode="auto">
              <a:xfrm>
                <a:off x="637" y="856"/>
                <a:ext cx="5" cy="6"/>
              </a:xfrm>
              <a:custGeom>
                <a:avLst/>
                <a:gdLst>
                  <a:gd name="T0" fmla="*/ 25 w 37"/>
                  <a:gd name="T1" fmla="*/ 0 h 54"/>
                  <a:gd name="T2" fmla="*/ 25 w 37"/>
                  <a:gd name="T3" fmla="*/ 0 h 54"/>
                  <a:gd name="T4" fmla="*/ 23 w 37"/>
                  <a:gd name="T5" fmla="*/ 1 h 54"/>
                  <a:gd name="T6" fmla="*/ 21 w 37"/>
                  <a:gd name="T7" fmla="*/ 1 h 54"/>
                  <a:gd name="T8" fmla="*/ 19 w 37"/>
                  <a:gd name="T9" fmla="*/ 5 h 54"/>
                  <a:gd name="T10" fmla="*/ 17 w 37"/>
                  <a:gd name="T11" fmla="*/ 9 h 54"/>
                  <a:gd name="T12" fmla="*/ 16 w 37"/>
                  <a:gd name="T13" fmla="*/ 10 h 54"/>
                  <a:gd name="T14" fmla="*/ 14 w 37"/>
                  <a:gd name="T15" fmla="*/ 11 h 54"/>
                  <a:gd name="T16" fmla="*/ 14 w 37"/>
                  <a:gd name="T17" fmla="*/ 11 h 54"/>
                  <a:gd name="T18" fmla="*/ 13 w 37"/>
                  <a:gd name="T19" fmla="*/ 13 h 54"/>
                  <a:gd name="T20" fmla="*/ 13 w 37"/>
                  <a:gd name="T21" fmla="*/ 16 h 54"/>
                  <a:gd name="T22" fmla="*/ 14 w 37"/>
                  <a:gd name="T23" fmla="*/ 22 h 54"/>
                  <a:gd name="T24" fmla="*/ 17 w 37"/>
                  <a:gd name="T25" fmla="*/ 30 h 54"/>
                  <a:gd name="T26" fmla="*/ 17 w 37"/>
                  <a:gd name="T27" fmla="*/ 30 h 54"/>
                  <a:gd name="T28" fmla="*/ 13 w 37"/>
                  <a:gd name="T29" fmla="*/ 32 h 54"/>
                  <a:gd name="T30" fmla="*/ 9 w 37"/>
                  <a:gd name="T31" fmla="*/ 34 h 54"/>
                  <a:gd name="T32" fmla="*/ 8 w 37"/>
                  <a:gd name="T33" fmla="*/ 35 h 54"/>
                  <a:gd name="T34" fmla="*/ 8 w 37"/>
                  <a:gd name="T35" fmla="*/ 36 h 54"/>
                  <a:gd name="T36" fmla="*/ 8 w 37"/>
                  <a:gd name="T37" fmla="*/ 36 h 54"/>
                  <a:gd name="T38" fmla="*/ 7 w 37"/>
                  <a:gd name="T39" fmla="*/ 38 h 54"/>
                  <a:gd name="T40" fmla="*/ 5 w 37"/>
                  <a:gd name="T41" fmla="*/ 40 h 54"/>
                  <a:gd name="T42" fmla="*/ 2 w 37"/>
                  <a:gd name="T43" fmla="*/ 43 h 54"/>
                  <a:gd name="T44" fmla="*/ 0 w 37"/>
                  <a:gd name="T45" fmla="*/ 47 h 54"/>
                  <a:gd name="T46" fmla="*/ 0 w 37"/>
                  <a:gd name="T47" fmla="*/ 47 h 54"/>
                  <a:gd name="T48" fmla="*/ 0 w 37"/>
                  <a:gd name="T49" fmla="*/ 48 h 54"/>
                  <a:gd name="T50" fmla="*/ 0 w 37"/>
                  <a:gd name="T51" fmla="*/ 49 h 54"/>
                  <a:gd name="T52" fmla="*/ 2 w 37"/>
                  <a:gd name="T53" fmla="*/ 52 h 54"/>
                  <a:gd name="T54" fmla="*/ 5 w 37"/>
                  <a:gd name="T55" fmla="*/ 53 h 54"/>
                  <a:gd name="T56" fmla="*/ 10 w 37"/>
                  <a:gd name="T57" fmla="*/ 54 h 54"/>
                  <a:gd name="T58" fmla="*/ 10 w 37"/>
                  <a:gd name="T59" fmla="*/ 54 h 54"/>
                  <a:gd name="T60" fmla="*/ 17 w 37"/>
                  <a:gd name="T61" fmla="*/ 53 h 54"/>
                  <a:gd name="T62" fmla="*/ 22 w 37"/>
                  <a:gd name="T63" fmla="*/ 52 h 54"/>
                  <a:gd name="T64" fmla="*/ 26 w 37"/>
                  <a:gd name="T65" fmla="*/ 50 h 54"/>
                  <a:gd name="T66" fmla="*/ 31 w 37"/>
                  <a:gd name="T67" fmla="*/ 48 h 54"/>
                  <a:gd name="T68" fmla="*/ 35 w 37"/>
                  <a:gd name="T69" fmla="*/ 45 h 54"/>
                  <a:gd name="T70" fmla="*/ 37 w 37"/>
                  <a:gd name="T71" fmla="*/ 40 h 54"/>
                  <a:gd name="T72" fmla="*/ 37 w 37"/>
                  <a:gd name="T73" fmla="*/ 35 h 54"/>
                  <a:gd name="T74" fmla="*/ 37 w 37"/>
                  <a:gd name="T75" fmla="*/ 35 h 54"/>
                  <a:gd name="T76" fmla="*/ 36 w 37"/>
                  <a:gd name="T77" fmla="*/ 30 h 54"/>
                  <a:gd name="T78" fmla="*/ 35 w 37"/>
                  <a:gd name="T79" fmla="*/ 27 h 54"/>
                  <a:gd name="T80" fmla="*/ 33 w 37"/>
                  <a:gd name="T81" fmla="*/ 24 h 54"/>
                  <a:gd name="T82" fmla="*/ 31 w 37"/>
                  <a:gd name="T83" fmla="*/ 22 h 54"/>
                  <a:gd name="T84" fmla="*/ 26 w 37"/>
                  <a:gd name="T85" fmla="*/ 19 h 54"/>
                  <a:gd name="T86" fmla="*/ 26 w 37"/>
                  <a:gd name="T87" fmla="*/ 17 h 54"/>
                  <a:gd name="T88" fmla="*/ 26 w 37"/>
                  <a:gd name="T89" fmla="*/ 15 h 54"/>
                  <a:gd name="T90" fmla="*/ 26 w 37"/>
                  <a:gd name="T91" fmla="*/ 15 h 54"/>
                  <a:gd name="T92" fmla="*/ 28 w 37"/>
                  <a:gd name="T93" fmla="*/ 9 h 54"/>
                  <a:gd name="T94" fmla="*/ 30 w 37"/>
                  <a:gd name="T95" fmla="*/ 5 h 54"/>
                  <a:gd name="T96" fmla="*/ 30 w 37"/>
                  <a:gd name="T97" fmla="*/ 3 h 54"/>
                  <a:gd name="T98" fmla="*/ 30 w 37"/>
                  <a:gd name="T99" fmla="*/ 2 h 54"/>
                  <a:gd name="T100" fmla="*/ 28 w 37"/>
                  <a:gd name="T101" fmla="*/ 1 h 54"/>
                  <a:gd name="T102" fmla="*/ 25 w 37"/>
                  <a:gd name="T103" fmla="*/ 0 h 54"/>
                  <a:gd name="T104" fmla="*/ 25 w 37"/>
                  <a:gd name="T10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54">
                    <a:moveTo>
                      <a:pt x="25" y="0"/>
                    </a:moveTo>
                    <a:lnTo>
                      <a:pt x="25" y="0"/>
                    </a:lnTo>
                    <a:lnTo>
                      <a:pt x="23" y="1"/>
                    </a:lnTo>
                    <a:lnTo>
                      <a:pt x="21" y="1"/>
                    </a:lnTo>
                    <a:lnTo>
                      <a:pt x="19" y="5"/>
                    </a:lnTo>
                    <a:lnTo>
                      <a:pt x="17" y="9"/>
                    </a:lnTo>
                    <a:lnTo>
                      <a:pt x="16" y="10"/>
                    </a:lnTo>
                    <a:lnTo>
                      <a:pt x="14" y="11"/>
                    </a:lnTo>
                    <a:lnTo>
                      <a:pt x="14" y="11"/>
                    </a:lnTo>
                    <a:lnTo>
                      <a:pt x="13" y="13"/>
                    </a:lnTo>
                    <a:lnTo>
                      <a:pt x="13" y="16"/>
                    </a:lnTo>
                    <a:lnTo>
                      <a:pt x="14" y="22"/>
                    </a:lnTo>
                    <a:lnTo>
                      <a:pt x="17" y="30"/>
                    </a:lnTo>
                    <a:lnTo>
                      <a:pt x="17" y="30"/>
                    </a:lnTo>
                    <a:lnTo>
                      <a:pt x="13" y="32"/>
                    </a:lnTo>
                    <a:lnTo>
                      <a:pt x="9" y="34"/>
                    </a:lnTo>
                    <a:lnTo>
                      <a:pt x="8" y="35"/>
                    </a:lnTo>
                    <a:lnTo>
                      <a:pt x="8" y="36"/>
                    </a:lnTo>
                    <a:lnTo>
                      <a:pt x="8" y="36"/>
                    </a:lnTo>
                    <a:lnTo>
                      <a:pt x="7" y="38"/>
                    </a:lnTo>
                    <a:lnTo>
                      <a:pt x="5" y="40"/>
                    </a:lnTo>
                    <a:lnTo>
                      <a:pt x="2" y="43"/>
                    </a:lnTo>
                    <a:lnTo>
                      <a:pt x="0" y="47"/>
                    </a:lnTo>
                    <a:lnTo>
                      <a:pt x="0" y="47"/>
                    </a:lnTo>
                    <a:lnTo>
                      <a:pt x="0" y="48"/>
                    </a:lnTo>
                    <a:lnTo>
                      <a:pt x="0" y="49"/>
                    </a:lnTo>
                    <a:lnTo>
                      <a:pt x="2" y="52"/>
                    </a:lnTo>
                    <a:lnTo>
                      <a:pt x="5" y="53"/>
                    </a:lnTo>
                    <a:lnTo>
                      <a:pt x="10" y="54"/>
                    </a:lnTo>
                    <a:lnTo>
                      <a:pt x="10" y="54"/>
                    </a:lnTo>
                    <a:lnTo>
                      <a:pt x="17" y="53"/>
                    </a:lnTo>
                    <a:lnTo>
                      <a:pt x="22" y="52"/>
                    </a:lnTo>
                    <a:lnTo>
                      <a:pt x="26" y="50"/>
                    </a:lnTo>
                    <a:lnTo>
                      <a:pt x="31" y="48"/>
                    </a:lnTo>
                    <a:lnTo>
                      <a:pt x="35" y="45"/>
                    </a:lnTo>
                    <a:lnTo>
                      <a:pt x="37" y="40"/>
                    </a:lnTo>
                    <a:lnTo>
                      <a:pt x="37" y="35"/>
                    </a:lnTo>
                    <a:lnTo>
                      <a:pt x="37" y="35"/>
                    </a:lnTo>
                    <a:lnTo>
                      <a:pt x="36" y="30"/>
                    </a:lnTo>
                    <a:lnTo>
                      <a:pt x="35" y="27"/>
                    </a:lnTo>
                    <a:lnTo>
                      <a:pt x="33" y="24"/>
                    </a:lnTo>
                    <a:lnTo>
                      <a:pt x="31" y="22"/>
                    </a:lnTo>
                    <a:lnTo>
                      <a:pt x="26" y="19"/>
                    </a:lnTo>
                    <a:lnTo>
                      <a:pt x="26" y="17"/>
                    </a:lnTo>
                    <a:lnTo>
                      <a:pt x="26" y="15"/>
                    </a:lnTo>
                    <a:lnTo>
                      <a:pt x="26" y="15"/>
                    </a:lnTo>
                    <a:lnTo>
                      <a:pt x="28" y="9"/>
                    </a:lnTo>
                    <a:lnTo>
                      <a:pt x="30" y="5"/>
                    </a:lnTo>
                    <a:lnTo>
                      <a:pt x="30" y="3"/>
                    </a:lnTo>
                    <a:lnTo>
                      <a:pt x="30" y="2"/>
                    </a:lnTo>
                    <a:lnTo>
                      <a:pt x="28" y="1"/>
                    </a:lnTo>
                    <a:lnTo>
                      <a:pt x="25" y="0"/>
                    </a:lnTo>
                    <a:lnTo>
                      <a:pt x="25"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0" name="フリーフォーム 89">
                <a:extLst>
                  <a:ext uri="{FF2B5EF4-FFF2-40B4-BE49-F238E27FC236}">
                    <a16:creationId xmlns:a16="http://schemas.microsoft.com/office/drawing/2014/main" id="{00000000-0008-0000-0000-0000A6050000}"/>
                  </a:ext>
                </a:extLst>
              </p:cNvPr>
              <p:cNvSpPr>
                <a:spLocks/>
              </p:cNvSpPr>
              <p:nvPr/>
            </p:nvSpPr>
            <p:spPr bwMode="auto">
              <a:xfrm>
                <a:off x="617" y="858"/>
                <a:ext cx="20" cy="16"/>
              </a:xfrm>
              <a:custGeom>
                <a:avLst/>
                <a:gdLst>
                  <a:gd name="T0" fmla="*/ 183 w 184"/>
                  <a:gd name="T1" fmla="*/ 0 h 146"/>
                  <a:gd name="T2" fmla="*/ 166 w 184"/>
                  <a:gd name="T3" fmla="*/ 9 h 146"/>
                  <a:gd name="T4" fmla="*/ 159 w 184"/>
                  <a:gd name="T5" fmla="*/ 9 h 146"/>
                  <a:gd name="T6" fmla="*/ 153 w 184"/>
                  <a:gd name="T7" fmla="*/ 11 h 146"/>
                  <a:gd name="T8" fmla="*/ 144 w 184"/>
                  <a:gd name="T9" fmla="*/ 23 h 146"/>
                  <a:gd name="T10" fmla="*/ 137 w 184"/>
                  <a:gd name="T11" fmla="*/ 27 h 146"/>
                  <a:gd name="T12" fmla="*/ 125 w 184"/>
                  <a:gd name="T13" fmla="*/ 24 h 146"/>
                  <a:gd name="T14" fmla="*/ 121 w 184"/>
                  <a:gd name="T15" fmla="*/ 24 h 146"/>
                  <a:gd name="T16" fmla="*/ 99 w 184"/>
                  <a:gd name="T17" fmla="*/ 36 h 146"/>
                  <a:gd name="T18" fmla="*/ 92 w 184"/>
                  <a:gd name="T19" fmla="*/ 42 h 146"/>
                  <a:gd name="T20" fmla="*/ 85 w 184"/>
                  <a:gd name="T21" fmla="*/ 40 h 146"/>
                  <a:gd name="T22" fmla="*/ 74 w 184"/>
                  <a:gd name="T23" fmla="*/ 42 h 146"/>
                  <a:gd name="T24" fmla="*/ 63 w 184"/>
                  <a:gd name="T25" fmla="*/ 50 h 146"/>
                  <a:gd name="T26" fmla="*/ 34 w 184"/>
                  <a:gd name="T27" fmla="*/ 55 h 146"/>
                  <a:gd name="T28" fmla="*/ 27 w 184"/>
                  <a:gd name="T29" fmla="*/ 60 h 146"/>
                  <a:gd name="T30" fmla="*/ 30 w 184"/>
                  <a:gd name="T31" fmla="*/ 65 h 146"/>
                  <a:gd name="T32" fmla="*/ 47 w 184"/>
                  <a:gd name="T33" fmla="*/ 80 h 146"/>
                  <a:gd name="T34" fmla="*/ 41 w 184"/>
                  <a:gd name="T35" fmla="*/ 78 h 146"/>
                  <a:gd name="T36" fmla="*/ 32 w 184"/>
                  <a:gd name="T37" fmla="*/ 76 h 146"/>
                  <a:gd name="T38" fmla="*/ 29 w 184"/>
                  <a:gd name="T39" fmla="*/ 80 h 146"/>
                  <a:gd name="T40" fmla="*/ 25 w 184"/>
                  <a:gd name="T41" fmla="*/ 82 h 146"/>
                  <a:gd name="T42" fmla="*/ 11 w 184"/>
                  <a:gd name="T43" fmla="*/ 76 h 146"/>
                  <a:gd name="T44" fmla="*/ 1 w 184"/>
                  <a:gd name="T45" fmla="*/ 77 h 146"/>
                  <a:gd name="T46" fmla="*/ 0 w 184"/>
                  <a:gd name="T47" fmla="*/ 80 h 146"/>
                  <a:gd name="T48" fmla="*/ 10 w 184"/>
                  <a:gd name="T49" fmla="*/ 94 h 146"/>
                  <a:gd name="T50" fmla="*/ 22 w 184"/>
                  <a:gd name="T51" fmla="*/ 98 h 146"/>
                  <a:gd name="T52" fmla="*/ 28 w 184"/>
                  <a:gd name="T53" fmla="*/ 99 h 146"/>
                  <a:gd name="T54" fmla="*/ 38 w 184"/>
                  <a:gd name="T55" fmla="*/ 103 h 146"/>
                  <a:gd name="T56" fmla="*/ 45 w 184"/>
                  <a:gd name="T57" fmla="*/ 98 h 146"/>
                  <a:gd name="T58" fmla="*/ 49 w 184"/>
                  <a:gd name="T59" fmla="*/ 97 h 146"/>
                  <a:gd name="T60" fmla="*/ 48 w 184"/>
                  <a:gd name="T61" fmla="*/ 104 h 146"/>
                  <a:gd name="T62" fmla="*/ 47 w 184"/>
                  <a:gd name="T63" fmla="*/ 113 h 146"/>
                  <a:gd name="T64" fmla="*/ 53 w 184"/>
                  <a:gd name="T65" fmla="*/ 117 h 146"/>
                  <a:gd name="T66" fmla="*/ 55 w 184"/>
                  <a:gd name="T67" fmla="*/ 119 h 146"/>
                  <a:gd name="T68" fmla="*/ 54 w 184"/>
                  <a:gd name="T69" fmla="*/ 128 h 146"/>
                  <a:gd name="T70" fmla="*/ 60 w 184"/>
                  <a:gd name="T71" fmla="*/ 136 h 146"/>
                  <a:gd name="T72" fmla="*/ 70 w 184"/>
                  <a:gd name="T73" fmla="*/ 143 h 146"/>
                  <a:gd name="T74" fmla="*/ 78 w 184"/>
                  <a:gd name="T75" fmla="*/ 146 h 146"/>
                  <a:gd name="T76" fmla="*/ 78 w 184"/>
                  <a:gd name="T77" fmla="*/ 141 h 146"/>
                  <a:gd name="T78" fmla="*/ 75 w 184"/>
                  <a:gd name="T79" fmla="*/ 124 h 146"/>
                  <a:gd name="T80" fmla="*/ 79 w 184"/>
                  <a:gd name="T81" fmla="*/ 125 h 146"/>
                  <a:gd name="T82" fmla="*/ 90 w 184"/>
                  <a:gd name="T83" fmla="*/ 132 h 146"/>
                  <a:gd name="T84" fmla="*/ 95 w 184"/>
                  <a:gd name="T85" fmla="*/ 131 h 146"/>
                  <a:gd name="T86" fmla="*/ 101 w 184"/>
                  <a:gd name="T87" fmla="*/ 116 h 146"/>
                  <a:gd name="T88" fmla="*/ 106 w 184"/>
                  <a:gd name="T89" fmla="*/ 113 h 146"/>
                  <a:gd name="T90" fmla="*/ 119 w 184"/>
                  <a:gd name="T91" fmla="*/ 105 h 146"/>
                  <a:gd name="T92" fmla="*/ 114 w 184"/>
                  <a:gd name="T93" fmla="*/ 102 h 146"/>
                  <a:gd name="T94" fmla="*/ 102 w 184"/>
                  <a:gd name="T95" fmla="*/ 95 h 146"/>
                  <a:gd name="T96" fmla="*/ 104 w 184"/>
                  <a:gd name="T97" fmla="*/ 92 h 146"/>
                  <a:gd name="T98" fmla="*/ 117 w 184"/>
                  <a:gd name="T99" fmla="*/ 90 h 146"/>
                  <a:gd name="T100" fmla="*/ 119 w 184"/>
                  <a:gd name="T101" fmla="*/ 83 h 146"/>
                  <a:gd name="T102" fmla="*/ 119 w 184"/>
                  <a:gd name="T103" fmla="*/ 75 h 146"/>
                  <a:gd name="T104" fmla="*/ 123 w 184"/>
                  <a:gd name="T105" fmla="*/ 73 h 146"/>
                  <a:gd name="T106" fmla="*/ 137 w 184"/>
                  <a:gd name="T107" fmla="*/ 75 h 146"/>
                  <a:gd name="T108" fmla="*/ 150 w 184"/>
                  <a:gd name="T109" fmla="*/ 72 h 146"/>
                  <a:gd name="T110" fmla="*/ 155 w 184"/>
                  <a:gd name="T111" fmla="*/ 67 h 146"/>
                  <a:gd name="T112" fmla="*/ 162 w 184"/>
                  <a:gd name="T113" fmla="*/ 53 h 146"/>
                  <a:gd name="T114" fmla="*/ 166 w 184"/>
                  <a:gd name="T115" fmla="*/ 49 h 146"/>
                  <a:gd name="T116" fmla="*/ 178 w 184"/>
                  <a:gd name="T117" fmla="*/ 32 h 146"/>
                  <a:gd name="T118" fmla="*/ 179 w 184"/>
                  <a:gd name="T119" fmla="*/ 27 h 146"/>
                  <a:gd name="T120" fmla="*/ 173 w 184"/>
                  <a:gd name="T121" fmla="*/ 27 h 146"/>
                  <a:gd name="T122" fmla="*/ 173 w 184"/>
                  <a:gd name="T123" fmla="*/ 23 h 146"/>
                  <a:gd name="T124" fmla="*/ 184 w 184"/>
                  <a:gd name="T125" fmla="*/ 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4" h="146">
                    <a:moveTo>
                      <a:pt x="184" y="1"/>
                    </a:moveTo>
                    <a:lnTo>
                      <a:pt x="184" y="1"/>
                    </a:lnTo>
                    <a:lnTo>
                      <a:pt x="183" y="0"/>
                    </a:lnTo>
                    <a:lnTo>
                      <a:pt x="181" y="1"/>
                    </a:lnTo>
                    <a:lnTo>
                      <a:pt x="174" y="5"/>
                    </a:lnTo>
                    <a:lnTo>
                      <a:pt x="166" y="9"/>
                    </a:lnTo>
                    <a:lnTo>
                      <a:pt x="162" y="10"/>
                    </a:lnTo>
                    <a:lnTo>
                      <a:pt x="159" y="9"/>
                    </a:lnTo>
                    <a:lnTo>
                      <a:pt x="159" y="9"/>
                    </a:lnTo>
                    <a:lnTo>
                      <a:pt x="157" y="9"/>
                    </a:lnTo>
                    <a:lnTo>
                      <a:pt x="155" y="9"/>
                    </a:lnTo>
                    <a:lnTo>
                      <a:pt x="153" y="11"/>
                    </a:lnTo>
                    <a:lnTo>
                      <a:pt x="151" y="14"/>
                    </a:lnTo>
                    <a:lnTo>
                      <a:pt x="146" y="21"/>
                    </a:lnTo>
                    <a:lnTo>
                      <a:pt x="144" y="23"/>
                    </a:lnTo>
                    <a:lnTo>
                      <a:pt x="140" y="26"/>
                    </a:lnTo>
                    <a:lnTo>
                      <a:pt x="140" y="26"/>
                    </a:lnTo>
                    <a:lnTo>
                      <a:pt x="137" y="27"/>
                    </a:lnTo>
                    <a:lnTo>
                      <a:pt x="134" y="27"/>
                    </a:lnTo>
                    <a:lnTo>
                      <a:pt x="129" y="26"/>
                    </a:lnTo>
                    <a:lnTo>
                      <a:pt x="125" y="24"/>
                    </a:lnTo>
                    <a:lnTo>
                      <a:pt x="123" y="24"/>
                    </a:lnTo>
                    <a:lnTo>
                      <a:pt x="121" y="24"/>
                    </a:lnTo>
                    <a:lnTo>
                      <a:pt x="121" y="24"/>
                    </a:lnTo>
                    <a:lnTo>
                      <a:pt x="109" y="30"/>
                    </a:lnTo>
                    <a:lnTo>
                      <a:pt x="103" y="32"/>
                    </a:lnTo>
                    <a:lnTo>
                      <a:pt x="99" y="36"/>
                    </a:lnTo>
                    <a:lnTo>
                      <a:pt x="99" y="36"/>
                    </a:lnTo>
                    <a:lnTo>
                      <a:pt x="95" y="40"/>
                    </a:lnTo>
                    <a:lnTo>
                      <a:pt x="92" y="42"/>
                    </a:lnTo>
                    <a:lnTo>
                      <a:pt x="88" y="42"/>
                    </a:lnTo>
                    <a:lnTo>
                      <a:pt x="85" y="40"/>
                    </a:lnTo>
                    <a:lnTo>
                      <a:pt x="85" y="40"/>
                    </a:lnTo>
                    <a:lnTo>
                      <a:pt x="81" y="39"/>
                    </a:lnTo>
                    <a:lnTo>
                      <a:pt x="79" y="39"/>
                    </a:lnTo>
                    <a:lnTo>
                      <a:pt x="74" y="42"/>
                    </a:lnTo>
                    <a:lnTo>
                      <a:pt x="68" y="47"/>
                    </a:lnTo>
                    <a:lnTo>
                      <a:pt x="65" y="49"/>
                    </a:lnTo>
                    <a:lnTo>
                      <a:pt x="63" y="50"/>
                    </a:lnTo>
                    <a:lnTo>
                      <a:pt x="63" y="50"/>
                    </a:lnTo>
                    <a:lnTo>
                      <a:pt x="43" y="53"/>
                    </a:lnTo>
                    <a:lnTo>
                      <a:pt x="34" y="55"/>
                    </a:lnTo>
                    <a:lnTo>
                      <a:pt x="30" y="58"/>
                    </a:lnTo>
                    <a:lnTo>
                      <a:pt x="27" y="60"/>
                    </a:lnTo>
                    <a:lnTo>
                      <a:pt x="27" y="60"/>
                    </a:lnTo>
                    <a:lnTo>
                      <a:pt x="27" y="61"/>
                    </a:lnTo>
                    <a:lnTo>
                      <a:pt x="27" y="62"/>
                    </a:lnTo>
                    <a:lnTo>
                      <a:pt x="30" y="65"/>
                    </a:lnTo>
                    <a:lnTo>
                      <a:pt x="38" y="73"/>
                    </a:lnTo>
                    <a:lnTo>
                      <a:pt x="45" y="79"/>
                    </a:lnTo>
                    <a:lnTo>
                      <a:pt x="47" y="80"/>
                    </a:lnTo>
                    <a:lnTo>
                      <a:pt x="46" y="80"/>
                    </a:lnTo>
                    <a:lnTo>
                      <a:pt x="46" y="80"/>
                    </a:lnTo>
                    <a:lnTo>
                      <a:pt x="41" y="78"/>
                    </a:lnTo>
                    <a:lnTo>
                      <a:pt x="38" y="76"/>
                    </a:lnTo>
                    <a:lnTo>
                      <a:pt x="35" y="75"/>
                    </a:lnTo>
                    <a:lnTo>
                      <a:pt x="32" y="76"/>
                    </a:lnTo>
                    <a:lnTo>
                      <a:pt x="32" y="76"/>
                    </a:lnTo>
                    <a:lnTo>
                      <a:pt x="30" y="78"/>
                    </a:lnTo>
                    <a:lnTo>
                      <a:pt x="29" y="80"/>
                    </a:lnTo>
                    <a:lnTo>
                      <a:pt x="27" y="82"/>
                    </a:lnTo>
                    <a:lnTo>
                      <a:pt x="25" y="82"/>
                    </a:lnTo>
                    <a:lnTo>
                      <a:pt x="25" y="82"/>
                    </a:lnTo>
                    <a:lnTo>
                      <a:pt x="17" y="78"/>
                    </a:lnTo>
                    <a:lnTo>
                      <a:pt x="13" y="77"/>
                    </a:lnTo>
                    <a:lnTo>
                      <a:pt x="11" y="76"/>
                    </a:lnTo>
                    <a:lnTo>
                      <a:pt x="11" y="76"/>
                    </a:lnTo>
                    <a:lnTo>
                      <a:pt x="4" y="76"/>
                    </a:lnTo>
                    <a:lnTo>
                      <a:pt x="1" y="77"/>
                    </a:lnTo>
                    <a:lnTo>
                      <a:pt x="0" y="78"/>
                    </a:lnTo>
                    <a:lnTo>
                      <a:pt x="0" y="80"/>
                    </a:lnTo>
                    <a:lnTo>
                      <a:pt x="0" y="80"/>
                    </a:lnTo>
                    <a:lnTo>
                      <a:pt x="2" y="85"/>
                    </a:lnTo>
                    <a:lnTo>
                      <a:pt x="7" y="92"/>
                    </a:lnTo>
                    <a:lnTo>
                      <a:pt x="10" y="94"/>
                    </a:lnTo>
                    <a:lnTo>
                      <a:pt x="13" y="96"/>
                    </a:lnTo>
                    <a:lnTo>
                      <a:pt x="17" y="98"/>
                    </a:lnTo>
                    <a:lnTo>
                      <a:pt x="22" y="98"/>
                    </a:lnTo>
                    <a:lnTo>
                      <a:pt x="22" y="98"/>
                    </a:lnTo>
                    <a:lnTo>
                      <a:pt x="25" y="98"/>
                    </a:lnTo>
                    <a:lnTo>
                      <a:pt x="28" y="99"/>
                    </a:lnTo>
                    <a:lnTo>
                      <a:pt x="33" y="101"/>
                    </a:lnTo>
                    <a:lnTo>
                      <a:pt x="37" y="103"/>
                    </a:lnTo>
                    <a:lnTo>
                      <a:pt x="38" y="103"/>
                    </a:lnTo>
                    <a:lnTo>
                      <a:pt x="40" y="103"/>
                    </a:lnTo>
                    <a:lnTo>
                      <a:pt x="40" y="103"/>
                    </a:lnTo>
                    <a:lnTo>
                      <a:pt x="45" y="98"/>
                    </a:lnTo>
                    <a:lnTo>
                      <a:pt x="47" y="97"/>
                    </a:lnTo>
                    <a:lnTo>
                      <a:pt x="49" y="97"/>
                    </a:lnTo>
                    <a:lnTo>
                      <a:pt x="49" y="97"/>
                    </a:lnTo>
                    <a:lnTo>
                      <a:pt x="50" y="98"/>
                    </a:lnTo>
                    <a:lnTo>
                      <a:pt x="50" y="100"/>
                    </a:lnTo>
                    <a:lnTo>
                      <a:pt x="48" y="104"/>
                    </a:lnTo>
                    <a:lnTo>
                      <a:pt x="47" y="108"/>
                    </a:lnTo>
                    <a:lnTo>
                      <a:pt x="47" y="113"/>
                    </a:lnTo>
                    <a:lnTo>
                      <a:pt x="47" y="113"/>
                    </a:lnTo>
                    <a:lnTo>
                      <a:pt x="48" y="114"/>
                    </a:lnTo>
                    <a:lnTo>
                      <a:pt x="49" y="115"/>
                    </a:lnTo>
                    <a:lnTo>
                      <a:pt x="53" y="117"/>
                    </a:lnTo>
                    <a:lnTo>
                      <a:pt x="55" y="117"/>
                    </a:lnTo>
                    <a:lnTo>
                      <a:pt x="55" y="118"/>
                    </a:lnTo>
                    <a:lnTo>
                      <a:pt x="55" y="119"/>
                    </a:lnTo>
                    <a:lnTo>
                      <a:pt x="55" y="119"/>
                    </a:lnTo>
                    <a:lnTo>
                      <a:pt x="54" y="123"/>
                    </a:lnTo>
                    <a:lnTo>
                      <a:pt x="54" y="128"/>
                    </a:lnTo>
                    <a:lnTo>
                      <a:pt x="56" y="132"/>
                    </a:lnTo>
                    <a:lnTo>
                      <a:pt x="58" y="134"/>
                    </a:lnTo>
                    <a:lnTo>
                      <a:pt x="60" y="136"/>
                    </a:lnTo>
                    <a:lnTo>
                      <a:pt x="60" y="136"/>
                    </a:lnTo>
                    <a:lnTo>
                      <a:pt x="65" y="139"/>
                    </a:lnTo>
                    <a:lnTo>
                      <a:pt x="70" y="143"/>
                    </a:lnTo>
                    <a:lnTo>
                      <a:pt x="75" y="146"/>
                    </a:lnTo>
                    <a:lnTo>
                      <a:pt x="76" y="146"/>
                    </a:lnTo>
                    <a:lnTo>
                      <a:pt x="78" y="146"/>
                    </a:lnTo>
                    <a:lnTo>
                      <a:pt x="78" y="146"/>
                    </a:lnTo>
                    <a:lnTo>
                      <a:pt x="79" y="144"/>
                    </a:lnTo>
                    <a:lnTo>
                      <a:pt x="78" y="141"/>
                    </a:lnTo>
                    <a:lnTo>
                      <a:pt x="77" y="134"/>
                    </a:lnTo>
                    <a:lnTo>
                      <a:pt x="75" y="127"/>
                    </a:lnTo>
                    <a:lnTo>
                      <a:pt x="75" y="124"/>
                    </a:lnTo>
                    <a:lnTo>
                      <a:pt x="75" y="123"/>
                    </a:lnTo>
                    <a:lnTo>
                      <a:pt x="75" y="123"/>
                    </a:lnTo>
                    <a:lnTo>
                      <a:pt x="79" y="125"/>
                    </a:lnTo>
                    <a:lnTo>
                      <a:pt x="83" y="130"/>
                    </a:lnTo>
                    <a:lnTo>
                      <a:pt x="87" y="131"/>
                    </a:lnTo>
                    <a:lnTo>
                      <a:pt x="90" y="132"/>
                    </a:lnTo>
                    <a:lnTo>
                      <a:pt x="92" y="132"/>
                    </a:lnTo>
                    <a:lnTo>
                      <a:pt x="95" y="131"/>
                    </a:lnTo>
                    <a:lnTo>
                      <a:pt x="95" y="131"/>
                    </a:lnTo>
                    <a:lnTo>
                      <a:pt x="98" y="125"/>
                    </a:lnTo>
                    <a:lnTo>
                      <a:pt x="99" y="121"/>
                    </a:lnTo>
                    <a:lnTo>
                      <a:pt x="101" y="116"/>
                    </a:lnTo>
                    <a:lnTo>
                      <a:pt x="103" y="115"/>
                    </a:lnTo>
                    <a:lnTo>
                      <a:pt x="106" y="113"/>
                    </a:lnTo>
                    <a:lnTo>
                      <a:pt x="106" y="113"/>
                    </a:lnTo>
                    <a:lnTo>
                      <a:pt x="115" y="109"/>
                    </a:lnTo>
                    <a:lnTo>
                      <a:pt x="119" y="108"/>
                    </a:lnTo>
                    <a:lnTo>
                      <a:pt x="119" y="105"/>
                    </a:lnTo>
                    <a:lnTo>
                      <a:pt x="119" y="105"/>
                    </a:lnTo>
                    <a:lnTo>
                      <a:pt x="118" y="104"/>
                    </a:lnTo>
                    <a:lnTo>
                      <a:pt x="114" y="102"/>
                    </a:lnTo>
                    <a:lnTo>
                      <a:pt x="107" y="99"/>
                    </a:lnTo>
                    <a:lnTo>
                      <a:pt x="104" y="97"/>
                    </a:lnTo>
                    <a:lnTo>
                      <a:pt x="102" y="95"/>
                    </a:lnTo>
                    <a:lnTo>
                      <a:pt x="102" y="93"/>
                    </a:lnTo>
                    <a:lnTo>
                      <a:pt x="104" y="92"/>
                    </a:lnTo>
                    <a:lnTo>
                      <a:pt x="104" y="92"/>
                    </a:lnTo>
                    <a:lnTo>
                      <a:pt x="110" y="90"/>
                    </a:lnTo>
                    <a:lnTo>
                      <a:pt x="113" y="90"/>
                    </a:lnTo>
                    <a:lnTo>
                      <a:pt x="117" y="90"/>
                    </a:lnTo>
                    <a:lnTo>
                      <a:pt x="118" y="86"/>
                    </a:lnTo>
                    <a:lnTo>
                      <a:pt x="118" y="86"/>
                    </a:lnTo>
                    <a:lnTo>
                      <a:pt x="119" y="83"/>
                    </a:lnTo>
                    <a:lnTo>
                      <a:pt x="118" y="79"/>
                    </a:lnTo>
                    <a:lnTo>
                      <a:pt x="119" y="76"/>
                    </a:lnTo>
                    <a:lnTo>
                      <a:pt x="119" y="75"/>
                    </a:lnTo>
                    <a:lnTo>
                      <a:pt x="121" y="74"/>
                    </a:lnTo>
                    <a:lnTo>
                      <a:pt x="121" y="74"/>
                    </a:lnTo>
                    <a:lnTo>
                      <a:pt x="123" y="73"/>
                    </a:lnTo>
                    <a:lnTo>
                      <a:pt x="126" y="74"/>
                    </a:lnTo>
                    <a:lnTo>
                      <a:pt x="133" y="75"/>
                    </a:lnTo>
                    <a:lnTo>
                      <a:pt x="137" y="75"/>
                    </a:lnTo>
                    <a:lnTo>
                      <a:pt x="141" y="75"/>
                    </a:lnTo>
                    <a:lnTo>
                      <a:pt x="145" y="74"/>
                    </a:lnTo>
                    <a:lnTo>
                      <a:pt x="150" y="72"/>
                    </a:lnTo>
                    <a:lnTo>
                      <a:pt x="150" y="72"/>
                    </a:lnTo>
                    <a:lnTo>
                      <a:pt x="153" y="70"/>
                    </a:lnTo>
                    <a:lnTo>
                      <a:pt x="155" y="67"/>
                    </a:lnTo>
                    <a:lnTo>
                      <a:pt x="158" y="61"/>
                    </a:lnTo>
                    <a:lnTo>
                      <a:pt x="160" y="55"/>
                    </a:lnTo>
                    <a:lnTo>
                      <a:pt x="162" y="53"/>
                    </a:lnTo>
                    <a:lnTo>
                      <a:pt x="164" y="51"/>
                    </a:lnTo>
                    <a:lnTo>
                      <a:pt x="164" y="51"/>
                    </a:lnTo>
                    <a:lnTo>
                      <a:pt x="166" y="49"/>
                    </a:lnTo>
                    <a:lnTo>
                      <a:pt x="168" y="47"/>
                    </a:lnTo>
                    <a:lnTo>
                      <a:pt x="174" y="39"/>
                    </a:lnTo>
                    <a:lnTo>
                      <a:pt x="178" y="32"/>
                    </a:lnTo>
                    <a:lnTo>
                      <a:pt x="179" y="27"/>
                    </a:lnTo>
                    <a:lnTo>
                      <a:pt x="179" y="27"/>
                    </a:lnTo>
                    <a:lnTo>
                      <a:pt x="179" y="27"/>
                    </a:lnTo>
                    <a:lnTo>
                      <a:pt x="178" y="26"/>
                    </a:lnTo>
                    <a:lnTo>
                      <a:pt x="175" y="27"/>
                    </a:lnTo>
                    <a:lnTo>
                      <a:pt x="173" y="27"/>
                    </a:lnTo>
                    <a:lnTo>
                      <a:pt x="172" y="26"/>
                    </a:lnTo>
                    <a:lnTo>
                      <a:pt x="173" y="23"/>
                    </a:lnTo>
                    <a:lnTo>
                      <a:pt x="173" y="23"/>
                    </a:lnTo>
                    <a:lnTo>
                      <a:pt x="179" y="12"/>
                    </a:lnTo>
                    <a:lnTo>
                      <a:pt x="183" y="5"/>
                    </a:lnTo>
                    <a:lnTo>
                      <a:pt x="184" y="1"/>
                    </a:lnTo>
                    <a:lnTo>
                      <a:pt x="184"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1" name="フリーフォーム 90">
                <a:extLst>
                  <a:ext uri="{FF2B5EF4-FFF2-40B4-BE49-F238E27FC236}">
                    <a16:creationId xmlns:a16="http://schemas.microsoft.com/office/drawing/2014/main" id="{00000000-0008-0000-0000-0000A7050000}"/>
                  </a:ext>
                </a:extLst>
              </p:cNvPr>
              <p:cNvSpPr>
                <a:spLocks/>
              </p:cNvSpPr>
              <p:nvPr/>
            </p:nvSpPr>
            <p:spPr bwMode="auto">
              <a:xfrm>
                <a:off x="618" y="870"/>
                <a:ext cx="7" cy="7"/>
              </a:xfrm>
              <a:custGeom>
                <a:avLst/>
                <a:gdLst>
                  <a:gd name="T0" fmla="*/ 57 w 57"/>
                  <a:gd name="T1" fmla="*/ 43 h 64"/>
                  <a:gd name="T2" fmla="*/ 57 w 57"/>
                  <a:gd name="T3" fmla="*/ 54 h 64"/>
                  <a:gd name="T4" fmla="*/ 55 w 57"/>
                  <a:gd name="T5" fmla="*/ 57 h 64"/>
                  <a:gd name="T6" fmla="*/ 52 w 57"/>
                  <a:gd name="T7" fmla="*/ 57 h 64"/>
                  <a:gd name="T8" fmla="*/ 49 w 57"/>
                  <a:gd name="T9" fmla="*/ 56 h 64"/>
                  <a:gd name="T10" fmla="*/ 40 w 57"/>
                  <a:gd name="T11" fmla="*/ 60 h 64"/>
                  <a:gd name="T12" fmla="*/ 31 w 57"/>
                  <a:gd name="T13" fmla="*/ 64 h 64"/>
                  <a:gd name="T14" fmla="*/ 31 w 57"/>
                  <a:gd name="T15" fmla="*/ 64 h 64"/>
                  <a:gd name="T16" fmla="*/ 31 w 57"/>
                  <a:gd name="T17" fmla="*/ 49 h 64"/>
                  <a:gd name="T18" fmla="*/ 28 w 57"/>
                  <a:gd name="T19" fmla="*/ 43 h 64"/>
                  <a:gd name="T20" fmla="*/ 26 w 57"/>
                  <a:gd name="T21" fmla="*/ 42 h 64"/>
                  <a:gd name="T22" fmla="*/ 19 w 57"/>
                  <a:gd name="T23" fmla="*/ 49 h 64"/>
                  <a:gd name="T24" fmla="*/ 14 w 57"/>
                  <a:gd name="T25" fmla="*/ 53 h 64"/>
                  <a:gd name="T26" fmla="*/ 14 w 57"/>
                  <a:gd name="T27" fmla="*/ 50 h 64"/>
                  <a:gd name="T28" fmla="*/ 14 w 57"/>
                  <a:gd name="T29" fmla="*/ 36 h 64"/>
                  <a:gd name="T30" fmla="*/ 8 w 57"/>
                  <a:gd name="T31" fmla="*/ 25 h 64"/>
                  <a:gd name="T32" fmla="*/ 4 w 57"/>
                  <a:gd name="T33" fmla="*/ 20 h 64"/>
                  <a:gd name="T34" fmla="*/ 0 w 57"/>
                  <a:gd name="T35" fmla="*/ 10 h 64"/>
                  <a:gd name="T36" fmla="*/ 1 w 57"/>
                  <a:gd name="T37" fmla="*/ 5 h 64"/>
                  <a:gd name="T38" fmla="*/ 3 w 57"/>
                  <a:gd name="T39" fmla="*/ 1 h 64"/>
                  <a:gd name="T40" fmla="*/ 11 w 57"/>
                  <a:gd name="T41" fmla="*/ 0 h 64"/>
                  <a:gd name="T42" fmla="*/ 12 w 57"/>
                  <a:gd name="T43" fmla="*/ 1 h 64"/>
                  <a:gd name="T44" fmla="*/ 16 w 57"/>
                  <a:gd name="T45" fmla="*/ 11 h 64"/>
                  <a:gd name="T46" fmla="*/ 21 w 57"/>
                  <a:gd name="T47" fmla="*/ 20 h 64"/>
                  <a:gd name="T48" fmla="*/ 24 w 57"/>
                  <a:gd name="T49" fmla="*/ 22 h 64"/>
                  <a:gd name="T50" fmla="*/ 27 w 57"/>
                  <a:gd name="T51" fmla="*/ 24 h 64"/>
                  <a:gd name="T52" fmla="*/ 28 w 57"/>
                  <a:gd name="T53" fmla="*/ 29 h 64"/>
                  <a:gd name="T54" fmla="*/ 31 w 57"/>
                  <a:gd name="T55" fmla="*/ 31 h 64"/>
                  <a:gd name="T56" fmla="*/ 35 w 57"/>
                  <a:gd name="T57" fmla="*/ 33 h 64"/>
                  <a:gd name="T58" fmla="*/ 44 w 57"/>
                  <a:gd name="T59" fmla="*/ 39 h 64"/>
                  <a:gd name="T60" fmla="*/ 47 w 57"/>
                  <a:gd name="T61" fmla="*/ 41 h 64"/>
                  <a:gd name="T62" fmla="*/ 54 w 57"/>
                  <a:gd name="T63" fmla="*/ 42 h 64"/>
                  <a:gd name="T64" fmla="*/ 57 w 57"/>
                  <a:gd name="T65"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 h="64">
                    <a:moveTo>
                      <a:pt x="57" y="43"/>
                    </a:moveTo>
                    <a:lnTo>
                      <a:pt x="57" y="43"/>
                    </a:lnTo>
                    <a:lnTo>
                      <a:pt x="57" y="49"/>
                    </a:lnTo>
                    <a:lnTo>
                      <a:pt x="57" y="54"/>
                    </a:lnTo>
                    <a:lnTo>
                      <a:pt x="56" y="56"/>
                    </a:lnTo>
                    <a:lnTo>
                      <a:pt x="55" y="57"/>
                    </a:lnTo>
                    <a:lnTo>
                      <a:pt x="54" y="58"/>
                    </a:lnTo>
                    <a:lnTo>
                      <a:pt x="52" y="57"/>
                    </a:lnTo>
                    <a:lnTo>
                      <a:pt x="52" y="57"/>
                    </a:lnTo>
                    <a:lnTo>
                      <a:pt x="49" y="56"/>
                    </a:lnTo>
                    <a:lnTo>
                      <a:pt x="46" y="57"/>
                    </a:lnTo>
                    <a:lnTo>
                      <a:pt x="40" y="60"/>
                    </a:lnTo>
                    <a:lnTo>
                      <a:pt x="33" y="63"/>
                    </a:lnTo>
                    <a:lnTo>
                      <a:pt x="31" y="64"/>
                    </a:lnTo>
                    <a:lnTo>
                      <a:pt x="31" y="64"/>
                    </a:lnTo>
                    <a:lnTo>
                      <a:pt x="31" y="64"/>
                    </a:lnTo>
                    <a:lnTo>
                      <a:pt x="31" y="55"/>
                    </a:lnTo>
                    <a:lnTo>
                      <a:pt x="31" y="49"/>
                    </a:lnTo>
                    <a:lnTo>
                      <a:pt x="30" y="46"/>
                    </a:lnTo>
                    <a:lnTo>
                      <a:pt x="28" y="43"/>
                    </a:lnTo>
                    <a:lnTo>
                      <a:pt x="28" y="43"/>
                    </a:lnTo>
                    <a:lnTo>
                      <a:pt x="26" y="42"/>
                    </a:lnTo>
                    <a:lnTo>
                      <a:pt x="24" y="43"/>
                    </a:lnTo>
                    <a:lnTo>
                      <a:pt x="19" y="49"/>
                    </a:lnTo>
                    <a:lnTo>
                      <a:pt x="15" y="53"/>
                    </a:lnTo>
                    <a:lnTo>
                      <a:pt x="14" y="53"/>
                    </a:lnTo>
                    <a:lnTo>
                      <a:pt x="14" y="50"/>
                    </a:lnTo>
                    <a:lnTo>
                      <a:pt x="14" y="50"/>
                    </a:lnTo>
                    <a:lnTo>
                      <a:pt x="15" y="42"/>
                    </a:lnTo>
                    <a:lnTo>
                      <a:pt x="14" y="36"/>
                    </a:lnTo>
                    <a:lnTo>
                      <a:pt x="11" y="30"/>
                    </a:lnTo>
                    <a:lnTo>
                      <a:pt x="8" y="25"/>
                    </a:lnTo>
                    <a:lnTo>
                      <a:pt x="8" y="25"/>
                    </a:lnTo>
                    <a:lnTo>
                      <a:pt x="4" y="20"/>
                    </a:lnTo>
                    <a:lnTo>
                      <a:pt x="1" y="15"/>
                    </a:lnTo>
                    <a:lnTo>
                      <a:pt x="0" y="10"/>
                    </a:lnTo>
                    <a:lnTo>
                      <a:pt x="1" y="5"/>
                    </a:lnTo>
                    <a:lnTo>
                      <a:pt x="1" y="5"/>
                    </a:lnTo>
                    <a:lnTo>
                      <a:pt x="2" y="3"/>
                    </a:lnTo>
                    <a:lnTo>
                      <a:pt x="3" y="1"/>
                    </a:lnTo>
                    <a:lnTo>
                      <a:pt x="8" y="0"/>
                    </a:lnTo>
                    <a:lnTo>
                      <a:pt x="11" y="0"/>
                    </a:lnTo>
                    <a:lnTo>
                      <a:pt x="12" y="1"/>
                    </a:lnTo>
                    <a:lnTo>
                      <a:pt x="12" y="1"/>
                    </a:lnTo>
                    <a:lnTo>
                      <a:pt x="13" y="5"/>
                    </a:lnTo>
                    <a:lnTo>
                      <a:pt x="16" y="11"/>
                    </a:lnTo>
                    <a:lnTo>
                      <a:pt x="19" y="18"/>
                    </a:lnTo>
                    <a:lnTo>
                      <a:pt x="21" y="20"/>
                    </a:lnTo>
                    <a:lnTo>
                      <a:pt x="24" y="22"/>
                    </a:lnTo>
                    <a:lnTo>
                      <a:pt x="24" y="22"/>
                    </a:lnTo>
                    <a:lnTo>
                      <a:pt x="26" y="23"/>
                    </a:lnTo>
                    <a:lnTo>
                      <a:pt x="27" y="24"/>
                    </a:lnTo>
                    <a:lnTo>
                      <a:pt x="28" y="27"/>
                    </a:lnTo>
                    <a:lnTo>
                      <a:pt x="28" y="29"/>
                    </a:lnTo>
                    <a:lnTo>
                      <a:pt x="29" y="30"/>
                    </a:lnTo>
                    <a:lnTo>
                      <a:pt x="31" y="31"/>
                    </a:lnTo>
                    <a:lnTo>
                      <a:pt x="31" y="31"/>
                    </a:lnTo>
                    <a:lnTo>
                      <a:pt x="35" y="33"/>
                    </a:lnTo>
                    <a:lnTo>
                      <a:pt x="40" y="36"/>
                    </a:lnTo>
                    <a:lnTo>
                      <a:pt x="44" y="39"/>
                    </a:lnTo>
                    <a:lnTo>
                      <a:pt x="47" y="41"/>
                    </a:lnTo>
                    <a:lnTo>
                      <a:pt x="47" y="41"/>
                    </a:lnTo>
                    <a:lnTo>
                      <a:pt x="51" y="42"/>
                    </a:lnTo>
                    <a:lnTo>
                      <a:pt x="54" y="42"/>
                    </a:lnTo>
                    <a:lnTo>
                      <a:pt x="56" y="42"/>
                    </a:lnTo>
                    <a:lnTo>
                      <a:pt x="57" y="43"/>
                    </a:lnTo>
                    <a:lnTo>
                      <a:pt x="57" y="4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2" name="フリーフォーム 91">
                <a:extLst>
                  <a:ext uri="{FF2B5EF4-FFF2-40B4-BE49-F238E27FC236}">
                    <a16:creationId xmlns:a16="http://schemas.microsoft.com/office/drawing/2014/main" id="{00000000-0008-0000-0000-0000A8050000}"/>
                  </a:ext>
                </a:extLst>
              </p:cNvPr>
              <p:cNvSpPr>
                <a:spLocks/>
              </p:cNvSpPr>
              <p:nvPr/>
            </p:nvSpPr>
            <p:spPr bwMode="auto">
              <a:xfrm>
                <a:off x="649" y="864"/>
                <a:ext cx="5" cy="5"/>
              </a:xfrm>
              <a:custGeom>
                <a:avLst/>
                <a:gdLst>
                  <a:gd name="T0" fmla="*/ 39 w 49"/>
                  <a:gd name="T1" fmla="*/ 2 h 44"/>
                  <a:gd name="T2" fmla="*/ 39 w 49"/>
                  <a:gd name="T3" fmla="*/ 2 h 44"/>
                  <a:gd name="T4" fmla="*/ 42 w 49"/>
                  <a:gd name="T5" fmla="*/ 0 h 44"/>
                  <a:gd name="T6" fmla="*/ 44 w 49"/>
                  <a:gd name="T7" fmla="*/ 2 h 44"/>
                  <a:gd name="T8" fmla="*/ 47 w 49"/>
                  <a:gd name="T9" fmla="*/ 4 h 44"/>
                  <a:gd name="T10" fmla="*/ 48 w 49"/>
                  <a:gd name="T11" fmla="*/ 6 h 44"/>
                  <a:gd name="T12" fmla="*/ 49 w 49"/>
                  <a:gd name="T13" fmla="*/ 9 h 44"/>
                  <a:gd name="T14" fmla="*/ 49 w 49"/>
                  <a:gd name="T15" fmla="*/ 12 h 44"/>
                  <a:gd name="T16" fmla="*/ 48 w 49"/>
                  <a:gd name="T17" fmla="*/ 15 h 44"/>
                  <a:gd name="T18" fmla="*/ 45 w 49"/>
                  <a:gd name="T19" fmla="*/ 17 h 44"/>
                  <a:gd name="T20" fmla="*/ 45 w 49"/>
                  <a:gd name="T21" fmla="*/ 17 h 44"/>
                  <a:gd name="T22" fmla="*/ 42 w 49"/>
                  <a:gd name="T23" fmla="*/ 20 h 44"/>
                  <a:gd name="T24" fmla="*/ 39 w 49"/>
                  <a:gd name="T25" fmla="*/ 24 h 44"/>
                  <a:gd name="T26" fmla="*/ 33 w 49"/>
                  <a:gd name="T27" fmla="*/ 34 h 44"/>
                  <a:gd name="T28" fmla="*/ 29 w 49"/>
                  <a:gd name="T29" fmla="*/ 38 h 44"/>
                  <a:gd name="T30" fmla="*/ 26 w 49"/>
                  <a:gd name="T31" fmla="*/ 42 h 44"/>
                  <a:gd name="T32" fmla="*/ 21 w 49"/>
                  <a:gd name="T33" fmla="*/ 43 h 44"/>
                  <a:gd name="T34" fmla="*/ 19 w 49"/>
                  <a:gd name="T35" fmla="*/ 44 h 44"/>
                  <a:gd name="T36" fmla="*/ 17 w 49"/>
                  <a:gd name="T37" fmla="*/ 43 h 44"/>
                  <a:gd name="T38" fmla="*/ 17 w 49"/>
                  <a:gd name="T39" fmla="*/ 43 h 44"/>
                  <a:gd name="T40" fmla="*/ 9 w 49"/>
                  <a:gd name="T41" fmla="*/ 39 h 44"/>
                  <a:gd name="T42" fmla="*/ 2 w 49"/>
                  <a:gd name="T43" fmla="*/ 34 h 44"/>
                  <a:gd name="T44" fmla="*/ 0 w 49"/>
                  <a:gd name="T45" fmla="*/ 30 h 44"/>
                  <a:gd name="T46" fmla="*/ 0 w 49"/>
                  <a:gd name="T47" fmla="*/ 28 h 44"/>
                  <a:gd name="T48" fmla="*/ 1 w 49"/>
                  <a:gd name="T49" fmla="*/ 26 h 44"/>
                  <a:gd name="T50" fmla="*/ 5 w 49"/>
                  <a:gd name="T51" fmla="*/ 25 h 44"/>
                  <a:gd name="T52" fmla="*/ 5 w 49"/>
                  <a:gd name="T53" fmla="*/ 25 h 44"/>
                  <a:gd name="T54" fmla="*/ 9 w 49"/>
                  <a:gd name="T55" fmla="*/ 23 h 44"/>
                  <a:gd name="T56" fmla="*/ 14 w 49"/>
                  <a:gd name="T57" fmla="*/ 21 h 44"/>
                  <a:gd name="T58" fmla="*/ 24 w 49"/>
                  <a:gd name="T59" fmla="*/ 14 h 44"/>
                  <a:gd name="T60" fmla="*/ 32 w 49"/>
                  <a:gd name="T61" fmla="*/ 7 h 44"/>
                  <a:gd name="T62" fmla="*/ 39 w 49"/>
                  <a:gd name="T63" fmla="*/ 2 h 44"/>
                  <a:gd name="T64" fmla="*/ 39 w 49"/>
                  <a:gd name="T65"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4">
                    <a:moveTo>
                      <a:pt x="39" y="2"/>
                    </a:moveTo>
                    <a:lnTo>
                      <a:pt x="39" y="2"/>
                    </a:lnTo>
                    <a:lnTo>
                      <a:pt x="42" y="0"/>
                    </a:lnTo>
                    <a:lnTo>
                      <a:pt x="44" y="2"/>
                    </a:lnTo>
                    <a:lnTo>
                      <a:pt x="47" y="4"/>
                    </a:lnTo>
                    <a:lnTo>
                      <a:pt x="48" y="6"/>
                    </a:lnTo>
                    <a:lnTo>
                      <a:pt x="49" y="9"/>
                    </a:lnTo>
                    <a:lnTo>
                      <a:pt x="49" y="12"/>
                    </a:lnTo>
                    <a:lnTo>
                      <a:pt x="48" y="15"/>
                    </a:lnTo>
                    <a:lnTo>
                      <a:pt x="45" y="17"/>
                    </a:lnTo>
                    <a:lnTo>
                      <a:pt x="45" y="17"/>
                    </a:lnTo>
                    <a:lnTo>
                      <a:pt x="42" y="20"/>
                    </a:lnTo>
                    <a:lnTo>
                      <a:pt x="39" y="24"/>
                    </a:lnTo>
                    <a:lnTo>
                      <a:pt x="33" y="34"/>
                    </a:lnTo>
                    <a:lnTo>
                      <a:pt x="29" y="38"/>
                    </a:lnTo>
                    <a:lnTo>
                      <a:pt x="26" y="42"/>
                    </a:lnTo>
                    <a:lnTo>
                      <a:pt x="21" y="43"/>
                    </a:lnTo>
                    <a:lnTo>
                      <a:pt x="19" y="44"/>
                    </a:lnTo>
                    <a:lnTo>
                      <a:pt x="17" y="43"/>
                    </a:lnTo>
                    <a:lnTo>
                      <a:pt x="17" y="43"/>
                    </a:lnTo>
                    <a:lnTo>
                      <a:pt x="9" y="39"/>
                    </a:lnTo>
                    <a:lnTo>
                      <a:pt x="2" y="34"/>
                    </a:lnTo>
                    <a:lnTo>
                      <a:pt x="0" y="30"/>
                    </a:lnTo>
                    <a:lnTo>
                      <a:pt x="0" y="28"/>
                    </a:lnTo>
                    <a:lnTo>
                      <a:pt x="1" y="26"/>
                    </a:lnTo>
                    <a:lnTo>
                      <a:pt x="5" y="25"/>
                    </a:lnTo>
                    <a:lnTo>
                      <a:pt x="5" y="25"/>
                    </a:lnTo>
                    <a:lnTo>
                      <a:pt x="9" y="23"/>
                    </a:lnTo>
                    <a:lnTo>
                      <a:pt x="14" y="21"/>
                    </a:lnTo>
                    <a:lnTo>
                      <a:pt x="24" y="14"/>
                    </a:lnTo>
                    <a:lnTo>
                      <a:pt x="32" y="7"/>
                    </a:lnTo>
                    <a:lnTo>
                      <a:pt x="39" y="2"/>
                    </a:lnTo>
                    <a:lnTo>
                      <a:pt x="39"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3" name="フリーフォーム 92">
                <a:extLst>
                  <a:ext uri="{FF2B5EF4-FFF2-40B4-BE49-F238E27FC236}">
                    <a16:creationId xmlns:a16="http://schemas.microsoft.com/office/drawing/2014/main" id="{00000000-0008-0000-0000-0000A9050000}"/>
                  </a:ext>
                </a:extLst>
              </p:cNvPr>
              <p:cNvSpPr>
                <a:spLocks/>
              </p:cNvSpPr>
              <p:nvPr/>
            </p:nvSpPr>
            <p:spPr bwMode="auto">
              <a:xfrm>
                <a:off x="605" y="883"/>
                <a:ext cx="6" cy="11"/>
              </a:xfrm>
              <a:custGeom>
                <a:avLst/>
                <a:gdLst>
                  <a:gd name="T0" fmla="*/ 35 w 54"/>
                  <a:gd name="T1" fmla="*/ 3 h 97"/>
                  <a:gd name="T2" fmla="*/ 35 w 54"/>
                  <a:gd name="T3" fmla="*/ 3 h 97"/>
                  <a:gd name="T4" fmla="*/ 36 w 54"/>
                  <a:gd name="T5" fmla="*/ 3 h 97"/>
                  <a:gd name="T6" fmla="*/ 36 w 54"/>
                  <a:gd name="T7" fmla="*/ 4 h 97"/>
                  <a:gd name="T8" fmla="*/ 36 w 54"/>
                  <a:gd name="T9" fmla="*/ 6 h 97"/>
                  <a:gd name="T10" fmla="*/ 32 w 54"/>
                  <a:gd name="T11" fmla="*/ 14 h 97"/>
                  <a:gd name="T12" fmla="*/ 30 w 54"/>
                  <a:gd name="T13" fmla="*/ 19 h 97"/>
                  <a:gd name="T14" fmla="*/ 29 w 54"/>
                  <a:gd name="T15" fmla="*/ 25 h 97"/>
                  <a:gd name="T16" fmla="*/ 30 w 54"/>
                  <a:gd name="T17" fmla="*/ 29 h 97"/>
                  <a:gd name="T18" fmla="*/ 32 w 54"/>
                  <a:gd name="T19" fmla="*/ 31 h 97"/>
                  <a:gd name="T20" fmla="*/ 35 w 54"/>
                  <a:gd name="T21" fmla="*/ 33 h 97"/>
                  <a:gd name="T22" fmla="*/ 35 w 54"/>
                  <a:gd name="T23" fmla="*/ 33 h 97"/>
                  <a:gd name="T24" fmla="*/ 43 w 54"/>
                  <a:gd name="T25" fmla="*/ 40 h 97"/>
                  <a:gd name="T26" fmla="*/ 49 w 54"/>
                  <a:gd name="T27" fmla="*/ 47 h 97"/>
                  <a:gd name="T28" fmla="*/ 53 w 54"/>
                  <a:gd name="T29" fmla="*/ 54 h 97"/>
                  <a:gd name="T30" fmla="*/ 54 w 54"/>
                  <a:gd name="T31" fmla="*/ 57 h 97"/>
                  <a:gd name="T32" fmla="*/ 54 w 54"/>
                  <a:gd name="T33" fmla="*/ 57 h 97"/>
                  <a:gd name="T34" fmla="*/ 54 w 54"/>
                  <a:gd name="T35" fmla="*/ 59 h 97"/>
                  <a:gd name="T36" fmla="*/ 53 w 54"/>
                  <a:gd name="T37" fmla="*/ 61 h 97"/>
                  <a:gd name="T38" fmla="*/ 49 w 54"/>
                  <a:gd name="T39" fmla="*/ 66 h 97"/>
                  <a:gd name="T40" fmla="*/ 44 w 54"/>
                  <a:gd name="T41" fmla="*/ 73 h 97"/>
                  <a:gd name="T42" fmla="*/ 41 w 54"/>
                  <a:gd name="T43" fmla="*/ 78 h 97"/>
                  <a:gd name="T44" fmla="*/ 41 w 54"/>
                  <a:gd name="T45" fmla="*/ 78 h 97"/>
                  <a:gd name="T46" fmla="*/ 37 w 54"/>
                  <a:gd name="T47" fmla="*/ 88 h 97"/>
                  <a:gd name="T48" fmla="*/ 34 w 54"/>
                  <a:gd name="T49" fmla="*/ 92 h 97"/>
                  <a:gd name="T50" fmla="*/ 31 w 54"/>
                  <a:gd name="T51" fmla="*/ 94 h 97"/>
                  <a:gd name="T52" fmla="*/ 31 w 54"/>
                  <a:gd name="T53" fmla="*/ 94 h 97"/>
                  <a:gd name="T54" fmla="*/ 27 w 54"/>
                  <a:gd name="T55" fmla="*/ 96 h 97"/>
                  <a:gd name="T56" fmla="*/ 23 w 54"/>
                  <a:gd name="T57" fmla="*/ 97 h 97"/>
                  <a:gd name="T58" fmla="*/ 18 w 54"/>
                  <a:gd name="T59" fmla="*/ 97 h 97"/>
                  <a:gd name="T60" fmla="*/ 16 w 54"/>
                  <a:gd name="T61" fmla="*/ 96 h 97"/>
                  <a:gd name="T62" fmla="*/ 13 w 54"/>
                  <a:gd name="T63" fmla="*/ 95 h 97"/>
                  <a:gd name="T64" fmla="*/ 13 w 54"/>
                  <a:gd name="T65" fmla="*/ 95 h 97"/>
                  <a:gd name="T66" fmla="*/ 9 w 54"/>
                  <a:gd name="T67" fmla="*/ 91 h 97"/>
                  <a:gd name="T68" fmla="*/ 6 w 54"/>
                  <a:gd name="T69" fmla="*/ 86 h 97"/>
                  <a:gd name="T70" fmla="*/ 3 w 54"/>
                  <a:gd name="T71" fmla="*/ 80 h 97"/>
                  <a:gd name="T72" fmla="*/ 2 w 54"/>
                  <a:gd name="T73" fmla="*/ 74 h 97"/>
                  <a:gd name="T74" fmla="*/ 2 w 54"/>
                  <a:gd name="T75" fmla="*/ 74 h 97"/>
                  <a:gd name="T76" fmla="*/ 0 w 54"/>
                  <a:gd name="T77" fmla="*/ 72 h 97"/>
                  <a:gd name="T78" fmla="*/ 2 w 54"/>
                  <a:gd name="T79" fmla="*/ 69 h 97"/>
                  <a:gd name="T80" fmla="*/ 3 w 54"/>
                  <a:gd name="T81" fmla="*/ 65 h 97"/>
                  <a:gd name="T82" fmla="*/ 5 w 54"/>
                  <a:gd name="T83" fmla="*/ 60 h 97"/>
                  <a:gd name="T84" fmla="*/ 5 w 54"/>
                  <a:gd name="T85" fmla="*/ 57 h 97"/>
                  <a:gd name="T86" fmla="*/ 5 w 54"/>
                  <a:gd name="T87" fmla="*/ 54 h 97"/>
                  <a:gd name="T88" fmla="*/ 5 w 54"/>
                  <a:gd name="T89" fmla="*/ 54 h 97"/>
                  <a:gd name="T90" fmla="*/ 4 w 54"/>
                  <a:gd name="T91" fmla="*/ 42 h 97"/>
                  <a:gd name="T92" fmla="*/ 3 w 54"/>
                  <a:gd name="T93" fmla="*/ 26 h 97"/>
                  <a:gd name="T94" fmla="*/ 4 w 54"/>
                  <a:gd name="T95" fmla="*/ 10 h 97"/>
                  <a:gd name="T96" fmla="*/ 5 w 54"/>
                  <a:gd name="T97" fmla="*/ 4 h 97"/>
                  <a:gd name="T98" fmla="*/ 7 w 54"/>
                  <a:gd name="T99" fmla="*/ 1 h 97"/>
                  <a:gd name="T100" fmla="*/ 7 w 54"/>
                  <a:gd name="T101" fmla="*/ 1 h 97"/>
                  <a:gd name="T102" fmla="*/ 9 w 54"/>
                  <a:gd name="T103" fmla="*/ 0 h 97"/>
                  <a:gd name="T104" fmla="*/ 13 w 54"/>
                  <a:gd name="T105" fmla="*/ 0 h 97"/>
                  <a:gd name="T106" fmla="*/ 21 w 54"/>
                  <a:gd name="T107" fmla="*/ 0 h 97"/>
                  <a:gd name="T108" fmla="*/ 35 w 54"/>
                  <a:gd name="T109" fmla="*/ 3 h 97"/>
                  <a:gd name="T110" fmla="*/ 35 w 54"/>
                  <a:gd name="T11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 h="97">
                    <a:moveTo>
                      <a:pt x="35" y="3"/>
                    </a:moveTo>
                    <a:lnTo>
                      <a:pt x="35" y="3"/>
                    </a:lnTo>
                    <a:lnTo>
                      <a:pt x="36" y="3"/>
                    </a:lnTo>
                    <a:lnTo>
                      <a:pt x="36" y="4"/>
                    </a:lnTo>
                    <a:lnTo>
                      <a:pt x="36" y="6"/>
                    </a:lnTo>
                    <a:lnTo>
                      <a:pt x="32" y="14"/>
                    </a:lnTo>
                    <a:lnTo>
                      <a:pt x="30" y="19"/>
                    </a:lnTo>
                    <a:lnTo>
                      <a:pt x="29" y="25"/>
                    </a:lnTo>
                    <a:lnTo>
                      <a:pt x="30" y="29"/>
                    </a:lnTo>
                    <a:lnTo>
                      <a:pt x="32" y="31"/>
                    </a:lnTo>
                    <a:lnTo>
                      <a:pt x="35" y="33"/>
                    </a:lnTo>
                    <a:lnTo>
                      <a:pt x="35" y="33"/>
                    </a:lnTo>
                    <a:lnTo>
                      <a:pt x="43" y="40"/>
                    </a:lnTo>
                    <a:lnTo>
                      <a:pt x="49" y="47"/>
                    </a:lnTo>
                    <a:lnTo>
                      <a:pt x="53" y="54"/>
                    </a:lnTo>
                    <a:lnTo>
                      <a:pt x="54" y="57"/>
                    </a:lnTo>
                    <a:lnTo>
                      <a:pt x="54" y="57"/>
                    </a:lnTo>
                    <a:lnTo>
                      <a:pt x="54" y="59"/>
                    </a:lnTo>
                    <a:lnTo>
                      <a:pt x="53" y="61"/>
                    </a:lnTo>
                    <a:lnTo>
                      <a:pt x="49" y="66"/>
                    </a:lnTo>
                    <a:lnTo>
                      <a:pt x="44" y="73"/>
                    </a:lnTo>
                    <a:lnTo>
                      <a:pt x="41" y="78"/>
                    </a:lnTo>
                    <a:lnTo>
                      <a:pt x="41" y="78"/>
                    </a:lnTo>
                    <a:lnTo>
                      <a:pt x="37" y="88"/>
                    </a:lnTo>
                    <a:lnTo>
                      <a:pt x="34" y="92"/>
                    </a:lnTo>
                    <a:lnTo>
                      <a:pt x="31" y="94"/>
                    </a:lnTo>
                    <a:lnTo>
                      <a:pt x="31" y="94"/>
                    </a:lnTo>
                    <a:lnTo>
                      <a:pt x="27" y="96"/>
                    </a:lnTo>
                    <a:lnTo>
                      <a:pt x="23" y="97"/>
                    </a:lnTo>
                    <a:lnTo>
                      <a:pt x="18" y="97"/>
                    </a:lnTo>
                    <a:lnTo>
                      <a:pt x="16" y="96"/>
                    </a:lnTo>
                    <a:lnTo>
                      <a:pt x="13" y="95"/>
                    </a:lnTo>
                    <a:lnTo>
                      <a:pt x="13" y="95"/>
                    </a:lnTo>
                    <a:lnTo>
                      <a:pt x="9" y="91"/>
                    </a:lnTo>
                    <a:lnTo>
                      <a:pt x="6" y="86"/>
                    </a:lnTo>
                    <a:lnTo>
                      <a:pt x="3" y="80"/>
                    </a:lnTo>
                    <a:lnTo>
                      <a:pt x="2" y="74"/>
                    </a:lnTo>
                    <a:lnTo>
                      <a:pt x="2" y="74"/>
                    </a:lnTo>
                    <a:lnTo>
                      <a:pt x="0" y="72"/>
                    </a:lnTo>
                    <a:lnTo>
                      <a:pt x="2" y="69"/>
                    </a:lnTo>
                    <a:lnTo>
                      <a:pt x="3" y="65"/>
                    </a:lnTo>
                    <a:lnTo>
                      <a:pt x="5" y="60"/>
                    </a:lnTo>
                    <a:lnTo>
                      <a:pt x="5" y="57"/>
                    </a:lnTo>
                    <a:lnTo>
                      <a:pt x="5" y="54"/>
                    </a:lnTo>
                    <a:lnTo>
                      <a:pt x="5" y="54"/>
                    </a:lnTo>
                    <a:lnTo>
                      <a:pt x="4" y="42"/>
                    </a:lnTo>
                    <a:lnTo>
                      <a:pt x="3" y="26"/>
                    </a:lnTo>
                    <a:lnTo>
                      <a:pt x="4" y="10"/>
                    </a:lnTo>
                    <a:lnTo>
                      <a:pt x="5" y="4"/>
                    </a:lnTo>
                    <a:lnTo>
                      <a:pt x="7" y="1"/>
                    </a:lnTo>
                    <a:lnTo>
                      <a:pt x="7" y="1"/>
                    </a:lnTo>
                    <a:lnTo>
                      <a:pt x="9" y="0"/>
                    </a:lnTo>
                    <a:lnTo>
                      <a:pt x="13" y="0"/>
                    </a:lnTo>
                    <a:lnTo>
                      <a:pt x="21" y="0"/>
                    </a:lnTo>
                    <a:lnTo>
                      <a:pt x="35" y="3"/>
                    </a:lnTo>
                    <a:lnTo>
                      <a:pt x="35"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4" name="フリーフォーム 93">
                <a:extLst>
                  <a:ext uri="{FF2B5EF4-FFF2-40B4-BE49-F238E27FC236}">
                    <a16:creationId xmlns:a16="http://schemas.microsoft.com/office/drawing/2014/main" id="{00000000-0008-0000-0000-0000AA050000}"/>
                  </a:ext>
                </a:extLst>
              </p:cNvPr>
              <p:cNvSpPr>
                <a:spLocks/>
              </p:cNvSpPr>
              <p:nvPr/>
            </p:nvSpPr>
            <p:spPr bwMode="auto">
              <a:xfrm>
                <a:off x="588" y="904"/>
                <a:ext cx="8" cy="5"/>
              </a:xfrm>
              <a:custGeom>
                <a:avLst/>
                <a:gdLst>
                  <a:gd name="T0" fmla="*/ 66 w 67"/>
                  <a:gd name="T1" fmla="*/ 2 h 42"/>
                  <a:gd name="T2" fmla="*/ 66 w 67"/>
                  <a:gd name="T3" fmla="*/ 2 h 42"/>
                  <a:gd name="T4" fmla="*/ 65 w 67"/>
                  <a:gd name="T5" fmla="*/ 4 h 42"/>
                  <a:gd name="T6" fmla="*/ 62 w 67"/>
                  <a:gd name="T7" fmla="*/ 7 h 42"/>
                  <a:gd name="T8" fmla="*/ 53 w 67"/>
                  <a:gd name="T9" fmla="*/ 13 h 42"/>
                  <a:gd name="T10" fmla="*/ 44 w 67"/>
                  <a:gd name="T11" fmla="*/ 19 h 42"/>
                  <a:gd name="T12" fmla="*/ 38 w 67"/>
                  <a:gd name="T13" fmla="*/ 25 h 42"/>
                  <a:gd name="T14" fmla="*/ 38 w 67"/>
                  <a:gd name="T15" fmla="*/ 25 h 42"/>
                  <a:gd name="T16" fmla="*/ 33 w 67"/>
                  <a:gd name="T17" fmla="*/ 30 h 42"/>
                  <a:gd name="T18" fmla="*/ 27 w 67"/>
                  <a:gd name="T19" fmla="*/ 36 h 42"/>
                  <a:gd name="T20" fmla="*/ 23 w 67"/>
                  <a:gd name="T21" fmla="*/ 39 h 42"/>
                  <a:gd name="T22" fmla="*/ 20 w 67"/>
                  <a:gd name="T23" fmla="*/ 41 h 42"/>
                  <a:gd name="T24" fmla="*/ 15 w 67"/>
                  <a:gd name="T25" fmla="*/ 42 h 42"/>
                  <a:gd name="T26" fmla="*/ 12 w 67"/>
                  <a:gd name="T27" fmla="*/ 41 h 42"/>
                  <a:gd name="T28" fmla="*/ 12 w 67"/>
                  <a:gd name="T29" fmla="*/ 41 h 42"/>
                  <a:gd name="T30" fmla="*/ 9 w 67"/>
                  <a:gd name="T31" fmla="*/ 39 h 42"/>
                  <a:gd name="T32" fmla="*/ 6 w 67"/>
                  <a:gd name="T33" fmla="*/ 35 h 42"/>
                  <a:gd name="T34" fmla="*/ 3 w 67"/>
                  <a:gd name="T35" fmla="*/ 30 h 42"/>
                  <a:gd name="T36" fmla="*/ 1 w 67"/>
                  <a:gd name="T37" fmla="*/ 24 h 42"/>
                  <a:gd name="T38" fmla="*/ 0 w 67"/>
                  <a:gd name="T39" fmla="*/ 18 h 42"/>
                  <a:gd name="T40" fmla="*/ 0 w 67"/>
                  <a:gd name="T41" fmla="*/ 14 h 42"/>
                  <a:gd name="T42" fmla="*/ 1 w 67"/>
                  <a:gd name="T43" fmla="*/ 11 h 42"/>
                  <a:gd name="T44" fmla="*/ 2 w 67"/>
                  <a:gd name="T45" fmla="*/ 11 h 42"/>
                  <a:gd name="T46" fmla="*/ 4 w 67"/>
                  <a:gd name="T47" fmla="*/ 11 h 42"/>
                  <a:gd name="T48" fmla="*/ 4 w 67"/>
                  <a:gd name="T49" fmla="*/ 11 h 42"/>
                  <a:gd name="T50" fmla="*/ 14 w 67"/>
                  <a:gd name="T51" fmla="*/ 12 h 42"/>
                  <a:gd name="T52" fmla="*/ 20 w 67"/>
                  <a:gd name="T53" fmla="*/ 12 h 42"/>
                  <a:gd name="T54" fmla="*/ 29 w 67"/>
                  <a:gd name="T55" fmla="*/ 11 h 42"/>
                  <a:gd name="T56" fmla="*/ 29 w 67"/>
                  <a:gd name="T57" fmla="*/ 11 h 42"/>
                  <a:gd name="T58" fmla="*/ 35 w 67"/>
                  <a:gd name="T59" fmla="*/ 9 h 42"/>
                  <a:gd name="T60" fmla="*/ 42 w 67"/>
                  <a:gd name="T61" fmla="*/ 7 h 42"/>
                  <a:gd name="T62" fmla="*/ 55 w 67"/>
                  <a:gd name="T63" fmla="*/ 3 h 42"/>
                  <a:gd name="T64" fmla="*/ 64 w 67"/>
                  <a:gd name="T65" fmla="*/ 0 h 42"/>
                  <a:gd name="T66" fmla="*/ 66 w 67"/>
                  <a:gd name="T67" fmla="*/ 0 h 42"/>
                  <a:gd name="T68" fmla="*/ 67 w 67"/>
                  <a:gd name="T69" fmla="*/ 1 h 42"/>
                  <a:gd name="T70" fmla="*/ 66 w 67"/>
                  <a:gd name="T71" fmla="*/ 2 h 42"/>
                  <a:gd name="T72" fmla="*/ 66 w 67"/>
                  <a:gd name="T73"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42">
                    <a:moveTo>
                      <a:pt x="66" y="2"/>
                    </a:moveTo>
                    <a:lnTo>
                      <a:pt x="66" y="2"/>
                    </a:lnTo>
                    <a:lnTo>
                      <a:pt x="65" y="4"/>
                    </a:lnTo>
                    <a:lnTo>
                      <a:pt x="62" y="7"/>
                    </a:lnTo>
                    <a:lnTo>
                      <a:pt x="53" y="13"/>
                    </a:lnTo>
                    <a:lnTo>
                      <a:pt x="44" y="19"/>
                    </a:lnTo>
                    <a:lnTo>
                      <a:pt x="38" y="25"/>
                    </a:lnTo>
                    <a:lnTo>
                      <a:pt x="38" y="25"/>
                    </a:lnTo>
                    <a:lnTo>
                      <a:pt x="33" y="30"/>
                    </a:lnTo>
                    <a:lnTo>
                      <a:pt x="27" y="36"/>
                    </a:lnTo>
                    <a:lnTo>
                      <a:pt x="23" y="39"/>
                    </a:lnTo>
                    <a:lnTo>
                      <a:pt x="20" y="41"/>
                    </a:lnTo>
                    <a:lnTo>
                      <a:pt x="15" y="42"/>
                    </a:lnTo>
                    <a:lnTo>
                      <a:pt x="12" y="41"/>
                    </a:lnTo>
                    <a:lnTo>
                      <a:pt x="12" y="41"/>
                    </a:lnTo>
                    <a:lnTo>
                      <a:pt x="9" y="39"/>
                    </a:lnTo>
                    <a:lnTo>
                      <a:pt x="6" y="35"/>
                    </a:lnTo>
                    <a:lnTo>
                      <a:pt x="3" y="30"/>
                    </a:lnTo>
                    <a:lnTo>
                      <a:pt x="1" y="24"/>
                    </a:lnTo>
                    <a:lnTo>
                      <a:pt x="0" y="18"/>
                    </a:lnTo>
                    <a:lnTo>
                      <a:pt x="0" y="14"/>
                    </a:lnTo>
                    <a:lnTo>
                      <a:pt x="1" y="11"/>
                    </a:lnTo>
                    <a:lnTo>
                      <a:pt x="2" y="11"/>
                    </a:lnTo>
                    <a:lnTo>
                      <a:pt x="4" y="11"/>
                    </a:lnTo>
                    <a:lnTo>
                      <a:pt x="4" y="11"/>
                    </a:lnTo>
                    <a:lnTo>
                      <a:pt x="14" y="12"/>
                    </a:lnTo>
                    <a:lnTo>
                      <a:pt x="20" y="12"/>
                    </a:lnTo>
                    <a:lnTo>
                      <a:pt x="29" y="11"/>
                    </a:lnTo>
                    <a:lnTo>
                      <a:pt x="29" y="11"/>
                    </a:lnTo>
                    <a:lnTo>
                      <a:pt x="35" y="9"/>
                    </a:lnTo>
                    <a:lnTo>
                      <a:pt x="42" y="7"/>
                    </a:lnTo>
                    <a:lnTo>
                      <a:pt x="55" y="3"/>
                    </a:lnTo>
                    <a:lnTo>
                      <a:pt x="64" y="0"/>
                    </a:lnTo>
                    <a:lnTo>
                      <a:pt x="66" y="0"/>
                    </a:lnTo>
                    <a:lnTo>
                      <a:pt x="67" y="1"/>
                    </a:lnTo>
                    <a:lnTo>
                      <a:pt x="66" y="2"/>
                    </a:lnTo>
                    <a:lnTo>
                      <a:pt x="66"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5" name="フリーフォーム 94">
                <a:extLst>
                  <a:ext uri="{FF2B5EF4-FFF2-40B4-BE49-F238E27FC236}">
                    <a16:creationId xmlns:a16="http://schemas.microsoft.com/office/drawing/2014/main" id="{00000000-0008-0000-0000-0000AB050000}"/>
                  </a:ext>
                </a:extLst>
              </p:cNvPr>
              <p:cNvSpPr>
                <a:spLocks/>
              </p:cNvSpPr>
              <p:nvPr/>
            </p:nvSpPr>
            <p:spPr bwMode="auto">
              <a:xfrm>
                <a:off x="509" y="945"/>
                <a:ext cx="4" cy="4"/>
              </a:xfrm>
              <a:custGeom>
                <a:avLst/>
                <a:gdLst>
                  <a:gd name="T0" fmla="*/ 38 w 40"/>
                  <a:gd name="T1" fmla="*/ 20 h 41"/>
                  <a:gd name="T2" fmla="*/ 38 w 40"/>
                  <a:gd name="T3" fmla="*/ 20 h 41"/>
                  <a:gd name="T4" fmla="*/ 37 w 40"/>
                  <a:gd name="T5" fmla="*/ 21 h 41"/>
                  <a:gd name="T6" fmla="*/ 36 w 40"/>
                  <a:gd name="T7" fmla="*/ 24 h 41"/>
                  <a:gd name="T8" fmla="*/ 35 w 40"/>
                  <a:gd name="T9" fmla="*/ 32 h 41"/>
                  <a:gd name="T10" fmla="*/ 35 w 40"/>
                  <a:gd name="T11" fmla="*/ 39 h 41"/>
                  <a:gd name="T12" fmla="*/ 34 w 40"/>
                  <a:gd name="T13" fmla="*/ 41 h 41"/>
                  <a:gd name="T14" fmla="*/ 32 w 40"/>
                  <a:gd name="T15" fmla="*/ 40 h 41"/>
                  <a:gd name="T16" fmla="*/ 32 w 40"/>
                  <a:gd name="T17" fmla="*/ 40 h 41"/>
                  <a:gd name="T18" fmla="*/ 30 w 40"/>
                  <a:gd name="T19" fmla="*/ 38 h 41"/>
                  <a:gd name="T20" fmla="*/ 28 w 40"/>
                  <a:gd name="T21" fmla="*/ 35 h 41"/>
                  <a:gd name="T22" fmla="*/ 23 w 40"/>
                  <a:gd name="T23" fmla="*/ 30 h 41"/>
                  <a:gd name="T24" fmla="*/ 20 w 40"/>
                  <a:gd name="T25" fmla="*/ 24 h 41"/>
                  <a:gd name="T26" fmla="*/ 18 w 40"/>
                  <a:gd name="T27" fmla="*/ 22 h 41"/>
                  <a:gd name="T28" fmla="*/ 15 w 40"/>
                  <a:gd name="T29" fmla="*/ 20 h 41"/>
                  <a:gd name="T30" fmla="*/ 15 w 40"/>
                  <a:gd name="T31" fmla="*/ 20 h 41"/>
                  <a:gd name="T32" fmla="*/ 4 w 40"/>
                  <a:gd name="T33" fmla="*/ 14 h 41"/>
                  <a:gd name="T34" fmla="*/ 1 w 40"/>
                  <a:gd name="T35" fmla="*/ 12 h 41"/>
                  <a:gd name="T36" fmla="*/ 0 w 40"/>
                  <a:gd name="T37" fmla="*/ 11 h 41"/>
                  <a:gd name="T38" fmla="*/ 0 w 40"/>
                  <a:gd name="T39" fmla="*/ 9 h 41"/>
                  <a:gd name="T40" fmla="*/ 0 w 40"/>
                  <a:gd name="T41" fmla="*/ 9 h 41"/>
                  <a:gd name="T42" fmla="*/ 1 w 40"/>
                  <a:gd name="T43" fmla="*/ 8 h 41"/>
                  <a:gd name="T44" fmla="*/ 3 w 40"/>
                  <a:gd name="T45" fmla="*/ 6 h 41"/>
                  <a:gd name="T46" fmla="*/ 9 w 40"/>
                  <a:gd name="T47" fmla="*/ 2 h 41"/>
                  <a:gd name="T48" fmla="*/ 16 w 40"/>
                  <a:gd name="T49" fmla="*/ 0 h 41"/>
                  <a:gd name="T50" fmla="*/ 19 w 40"/>
                  <a:gd name="T51" fmla="*/ 0 h 41"/>
                  <a:gd name="T52" fmla="*/ 22 w 40"/>
                  <a:gd name="T53" fmla="*/ 1 h 41"/>
                  <a:gd name="T54" fmla="*/ 22 w 40"/>
                  <a:gd name="T55" fmla="*/ 1 h 41"/>
                  <a:gd name="T56" fmla="*/ 31 w 40"/>
                  <a:gd name="T57" fmla="*/ 4 h 41"/>
                  <a:gd name="T58" fmla="*/ 33 w 40"/>
                  <a:gd name="T59" fmla="*/ 7 h 41"/>
                  <a:gd name="T60" fmla="*/ 34 w 40"/>
                  <a:gd name="T61" fmla="*/ 10 h 41"/>
                  <a:gd name="T62" fmla="*/ 34 w 40"/>
                  <a:gd name="T63" fmla="*/ 10 h 41"/>
                  <a:gd name="T64" fmla="*/ 36 w 40"/>
                  <a:gd name="T65" fmla="*/ 12 h 41"/>
                  <a:gd name="T66" fmla="*/ 38 w 40"/>
                  <a:gd name="T67" fmla="*/ 15 h 41"/>
                  <a:gd name="T68" fmla="*/ 40 w 40"/>
                  <a:gd name="T69" fmla="*/ 18 h 41"/>
                  <a:gd name="T70" fmla="*/ 39 w 40"/>
                  <a:gd name="T71" fmla="*/ 19 h 41"/>
                  <a:gd name="T72" fmla="*/ 38 w 40"/>
                  <a:gd name="T73" fmla="*/ 20 h 41"/>
                  <a:gd name="T74" fmla="*/ 38 w 40"/>
                  <a:gd name="T75"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41">
                    <a:moveTo>
                      <a:pt x="38" y="20"/>
                    </a:moveTo>
                    <a:lnTo>
                      <a:pt x="38" y="20"/>
                    </a:lnTo>
                    <a:lnTo>
                      <a:pt x="37" y="21"/>
                    </a:lnTo>
                    <a:lnTo>
                      <a:pt x="36" y="24"/>
                    </a:lnTo>
                    <a:lnTo>
                      <a:pt x="35" y="32"/>
                    </a:lnTo>
                    <a:lnTo>
                      <a:pt x="35" y="39"/>
                    </a:lnTo>
                    <a:lnTo>
                      <a:pt x="34" y="41"/>
                    </a:lnTo>
                    <a:lnTo>
                      <a:pt x="32" y="40"/>
                    </a:lnTo>
                    <a:lnTo>
                      <a:pt x="32" y="40"/>
                    </a:lnTo>
                    <a:lnTo>
                      <a:pt x="30" y="38"/>
                    </a:lnTo>
                    <a:lnTo>
                      <a:pt x="28" y="35"/>
                    </a:lnTo>
                    <a:lnTo>
                      <a:pt x="23" y="30"/>
                    </a:lnTo>
                    <a:lnTo>
                      <a:pt x="20" y="24"/>
                    </a:lnTo>
                    <a:lnTo>
                      <a:pt x="18" y="22"/>
                    </a:lnTo>
                    <a:lnTo>
                      <a:pt x="15" y="20"/>
                    </a:lnTo>
                    <a:lnTo>
                      <a:pt x="15" y="20"/>
                    </a:lnTo>
                    <a:lnTo>
                      <a:pt x="4" y="14"/>
                    </a:lnTo>
                    <a:lnTo>
                      <a:pt x="1" y="12"/>
                    </a:lnTo>
                    <a:lnTo>
                      <a:pt x="0" y="11"/>
                    </a:lnTo>
                    <a:lnTo>
                      <a:pt x="0" y="9"/>
                    </a:lnTo>
                    <a:lnTo>
                      <a:pt x="0" y="9"/>
                    </a:lnTo>
                    <a:lnTo>
                      <a:pt x="1" y="8"/>
                    </a:lnTo>
                    <a:lnTo>
                      <a:pt x="3" y="6"/>
                    </a:lnTo>
                    <a:lnTo>
                      <a:pt x="9" y="2"/>
                    </a:lnTo>
                    <a:lnTo>
                      <a:pt x="16" y="0"/>
                    </a:lnTo>
                    <a:lnTo>
                      <a:pt x="19" y="0"/>
                    </a:lnTo>
                    <a:lnTo>
                      <a:pt x="22" y="1"/>
                    </a:lnTo>
                    <a:lnTo>
                      <a:pt x="22" y="1"/>
                    </a:lnTo>
                    <a:lnTo>
                      <a:pt x="31" y="4"/>
                    </a:lnTo>
                    <a:lnTo>
                      <a:pt x="33" y="7"/>
                    </a:lnTo>
                    <a:lnTo>
                      <a:pt x="34" y="10"/>
                    </a:lnTo>
                    <a:lnTo>
                      <a:pt x="34" y="10"/>
                    </a:lnTo>
                    <a:lnTo>
                      <a:pt x="36" y="12"/>
                    </a:lnTo>
                    <a:lnTo>
                      <a:pt x="38" y="15"/>
                    </a:lnTo>
                    <a:lnTo>
                      <a:pt x="40" y="18"/>
                    </a:lnTo>
                    <a:lnTo>
                      <a:pt x="39" y="19"/>
                    </a:lnTo>
                    <a:lnTo>
                      <a:pt x="38" y="20"/>
                    </a:lnTo>
                    <a:lnTo>
                      <a:pt x="38" y="2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6" name="フリーフォーム 95">
                <a:extLst>
                  <a:ext uri="{FF2B5EF4-FFF2-40B4-BE49-F238E27FC236}">
                    <a16:creationId xmlns:a16="http://schemas.microsoft.com/office/drawing/2014/main" id="{00000000-0008-0000-0000-0000AC050000}"/>
                  </a:ext>
                </a:extLst>
              </p:cNvPr>
              <p:cNvSpPr>
                <a:spLocks/>
              </p:cNvSpPr>
              <p:nvPr/>
            </p:nvSpPr>
            <p:spPr bwMode="auto">
              <a:xfrm>
                <a:off x="534" y="955"/>
                <a:ext cx="2" cy="4"/>
              </a:xfrm>
              <a:custGeom>
                <a:avLst/>
                <a:gdLst>
                  <a:gd name="T0" fmla="*/ 11 w 16"/>
                  <a:gd name="T1" fmla="*/ 0 h 32"/>
                  <a:gd name="T2" fmla="*/ 11 w 16"/>
                  <a:gd name="T3" fmla="*/ 0 h 32"/>
                  <a:gd name="T4" fmla="*/ 7 w 16"/>
                  <a:gd name="T5" fmla="*/ 6 h 32"/>
                  <a:gd name="T6" fmla="*/ 3 w 16"/>
                  <a:gd name="T7" fmla="*/ 12 h 32"/>
                  <a:gd name="T8" fmla="*/ 0 w 16"/>
                  <a:gd name="T9" fmla="*/ 19 h 32"/>
                  <a:gd name="T10" fmla="*/ 0 w 16"/>
                  <a:gd name="T11" fmla="*/ 23 h 32"/>
                  <a:gd name="T12" fmla="*/ 0 w 16"/>
                  <a:gd name="T13" fmla="*/ 26 h 32"/>
                  <a:gd name="T14" fmla="*/ 0 w 16"/>
                  <a:gd name="T15" fmla="*/ 26 h 32"/>
                  <a:gd name="T16" fmla="*/ 2 w 16"/>
                  <a:gd name="T17" fmla="*/ 30 h 32"/>
                  <a:gd name="T18" fmla="*/ 3 w 16"/>
                  <a:gd name="T19" fmla="*/ 32 h 32"/>
                  <a:gd name="T20" fmla="*/ 5 w 16"/>
                  <a:gd name="T21" fmla="*/ 32 h 32"/>
                  <a:gd name="T22" fmla="*/ 6 w 16"/>
                  <a:gd name="T23" fmla="*/ 30 h 32"/>
                  <a:gd name="T24" fmla="*/ 6 w 16"/>
                  <a:gd name="T25" fmla="*/ 30 h 32"/>
                  <a:gd name="T26" fmla="*/ 8 w 16"/>
                  <a:gd name="T27" fmla="*/ 27 h 32"/>
                  <a:gd name="T28" fmla="*/ 11 w 16"/>
                  <a:gd name="T29" fmla="*/ 23 h 32"/>
                  <a:gd name="T30" fmla="*/ 14 w 16"/>
                  <a:gd name="T31" fmla="*/ 19 h 32"/>
                  <a:gd name="T32" fmla="*/ 16 w 16"/>
                  <a:gd name="T33" fmla="*/ 16 h 32"/>
                  <a:gd name="T34" fmla="*/ 16 w 16"/>
                  <a:gd name="T35" fmla="*/ 16 h 32"/>
                  <a:gd name="T36" fmla="*/ 16 w 16"/>
                  <a:gd name="T37" fmla="*/ 11 h 32"/>
                  <a:gd name="T38" fmla="*/ 15 w 16"/>
                  <a:gd name="T39" fmla="*/ 4 h 32"/>
                  <a:gd name="T40" fmla="*/ 13 w 16"/>
                  <a:gd name="T41" fmla="*/ 0 h 32"/>
                  <a:gd name="T42" fmla="*/ 12 w 16"/>
                  <a:gd name="T43" fmla="*/ 0 h 32"/>
                  <a:gd name="T44" fmla="*/ 11 w 16"/>
                  <a:gd name="T45" fmla="*/ 0 h 32"/>
                  <a:gd name="T46" fmla="*/ 11 w 16"/>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32">
                    <a:moveTo>
                      <a:pt x="11" y="0"/>
                    </a:moveTo>
                    <a:lnTo>
                      <a:pt x="11" y="0"/>
                    </a:lnTo>
                    <a:lnTo>
                      <a:pt x="7" y="6"/>
                    </a:lnTo>
                    <a:lnTo>
                      <a:pt x="3" y="12"/>
                    </a:lnTo>
                    <a:lnTo>
                      <a:pt x="0" y="19"/>
                    </a:lnTo>
                    <a:lnTo>
                      <a:pt x="0" y="23"/>
                    </a:lnTo>
                    <a:lnTo>
                      <a:pt x="0" y="26"/>
                    </a:lnTo>
                    <a:lnTo>
                      <a:pt x="0" y="26"/>
                    </a:lnTo>
                    <a:lnTo>
                      <a:pt x="2" y="30"/>
                    </a:lnTo>
                    <a:lnTo>
                      <a:pt x="3" y="32"/>
                    </a:lnTo>
                    <a:lnTo>
                      <a:pt x="5" y="32"/>
                    </a:lnTo>
                    <a:lnTo>
                      <a:pt x="6" y="30"/>
                    </a:lnTo>
                    <a:lnTo>
                      <a:pt x="6" y="30"/>
                    </a:lnTo>
                    <a:lnTo>
                      <a:pt x="8" y="27"/>
                    </a:lnTo>
                    <a:lnTo>
                      <a:pt x="11" y="23"/>
                    </a:lnTo>
                    <a:lnTo>
                      <a:pt x="14" y="19"/>
                    </a:lnTo>
                    <a:lnTo>
                      <a:pt x="16" y="16"/>
                    </a:lnTo>
                    <a:lnTo>
                      <a:pt x="16" y="16"/>
                    </a:lnTo>
                    <a:lnTo>
                      <a:pt x="16" y="11"/>
                    </a:lnTo>
                    <a:lnTo>
                      <a:pt x="15" y="4"/>
                    </a:lnTo>
                    <a:lnTo>
                      <a:pt x="13" y="0"/>
                    </a:lnTo>
                    <a:lnTo>
                      <a:pt x="12" y="0"/>
                    </a:lnTo>
                    <a:lnTo>
                      <a:pt x="11" y="0"/>
                    </a:lnTo>
                    <a:lnTo>
                      <a:pt x="11"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7" name="フリーフォーム 96">
                <a:extLst>
                  <a:ext uri="{FF2B5EF4-FFF2-40B4-BE49-F238E27FC236}">
                    <a16:creationId xmlns:a16="http://schemas.microsoft.com/office/drawing/2014/main" id="{00000000-0008-0000-0000-0000AD050000}"/>
                  </a:ext>
                </a:extLst>
              </p:cNvPr>
              <p:cNvSpPr>
                <a:spLocks/>
              </p:cNvSpPr>
              <p:nvPr/>
            </p:nvSpPr>
            <p:spPr bwMode="auto">
              <a:xfrm>
                <a:off x="531" y="955"/>
                <a:ext cx="1" cy="2"/>
              </a:xfrm>
              <a:custGeom>
                <a:avLst/>
                <a:gdLst>
                  <a:gd name="T0" fmla="*/ 9 w 12"/>
                  <a:gd name="T1" fmla="*/ 3 h 22"/>
                  <a:gd name="T2" fmla="*/ 9 w 12"/>
                  <a:gd name="T3" fmla="*/ 3 h 22"/>
                  <a:gd name="T4" fmla="*/ 5 w 12"/>
                  <a:gd name="T5" fmla="*/ 1 h 22"/>
                  <a:gd name="T6" fmla="*/ 1 w 12"/>
                  <a:gd name="T7" fmla="*/ 0 h 22"/>
                  <a:gd name="T8" fmla="*/ 0 w 12"/>
                  <a:gd name="T9" fmla="*/ 1 h 22"/>
                  <a:gd name="T10" fmla="*/ 0 w 12"/>
                  <a:gd name="T11" fmla="*/ 2 h 22"/>
                  <a:gd name="T12" fmla="*/ 1 w 12"/>
                  <a:gd name="T13" fmla="*/ 4 h 22"/>
                  <a:gd name="T14" fmla="*/ 1 w 12"/>
                  <a:gd name="T15" fmla="*/ 4 h 22"/>
                  <a:gd name="T16" fmla="*/ 4 w 12"/>
                  <a:gd name="T17" fmla="*/ 9 h 22"/>
                  <a:gd name="T18" fmla="*/ 6 w 12"/>
                  <a:gd name="T19" fmla="*/ 15 h 22"/>
                  <a:gd name="T20" fmla="*/ 9 w 12"/>
                  <a:gd name="T21" fmla="*/ 20 h 22"/>
                  <a:gd name="T22" fmla="*/ 11 w 12"/>
                  <a:gd name="T23" fmla="*/ 22 h 22"/>
                  <a:gd name="T24" fmla="*/ 11 w 12"/>
                  <a:gd name="T25" fmla="*/ 22 h 22"/>
                  <a:gd name="T26" fmla="*/ 11 w 12"/>
                  <a:gd name="T27" fmla="*/ 19 h 22"/>
                  <a:gd name="T28" fmla="*/ 12 w 12"/>
                  <a:gd name="T29" fmla="*/ 14 h 22"/>
                  <a:gd name="T30" fmla="*/ 11 w 12"/>
                  <a:gd name="T31" fmla="*/ 8 h 22"/>
                  <a:gd name="T32" fmla="*/ 10 w 12"/>
                  <a:gd name="T33" fmla="*/ 5 h 22"/>
                  <a:gd name="T34" fmla="*/ 9 w 12"/>
                  <a:gd name="T35" fmla="*/ 3 h 22"/>
                  <a:gd name="T36" fmla="*/ 9 w 12"/>
                  <a:gd name="T3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2">
                    <a:moveTo>
                      <a:pt x="9" y="3"/>
                    </a:moveTo>
                    <a:lnTo>
                      <a:pt x="9" y="3"/>
                    </a:lnTo>
                    <a:lnTo>
                      <a:pt x="5" y="1"/>
                    </a:lnTo>
                    <a:lnTo>
                      <a:pt x="1" y="0"/>
                    </a:lnTo>
                    <a:lnTo>
                      <a:pt x="0" y="1"/>
                    </a:lnTo>
                    <a:lnTo>
                      <a:pt x="0" y="2"/>
                    </a:lnTo>
                    <a:lnTo>
                      <a:pt x="1" y="4"/>
                    </a:lnTo>
                    <a:lnTo>
                      <a:pt x="1" y="4"/>
                    </a:lnTo>
                    <a:lnTo>
                      <a:pt x="4" y="9"/>
                    </a:lnTo>
                    <a:lnTo>
                      <a:pt x="6" y="15"/>
                    </a:lnTo>
                    <a:lnTo>
                      <a:pt x="9" y="20"/>
                    </a:lnTo>
                    <a:lnTo>
                      <a:pt x="11" y="22"/>
                    </a:lnTo>
                    <a:lnTo>
                      <a:pt x="11" y="22"/>
                    </a:lnTo>
                    <a:lnTo>
                      <a:pt x="11" y="19"/>
                    </a:lnTo>
                    <a:lnTo>
                      <a:pt x="12" y="14"/>
                    </a:lnTo>
                    <a:lnTo>
                      <a:pt x="11" y="8"/>
                    </a:lnTo>
                    <a:lnTo>
                      <a:pt x="10" y="5"/>
                    </a:lnTo>
                    <a:lnTo>
                      <a:pt x="9" y="3"/>
                    </a:lnTo>
                    <a:lnTo>
                      <a:pt x="9"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8" name="フリーフォーム 97">
                <a:extLst>
                  <a:ext uri="{FF2B5EF4-FFF2-40B4-BE49-F238E27FC236}">
                    <a16:creationId xmlns:a16="http://schemas.microsoft.com/office/drawing/2014/main" id="{00000000-0008-0000-0000-0000AE050000}"/>
                  </a:ext>
                </a:extLst>
              </p:cNvPr>
              <p:cNvSpPr>
                <a:spLocks/>
              </p:cNvSpPr>
              <p:nvPr/>
            </p:nvSpPr>
            <p:spPr bwMode="auto">
              <a:xfrm>
                <a:off x="554" y="933"/>
                <a:ext cx="3" cy="1"/>
              </a:xfrm>
              <a:custGeom>
                <a:avLst/>
                <a:gdLst>
                  <a:gd name="T0" fmla="*/ 25 w 30"/>
                  <a:gd name="T1" fmla="*/ 4 h 15"/>
                  <a:gd name="T2" fmla="*/ 25 w 30"/>
                  <a:gd name="T3" fmla="*/ 4 h 15"/>
                  <a:gd name="T4" fmla="*/ 28 w 30"/>
                  <a:gd name="T5" fmla="*/ 8 h 15"/>
                  <a:gd name="T6" fmla="*/ 30 w 30"/>
                  <a:gd name="T7" fmla="*/ 11 h 15"/>
                  <a:gd name="T8" fmla="*/ 29 w 30"/>
                  <a:gd name="T9" fmla="*/ 14 h 15"/>
                  <a:gd name="T10" fmla="*/ 28 w 30"/>
                  <a:gd name="T11" fmla="*/ 15 h 15"/>
                  <a:gd name="T12" fmla="*/ 28 w 30"/>
                  <a:gd name="T13" fmla="*/ 15 h 15"/>
                  <a:gd name="T14" fmla="*/ 24 w 30"/>
                  <a:gd name="T15" fmla="*/ 15 h 15"/>
                  <a:gd name="T16" fmla="*/ 17 w 30"/>
                  <a:gd name="T17" fmla="*/ 14 h 15"/>
                  <a:gd name="T18" fmla="*/ 8 w 30"/>
                  <a:gd name="T19" fmla="*/ 13 h 15"/>
                  <a:gd name="T20" fmla="*/ 3 w 30"/>
                  <a:gd name="T21" fmla="*/ 12 h 15"/>
                  <a:gd name="T22" fmla="*/ 3 w 30"/>
                  <a:gd name="T23" fmla="*/ 12 h 15"/>
                  <a:gd name="T24" fmla="*/ 1 w 30"/>
                  <a:gd name="T25" fmla="*/ 9 h 15"/>
                  <a:gd name="T26" fmla="*/ 0 w 30"/>
                  <a:gd name="T27" fmla="*/ 5 h 15"/>
                  <a:gd name="T28" fmla="*/ 0 w 30"/>
                  <a:gd name="T29" fmla="*/ 2 h 15"/>
                  <a:gd name="T30" fmla="*/ 1 w 30"/>
                  <a:gd name="T31" fmla="*/ 1 h 15"/>
                  <a:gd name="T32" fmla="*/ 2 w 30"/>
                  <a:gd name="T33" fmla="*/ 0 h 15"/>
                  <a:gd name="T34" fmla="*/ 2 w 30"/>
                  <a:gd name="T35" fmla="*/ 0 h 15"/>
                  <a:gd name="T36" fmla="*/ 14 w 30"/>
                  <a:gd name="T37" fmla="*/ 1 h 15"/>
                  <a:gd name="T38" fmla="*/ 21 w 30"/>
                  <a:gd name="T39" fmla="*/ 3 h 15"/>
                  <a:gd name="T40" fmla="*/ 25 w 30"/>
                  <a:gd name="T41" fmla="*/ 4 h 15"/>
                  <a:gd name="T42" fmla="*/ 25 w 30"/>
                  <a:gd name="T43"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15">
                    <a:moveTo>
                      <a:pt x="25" y="4"/>
                    </a:moveTo>
                    <a:lnTo>
                      <a:pt x="25" y="4"/>
                    </a:lnTo>
                    <a:lnTo>
                      <a:pt x="28" y="8"/>
                    </a:lnTo>
                    <a:lnTo>
                      <a:pt x="30" y="11"/>
                    </a:lnTo>
                    <a:lnTo>
                      <a:pt x="29" y="14"/>
                    </a:lnTo>
                    <a:lnTo>
                      <a:pt x="28" y="15"/>
                    </a:lnTo>
                    <a:lnTo>
                      <a:pt x="28" y="15"/>
                    </a:lnTo>
                    <a:lnTo>
                      <a:pt x="24" y="15"/>
                    </a:lnTo>
                    <a:lnTo>
                      <a:pt x="17" y="14"/>
                    </a:lnTo>
                    <a:lnTo>
                      <a:pt x="8" y="13"/>
                    </a:lnTo>
                    <a:lnTo>
                      <a:pt x="3" y="12"/>
                    </a:lnTo>
                    <a:lnTo>
                      <a:pt x="3" y="12"/>
                    </a:lnTo>
                    <a:lnTo>
                      <a:pt x="1" y="9"/>
                    </a:lnTo>
                    <a:lnTo>
                      <a:pt x="0" y="5"/>
                    </a:lnTo>
                    <a:lnTo>
                      <a:pt x="0" y="2"/>
                    </a:lnTo>
                    <a:lnTo>
                      <a:pt x="1" y="1"/>
                    </a:lnTo>
                    <a:lnTo>
                      <a:pt x="2" y="0"/>
                    </a:lnTo>
                    <a:lnTo>
                      <a:pt x="2" y="0"/>
                    </a:lnTo>
                    <a:lnTo>
                      <a:pt x="14" y="1"/>
                    </a:lnTo>
                    <a:lnTo>
                      <a:pt x="21" y="3"/>
                    </a:lnTo>
                    <a:lnTo>
                      <a:pt x="25" y="4"/>
                    </a:lnTo>
                    <a:lnTo>
                      <a:pt x="25" y="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99" name="フリーフォーム 98">
                <a:extLst>
                  <a:ext uri="{FF2B5EF4-FFF2-40B4-BE49-F238E27FC236}">
                    <a16:creationId xmlns:a16="http://schemas.microsoft.com/office/drawing/2014/main" id="{00000000-0008-0000-0000-0000AF050000}"/>
                  </a:ext>
                </a:extLst>
              </p:cNvPr>
              <p:cNvSpPr>
                <a:spLocks/>
              </p:cNvSpPr>
              <p:nvPr/>
            </p:nvSpPr>
            <p:spPr bwMode="auto">
              <a:xfrm>
                <a:off x="582" y="920"/>
                <a:ext cx="2" cy="3"/>
              </a:xfrm>
              <a:custGeom>
                <a:avLst/>
                <a:gdLst>
                  <a:gd name="T0" fmla="*/ 23 w 24"/>
                  <a:gd name="T1" fmla="*/ 20 h 23"/>
                  <a:gd name="T2" fmla="*/ 23 w 24"/>
                  <a:gd name="T3" fmla="*/ 20 h 23"/>
                  <a:gd name="T4" fmla="*/ 21 w 24"/>
                  <a:gd name="T5" fmla="*/ 22 h 23"/>
                  <a:gd name="T6" fmla="*/ 18 w 24"/>
                  <a:gd name="T7" fmla="*/ 23 h 23"/>
                  <a:gd name="T8" fmla="*/ 13 w 24"/>
                  <a:gd name="T9" fmla="*/ 23 h 23"/>
                  <a:gd name="T10" fmla="*/ 10 w 24"/>
                  <a:gd name="T11" fmla="*/ 21 h 23"/>
                  <a:gd name="T12" fmla="*/ 4 w 24"/>
                  <a:gd name="T13" fmla="*/ 17 h 23"/>
                  <a:gd name="T14" fmla="*/ 1 w 24"/>
                  <a:gd name="T15" fmla="*/ 13 h 23"/>
                  <a:gd name="T16" fmla="*/ 1 w 24"/>
                  <a:gd name="T17" fmla="*/ 13 h 23"/>
                  <a:gd name="T18" fmla="*/ 0 w 24"/>
                  <a:gd name="T19" fmla="*/ 9 h 23"/>
                  <a:gd name="T20" fmla="*/ 1 w 24"/>
                  <a:gd name="T21" fmla="*/ 3 h 23"/>
                  <a:gd name="T22" fmla="*/ 3 w 24"/>
                  <a:gd name="T23" fmla="*/ 1 h 23"/>
                  <a:gd name="T24" fmla="*/ 4 w 24"/>
                  <a:gd name="T25" fmla="*/ 0 h 23"/>
                  <a:gd name="T26" fmla="*/ 7 w 24"/>
                  <a:gd name="T27" fmla="*/ 0 h 23"/>
                  <a:gd name="T28" fmla="*/ 10 w 24"/>
                  <a:gd name="T29" fmla="*/ 1 h 23"/>
                  <a:gd name="T30" fmla="*/ 10 w 24"/>
                  <a:gd name="T31" fmla="*/ 1 h 23"/>
                  <a:gd name="T32" fmla="*/ 17 w 24"/>
                  <a:gd name="T33" fmla="*/ 7 h 23"/>
                  <a:gd name="T34" fmla="*/ 22 w 24"/>
                  <a:gd name="T35" fmla="*/ 12 h 23"/>
                  <a:gd name="T36" fmla="*/ 24 w 24"/>
                  <a:gd name="T37" fmla="*/ 16 h 23"/>
                  <a:gd name="T38" fmla="*/ 24 w 24"/>
                  <a:gd name="T39" fmla="*/ 19 h 23"/>
                  <a:gd name="T40" fmla="*/ 23 w 24"/>
                  <a:gd name="T41" fmla="*/ 20 h 23"/>
                  <a:gd name="T42" fmla="*/ 23 w 24"/>
                  <a:gd name="T43"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23">
                    <a:moveTo>
                      <a:pt x="23" y="20"/>
                    </a:moveTo>
                    <a:lnTo>
                      <a:pt x="23" y="20"/>
                    </a:lnTo>
                    <a:lnTo>
                      <a:pt x="21" y="22"/>
                    </a:lnTo>
                    <a:lnTo>
                      <a:pt x="18" y="23"/>
                    </a:lnTo>
                    <a:lnTo>
                      <a:pt x="13" y="23"/>
                    </a:lnTo>
                    <a:lnTo>
                      <a:pt x="10" y="21"/>
                    </a:lnTo>
                    <a:lnTo>
                      <a:pt x="4" y="17"/>
                    </a:lnTo>
                    <a:lnTo>
                      <a:pt x="1" y="13"/>
                    </a:lnTo>
                    <a:lnTo>
                      <a:pt x="1" y="13"/>
                    </a:lnTo>
                    <a:lnTo>
                      <a:pt x="0" y="9"/>
                    </a:lnTo>
                    <a:lnTo>
                      <a:pt x="1" y="3"/>
                    </a:lnTo>
                    <a:lnTo>
                      <a:pt x="3" y="1"/>
                    </a:lnTo>
                    <a:lnTo>
                      <a:pt x="4" y="0"/>
                    </a:lnTo>
                    <a:lnTo>
                      <a:pt x="7" y="0"/>
                    </a:lnTo>
                    <a:lnTo>
                      <a:pt x="10" y="1"/>
                    </a:lnTo>
                    <a:lnTo>
                      <a:pt x="10" y="1"/>
                    </a:lnTo>
                    <a:lnTo>
                      <a:pt x="17" y="7"/>
                    </a:lnTo>
                    <a:lnTo>
                      <a:pt x="22" y="12"/>
                    </a:lnTo>
                    <a:lnTo>
                      <a:pt x="24" y="16"/>
                    </a:lnTo>
                    <a:lnTo>
                      <a:pt x="24" y="19"/>
                    </a:lnTo>
                    <a:lnTo>
                      <a:pt x="23" y="20"/>
                    </a:lnTo>
                    <a:lnTo>
                      <a:pt x="23" y="2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0" name="フリーフォーム 99">
                <a:extLst>
                  <a:ext uri="{FF2B5EF4-FFF2-40B4-BE49-F238E27FC236}">
                    <a16:creationId xmlns:a16="http://schemas.microsoft.com/office/drawing/2014/main" id="{00000000-0008-0000-0000-0000B0050000}"/>
                  </a:ext>
                </a:extLst>
              </p:cNvPr>
              <p:cNvSpPr>
                <a:spLocks/>
              </p:cNvSpPr>
              <p:nvPr/>
            </p:nvSpPr>
            <p:spPr bwMode="auto">
              <a:xfrm>
                <a:off x="562" y="917"/>
                <a:ext cx="4" cy="4"/>
              </a:xfrm>
              <a:custGeom>
                <a:avLst/>
                <a:gdLst>
                  <a:gd name="T0" fmla="*/ 31 w 34"/>
                  <a:gd name="T1" fmla="*/ 0 h 31"/>
                  <a:gd name="T2" fmla="*/ 31 w 34"/>
                  <a:gd name="T3" fmla="*/ 0 h 31"/>
                  <a:gd name="T4" fmla="*/ 27 w 34"/>
                  <a:gd name="T5" fmla="*/ 1 h 31"/>
                  <a:gd name="T6" fmla="*/ 25 w 34"/>
                  <a:gd name="T7" fmla="*/ 2 h 31"/>
                  <a:gd name="T8" fmla="*/ 20 w 34"/>
                  <a:gd name="T9" fmla="*/ 7 h 31"/>
                  <a:gd name="T10" fmla="*/ 16 w 34"/>
                  <a:gd name="T11" fmla="*/ 12 h 31"/>
                  <a:gd name="T12" fmla="*/ 14 w 34"/>
                  <a:gd name="T13" fmla="*/ 15 h 31"/>
                  <a:gd name="T14" fmla="*/ 14 w 34"/>
                  <a:gd name="T15" fmla="*/ 15 h 31"/>
                  <a:gd name="T16" fmla="*/ 5 w 34"/>
                  <a:gd name="T17" fmla="*/ 21 h 31"/>
                  <a:gd name="T18" fmla="*/ 2 w 34"/>
                  <a:gd name="T19" fmla="*/ 25 h 31"/>
                  <a:gd name="T20" fmla="*/ 0 w 34"/>
                  <a:gd name="T21" fmla="*/ 27 h 31"/>
                  <a:gd name="T22" fmla="*/ 0 w 34"/>
                  <a:gd name="T23" fmla="*/ 28 h 31"/>
                  <a:gd name="T24" fmla="*/ 0 w 34"/>
                  <a:gd name="T25" fmla="*/ 28 h 31"/>
                  <a:gd name="T26" fmla="*/ 1 w 34"/>
                  <a:gd name="T27" fmla="*/ 31 h 31"/>
                  <a:gd name="T28" fmla="*/ 3 w 34"/>
                  <a:gd name="T29" fmla="*/ 31 h 31"/>
                  <a:gd name="T30" fmla="*/ 9 w 34"/>
                  <a:gd name="T31" fmla="*/ 28 h 31"/>
                  <a:gd name="T32" fmla="*/ 9 w 34"/>
                  <a:gd name="T33" fmla="*/ 28 h 31"/>
                  <a:gd name="T34" fmla="*/ 12 w 34"/>
                  <a:gd name="T35" fmla="*/ 26 h 31"/>
                  <a:gd name="T36" fmla="*/ 16 w 34"/>
                  <a:gd name="T37" fmla="*/ 24 h 31"/>
                  <a:gd name="T38" fmla="*/ 20 w 34"/>
                  <a:gd name="T39" fmla="*/ 22 h 31"/>
                  <a:gd name="T40" fmla="*/ 23 w 34"/>
                  <a:gd name="T41" fmla="*/ 21 h 31"/>
                  <a:gd name="T42" fmla="*/ 23 w 34"/>
                  <a:gd name="T43" fmla="*/ 21 h 31"/>
                  <a:gd name="T44" fmla="*/ 24 w 34"/>
                  <a:gd name="T45" fmla="*/ 20 h 31"/>
                  <a:gd name="T46" fmla="*/ 24 w 34"/>
                  <a:gd name="T47" fmla="*/ 19 h 31"/>
                  <a:gd name="T48" fmla="*/ 25 w 34"/>
                  <a:gd name="T49" fmla="*/ 16 h 31"/>
                  <a:gd name="T50" fmla="*/ 26 w 34"/>
                  <a:gd name="T51" fmla="*/ 13 h 31"/>
                  <a:gd name="T52" fmla="*/ 27 w 34"/>
                  <a:gd name="T53" fmla="*/ 10 h 31"/>
                  <a:gd name="T54" fmla="*/ 27 w 34"/>
                  <a:gd name="T55" fmla="*/ 10 h 31"/>
                  <a:gd name="T56" fmla="*/ 31 w 34"/>
                  <a:gd name="T57" fmla="*/ 7 h 31"/>
                  <a:gd name="T58" fmla="*/ 33 w 34"/>
                  <a:gd name="T59" fmla="*/ 4 h 31"/>
                  <a:gd name="T60" fmla="*/ 34 w 34"/>
                  <a:gd name="T61" fmla="*/ 3 h 31"/>
                  <a:gd name="T62" fmla="*/ 34 w 34"/>
                  <a:gd name="T63" fmla="*/ 1 h 31"/>
                  <a:gd name="T64" fmla="*/ 33 w 34"/>
                  <a:gd name="T65" fmla="*/ 0 h 31"/>
                  <a:gd name="T66" fmla="*/ 31 w 34"/>
                  <a:gd name="T67" fmla="*/ 0 h 31"/>
                  <a:gd name="T68" fmla="*/ 31 w 34"/>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31">
                    <a:moveTo>
                      <a:pt x="31" y="0"/>
                    </a:moveTo>
                    <a:lnTo>
                      <a:pt x="31" y="0"/>
                    </a:lnTo>
                    <a:lnTo>
                      <a:pt x="27" y="1"/>
                    </a:lnTo>
                    <a:lnTo>
                      <a:pt x="25" y="2"/>
                    </a:lnTo>
                    <a:lnTo>
                      <a:pt x="20" y="7"/>
                    </a:lnTo>
                    <a:lnTo>
                      <a:pt x="16" y="12"/>
                    </a:lnTo>
                    <a:lnTo>
                      <a:pt x="14" y="15"/>
                    </a:lnTo>
                    <a:lnTo>
                      <a:pt x="14" y="15"/>
                    </a:lnTo>
                    <a:lnTo>
                      <a:pt x="5" y="21"/>
                    </a:lnTo>
                    <a:lnTo>
                      <a:pt x="2" y="25"/>
                    </a:lnTo>
                    <a:lnTo>
                      <a:pt x="0" y="27"/>
                    </a:lnTo>
                    <a:lnTo>
                      <a:pt x="0" y="28"/>
                    </a:lnTo>
                    <a:lnTo>
                      <a:pt x="0" y="28"/>
                    </a:lnTo>
                    <a:lnTo>
                      <a:pt x="1" y="31"/>
                    </a:lnTo>
                    <a:lnTo>
                      <a:pt x="3" y="31"/>
                    </a:lnTo>
                    <a:lnTo>
                      <a:pt x="9" y="28"/>
                    </a:lnTo>
                    <a:lnTo>
                      <a:pt x="9" y="28"/>
                    </a:lnTo>
                    <a:lnTo>
                      <a:pt x="12" y="26"/>
                    </a:lnTo>
                    <a:lnTo>
                      <a:pt x="16" y="24"/>
                    </a:lnTo>
                    <a:lnTo>
                      <a:pt x="20" y="22"/>
                    </a:lnTo>
                    <a:lnTo>
                      <a:pt x="23" y="21"/>
                    </a:lnTo>
                    <a:lnTo>
                      <a:pt x="23" y="21"/>
                    </a:lnTo>
                    <a:lnTo>
                      <a:pt x="24" y="20"/>
                    </a:lnTo>
                    <a:lnTo>
                      <a:pt x="24" y="19"/>
                    </a:lnTo>
                    <a:lnTo>
                      <a:pt x="25" y="16"/>
                    </a:lnTo>
                    <a:lnTo>
                      <a:pt x="26" y="13"/>
                    </a:lnTo>
                    <a:lnTo>
                      <a:pt x="27" y="10"/>
                    </a:lnTo>
                    <a:lnTo>
                      <a:pt x="27" y="10"/>
                    </a:lnTo>
                    <a:lnTo>
                      <a:pt x="31" y="7"/>
                    </a:lnTo>
                    <a:lnTo>
                      <a:pt x="33" y="4"/>
                    </a:lnTo>
                    <a:lnTo>
                      <a:pt x="34" y="3"/>
                    </a:lnTo>
                    <a:lnTo>
                      <a:pt x="34" y="1"/>
                    </a:lnTo>
                    <a:lnTo>
                      <a:pt x="33" y="0"/>
                    </a:lnTo>
                    <a:lnTo>
                      <a:pt x="31" y="0"/>
                    </a:lnTo>
                    <a:lnTo>
                      <a:pt x="31"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1" name="フリーフォーム 100">
                <a:extLst>
                  <a:ext uri="{FF2B5EF4-FFF2-40B4-BE49-F238E27FC236}">
                    <a16:creationId xmlns:a16="http://schemas.microsoft.com/office/drawing/2014/main" id="{00000000-0008-0000-0000-0000B1050000}"/>
                  </a:ext>
                </a:extLst>
              </p:cNvPr>
              <p:cNvSpPr>
                <a:spLocks/>
              </p:cNvSpPr>
              <p:nvPr/>
            </p:nvSpPr>
            <p:spPr bwMode="auto">
              <a:xfrm>
                <a:off x="619" y="877"/>
                <a:ext cx="2" cy="2"/>
              </a:xfrm>
              <a:custGeom>
                <a:avLst/>
                <a:gdLst>
                  <a:gd name="T0" fmla="*/ 25 w 25"/>
                  <a:gd name="T1" fmla="*/ 15 h 18"/>
                  <a:gd name="T2" fmla="*/ 25 w 25"/>
                  <a:gd name="T3" fmla="*/ 15 h 18"/>
                  <a:gd name="T4" fmla="*/ 25 w 25"/>
                  <a:gd name="T5" fmla="*/ 17 h 18"/>
                  <a:gd name="T6" fmla="*/ 23 w 25"/>
                  <a:gd name="T7" fmla="*/ 18 h 18"/>
                  <a:gd name="T8" fmla="*/ 21 w 25"/>
                  <a:gd name="T9" fmla="*/ 18 h 18"/>
                  <a:gd name="T10" fmla="*/ 16 w 25"/>
                  <a:gd name="T11" fmla="*/ 16 h 18"/>
                  <a:gd name="T12" fmla="*/ 16 w 25"/>
                  <a:gd name="T13" fmla="*/ 16 h 18"/>
                  <a:gd name="T14" fmla="*/ 14 w 25"/>
                  <a:gd name="T15" fmla="*/ 13 h 18"/>
                  <a:gd name="T16" fmla="*/ 12 w 25"/>
                  <a:gd name="T17" fmla="*/ 13 h 18"/>
                  <a:gd name="T18" fmla="*/ 9 w 25"/>
                  <a:gd name="T19" fmla="*/ 13 h 18"/>
                  <a:gd name="T20" fmla="*/ 6 w 25"/>
                  <a:gd name="T21" fmla="*/ 13 h 18"/>
                  <a:gd name="T22" fmla="*/ 5 w 25"/>
                  <a:gd name="T23" fmla="*/ 13 h 18"/>
                  <a:gd name="T24" fmla="*/ 3 w 25"/>
                  <a:gd name="T25" fmla="*/ 12 h 18"/>
                  <a:gd name="T26" fmla="*/ 3 w 25"/>
                  <a:gd name="T27" fmla="*/ 12 h 18"/>
                  <a:gd name="T28" fmla="*/ 1 w 25"/>
                  <a:gd name="T29" fmla="*/ 8 h 18"/>
                  <a:gd name="T30" fmla="*/ 0 w 25"/>
                  <a:gd name="T31" fmla="*/ 5 h 18"/>
                  <a:gd name="T32" fmla="*/ 0 w 25"/>
                  <a:gd name="T33" fmla="*/ 2 h 18"/>
                  <a:gd name="T34" fmla="*/ 1 w 25"/>
                  <a:gd name="T35" fmla="*/ 1 h 18"/>
                  <a:gd name="T36" fmla="*/ 3 w 25"/>
                  <a:gd name="T37" fmla="*/ 0 h 18"/>
                  <a:gd name="T38" fmla="*/ 3 w 25"/>
                  <a:gd name="T39" fmla="*/ 0 h 18"/>
                  <a:gd name="T40" fmla="*/ 7 w 25"/>
                  <a:gd name="T41" fmla="*/ 1 h 18"/>
                  <a:gd name="T42" fmla="*/ 9 w 25"/>
                  <a:gd name="T43" fmla="*/ 3 h 18"/>
                  <a:gd name="T44" fmla="*/ 11 w 25"/>
                  <a:gd name="T45" fmla="*/ 5 h 18"/>
                  <a:gd name="T46" fmla="*/ 14 w 25"/>
                  <a:gd name="T47" fmla="*/ 6 h 18"/>
                  <a:gd name="T48" fmla="*/ 14 w 25"/>
                  <a:gd name="T49" fmla="*/ 6 h 18"/>
                  <a:gd name="T50" fmla="*/ 18 w 25"/>
                  <a:gd name="T51" fmla="*/ 7 h 18"/>
                  <a:gd name="T52" fmla="*/ 21 w 25"/>
                  <a:gd name="T53" fmla="*/ 9 h 18"/>
                  <a:gd name="T54" fmla="*/ 24 w 25"/>
                  <a:gd name="T55" fmla="*/ 11 h 18"/>
                  <a:gd name="T56" fmla="*/ 25 w 25"/>
                  <a:gd name="T57" fmla="*/ 15 h 18"/>
                  <a:gd name="T58" fmla="*/ 25 w 25"/>
                  <a:gd name="T59"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18">
                    <a:moveTo>
                      <a:pt x="25" y="15"/>
                    </a:moveTo>
                    <a:lnTo>
                      <a:pt x="25" y="15"/>
                    </a:lnTo>
                    <a:lnTo>
                      <a:pt x="25" y="17"/>
                    </a:lnTo>
                    <a:lnTo>
                      <a:pt x="23" y="18"/>
                    </a:lnTo>
                    <a:lnTo>
                      <a:pt x="21" y="18"/>
                    </a:lnTo>
                    <a:lnTo>
                      <a:pt x="16" y="16"/>
                    </a:lnTo>
                    <a:lnTo>
                      <a:pt x="16" y="16"/>
                    </a:lnTo>
                    <a:lnTo>
                      <a:pt x="14" y="13"/>
                    </a:lnTo>
                    <a:lnTo>
                      <a:pt x="12" y="13"/>
                    </a:lnTo>
                    <a:lnTo>
                      <a:pt x="9" y="13"/>
                    </a:lnTo>
                    <a:lnTo>
                      <a:pt x="6" y="13"/>
                    </a:lnTo>
                    <a:lnTo>
                      <a:pt x="5" y="13"/>
                    </a:lnTo>
                    <a:lnTo>
                      <a:pt x="3" y="12"/>
                    </a:lnTo>
                    <a:lnTo>
                      <a:pt x="3" y="12"/>
                    </a:lnTo>
                    <a:lnTo>
                      <a:pt x="1" y="8"/>
                    </a:lnTo>
                    <a:lnTo>
                      <a:pt x="0" y="5"/>
                    </a:lnTo>
                    <a:lnTo>
                      <a:pt x="0" y="2"/>
                    </a:lnTo>
                    <a:lnTo>
                      <a:pt x="1" y="1"/>
                    </a:lnTo>
                    <a:lnTo>
                      <a:pt x="3" y="0"/>
                    </a:lnTo>
                    <a:lnTo>
                      <a:pt x="3" y="0"/>
                    </a:lnTo>
                    <a:lnTo>
                      <a:pt x="7" y="1"/>
                    </a:lnTo>
                    <a:lnTo>
                      <a:pt x="9" y="3"/>
                    </a:lnTo>
                    <a:lnTo>
                      <a:pt x="11" y="5"/>
                    </a:lnTo>
                    <a:lnTo>
                      <a:pt x="14" y="6"/>
                    </a:lnTo>
                    <a:lnTo>
                      <a:pt x="14" y="6"/>
                    </a:lnTo>
                    <a:lnTo>
                      <a:pt x="18" y="7"/>
                    </a:lnTo>
                    <a:lnTo>
                      <a:pt x="21" y="9"/>
                    </a:lnTo>
                    <a:lnTo>
                      <a:pt x="24" y="11"/>
                    </a:lnTo>
                    <a:lnTo>
                      <a:pt x="25" y="15"/>
                    </a:lnTo>
                    <a:lnTo>
                      <a:pt x="25" y="1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2" name="フリーフォーム 101">
                <a:extLst>
                  <a:ext uri="{FF2B5EF4-FFF2-40B4-BE49-F238E27FC236}">
                    <a16:creationId xmlns:a16="http://schemas.microsoft.com/office/drawing/2014/main" id="{00000000-0008-0000-0000-0000B2050000}"/>
                  </a:ext>
                </a:extLst>
              </p:cNvPr>
              <p:cNvSpPr>
                <a:spLocks/>
              </p:cNvSpPr>
              <p:nvPr/>
            </p:nvSpPr>
            <p:spPr bwMode="auto">
              <a:xfrm>
                <a:off x="616" y="876"/>
                <a:ext cx="1" cy="2"/>
              </a:xfrm>
              <a:custGeom>
                <a:avLst/>
                <a:gdLst>
                  <a:gd name="T0" fmla="*/ 8 w 10"/>
                  <a:gd name="T1" fmla="*/ 0 h 18"/>
                  <a:gd name="T2" fmla="*/ 8 w 10"/>
                  <a:gd name="T3" fmla="*/ 0 h 18"/>
                  <a:gd name="T4" fmla="*/ 7 w 10"/>
                  <a:gd name="T5" fmla="*/ 0 h 18"/>
                  <a:gd name="T6" fmla="*/ 5 w 10"/>
                  <a:gd name="T7" fmla="*/ 2 h 18"/>
                  <a:gd name="T8" fmla="*/ 2 w 10"/>
                  <a:gd name="T9" fmla="*/ 9 h 18"/>
                  <a:gd name="T10" fmla="*/ 0 w 10"/>
                  <a:gd name="T11" fmla="*/ 15 h 18"/>
                  <a:gd name="T12" fmla="*/ 1 w 10"/>
                  <a:gd name="T13" fmla="*/ 17 h 18"/>
                  <a:gd name="T14" fmla="*/ 2 w 10"/>
                  <a:gd name="T15" fmla="*/ 18 h 18"/>
                  <a:gd name="T16" fmla="*/ 2 w 10"/>
                  <a:gd name="T17" fmla="*/ 18 h 18"/>
                  <a:gd name="T18" fmla="*/ 4 w 10"/>
                  <a:gd name="T19" fmla="*/ 18 h 18"/>
                  <a:gd name="T20" fmla="*/ 6 w 10"/>
                  <a:gd name="T21" fmla="*/ 16 h 18"/>
                  <a:gd name="T22" fmla="*/ 9 w 10"/>
                  <a:gd name="T23" fmla="*/ 10 h 18"/>
                  <a:gd name="T24" fmla="*/ 10 w 10"/>
                  <a:gd name="T25" fmla="*/ 7 h 18"/>
                  <a:gd name="T26" fmla="*/ 10 w 10"/>
                  <a:gd name="T27" fmla="*/ 4 h 18"/>
                  <a:gd name="T28" fmla="*/ 10 w 10"/>
                  <a:gd name="T29" fmla="*/ 1 h 18"/>
                  <a:gd name="T30" fmla="*/ 8 w 10"/>
                  <a:gd name="T31" fmla="*/ 0 h 18"/>
                  <a:gd name="T32" fmla="*/ 8 w 10"/>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8">
                    <a:moveTo>
                      <a:pt x="8" y="0"/>
                    </a:moveTo>
                    <a:lnTo>
                      <a:pt x="8" y="0"/>
                    </a:lnTo>
                    <a:lnTo>
                      <a:pt x="7" y="0"/>
                    </a:lnTo>
                    <a:lnTo>
                      <a:pt x="5" y="2"/>
                    </a:lnTo>
                    <a:lnTo>
                      <a:pt x="2" y="9"/>
                    </a:lnTo>
                    <a:lnTo>
                      <a:pt x="0" y="15"/>
                    </a:lnTo>
                    <a:lnTo>
                      <a:pt x="1" y="17"/>
                    </a:lnTo>
                    <a:lnTo>
                      <a:pt x="2" y="18"/>
                    </a:lnTo>
                    <a:lnTo>
                      <a:pt x="2" y="18"/>
                    </a:lnTo>
                    <a:lnTo>
                      <a:pt x="4" y="18"/>
                    </a:lnTo>
                    <a:lnTo>
                      <a:pt x="6" y="16"/>
                    </a:lnTo>
                    <a:lnTo>
                      <a:pt x="9" y="10"/>
                    </a:lnTo>
                    <a:lnTo>
                      <a:pt x="10" y="7"/>
                    </a:lnTo>
                    <a:lnTo>
                      <a:pt x="10" y="4"/>
                    </a:lnTo>
                    <a:lnTo>
                      <a:pt x="10" y="1"/>
                    </a:lnTo>
                    <a:lnTo>
                      <a:pt x="8" y="0"/>
                    </a:lnTo>
                    <a:lnTo>
                      <a:pt x="8"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3" name="フリーフォーム 102">
                <a:extLst>
                  <a:ext uri="{FF2B5EF4-FFF2-40B4-BE49-F238E27FC236}">
                    <a16:creationId xmlns:a16="http://schemas.microsoft.com/office/drawing/2014/main" id="{00000000-0008-0000-0000-0000B3050000}"/>
                  </a:ext>
                </a:extLst>
              </p:cNvPr>
              <p:cNvSpPr>
                <a:spLocks/>
              </p:cNvSpPr>
              <p:nvPr/>
            </p:nvSpPr>
            <p:spPr bwMode="auto">
              <a:xfrm>
                <a:off x="622" y="824"/>
                <a:ext cx="1" cy="1"/>
              </a:xfrm>
              <a:custGeom>
                <a:avLst/>
                <a:gdLst>
                  <a:gd name="T0" fmla="*/ 13 w 15"/>
                  <a:gd name="T1" fmla="*/ 1 h 12"/>
                  <a:gd name="T2" fmla="*/ 13 w 15"/>
                  <a:gd name="T3" fmla="*/ 1 h 12"/>
                  <a:gd name="T4" fmla="*/ 10 w 15"/>
                  <a:gd name="T5" fmla="*/ 0 h 12"/>
                  <a:gd name="T6" fmla="*/ 6 w 15"/>
                  <a:gd name="T7" fmla="*/ 0 h 12"/>
                  <a:gd name="T8" fmla="*/ 0 w 15"/>
                  <a:gd name="T9" fmla="*/ 1 h 12"/>
                  <a:gd name="T10" fmla="*/ 0 w 15"/>
                  <a:gd name="T11" fmla="*/ 1 h 12"/>
                  <a:gd name="T12" fmla="*/ 0 w 15"/>
                  <a:gd name="T13" fmla="*/ 2 h 12"/>
                  <a:gd name="T14" fmla="*/ 1 w 15"/>
                  <a:gd name="T15" fmla="*/ 3 h 12"/>
                  <a:gd name="T16" fmla="*/ 3 w 15"/>
                  <a:gd name="T17" fmla="*/ 7 h 12"/>
                  <a:gd name="T18" fmla="*/ 6 w 15"/>
                  <a:gd name="T19" fmla="*/ 11 h 12"/>
                  <a:gd name="T20" fmla="*/ 9 w 15"/>
                  <a:gd name="T21" fmla="*/ 12 h 12"/>
                  <a:gd name="T22" fmla="*/ 10 w 15"/>
                  <a:gd name="T23" fmla="*/ 12 h 12"/>
                  <a:gd name="T24" fmla="*/ 10 w 15"/>
                  <a:gd name="T25" fmla="*/ 12 h 12"/>
                  <a:gd name="T26" fmla="*/ 12 w 15"/>
                  <a:gd name="T27" fmla="*/ 10 h 12"/>
                  <a:gd name="T28" fmla="*/ 14 w 15"/>
                  <a:gd name="T29" fmla="*/ 7 h 12"/>
                  <a:gd name="T30" fmla="*/ 15 w 15"/>
                  <a:gd name="T31" fmla="*/ 4 h 12"/>
                  <a:gd name="T32" fmla="*/ 15 w 15"/>
                  <a:gd name="T33" fmla="*/ 2 h 12"/>
                  <a:gd name="T34" fmla="*/ 13 w 15"/>
                  <a:gd name="T35" fmla="*/ 1 h 12"/>
                  <a:gd name="T36" fmla="*/ 13 w 15"/>
                  <a:gd name="T3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2">
                    <a:moveTo>
                      <a:pt x="13" y="1"/>
                    </a:moveTo>
                    <a:lnTo>
                      <a:pt x="13" y="1"/>
                    </a:lnTo>
                    <a:lnTo>
                      <a:pt x="10" y="0"/>
                    </a:lnTo>
                    <a:lnTo>
                      <a:pt x="6" y="0"/>
                    </a:lnTo>
                    <a:lnTo>
                      <a:pt x="0" y="1"/>
                    </a:lnTo>
                    <a:lnTo>
                      <a:pt x="0" y="1"/>
                    </a:lnTo>
                    <a:lnTo>
                      <a:pt x="0" y="2"/>
                    </a:lnTo>
                    <a:lnTo>
                      <a:pt x="1" y="3"/>
                    </a:lnTo>
                    <a:lnTo>
                      <a:pt x="3" y="7"/>
                    </a:lnTo>
                    <a:lnTo>
                      <a:pt x="6" y="11"/>
                    </a:lnTo>
                    <a:lnTo>
                      <a:pt x="9" y="12"/>
                    </a:lnTo>
                    <a:lnTo>
                      <a:pt x="10" y="12"/>
                    </a:lnTo>
                    <a:lnTo>
                      <a:pt x="10" y="12"/>
                    </a:lnTo>
                    <a:lnTo>
                      <a:pt x="12" y="10"/>
                    </a:lnTo>
                    <a:lnTo>
                      <a:pt x="14" y="7"/>
                    </a:lnTo>
                    <a:lnTo>
                      <a:pt x="15" y="4"/>
                    </a:lnTo>
                    <a:lnTo>
                      <a:pt x="15" y="2"/>
                    </a:lnTo>
                    <a:lnTo>
                      <a:pt x="13" y="1"/>
                    </a:lnTo>
                    <a:lnTo>
                      <a:pt x="13"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4" name="フリーフォーム 103">
                <a:extLst>
                  <a:ext uri="{FF2B5EF4-FFF2-40B4-BE49-F238E27FC236}">
                    <a16:creationId xmlns:a16="http://schemas.microsoft.com/office/drawing/2014/main" id="{00000000-0008-0000-0000-0000B4050000}"/>
                  </a:ext>
                </a:extLst>
              </p:cNvPr>
              <p:cNvSpPr>
                <a:spLocks/>
              </p:cNvSpPr>
              <p:nvPr/>
            </p:nvSpPr>
            <p:spPr bwMode="auto">
              <a:xfrm>
                <a:off x="643" y="802"/>
                <a:ext cx="3" cy="3"/>
              </a:xfrm>
              <a:custGeom>
                <a:avLst/>
                <a:gdLst>
                  <a:gd name="T0" fmla="*/ 20 w 21"/>
                  <a:gd name="T1" fmla="*/ 0 h 28"/>
                  <a:gd name="T2" fmla="*/ 20 w 21"/>
                  <a:gd name="T3" fmla="*/ 0 h 28"/>
                  <a:gd name="T4" fmla="*/ 10 w 21"/>
                  <a:gd name="T5" fmla="*/ 1 h 28"/>
                  <a:gd name="T6" fmla="*/ 4 w 21"/>
                  <a:gd name="T7" fmla="*/ 3 h 28"/>
                  <a:gd name="T8" fmla="*/ 2 w 21"/>
                  <a:gd name="T9" fmla="*/ 4 h 28"/>
                  <a:gd name="T10" fmla="*/ 0 w 21"/>
                  <a:gd name="T11" fmla="*/ 5 h 28"/>
                  <a:gd name="T12" fmla="*/ 0 w 21"/>
                  <a:gd name="T13" fmla="*/ 5 h 28"/>
                  <a:gd name="T14" fmla="*/ 0 w 21"/>
                  <a:gd name="T15" fmla="*/ 8 h 28"/>
                  <a:gd name="T16" fmla="*/ 0 w 21"/>
                  <a:gd name="T17" fmla="*/ 11 h 28"/>
                  <a:gd name="T18" fmla="*/ 3 w 21"/>
                  <a:gd name="T19" fmla="*/ 18 h 28"/>
                  <a:gd name="T20" fmla="*/ 7 w 21"/>
                  <a:gd name="T21" fmla="*/ 26 h 28"/>
                  <a:gd name="T22" fmla="*/ 8 w 21"/>
                  <a:gd name="T23" fmla="*/ 28 h 28"/>
                  <a:gd name="T24" fmla="*/ 9 w 21"/>
                  <a:gd name="T25" fmla="*/ 28 h 28"/>
                  <a:gd name="T26" fmla="*/ 9 w 21"/>
                  <a:gd name="T27" fmla="*/ 28 h 28"/>
                  <a:gd name="T28" fmla="*/ 11 w 21"/>
                  <a:gd name="T29" fmla="*/ 27 h 28"/>
                  <a:gd name="T30" fmla="*/ 13 w 21"/>
                  <a:gd name="T31" fmla="*/ 25 h 28"/>
                  <a:gd name="T32" fmla="*/ 16 w 21"/>
                  <a:gd name="T33" fmla="*/ 21 h 28"/>
                  <a:gd name="T34" fmla="*/ 18 w 21"/>
                  <a:gd name="T35" fmla="*/ 18 h 28"/>
                  <a:gd name="T36" fmla="*/ 18 w 21"/>
                  <a:gd name="T37" fmla="*/ 18 h 28"/>
                  <a:gd name="T38" fmla="*/ 21 w 21"/>
                  <a:gd name="T39" fmla="*/ 7 h 28"/>
                  <a:gd name="T40" fmla="*/ 21 w 21"/>
                  <a:gd name="T41" fmla="*/ 2 h 28"/>
                  <a:gd name="T42" fmla="*/ 21 w 21"/>
                  <a:gd name="T43" fmla="*/ 0 h 28"/>
                  <a:gd name="T44" fmla="*/ 20 w 21"/>
                  <a:gd name="T45" fmla="*/ 0 h 28"/>
                  <a:gd name="T46" fmla="*/ 20 w 21"/>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28">
                    <a:moveTo>
                      <a:pt x="20" y="0"/>
                    </a:moveTo>
                    <a:lnTo>
                      <a:pt x="20" y="0"/>
                    </a:lnTo>
                    <a:lnTo>
                      <a:pt x="10" y="1"/>
                    </a:lnTo>
                    <a:lnTo>
                      <a:pt x="4" y="3"/>
                    </a:lnTo>
                    <a:lnTo>
                      <a:pt x="2" y="4"/>
                    </a:lnTo>
                    <a:lnTo>
                      <a:pt x="0" y="5"/>
                    </a:lnTo>
                    <a:lnTo>
                      <a:pt x="0" y="5"/>
                    </a:lnTo>
                    <a:lnTo>
                      <a:pt x="0" y="8"/>
                    </a:lnTo>
                    <a:lnTo>
                      <a:pt x="0" y="11"/>
                    </a:lnTo>
                    <a:lnTo>
                      <a:pt x="3" y="18"/>
                    </a:lnTo>
                    <a:lnTo>
                      <a:pt x="7" y="26"/>
                    </a:lnTo>
                    <a:lnTo>
                      <a:pt x="8" y="28"/>
                    </a:lnTo>
                    <a:lnTo>
                      <a:pt x="9" y="28"/>
                    </a:lnTo>
                    <a:lnTo>
                      <a:pt x="9" y="28"/>
                    </a:lnTo>
                    <a:lnTo>
                      <a:pt x="11" y="27"/>
                    </a:lnTo>
                    <a:lnTo>
                      <a:pt x="13" y="25"/>
                    </a:lnTo>
                    <a:lnTo>
                      <a:pt x="16" y="21"/>
                    </a:lnTo>
                    <a:lnTo>
                      <a:pt x="18" y="18"/>
                    </a:lnTo>
                    <a:lnTo>
                      <a:pt x="18" y="18"/>
                    </a:lnTo>
                    <a:lnTo>
                      <a:pt x="21" y="7"/>
                    </a:lnTo>
                    <a:lnTo>
                      <a:pt x="21" y="2"/>
                    </a:lnTo>
                    <a:lnTo>
                      <a:pt x="21" y="0"/>
                    </a:lnTo>
                    <a:lnTo>
                      <a:pt x="20" y="0"/>
                    </a:lnTo>
                    <a:lnTo>
                      <a:pt x="2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5" name="フリーフォーム 104">
                <a:extLst>
                  <a:ext uri="{FF2B5EF4-FFF2-40B4-BE49-F238E27FC236}">
                    <a16:creationId xmlns:a16="http://schemas.microsoft.com/office/drawing/2014/main" id="{00000000-0008-0000-0000-0000B5050000}"/>
                  </a:ext>
                </a:extLst>
              </p:cNvPr>
              <p:cNvSpPr>
                <a:spLocks/>
              </p:cNvSpPr>
              <p:nvPr/>
            </p:nvSpPr>
            <p:spPr bwMode="auto">
              <a:xfrm>
                <a:off x="650" y="792"/>
                <a:ext cx="3" cy="3"/>
              </a:xfrm>
              <a:custGeom>
                <a:avLst/>
                <a:gdLst>
                  <a:gd name="T0" fmla="*/ 26 w 28"/>
                  <a:gd name="T1" fmla="*/ 28 h 28"/>
                  <a:gd name="T2" fmla="*/ 26 w 28"/>
                  <a:gd name="T3" fmla="*/ 28 h 28"/>
                  <a:gd name="T4" fmla="*/ 23 w 28"/>
                  <a:gd name="T5" fmla="*/ 27 h 28"/>
                  <a:gd name="T6" fmla="*/ 18 w 28"/>
                  <a:gd name="T7" fmla="*/ 26 h 28"/>
                  <a:gd name="T8" fmla="*/ 18 w 28"/>
                  <a:gd name="T9" fmla="*/ 26 h 28"/>
                  <a:gd name="T10" fmla="*/ 16 w 28"/>
                  <a:gd name="T11" fmla="*/ 26 h 28"/>
                  <a:gd name="T12" fmla="*/ 15 w 28"/>
                  <a:gd name="T13" fmla="*/ 27 h 28"/>
                  <a:gd name="T14" fmla="*/ 13 w 28"/>
                  <a:gd name="T15" fmla="*/ 27 h 28"/>
                  <a:gd name="T16" fmla="*/ 11 w 28"/>
                  <a:gd name="T17" fmla="*/ 26 h 28"/>
                  <a:gd name="T18" fmla="*/ 11 w 28"/>
                  <a:gd name="T19" fmla="*/ 26 h 28"/>
                  <a:gd name="T20" fmla="*/ 7 w 28"/>
                  <a:gd name="T21" fmla="*/ 22 h 28"/>
                  <a:gd name="T22" fmla="*/ 3 w 28"/>
                  <a:gd name="T23" fmla="*/ 15 h 28"/>
                  <a:gd name="T24" fmla="*/ 1 w 28"/>
                  <a:gd name="T25" fmla="*/ 7 h 28"/>
                  <a:gd name="T26" fmla="*/ 0 w 28"/>
                  <a:gd name="T27" fmla="*/ 2 h 28"/>
                  <a:gd name="T28" fmla="*/ 0 w 28"/>
                  <a:gd name="T29" fmla="*/ 2 h 28"/>
                  <a:gd name="T30" fmla="*/ 1 w 28"/>
                  <a:gd name="T31" fmla="*/ 1 h 28"/>
                  <a:gd name="T32" fmla="*/ 3 w 28"/>
                  <a:gd name="T33" fmla="*/ 0 h 28"/>
                  <a:gd name="T34" fmla="*/ 10 w 28"/>
                  <a:gd name="T35" fmla="*/ 1 h 28"/>
                  <a:gd name="T36" fmla="*/ 17 w 28"/>
                  <a:gd name="T37" fmla="*/ 3 h 28"/>
                  <a:gd name="T38" fmla="*/ 19 w 28"/>
                  <a:gd name="T39" fmla="*/ 5 h 28"/>
                  <a:gd name="T40" fmla="*/ 20 w 28"/>
                  <a:gd name="T41" fmla="*/ 6 h 28"/>
                  <a:gd name="T42" fmla="*/ 20 w 28"/>
                  <a:gd name="T43" fmla="*/ 6 h 28"/>
                  <a:gd name="T44" fmla="*/ 20 w 28"/>
                  <a:gd name="T45" fmla="*/ 9 h 28"/>
                  <a:gd name="T46" fmla="*/ 20 w 28"/>
                  <a:gd name="T47" fmla="*/ 11 h 28"/>
                  <a:gd name="T48" fmla="*/ 20 w 28"/>
                  <a:gd name="T49" fmla="*/ 13 h 28"/>
                  <a:gd name="T50" fmla="*/ 22 w 28"/>
                  <a:gd name="T51" fmla="*/ 17 h 28"/>
                  <a:gd name="T52" fmla="*/ 22 w 28"/>
                  <a:gd name="T53" fmla="*/ 17 h 28"/>
                  <a:gd name="T54" fmla="*/ 27 w 28"/>
                  <a:gd name="T55" fmla="*/ 24 h 28"/>
                  <a:gd name="T56" fmla="*/ 28 w 28"/>
                  <a:gd name="T57" fmla="*/ 26 h 28"/>
                  <a:gd name="T58" fmla="*/ 27 w 28"/>
                  <a:gd name="T59" fmla="*/ 27 h 28"/>
                  <a:gd name="T60" fmla="*/ 26 w 28"/>
                  <a:gd name="T61" fmla="*/ 28 h 28"/>
                  <a:gd name="T62" fmla="*/ 26 w 28"/>
                  <a:gd name="T6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28">
                    <a:moveTo>
                      <a:pt x="26" y="28"/>
                    </a:moveTo>
                    <a:lnTo>
                      <a:pt x="26" y="28"/>
                    </a:lnTo>
                    <a:lnTo>
                      <a:pt x="23" y="27"/>
                    </a:lnTo>
                    <a:lnTo>
                      <a:pt x="18" y="26"/>
                    </a:lnTo>
                    <a:lnTo>
                      <a:pt x="18" y="26"/>
                    </a:lnTo>
                    <a:lnTo>
                      <a:pt x="16" y="26"/>
                    </a:lnTo>
                    <a:lnTo>
                      <a:pt x="15" y="27"/>
                    </a:lnTo>
                    <a:lnTo>
                      <a:pt x="13" y="27"/>
                    </a:lnTo>
                    <a:lnTo>
                      <a:pt x="11" y="26"/>
                    </a:lnTo>
                    <a:lnTo>
                      <a:pt x="11" y="26"/>
                    </a:lnTo>
                    <a:lnTo>
                      <a:pt x="7" y="22"/>
                    </a:lnTo>
                    <a:lnTo>
                      <a:pt x="3" y="15"/>
                    </a:lnTo>
                    <a:lnTo>
                      <a:pt x="1" y="7"/>
                    </a:lnTo>
                    <a:lnTo>
                      <a:pt x="0" y="2"/>
                    </a:lnTo>
                    <a:lnTo>
                      <a:pt x="0" y="2"/>
                    </a:lnTo>
                    <a:lnTo>
                      <a:pt x="1" y="1"/>
                    </a:lnTo>
                    <a:lnTo>
                      <a:pt x="3" y="0"/>
                    </a:lnTo>
                    <a:lnTo>
                      <a:pt x="10" y="1"/>
                    </a:lnTo>
                    <a:lnTo>
                      <a:pt x="17" y="3"/>
                    </a:lnTo>
                    <a:lnTo>
                      <a:pt x="19" y="5"/>
                    </a:lnTo>
                    <a:lnTo>
                      <a:pt x="20" y="6"/>
                    </a:lnTo>
                    <a:lnTo>
                      <a:pt x="20" y="6"/>
                    </a:lnTo>
                    <a:lnTo>
                      <a:pt x="20" y="9"/>
                    </a:lnTo>
                    <a:lnTo>
                      <a:pt x="20" y="11"/>
                    </a:lnTo>
                    <a:lnTo>
                      <a:pt x="20" y="13"/>
                    </a:lnTo>
                    <a:lnTo>
                      <a:pt x="22" y="17"/>
                    </a:lnTo>
                    <a:lnTo>
                      <a:pt x="22" y="17"/>
                    </a:lnTo>
                    <a:lnTo>
                      <a:pt x="27" y="24"/>
                    </a:lnTo>
                    <a:lnTo>
                      <a:pt x="28" y="26"/>
                    </a:lnTo>
                    <a:lnTo>
                      <a:pt x="27" y="27"/>
                    </a:lnTo>
                    <a:lnTo>
                      <a:pt x="26" y="28"/>
                    </a:lnTo>
                    <a:lnTo>
                      <a:pt x="26" y="2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6" name="フリーフォーム 105">
                <a:extLst>
                  <a:ext uri="{FF2B5EF4-FFF2-40B4-BE49-F238E27FC236}">
                    <a16:creationId xmlns:a16="http://schemas.microsoft.com/office/drawing/2014/main" id="{00000000-0008-0000-0000-0000B6050000}"/>
                  </a:ext>
                </a:extLst>
              </p:cNvPr>
              <p:cNvSpPr>
                <a:spLocks/>
              </p:cNvSpPr>
              <p:nvPr/>
            </p:nvSpPr>
            <p:spPr bwMode="auto">
              <a:xfrm>
                <a:off x="653" y="787"/>
                <a:ext cx="2" cy="2"/>
              </a:xfrm>
              <a:custGeom>
                <a:avLst/>
                <a:gdLst>
                  <a:gd name="T0" fmla="*/ 17 w 19"/>
                  <a:gd name="T1" fmla="*/ 12 h 18"/>
                  <a:gd name="T2" fmla="*/ 17 w 19"/>
                  <a:gd name="T3" fmla="*/ 12 h 18"/>
                  <a:gd name="T4" fmla="*/ 18 w 19"/>
                  <a:gd name="T5" fmla="*/ 12 h 18"/>
                  <a:gd name="T6" fmla="*/ 19 w 19"/>
                  <a:gd name="T7" fmla="*/ 13 h 18"/>
                  <a:gd name="T8" fmla="*/ 19 w 19"/>
                  <a:gd name="T9" fmla="*/ 15 h 18"/>
                  <a:gd name="T10" fmla="*/ 17 w 19"/>
                  <a:gd name="T11" fmla="*/ 17 h 18"/>
                  <a:gd name="T12" fmla="*/ 14 w 19"/>
                  <a:gd name="T13" fmla="*/ 18 h 18"/>
                  <a:gd name="T14" fmla="*/ 12 w 19"/>
                  <a:gd name="T15" fmla="*/ 18 h 18"/>
                  <a:gd name="T16" fmla="*/ 12 w 19"/>
                  <a:gd name="T17" fmla="*/ 18 h 18"/>
                  <a:gd name="T18" fmla="*/ 8 w 19"/>
                  <a:gd name="T19" fmla="*/ 17 h 18"/>
                  <a:gd name="T20" fmla="*/ 4 w 19"/>
                  <a:gd name="T21" fmla="*/ 14 h 18"/>
                  <a:gd name="T22" fmla="*/ 1 w 19"/>
                  <a:gd name="T23" fmla="*/ 10 h 18"/>
                  <a:gd name="T24" fmla="*/ 0 w 19"/>
                  <a:gd name="T25" fmla="*/ 7 h 18"/>
                  <a:gd name="T26" fmla="*/ 0 w 19"/>
                  <a:gd name="T27" fmla="*/ 7 h 18"/>
                  <a:gd name="T28" fmla="*/ 1 w 19"/>
                  <a:gd name="T29" fmla="*/ 4 h 18"/>
                  <a:gd name="T30" fmla="*/ 3 w 19"/>
                  <a:gd name="T31" fmla="*/ 1 h 18"/>
                  <a:gd name="T32" fmla="*/ 5 w 19"/>
                  <a:gd name="T33" fmla="*/ 0 h 18"/>
                  <a:gd name="T34" fmla="*/ 6 w 19"/>
                  <a:gd name="T35" fmla="*/ 0 h 18"/>
                  <a:gd name="T36" fmla="*/ 6 w 19"/>
                  <a:gd name="T37" fmla="*/ 1 h 18"/>
                  <a:gd name="T38" fmla="*/ 6 w 19"/>
                  <a:gd name="T39" fmla="*/ 1 h 18"/>
                  <a:gd name="T40" fmla="*/ 11 w 19"/>
                  <a:gd name="T41" fmla="*/ 8 h 18"/>
                  <a:gd name="T42" fmla="*/ 14 w 19"/>
                  <a:gd name="T43" fmla="*/ 11 h 18"/>
                  <a:gd name="T44" fmla="*/ 17 w 19"/>
                  <a:gd name="T45" fmla="*/ 12 h 18"/>
                  <a:gd name="T46" fmla="*/ 17 w 19"/>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18">
                    <a:moveTo>
                      <a:pt x="17" y="12"/>
                    </a:moveTo>
                    <a:lnTo>
                      <a:pt x="17" y="12"/>
                    </a:lnTo>
                    <a:lnTo>
                      <a:pt x="18" y="12"/>
                    </a:lnTo>
                    <a:lnTo>
                      <a:pt x="19" y="13"/>
                    </a:lnTo>
                    <a:lnTo>
                      <a:pt x="19" y="15"/>
                    </a:lnTo>
                    <a:lnTo>
                      <a:pt x="17" y="17"/>
                    </a:lnTo>
                    <a:lnTo>
                      <a:pt x="14" y="18"/>
                    </a:lnTo>
                    <a:lnTo>
                      <a:pt x="12" y="18"/>
                    </a:lnTo>
                    <a:lnTo>
                      <a:pt x="12" y="18"/>
                    </a:lnTo>
                    <a:lnTo>
                      <a:pt x="8" y="17"/>
                    </a:lnTo>
                    <a:lnTo>
                      <a:pt x="4" y="14"/>
                    </a:lnTo>
                    <a:lnTo>
                      <a:pt x="1" y="10"/>
                    </a:lnTo>
                    <a:lnTo>
                      <a:pt x="0" y="7"/>
                    </a:lnTo>
                    <a:lnTo>
                      <a:pt x="0" y="7"/>
                    </a:lnTo>
                    <a:lnTo>
                      <a:pt x="1" y="4"/>
                    </a:lnTo>
                    <a:lnTo>
                      <a:pt x="3" y="1"/>
                    </a:lnTo>
                    <a:lnTo>
                      <a:pt x="5" y="0"/>
                    </a:lnTo>
                    <a:lnTo>
                      <a:pt x="6" y="0"/>
                    </a:lnTo>
                    <a:lnTo>
                      <a:pt x="6" y="1"/>
                    </a:lnTo>
                    <a:lnTo>
                      <a:pt x="6" y="1"/>
                    </a:lnTo>
                    <a:lnTo>
                      <a:pt x="11" y="8"/>
                    </a:lnTo>
                    <a:lnTo>
                      <a:pt x="14" y="11"/>
                    </a:lnTo>
                    <a:lnTo>
                      <a:pt x="17" y="12"/>
                    </a:lnTo>
                    <a:lnTo>
                      <a:pt x="17" y="1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7" name="フリーフォーム 106">
                <a:extLst>
                  <a:ext uri="{FF2B5EF4-FFF2-40B4-BE49-F238E27FC236}">
                    <a16:creationId xmlns:a16="http://schemas.microsoft.com/office/drawing/2014/main" id="{00000000-0008-0000-0000-0000B7050000}"/>
                  </a:ext>
                </a:extLst>
              </p:cNvPr>
              <p:cNvSpPr>
                <a:spLocks/>
              </p:cNvSpPr>
              <p:nvPr/>
            </p:nvSpPr>
            <p:spPr bwMode="auto">
              <a:xfrm>
                <a:off x="665" y="764"/>
                <a:ext cx="4" cy="3"/>
              </a:xfrm>
              <a:custGeom>
                <a:avLst/>
                <a:gdLst>
                  <a:gd name="T0" fmla="*/ 40 w 40"/>
                  <a:gd name="T1" fmla="*/ 19 h 29"/>
                  <a:gd name="T2" fmla="*/ 40 w 40"/>
                  <a:gd name="T3" fmla="*/ 19 h 29"/>
                  <a:gd name="T4" fmla="*/ 38 w 40"/>
                  <a:gd name="T5" fmla="*/ 22 h 29"/>
                  <a:gd name="T6" fmla="*/ 36 w 40"/>
                  <a:gd name="T7" fmla="*/ 24 h 29"/>
                  <a:gd name="T8" fmla="*/ 32 w 40"/>
                  <a:gd name="T9" fmla="*/ 24 h 29"/>
                  <a:gd name="T10" fmla="*/ 32 w 40"/>
                  <a:gd name="T11" fmla="*/ 24 h 29"/>
                  <a:gd name="T12" fmla="*/ 27 w 40"/>
                  <a:gd name="T13" fmla="*/ 27 h 29"/>
                  <a:gd name="T14" fmla="*/ 25 w 40"/>
                  <a:gd name="T15" fmla="*/ 29 h 29"/>
                  <a:gd name="T16" fmla="*/ 22 w 40"/>
                  <a:gd name="T17" fmla="*/ 28 h 29"/>
                  <a:gd name="T18" fmla="*/ 22 w 40"/>
                  <a:gd name="T19" fmla="*/ 28 h 29"/>
                  <a:gd name="T20" fmla="*/ 20 w 40"/>
                  <a:gd name="T21" fmla="*/ 26 h 29"/>
                  <a:gd name="T22" fmla="*/ 18 w 40"/>
                  <a:gd name="T23" fmla="*/ 22 h 29"/>
                  <a:gd name="T24" fmla="*/ 15 w 40"/>
                  <a:gd name="T25" fmla="*/ 16 h 29"/>
                  <a:gd name="T26" fmla="*/ 15 w 40"/>
                  <a:gd name="T27" fmla="*/ 16 h 29"/>
                  <a:gd name="T28" fmla="*/ 8 w 40"/>
                  <a:gd name="T29" fmla="*/ 10 h 29"/>
                  <a:gd name="T30" fmla="*/ 2 w 40"/>
                  <a:gd name="T31" fmla="*/ 6 h 29"/>
                  <a:gd name="T32" fmla="*/ 0 w 40"/>
                  <a:gd name="T33" fmla="*/ 4 h 29"/>
                  <a:gd name="T34" fmla="*/ 0 w 40"/>
                  <a:gd name="T35" fmla="*/ 2 h 29"/>
                  <a:gd name="T36" fmla="*/ 0 w 40"/>
                  <a:gd name="T37" fmla="*/ 2 h 29"/>
                  <a:gd name="T38" fmla="*/ 1 w 40"/>
                  <a:gd name="T39" fmla="*/ 0 h 29"/>
                  <a:gd name="T40" fmla="*/ 2 w 40"/>
                  <a:gd name="T41" fmla="*/ 0 h 29"/>
                  <a:gd name="T42" fmla="*/ 9 w 40"/>
                  <a:gd name="T43" fmla="*/ 0 h 29"/>
                  <a:gd name="T44" fmla="*/ 15 w 40"/>
                  <a:gd name="T45" fmla="*/ 1 h 29"/>
                  <a:gd name="T46" fmla="*/ 21 w 40"/>
                  <a:gd name="T47" fmla="*/ 4 h 29"/>
                  <a:gd name="T48" fmla="*/ 21 w 40"/>
                  <a:gd name="T49" fmla="*/ 4 h 29"/>
                  <a:gd name="T50" fmla="*/ 32 w 40"/>
                  <a:gd name="T51" fmla="*/ 13 h 29"/>
                  <a:gd name="T52" fmla="*/ 37 w 40"/>
                  <a:gd name="T53" fmla="*/ 17 h 29"/>
                  <a:gd name="T54" fmla="*/ 40 w 40"/>
                  <a:gd name="T55" fmla="*/ 19 h 29"/>
                  <a:gd name="T56" fmla="*/ 40 w 40"/>
                  <a:gd name="T5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29">
                    <a:moveTo>
                      <a:pt x="40" y="19"/>
                    </a:moveTo>
                    <a:lnTo>
                      <a:pt x="40" y="19"/>
                    </a:lnTo>
                    <a:lnTo>
                      <a:pt x="38" y="22"/>
                    </a:lnTo>
                    <a:lnTo>
                      <a:pt x="36" y="24"/>
                    </a:lnTo>
                    <a:lnTo>
                      <a:pt x="32" y="24"/>
                    </a:lnTo>
                    <a:lnTo>
                      <a:pt x="32" y="24"/>
                    </a:lnTo>
                    <a:lnTo>
                      <a:pt x="27" y="27"/>
                    </a:lnTo>
                    <a:lnTo>
                      <a:pt x="25" y="29"/>
                    </a:lnTo>
                    <a:lnTo>
                      <a:pt x="22" y="28"/>
                    </a:lnTo>
                    <a:lnTo>
                      <a:pt x="22" y="28"/>
                    </a:lnTo>
                    <a:lnTo>
                      <a:pt x="20" y="26"/>
                    </a:lnTo>
                    <a:lnTo>
                      <a:pt x="18" y="22"/>
                    </a:lnTo>
                    <a:lnTo>
                      <a:pt x="15" y="16"/>
                    </a:lnTo>
                    <a:lnTo>
                      <a:pt x="15" y="16"/>
                    </a:lnTo>
                    <a:lnTo>
                      <a:pt x="8" y="10"/>
                    </a:lnTo>
                    <a:lnTo>
                      <a:pt x="2" y="6"/>
                    </a:lnTo>
                    <a:lnTo>
                      <a:pt x="0" y="4"/>
                    </a:lnTo>
                    <a:lnTo>
                      <a:pt x="0" y="2"/>
                    </a:lnTo>
                    <a:lnTo>
                      <a:pt x="0" y="2"/>
                    </a:lnTo>
                    <a:lnTo>
                      <a:pt x="1" y="0"/>
                    </a:lnTo>
                    <a:lnTo>
                      <a:pt x="2" y="0"/>
                    </a:lnTo>
                    <a:lnTo>
                      <a:pt x="9" y="0"/>
                    </a:lnTo>
                    <a:lnTo>
                      <a:pt x="15" y="1"/>
                    </a:lnTo>
                    <a:lnTo>
                      <a:pt x="21" y="4"/>
                    </a:lnTo>
                    <a:lnTo>
                      <a:pt x="21" y="4"/>
                    </a:lnTo>
                    <a:lnTo>
                      <a:pt x="32" y="13"/>
                    </a:lnTo>
                    <a:lnTo>
                      <a:pt x="37" y="17"/>
                    </a:lnTo>
                    <a:lnTo>
                      <a:pt x="40" y="19"/>
                    </a:lnTo>
                    <a:lnTo>
                      <a:pt x="40" y="1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8" name="フリーフォーム 107">
                <a:extLst>
                  <a:ext uri="{FF2B5EF4-FFF2-40B4-BE49-F238E27FC236}">
                    <a16:creationId xmlns:a16="http://schemas.microsoft.com/office/drawing/2014/main" id="{00000000-0008-0000-0000-0000B8050000}"/>
                  </a:ext>
                </a:extLst>
              </p:cNvPr>
              <p:cNvSpPr>
                <a:spLocks/>
              </p:cNvSpPr>
              <p:nvPr/>
            </p:nvSpPr>
            <p:spPr bwMode="auto">
              <a:xfrm>
                <a:off x="656" y="746"/>
                <a:ext cx="3" cy="2"/>
              </a:xfrm>
              <a:custGeom>
                <a:avLst/>
                <a:gdLst>
                  <a:gd name="T0" fmla="*/ 20 w 21"/>
                  <a:gd name="T1" fmla="*/ 1 h 13"/>
                  <a:gd name="T2" fmla="*/ 20 w 21"/>
                  <a:gd name="T3" fmla="*/ 1 h 13"/>
                  <a:gd name="T4" fmla="*/ 21 w 21"/>
                  <a:gd name="T5" fmla="*/ 4 h 13"/>
                  <a:gd name="T6" fmla="*/ 20 w 21"/>
                  <a:gd name="T7" fmla="*/ 8 h 13"/>
                  <a:gd name="T8" fmla="*/ 16 w 21"/>
                  <a:gd name="T9" fmla="*/ 12 h 13"/>
                  <a:gd name="T10" fmla="*/ 14 w 21"/>
                  <a:gd name="T11" fmla="*/ 13 h 13"/>
                  <a:gd name="T12" fmla="*/ 12 w 21"/>
                  <a:gd name="T13" fmla="*/ 13 h 13"/>
                  <a:gd name="T14" fmla="*/ 12 w 21"/>
                  <a:gd name="T15" fmla="*/ 13 h 13"/>
                  <a:gd name="T16" fmla="*/ 7 w 21"/>
                  <a:gd name="T17" fmla="*/ 12 h 13"/>
                  <a:gd name="T18" fmla="*/ 3 w 21"/>
                  <a:gd name="T19" fmla="*/ 9 h 13"/>
                  <a:gd name="T20" fmla="*/ 0 w 21"/>
                  <a:gd name="T21" fmla="*/ 6 h 13"/>
                  <a:gd name="T22" fmla="*/ 0 w 21"/>
                  <a:gd name="T23" fmla="*/ 4 h 13"/>
                  <a:gd name="T24" fmla="*/ 1 w 21"/>
                  <a:gd name="T25" fmla="*/ 3 h 13"/>
                  <a:gd name="T26" fmla="*/ 1 w 21"/>
                  <a:gd name="T27" fmla="*/ 3 h 13"/>
                  <a:gd name="T28" fmla="*/ 3 w 21"/>
                  <a:gd name="T29" fmla="*/ 2 h 13"/>
                  <a:gd name="T30" fmla="*/ 5 w 21"/>
                  <a:gd name="T31" fmla="*/ 1 h 13"/>
                  <a:gd name="T32" fmla="*/ 11 w 21"/>
                  <a:gd name="T33" fmla="*/ 0 h 13"/>
                  <a:gd name="T34" fmla="*/ 16 w 21"/>
                  <a:gd name="T35" fmla="*/ 0 h 13"/>
                  <a:gd name="T36" fmla="*/ 18 w 21"/>
                  <a:gd name="T37" fmla="*/ 0 h 13"/>
                  <a:gd name="T38" fmla="*/ 20 w 21"/>
                  <a:gd name="T39" fmla="*/ 1 h 13"/>
                  <a:gd name="T40" fmla="*/ 20 w 2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3">
                    <a:moveTo>
                      <a:pt x="20" y="1"/>
                    </a:moveTo>
                    <a:lnTo>
                      <a:pt x="20" y="1"/>
                    </a:lnTo>
                    <a:lnTo>
                      <a:pt x="21" y="4"/>
                    </a:lnTo>
                    <a:lnTo>
                      <a:pt x="20" y="8"/>
                    </a:lnTo>
                    <a:lnTo>
                      <a:pt x="16" y="12"/>
                    </a:lnTo>
                    <a:lnTo>
                      <a:pt x="14" y="13"/>
                    </a:lnTo>
                    <a:lnTo>
                      <a:pt x="12" y="13"/>
                    </a:lnTo>
                    <a:lnTo>
                      <a:pt x="12" y="13"/>
                    </a:lnTo>
                    <a:lnTo>
                      <a:pt x="7" y="12"/>
                    </a:lnTo>
                    <a:lnTo>
                      <a:pt x="3" y="9"/>
                    </a:lnTo>
                    <a:lnTo>
                      <a:pt x="0" y="6"/>
                    </a:lnTo>
                    <a:lnTo>
                      <a:pt x="0" y="4"/>
                    </a:lnTo>
                    <a:lnTo>
                      <a:pt x="1" y="3"/>
                    </a:lnTo>
                    <a:lnTo>
                      <a:pt x="1" y="3"/>
                    </a:lnTo>
                    <a:lnTo>
                      <a:pt x="3" y="2"/>
                    </a:lnTo>
                    <a:lnTo>
                      <a:pt x="5" y="1"/>
                    </a:lnTo>
                    <a:lnTo>
                      <a:pt x="11" y="0"/>
                    </a:lnTo>
                    <a:lnTo>
                      <a:pt x="16" y="0"/>
                    </a:lnTo>
                    <a:lnTo>
                      <a:pt x="18" y="0"/>
                    </a:lnTo>
                    <a:lnTo>
                      <a:pt x="20" y="1"/>
                    </a:lnTo>
                    <a:lnTo>
                      <a:pt x="20"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09" name="フリーフォーム 108">
                <a:extLst>
                  <a:ext uri="{FF2B5EF4-FFF2-40B4-BE49-F238E27FC236}">
                    <a16:creationId xmlns:a16="http://schemas.microsoft.com/office/drawing/2014/main" id="{00000000-0008-0000-0000-0000B9050000}"/>
                  </a:ext>
                </a:extLst>
              </p:cNvPr>
              <p:cNvSpPr>
                <a:spLocks/>
              </p:cNvSpPr>
              <p:nvPr/>
            </p:nvSpPr>
            <p:spPr bwMode="auto">
              <a:xfrm>
                <a:off x="671" y="750"/>
                <a:ext cx="2" cy="1"/>
              </a:xfrm>
              <a:custGeom>
                <a:avLst/>
                <a:gdLst>
                  <a:gd name="T0" fmla="*/ 15 w 21"/>
                  <a:gd name="T1" fmla="*/ 1 h 9"/>
                  <a:gd name="T2" fmla="*/ 15 w 21"/>
                  <a:gd name="T3" fmla="*/ 1 h 9"/>
                  <a:gd name="T4" fmla="*/ 20 w 21"/>
                  <a:gd name="T5" fmla="*/ 5 h 9"/>
                  <a:gd name="T6" fmla="*/ 21 w 21"/>
                  <a:gd name="T7" fmla="*/ 6 h 9"/>
                  <a:gd name="T8" fmla="*/ 21 w 21"/>
                  <a:gd name="T9" fmla="*/ 6 h 9"/>
                  <a:gd name="T10" fmla="*/ 20 w 21"/>
                  <a:gd name="T11" fmla="*/ 7 h 9"/>
                  <a:gd name="T12" fmla="*/ 17 w 21"/>
                  <a:gd name="T13" fmla="*/ 8 h 9"/>
                  <a:gd name="T14" fmla="*/ 17 w 21"/>
                  <a:gd name="T15" fmla="*/ 8 h 9"/>
                  <a:gd name="T16" fmla="*/ 12 w 21"/>
                  <a:gd name="T17" fmla="*/ 9 h 9"/>
                  <a:gd name="T18" fmla="*/ 6 w 21"/>
                  <a:gd name="T19" fmla="*/ 9 h 9"/>
                  <a:gd name="T20" fmla="*/ 1 w 21"/>
                  <a:gd name="T21" fmla="*/ 8 h 9"/>
                  <a:gd name="T22" fmla="*/ 0 w 21"/>
                  <a:gd name="T23" fmla="*/ 8 h 9"/>
                  <a:gd name="T24" fmla="*/ 0 w 21"/>
                  <a:gd name="T25" fmla="*/ 7 h 9"/>
                  <a:gd name="T26" fmla="*/ 0 w 21"/>
                  <a:gd name="T27" fmla="*/ 7 h 9"/>
                  <a:gd name="T28" fmla="*/ 1 w 21"/>
                  <a:gd name="T29" fmla="*/ 5 h 9"/>
                  <a:gd name="T30" fmla="*/ 4 w 21"/>
                  <a:gd name="T31" fmla="*/ 1 h 9"/>
                  <a:gd name="T32" fmla="*/ 6 w 21"/>
                  <a:gd name="T33" fmla="*/ 0 h 9"/>
                  <a:gd name="T34" fmla="*/ 9 w 21"/>
                  <a:gd name="T35" fmla="*/ 0 h 9"/>
                  <a:gd name="T36" fmla="*/ 12 w 21"/>
                  <a:gd name="T37" fmla="*/ 0 h 9"/>
                  <a:gd name="T38" fmla="*/ 15 w 21"/>
                  <a:gd name="T39" fmla="*/ 1 h 9"/>
                  <a:gd name="T40" fmla="*/ 15 w 21"/>
                  <a:gd name="T4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9">
                    <a:moveTo>
                      <a:pt x="15" y="1"/>
                    </a:moveTo>
                    <a:lnTo>
                      <a:pt x="15" y="1"/>
                    </a:lnTo>
                    <a:lnTo>
                      <a:pt x="20" y="5"/>
                    </a:lnTo>
                    <a:lnTo>
                      <a:pt x="21" y="6"/>
                    </a:lnTo>
                    <a:lnTo>
                      <a:pt x="21" y="6"/>
                    </a:lnTo>
                    <a:lnTo>
                      <a:pt x="20" y="7"/>
                    </a:lnTo>
                    <a:lnTo>
                      <a:pt x="17" y="8"/>
                    </a:lnTo>
                    <a:lnTo>
                      <a:pt x="17" y="8"/>
                    </a:lnTo>
                    <a:lnTo>
                      <a:pt x="12" y="9"/>
                    </a:lnTo>
                    <a:lnTo>
                      <a:pt x="6" y="9"/>
                    </a:lnTo>
                    <a:lnTo>
                      <a:pt x="1" y="8"/>
                    </a:lnTo>
                    <a:lnTo>
                      <a:pt x="0" y="8"/>
                    </a:lnTo>
                    <a:lnTo>
                      <a:pt x="0" y="7"/>
                    </a:lnTo>
                    <a:lnTo>
                      <a:pt x="0" y="7"/>
                    </a:lnTo>
                    <a:lnTo>
                      <a:pt x="1" y="5"/>
                    </a:lnTo>
                    <a:lnTo>
                      <a:pt x="4" y="1"/>
                    </a:lnTo>
                    <a:lnTo>
                      <a:pt x="6" y="0"/>
                    </a:lnTo>
                    <a:lnTo>
                      <a:pt x="9" y="0"/>
                    </a:lnTo>
                    <a:lnTo>
                      <a:pt x="12" y="0"/>
                    </a:lnTo>
                    <a:lnTo>
                      <a:pt x="15" y="1"/>
                    </a:lnTo>
                    <a:lnTo>
                      <a:pt x="15"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0" name="フリーフォーム 109">
                <a:extLst>
                  <a:ext uri="{FF2B5EF4-FFF2-40B4-BE49-F238E27FC236}">
                    <a16:creationId xmlns:a16="http://schemas.microsoft.com/office/drawing/2014/main" id="{00000000-0008-0000-0000-0000BA050000}"/>
                  </a:ext>
                </a:extLst>
              </p:cNvPr>
              <p:cNvSpPr>
                <a:spLocks/>
              </p:cNvSpPr>
              <p:nvPr/>
            </p:nvSpPr>
            <p:spPr bwMode="auto">
              <a:xfrm>
                <a:off x="676" y="749"/>
                <a:ext cx="1" cy="1"/>
              </a:xfrm>
              <a:custGeom>
                <a:avLst/>
                <a:gdLst>
                  <a:gd name="T0" fmla="*/ 16 w 17"/>
                  <a:gd name="T1" fmla="*/ 8 h 8"/>
                  <a:gd name="T2" fmla="*/ 16 w 17"/>
                  <a:gd name="T3" fmla="*/ 8 h 8"/>
                  <a:gd name="T4" fmla="*/ 13 w 17"/>
                  <a:gd name="T5" fmla="*/ 8 h 8"/>
                  <a:gd name="T6" fmla="*/ 8 w 17"/>
                  <a:gd name="T7" fmla="*/ 7 h 8"/>
                  <a:gd name="T8" fmla="*/ 3 w 17"/>
                  <a:gd name="T9" fmla="*/ 5 h 8"/>
                  <a:gd name="T10" fmla="*/ 0 w 17"/>
                  <a:gd name="T11" fmla="*/ 3 h 8"/>
                  <a:gd name="T12" fmla="*/ 0 w 17"/>
                  <a:gd name="T13" fmla="*/ 3 h 8"/>
                  <a:gd name="T14" fmla="*/ 0 w 17"/>
                  <a:gd name="T15" fmla="*/ 2 h 8"/>
                  <a:gd name="T16" fmla="*/ 1 w 17"/>
                  <a:gd name="T17" fmla="*/ 1 h 8"/>
                  <a:gd name="T18" fmla="*/ 4 w 17"/>
                  <a:gd name="T19" fmla="*/ 0 h 8"/>
                  <a:gd name="T20" fmla="*/ 9 w 17"/>
                  <a:gd name="T21" fmla="*/ 0 h 8"/>
                  <a:gd name="T22" fmla="*/ 13 w 17"/>
                  <a:gd name="T23" fmla="*/ 1 h 8"/>
                  <a:gd name="T24" fmla="*/ 13 w 17"/>
                  <a:gd name="T25" fmla="*/ 1 h 8"/>
                  <a:gd name="T26" fmla="*/ 15 w 17"/>
                  <a:gd name="T27" fmla="*/ 3 h 8"/>
                  <a:gd name="T28" fmla="*/ 17 w 17"/>
                  <a:gd name="T29" fmla="*/ 5 h 8"/>
                  <a:gd name="T30" fmla="*/ 17 w 17"/>
                  <a:gd name="T31" fmla="*/ 7 h 8"/>
                  <a:gd name="T32" fmla="*/ 16 w 17"/>
                  <a:gd name="T33" fmla="*/ 8 h 8"/>
                  <a:gd name="T34" fmla="*/ 16 w 17"/>
                  <a:gd name="T3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8">
                    <a:moveTo>
                      <a:pt x="16" y="8"/>
                    </a:moveTo>
                    <a:lnTo>
                      <a:pt x="16" y="8"/>
                    </a:lnTo>
                    <a:lnTo>
                      <a:pt x="13" y="8"/>
                    </a:lnTo>
                    <a:lnTo>
                      <a:pt x="8" y="7"/>
                    </a:lnTo>
                    <a:lnTo>
                      <a:pt x="3" y="5"/>
                    </a:lnTo>
                    <a:lnTo>
                      <a:pt x="0" y="3"/>
                    </a:lnTo>
                    <a:lnTo>
                      <a:pt x="0" y="3"/>
                    </a:lnTo>
                    <a:lnTo>
                      <a:pt x="0" y="2"/>
                    </a:lnTo>
                    <a:lnTo>
                      <a:pt x="1" y="1"/>
                    </a:lnTo>
                    <a:lnTo>
                      <a:pt x="4" y="0"/>
                    </a:lnTo>
                    <a:lnTo>
                      <a:pt x="9" y="0"/>
                    </a:lnTo>
                    <a:lnTo>
                      <a:pt x="13" y="1"/>
                    </a:lnTo>
                    <a:lnTo>
                      <a:pt x="13" y="1"/>
                    </a:lnTo>
                    <a:lnTo>
                      <a:pt x="15" y="3"/>
                    </a:lnTo>
                    <a:lnTo>
                      <a:pt x="17" y="5"/>
                    </a:lnTo>
                    <a:lnTo>
                      <a:pt x="17" y="7"/>
                    </a:lnTo>
                    <a:lnTo>
                      <a:pt x="16" y="8"/>
                    </a:lnTo>
                    <a:lnTo>
                      <a:pt x="16" y="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1" name="フリーフォーム 110">
                <a:extLst>
                  <a:ext uri="{FF2B5EF4-FFF2-40B4-BE49-F238E27FC236}">
                    <a16:creationId xmlns:a16="http://schemas.microsoft.com/office/drawing/2014/main" id="{00000000-0008-0000-0000-0000BB050000}"/>
                  </a:ext>
                </a:extLst>
              </p:cNvPr>
              <p:cNvSpPr>
                <a:spLocks/>
              </p:cNvSpPr>
              <p:nvPr/>
            </p:nvSpPr>
            <p:spPr bwMode="auto">
              <a:xfrm>
                <a:off x="693" y="753"/>
                <a:ext cx="1" cy="2"/>
              </a:xfrm>
              <a:custGeom>
                <a:avLst/>
                <a:gdLst>
                  <a:gd name="T0" fmla="*/ 10 w 13"/>
                  <a:gd name="T1" fmla="*/ 0 h 16"/>
                  <a:gd name="T2" fmla="*/ 10 w 13"/>
                  <a:gd name="T3" fmla="*/ 0 h 16"/>
                  <a:gd name="T4" fmla="*/ 8 w 13"/>
                  <a:gd name="T5" fmla="*/ 0 h 16"/>
                  <a:gd name="T6" fmla="*/ 7 w 13"/>
                  <a:gd name="T7" fmla="*/ 2 h 16"/>
                  <a:gd name="T8" fmla="*/ 4 w 13"/>
                  <a:gd name="T9" fmla="*/ 5 h 16"/>
                  <a:gd name="T10" fmla="*/ 0 w 13"/>
                  <a:gd name="T11" fmla="*/ 13 h 16"/>
                  <a:gd name="T12" fmla="*/ 0 w 13"/>
                  <a:gd name="T13" fmla="*/ 13 h 16"/>
                  <a:gd name="T14" fmla="*/ 0 w 13"/>
                  <a:gd name="T15" fmla="*/ 14 h 16"/>
                  <a:gd name="T16" fmla="*/ 0 w 13"/>
                  <a:gd name="T17" fmla="*/ 16 h 16"/>
                  <a:gd name="T18" fmla="*/ 3 w 13"/>
                  <a:gd name="T19" fmla="*/ 16 h 16"/>
                  <a:gd name="T20" fmla="*/ 8 w 13"/>
                  <a:gd name="T21" fmla="*/ 16 h 16"/>
                  <a:gd name="T22" fmla="*/ 8 w 13"/>
                  <a:gd name="T23" fmla="*/ 16 h 16"/>
                  <a:gd name="T24" fmla="*/ 10 w 13"/>
                  <a:gd name="T25" fmla="*/ 12 h 16"/>
                  <a:gd name="T26" fmla="*/ 13 w 13"/>
                  <a:gd name="T27" fmla="*/ 7 h 16"/>
                  <a:gd name="T28" fmla="*/ 13 w 13"/>
                  <a:gd name="T29" fmla="*/ 2 h 16"/>
                  <a:gd name="T30" fmla="*/ 12 w 13"/>
                  <a:gd name="T31" fmla="*/ 0 h 16"/>
                  <a:gd name="T32" fmla="*/ 10 w 13"/>
                  <a:gd name="T33" fmla="*/ 0 h 16"/>
                  <a:gd name="T34" fmla="*/ 10 w 13"/>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6">
                    <a:moveTo>
                      <a:pt x="10" y="0"/>
                    </a:moveTo>
                    <a:lnTo>
                      <a:pt x="10" y="0"/>
                    </a:lnTo>
                    <a:lnTo>
                      <a:pt x="8" y="0"/>
                    </a:lnTo>
                    <a:lnTo>
                      <a:pt x="7" y="2"/>
                    </a:lnTo>
                    <a:lnTo>
                      <a:pt x="4" y="5"/>
                    </a:lnTo>
                    <a:lnTo>
                      <a:pt x="0" y="13"/>
                    </a:lnTo>
                    <a:lnTo>
                      <a:pt x="0" y="13"/>
                    </a:lnTo>
                    <a:lnTo>
                      <a:pt x="0" y="14"/>
                    </a:lnTo>
                    <a:lnTo>
                      <a:pt x="0" y="16"/>
                    </a:lnTo>
                    <a:lnTo>
                      <a:pt x="3" y="16"/>
                    </a:lnTo>
                    <a:lnTo>
                      <a:pt x="8" y="16"/>
                    </a:lnTo>
                    <a:lnTo>
                      <a:pt x="8" y="16"/>
                    </a:lnTo>
                    <a:lnTo>
                      <a:pt x="10" y="12"/>
                    </a:lnTo>
                    <a:lnTo>
                      <a:pt x="13" y="7"/>
                    </a:lnTo>
                    <a:lnTo>
                      <a:pt x="13" y="2"/>
                    </a:lnTo>
                    <a:lnTo>
                      <a:pt x="12" y="0"/>
                    </a:lnTo>
                    <a:lnTo>
                      <a:pt x="10" y="0"/>
                    </a:lnTo>
                    <a:lnTo>
                      <a:pt x="1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2" name="フリーフォーム 111">
                <a:extLst>
                  <a:ext uri="{FF2B5EF4-FFF2-40B4-BE49-F238E27FC236}">
                    <a16:creationId xmlns:a16="http://schemas.microsoft.com/office/drawing/2014/main" id="{00000000-0008-0000-0000-0000BC050000}"/>
                  </a:ext>
                </a:extLst>
              </p:cNvPr>
              <p:cNvSpPr>
                <a:spLocks/>
              </p:cNvSpPr>
              <p:nvPr/>
            </p:nvSpPr>
            <p:spPr bwMode="auto">
              <a:xfrm>
                <a:off x="639" y="811"/>
                <a:ext cx="1" cy="1"/>
              </a:xfrm>
              <a:custGeom>
                <a:avLst/>
                <a:gdLst>
                  <a:gd name="T0" fmla="*/ 11 w 11"/>
                  <a:gd name="T1" fmla="*/ 13 h 13"/>
                  <a:gd name="T2" fmla="*/ 11 w 11"/>
                  <a:gd name="T3" fmla="*/ 13 h 13"/>
                  <a:gd name="T4" fmla="*/ 8 w 11"/>
                  <a:gd name="T5" fmla="*/ 13 h 13"/>
                  <a:gd name="T6" fmla="*/ 5 w 11"/>
                  <a:gd name="T7" fmla="*/ 13 h 13"/>
                  <a:gd name="T8" fmla="*/ 3 w 11"/>
                  <a:gd name="T9" fmla="*/ 12 h 13"/>
                  <a:gd name="T10" fmla="*/ 1 w 11"/>
                  <a:gd name="T11" fmla="*/ 10 h 13"/>
                  <a:gd name="T12" fmla="*/ 1 w 11"/>
                  <a:gd name="T13" fmla="*/ 10 h 13"/>
                  <a:gd name="T14" fmla="*/ 0 w 11"/>
                  <a:gd name="T15" fmla="*/ 6 h 13"/>
                  <a:gd name="T16" fmla="*/ 0 w 11"/>
                  <a:gd name="T17" fmla="*/ 3 h 13"/>
                  <a:gd name="T18" fmla="*/ 2 w 11"/>
                  <a:gd name="T19" fmla="*/ 1 h 13"/>
                  <a:gd name="T20" fmla="*/ 3 w 11"/>
                  <a:gd name="T21" fmla="*/ 0 h 13"/>
                  <a:gd name="T22" fmla="*/ 4 w 11"/>
                  <a:gd name="T23" fmla="*/ 1 h 13"/>
                  <a:gd name="T24" fmla="*/ 4 w 11"/>
                  <a:gd name="T25" fmla="*/ 1 h 13"/>
                  <a:gd name="T26" fmla="*/ 7 w 11"/>
                  <a:gd name="T27" fmla="*/ 3 h 13"/>
                  <a:gd name="T28" fmla="*/ 10 w 11"/>
                  <a:gd name="T29" fmla="*/ 8 h 13"/>
                  <a:gd name="T30" fmla="*/ 11 w 11"/>
                  <a:gd name="T31" fmla="*/ 11 h 13"/>
                  <a:gd name="T32" fmla="*/ 11 w 11"/>
                  <a:gd name="T33" fmla="*/ 12 h 13"/>
                  <a:gd name="T34" fmla="*/ 11 w 11"/>
                  <a:gd name="T35" fmla="*/ 13 h 13"/>
                  <a:gd name="T36" fmla="*/ 11 w 11"/>
                  <a:gd name="T3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3">
                    <a:moveTo>
                      <a:pt x="11" y="13"/>
                    </a:moveTo>
                    <a:lnTo>
                      <a:pt x="11" y="13"/>
                    </a:lnTo>
                    <a:lnTo>
                      <a:pt x="8" y="13"/>
                    </a:lnTo>
                    <a:lnTo>
                      <a:pt x="5" y="13"/>
                    </a:lnTo>
                    <a:lnTo>
                      <a:pt x="3" y="12"/>
                    </a:lnTo>
                    <a:lnTo>
                      <a:pt x="1" y="10"/>
                    </a:lnTo>
                    <a:lnTo>
                      <a:pt x="1" y="10"/>
                    </a:lnTo>
                    <a:lnTo>
                      <a:pt x="0" y="6"/>
                    </a:lnTo>
                    <a:lnTo>
                      <a:pt x="0" y="3"/>
                    </a:lnTo>
                    <a:lnTo>
                      <a:pt x="2" y="1"/>
                    </a:lnTo>
                    <a:lnTo>
                      <a:pt x="3" y="0"/>
                    </a:lnTo>
                    <a:lnTo>
                      <a:pt x="4" y="1"/>
                    </a:lnTo>
                    <a:lnTo>
                      <a:pt x="4" y="1"/>
                    </a:lnTo>
                    <a:lnTo>
                      <a:pt x="7" y="3"/>
                    </a:lnTo>
                    <a:lnTo>
                      <a:pt x="10" y="8"/>
                    </a:lnTo>
                    <a:lnTo>
                      <a:pt x="11" y="11"/>
                    </a:lnTo>
                    <a:lnTo>
                      <a:pt x="11" y="12"/>
                    </a:lnTo>
                    <a:lnTo>
                      <a:pt x="11" y="13"/>
                    </a:lnTo>
                    <a:lnTo>
                      <a:pt x="11" y="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3" name="フリーフォーム 112">
                <a:extLst>
                  <a:ext uri="{FF2B5EF4-FFF2-40B4-BE49-F238E27FC236}">
                    <a16:creationId xmlns:a16="http://schemas.microsoft.com/office/drawing/2014/main" id="{00000000-0008-0000-0000-0000BD050000}"/>
                  </a:ext>
                </a:extLst>
              </p:cNvPr>
              <p:cNvSpPr>
                <a:spLocks/>
              </p:cNvSpPr>
              <p:nvPr/>
            </p:nvSpPr>
            <p:spPr bwMode="auto">
              <a:xfrm>
                <a:off x="637" y="799"/>
                <a:ext cx="1" cy="1"/>
              </a:xfrm>
              <a:custGeom>
                <a:avLst/>
                <a:gdLst>
                  <a:gd name="T0" fmla="*/ 2 w 5"/>
                  <a:gd name="T1" fmla="*/ 0 h 9"/>
                  <a:gd name="T2" fmla="*/ 2 w 5"/>
                  <a:gd name="T3" fmla="*/ 0 h 9"/>
                  <a:gd name="T4" fmla="*/ 1 w 5"/>
                  <a:gd name="T5" fmla="*/ 0 h 9"/>
                  <a:gd name="T6" fmla="*/ 0 w 5"/>
                  <a:gd name="T7" fmla="*/ 1 h 9"/>
                  <a:gd name="T8" fmla="*/ 0 w 5"/>
                  <a:gd name="T9" fmla="*/ 4 h 9"/>
                  <a:gd name="T10" fmla="*/ 1 w 5"/>
                  <a:gd name="T11" fmla="*/ 8 h 9"/>
                  <a:gd name="T12" fmla="*/ 2 w 5"/>
                  <a:gd name="T13" fmla="*/ 9 h 9"/>
                  <a:gd name="T14" fmla="*/ 3 w 5"/>
                  <a:gd name="T15" fmla="*/ 9 h 9"/>
                  <a:gd name="T16" fmla="*/ 3 w 5"/>
                  <a:gd name="T17" fmla="*/ 9 h 9"/>
                  <a:gd name="T18" fmla="*/ 4 w 5"/>
                  <a:gd name="T19" fmla="*/ 8 h 9"/>
                  <a:gd name="T20" fmla="*/ 5 w 5"/>
                  <a:gd name="T21" fmla="*/ 7 h 9"/>
                  <a:gd name="T22" fmla="*/ 4 w 5"/>
                  <a:gd name="T23" fmla="*/ 4 h 9"/>
                  <a:gd name="T24" fmla="*/ 3 w 5"/>
                  <a:gd name="T25" fmla="*/ 1 h 9"/>
                  <a:gd name="T26" fmla="*/ 2 w 5"/>
                  <a:gd name="T27" fmla="*/ 0 h 9"/>
                  <a:gd name="T28" fmla="*/ 2 w 5"/>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2" y="0"/>
                    </a:moveTo>
                    <a:lnTo>
                      <a:pt x="2" y="0"/>
                    </a:lnTo>
                    <a:lnTo>
                      <a:pt x="1" y="0"/>
                    </a:lnTo>
                    <a:lnTo>
                      <a:pt x="0" y="1"/>
                    </a:lnTo>
                    <a:lnTo>
                      <a:pt x="0" y="4"/>
                    </a:lnTo>
                    <a:lnTo>
                      <a:pt x="1" y="8"/>
                    </a:lnTo>
                    <a:lnTo>
                      <a:pt x="2" y="9"/>
                    </a:lnTo>
                    <a:lnTo>
                      <a:pt x="3" y="9"/>
                    </a:lnTo>
                    <a:lnTo>
                      <a:pt x="3" y="9"/>
                    </a:lnTo>
                    <a:lnTo>
                      <a:pt x="4" y="8"/>
                    </a:lnTo>
                    <a:lnTo>
                      <a:pt x="5" y="7"/>
                    </a:lnTo>
                    <a:lnTo>
                      <a:pt x="4" y="4"/>
                    </a:lnTo>
                    <a:lnTo>
                      <a:pt x="3" y="1"/>
                    </a:lnTo>
                    <a:lnTo>
                      <a:pt x="2" y="0"/>
                    </a:lnTo>
                    <a:lnTo>
                      <a:pt x="2"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4" name="フリーフォーム 113">
                <a:extLst>
                  <a:ext uri="{FF2B5EF4-FFF2-40B4-BE49-F238E27FC236}">
                    <a16:creationId xmlns:a16="http://schemas.microsoft.com/office/drawing/2014/main" id="{00000000-0008-0000-0000-0000BE050000}"/>
                  </a:ext>
                </a:extLst>
              </p:cNvPr>
              <p:cNvSpPr>
                <a:spLocks/>
              </p:cNvSpPr>
              <p:nvPr/>
            </p:nvSpPr>
            <p:spPr bwMode="auto">
              <a:xfrm>
                <a:off x="638" y="789"/>
                <a:ext cx="1" cy="1"/>
              </a:xfrm>
              <a:custGeom>
                <a:avLst/>
                <a:gdLst>
                  <a:gd name="T0" fmla="*/ 7 w 10"/>
                  <a:gd name="T1" fmla="*/ 8 h 10"/>
                  <a:gd name="T2" fmla="*/ 7 w 10"/>
                  <a:gd name="T3" fmla="*/ 8 h 10"/>
                  <a:gd name="T4" fmla="*/ 6 w 10"/>
                  <a:gd name="T5" fmla="*/ 10 h 10"/>
                  <a:gd name="T6" fmla="*/ 4 w 10"/>
                  <a:gd name="T7" fmla="*/ 8 h 10"/>
                  <a:gd name="T8" fmla="*/ 1 w 10"/>
                  <a:gd name="T9" fmla="*/ 6 h 10"/>
                  <a:gd name="T10" fmla="*/ 0 w 10"/>
                  <a:gd name="T11" fmla="*/ 4 h 10"/>
                  <a:gd name="T12" fmla="*/ 0 w 10"/>
                  <a:gd name="T13" fmla="*/ 3 h 10"/>
                  <a:gd name="T14" fmla="*/ 0 w 10"/>
                  <a:gd name="T15" fmla="*/ 1 h 10"/>
                  <a:gd name="T16" fmla="*/ 2 w 10"/>
                  <a:gd name="T17" fmla="*/ 0 h 10"/>
                  <a:gd name="T18" fmla="*/ 2 w 10"/>
                  <a:gd name="T19" fmla="*/ 0 h 10"/>
                  <a:gd name="T20" fmla="*/ 5 w 10"/>
                  <a:gd name="T21" fmla="*/ 0 h 10"/>
                  <a:gd name="T22" fmla="*/ 7 w 10"/>
                  <a:gd name="T23" fmla="*/ 0 h 10"/>
                  <a:gd name="T24" fmla="*/ 10 w 10"/>
                  <a:gd name="T25" fmla="*/ 2 h 10"/>
                  <a:gd name="T26" fmla="*/ 10 w 10"/>
                  <a:gd name="T27" fmla="*/ 4 h 10"/>
                  <a:gd name="T28" fmla="*/ 10 w 10"/>
                  <a:gd name="T29" fmla="*/ 5 h 10"/>
                  <a:gd name="T30" fmla="*/ 9 w 10"/>
                  <a:gd name="T31" fmla="*/ 7 h 10"/>
                  <a:gd name="T32" fmla="*/ 7 w 10"/>
                  <a:gd name="T33" fmla="*/ 8 h 10"/>
                  <a:gd name="T34" fmla="*/ 7 w 10"/>
                  <a:gd name="T3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0">
                    <a:moveTo>
                      <a:pt x="7" y="8"/>
                    </a:moveTo>
                    <a:lnTo>
                      <a:pt x="7" y="8"/>
                    </a:lnTo>
                    <a:lnTo>
                      <a:pt x="6" y="10"/>
                    </a:lnTo>
                    <a:lnTo>
                      <a:pt x="4" y="8"/>
                    </a:lnTo>
                    <a:lnTo>
                      <a:pt x="1" y="6"/>
                    </a:lnTo>
                    <a:lnTo>
                      <a:pt x="0" y="4"/>
                    </a:lnTo>
                    <a:lnTo>
                      <a:pt x="0" y="3"/>
                    </a:lnTo>
                    <a:lnTo>
                      <a:pt x="0" y="1"/>
                    </a:lnTo>
                    <a:lnTo>
                      <a:pt x="2" y="0"/>
                    </a:lnTo>
                    <a:lnTo>
                      <a:pt x="2" y="0"/>
                    </a:lnTo>
                    <a:lnTo>
                      <a:pt x="5" y="0"/>
                    </a:lnTo>
                    <a:lnTo>
                      <a:pt x="7" y="0"/>
                    </a:lnTo>
                    <a:lnTo>
                      <a:pt x="10" y="2"/>
                    </a:lnTo>
                    <a:lnTo>
                      <a:pt x="10" y="4"/>
                    </a:lnTo>
                    <a:lnTo>
                      <a:pt x="10" y="5"/>
                    </a:lnTo>
                    <a:lnTo>
                      <a:pt x="9" y="7"/>
                    </a:lnTo>
                    <a:lnTo>
                      <a:pt x="7" y="8"/>
                    </a:lnTo>
                    <a:lnTo>
                      <a:pt x="7" y="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5" name="フリーフォーム 114">
                <a:extLst>
                  <a:ext uri="{FF2B5EF4-FFF2-40B4-BE49-F238E27FC236}">
                    <a16:creationId xmlns:a16="http://schemas.microsoft.com/office/drawing/2014/main" id="{00000000-0008-0000-0000-0000BF050000}"/>
                  </a:ext>
                </a:extLst>
              </p:cNvPr>
              <p:cNvSpPr>
                <a:spLocks/>
              </p:cNvSpPr>
              <p:nvPr/>
            </p:nvSpPr>
            <p:spPr bwMode="auto">
              <a:xfrm>
                <a:off x="438" y="1006"/>
                <a:ext cx="9" cy="10"/>
              </a:xfrm>
              <a:custGeom>
                <a:avLst/>
                <a:gdLst>
                  <a:gd name="T0" fmla="*/ 77 w 81"/>
                  <a:gd name="T1" fmla="*/ 86 h 86"/>
                  <a:gd name="T2" fmla="*/ 53 w 81"/>
                  <a:gd name="T3" fmla="*/ 79 h 86"/>
                  <a:gd name="T4" fmla="*/ 47 w 81"/>
                  <a:gd name="T5" fmla="*/ 79 h 86"/>
                  <a:gd name="T6" fmla="*/ 30 w 81"/>
                  <a:gd name="T7" fmla="*/ 82 h 86"/>
                  <a:gd name="T8" fmla="*/ 23 w 81"/>
                  <a:gd name="T9" fmla="*/ 81 h 86"/>
                  <a:gd name="T10" fmla="*/ 14 w 81"/>
                  <a:gd name="T11" fmla="*/ 78 h 86"/>
                  <a:gd name="T12" fmla="*/ 3 w 81"/>
                  <a:gd name="T13" fmla="*/ 69 h 86"/>
                  <a:gd name="T14" fmla="*/ 0 w 81"/>
                  <a:gd name="T15" fmla="*/ 63 h 86"/>
                  <a:gd name="T16" fmla="*/ 0 w 81"/>
                  <a:gd name="T17" fmla="*/ 61 h 86"/>
                  <a:gd name="T18" fmla="*/ 4 w 81"/>
                  <a:gd name="T19" fmla="*/ 60 h 86"/>
                  <a:gd name="T20" fmla="*/ 13 w 81"/>
                  <a:gd name="T21" fmla="*/ 64 h 86"/>
                  <a:gd name="T22" fmla="*/ 15 w 81"/>
                  <a:gd name="T23" fmla="*/ 63 h 86"/>
                  <a:gd name="T24" fmla="*/ 15 w 81"/>
                  <a:gd name="T25" fmla="*/ 60 h 86"/>
                  <a:gd name="T26" fmla="*/ 11 w 81"/>
                  <a:gd name="T27" fmla="*/ 52 h 86"/>
                  <a:gd name="T28" fmla="*/ 8 w 81"/>
                  <a:gd name="T29" fmla="*/ 41 h 86"/>
                  <a:gd name="T30" fmla="*/ 11 w 81"/>
                  <a:gd name="T31" fmla="*/ 33 h 86"/>
                  <a:gd name="T32" fmla="*/ 16 w 81"/>
                  <a:gd name="T33" fmla="*/ 27 h 86"/>
                  <a:gd name="T34" fmla="*/ 18 w 81"/>
                  <a:gd name="T35" fmla="*/ 26 h 86"/>
                  <a:gd name="T36" fmla="*/ 19 w 81"/>
                  <a:gd name="T37" fmla="*/ 25 h 86"/>
                  <a:gd name="T38" fmla="*/ 14 w 81"/>
                  <a:gd name="T39" fmla="*/ 12 h 86"/>
                  <a:gd name="T40" fmla="*/ 11 w 81"/>
                  <a:gd name="T41" fmla="*/ 4 h 86"/>
                  <a:gd name="T42" fmla="*/ 12 w 81"/>
                  <a:gd name="T43" fmla="*/ 0 h 86"/>
                  <a:gd name="T44" fmla="*/ 14 w 81"/>
                  <a:gd name="T45" fmla="*/ 0 h 86"/>
                  <a:gd name="T46" fmla="*/ 21 w 81"/>
                  <a:gd name="T47" fmla="*/ 3 h 86"/>
                  <a:gd name="T48" fmla="*/ 27 w 81"/>
                  <a:gd name="T49" fmla="*/ 12 h 86"/>
                  <a:gd name="T50" fmla="*/ 34 w 81"/>
                  <a:gd name="T51" fmla="*/ 30 h 86"/>
                  <a:gd name="T52" fmla="*/ 35 w 81"/>
                  <a:gd name="T53" fmla="*/ 31 h 86"/>
                  <a:gd name="T54" fmla="*/ 36 w 81"/>
                  <a:gd name="T55" fmla="*/ 40 h 86"/>
                  <a:gd name="T56" fmla="*/ 39 w 81"/>
                  <a:gd name="T57" fmla="*/ 47 h 86"/>
                  <a:gd name="T58" fmla="*/ 40 w 81"/>
                  <a:gd name="T59" fmla="*/ 49 h 86"/>
                  <a:gd name="T60" fmla="*/ 55 w 81"/>
                  <a:gd name="T61" fmla="*/ 56 h 86"/>
                  <a:gd name="T62" fmla="*/ 57 w 81"/>
                  <a:gd name="T63" fmla="*/ 59 h 86"/>
                  <a:gd name="T64" fmla="*/ 66 w 81"/>
                  <a:gd name="T65" fmla="*/ 66 h 86"/>
                  <a:gd name="T66" fmla="*/ 75 w 81"/>
                  <a:gd name="T67" fmla="*/ 72 h 86"/>
                  <a:gd name="T68" fmla="*/ 80 w 81"/>
                  <a:gd name="T69" fmla="*/ 79 h 86"/>
                  <a:gd name="T70" fmla="*/ 81 w 81"/>
                  <a:gd name="T71" fmla="*/ 85 h 86"/>
                  <a:gd name="T72" fmla="*/ 77 w 81"/>
                  <a:gd name="T7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86">
                    <a:moveTo>
                      <a:pt x="77" y="86"/>
                    </a:moveTo>
                    <a:lnTo>
                      <a:pt x="77" y="86"/>
                    </a:lnTo>
                    <a:lnTo>
                      <a:pt x="63" y="81"/>
                    </a:lnTo>
                    <a:lnTo>
                      <a:pt x="53" y="79"/>
                    </a:lnTo>
                    <a:lnTo>
                      <a:pt x="47" y="79"/>
                    </a:lnTo>
                    <a:lnTo>
                      <a:pt x="47" y="79"/>
                    </a:lnTo>
                    <a:lnTo>
                      <a:pt x="37" y="82"/>
                    </a:lnTo>
                    <a:lnTo>
                      <a:pt x="30" y="82"/>
                    </a:lnTo>
                    <a:lnTo>
                      <a:pt x="23" y="81"/>
                    </a:lnTo>
                    <a:lnTo>
                      <a:pt x="23" y="81"/>
                    </a:lnTo>
                    <a:lnTo>
                      <a:pt x="18" y="80"/>
                    </a:lnTo>
                    <a:lnTo>
                      <a:pt x="14" y="78"/>
                    </a:lnTo>
                    <a:lnTo>
                      <a:pt x="6" y="72"/>
                    </a:lnTo>
                    <a:lnTo>
                      <a:pt x="3" y="69"/>
                    </a:lnTo>
                    <a:lnTo>
                      <a:pt x="1" y="66"/>
                    </a:lnTo>
                    <a:lnTo>
                      <a:pt x="0" y="63"/>
                    </a:lnTo>
                    <a:lnTo>
                      <a:pt x="0" y="61"/>
                    </a:lnTo>
                    <a:lnTo>
                      <a:pt x="0" y="61"/>
                    </a:lnTo>
                    <a:lnTo>
                      <a:pt x="2" y="60"/>
                    </a:lnTo>
                    <a:lnTo>
                      <a:pt x="4" y="60"/>
                    </a:lnTo>
                    <a:lnTo>
                      <a:pt x="9" y="62"/>
                    </a:lnTo>
                    <a:lnTo>
                      <a:pt x="13" y="64"/>
                    </a:lnTo>
                    <a:lnTo>
                      <a:pt x="14" y="64"/>
                    </a:lnTo>
                    <a:lnTo>
                      <a:pt x="15" y="63"/>
                    </a:lnTo>
                    <a:lnTo>
                      <a:pt x="15" y="63"/>
                    </a:lnTo>
                    <a:lnTo>
                      <a:pt x="15" y="60"/>
                    </a:lnTo>
                    <a:lnTo>
                      <a:pt x="14" y="58"/>
                    </a:lnTo>
                    <a:lnTo>
                      <a:pt x="11" y="52"/>
                    </a:lnTo>
                    <a:lnTo>
                      <a:pt x="9" y="45"/>
                    </a:lnTo>
                    <a:lnTo>
                      <a:pt x="8" y="41"/>
                    </a:lnTo>
                    <a:lnTo>
                      <a:pt x="8" y="41"/>
                    </a:lnTo>
                    <a:lnTo>
                      <a:pt x="11" y="33"/>
                    </a:lnTo>
                    <a:lnTo>
                      <a:pt x="15" y="29"/>
                    </a:lnTo>
                    <a:lnTo>
                      <a:pt x="16" y="27"/>
                    </a:lnTo>
                    <a:lnTo>
                      <a:pt x="18" y="26"/>
                    </a:lnTo>
                    <a:lnTo>
                      <a:pt x="18" y="26"/>
                    </a:lnTo>
                    <a:lnTo>
                      <a:pt x="19" y="26"/>
                    </a:lnTo>
                    <a:lnTo>
                      <a:pt x="19" y="25"/>
                    </a:lnTo>
                    <a:lnTo>
                      <a:pt x="18" y="22"/>
                    </a:lnTo>
                    <a:lnTo>
                      <a:pt x="14" y="12"/>
                    </a:lnTo>
                    <a:lnTo>
                      <a:pt x="12" y="8"/>
                    </a:lnTo>
                    <a:lnTo>
                      <a:pt x="11" y="4"/>
                    </a:lnTo>
                    <a:lnTo>
                      <a:pt x="11" y="1"/>
                    </a:lnTo>
                    <a:lnTo>
                      <a:pt x="12" y="0"/>
                    </a:lnTo>
                    <a:lnTo>
                      <a:pt x="14" y="0"/>
                    </a:lnTo>
                    <a:lnTo>
                      <a:pt x="14" y="0"/>
                    </a:lnTo>
                    <a:lnTo>
                      <a:pt x="18" y="1"/>
                    </a:lnTo>
                    <a:lnTo>
                      <a:pt x="21" y="3"/>
                    </a:lnTo>
                    <a:lnTo>
                      <a:pt x="25" y="7"/>
                    </a:lnTo>
                    <a:lnTo>
                      <a:pt x="27" y="12"/>
                    </a:lnTo>
                    <a:lnTo>
                      <a:pt x="31" y="23"/>
                    </a:lnTo>
                    <a:lnTo>
                      <a:pt x="34" y="30"/>
                    </a:lnTo>
                    <a:lnTo>
                      <a:pt x="34" y="30"/>
                    </a:lnTo>
                    <a:lnTo>
                      <a:pt x="35" y="31"/>
                    </a:lnTo>
                    <a:lnTo>
                      <a:pt x="36" y="34"/>
                    </a:lnTo>
                    <a:lnTo>
                      <a:pt x="36" y="40"/>
                    </a:lnTo>
                    <a:lnTo>
                      <a:pt x="37" y="45"/>
                    </a:lnTo>
                    <a:lnTo>
                      <a:pt x="39" y="47"/>
                    </a:lnTo>
                    <a:lnTo>
                      <a:pt x="40" y="49"/>
                    </a:lnTo>
                    <a:lnTo>
                      <a:pt x="40" y="49"/>
                    </a:lnTo>
                    <a:lnTo>
                      <a:pt x="50" y="54"/>
                    </a:lnTo>
                    <a:lnTo>
                      <a:pt x="55" y="56"/>
                    </a:lnTo>
                    <a:lnTo>
                      <a:pt x="57" y="59"/>
                    </a:lnTo>
                    <a:lnTo>
                      <a:pt x="57" y="59"/>
                    </a:lnTo>
                    <a:lnTo>
                      <a:pt x="60" y="62"/>
                    </a:lnTo>
                    <a:lnTo>
                      <a:pt x="66" y="66"/>
                    </a:lnTo>
                    <a:lnTo>
                      <a:pt x="75" y="72"/>
                    </a:lnTo>
                    <a:lnTo>
                      <a:pt x="75" y="72"/>
                    </a:lnTo>
                    <a:lnTo>
                      <a:pt x="77" y="74"/>
                    </a:lnTo>
                    <a:lnTo>
                      <a:pt x="80" y="79"/>
                    </a:lnTo>
                    <a:lnTo>
                      <a:pt x="81" y="82"/>
                    </a:lnTo>
                    <a:lnTo>
                      <a:pt x="81" y="85"/>
                    </a:lnTo>
                    <a:lnTo>
                      <a:pt x="80" y="86"/>
                    </a:lnTo>
                    <a:lnTo>
                      <a:pt x="77" y="86"/>
                    </a:lnTo>
                    <a:lnTo>
                      <a:pt x="77" y="8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6" name="フリーフォーム 115">
                <a:extLst>
                  <a:ext uri="{FF2B5EF4-FFF2-40B4-BE49-F238E27FC236}">
                    <a16:creationId xmlns:a16="http://schemas.microsoft.com/office/drawing/2014/main" id="{00000000-0008-0000-0000-0000C0050000}"/>
                  </a:ext>
                </a:extLst>
              </p:cNvPr>
              <p:cNvSpPr>
                <a:spLocks/>
              </p:cNvSpPr>
              <p:nvPr/>
            </p:nvSpPr>
            <p:spPr bwMode="auto">
              <a:xfrm>
                <a:off x="434" y="1007"/>
                <a:ext cx="4" cy="3"/>
              </a:xfrm>
              <a:custGeom>
                <a:avLst/>
                <a:gdLst>
                  <a:gd name="T0" fmla="*/ 29 w 33"/>
                  <a:gd name="T1" fmla="*/ 27 h 28"/>
                  <a:gd name="T2" fmla="*/ 29 w 33"/>
                  <a:gd name="T3" fmla="*/ 27 h 28"/>
                  <a:gd name="T4" fmla="*/ 24 w 33"/>
                  <a:gd name="T5" fmla="*/ 28 h 28"/>
                  <a:gd name="T6" fmla="*/ 21 w 33"/>
                  <a:gd name="T7" fmla="*/ 27 h 28"/>
                  <a:gd name="T8" fmla="*/ 17 w 33"/>
                  <a:gd name="T9" fmla="*/ 27 h 28"/>
                  <a:gd name="T10" fmla="*/ 13 w 33"/>
                  <a:gd name="T11" fmla="*/ 27 h 28"/>
                  <a:gd name="T12" fmla="*/ 13 w 33"/>
                  <a:gd name="T13" fmla="*/ 27 h 28"/>
                  <a:gd name="T14" fmla="*/ 5 w 33"/>
                  <a:gd name="T15" fmla="*/ 27 h 28"/>
                  <a:gd name="T16" fmla="*/ 2 w 33"/>
                  <a:gd name="T17" fmla="*/ 26 h 28"/>
                  <a:gd name="T18" fmla="*/ 0 w 33"/>
                  <a:gd name="T19" fmla="*/ 25 h 28"/>
                  <a:gd name="T20" fmla="*/ 0 w 33"/>
                  <a:gd name="T21" fmla="*/ 25 h 28"/>
                  <a:gd name="T22" fmla="*/ 0 w 33"/>
                  <a:gd name="T23" fmla="*/ 24 h 28"/>
                  <a:gd name="T24" fmla="*/ 1 w 33"/>
                  <a:gd name="T25" fmla="*/ 23 h 28"/>
                  <a:gd name="T26" fmla="*/ 4 w 33"/>
                  <a:gd name="T27" fmla="*/ 20 h 28"/>
                  <a:gd name="T28" fmla="*/ 7 w 33"/>
                  <a:gd name="T29" fmla="*/ 18 h 28"/>
                  <a:gd name="T30" fmla="*/ 8 w 33"/>
                  <a:gd name="T31" fmla="*/ 17 h 28"/>
                  <a:gd name="T32" fmla="*/ 8 w 33"/>
                  <a:gd name="T33" fmla="*/ 16 h 28"/>
                  <a:gd name="T34" fmla="*/ 8 w 33"/>
                  <a:gd name="T35" fmla="*/ 16 h 28"/>
                  <a:gd name="T36" fmla="*/ 6 w 33"/>
                  <a:gd name="T37" fmla="*/ 6 h 28"/>
                  <a:gd name="T38" fmla="*/ 6 w 33"/>
                  <a:gd name="T39" fmla="*/ 2 h 28"/>
                  <a:gd name="T40" fmla="*/ 6 w 33"/>
                  <a:gd name="T41" fmla="*/ 1 h 28"/>
                  <a:gd name="T42" fmla="*/ 8 w 33"/>
                  <a:gd name="T43" fmla="*/ 0 h 28"/>
                  <a:gd name="T44" fmla="*/ 8 w 33"/>
                  <a:gd name="T45" fmla="*/ 0 h 28"/>
                  <a:gd name="T46" fmla="*/ 11 w 33"/>
                  <a:gd name="T47" fmla="*/ 1 h 28"/>
                  <a:gd name="T48" fmla="*/ 15 w 33"/>
                  <a:gd name="T49" fmla="*/ 3 h 28"/>
                  <a:gd name="T50" fmla="*/ 20 w 33"/>
                  <a:gd name="T51" fmla="*/ 7 h 28"/>
                  <a:gd name="T52" fmla="*/ 25 w 33"/>
                  <a:gd name="T53" fmla="*/ 12 h 28"/>
                  <a:gd name="T54" fmla="*/ 30 w 33"/>
                  <a:gd name="T55" fmla="*/ 17 h 28"/>
                  <a:gd name="T56" fmla="*/ 32 w 33"/>
                  <a:gd name="T57" fmla="*/ 21 h 28"/>
                  <a:gd name="T58" fmla="*/ 33 w 33"/>
                  <a:gd name="T59" fmla="*/ 23 h 28"/>
                  <a:gd name="T60" fmla="*/ 32 w 33"/>
                  <a:gd name="T61" fmla="*/ 25 h 28"/>
                  <a:gd name="T62" fmla="*/ 31 w 33"/>
                  <a:gd name="T63" fmla="*/ 26 h 28"/>
                  <a:gd name="T64" fmla="*/ 29 w 33"/>
                  <a:gd name="T65" fmla="*/ 27 h 28"/>
                  <a:gd name="T66" fmla="*/ 29 w 33"/>
                  <a:gd name="T6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28">
                    <a:moveTo>
                      <a:pt x="29" y="27"/>
                    </a:moveTo>
                    <a:lnTo>
                      <a:pt x="29" y="27"/>
                    </a:lnTo>
                    <a:lnTo>
                      <a:pt x="24" y="28"/>
                    </a:lnTo>
                    <a:lnTo>
                      <a:pt x="21" y="27"/>
                    </a:lnTo>
                    <a:lnTo>
                      <a:pt x="17" y="27"/>
                    </a:lnTo>
                    <a:lnTo>
                      <a:pt x="13" y="27"/>
                    </a:lnTo>
                    <a:lnTo>
                      <a:pt x="13" y="27"/>
                    </a:lnTo>
                    <a:lnTo>
                      <a:pt x="5" y="27"/>
                    </a:lnTo>
                    <a:lnTo>
                      <a:pt x="2" y="26"/>
                    </a:lnTo>
                    <a:lnTo>
                      <a:pt x="0" y="25"/>
                    </a:lnTo>
                    <a:lnTo>
                      <a:pt x="0" y="25"/>
                    </a:lnTo>
                    <a:lnTo>
                      <a:pt x="0" y="24"/>
                    </a:lnTo>
                    <a:lnTo>
                      <a:pt x="1" y="23"/>
                    </a:lnTo>
                    <a:lnTo>
                      <a:pt x="4" y="20"/>
                    </a:lnTo>
                    <a:lnTo>
                      <a:pt x="7" y="18"/>
                    </a:lnTo>
                    <a:lnTo>
                      <a:pt x="8" y="17"/>
                    </a:lnTo>
                    <a:lnTo>
                      <a:pt x="8" y="16"/>
                    </a:lnTo>
                    <a:lnTo>
                      <a:pt x="8" y="16"/>
                    </a:lnTo>
                    <a:lnTo>
                      <a:pt x="6" y="6"/>
                    </a:lnTo>
                    <a:lnTo>
                      <a:pt x="6" y="2"/>
                    </a:lnTo>
                    <a:lnTo>
                      <a:pt x="6" y="1"/>
                    </a:lnTo>
                    <a:lnTo>
                      <a:pt x="8" y="0"/>
                    </a:lnTo>
                    <a:lnTo>
                      <a:pt x="8" y="0"/>
                    </a:lnTo>
                    <a:lnTo>
                      <a:pt x="11" y="1"/>
                    </a:lnTo>
                    <a:lnTo>
                      <a:pt x="15" y="3"/>
                    </a:lnTo>
                    <a:lnTo>
                      <a:pt x="20" y="7"/>
                    </a:lnTo>
                    <a:lnTo>
                      <a:pt x="25" y="12"/>
                    </a:lnTo>
                    <a:lnTo>
                      <a:pt x="30" y="17"/>
                    </a:lnTo>
                    <a:lnTo>
                      <a:pt x="32" y="21"/>
                    </a:lnTo>
                    <a:lnTo>
                      <a:pt x="33" y="23"/>
                    </a:lnTo>
                    <a:lnTo>
                      <a:pt x="32" y="25"/>
                    </a:lnTo>
                    <a:lnTo>
                      <a:pt x="31" y="26"/>
                    </a:lnTo>
                    <a:lnTo>
                      <a:pt x="29" y="27"/>
                    </a:lnTo>
                    <a:lnTo>
                      <a:pt x="29" y="2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7" name="フリーフォーム 116">
                <a:extLst>
                  <a:ext uri="{FF2B5EF4-FFF2-40B4-BE49-F238E27FC236}">
                    <a16:creationId xmlns:a16="http://schemas.microsoft.com/office/drawing/2014/main" id="{00000000-0008-0000-0000-0000C1050000}"/>
                  </a:ext>
                </a:extLst>
              </p:cNvPr>
              <p:cNvSpPr>
                <a:spLocks/>
              </p:cNvSpPr>
              <p:nvPr/>
            </p:nvSpPr>
            <p:spPr bwMode="auto">
              <a:xfrm>
                <a:off x="413" y="1014"/>
                <a:ext cx="3" cy="1"/>
              </a:xfrm>
              <a:custGeom>
                <a:avLst/>
                <a:gdLst>
                  <a:gd name="T0" fmla="*/ 21 w 21"/>
                  <a:gd name="T1" fmla="*/ 4 h 11"/>
                  <a:gd name="T2" fmla="*/ 21 w 21"/>
                  <a:gd name="T3" fmla="*/ 4 h 11"/>
                  <a:gd name="T4" fmla="*/ 21 w 21"/>
                  <a:gd name="T5" fmla="*/ 6 h 11"/>
                  <a:gd name="T6" fmla="*/ 18 w 21"/>
                  <a:gd name="T7" fmla="*/ 8 h 11"/>
                  <a:gd name="T8" fmla="*/ 16 w 21"/>
                  <a:gd name="T9" fmla="*/ 9 h 11"/>
                  <a:gd name="T10" fmla="*/ 12 w 21"/>
                  <a:gd name="T11" fmla="*/ 10 h 11"/>
                  <a:gd name="T12" fmla="*/ 4 w 21"/>
                  <a:gd name="T13" fmla="*/ 11 h 11"/>
                  <a:gd name="T14" fmla="*/ 2 w 21"/>
                  <a:gd name="T15" fmla="*/ 10 h 11"/>
                  <a:gd name="T16" fmla="*/ 0 w 21"/>
                  <a:gd name="T17" fmla="*/ 9 h 11"/>
                  <a:gd name="T18" fmla="*/ 0 w 21"/>
                  <a:gd name="T19" fmla="*/ 9 h 11"/>
                  <a:gd name="T20" fmla="*/ 1 w 21"/>
                  <a:gd name="T21" fmla="*/ 7 h 11"/>
                  <a:gd name="T22" fmla="*/ 2 w 21"/>
                  <a:gd name="T23" fmla="*/ 5 h 11"/>
                  <a:gd name="T24" fmla="*/ 4 w 21"/>
                  <a:gd name="T25" fmla="*/ 3 h 11"/>
                  <a:gd name="T26" fmla="*/ 6 w 21"/>
                  <a:gd name="T27" fmla="*/ 1 h 11"/>
                  <a:gd name="T28" fmla="*/ 10 w 21"/>
                  <a:gd name="T29" fmla="*/ 0 h 11"/>
                  <a:gd name="T30" fmla="*/ 13 w 21"/>
                  <a:gd name="T31" fmla="*/ 0 h 11"/>
                  <a:gd name="T32" fmla="*/ 16 w 21"/>
                  <a:gd name="T33" fmla="*/ 2 h 11"/>
                  <a:gd name="T34" fmla="*/ 21 w 21"/>
                  <a:gd name="T35" fmla="*/ 4 h 11"/>
                  <a:gd name="T36" fmla="*/ 21 w 21"/>
                  <a:gd name="T3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11">
                    <a:moveTo>
                      <a:pt x="21" y="4"/>
                    </a:moveTo>
                    <a:lnTo>
                      <a:pt x="21" y="4"/>
                    </a:lnTo>
                    <a:lnTo>
                      <a:pt x="21" y="6"/>
                    </a:lnTo>
                    <a:lnTo>
                      <a:pt x="18" y="8"/>
                    </a:lnTo>
                    <a:lnTo>
                      <a:pt x="16" y="9"/>
                    </a:lnTo>
                    <a:lnTo>
                      <a:pt x="12" y="10"/>
                    </a:lnTo>
                    <a:lnTo>
                      <a:pt x="4" y="11"/>
                    </a:lnTo>
                    <a:lnTo>
                      <a:pt x="2" y="10"/>
                    </a:lnTo>
                    <a:lnTo>
                      <a:pt x="0" y="9"/>
                    </a:lnTo>
                    <a:lnTo>
                      <a:pt x="0" y="9"/>
                    </a:lnTo>
                    <a:lnTo>
                      <a:pt x="1" y="7"/>
                    </a:lnTo>
                    <a:lnTo>
                      <a:pt x="2" y="5"/>
                    </a:lnTo>
                    <a:lnTo>
                      <a:pt x="4" y="3"/>
                    </a:lnTo>
                    <a:lnTo>
                      <a:pt x="6" y="1"/>
                    </a:lnTo>
                    <a:lnTo>
                      <a:pt x="10" y="0"/>
                    </a:lnTo>
                    <a:lnTo>
                      <a:pt x="13" y="0"/>
                    </a:lnTo>
                    <a:lnTo>
                      <a:pt x="16" y="2"/>
                    </a:lnTo>
                    <a:lnTo>
                      <a:pt x="21" y="4"/>
                    </a:lnTo>
                    <a:lnTo>
                      <a:pt x="21" y="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8" name="フリーフォーム 117">
                <a:extLst>
                  <a:ext uri="{FF2B5EF4-FFF2-40B4-BE49-F238E27FC236}">
                    <a16:creationId xmlns:a16="http://schemas.microsoft.com/office/drawing/2014/main" id="{00000000-0008-0000-0000-0000C2050000}"/>
                  </a:ext>
                </a:extLst>
              </p:cNvPr>
              <p:cNvSpPr>
                <a:spLocks/>
              </p:cNvSpPr>
              <p:nvPr/>
            </p:nvSpPr>
            <p:spPr bwMode="auto">
              <a:xfrm>
                <a:off x="388" y="1014"/>
                <a:ext cx="13" cy="12"/>
              </a:xfrm>
              <a:custGeom>
                <a:avLst/>
                <a:gdLst>
                  <a:gd name="T0" fmla="*/ 116 w 116"/>
                  <a:gd name="T1" fmla="*/ 5 h 103"/>
                  <a:gd name="T2" fmla="*/ 114 w 116"/>
                  <a:gd name="T3" fmla="*/ 14 h 103"/>
                  <a:gd name="T4" fmla="*/ 110 w 116"/>
                  <a:gd name="T5" fmla="*/ 19 h 103"/>
                  <a:gd name="T6" fmla="*/ 104 w 116"/>
                  <a:gd name="T7" fmla="*/ 22 h 103"/>
                  <a:gd name="T8" fmla="*/ 98 w 116"/>
                  <a:gd name="T9" fmla="*/ 27 h 103"/>
                  <a:gd name="T10" fmla="*/ 96 w 116"/>
                  <a:gd name="T11" fmla="*/ 32 h 103"/>
                  <a:gd name="T12" fmla="*/ 94 w 116"/>
                  <a:gd name="T13" fmla="*/ 36 h 103"/>
                  <a:gd name="T14" fmla="*/ 84 w 116"/>
                  <a:gd name="T15" fmla="*/ 46 h 103"/>
                  <a:gd name="T16" fmla="*/ 77 w 116"/>
                  <a:gd name="T17" fmla="*/ 51 h 103"/>
                  <a:gd name="T18" fmla="*/ 73 w 116"/>
                  <a:gd name="T19" fmla="*/ 56 h 103"/>
                  <a:gd name="T20" fmla="*/ 72 w 116"/>
                  <a:gd name="T21" fmla="*/ 58 h 103"/>
                  <a:gd name="T22" fmla="*/ 70 w 116"/>
                  <a:gd name="T23" fmla="*/ 63 h 103"/>
                  <a:gd name="T24" fmla="*/ 68 w 116"/>
                  <a:gd name="T25" fmla="*/ 68 h 103"/>
                  <a:gd name="T26" fmla="*/ 67 w 116"/>
                  <a:gd name="T27" fmla="*/ 77 h 103"/>
                  <a:gd name="T28" fmla="*/ 65 w 116"/>
                  <a:gd name="T29" fmla="*/ 85 h 103"/>
                  <a:gd name="T30" fmla="*/ 61 w 116"/>
                  <a:gd name="T31" fmla="*/ 98 h 103"/>
                  <a:gd name="T32" fmla="*/ 57 w 116"/>
                  <a:gd name="T33" fmla="*/ 100 h 103"/>
                  <a:gd name="T34" fmla="*/ 54 w 116"/>
                  <a:gd name="T35" fmla="*/ 101 h 103"/>
                  <a:gd name="T36" fmla="*/ 47 w 116"/>
                  <a:gd name="T37" fmla="*/ 99 h 103"/>
                  <a:gd name="T38" fmla="*/ 44 w 116"/>
                  <a:gd name="T39" fmla="*/ 99 h 103"/>
                  <a:gd name="T40" fmla="*/ 39 w 116"/>
                  <a:gd name="T41" fmla="*/ 102 h 103"/>
                  <a:gd name="T42" fmla="*/ 33 w 116"/>
                  <a:gd name="T43" fmla="*/ 103 h 103"/>
                  <a:gd name="T44" fmla="*/ 31 w 116"/>
                  <a:gd name="T45" fmla="*/ 102 h 103"/>
                  <a:gd name="T46" fmla="*/ 19 w 116"/>
                  <a:gd name="T47" fmla="*/ 94 h 103"/>
                  <a:gd name="T48" fmla="*/ 12 w 116"/>
                  <a:gd name="T49" fmla="*/ 87 h 103"/>
                  <a:gd name="T50" fmla="*/ 11 w 116"/>
                  <a:gd name="T51" fmla="*/ 85 h 103"/>
                  <a:gd name="T52" fmla="*/ 13 w 116"/>
                  <a:gd name="T53" fmla="*/ 82 h 103"/>
                  <a:gd name="T54" fmla="*/ 21 w 116"/>
                  <a:gd name="T55" fmla="*/ 79 h 103"/>
                  <a:gd name="T56" fmla="*/ 25 w 116"/>
                  <a:gd name="T57" fmla="*/ 73 h 103"/>
                  <a:gd name="T58" fmla="*/ 24 w 116"/>
                  <a:gd name="T59" fmla="*/ 69 h 103"/>
                  <a:gd name="T60" fmla="*/ 20 w 116"/>
                  <a:gd name="T61" fmla="*/ 57 h 103"/>
                  <a:gd name="T62" fmla="*/ 17 w 116"/>
                  <a:gd name="T63" fmla="*/ 56 h 103"/>
                  <a:gd name="T64" fmla="*/ 14 w 116"/>
                  <a:gd name="T65" fmla="*/ 56 h 103"/>
                  <a:gd name="T66" fmla="*/ 4 w 116"/>
                  <a:gd name="T67" fmla="*/ 57 h 103"/>
                  <a:gd name="T68" fmla="*/ 0 w 116"/>
                  <a:gd name="T69" fmla="*/ 54 h 103"/>
                  <a:gd name="T70" fmla="*/ 0 w 116"/>
                  <a:gd name="T71" fmla="*/ 52 h 103"/>
                  <a:gd name="T72" fmla="*/ 4 w 116"/>
                  <a:gd name="T73" fmla="*/ 46 h 103"/>
                  <a:gd name="T74" fmla="*/ 12 w 116"/>
                  <a:gd name="T75" fmla="*/ 45 h 103"/>
                  <a:gd name="T76" fmla="*/ 14 w 116"/>
                  <a:gd name="T77" fmla="*/ 45 h 103"/>
                  <a:gd name="T78" fmla="*/ 18 w 116"/>
                  <a:gd name="T79" fmla="*/ 41 h 103"/>
                  <a:gd name="T80" fmla="*/ 22 w 116"/>
                  <a:gd name="T81" fmla="*/ 38 h 103"/>
                  <a:gd name="T82" fmla="*/ 24 w 116"/>
                  <a:gd name="T83" fmla="*/ 38 h 103"/>
                  <a:gd name="T84" fmla="*/ 31 w 116"/>
                  <a:gd name="T85" fmla="*/ 47 h 103"/>
                  <a:gd name="T86" fmla="*/ 36 w 116"/>
                  <a:gd name="T87" fmla="*/ 52 h 103"/>
                  <a:gd name="T88" fmla="*/ 38 w 116"/>
                  <a:gd name="T89" fmla="*/ 52 h 103"/>
                  <a:gd name="T90" fmla="*/ 49 w 116"/>
                  <a:gd name="T91" fmla="*/ 53 h 103"/>
                  <a:gd name="T92" fmla="*/ 57 w 116"/>
                  <a:gd name="T93" fmla="*/ 52 h 103"/>
                  <a:gd name="T94" fmla="*/ 61 w 116"/>
                  <a:gd name="T95" fmla="*/ 45 h 103"/>
                  <a:gd name="T96" fmla="*/ 66 w 116"/>
                  <a:gd name="T97" fmla="*/ 35 h 103"/>
                  <a:gd name="T98" fmla="*/ 69 w 116"/>
                  <a:gd name="T99" fmla="*/ 34 h 103"/>
                  <a:gd name="T100" fmla="*/ 75 w 116"/>
                  <a:gd name="T101" fmla="*/ 35 h 103"/>
                  <a:gd name="T102" fmla="*/ 82 w 116"/>
                  <a:gd name="T103" fmla="*/ 36 h 103"/>
                  <a:gd name="T104" fmla="*/ 83 w 116"/>
                  <a:gd name="T105" fmla="*/ 36 h 103"/>
                  <a:gd name="T106" fmla="*/ 89 w 116"/>
                  <a:gd name="T107" fmla="*/ 31 h 103"/>
                  <a:gd name="T108" fmla="*/ 92 w 116"/>
                  <a:gd name="T109" fmla="*/ 22 h 103"/>
                  <a:gd name="T110" fmla="*/ 90 w 116"/>
                  <a:gd name="T111" fmla="*/ 18 h 103"/>
                  <a:gd name="T112" fmla="*/ 94 w 116"/>
                  <a:gd name="T113" fmla="*/ 13 h 103"/>
                  <a:gd name="T114" fmla="*/ 97 w 116"/>
                  <a:gd name="T115" fmla="*/ 10 h 103"/>
                  <a:gd name="T116" fmla="*/ 103 w 116"/>
                  <a:gd name="T117" fmla="*/ 4 h 103"/>
                  <a:gd name="T118" fmla="*/ 107 w 116"/>
                  <a:gd name="T119" fmla="*/ 0 h 103"/>
                  <a:gd name="T120" fmla="*/ 109 w 116"/>
                  <a:gd name="T121" fmla="*/ 0 h 103"/>
                  <a:gd name="T122" fmla="*/ 115 w 116"/>
                  <a:gd name="T123" fmla="*/ 3 h 103"/>
                  <a:gd name="T124" fmla="*/ 116 w 116"/>
                  <a:gd name="T125" fmla="*/ 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 h="103">
                    <a:moveTo>
                      <a:pt x="116" y="5"/>
                    </a:moveTo>
                    <a:lnTo>
                      <a:pt x="116" y="5"/>
                    </a:lnTo>
                    <a:lnTo>
                      <a:pt x="116" y="8"/>
                    </a:lnTo>
                    <a:lnTo>
                      <a:pt x="114" y="14"/>
                    </a:lnTo>
                    <a:lnTo>
                      <a:pt x="112" y="17"/>
                    </a:lnTo>
                    <a:lnTo>
                      <a:pt x="110" y="19"/>
                    </a:lnTo>
                    <a:lnTo>
                      <a:pt x="110" y="19"/>
                    </a:lnTo>
                    <a:lnTo>
                      <a:pt x="104" y="22"/>
                    </a:lnTo>
                    <a:lnTo>
                      <a:pt x="100" y="25"/>
                    </a:lnTo>
                    <a:lnTo>
                      <a:pt x="98" y="27"/>
                    </a:lnTo>
                    <a:lnTo>
                      <a:pt x="98" y="27"/>
                    </a:lnTo>
                    <a:lnTo>
                      <a:pt x="96" y="32"/>
                    </a:lnTo>
                    <a:lnTo>
                      <a:pt x="95" y="34"/>
                    </a:lnTo>
                    <a:lnTo>
                      <a:pt x="94" y="36"/>
                    </a:lnTo>
                    <a:lnTo>
                      <a:pt x="94" y="36"/>
                    </a:lnTo>
                    <a:lnTo>
                      <a:pt x="84" y="46"/>
                    </a:lnTo>
                    <a:lnTo>
                      <a:pt x="84" y="46"/>
                    </a:lnTo>
                    <a:lnTo>
                      <a:pt x="77" y="51"/>
                    </a:lnTo>
                    <a:lnTo>
                      <a:pt x="74" y="55"/>
                    </a:lnTo>
                    <a:lnTo>
                      <a:pt x="73" y="56"/>
                    </a:lnTo>
                    <a:lnTo>
                      <a:pt x="72" y="58"/>
                    </a:lnTo>
                    <a:lnTo>
                      <a:pt x="72" y="58"/>
                    </a:lnTo>
                    <a:lnTo>
                      <a:pt x="72" y="60"/>
                    </a:lnTo>
                    <a:lnTo>
                      <a:pt x="70" y="63"/>
                    </a:lnTo>
                    <a:lnTo>
                      <a:pt x="69" y="65"/>
                    </a:lnTo>
                    <a:lnTo>
                      <a:pt x="68" y="68"/>
                    </a:lnTo>
                    <a:lnTo>
                      <a:pt x="68" y="68"/>
                    </a:lnTo>
                    <a:lnTo>
                      <a:pt x="67" y="77"/>
                    </a:lnTo>
                    <a:lnTo>
                      <a:pt x="65" y="85"/>
                    </a:lnTo>
                    <a:lnTo>
                      <a:pt x="65" y="85"/>
                    </a:lnTo>
                    <a:lnTo>
                      <a:pt x="63" y="93"/>
                    </a:lnTo>
                    <a:lnTo>
                      <a:pt x="61" y="98"/>
                    </a:lnTo>
                    <a:lnTo>
                      <a:pt x="60" y="100"/>
                    </a:lnTo>
                    <a:lnTo>
                      <a:pt x="57" y="100"/>
                    </a:lnTo>
                    <a:lnTo>
                      <a:pt x="57" y="100"/>
                    </a:lnTo>
                    <a:lnTo>
                      <a:pt x="54" y="101"/>
                    </a:lnTo>
                    <a:lnTo>
                      <a:pt x="51" y="100"/>
                    </a:lnTo>
                    <a:lnTo>
                      <a:pt x="47" y="99"/>
                    </a:lnTo>
                    <a:lnTo>
                      <a:pt x="44" y="99"/>
                    </a:lnTo>
                    <a:lnTo>
                      <a:pt x="44" y="99"/>
                    </a:lnTo>
                    <a:lnTo>
                      <a:pt x="42" y="100"/>
                    </a:lnTo>
                    <a:lnTo>
                      <a:pt x="39" y="102"/>
                    </a:lnTo>
                    <a:lnTo>
                      <a:pt x="35" y="103"/>
                    </a:lnTo>
                    <a:lnTo>
                      <a:pt x="33" y="103"/>
                    </a:lnTo>
                    <a:lnTo>
                      <a:pt x="31" y="102"/>
                    </a:lnTo>
                    <a:lnTo>
                      <a:pt x="31" y="102"/>
                    </a:lnTo>
                    <a:lnTo>
                      <a:pt x="25" y="99"/>
                    </a:lnTo>
                    <a:lnTo>
                      <a:pt x="19" y="94"/>
                    </a:lnTo>
                    <a:lnTo>
                      <a:pt x="14" y="89"/>
                    </a:lnTo>
                    <a:lnTo>
                      <a:pt x="12" y="87"/>
                    </a:lnTo>
                    <a:lnTo>
                      <a:pt x="11" y="85"/>
                    </a:lnTo>
                    <a:lnTo>
                      <a:pt x="11" y="85"/>
                    </a:lnTo>
                    <a:lnTo>
                      <a:pt x="11" y="83"/>
                    </a:lnTo>
                    <a:lnTo>
                      <a:pt x="13" y="82"/>
                    </a:lnTo>
                    <a:lnTo>
                      <a:pt x="18" y="80"/>
                    </a:lnTo>
                    <a:lnTo>
                      <a:pt x="21" y="79"/>
                    </a:lnTo>
                    <a:lnTo>
                      <a:pt x="23" y="77"/>
                    </a:lnTo>
                    <a:lnTo>
                      <a:pt x="25" y="73"/>
                    </a:lnTo>
                    <a:lnTo>
                      <a:pt x="24" y="69"/>
                    </a:lnTo>
                    <a:lnTo>
                      <a:pt x="24" y="69"/>
                    </a:lnTo>
                    <a:lnTo>
                      <a:pt x="22" y="62"/>
                    </a:lnTo>
                    <a:lnTo>
                      <a:pt x="20" y="57"/>
                    </a:lnTo>
                    <a:lnTo>
                      <a:pt x="19" y="56"/>
                    </a:lnTo>
                    <a:lnTo>
                      <a:pt x="17" y="56"/>
                    </a:lnTo>
                    <a:lnTo>
                      <a:pt x="14" y="56"/>
                    </a:lnTo>
                    <a:lnTo>
                      <a:pt x="14" y="56"/>
                    </a:lnTo>
                    <a:lnTo>
                      <a:pt x="9" y="57"/>
                    </a:lnTo>
                    <a:lnTo>
                      <a:pt x="4" y="57"/>
                    </a:lnTo>
                    <a:lnTo>
                      <a:pt x="1" y="55"/>
                    </a:lnTo>
                    <a:lnTo>
                      <a:pt x="0" y="54"/>
                    </a:lnTo>
                    <a:lnTo>
                      <a:pt x="0" y="52"/>
                    </a:lnTo>
                    <a:lnTo>
                      <a:pt x="0" y="52"/>
                    </a:lnTo>
                    <a:lnTo>
                      <a:pt x="1" y="49"/>
                    </a:lnTo>
                    <a:lnTo>
                      <a:pt x="4" y="46"/>
                    </a:lnTo>
                    <a:lnTo>
                      <a:pt x="8" y="45"/>
                    </a:lnTo>
                    <a:lnTo>
                      <a:pt x="12" y="45"/>
                    </a:lnTo>
                    <a:lnTo>
                      <a:pt x="12" y="45"/>
                    </a:lnTo>
                    <a:lnTo>
                      <a:pt x="14" y="45"/>
                    </a:lnTo>
                    <a:lnTo>
                      <a:pt x="16" y="45"/>
                    </a:lnTo>
                    <a:lnTo>
                      <a:pt x="18" y="41"/>
                    </a:lnTo>
                    <a:lnTo>
                      <a:pt x="21" y="38"/>
                    </a:lnTo>
                    <a:lnTo>
                      <a:pt x="22" y="38"/>
                    </a:lnTo>
                    <a:lnTo>
                      <a:pt x="24" y="38"/>
                    </a:lnTo>
                    <a:lnTo>
                      <a:pt x="24" y="38"/>
                    </a:lnTo>
                    <a:lnTo>
                      <a:pt x="28" y="43"/>
                    </a:lnTo>
                    <a:lnTo>
                      <a:pt x="31" y="47"/>
                    </a:lnTo>
                    <a:lnTo>
                      <a:pt x="34" y="51"/>
                    </a:lnTo>
                    <a:lnTo>
                      <a:pt x="36" y="52"/>
                    </a:lnTo>
                    <a:lnTo>
                      <a:pt x="38" y="52"/>
                    </a:lnTo>
                    <a:lnTo>
                      <a:pt x="38" y="52"/>
                    </a:lnTo>
                    <a:lnTo>
                      <a:pt x="42" y="52"/>
                    </a:lnTo>
                    <a:lnTo>
                      <a:pt x="49" y="53"/>
                    </a:lnTo>
                    <a:lnTo>
                      <a:pt x="54" y="53"/>
                    </a:lnTo>
                    <a:lnTo>
                      <a:pt x="57" y="52"/>
                    </a:lnTo>
                    <a:lnTo>
                      <a:pt x="57" y="52"/>
                    </a:lnTo>
                    <a:lnTo>
                      <a:pt x="61" y="45"/>
                    </a:lnTo>
                    <a:lnTo>
                      <a:pt x="63" y="39"/>
                    </a:lnTo>
                    <a:lnTo>
                      <a:pt x="66" y="35"/>
                    </a:lnTo>
                    <a:lnTo>
                      <a:pt x="66" y="35"/>
                    </a:lnTo>
                    <a:lnTo>
                      <a:pt x="69" y="34"/>
                    </a:lnTo>
                    <a:lnTo>
                      <a:pt x="71" y="34"/>
                    </a:lnTo>
                    <a:lnTo>
                      <a:pt x="75" y="35"/>
                    </a:lnTo>
                    <a:lnTo>
                      <a:pt x="80" y="36"/>
                    </a:lnTo>
                    <a:lnTo>
                      <a:pt x="82" y="36"/>
                    </a:lnTo>
                    <a:lnTo>
                      <a:pt x="83" y="36"/>
                    </a:lnTo>
                    <a:lnTo>
                      <a:pt x="83" y="36"/>
                    </a:lnTo>
                    <a:lnTo>
                      <a:pt x="86" y="34"/>
                    </a:lnTo>
                    <a:lnTo>
                      <a:pt x="89" y="31"/>
                    </a:lnTo>
                    <a:lnTo>
                      <a:pt x="92" y="27"/>
                    </a:lnTo>
                    <a:lnTo>
                      <a:pt x="92" y="22"/>
                    </a:lnTo>
                    <a:lnTo>
                      <a:pt x="92" y="22"/>
                    </a:lnTo>
                    <a:lnTo>
                      <a:pt x="90" y="18"/>
                    </a:lnTo>
                    <a:lnTo>
                      <a:pt x="92" y="15"/>
                    </a:lnTo>
                    <a:lnTo>
                      <a:pt x="94" y="13"/>
                    </a:lnTo>
                    <a:lnTo>
                      <a:pt x="97" y="10"/>
                    </a:lnTo>
                    <a:lnTo>
                      <a:pt x="97" y="10"/>
                    </a:lnTo>
                    <a:lnTo>
                      <a:pt x="101" y="7"/>
                    </a:lnTo>
                    <a:lnTo>
                      <a:pt x="103" y="4"/>
                    </a:lnTo>
                    <a:lnTo>
                      <a:pt x="105" y="2"/>
                    </a:lnTo>
                    <a:lnTo>
                      <a:pt x="107" y="0"/>
                    </a:lnTo>
                    <a:lnTo>
                      <a:pt x="107" y="0"/>
                    </a:lnTo>
                    <a:lnTo>
                      <a:pt x="109" y="0"/>
                    </a:lnTo>
                    <a:lnTo>
                      <a:pt x="113" y="1"/>
                    </a:lnTo>
                    <a:lnTo>
                      <a:pt x="115" y="3"/>
                    </a:lnTo>
                    <a:lnTo>
                      <a:pt x="116" y="5"/>
                    </a:lnTo>
                    <a:lnTo>
                      <a:pt x="116"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19" name="フリーフォーム 118">
                <a:extLst>
                  <a:ext uri="{FF2B5EF4-FFF2-40B4-BE49-F238E27FC236}">
                    <a16:creationId xmlns:a16="http://schemas.microsoft.com/office/drawing/2014/main" id="{00000000-0008-0000-0000-0000C3050000}"/>
                  </a:ext>
                </a:extLst>
              </p:cNvPr>
              <p:cNvSpPr>
                <a:spLocks/>
              </p:cNvSpPr>
              <p:nvPr/>
            </p:nvSpPr>
            <p:spPr bwMode="auto">
              <a:xfrm>
                <a:off x="382" y="1028"/>
                <a:ext cx="2" cy="1"/>
              </a:xfrm>
              <a:custGeom>
                <a:avLst/>
                <a:gdLst>
                  <a:gd name="T0" fmla="*/ 15 w 15"/>
                  <a:gd name="T1" fmla="*/ 2 h 11"/>
                  <a:gd name="T2" fmla="*/ 15 w 15"/>
                  <a:gd name="T3" fmla="*/ 2 h 11"/>
                  <a:gd name="T4" fmla="*/ 14 w 15"/>
                  <a:gd name="T5" fmla="*/ 6 h 11"/>
                  <a:gd name="T6" fmla="*/ 13 w 15"/>
                  <a:gd name="T7" fmla="*/ 9 h 11"/>
                  <a:gd name="T8" fmla="*/ 9 w 15"/>
                  <a:gd name="T9" fmla="*/ 11 h 11"/>
                  <a:gd name="T10" fmla="*/ 6 w 15"/>
                  <a:gd name="T11" fmla="*/ 11 h 11"/>
                  <a:gd name="T12" fmla="*/ 6 w 15"/>
                  <a:gd name="T13" fmla="*/ 11 h 11"/>
                  <a:gd name="T14" fmla="*/ 3 w 15"/>
                  <a:gd name="T15" fmla="*/ 10 h 11"/>
                  <a:gd name="T16" fmla="*/ 1 w 15"/>
                  <a:gd name="T17" fmla="*/ 7 h 11"/>
                  <a:gd name="T18" fmla="*/ 0 w 15"/>
                  <a:gd name="T19" fmla="*/ 4 h 11"/>
                  <a:gd name="T20" fmla="*/ 1 w 15"/>
                  <a:gd name="T21" fmla="*/ 2 h 11"/>
                  <a:gd name="T22" fmla="*/ 2 w 15"/>
                  <a:gd name="T23" fmla="*/ 1 h 11"/>
                  <a:gd name="T24" fmla="*/ 2 w 15"/>
                  <a:gd name="T25" fmla="*/ 1 h 11"/>
                  <a:gd name="T26" fmla="*/ 6 w 15"/>
                  <a:gd name="T27" fmla="*/ 0 h 11"/>
                  <a:gd name="T28" fmla="*/ 10 w 15"/>
                  <a:gd name="T29" fmla="*/ 0 h 11"/>
                  <a:gd name="T30" fmla="*/ 13 w 15"/>
                  <a:gd name="T31" fmla="*/ 1 h 11"/>
                  <a:gd name="T32" fmla="*/ 15 w 15"/>
                  <a:gd name="T33" fmla="*/ 2 h 11"/>
                  <a:gd name="T34" fmla="*/ 15 w 15"/>
                  <a:gd name="T35"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11">
                    <a:moveTo>
                      <a:pt x="15" y="2"/>
                    </a:moveTo>
                    <a:lnTo>
                      <a:pt x="15" y="2"/>
                    </a:lnTo>
                    <a:lnTo>
                      <a:pt x="14" y="6"/>
                    </a:lnTo>
                    <a:lnTo>
                      <a:pt x="13" y="9"/>
                    </a:lnTo>
                    <a:lnTo>
                      <a:pt x="9" y="11"/>
                    </a:lnTo>
                    <a:lnTo>
                      <a:pt x="6" y="11"/>
                    </a:lnTo>
                    <a:lnTo>
                      <a:pt x="6" y="11"/>
                    </a:lnTo>
                    <a:lnTo>
                      <a:pt x="3" y="10"/>
                    </a:lnTo>
                    <a:lnTo>
                      <a:pt x="1" y="7"/>
                    </a:lnTo>
                    <a:lnTo>
                      <a:pt x="0" y="4"/>
                    </a:lnTo>
                    <a:lnTo>
                      <a:pt x="1" y="2"/>
                    </a:lnTo>
                    <a:lnTo>
                      <a:pt x="2" y="1"/>
                    </a:lnTo>
                    <a:lnTo>
                      <a:pt x="2" y="1"/>
                    </a:lnTo>
                    <a:lnTo>
                      <a:pt x="6" y="0"/>
                    </a:lnTo>
                    <a:lnTo>
                      <a:pt x="10" y="0"/>
                    </a:lnTo>
                    <a:lnTo>
                      <a:pt x="13" y="1"/>
                    </a:lnTo>
                    <a:lnTo>
                      <a:pt x="15" y="2"/>
                    </a:lnTo>
                    <a:lnTo>
                      <a:pt x="15"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0" name="フリーフォーム 119">
                <a:extLst>
                  <a:ext uri="{FF2B5EF4-FFF2-40B4-BE49-F238E27FC236}">
                    <a16:creationId xmlns:a16="http://schemas.microsoft.com/office/drawing/2014/main" id="{00000000-0008-0000-0000-0000C5050000}"/>
                  </a:ext>
                </a:extLst>
              </p:cNvPr>
              <p:cNvSpPr>
                <a:spLocks/>
              </p:cNvSpPr>
              <p:nvPr/>
            </p:nvSpPr>
            <p:spPr bwMode="auto">
              <a:xfrm>
                <a:off x="369" y="1017"/>
                <a:ext cx="12" cy="9"/>
              </a:xfrm>
              <a:custGeom>
                <a:avLst/>
                <a:gdLst>
                  <a:gd name="T0" fmla="*/ 112 w 112"/>
                  <a:gd name="T1" fmla="*/ 46 h 85"/>
                  <a:gd name="T2" fmla="*/ 106 w 112"/>
                  <a:gd name="T3" fmla="*/ 59 h 85"/>
                  <a:gd name="T4" fmla="*/ 102 w 112"/>
                  <a:gd name="T5" fmla="*/ 61 h 85"/>
                  <a:gd name="T6" fmla="*/ 94 w 112"/>
                  <a:gd name="T7" fmla="*/ 63 h 85"/>
                  <a:gd name="T8" fmla="*/ 92 w 112"/>
                  <a:gd name="T9" fmla="*/ 68 h 85"/>
                  <a:gd name="T10" fmla="*/ 90 w 112"/>
                  <a:gd name="T11" fmla="*/ 77 h 85"/>
                  <a:gd name="T12" fmla="*/ 88 w 112"/>
                  <a:gd name="T13" fmla="*/ 76 h 85"/>
                  <a:gd name="T14" fmla="*/ 79 w 112"/>
                  <a:gd name="T15" fmla="*/ 85 h 85"/>
                  <a:gd name="T16" fmla="*/ 75 w 112"/>
                  <a:gd name="T17" fmla="*/ 84 h 85"/>
                  <a:gd name="T18" fmla="*/ 61 w 112"/>
                  <a:gd name="T19" fmla="*/ 73 h 85"/>
                  <a:gd name="T20" fmla="*/ 48 w 112"/>
                  <a:gd name="T21" fmla="*/ 71 h 85"/>
                  <a:gd name="T22" fmla="*/ 38 w 112"/>
                  <a:gd name="T23" fmla="*/ 66 h 85"/>
                  <a:gd name="T24" fmla="*/ 25 w 112"/>
                  <a:gd name="T25" fmla="*/ 53 h 85"/>
                  <a:gd name="T26" fmla="*/ 23 w 112"/>
                  <a:gd name="T27" fmla="*/ 54 h 85"/>
                  <a:gd name="T28" fmla="*/ 20 w 112"/>
                  <a:gd name="T29" fmla="*/ 60 h 85"/>
                  <a:gd name="T30" fmla="*/ 7 w 112"/>
                  <a:gd name="T31" fmla="*/ 54 h 85"/>
                  <a:gd name="T32" fmla="*/ 0 w 112"/>
                  <a:gd name="T33" fmla="*/ 45 h 85"/>
                  <a:gd name="T34" fmla="*/ 0 w 112"/>
                  <a:gd name="T35" fmla="*/ 42 h 85"/>
                  <a:gd name="T36" fmla="*/ 6 w 112"/>
                  <a:gd name="T37" fmla="*/ 42 h 85"/>
                  <a:gd name="T38" fmla="*/ 12 w 112"/>
                  <a:gd name="T39" fmla="*/ 43 h 85"/>
                  <a:gd name="T40" fmla="*/ 12 w 112"/>
                  <a:gd name="T41" fmla="*/ 39 h 85"/>
                  <a:gd name="T42" fmla="*/ 13 w 112"/>
                  <a:gd name="T43" fmla="*/ 36 h 85"/>
                  <a:gd name="T44" fmla="*/ 20 w 112"/>
                  <a:gd name="T45" fmla="*/ 37 h 85"/>
                  <a:gd name="T46" fmla="*/ 26 w 112"/>
                  <a:gd name="T47" fmla="*/ 32 h 85"/>
                  <a:gd name="T48" fmla="*/ 29 w 112"/>
                  <a:gd name="T49" fmla="*/ 33 h 85"/>
                  <a:gd name="T50" fmla="*/ 33 w 112"/>
                  <a:gd name="T51" fmla="*/ 44 h 85"/>
                  <a:gd name="T52" fmla="*/ 34 w 112"/>
                  <a:gd name="T53" fmla="*/ 44 h 85"/>
                  <a:gd name="T54" fmla="*/ 34 w 112"/>
                  <a:gd name="T55" fmla="*/ 33 h 85"/>
                  <a:gd name="T56" fmla="*/ 33 w 112"/>
                  <a:gd name="T57" fmla="*/ 28 h 85"/>
                  <a:gd name="T58" fmla="*/ 40 w 112"/>
                  <a:gd name="T59" fmla="*/ 23 h 85"/>
                  <a:gd name="T60" fmla="*/ 41 w 112"/>
                  <a:gd name="T61" fmla="*/ 21 h 85"/>
                  <a:gd name="T62" fmla="*/ 46 w 112"/>
                  <a:gd name="T63" fmla="*/ 12 h 85"/>
                  <a:gd name="T64" fmla="*/ 50 w 112"/>
                  <a:gd name="T65" fmla="*/ 12 h 85"/>
                  <a:gd name="T66" fmla="*/ 54 w 112"/>
                  <a:gd name="T67" fmla="*/ 11 h 85"/>
                  <a:gd name="T68" fmla="*/ 54 w 112"/>
                  <a:gd name="T69" fmla="*/ 4 h 85"/>
                  <a:gd name="T70" fmla="*/ 55 w 112"/>
                  <a:gd name="T71" fmla="*/ 0 h 85"/>
                  <a:gd name="T72" fmla="*/ 61 w 112"/>
                  <a:gd name="T73" fmla="*/ 4 h 85"/>
                  <a:gd name="T74" fmla="*/ 66 w 112"/>
                  <a:gd name="T75" fmla="*/ 13 h 85"/>
                  <a:gd name="T76" fmla="*/ 77 w 112"/>
                  <a:gd name="T77" fmla="*/ 17 h 85"/>
                  <a:gd name="T78" fmla="*/ 84 w 112"/>
                  <a:gd name="T79" fmla="*/ 21 h 85"/>
                  <a:gd name="T80" fmla="*/ 90 w 112"/>
                  <a:gd name="T81" fmla="*/ 24 h 85"/>
                  <a:gd name="T82" fmla="*/ 94 w 112"/>
                  <a:gd name="T83" fmla="*/ 28 h 85"/>
                  <a:gd name="T84" fmla="*/ 98 w 112"/>
                  <a:gd name="T85" fmla="*/ 33 h 85"/>
                  <a:gd name="T86" fmla="*/ 108 w 112"/>
                  <a:gd name="T87"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5">
                    <a:moveTo>
                      <a:pt x="111" y="45"/>
                    </a:moveTo>
                    <a:lnTo>
                      <a:pt x="111" y="45"/>
                    </a:lnTo>
                    <a:lnTo>
                      <a:pt x="112" y="46"/>
                    </a:lnTo>
                    <a:lnTo>
                      <a:pt x="112" y="48"/>
                    </a:lnTo>
                    <a:lnTo>
                      <a:pt x="110" y="54"/>
                    </a:lnTo>
                    <a:lnTo>
                      <a:pt x="106" y="59"/>
                    </a:lnTo>
                    <a:lnTo>
                      <a:pt x="104" y="61"/>
                    </a:lnTo>
                    <a:lnTo>
                      <a:pt x="104" y="61"/>
                    </a:lnTo>
                    <a:lnTo>
                      <a:pt x="102" y="61"/>
                    </a:lnTo>
                    <a:lnTo>
                      <a:pt x="99" y="61"/>
                    </a:lnTo>
                    <a:lnTo>
                      <a:pt x="97" y="61"/>
                    </a:lnTo>
                    <a:lnTo>
                      <a:pt x="94" y="63"/>
                    </a:lnTo>
                    <a:lnTo>
                      <a:pt x="94" y="63"/>
                    </a:lnTo>
                    <a:lnTo>
                      <a:pt x="92" y="65"/>
                    </a:lnTo>
                    <a:lnTo>
                      <a:pt x="92" y="68"/>
                    </a:lnTo>
                    <a:lnTo>
                      <a:pt x="91" y="73"/>
                    </a:lnTo>
                    <a:lnTo>
                      <a:pt x="90" y="76"/>
                    </a:lnTo>
                    <a:lnTo>
                      <a:pt x="90" y="77"/>
                    </a:lnTo>
                    <a:lnTo>
                      <a:pt x="89" y="76"/>
                    </a:lnTo>
                    <a:lnTo>
                      <a:pt x="89" y="76"/>
                    </a:lnTo>
                    <a:lnTo>
                      <a:pt x="88" y="76"/>
                    </a:lnTo>
                    <a:lnTo>
                      <a:pt x="86" y="77"/>
                    </a:lnTo>
                    <a:lnTo>
                      <a:pt x="83" y="81"/>
                    </a:lnTo>
                    <a:lnTo>
                      <a:pt x="79" y="85"/>
                    </a:lnTo>
                    <a:lnTo>
                      <a:pt x="77" y="85"/>
                    </a:lnTo>
                    <a:lnTo>
                      <a:pt x="75" y="84"/>
                    </a:lnTo>
                    <a:lnTo>
                      <a:pt x="75" y="84"/>
                    </a:lnTo>
                    <a:lnTo>
                      <a:pt x="69" y="76"/>
                    </a:lnTo>
                    <a:lnTo>
                      <a:pt x="65" y="74"/>
                    </a:lnTo>
                    <a:lnTo>
                      <a:pt x="61" y="73"/>
                    </a:lnTo>
                    <a:lnTo>
                      <a:pt x="61" y="73"/>
                    </a:lnTo>
                    <a:lnTo>
                      <a:pt x="55" y="72"/>
                    </a:lnTo>
                    <a:lnTo>
                      <a:pt x="48" y="71"/>
                    </a:lnTo>
                    <a:lnTo>
                      <a:pt x="42" y="69"/>
                    </a:lnTo>
                    <a:lnTo>
                      <a:pt x="38" y="66"/>
                    </a:lnTo>
                    <a:lnTo>
                      <a:pt x="38" y="66"/>
                    </a:lnTo>
                    <a:lnTo>
                      <a:pt x="30" y="58"/>
                    </a:lnTo>
                    <a:lnTo>
                      <a:pt x="28" y="55"/>
                    </a:lnTo>
                    <a:lnTo>
                      <a:pt x="25" y="53"/>
                    </a:lnTo>
                    <a:lnTo>
                      <a:pt x="25" y="53"/>
                    </a:lnTo>
                    <a:lnTo>
                      <a:pt x="24" y="53"/>
                    </a:lnTo>
                    <a:lnTo>
                      <a:pt x="23" y="54"/>
                    </a:lnTo>
                    <a:lnTo>
                      <a:pt x="22" y="56"/>
                    </a:lnTo>
                    <a:lnTo>
                      <a:pt x="21" y="59"/>
                    </a:lnTo>
                    <a:lnTo>
                      <a:pt x="20" y="60"/>
                    </a:lnTo>
                    <a:lnTo>
                      <a:pt x="20" y="60"/>
                    </a:lnTo>
                    <a:lnTo>
                      <a:pt x="13" y="57"/>
                    </a:lnTo>
                    <a:lnTo>
                      <a:pt x="7" y="54"/>
                    </a:lnTo>
                    <a:lnTo>
                      <a:pt x="7" y="54"/>
                    </a:lnTo>
                    <a:lnTo>
                      <a:pt x="2" y="49"/>
                    </a:lnTo>
                    <a:lnTo>
                      <a:pt x="0" y="45"/>
                    </a:lnTo>
                    <a:lnTo>
                      <a:pt x="0" y="43"/>
                    </a:lnTo>
                    <a:lnTo>
                      <a:pt x="0" y="42"/>
                    </a:lnTo>
                    <a:lnTo>
                      <a:pt x="0" y="42"/>
                    </a:lnTo>
                    <a:lnTo>
                      <a:pt x="1" y="41"/>
                    </a:lnTo>
                    <a:lnTo>
                      <a:pt x="2" y="41"/>
                    </a:lnTo>
                    <a:lnTo>
                      <a:pt x="6" y="42"/>
                    </a:lnTo>
                    <a:lnTo>
                      <a:pt x="10" y="44"/>
                    </a:lnTo>
                    <a:lnTo>
                      <a:pt x="11" y="44"/>
                    </a:lnTo>
                    <a:lnTo>
                      <a:pt x="12" y="43"/>
                    </a:lnTo>
                    <a:lnTo>
                      <a:pt x="12" y="43"/>
                    </a:lnTo>
                    <a:lnTo>
                      <a:pt x="12" y="41"/>
                    </a:lnTo>
                    <a:lnTo>
                      <a:pt x="12" y="39"/>
                    </a:lnTo>
                    <a:lnTo>
                      <a:pt x="12" y="37"/>
                    </a:lnTo>
                    <a:lnTo>
                      <a:pt x="13" y="36"/>
                    </a:lnTo>
                    <a:lnTo>
                      <a:pt x="13" y="36"/>
                    </a:lnTo>
                    <a:lnTo>
                      <a:pt x="16" y="35"/>
                    </a:lnTo>
                    <a:lnTo>
                      <a:pt x="18" y="36"/>
                    </a:lnTo>
                    <a:lnTo>
                      <a:pt x="20" y="37"/>
                    </a:lnTo>
                    <a:lnTo>
                      <a:pt x="22" y="36"/>
                    </a:lnTo>
                    <a:lnTo>
                      <a:pt x="22" y="36"/>
                    </a:lnTo>
                    <a:lnTo>
                      <a:pt x="26" y="32"/>
                    </a:lnTo>
                    <a:lnTo>
                      <a:pt x="27" y="32"/>
                    </a:lnTo>
                    <a:lnTo>
                      <a:pt x="29" y="33"/>
                    </a:lnTo>
                    <a:lnTo>
                      <a:pt x="29" y="33"/>
                    </a:lnTo>
                    <a:lnTo>
                      <a:pt x="31" y="37"/>
                    </a:lnTo>
                    <a:lnTo>
                      <a:pt x="32" y="41"/>
                    </a:lnTo>
                    <a:lnTo>
                      <a:pt x="33" y="44"/>
                    </a:lnTo>
                    <a:lnTo>
                      <a:pt x="34" y="44"/>
                    </a:lnTo>
                    <a:lnTo>
                      <a:pt x="34" y="44"/>
                    </a:lnTo>
                    <a:lnTo>
                      <a:pt x="34" y="44"/>
                    </a:lnTo>
                    <a:lnTo>
                      <a:pt x="35" y="40"/>
                    </a:lnTo>
                    <a:lnTo>
                      <a:pt x="35" y="36"/>
                    </a:lnTo>
                    <a:lnTo>
                      <a:pt x="34" y="33"/>
                    </a:lnTo>
                    <a:lnTo>
                      <a:pt x="33" y="30"/>
                    </a:lnTo>
                    <a:lnTo>
                      <a:pt x="33" y="30"/>
                    </a:lnTo>
                    <a:lnTo>
                      <a:pt x="33" y="28"/>
                    </a:lnTo>
                    <a:lnTo>
                      <a:pt x="33" y="27"/>
                    </a:lnTo>
                    <a:lnTo>
                      <a:pt x="37" y="25"/>
                    </a:lnTo>
                    <a:lnTo>
                      <a:pt x="40" y="23"/>
                    </a:lnTo>
                    <a:lnTo>
                      <a:pt x="41" y="22"/>
                    </a:lnTo>
                    <a:lnTo>
                      <a:pt x="41" y="21"/>
                    </a:lnTo>
                    <a:lnTo>
                      <a:pt x="41" y="21"/>
                    </a:lnTo>
                    <a:lnTo>
                      <a:pt x="41" y="19"/>
                    </a:lnTo>
                    <a:lnTo>
                      <a:pt x="42" y="16"/>
                    </a:lnTo>
                    <a:lnTo>
                      <a:pt x="46" y="12"/>
                    </a:lnTo>
                    <a:lnTo>
                      <a:pt x="46" y="12"/>
                    </a:lnTo>
                    <a:lnTo>
                      <a:pt x="48" y="11"/>
                    </a:lnTo>
                    <a:lnTo>
                      <a:pt x="50" y="12"/>
                    </a:lnTo>
                    <a:lnTo>
                      <a:pt x="52" y="12"/>
                    </a:lnTo>
                    <a:lnTo>
                      <a:pt x="53" y="12"/>
                    </a:lnTo>
                    <a:lnTo>
                      <a:pt x="54" y="11"/>
                    </a:lnTo>
                    <a:lnTo>
                      <a:pt x="54" y="11"/>
                    </a:lnTo>
                    <a:lnTo>
                      <a:pt x="54" y="7"/>
                    </a:lnTo>
                    <a:lnTo>
                      <a:pt x="54" y="4"/>
                    </a:lnTo>
                    <a:lnTo>
                      <a:pt x="54" y="1"/>
                    </a:lnTo>
                    <a:lnTo>
                      <a:pt x="54" y="1"/>
                    </a:lnTo>
                    <a:lnTo>
                      <a:pt x="55" y="0"/>
                    </a:lnTo>
                    <a:lnTo>
                      <a:pt x="55" y="0"/>
                    </a:lnTo>
                    <a:lnTo>
                      <a:pt x="58" y="1"/>
                    </a:lnTo>
                    <a:lnTo>
                      <a:pt x="61" y="4"/>
                    </a:lnTo>
                    <a:lnTo>
                      <a:pt x="64" y="8"/>
                    </a:lnTo>
                    <a:lnTo>
                      <a:pt x="66" y="13"/>
                    </a:lnTo>
                    <a:lnTo>
                      <a:pt x="66" y="13"/>
                    </a:lnTo>
                    <a:lnTo>
                      <a:pt x="69" y="16"/>
                    </a:lnTo>
                    <a:lnTo>
                      <a:pt x="71" y="17"/>
                    </a:lnTo>
                    <a:lnTo>
                      <a:pt x="77" y="17"/>
                    </a:lnTo>
                    <a:lnTo>
                      <a:pt x="77" y="17"/>
                    </a:lnTo>
                    <a:lnTo>
                      <a:pt x="81" y="19"/>
                    </a:lnTo>
                    <a:lnTo>
                      <a:pt x="84" y="21"/>
                    </a:lnTo>
                    <a:lnTo>
                      <a:pt x="87" y="23"/>
                    </a:lnTo>
                    <a:lnTo>
                      <a:pt x="90" y="24"/>
                    </a:lnTo>
                    <a:lnTo>
                      <a:pt x="90" y="24"/>
                    </a:lnTo>
                    <a:lnTo>
                      <a:pt x="91" y="24"/>
                    </a:lnTo>
                    <a:lnTo>
                      <a:pt x="92" y="25"/>
                    </a:lnTo>
                    <a:lnTo>
                      <a:pt x="94" y="28"/>
                    </a:lnTo>
                    <a:lnTo>
                      <a:pt x="96" y="31"/>
                    </a:lnTo>
                    <a:lnTo>
                      <a:pt x="98" y="33"/>
                    </a:lnTo>
                    <a:lnTo>
                      <a:pt x="98" y="33"/>
                    </a:lnTo>
                    <a:lnTo>
                      <a:pt x="101" y="35"/>
                    </a:lnTo>
                    <a:lnTo>
                      <a:pt x="105" y="39"/>
                    </a:lnTo>
                    <a:lnTo>
                      <a:pt x="108" y="43"/>
                    </a:lnTo>
                    <a:lnTo>
                      <a:pt x="111" y="45"/>
                    </a:lnTo>
                    <a:lnTo>
                      <a:pt x="111" y="4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1" name="フリーフォーム 120">
                <a:extLst>
                  <a:ext uri="{FF2B5EF4-FFF2-40B4-BE49-F238E27FC236}">
                    <a16:creationId xmlns:a16="http://schemas.microsoft.com/office/drawing/2014/main" id="{00000000-0008-0000-0000-0000C6050000}"/>
                  </a:ext>
                </a:extLst>
              </p:cNvPr>
              <p:cNvSpPr>
                <a:spLocks/>
              </p:cNvSpPr>
              <p:nvPr/>
            </p:nvSpPr>
            <p:spPr bwMode="auto">
              <a:xfrm>
                <a:off x="340" y="1007"/>
                <a:ext cx="5" cy="2"/>
              </a:xfrm>
              <a:custGeom>
                <a:avLst/>
                <a:gdLst>
                  <a:gd name="T0" fmla="*/ 40 w 41"/>
                  <a:gd name="T1" fmla="*/ 10 h 18"/>
                  <a:gd name="T2" fmla="*/ 40 w 41"/>
                  <a:gd name="T3" fmla="*/ 10 h 18"/>
                  <a:gd name="T4" fmla="*/ 37 w 41"/>
                  <a:gd name="T5" fmla="*/ 14 h 18"/>
                  <a:gd name="T6" fmla="*/ 33 w 41"/>
                  <a:gd name="T7" fmla="*/ 15 h 18"/>
                  <a:gd name="T8" fmla="*/ 27 w 41"/>
                  <a:gd name="T9" fmla="*/ 18 h 18"/>
                  <a:gd name="T10" fmla="*/ 27 w 41"/>
                  <a:gd name="T11" fmla="*/ 18 h 18"/>
                  <a:gd name="T12" fmla="*/ 24 w 41"/>
                  <a:gd name="T13" fmla="*/ 17 h 18"/>
                  <a:gd name="T14" fmla="*/ 19 w 41"/>
                  <a:gd name="T15" fmla="*/ 17 h 18"/>
                  <a:gd name="T16" fmla="*/ 15 w 41"/>
                  <a:gd name="T17" fmla="*/ 16 h 18"/>
                  <a:gd name="T18" fmla="*/ 11 w 41"/>
                  <a:gd name="T19" fmla="*/ 15 h 18"/>
                  <a:gd name="T20" fmla="*/ 11 w 41"/>
                  <a:gd name="T21" fmla="*/ 15 h 18"/>
                  <a:gd name="T22" fmla="*/ 8 w 41"/>
                  <a:gd name="T23" fmla="*/ 15 h 18"/>
                  <a:gd name="T24" fmla="*/ 5 w 41"/>
                  <a:gd name="T25" fmla="*/ 13 h 18"/>
                  <a:gd name="T26" fmla="*/ 1 w 41"/>
                  <a:gd name="T27" fmla="*/ 9 h 18"/>
                  <a:gd name="T28" fmla="*/ 0 w 41"/>
                  <a:gd name="T29" fmla="*/ 7 h 18"/>
                  <a:gd name="T30" fmla="*/ 0 w 41"/>
                  <a:gd name="T31" fmla="*/ 7 h 18"/>
                  <a:gd name="T32" fmla="*/ 1 w 41"/>
                  <a:gd name="T33" fmla="*/ 5 h 18"/>
                  <a:gd name="T34" fmla="*/ 5 w 41"/>
                  <a:gd name="T35" fmla="*/ 3 h 18"/>
                  <a:gd name="T36" fmla="*/ 8 w 41"/>
                  <a:gd name="T37" fmla="*/ 1 h 18"/>
                  <a:gd name="T38" fmla="*/ 12 w 41"/>
                  <a:gd name="T39" fmla="*/ 0 h 18"/>
                  <a:gd name="T40" fmla="*/ 12 w 41"/>
                  <a:gd name="T41" fmla="*/ 0 h 18"/>
                  <a:gd name="T42" fmla="*/ 20 w 41"/>
                  <a:gd name="T43" fmla="*/ 2 h 18"/>
                  <a:gd name="T44" fmla="*/ 25 w 41"/>
                  <a:gd name="T45" fmla="*/ 4 h 18"/>
                  <a:gd name="T46" fmla="*/ 30 w 41"/>
                  <a:gd name="T47" fmla="*/ 5 h 18"/>
                  <a:gd name="T48" fmla="*/ 30 w 41"/>
                  <a:gd name="T49" fmla="*/ 5 h 18"/>
                  <a:gd name="T50" fmla="*/ 36 w 41"/>
                  <a:gd name="T51" fmla="*/ 5 h 18"/>
                  <a:gd name="T52" fmla="*/ 39 w 41"/>
                  <a:gd name="T53" fmla="*/ 7 h 18"/>
                  <a:gd name="T54" fmla="*/ 41 w 41"/>
                  <a:gd name="T55" fmla="*/ 8 h 18"/>
                  <a:gd name="T56" fmla="*/ 40 w 41"/>
                  <a:gd name="T57" fmla="*/ 10 h 18"/>
                  <a:gd name="T58" fmla="*/ 40 w 41"/>
                  <a:gd name="T5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18">
                    <a:moveTo>
                      <a:pt x="40" y="10"/>
                    </a:moveTo>
                    <a:lnTo>
                      <a:pt x="40" y="10"/>
                    </a:lnTo>
                    <a:lnTo>
                      <a:pt x="37" y="14"/>
                    </a:lnTo>
                    <a:lnTo>
                      <a:pt x="33" y="15"/>
                    </a:lnTo>
                    <a:lnTo>
                      <a:pt x="27" y="18"/>
                    </a:lnTo>
                    <a:lnTo>
                      <a:pt x="27" y="18"/>
                    </a:lnTo>
                    <a:lnTo>
                      <a:pt x="24" y="17"/>
                    </a:lnTo>
                    <a:lnTo>
                      <a:pt x="19" y="17"/>
                    </a:lnTo>
                    <a:lnTo>
                      <a:pt x="15" y="16"/>
                    </a:lnTo>
                    <a:lnTo>
                      <a:pt x="11" y="15"/>
                    </a:lnTo>
                    <a:lnTo>
                      <a:pt x="11" y="15"/>
                    </a:lnTo>
                    <a:lnTo>
                      <a:pt x="8" y="15"/>
                    </a:lnTo>
                    <a:lnTo>
                      <a:pt x="5" y="13"/>
                    </a:lnTo>
                    <a:lnTo>
                      <a:pt x="1" y="9"/>
                    </a:lnTo>
                    <a:lnTo>
                      <a:pt x="0" y="7"/>
                    </a:lnTo>
                    <a:lnTo>
                      <a:pt x="0" y="7"/>
                    </a:lnTo>
                    <a:lnTo>
                      <a:pt x="1" y="5"/>
                    </a:lnTo>
                    <a:lnTo>
                      <a:pt x="5" y="3"/>
                    </a:lnTo>
                    <a:lnTo>
                      <a:pt x="8" y="1"/>
                    </a:lnTo>
                    <a:lnTo>
                      <a:pt x="12" y="0"/>
                    </a:lnTo>
                    <a:lnTo>
                      <a:pt x="12" y="0"/>
                    </a:lnTo>
                    <a:lnTo>
                      <a:pt x="20" y="2"/>
                    </a:lnTo>
                    <a:lnTo>
                      <a:pt x="25" y="4"/>
                    </a:lnTo>
                    <a:lnTo>
                      <a:pt x="30" y="5"/>
                    </a:lnTo>
                    <a:lnTo>
                      <a:pt x="30" y="5"/>
                    </a:lnTo>
                    <a:lnTo>
                      <a:pt x="36" y="5"/>
                    </a:lnTo>
                    <a:lnTo>
                      <a:pt x="39" y="7"/>
                    </a:lnTo>
                    <a:lnTo>
                      <a:pt x="41" y="8"/>
                    </a:lnTo>
                    <a:lnTo>
                      <a:pt x="40" y="10"/>
                    </a:lnTo>
                    <a:lnTo>
                      <a:pt x="40" y="1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2" name="フリーフォーム 121">
                <a:extLst>
                  <a:ext uri="{FF2B5EF4-FFF2-40B4-BE49-F238E27FC236}">
                    <a16:creationId xmlns:a16="http://schemas.microsoft.com/office/drawing/2014/main" id="{00000000-0008-0000-0000-0000C9050000}"/>
                  </a:ext>
                </a:extLst>
              </p:cNvPr>
              <p:cNvSpPr>
                <a:spLocks/>
              </p:cNvSpPr>
              <p:nvPr/>
            </p:nvSpPr>
            <p:spPr bwMode="auto">
              <a:xfrm>
                <a:off x="382" y="1023"/>
                <a:ext cx="2" cy="2"/>
              </a:xfrm>
              <a:custGeom>
                <a:avLst/>
                <a:gdLst>
                  <a:gd name="T0" fmla="*/ 19 w 19"/>
                  <a:gd name="T1" fmla="*/ 13 h 16"/>
                  <a:gd name="T2" fmla="*/ 19 w 19"/>
                  <a:gd name="T3" fmla="*/ 13 h 16"/>
                  <a:gd name="T4" fmla="*/ 19 w 19"/>
                  <a:gd name="T5" fmla="*/ 15 h 16"/>
                  <a:gd name="T6" fmla="*/ 17 w 19"/>
                  <a:gd name="T7" fmla="*/ 16 h 16"/>
                  <a:gd name="T8" fmla="*/ 15 w 19"/>
                  <a:gd name="T9" fmla="*/ 14 h 16"/>
                  <a:gd name="T10" fmla="*/ 12 w 19"/>
                  <a:gd name="T11" fmla="*/ 12 h 16"/>
                  <a:gd name="T12" fmla="*/ 9 w 19"/>
                  <a:gd name="T13" fmla="*/ 11 h 16"/>
                  <a:gd name="T14" fmla="*/ 9 w 19"/>
                  <a:gd name="T15" fmla="*/ 11 h 16"/>
                  <a:gd name="T16" fmla="*/ 3 w 19"/>
                  <a:gd name="T17" fmla="*/ 10 h 16"/>
                  <a:gd name="T18" fmla="*/ 1 w 19"/>
                  <a:gd name="T19" fmla="*/ 9 h 16"/>
                  <a:gd name="T20" fmla="*/ 0 w 19"/>
                  <a:gd name="T21" fmla="*/ 8 h 16"/>
                  <a:gd name="T22" fmla="*/ 0 w 19"/>
                  <a:gd name="T23" fmla="*/ 7 h 16"/>
                  <a:gd name="T24" fmla="*/ 0 w 19"/>
                  <a:gd name="T25" fmla="*/ 7 h 16"/>
                  <a:gd name="T26" fmla="*/ 2 w 19"/>
                  <a:gd name="T27" fmla="*/ 6 h 16"/>
                  <a:gd name="T28" fmla="*/ 4 w 19"/>
                  <a:gd name="T29" fmla="*/ 6 h 16"/>
                  <a:gd name="T30" fmla="*/ 7 w 19"/>
                  <a:gd name="T31" fmla="*/ 5 h 16"/>
                  <a:gd name="T32" fmla="*/ 8 w 19"/>
                  <a:gd name="T33" fmla="*/ 4 h 16"/>
                  <a:gd name="T34" fmla="*/ 8 w 19"/>
                  <a:gd name="T35" fmla="*/ 3 h 16"/>
                  <a:gd name="T36" fmla="*/ 8 w 19"/>
                  <a:gd name="T37" fmla="*/ 3 h 16"/>
                  <a:gd name="T38" fmla="*/ 9 w 19"/>
                  <a:gd name="T39" fmla="*/ 1 h 16"/>
                  <a:gd name="T40" fmla="*/ 10 w 19"/>
                  <a:gd name="T41" fmla="*/ 0 h 16"/>
                  <a:gd name="T42" fmla="*/ 11 w 19"/>
                  <a:gd name="T43" fmla="*/ 0 h 16"/>
                  <a:gd name="T44" fmla="*/ 12 w 19"/>
                  <a:gd name="T45" fmla="*/ 1 h 16"/>
                  <a:gd name="T46" fmla="*/ 13 w 19"/>
                  <a:gd name="T47" fmla="*/ 2 h 16"/>
                  <a:gd name="T48" fmla="*/ 15 w 19"/>
                  <a:gd name="T49" fmla="*/ 5 h 16"/>
                  <a:gd name="T50" fmla="*/ 19 w 19"/>
                  <a:gd name="T51" fmla="*/ 13 h 16"/>
                  <a:gd name="T52" fmla="*/ 19 w 19"/>
                  <a:gd name="T53"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16">
                    <a:moveTo>
                      <a:pt x="19" y="13"/>
                    </a:moveTo>
                    <a:lnTo>
                      <a:pt x="19" y="13"/>
                    </a:lnTo>
                    <a:lnTo>
                      <a:pt x="19" y="15"/>
                    </a:lnTo>
                    <a:lnTo>
                      <a:pt x="17" y="16"/>
                    </a:lnTo>
                    <a:lnTo>
                      <a:pt x="15" y="14"/>
                    </a:lnTo>
                    <a:lnTo>
                      <a:pt x="12" y="12"/>
                    </a:lnTo>
                    <a:lnTo>
                      <a:pt x="9" y="11"/>
                    </a:lnTo>
                    <a:lnTo>
                      <a:pt x="9" y="11"/>
                    </a:lnTo>
                    <a:lnTo>
                      <a:pt x="3" y="10"/>
                    </a:lnTo>
                    <a:lnTo>
                      <a:pt x="1" y="9"/>
                    </a:lnTo>
                    <a:lnTo>
                      <a:pt x="0" y="8"/>
                    </a:lnTo>
                    <a:lnTo>
                      <a:pt x="0" y="7"/>
                    </a:lnTo>
                    <a:lnTo>
                      <a:pt x="0" y="7"/>
                    </a:lnTo>
                    <a:lnTo>
                      <a:pt x="2" y="6"/>
                    </a:lnTo>
                    <a:lnTo>
                      <a:pt x="4" y="6"/>
                    </a:lnTo>
                    <a:lnTo>
                      <a:pt x="7" y="5"/>
                    </a:lnTo>
                    <a:lnTo>
                      <a:pt x="8" y="4"/>
                    </a:lnTo>
                    <a:lnTo>
                      <a:pt x="8" y="3"/>
                    </a:lnTo>
                    <a:lnTo>
                      <a:pt x="8" y="3"/>
                    </a:lnTo>
                    <a:lnTo>
                      <a:pt x="9" y="1"/>
                    </a:lnTo>
                    <a:lnTo>
                      <a:pt x="10" y="0"/>
                    </a:lnTo>
                    <a:lnTo>
                      <a:pt x="11" y="0"/>
                    </a:lnTo>
                    <a:lnTo>
                      <a:pt x="12" y="1"/>
                    </a:lnTo>
                    <a:lnTo>
                      <a:pt x="13" y="2"/>
                    </a:lnTo>
                    <a:lnTo>
                      <a:pt x="15" y="5"/>
                    </a:lnTo>
                    <a:lnTo>
                      <a:pt x="19" y="13"/>
                    </a:lnTo>
                    <a:lnTo>
                      <a:pt x="19" y="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3" name="フリーフォーム 122">
                <a:extLst>
                  <a:ext uri="{FF2B5EF4-FFF2-40B4-BE49-F238E27FC236}">
                    <a16:creationId xmlns:a16="http://schemas.microsoft.com/office/drawing/2014/main" id="{00000000-0008-0000-0000-0000CA050000}"/>
                  </a:ext>
                </a:extLst>
              </p:cNvPr>
              <p:cNvSpPr>
                <a:spLocks/>
              </p:cNvSpPr>
              <p:nvPr/>
            </p:nvSpPr>
            <p:spPr bwMode="auto">
              <a:xfrm>
                <a:off x="526" y="947"/>
                <a:ext cx="1" cy="1"/>
              </a:xfrm>
              <a:custGeom>
                <a:avLst/>
                <a:gdLst>
                  <a:gd name="T0" fmla="*/ 6 w 8"/>
                  <a:gd name="T1" fmla="*/ 11 h 11"/>
                  <a:gd name="T2" fmla="*/ 6 w 8"/>
                  <a:gd name="T3" fmla="*/ 11 h 11"/>
                  <a:gd name="T4" fmla="*/ 4 w 8"/>
                  <a:gd name="T5" fmla="*/ 11 h 11"/>
                  <a:gd name="T6" fmla="*/ 2 w 8"/>
                  <a:gd name="T7" fmla="*/ 10 h 11"/>
                  <a:gd name="T8" fmla="*/ 1 w 8"/>
                  <a:gd name="T9" fmla="*/ 8 h 11"/>
                  <a:gd name="T10" fmla="*/ 0 w 8"/>
                  <a:gd name="T11" fmla="*/ 6 h 11"/>
                  <a:gd name="T12" fmla="*/ 0 w 8"/>
                  <a:gd name="T13" fmla="*/ 2 h 11"/>
                  <a:gd name="T14" fmla="*/ 0 w 8"/>
                  <a:gd name="T15" fmla="*/ 1 h 11"/>
                  <a:gd name="T16" fmla="*/ 1 w 8"/>
                  <a:gd name="T17" fmla="*/ 0 h 11"/>
                  <a:gd name="T18" fmla="*/ 1 w 8"/>
                  <a:gd name="T19" fmla="*/ 0 h 11"/>
                  <a:gd name="T20" fmla="*/ 4 w 8"/>
                  <a:gd name="T21" fmla="*/ 0 h 11"/>
                  <a:gd name="T22" fmla="*/ 5 w 8"/>
                  <a:gd name="T23" fmla="*/ 1 h 11"/>
                  <a:gd name="T24" fmla="*/ 7 w 8"/>
                  <a:gd name="T25" fmla="*/ 5 h 11"/>
                  <a:gd name="T26" fmla="*/ 8 w 8"/>
                  <a:gd name="T27" fmla="*/ 9 h 11"/>
                  <a:gd name="T28" fmla="*/ 7 w 8"/>
                  <a:gd name="T29" fmla="*/ 10 h 11"/>
                  <a:gd name="T30" fmla="*/ 6 w 8"/>
                  <a:gd name="T31" fmla="*/ 11 h 11"/>
                  <a:gd name="T32" fmla="*/ 6 w 8"/>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1">
                    <a:moveTo>
                      <a:pt x="6" y="11"/>
                    </a:moveTo>
                    <a:lnTo>
                      <a:pt x="6" y="11"/>
                    </a:lnTo>
                    <a:lnTo>
                      <a:pt x="4" y="11"/>
                    </a:lnTo>
                    <a:lnTo>
                      <a:pt x="2" y="10"/>
                    </a:lnTo>
                    <a:lnTo>
                      <a:pt x="1" y="8"/>
                    </a:lnTo>
                    <a:lnTo>
                      <a:pt x="0" y="6"/>
                    </a:lnTo>
                    <a:lnTo>
                      <a:pt x="0" y="2"/>
                    </a:lnTo>
                    <a:lnTo>
                      <a:pt x="0" y="1"/>
                    </a:lnTo>
                    <a:lnTo>
                      <a:pt x="1" y="0"/>
                    </a:lnTo>
                    <a:lnTo>
                      <a:pt x="1" y="0"/>
                    </a:lnTo>
                    <a:lnTo>
                      <a:pt x="4" y="0"/>
                    </a:lnTo>
                    <a:lnTo>
                      <a:pt x="5" y="1"/>
                    </a:lnTo>
                    <a:lnTo>
                      <a:pt x="7" y="5"/>
                    </a:lnTo>
                    <a:lnTo>
                      <a:pt x="8" y="9"/>
                    </a:lnTo>
                    <a:lnTo>
                      <a:pt x="7" y="10"/>
                    </a:lnTo>
                    <a:lnTo>
                      <a:pt x="6" y="11"/>
                    </a:lnTo>
                    <a:lnTo>
                      <a:pt x="6" y="1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4" name="フリーフォーム 123">
                <a:extLst>
                  <a:ext uri="{FF2B5EF4-FFF2-40B4-BE49-F238E27FC236}">
                    <a16:creationId xmlns:a16="http://schemas.microsoft.com/office/drawing/2014/main" id="{00000000-0008-0000-0000-0000CB050000}"/>
                  </a:ext>
                </a:extLst>
              </p:cNvPr>
              <p:cNvSpPr>
                <a:spLocks/>
              </p:cNvSpPr>
              <p:nvPr/>
            </p:nvSpPr>
            <p:spPr bwMode="auto">
              <a:xfrm>
                <a:off x="530" y="937"/>
                <a:ext cx="1" cy="1"/>
              </a:xfrm>
              <a:custGeom>
                <a:avLst/>
                <a:gdLst>
                  <a:gd name="T0" fmla="*/ 6 w 11"/>
                  <a:gd name="T1" fmla="*/ 0 h 8"/>
                  <a:gd name="T2" fmla="*/ 6 w 11"/>
                  <a:gd name="T3" fmla="*/ 0 h 8"/>
                  <a:gd name="T4" fmla="*/ 4 w 11"/>
                  <a:gd name="T5" fmla="*/ 0 h 8"/>
                  <a:gd name="T6" fmla="*/ 2 w 11"/>
                  <a:gd name="T7" fmla="*/ 1 h 8"/>
                  <a:gd name="T8" fmla="*/ 0 w 11"/>
                  <a:gd name="T9" fmla="*/ 4 h 8"/>
                  <a:gd name="T10" fmla="*/ 0 w 11"/>
                  <a:gd name="T11" fmla="*/ 5 h 8"/>
                  <a:gd name="T12" fmla="*/ 0 w 11"/>
                  <a:gd name="T13" fmla="*/ 6 h 8"/>
                  <a:gd name="T14" fmla="*/ 2 w 11"/>
                  <a:gd name="T15" fmla="*/ 7 h 8"/>
                  <a:gd name="T16" fmla="*/ 4 w 11"/>
                  <a:gd name="T17" fmla="*/ 8 h 8"/>
                  <a:gd name="T18" fmla="*/ 4 w 11"/>
                  <a:gd name="T19" fmla="*/ 8 h 8"/>
                  <a:gd name="T20" fmla="*/ 7 w 11"/>
                  <a:gd name="T21" fmla="*/ 8 h 8"/>
                  <a:gd name="T22" fmla="*/ 9 w 11"/>
                  <a:gd name="T23" fmla="*/ 8 h 8"/>
                  <a:gd name="T24" fmla="*/ 10 w 11"/>
                  <a:gd name="T25" fmla="*/ 7 h 8"/>
                  <a:gd name="T26" fmla="*/ 11 w 11"/>
                  <a:gd name="T27" fmla="*/ 5 h 8"/>
                  <a:gd name="T28" fmla="*/ 11 w 11"/>
                  <a:gd name="T29" fmla="*/ 4 h 8"/>
                  <a:gd name="T30" fmla="*/ 10 w 11"/>
                  <a:gd name="T31" fmla="*/ 2 h 8"/>
                  <a:gd name="T32" fmla="*/ 8 w 11"/>
                  <a:gd name="T33" fmla="*/ 1 h 8"/>
                  <a:gd name="T34" fmla="*/ 6 w 11"/>
                  <a:gd name="T35" fmla="*/ 0 h 8"/>
                  <a:gd name="T36" fmla="*/ 6 w 11"/>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8">
                    <a:moveTo>
                      <a:pt x="6" y="0"/>
                    </a:moveTo>
                    <a:lnTo>
                      <a:pt x="6" y="0"/>
                    </a:lnTo>
                    <a:lnTo>
                      <a:pt x="4" y="0"/>
                    </a:lnTo>
                    <a:lnTo>
                      <a:pt x="2" y="1"/>
                    </a:lnTo>
                    <a:lnTo>
                      <a:pt x="0" y="4"/>
                    </a:lnTo>
                    <a:lnTo>
                      <a:pt x="0" y="5"/>
                    </a:lnTo>
                    <a:lnTo>
                      <a:pt x="0" y="6"/>
                    </a:lnTo>
                    <a:lnTo>
                      <a:pt x="2" y="7"/>
                    </a:lnTo>
                    <a:lnTo>
                      <a:pt x="4" y="8"/>
                    </a:lnTo>
                    <a:lnTo>
                      <a:pt x="4" y="8"/>
                    </a:lnTo>
                    <a:lnTo>
                      <a:pt x="7" y="8"/>
                    </a:lnTo>
                    <a:lnTo>
                      <a:pt x="9" y="8"/>
                    </a:lnTo>
                    <a:lnTo>
                      <a:pt x="10" y="7"/>
                    </a:lnTo>
                    <a:lnTo>
                      <a:pt x="11" y="5"/>
                    </a:lnTo>
                    <a:lnTo>
                      <a:pt x="11" y="4"/>
                    </a:lnTo>
                    <a:lnTo>
                      <a:pt x="10" y="2"/>
                    </a:lnTo>
                    <a:lnTo>
                      <a:pt x="8" y="1"/>
                    </a:lnTo>
                    <a:lnTo>
                      <a:pt x="6" y="0"/>
                    </a:lnTo>
                    <a:lnTo>
                      <a:pt x="6"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5" name="フリーフォーム 124">
                <a:extLst>
                  <a:ext uri="{FF2B5EF4-FFF2-40B4-BE49-F238E27FC236}">
                    <a16:creationId xmlns:a16="http://schemas.microsoft.com/office/drawing/2014/main" id="{00000000-0008-0000-0000-0000CC050000}"/>
                  </a:ext>
                </a:extLst>
              </p:cNvPr>
              <p:cNvSpPr>
                <a:spLocks/>
              </p:cNvSpPr>
              <p:nvPr/>
            </p:nvSpPr>
            <p:spPr bwMode="auto">
              <a:xfrm>
                <a:off x="698" y="984"/>
                <a:ext cx="1" cy="2"/>
              </a:xfrm>
              <a:custGeom>
                <a:avLst/>
                <a:gdLst>
                  <a:gd name="T0" fmla="*/ 14 w 14"/>
                  <a:gd name="T1" fmla="*/ 3 h 15"/>
                  <a:gd name="T2" fmla="*/ 14 w 14"/>
                  <a:gd name="T3" fmla="*/ 3 h 15"/>
                  <a:gd name="T4" fmla="*/ 14 w 14"/>
                  <a:gd name="T5" fmla="*/ 7 h 15"/>
                  <a:gd name="T6" fmla="*/ 12 w 14"/>
                  <a:gd name="T7" fmla="*/ 11 h 15"/>
                  <a:gd name="T8" fmla="*/ 8 w 14"/>
                  <a:gd name="T9" fmla="*/ 15 h 15"/>
                  <a:gd name="T10" fmla="*/ 7 w 14"/>
                  <a:gd name="T11" fmla="*/ 15 h 15"/>
                  <a:gd name="T12" fmla="*/ 5 w 14"/>
                  <a:gd name="T13" fmla="*/ 15 h 15"/>
                  <a:gd name="T14" fmla="*/ 5 w 14"/>
                  <a:gd name="T15" fmla="*/ 15 h 15"/>
                  <a:gd name="T16" fmla="*/ 2 w 14"/>
                  <a:gd name="T17" fmla="*/ 12 h 15"/>
                  <a:gd name="T18" fmla="*/ 0 w 14"/>
                  <a:gd name="T19" fmla="*/ 8 h 15"/>
                  <a:gd name="T20" fmla="*/ 0 w 14"/>
                  <a:gd name="T21" fmla="*/ 4 h 15"/>
                  <a:gd name="T22" fmla="*/ 1 w 14"/>
                  <a:gd name="T23" fmla="*/ 1 h 15"/>
                  <a:gd name="T24" fmla="*/ 1 w 14"/>
                  <a:gd name="T25" fmla="*/ 1 h 15"/>
                  <a:gd name="T26" fmla="*/ 3 w 14"/>
                  <a:gd name="T27" fmla="*/ 0 h 15"/>
                  <a:gd name="T28" fmla="*/ 4 w 14"/>
                  <a:gd name="T29" fmla="*/ 0 h 15"/>
                  <a:gd name="T30" fmla="*/ 9 w 14"/>
                  <a:gd name="T31" fmla="*/ 0 h 15"/>
                  <a:gd name="T32" fmla="*/ 12 w 14"/>
                  <a:gd name="T33" fmla="*/ 1 h 15"/>
                  <a:gd name="T34" fmla="*/ 14 w 14"/>
                  <a:gd name="T35" fmla="*/ 3 h 15"/>
                  <a:gd name="T36" fmla="*/ 14 w 14"/>
                  <a:gd name="T3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5">
                    <a:moveTo>
                      <a:pt x="14" y="3"/>
                    </a:moveTo>
                    <a:lnTo>
                      <a:pt x="14" y="3"/>
                    </a:lnTo>
                    <a:lnTo>
                      <a:pt x="14" y="7"/>
                    </a:lnTo>
                    <a:lnTo>
                      <a:pt x="12" y="11"/>
                    </a:lnTo>
                    <a:lnTo>
                      <a:pt x="8" y="15"/>
                    </a:lnTo>
                    <a:lnTo>
                      <a:pt x="7" y="15"/>
                    </a:lnTo>
                    <a:lnTo>
                      <a:pt x="5" y="15"/>
                    </a:lnTo>
                    <a:lnTo>
                      <a:pt x="5" y="15"/>
                    </a:lnTo>
                    <a:lnTo>
                      <a:pt x="2" y="12"/>
                    </a:lnTo>
                    <a:lnTo>
                      <a:pt x="0" y="8"/>
                    </a:lnTo>
                    <a:lnTo>
                      <a:pt x="0" y="4"/>
                    </a:lnTo>
                    <a:lnTo>
                      <a:pt x="1" y="1"/>
                    </a:lnTo>
                    <a:lnTo>
                      <a:pt x="1" y="1"/>
                    </a:lnTo>
                    <a:lnTo>
                      <a:pt x="3" y="0"/>
                    </a:lnTo>
                    <a:lnTo>
                      <a:pt x="4" y="0"/>
                    </a:lnTo>
                    <a:lnTo>
                      <a:pt x="9" y="0"/>
                    </a:lnTo>
                    <a:lnTo>
                      <a:pt x="12" y="1"/>
                    </a:lnTo>
                    <a:lnTo>
                      <a:pt x="14" y="3"/>
                    </a:lnTo>
                    <a:lnTo>
                      <a:pt x="14"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6" name="フリーフォーム 125">
                <a:extLst>
                  <a:ext uri="{FF2B5EF4-FFF2-40B4-BE49-F238E27FC236}">
                    <a16:creationId xmlns:a16="http://schemas.microsoft.com/office/drawing/2014/main" id="{00000000-0008-0000-0000-0000CD050000}"/>
                  </a:ext>
                </a:extLst>
              </p:cNvPr>
              <p:cNvSpPr>
                <a:spLocks/>
              </p:cNvSpPr>
              <p:nvPr/>
            </p:nvSpPr>
            <p:spPr bwMode="auto">
              <a:xfrm>
                <a:off x="695" y="988"/>
                <a:ext cx="2" cy="3"/>
              </a:xfrm>
              <a:custGeom>
                <a:avLst/>
                <a:gdLst>
                  <a:gd name="T0" fmla="*/ 4 w 20"/>
                  <a:gd name="T1" fmla="*/ 0 h 24"/>
                  <a:gd name="T2" fmla="*/ 4 w 20"/>
                  <a:gd name="T3" fmla="*/ 0 h 24"/>
                  <a:gd name="T4" fmla="*/ 3 w 20"/>
                  <a:gd name="T5" fmla="*/ 2 h 24"/>
                  <a:gd name="T6" fmla="*/ 1 w 20"/>
                  <a:gd name="T7" fmla="*/ 4 h 24"/>
                  <a:gd name="T8" fmla="*/ 0 w 20"/>
                  <a:gd name="T9" fmla="*/ 11 h 24"/>
                  <a:gd name="T10" fmla="*/ 0 w 20"/>
                  <a:gd name="T11" fmla="*/ 19 h 24"/>
                  <a:gd name="T12" fmla="*/ 1 w 20"/>
                  <a:gd name="T13" fmla="*/ 21 h 24"/>
                  <a:gd name="T14" fmla="*/ 2 w 20"/>
                  <a:gd name="T15" fmla="*/ 23 h 24"/>
                  <a:gd name="T16" fmla="*/ 2 w 20"/>
                  <a:gd name="T17" fmla="*/ 23 h 24"/>
                  <a:gd name="T18" fmla="*/ 4 w 20"/>
                  <a:gd name="T19" fmla="*/ 24 h 24"/>
                  <a:gd name="T20" fmla="*/ 7 w 20"/>
                  <a:gd name="T21" fmla="*/ 23 h 24"/>
                  <a:gd name="T22" fmla="*/ 14 w 20"/>
                  <a:gd name="T23" fmla="*/ 20 h 24"/>
                  <a:gd name="T24" fmla="*/ 16 w 20"/>
                  <a:gd name="T25" fmla="*/ 17 h 24"/>
                  <a:gd name="T26" fmla="*/ 19 w 20"/>
                  <a:gd name="T27" fmla="*/ 15 h 24"/>
                  <a:gd name="T28" fmla="*/ 20 w 20"/>
                  <a:gd name="T29" fmla="*/ 12 h 24"/>
                  <a:gd name="T30" fmla="*/ 20 w 20"/>
                  <a:gd name="T31" fmla="*/ 9 h 24"/>
                  <a:gd name="T32" fmla="*/ 20 w 20"/>
                  <a:gd name="T33" fmla="*/ 9 h 24"/>
                  <a:gd name="T34" fmla="*/ 18 w 20"/>
                  <a:gd name="T35" fmla="*/ 5 h 24"/>
                  <a:gd name="T36" fmla="*/ 14 w 20"/>
                  <a:gd name="T37" fmla="*/ 1 h 24"/>
                  <a:gd name="T38" fmla="*/ 9 w 20"/>
                  <a:gd name="T39" fmla="*/ 0 h 24"/>
                  <a:gd name="T40" fmla="*/ 7 w 20"/>
                  <a:gd name="T41" fmla="*/ 0 h 24"/>
                  <a:gd name="T42" fmla="*/ 4 w 20"/>
                  <a:gd name="T43" fmla="*/ 0 h 24"/>
                  <a:gd name="T44" fmla="*/ 4 w 20"/>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24">
                    <a:moveTo>
                      <a:pt x="4" y="0"/>
                    </a:moveTo>
                    <a:lnTo>
                      <a:pt x="4" y="0"/>
                    </a:lnTo>
                    <a:lnTo>
                      <a:pt x="3" y="2"/>
                    </a:lnTo>
                    <a:lnTo>
                      <a:pt x="1" y="4"/>
                    </a:lnTo>
                    <a:lnTo>
                      <a:pt x="0" y="11"/>
                    </a:lnTo>
                    <a:lnTo>
                      <a:pt x="0" y="19"/>
                    </a:lnTo>
                    <a:lnTo>
                      <a:pt x="1" y="21"/>
                    </a:lnTo>
                    <a:lnTo>
                      <a:pt x="2" y="23"/>
                    </a:lnTo>
                    <a:lnTo>
                      <a:pt x="2" y="23"/>
                    </a:lnTo>
                    <a:lnTo>
                      <a:pt x="4" y="24"/>
                    </a:lnTo>
                    <a:lnTo>
                      <a:pt x="7" y="23"/>
                    </a:lnTo>
                    <a:lnTo>
                      <a:pt x="14" y="20"/>
                    </a:lnTo>
                    <a:lnTo>
                      <a:pt x="16" y="17"/>
                    </a:lnTo>
                    <a:lnTo>
                      <a:pt x="19" y="15"/>
                    </a:lnTo>
                    <a:lnTo>
                      <a:pt x="20" y="12"/>
                    </a:lnTo>
                    <a:lnTo>
                      <a:pt x="20" y="9"/>
                    </a:lnTo>
                    <a:lnTo>
                      <a:pt x="20" y="9"/>
                    </a:lnTo>
                    <a:lnTo>
                      <a:pt x="18" y="5"/>
                    </a:lnTo>
                    <a:lnTo>
                      <a:pt x="14" y="1"/>
                    </a:lnTo>
                    <a:lnTo>
                      <a:pt x="9" y="0"/>
                    </a:lnTo>
                    <a:lnTo>
                      <a:pt x="7" y="0"/>
                    </a:lnTo>
                    <a:lnTo>
                      <a:pt x="4" y="0"/>
                    </a:lnTo>
                    <a:lnTo>
                      <a:pt x="4"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7" name="フリーフォーム 126">
                <a:extLst>
                  <a:ext uri="{FF2B5EF4-FFF2-40B4-BE49-F238E27FC236}">
                    <a16:creationId xmlns:a16="http://schemas.microsoft.com/office/drawing/2014/main" id="{00000000-0008-0000-0000-0000CE050000}"/>
                  </a:ext>
                </a:extLst>
              </p:cNvPr>
              <p:cNvSpPr>
                <a:spLocks/>
              </p:cNvSpPr>
              <p:nvPr/>
            </p:nvSpPr>
            <p:spPr bwMode="auto">
              <a:xfrm>
                <a:off x="364" y="1026"/>
                <a:ext cx="0" cy="0"/>
              </a:xfrm>
              <a:custGeom>
                <a:avLst/>
                <a:gdLst>
                  <a:gd name="T0" fmla="*/ 7 w 7"/>
                  <a:gd name="T1" fmla="*/ 2 h 4"/>
                  <a:gd name="T2" fmla="*/ 7 w 7"/>
                  <a:gd name="T3" fmla="*/ 2 h 4"/>
                  <a:gd name="T4" fmla="*/ 6 w 7"/>
                  <a:gd name="T5" fmla="*/ 3 h 4"/>
                  <a:gd name="T6" fmla="*/ 4 w 7"/>
                  <a:gd name="T7" fmla="*/ 4 h 4"/>
                  <a:gd name="T8" fmla="*/ 1 w 7"/>
                  <a:gd name="T9" fmla="*/ 4 h 4"/>
                  <a:gd name="T10" fmla="*/ 0 w 7"/>
                  <a:gd name="T11" fmla="*/ 3 h 4"/>
                  <a:gd name="T12" fmla="*/ 0 w 7"/>
                  <a:gd name="T13" fmla="*/ 3 h 4"/>
                  <a:gd name="T14" fmla="*/ 1 w 7"/>
                  <a:gd name="T15" fmla="*/ 2 h 4"/>
                  <a:gd name="T16" fmla="*/ 3 w 7"/>
                  <a:gd name="T17" fmla="*/ 1 h 4"/>
                  <a:gd name="T18" fmla="*/ 6 w 7"/>
                  <a:gd name="T19" fmla="*/ 0 h 4"/>
                  <a:gd name="T20" fmla="*/ 7 w 7"/>
                  <a:gd name="T21" fmla="*/ 1 h 4"/>
                  <a:gd name="T22" fmla="*/ 7 w 7"/>
                  <a:gd name="T23" fmla="*/ 2 h 4"/>
                  <a:gd name="T24" fmla="*/ 7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7" y="2"/>
                    </a:moveTo>
                    <a:lnTo>
                      <a:pt x="7" y="2"/>
                    </a:lnTo>
                    <a:lnTo>
                      <a:pt x="6" y="3"/>
                    </a:lnTo>
                    <a:lnTo>
                      <a:pt x="4" y="4"/>
                    </a:lnTo>
                    <a:lnTo>
                      <a:pt x="1" y="4"/>
                    </a:lnTo>
                    <a:lnTo>
                      <a:pt x="0" y="3"/>
                    </a:lnTo>
                    <a:lnTo>
                      <a:pt x="0" y="3"/>
                    </a:lnTo>
                    <a:lnTo>
                      <a:pt x="1" y="2"/>
                    </a:lnTo>
                    <a:lnTo>
                      <a:pt x="3" y="1"/>
                    </a:lnTo>
                    <a:lnTo>
                      <a:pt x="6" y="0"/>
                    </a:lnTo>
                    <a:lnTo>
                      <a:pt x="7" y="1"/>
                    </a:lnTo>
                    <a:lnTo>
                      <a:pt x="7" y="2"/>
                    </a:lnTo>
                    <a:lnTo>
                      <a:pt x="7"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8" name="フリーフォーム 127">
                <a:extLst>
                  <a:ext uri="{FF2B5EF4-FFF2-40B4-BE49-F238E27FC236}">
                    <a16:creationId xmlns:a16="http://schemas.microsoft.com/office/drawing/2014/main" id="{00000000-0008-0000-0000-0000CF050000}"/>
                  </a:ext>
                </a:extLst>
              </p:cNvPr>
              <p:cNvSpPr>
                <a:spLocks/>
              </p:cNvSpPr>
              <p:nvPr/>
            </p:nvSpPr>
            <p:spPr bwMode="auto">
              <a:xfrm>
                <a:off x="561" y="924"/>
                <a:ext cx="1" cy="1"/>
              </a:xfrm>
              <a:custGeom>
                <a:avLst/>
                <a:gdLst>
                  <a:gd name="T0" fmla="*/ 10 w 12"/>
                  <a:gd name="T1" fmla="*/ 0 h 8"/>
                  <a:gd name="T2" fmla="*/ 10 w 12"/>
                  <a:gd name="T3" fmla="*/ 0 h 8"/>
                  <a:gd name="T4" fmla="*/ 7 w 12"/>
                  <a:gd name="T5" fmla="*/ 0 h 8"/>
                  <a:gd name="T6" fmla="*/ 4 w 12"/>
                  <a:gd name="T7" fmla="*/ 1 h 8"/>
                  <a:gd name="T8" fmla="*/ 1 w 12"/>
                  <a:gd name="T9" fmla="*/ 4 h 8"/>
                  <a:gd name="T10" fmla="*/ 0 w 12"/>
                  <a:gd name="T11" fmla="*/ 5 h 8"/>
                  <a:gd name="T12" fmla="*/ 0 w 12"/>
                  <a:gd name="T13" fmla="*/ 6 h 8"/>
                  <a:gd name="T14" fmla="*/ 0 w 12"/>
                  <a:gd name="T15" fmla="*/ 6 h 8"/>
                  <a:gd name="T16" fmla="*/ 1 w 12"/>
                  <a:gd name="T17" fmla="*/ 8 h 8"/>
                  <a:gd name="T18" fmla="*/ 3 w 12"/>
                  <a:gd name="T19" fmla="*/ 8 h 8"/>
                  <a:gd name="T20" fmla="*/ 6 w 12"/>
                  <a:gd name="T21" fmla="*/ 8 h 8"/>
                  <a:gd name="T22" fmla="*/ 8 w 12"/>
                  <a:gd name="T23" fmla="*/ 7 h 8"/>
                  <a:gd name="T24" fmla="*/ 8 w 12"/>
                  <a:gd name="T25" fmla="*/ 7 h 8"/>
                  <a:gd name="T26" fmla="*/ 10 w 12"/>
                  <a:gd name="T27" fmla="*/ 6 h 8"/>
                  <a:gd name="T28" fmla="*/ 12 w 12"/>
                  <a:gd name="T29" fmla="*/ 4 h 8"/>
                  <a:gd name="T30" fmla="*/ 12 w 12"/>
                  <a:gd name="T31" fmla="*/ 2 h 8"/>
                  <a:gd name="T32" fmla="*/ 10 w 12"/>
                  <a:gd name="T33" fmla="*/ 0 h 8"/>
                  <a:gd name="T34" fmla="*/ 10 w 12"/>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8">
                    <a:moveTo>
                      <a:pt x="10" y="0"/>
                    </a:moveTo>
                    <a:lnTo>
                      <a:pt x="10" y="0"/>
                    </a:lnTo>
                    <a:lnTo>
                      <a:pt x="7" y="0"/>
                    </a:lnTo>
                    <a:lnTo>
                      <a:pt x="4" y="1"/>
                    </a:lnTo>
                    <a:lnTo>
                      <a:pt x="1" y="4"/>
                    </a:lnTo>
                    <a:lnTo>
                      <a:pt x="0" y="5"/>
                    </a:lnTo>
                    <a:lnTo>
                      <a:pt x="0" y="6"/>
                    </a:lnTo>
                    <a:lnTo>
                      <a:pt x="0" y="6"/>
                    </a:lnTo>
                    <a:lnTo>
                      <a:pt x="1" y="8"/>
                    </a:lnTo>
                    <a:lnTo>
                      <a:pt x="3" y="8"/>
                    </a:lnTo>
                    <a:lnTo>
                      <a:pt x="6" y="8"/>
                    </a:lnTo>
                    <a:lnTo>
                      <a:pt x="8" y="7"/>
                    </a:lnTo>
                    <a:lnTo>
                      <a:pt x="8" y="7"/>
                    </a:lnTo>
                    <a:lnTo>
                      <a:pt x="10" y="6"/>
                    </a:lnTo>
                    <a:lnTo>
                      <a:pt x="12" y="4"/>
                    </a:lnTo>
                    <a:lnTo>
                      <a:pt x="12" y="2"/>
                    </a:lnTo>
                    <a:lnTo>
                      <a:pt x="10" y="0"/>
                    </a:lnTo>
                    <a:lnTo>
                      <a:pt x="1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29" name="フリーフォーム 128">
                <a:extLst>
                  <a:ext uri="{FF2B5EF4-FFF2-40B4-BE49-F238E27FC236}">
                    <a16:creationId xmlns:a16="http://schemas.microsoft.com/office/drawing/2014/main" id="{00000000-0008-0000-0000-0000D0050000}"/>
                  </a:ext>
                </a:extLst>
              </p:cNvPr>
              <p:cNvSpPr>
                <a:spLocks/>
              </p:cNvSpPr>
              <p:nvPr/>
            </p:nvSpPr>
            <p:spPr bwMode="auto">
              <a:xfrm>
                <a:off x="612" y="838"/>
                <a:ext cx="1" cy="1"/>
              </a:xfrm>
              <a:custGeom>
                <a:avLst/>
                <a:gdLst>
                  <a:gd name="T0" fmla="*/ 4 w 5"/>
                  <a:gd name="T1" fmla="*/ 4 h 4"/>
                  <a:gd name="T2" fmla="*/ 4 w 5"/>
                  <a:gd name="T3" fmla="*/ 4 h 4"/>
                  <a:gd name="T4" fmla="*/ 2 w 5"/>
                  <a:gd name="T5" fmla="*/ 4 h 4"/>
                  <a:gd name="T6" fmla="*/ 1 w 5"/>
                  <a:gd name="T7" fmla="*/ 3 h 4"/>
                  <a:gd name="T8" fmla="*/ 0 w 5"/>
                  <a:gd name="T9" fmla="*/ 1 h 4"/>
                  <a:gd name="T10" fmla="*/ 0 w 5"/>
                  <a:gd name="T11" fmla="*/ 0 h 4"/>
                  <a:gd name="T12" fmla="*/ 0 w 5"/>
                  <a:gd name="T13" fmla="*/ 0 h 4"/>
                  <a:gd name="T14" fmla="*/ 2 w 5"/>
                  <a:gd name="T15" fmla="*/ 0 h 4"/>
                  <a:gd name="T16" fmla="*/ 4 w 5"/>
                  <a:gd name="T17" fmla="*/ 1 h 4"/>
                  <a:gd name="T18" fmla="*/ 5 w 5"/>
                  <a:gd name="T19" fmla="*/ 3 h 4"/>
                  <a:gd name="T20" fmla="*/ 4 w 5"/>
                  <a:gd name="T21" fmla="*/ 4 h 4"/>
                  <a:gd name="T22" fmla="*/ 4 w 5"/>
                  <a:gd name="T23" fmla="*/ 4 h 4"/>
                  <a:gd name="T24" fmla="*/ 4 w 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4" y="4"/>
                    </a:moveTo>
                    <a:lnTo>
                      <a:pt x="4" y="4"/>
                    </a:lnTo>
                    <a:lnTo>
                      <a:pt x="2" y="4"/>
                    </a:lnTo>
                    <a:lnTo>
                      <a:pt x="1" y="3"/>
                    </a:lnTo>
                    <a:lnTo>
                      <a:pt x="0" y="1"/>
                    </a:lnTo>
                    <a:lnTo>
                      <a:pt x="0" y="0"/>
                    </a:lnTo>
                    <a:lnTo>
                      <a:pt x="0" y="0"/>
                    </a:lnTo>
                    <a:lnTo>
                      <a:pt x="2" y="0"/>
                    </a:lnTo>
                    <a:lnTo>
                      <a:pt x="4" y="1"/>
                    </a:lnTo>
                    <a:lnTo>
                      <a:pt x="5" y="3"/>
                    </a:lnTo>
                    <a:lnTo>
                      <a:pt x="4" y="4"/>
                    </a:lnTo>
                    <a:lnTo>
                      <a:pt x="4" y="4"/>
                    </a:lnTo>
                    <a:lnTo>
                      <a:pt x="4" y="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0" name="フリーフォーム 129">
                <a:extLst>
                  <a:ext uri="{FF2B5EF4-FFF2-40B4-BE49-F238E27FC236}">
                    <a16:creationId xmlns:a16="http://schemas.microsoft.com/office/drawing/2014/main" id="{00000000-0008-0000-0000-0000D1050000}"/>
                  </a:ext>
                </a:extLst>
              </p:cNvPr>
              <p:cNvSpPr>
                <a:spLocks/>
              </p:cNvSpPr>
              <p:nvPr/>
            </p:nvSpPr>
            <p:spPr bwMode="auto">
              <a:xfrm>
                <a:off x="611" y="840"/>
                <a:ext cx="2" cy="1"/>
              </a:xfrm>
              <a:custGeom>
                <a:avLst/>
                <a:gdLst>
                  <a:gd name="T0" fmla="*/ 13 w 13"/>
                  <a:gd name="T1" fmla="*/ 3 h 7"/>
                  <a:gd name="T2" fmla="*/ 13 w 13"/>
                  <a:gd name="T3" fmla="*/ 3 h 7"/>
                  <a:gd name="T4" fmla="*/ 13 w 13"/>
                  <a:gd name="T5" fmla="*/ 4 h 7"/>
                  <a:gd name="T6" fmla="*/ 12 w 13"/>
                  <a:gd name="T7" fmla="*/ 6 h 7"/>
                  <a:gd name="T8" fmla="*/ 10 w 13"/>
                  <a:gd name="T9" fmla="*/ 7 h 7"/>
                  <a:gd name="T10" fmla="*/ 8 w 13"/>
                  <a:gd name="T11" fmla="*/ 7 h 7"/>
                  <a:gd name="T12" fmla="*/ 8 w 13"/>
                  <a:gd name="T13" fmla="*/ 7 h 7"/>
                  <a:gd name="T14" fmla="*/ 2 w 13"/>
                  <a:gd name="T15" fmla="*/ 6 h 7"/>
                  <a:gd name="T16" fmla="*/ 0 w 13"/>
                  <a:gd name="T17" fmla="*/ 5 h 7"/>
                  <a:gd name="T18" fmla="*/ 0 w 13"/>
                  <a:gd name="T19" fmla="*/ 4 h 7"/>
                  <a:gd name="T20" fmla="*/ 1 w 13"/>
                  <a:gd name="T21" fmla="*/ 3 h 7"/>
                  <a:gd name="T22" fmla="*/ 1 w 13"/>
                  <a:gd name="T23" fmla="*/ 3 h 7"/>
                  <a:gd name="T24" fmla="*/ 3 w 13"/>
                  <a:gd name="T25" fmla="*/ 1 h 7"/>
                  <a:gd name="T26" fmla="*/ 8 w 13"/>
                  <a:gd name="T27" fmla="*/ 0 h 7"/>
                  <a:gd name="T28" fmla="*/ 11 w 13"/>
                  <a:gd name="T29" fmla="*/ 1 h 7"/>
                  <a:gd name="T30" fmla="*/ 12 w 13"/>
                  <a:gd name="T31" fmla="*/ 2 h 7"/>
                  <a:gd name="T32" fmla="*/ 13 w 13"/>
                  <a:gd name="T33" fmla="*/ 3 h 7"/>
                  <a:gd name="T34" fmla="*/ 13 w 13"/>
                  <a:gd name="T3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7">
                    <a:moveTo>
                      <a:pt x="13" y="3"/>
                    </a:moveTo>
                    <a:lnTo>
                      <a:pt x="13" y="3"/>
                    </a:lnTo>
                    <a:lnTo>
                      <a:pt x="13" y="4"/>
                    </a:lnTo>
                    <a:lnTo>
                      <a:pt x="12" y="6"/>
                    </a:lnTo>
                    <a:lnTo>
                      <a:pt x="10" y="7"/>
                    </a:lnTo>
                    <a:lnTo>
                      <a:pt x="8" y="7"/>
                    </a:lnTo>
                    <a:lnTo>
                      <a:pt x="8" y="7"/>
                    </a:lnTo>
                    <a:lnTo>
                      <a:pt x="2" y="6"/>
                    </a:lnTo>
                    <a:lnTo>
                      <a:pt x="0" y="5"/>
                    </a:lnTo>
                    <a:lnTo>
                      <a:pt x="0" y="4"/>
                    </a:lnTo>
                    <a:lnTo>
                      <a:pt x="1" y="3"/>
                    </a:lnTo>
                    <a:lnTo>
                      <a:pt x="1" y="3"/>
                    </a:lnTo>
                    <a:lnTo>
                      <a:pt x="3" y="1"/>
                    </a:lnTo>
                    <a:lnTo>
                      <a:pt x="8" y="0"/>
                    </a:lnTo>
                    <a:lnTo>
                      <a:pt x="11" y="1"/>
                    </a:lnTo>
                    <a:lnTo>
                      <a:pt x="12" y="2"/>
                    </a:lnTo>
                    <a:lnTo>
                      <a:pt x="13" y="3"/>
                    </a:lnTo>
                    <a:lnTo>
                      <a:pt x="13"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1" name="フリーフォーム 130">
                <a:extLst>
                  <a:ext uri="{FF2B5EF4-FFF2-40B4-BE49-F238E27FC236}">
                    <a16:creationId xmlns:a16="http://schemas.microsoft.com/office/drawing/2014/main" id="{00000000-0008-0000-0000-0000D5050000}"/>
                  </a:ext>
                </a:extLst>
              </p:cNvPr>
              <p:cNvSpPr>
                <a:spLocks/>
              </p:cNvSpPr>
              <p:nvPr/>
            </p:nvSpPr>
            <p:spPr bwMode="auto">
              <a:xfrm>
                <a:off x="541" y="0"/>
                <a:ext cx="68" cy="139"/>
              </a:xfrm>
              <a:custGeom>
                <a:avLst/>
                <a:gdLst>
                  <a:gd name="T0" fmla="*/ 576 w 617"/>
                  <a:gd name="T1" fmla="*/ 760 h 1246"/>
                  <a:gd name="T2" fmla="*/ 562 w 617"/>
                  <a:gd name="T3" fmla="*/ 775 h 1246"/>
                  <a:gd name="T4" fmla="*/ 538 w 617"/>
                  <a:gd name="T5" fmla="*/ 767 h 1246"/>
                  <a:gd name="T6" fmla="*/ 493 w 617"/>
                  <a:gd name="T7" fmla="*/ 762 h 1246"/>
                  <a:gd name="T8" fmla="*/ 521 w 617"/>
                  <a:gd name="T9" fmla="*/ 788 h 1246"/>
                  <a:gd name="T10" fmla="*/ 538 w 617"/>
                  <a:gd name="T11" fmla="*/ 817 h 1246"/>
                  <a:gd name="T12" fmla="*/ 503 w 617"/>
                  <a:gd name="T13" fmla="*/ 819 h 1246"/>
                  <a:gd name="T14" fmla="*/ 483 w 617"/>
                  <a:gd name="T15" fmla="*/ 797 h 1246"/>
                  <a:gd name="T16" fmla="*/ 458 w 617"/>
                  <a:gd name="T17" fmla="*/ 760 h 1246"/>
                  <a:gd name="T18" fmla="*/ 460 w 617"/>
                  <a:gd name="T19" fmla="*/ 748 h 1246"/>
                  <a:gd name="T20" fmla="*/ 489 w 617"/>
                  <a:gd name="T21" fmla="*/ 737 h 1246"/>
                  <a:gd name="T22" fmla="*/ 451 w 617"/>
                  <a:gd name="T23" fmla="*/ 682 h 1246"/>
                  <a:gd name="T24" fmla="*/ 423 w 617"/>
                  <a:gd name="T25" fmla="*/ 615 h 1246"/>
                  <a:gd name="T26" fmla="*/ 411 w 617"/>
                  <a:gd name="T27" fmla="*/ 528 h 1246"/>
                  <a:gd name="T28" fmla="*/ 376 w 617"/>
                  <a:gd name="T29" fmla="*/ 465 h 1246"/>
                  <a:gd name="T30" fmla="*/ 289 w 617"/>
                  <a:gd name="T31" fmla="*/ 348 h 1246"/>
                  <a:gd name="T32" fmla="*/ 251 w 617"/>
                  <a:gd name="T33" fmla="*/ 232 h 1246"/>
                  <a:gd name="T34" fmla="*/ 258 w 617"/>
                  <a:gd name="T35" fmla="*/ 130 h 1246"/>
                  <a:gd name="T36" fmla="*/ 121 w 617"/>
                  <a:gd name="T37" fmla="*/ 0 h 1246"/>
                  <a:gd name="T38" fmla="*/ 123 w 617"/>
                  <a:gd name="T39" fmla="*/ 105 h 1246"/>
                  <a:gd name="T40" fmla="*/ 128 w 617"/>
                  <a:gd name="T41" fmla="*/ 190 h 1246"/>
                  <a:gd name="T42" fmla="*/ 97 w 617"/>
                  <a:gd name="T43" fmla="*/ 259 h 1246"/>
                  <a:gd name="T44" fmla="*/ 61 w 617"/>
                  <a:gd name="T45" fmla="*/ 409 h 1246"/>
                  <a:gd name="T46" fmla="*/ 75 w 617"/>
                  <a:gd name="T47" fmla="*/ 605 h 1246"/>
                  <a:gd name="T48" fmla="*/ 74 w 617"/>
                  <a:gd name="T49" fmla="*/ 723 h 1246"/>
                  <a:gd name="T50" fmla="*/ 52 w 617"/>
                  <a:gd name="T51" fmla="*/ 786 h 1246"/>
                  <a:gd name="T52" fmla="*/ 2 w 617"/>
                  <a:gd name="T53" fmla="*/ 891 h 1246"/>
                  <a:gd name="T54" fmla="*/ 13 w 617"/>
                  <a:gd name="T55" fmla="*/ 968 h 1246"/>
                  <a:gd name="T56" fmla="*/ 48 w 617"/>
                  <a:gd name="T57" fmla="*/ 1145 h 1246"/>
                  <a:gd name="T58" fmla="*/ 83 w 617"/>
                  <a:gd name="T59" fmla="*/ 1242 h 1246"/>
                  <a:gd name="T60" fmla="*/ 92 w 617"/>
                  <a:gd name="T61" fmla="*/ 1239 h 1246"/>
                  <a:gd name="T62" fmla="*/ 102 w 617"/>
                  <a:gd name="T63" fmla="*/ 1182 h 1246"/>
                  <a:gd name="T64" fmla="*/ 131 w 617"/>
                  <a:gd name="T65" fmla="*/ 1145 h 1246"/>
                  <a:gd name="T66" fmla="*/ 163 w 617"/>
                  <a:gd name="T67" fmla="*/ 1041 h 1246"/>
                  <a:gd name="T68" fmla="*/ 231 w 617"/>
                  <a:gd name="T69" fmla="*/ 875 h 1246"/>
                  <a:gd name="T70" fmla="*/ 269 w 617"/>
                  <a:gd name="T71" fmla="*/ 826 h 1246"/>
                  <a:gd name="T72" fmla="*/ 304 w 617"/>
                  <a:gd name="T73" fmla="*/ 817 h 1246"/>
                  <a:gd name="T74" fmla="*/ 331 w 617"/>
                  <a:gd name="T75" fmla="*/ 860 h 1246"/>
                  <a:gd name="T76" fmla="*/ 354 w 617"/>
                  <a:gd name="T77" fmla="*/ 885 h 1246"/>
                  <a:gd name="T78" fmla="*/ 382 w 617"/>
                  <a:gd name="T79" fmla="*/ 859 h 1246"/>
                  <a:gd name="T80" fmla="*/ 420 w 617"/>
                  <a:gd name="T81" fmla="*/ 877 h 1246"/>
                  <a:gd name="T82" fmla="*/ 454 w 617"/>
                  <a:gd name="T83" fmla="*/ 876 h 1246"/>
                  <a:gd name="T84" fmla="*/ 491 w 617"/>
                  <a:gd name="T85" fmla="*/ 860 h 1246"/>
                  <a:gd name="T86" fmla="*/ 491 w 617"/>
                  <a:gd name="T87" fmla="*/ 884 h 1246"/>
                  <a:gd name="T88" fmla="*/ 498 w 617"/>
                  <a:gd name="T89" fmla="*/ 908 h 1246"/>
                  <a:gd name="T90" fmla="*/ 536 w 617"/>
                  <a:gd name="T91" fmla="*/ 889 h 1246"/>
                  <a:gd name="T92" fmla="*/ 541 w 617"/>
                  <a:gd name="T93" fmla="*/ 903 h 1246"/>
                  <a:gd name="T94" fmla="*/ 530 w 617"/>
                  <a:gd name="T95" fmla="*/ 978 h 1246"/>
                  <a:gd name="T96" fmla="*/ 543 w 617"/>
                  <a:gd name="T97" fmla="*/ 1051 h 1246"/>
                  <a:gd name="T98" fmla="*/ 557 w 617"/>
                  <a:gd name="T99" fmla="*/ 1138 h 1246"/>
                  <a:gd name="T100" fmla="*/ 566 w 617"/>
                  <a:gd name="T101" fmla="*/ 1153 h 1246"/>
                  <a:gd name="T102" fmla="*/ 606 w 617"/>
                  <a:gd name="T103" fmla="*/ 1041 h 1246"/>
                  <a:gd name="T104" fmla="*/ 616 w 617"/>
                  <a:gd name="T105" fmla="*/ 980 h 1246"/>
                  <a:gd name="T106" fmla="*/ 599 w 617"/>
                  <a:gd name="T107" fmla="*/ 836 h 1246"/>
                  <a:gd name="T108" fmla="*/ 586 w 617"/>
                  <a:gd name="T109" fmla="*/ 767 h 1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7" h="1246">
                    <a:moveTo>
                      <a:pt x="586" y="767"/>
                    </a:moveTo>
                    <a:lnTo>
                      <a:pt x="586" y="767"/>
                    </a:lnTo>
                    <a:lnTo>
                      <a:pt x="583" y="764"/>
                    </a:lnTo>
                    <a:lnTo>
                      <a:pt x="581" y="761"/>
                    </a:lnTo>
                    <a:lnTo>
                      <a:pt x="579" y="760"/>
                    </a:lnTo>
                    <a:lnTo>
                      <a:pt x="576" y="760"/>
                    </a:lnTo>
                    <a:lnTo>
                      <a:pt x="574" y="761"/>
                    </a:lnTo>
                    <a:lnTo>
                      <a:pt x="572" y="762"/>
                    </a:lnTo>
                    <a:lnTo>
                      <a:pt x="569" y="766"/>
                    </a:lnTo>
                    <a:lnTo>
                      <a:pt x="566" y="771"/>
                    </a:lnTo>
                    <a:lnTo>
                      <a:pt x="564" y="773"/>
                    </a:lnTo>
                    <a:lnTo>
                      <a:pt x="562" y="775"/>
                    </a:lnTo>
                    <a:lnTo>
                      <a:pt x="559" y="776"/>
                    </a:lnTo>
                    <a:lnTo>
                      <a:pt x="556" y="776"/>
                    </a:lnTo>
                    <a:lnTo>
                      <a:pt x="553" y="775"/>
                    </a:lnTo>
                    <a:lnTo>
                      <a:pt x="548" y="772"/>
                    </a:lnTo>
                    <a:lnTo>
                      <a:pt x="548" y="772"/>
                    </a:lnTo>
                    <a:lnTo>
                      <a:pt x="538" y="767"/>
                    </a:lnTo>
                    <a:lnTo>
                      <a:pt x="527" y="763"/>
                    </a:lnTo>
                    <a:lnTo>
                      <a:pt x="517" y="761"/>
                    </a:lnTo>
                    <a:lnTo>
                      <a:pt x="506" y="760"/>
                    </a:lnTo>
                    <a:lnTo>
                      <a:pt x="499" y="760"/>
                    </a:lnTo>
                    <a:lnTo>
                      <a:pt x="494" y="761"/>
                    </a:lnTo>
                    <a:lnTo>
                      <a:pt x="493" y="762"/>
                    </a:lnTo>
                    <a:lnTo>
                      <a:pt x="493" y="764"/>
                    </a:lnTo>
                    <a:lnTo>
                      <a:pt x="494" y="765"/>
                    </a:lnTo>
                    <a:lnTo>
                      <a:pt x="496" y="767"/>
                    </a:lnTo>
                    <a:lnTo>
                      <a:pt x="496" y="767"/>
                    </a:lnTo>
                    <a:lnTo>
                      <a:pt x="511" y="780"/>
                    </a:lnTo>
                    <a:lnTo>
                      <a:pt x="521" y="788"/>
                    </a:lnTo>
                    <a:lnTo>
                      <a:pt x="530" y="796"/>
                    </a:lnTo>
                    <a:lnTo>
                      <a:pt x="536" y="804"/>
                    </a:lnTo>
                    <a:lnTo>
                      <a:pt x="540" y="811"/>
                    </a:lnTo>
                    <a:lnTo>
                      <a:pt x="540" y="814"/>
                    </a:lnTo>
                    <a:lnTo>
                      <a:pt x="540" y="816"/>
                    </a:lnTo>
                    <a:lnTo>
                      <a:pt x="538" y="817"/>
                    </a:lnTo>
                    <a:lnTo>
                      <a:pt x="534" y="817"/>
                    </a:lnTo>
                    <a:lnTo>
                      <a:pt x="534" y="817"/>
                    </a:lnTo>
                    <a:lnTo>
                      <a:pt x="526" y="818"/>
                    </a:lnTo>
                    <a:lnTo>
                      <a:pt x="518" y="819"/>
                    </a:lnTo>
                    <a:lnTo>
                      <a:pt x="510" y="819"/>
                    </a:lnTo>
                    <a:lnTo>
                      <a:pt x="503" y="819"/>
                    </a:lnTo>
                    <a:lnTo>
                      <a:pt x="497" y="817"/>
                    </a:lnTo>
                    <a:lnTo>
                      <a:pt x="494" y="816"/>
                    </a:lnTo>
                    <a:lnTo>
                      <a:pt x="491" y="814"/>
                    </a:lnTo>
                    <a:lnTo>
                      <a:pt x="489" y="811"/>
                    </a:lnTo>
                    <a:lnTo>
                      <a:pt x="487" y="807"/>
                    </a:lnTo>
                    <a:lnTo>
                      <a:pt x="483" y="797"/>
                    </a:lnTo>
                    <a:lnTo>
                      <a:pt x="483" y="797"/>
                    </a:lnTo>
                    <a:lnTo>
                      <a:pt x="478" y="786"/>
                    </a:lnTo>
                    <a:lnTo>
                      <a:pt x="473" y="778"/>
                    </a:lnTo>
                    <a:lnTo>
                      <a:pt x="467" y="770"/>
                    </a:lnTo>
                    <a:lnTo>
                      <a:pt x="462" y="764"/>
                    </a:lnTo>
                    <a:lnTo>
                      <a:pt x="458" y="760"/>
                    </a:lnTo>
                    <a:lnTo>
                      <a:pt x="456" y="755"/>
                    </a:lnTo>
                    <a:lnTo>
                      <a:pt x="456" y="754"/>
                    </a:lnTo>
                    <a:lnTo>
                      <a:pt x="456" y="752"/>
                    </a:lnTo>
                    <a:lnTo>
                      <a:pt x="458" y="750"/>
                    </a:lnTo>
                    <a:lnTo>
                      <a:pt x="460" y="748"/>
                    </a:lnTo>
                    <a:lnTo>
                      <a:pt x="460" y="748"/>
                    </a:lnTo>
                    <a:lnTo>
                      <a:pt x="466" y="745"/>
                    </a:lnTo>
                    <a:lnTo>
                      <a:pt x="472" y="743"/>
                    </a:lnTo>
                    <a:lnTo>
                      <a:pt x="483" y="743"/>
                    </a:lnTo>
                    <a:lnTo>
                      <a:pt x="487" y="743"/>
                    </a:lnTo>
                    <a:lnTo>
                      <a:pt x="489" y="741"/>
                    </a:lnTo>
                    <a:lnTo>
                      <a:pt x="489" y="737"/>
                    </a:lnTo>
                    <a:lnTo>
                      <a:pt x="487" y="731"/>
                    </a:lnTo>
                    <a:lnTo>
                      <a:pt x="487" y="731"/>
                    </a:lnTo>
                    <a:lnTo>
                      <a:pt x="482" y="723"/>
                    </a:lnTo>
                    <a:lnTo>
                      <a:pt x="473" y="712"/>
                    </a:lnTo>
                    <a:lnTo>
                      <a:pt x="462" y="697"/>
                    </a:lnTo>
                    <a:lnTo>
                      <a:pt x="451" y="682"/>
                    </a:lnTo>
                    <a:lnTo>
                      <a:pt x="440" y="665"/>
                    </a:lnTo>
                    <a:lnTo>
                      <a:pt x="435" y="656"/>
                    </a:lnTo>
                    <a:lnTo>
                      <a:pt x="431" y="646"/>
                    </a:lnTo>
                    <a:lnTo>
                      <a:pt x="427" y="636"/>
                    </a:lnTo>
                    <a:lnTo>
                      <a:pt x="424" y="626"/>
                    </a:lnTo>
                    <a:lnTo>
                      <a:pt x="423" y="615"/>
                    </a:lnTo>
                    <a:lnTo>
                      <a:pt x="422" y="605"/>
                    </a:lnTo>
                    <a:lnTo>
                      <a:pt x="422" y="605"/>
                    </a:lnTo>
                    <a:lnTo>
                      <a:pt x="421" y="585"/>
                    </a:lnTo>
                    <a:lnTo>
                      <a:pt x="419" y="564"/>
                    </a:lnTo>
                    <a:lnTo>
                      <a:pt x="415" y="545"/>
                    </a:lnTo>
                    <a:lnTo>
                      <a:pt x="411" y="528"/>
                    </a:lnTo>
                    <a:lnTo>
                      <a:pt x="406" y="511"/>
                    </a:lnTo>
                    <a:lnTo>
                      <a:pt x="401" y="498"/>
                    </a:lnTo>
                    <a:lnTo>
                      <a:pt x="395" y="485"/>
                    </a:lnTo>
                    <a:lnTo>
                      <a:pt x="388" y="477"/>
                    </a:lnTo>
                    <a:lnTo>
                      <a:pt x="388" y="477"/>
                    </a:lnTo>
                    <a:lnTo>
                      <a:pt x="376" y="465"/>
                    </a:lnTo>
                    <a:lnTo>
                      <a:pt x="359" y="445"/>
                    </a:lnTo>
                    <a:lnTo>
                      <a:pt x="336" y="419"/>
                    </a:lnTo>
                    <a:lnTo>
                      <a:pt x="324" y="404"/>
                    </a:lnTo>
                    <a:lnTo>
                      <a:pt x="311" y="386"/>
                    </a:lnTo>
                    <a:lnTo>
                      <a:pt x="300" y="368"/>
                    </a:lnTo>
                    <a:lnTo>
                      <a:pt x="289" y="348"/>
                    </a:lnTo>
                    <a:lnTo>
                      <a:pt x="277" y="326"/>
                    </a:lnTo>
                    <a:lnTo>
                      <a:pt x="268" y="305"/>
                    </a:lnTo>
                    <a:lnTo>
                      <a:pt x="261" y="281"/>
                    </a:lnTo>
                    <a:lnTo>
                      <a:pt x="254" y="257"/>
                    </a:lnTo>
                    <a:lnTo>
                      <a:pt x="252" y="245"/>
                    </a:lnTo>
                    <a:lnTo>
                      <a:pt x="251" y="232"/>
                    </a:lnTo>
                    <a:lnTo>
                      <a:pt x="250" y="219"/>
                    </a:lnTo>
                    <a:lnTo>
                      <a:pt x="250" y="207"/>
                    </a:lnTo>
                    <a:lnTo>
                      <a:pt x="250" y="207"/>
                    </a:lnTo>
                    <a:lnTo>
                      <a:pt x="251" y="182"/>
                    </a:lnTo>
                    <a:lnTo>
                      <a:pt x="254" y="156"/>
                    </a:lnTo>
                    <a:lnTo>
                      <a:pt x="258" y="130"/>
                    </a:lnTo>
                    <a:lnTo>
                      <a:pt x="263" y="104"/>
                    </a:lnTo>
                    <a:lnTo>
                      <a:pt x="269" y="78"/>
                    </a:lnTo>
                    <a:lnTo>
                      <a:pt x="275" y="52"/>
                    </a:lnTo>
                    <a:lnTo>
                      <a:pt x="290" y="0"/>
                    </a:lnTo>
                    <a:lnTo>
                      <a:pt x="121" y="0"/>
                    </a:lnTo>
                    <a:lnTo>
                      <a:pt x="121" y="0"/>
                    </a:lnTo>
                    <a:lnTo>
                      <a:pt x="121" y="18"/>
                    </a:lnTo>
                    <a:lnTo>
                      <a:pt x="120" y="36"/>
                    </a:lnTo>
                    <a:lnTo>
                      <a:pt x="119" y="71"/>
                    </a:lnTo>
                    <a:lnTo>
                      <a:pt x="119" y="71"/>
                    </a:lnTo>
                    <a:lnTo>
                      <a:pt x="120" y="88"/>
                    </a:lnTo>
                    <a:lnTo>
                      <a:pt x="123" y="105"/>
                    </a:lnTo>
                    <a:lnTo>
                      <a:pt x="130" y="140"/>
                    </a:lnTo>
                    <a:lnTo>
                      <a:pt x="132" y="157"/>
                    </a:lnTo>
                    <a:lnTo>
                      <a:pt x="132" y="171"/>
                    </a:lnTo>
                    <a:lnTo>
                      <a:pt x="132" y="179"/>
                    </a:lnTo>
                    <a:lnTo>
                      <a:pt x="130" y="185"/>
                    </a:lnTo>
                    <a:lnTo>
                      <a:pt x="128" y="190"/>
                    </a:lnTo>
                    <a:lnTo>
                      <a:pt x="124" y="195"/>
                    </a:lnTo>
                    <a:lnTo>
                      <a:pt x="124" y="195"/>
                    </a:lnTo>
                    <a:lnTo>
                      <a:pt x="120" y="200"/>
                    </a:lnTo>
                    <a:lnTo>
                      <a:pt x="116" y="209"/>
                    </a:lnTo>
                    <a:lnTo>
                      <a:pt x="106" y="231"/>
                    </a:lnTo>
                    <a:lnTo>
                      <a:pt x="97" y="259"/>
                    </a:lnTo>
                    <a:lnTo>
                      <a:pt x="86" y="291"/>
                    </a:lnTo>
                    <a:lnTo>
                      <a:pt x="78" y="324"/>
                    </a:lnTo>
                    <a:lnTo>
                      <a:pt x="70" y="356"/>
                    </a:lnTo>
                    <a:lnTo>
                      <a:pt x="65" y="385"/>
                    </a:lnTo>
                    <a:lnTo>
                      <a:pt x="61" y="409"/>
                    </a:lnTo>
                    <a:lnTo>
                      <a:pt x="61" y="409"/>
                    </a:lnTo>
                    <a:lnTo>
                      <a:pt x="60" y="431"/>
                    </a:lnTo>
                    <a:lnTo>
                      <a:pt x="60" y="455"/>
                    </a:lnTo>
                    <a:lnTo>
                      <a:pt x="61" y="481"/>
                    </a:lnTo>
                    <a:lnTo>
                      <a:pt x="64" y="508"/>
                    </a:lnTo>
                    <a:lnTo>
                      <a:pt x="69" y="561"/>
                    </a:lnTo>
                    <a:lnTo>
                      <a:pt x="75" y="605"/>
                    </a:lnTo>
                    <a:lnTo>
                      <a:pt x="75" y="605"/>
                    </a:lnTo>
                    <a:lnTo>
                      <a:pt x="77" y="626"/>
                    </a:lnTo>
                    <a:lnTo>
                      <a:pt x="78" y="649"/>
                    </a:lnTo>
                    <a:lnTo>
                      <a:pt x="78" y="673"/>
                    </a:lnTo>
                    <a:lnTo>
                      <a:pt x="77" y="698"/>
                    </a:lnTo>
                    <a:lnTo>
                      <a:pt x="74" y="723"/>
                    </a:lnTo>
                    <a:lnTo>
                      <a:pt x="69" y="746"/>
                    </a:lnTo>
                    <a:lnTo>
                      <a:pt x="66" y="757"/>
                    </a:lnTo>
                    <a:lnTo>
                      <a:pt x="61" y="767"/>
                    </a:lnTo>
                    <a:lnTo>
                      <a:pt x="57" y="777"/>
                    </a:lnTo>
                    <a:lnTo>
                      <a:pt x="52" y="786"/>
                    </a:lnTo>
                    <a:lnTo>
                      <a:pt x="52" y="786"/>
                    </a:lnTo>
                    <a:lnTo>
                      <a:pt x="30" y="821"/>
                    </a:lnTo>
                    <a:lnTo>
                      <a:pt x="20" y="839"/>
                    </a:lnTo>
                    <a:lnTo>
                      <a:pt x="12" y="856"/>
                    </a:lnTo>
                    <a:lnTo>
                      <a:pt x="6" y="874"/>
                    </a:lnTo>
                    <a:lnTo>
                      <a:pt x="3" y="882"/>
                    </a:lnTo>
                    <a:lnTo>
                      <a:pt x="2" y="891"/>
                    </a:lnTo>
                    <a:lnTo>
                      <a:pt x="1" y="899"/>
                    </a:lnTo>
                    <a:lnTo>
                      <a:pt x="0" y="908"/>
                    </a:lnTo>
                    <a:lnTo>
                      <a:pt x="1" y="915"/>
                    </a:lnTo>
                    <a:lnTo>
                      <a:pt x="3" y="923"/>
                    </a:lnTo>
                    <a:lnTo>
                      <a:pt x="3" y="923"/>
                    </a:lnTo>
                    <a:lnTo>
                      <a:pt x="13" y="968"/>
                    </a:lnTo>
                    <a:lnTo>
                      <a:pt x="27" y="1027"/>
                    </a:lnTo>
                    <a:lnTo>
                      <a:pt x="39" y="1086"/>
                    </a:lnTo>
                    <a:lnTo>
                      <a:pt x="43" y="1111"/>
                    </a:lnTo>
                    <a:lnTo>
                      <a:pt x="45" y="1129"/>
                    </a:lnTo>
                    <a:lnTo>
                      <a:pt x="45" y="1129"/>
                    </a:lnTo>
                    <a:lnTo>
                      <a:pt x="48" y="1145"/>
                    </a:lnTo>
                    <a:lnTo>
                      <a:pt x="53" y="1166"/>
                    </a:lnTo>
                    <a:lnTo>
                      <a:pt x="60" y="1190"/>
                    </a:lnTo>
                    <a:lnTo>
                      <a:pt x="68" y="1211"/>
                    </a:lnTo>
                    <a:lnTo>
                      <a:pt x="76" y="1230"/>
                    </a:lnTo>
                    <a:lnTo>
                      <a:pt x="80" y="1237"/>
                    </a:lnTo>
                    <a:lnTo>
                      <a:pt x="83" y="1242"/>
                    </a:lnTo>
                    <a:lnTo>
                      <a:pt x="86" y="1246"/>
                    </a:lnTo>
                    <a:lnTo>
                      <a:pt x="88" y="1246"/>
                    </a:lnTo>
                    <a:lnTo>
                      <a:pt x="89" y="1246"/>
                    </a:lnTo>
                    <a:lnTo>
                      <a:pt x="90" y="1245"/>
                    </a:lnTo>
                    <a:lnTo>
                      <a:pt x="91" y="1244"/>
                    </a:lnTo>
                    <a:lnTo>
                      <a:pt x="92" y="1239"/>
                    </a:lnTo>
                    <a:lnTo>
                      <a:pt x="92" y="1239"/>
                    </a:lnTo>
                    <a:lnTo>
                      <a:pt x="94" y="1214"/>
                    </a:lnTo>
                    <a:lnTo>
                      <a:pt x="96" y="1205"/>
                    </a:lnTo>
                    <a:lnTo>
                      <a:pt x="97" y="1197"/>
                    </a:lnTo>
                    <a:lnTo>
                      <a:pt x="99" y="1190"/>
                    </a:lnTo>
                    <a:lnTo>
                      <a:pt x="102" y="1182"/>
                    </a:lnTo>
                    <a:lnTo>
                      <a:pt x="107" y="1175"/>
                    </a:lnTo>
                    <a:lnTo>
                      <a:pt x="115" y="1167"/>
                    </a:lnTo>
                    <a:lnTo>
                      <a:pt x="115" y="1167"/>
                    </a:lnTo>
                    <a:lnTo>
                      <a:pt x="119" y="1162"/>
                    </a:lnTo>
                    <a:lnTo>
                      <a:pt x="123" y="1157"/>
                    </a:lnTo>
                    <a:lnTo>
                      <a:pt x="131" y="1145"/>
                    </a:lnTo>
                    <a:lnTo>
                      <a:pt x="136" y="1132"/>
                    </a:lnTo>
                    <a:lnTo>
                      <a:pt x="141" y="1116"/>
                    </a:lnTo>
                    <a:lnTo>
                      <a:pt x="151" y="1081"/>
                    </a:lnTo>
                    <a:lnTo>
                      <a:pt x="156" y="1062"/>
                    </a:lnTo>
                    <a:lnTo>
                      <a:pt x="163" y="1041"/>
                    </a:lnTo>
                    <a:lnTo>
                      <a:pt x="163" y="1041"/>
                    </a:lnTo>
                    <a:lnTo>
                      <a:pt x="171" y="1016"/>
                    </a:lnTo>
                    <a:lnTo>
                      <a:pt x="181" y="988"/>
                    </a:lnTo>
                    <a:lnTo>
                      <a:pt x="193" y="958"/>
                    </a:lnTo>
                    <a:lnTo>
                      <a:pt x="206" y="928"/>
                    </a:lnTo>
                    <a:lnTo>
                      <a:pt x="218" y="899"/>
                    </a:lnTo>
                    <a:lnTo>
                      <a:pt x="231" y="875"/>
                    </a:lnTo>
                    <a:lnTo>
                      <a:pt x="241" y="856"/>
                    </a:lnTo>
                    <a:lnTo>
                      <a:pt x="246" y="849"/>
                    </a:lnTo>
                    <a:lnTo>
                      <a:pt x="250" y="845"/>
                    </a:lnTo>
                    <a:lnTo>
                      <a:pt x="250" y="845"/>
                    </a:lnTo>
                    <a:lnTo>
                      <a:pt x="264" y="831"/>
                    </a:lnTo>
                    <a:lnTo>
                      <a:pt x="269" y="826"/>
                    </a:lnTo>
                    <a:lnTo>
                      <a:pt x="275" y="821"/>
                    </a:lnTo>
                    <a:lnTo>
                      <a:pt x="281" y="818"/>
                    </a:lnTo>
                    <a:lnTo>
                      <a:pt x="287" y="816"/>
                    </a:lnTo>
                    <a:lnTo>
                      <a:pt x="295" y="816"/>
                    </a:lnTo>
                    <a:lnTo>
                      <a:pt x="304" y="817"/>
                    </a:lnTo>
                    <a:lnTo>
                      <a:pt x="304" y="817"/>
                    </a:lnTo>
                    <a:lnTo>
                      <a:pt x="309" y="819"/>
                    </a:lnTo>
                    <a:lnTo>
                      <a:pt x="313" y="823"/>
                    </a:lnTo>
                    <a:lnTo>
                      <a:pt x="317" y="827"/>
                    </a:lnTo>
                    <a:lnTo>
                      <a:pt x="321" y="833"/>
                    </a:lnTo>
                    <a:lnTo>
                      <a:pt x="326" y="846"/>
                    </a:lnTo>
                    <a:lnTo>
                      <a:pt x="331" y="860"/>
                    </a:lnTo>
                    <a:lnTo>
                      <a:pt x="336" y="873"/>
                    </a:lnTo>
                    <a:lnTo>
                      <a:pt x="338" y="878"/>
                    </a:lnTo>
                    <a:lnTo>
                      <a:pt x="341" y="882"/>
                    </a:lnTo>
                    <a:lnTo>
                      <a:pt x="345" y="885"/>
                    </a:lnTo>
                    <a:lnTo>
                      <a:pt x="349" y="886"/>
                    </a:lnTo>
                    <a:lnTo>
                      <a:pt x="354" y="885"/>
                    </a:lnTo>
                    <a:lnTo>
                      <a:pt x="359" y="883"/>
                    </a:lnTo>
                    <a:lnTo>
                      <a:pt x="359" y="883"/>
                    </a:lnTo>
                    <a:lnTo>
                      <a:pt x="368" y="876"/>
                    </a:lnTo>
                    <a:lnTo>
                      <a:pt x="374" y="870"/>
                    </a:lnTo>
                    <a:lnTo>
                      <a:pt x="380" y="861"/>
                    </a:lnTo>
                    <a:lnTo>
                      <a:pt x="382" y="859"/>
                    </a:lnTo>
                    <a:lnTo>
                      <a:pt x="386" y="859"/>
                    </a:lnTo>
                    <a:lnTo>
                      <a:pt x="390" y="860"/>
                    </a:lnTo>
                    <a:lnTo>
                      <a:pt x="397" y="864"/>
                    </a:lnTo>
                    <a:lnTo>
                      <a:pt x="397" y="864"/>
                    </a:lnTo>
                    <a:lnTo>
                      <a:pt x="412" y="874"/>
                    </a:lnTo>
                    <a:lnTo>
                      <a:pt x="420" y="877"/>
                    </a:lnTo>
                    <a:lnTo>
                      <a:pt x="427" y="880"/>
                    </a:lnTo>
                    <a:lnTo>
                      <a:pt x="433" y="881"/>
                    </a:lnTo>
                    <a:lnTo>
                      <a:pt x="440" y="881"/>
                    </a:lnTo>
                    <a:lnTo>
                      <a:pt x="446" y="879"/>
                    </a:lnTo>
                    <a:lnTo>
                      <a:pt x="454" y="876"/>
                    </a:lnTo>
                    <a:lnTo>
                      <a:pt x="454" y="876"/>
                    </a:lnTo>
                    <a:lnTo>
                      <a:pt x="467" y="867"/>
                    </a:lnTo>
                    <a:lnTo>
                      <a:pt x="474" y="863"/>
                    </a:lnTo>
                    <a:lnTo>
                      <a:pt x="482" y="860"/>
                    </a:lnTo>
                    <a:lnTo>
                      <a:pt x="487" y="859"/>
                    </a:lnTo>
                    <a:lnTo>
                      <a:pt x="489" y="859"/>
                    </a:lnTo>
                    <a:lnTo>
                      <a:pt x="491" y="860"/>
                    </a:lnTo>
                    <a:lnTo>
                      <a:pt x="493" y="861"/>
                    </a:lnTo>
                    <a:lnTo>
                      <a:pt x="494" y="863"/>
                    </a:lnTo>
                    <a:lnTo>
                      <a:pt x="494" y="865"/>
                    </a:lnTo>
                    <a:lnTo>
                      <a:pt x="494" y="870"/>
                    </a:lnTo>
                    <a:lnTo>
                      <a:pt x="494" y="870"/>
                    </a:lnTo>
                    <a:lnTo>
                      <a:pt x="491" y="884"/>
                    </a:lnTo>
                    <a:lnTo>
                      <a:pt x="489" y="896"/>
                    </a:lnTo>
                    <a:lnTo>
                      <a:pt x="489" y="900"/>
                    </a:lnTo>
                    <a:lnTo>
                      <a:pt x="490" y="905"/>
                    </a:lnTo>
                    <a:lnTo>
                      <a:pt x="493" y="907"/>
                    </a:lnTo>
                    <a:lnTo>
                      <a:pt x="498" y="908"/>
                    </a:lnTo>
                    <a:lnTo>
                      <a:pt x="498" y="908"/>
                    </a:lnTo>
                    <a:lnTo>
                      <a:pt x="502" y="907"/>
                    </a:lnTo>
                    <a:lnTo>
                      <a:pt x="505" y="906"/>
                    </a:lnTo>
                    <a:lnTo>
                      <a:pt x="512" y="902"/>
                    </a:lnTo>
                    <a:lnTo>
                      <a:pt x="527" y="892"/>
                    </a:lnTo>
                    <a:lnTo>
                      <a:pt x="533" y="889"/>
                    </a:lnTo>
                    <a:lnTo>
                      <a:pt x="536" y="889"/>
                    </a:lnTo>
                    <a:lnTo>
                      <a:pt x="538" y="889"/>
                    </a:lnTo>
                    <a:lnTo>
                      <a:pt x="539" y="891"/>
                    </a:lnTo>
                    <a:lnTo>
                      <a:pt x="540" y="893"/>
                    </a:lnTo>
                    <a:lnTo>
                      <a:pt x="541" y="897"/>
                    </a:lnTo>
                    <a:lnTo>
                      <a:pt x="541" y="903"/>
                    </a:lnTo>
                    <a:lnTo>
                      <a:pt x="541" y="903"/>
                    </a:lnTo>
                    <a:lnTo>
                      <a:pt x="539" y="915"/>
                    </a:lnTo>
                    <a:lnTo>
                      <a:pt x="537" y="927"/>
                    </a:lnTo>
                    <a:lnTo>
                      <a:pt x="532" y="949"/>
                    </a:lnTo>
                    <a:lnTo>
                      <a:pt x="530" y="959"/>
                    </a:lnTo>
                    <a:lnTo>
                      <a:pt x="529" y="969"/>
                    </a:lnTo>
                    <a:lnTo>
                      <a:pt x="530" y="978"/>
                    </a:lnTo>
                    <a:lnTo>
                      <a:pt x="532" y="986"/>
                    </a:lnTo>
                    <a:lnTo>
                      <a:pt x="532" y="986"/>
                    </a:lnTo>
                    <a:lnTo>
                      <a:pt x="537" y="1002"/>
                    </a:lnTo>
                    <a:lnTo>
                      <a:pt x="541" y="1015"/>
                    </a:lnTo>
                    <a:lnTo>
                      <a:pt x="543" y="1032"/>
                    </a:lnTo>
                    <a:lnTo>
                      <a:pt x="543" y="1051"/>
                    </a:lnTo>
                    <a:lnTo>
                      <a:pt x="543" y="1051"/>
                    </a:lnTo>
                    <a:lnTo>
                      <a:pt x="544" y="1066"/>
                    </a:lnTo>
                    <a:lnTo>
                      <a:pt x="547" y="1083"/>
                    </a:lnTo>
                    <a:lnTo>
                      <a:pt x="550" y="1103"/>
                    </a:lnTo>
                    <a:lnTo>
                      <a:pt x="553" y="1121"/>
                    </a:lnTo>
                    <a:lnTo>
                      <a:pt x="557" y="1138"/>
                    </a:lnTo>
                    <a:lnTo>
                      <a:pt x="561" y="1150"/>
                    </a:lnTo>
                    <a:lnTo>
                      <a:pt x="562" y="1155"/>
                    </a:lnTo>
                    <a:lnTo>
                      <a:pt x="564" y="1156"/>
                    </a:lnTo>
                    <a:lnTo>
                      <a:pt x="565" y="1156"/>
                    </a:lnTo>
                    <a:lnTo>
                      <a:pt x="566" y="1153"/>
                    </a:lnTo>
                    <a:lnTo>
                      <a:pt x="566" y="1153"/>
                    </a:lnTo>
                    <a:lnTo>
                      <a:pt x="572" y="1129"/>
                    </a:lnTo>
                    <a:lnTo>
                      <a:pt x="584" y="1095"/>
                    </a:lnTo>
                    <a:lnTo>
                      <a:pt x="596" y="1061"/>
                    </a:lnTo>
                    <a:lnTo>
                      <a:pt x="602" y="1048"/>
                    </a:lnTo>
                    <a:lnTo>
                      <a:pt x="606" y="1041"/>
                    </a:lnTo>
                    <a:lnTo>
                      <a:pt x="606" y="1041"/>
                    </a:lnTo>
                    <a:lnTo>
                      <a:pt x="611" y="1035"/>
                    </a:lnTo>
                    <a:lnTo>
                      <a:pt x="614" y="1029"/>
                    </a:lnTo>
                    <a:lnTo>
                      <a:pt x="616" y="1019"/>
                    </a:lnTo>
                    <a:lnTo>
                      <a:pt x="617" y="1009"/>
                    </a:lnTo>
                    <a:lnTo>
                      <a:pt x="617" y="995"/>
                    </a:lnTo>
                    <a:lnTo>
                      <a:pt x="616" y="980"/>
                    </a:lnTo>
                    <a:lnTo>
                      <a:pt x="613" y="960"/>
                    </a:lnTo>
                    <a:lnTo>
                      <a:pt x="608" y="937"/>
                    </a:lnTo>
                    <a:lnTo>
                      <a:pt x="608" y="937"/>
                    </a:lnTo>
                    <a:lnTo>
                      <a:pt x="604" y="911"/>
                    </a:lnTo>
                    <a:lnTo>
                      <a:pt x="602" y="885"/>
                    </a:lnTo>
                    <a:lnTo>
                      <a:pt x="599" y="836"/>
                    </a:lnTo>
                    <a:lnTo>
                      <a:pt x="598" y="814"/>
                    </a:lnTo>
                    <a:lnTo>
                      <a:pt x="595" y="795"/>
                    </a:lnTo>
                    <a:lnTo>
                      <a:pt x="594" y="787"/>
                    </a:lnTo>
                    <a:lnTo>
                      <a:pt x="592" y="780"/>
                    </a:lnTo>
                    <a:lnTo>
                      <a:pt x="589" y="772"/>
                    </a:lnTo>
                    <a:lnTo>
                      <a:pt x="586" y="767"/>
                    </a:lnTo>
                    <a:lnTo>
                      <a:pt x="586" y="767"/>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2" name="フリーフォーム 131">
                <a:extLst>
                  <a:ext uri="{FF2B5EF4-FFF2-40B4-BE49-F238E27FC236}">
                    <a16:creationId xmlns:a16="http://schemas.microsoft.com/office/drawing/2014/main" id="{00000000-0008-0000-0000-0000D6050000}"/>
                  </a:ext>
                </a:extLst>
              </p:cNvPr>
              <p:cNvSpPr>
                <a:spLocks/>
              </p:cNvSpPr>
              <p:nvPr/>
            </p:nvSpPr>
            <p:spPr bwMode="auto">
              <a:xfrm>
                <a:off x="0" y="0"/>
                <a:ext cx="466" cy="452"/>
              </a:xfrm>
              <a:custGeom>
                <a:avLst/>
                <a:gdLst>
                  <a:gd name="T0" fmla="*/ 58 w 4192"/>
                  <a:gd name="T1" fmla="*/ 4058 h 4063"/>
                  <a:gd name="T2" fmla="*/ 179 w 4192"/>
                  <a:gd name="T3" fmla="*/ 4019 h 4063"/>
                  <a:gd name="T4" fmla="*/ 252 w 4192"/>
                  <a:gd name="T5" fmla="*/ 3939 h 4063"/>
                  <a:gd name="T6" fmla="*/ 371 w 4192"/>
                  <a:gd name="T7" fmla="*/ 3865 h 4063"/>
                  <a:gd name="T8" fmla="*/ 438 w 4192"/>
                  <a:gd name="T9" fmla="*/ 3773 h 4063"/>
                  <a:gd name="T10" fmla="*/ 605 w 4192"/>
                  <a:gd name="T11" fmla="*/ 3667 h 4063"/>
                  <a:gd name="T12" fmla="*/ 617 w 4192"/>
                  <a:gd name="T13" fmla="*/ 3527 h 4063"/>
                  <a:gd name="T14" fmla="*/ 658 w 4192"/>
                  <a:gd name="T15" fmla="*/ 3470 h 4063"/>
                  <a:gd name="T16" fmla="*/ 610 w 4192"/>
                  <a:gd name="T17" fmla="*/ 3425 h 4063"/>
                  <a:gd name="T18" fmla="*/ 591 w 4192"/>
                  <a:gd name="T19" fmla="*/ 3360 h 4063"/>
                  <a:gd name="T20" fmla="*/ 674 w 4192"/>
                  <a:gd name="T21" fmla="*/ 3204 h 4063"/>
                  <a:gd name="T22" fmla="*/ 780 w 4192"/>
                  <a:gd name="T23" fmla="*/ 3090 h 4063"/>
                  <a:gd name="T24" fmla="*/ 845 w 4192"/>
                  <a:gd name="T25" fmla="*/ 3014 h 4063"/>
                  <a:gd name="T26" fmla="*/ 901 w 4192"/>
                  <a:gd name="T27" fmla="*/ 2993 h 4063"/>
                  <a:gd name="T28" fmla="*/ 976 w 4192"/>
                  <a:gd name="T29" fmla="*/ 2984 h 4063"/>
                  <a:gd name="T30" fmla="*/ 981 w 4192"/>
                  <a:gd name="T31" fmla="*/ 2915 h 4063"/>
                  <a:gd name="T32" fmla="*/ 995 w 4192"/>
                  <a:gd name="T33" fmla="*/ 2895 h 4063"/>
                  <a:gd name="T34" fmla="*/ 981 w 4192"/>
                  <a:gd name="T35" fmla="*/ 2829 h 4063"/>
                  <a:gd name="T36" fmla="*/ 1019 w 4192"/>
                  <a:gd name="T37" fmla="*/ 2847 h 4063"/>
                  <a:gd name="T38" fmla="*/ 1102 w 4192"/>
                  <a:gd name="T39" fmla="*/ 2841 h 4063"/>
                  <a:gd name="T40" fmla="*/ 1121 w 4192"/>
                  <a:gd name="T41" fmla="*/ 2873 h 4063"/>
                  <a:gd name="T42" fmla="*/ 1145 w 4192"/>
                  <a:gd name="T43" fmla="*/ 2866 h 4063"/>
                  <a:gd name="T44" fmla="*/ 1141 w 4192"/>
                  <a:gd name="T45" fmla="*/ 2800 h 4063"/>
                  <a:gd name="T46" fmla="*/ 1224 w 4192"/>
                  <a:gd name="T47" fmla="*/ 2740 h 4063"/>
                  <a:gd name="T48" fmla="*/ 1315 w 4192"/>
                  <a:gd name="T49" fmla="*/ 2587 h 4063"/>
                  <a:gd name="T50" fmla="*/ 1362 w 4192"/>
                  <a:gd name="T51" fmla="*/ 2587 h 4063"/>
                  <a:gd name="T52" fmla="*/ 1383 w 4192"/>
                  <a:gd name="T53" fmla="*/ 2657 h 4063"/>
                  <a:gd name="T54" fmla="*/ 1506 w 4192"/>
                  <a:gd name="T55" fmla="*/ 2545 h 4063"/>
                  <a:gd name="T56" fmla="*/ 1539 w 4192"/>
                  <a:gd name="T57" fmla="*/ 2552 h 4063"/>
                  <a:gd name="T58" fmla="*/ 1514 w 4192"/>
                  <a:gd name="T59" fmla="*/ 2695 h 4063"/>
                  <a:gd name="T60" fmla="*/ 1546 w 4192"/>
                  <a:gd name="T61" fmla="*/ 2727 h 4063"/>
                  <a:gd name="T62" fmla="*/ 1584 w 4192"/>
                  <a:gd name="T63" fmla="*/ 2719 h 4063"/>
                  <a:gd name="T64" fmla="*/ 1624 w 4192"/>
                  <a:gd name="T65" fmla="*/ 2733 h 4063"/>
                  <a:gd name="T66" fmla="*/ 1694 w 4192"/>
                  <a:gd name="T67" fmla="*/ 2716 h 4063"/>
                  <a:gd name="T68" fmla="*/ 1773 w 4192"/>
                  <a:gd name="T69" fmla="*/ 2760 h 4063"/>
                  <a:gd name="T70" fmla="*/ 1783 w 4192"/>
                  <a:gd name="T71" fmla="*/ 2807 h 4063"/>
                  <a:gd name="T72" fmla="*/ 1870 w 4192"/>
                  <a:gd name="T73" fmla="*/ 2783 h 4063"/>
                  <a:gd name="T74" fmla="*/ 1987 w 4192"/>
                  <a:gd name="T75" fmla="*/ 2722 h 4063"/>
                  <a:gd name="T76" fmla="*/ 2044 w 4192"/>
                  <a:gd name="T77" fmla="*/ 2731 h 4063"/>
                  <a:gd name="T78" fmla="*/ 2208 w 4192"/>
                  <a:gd name="T79" fmla="*/ 2619 h 4063"/>
                  <a:gd name="T80" fmla="*/ 2510 w 4192"/>
                  <a:gd name="T81" fmla="*/ 2423 h 4063"/>
                  <a:gd name="T82" fmla="*/ 2553 w 4192"/>
                  <a:gd name="T83" fmla="*/ 2339 h 4063"/>
                  <a:gd name="T84" fmla="*/ 2607 w 4192"/>
                  <a:gd name="T85" fmla="*/ 2290 h 4063"/>
                  <a:gd name="T86" fmla="*/ 2686 w 4192"/>
                  <a:gd name="T87" fmla="*/ 2159 h 4063"/>
                  <a:gd name="T88" fmla="*/ 2710 w 4192"/>
                  <a:gd name="T89" fmla="*/ 2083 h 4063"/>
                  <a:gd name="T90" fmla="*/ 2760 w 4192"/>
                  <a:gd name="T91" fmla="*/ 2026 h 4063"/>
                  <a:gd name="T92" fmla="*/ 2790 w 4192"/>
                  <a:gd name="T93" fmla="*/ 1967 h 4063"/>
                  <a:gd name="T94" fmla="*/ 2879 w 4192"/>
                  <a:gd name="T95" fmla="*/ 1930 h 4063"/>
                  <a:gd name="T96" fmla="*/ 2914 w 4192"/>
                  <a:gd name="T97" fmla="*/ 1854 h 4063"/>
                  <a:gd name="T98" fmla="*/ 3041 w 4192"/>
                  <a:gd name="T99" fmla="*/ 1690 h 4063"/>
                  <a:gd name="T100" fmla="*/ 3199 w 4192"/>
                  <a:gd name="T101" fmla="*/ 1514 h 4063"/>
                  <a:gd name="T102" fmla="*/ 3327 w 4192"/>
                  <a:gd name="T103" fmla="*/ 1347 h 4063"/>
                  <a:gd name="T104" fmla="*/ 3478 w 4192"/>
                  <a:gd name="T105" fmla="*/ 1190 h 4063"/>
                  <a:gd name="T106" fmla="*/ 3587 w 4192"/>
                  <a:gd name="T107" fmla="*/ 988 h 4063"/>
                  <a:gd name="T108" fmla="*/ 3645 w 4192"/>
                  <a:gd name="T109" fmla="*/ 907 h 4063"/>
                  <a:gd name="T110" fmla="*/ 3688 w 4192"/>
                  <a:gd name="T111" fmla="*/ 736 h 4063"/>
                  <a:gd name="T112" fmla="*/ 3816 w 4192"/>
                  <a:gd name="T113" fmla="*/ 550 h 4063"/>
                  <a:gd name="T114" fmla="*/ 3885 w 4192"/>
                  <a:gd name="T115" fmla="*/ 493 h 4063"/>
                  <a:gd name="T116" fmla="*/ 3979 w 4192"/>
                  <a:gd name="T117" fmla="*/ 264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92" h="4063">
                    <a:moveTo>
                      <a:pt x="0" y="0"/>
                    </a:moveTo>
                    <a:lnTo>
                      <a:pt x="0" y="4047"/>
                    </a:lnTo>
                    <a:lnTo>
                      <a:pt x="0" y="4047"/>
                    </a:lnTo>
                    <a:lnTo>
                      <a:pt x="18" y="4051"/>
                    </a:lnTo>
                    <a:lnTo>
                      <a:pt x="26" y="4052"/>
                    </a:lnTo>
                    <a:lnTo>
                      <a:pt x="32" y="4052"/>
                    </a:lnTo>
                    <a:lnTo>
                      <a:pt x="32" y="4052"/>
                    </a:lnTo>
                    <a:lnTo>
                      <a:pt x="40" y="4053"/>
                    </a:lnTo>
                    <a:lnTo>
                      <a:pt x="49" y="4056"/>
                    </a:lnTo>
                    <a:lnTo>
                      <a:pt x="58" y="4058"/>
                    </a:lnTo>
                    <a:lnTo>
                      <a:pt x="68" y="4061"/>
                    </a:lnTo>
                    <a:lnTo>
                      <a:pt x="80" y="4063"/>
                    </a:lnTo>
                    <a:lnTo>
                      <a:pt x="91" y="4063"/>
                    </a:lnTo>
                    <a:lnTo>
                      <a:pt x="97" y="4062"/>
                    </a:lnTo>
                    <a:lnTo>
                      <a:pt x="104" y="4060"/>
                    </a:lnTo>
                    <a:lnTo>
                      <a:pt x="111" y="4058"/>
                    </a:lnTo>
                    <a:lnTo>
                      <a:pt x="118" y="4055"/>
                    </a:lnTo>
                    <a:lnTo>
                      <a:pt x="118" y="4055"/>
                    </a:lnTo>
                    <a:lnTo>
                      <a:pt x="149" y="4038"/>
                    </a:lnTo>
                    <a:lnTo>
                      <a:pt x="179" y="4019"/>
                    </a:lnTo>
                    <a:lnTo>
                      <a:pt x="208" y="4000"/>
                    </a:lnTo>
                    <a:lnTo>
                      <a:pt x="228" y="3985"/>
                    </a:lnTo>
                    <a:lnTo>
                      <a:pt x="228" y="3985"/>
                    </a:lnTo>
                    <a:lnTo>
                      <a:pt x="232" y="3982"/>
                    </a:lnTo>
                    <a:lnTo>
                      <a:pt x="235" y="3978"/>
                    </a:lnTo>
                    <a:lnTo>
                      <a:pt x="240" y="3970"/>
                    </a:lnTo>
                    <a:lnTo>
                      <a:pt x="243" y="3963"/>
                    </a:lnTo>
                    <a:lnTo>
                      <a:pt x="245" y="3955"/>
                    </a:lnTo>
                    <a:lnTo>
                      <a:pt x="247" y="3948"/>
                    </a:lnTo>
                    <a:lnTo>
                      <a:pt x="252" y="3939"/>
                    </a:lnTo>
                    <a:lnTo>
                      <a:pt x="255" y="3935"/>
                    </a:lnTo>
                    <a:lnTo>
                      <a:pt x="258" y="3931"/>
                    </a:lnTo>
                    <a:lnTo>
                      <a:pt x="263" y="3928"/>
                    </a:lnTo>
                    <a:lnTo>
                      <a:pt x="269" y="3924"/>
                    </a:lnTo>
                    <a:lnTo>
                      <a:pt x="269" y="3924"/>
                    </a:lnTo>
                    <a:lnTo>
                      <a:pt x="297" y="3908"/>
                    </a:lnTo>
                    <a:lnTo>
                      <a:pt x="328" y="3892"/>
                    </a:lnTo>
                    <a:lnTo>
                      <a:pt x="343" y="3884"/>
                    </a:lnTo>
                    <a:lnTo>
                      <a:pt x="357" y="3874"/>
                    </a:lnTo>
                    <a:lnTo>
                      <a:pt x="371" y="3865"/>
                    </a:lnTo>
                    <a:lnTo>
                      <a:pt x="382" y="3854"/>
                    </a:lnTo>
                    <a:lnTo>
                      <a:pt x="382" y="3854"/>
                    </a:lnTo>
                    <a:lnTo>
                      <a:pt x="401" y="3834"/>
                    </a:lnTo>
                    <a:lnTo>
                      <a:pt x="410" y="3825"/>
                    </a:lnTo>
                    <a:lnTo>
                      <a:pt x="417" y="3816"/>
                    </a:lnTo>
                    <a:lnTo>
                      <a:pt x="424" y="3806"/>
                    </a:lnTo>
                    <a:lnTo>
                      <a:pt x="430" y="3797"/>
                    </a:lnTo>
                    <a:lnTo>
                      <a:pt x="435" y="3786"/>
                    </a:lnTo>
                    <a:lnTo>
                      <a:pt x="438" y="3773"/>
                    </a:lnTo>
                    <a:lnTo>
                      <a:pt x="438" y="3773"/>
                    </a:lnTo>
                    <a:lnTo>
                      <a:pt x="439" y="3769"/>
                    </a:lnTo>
                    <a:lnTo>
                      <a:pt x="441" y="3766"/>
                    </a:lnTo>
                    <a:lnTo>
                      <a:pt x="447" y="3759"/>
                    </a:lnTo>
                    <a:lnTo>
                      <a:pt x="456" y="3750"/>
                    </a:lnTo>
                    <a:lnTo>
                      <a:pt x="467" y="3742"/>
                    </a:lnTo>
                    <a:lnTo>
                      <a:pt x="480" y="3734"/>
                    </a:lnTo>
                    <a:lnTo>
                      <a:pt x="493" y="3726"/>
                    </a:lnTo>
                    <a:lnTo>
                      <a:pt x="524" y="3709"/>
                    </a:lnTo>
                    <a:lnTo>
                      <a:pt x="583" y="3679"/>
                    </a:lnTo>
                    <a:lnTo>
                      <a:pt x="605" y="3667"/>
                    </a:lnTo>
                    <a:lnTo>
                      <a:pt x="612" y="3662"/>
                    </a:lnTo>
                    <a:lnTo>
                      <a:pt x="616" y="3658"/>
                    </a:lnTo>
                    <a:lnTo>
                      <a:pt x="616" y="3658"/>
                    </a:lnTo>
                    <a:lnTo>
                      <a:pt x="618" y="3653"/>
                    </a:lnTo>
                    <a:lnTo>
                      <a:pt x="620" y="3647"/>
                    </a:lnTo>
                    <a:lnTo>
                      <a:pt x="621" y="3630"/>
                    </a:lnTo>
                    <a:lnTo>
                      <a:pt x="621" y="3609"/>
                    </a:lnTo>
                    <a:lnTo>
                      <a:pt x="620" y="3587"/>
                    </a:lnTo>
                    <a:lnTo>
                      <a:pt x="618" y="3544"/>
                    </a:lnTo>
                    <a:lnTo>
                      <a:pt x="617" y="3527"/>
                    </a:lnTo>
                    <a:lnTo>
                      <a:pt x="618" y="3516"/>
                    </a:lnTo>
                    <a:lnTo>
                      <a:pt x="618" y="3516"/>
                    </a:lnTo>
                    <a:lnTo>
                      <a:pt x="619" y="3512"/>
                    </a:lnTo>
                    <a:lnTo>
                      <a:pt x="621" y="3509"/>
                    </a:lnTo>
                    <a:lnTo>
                      <a:pt x="627" y="3504"/>
                    </a:lnTo>
                    <a:lnTo>
                      <a:pt x="640" y="3492"/>
                    </a:lnTo>
                    <a:lnTo>
                      <a:pt x="647" y="3486"/>
                    </a:lnTo>
                    <a:lnTo>
                      <a:pt x="653" y="3479"/>
                    </a:lnTo>
                    <a:lnTo>
                      <a:pt x="655" y="3475"/>
                    </a:lnTo>
                    <a:lnTo>
                      <a:pt x="658" y="3470"/>
                    </a:lnTo>
                    <a:lnTo>
                      <a:pt x="659" y="3463"/>
                    </a:lnTo>
                    <a:lnTo>
                      <a:pt x="659" y="3457"/>
                    </a:lnTo>
                    <a:lnTo>
                      <a:pt x="659" y="3457"/>
                    </a:lnTo>
                    <a:lnTo>
                      <a:pt x="659" y="3454"/>
                    </a:lnTo>
                    <a:lnTo>
                      <a:pt x="658" y="3451"/>
                    </a:lnTo>
                    <a:lnTo>
                      <a:pt x="654" y="3446"/>
                    </a:lnTo>
                    <a:lnTo>
                      <a:pt x="649" y="3442"/>
                    </a:lnTo>
                    <a:lnTo>
                      <a:pt x="643" y="3439"/>
                    </a:lnTo>
                    <a:lnTo>
                      <a:pt x="627" y="3432"/>
                    </a:lnTo>
                    <a:lnTo>
                      <a:pt x="610" y="3425"/>
                    </a:lnTo>
                    <a:lnTo>
                      <a:pt x="602" y="3422"/>
                    </a:lnTo>
                    <a:lnTo>
                      <a:pt x="595" y="3417"/>
                    </a:lnTo>
                    <a:lnTo>
                      <a:pt x="589" y="3412"/>
                    </a:lnTo>
                    <a:lnTo>
                      <a:pt x="585" y="3405"/>
                    </a:lnTo>
                    <a:lnTo>
                      <a:pt x="583" y="3400"/>
                    </a:lnTo>
                    <a:lnTo>
                      <a:pt x="582" y="3396"/>
                    </a:lnTo>
                    <a:lnTo>
                      <a:pt x="582" y="3391"/>
                    </a:lnTo>
                    <a:lnTo>
                      <a:pt x="582" y="3386"/>
                    </a:lnTo>
                    <a:lnTo>
                      <a:pt x="585" y="3375"/>
                    </a:lnTo>
                    <a:lnTo>
                      <a:pt x="591" y="3360"/>
                    </a:lnTo>
                    <a:lnTo>
                      <a:pt x="591" y="3360"/>
                    </a:lnTo>
                    <a:lnTo>
                      <a:pt x="605" y="3331"/>
                    </a:lnTo>
                    <a:lnTo>
                      <a:pt x="616" y="3305"/>
                    </a:lnTo>
                    <a:lnTo>
                      <a:pt x="627" y="3281"/>
                    </a:lnTo>
                    <a:lnTo>
                      <a:pt x="636" y="3259"/>
                    </a:lnTo>
                    <a:lnTo>
                      <a:pt x="646" y="3239"/>
                    </a:lnTo>
                    <a:lnTo>
                      <a:pt x="652" y="3230"/>
                    </a:lnTo>
                    <a:lnTo>
                      <a:pt x="659" y="3222"/>
                    </a:lnTo>
                    <a:lnTo>
                      <a:pt x="666" y="3212"/>
                    </a:lnTo>
                    <a:lnTo>
                      <a:pt x="674" y="3204"/>
                    </a:lnTo>
                    <a:lnTo>
                      <a:pt x="683" y="3197"/>
                    </a:lnTo>
                    <a:lnTo>
                      <a:pt x="693" y="3189"/>
                    </a:lnTo>
                    <a:lnTo>
                      <a:pt x="693" y="3189"/>
                    </a:lnTo>
                    <a:lnTo>
                      <a:pt x="703" y="3181"/>
                    </a:lnTo>
                    <a:lnTo>
                      <a:pt x="712" y="3173"/>
                    </a:lnTo>
                    <a:lnTo>
                      <a:pt x="729" y="3157"/>
                    </a:lnTo>
                    <a:lnTo>
                      <a:pt x="744" y="3139"/>
                    </a:lnTo>
                    <a:lnTo>
                      <a:pt x="757" y="3122"/>
                    </a:lnTo>
                    <a:lnTo>
                      <a:pt x="769" y="3105"/>
                    </a:lnTo>
                    <a:lnTo>
                      <a:pt x="780" y="3090"/>
                    </a:lnTo>
                    <a:lnTo>
                      <a:pt x="793" y="3076"/>
                    </a:lnTo>
                    <a:lnTo>
                      <a:pt x="799" y="3070"/>
                    </a:lnTo>
                    <a:lnTo>
                      <a:pt x="805" y="3065"/>
                    </a:lnTo>
                    <a:lnTo>
                      <a:pt x="805" y="3065"/>
                    </a:lnTo>
                    <a:lnTo>
                      <a:pt x="812" y="3060"/>
                    </a:lnTo>
                    <a:lnTo>
                      <a:pt x="818" y="3054"/>
                    </a:lnTo>
                    <a:lnTo>
                      <a:pt x="827" y="3044"/>
                    </a:lnTo>
                    <a:lnTo>
                      <a:pt x="833" y="3034"/>
                    </a:lnTo>
                    <a:lnTo>
                      <a:pt x="839" y="3024"/>
                    </a:lnTo>
                    <a:lnTo>
                      <a:pt x="845" y="3014"/>
                    </a:lnTo>
                    <a:lnTo>
                      <a:pt x="853" y="3006"/>
                    </a:lnTo>
                    <a:lnTo>
                      <a:pt x="857" y="3002"/>
                    </a:lnTo>
                    <a:lnTo>
                      <a:pt x="862" y="2999"/>
                    </a:lnTo>
                    <a:lnTo>
                      <a:pt x="867" y="2996"/>
                    </a:lnTo>
                    <a:lnTo>
                      <a:pt x="873" y="2993"/>
                    </a:lnTo>
                    <a:lnTo>
                      <a:pt x="873" y="2993"/>
                    </a:lnTo>
                    <a:lnTo>
                      <a:pt x="880" y="2991"/>
                    </a:lnTo>
                    <a:lnTo>
                      <a:pt x="887" y="2990"/>
                    </a:lnTo>
                    <a:lnTo>
                      <a:pt x="894" y="2991"/>
                    </a:lnTo>
                    <a:lnTo>
                      <a:pt x="901" y="2993"/>
                    </a:lnTo>
                    <a:lnTo>
                      <a:pt x="915" y="2997"/>
                    </a:lnTo>
                    <a:lnTo>
                      <a:pt x="929" y="3002"/>
                    </a:lnTo>
                    <a:lnTo>
                      <a:pt x="935" y="3004"/>
                    </a:lnTo>
                    <a:lnTo>
                      <a:pt x="941" y="3005"/>
                    </a:lnTo>
                    <a:lnTo>
                      <a:pt x="949" y="3005"/>
                    </a:lnTo>
                    <a:lnTo>
                      <a:pt x="955" y="3004"/>
                    </a:lnTo>
                    <a:lnTo>
                      <a:pt x="960" y="3002"/>
                    </a:lnTo>
                    <a:lnTo>
                      <a:pt x="966" y="2998"/>
                    </a:lnTo>
                    <a:lnTo>
                      <a:pt x="971" y="2991"/>
                    </a:lnTo>
                    <a:lnTo>
                      <a:pt x="976" y="2984"/>
                    </a:lnTo>
                    <a:lnTo>
                      <a:pt x="976" y="2984"/>
                    </a:lnTo>
                    <a:lnTo>
                      <a:pt x="982" y="2975"/>
                    </a:lnTo>
                    <a:lnTo>
                      <a:pt x="984" y="2967"/>
                    </a:lnTo>
                    <a:lnTo>
                      <a:pt x="986" y="2958"/>
                    </a:lnTo>
                    <a:lnTo>
                      <a:pt x="987" y="2951"/>
                    </a:lnTo>
                    <a:lnTo>
                      <a:pt x="987" y="2945"/>
                    </a:lnTo>
                    <a:lnTo>
                      <a:pt x="986" y="2939"/>
                    </a:lnTo>
                    <a:lnTo>
                      <a:pt x="984" y="2929"/>
                    </a:lnTo>
                    <a:lnTo>
                      <a:pt x="982" y="2921"/>
                    </a:lnTo>
                    <a:lnTo>
                      <a:pt x="981" y="2915"/>
                    </a:lnTo>
                    <a:lnTo>
                      <a:pt x="982" y="2913"/>
                    </a:lnTo>
                    <a:lnTo>
                      <a:pt x="984" y="2911"/>
                    </a:lnTo>
                    <a:lnTo>
                      <a:pt x="986" y="2910"/>
                    </a:lnTo>
                    <a:lnTo>
                      <a:pt x="991" y="2909"/>
                    </a:lnTo>
                    <a:lnTo>
                      <a:pt x="991" y="2909"/>
                    </a:lnTo>
                    <a:lnTo>
                      <a:pt x="994" y="2908"/>
                    </a:lnTo>
                    <a:lnTo>
                      <a:pt x="995" y="2907"/>
                    </a:lnTo>
                    <a:lnTo>
                      <a:pt x="996" y="2905"/>
                    </a:lnTo>
                    <a:lnTo>
                      <a:pt x="996" y="2901"/>
                    </a:lnTo>
                    <a:lnTo>
                      <a:pt x="995" y="2895"/>
                    </a:lnTo>
                    <a:lnTo>
                      <a:pt x="989" y="2883"/>
                    </a:lnTo>
                    <a:lnTo>
                      <a:pt x="982" y="2868"/>
                    </a:lnTo>
                    <a:lnTo>
                      <a:pt x="975" y="2853"/>
                    </a:lnTo>
                    <a:lnTo>
                      <a:pt x="973" y="2847"/>
                    </a:lnTo>
                    <a:lnTo>
                      <a:pt x="972" y="2841"/>
                    </a:lnTo>
                    <a:lnTo>
                      <a:pt x="973" y="2836"/>
                    </a:lnTo>
                    <a:lnTo>
                      <a:pt x="974" y="2834"/>
                    </a:lnTo>
                    <a:lnTo>
                      <a:pt x="975" y="2831"/>
                    </a:lnTo>
                    <a:lnTo>
                      <a:pt x="978" y="2830"/>
                    </a:lnTo>
                    <a:lnTo>
                      <a:pt x="981" y="2829"/>
                    </a:lnTo>
                    <a:lnTo>
                      <a:pt x="988" y="2828"/>
                    </a:lnTo>
                    <a:lnTo>
                      <a:pt x="988" y="2828"/>
                    </a:lnTo>
                    <a:lnTo>
                      <a:pt x="996" y="2828"/>
                    </a:lnTo>
                    <a:lnTo>
                      <a:pt x="1002" y="2829"/>
                    </a:lnTo>
                    <a:lnTo>
                      <a:pt x="1006" y="2831"/>
                    </a:lnTo>
                    <a:lnTo>
                      <a:pt x="1011" y="2832"/>
                    </a:lnTo>
                    <a:lnTo>
                      <a:pt x="1013" y="2836"/>
                    </a:lnTo>
                    <a:lnTo>
                      <a:pt x="1014" y="2838"/>
                    </a:lnTo>
                    <a:lnTo>
                      <a:pt x="1016" y="2843"/>
                    </a:lnTo>
                    <a:lnTo>
                      <a:pt x="1019" y="2847"/>
                    </a:lnTo>
                    <a:lnTo>
                      <a:pt x="1021" y="2848"/>
                    </a:lnTo>
                    <a:lnTo>
                      <a:pt x="1024" y="2849"/>
                    </a:lnTo>
                    <a:lnTo>
                      <a:pt x="1027" y="2850"/>
                    </a:lnTo>
                    <a:lnTo>
                      <a:pt x="1033" y="2849"/>
                    </a:lnTo>
                    <a:lnTo>
                      <a:pt x="1049" y="2846"/>
                    </a:lnTo>
                    <a:lnTo>
                      <a:pt x="1049" y="2846"/>
                    </a:lnTo>
                    <a:lnTo>
                      <a:pt x="1067" y="2842"/>
                    </a:lnTo>
                    <a:lnTo>
                      <a:pt x="1082" y="2840"/>
                    </a:lnTo>
                    <a:lnTo>
                      <a:pt x="1094" y="2840"/>
                    </a:lnTo>
                    <a:lnTo>
                      <a:pt x="1102" y="2841"/>
                    </a:lnTo>
                    <a:lnTo>
                      <a:pt x="1105" y="2842"/>
                    </a:lnTo>
                    <a:lnTo>
                      <a:pt x="1109" y="2844"/>
                    </a:lnTo>
                    <a:lnTo>
                      <a:pt x="1111" y="2846"/>
                    </a:lnTo>
                    <a:lnTo>
                      <a:pt x="1113" y="2848"/>
                    </a:lnTo>
                    <a:lnTo>
                      <a:pt x="1116" y="2854"/>
                    </a:lnTo>
                    <a:lnTo>
                      <a:pt x="1117" y="2862"/>
                    </a:lnTo>
                    <a:lnTo>
                      <a:pt x="1117" y="2862"/>
                    </a:lnTo>
                    <a:lnTo>
                      <a:pt x="1118" y="2866"/>
                    </a:lnTo>
                    <a:lnTo>
                      <a:pt x="1119" y="2870"/>
                    </a:lnTo>
                    <a:lnTo>
                      <a:pt x="1121" y="2873"/>
                    </a:lnTo>
                    <a:lnTo>
                      <a:pt x="1123" y="2875"/>
                    </a:lnTo>
                    <a:lnTo>
                      <a:pt x="1125" y="2877"/>
                    </a:lnTo>
                    <a:lnTo>
                      <a:pt x="1127" y="2878"/>
                    </a:lnTo>
                    <a:lnTo>
                      <a:pt x="1130" y="2878"/>
                    </a:lnTo>
                    <a:lnTo>
                      <a:pt x="1133" y="2878"/>
                    </a:lnTo>
                    <a:lnTo>
                      <a:pt x="1135" y="2877"/>
                    </a:lnTo>
                    <a:lnTo>
                      <a:pt x="1139" y="2876"/>
                    </a:lnTo>
                    <a:lnTo>
                      <a:pt x="1141" y="2873"/>
                    </a:lnTo>
                    <a:lnTo>
                      <a:pt x="1143" y="2870"/>
                    </a:lnTo>
                    <a:lnTo>
                      <a:pt x="1145" y="2866"/>
                    </a:lnTo>
                    <a:lnTo>
                      <a:pt x="1146" y="2861"/>
                    </a:lnTo>
                    <a:lnTo>
                      <a:pt x="1146" y="2855"/>
                    </a:lnTo>
                    <a:lnTo>
                      <a:pt x="1146" y="2849"/>
                    </a:lnTo>
                    <a:lnTo>
                      <a:pt x="1146" y="2849"/>
                    </a:lnTo>
                    <a:lnTo>
                      <a:pt x="1145" y="2836"/>
                    </a:lnTo>
                    <a:lnTo>
                      <a:pt x="1142" y="2825"/>
                    </a:lnTo>
                    <a:lnTo>
                      <a:pt x="1140" y="2816"/>
                    </a:lnTo>
                    <a:lnTo>
                      <a:pt x="1139" y="2809"/>
                    </a:lnTo>
                    <a:lnTo>
                      <a:pt x="1139" y="2805"/>
                    </a:lnTo>
                    <a:lnTo>
                      <a:pt x="1141" y="2800"/>
                    </a:lnTo>
                    <a:lnTo>
                      <a:pt x="1143" y="2797"/>
                    </a:lnTo>
                    <a:lnTo>
                      <a:pt x="1146" y="2793"/>
                    </a:lnTo>
                    <a:lnTo>
                      <a:pt x="1150" y="2790"/>
                    </a:lnTo>
                    <a:lnTo>
                      <a:pt x="1156" y="2786"/>
                    </a:lnTo>
                    <a:lnTo>
                      <a:pt x="1174" y="2777"/>
                    </a:lnTo>
                    <a:lnTo>
                      <a:pt x="1174" y="2777"/>
                    </a:lnTo>
                    <a:lnTo>
                      <a:pt x="1191" y="2766"/>
                    </a:lnTo>
                    <a:lnTo>
                      <a:pt x="1205" y="2758"/>
                    </a:lnTo>
                    <a:lnTo>
                      <a:pt x="1216" y="2749"/>
                    </a:lnTo>
                    <a:lnTo>
                      <a:pt x="1224" y="2740"/>
                    </a:lnTo>
                    <a:lnTo>
                      <a:pt x="1231" y="2728"/>
                    </a:lnTo>
                    <a:lnTo>
                      <a:pt x="1238" y="2715"/>
                    </a:lnTo>
                    <a:lnTo>
                      <a:pt x="1254" y="2678"/>
                    </a:lnTo>
                    <a:lnTo>
                      <a:pt x="1254" y="2678"/>
                    </a:lnTo>
                    <a:lnTo>
                      <a:pt x="1265" y="2655"/>
                    </a:lnTo>
                    <a:lnTo>
                      <a:pt x="1277" y="2634"/>
                    </a:lnTo>
                    <a:lnTo>
                      <a:pt x="1289" y="2616"/>
                    </a:lnTo>
                    <a:lnTo>
                      <a:pt x="1302" y="2599"/>
                    </a:lnTo>
                    <a:lnTo>
                      <a:pt x="1309" y="2592"/>
                    </a:lnTo>
                    <a:lnTo>
                      <a:pt x="1315" y="2587"/>
                    </a:lnTo>
                    <a:lnTo>
                      <a:pt x="1321" y="2582"/>
                    </a:lnTo>
                    <a:lnTo>
                      <a:pt x="1327" y="2577"/>
                    </a:lnTo>
                    <a:lnTo>
                      <a:pt x="1334" y="2574"/>
                    </a:lnTo>
                    <a:lnTo>
                      <a:pt x="1340" y="2573"/>
                    </a:lnTo>
                    <a:lnTo>
                      <a:pt x="1346" y="2572"/>
                    </a:lnTo>
                    <a:lnTo>
                      <a:pt x="1351" y="2573"/>
                    </a:lnTo>
                    <a:lnTo>
                      <a:pt x="1351" y="2573"/>
                    </a:lnTo>
                    <a:lnTo>
                      <a:pt x="1356" y="2576"/>
                    </a:lnTo>
                    <a:lnTo>
                      <a:pt x="1359" y="2581"/>
                    </a:lnTo>
                    <a:lnTo>
                      <a:pt x="1362" y="2587"/>
                    </a:lnTo>
                    <a:lnTo>
                      <a:pt x="1365" y="2594"/>
                    </a:lnTo>
                    <a:lnTo>
                      <a:pt x="1367" y="2610"/>
                    </a:lnTo>
                    <a:lnTo>
                      <a:pt x="1367" y="2628"/>
                    </a:lnTo>
                    <a:lnTo>
                      <a:pt x="1369" y="2644"/>
                    </a:lnTo>
                    <a:lnTo>
                      <a:pt x="1370" y="2650"/>
                    </a:lnTo>
                    <a:lnTo>
                      <a:pt x="1372" y="2655"/>
                    </a:lnTo>
                    <a:lnTo>
                      <a:pt x="1374" y="2658"/>
                    </a:lnTo>
                    <a:lnTo>
                      <a:pt x="1376" y="2658"/>
                    </a:lnTo>
                    <a:lnTo>
                      <a:pt x="1378" y="2658"/>
                    </a:lnTo>
                    <a:lnTo>
                      <a:pt x="1383" y="2657"/>
                    </a:lnTo>
                    <a:lnTo>
                      <a:pt x="1389" y="2653"/>
                    </a:lnTo>
                    <a:lnTo>
                      <a:pt x="1389" y="2653"/>
                    </a:lnTo>
                    <a:lnTo>
                      <a:pt x="1404" y="2639"/>
                    </a:lnTo>
                    <a:lnTo>
                      <a:pt x="1419" y="2624"/>
                    </a:lnTo>
                    <a:lnTo>
                      <a:pt x="1450" y="2591"/>
                    </a:lnTo>
                    <a:lnTo>
                      <a:pt x="1466" y="2575"/>
                    </a:lnTo>
                    <a:lnTo>
                      <a:pt x="1481" y="2561"/>
                    </a:lnTo>
                    <a:lnTo>
                      <a:pt x="1489" y="2556"/>
                    </a:lnTo>
                    <a:lnTo>
                      <a:pt x="1498" y="2550"/>
                    </a:lnTo>
                    <a:lnTo>
                      <a:pt x="1506" y="2545"/>
                    </a:lnTo>
                    <a:lnTo>
                      <a:pt x="1513" y="2542"/>
                    </a:lnTo>
                    <a:lnTo>
                      <a:pt x="1513" y="2542"/>
                    </a:lnTo>
                    <a:lnTo>
                      <a:pt x="1520" y="2539"/>
                    </a:lnTo>
                    <a:lnTo>
                      <a:pt x="1527" y="2538"/>
                    </a:lnTo>
                    <a:lnTo>
                      <a:pt x="1532" y="2538"/>
                    </a:lnTo>
                    <a:lnTo>
                      <a:pt x="1535" y="2539"/>
                    </a:lnTo>
                    <a:lnTo>
                      <a:pt x="1537" y="2541"/>
                    </a:lnTo>
                    <a:lnTo>
                      <a:pt x="1538" y="2543"/>
                    </a:lnTo>
                    <a:lnTo>
                      <a:pt x="1539" y="2547"/>
                    </a:lnTo>
                    <a:lnTo>
                      <a:pt x="1539" y="2552"/>
                    </a:lnTo>
                    <a:lnTo>
                      <a:pt x="1537" y="2561"/>
                    </a:lnTo>
                    <a:lnTo>
                      <a:pt x="1533" y="2572"/>
                    </a:lnTo>
                    <a:lnTo>
                      <a:pt x="1525" y="2596"/>
                    </a:lnTo>
                    <a:lnTo>
                      <a:pt x="1525" y="2596"/>
                    </a:lnTo>
                    <a:lnTo>
                      <a:pt x="1521" y="2609"/>
                    </a:lnTo>
                    <a:lnTo>
                      <a:pt x="1518" y="2625"/>
                    </a:lnTo>
                    <a:lnTo>
                      <a:pt x="1515" y="2642"/>
                    </a:lnTo>
                    <a:lnTo>
                      <a:pt x="1513" y="2661"/>
                    </a:lnTo>
                    <a:lnTo>
                      <a:pt x="1512" y="2679"/>
                    </a:lnTo>
                    <a:lnTo>
                      <a:pt x="1514" y="2695"/>
                    </a:lnTo>
                    <a:lnTo>
                      <a:pt x="1515" y="2703"/>
                    </a:lnTo>
                    <a:lnTo>
                      <a:pt x="1518" y="2711"/>
                    </a:lnTo>
                    <a:lnTo>
                      <a:pt x="1521" y="2717"/>
                    </a:lnTo>
                    <a:lnTo>
                      <a:pt x="1525" y="2722"/>
                    </a:lnTo>
                    <a:lnTo>
                      <a:pt x="1525" y="2722"/>
                    </a:lnTo>
                    <a:lnTo>
                      <a:pt x="1529" y="2726"/>
                    </a:lnTo>
                    <a:lnTo>
                      <a:pt x="1534" y="2728"/>
                    </a:lnTo>
                    <a:lnTo>
                      <a:pt x="1538" y="2729"/>
                    </a:lnTo>
                    <a:lnTo>
                      <a:pt x="1542" y="2728"/>
                    </a:lnTo>
                    <a:lnTo>
                      <a:pt x="1546" y="2727"/>
                    </a:lnTo>
                    <a:lnTo>
                      <a:pt x="1550" y="2724"/>
                    </a:lnTo>
                    <a:lnTo>
                      <a:pt x="1559" y="2718"/>
                    </a:lnTo>
                    <a:lnTo>
                      <a:pt x="1572" y="2704"/>
                    </a:lnTo>
                    <a:lnTo>
                      <a:pt x="1574" y="2702"/>
                    </a:lnTo>
                    <a:lnTo>
                      <a:pt x="1576" y="2701"/>
                    </a:lnTo>
                    <a:lnTo>
                      <a:pt x="1578" y="2702"/>
                    </a:lnTo>
                    <a:lnTo>
                      <a:pt x="1579" y="2704"/>
                    </a:lnTo>
                    <a:lnTo>
                      <a:pt x="1579" y="2704"/>
                    </a:lnTo>
                    <a:lnTo>
                      <a:pt x="1581" y="2711"/>
                    </a:lnTo>
                    <a:lnTo>
                      <a:pt x="1584" y="2719"/>
                    </a:lnTo>
                    <a:lnTo>
                      <a:pt x="1589" y="2726"/>
                    </a:lnTo>
                    <a:lnTo>
                      <a:pt x="1593" y="2733"/>
                    </a:lnTo>
                    <a:lnTo>
                      <a:pt x="1596" y="2736"/>
                    </a:lnTo>
                    <a:lnTo>
                      <a:pt x="1599" y="2739"/>
                    </a:lnTo>
                    <a:lnTo>
                      <a:pt x="1603" y="2740"/>
                    </a:lnTo>
                    <a:lnTo>
                      <a:pt x="1606" y="2741"/>
                    </a:lnTo>
                    <a:lnTo>
                      <a:pt x="1610" y="2741"/>
                    </a:lnTo>
                    <a:lnTo>
                      <a:pt x="1614" y="2740"/>
                    </a:lnTo>
                    <a:lnTo>
                      <a:pt x="1619" y="2737"/>
                    </a:lnTo>
                    <a:lnTo>
                      <a:pt x="1624" y="2733"/>
                    </a:lnTo>
                    <a:lnTo>
                      <a:pt x="1624" y="2733"/>
                    </a:lnTo>
                    <a:lnTo>
                      <a:pt x="1635" y="2726"/>
                    </a:lnTo>
                    <a:lnTo>
                      <a:pt x="1645" y="2720"/>
                    </a:lnTo>
                    <a:lnTo>
                      <a:pt x="1656" y="2716"/>
                    </a:lnTo>
                    <a:lnTo>
                      <a:pt x="1666" y="2713"/>
                    </a:lnTo>
                    <a:lnTo>
                      <a:pt x="1675" y="2712"/>
                    </a:lnTo>
                    <a:lnTo>
                      <a:pt x="1683" y="2712"/>
                    </a:lnTo>
                    <a:lnTo>
                      <a:pt x="1690" y="2713"/>
                    </a:lnTo>
                    <a:lnTo>
                      <a:pt x="1694" y="2716"/>
                    </a:lnTo>
                    <a:lnTo>
                      <a:pt x="1694" y="2716"/>
                    </a:lnTo>
                    <a:lnTo>
                      <a:pt x="1700" y="2719"/>
                    </a:lnTo>
                    <a:lnTo>
                      <a:pt x="1709" y="2722"/>
                    </a:lnTo>
                    <a:lnTo>
                      <a:pt x="1733" y="2730"/>
                    </a:lnTo>
                    <a:lnTo>
                      <a:pt x="1746" y="2735"/>
                    </a:lnTo>
                    <a:lnTo>
                      <a:pt x="1758" y="2743"/>
                    </a:lnTo>
                    <a:lnTo>
                      <a:pt x="1763" y="2747"/>
                    </a:lnTo>
                    <a:lnTo>
                      <a:pt x="1767" y="2751"/>
                    </a:lnTo>
                    <a:lnTo>
                      <a:pt x="1770" y="2755"/>
                    </a:lnTo>
                    <a:lnTo>
                      <a:pt x="1773" y="2760"/>
                    </a:lnTo>
                    <a:lnTo>
                      <a:pt x="1773" y="2760"/>
                    </a:lnTo>
                    <a:lnTo>
                      <a:pt x="1774" y="2766"/>
                    </a:lnTo>
                    <a:lnTo>
                      <a:pt x="1774" y="2771"/>
                    </a:lnTo>
                    <a:lnTo>
                      <a:pt x="1774" y="2780"/>
                    </a:lnTo>
                    <a:lnTo>
                      <a:pt x="1771" y="2794"/>
                    </a:lnTo>
                    <a:lnTo>
                      <a:pt x="1771" y="2797"/>
                    </a:lnTo>
                    <a:lnTo>
                      <a:pt x="1772" y="2799"/>
                    </a:lnTo>
                    <a:lnTo>
                      <a:pt x="1773" y="2801"/>
                    </a:lnTo>
                    <a:lnTo>
                      <a:pt x="1775" y="2804"/>
                    </a:lnTo>
                    <a:lnTo>
                      <a:pt x="1778" y="2806"/>
                    </a:lnTo>
                    <a:lnTo>
                      <a:pt x="1783" y="2807"/>
                    </a:lnTo>
                    <a:lnTo>
                      <a:pt x="1795" y="2808"/>
                    </a:lnTo>
                    <a:lnTo>
                      <a:pt x="1795" y="2808"/>
                    </a:lnTo>
                    <a:lnTo>
                      <a:pt x="1808" y="2809"/>
                    </a:lnTo>
                    <a:lnTo>
                      <a:pt x="1818" y="2808"/>
                    </a:lnTo>
                    <a:lnTo>
                      <a:pt x="1824" y="2806"/>
                    </a:lnTo>
                    <a:lnTo>
                      <a:pt x="1828" y="2804"/>
                    </a:lnTo>
                    <a:lnTo>
                      <a:pt x="1834" y="2799"/>
                    </a:lnTo>
                    <a:lnTo>
                      <a:pt x="1841" y="2795"/>
                    </a:lnTo>
                    <a:lnTo>
                      <a:pt x="1853" y="2789"/>
                    </a:lnTo>
                    <a:lnTo>
                      <a:pt x="1870" y="2783"/>
                    </a:lnTo>
                    <a:lnTo>
                      <a:pt x="1870" y="2783"/>
                    </a:lnTo>
                    <a:lnTo>
                      <a:pt x="1880" y="2780"/>
                    </a:lnTo>
                    <a:lnTo>
                      <a:pt x="1889" y="2776"/>
                    </a:lnTo>
                    <a:lnTo>
                      <a:pt x="1906" y="2765"/>
                    </a:lnTo>
                    <a:lnTo>
                      <a:pt x="1923" y="2755"/>
                    </a:lnTo>
                    <a:lnTo>
                      <a:pt x="1938" y="2745"/>
                    </a:lnTo>
                    <a:lnTo>
                      <a:pt x="1954" y="2735"/>
                    </a:lnTo>
                    <a:lnTo>
                      <a:pt x="1969" y="2727"/>
                    </a:lnTo>
                    <a:lnTo>
                      <a:pt x="1978" y="2724"/>
                    </a:lnTo>
                    <a:lnTo>
                      <a:pt x="1987" y="2722"/>
                    </a:lnTo>
                    <a:lnTo>
                      <a:pt x="1995" y="2721"/>
                    </a:lnTo>
                    <a:lnTo>
                      <a:pt x="2006" y="2720"/>
                    </a:lnTo>
                    <a:lnTo>
                      <a:pt x="2006" y="2720"/>
                    </a:lnTo>
                    <a:lnTo>
                      <a:pt x="2014" y="2720"/>
                    </a:lnTo>
                    <a:lnTo>
                      <a:pt x="2021" y="2721"/>
                    </a:lnTo>
                    <a:lnTo>
                      <a:pt x="2026" y="2722"/>
                    </a:lnTo>
                    <a:lnTo>
                      <a:pt x="2030" y="2724"/>
                    </a:lnTo>
                    <a:lnTo>
                      <a:pt x="2036" y="2727"/>
                    </a:lnTo>
                    <a:lnTo>
                      <a:pt x="2040" y="2730"/>
                    </a:lnTo>
                    <a:lnTo>
                      <a:pt x="2044" y="2731"/>
                    </a:lnTo>
                    <a:lnTo>
                      <a:pt x="2049" y="2730"/>
                    </a:lnTo>
                    <a:lnTo>
                      <a:pt x="2058" y="2726"/>
                    </a:lnTo>
                    <a:lnTo>
                      <a:pt x="2073" y="2718"/>
                    </a:lnTo>
                    <a:lnTo>
                      <a:pt x="2073" y="2718"/>
                    </a:lnTo>
                    <a:lnTo>
                      <a:pt x="2091" y="2706"/>
                    </a:lnTo>
                    <a:lnTo>
                      <a:pt x="2111" y="2694"/>
                    </a:lnTo>
                    <a:lnTo>
                      <a:pt x="2148" y="2667"/>
                    </a:lnTo>
                    <a:lnTo>
                      <a:pt x="2182" y="2641"/>
                    </a:lnTo>
                    <a:lnTo>
                      <a:pt x="2208" y="2619"/>
                    </a:lnTo>
                    <a:lnTo>
                      <a:pt x="2208" y="2619"/>
                    </a:lnTo>
                    <a:lnTo>
                      <a:pt x="2226" y="2603"/>
                    </a:lnTo>
                    <a:lnTo>
                      <a:pt x="2258" y="2581"/>
                    </a:lnTo>
                    <a:lnTo>
                      <a:pt x="2300" y="2553"/>
                    </a:lnTo>
                    <a:lnTo>
                      <a:pt x="2346" y="2522"/>
                    </a:lnTo>
                    <a:lnTo>
                      <a:pt x="2395" y="2491"/>
                    </a:lnTo>
                    <a:lnTo>
                      <a:pt x="2440" y="2462"/>
                    </a:lnTo>
                    <a:lnTo>
                      <a:pt x="2480" y="2438"/>
                    </a:lnTo>
                    <a:lnTo>
                      <a:pt x="2497" y="2429"/>
                    </a:lnTo>
                    <a:lnTo>
                      <a:pt x="2510" y="2423"/>
                    </a:lnTo>
                    <a:lnTo>
                      <a:pt x="2510" y="2423"/>
                    </a:lnTo>
                    <a:lnTo>
                      <a:pt x="2521" y="2416"/>
                    </a:lnTo>
                    <a:lnTo>
                      <a:pt x="2529" y="2410"/>
                    </a:lnTo>
                    <a:lnTo>
                      <a:pt x="2535" y="2404"/>
                    </a:lnTo>
                    <a:lnTo>
                      <a:pt x="2540" y="2397"/>
                    </a:lnTo>
                    <a:lnTo>
                      <a:pt x="2543" y="2389"/>
                    </a:lnTo>
                    <a:lnTo>
                      <a:pt x="2545" y="2382"/>
                    </a:lnTo>
                    <a:lnTo>
                      <a:pt x="2547" y="2367"/>
                    </a:lnTo>
                    <a:lnTo>
                      <a:pt x="2549" y="2352"/>
                    </a:lnTo>
                    <a:lnTo>
                      <a:pt x="2550" y="2346"/>
                    </a:lnTo>
                    <a:lnTo>
                      <a:pt x="2553" y="2339"/>
                    </a:lnTo>
                    <a:lnTo>
                      <a:pt x="2556" y="2334"/>
                    </a:lnTo>
                    <a:lnTo>
                      <a:pt x="2560" y="2328"/>
                    </a:lnTo>
                    <a:lnTo>
                      <a:pt x="2566" y="2323"/>
                    </a:lnTo>
                    <a:lnTo>
                      <a:pt x="2573" y="2318"/>
                    </a:lnTo>
                    <a:lnTo>
                      <a:pt x="2573" y="2318"/>
                    </a:lnTo>
                    <a:lnTo>
                      <a:pt x="2581" y="2314"/>
                    </a:lnTo>
                    <a:lnTo>
                      <a:pt x="2590" y="2310"/>
                    </a:lnTo>
                    <a:lnTo>
                      <a:pt x="2596" y="2304"/>
                    </a:lnTo>
                    <a:lnTo>
                      <a:pt x="2602" y="2298"/>
                    </a:lnTo>
                    <a:lnTo>
                      <a:pt x="2607" y="2290"/>
                    </a:lnTo>
                    <a:lnTo>
                      <a:pt x="2612" y="2283"/>
                    </a:lnTo>
                    <a:lnTo>
                      <a:pt x="2621" y="2268"/>
                    </a:lnTo>
                    <a:lnTo>
                      <a:pt x="2628" y="2251"/>
                    </a:lnTo>
                    <a:lnTo>
                      <a:pt x="2635" y="2235"/>
                    </a:lnTo>
                    <a:lnTo>
                      <a:pt x="2642" y="2219"/>
                    </a:lnTo>
                    <a:lnTo>
                      <a:pt x="2650" y="2204"/>
                    </a:lnTo>
                    <a:lnTo>
                      <a:pt x="2650" y="2204"/>
                    </a:lnTo>
                    <a:lnTo>
                      <a:pt x="2659" y="2190"/>
                    </a:lnTo>
                    <a:lnTo>
                      <a:pt x="2668" y="2179"/>
                    </a:lnTo>
                    <a:lnTo>
                      <a:pt x="2686" y="2159"/>
                    </a:lnTo>
                    <a:lnTo>
                      <a:pt x="2693" y="2149"/>
                    </a:lnTo>
                    <a:lnTo>
                      <a:pt x="2699" y="2140"/>
                    </a:lnTo>
                    <a:lnTo>
                      <a:pt x="2701" y="2134"/>
                    </a:lnTo>
                    <a:lnTo>
                      <a:pt x="2702" y="2128"/>
                    </a:lnTo>
                    <a:lnTo>
                      <a:pt x="2703" y="2122"/>
                    </a:lnTo>
                    <a:lnTo>
                      <a:pt x="2704" y="2116"/>
                    </a:lnTo>
                    <a:lnTo>
                      <a:pt x="2704" y="2116"/>
                    </a:lnTo>
                    <a:lnTo>
                      <a:pt x="2705" y="2103"/>
                    </a:lnTo>
                    <a:lnTo>
                      <a:pt x="2707" y="2092"/>
                    </a:lnTo>
                    <a:lnTo>
                      <a:pt x="2710" y="2083"/>
                    </a:lnTo>
                    <a:lnTo>
                      <a:pt x="2716" y="2075"/>
                    </a:lnTo>
                    <a:lnTo>
                      <a:pt x="2722" y="2067"/>
                    </a:lnTo>
                    <a:lnTo>
                      <a:pt x="2730" y="2060"/>
                    </a:lnTo>
                    <a:lnTo>
                      <a:pt x="2738" y="2053"/>
                    </a:lnTo>
                    <a:lnTo>
                      <a:pt x="2749" y="2046"/>
                    </a:lnTo>
                    <a:lnTo>
                      <a:pt x="2749" y="2046"/>
                    </a:lnTo>
                    <a:lnTo>
                      <a:pt x="2754" y="2042"/>
                    </a:lnTo>
                    <a:lnTo>
                      <a:pt x="2757" y="2037"/>
                    </a:lnTo>
                    <a:lnTo>
                      <a:pt x="2759" y="2031"/>
                    </a:lnTo>
                    <a:lnTo>
                      <a:pt x="2760" y="2026"/>
                    </a:lnTo>
                    <a:lnTo>
                      <a:pt x="2760" y="2014"/>
                    </a:lnTo>
                    <a:lnTo>
                      <a:pt x="2759" y="2000"/>
                    </a:lnTo>
                    <a:lnTo>
                      <a:pt x="2759" y="1994"/>
                    </a:lnTo>
                    <a:lnTo>
                      <a:pt x="2760" y="1989"/>
                    </a:lnTo>
                    <a:lnTo>
                      <a:pt x="2761" y="1984"/>
                    </a:lnTo>
                    <a:lnTo>
                      <a:pt x="2764" y="1979"/>
                    </a:lnTo>
                    <a:lnTo>
                      <a:pt x="2767" y="1974"/>
                    </a:lnTo>
                    <a:lnTo>
                      <a:pt x="2773" y="1971"/>
                    </a:lnTo>
                    <a:lnTo>
                      <a:pt x="2781" y="1968"/>
                    </a:lnTo>
                    <a:lnTo>
                      <a:pt x="2790" y="1967"/>
                    </a:lnTo>
                    <a:lnTo>
                      <a:pt x="2790" y="1967"/>
                    </a:lnTo>
                    <a:lnTo>
                      <a:pt x="2810" y="1964"/>
                    </a:lnTo>
                    <a:lnTo>
                      <a:pt x="2828" y="1960"/>
                    </a:lnTo>
                    <a:lnTo>
                      <a:pt x="2837" y="1958"/>
                    </a:lnTo>
                    <a:lnTo>
                      <a:pt x="2846" y="1955"/>
                    </a:lnTo>
                    <a:lnTo>
                      <a:pt x="2853" y="1951"/>
                    </a:lnTo>
                    <a:lnTo>
                      <a:pt x="2860" y="1947"/>
                    </a:lnTo>
                    <a:lnTo>
                      <a:pt x="2866" y="1941"/>
                    </a:lnTo>
                    <a:lnTo>
                      <a:pt x="2873" y="1936"/>
                    </a:lnTo>
                    <a:lnTo>
                      <a:pt x="2879" y="1930"/>
                    </a:lnTo>
                    <a:lnTo>
                      <a:pt x="2883" y="1924"/>
                    </a:lnTo>
                    <a:lnTo>
                      <a:pt x="2888" y="1917"/>
                    </a:lnTo>
                    <a:lnTo>
                      <a:pt x="2892" y="1908"/>
                    </a:lnTo>
                    <a:lnTo>
                      <a:pt x="2895" y="1900"/>
                    </a:lnTo>
                    <a:lnTo>
                      <a:pt x="2898" y="1891"/>
                    </a:lnTo>
                    <a:lnTo>
                      <a:pt x="2898" y="1891"/>
                    </a:lnTo>
                    <a:lnTo>
                      <a:pt x="2901" y="1880"/>
                    </a:lnTo>
                    <a:lnTo>
                      <a:pt x="2905" y="1871"/>
                    </a:lnTo>
                    <a:lnTo>
                      <a:pt x="2910" y="1862"/>
                    </a:lnTo>
                    <a:lnTo>
                      <a:pt x="2914" y="1854"/>
                    </a:lnTo>
                    <a:lnTo>
                      <a:pt x="2926" y="1836"/>
                    </a:lnTo>
                    <a:lnTo>
                      <a:pt x="2939" y="1821"/>
                    </a:lnTo>
                    <a:lnTo>
                      <a:pt x="2952" y="1805"/>
                    </a:lnTo>
                    <a:lnTo>
                      <a:pt x="2965" y="1792"/>
                    </a:lnTo>
                    <a:lnTo>
                      <a:pt x="2988" y="1769"/>
                    </a:lnTo>
                    <a:lnTo>
                      <a:pt x="2988" y="1769"/>
                    </a:lnTo>
                    <a:lnTo>
                      <a:pt x="2993" y="1762"/>
                    </a:lnTo>
                    <a:lnTo>
                      <a:pt x="3001" y="1752"/>
                    </a:lnTo>
                    <a:lnTo>
                      <a:pt x="3018" y="1726"/>
                    </a:lnTo>
                    <a:lnTo>
                      <a:pt x="3041" y="1690"/>
                    </a:lnTo>
                    <a:lnTo>
                      <a:pt x="3067" y="1652"/>
                    </a:lnTo>
                    <a:lnTo>
                      <a:pt x="3095" y="1613"/>
                    </a:lnTo>
                    <a:lnTo>
                      <a:pt x="3110" y="1594"/>
                    </a:lnTo>
                    <a:lnTo>
                      <a:pt x="3124" y="1577"/>
                    </a:lnTo>
                    <a:lnTo>
                      <a:pt x="3140" y="1560"/>
                    </a:lnTo>
                    <a:lnTo>
                      <a:pt x="3155" y="1545"/>
                    </a:lnTo>
                    <a:lnTo>
                      <a:pt x="3170" y="1532"/>
                    </a:lnTo>
                    <a:lnTo>
                      <a:pt x="3184" y="1523"/>
                    </a:lnTo>
                    <a:lnTo>
                      <a:pt x="3184" y="1523"/>
                    </a:lnTo>
                    <a:lnTo>
                      <a:pt x="3199" y="1514"/>
                    </a:lnTo>
                    <a:lnTo>
                      <a:pt x="3211" y="1502"/>
                    </a:lnTo>
                    <a:lnTo>
                      <a:pt x="3223" y="1491"/>
                    </a:lnTo>
                    <a:lnTo>
                      <a:pt x="3235" y="1478"/>
                    </a:lnTo>
                    <a:lnTo>
                      <a:pt x="3246" y="1464"/>
                    </a:lnTo>
                    <a:lnTo>
                      <a:pt x="3256" y="1450"/>
                    </a:lnTo>
                    <a:lnTo>
                      <a:pt x="3276" y="1421"/>
                    </a:lnTo>
                    <a:lnTo>
                      <a:pt x="3294" y="1392"/>
                    </a:lnTo>
                    <a:lnTo>
                      <a:pt x="3310" y="1367"/>
                    </a:lnTo>
                    <a:lnTo>
                      <a:pt x="3318" y="1356"/>
                    </a:lnTo>
                    <a:lnTo>
                      <a:pt x="3327" y="1347"/>
                    </a:lnTo>
                    <a:lnTo>
                      <a:pt x="3334" y="1339"/>
                    </a:lnTo>
                    <a:lnTo>
                      <a:pt x="3342" y="1333"/>
                    </a:lnTo>
                    <a:lnTo>
                      <a:pt x="3342" y="1333"/>
                    </a:lnTo>
                    <a:lnTo>
                      <a:pt x="3351" y="1327"/>
                    </a:lnTo>
                    <a:lnTo>
                      <a:pt x="3362" y="1319"/>
                    </a:lnTo>
                    <a:lnTo>
                      <a:pt x="3374" y="1307"/>
                    </a:lnTo>
                    <a:lnTo>
                      <a:pt x="3388" y="1294"/>
                    </a:lnTo>
                    <a:lnTo>
                      <a:pt x="3416" y="1263"/>
                    </a:lnTo>
                    <a:lnTo>
                      <a:pt x="3448" y="1227"/>
                    </a:lnTo>
                    <a:lnTo>
                      <a:pt x="3478" y="1190"/>
                    </a:lnTo>
                    <a:lnTo>
                      <a:pt x="3507" y="1155"/>
                    </a:lnTo>
                    <a:lnTo>
                      <a:pt x="3531" y="1122"/>
                    </a:lnTo>
                    <a:lnTo>
                      <a:pt x="3548" y="1097"/>
                    </a:lnTo>
                    <a:lnTo>
                      <a:pt x="3548" y="1097"/>
                    </a:lnTo>
                    <a:lnTo>
                      <a:pt x="3554" y="1086"/>
                    </a:lnTo>
                    <a:lnTo>
                      <a:pt x="3559" y="1075"/>
                    </a:lnTo>
                    <a:lnTo>
                      <a:pt x="3567" y="1052"/>
                    </a:lnTo>
                    <a:lnTo>
                      <a:pt x="3574" y="1031"/>
                    </a:lnTo>
                    <a:lnTo>
                      <a:pt x="3581" y="1009"/>
                    </a:lnTo>
                    <a:lnTo>
                      <a:pt x="3587" y="988"/>
                    </a:lnTo>
                    <a:lnTo>
                      <a:pt x="3592" y="971"/>
                    </a:lnTo>
                    <a:lnTo>
                      <a:pt x="3598" y="956"/>
                    </a:lnTo>
                    <a:lnTo>
                      <a:pt x="3602" y="950"/>
                    </a:lnTo>
                    <a:lnTo>
                      <a:pt x="3606" y="946"/>
                    </a:lnTo>
                    <a:lnTo>
                      <a:pt x="3606" y="946"/>
                    </a:lnTo>
                    <a:lnTo>
                      <a:pt x="3615" y="938"/>
                    </a:lnTo>
                    <a:lnTo>
                      <a:pt x="3623" y="930"/>
                    </a:lnTo>
                    <a:lnTo>
                      <a:pt x="3631" y="923"/>
                    </a:lnTo>
                    <a:lnTo>
                      <a:pt x="3638" y="916"/>
                    </a:lnTo>
                    <a:lnTo>
                      <a:pt x="3645" y="907"/>
                    </a:lnTo>
                    <a:lnTo>
                      <a:pt x="3649" y="897"/>
                    </a:lnTo>
                    <a:lnTo>
                      <a:pt x="3652" y="884"/>
                    </a:lnTo>
                    <a:lnTo>
                      <a:pt x="3653" y="870"/>
                    </a:lnTo>
                    <a:lnTo>
                      <a:pt x="3653" y="870"/>
                    </a:lnTo>
                    <a:lnTo>
                      <a:pt x="3654" y="851"/>
                    </a:lnTo>
                    <a:lnTo>
                      <a:pt x="3657" y="829"/>
                    </a:lnTo>
                    <a:lnTo>
                      <a:pt x="3662" y="807"/>
                    </a:lnTo>
                    <a:lnTo>
                      <a:pt x="3669" y="783"/>
                    </a:lnTo>
                    <a:lnTo>
                      <a:pt x="3678" y="759"/>
                    </a:lnTo>
                    <a:lnTo>
                      <a:pt x="3688" y="736"/>
                    </a:lnTo>
                    <a:lnTo>
                      <a:pt x="3693" y="726"/>
                    </a:lnTo>
                    <a:lnTo>
                      <a:pt x="3699" y="716"/>
                    </a:lnTo>
                    <a:lnTo>
                      <a:pt x="3705" y="706"/>
                    </a:lnTo>
                    <a:lnTo>
                      <a:pt x="3712" y="698"/>
                    </a:lnTo>
                    <a:lnTo>
                      <a:pt x="3712" y="698"/>
                    </a:lnTo>
                    <a:lnTo>
                      <a:pt x="3726" y="678"/>
                    </a:lnTo>
                    <a:lnTo>
                      <a:pt x="3743" y="655"/>
                    </a:lnTo>
                    <a:lnTo>
                      <a:pt x="3779" y="600"/>
                    </a:lnTo>
                    <a:lnTo>
                      <a:pt x="3797" y="573"/>
                    </a:lnTo>
                    <a:lnTo>
                      <a:pt x="3816" y="550"/>
                    </a:lnTo>
                    <a:lnTo>
                      <a:pt x="3825" y="540"/>
                    </a:lnTo>
                    <a:lnTo>
                      <a:pt x="3833" y="532"/>
                    </a:lnTo>
                    <a:lnTo>
                      <a:pt x="3842" y="526"/>
                    </a:lnTo>
                    <a:lnTo>
                      <a:pt x="3850" y="522"/>
                    </a:lnTo>
                    <a:lnTo>
                      <a:pt x="3850" y="522"/>
                    </a:lnTo>
                    <a:lnTo>
                      <a:pt x="3862" y="516"/>
                    </a:lnTo>
                    <a:lnTo>
                      <a:pt x="3873" y="510"/>
                    </a:lnTo>
                    <a:lnTo>
                      <a:pt x="3876" y="506"/>
                    </a:lnTo>
                    <a:lnTo>
                      <a:pt x="3880" y="503"/>
                    </a:lnTo>
                    <a:lnTo>
                      <a:pt x="3885" y="493"/>
                    </a:lnTo>
                    <a:lnTo>
                      <a:pt x="3890" y="479"/>
                    </a:lnTo>
                    <a:lnTo>
                      <a:pt x="3895" y="462"/>
                    </a:lnTo>
                    <a:lnTo>
                      <a:pt x="3910" y="409"/>
                    </a:lnTo>
                    <a:lnTo>
                      <a:pt x="3910" y="409"/>
                    </a:lnTo>
                    <a:lnTo>
                      <a:pt x="3921" y="378"/>
                    </a:lnTo>
                    <a:lnTo>
                      <a:pt x="3933" y="349"/>
                    </a:lnTo>
                    <a:lnTo>
                      <a:pt x="3944" y="323"/>
                    </a:lnTo>
                    <a:lnTo>
                      <a:pt x="3956" y="301"/>
                    </a:lnTo>
                    <a:lnTo>
                      <a:pt x="3968" y="281"/>
                    </a:lnTo>
                    <a:lnTo>
                      <a:pt x="3979" y="264"/>
                    </a:lnTo>
                    <a:lnTo>
                      <a:pt x="3989" y="251"/>
                    </a:lnTo>
                    <a:lnTo>
                      <a:pt x="3999" y="240"/>
                    </a:lnTo>
                    <a:lnTo>
                      <a:pt x="3999" y="240"/>
                    </a:lnTo>
                    <a:lnTo>
                      <a:pt x="4024" y="208"/>
                    </a:lnTo>
                    <a:lnTo>
                      <a:pt x="4072" y="147"/>
                    </a:lnTo>
                    <a:lnTo>
                      <a:pt x="4131" y="72"/>
                    </a:lnTo>
                    <a:lnTo>
                      <a:pt x="4162" y="35"/>
                    </a:lnTo>
                    <a:lnTo>
                      <a:pt x="4192" y="0"/>
                    </a:lnTo>
                    <a:lnTo>
                      <a:pt x="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3" name="フリーフォーム 132">
                <a:extLst>
                  <a:ext uri="{FF2B5EF4-FFF2-40B4-BE49-F238E27FC236}">
                    <a16:creationId xmlns:a16="http://schemas.microsoft.com/office/drawing/2014/main" id="{00000000-0008-0000-0000-0000D7050000}"/>
                  </a:ext>
                </a:extLst>
              </p:cNvPr>
              <p:cNvSpPr>
                <a:spLocks/>
              </p:cNvSpPr>
              <p:nvPr/>
            </p:nvSpPr>
            <p:spPr bwMode="auto">
              <a:xfrm>
                <a:off x="0" y="508"/>
                <a:ext cx="63" cy="196"/>
              </a:xfrm>
              <a:custGeom>
                <a:avLst/>
                <a:gdLst>
                  <a:gd name="T0" fmla="*/ 551 w 563"/>
                  <a:gd name="T1" fmla="*/ 1260 h 1764"/>
                  <a:gd name="T2" fmla="*/ 524 w 563"/>
                  <a:gd name="T3" fmla="*/ 1288 h 1764"/>
                  <a:gd name="T4" fmla="*/ 513 w 563"/>
                  <a:gd name="T5" fmla="*/ 1287 h 1764"/>
                  <a:gd name="T6" fmla="*/ 501 w 563"/>
                  <a:gd name="T7" fmla="*/ 1205 h 1764"/>
                  <a:gd name="T8" fmla="*/ 500 w 563"/>
                  <a:gd name="T9" fmla="*/ 1149 h 1764"/>
                  <a:gd name="T10" fmla="*/ 512 w 563"/>
                  <a:gd name="T11" fmla="*/ 1109 h 1764"/>
                  <a:gd name="T12" fmla="*/ 507 w 563"/>
                  <a:gd name="T13" fmla="*/ 1045 h 1764"/>
                  <a:gd name="T14" fmla="*/ 514 w 563"/>
                  <a:gd name="T15" fmla="*/ 1009 h 1764"/>
                  <a:gd name="T16" fmla="*/ 532 w 563"/>
                  <a:gd name="T17" fmla="*/ 976 h 1764"/>
                  <a:gd name="T18" fmla="*/ 532 w 563"/>
                  <a:gd name="T19" fmla="*/ 921 h 1764"/>
                  <a:gd name="T20" fmla="*/ 504 w 563"/>
                  <a:gd name="T21" fmla="*/ 821 h 1764"/>
                  <a:gd name="T22" fmla="*/ 457 w 563"/>
                  <a:gd name="T23" fmla="*/ 678 h 1764"/>
                  <a:gd name="T24" fmla="*/ 446 w 563"/>
                  <a:gd name="T25" fmla="*/ 640 h 1764"/>
                  <a:gd name="T26" fmla="*/ 411 w 563"/>
                  <a:gd name="T27" fmla="*/ 616 h 1764"/>
                  <a:gd name="T28" fmla="*/ 393 w 563"/>
                  <a:gd name="T29" fmla="*/ 586 h 1764"/>
                  <a:gd name="T30" fmla="*/ 387 w 563"/>
                  <a:gd name="T31" fmla="*/ 546 h 1764"/>
                  <a:gd name="T32" fmla="*/ 342 w 563"/>
                  <a:gd name="T33" fmla="*/ 482 h 1764"/>
                  <a:gd name="T34" fmla="*/ 278 w 563"/>
                  <a:gd name="T35" fmla="*/ 413 h 1764"/>
                  <a:gd name="T36" fmla="*/ 189 w 563"/>
                  <a:gd name="T37" fmla="*/ 254 h 1764"/>
                  <a:gd name="T38" fmla="*/ 156 w 563"/>
                  <a:gd name="T39" fmla="*/ 154 h 1764"/>
                  <a:gd name="T40" fmla="*/ 132 w 563"/>
                  <a:gd name="T41" fmla="*/ 86 h 1764"/>
                  <a:gd name="T42" fmla="*/ 100 w 563"/>
                  <a:gd name="T43" fmla="*/ 64 h 1764"/>
                  <a:gd name="T44" fmla="*/ 16 w 563"/>
                  <a:gd name="T45" fmla="*/ 13 h 1764"/>
                  <a:gd name="T46" fmla="*/ 26 w 563"/>
                  <a:gd name="T47" fmla="*/ 1712 h 1764"/>
                  <a:gd name="T48" fmla="*/ 38 w 563"/>
                  <a:gd name="T49" fmla="*/ 1715 h 1764"/>
                  <a:gd name="T50" fmla="*/ 44 w 563"/>
                  <a:gd name="T51" fmla="*/ 1748 h 1764"/>
                  <a:gd name="T52" fmla="*/ 64 w 563"/>
                  <a:gd name="T53" fmla="*/ 1755 h 1764"/>
                  <a:gd name="T54" fmla="*/ 109 w 563"/>
                  <a:gd name="T55" fmla="*/ 1741 h 1764"/>
                  <a:gd name="T56" fmla="*/ 132 w 563"/>
                  <a:gd name="T57" fmla="*/ 1756 h 1764"/>
                  <a:gd name="T58" fmla="*/ 160 w 563"/>
                  <a:gd name="T59" fmla="*/ 1758 h 1764"/>
                  <a:gd name="T60" fmla="*/ 176 w 563"/>
                  <a:gd name="T61" fmla="*/ 1728 h 1764"/>
                  <a:gd name="T62" fmla="*/ 163 w 563"/>
                  <a:gd name="T63" fmla="*/ 1710 h 1764"/>
                  <a:gd name="T64" fmla="*/ 160 w 563"/>
                  <a:gd name="T65" fmla="*/ 1697 h 1764"/>
                  <a:gd name="T66" fmla="*/ 190 w 563"/>
                  <a:gd name="T67" fmla="*/ 1682 h 1764"/>
                  <a:gd name="T68" fmla="*/ 204 w 563"/>
                  <a:gd name="T69" fmla="*/ 1688 h 1764"/>
                  <a:gd name="T70" fmla="*/ 217 w 563"/>
                  <a:gd name="T71" fmla="*/ 1686 h 1764"/>
                  <a:gd name="T72" fmla="*/ 228 w 563"/>
                  <a:gd name="T73" fmla="*/ 1665 h 1764"/>
                  <a:gd name="T74" fmla="*/ 245 w 563"/>
                  <a:gd name="T75" fmla="*/ 1658 h 1764"/>
                  <a:gd name="T76" fmla="*/ 277 w 563"/>
                  <a:gd name="T77" fmla="*/ 1677 h 1764"/>
                  <a:gd name="T78" fmla="*/ 299 w 563"/>
                  <a:gd name="T79" fmla="*/ 1685 h 1764"/>
                  <a:gd name="T80" fmla="*/ 322 w 563"/>
                  <a:gd name="T81" fmla="*/ 1676 h 1764"/>
                  <a:gd name="T82" fmla="*/ 392 w 563"/>
                  <a:gd name="T83" fmla="*/ 1679 h 1764"/>
                  <a:gd name="T84" fmla="*/ 428 w 563"/>
                  <a:gd name="T85" fmla="*/ 1669 h 1764"/>
                  <a:gd name="T86" fmla="*/ 444 w 563"/>
                  <a:gd name="T87" fmla="*/ 1637 h 1764"/>
                  <a:gd name="T88" fmla="*/ 451 w 563"/>
                  <a:gd name="T89" fmla="*/ 1593 h 1764"/>
                  <a:gd name="T90" fmla="*/ 468 w 563"/>
                  <a:gd name="T91" fmla="*/ 1575 h 1764"/>
                  <a:gd name="T92" fmla="*/ 501 w 563"/>
                  <a:gd name="T93" fmla="*/ 1537 h 1764"/>
                  <a:gd name="T94" fmla="*/ 504 w 563"/>
                  <a:gd name="T95" fmla="*/ 1492 h 1764"/>
                  <a:gd name="T96" fmla="*/ 520 w 563"/>
                  <a:gd name="T97" fmla="*/ 1459 h 1764"/>
                  <a:gd name="T98" fmla="*/ 539 w 563"/>
                  <a:gd name="T99" fmla="*/ 1426 h 1764"/>
                  <a:gd name="T100" fmla="*/ 554 w 563"/>
                  <a:gd name="T101" fmla="*/ 1345 h 1764"/>
                  <a:gd name="T102" fmla="*/ 562 w 563"/>
                  <a:gd name="T103" fmla="*/ 1279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3" h="1764">
                    <a:moveTo>
                      <a:pt x="559" y="1270"/>
                    </a:moveTo>
                    <a:lnTo>
                      <a:pt x="559" y="1270"/>
                    </a:lnTo>
                    <a:lnTo>
                      <a:pt x="557" y="1264"/>
                    </a:lnTo>
                    <a:lnTo>
                      <a:pt x="554" y="1261"/>
                    </a:lnTo>
                    <a:lnTo>
                      <a:pt x="551" y="1260"/>
                    </a:lnTo>
                    <a:lnTo>
                      <a:pt x="548" y="1261"/>
                    </a:lnTo>
                    <a:lnTo>
                      <a:pt x="544" y="1264"/>
                    </a:lnTo>
                    <a:lnTo>
                      <a:pt x="540" y="1268"/>
                    </a:lnTo>
                    <a:lnTo>
                      <a:pt x="532" y="1279"/>
                    </a:lnTo>
                    <a:lnTo>
                      <a:pt x="524" y="1288"/>
                    </a:lnTo>
                    <a:lnTo>
                      <a:pt x="521" y="1291"/>
                    </a:lnTo>
                    <a:lnTo>
                      <a:pt x="518" y="1293"/>
                    </a:lnTo>
                    <a:lnTo>
                      <a:pt x="516" y="1293"/>
                    </a:lnTo>
                    <a:lnTo>
                      <a:pt x="514" y="1291"/>
                    </a:lnTo>
                    <a:lnTo>
                      <a:pt x="513" y="1287"/>
                    </a:lnTo>
                    <a:lnTo>
                      <a:pt x="512" y="1280"/>
                    </a:lnTo>
                    <a:lnTo>
                      <a:pt x="512" y="1280"/>
                    </a:lnTo>
                    <a:lnTo>
                      <a:pt x="511" y="1261"/>
                    </a:lnTo>
                    <a:lnTo>
                      <a:pt x="508" y="1243"/>
                    </a:lnTo>
                    <a:lnTo>
                      <a:pt x="501" y="1205"/>
                    </a:lnTo>
                    <a:lnTo>
                      <a:pt x="498" y="1187"/>
                    </a:lnTo>
                    <a:lnTo>
                      <a:pt x="498" y="1178"/>
                    </a:lnTo>
                    <a:lnTo>
                      <a:pt x="498" y="1168"/>
                    </a:lnTo>
                    <a:lnTo>
                      <a:pt x="498" y="1158"/>
                    </a:lnTo>
                    <a:lnTo>
                      <a:pt x="500" y="1149"/>
                    </a:lnTo>
                    <a:lnTo>
                      <a:pt x="502" y="1138"/>
                    </a:lnTo>
                    <a:lnTo>
                      <a:pt x="506" y="1128"/>
                    </a:lnTo>
                    <a:lnTo>
                      <a:pt x="506" y="1128"/>
                    </a:lnTo>
                    <a:lnTo>
                      <a:pt x="509" y="1119"/>
                    </a:lnTo>
                    <a:lnTo>
                      <a:pt x="512" y="1109"/>
                    </a:lnTo>
                    <a:lnTo>
                      <a:pt x="513" y="1100"/>
                    </a:lnTo>
                    <a:lnTo>
                      <a:pt x="513" y="1092"/>
                    </a:lnTo>
                    <a:lnTo>
                      <a:pt x="512" y="1075"/>
                    </a:lnTo>
                    <a:lnTo>
                      <a:pt x="509" y="1060"/>
                    </a:lnTo>
                    <a:lnTo>
                      <a:pt x="507" y="1045"/>
                    </a:lnTo>
                    <a:lnTo>
                      <a:pt x="507" y="1038"/>
                    </a:lnTo>
                    <a:lnTo>
                      <a:pt x="507" y="1031"/>
                    </a:lnTo>
                    <a:lnTo>
                      <a:pt x="508" y="1025"/>
                    </a:lnTo>
                    <a:lnTo>
                      <a:pt x="511" y="1017"/>
                    </a:lnTo>
                    <a:lnTo>
                      <a:pt x="514" y="1009"/>
                    </a:lnTo>
                    <a:lnTo>
                      <a:pt x="519" y="1002"/>
                    </a:lnTo>
                    <a:lnTo>
                      <a:pt x="519" y="1002"/>
                    </a:lnTo>
                    <a:lnTo>
                      <a:pt x="524" y="994"/>
                    </a:lnTo>
                    <a:lnTo>
                      <a:pt x="529" y="985"/>
                    </a:lnTo>
                    <a:lnTo>
                      <a:pt x="532" y="976"/>
                    </a:lnTo>
                    <a:lnTo>
                      <a:pt x="534" y="966"/>
                    </a:lnTo>
                    <a:lnTo>
                      <a:pt x="534" y="956"/>
                    </a:lnTo>
                    <a:lnTo>
                      <a:pt x="534" y="944"/>
                    </a:lnTo>
                    <a:lnTo>
                      <a:pt x="534" y="933"/>
                    </a:lnTo>
                    <a:lnTo>
                      <a:pt x="532" y="921"/>
                    </a:lnTo>
                    <a:lnTo>
                      <a:pt x="526" y="897"/>
                    </a:lnTo>
                    <a:lnTo>
                      <a:pt x="520" y="872"/>
                    </a:lnTo>
                    <a:lnTo>
                      <a:pt x="512" y="847"/>
                    </a:lnTo>
                    <a:lnTo>
                      <a:pt x="504" y="821"/>
                    </a:lnTo>
                    <a:lnTo>
                      <a:pt x="504" y="821"/>
                    </a:lnTo>
                    <a:lnTo>
                      <a:pt x="487" y="776"/>
                    </a:lnTo>
                    <a:lnTo>
                      <a:pt x="473" y="734"/>
                    </a:lnTo>
                    <a:lnTo>
                      <a:pt x="467" y="714"/>
                    </a:lnTo>
                    <a:lnTo>
                      <a:pt x="461" y="695"/>
                    </a:lnTo>
                    <a:lnTo>
                      <a:pt x="457" y="678"/>
                    </a:lnTo>
                    <a:lnTo>
                      <a:pt x="454" y="659"/>
                    </a:lnTo>
                    <a:lnTo>
                      <a:pt x="454" y="659"/>
                    </a:lnTo>
                    <a:lnTo>
                      <a:pt x="452" y="651"/>
                    </a:lnTo>
                    <a:lnTo>
                      <a:pt x="449" y="645"/>
                    </a:lnTo>
                    <a:lnTo>
                      <a:pt x="446" y="640"/>
                    </a:lnTo>
                    <a:lnTo>
                      <a:pt x="442" y="634"/>
                    </a:lnTo>
                    <a:lnTo>
                      <a:pt x="437" y="631"/>
                    </a:lnTo>
                    <a:lnTo>
                      <a:pt x="431" y="628"/>
                    </a:lnTo>
                    <a:lnTo>
                      <a:pt x="421" y="622"/>
                    </a:lnTo>
                    <a:lnTo>
                      <a:pt x="411" y="616"/>
                    </a:lnTo>
                    <a:lnTo>
                      <a:pt x="406" y="612"/>
                    </a:lnTo>
                    <a:lnTo>
                      <a:pt x="402" y="608"/>
                    </a:lnTo>
                    <a:lnTo>
                      <a:pt x="398" y="601"/>
                    </a:lnTo>
                    <a:lnTo>
                      <a:pt x="395" y="594"/>
                    </a:lnTo>
                    <a:lnTo>
                      <a:pt x="393" y="586"/>
                    </a:lnTo>
                    <a:lnTo>
                      <a:pt x="393" y="576"/>
                    </a:lnTo>
                    <a:lnTo>
                      <a:pt x="393" y="576"/>
                    </a:lnTo>
                    <a:lnTo>
                      <a:pt x="392" y="565"/>
                    </a:lnTo>
                    <a:lnTo>
                      <a:pt x="390" y="555"/>
                    </a:lnTo>
                    <a:lnTo>
                      <a:pt x="387" y="546"/>
                    </a:lnTo>
                    <a:lnTo>
                      <a:pt x="383" y="535"/>
                    </a:lnTo>
                    <a:lnTo>
                      <a:pt x="378" y="526"/>
                    </a:lnTo>
                    <a:lnTo>
                      <a:pt x="372" y="518"/>
                    </a:lnTo>
                    <a:lnTo>
                      <a:pt x="358" y="500"/>
                    </a:lnTo>
                    <a:lnTo>
                      <a:pt x="342" y="482"/>
                    </a:lnTo>
                    <a:lnTo>
                      <a:pt x="323" y="464"/>
                    </a:lnTo>
                    <a:lnTo>
                      <a:pt x="306" y="445"/>
                    </a:lnTo>
                    <a:lnTo>
                      <a:pt x="287" y="425"/>
                    </a:lnTo>
                    <a:lnTo>
                      <a:pt x="287" y="425"/>
                    </a:lnTo>
                    <a:lnTo>
                      <a:pt x="278" y="413"/>
                    </a:lnTo>
                    <a:lnTo>
                      <a:pt x="268" y="400"/>
                    </a:lnTo>
                    <a:lnTo>
                      <a:pt x="248" y="368"/>
                    </a:lnTo>
                    <a:lnTo>
                      <a:pt x="227" y="333"/>
                    </a:lnTo>
                    <a:lnTo>
                      <a:pt x="208" y="294"/>
                    </a:lnTo>
                    <a:lnTo>
                      <a:pt x="189" y="254"/>
                    </a:lnTo>
                    <a:lnTo>
                      <a:pt x="173" y="217"/>
                    </a:lnTo>
                    <a:lnTo>
                      <a:pt x="167" y="200"/>
                    </a:lnTo>
                    <a:lnTo>
                      <a:pt x="162" y="183"/>
                    </a:lnTo>
                    <a:lnTo>
                      <a:pt x="159" y="168"/>
                    </a:lnTo>
                    <a:lnTo>
                      <a:pt x="156" y="154"/>
                    </a:lnTo>
                    <a:lnTo>
                      <a:pt x="156" y="154"/>
                    </a:lnTo>
                    <a:lnTo>
                      <a:pt x="152" y="132"/>
                    </a:lnTo>
                    <a:lnTo>
                      <a:pt x="147" y="113"/>
                    </a:lnTo>
                    <a:lnTo>
                      <a:pt x="139" y="98"/>
                    </a:lnTo>
                    <a:lnTo>
                      <a:pt x="132" y="86"/>
                    </a:lnTo>
                    <a:lnTo>
                      <a:pt x="124" y="78"/>
                    </a:lnTo>
                    <a:lnTo>
                      <a:pt x="116" y="72"/>
                    </a:lnTo>
                    <a:lnTo>
                      <a:pt x="107" y="68"/>
                    </a:lnTo>
                    <a:lnTo>
                      <a:pt x="100" y="64"/>
                    </a:lnTo>
                    <a:lnTo>
                      <a:pt x="100" y="64"/>
                    </a:lnTo>
                    <a:lnTo>
                      <a:pt x="85" y="57"/>
                    </a:lnTo>
                    <a:lnTo>
                      <a:pt x="61" y="44"/>
                    </a:lnTo>
                    <a:lnTo>
                      <a:pt x="47" y="34"/>
                    </a:lnTo>
                    <a:lnTo>
                      <a:pt x="31" y="24"/>
                    </a:lnTo>
                    <a:lnTo>
                      <a:pt x="16" y="13"/>
                    </a:lnTo>
                    <a:lnTo>
                      <a:pt x="0" y="0"/>
                    </a:lnTo>
                    <a:lnTo>
                      <a:pt x="0" y="1730"/>
                    </a:lnTo>
                    <a:lnTo>
                      <a:pt x="0" y="1730"/>
                    </a:lnTo>
                    <a:lnTo>
                      <a:pt x="13" y="1720"/>
                    </a:lnTo>
                    <a:lnTo>
                      <a:pt x="26" y="1712"/>
                    </a:lnTo>
                    <a:lnTo>
                      <a:pt x="26" y="1712"/>
                    </a:lnTo>
                    <a:lnTo>
                      <a:pt x="30" y="1710"/>
                    </a:lnTo>
                    <a:lnTo>
                      <a:pt x="33" y="1710"/>
                    </a:lnTo>
                    <a:lnTo>
                      <a:pt x="36" y="1711"/>
                    </a:lnTo>
                    <a:lnTo>
                      <a:pt x="38" y="1715"/>
                    </a:lnTo>
                    <a:lnTo>
                      <a:pt x="39" y="1718"/>
                    </a:lnTo>
                    <a:lnTo>
                      <a:pt x="40" y="1723"/>
                    </a:lnTo>
                    <a:lnTo>
                      <a:pt x="41" y="1733"/>
                    </a:lnTo>
                    <a:lnTo>
                      <a:pt x="43" y="1743"/>
                    </a:lnTo>
                    <a:lnTo>
                      <a:pt x="44" y="1748"/>
                    </a:lnTo>
                    <a:lnTo>
                      <a:pt x="47" y="1752"/>
                    </a:lnTo>
                    <a:lnTo>
                      <a:pt x="50" y="1755"/>
                    </a:lnTo>
                    <a:lnTo>
                      <a:pt x="53" y="1757"/>
                    </a:lnTo>
                    <a:lnTo>
                      <a:pt x="58" y="1757"/>
                    </a:lnTo>
                    <a:lnTo>
                      <a:pt x="64" y="1755"/>
                    </a:lnTo>
                    <a:lnTo>
                      <a:pt x="64" y="1755"/>
                    </a:lnTo>
                    <a:lnTo>
                      <a:pt x="87" y="1747"/>
                    </a:lnTo>
                    <a:lnTo>
                      <a:pt x="95" y="1743"/>
                    </a:lnTo>
                    <a:lnTo>
                      <a:pt x="103" y="1742"/>
                    </a:lnTo>
                    <a:lnTo>
                      <a:pt x="109" y="1741"/>
                    </a:lnTo>
                    <a:lnTo>
                      <a:pt x="116" y="1742"/>
                    </a:lnTo>
                    <a:lnTo>
                      <a:pt x="121" y="1745"/>
                    </a:lnTo>
                    <a:lnTo>
                      <a:pt x="127" y="1751"/>
                    </a:lnTo>
                    <a:lnTo>
                      <a:pt x="127" y="1751"/>
                    </a:lnTo>
                    <a:lnTo>
                      <a:pt x="132" y="1756"/>
                    </a:lnTo>
                    <a:lnTo>
                      <a:pt x="138" y="1760"/>
                    </a:lnTo>
                    <a:lnTo>
                      <a:pt x="144" y="1763"/>
                    </a:lnTo>
                    <a:lnTo>
                      <a:pt x="149" y="1764"/>
                    </a:lnTo>
                    <a:lnTo>
                      <a:pt x="154" y="1762"/>
                    </a:lnTo>
                    <a:lnTo>
                      <a:pt x="160" y="1758"/>
                    </a:lnTo>
                    <a:lnTo>
                      <a:pt x="165" y="1751"/>
                    </a:lnTo>
                    <a:lnTo>
                      <a:pt x="172" y="1739"/>
                    </a:lnTo>
                    <a:lnTo>
                      <a:pt x="172" y="1739"/>
                    </a:lnTo>
                    <a:lnTo>
                      <a:pt x="174" y="1733"/>
                    </a:lnTo>
                    <a:lnTo>
                      <a:pt x="176" y="1728"/>
                    </a:lnTo>
                    <a:lnTo>
                      <a:pt x="176" y="1724"/>
                    </a:lnTo>
                    <a:lnTo>
                      <a:pt x="173" y="1721"/>
                    </a:lnTo>
                    <a:lnTo>
                      <a:pt x="171" y="1718"/>
                    </a:lnTo>
                    <a:lnTo>
                      <a:pt x="168" y="1715"/>
                    </a:lnTo>
                    <a:lnTo>
                      <a:pt x="163" y="1710"/>
                    </a:lnTo>
                    <a:lnTo>
                      <a:pt x="158" y="1706"/>
                    </a:lnTo>
                    <a:lnTo>
                      <a:pt x="157" y="1704"/>
                    </a:lnTo>
                    <a:lnTo>
                      <a:pt x="157" y="1702"/>
                    </a:lnTo>
                    <a:lnTo>
                      <a:pt x="158" y="1700"/>
                    </a:lnTo>
                    <a:lnTo>
                      <a:pt x="160" y="1697"/>
                    </a:lnTo>
                    <a:lnTo>
                      <a:pt x="165" y="1694"/>
                    </a:lnTo>
                    <a:lnTo>
                      <a:pt x="172" y="1690"/>
                    </a:lnTo>
                    <a:lnTo>
                      <a:pt x="172" y="1690"/>
                    </a:lnTo>
                    <a:lnTo>
                      <a:pt x="186" y="1684"/>
                    </a:lnTo>
                    <a:lnTo>
                      <a:pt x="190" y="1682"/>
                    </a:lnTo>
                    <a:lnTo>
                      <a:pt x="194" y="1681"/>
                    </a:lnTo>
                    <a:lnTo>
                      <a:pt x="197" y="1681"/>
                    </a:lnTo>
                    <a:lnTo>
                      <a:pt x="199" y="1682"/>
                    </a:lnTo>
                    <a:lnTo>
                      <a:pt x="202" y="1685"/>
                    </a:lnTo>
                    <a:lnTo>
                      <a:pt x="204" y="1688"/>
                    </a:lnTo>
                    <a:lnTo>
                      <a:pt x="206" y="1690"/>
                    </a:lnTo>
                    <a:lnTo>
                      <a:pt x="209" y="1690"/>
                    </a:lnTo>
                    <a:lnTo>
                      <a:pt x="211" y="1689"/>
                    </a:lnTo>
                    <a:lnTo>
                      <a:pt x="217" y="1686"/>
                    </a:lnTo>
                    <a:lnTo>
                      <a:pt x="217" y="1686"/>
                    </a:lnTo>
                    <a:lnTo>
                      <a:pt x="221" y="1682"/>
                    </a:lnTo>
                    <a:lnTo>
                      <a:pt x="224" y="1679"/>
                    </a:lnTo>
                    <a:lnTo>
                      <a:pt x="227" y="1674"/>
                    </a:lnTo>
                    <a:lnTo>
                      <a:pt x="228" y="1669"/>
                    </a:lnTo>
                    <a:lnTo>
                      <a:pt x="228" y="1665"/>
                    </a:lnTo>
                    <a:lnTo>
                      <a:pt x="229" y="1662"/>
                    </a:lnTo>
                    <a:lnTo>
                      <a:pt x="231" y="1659"/>
                    </a:lnTo>
                    <a:lnTo>
                      <a:pt x="235" y="1658"/>
                    </a:lnTo>
                    <a:lnTo>
                      <a:pt x="245" y="1658"/>
                    </a:lnTo>
                    <a:lnTo>
                      <a:pt x="245" y="1658"/>
                    </a:lnTo>
                    <a:lnTo>
                      <a:pt x="250" y="1659"/>
                    </a:lnTo>
                    <a:lnTo>
                      <a:pt x="254" y="1661"/>
                    </a:lnTo>
                    <a:lnTo>
                      <a:pt x="262" y="1665"/>
                    </a:lnTo>
                    <a:lnTo>
                      <a:pt x="270" y="1671"/>
                    </a:lnTo>
                    <a:lnTo>
                      <a:pt x="277" y="1677"/>
                    </a:lnTo>
                    <a:lnTo>
                      <a:pt x="284" y="1682"/>
                    </a:lnTo>
                    <a:lnTo>
                      <a:pt x="287" y="1684"/>
                    </a:lnTo>
                    <a:lnTo>
                      <a:pt x="291" y="1686"/>
                    </a:lnTo>
                    <a:lnTo>
                      <a:pt x="295" y="1686"/>
                    </a:lnTo>
                    <a:lnTo>
                      <a:pt x="299" y="1685"/>
                    </a:lnTo>
                    <a:lnTo>
                      <a:pt x="305" y="1684"/>
                    </a:lnTo>
                    <a:lnTo>
                      <a:pt x="310" y="1680"/>
                    </a:lnTo>
                    <a:lnTo>
                      <a:pt x="310" y="1680"/>
                    </a:lnTo>
                    <a:lnTo>
                      <a:pt x="316" y="1678"/>
                    </a:lnTo>
                    <a:lnTo>
                      <a:pt x="322" y="1676"/>
                    </a:lnTo>
                    <a:lnTo>
                      <a:pt x="330" y="1675"/>
                    </a:lnTo>
                    <a:lnTo>
                      <a:pt x="339" y="1675"/>
                    </a:lnTo>
                    <a:lnTo>
                      <a:pt x="356" y="1676"/>
                    </a:lnTo>
                    <a:lnTo>
                      <a:pt x="374" y="1678"/>
                    </a:lnTo>
                    <a:lnTo>
                      <a:pt x="392" y="1679"/>
                    </a:lnTo>
                    <a:lnTo>
                      <a:pt x="401" y="1679"/>
                    </a:lnTo>
                    <a:lnTo>
                      <a:pt x="409" y="1678"/>
                    </a:lnTo>
                    <a:lnTo>
                      <a:pt x="416" y="1676"/>
                    </a:lnTo>
                    <a:lnTo>
                      <a:pt x="423" y="1673"/>
                    </a:lnTo>
                    <a:lnTo>
                      <a:pt x="428" y="1669"/>
                    </a:lnTo>
                    <a:lnTo>
                      <a:pt x="434" y="1663"/>
                    </a:lnTo>
                    <a:lnTo>
                      <a:pt x="434" y="1663"/>
                    </a:lnTo>
                    <a:lnTo>
                      <a:pt x="438" y="1656"/>
                    </a:lnTo>
                    <a:lnTo>
                      <a:pt x="440" y="1649"/>
                    </a:lnTo>
                    <a:lnTo>
                      <a:pt x="444" y="1637"/>
                    </a:lnTo>
                    <a:lnTo>
                      <a:pt x="445" y="1625"/>
                    </a:lnTo>
                    <a:lnTo>
                      <a:pt x="446" y="1613"/>
                    </a:lnTo>
                    <a:lnTo>
                      <a:pt x="448" y="1603"/>
                    </a:lnTo>
                    <a:lnTo>
                      <a:pt x="449" y="1598"/>
                    </a:lnTo>
                    <a:lnTo>
                      <a:pt x="451" y="1593"/>
                    </a:lnTo>
                    <a:lnTo>
                      <a:pt x="453" y="1589"/>
                    </a:lnTo>
                    <a:lnTo>
                      <a:pt x="457" y="1583"/>
                    </a:lnTo>
                    <a:lnTo>
                      <a:pt x="461" y="1579"/>
                    </a:lnTo>
                    <a:lnTo>
                      <a:pt x="468" y="1575"/>
                    </a:lnTo>
                    <a:lnTo>
                      <a:pt x="468" y="1575"/>
                    </a:lnTo>
                    <a:lnTo>
                      <a:pt x="479" y="1567"/>
                    </a:lnTo>
                    <a:lnTo>
                      <a:pt x="487" y="1560"/>
                    </a:lnTo>
                    <a:lnTo>
                      <a:pt x="493" y="1552"/>
                    </a:lnTo>
                    <a:lnTo>
                      <a:pt x="499" y="1545"/>
                    </a:lnTo>
                    <a:lnTo>
                      <a:pt x="501" y="1537"/>
                    </a:lnTo>
                    <a:lnTo>
                      <a:pt x="503" y="1527"/>
                    </a:lnTo>
                    <a:lnTo>
                      <a:pt x="504" y="1515"/>
                    </a:lnTo>
                    <a:lnTo>
                      <a:pt x="504" y="1501"/>
                    </a:lnTo>
                    <a:lnTo>
                      <a:pt x="504" y="1501"/>
                    </a:lnTo>
                    <a:lnTo>
                      <a:pt x="504" y="1492"/>
                    </a:lnTo>
                    <a:lnTo>
                      <a:pt x="505" y="1486"/>
                    </a:lnTo>
                    <a:lnTo>
                      <a:pt x="507" y="1480"/>
                    </a:lnTo>
                    <a:lnTo>
                      <a:pt x="509" y="1475"/>
                    </a:lnTo>
                    <a:lnTo>
                      <a:pt x="514" y="1467"/>
                    </a:lnTo>
                    <a:lnTo>
                      <a:pt x="520" y="1459"/>
                    </a:lnTo>
                    <a:lnTo>
                      <a:pt x="527" y="1451"/>
                    </a:lnTo>
                    <a:lnTo>
                      <a:pt x="533" y="1443"/>
                    </a:lnTo>
                    <a:lnTo>
                      <a:pt x="536" y="1438"/>
                    </a:lnTo>
                    <a:lnTo>
                      <a:pt x="538" y="1433"/>
                    </a:lnTo>
                    <a:lnTo>
                      <a:pt x="539" y="1426"/>
                    </a:lnTo>
                    <a:lnTo>
                      <a:pt x="540" y="1419"/>
                    </a:lnTo>
                    <a:lnTo>
                      <a:pt x="540" y="1419"/>
                    </a:lnTo>
                    <a:lnTo>
                      <a:pt x="542" y="1403"/>
                    </a:lnTo>
                    <a:lnTo>
                      <a:pt x="545" y="1384"/>
                    </a:lnTo>
                    <a:lnTo>
                      <a:pt x="554" y="1345"/>
                    </a:lnTo>
                    <a:lnTo>
                      <a:pt x="559" y="1324"/>
                    </a:lnTo>
                    <a:lnTo>
                      <a:pt x="562" y="1305"/>
                    </a:lnTo>
                    <a:lnTo>
                      <a:pt x="563" y="1295"/>
                    </a:lnTo>
                    <a:lnTo>
                      <a:pt x="563" y="1287"/>
                    </a:lnTo>
                    <a:lnTo>
                      <a:pt x="562" y="1279"/>
                    </a:lnTo>
                    <a:lnTo>
                      <a:pt x="559" y="1270"/>
                    </a:lnTo>
                    <a:lnTo>
                      <a:pt x="559" y="127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4" name="フリーフォーム 133">
                <a:extLst>
                  <a:ext uri="{FF2B5EF4-FFF2-40B4-BE49-F238E27FC236}">
                    <a16:creationId xmlns:a16="http://schemas.microsoft.com/office/drawing/2014/main" id="{00000000-0008-0000-0000-0000D8050000}"/>
                  </a:ext>
                </a:extLst>
              </p:cNvPr>
              <p:cNvSpPr>
                <a:spLocks/>
              </p:cNvSpPr>
              <p:nvPr/>
            </p:nvSpPr>
            <p:spPr bwMode="auto">
              <a:xfrm>
                <a:off x="583" y="439"/>
                <a:ext cx="9" cy="22"/>
              </a:xfrm>
              <a:custGeom>
                <a:avLst/>
                <a:gdLst>
                  <a:gd name="T0" fmla="*/ 2 w 82"/>
                  <a:gd name="T1" fmla="*/ 194 h 195"/>
                  <a:gd name="T2" fmla="*/ 2 w 82"/>
                  <a:gd name="T3" fmla="*/ 191 h 195"/>
                  <a:gd name="T4" fmla="*/ 3 w 82"/>
                  <a:gd name="T5" fmla="*/ 187 h 195"/>
                  <a:gd name="T6" fmla="*/ 6 w 82"/>
                  <a:gd name="T7" fmla="*/ 182 h 195"/>
                  <a:gd name="T8" fmla="*/ 11 w 82"/>
                  <a:gd name="T9" fmla="*/ 177 h 195"/>
                  <a:gd name="T10" fmla="*/ 13 w 82"/>
                  <a:gd name="T11" fmla="*/ 173 h 195"/>
                  <a:gd name="T12" fmla="*/ 14 w 82"/>
                  <a:gd name="T13" fmla="*/ 170 h 195"/>
                  <a:gd name="T14" fmla="*/ 19 w 82"/>
                  <a:gd name="T15" fmla="*/ 163 h 195"/>
                  <a:gd name="T16" fmla="*/ 21 w 82"/>
                  <a:gd name="T17" fmla="*/ 159 h 195"/>
                  <a:gd name="T18" fmla="*/ 25 w 82"/>
                  <a:gd name="T19" fmla="*/ 154 h 195"/>
                  <a:gd name="T20" fmla="*/ 28 w 82"/>
                  <a:gd name="T21" fmla="*/ 149 h 195"/>
                  <a:gd name="T22" fmla="*/ 34 w 82"/>
                  <a:gd name="T23" fmla="*/ 143 h 195"/>
                  <a:gd name="T24" fmla="*/ 37 w 82"/>
                  <a:gd name="T25" fmla="*/ 137 h 195"/>
                  <a:gd name="T26" fmla="*/ 40 w 82"/>
                  <a:gd name="T27" fmla="*/ 131 h 195"/>
                  <a:gd name="T28" fmla="*/ 38 w 82"/>
                  <a:gd name="T29" fmla="*/ 126 h 195"/>
                  <a:gd name="T30" fmla="*/ 38 w 82"/>
                  <a:gd name="T31" fmla="*/ 122 h 195"/>
                  <a:gd name="T32" fmla="*/ 43 w 82"/>
                  <a:gd name="T33" fmla="*/ 107 h 195"/>
                  <a:gd name="T34" fmla="*/ 45 w 82"/>
                  <a:gd name="T35" fmla="*/ 101 h 195"/>
                  <a:gd name="T36" fmla="*/ 48 w 82"/>
                  <a:gd name="T37" fmla="*/ 96 h 195"/>
                  <a:gd name="T38" fmla="*/ 55 w 82"/>
                  <a:gd name="T39" fmla="*/ 91 h 195"/>
                  <a:gd name="T40" fmla="*/ 60 w 82"/>
                  <a:gd name="T41" fmla="*/ 84 h 195"/>
                  <a:gd name="T42" fmla="*/ 64 w 82"/>
                  <a:gd name="T43" fmla="*/ 77 h 195"/>
                  <a:gd name="T44" fmla="*/ 69 w 82"/>
                  <a:gd name="T45" fmla="*/ 70 h 195"/>
                  <a:gd name="T46" fmla="*/ 70 w 82"/>
                  <a:gd name="T47" fmla="*/ 66 h 195"/>
                  <a:gd name="T48" fmla="*/ 72 w 82"/>
                  <a:gd name="T49" fmla="*/ 62 h 195"/>
                  <a:gd name="T50" fmla="*/ 74 w 82"/>
                  <a:gd name="T51" fmla="*/ 60 h 195"/>
                  <a:gd name="T52" fmla="*/ 76 w 82"/>
                  <a:gd name="T53" fmla="*/ 54 h 195"/>
                  <a:gd name="T54" fmla="*/ 76 w 82"/>
                  <a:gd name="T55" fmla="*/ 49 h 195"/>
                  <a:gd name="T56" fmla="*/ 78 w 82"/>
                  <a:gd name="T57" fmla="*/ 46 h 195"/>
                  <a:gd name="T58" fmla="*/ 81 w 82"/>
                  <a:gd name="T59" fmla="*/ 40 h 195"/>
                  <a:gd name="T60" fmla="*/ 82 w 82"/>
                  <a:gd name="T61" fmla="*/ 35 h 195"/>
                  <a:gd name="T62" fmla="*/ 79 w 82"/>
                  <a:gd name="T63" fmla="*/ 29 h 195"/>
                  <a:gd name="T64" fmla="*/ 77 w 82"/>
                  <a:gd name="T65" fmla="*/ 21 h 195"/>
                  <a:gd name="T66" fmla="*/ 77 w 82"/>
                  <a:gd name="T67" fmla="*/ 17 h 195"/>
                  <a:gd name="T68" fmla="*/ 78 w 82"/>
                  <a:gd name="T69" fmla="*/ 12 h 195"/>
                  <a:gd name="T70" fmla="*/ 77 w 82"/>
                  <a:gd name="T71" fmla="*/ 10 h 195"/>
                  <a:gd name="T72" fmla="*/ 73 w 82"/>
                  <a:gd name="T73" fmla="*/ 7 h 195"/>
                  <a:gd name="T74" fmla="*/ 73 w 82"/>
                  <a:gd name="T75" fmla="*/ 5 h 195"/>
                  <a:gd name="T76" fmla="*/ 72 w 82"/>
                  <a:gd name="T77" fmla="*/ 1 h 195"/>
                  <a:gd name="T78" fmla="*/ 70 w 82"/>
                  <a:gd name="T79" fmla="*/ 0 h 195"/>
                  <a:gd name="T80" fmla="*/ 67 w 82"/>
                  <a:gd name="T81" fmla="*/ 2 h 195"/>
                  <a:gd name="T82" fmla="*/ 65 w 82"/>
                  <a:gd name="T83" fmla="*/ 4 h 195"/>
                  <a:gd name="T84" fmla="*/ 64 w 82"/>
                  <a:gd name="T85" fmla="*/ 6 h 195"/>
                  <a:gd name="T86" fmla="*/ 63 w 82"/>
                  <a:gd name="T87" fmla="*/ 9 h 195"/>
                  <a:gd name="T88" fmla="*/ 62 w 82"/>
                  <a:gd name="T89" fmla="*/ 11 h 195"/>
                  <a:gd name="T90" fmla="*/ 56 w 82"/>
                  <a:gd name="T91" fmla="*/ 14 h 195"/>
                  <a:gd name="T92" fmla="*/ 55 w 82"/>
                  <a:gd name="T93" fmla="*/ 16 h 195"/>
                  <a:gd name="T94" fmla="*/ 54 w 82"/>
                  <a:gd name="T95" fmla="*/ 22 h 195"/>
                  <a:gd name="T96" fmla="*/ 52 w 82"/>
                  <a:gd name="T97" fmla="*/ 25 h 195"/>
                  <a:gd name="T98" fmla="*/ 47 w 82"/>
                  <a:gd name="T99" fmla="*/ 29 h 195"/>
                  <a:gd name="T100" fmla="*/ 44 w 82"/>
                  <a:gd name="T101" fmla="*/ 34 h 195"/>
                  <a:gd name="T102" fmla="*/ 38 w 82"/>
                  <a:gd name="T103" fmla="*/ 39 h 195"/>
                  <a:gd name="T104" fmla="*/ 35 w 82"/>
                  <a:gd name="T105" fmla="*/ 42 h 195"/>
                  <a:gd name="T106" fmla="*/ 33 w 82"/>
                  <a:gd name="T107" fmla="*/ 45 h 195"/>
                  <a:gd name="T108" fmla="*/ 26 w 82"/>
                  <a:gd name="T109" fmla="*/ 64 h 195"/>
                  <a:gd name="T110" fmla="*/ 22 w 82"/>
                  <a:gd name="T111" fmla="*/ 69 h 195"/>
                  <a:gd name="T112" fmla="*/ 16 w 82"/>
                  <a:gd name="T113" fmla="*/ 73 h 195"/>
                  <a:gd name="T114" fmla="*/ 13 w 82"/>
                  <a:gd name="T115" fmla="*/ 75 h 195"/>
                  <a:gd name="T116" fmla="*/ 10 w 82"/>
                  <a:gd name="T117" fmla="*/ 78 h 195"/>
                  <a:gd name="T118" fmla="*/ 6 w 82"/>
                  <a:gd name="T119" fmla="*/ 80 h 195"/>
                  <a:gd name="T120" fmla="*/ 3 w 82"/>
                  <a:gd name="T121" fmla="*/ 81 h 195"/>
                  <a:gd name="T122" fmla="*/ 0 w 82"/>
                  <a:gd name="T123" fmla="*/ 195 h 195"/>
                  <a:gd name="T124" fmla="*/ 2 w 82"/>
                  <a:gd name="T125" fmla="*/ 19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195">
                    <a:moveTo>
                      <a:pt x="2" y="194"/>
                    </a:moveTo>
                    <a:lnTo>
                      <a:pt x="2" y="194"/>
                    </a:lnTo>
                    <a:lnTo>
                      <a:pt x="3" y="192"/>
                    </a:lnTo>
                    <a:lnTo>
                      <a:pt x="2" y="191"/>
                    </a:lnTo>
                    <a:lnTo>
                      <a:pt x="2" y="189"/>
                    </a:lnTo>
                    <a:lnTo>
                      <a:pt x="3" y="187"/>
                    </a:lnTo>
                    <a:lnTo>
                      <a:pt x="3" y="187"/>
                    </a:lnTo>
                    <a:lnTo>
                      <a:pt x="6" y="182"/>
                    </a:lnTo>
                    <a:lnTo>
                      <a:pt x="11" y="177"/>
                    </a:lnTo>
                    <a:lnTo>
                      <a:pt x="11" y="177"/>
                    </a:lnTo>
                    <a:lnTo>
                      <a:pt x="12" y="175"/>
                    </a:lnTo>
                    <a:lnTo>
                      <a:pt x="13" y="173"/>
                    </a:lnTo>
                    <a:lnTo>
                      <a:pt x="14" y="170"/>
                    </a:lnTo>
                    <a:lnTo>
                      <a:pt x="14" y="170"/>
                    </a:lnTo>
                    <a:lnTo>
                      <a:pt x="17" y="165"/>
                    </a:lnTo>
                    <a:lnTo>
                      <a:pt x="19" y="163"/>
                    </a:lnTo>
                    <a:lnTo>
                      <a:pt x="21" y="159"/>
                    </a:lnTo>
                    <a:lnTo>
                      <a:pt x="21" y="159"/>
                    </a:lnTo>
                    <a:lnTo>
                      <a:pt x="24" y="156"/>
                    </a:lnTo>
                    <a:lnTo>
                      <a:pt x="25" y="154"/>
                    </a:lnTo>
                    <a:lnTo>
                      <a:pt x="26" y="152"/>
                    </a:lnTo>
                    <a:lnTo>
                      <a:pt x="28" y="149"/>
                    </a:lnTo>
                    <a:lnTo>
                      <a:pt x="28" y="149"/>
                    </a:lnTo>
                    <a:lnTo>
                      <a:pt x="34" y="143"/>
                    </a:lnTo>
                    <a:lnTo>
                      <a:pt x="34" y="143"/>
                    </a:lnTo>
                    <a:lnTo>
                      <a:pt x="37" y="137"/>
                    </a:lnTo>
                    <a:lnTo>
                      <a:pt x="40" y="134"/>
                    </a:lnTo>
                    <a:lnTo>
                      <a:pt x="40" y="131"/>
                    </a:lnTo>
                    <a:lnTo>
                      <a:pt x="40" y="131"/>
                    </a:lnTo>
                    <a:lnTo>
                      <a:pt x="38" y="126"/>
                    </a:lnTo>
                    <a:lnTo>
                      <a:pt x="38" y="122"/>
                    </a:lnTo>
                    <a:lnTo>
                      <a:pt x="38" y="122"/>
                    </a:lnTo>
                    <a:lnTo>
                      <a:pt x="41" y="114"/>
                    </a:lnTo>
                    <a:lnTo>
                      <a:pt x="43" y="107"/>
                    </a:lnTo>
                    <a:lnTo>
                      <a:pt x="43" y="107"/>
                    </a:lnTo>
                    <a:lnTo>
                      <a:pt x="45" y="101"/>
                    </a:lnTo>
                    <a:lnTo>
                      <a:pt x="46" y="99"/>
                    </a:lnTo>
                    <a:lnTo>
                      <a:pt x="48" y="96"/>
                    </a:lnTo>
                    <a:lnTo>
                      <a:pt x="48" y="96"/>
                    </a:lnTo>
                    <a:lnTo>
                      <a:pt x="55" y="91"/>
                    </a:lnTo>
                    <a:lnTo>
                      <a:pt x="58" y="88"/>
                    </a:lnTo>
                    <a:lnTo>
                      <a:pt x="60" y="84"/>
                    </a:lnTo>
                    <a:lnTo>
                      <a:pt x="60" y="84"/>
                    </a:lnTo>
                    <a:lnTo>
                      <a:pt x="64" y="77"/>
                    </a:lnTo>
                    <a:lnTo>
                      <a:pt x="69" y="70"/>
                    </a:lnTo>
                    <a:lnTo>
                      <a:pt x="69" y="70"/>
                    </a:lnTo>
                    <a:lnTo>
                      <a:pt x="70" y="68"/>
                    </a:lnTo>
                    <a:lnTo>
                      <a:pt x="70" y="66"/>
                    </a:lnTo>
                    <a:lnTo>
                      <a:pt x="70" y="63"/>
                    </a:lnTo>
                    <a:lnTo>
                      <a:pt x="72" y="62"/>
                    </a:lnTo>
                    <a:lnTo>
                      <a:pt x="72" y="62"/>
                    </a:lnTo>
                    <a:lnTo>
                      <a:pt x="74" y="60"/>
                    </a:lnTo>
                    <a:lnTo>
                      <a:pt x="75" y="58"/>
                    </a:lnTo>
                    <a:lnTo>
                      <a:pt x="76" y="54"/>
                    </a:lnTo>
                    <a:lnTo>
                      <a:pt x="76" y="54"/>
                    </a:lnTo>
                    <a:lnTo>
                      <a:pt x="76" y="49"/>
                    </a:lnTo>
                    <a:lnTo>
                      <a:pt x="77" y="47"/>
                    </a:lnTo>
                    <a:lnTo>
                      <a:pt x="78" y="46"/>
                    </a:lnTo>
                    <a:lnTo>
                      <a:pt x="78" y="46"/>
                    </a:lnTo>
                    <a:lnTo>
                      <a:pt x="81" y="40"/>
                    </a:lnTo>
                    <a:lnTo>
                      <a:pt x="82" y="37"/>
                    </a:lnTo>
                    <a:lnTo>
                      <a:pt x="82" y="35"/>
                    </a:lnTo>
                    <a:lnTo>
                      <a:pt x="82" y="35"/>
                    </a:lnTo>
                    <a:lnTo>
                      <a:pt x="79" y="29"/>
                    </a:lnTo>
                    <a:lnTo>
                      <a:pt x="78" y="26"/>
                    </a:lnTo>
                    <a:lnTo>
                      <a:pt x="77" y="21"/>
                    </a:lnTo>
                    <a:lnTo>
                      <a:pt x="77" y="21"/>
                    </a:lnTo>
                    <a:lnTo>
                      <a:pt x="77" y="17"/>
                    </a:lnTo>
                    <a:lnTo>
                      <a:pt x="77" y="14"/>
                    </a:lnTo>
                    <a:lnTo>
                      <a:pt x="78" y="12"/>
                    </a:lnTo>
                    <a:lnTo>
                      <a:pt x="77" y="10"/>
                    </a:lnTo>
                    <a:lnTo>
                      <a:pt x="77" y="10"/>
                    </a:lnTo>
                    <a:lnTo>
                      <a:pt x="74" y="8"/>
                    </a:lnTo>
                    <a:lnTo>
                      <a:pt x="73" y="7"/>
                    </a:lnTo>
                    <a:lnTo>
                      <a:pt x="73" y="5"/>
                    </a:lnTo>
                    <a:lnTo>
                      <a:pt x="73" y="5"/>
                    </a:lnTo>
                    <a:lnTo>
                      <a:pt x="73" y="3"/>
                    </a:lnTo>
                    <a:lnTo>
                      <a:pt x="72" y="1"/>
                    </a:lnTo>
                    <a:lnTo>
                      <a:pt x="72" y="1"/>
                    </a:lnTo>
                    <a:lnTo>
                      <a:pt x="70" y="0"/>
                    </a:lnTo>
                    <a:lnTo>
                      <a:pt x="68" y="0"/>
                    </a:lnTo>
                    <a:lnTo>
                      <a:pt x="67" y="2"/>
                    </a:lnTo>
                    <a:lnTo>
                      <a:pt x="67" y="2"/>
                    </a:lnTo>
                    <a:lnTo>
                      <a:pt x="65" y="4"/>
                    </a:lnTo>
                    <a:lnTo>
                      <a:pt x="64" y="5"/>
                    </a:lnTo>
                    <a:lnTo>
                      <a:pt x="64" y="6"/>
                    </a:lnTo>
                    <a:lnTo>
                      <a:pt x="64" y="6"/>
                    </a:lnTo>
                    <a:lnTo>
                      <a:pt x="63" y="9"/>
                    </a:lnTo>
                    <a:lnTo>
                      <a:pt x="62" y="11"/>
                    </a:lnTo>
                    <a:lnTo>
                      <a:pt x="62" y="11"/>
                    </a:lnTo>
                    <a:lnTo>
                      <a:pt x="58" y="13"/>
                    </a:lnTo>
                    <a:lnTo>
                      <a:pt x="56" y="14"/>
                    </a:lnTo>
                    <a:lnTo>
                      <a:pt x="55" y="16"/>
                    </a:lnTo>
                    <a:lnTo>
                      <a:pt x="55" y="16"/>
                    </a:lnTo>
                    <a:lnTo>
                      <a:pt x="55" y="20"/>
                    </a:lnTo>
                    <a:lnTo>
                      <a:pt x="54" y="22"/>
                    </a:lnTo>
                    <a:lnTo>
                      <a:pt x="52" y="25"/>
                    </a:lnTo>
                    <a:lnTo>
                      <a:pt x="52" y="25"/>
                    </a:lnTo>
                    <a:lnTo>
                      <a:pt x="48" y="27"/>
                    </a:lnTo>
                    <a:lnTo>
                      <a:pt x="47" y="29"/>
                    </a:lnTo>
                    <a:lnTo>
                      <a:pt x="47" y="29"/>
                    </a:lnTo>
                    <a:lnTo>
                      <a:pt x="44" y="34"/>
                    </a:lnTo>
                    <a:lnTo>
                      <a:pt x="42" y="37"/>
                    </a:lnTo>
                    <a:lnTo>
                      <a:pt x="38" y="39"/>
                    </a:lnTo>
                    <a:lnTo>
                      <a:pt x="38" y="39"/>
                    </a:lnTo>
                    <a:lnTo>
                      <a:pt x="35" y="42"/>
                    </a:lnTo>
                    <a:lnTo>
                      <a:pt x="33" y="45"/>
                    </a:lnTo>
                    <a:lnTo>
                      <a:pt x="33" y="45"/>
                    </a:lnTo>
                    <a:lnTo>
                      <a:pt x="29" y="57"/>
                    </a:lnTo>
                    <a:lnTo>
                      <a:pt x="26" y="64"/>
                    </a:lnTo>
                    <a:lnTo>
                      <a:pt x="24" y="67"/>
                    </a:lnTo>
                    <a:lnTo>
                      <a:pt x="22" y="69"/>
                    </a:lnTo>
                    <a:lnTo>
                      <a:pt x="22" y="69"/>
                    </a:lnTo>
                    <a:lnTo>
                      <a:pt x="16" y="73"/>
                    </a:lnTo>
                    <a:lnTo>
                      <a:pt x="13" y="75"/>
                    </a:lnTo>
                    <a:lnTo>
                      <a:pt x="13" y="75"/>
                    </a:lnTo>
                    <a:lnTo>
                      <a:pt x="11" y="76"/>
                    </a:lnTo>
                    <a:lnTo>
                      <a:pt x="10" y="78"/>
                    </a:lnTo>
                    <a:lnTo>
                      <a:pt x="8" y="79"/>
                    </a:lnTo>
                    <a:lnTo>
                      <a:pt x="6" y="80"/>
                    </a:lnTo>
                    <a:lnTo>
                      <a:pt x="6" y="80"/>
                    </a:lnTo>
                    <a:lnTo>
                      <a:pt x="3" y="81"/>
                    </a:lnTo>
                    <a:lnTo>
                      <a:pt x="0" y="83"/>
                    </a:lnTo>
                    <a:lnTo>
                      <a:pt x="0" y="195"/>
                    </a:lnTo>
                    <a:lnTo>
                      <a:pt x="0" y="195"/>
                    </a:lnTo>
                    <a:lnTo>
                      <a:pt x="2" y="194"/>
                    </a:lnTo>
                    <a:lnTo>
                      <a:pt x="2" y="19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5" name="フリーフォーム 134">
                <a:extLst>
                  <a:ext uri="{FF2B5EF4-FFF2-40B4-BE49-F238E27FC236}">
                    <a16:creationId xmlns:a16="http://schemas.microsoft.com/office/drawing/2014/main" id="{00000000-0008-0000-0000-0000D9050000}"/>
                  </a:ext>
                </a:extLst>
              </p:cNvPr>
              <p:cNvSpPr>
                <a:spLocks/>
              </p:cNvSpPr>
              <p:nvPr/>
            </p:nvSpPr>
            <p:spPr bwMode="auto">
              <a:xfrm>
                <a:off x="583" y="474"/>
                <a:ext cx="26" cy="29"/>
              </a:xfrm>
              <a:custGeom>
                <a:avLst/>
                <a:gdLst>
                  <a:gd name="T0" fmla="*/ 229 w 235"/>
                  <a:gd name="T1" fmla="*/ 138 h 255"/>
                  <a:gd name="T2" fmla="*/ 217 w 235"/>
                  <a:gd name="T3" fmla="*/ 136 h 255"/>
                  <a:gd name="T4" fmla="*/ 212 w 235"/>
                  <a:gd name="T5" fmla="*/ 135 h 255"/>
                  <a:gd name="T6" fmla="*/ 198 w 235"/>
                  <a:gd name="T7" fmla="*/ 140 h 255"/>
                  <a:gd name="T8" fmla="*/ 177 w 235"/>
                  <a:gd name="T9" fmla="*/ 141 h 255"/>
                  <a:gd name="T10" fmla="*/ 159 w 235"/>
                  <a:gd name="T11" fmla="*/ 155 h 255"/>
                  <a:gd name="T12" fmla="*/ 147 w 235"/>
                  <a:gd name="T13" fmla="*/ 168 h 255"/>
                  <a:gd name="T14" fmla="*/ 140 w 235"/>
                  <a:gd name="T15" fmla="*/ 173 h 255"/>
                  <a:gd name="T16" fmla="*/ 137 w 235"/>
                  <a:gd name="T17" fmla="*/ 180 h 255"/>
                  <a:gd name="T18" fmla="*/ 126 w 235"/>
                  <a:gd name="T19" fmla="*/ 193 h 255"/>
                  <a:gd name="T20" fmla="*/ 131 w 235"/>
                  <a:gd name="T21" fmla="*/ 194 h 255"/>
                  <a:gd name="T22" fmla="*/ 131 w 235"/>
                  <a:gd name="T23" fmla="*/ 211 h 255"/>
                  <a:gd name="T24" fmla="*/ 129 w 235"/>
                  <a:gd name="T25" fmla="*/ 199 h 255"/>
                  <a:gd name="T26" fmla="*/ 122 w 235"/>
                  <a:gd name="T27" fmla="*/ 191 h 255"/>
                  <a:gd name="T28" fmla="*/ 99 w 235"/>
                  <a:gd name="T29" fmla="*/ 184 h 255"/>
                  <a:gd name="T30" fmla="*/ 98 w 235"/>
                  <a:gd name="T31" fmla="*/ 185 h 255"/>
                  <a:gd name="T32" fmla="*/ 101 w 235"/>
                  <a:gd name="T33" fmla="*/ 191 h 255"/>
                  <a:gd name="T34" fmla="*/ 105 w 235"/>
                  <a:gd name="T35" fmla="*/ 195 h 255"/>
                  <a:gd name="T36" fmla="*/ 70 w 235"/>
                  <a:gd name="T37" fmla="*/ 186 h 255"/>
                  <a:gd name="T38" fmla="*/ 61 w 235"/>
                  <a:gd name="T39" fmla="*/ 186 h 255"/>
                  <a:gd name="T40" fmla="*/ 72 w 235"/>
                  <a:gd name="T41" fmla="*/ 178 h 255"/>
                  <a:gd name="T42" fmla="*/ 49 w 235"/>
                  <a:gd name="T43" fmla="*/ 168 h 255"/>
                  <a:gd name="T44" fmla="*/ 38 w 235"/>
                  <a:gd name="T45" fmla="*/ 155 h 255"/>
                  <a:gd name="T46" fmla="*/ 57 w 235"/>
                  <a:gd name="T47" fmla="*/ 155 h 255"/>
                  <a:gd name="T48" fmla="*/ 67 w 235"/>
                  <a:gd name="T49" fmla="*/ 167 h 255"/>
                  <a:gd name="T50" fmla="*/ 75 w 235"/>
                  <a:gd name="T51" fmla="*/ 170 h 255"/>
                  <a:gd name="T52" fmla="*/ 77 w 235"/>
                  <a:gd name="T53" fmla="*/ 167 h 255"/>
                  <a:gd name="T54" fmla="*/ 50 w 235"/>
                  <a:gd name="T55" fmla="*/ 124 h 255"/>
                  <a:gd name="T56" fmla="*/ 41 w 235"/>
                  <a:gd name="T57" fmla="*/ 75 h 255"/>
                  <a:gd name="T58" fmla="*/ 30 w 235"/>
                  <a:gd name="T59" fmla="*/ 43 h 255"/>
                  <a:gd name="T60" fmla="*/ 25 w 235"/>
                  <a:gd name="T61" fmla="*/ 32 h 255"/>
                  <a:gd name="T62" fmla="*/ 27 w 235"/>
                  <a:gd name="T63" fmla="*/ 27 h 255"/>
                  <a:gd name="T64" fmla="*/ 50 w 235"/>
                  <a:gd name="T65" fmla="*/ 36 h 255"/>
                  <a:gd name="T66" fmla="*/ 54 w 235"/>
                  <a:gd name="T67" fmla="*/ 36 h 255"/>
                  <a:gd name="T68" fmla="*/ 55 w 235"/>
                  <a:gd name="T69" fmla="*/ 40 h 255"/>
                  <a:gd name="T70" fmla="*/ 67 w 235"/>
                  <a:gd name="T71" fmla="*/ 39 h 255"/>
                  <a:gd name="T72" fmla="*/ 69 w 235"/>
                  <a:gd name="T73" fmla="*/ 44 h 255"/>
                  <a:gd name="T74" fmla="*/ 63 w 235"/>
                  <a:gd name="T75" fmla="*/ 53 h 255"/>
                  <a:gd name="T76" fmla="*/ 65 w 235"/>
                  <a:gd name="T77" fmla="*/ 60 h 255"/>
                  <a:gd name="T78" fmla="*/ 70 w 235"/>
                  <a:gd name="T79" fmla="*/ 40 h 255"/>
                  <a:gd name="T80" fmla="*/ 19 w 235"/>
                  <a:gd name="T81" fmla="*/ 20 h 255"/>
                  <a:gd name="T82" fmla="*/ 0 w 235"/>
                  <a:gd name="T83" fmla="*/ 255 h 255"/>
                  <a:gd name="T84" fmla="*/ 18 w 235"/>
                  <a:gd name="T85" fmla="*/ 252 h 255"/>
                  <a:gd name="T86" fmla="*/ 45 w 235"/>
                  <a:gd name="T87" fmla="*/ 245 h 255"/>
                  <a:gd name="T88" fmla="*/ 65 w 235"/>
                  <a:gd name="T89" fmla="*/ 239 h 255"/>
                  <a:gd name="T90" fmla="*/ 122 w 235"/>
                  <a:gd name="T91" fmla="*/ 233 h 255"/>
                  <a:gd name="T92" fmla="*/ 126 w 235"/>
                  <a:gd name="T93" fmla="*/ 243 h 255"/>
                  <a:gd name="T94" fmla="*/ 133 w 235"/>
                  <a:gd name="T95" fmla="*/ 237 h 255"/>
                  <a:gd name="T96" fmla="*/ 139 w 235"/>
                  <a:gd name="T97" fmla="*/ 231 h 255"/>
                  <a:gd name="T98" fmla="*/ 137 w 235"/>
                  <a:gd name="T99" fmla="*/ 222 h 255"/>
                  <a:gd name="T100" fmla="*/ 144 w 235"/>
                  <a:gd name="T101" fmla="*/ 214 h 255"/>
                  <a:gd name="T102" fmla="*/ 148 w 235"/>
                  <a:gd name="T103" fmla="*/ 196 h 255"/>
                  <a:gd name="T104" fmla="*/ 155 w 235"/>
                  <a:gd name="T105" fmla="*/ 186 h 255"/>
                  <a:gd name="T106" fmla="*/ 160 w 235"/>
                  <a:gd name="T107" fmla="*/ 187 h 255"/>
                  <a:gd name="T108" fmla="*/ 164 w 235"/>
                  <a:gd name="T109" fmla="*/ 179 h 255"/>
                  <a:gd name="T110" fmla="*/ 175 w 235"/>
                  <a:gd name="T111" fmla="*/ 168 h 255"/>
                  <a:gd name="T112" fmla="*/ 175 w 235"/>
                  <a:gd name="T113" fmla="*/ 164 h 255"/>
                  <a:gd name="T114" fmla="*/ 182 w 235"/>
                  <a:gd name="T115" fmla="*/ 168 h 255"/>
                  <a:gd name="T116" fmla="*/ 191 w 235"/>
                  <a:gd name="T117" fmla="*/ 168 h 255"/>
                  <a:gd name="T118" fmla="*/ 208 w 235"/>
                  <a:gd name="T119" fmla="*/ 164 h 255"/>
                  <a:gd name="T120" fmla="*/ 212 w 235"/>
                  <a:gd name="T121" fmla="*/ 162 h 255"/>
                  <a:gd name="T122" fmla="*/ 223 w 235"/>
                  <a:gd name="T123" fmla="*/ 157 h 255"/>
                  <a:gd name="T124" fmla="*/ 235 w 235"/>
                  <a:gd name="T125" fmla="*/ 147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5" h="255">
                    <a:moveTo>
                      <a:pt x="234" y="141"/>
                    </a:moveTo>
                    <a:lnTo>
                      <a:pt x="234" y="141"/>
                    </a:lnTo>
                    <a:lnTo>
                      <a:pt x="235" y="140"/>
                    </a:lnTo>
                    <a:lnTo>
                      <a:pt x="235" y="138"/>
                    </a:lnTo>
                    <a:lnTo>
                      <a:pt x="235" y="137"/>
                    </a:lnTo>
                    <a:lnTo>
                      <a:pt x="233" y="137"/>
                    </a:lnTo>
                    <a:lnTo>
                      <a:pt x="233" y="137"/>
                    </a:lnTo>
                    <a:lnTo>
                      <a:pt x="229" y="138"/>
                    </a:lnTo>
                    <a:lnTo>
                      <a:pt x="227" y="138"/>
                    </a:lnTo>
                    <a:lnTo>
                      <a:pt x="224" y="138"/>
                    </a:lnTo>
                    <a:lnTo>
                      <a:pt x="224" y="138"/>
                    </a:lnTo>
                    <a:lnTo>
                      <a:pt x="222" y="137"/>
                    </a:lnTo>
                    <a:lnTo>
                      <a:pt x="220" y="137"/>
                    </a:lnTo>
                    <a:lnTo>
                      <a:pt x="218" y="136"/>
                    </a:lnTo>
                    <a:lnTo>
                      <a:pt x="217" y="136"/>
                    </a:lnTo>
                    <a:lnTo>
                      <a:pt x="217" y="136"/>
                    </a:lnTo>
                    <a:lnTo>
                      <a:pt x="217" y="133"/>
                    </a:lnTo>
                    <a:lnTo>
                      <a:pt x="216" y="132"/>
                    </a:lnTo>
                    <a:lnTo>
                      <a:pt x="215" y="132"/>
                    </a:lnTo>
                    <a:lnTo>
                      <a:pt x="215" y="132"/>
                    </a:lnTo>
                    <a:lnTo>
                      <a:pt x="214" y="134"/>
                    </a:lnTo>
                    <a:lnTo>
                      <a:pt x="213" y="135"/>
                    </a:lnTo>
                    <a:lnTo>
                      <a:pt x="212" y="135"/>
                    </a:lnTo>
                    <a:lnTo>
                      <a:pt x="212" y="135"/>
                    </a:lnTo>
                    <a:lnTo>
                      <a:pt x="209" y="135"/>
                    </a:lnTo>
                    <a:lnTo>
                      <a:pt x="208" y="135"/>
                    </a:lnTo>
                    <a:lnTo>
                      <a:pt x="208" y="135"/>
                    </a:lnTo>
                    <a:lnTo>
                      <a:pt x="208" y="135"/>
                    </a:lnTo>
                    <a:lnTo>
                      <a:pt x="207" y="137"/>
                    </a:lnTo>
                    <a:lnTo>
                      <a:pt x="205" y="138"/>
                    </a:lnTo>
                    <a:lnTo>
                      <a:pt x="203" y="139"/>
                    </a:lnTo>
                    <a:lnTo>
                      <a:pt x="198" y="140"/>
                    </a:lnTo>
                    <a:lnTo>
                      <a:pt x="198" y="140"/>
                    </a:lnTo>
                    <a:lnTo>
                      <a:pt x="189" y="137"/>
                    </a:lnTo>
                    <a:lnTo>
                      <a:pt x="182" y="135"/>
                    </a:lnTo>
                    <a:lnTo>
                      <a:pt x="182" y="135"/>
                    </a:lnTo>
                    <a:lnTo>
                      <a:pt x="181" y="136"/>
                    </a:lnTo>
                    <a:lnTo>
                      <a:pt x="180" y="137"/>
                    </a:lnTo>
                    <a:lnTo>
                      <a:pt x="177" y="141"/>
                    </a:lnTo>
                    <a:lnTo>
                      <a:pt x="177" y="141"/>
                    </a:lnTo>
                    <a:lnTo>
                      <a:pt x="174" y="145"/>
                    </a:lnTo>
                    <a:lnTo>
                      <a:pt x="169" y="151"/>
                    </a:lnTo>
                    <a:lnTo>
                      <a:pt x="169" y="151"/>
                    </a:lnTo>
                    <a:lnTo>
                      <a:pt x="166" y="152"/>
                    </a:lnTo>
                    <a:lnTo>
                      <a:pt x="163" y="153"/>
                    </a:lnTo>
                    <a:lnTo>
                      <a:pt x="161" y="153"/>
                    </a:lnTo>
                    <a:lnTo>
                      <a:pt x="159" y="155"/>
                    </a:lnTo>
                    <a:lnTo>
                      <a:pt x="159" y="155"/>
                    </a:lnTo>
                    <a:lnTo>
                      <a:pt x="156" y="160"/>
                    </a:lnTo>
                    <a:lnTo>
                      <a:pt x="153" y="164"/>
                    </a:lnTo>
                    <a:lnTo>
                      <a:pt x="153" y="164"/>
                    </a:lnTo>
                    <a:lnTo>
                      <a:pt x="152" y="165"/>
                    </a:lnTo>
                    <a:lnTo>
                      <a:pt x="150" y="167"/>
                    </a:lnTo>
                    <a:lnTo>
                      <a:pt x="146" y="167"/>
                    </a:lnTo>
                    <a:lnTo>
                      <a:pt x="146" y="167"/>
                    </a:lnTo>
                    <a:lnTo>
                      <a:pt x="147" y="168"/>
                    </a:lnTo>
                    <a:lnTo>
                      <a:pt x="147" y="169"/>
                    </a:lnTo>
                    <a:lnTo>
                      <a:pt x="147" y="170"/>
                    </a:lnTo>
                    <a:lnTo>
                      <a:pt x="147" y="170"/>
                    </a:lnTo>
                    <a:lnTo>
                      <a:pt x="146" y="171"/>
                    </a:lnTo>
                    <a:lnTo>
                      <a:pt x="144" y="173"/>
                    </a:lnTo>
                    <a:lnTo>
                      <a:pt x="142" y="173"/>
                    </a:lnTo>
                    <a:lnTo>
                      <a:pt x="140" y="173"/>
                    </a:lnTo>
                    <a:lnTo>
                      <a:pt x="140" y="173"/>
                    </a:lnTo>
                    <a:lnTo>
                      <a:pt x="138" y="173"/>
                    </a:lnTo>
                    <a:lnTo>
                      <a:pt x="137" y="173"/>
                    </a:lnTo>
                    <a:lnTo>
                      <a:pt x="137" y="175"/>
                    </a:lnTo>
                    <a:lnTo>
                      <a:pt x="137" y="175"/>
                    </a:lnTo>
                    <a:lnTo>
                      <a:pt x="137" y="178"/>
                    </a:lnTo>
                    <a:lnTo>
                      <a:pt x="137" y="179"/>
                    </a:lnTo>
                    <a:lnTo>
                      <a:pt x="137" y="180"/>
                    </a:lnTo>
                    <a:lnTo>
                      <a:pt x="137" y="180"/>
                    </a:lnTo>
                    <a:lnTo>
                      <a:pt x="133" y="182"/>
                    </a:lnTo>
                    <a:lnTo>
                      <a:pt x="131" y="183"/>
                    </a:lnTo>
                    <a:lnTo>
                      <a:pt x="130" y="185"/>
                    </a:lnTo>
                    <a:lnTo>
                      <a:pt x="130" y="185"/>
                    </a:lnTo>
                    <a:lnTo>
                      <a:pt x="129" y="189"/>
                    </a:lnTo>
                    <a:lnTo>
                      <a:pt x="126" y="192"/>
                    </a:lnTo>
                    <a:lnTo>
                      <a:pt x="126" y="192"/>
                    </a:lnTo>
                    <a:lnTo>
                      <a:pt x="126" y="193"/>
                    </a:lnTo>
                    <a:lnTo>
                      <a:pt x="126" y="194"/>
                    </a:lnTo>
                    <a:lnTo>
                      <a:pt x="128" y="195"/>
                    </a:lnTo>
                    <a:lnTo>
                      <a:pt x="129" y="195"/>
                    </a:lnTo>
                    <a:lnTo>
                      <a:pt x="129" y="195"/>
                    </a:lnTo>
                    <a:lnTo>
                      <a:pt x="129" y="194"/>
                    </a:lnTo>
                    <a:lnTo>
                      <a:pt x="130" y="193"/>
                    </a:lnTo>
                    <a:lnTo>
                      <a:pt x="130" y="193"/>
                    </a:lnTo>
                    <a:lnTo>
                      <a:pt x="131" y="194"/>
                    </a:lnTo>
                    <a:lnTo>
                      <a:pt x="131" y="194"/>
                    </a:lnTo>
                    <a:lnTo>
                      <a:pt x="134" y="199"/>
                    </a:lnTo>
                    <a:lnTo>
                      <a:pt x="137" y="204"/>
                    </a:lnTo>
                    <a:lnTo>
                      <a:pt x="137" y="204"/>
                    </a:lnTo>
                    <a:lnTo>
                      <a:pt x="135" y="206"/>
                    </a:lnTo>
                    <a:lnTo>
                      <a:pt x="133" y="209"/>
                    </a:lnTo>
                    <a:lnTo>
                      <a:pt x="131" y="211"/>
                    </a:lnTo>
                    <a:lnTo>
                      <a:pt x="131" y="211"/>
                    </a:lnTo>
                    <a:lnTo>
                      <a:pt x="132" y="208"/>
                    </a:lnTo>
                    <a:lnTo>
                      <a:pt x="131" y="206"/>
                    </a:lnTo>
                    <a:lnTo>
                      <a:pt x="130" y="205"/>
                    </a:lnTo>
                    <a:lnTo>
                      <a:pt x="130" y="205"/>
                    </a:lnTo>
                    <a:lnTo>
                      <a:pt x="129" y="203"/>
                    </a:lnTo>
                    <a:lnTo>
                      <a:pt x="129" y="202"/>
                    </a:lnTo>
                    <a:lnTo>
                      <a:pt x="129" y="200"/>
                    </a:lnTo>
                    <a:lnTo>
                      <a:pt x="129" y="199"/>
                    </a:lnTo>
                    <a:lnTo>
                      <a:pt x="129" y="199"/>
                    </a:lnTo>
                    <a:lnTo>
                      <a:pt x="126" y="199"/>
                    </a:lnTo>
                    <a:lnTo>
                      <a:pt x="125" y="198"/>
                    </a:lnTo>
                    <a:lnTo>
                      <a:pt x="125" y="197"/>
                    </a:lnTo>
                    <a:lnTo>
                      <a:pt x="125" y="197"/>
                    </a:lnTo>
                    <a:lnTo>
                      <a:pt x="124" y="194"/>
                    </a:lnTo>
                    <a:lnTo>
                      <a:pt x="123" y="193"/>
                    </a:lnTo>
                    <a:lnTo>
                      <a:pt x="122" y="191"/>
                    </a:lnTo>
                    <a:lnTo>
                      <a:pt x="122" y="191"/>
                    </a:lnTo>
                    <a:lnTo>
                      <a:pt x="119" y="191"/>
                    </a:lnTo>
                    <a:lnTo>
                      <a:pt x="114" y="190"/>
                    </a:lnTo>
                    <a:lnTo>
                      <a:pt x="110" y="189"/>
                    </a:lnTo>
                    <a:lnTo>
                      <a:pt x="107" y="188"/>
                    </a:lnTo>
                    <a:lnTo>
                      <a:pt x="107" y="188"/>
                    </a:lnTo>
                    <a:lnTo>
                      <a:pt x="103" y="186"/>
                    </a:lnTo>
                    <a:lnTo>
                      <a:pt x="99" y="184"/>
                    </a:lnTo>
                    <a:lnTo>
                      <a:pt x="99" y="184"/>
                    </a:lnTo>
                    <a:lnTo>
                      <a:pt x="95" y="182"/>
                    </a:lnTo>
                    <a:lnTo>
                      <a:pt x="94" y="180"/>
                    </a:lnTo>
                    <a:lnTo>
                      <a:pt x="93" y="180"/>
                    </a:lnTo>
                    <a:lnTo>
                      <a:pt x="93" y="182"/>
                    </a:lnTo>
                    <a:lnTo>
                      <a:pt x="93" y="182"/>
                    </a:lnTo>
                    <a:lnTo>
                      <a:pt x="95" y="183"/>
                    </a:lnTo>
                    <a:lnTo>
                      <a:pt x="98" y="185"/>
                    </a:lnTo>
                    <a:lnTo>
                      <a:pt x="101" y="187"/>
                    </a:lnTo>
                    <a:lnTo>
                      <a:pt x="101" y="187"/>
                    </a:lnTo>
                    <a:lnTo>
                      <a:pt x="97" y="187"/>
                    </a:lnTo>
                    <a:lnTo>
                      <a:pt x="95" y="188"/>
                    </a:lnTo>
                    <a:lnTo>
                      <a:pt x="95" y="188"/>
                    </a:lnTo>
                    <a:lnTo>
                      <a:pt x="95" y="188"/>
                    </a:lnTo>
                    <a:lnTo>
                      <a:pt x="95" y="188"/>
                    </a:lnTo>
                    <a:lnTo>
                      <a:pt x="101" y="191"/>
                    </a:lnTo>
                    <a:lnTo>
                      <a:pt x="101" y="191"/>
                    </a:lnTo>
                    <a:lnTo>
                      <a:pt x="111" y="194"/>
                    </a:lnTo>
                    <a:lnTo>
                      <a:pt x="111" y="194"/>
                    </a:lnTo>
                    <a:lnTo>
                      <a:pt x="114" y="196"/>
                    </a:lnTo>
                    <a:lnTo>
                      <a:pt x="115" y="197"/>
                    </a:lnTo>
                    <a:lnTo>
                      <a:pt x="113" y="197"/>
                    </a:lnTo>
                    <a:lnTo>
                      <a:pt x="113" y="197"/>
                    </a:lnTo>
                    <a:lnTo>
                      <a:pt x="105" y="195"/>
                    </a:lnTo>
                    <a:lnTo>
                      <a:pt x="97" y="194"/>
                    </a:lnTo>
                    <a:lnTo>
                      <a:pt x="97" y="194"/>
                    </a:lnTo>
                    <a:lnTo>
                      <a:pt x="90" y="194"/>
                    </a:lnTo>
                    <a:lnTo>
                      <a:pt x="86" y="194"/>
                    </a:lnTo>
                    <a:lnTo>
                      <a:pt x="83" y="193"/>
                    </a:lnTo>
                    <a:lnTo>
                      <a:pt x="83" y="193"/>
                    </a:lnTo>
                    <a:lnTo>
                      <a:pt x="76" y="189"/>
                    </a:lnTo>
                    <a:lnTo>
                      <a:pt x="70" y="186"/>
                    </a:lnTo>
                    <a:lnTo>
                      <a:pt x="68" y="186"/>
                    </a:lnTo>
                    <a:lnTo>
                      <a:pt x="68" y="186"/>
                    </a:lnTo>
                    <a:lnTo>
                      <a:pt x="67" y="186"/>
                    </a:lnTo>
                    <a:lnTo>
                      <a:pt x="66" y="188"/>
                    </a:lnTo>
                    <a:lnTo>
                      <a:pt x="65" y="189"/>
                    </a:lnTo>
                    <a:lnTo>
                      <a:pt x="64" y="189"/>
                    </a:lnTo>
                    <a:lnTo>
                      <a:pt x="64" y="189"/>
                    </a:lnTo>
                    <a:lnTo>
                      <a:pt x="61" y="186"/>
                    </a:lnTo>
                    <a:lnTo>
                      <a:pt x="60" y="184"/>
                    </a:lnTo>
                    <a:lnTo>
                      <a:pt x="60" y="182"/>
                    </a:lnTo>
                    <a:lnTo>
                      <a:pt x="60" y="182"/>
                    </a:lnTo>
                    <a:lnTo>
                      <a:pt x="62" y="178"/>
                    </a:lnTo>
                    <a:lnTo>
                      <a:pt x="64" y="177"/>
                    </a:lnTo>
                    <a:lnTo>
                      <a:pt x="66" y="177"/>
                    </a:lnTo>
                    <a:lnTo>
                      <a:pt x="66" y="177"/>
                    </a:lnTo>
                    <a:lnTo>
                      <a:pt x="72" y="178"/>
                    </a:lnTo>
                    <a:lnTo>
                      <a:pt x="74" y="178"/>
                    </a:lnTo>
                    <a:lnTo>
                      <a:pt x="74" y="178"/>
                    </a:lnTo>
                    <a:lnTo>
                      <a:pt x="74" y="177"/>
                    </a:lnTo>
                    <a:lnTo>
                      <a:pt x="74" y="177"/>
                    </a:lnTo>
                    <a:lnTo>
                      <a:pt x="64" y="172"/>
                    </a:lnTo>
                    <a:lnTo>
                      <a:pt x="55" y="168"/>
                    </a:lnTo>
                    <a:lnTo>
                      <a:pt x="55" y="168"/>
                    </a:lnTo>
                    <a:lnTo>
                      <a:pt x="49" y="168"/>
                    </a:lnTo>
                    <a:lnTo>
                      <a:pt x="45" y="168"/>
                    </a:lnTo>
                    <a:lnTo>
                      <a:pt x="41" y="167"/>
                    </a:lnTo>
                    <a:lnTo>
                      <a:pt x="41" y="167"/>
                    </a:lnTo>
                    <a:lnTo>
                      <a:pt x="36" y="163"/>
                    </a:lnTo>
                    <a:lnTo>
                      <a:pt x="35" y="161"/>
                    </a:lnTo>
                    <a:lnTo>
                      <a:pt x="35" y="159"/>
                    </a:lnTo>
                    <a:lnTo>
                      <a:pt x="35" y="159"/>
                    </a:lnTo>
                    <a:lnTo>
                      <a:pt x="38" y="155"/>
                    </a:lnTo>
                    <a:lnTo>
                      <a:pt x="40" y="153"/>
                    </a:lnTo>
                    <a:lnTo>
                      <a:pt x="42" y="153"/>
                    </a:lnTo>
                    <a:lnTo>
                      <a:pt x="42" y="153"/>
                    </a:lnTo>
                    <a:lnTo>
                      <a:pt x="49" y="153"/>
                    </a:lnTo>
                    <a:lnTo>
                      <a:pt x="53" y="153"/>
                    </a:lnTo>
                    <a:lnTo>
                      <a:pt x="56" y="154"/>
                    </a:lnTo>
                    <a:lnTo>
                      <a:pt x="56" y="154"/>
                    </a:lnTo>
                    <a:lnTo>
                      <a:pt x="57" y="155"/>
                    </a:lnTo>
                    <a:lnTo>
                      <a:pt x="58" y="155"/>
                    </a:lnTo>
                    <a:lnTo>
                      <a:pt x="59" y="156"/>
                    </a:lnTo>
                    <a:lnTo>
                      <a:pt x="60" y="157"/>
                    </a:lnTo>
                    <a:lnTo>
                      <a:pt x="60" y="157"/>
                    </a:lnTo>
                    <a:lnTo>
                      <a:pt x="61" y="162"/>
                    </a:lnTo>
                    <a:lnTo>
                      <a:pt x="63" y="165"/>
                    </a:lnTo>
                    <a:lnTo>
                      <a:pt x="63" y="165"/>
                    </a:lnTo>
                    <a:lnTo>
                      <a:pt x="67" y="167"/>
                    </a:lnTo>
                    <a:lnTo>
                      <a:pt x="68" y="168"/>
                    </a:lnTo>
                    <a:lnTo>
                      <a:pt x="69" y="168"/>
                    </a:lnTo>
                    <a:lnTo>
                      <a:pt x="69" y="168"/>
                    </a:lnTo>
                    <a:lnTo>
                      <a:pt x="70" y="167"/>
                    </a:lnTo>
                    <a:lnTo>
                      <a:pt x="72" y="167"/>
                    </a:lnTo>
                    <a:lnTo>
                      <a:pt x="74" y="168"/>
                    </a:lnTo>
                    <a:lnTo>
                      <a:pt x="74" y="168"/>
                    </a:lnTo>
                    <a:lnTo>
                      <a:pt x="75" y="170"/>
                    </a:lnTo>
                    <a:lnTo>
                      <a:pt x="76" y="171"/>
                    </a:lnTo>
                    <a:lnTo>
                      <a:pt x="77" y="172"/>
                    </a:lnTo>
                    <a:lnTo>
                      <a:pt x="77" y="172"/>
                    </a:lnTo>
                    <a:lnTo>
                      <a:pt x="81" y="172"/>
                    </a:lnTo>
                    <a:lnTo>
                      <a:pt x="82" y="172"/>
                    </a:lnTo>
                    <a:lnTo>
                      <a:pt x="82" y="172"/>
                    </a:lnTo>
                    <a:lnTo>
                      <a:pt x="82" y="172"/>
                    </a:lnTo>
                    <a:lnTo>
                      <a:pt x="77" y="167"/>
                    </a:lnTo>
                    <a:lnTo>
                      <a:pt x="70" y="162"/>
                    </a:lnTo>
                    <a:lnTo>
                      <a:pt x="70" y="162"/>
                    </a:lnTo>
                    <a:lnTo>
                      <a:pt x="68" y="160"/>
                    </a:lnTo>
                    <a:lnTo>
                      <a:pt x="65" y="157"/>
                    </a:lnTo>
                    <a:lnTo>
                      <a:pt x="61" y="151"/>
                    </a:lnTo>
                    <a:lnTo>
                      <a:pt x="61" y="151"/>
                    </a:lnTo>
                    <a:lnTo>
                      <a:pt x="54" y="135"/>
                    </a:lnTo>
                    <a:lnTo>
                      <a:pt x="50" y="124"/>
                    </a:lnTo>
                    <a:lnTo>
                      <a:pt x="47" y="112"/>
                    </a:lnTo>
                    <a:lnTo>
                      <a:pt x="47" y="112"/>
                    </a:lnTo>
                    <a:lnTo>
                      <a:pt x="45" y="95"/>
                    </a:lnTo>
                    <a:lnTo>
                      <a:pt x="44" y="87"/>
                    </a:lnTo>
                    <a:lnTo>
                      <a:pt x="43" y="82"/>
                    </a:lnTo>
                    <a:lnTo>
                      <a:pt x="43" y="82"/>
                    </a:lnTo>
                    <a:lnTo>
                      <a:pt x="41" y="79"/>
                    </a:lnTo>
                    <a:lnTo>
                      <a:pt x="41" y="75"/>
                    </a:lnTo>
                    <a:lnTo>
                      <a:pt x="41" y="71"/>
                    </a:lnTo>
                    <a:lnTo>
                      <a:pt x="38" y="67"/>
                    </a:lnTo>
                    <a:lnTo>
                      <a:pt x="38" y="67"/>
                    </a:lnTo>
                    <a:lnTo>
                      <a:pt x="36" y="62"/>
                    </a:lnTo>
                    <a:lnTo>
                      <a:pt x="34" y="55"/>
                    </a:lnTo>
                    <a:lnTo>
                      <a:pt x="32" y="48"/>
                    </a:lnTo>
                    <a:lnTo>
                      <a:pt x="30" y="43"/>
                    </a:lnTo>
                    <a:lnTo>
                      <a:pt x="30" y="43"/>
                    </a:lnTo>
                    <a:lnTo>
                      <a:pt x="25" y="35"/>
                    </a:lnTo>
                    <a:lnTo>
                      <a:pt x="25" y="35"/>
                    </a:lnTo>
                    <a:lnTo>
                      <a:pt x="23" y="32"/>
                    </a:lnTo>
                    <a:lnTo>
                      <a:pt x="22" y="30"/>
                    </a:lnTo>
                    <a:lnTo>
                      <a:pt x="22" y="30"/>
                    </a:lnTo>
                    <a:lnTo>
                      <a:pt x="22" y="30"/>
                    </a:lnTo>
                    <a:lnTo>
                      <a:pt x="25" y="31"/>
                    </a:lnTo>
                    <a:lnTo>
                      <a:pt x="25" y="32"/>
                    </a:lnTo>
                    <a:lnTo>
                      <a:pt x="25" y="31"/>
                    </a:lnTo>
                    <a:lnTo>
                      <a:pt x="25" y="31"/>
                    </a:lnTo>
                    <a:lnTo>
                      <a:pt x="23" y="28"/>
                    </a:lnTo>
                    <a:lnTo>
                      <a:pt x="23" y="27"/>
                    </a:lnTo>
                    <a:lnTo>
                      <a:pt x="23" y="27"/>
                    </a:lnTo>
                    <a:lnTo>
                      <a:pt x="23" y="27"/>
                    </a:lnTo>
                    <a:lnTo>
                      <a:pt x="25" y="26"/>
                    </a:lnTo>
                    <a:lnTo>
                      <a:pt x="27" y="27"/>
                    </a:lnTo>
                    <a:lnTo>
                      <a:pt x="32" y="29"/>
                    </a:lnTo>
                    <a:lnTo>
                      <a:pt x="32" y="29"/>
                    </a:lnTo>
                    <a:lnTo>
                      <a:pt x="38" y="31"/>
                    </a:lnTo>
                    <a:lnTo>
                      <a:pt x="45" y="32"/>
                    </a:lnTo>
                    <a:lnTo>
                      <a:pt x="45" y="32"/>
                    </a:lnTo>
                    <a:lnTo>
                      <a:pt x="47" y="33"/>
                    </a:lnTo>
                    <a:lnTo>
                      <a:pt x="49" y="34"/>
                    </a:lnTo>
                    <a:lnTo>
                      <a:pt x="50" y="36"/>
                    </a:lnTo>
                    <a:lnTo>
                      <a:pt x="49" y="36"/>
                    </a:lnTo>
                    <a:lnTo>
                      <a:pt x="49" y="36"/>
                    </a:lnTo>
                    <a:lnTo>
                      <a:pt x="48" y="37"/>
                    </a:lnTo>
                    <a:lnTo>
                      <a:pt x="48" y="38"/>
                    </a:lnTo>
                    <a:lnTo>
                      <a:pt x="48" y="39"/>
                    </a:lnTo>
                    <a:lnTo>
                      <a:pt x="50" y="38"/>
                    </a:lnTo>
                    <a:lnTo>
                      <a:pt x="50" y="38"/>
                    </a:lnTo>
                    <a:lnTo>
                      <a:pt x="54" y="36"/>
                    </a:lnTo>
                    <a:lnTo>
                      <a:pt x="55" y="36"/>
                    </a:lnTo>
                    <a:lnTo>
                      <a:pt x="55" y="36"/>
                    </a:lnTo>
                    <a:lnTo>
                      <a:pt x="55" y="36"/>
                    </a:lnTo>
                    <a:lnTo>
                      <a:pt x="52" y="39"/>
                    </a:lnTo>
                    <a:lnTo>
                      <a:pt x="52" y="40"/>
                    </a:lnTo>
                    <a:lnTo>
                      <a:pt x="53" y="41"/>
                    </a:lnTo>
                    <a:lnTo>
                      <a:pt x="53" y="41"/>
                    </a:lnTo>
                    <a:lnTo>
                      <a:pt x="55" y="40"/>
                    </a:lnTo>
                    <a:lnTo>
                      <a:pt x="58" y="38"/>
                    </a:lnTo>
                    <a:lnTo>
                      <a:pt x="60" y="37"/>
                    </a:lnTo>
                    <a:lnTo>
                      <a:pt x="61" y="37"/>
                    </a:lnTo>
                    <a:lnTo>
                      <a:pt x="61" y="37"/>
                    </a:lnTo>
                    <a:lnTo>
                      <a:pt x="62" y="39"/>
                    </a:lnTo>
                    <a:lnTo>
                      <a:pt x="64" y="39"/>
                    </a:lnTo>
                    <a:lnTo>
                      <a:pt x="64" y="39"/>
                    </a:lnTo>
                    <a:lnTo>
                      <a:pt x="67" y="39"/>
                    </a:lnTo>
                    <a:lnTo>
                      <a:pt x="68" y="40"/>
                    </a:lnTo>
                    <a:lnTo>
                      <a:pt x="68" y="42"/>
                    </a:lnTo>
                    <a:lnTo>
                      <a:pt x="68" y="42"/>
                    </a:lnTo>
                    <a:lnTo>
                      <a:pt x="67" y="45"/>
                    </a:lnTo>
                    <a:lnTo>
                      <a:pt x="67" y="46"/>
                    </a:lnTo>
                    <a:lnTo>
                      <a:pt x="67" y="46"/>
                    </a:lnTo>
                    <a:lnTo>
                      <a:pt x="67" y="46"/>
                    </a:lnTo>
                    <a:lnTo>
                      <a:pt x="69" y="44"/>
                    </a:lnTo>
                    <a:lnTo>
                      <a:pt x="72" y="43"/>
                    </a:lnTo>
                    <a:lnTo>
                      <a:pt x="72" y="44"/>
                    </a:lnTo>
                    <a:lnTo>
                      <a:pt x="72" y="44"/>
                    </a:lnTo>
                    <a:lnTo>
                      <a:pt x="73" y="48"/>
                    </a:lnTo>
                    <a:lnTo>
                      <a:pt x="72" y="51"/>
                    </a:lnTo>
                    <a:lnTo>
                      <a:pt x="70" y="52"/>
                    </a:lnTo>
                    <a:lnTo>
                      <a:pt x="70" y="52"/>
                    </a:lnTo>
                    <a:lnTo>
                      <a:pt x="63" y="53"/>
                    </a:lnTo>
                    <a:lnTo>
                      <a:pt x="56" y="55"/>
                    </a:lnTo>
                    <a:lnTo>
                      <a:pt x="56" y="55"/>
                    </a:lnTo>
                    <a:lnTo>
                      <a:pt x="54" y="56"/>
                    </a:lnTo>
                    <a:lnTo>
                      <a:pt x="56" y="58"/>
                    </a:lnTo>
                    <a:lnTo>
                      <a:pt x="56" y="58"/>
                    </a:lnTo>
                    <a:lnTo>
                      <a:pt x="60" y="59"/>
                    </a:lnTo>
                    <a:lnTo>
                      <a:pt x="65" y="60"/>
                    </a:lnTo>
                    <a:lnTo>
                      <a:pt x="65" y="60"/>
                    </a:lnTo>
                    <a:lnTo>
                      <a:pt x="73" y="59"/>
                    </a:lnTo>
                    <a:lnTo>
                      <a:pt x="76" y="57"/>
                    </a:lnTo>
                    <a:lnTo>
                      <a:pt x="77" y="55"/>
                    </a:lnTo>
                    <a:lnTo>
                      <a:pt x="77" y="55"/>
                    </a:lnTo>
                    <a:lnTo>
                      <a:pt x="76" y="48"/>
                    </a:lnTo>
                    <a:lnTo>
                      <a:pt x="73" y="42"/>
                    </a:lnTo>
                    <a:lnTo>
                      <a:pt x="73" y="42"/>
                    </a:lnTo>
                    <a:lnTo>
                      <a:pt x="70" y="40"/>
                    </a:lnTo>
                    <a:lnTo>
                      <a:pt x="66" y="38"/>
                    </a:lnTo>
                    <a:lnTo>
                      <a:pt x="56" y="34"/>
                    </a:lnTo>
                    <a:lnTo>
                      <a:pt x="56" y="34"/>
                    </a:lnTo>
                    <a:lnTo>
                      <a:pt x="46" y="30"/>
                    </a:lnTo>
                    <a:lnTo>
                      <a:pt x="37" y="28"/>
                    </a:lnTo>
                    <a:lnTo>
                      <a:pt x="37" y="28"/>
                    </a:lnTo>
                    <a:lnTo>
                      <a:pt x="26" y="24"/>
                    </a:lnTo>
                    <a:lnTo>
                      <a:pt x="19" y="20"/>
                    </a:lnTo>
                    <a:lnTo>
                      <a:pt x="15" y="18"/>
                    </a:lnTo>
                    <a:lnTo>
                      <a:pt x="15" y="18"/>
                    </a:lnTo>
                    <a:lnTo>
                      <a:pt x="11" y="15"/>
                    </a:lnTo>
                    <a:lnTo>
                      <a:pt x="5" y="12"/>
                    </a:lnTo>
                    <a:lnTo>
                      <a:pt x="5" y="12"/>
                    </a:lnTo>
                    <a:lnTo>
                      <a:pt x="0" y="0"/>
                    </a:lnTo>
                    <a:lnTo>
                      <a:pt x="0" y="255"/>
                    </a:lnTo>
                    <a:lnTo>
                      <a:pt x="0" y="255"/>
                    </a:lnTo>
                    <a:lnTo>
                      <a:pt x="1" y="255"/>
                    </a:lnTo>
                    <a:lnTo>
                      <a:pt x="1" y="255"/>
                    </a:lnTo>
                    <a:lnTo>
                      <a:pt x="5" y="253"/>
                    </a:lnTo>
                    <a:lnTo>
                      <a:pt x="11" y="251"/>
                    </a:lnTo>
                    <a:lnTo>
                      <a:pt x="11" y="251"/>
                    </a:lnTo>
                    <a:lnTo>
                      <a:pt x="14" y="251"/>
                    </a:lnTo>
                    <a:lnTo>
                      <a:pt x="16" y="251"/>
                    </a:lnTo>
                    <a:lnTo>
                      <a:pt x="18" y="252"/>
                    </a:lnTo>
                    <a:lnTo>
                      <a:pt x="21" y="253"/>
                    </a:lnTo>
                    <a:lnTo>
                      <a:pt x="21" y="253"/>
                    </a:lnTo>
                    <a:lnTo>
                      <a:pt x="24" y="253"/>
                    </a:lnTo>
                    <a:lnTo>
                      <a:pt x="28" y="253"/>
                    </a:lnTo>
                    <a:lnTo>
                      <a:pt x="33" y="252"/>
                    </a:lnTo>
                    <a:lnTo>
                      <a:pt x="38" y="249"/>
                    </a:lnTo>
                    <a:lnTo>
                      <a:pt x="38" y="249"/>
                    </a:lnTo>
                    <a:lnTo>
                      <a:pt x="45" y="245"/>
                    </a:lnTo>
                    <a:lnTo>
                      <a:pt x="50" y="242"/>
                    </a:lnTo>
                    <a:lnTo>
                      <a:pt x="57" y="239"/>
                    </a:lnTo>
                    <a:lnTo>
                      <a:pt x="57" y="239"/>
                    </a:lnTo>
                    <a:lnTo>
                      <a:pt x="58" y="239"/>
                    </a:lnTo>
                    <a:lnTo>
                      <a:pt x="61" y="239"/>
                    </a:lnTo>
                    <a:lnTo>
                      <a:pt x="63" y="239"/>
                    </a:lnTo>
                    <a:lnTo>
                      <a:pt x="65" y="239"/>
                    </a:lnTo>
                    <a:lnTo>
                      <a:pt x="65" y="239"/>
                    </a:lnTo>
                    <a:lnTo>
                      <a:pt x="78" y="235"/>
                    </a:lnTo>
                    <a:lnTo>
                      <a:pt x="88" y="233"/>
                    </a:lnTo>
                    <a:lnTo>
                      <a:pt x="98" y="232"/>
                    </a:lnTo>
                    <a:lnTo>
                      <a:pt x="98" y="232"/>
                    </a:lnTo>
                    <a:lnTo>
                      <a:pt x="114" y="231"/>
                    </a:lnTo>
                    <a:lnTo>
                      <a:pt x="119" y="231"/>
                    </a:lnTo>
                    <a:lnTo>
                      <a:pt x="121" y="232"/>
                    </a:lnTo>
                    <a:lnTo>
                      <a:pt x="122" y="233"/>
                    </a:lnTo>
                    <a:lnTo>
                      <a:pt x="122" y="233"/>
                    </a:lnTo>
                    <a:lnTo>
                      <a:pt x="126" y="238"/>
                    </a:lnTo>
                    <a:lnTo>
                      <a:pt x="127" y="240"/>
                    </a:lnTo>
                    <a:lnTo>
                      <a:pt x="127" y="241"/>
                    </a:lnTo>
                    <a:lnTo>
                      <a:pt x="127" y="241"/>
                    </a:lnTo>
                    <a:lnTo>
                      <a:pt x="126" y="241"/>
                    </a:lnTo>
                    <a:lnTo>
                      <a:pt x="126" y="242"/>
                    </a:lnTo>
                    <a:lnTo>
                      <a:pt x="126" y="243"/>
                    </a:lnTo>
                    <a:lnTo>
                      <a:pt x="127" y="243"/>
                    </a:lnTo>
                    <a:lnTo>
                      <a:pt x="127" y="243"/>
                    </a:lnTo>
                    <a:lnTo>
                      <a:pt x="132" y="242"/>
                    </a:lnTo>
                    <a:lnTo>
                      <a:pt x="134" y="241"/>
                    </a:lnTo>
                    <a:lnTo>
                      <a:pt x="134" y="240"/>
                    </a:lnTo>
                    <a:lnTo>
                      <a:pt x="134" y="239"/>
                    </a:lnTo>
                    <a:lnTo>
                      <a:pt x="134" y="239"/>
                    </a:lnTo>
                    <a:lnTo>
                      <a:pt x="133" y="237"/>
                    </a:lnTo>
                    <a:lnTo>
                      <a:pt x="131" y="236"/>
                    </a:lnTo>
                    <a:lnTo>
                      <a:pt x="129" y="234"/>
                    </a:lnTo>
                    <a:lnTo>
                      <a:pt x="129" y="233"/>
                    </a:lnTo>
                    <a:lnTo>
                      <a:pt x="129" y="233"/>
                    </a:lnTo>
                    <a:lnTo>
                      <a:pt x="131" y="232"/>
                    </a:lnTo>
                    <a:lnTo>
                      <a:pt x="134" y="232"/>
                    </a:lnTo>
                    <a:lnTo>
                      <a:pt x="138" y="231"/>
                    </a:lnTo>
                    <a:lnTo>
                      <a:pt x="139" y="231"/>
                    </a:lnTo>
                    <a:lnTo>
                      <a:pt x="139" y="230"/>
                    </a:lnTo>
                    <a:lnTo>
                      <a:pt x="139" y="230"/>
                    </a:lnTo>
                    <a:lnTo>
                      <a:pt x="138" y="228"/>
                    </a:lnTo>
                    <a:lnTo>
                      <a:pt x="135" y="227"/>
                    </a:lnTo>
                    <a:lnTo>
                      <a:pt x="134" y="226"/>
                    </a:lnTo>
                    <a:lnTo>
                      <a:pt x="133" y="224"/>
                    </a:lnTo>
                    <a:lnTo>
                      <a:pt x="133" y="224"/>
                    </a:lnTo>
                    <a:lnTo>
                      <a:pt x="137" y="222"/>
                    </a:lnTo>
                    <a:lnTo>
                      <a:pt x="141" y="221"/>
                    </a:lnTo>
                    <a:lnTo>
                      <a:pt x="141" y="221"/>
                    </a:lnTo>
                    <a:lnTo>
                      <a:pt x="145" y="220"/>
                    </a:lnTo>
                    <a:lnTo>
                      <a:pt x="147" y="219"/>
                    </a:lnTo>
                    <a:lnTo>
                      <a:pt x="147" y="218"/>
                    </a:lnTo>
                    <a:lnTo>
                      <a:pt x="147" y="218"/>
                    </a:lnTo>
                    <a:lnTo>
                      <a:pt x="145" y="215"/>
                    </a:lnTo>
                    <a:lnTo>
                      <a:pt x="144" y="214"/>
                    </a:lnTo>
                    <a:lnTo>
                      <a:pt x="145" y="212"/>
                    </a:lnTo>
                    <a:lnTo>
                      <a:pt x="145" y="212"/>
                    </a:lnTo>
                    <a:lnTo>
                      <a:pt x="146" y="210"/>
                    </a:lnTo>
                    <a:lnTo>
                      <a:pt x="147" y="208"/>
                    </a:lnTo>
                    <a:lnTo>
                      <a:pt x="147" y="202"/>
                    </a:lnTo>
                    <a:lnTo>
                      <a:pt x="147" y="202"/>
                    </a:lnTo>
                    <a:lnTo>
                      <a:pt x="148" y="199"/>
                    </a:lnTo>
                    <a:lnTo>
                      <a:pt x="148" y="196"/>
                    </a:lnTo>
                    <a:lnTo>
                      <a:pt x="150" y="193"/>
                    </a:lnTo>
                    <a:lnTo>
                      <a:pt x="150" y="193"/>
                    </a:lnTo>
                    <a:lnTo>
                      <a:pt x="151" y="192"/>
                    </a:lnTo>
                    <a:lnTo>
                      <a:pt x="151" y="190"/>
                    </a:lnTo>
                    <a:lnTo>
                      <a:pt x="151" y="188"/>
                    </a:lnTo>
                    <a:lnTo>
                      <a:pt x="152" y="187"/>
                    </a:lnTo>
                    <a:lnTo>
                      <a:pt x="152" y="187"/>
                    </a:lnTo>
                    <a:lnTo>
                      <a:pt x="155" y="186"/>
                    </a:lnTo>
                    <a:lnTo>
                      <a:pt x="156" y="186"/>
                    </a:lnTo>
                    <a:lnTo>
                      <a:pt x="157" y="186"/>
                    </a:lnTo>
                    <a:lnTo>
                      <a:pt x="157" y="186"/>
                    </a:lnTo>
                    <a:lnTo>
                      <a:pt x="157" y="188"/>
                    </a:lnTo>
                    <a:lnTo>
                      <a:pt x="157" y="188"/>
                    </a:lnTo>
                    <a:lnTo>
                      <a:pt x="158" y="188"/>
                    </a:lnTo>
                    <a:lnTo>
                      <a:pt x="158" y="188"/>
                    </a:lnTo>
                    <a:lnTo>
                      <a:pt x="160" y="187"/>
                    </a:lnTo>
                    <a:lnTo>
                      <a:pt x="161" y="186"/>
                    </a:lnTo>
                    <a:lnTo>
                      <a:pt x="161" y="184"/>
                    </a:lnTo>
                    <a:lnTo>
                      <a:pt x="161" y="184"/>
                    </a:lnTo>
                    <a:lnTo>
                      <a:pt x="162" y="182"/>
                    </a:lnTo>
                    <a:lnTo>
                      <a:pt x="162" y="182"/>
                    </a:lnTo>
                    <a:lnTo>
                      <a:pt x="163" y="180"/>
                    </a:lnTo>
                    <a:lnTo>
                      <a:pt x="164" y="179"/>
                    </a:lnTo>
                    <a:lnTo>
                      <a:pt x="164" y="179"/>
                    </a:lnTo>
                    <a:lnTo>
                      <a:pt x="164" y="176"/>
                    </a:lnTo>
                    <a:lnTo>
                      <a:pt x="164" y="174"/>
                    </a:lnTo>
                    <a:lnTo>
                      <a:pt x="165" y="173"/>
                    </a:lnTo>
                    <a:lnTo>
                      <a:pt x="165" y="173"/>
                    </a:lnTo>
                    <a:lnTo>
                      <a:pt x="172" y="169"/>
                    </a:lnTo>
                    <a:lnTo>
                      <a:pt x="172" y="169"/>
                    </a:lnTo>
                    <a:lnTo>
                      <a:pt x="173" y="168"/>
                    </a:lnTo>
                    <a:lnTo>
                      <a:pt x="175" y="168"/>
                    </a:lnTo>
                    <a:lnTo>
                      <a:pt x="176" y="169"/>
                    </a:lnTo>
                    <a:lnTo>
                      <a:pt x="176" y="168"/>
                    </a:lnTo>
                    <a:lnTo>
                      <a:pt x="176" y="168"/>
                    </a:lnTo>
                    <a:lnTo>
                      <a:pt x="173" y="166"/>
                    </a:lnTo>
                    <a:lnTo>
                      <a:pt x="173" y="164"/>
                    </a:lnTo>
                    <a:lnTo>
                      <a:pt x="174" y="164"/>
                    </a:lnTo>
                    <a:lnTo>
                      <a:pt x="174" y="164"/>
                    </a:lnTo>
                    <a:lnTo>
                      <a:pt x="175" y="164"/>
                    </a:lnTo>
                    <a:lnTo>
                      <a:pt x="176" y="165"/>
                    </a:lnTo>
                    <a:lnTo>
                      <a:pt x="177" y="166"/>
                    </a:lnTo>
                    <a:lnTo>
                      <a:pt x="177" y="167"/>
                    </a:lnTo>
                    <a:lnTo>
                      <a:pt x="177" y="167"/>
                    </a:lnTo>
                    <a:lnTo>
                      <a:pt x="177" y="168"/>
                    </a:lnTo>
                    <a:lnTo>
                      <a:pt x="178" y="168"/>
                    </a:lnTo>
                    <a:lnTo>
                      <a:pt x="178" y="168"/>
                    </a:lnTo>
                    <a:lnTo>
                      <a:pt x="182" y="168"/>
                    </a:lnTo>
                    <a:lnTo>
                      <a:pt x="186" y="170"/>
                    </a:lnTo>
                    <a:lnTo>
                      <a:pt x="186" y="170"/>
                    </a:lnTo>
                    <a:lnTo>
                      <a:pt x="188" y="172"/>
                    </a:lnTo>
                    <a:lnTo>
                      <a:pt x="189" y="172"/>
                    </a:lnTo>
                    <a:lnTo>
                      <a:pt x="189" y="171"/>
                    </a:lnTo>
                    <a:lnTo>
                      <a:pt x="189" y="171"/>
                    </a:lnTo>
                    <a:lnTo>
                      <a:pt x="189" y="169"/>
                    </a:lnTo>
                    <a:lnTo>
                      <a:pt x="191" y="168"/>
                    </a:lnTo>
                    <a:lnTo>
                      <a:pt x="194" y="165"/>
                    </a:lnTo>
                    <a:lnTo>
                      <a:pt x="194" y="165"/>
                    </a:lnTo>
                    <a:lnTo>
                      <a:pt x="202" y="163"/>
                    </a:lnTo>
                    <a:lnTo>
                      <a:pt x="202" y="163"/>
                    </a:lnTo>
                    <a:lnTo>
                      <a:pt x="204" y="163"/>
                    </a:lnTo>
                    <a:lnTo>
                      <a:pt x="205" y="163"/>
                    </a:lnTo>
                    <a:lnTo>
                      <a:pt x="207" y="164"/>
                    </a:lnTo>
                    <a:lnTo>
                      <a:pt x="208" y="164"/>
                    </a:lnTo>
                    <a:lnTo>
                      <a:pt x="208" y="164"/>
                    </a:lnTo>
                    <a:lnTo>
                      <a:pt x="208" y="162"/>
                    </a:lnTo>
                    <a:lnTo>
                      <a:pt x="209" y="161"/>
                    </a:lnTo>
                    <a:lnTo>
                      <a:pt x="210" y="160"/>
                    </a:lnTo>
                    <a:lnTo>
                      <a:pt x="210" y="160"/>
                    </a:lnTo>
                    <a:lnTo>
                      <a:pt x="211" y="161"/>
                    </a:lnTo>
                    <a:lnTo>
                      <a:pt x="211" y="161"/>
                    </a:lnTo>
                    <a:lnTo>
                      <a:pt x="212" y="162"/>
                    </a:lnTo>
                    <a:lnTo>
                      <a:pt x="214" y="162"/>
                    </a:lnTo>
                    <a:lnTo>
                      <a:pt x="214" y="162"/>
                    </a:lnTo>
                    <a:lnTo>
                      <a:pt x="215" y="161"/>
                    </a:lnTo>
                    <a:lnTo>
                      <a:pt x="216" y="160"/>
                    </a:lnTo>
                    <a:lnTo>
                      <a:pt x="218" y="158"/>
                    </a:lnTo>
                    <a:lnTo>
                      <a:pt x="219" y="157"/>
                    </a:lnTo>
                    <a:lnTo>
                      <a:pt x="219" y="157"/>
                    </a:lnTo>
                    <a:lnTo>
                      <a:pt x="223" y="157"/>
                    </a:lnTo>
                    <a:lnTo>
                      <a:pt x="225" y="156"/>
                    </a:lnTo>
                    <a:lnTo>
                      <a:pt x="226" y="154"/>
                    </a:lnTo>
                    <a:lnTo>
                      <a:pt x="226" y="154"/>
                    </a:lnTo>
                    <a:lnTo>
                      <a:pt x="228" y="151"/>
                    </a:lnTo>
                    <a:lnTo>
                      <a:pt x="231" y="150"/>
                    </a:lnTo>
                    <a:lnTo>
                      <a:pt x="231" y="150"/>
                    </a:lnTo>
                    <a:lnTo>
                      <a:pt x="235" y="148"/>
                    </a:lnTo>
                    <a:lnTo>
                      <a:pt x="235" y="147"/>
                    </a:lnTo>
                    <a:lnTo>
                      <a:pt x="235" y="146"/>
                    </a:lnTo>
                    <a:lnTo>
                      <a:pt x="235" y="146"/>
                    </a:lnTo>
                    <a:lnTo>
                      <a:pt x="233" y="144"/>
                    </a:lnTo>
                    <a:lnTo>
                      <a:pt x="233" y="143"/>
                    </a:lnTo>
                    <a:lnTo>
                      <a:pt x="234" y="141"/>
                    </a:lnTo>
                    <a:lnTo>
                      <a:pt x="234" y="14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6" name="フリーフォーム 135">
                <a:extLst>
                  <a:ext uri="{FF2B5EF4-FFF2-40B4-BE49-F238E27FC236}">
                    <a16:creationId xmlns:a16="http://schemas.microsoft.com/office/drawing/2014/main" id="{00000000-0008-0000-0000-0000DA050000}"/>
                  </a:ext>
                </a:extLst>
              </p:cNvPr>
              <p:cNvSpPr>
                <a:spLocks/>
              </p:cNvSpPr>
              <p:nvPr/>
            </p:nvSpPr>
            <p:spPr bwMode="auto">
              <a:xfrm>
                <a:off x="697" y="700"/>
                <a:ext cx="24" cy="26"/>
              </a:xfrm>
              <a:custGeom>
                <a:avLst/>
                <a:gdLst>
                  <a:gd name="T0" fmla="*/ 209 w 215"/>
                  <a:gd name="T1" fmla="*/ 58 h 238"/>
                  <a:gd name="T2" fmla="*/ 205 w 215"/>
                  <a:gd name="T3" fmla="*/ 37 h 238"/>
                  <a:gd name="T4" fmla="*/ 212 w 215"/>
                  <a:gd name="T5" fmla="*/ 6 h 238"/>
                  <a:gd name="T6" fmla="*/ 7 w 215"/>
                  <a:gd name="T7" fmla="*/ 6 h 238"/>
                  <a:gd name="T8" fmla="*/ 2 w 215"/>
                  <a:gd name="T9" fmla="*/ 29 h 238"/>
                  <a:gd name="T10" fmla="*/ 0 w 215"/>
                  <a:gd name="T11" fmla="*/ 36 h 238"/>
                  <a:gd name="T12" fmla="*/ 3 w 215"/>
                  <a:gd name="T13" fmla="*/ 44 h 238"/>
                  <a:gd name="T14" fmla="*/ 16 w 215"/>
                  <a:gd name="T15" fmla="*/ 50 h 238"/>
                  <a:gd name="T16" fmla="*/ 35 w 215"/>
                  <a:gd name="T17" fmla="*/ 57 h 238"/>
                  <a:gd name="T18" fmla="*/ 38 w 215"/>
                  <a:gd name="T19" fmla="*/ 62 h 238"/>
                  <a:gd name="T20" fmla="*/ 36 w 215"/>
                  <a:gd name="T21" fmla="*/ 67 h 238"/>
                  <a:gd name="T22" fmla="*/ 49 w 215"/>
                  <a:gd name="T23" fmla="*/ 72 h 238"/>
                  <a:gd name="T24" fmla="*/ 49 w 215"/>
                  <a:gd name="T25" fmla="*/ 91 h 238"/>
                  <a:gd name="T26" fmla="*/ 51 w 215"/>
                  <a:gd name="T27" fmla="*/ 100 h 238"/>
                  <a:gd name="T28" fmla="*/ 53 w 215"/>
                  <a:gd name="T29" fmla="*/ 108 h 238"/>
                  <a:gd name="T30" fmla="*/ 58 w 215"/>
                  <a:gd name="T31" fmla="*/ 119 h 238"/>
                  <a:gd name="T32" fmla="*/ 66 w 215"/>
                  <a:gd name="T33" fmla="*/ 111 h 238"/>
                  <a:gd name="T34" fmla="*/ 82 w 215"/>
                  <a:gd name="T35" fmla="*/ 122 h 238"/>
                  <a:gd name="T36" fmla="*/ 91 w 215"/>
                  <a:gd name="T37" fmla="*/ 122 h 238"/>
                  <a:gd name="T38" fmla="*/ 102 w 215"/>
                  <a:gd name="T39" fmla="*/ 125 h 238"/>
                  <a:gd name="T40" fmla="*/ 106 w 215"/>
                  <a:gd name="T41" fmla="*/ 137 h 238"/>
                  <a:gd name="T42" fmla="*/ 106 w 215"/>
                  <a:gd name="T43" fmla="*/ 148 h 238"/>
                  <a:gd name="T44" fmla="*/ 107 w 215"/>
                  <a:gd name="T45" fmla="*/ 168 h 238"/>
                  <a:gd name="T46" fmla="*/ 102 w 215"/>
                  <a:gd name="T47" fmla="*/ 174 h 238"/>
                  <a:gd name="T48" fmla="*/ 92 w 215"/>
                  <a:gd name="T49" fmla="*/ 186 h 238"/>
                  <a:gd name="T50" fmla="*/ 94 w 215"/>
                  <a:gd name="T51" fmla="*/ 197 h 238"/>
                  <a:gd name="T52" fmla="*/ 106 w 215"/>
                  <a:gd name="T53" fmla="*/ 198 h 238"/>
                  <a:gd name="T54" fmla="*/ 113 w 215"/>
                  <a:gd name="T55" fmla="*/ 209 h 238"/>
                  <a:gd name="T56" fmla="*/ 122 w 215"/>
                  <a:gd name="T57" fmla="*/ 210 h 238"/>
                  <a:gd name="T58" fmla="*/ 116 w 215"/>
                  <a:gd name="T59" fmla="*/ 220 h 238"/>
                  <a:gd name="T60" fmla="*/ 121 w 215"/>
                  <a:gd name="T61" fmla="*/ 228 h 238"/>
                  <a:gd name="T62" fmla="*/ 136 w 215"/>
                  <a:gd name="T63" fmla="*/ 227 h 238"/>
                  <a:gd name="T64" fmla="*/ 145 w 215"/>
                  <a:gd name="T65" fmla="*/ 234 h 238"/>
                  <a:gd name="T66" fmla="*/ 154 w 215"/>
                  <a:gd name="T67" fmla="*/ 236 h 238"/>
                  <a:gd name="T68" fmla="*/ 149 w 215"/>
                  <a:gd name="T69" fmla="*/ 228 h 238"/>
                  <a:gd name="T70" fmla="*/ 155 w 215"/>
                  <a:gd name="T71" fmla="*/ 222 h 238"/>
                  <a:gd name="T72" fmla="*/ 165 w 215"/>
                  <a:gd name="T73" fmla="*/ 213 h 238"/>
                  <a:gd name="T74" fmla="*/ 165 w 215"/>
                  <a:gd name="T75" fmla="*/ 203 h 238"/>
                  <a:gd name="T76" fmla="*/ 163 w 215"/>
                  <a:gd name="T77" fmla="*/ 195 h 238"/>
                  <a:gd name="T78" fmla="*/ 173 w 215"/>
                  <a:gd name="T79" fmla="*/ 188 h 238"/>
                  <a:gd name="T80" fmla="*/ 174 w 215"/>
                  <a:gd name="T81" fmla="*/ 182 h 238"/>
                  <a:gd name="T82" fmla="*/ 172 w 215"/>
                  <a:gd name="T83" fmla="*/ 174 h 238"/>
                  <a:gd name="T84" fmla="*/ 172 w 215"/>
                  <a:gd name="T85" fmla="*/ 166 h 238"/>
                  <a:gd name="T86" fmla="*/ 173 w 215"/>
                  <a:gd name="T87" fmla="*/ 159 h 238"/>
                  <a:gd name="T88" fmla="*/ 178 w 215"/>
                  <a:gd name="T89" fmla="*/ 155 h 238"/>
                  <a:gd name="T90" fmla="*/ 186 w 215"/>
                  <a:gd name="T91" fmla="*/ 142 h 238"/>
                  <a:gd name="T92" fmla="*/ 199 w 215"/>
                  <a:gd name="T93" fmla="*/ 133 h 238"/>
                  <a:gd name="T94" fmla="*/ 202 w 215"/>
                  <a:gd name="T95" fmla="*/ 127 h 238"/>
                  <a:gd name="T96" fmla="*/ 204 w 215"/>
                  <a:gd name="T97" fmla="*/ 124 h 238"/>
                  <a:gd name="T98" fmla="*/ 204 w 215"/>
                  <a:gd name="T99" fmla="*/ 118 h 238"/>
                  <a:gd name="T100" fmla="*/ 202 w 215"/>
                  <a:gd name="T101" fmla="*/ 109 h 238"/>
                  <a:gd name="T102" fmla="*/ 205 w 215"/>
                  <a:gd name="T103" fmla="*/ 105 h 238"/>
                  <a:gd name="T104" fmla="*/ 205 w 215"/>
                  <a:gd name="T105" fmla="*/ 99 h 238"/>
                  <a:gd name="T106" fmla="*/ 209 w 215"/>
                  <a:gd name="T107" fmla="*/ 84 h 238"/>
                  <a:gd name="T108" fmla="*/ 214 w 215"/>
                  <a:gd name="T109" fmla="*/ 71 h 238"/>
                  <a:gd name="T110" fmla="*/ 212 w 215"/>
                  <a:gd name="T111" fmla="*/ 6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5" h="238">
                    <a:moveTo>
                      <a:pt x="212" y="63"/>
                    </a:moveTo>
                    <a:lnTo>
                      <a:pt x="212" y="63"/>
                    </a:lnTo>
                    <a:lnTo>
                      <a:pt x="211" y="60"/>
                    </a:lnTo>
                    <a:lnTo>
                      <a:pt x="209" y="58"/>
                    </a:lnTo>
                    <a:lnTo>
                      <a:pt x="209" y="58"/>
                    </a:lnTo>
                    <a:lnTo>
                      <a:pt x="206" y="55"/>
                    </a:lnTo>
                    <a:lnTo>
                      <a:pt x="204" y="52"/>
                    </a:lnTo>
                    <a:lnTo>
                      <a:pt x="203" y="50"/>
                    </a:lnTo>
                    <a:lnTo>
                      <a:pt x="203" y="50"/>
                    </a:lnTo>
                    <a:lnTo>
                      <a:pt x="205" y="37"/>
                    </a:lnTo>
                    <a:lnTo>
                      <a:pt x="208" y="20"/>
                    </a:lnTo>
                    <a:lnTo>
                      <a:pt x="208" y="20"/>
                    </a:lnTo>
                    <a:lnTo>
                      <a:pt x="210" y="11"/>
                    </a:lnTo>
                    <a:lnTo>
                      <a:pt x="212" y="6"/>
                    </a:lnTo>
                    <a:lnTo>
                      <a:pt x="212" y="6"/>
                    </a:lnTo>
                    <a:lnTo>
                      <a:pt x="215" y="0"/>
                    </a:lnTo>
                    <a:lnTo>
                      <a:pt x="4" y="0"/>
                    </a:lnTo>
                    <a:lnTo>
                      <a:pt x="4" y="0"/>
                    </a:lnTo>
                    <a:lnTo>
                      <a:pt x="7" y="6"/>
                    </a:lnTo>
                    <a:lnTo>
                      <a:pt x="7" y="6"/>
                    </a:lnTo>
                    <a:lnTo>
                      <a:pt x="8" y="9"/>
                    </a:lnTo>
                    <a:lnTo>
                      <a:pt x="8" y="13"/>
                    </a:lnTo>
                    <a:lnTo>
                      <a:pt x="5" y="23"/>
                    </a:lnTo>
                    <a:lnTo>
                      <a:pt x="5" y="23"/>
                    </a:lnTo>
                    <a:lnTo>
                      <a:pt x="2" y="29"/>
                    </a:lnTo>
                    <a:lnTo>
                      <a:pt x="2" y="31"/>
                    </a:lnTo>
                    <a:lnTo>
                      <a:pt x="2" y="32"/>
                    </a:lnTo>
                    <a:lnTo>
                      <a:pt x="2" y="32"/>
                    </a:lnTo>
                    <a:lnTo>
                      <a:pt x="2" y="34"/>
                    </a:lnTo>
                    <a:lnTo>
                      <a:pt x="0" y="36"/>
                    </a:lnTo>
                    <a:lnTo>
                      <a:pt x="0" y="36"/>
                    </a:lnTo>
                    <a:lnTo>
                      <a:pt x="0" y="40"/>
                    </a:lnTo>
                    <a:lnTo>
                      <a:pt x="0" y="43"/>
                    </a:lnTo>
                    <a:lnTo>
                      <a:pt x="0" y="43"/>
                    </a:lnTo>
                    <a:lnTo>
                      <a:pt x="3" y="44"/>
                    </a:lnTo>
                    <a:lnTo>
                      <a:pt x="6" y="45"/>
                    </a:lnTo>
                    <a:lnTo>
                      <a:pt x="11" y="47"/>
                    </a:lnTo>
                    <a:lnTo>
                      <a:pt x="11" y="47"/>
                    </a:lnTo>
                    <a:lnTo>
                      <a:pt x="13" y="47"/>
                    </a:lnTo>
                    <a:lnTo>
                      <a:pt x="16" y="50"/>
                    </a:lnTo>
                    <a:lnTo>
                      <a:pt x="16" y="50"/>
                    </a:lnTo>
                    <a:lnTo>
                      <a:pt x="19" y="52"/>
                    </a:lnTo>
                    <a:lnTo>
                      <a:pt x="24" y="53"/>
                    </a:lnTo>
                    <a:lnTo>
                      <a:pt x="24" y="53"/>
                    </a:lnTo>
                    <a:lnTo>
                      <a:pt x="35" y="57"/>
                    </a:lnTo>
                    <a:lnTo>
                      <a:pt x="38" y="59"/>
                    </a:lnTo>
                    <a:lnTo>
                      <a:pt x="39" y="60"/>
                    </a:lnTo>
                    <a:lnTo>
                      <a:pt x="39" y="61"/>
                    </a:lnTo>
                    <a:lnTo>
                      <a:pt x="39" y="61"/>
                    </a:lnTo>
                    <a:lnTo>
                      <a:pt x="38" y="62"/>
                    </a:lnTo>
                    <a:lnTo>
                      <a:pt x="37" y="63"/>
                    </a:lnTo>
                    <a:lnTo>
                      <a:pt x="36" y="63"/>
                    </a:lnTo>
                    <a:lnTo>
                      <a:pt x="35" y="64"/>
                    </a:lnTo>
                    <a:lnTo>
                      <a:pt x="35" y="64"/>
                    </a:lnTo>
                    <a:lnTo>
                      <a:pt x="36" y="67"/>
                    </a:lnTo>
                    <a:lnTo>
                      <a:pt x="37" y="69"/>
                    </a:lnTo>
                    <a:lnTo>
                      <a:pt x="39" y="70"/>
                    </a:lnTo>
                    <a:lnTo>
                      <a:pt x="39" y="70"/>
                    </a:lnTo>
                    <a:lnTo>
                      <a:pt x="49" y="72"/>
                    </a:lnTo>
                    <a:lnTo>
                      <a:pt x="49" y="72"/>
                    </a:lnTo>
                    <a:lnTo>
                      <a:pt x="48" y="78"/>
                    </a:lnTo>
                    <a:lnTo>
                      <a:pt x="48" y="83"/>
                    </a:lnTo>
                    <a:lnTo>
                      <a:pt x="48" y="88"/>
                    </a:lnTo>
                    <a:lnTo>
                      <a:pt x="48" y="88"/>
                    </a:lnTo>
                    <a:lnTo>
                      <a:pt x="49" y="91"/>
                    </a:lnTo>
                    <a:lnTo>
                      <a:pt x="51" y="93"/>
                    </a:lnTo>
                    <a:lnTo>
                      <a:pt x="52" y="95"/>
                    </a:lnTo>
                    <a:lnTo>
                      <a:pt x="52" y="97"/>
                    </a:lnTo>
                    <a:lnTo>
                      <a:pt x="52" y="97"/>
                    </a:lnTo>
                    <a:lnTo>
                      <a:pt x="51" y="100"/>
                    </a:lnTo>
                    <a:lnTo>
                      <a:pt x="50" y="103"/>
                    </a:lnTo>
                    <a:lnTo>
                      <a:pt x="50" y="105"/>
                    </a:lnTo>
                    <a:lnTo>
                      <a:pt x="50" y="105"/>
                    </a:lnTo>
                    <a:lnTo>
                      <a:pt x="52" y="107"/>
                    </a:lnTo>
                    <a:lnTo>
                      <a:pt x="53" y="108"/>
                    </a:lnTo>
                    <a:lnTo>
                      <a:pt x="55" y="109"/>
                    </a:lnTo>
                    <a:lnTo>
                      <a:pt x="56" y="111"/>
                    </a:lnTo>
                    <a:lnTo>
                      <a:pt x="56" y="111"/>
                    </a:lnTo>
                    <a:lnTo>
                      <a:pt x="57" y="116"/>
                    </a:lnTo>
                    <a:lnTo>
                      <a:pt x="58" y="119"/>
                    </a:lnTo>
                    <a:lnTo>
                      <a:pt x="59" y="120"/>
                    </a:lnTo>
                    <a:lnTo>
                      <a:pt x="59" y="119"/>
                    </a:lnTo>
                    <a:lnTo>
                      <a:pt x="59" y="119"/>
                    </a:lnTo>
                    <a:lnTo>
                      <a:pt x="63" y="113"/>
                    </a:lnTo>
                    <a:lnTo>
                      <a:pt x="66" y="111"/>
                    </a:lnTo>
                    <a:lnTo>
                      <a:pt x="68" y="110"/>
                    </a:lnTo>
                    <a:lnTo>
                      <a:pt x="68" y="110"/>
                    </a:lnTo>
                    <a:lnTo>
                      <a:pt x="71" y="111"/>
                    </a:lnTo>
                    <a:lnTo>
                      <a:pt x="74" y="114"/>
                    </a:lnTo>
                    <a:lnTo>
                      <a:pt x="82" y="122"/>
                    </a:lnTo>
                    <a:lnTo>
                      <a:pt x="82" y="122"/>
                    </a:lnTo>
                    <a:lnTo>
                      <a:pt x="85" y="124"/>
                    </a:lnTo>
                    <a:lnTo>
                      <a:pt x="86" y="124"/>
                    </a:lnTo>
                    <a:lnTo>
                      <a:pt x="91" y="122"/>
                    </a:lnTo>
                    <a:lnTo>
                      <a:pt x="91" y="122"/>
                    </a:lnTo>
                    <a:lnTo>
                      <a:pt x="96" y="119"/>
                    </a:lnTo>
                    <a:lnTo>
                      <a:pt x="98" y="119"/>
                    </a:lnTo>
                    <a:lnTo>
                      <a:pt x="99" y="120"/>
                    </a:lnTo>
                    <a:lnTo>
                      <a:pt x="99" y="120"/>
                    </a:lnTo>
                    <a:lnTo>
                      <a:pt x="102" y="125"/>
                    </a:lnTo>
                    <a:lnTo>
                      <a:pt x="104" y="129"/>
                    </a:lnTo>
                    <a:lnTo>
                      <a:pt x="104" y="129"/>
                    </a:lnTo>
                    <a:lnTo>
                      <a:pt x="104" y="133"/>
                    </a:lnTo>
                    <a:lnTo>
                      <a:pt x="106" y="137"/>
                    </a:lnTo>
                    <a:lnTo>
                      <a:pt x="106" y="137"/>
                    </a:lnTo>
                    <a:lnTo>
                      <a:pt x="109" y="141"/>
                    </a:lnTo>
                    <a:lnTo>
                      <a:pt x="110" y="143"/>
                    </a:lnTo>
                    <a:lnTo>
                      <a:pt x="109" y="145"/>
                    </a:lnTo>
                    <a:lnTo>
                      <a:pt x="109" y="145"/>
                    </a:lnTo>
                    <a:lnTo>
                      <a:pt x="106" y="148"/>
                    </a:lnTo>
                    <a:lnTo>
                      <a:pt x="105" y="150"/>
                    </a:lnTo>
                    <a:lnTo>
                      <a:pt x="105" y="152"/>
                    </a:lnTo>
                    <a:lnTo>
                      <a:pt x="105" y="152"/>
                    </a:lnTo>
                    <a:lnTo>
                      <a:pt x="107" y="162"/>
                    </a:lnTo>
                    <a:lnTo>
                      <a:pt x="107" y="168"/>
                    </a:lnTo>
                    <a:lnTo>
                      <a:pt x="107" y="170"/>
                    </a:lnTo>
                    <a:lnTo>
                      <a:pt x="106" y="172"/>
                    </a:lnTo>
                    <a:lnTo>
                      <a:pt x="106" y="172"/>
                    </a:lnTo>
                    <a:lnTo>
                      <a:pt x="104" y="173"/>
                    </a:lnTo>
                    <a:lnTo>
                      <a:pt x="102" y="174"/>
                    </a:lnTo>
                    <a:lnTo>
                      <a:pt x="99" y="175"/>
                    </a:lnTo>
                    <a:lnTo>
                      <a:pt x="96" y="178"/>
                    </a:lnTo>
                    <a:lnTo>
                      <a:pt x="96" y="178"/>
                    </a:lnTo>
                    <a:lnTo>
                      <a:pt x="94" y="182"/>
                    </a:lnTo>
                    <a:lnTo>
                      <a:pt x="92" y="186"/>
                    </a:lnTo>
                    <a:lnTo>
                      <a:pt x="89" y="195"/>
                    </a:lnTo>
                    <a:lnTo>
                      <a:pt x="89" y="195"/>
                    </a:lnTo>
                    <a:lnTo>
                      <a:pt x="91" y="195"/>
                    </a:lnTo>
                    <a:lnTo>
                      <a:pt x="91" y="195"/>
                    </a:lnTo>
                    <a:lnTo>
                      <a:pt x="94" y="197"/>
                    </a:lnTo>
                    <a:lnTo>
                      <a:pt x="96" y="198"/>
                    </a:lnTo>
                    <a:lnTo>
                      <a:pt x="99" y="198"/>
                    </a:lnTo>
                    <a:lnTo>
                      <a:pt x="99" y="198"/>
                    </a:lnTo>
                    <a:lnTo>
                      <a:pt x="104" y="198"/>
                    </a:lnTo>
                    <a:lnTo>
                      <a:pt x="106" y="198"/>
                    </a:lnTo>
                    <a:lnTo>
                      <a:pt x="107" y="200"/>
                    </a:lnTo>
                    <a:lnTo>
                      <a:pt x="107" y="200"/>
                    </a:lnTo>
                    <a:lnTo>
                      <a:pt x="110" y="205"/>
                    </a:lnTo>
                    <a:lnTo>
                      <a:pt x="112" y="207"/>
                    </a:lnTo>
                    <a:lnTo>
                      <a:pt x="113" y="209"/>
                    </a:lnTo>
                    <a:lnTo>
                      <a:pt x="113" y="209"/>
                    </a:lnTo>
                    <a:lnTo>
                      <a:pt x="123" y="209"/>
                    </a:lnTo>
                    <a:lnTo>
                      <a:pt x="123" y="209"/>
                    </a:lnTo>
                    <a:lnTo>
                      <a:pt x="124" y="209"/>
                    </a:lnTo>
                    <a:lnTo>
                      <a:pt x="122" y="210"/>
                    </a:lnTo>
                    <a:lnTo>
                      <a:pt x="119" y="213"/>
                    </a:lnTo>
                    <a:lnTo>
                      <a:pt x="119" y="213"/>
                    </a:lnTo>
                    <a:lnTo>
                      <a:pt x="117" y="216"/>
                    </a:lnTo>
                    <a:lnTo>
                      <a:pt x="116" y="218"/>
                    </a:lnTo>
                    <a:lnTo>
                      <a:pt x="116" y="220"/>
                    </a:lnTo>
                    <a:lnTo>
                      <a:pt x="116" y="220"/>
                    </a:lnTo>
                    <a:lnTo>
                      <a:pt x="118" y="224"/>
                    </a:lnTo>
                    <a:lnTo>
                      <a:pt x="119" y="227"/>
                    </a:lnTo>
                    <a:lnTo>
                      <a:pt x="121" y="228"/>
                    </a:lnTo>
                    <a:lnTo>
                      <a:pt x="121" y="228"/>
                    </a:lnTo>
                    <a:lnTo>
                      <a:pt x="128" y="229"/>
                    </a:lnTo>
                    <a:lnTo>
                      <a:pt x="132" y="229"/>
                    </a:lnTo>
                    <a:lnTo>
                      <a:pt x="134" y="228"/>
                    </a:lnTo>
                    <a:lnTo>
                      <a:pt x="134" y="228"/>
                    </a:lnTo>
                    <a:lnTo>
                      <a:pt x="136" y="227"/>
                    </a:lnTo>
                    <a:lnTo>
                      <a:pt x="138" y="228"/>
                    </a:lnTo>
                    <a:lnTo>
                      <a:pt x="142" y="230"/>
                    </a:lnTo>
                    <a:lnTo>
                      <a:pt x="142" y="230"/>
                    </a:lnTo>
                    <a:lnTo>
                      <a:pt x="143" y="231"/>
                    </a:lnTo>
                    <a:lnTo>
                      <a:pt x="145" y="234"/>
                    </a:lnTo>
                    <a:lnTo>
                      <a:pt x="146" y="237"/>
                    </a:lnTo>
                    <a:lnTo>
                      <a:pt x="148" y="238"/>
                    </a:lnTo>
                    <a:lnTo>
                      <a:pt x="148" y="238"/>
                    </a:lnTo>
                    <a:lnTo>
                      <a:pt x="153" y="237"/>
                    </a:lnTo>
                    <a:lnTo>
                      <a:pt x="154" y="236"/>
                    </a:lnTo>
                    <a:lnTo>
                      <a:pt x="154" y="235"/>
                    </a:lnTo>
                    <a:lnTo>
                      <a:pt x="154" y="235"/>
                    </a:lnTo>
                    <a:lnTo>
                      <a:pt x="151" y="232"/>
                    </a:lnTo>
                    <a:lnTo>
                      <a:pt x="149" y="230"/>
                    </a:lnTo>
                    <a:lnTo>
                      <a:pt x="149" y="228"/>
                    </a:lnTo>
                    <a:lnTo>
                      <a:pt x="149" y="228"/>
                    </a:lnTo>
                    <a:lnTo>
                      <a:pt x="150" y="226"/>
                    </a:lnTo>
                    <a:lnTo>
                      <a:pt x="152" y="225"/>
                    </a:lnTo>
                    <a:lnTo>
                      <a:pt x="154" y="224"/>
                    </a:lnTo>
                    <a:lnTo>
                      <a:pt x="155" y="222"/>
                    </a:lnTo>
                    <a:lnTo>
                      <a:pt x="155" y="222"/>
                    </a:lnTo>
                    <a:lnTo>
                      <a:pt x="157" y="219"/>
                    </a:lnTo>
                    <a:lnTo>
                      <a:pt x="162" y="216"/>
                    </a:lnTo>
                    <a:lnTo>
                      <a:pt x="162" y="216"/>
                    </a:lnTo>
                    <a:lnTo>
                      <a:pt x="165" y="213"/>
                    </a:lnTo>
                    <a:lnTo>
                      <a:pt x="167" y="210"/>
                    </a:lnTo>
                    <a:lnTo>
                      <a:pt x="167" y="208"/>
                    </a:lnTo>
                    <a:lnTo>
                      <a:pt x="167" y="208"/>
                    </a:lnTo>
                    <a:lnTo>
                      <a:pt x="166" y="205"/>
                    </a:lnTo>
                    <a:lnTo>
                      <a:pt x="165" y="203"/>
                    </a:lnTo>
                    <a:lnTo>
                      <a:pt x="163" y="200"/>
                    </a:lnTo>
                    <a:lnTo>
                      <a:pt x="163" y="200"/>
                    </a:lnTo>
                    <a:lnTo>
                      <a:pt x="162" y="198"/>
                    </a:lnTo>
                    <a:lnTo>
                      <a:pt x="162" y="197"/>
                    </a:lnTo>
                    <a:lnTo>
                      <a:pt x="163" y="195"/>
                    </a:lnTo>
                    <a:lnTo>
                      <a:pt x="165" y="194"/>
                    </a:lnTo>
                    <a:lnTo>
                      <a:pt x="165" y="194"/>
                    </a:lnTo>
                    <a:lnTo>
                      <a:pt x="170" y="192"/>
                    </a:lnTo>
                    <a:lnTo>
                      <a:pt x="172" y="191"/>
                    </a:lnTo>
                    <a:lnTo>
                      <a:pt x="173" y="188"/>
                    </a:lnTo>
                    <a:lnTo>
                      <a:pt x="173" y="188"/>
                    </a:lnTo>
                    <a:lnTo>
                      <a:pt x="174" y="184"/>
                    </a:lnTo>
                    <a:lnTo>
                      <a:pt x="174" y="183"/>
                    </a:lnTo>
                    <a:lnTo>
                      <a:pt x="174" y="182"/>
                    </a:lnTo>
                    <a:lnTo>
                      <a:pt x="174" y="182"/>
                    </a:lnTo>
                    <a:lnTo>
                      <a:pt x="171" y="179"/>
                    </a:lnTo>
                    <a:lnTo>
                      <a:pt x="170" y="178"/>
                    </a:lnTo>
                    <a:lnTo>
                      <a:pt x="170" y="177"/>
                    </a:lnTo>
                    <a:lnTo>
                      <a:pt x="170" y="177"/>
                    </a:lnTo>
                    <a:lnTo>
                      <a:pt x="172" y="174"/>
                    </a:lnTo>
                    <a:lnTo>
                      <a:pt x="172" y="170"/>
                    </a:lnTo>
                    <a:lnTo>
                      <a:pt x="172" y="170"/>
                    </a:lnTo>
                    <a:lnTo>
                      <a:pt x="172" y="169"/>
                    </a:lnTo>
                    <a:lnTo>
                      <a:pt x="172" y="166"/>
                    </a:lnTo>
                    <a:lnTo>
                      <a:pt x="172" y="166"/>
                    </a:lnTo>
                    <a:lnTo>
                      <a:pt x="174" y="164"/>
                    </a:lnTo>
                    <a:lnTo>
                      <a:pt x="174" y="162"/>
                    </a:lnTo>
                    <a:lnTo>
                      <a:pt x="174" y="162"/>
                    </a:lnTo>
                    <a:lnTo>
                      <a:pt x="173" y="160"/>
                    </a:lnTo>
                    <a:lnTo>
                      <a:pt x="173" y="159"/>
                    </a:lnTo>
                    <a:lnTo>
                      <a:pt x="174" y="158"/>
                    </a:lnTo>
                    <a:lnTo>
                      <a:pt x="174" y="158"/>
                    </a:lnTo>
                    <a:lnTo>
                      <a:pt x="177" y="157"/>
                    </a:lnTo>
                    <a:lnTo>
                      <a:pt x="178" y="155"/>
                    </a:lnTo>
                    <a:lnTo>
                      <a:pt x="178" y="155"/>
                    </a:lnTo>
                    <a:lnTo>
                      <a:pt x="180" y="152"/>
                    </a:lnTo>
                    <a:lnTo>
                      <a:pt x="182" y="146"/>
                    </a:lnTo>
                    <a:lnTo>
                      <a:pt x="182" y="146"/>
                    </a:lnTo>
                    <a:lnTo>
                      <a:pt x="184" y="144"/>
                    </a:lnTo>
                    <a:lnTo>
                      <a:pt x="186" y="142"/>
                    </a:lnTo>
                    <a:lnTo>
                      <a:pt x="190" y="138"/>
                    </a:lnTo>
                    <a:lnTo>
                      <a:pt x="190" y="138"/>
                    </a:lnTo>
                    <a:lnTo>
                      <a:pt x="195" y="135"/>
                    </a:lnTo>
                    <a:lnTo>
                      <a:pt x="199" y="133"/>
                    </a:lnTo>
                    <a:lnTo>
                      <a:pt x="199" y="133"/>
                    </a:lnTo>
                    <a:lnTo>
                      <a:pt x="202" y="131"/>
                    </a:lnTo>
                    <a:lnTo>
                      <a:pt x="203" y="130"/>
                    </a:lnTo>
                    <a:lnTo>
                      <a:pt x="204" y="129"/>
                    </a:lnTo>
                    <a:lnTo>
                      <a:pt x="204" y="129"/>
                    </a:lnTo>
                    <a:lnTo>
                      <a:pt x="202" y="127"/>
                    </a:lnTo>
                    <a:lnTo>
                      <a:pt x="202" y="125"/>
                    </a:lnTo>
                    <a:lnTo>
                      <a:pt x="202" y="125"/>
                    </a:lnTo>
                    <a:lnTo>
                      <a:pt x="203" y="124"/>
                    </a:lnTo>
                    <a:lnTo>
                      <a:pt x="203" y="124"/>
                    </a:lnTo>
                    <a:lnTo>
                      <a:pt x="204" y="124"/>
                    </a:lnTo>
                    <a:lnTo>
                      <a:pt x="203" y="123"/>
                    </a:lnTo>
                    <a:lnTo>
                      <a:pt x="203" y="123"/>
                    </a:lnTo>
                    <a:lnTo>
                      <a:pt x="203" y="120"/>
                    </a:lnTo>
                    <a:lnTo>
                      <a:pt x="204" y="118"/>
                    </a:lnTo>
                    <a:lnTo>
                      <a:pt x="204" y="118"/>
                    </a:lnTo>
                    <a:lnTo>
                      <a:pt x="205" y="115"/>
                    </a:lnTo>
                    <a:lnTo>
                      <a:pt x="204" y="113"/>
                    </a:lnTo>
                    <a:lnTo>
                      <a:pt x="204" y="113"/>
                    </a:lnTo>
                    <a:lnTo>
                      <a:pt x="202" y="110"/>
                    </a:lnTo>
                    <a:lnTo>
                      <a:pt x="202" y="109"/>
                    </a:lnTo>
                    <a:lnTo>
                      <a:pt x="203" y="108"/>
                    </a:lnTo>
                    <a:lnTo>
                      <a:pt x="203" y="108"/>
                    </a:lnTo>
                    <a:lnTo>
                      <a:pt x="205" y="107"/>
                    </a:lnTo>
                    <a:lnTo>
                      <a:pt x="206" y="106"/>
                    </a:lnTo>
                    <a:lnTo>
                      <a:pt x="205" y="105"/>
                    </a:lnTo>
                    <a:lnTo>
                      <a:pt x="205" y="105"/>
                    </a:lnTo>
                    <a:lnTo>
                      <a:pt x="204" y="104"/>
                    </a:lnTo>
                    <a:lnTo>
                      <a:pt x="204" y="102"/>
                    </a:lnTo>
                    <a:lnTo>
                      <a:pt x="205" y="99"/>
                    </a:lnTo>
                    <a:lnTo>
                      <a:pt x="205" y="99"/>
                    </a:lnTo>
                    <a:lnTo>
                      <a:pt x="207" y="95"/>
                    </a:lnTo>
                    <a:lnTo>
                      <a:pt x="209" y="92"/>
                    </a:lnTo>
                    <a:lnTo>
                      <a:pt x="209" y="92"/>
                    </a:lnTo>
                    <a:lnTo>
                      <a:pt x="209" y="89"/>
                    </a:lnTo>
                    <a:lnTo>
                      <a:pt x="209" y="84"/>
                    </a:lnTo>
                    <a:lnTo>
                      <a:pt x="209" y="84"/>
                    </a:lnTo>
                    <a:lnTo>
                      <a:pt x="210" y="79"/>
                    </a:lnTo>
                    <a:lnTo>
                      <a:pt x="212" y="74"/>
                    </a:lnTo>
                    <a:lnTo>
                      <a:pt x="212" y="74"/>
                    </a:lnTo>
                    <a:lnTo>
                      <a:pt x="214" y="71"/>
                    </a:lnTo>
                    <a:lnTo>
                      <a:pt x="215" y="70"/>
                    </a:lnTo>
                    <a:lnTo>
                      <a:pt x="214" y="69"/>
                    </a:lnTo>
                    <a:lnTo>
                      <a:pt x="214" y="69"/>
                    </a:lnTo>
                    <a:lnTo>
                      <a:pt x="213" y="67"/>
                    </a:lnTo>
                    <a:lnTo>
                      <a:pt x="212" y="63"/>
                    </a:lnTo>
                    <a:lnTo>
                      <a:pt x="212" y="6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7" name="フリーフォーム 136">
                <a:extLst>
                  <a:ext uri="{FF2B5EF4-FFF2-40B4-BE49-F238E27FC236}">
                    <a16:creationId xmlns:a16="http://schemas.microsoft.com/office/drawing/2014/main" id="{00000000-0008-0000-0000-0000DB050000}"/>
                  </a:ext>
                </a:extLst>
              </p:cNvPr>
              <p:cNvSpPr>
                <a:spLocks/>
              </p:cNvSpPr>
              <p:nvPr/>
            </p:nvSpPr>
            <p:spPr bwMode="auto">
              <a:xfrm>
                <a:off x="666" y="700"/>
                <a:ext cx="44" cy="41"/>
              </a:xfrm>
              <a:custGeom>
                <a:avLst/>
                <a:gdLst>
                  <a:gd name="T0" fmla="*/ 354 w 393"/>
                  <a:gd name="T1" fmla="*/ 111 h 375"/>
                  <a:gd name="T2" fmla="*/ 333 w 393"/>
                  <a:gd name="T3" fmla="*/ 105 h 375"/>
                  <a:gd name="T4" fmla="*/ 322 w 393"/>
                  <a:gd name="T5" fmla="*/ 70 h 375"/>
                  <a:gd name="T6" fmla="*/ 307 w 393"/>
                  <a:gd name="T7" fmla="*/ 53 h 375"/>
                  <a:gd name="T8" fmla="*/ 285 w 393"/>
                  <a:gd name="T9" fmla="*/ 32 h 375"/>
                  <a:gd name="T10" fmla="*/ 46 w 393"/>
                  <a:gd name="T11" fmla="*/ 3 h 375"/>
                  <a:gd name="T12" fmla="*/ 41 w 393"/>
                  <a:gd name="T13" fmla="*/ 13 h 375"/>
                  <a:gd name="T14" fmla="*/ 32 w 393"/>
                  <a:gd name="T15" fmla="*/ 37 h 375"/>
                  <a:gd name="T16" fmla="*/ 41 w 393"/>
                  <a:gd name="T17" fmla="*/ 50 h 375"/>
                  <a:gd name="T18" fmla="*/ 58 w 393"/>
                  <a:gd name="T19" fmla="*/ 66 h 375"/>
                  <a:gd name="T20" fmla="*/ 73 w 393"/>
                  <a:gd name="T21" fmla="*/ 83 h 375"/>
                  <a:gd name="T22" fmla="*/ 83 w 393"/>
                  <a:gd name="T23" fmla="*/ 139 h 375"/>
                  <a:gd name="T24" fmla="*/ 31 w 393"/>
                  <a:gd name="T25" fmla="*/ 192 h 375"/>
                  <a:gd name="T26" fmla="*/ 16 w 393"/>
                  <a:gd name="T27" fmla="*/ 183 h 375"/>
                  <a:gd name="T28" fmla="*/ 1 w 393"/>
                  <a:gd name="T29" fmla="*/ 193 h 375"/>
                  <a:gd name="T30" fmla="*/ 18 w 393"/>
                  <a:gd name="T31" fmla="*/ 206 h 375"/>
                  <a:gd name="T32" fmla="*/ 33 w 393"/>
                  <a:gd name="T33" fmla="*/ 227 h 375"/>
                  <a:gd name="T34" fmla="*/ 37 w 393"/>
                  <a:gd name="T35" fmla="*/ 234 h 375"/>
                  <a:gd name="T36" fmla="*/ 31 w 393"/>
                  <a:gd name="T37" fmla="*/ 249 h 375"/>
                  <a:gd name="T38" fmla="*/ 44 w 393"/>
                  <a:gd name="T39" fmla="*/ 260 h 375"/>
                  <a:gd name="T40" fmla="*/ 68 w 393"/>
                  <a:gd name="T41" fmla="*/ 259 h 375"/>
                  <a:gd name="T42" fmla="*/ 134 w 393"/>
                  <a:gd name="T43" fmla="*/ 279 h 375"/>
                  <a:gd name="T44" fmla="*/ 150 w 393"/>
                  <a:gd name="T45" fmla="*/ 299 h 375"/>
                  <a:gd name="T46" fmla="*/ 163 w 393"/>
                  <a:gd name="T47" fmla="*/ 303 h 375"/>
                  <a:gd name="T48" fmla="*/ 185 w 393"/>
                  <a:gd name="T49" fmla="*/ 290 h 375"/>
                  <a:gd name="T50" fmla="*/ 188 w 393"/>
                  <a:gd name="T51" fmla="*/ 272 h 375"/>
                  <a:gd name="T52" fmla="*/ 179 w 393"/>
                  <a:gd name="T53" fmla="*/ 259 h 375"/>
                  <a:gd name="T54" fmla="*/ 158 w 393"/>
                  <a:gd name="T55" fmla="*/ 222 h 375"/>
                  <a:gd name="T56" fmla="*/ 146 w 393"/>
                  <a:gd name="T57" fmla="*/ 178 h 375"/>
                  <a:gd name="T58" fmla="*/ 151 w 393"/>
                  <a:gd name="T59" fmla="*/ 170 h 375"/>
                  <a:gd name="T60" fmla="*/ 154 w 393"/>
                  <a:gd name="T61" fmla="*/ 159 h 375"/>
                  <a:gd name="T62" fmla="*/ 171 w 393"/>
                  <a:gd name="T63" fmla="*/ 122 h 375"/>
                  <a:gd name="T64" fmla="*/ 188 w 393"/>
                  <a:gd name="T65" fmla="*/ 98 h 375"/>
                  <a:gd name="T66" fmla="*/ 206 w 393"/>
                  <a:gd name="T67" fmla="*/ 70 h 375"/>
                  <a:gd name="T68" fmla="*/ 238 w 393"/>
                  <a:gd name="T69" fmla="*/ 84 h 375"/>
                  <a:gd name="T70" fmla="*/ 259 w 393"/>
                  <a:gd name="T71" fmla="*/ 106 h 375"/>
                  <a:gd name="T72" fmla="*/ 244 w 393"/>
                  <a:gd name="T73" fmla="*/ 131 h 375"/>
                  <a:gd name="T74" fmla="*/ 218 w 393"/>
                  <a:gd name="T75" fmla="*/ 136 h 375"/>
                  <a:gd name="T76" fmla="*/ 215 w 393"/>
                  <a:gd name="T77" fmla="*/ 116 h 375"/>
                  <a:gd name="T78" fmla="*/ 186 w 393"/>
                  <a:gd name="T79" fmla="*/ 115 h 375"/>
                  <a:gd name="T80" fmla="*/ 189 w 393"/>
                  <a:gd name="T81" fmla="*/ 145 h 375"/>
                  <a:gd name="T82" fmla="*/ 213 w 393"/>
                  <a:gd name="T83" fmla="*/ 153 h 375"/>
                  <a:gd name="T84" fmla="*/ 209 w 393"/>
                  <a:gd name="T85" fmla="*/ 175 h 375"/>
                  <a:gd name="T86" fmla="*/ 229 w 393"/>
                  <a:gd name="T87" fmla="*/ 206 h 375"/>
                  <a:gd name="T88" fmla="*/ 241 w 393"/>
                  <a:gd name="T89" fmla="*/ 243 h 375"/>
                  <a:gd name="T90" fmla="*/ 227 w 393"/>
                  <a:gd name="T91" fmla="*/ 287 h 375"/>
                  <a:gd name="T92" fmla="*/ 223 w 393"/>
                  <a:gd name="T93" fmla="*/ 309 h 375"/>
                  <a:gd name="T94" fmla="*/ 193 w 393"/>
                  <a:gd name="T95" fmla="*/ 338 h 375"/>
                  <a:gd name="T96" fmla="*/ 192 w 393"/>
                  <a:gd name="T97" fmla="*/ 355 h 375"/>
                  <a:gd name="T98" fmla="*/ 191 w 393"/>
                  <a:gd name="T99" fmla="*/ 370 h 375"/>
                  <a:gd name="T100" fmla="*/ 205 w 393"/>
                  <a:gd name="T101" fmla="*/ 362 h 375"/>
                  <a:gd name="T102" fmla="*/ 221 w 393"/>
                  <a:gd name="T103" fmla="*/ 354 h 375"/>
                  <a:gd name="T104" fmla="*/ 243 w 393"/>
                  <a:gd name="T105" fmla="*/ 341 h 375"/>
                  <a:gd name="T106" fmla="*/ 287 w 393"/>
                  <a:gd name="T107" fmla="*/ 327 h 375"/>
                  <a:gd name="T108" fmla="*/ 307 w 393"/>
                  <a:gd name="T109" fmla="*/ 311 h 375"/>
                  <a:gd name="T110" fmla="*/ 317 w 393"/>
                  <a:gd name="T111" fmla="*/ 289 h 375"/>
                  <a:gd name="T112" fmla="*/ 350 w 393"/>
                  <a:gd name="T113" fmla="*/ 277 h 375"/>
                  <a:gd name="T114" fmla="*/ 352 w 393"/>
                  <a:gd name="T115" fmla="*/ 268 h 375"/>
                  <a:gd name="T116" fmla="*/ 351 w 393"/>
                  <a:gd name="T117" fmla="*/ 254 h 375"/>
                  <a:gd name="T118" fmla="*/ 323 w 393"/>
                  <a:gd name="T119" fmla="*/ 233 h 375"/>
                  <a:gd name="T120" fmla="*/ 350 w 393"/>
                  <a:gd name="T121" fmla="*/ 193 h 375"/>
                  <a:gd name="T122" fmla="*/ 372 w 393"/>
                  <a:gd name="T123" fmla="*/ 195 h 375"/>
                  <a:gd name="T124" fmla="*/ 388 w 393"/>
                  <a:gd name="T125" fmla="*/ 15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3" h="375">
                    <a:moveTo>
                      <a:pt x="387" y="129"/>
                    </a:moveTo>
                    <a:lnTo>
                      <a:pt x="387" y="129"/>
                    </a:lnTo>
                    <a:lnTo>
                      <a:pt x="385" y="125"/>
                    </a:lnTo>
                    <a:lnTo>
                      <a:pt x="382" y="120"/>
                    </a:lnTo>
                    <a:lnTo>
                      <a:pt x="382" y="120"/>
                    </a:lnTo>
                    <a:lnTo>
                      <a:pt x="381" y="119"/>
                    </a:lnTo>
                    <a:lnTo>
                      <a:pt x="379" y="119"/>
                    </a:lnTo>
                    <a:lnTo>
                      <a:pt x="374" y="122"/>
                    </a:lnTo>
                    <a:lnTo>
                      <a:pt x="374" y="122"/>
                    </a:lnTo>
                    <a:lnTo>
                      <a:pt x="369" y="124"/>
                    </a:lnTo>
                    <a:lnTo>
                      <a:pt x="368" y="124"/>
                    </a:lnTo>
                    <a:lnTo>
                      <a:pt x="365" y="122"/>
                    </a:lnTo>
                    <a:lnTo>
                      <a:pt x="365" y="122"/>
                    </a:lnTo>
                    <a:lnTo>
                      <a:pt x="357" y="114"/>
                    </a:lnTo>
                    <a:lnTo>
                      <a:pt x="354" y="111"/>
                    </a:lnTo>
                    <a:lnTo>
                      <a:pt x="351" y="110"/>
                    </a:lnTo>
                    <a:lnTo>
                      <a:pt x="351" y="110"/>
                    </a:lnTo>
                    <a:lnTo>
                      <a:pt x="349" y="111"/>
                    </a:lnTo>
                    <a:lnTo>
                      <a:pt x="346" y="113"/>
                    </a:lnTo>
                    <a:lnTo>
                      <a:pt x="342" y="119"/>
                    </a:lnTo>
                    <a:lnTo>
                      <a:pt x="342" y="119"/>
                    </a:lnTo>
                    <a:lnTo>
                      <a:pt x="342" y="120"/>
                    </a:lnTo>
                    <a:lnTo>
                      <a:pt x="341" y="119"/>
                    </a:lnTo>
                    <a:lnTo>
                      <a:pt x="340" y="116"/>
                    </a:lnTo>
                    <a:lnTo>
                      <a:pt x="339" y="111"/>
                    </a:lnTo>
                    <a:lnTo>
                      <a:pt x="339" y="111"/>
                    </a:lnTo>
                    <a:lnTo>
                      <a:pt x="338" y="109"/>
                    </a:lnTo>
                    <a:lnTo>
                      <a:pt x="336" y="108"/>
                    </a:lnTo>
                    <a:lnTo>
                      <a:pt x="335" y="107"/>
                    </a:lnTo>
                    <a:lnTo>
                      <a:pt x="333" y="105"/>
                    </a:lnTo>
                    <a:lnTo>
                      <a:pt x="333" y="105"/>
                    </a:lnTo>
                    <a:lnTo>
                      <a:pt x="333" y="103"/>
                    </a:lnTo>
                    <a:lnTo>
                      <a:pt x="334" y="100"/>
                    </a:lnTo>
                    <a:lnTo>
                      <a:pt x="335" y="97"/>
                    </a:lnTo>
                    <a:lnTo>
                      <a:pt x="335" y="97"/>
                    </a:lnTo>
                    <a:lnTo>
                      <a:pt x="335" y="95"/>
                    </a:lnTo>
                    <a:lnTo>
                      <a:pt x="334" y="93"/>
                    </a:lnTo>
                    <a:lnTo>
                      <a:pt x="332" y="91"/>
                    </a:lnTo>
                    <a:lnTo>
                      <a:pt x="331" y="88"/>
                    </a:lnTo>
                    <a:lnTo>
                      <a:pt x="331" y="88"/>
                    </a:lnTo>
                    <a:lnTo>
                      <a:pt x="331" y="83"/>
                    </a:lnTo>
                    <a:lnTo>
                      <a:pt x="331" y="78"/>
                    </a:lnTo>
                    <a:lnTo>
                      <a:pt x="332" y="72"/>
                    </a:lnTo>
                    <a:lnTo>
                      <a:pt x="332" y="72"/>
                    </a:lnTo>
                    <a:lnTo>
                      <a:pt x="322" y="70"/>
                    </a:lnTo>
                    <a:lnTo>
                      <a:pt x="322" y="70"/>
                    </a:lnTo>
                    <a:lnTo>
                      <a:pt x="320" y="69"/>
                    </a:lnTo>
                    <a:lnTo>
                      <a:pt x="319" y="67"/>
                    </a:lnTo>
                    <a:lnTo>
                      <a:pt x="318" y="64"/>
                    </a:lnTo>
                    <a:lnTo>
                      <a:pt x="318" y="64"/>
                    </a:lnTo>
                    <a:lnTo>
                      <a:pt x="319" y="63"/>
                    </a:lnTo>
                    <a:lnTo>
                      <a:pt x="320" y="63"/>
                    </a:lnTo>
                    <a:lnTo>
                      <a:pt x="321" y="62"/>
                    </a:lnTo>
                    <a:lnTo>
                      <a:pt x="322" y="61"/>
                    </a:lnTo>
                    <a:lnTo>
                      <a:pt x="322" y="61"/>
                    </a:lnTo>
                    <a:lnTo>
                      <a:pt x="322" y="60"/>
                    </a:lnTo>
                    <a:lnTo>
                      <a:pt x="321" y="59"/>
                    </a:lnTo>
                    <a:lnTo>
                      <a:pt x="318" y="57"/>
                    </a:lnTo>
                    <a:lnTo>
                      <a:pt x="307" y="53"/>
                    </a:lnTo>
                    <a:lnTo>
                      <a:pt x="307" y="53"/>
                    </a:lnTo>
                    <a:lnTo>
                      <a:pt x="302" y="52"/>
                    </a:lnTo>
                    <a:lnTo>
                      <a:pt x="299" y="50"/>
                    </a:lnTo>
                    <a:lnTo>
                      <a:pt x="299" y="50"/>
                    </a:lnTo>
                    <a:lnTo>
                      <a:pt x="296" y="47"/>
                    </a:lnTo>
                    <a:lnTo>
                      <a:pt x="294" y="47"/>
                    </a:lnTo>
                    <a:lnTo>
                      <a:pt x="294" y="47"/>
                    </a:lnTo>
                    <a:lnTo>
                      <a:pt x="289" y="45"/>
                    </a:lnTo>
                    <a:lnTo>
                      <a:pt x="286" y="44"/>
                    </a:lnTo>
                    <a:lnTo>
                      <a:pt x="283" y="43"/>
                    </a:lnTo>
                    <a:lnTo>
                      <a:pt x="283" y="43"/>
                    </a:lnTo>
                    <a:lnTo>
                      <a:pt x="283" y="40"/>
                    </a:lnTo>
                    <a:lnTo>
                      <a:pt x="283" y="36"/>
                    </a:lnTo>
                    <a:lnTo>
                      <a:pt x="283" y="36"/>
                    </a:lnTo>
                    <a:lnTo>
                      <a:pt x="285" y="34"/>
                    </a:lnTo>
                    <a:lnTo>
                      <a:pt x="285" y="32"/>
                    </a:lnTo>
                    <a:lnTo>
                      <a:pt x="285" y="32"/>
                    </a:lnTo>
                    <a:lnTo>
                      <a:pt x="285" y="31"/>
                    </a:lnTo>
                    <a:lnTo>
                      <a:pt x="285" y="29"/>
                    </a:lnTo>
                    <a:lnTo>
                      <a:pt x="288" y="23"/>
                    </a:lnTo>
                    <a:lnTo>
                      <a:pt x="288" y="23"/>
                    </a:lnTo>
                    <a:lnTo>
                      <a:pt x="291" y="13"/>
                    </a:lnTo>
                    <a:lnTo>
                      <a:pt x="291" y="9"/>
                    </a:lnTo>
                    <a:lnTo>
                      <a:pt x="290" y="6"/>
                    </a:lnTo>
                    <a:lnTo>
                      <a:pt x="290" y="6"/>
                    </a:lnTo>
                    <a:lnTo>
                      <a:pt x="287" y="0"/>
                    </a:lnTo>
                    <a:lnTo>
                      <a:pt x="49" y="0"/>
                    </a:lnTo>
                    <a:lnTo>
                      <a:pt x="49" y="0"/>
                    </a:lnTo>
                    <a:lnTo>
                      <a:pt x="49" y="1"/>
                    </a:lnTo>
                    <a:lnTo>
                      <a:pt x="49" y="1"/>
                    </a:lnTo>
                    <a:lnTo>
                      <a:pt x="46" y="3"/>
                    </a:lnTo>
                    <a:lnTo>
                      <a:pt x="46" y="3"/>
                    </a:lnTo>
                    <a:lnTo>
                      <a:pt x="45" y="4"/>
                    </a:lnTo>
                    <a:lnTo>
                      <a:pt x="44" y="6"/>
                    </a:lnTo>
                    <a:lnTo>
                      <a:pt x="44" y="6"/>
                    </a:lnTo>
                    <a:lnTo>
                      <a:pt x="43" y="7"/>
                    </a:lnTo>
                    <a:lnTo>
                      <a:pt x="43" y="8"/>
                    </a:lnTo>
                    <a:lnTo>
                      <a:pt x="43" y="8"/>
                    </a:lnTo>
                    <a:lnTo>
                      <a:pt x="44" y="11"/>
                    </a:lnTo>
                    <a:lnTo>
                      <a:pt x="46" y="13"/>
                    </a:lnTo>
                    <a:lnTo>
                      <a:pt x="48" y="15"/>
                    </a:lnTo>
                    <a:lnTo>
                      <a:pt x="48" y="15"/>
                    </a:lnTo>
                    <a:lnTo>
                      <a:pt x="48" y="16"/>
                    </a:lnTo>
                    <a:lnTo>
                      <a:pt x="46" y="15"/>
                    </a:lnTo>
                    <a:lnTo>
                      <a:pt x="41" y="13"/>
                    </a:lnTo>
                    <a:lnTo>
                      <a:pt x="41" y="13"/>
                    </a:lnTo>
                    <a:lnTo>
                      <a:pt x="41" y="15"/>
                    </a:lnTo>
                    <a:lnTo>
                      <a:pt x="40" y="17"/>
                    </a:lnTo>
                    <a:lnTo>
                      <a:pt x="39" y="20"/>
                    </a:lnTo>
                    <a:lnTo>
                      <a:pt x="37" y="23"/>
                    </a:lnTo>
                    <a:lnTo>
                      <a:pt x="37" y="23"/>
                    </a:lnTo>
                    <a:lnTo>
                      <a:pt x="34" y="25"/>
                    </a:lnTo>
                    <a:lnTo>
                      <a:pt x="33" y="27"/>
                    </a:lnTo>
                    <a:lnTo>
                      <a:pt x="33" y="27"/>
                    </a:lnTo>
                    <a:lnTo>
                      <a:pt x="34" y="29"/>
                    </a:lnTo>
                    <a:lnTo>
                      <a:pt x="34" y="30"/>
                    </a:lnTo>
                    <a:lnTo>
                      <a:pt x="33" y="31"/>
                    </a:lnTo>
                    <a:lnTo>
                      <a:pt x="33" y="31"/>
                    </a:lnTo>
                    <a:lnTo>
                      <a:pt x="31" y="34"/>
                    </a:lnTo>
                    <a:lnTo>
                      <a:pt x="31" y="35"/>
                    </a:lnTo>
                    <a:lnTo>
                      <a:pt x="32" y="37"/>
                    </a:lnTo>
                    <a:lnTo>
                      <a:pt x="32" y="37"/>
                    </a:lnTo>
                    <a:lnTo>
                      <a:pt x="33" y="39"/>
                    </a:lnTo>
                    <a:lnTo>
                      <a:pt x="35" y="41"/>
                    </a:lnTo>
                    <a:lnTo>
                      <a:pt x="35" y="41"/>
                    </a:lnTo>
                    <a:lnTo>
                      <a:pt x="37" y="44"/>
                    </a:lnTo>
                    <a:lnTo>
                      <a:pt x="37" y="46"/>
                    </a:lnTo>
                    <a:lnTo>
                      <a:pt x="38" y="48"/>
                    </a:lnTo>
                    <a:lnTo>
                      <a:pt x="38" y="48"/>
                    </a:lnTo>
                    <a:lnTo>
                      <a:pt x="37" y="52"/>
                    </a:lnTo>
                    <a:lnTo>
                      <a:pt x="37" y="53"/>
                    </a:lnTo>
                    <a:lnTo>
                      <a:pt x="38" y="53"/>
                    </a:lnTo>
                    <a:lnTo>
                      <a:pt x="38" y="53"/>
                    </a:lnTo>
                    <a:lnTo>
                      <a:pt x="39" y="53"/>
                    </a:lnTo>
                    <a:lnTo>
                      <a:pt x="40" y="51"/>
                    </a:lnTo>
                    <a:lnTo>
                      <a:pt x="41" y="50"/>
                    </a:lnTo>
                    <a:lnTo>
                      <a:pt x="43" y="50"/>
                    </a:lnTo>
                    <a:lnTo>
                      <a:pt x="43" y="50"/>
                    </a:lnTo>
                    <a:lnTo>
                      <a:pt x="45" y="51"/>
                    </a:lnTo>
                    <a:lnTo>
                      <a:pt x="47" y="52"/>
                    </a:lnTo>
                    <a:lnTo>
                      <a:pt x="48" y="52"/>
                    </a:lnTo>
                    <a:lnTo>
                      <a:pt x="50" y="55"/>
                    </a:lnTo>
                    <a:lnTo>
                      <a:pt x="50" y="55"/>
                    </a:lnTo>
                    <a:lnTo>
                      <a:pt x="51" y="57"/>
                    </a:lnTo>
                    <a:lnTo>
                      <a:pt x="51" y="59"/>
                    </a:lnTo>
                    <a:lnTo>
                      <a:pt x="53" y="60"/>
                    </a:lnTo>
                    <a:lnTo>
                      <a:pt x="53" y="60"/>
                    </a:lnTo>
                    <a:lnTo>
                      <a:pt x="56" y="62"/>
                    </a:lnTo>
                    <a:lnTo>
                      <a:pt x="58" y="64"/>
                    </a:lnTo>
                    <a:lnTo>
                      <a:pt x="58" y="64"/>
                    </a:lnTo>
                    <a:lnTo>
                      <a:pt x="58" y="66"/>
                    </a:lnTo>
                    <a:lnTo>
                      <a:pt x="60" y="66"/>
                    </a:lnTo>
                    <a:lnTo>
                      <a:pt x="62" y="67"/>
                    </a:lnTo>
                    <a:lnTo>
                      <a:pt x="62" y="67"/>
                    </a:lnTo>
                    <a:lnTo>
                      <a:pt x="62" y="68"/>
                    </a:lnTo>
                    <a:lnTo>
                      <a:pt x="62" y="70"/>
                    </a:lnTo>
                    <a:lnTo>
                      <a:pt x="62" y="70"/>
                    </a:lnTo>
                    <a:lnTo>
                      <a:pt x="61" y="71"/>
                    </a:lnTo>
                    <a:lnTo>
                      <a:pt x="63" y="72"/>
                    </a:lnTo>
                    <a:lnTo>
                      <a:pt x="63" y="72"/>
                    </a:lnTo>
                    <a:lnTo>
                      <a:pt x="66" y="73"/>
                    </a:lnTo>
                    <a:lnTo>
                      <a:pt x="68" y="75"/>
                    </a:lnTo>
                    <a:lnTo>
                      <a:pt x="69" y="76"/>
                    </a:lnTo>
                    <a:lnTo>
                      <a:pt x="69" y="76"/>
                    </a:lnTo>
                    <a:lnTo>
                      <a:pt x="71" y="80"/>
                    </a:lnTo>
                    <a:lnTo>
                      <a:pt x="73" y="83"/>
                    </a:lnTo>
                    <a:lnTo>
                      <a:pt x="73" y="83"/>
                    </a:lnTo>
                    <a:lnTo>
                      <a:pt x="73" y="89"/>
                    </a:lnTo>
                    <a:lnTo>
                      <a:pt x="74" y="91"/>
                    </a:lnTo>
                    <a:lnTo>
                      <a:pt x="75" y="92"/>
                    </a:lnTo>
                    <a:lnTo>
                      <a:pt x="75" y="92"/>
                    </a:lnTo>
                    <a:lnTo>
                      <a:pt x="78" y="93"/>
                    </a:lnTo>
                    <a:lnTo>
                      <a:pt x="79" y="95"/>
                    </a:lnTo>
                    <a:lnTo>
                      <a:pt x="79" y="95"/>
                    </a:lnTo>
                    <a:lnTo>
                      <a:pt x="82" y="100"/>
                    </a:lnTo>
                    <a:lnTo>
                      <a:pt x="84" y="108"/>
                    </a:lnTo>
                    <a:lnTo>
                      <a:pt x="85" y="116"/>
                    </a:lnTo>
                    <a:lnTo>
                      <a:pt x="85" y="122"/>
                    </a:lnTo>
                    <a:lnTo>
                      <a:pt x="85" y="122"/>
                    </a:lnTo>
                    <a:lnTo>
                      <a:pt x="85" y="128"/>
                    </a:lnTo>
                    <a:lnTo>
                      <a:pt x="83" y="139"/>
                    </a:lnTo>
                    <a:lnTo>
                      <a:pt x="79" y="154"/>
                    </a:lnTo>
                    <a:lnTo>
                      <a:pt x="77" y="161"/>
                    </a:lnTo>
                    <a:lnTo>
                      <a:pt x="73" y="168"/>
                    </a:lnTo>
                    <a:lnTo>
                      <a:pt x="73" y="168"/>
                    </a:lnTo>
                    <a:lnTo>
                      <a:pt x="65" y="180"/>
                    </a:lnTo>
                    <a:lnTo>
                      <a:pt x="57" y="189"/>
                    </a:lnTo>
                    <a:lnTo>
                      <a:pt x="51" y="193"/>
                    </a:lnTo>
                    <a:lnTo>
                      <a:pt x="47" y="195"/>
                    </a:lnTo>
                    <a:lnTo>
                      <a:pt x="47" y="195"/>
                    </a:lnTo>
                    <a:lnTo>
                      <a:pt x="39" y="197"/>
                    </a:lnTo>
                    <a:lnTo>
                      <a:pt x="37" y="198"/>
                    </a:lnTo>
                    <a:lnTo>
                      <a:pt x="36" y="197"/>
                    </a:lnTo>
                    <a:lnTo>
                      <a:pt x="36" y="197"/>
                    </a:lnTo>
                    <a:lnTo>
                      <a:pt x="32" y="194"/>
                    </a:lnTo>
                    <a:lnTo>
                      <a:pt x="31" y="192"/>
                    </a:lnTo>
                    <a:lnTo>
                      <a:pt x="30" y="191"/>
                    </a:lnTo>
                    <a:lnTo>
                      <a:pt x="30" y="191"/>
                    </a:lnTo>
                    <a:lnTo>
                      <a:pt x="31" y="188"/>
                    </a:lnTo>
                    <a:lnTo>
                      <a:pt x="32" y="187"/>
                    </a:lnTo>
                    <a:lnTo>
                      <a:pt x="31" y="187"/>
                    </a:lnTo>
                    <a:lnTo>
                      <a:pt x="31" y="187"/>
                    </a:lnTo>
                    <a:lnTo>
                      <a:pt x="26" y="189"/>
                    </a:lnTo>
                    <a:lnTo>
                      <a:pt x="25" y="190"/>
                    </a:lnTo>
                    <a:lnTo>
                      <a:pt x="24" y="189"/>
                    </a:lnTo>
                    <a:lnTo>
                      <a:pt x="24" y="189"/>
                    </a:lnTo>
                    <a:lnTo>
                      <a:pt x="21" y="184"/>
                    </a:lnTo>
                    <a:lnTo>
                      <a:pt x="19" y="182"/>
                    </a:lnTo>
                    <a:lnTo>
                      <a:pt x="18" y="180"/>
                    </a:lnTo>
                    <a:lnTo>
                      <a:pt x="18" y="180"/>
                    </a:lnTo>
                    <a:lnTo>
                      <a:pt x="16" y="183"/>
                    </a:lnTo>
                    <a:lnTo>
                      <a:pt x="15" y="185"/>
                    </a:lnTo>
                    <a:lnTo>
                      <a:pt x="13" y="188"/>
                    </a:lnTo>
                    <a:lnTo>
                      <a:pt x="11" y="189"/>
                    </a:lnTo>
                    <a:lnTo>
                      <a:pt x="11" y="189"/>
                    </a:lnTo>
                    <a:lnTo>
                      <a:pt x="9" y="189"/>
                    </a:lnTo>
                    <a:lnTo>
                      <a:pt x="8" y="188"/>
                    </a:lnTo>
                    <a:lnTo>
                      <a:pt x="7" y="188"/>
                    </a:lnTo>
                    <a:lnTo>
                      <a:pt x="5" y="188"/>
                    </a:lnTo>
                    <a:lnTo>
                      <a:pt x="5" y="188"/>
                    </a:lnTo>
                    <a:lnTo>
                      <a:pt x="3" y="189"/>
                    </a:lnTo>
                    <a:lnTo>
                      <a:pt x="1" y="191"/>
                    </a:lnTo>
                    <a:lnTo>
                      <a:pt x="0" y="193"/>
                    </a:lnTo>
                    <a:lnTo>
                      <a:pt x="0" y="193"/>
                    </a:lnTo>
                    <a:lnTo>
                      <a:pt x="1" y="193"/>
                    </a:lnTo>
                    <a:lnTo>
                      <a:pt x="1" y="193"/>
                    </a:lnTo>
                    <a:lnTo>
                      <a:pt x="3" y="190"/>
                    </a:lnTo>
                    <a:lnTo>
                      <a:pt x="4" y="189"/>
                    </a:lnTo>
                    <a:lnTo>
                      <a:pt x="6" y="191"/>
                    </a:lnTo>
                    <a:lnTo>
                      <a:pt x="6" y="191"/>
                    </a:lnTo>
                    <a:lnTo>
                      <a:pt x="12" y="196"/>
                    </a:lnTo>
                    <a:lnTo>
                      <a:pt x="14" y="198"/>
                    </a:lnTo>
                    <a:lnTo>
                      <a:pt x="15" y="201"/>
                    </a:lnTo>
                    <a:lnTo>
                      <a:pt x="15" y="201"/>
                    </a:lnTo>
                    <a:lnTo>
                      <a:pt x="14" y="203"/>
                    </a:lnTo>
                    <a:lnTo>
                      <a:pt x="14" y="204"/>
                    </a:lnTo>
                    <a:lnTo>
                      <a:pt x="14" y="205"/>
                    </a:lnTo>
                    <a:lnTo>
                      <a:pt x="15" y="206"/>
                    </a:lnTo>
                    <a:lnTo>
                      <a:pt x="15" y="206"/>
                    </a:lnTo>
                    <a:lnTo>
                      <a:pt x="17" y="206"/>
                    </a:lnTo>
                    <a:lnTo>
                      <a:pt x="18" y="206"/>
                    </a:lnTo>
                    <a:lnTo>
                      <a:pt x="20" y="206"/>
                    </a:lnTo>
                    <a:lnTo>
                      <a:pt x="20" y="208"/>
                    </a:lnTo>
                    <a:lnTo>
                      <a:pt x="20" y="208"/>
                    </a:lnTo>
                    <a:lnTo>
                      <a:pt x="22" y="214"/>
                    </a:lnTo>
                    <a:lnTo>
                      <a:pt x="23" y="215"/>
                    </a:lnTo>
                    <a:lnTo>
                      <a:pt x="25" y="215"/>
                    </a:lnTo>
                    <a:lnTo>
                      <a:pt x="25" y="215"/>
                    </a:lnTo>
                    <a:lnTo>
                      <a:pt x="29" y="216"/>
                    </a:lnTo>
                    <a:lnTo>
                      <a:pt x="30" y="217"/>
                    </a:lnTo>
                    <a:lnTo>
                      <a:pt x="32" y="219"/>
                    </a:lnTo>
                    <a:lnTo>
                      <a:pt x="32" y="219"/>
                    </a:lnTo>
                    <a:lnTo>
                      <a:pt x="34" y="225"/>
                    </a:lnTo>
                    <a:lnTo>
                      <a:pt x="35" y="227"/>
                    </a:lnTo>
                    <a:lnTo>
                      <a:pt x="34" y="227"/>
                    </a:lnTo>
                    <a:lnTo>
                      <a:pt x="33" y="227"/>
                    </a:lnTo>
                    <a:lnTo>
                      <a:pt x="33" y="227"/>
                    </a:lnTo>
                    <a:lnTo>
                      <a:pt x="29" y="227"/>
                    </a:lnTo>
                    <a:lnTo>
                      <a:pt x="25" y="227"/>
                    </a:lnTo>
                    <a:lnTo>
                      <a:pt x="25" y="227"/>
                    </a:lnTo>
                    <a:lnTo>
                      <a:pt x="22" y="229"/>
                    </a:lnTo>
                    <a:lnTo>
                      <a:pt x="21" y="231"/>
                    </a:lnTo>
                    <a:lnTo>
                      <a:pt x="22" y="232"/>
                    </a:lnTo>
                    <a:lnTo>
                      <a:pt x="22" y="232"/>
                    </a:lnTo>
                    <a:lnTo>
                      <a:pt x="31" y="233"/>
                    </a:lnTo>
                    <a:lnTo>
                      <a:pt x="31" y="233"/>
                    </a:lnTo>
                    <a:lnTo>
                      <a:pt x="34" y="232"/>
                    </a:lnTo>
                    <a:lnTo>
                      <a:pt x="36" y="232"/>
                    </a:lnTo>
                    <a:lnTo>
                      <a:pt x="36" y="232"/>
                    </a:lnTo>
                    <a:lnTo>
                      <a:pt x="36" y="232"/>
                    </a:lnTo>
                    <a:lnTo>
                      <a:pt x="37" y="234"/>
                    </a:lnTo>
                    <a:lnTo>
                      <a:pt x="37" y="234"/>
                    </a:lnTo>
                    <a:lnTo>
                      <a:pt x="38" y="235"/>
                    </a:lnTo>
                    <a:lnTo>
                      <a:pt x="39" y="236"/>
                    </a:lnTo>
                    <a:lnTo>
                      <a:pt x="39" y="236"/>
                    </a:lnTo>
                    <a:lnTo>
                      <a:pt x="39" y="237"/>
                    </a:lnTo>
                    <a:lnTo>
                      <a:pt x="39" y="237"/>
                    </a:lnTo>
                    <a:lnTo>
                      <a:pt x="38" y="238"/>
                    </a:lnTo>
                    <a:lnTo>
                      <a:pt x="36" y="239"/>
                    </a:lnTo>
                    <a:lnTo>
                      <a:pt x="33" y="241"/>
                    </a:lnTo>
                    <a:lnTo>
                      <a:pt x="33" y="241"/>
                    </a:lnTo>
                    <a:lnTo>
                      <a:pt x="30" y="246"/>
                    </a:lnTo>
                    <a:lnTo>
                      <a:pt x="30" y="249"/>
                    </a:lnTo>
                    <a:lnTo>
                      <a:pt x="30" y="249"/>
                    </a:lnTo>
                    <a:lnTo>
                      <a:pt x="31" y="249"/>
                    </a:lnTo>
                    <a:lnTo>
                      <a:pt x="31" y="249"/>
                    </a:lnTo>
                    <a:lnTo>
                      <a:pt x="35" y="245"/>
                    </a:lnTo>
                    <a:lnTo>
                      <a:pt x="36" y="243"/>
                    </a:lnTo>
                    <a:lnTo>
                      <a:pt x="37" y="245"/>
                    </a:lnTo>
                    <a:lnTo>
                      <a:pt x="37" y="245"/>
                    </a:lnTo>
                    <a:lnTo>
                      <a:pt x="37" y="251"/>
                    </a:lnTo>
                    <a:lnTo>
                      <a:pt x="37" y="254"/>
                    </a:lnTo>
                    <a:lnTo>
                      <a:pt x="36" y="255"/>
                    </a:lnTo>
                    <a:lnTo>
                      <a:pt x="36" y="255"/>
                    </a:lnTo>
                    <a:lnTo>
                      <a:pt x="34" y="259"/>
                    </a:lnTo>
                    <a:lnTo>
                      <a:pt x="34" y="260"/>
                    </a:lnTo>
                    <a:lnTo>
                      <a:pt x="36" y="260"/>
                    </a:lnTo>
                    <a:lnTo>
                      <a:pt x="36" y="260"/>
                    </a:lnTo>
                    <a:lnTo>
                      <a:pt x="40" y="259"/>
                    </a:lnTo>
                    <a:lnTo>
                      <a:pt x="44" y="260"/>
                    </a:lnTo>
                    <a:lnTo>
                      <a:pt x="44" y="260"/>
                    </a:lnTo>
                    <a:lnTo>
                      <a:pt x="48" y="260"/>
                    </a:lnTo>
                    <a:lnTo>
                      <a:pt x="50" y="260"/>
                    </a:lnTo>
                    <a:lnTo>
                      <a:pt x="52" y="261"/>
                    </a:lnTo>
                    <a:lnTo>
                      <a:pt x="52" y="261"/>
                    </a:lnTo>
                    <a:lnTo>
                      <a:pt x="55" y="263"/>
                    </a:lnTo>
                    <a:lnTo>
                      <a:pt x="56" y="264"/>
                    </a:lnTo>
                    <a:lnTo>
                      <a:pt x="57" y="262"/>
                    </a:lnTo>
                    <a:lnTo>
                      <a:pt x="57" y="262"/>
                    </a:lnTo>
                    <a:lnTo>
                      <a:pt x="57" y="258"/>
                    </a:lnTo>
                    <a:lnTo>
                      <a:pt x="57" y="256"/>
                    </a:lnTo>
                    <a:lnTo>
                      <a:pt x="60" y="255"/>
                    </a:lnTo>
                    <a:lnTo>
                      <a:pt x="60" y="255"/>
                    </a:lnTo>
                    <a:lnTo>
                      <a:pt x="62" y="255"/>
                    </a:lnTo>
                    <a:lnTo>
                      <a:pt x="64" y="256"/>
                    </a:lnTo>
                    <a:lnTo>
                      <a:pt x="68" y="259"/>
                    </a:lnTo>
                    <a:lnTo>
                      <a:pt x="68" y="259"/>
                    </a:lnTo>
                    <a:lnTo>
                      <a:pt x="73" y="261"/>
                    </a:lnTo>
                    <a:lnTo>
                      <a:pt x="79" y="262"/>
                    </a:lnTo>
                    <a:lnTo>
                      <a:pt x="79" y="262"/>
                    </a:lnTo>
                    <a:lnTo>
                      <a:pt x="89" y="264"/>
                    </a:lnTo>
                    <a:lnTo>
                      <a:pt x="102" y="266"/>
                    </a:lnTo>
                    <a:lnTo>
                      <a:pt x="102" y="266"/>
                    </a:lnTo>
                    <a:lnTo>
                      <a:pt x="106" y="265"/>
                    </a:lnTo>
                    <a:lnTo>
                      <a:pt x="110" y="265"/>
                    </a:lnTo>
                    <a:lnTo>
                      <a:pt x="114" y="265"/>
                    </a:lnTo>
                    <a:lnTo>
                      <a:pt x="118" y="266"/>
                    </a:lnTo>
                    <a:lnTo>
                      <a:pt x="118" y="266"/>
                    </a:lnTo>
                    <a:lnTo>
                      <a:pt x="124" y="269"/>
                    </a:lnTo>
                    <a:lnTo>
                      <a:pt x="128" y="272"/>
                    </a:lnTo>
                    <a:lnTo>
                      <a:pt x="134" y="279"/>
                    </a:lnTo>
                    <a:lnTo>
                      <a:pt x="134" y="279"/>
                    </a:lnTo>
                    <a:lnTo>
                      <a:pt x="136" y="282"/>
                    </a:lnTo>
                    <a:lnTo>
                      <a:pt x="137" y="285"/>
                    </a:lnTo>
                    <a:lnTo>
                      <a:pt x="138" y="288"/>
                    </a:lnTo>
                    <a:lnTo>
                      <a:pt x="137" y="290"/>
                    </a:lnTo>
                    <a:lnTo>
                      <a:pt x="137" y="290"/>
                    </a:lnTo>
                    <a:lnTo>
                      <a:pt x="136" y="294"/>
                    </a:lnTo>
                    <a:lnTo>
                      <a:pt x="135" y="297"/>
                    </a:lnTo>
                    <a:lnTo>
                      <a:pt x="136" y="299"/>
                    </a:lnTo>
                    <a:lnTo>
                      <a:pt x="136" y="299"/>
                    </a:lnTo>
                    <a:lnTo>
                      <a:pt x="139" y="302"/>
                    </a:lnTo>
                    <a:lnTo>
                      <a:pt x="141" y="303"/>
                    </a:lnTo>
                    <a:lnTo>
                      <a:pt x="145" y="302"/>
                    </a:lnTo>
                    <a:lnTo>
                      <a:pt x="145" y="302"/>
                    </a:lnTo>
                    <a:lnTo>
                      <a:pt x="150" y="299"/>
                    </a:lnTo>
                    <a:lnTo>
                      <a:pt x="151" y="298"/>
                    </a:lnTo>
                    <a:lnTo>
                      <a:pt x="152" y="298"/>
                    </a:lnTo>
                    <a:lnTo>
                      <a:pt x="152" y="298"/>
                    </a:lnTo>
                    <a:lnTo>
                      <a:pt x="157" y="301"/>
                    </a:lnTo>
                    <a:lnTo>
                      <a:pt x="162" y="305"/>
                    </a:lnTo>
                    <a:lnTo>
                      <a:pt x="162" y="305"/>
                    </a:lnTo>
                    <a:lnTo>
                      <a:pt x="164" y="309"/>
                    </a:lnTo>
                    <a:lnTo>
                      <a:pt x="164" y="309"/>
                    </a:lnTo>
                    <a:lnTo>
                      <a:pt x="165" y="309"/>
                    </a:lnTo>
                    <a:lnTo>
                      <a:pt x="165" y="309"/>
                    </a:lnTo>
                    <a:lnTo>
                      <a:pt x="166" y="306"/>
                    </a:lnTo>
                    <a:lnTo>
                      <a:pt x="166" y="305"/>
                    </a:lnTo>
                    <a:lnTo>
                      <a:pt x="166" y="304"/>
                    </a:lnTo>
                    <a:lnTo>
                      <a:pt x="166" y="304"/>
                    </a:lnTo>
                    <a:lnTo>
                      <a:pt x="163" y="303"/>
                    </a:lnTo>
                    <a:lnTo>
                      <a:pt x="163" y="303"/>
                    </a:lnTo>
                    <a:lnTo>
                      <a:pt x="164" y="302"/>
                    </a:lnTo>
                    <a:lnTo>
                      <a:pt x="164" y="302"/>
                    </a:lnTo>
                    <a:lnTo>
                      <a:pt x="166" y="299"/>
                    </a:lnTo>
                    <a:lnTo>
                      <a:pt x="168" y="298"/>
                    </a:lnTo>
                    <a:lnTo>
                      <a:pt x="171" y="297"/>
                    </a:lnTo>
                    <a:lnTo>
                      <a:pt x="171" y="297"/>
                    </a:lnTo>
                    <a:lnTo>
                      <a:pt x="177" y="298"/>
                    </a:lnTo>
                    <a:lnTo>
                      <a:pt x="179" y="297"/>
                    </a:lnTo>
                    <a:lnTo>
                      <a:pt x="181" y="295"/>
                    </a:lnTo>
                    <a:lnTo>
                      <a:pt x="181" y="295"/>
                    </a:lnTo>
                    <a:lnTo>
                      <a:pt x="183" y="294"/>
                    </a:lnTo>
                    <a:lnTo>
                      <a:pt x="184" y="293"/>
                    </a:lnTo>
                    <a:lnTo>
                      <a:pt x="185" y="292"/>
                    </a:lnTo>
                    <a:lnTo>
                      <a:pt x="185" y="290"/>
                    </a:lnTo>
                    <a:lnTo>
                      <a:pt x="185" y="290"/>
                    </a:lnTo>
                    <a:lnTo>
                      <a:pt x="183" y="288"/>
                    </a:lnTo>
                    <a:lnTo>
                      <a:pt x="182" y="287"/>
                    </a:lnTo>
                    <a:lnTo>
                      <a:pt x="181" y="286"/>
                    </a:lnTo>
                    <a:lnTo>
                      <a:pt x="182" y="285"/>
                    </a:lnTo>
                    <a:lnTo>
                      <a:pt x="182" y="285"/>
                    </a:lnTo>
                    <a:lnTo>
                      <a:pt x="185" y="285"/>
                    </a:lnTo>
                    <a:lnTo>
                      <a:pt x="188" y="285"/>
                    </a:lnTo>
                    <a:lnTo>
                      <a:pt x="190" y="285"/>
                    </a:lnTo>
                    <a:lnTo>
                      <a:pt x="191" y="284"/>
                    </a:lnTo>
                    <a:lnTo>
                      <a:pt x="190" y="284"/>
                    </a:lnTo>
                    <a:lnTo>
                      <a:pt x="190" y="284"/>
                    </a:lnTo>
                    <a:lnTo>
                      <a:pt x="188" y="279"/>
                    </a:lnTo>
                    <a:lnTo>
                      <a:pt x="186" y="275"/>
                    </a:lnTo>
                    <a:lnTo>
                      <a:pt x="188" y="272"/>
                    </a:lnTo>
                    <a:lnTo>
                      <a:pt x="188" y="272"/>
                    </a:lnTo>
                    <a:lnTo>
                      <a:pt x="191" y="270"/>
                    </a:lnTo>
                    <a:lnTo>
                      <a:pt x="194" y="268"/>
                    </a:lnTo>
                    <a:lnTo>
                      <a:pt x="196" y="265"/>
                    </a:lnTo>
                    <a:lnTo>
                      <a:pt x="196" y="265"/>
                    </a:lnTo>
                    <a:lnTo>
                      <a:pt x="195" y="264"/>
                    </a:lnTo>
                    <a:lnTo>
                      <a:pt x="195" y="264"/>
                    </a:lnTo>
                    <a:lnTo>
                      <a:pt x="193" y="262"/>
                    </a:lnTo>
                    <a:lnTo>
                      <a:pt x="192" y="261"/>
                    </a:lnTo>
                    <a:lnTo>
                      <a:pt x="190" y="261"/>
                    </a:lnTo>
                    <a:lnTo>
                      <a:pt x="190" y="261"/>
                    </a:lnTo>
                    <a:lnTo>
                      <a:pt x="184" y="261"/>
                    </a:lnTo>
                    <a:lnTo>
                      <a:pt x="181" y="261"/>
                    </a:lnTo>
                    <a:lnTo>
                      <a:pt x="179" y="259"/>
                    </a:lnTo>
                    <a:lnTo>
                      <a:pt x="179" y="259"/>
                    </a:lnTo>
                    <a:lnTo>
                      <a:pt x="177" y="256"/>
                    </a:lnTo>
                    <a:lnTo>
                      <a:pt x="176" y="255"/>
                    </a:lnTo>
                    <a:lnTo>
                      <a:pt x="175" y="253"/>
                    </a:lnTo>
                    <a:lnTo>
                      <a:pt x="175" y="253"/>
                    </a:lnTo>
                    <a:lnTo>
                      <a:pt x="172" y="251"/>
                    </a:lnTo>
                    <a:lnTo>
                      <a:pt x="170" y="249"/>
                    </a:lnTo>
                    <a:lnTo>
                      <a:pt x="170" y="249"/>
                    </a:lnTo>
                    <a:lnTo>
                      <a:pt x="166" y="247"/>
                    </a:lnTo>
                    <a:lnTo>
                      <a:pt x="164" y="245"/>
                    </a:lnTo>
                    <a:lnTo>
                      <a:pt x="162" y="243"/>
                    </a:lnTo>
                    <a:lnTo>
                      <a:pt x="162" y="243"/>
                    </a:lnTo>
                    <a:lnTo>
                      <a:pt x="161" y="239"/>
                    </a:lnTo>
                    <a:lnTo>
                      <a:pt x="160" y="234"/>
                    </a:lnTo>
                    <a:lnTo>
                      <a:pt x="158" y="222"/>
                    </a:lnTo>
                    <a:lnTo>
                      <a:pt x="158" y="222"/>
                    </a:lnTo>
                    <a:lnTo>
                      <a:pt x="157" y="218"/>
                    </a:lnTo>
                    <a:lnTo>
                      <a:pt x="158" y="216"/>
                    </a:lnTo>
                    <a:lnTo>
                      <a:pt x="159" y="214"/>
                    </a:lnTo>
                    <a:lnTo>
                      <a:pt x="158" y="213"/>
                    </a:lnTo>
                    <a:lnTo>
                      <a:pt x="158" y="213"/>
                    </a:lnTo>
                    <a:lnTo>
                      <a:pt x="156" y="210"/>
                    </a:lnTo>
                    <a:lnTo>
                      <a:pt x="152" y="207"/>
                    </a:lnTo>
                    <a:lnTo>
                      <a:pt x="152" y="207"/>
                    </a:lnTo>
                    <a:lnTo>
                      <a:pt x="151" y="203"/>
                    </a:lnTo>
                    <a:lnTo>
                      <a:pt x="149" y="197"/>
                    </a:lnTo>
                    <a:lnTo>
                      <a:pt x="149" y="197"/>
                    </a:lnTo>
                    <a:lnTo>
                      <a:pt x="147" y="188"/>
                    </a:lnTo>
                    <a:lnTo>
                      <a:pt x="145" y="179"/>
                    </a:lnTo>
                    <a:lnTo>
                      <a:pt x="145" y="179"/>
                    </a:lnTo>
                    <a:lnTo>
                      <a:pt x="146" y="178"/>
                    </a:lnTo>
                    <a:lnTo>
                      <a:pt x="146" y="178"/>
                    </a:lnTo>
                    <a:lnTo>
                      <a:pt x="148" y="178"/>
                    </a:lnTo>
                    <a:lnTo>
                      <a:pt x="150" y="178"/>
                    </a:lnTo>
                    <a:lnTo>
                      <a:pt x="151" y="178"/>
                    </a:lnTo>
                    <a:lnTo>
                      <a:pt x="151" y="178"/>
                    </a:lnTo>
                    <a:lnTo>
                      <a:pt x="151" y="177"/>
                    </a:lnTo>
                    <a:lnTo>
                      <a:pt x="151" y="177"/>
                    </a:lnTo>
                    <a:lnTo>
                      <a:pt x="150" y="176"/>
                    </a:lnTo>
                    <a:lnTo>
                      <a:pt x="150" y="176"/>
                    </a:lnTo>
                    <a:lnTo>
                      <a:pt x="147" y="174"/>
                    </a:lnTo>
                    <a:lnTo>
                      <a:pt x="146" y="172"/>
                    </a:lnTo>
                    <a:lnTo>
                      <a:pt x="146" y="171"/>
                    </a:lnTo>
                    <a:lnTo>
                      <a:pt x="146" y="171"/>
                    </a:lnTo>
                    <a:lnTo>
                      <a:pt x="150" y="170"/>
                    </a:lnTo>
                    <a:lnTo>
                      <a:pt x="151" y="170"/>
                    </a:lnTo>
                    <a:lnTo>
                      <a:pt x="152" y="169"/>
                    </a:lnTo>
                    <a:lnTo>
                      <a:pt x="152" y="169"/>
                    </a:lnTo>
                    <a:lnTo>
                      <a:pt x="154" y="162"/>
                    </a:lnTo>
                    <a:lnTo>
                      <a:pt x="154" y="162"/>
                    </a:lnTo>
                    <a:lnTo>
                      <a:pt x="151" y="162"/>
                    </a:lnTo>
                    <a:lnTo>
                      <a:pt x="150" y="161"/>
                    </a:lnTo>
                    <a:lnTo>
                      <a:pt x="150" y="161"/>
                    </a:lnTo>
                    <a:lnTo>
                      <a:pt x="150" y="161"/>
                    </a:lnTo>
                    <a:lnTo>
                      <a:pt x="149" y="160"/>
                    </a:lnTo>
                    <a:lnTo>
                      <a:pt x="150" y="160"/>
                    </a:lnTo>
                    <a:lnTo>
                      <a:pt x="150" y="160"/>
                    </a:lnTo>
                    <a:lnTo>
                      <a:pt x="153" y="160"/>
                    </a:lnTo>
                    <a:lnTo>
                      <a:pt x="154" y="160"/>
                    </a:lnTo>
                    <a:lnTo>
                      <a:pt x="154" y="159"/>
                    </a:lnTo>
                    <a:lnTo>
                      <a:pt x="154" y="159"/>
                    </a:lnTo>
                    <a:lnTo>
                      <a:pt x="156" y="155"/>
                    </a:lnTo>
                    <a:lnTo>
                      <a:pt x="158" y="150"/>
                    </a:lnTo>
                    <a:lnTo>
                      <a:pt x="158" y="150"/>
                    </a:lnTo>
                    <a:lnTo>
                      <a:pt x="160" y="145"/>
                    </a:lnTo>
                    <a:lnTo>
                      <a:pt x="163" y="142"/>
                    </a:lnTo>
                    <a:lnTo>
                      <a:pt x="163" y="142"/>
                    </a:lnTo>
                    <a:lnTo>
                      <a:pt x="166" y="139"/>
                    </a:lnTo>
                    <a:lnTo>
                      <a:pt x="167" y="136"/>
                    </a:lnTo>
                    <a:lnTo>
                      <a:pt x="168" y="134"/>
                    </a:lnTo>
                    <a:lnTo>
                      <a:pt x="168" y="134"/>
                    </a:lnTo>
                    <a:lnTo>
                      <a:pt x="168" y="124"/>
                    </a:lnTo>
                    <a:lnTo>
                      <a:pt x="168" y="124"/>
                    </a:lnTo>
                    <a:lnTo>
                      <a:pt x="169" y="123"/>
                    </a:lnTo>
                    <a:lnTo>
                      <a:pt x="170" y="122"/>
                    </a:lnTo>
                    <a:lnTo>
                      <a:pt x="171" y="122"/>
                    </a:lnTo>
                    <a:lnTo>
                      <a:pt x="171" y="121"/>
                    </a:lnTo>
                    <a:lnTo>
                      <a:pt x="171" y="121"/>
                    </a:lnTo>
                    <a:lnTo>
                      <a:pt x="171" y="118"/>
                    </a:lnTo>
                    <a:lnTo>
                      <a:pt x="171" y="116"/>
                    </a:lnTo>
                    <a:lnTo>
                      <a:pt x="173" y="115"/>
                    </a:lnTo>
                    <a:lnTo>
                      <a:pt x="173" y="115"/>
                    </a:lnTo>
                    <a:lnTo>
                      <a:pt x="178" y="113"/>
                    </a:lnTo>
                    <a:lnTo>
                      <a:pt x="181" y="112"/>
                    </a:lnTo>
                    <a:lnTo>
                      <a:pt x="182" y="110"/>
                    </a:lnTo>
                    <a:lnTo>
                      <a:pt x="182" y="110"/>
                    </a:lnTo>
                    <a:lnTo>
                      <a:pt x="183" y="106"/>
                    </a:lnTo>
                    <a:lnTo>
                      <a:pt x="184" y="103"/>
                    </a:lnTo>
                    <a:lnTo>
                      <a:pt x="184" y="103"/>
                    </a:lnTo>
                    <a:lnTo>
                      <a:pt x="186" y="101"/>
                    </a:lnTo>
                    <a:lnTo>
                      <a:pt x="188" y="98"/>
                    </a:lnTo>
                    <a:lnTo>
                      <a:pt x="188" y="98"/>
                    </a:lnTo>
                    <a:lnTo>
                      <a:pt x="188" y="93"/>
                    </a:lnTo>
                    <a:lnTo>
                      <a:pt x="188" y="87"/>
                    </a:lnTo>
                    <a:lnTo>
                      <a:pt x="188" y="87"/>
                    </a:lnTo>
                    <a:lnTo>
                      <a:pt x="189" y="82"/>
                    </a:lnTo>
                    <a:lnTo>
                      <a:pt x="189" y="80"/>
                    </a:lnTo>
                    <a:lnTo>
                      <a:pt x="191" y="78"/>
                    </a:lnTo>
                    <a:lnTo>
                      <a:pt x="191" y="78"/>
                    </a:lnTo>
                    <a:lnTo>
                      <a:pt x="193" y="75"/>
                    </a:lnTo>
                    <a:lnTo>
                      <a:pt x="195" y="73"/>
                    </a:lnTo>
                    <a:lnTo>
                      <a:pt x="195" y="73"/>
                    </a:lnTo>
                    <a:lnTo>
                      <a:pt x="198" y="71"/>
                    </a:lnTo>
                    <a:lnTo>
                      <a:pt x="200" y="71"/>
                    </a:lnTo>
                    <a:lnTo>
                      <a:pt x="206" y="70"/>
                    </a:lnTo>
                    <a:lnTo>
                      <a:pt x="206" y="70"/>
                    </a:lnTo>
                    <a:lnTo>
                      <a:pt x="217" y="72"/>
                    </a:lnTo>
                    <a:lnTo>
                      <a:pt x="217" y="72"/>
                    </a:lnTo>
                    <a:lnTo>
                      <a:pt x="224" y="74"/>
                    </a:lnTo>
                    <a:lnTo>
                      <a:pt x="227" y="77"/>
                    </a:lnTo>
                    <a:lnTo>
                      <a:pt x="227" y="77"/>
                    </a:lnTo>
                    <a:lnTo>
                      <a:pt x="228" y="78"/>
                    </a:lnTo>
                    <a:lnTo>
                      <a:pt x="228" y="79"/>
                    </a:lnTo>
                    <a:lnTo>
                      <a:pt x="228" y="80"/>
                    </a:lnTo>
                    <a:lnTo>
                      <a:pt x="229" y="81"/>
                    </a:lnTo>
                    <a:lnTo>
                      <a:pt x="229" y="81"/>
                    </a:lnTo>
                    <a:lnTo>
                      <a:pt x="229" y="81"/>
                    </a:lnTo>
                    <a:lnTo>
                      <a:pt x="229" y="80"/>
                    </a:lnTo>
                    <a:lnTo>
                      <a:pt x="232" y="81"/>
                    </a:lnTo>
                    <a:lnTo>
                      <a:pt x="232" y="81"/>
                    </a:lnTo>
                    <a:lnTo>
                      <a:pt x="238" y="84"/>
                    </a:lnTo>
                    <a:lnTo>
                      <a:pt x="243" y="85"/>
                    </a:lnTo>
                    <a:lnTo>
                      <a:pt x="243" y="85"/>
                    </a:lnTo>
                    <a:lnTo>
                      <a:pt x="248" y="87"/>
                    </a:lnTo>
                    <a:lnTo>
                      <a:pt x="250" y="88"/>
                    </a:lnTo>
                    <a:lnTo>
                      <a:pt x="250" y="88"/>
                    </a:lnTo>
                    <a:lnTo>
                      <a:pt x="250" y="90"/>
                    </a:lnTo>
                    <a:lnTo>
                      <a:pt x="251" y="91"/>
                    </a:lnTo>
                    <a:lnTo>
                      <a:pt x="251" y="92"/>
                    </a:lnTo>
                    <a:lnTo>
                      <a:pt x="251" y="92"/>
                    </a:lnTo>
                    <a:lnTo>
                      <a:pt x="255" y="94"/>
                    </a:lnTo>
                    <a:lnTo>
                      <a:pt x="256" y="96"/>
                    </a:lnTo>
                    <a:lnTo>
                      <a:pt x="257" y="99"/>
                    </a:lnTo>
                    <a:lnTo>
                      <a:pt x="257" y="99"/>
                    </a:lnTo>
                    <a:lnTo>
                      <a:pt x="258" y="103"/>
                    </a:lnTo>
                    <a:lnTo>
                      <a:pt x="259" y="106"/>
                    </a:lnTo>
                    <a:lnTo>
                      <a:pt x="258" y="107"/>
                    </a:lnTo>
                    <a:lnTo>
                      <a:pt x="258" y="107"/>
                    </a:lnTo>
                    <a:lnTo>
                      <a:pt x="255" y="109"/>
                    </a:lnTo>
                    <a:lnTo>
                      <a:pt x="251" y="112"/>
                    </a:lnTo>
                    <a:lnTo>
                      <a:pt x="251" y="112"/>
                    </a:lnTo>
                    <a:lnTo>
                      <a:pt x="249" y="118"/>
                    </a:lnTo>
                    <a:lnTo>
                      <a:pt x="247" y="122"/>
                    </a:lnTo>
                    <a:lnTo>
                      <a:pt x="247" y="122"/>
                    </a:lnTo>
                    <a:lnTo>
                      <a:pt x="246" y="123"/>
                    </a:lnTo>
                    <a:lnTo>
                      <a:pt x="245" y="123"/>
                    </a:lnTo>
                    <a:lnTo>
                      <a:pt x="244" y="124"/>
                    </a:lnTo>
                    <a:lnTo>
                      <a:pt x="243" y="126"/>
                    </a:lnTo>
                    <a:lnTo>
                      <a:pt x="243" y="126"/>
                    </a:lnTo>
                    <a:lnTo>
                      <a:pt x="244" y="129"/>
                    </a:lnTo>
                    <a:lnTo>
                      <a:pt x="244" y="131"/>
                    </a:lnTo>
                    <a:lnTo>
                      <a:pt x="243" y="132"/>
                    </a:lnTo>
                    <a:lnTo>
                      <a:pt x="243" y="132"/>
                    </a:lnTo>
                    <a:lnTo>
                      <a:pt x="237" y="138"/>
                    </a:lnTo>
                    <a:lnTo>
                      <a:pt x="237" y="138"/>
                    </a:lnTo>
                    <a:lnTo>
                      <a:pt x="235" y="140"/>
                    </a:lnTo>
                    <a:lnTo>
                      <a:pt x="232" y="141"/>
                    </a:lnTo>
                    <a:lnTo>
                      <a:pt x="232" y="141"/>
                    </a:lnTo>
                    <a:lnTo>
                      <a:pt x="226" y="141"/>
                    </a:lnTo>
                    <a:lnTo>
                      <a:pt x="221" y="140"/>
                    </a:lnTo>
                    <a:lnTo>
                      <a:pt x="221" y="140"/>
                    </a:lnTo>
                    <a:lnTo>
                      <a:pt x="217" y="139"/>
                    </a:lnTo>
                    <a:lnTo>
                      <a:pt x="217" y="138"/>
                    </a:lnTo>
                    <a:lnTo>
                      <a:pt x="217" y="137"/>
                    </a:lnTo>
                    <a:lnTo>
                      <a:pt x="217" y="137"/>
                    </a:lnTo>
                    <a:lnTo>
                      <a:pt x="218" y="136"/>
                    </a:lnTo>
                    <a:lnTo>
                      <a:pt x="218" y="135"/>
                    </a:lnTo>
                    <a:lnTo>
                      <a:pt x="218" y="135"/>
                    </a:lnTo>
                    <a:lnTo>
                      <a:pt x="218" y="134"/>
                    </a:lnTo>
                    <a:lnTo>
                      <a:pt x="218" y="134"/>
                    </a:lnTo>
                    <a:lnTo>
                      <a:pt x="221" y="132"/>
                    </a:lnTo>
                    <a:lnTo>
                      <a:pt x="221" y="131"/>
                    </a:lnTo>
                    <a:lnTo>
                      <a:pt x="221" y="130"/>
                    </a:lnTo>
                    <a:lnTo>
                      <a:pt x="221" y="130"/>
                    </a:lnTo>
                    <a:lnTo>
                      <a:pt x="219" y="127"/>
                    </a:lnTo>
                    <a:lnTo>
                      <a:pt x="219" y="126"/>
                    </a:lnTo>
                    <a:lnTo>
                      <a:pt x="219" y="126"/>
                    </a:lnTo>
                    <a:lnTo>
                      <a:pt x="219" y="124"/>
                    </a:lnTo>
                    <a:lnTo>
                      <a:pt x="217" y="121"/>
                    </a:lnTo>
                    <a:lnTo>
                      <a:pt x="217" y="121"/>
                    </a:lnTo>
                    <a:lnTo>
                      <a:pt x="215" y="116"/>
                    </a:lnTo>
                    <a:lnTo>
                      <a:pt x="212" y="114"/>
                    </a:lnTo>
                    <a:lnTo>
                      <a:pt x="212" y="114"/>
                    </a:lnTo>
                    <a:lnTo>
                      <a:pt x="210" y="114"/>
                    </a:lnTo>
                    <a:lnTo>
                      <a:pt x="209" y="114"/>
                    </a:lnTo>
                    <a:lnTo>
                      <a:pt x="208" y="114"/>
                    </a:lnTo>
                    <a:lnTo>
                      <a:pt x="208" y="114"/>
                    </a:lnTo>
                    <a:lnTo>
                      <a:pt x="207" y="113"/>
                    </a:lnTo>
                    <a:lnTo>
                      <a:pt x="206" y="112"/>
                    </a:lnTo>
                    <a:lnTo>
                      <a:pt x="206" y="112"/>
                    </a:lnTo>
                    <a:lnTo>
                      <a:pt x="201" y="113"/>
                    </a:lnTo>
                    <a:lnTo>
                      <a:pt x="197" y="114"/>
                    </a:lnTo>
                    <a:lnTo>
                      <a:pt x="197" y="114"/>
                    </a:lnTo>
                    <a:lnTo>
                      <a:pt x="192" y="114"/>
                    </a:lnTo>
                    <a:lnTo>
                      <a:pt x="189" y="114"/>
                    </a:lnTo>
                    <a:lnTo>
                      <a:pt x="186" y="115"/>
                    </a:lnTo>
                    <a:lnTo>
                      <a:pt x="186" y="115"/>
                    </a:lnTo>
                    <a:lnTo>
                      <a:pt x="181" y="123"/>
                    </a:lnTo>
                    <a:lnTo>
                      <a:pt x="181" y="123"/>
                    </a:lnTo>
                    <a:lnTo>
                      <a:pt x="179" y="125"/>
                    </a:lnTo>
                    <a:lnTo>
                      <a:pt x="177" y="126"/>
                    </a:lnTo>
                    <a:lnTo>
                      <a:pt x="177" y="128"/>
                    </a:lnTo>
                    <a:lnTo>
                      <a:pt x="177" y="128"/>
                    </a:lnTo>
                    <a:lnTo>
                      <a:pt x="177" y="130"/>
                    </a:lnTo>
                    <a:lnTo>
                      <a:pt x="178" y="132"/>
                    </a:lnTo>
                    <a:lnTo>
                      <a:pt x="178" y="132"/>
                    </a:lnTo>
                    <a:lnTo>
                      <a:pt x="181" y="135"/>
                    </a:lnTo>
                    <a:lnTo>
                      <a:pt x="184" y="138"/>
                    </a:lnTo>
                    <a:lnTo>
                      <a:pt x="184" y="138"/>
                    </a:lnTo>
                    <a:lnTo>
                      <a:pt x="186" y="143"/>
                    </a:lnTo>
                    <a:lnTo>
                      <a:pt x="189" y="145"/>
                    </a:lnTo>
                    <a:lnTo>
                      <a:pt x="192" y="146"/>
                    </a:lnTo>
                    <a:lnTo>
                      <a:pt x="192" y="146"/>
                    </a:lnTo>
                    <a:lnTo>
                      <a:pt x="195" y="146"/>
                    </a:lnTo>
                    <a:lnTo>
                      <a:pt x="199" y="146"/>
                    </a:lnTo>
                    <a:lnTo>
                      <a:pt x="199" y="146"/>
                    </a:lnTo>
                    <a:lnTo>
                      <a:pt x="204" y="147"/>
                    </a:lnTo>
                    <a:lnTo>
                      <a:pt x="206" y="147"/>
                    </a:lnTo>
                    <a:lnTo>
                      <a:pt x="208" y="146"/>
                    </a:lnTo>
                    <a:lnTo>
                      <a:pt x="208" y="146"/>
                    </a:lnTo>
                    <a:lnTo>
                      <a:pt x="211" y="145"/>
                    </a:lnTo>
                    <a:lnTo>
                      <a:pt x="213" y="146"/>
                    </a:lnTo>
                    <a:lnTo>
                      <a:pt x="213" y="146"/>
                    </a:lnTo>
                    <a:lnTo>
                      <a:pt x="214" y="150"/>
                    </a:lnTo>
                    <a:lnTo>
                      <a:pt x="214" y="152"/>
                    </a:lnTo>
                    <a:lnTo>
                      <a:pt x="213" y="153"/>
                    </a:lnTo>
                    <a:lnTo>
                      <a:pt x="213" y="153"/>
                    </a:lnTo>
                    <a:lnTo>
                      <a:pt x="211" y="156"/>
                    </a:lnTo>
                    <a:lnTo>
                      <a:pt x="210" y="160"/>
                    </a:lnTo>
                    <a:lnTo>
                      <a:pt x="210" y="160"/>
                    </a:lnTo>
                    <a:lnTo>
                      <a:pt x="209" y="162"/>
                    </a:lnTo>
                    <a:lnTo>
                      <a:pt x="209" y="165"/>
                    </a:lnTo>
                    <a:lnTo>
                      <a:pt x="209" y="165"/>
                    </a:lnTo>
                    <a:lnTo>
                      <a:pt x="210" y="167"/>
                    </a:lnTo>
                    <a:lnTo>
                      <a:pt x="210" y="168"/>
                    </a:lnTo>
                    <a:lnTo>
                      <a:pt x="209" y="169"/>
                    </a:lnTo>
                    <a:lnTo>
                      <a:pt x="209" y="169"/>
                    </a:lnTo>
                    <a:lnTo>
                      <a:pt x="208" y="171"/>
                    </a:lnTo>
                    <a:lnTo>
                      <a:pt x="208" y="172"/>
                    </a:lnTo>
                    <a:lnTo>
                      <a:pt x="209" y="173"/>
                    </a:lnTo>
                    <a:lnTo>
                      <a:pt x="209" y="175"/>
                    </a:lnTo>
                    <a:lnTo>
                      <a:pt x="209" y="175"/>
                    </a:lnTo>
                    <a:lnTo>
                      <a:pt x="209" y="180"/>
                    </a:lnTo>
                    <a:lnTo>
                      <a:pt x="209" y="183"/>
                    </a:lnTo>
                    <a:lnTo>
                      <a:pt x="210" y="185"/>
                    </a:lnTo>
                    <a:lnTo>
                      <a:pt x="210" y="185"/>
                    </a:lnTo>
                    <a:lnTo>
                      <a:pt x="213" y="188"/>
                    </a:lnTo>
                    <a:lnTo>
                      <a:pt x="218" y="190"/>
                    </a:lnTo>
                    <a:lnTo>
                      <a:pt x="218" y="190"/>
                    </a:lnTo>
                    <a:lnTo>
                      <a:pt x="222" y="191"/>
                    </a:lnTo>
                    <a:lnTo>
                      <a:pt x="225" y="196"/>
                    </a:lnTo>
                    <a:lnTo>
                      <a:pt x="225" y="196"/>
                    </a:lnTo>
                    <a:lnTo>
                      <a:pt x="227" y="200"/>
                    </a:lnTo>
                    <a:lnTo>
                      <a:pt x="228" y="203"/>
                    </a:lnTo>
                    <a:lnTo>
                      <a:pt x="228" y="204"/>
                    </a:lnTo>
                    <a:lnTo>
                      <a:pt x="229" y="206"/>
                    </a:lnTo>
                    <a:lnTo>
                      <a:pt x="229" y="206"/>
                    </a:lnTo>
                    <a:lnTo>
                      <a:pt x="232" y="210"/>
                    </a:lnTo>
                    <a:lnTo>
                      <a:pt x="234" y="215"/>
                    </a:lnTo>
                    <a:lnTo>
                      <a:pt x="234" y="215"/>
                    </a:lnTo>
                    <a:lnTo>
                      <a:pt x="235" y="220"/>
                    </a:lnTo>
                    <a:lnTo>
                      <a:pt x="237" y="224"/>
                    </a:lnTo>
                    <a:lnTo>
                      <a:pt x="237" y="224"/>
                    </a:lnTo>
                    <a:lnTo>
                      <a:pt x="239" y="228"/>
                    </a:lnTo>
                    <a:lnTo>
                      <a:pt x="240" y="230"/>
                    </a:lnTo>
                    <a:lnTo>
                      <a:pt x="241" y="232"/>
                    </a:lnTo>
                    <a:lnTo>
                      <a:pt x="241" y="232"/>
                    </a:lnTo>
                    <a:lnTo>
                      <a:pt x="242" y="238"/>
                    </a:lnTo>
                    <a:lnTo>
                      <a:pt x="242" y="241"/>
                    </a:lnTo>
                    <a:lnTo>
                      <a:pt x="241" y="243"/>
                    </a:lnTo>
                    <a:lnTo>
                      <a:pt x="241" y="243"/>
                    </a:lnTo>
                    <a:lnTo>
                      <a:pt x="239" y="248"/>
                    </a:lnTo>
                    <a:lnTo>
                      <a:pt x="238" y="252"/>
                    </a:lnTo>
                    <a:lnTo>
                      <a:pt x="238" y="252"/>
                    </a:lnTo>
                    <a:lnTo>
                      <a:pt x="238" y="258"/>
                    </a:lnTo>
                    <a:lnTo>
                      <a:pt x="237" y="264"/>
                    </a:lnTo>
                    <a:lnTo>
                      <a:pt x="237" y="264"/>
                    </a:lnTo>
                    <a:lnTo>
                      <a:pt x="236" y="271"/>
                    </a:lnTo>
                    <a:lnTo>
                      <a:pt x="236" y="273"/>
                    </a:lnTo>
                    <a:lnTo>
                      <a:pt x="235" y="275"/>
                    </a:lnTo>
                    <a:lnTo>
                      <a:pt x="235" y="275"/>
                    </a:lnTo>
                    <a:lnTo>
                      <a:pt x="232" y="277"/>
                    </a:lnTo>
                    <a:lnTo>
                      <a:pt x="230" y="278"/>
                    </a:lnTo>
                    <a:lnTo>
                      <a:pt x="230" y="278"/>
                    </a:lnTo>
                    <a:lnTo>
                      <a:pt x="227" y="287"/>
                    </a:lnTo>
                    <a:lnTo>
                      <a:pt x="227" y="287"/>
                    </a:lnTo>
                    <a:lnTo>
                      <a:pt x="225" y="287"/>
                    </a:lnTo>
                    <a:lnTo>
                      <a:pt x="224" y="288"/>
                    </a:lnTo>
                    <a:lnTo>
                      <a:pt x="224" y="289"/>
                    </a:lnTo>
                    <a:lnTo>
                      <a:pt x="224" y="289"/>
                    </a:lnTo>
                    <a:lnTo>
                      <a:pt x="224" y="293"/>
                    </a:lnTo>
                    <a:lnTo>
                      <a:pt x="224" y="295"/>
                    </a:lnTo>
                    <a:lnTo>
                      <a:pt x="224" y="296"/>
                    </a:lnTo>
                    <a:lnTo>
                      <a:pt x="224" y="296"/>
                    </a:lnTo>
                    <a:lnTo>
                      <a:pt x="226" y="298"/>
                    </a:lnTo>
                    <a:lnTo>
                      <a:pt x="227" y="301"/>
                    </a:lnTo>
                    <a:lnTo>
                      <a:pt x="227" y="301"/>
                    </a:lnTo>
                    <a:lnTo>
                      <a:pt x="225" y="304"/>
                    </a:lnTo>
                    <a:lnTo>
                      <a:pt x="224" y="306"/>
                    </a:lnTo>
                    <a:lnTo>
                      <a:pt x="223" y="309"/>
                    </a:lnTo>
                    <a:lnTo>
                      <a:pt x="223" y="309"/>
                    </a:lnTo>
                    <a:lnTo>
                      <a:pt x="219" y="317"/>
                    </a:lnTo>
                    <a:lnTo>
                      <a:pt x="216" y="323"/>
                    </a:lnTo>
                    <a:lnTo>
                      <a:pt x="216" y="323"/>
                    </a:lnTo>
                    <a:lnTo>
                      <a:pt x="214" y="325"/>
                    </a:lnTo>
                    <a:lnTo>
                      <a:pt x="213" y="326"/>
                    </a:lnTo>
                    <a:lnTo>
                      <a:pt x="211" y="327"/>
                    </a:lnTo>
                    <a:lnTo>
                      <a:pt x="211" y="327"/>
                    </a:lnTo>
                    <a:lnTo>
                      <a:pt x="208" y="327"/>
                    </a:lnTo>
                    <a:lnTo>
                      <a:pt x="206" y="327"/>
                    </a:lnTo>
                    <a:lnTo>
                      <a:pt x="205" y="328"/>
                    </a:lnTo>
                    <a:lnTo>
                      <a:pt x="205" y="328"/>
                    </a:lnTo>
                    <a:lnTo>
                      <a:pt x="200" y="332"/>
                    </a:lnTo>
                    <a:lnTo>
                      <a:pt x="195" y="336"/>
                    </a:lnTo>
                    <a:lnTo>
                      <a:pt x="195" y="336"/>
                    </a:lnTo>
                    <a:lnTo>
                      <a:pt x="193" y="338"/>
                    </a:lnTo>
                    <a:lnTo>
                      <a:pt x="190" y="340"/>
                    </a:lnTo>
                    <a:lnTo>
                      <a:pt x="190" y="340"/>
                    </a:lnTo>
                    <a:lnTo>
                      <a:pt x="186" y="343"/>
                    </a:lnTo>
                    <a:lnTo>
                      <a:pt x="185" y="345"/>
                    </a:lnTo>
                    <a:lnTo>
                      <a:pt x="185" y="346"/>
                    </a:lnTo>
                    <a:lnTo>
                      <a:pt x="185" y="346"/>
                    </a:lnTo>
                    <a:lnTo>
                      <a:pt x="186" y="347"/>
                    </a:lnTo>
                    <a:lnTo>
                      <a:pt x="189" y="348"/>
                    </a:lnTo>
                    <a:lnTo>
                      <a:pt x="189" y="348"/>
                    </a:lnTo>
                    <a:lnTo>
                      <a:pt x="192" y="349"/>
                    </a:lnTo>
                    <a:lnTo>
                      <a:pt x="193" y="350"/>
                    </a:lnTo>
                    <a:lnTo>
                      <a:pt x="192" y="351"/>
                    </a:lnTo>
                    <a:lnTo>
                      <a:pt x="192" y="351"/>
                    </a:lnTo>
                    <a:lnTo>
                      <a:pt x="192" y="355"/>
                    </a:lnTo>
                    <a:lnTo>
                      <a:pt x="192" y="355"/>
                    </a:lnTo>
                    <a:lnTo>
                      <a:pt x="191" y="362"/>
                    </a:lnTo>
                    <a:lnTo>
                      <a:pt x="191" y="362"/>
                    </a:lnTo>
                    <a:lnTo>
                      <a:pt x="186" y="368"/>
                    </a:lnTo>
                    <a:lnTo>
                      <a:pt x="186" y="368"/>
                    </a:lnTo>
                    <a:lnTo>
                      <a:pt x="184" y="373"/>
                    </a:lnTo>
                    <a:lnTo>
                      <a:pt x="184" y="374"/>
                    </a:lnTo>
                    <a:lnTo>
                      <a:pt x="185" y="375"/>
                    </a:lnTo>
                    <a:lnTo>
                      <a:pt x="185" y="375"/>
                    </a:lnTo>
                    <a:lnTo>
                      <a:pt x="185" y="374"/>
                    </a:lnTo>
                    <a:lnTo>
                      <a:pt x="186" y="374"/>
                    </a:lnTo>
                    <a:lnTo>
                      <a:pt x="186" y="372"/>
                    </a:lnTo>
                    <a:lnTo>
                      <a:pt x="186" y="372"/>
                    </a:lnTo>
                    <a:lnTo>
                      <a:pt x="189" y="370"/>
                    </a:lnTo>
                    <a:lnTo>
                      <a:pt x="190" y="370"/>
                    </a:lnTo>
                    <a:lnTo>
                      <a:pt x="191" y="370"/>
                    </a:lnTo>
                    <a:lnTo>
                      <a:pt x="191" y="370"/>
                    </a:lnTo>
                    <a:lnTo>
                      <a:pt x="192" y="372"/>
                    </a:lnTo>
                    <a:lnTo>
                      <a:pt x="194" y="370"/>
                    </a:lnTo>
                    <a:lnTo>
                      <a:pt x="195" y="370"/>
                    </a:lnTo>
                    <a:lnTo>
                      <a:pt x="195" y="370"/>
                    </a:lnTo>
                    <a:lnTo>
                      <a:pt x="197" y="365"/>
                    </a:lnTo>
                    <a:lnTo>
                      <a:pt x="197" y="365"/>
                    </a:lnTo>
                    <a:lnTo>
                      <a:pt x="200" y="363"/>
                    </a:lnTo>
                    <a:lnTo>
                      <a:pt x="200" y="363"/>
                    </a:lnTo>
                    <a:lnTo>
                      <a:pt x="202" y="363"/>
                    </a:lnTo>
                    <a:lnTo>
                      <a:pt x="203" y="363"/>
                    </a:lnTo>
                    <a:lnTo>
                      <a:pt x="204" y="364"/>
                    </a:lnTo>
                    <a:lnTo>
                      <a:pt x="204" y="363"/>
                    </a:lnTo>
                    <a:lnTo>
                      <a:pt x="204" y="363"/>
                    </a:lnTo>
                    <a:lnTo>
                      <a:pt x="205" y="362"/>
                    </a:lnTo>
                    <a:lnTo>
                      <a:pt x="205" y="360"/>
                    </a:lnTo>
                    <a:lnTo>
                      <a:pt x="205" y="359"/>
                    </a:lnTo>
                    <a:lnTo>
                      <a:pt x="206" y="358"/>
                    </a:lnTo>
                    <a:lnTo>
                      <a:pt x="206" y="358"/>
                    </a:lnTo>
                    <a:lnTo>
                      <a:pt x="208" y="356"/>
                    </a:lnTo>
                    <a:lnTo>
                      <a:pt x="212" y="355"/>
                    </a:lnTo>
                    <a:lnTo>
                      <a:pt x="212" y="355"/>
                    </a:lnTo>
                    <a:lnTo>
                      <a:pt x="214" y="354"/>
                    </a:lnTo>
                    <a:lnTo>
                      <a:pt x="216" y="352"/>
                    </a:lnTo>
                    <a:lnTo>
                      <a:pt x="216" y="352"/>
                    </a:lnTo>
                    <a:lnTo>
                      <a:pt x="218" y="351"/>
                    </a:lnTo>
                    <a:lnTo>
                      <a:pt x="219" y="352"/>
                    </a:lnTo>
                    <a:lnTo>
                      <a:pt x="219" y="352"/>
                    </a:lnTo>
                    <a:lnTo>
                      <a:pt x="221" y="354"/>
                    </a:lnTo>
                    <a:lnTo>
                      <a:pt x="221" y="354"/>
                    </a:lnTo>
                    <a:lnTo>
                      <a:pt x="222" y="354"/>
                    </a:lnTo>
                    <a:lnTo>
                      <a:pt x="222" y="354"/>
                    </a:lnTo>
                    <a:lnTo>
                      <a:pt x="225" y="352"/>
                    </a:lnTo>
                    <a:lnTo>
                      <a:pt x="228" y="350"/>
                    </a:lnTo>
                    <a:lnTo>
                      <a:pt x="228" y="350"/>
                    </a:lnTo>
                    <a:lnTo>
                      <a:pt x="232" y="347"/>
                    </a:lnTo>
                    <a:lnTo>
                      <a:pt x="234" y="345"/>
                    </a:lnTo>
                    <a:lnTo>
                      <a:pt x="234" y="345"/>
                    </a:lnTo>
                    <a:lnTo>
                      <a:pt x="236" y="344"/>
                    </a:lnTo>
                    <a:lnTo>
                      <a:pt x="238" y="344"/>
                    </a:lnTo>
                    <a:lnTo>
                      <a:pt x="238" y="344"/>
                    </a:lnTo>
                    <a:lnTo>
                      <a:pt x="240" y="342"/>
                    </a:lnTo>
                    <a:lnTo>
                      <a:pt x="241" y="341"/>
                    </a:lnTo>
                    <a:lnTo>
                      <a:pt x="243" y="341"/>
                    </a:lnTo>
                    <a:lnTo>
                      <a:pt x="243" y="341"/>
                    </a:lnTo>
                    <a:lnTo>
                      <a:pt x="250" y="342"/>
                    </a:lnTo>
                    <a:lnTo>
                      <a:pt x="256" y="342"/>
                    </a:lnTo>
                    <a:lnTo>
                      <a:pt x="259" y="341"/>
                    </a:lnTo>
                    <a:lnTo>
                      <a:pt x="259" y="341"/>
                    </a:lnTo>
                    <a:lnTo>
                      <a:pt x="267" y="336"/>
                    </a:lnTo>
                    <a:lnTo>
                      <a:pt x="272" y="333"/>
                    </a:lnTo>
                    <a:lnTo>
                      <a:pt x="275" y="332"/>
                    </a:lnTo>
                    <a:lnTo>
                      <a:pt x="275" y="332"/>
                    </a:lnTo>
                    <a:lnTo>
                      <a:pt x="278" y="331"/>
                    </a:lnTo>
                    <a:lnTo>
                      <a:pt x="280" y="329"/>
                    </a:lnTo>
                    <a:lnTo>
                      <a:pt x="280" y="329"/>
                    </a:lnTo>
                    <a:lnTo>
                      <a:pt x="281" y="328"/>
                    </a:lnTo>
                    <a:lnTo>
                      <a:pt x="283" y="328"/>
                    </a:lnTo>
                    <a:lnTo>
                      <a:pt x="287" y="327"/>
                    </a:lnTo>
                    <a:lnTo>
                      <a:pt x="287" y="327"/>
                    </a:lnTo>
                    <a:lnTo>
                      <a:pt x="295" y="324"/>
                    </a:lnTo>
                    <a:lnTo>
                      <a:pt x="300" y="321"/>
                    </a:lnTo>
                    <a:lnTo>
                      <a:pt x="301" y="320"/>
                    </a:lnTo>
                    <a:lnTo>
                      <a:pt x="301" y="319"/>
                    </a:lnTo>
                    <a:lnTo>
                      <a:pt x="301" y="319"/>
                    </a:lnTo>
                    <a:lnTo>
                      <a:pt x="301" y="317"/>
                    </a:lnTo>
                    <a:lnTo>
                      <a:pt x="300" y="315"/>
                    </a:lnTo>
                    <a:lnTo>
                      <a:pt x="300" y="313"/>
                    </a:lnTo>
                    <a:lnTo>
                      <a:pt x="301" y="312"/>
                    </a:lnTo>
                    <a:lnTo>
                      <a:pt x="301" y="312"/>
                    </a:lnTo>
                    <a:lnTo>
                      <a:pt x="303" y="311"/>
                    </a:lnTo>
                    <a:lnTo>
                      <a:pt x="305" y="312"/>
                    </a:lnTo>
                    <a:lnTo>
                      <a:pt x="307" y="312"/>
                    </a:lnTo>
                    <a:lnTo>
                      <a:pt x="307" y="311"/>
                    </a:lnTo>
                    <a:lnTo>
                      <a:pt x="307" y="311"/>
                    </a:lnTo>
                    <a:lnTo>
                      <a:pt x="305" y="308"/>
                    </a:lnTo>
                    <a:lnTo>
                      <a:pt x="304" y="306"/>
                    </a:lnTo>
                    <a:lnTo>
                      <a:pt x="305" y="305"/>
                    </a:lnTo>
                    <a:lnTo>
                      <a:pt x="305" y="305"/>
                    </a:lnTo>
                    <a:lnTo>
                      <a:pt x="308" y="304"/>
                    </a:lnTo>
                    <a:lnTo>
                      <a:pt x="312" y="302"/>
                    </a:lnTo>
                    <a:lnTo>
                      <a:pt x="312" y="302"/>
                    </a:lnTo>
                    <a:lnTo>
                      <a:pt x="314" y="300"/>
                    </a:lnTo>
                    <a:lnTo>
                      <a:pt x="315" y="298"/>
                    </a:lnTo>
                    <a:lnTo>
                      <a:pt x="315" y="296"/>
                    </a:lnTo>
                    <a:lnTo>
                      <a:pt x="315" y="296"/>
                    </a:lnTo>
                    <a:lnTo>
                      <a:pt x="315" y="292"/>
                    </a:lnTo>
                    <a:lnTo>
                      <a:pt x="315" y="290"/>
                    </a:lnTo>
                    <a:lnTo>
                      <a:pt x="317" y="289"/>
                    </a:lnTo>
                    <a:lnTo>
                      <a:pt x="317" y="289"/>
                    </a:lnTo>
                    <a:lnTo>
                      <a:pt x="319" y="289"/>
                    </a:lnTo>
                    <a:lnTo>
                      <a:pt x="321" y="289"/>
                    </a:lnTo>
                    <a:lnTo>
                      <a:pt x="323" y="290"/>
                    </a:lnTo>
                    <a:lnTo>
                      <a:pt x="325" y="289"/>
                    </a:lnTo>
                    <a:lnTo>
                      <a:pt x="325" y="289"/>
                    </a:lnTo>
                    <a:lnTo>
                      <a:pt x="331" y="289"/>
                    </a:lnTo>
                    <a:lnTo>
                      <a:pt x="334" y="288"/>
                    </a:lnTo>
                    <a:lnTo>
                      <a:pt x="336" y="288"/>
                    </a:lnTo>
                    <a:lnTo>
                      <a:pt x="336" y="288"/>
                    </a:lnTo>
                    <a:lnTo>
                      <a:pt x="339" y="284"/>
                    </a:lnTo>
                    <a:lnTo>
                      <a:pt x="340" y="281"/>
                    </a:lnTo>
                    <a:lnTo>
                      <a:pt x="342" y="280"/>
                    </a:lnTo>
                    <a:lnTo>
                      <a:pt x="342" y="280"/>
                    </a:lnTo>
                    <a:lnTo>
                      <a:pt x="347" y="278"/>
                    </a:lnTo>
                    <a:lnTo>
                      <a:pt x="350" y="277"/>
                    </a:lnTo>
                    <a:lnTo>
                      <a:pt x="352" y="275"/>
                    </a:lnTo>
                    <a:lnTo>
                      <a:pt x="352" y="275"/>
                    </a:lnTo>
                    <a:lnTo>
                      <a:pt x="354" y="272"/>
                    </a:lnTo>
                    <a:lnTo>
                      <a:pt x="355" y="272"/>
                    </a:lnTo>
                    <a:lnTo>
                      <a:pt x="355" y="272"/>
                    </a:lnTo>
                    <a:lnTo>
                      <a:pt x="357" y="270"/>
                    </a:lnTo>
                    <a:lnTo>
                      <a:pt x="358" y="269"/>
                    </a:lnTo>
                    <a:lnTo>
                      <a:pt x="358" y="268"/>
                    </a:lnTo>
                    <a:lnTo>
                      <a:pt x="358" y="268"/>
                    </a:lnTo>
                    <a:lnTo>
                      <a:pt x="358" y="265"/>
                    </a:lnTo>
                    <a:lnTo>
                      <a:pt x="357" y="265"/>
                    </a:lnTo>
                    <a:lnTo>
                      <a:pt x="357" y="265"/>
                    </a:lnTo>
                    <a:lnTo>
                      <a:pt x="357" y="265"/>
                    </a:lnTo>
                    <a:lnTo>
                      <a:pt x="355" y="267"/>
                    </a:lnTo>
                    <a:lnTo>
                      <a:pt x="352" y="268"/>
                    </a:lnTo>
                    <a:lnTo>
                      <a:pt x="352" y="268"/>
                    </a:lnTo>
                    <a:lnTo>
                      <a:pt x="346" y="269"/>
                    </a:lnTo>
                    <a:lnTo>
                      <a:pt x="344" y="269"/>
                    </a:lnTo>
                    <a:lnTo>
                      <a:pt x="342" y="268"/>
                    </a:lnTo>
                    <a:lnTo>
                      <a:pt x="342" y="268"/>
                    </a:lnTo>
                    <a:lnTo>
                      <a:pt x="340" y="265"/>
                    </a:lnTo>
                    <a:lnTo>
                      <a:pt x="340" y="264"/>
                    </a:lnTo>
                    <a:lnTo>
                      <a:pt x="340" y="263"/>
                    </a:lnTo>
                    <a:lnTo>
                      <a:pt x="340" y="263"/>
                    </a:lnTo>
                    <a:lnTo>
                      <a:pt x="344" y="261"/>
                    </a:lnTo>
                    <a:lnTo>
                      <a:pt x="346" y="260"/>
                    </a:lnTo>
                    <a:lnTo>
                      <a:pt x="346" y="260"/>
                    </a:lnTo>
                    <a:lnTo>
                      <a:pt x="349" y="257"/>
                    </a:lnTo>
                    <a:lnTo>
                      <a:pt x="351" y="254"/>
                    </a:lnTo>
                    <a:lnTo>
                      <a:pt x="351" y="254"/>
                    </a:lnTo>
                    <a:lnTo>
                      <a:pt x="352" y="249"/>
                    </a:lnTo>
                    <a:lnTo>
                      <a:pt x="352" y="247"/>
                    </a:lnTo>
                    <a:lnTo>
                      <a:pt x="351" y="247"/>
                    </a:lnTo>
                    <a:lnTo>
                      <a:pt x="351" y="247"/>
                    </a:lnTo>
                    <a:lnTo>
                      <a:pt x="345" y="245"/>
                    </a:lnTo>
                    <a:lnTo>
                      <a:pt x="345" y="245"/>
                    </a:lnTo>
                    <a:lnTo>
                      <a:pt x="342" y="242"/>
                    </a:lnTo>
                    <a:lnTo>
                      <a:pt x="338" y="241"/>
                    </a:lnTo>
                    <a:lnTo>
                      <a:pt x="338" y="241"/>
                    </a:lnTo>
                    <a:lnTo>
                      <a:pt x="336" y="240"/>
                    </a:lnTo>
                    <a:lnTo>
                      <a:pt x="334" y="239"/>
                    </a:lnTo>
                    <a:lnTo>
                      <a:pt x="330" y="236"/>
                    </a:lnTo>
                    <a:lnTo>
                      <a:pt x="330" y="236"/>
                    </a:lnTo>
                    <a:lnTo>
                      <a:pt x="325" y="234"/>
                    </a:lnTo>
                    <a:lnTo>
                      <a:pt x="323" y="233"/>
                    </a:lnTo>
                    <a:lnTo>
                      <a:pt x="321" y="232"/>
                    </a:lnTo>
                    <a:lnTo>
                      <a:pt x="321" y="232"/>
                    </a:lnTo>
                    <a:lnTo>
                      <a:pt x="321" y="229"/>
                    </a:lnTo>
                    <a:lnTo>
                      <a:pt x="321" y="227"/>
                    </a:lnTo>
                    <a:lnTo>
                      <a:pt x="323" y="221"/>
                    </a:lnTo>
                    <a:lnTo>
                      <a:pt x="323" y="221"/>
                    </a:lnTo>
                    <a:lnTo>
                      <a:pt x="328" y="211"/>
                    </a:lnTo>
                    <a:lnTo>
                      <a:pt x="331" y="206"/>
                    </a:lnTo>
                    <a:lnTo>
                      <a:pt x="334" y="202"/>
                    </a:lnTo>
                    <a:lnTo>
                      <a:pt x="334" y="202"/>
                    </a:lnTo>
                    <a:lnTo>
                      <a:pt x="341" y="197"/>
                    </a:lnTo>
                    <a:lnTo>
                      <a:pt x="346" y="193"/>
                    </a:lnTo>
                    <a:lnTo>
                      <a:pt x="346" y="193"/>
                    </a:lnTo>
                    <a:lnTo>
                      <a:pt x="349" y="193"/>
                    </a:lnTo>
                    <a:lnTo>
                      <a:pt x="350" y="193"/>
                    </a:lnTo>
                    <a:lnTo>
                      <a:pt x="351" y="193"/>
                    </a:lnTo>
                    <a:lnTo>
                      <a:pt x="352" y="193"/>
                    </a:lnTo>
                    <a:lnTo>
                      <a:pt x="352" y="193"/>
                    </a:lnTo>
                    <a:lnTo>
                      <a:pt x="354" y="190"/>
                    </a:lnTo>
                    <a:lnTo>
                      <a:pt x="356" y="188"/>
                    </a:lnTo>
                    <a:lnTo>
                      <a:pt x="356" y="188"/>
                    </a:lnTo>
                    <a:lnTo>
                      <a:pt x="359" y="188"/>
                    </a:lnTo>
                    <a:lnTo>
                      <a:pt x="361" y="188"/>
                    </a:lnTo>
                    <a:lnTo>
                      <a:pt x="362" y="189"/>
                    </a:lnTo>
                    <a:lnTo>
                      <a:pt x="362" y="189"/>
                    </a:lnTo>
                    <a:lnTo>
                      <a:pt x="364" y="192"/>
                    </a:lnTo>
                    <a:lnTo>
                      <a:pt x="365" y="193"/>
                    </a:lnTo>
                    <a:lnTo>
                      <a:pt x="365" y="193"/>
                    </a:lnTo>
                    <a:lnTo>
                      <a:pt x="372" y="195"/>
                    </a:lnTo>
                    <a:lnTo>
                      <a:pt x="372" y="195"/>
                    </a:lnTo>
                    <a:lnTo>
                      <a:pt x="375" y="186"/>
                    </a:lnTo>
                    <a:lnTo>
                      <a:pt x="377" y="182"/>
                    </a:lnTo>
                    <a:lnTo>
                      <a:pt x="379" y="178"/>
                    </a:lnTo>
                    <a:lnTo>
                      <a:pt x="379" y="178"/>
                    </a:lnTo>
                    <a:lnTo>
                      <a:pt x="382" y="175"/>
                    </a:lnTo>
                    <a:lnTo>
                      <a:pt x="385" y="174"/>
                    </a:lnTo>
                    <a:lnTo>
                      <a:pt x="387" y="173"/>
                    </a:lnTo>
                    <a:lnTo>
                      <a:pt x="389" y="172"/>
                    </a:lnTo>
                    <a:lnTo>
                      <a:pt x="389" y="172"/>
                    </a:lnTo>
                    <a:lnTo>
                      <a:pt x="390" y="170"/>
                    </a:lnTo>
                    <a:lnTo>
                      <a:pt x="390" y="168"/>
                    </a:lnTo>
                    <a:lnTo>
                      <a:pt x="390" y="162"/>
                    </a:lnTo>
                    <a:lnTo>
                      <a:pt x="388" y="152"/>
                    </a:lnTo>
                    <a:lnTo>
                      <a:pt x="388" y="152"/>
                    </a:lnTo>
                    <a:lnTo>
                      <a:pt x="388" y="150"/>
                    </a:lnTo>
                    <a:lnTo>
                      <a:pt x="389" y="148"/>
                    </a:lnTo>
                    <a:lnTo>
                      <a:pt x="392" y="145"/>
                    </a:lnTo>
                    <a:lnTo>
                      <a:pt x="392" y="145"/>
                    </a:lnTo>
                    <a:lnTo>
                      <a:pt x="393" y="143"/>
                    </a:lnTo>
                    <a:lnTo>
                      <a:pt x="392" y="141"/>
                    </a:lnTo>
                    <a:lnTo>
                      <a:pt x="389" y="137"/>
                    </a:lnTo>
                    <a:lnTo>
                      <a:pt x="389" y="137"/>
                    </a:lnTo>
                    <a:lnTo>
                      <a:pt x="387" y="133"/>
                    </a:lnTo>
                    <a:lnTo>
                      <a:pt x="387" y="129"/>
                    </a:lnTo>
                    <a:lnTo>
                      <a:pt x="387" y="129"/>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8" name="フリーフォーム 137">
                <a:extLst>
                  <a:ext uri="{FF2B5EF4-FFF2-40B4-BE49-F238E27FC236}">
                    <a16:creationId xmlns:a16="http://schemas.microsoft.com/office/drawing/2014/main" id="{00000000-0008-0000-0000-0000DC050000}"/>
                  </a:ext>
                </a:extLst>
              </p:cNvPr>
              <p:cNvSpPr>
                <a:spLocks/>
              </p:cNvSpPr>
              <p:nvPr/>
            </p:nvSpPr>
            <p:spPr bwMode="auto">
              <a:xfrm>
                <a:off x="728" y="248"/>
                <a:ext cx="6" cy="8"/>
              </a:xfrm>
              <a:custGeom>
                <a:avLst/>
                <a:gdLst>
                  <a:gd name="T0" fmla="*/ 47 w 54"/>
                  <a:gd name="T1" fmla="*/ 8 h 69"/>
                  <a:gd name="T2" fmla="*/ 47 w 54"/>
                  <a:gd name="T3" fmla="*/ 8 h 69"/>
                  <a:gd name="T4" fmla="*/ 46 w 54"/>
                  <a:gd name="T5" fmla="*/ 10 h 69"/>
                  <a:gd name="T6" fmla="*/ 45 w 54"/>
                  <a:gd name="T7" fmla="*/ 12 h 69"/>
                  <a:gd name="T8" fmla="*/ 44 w 54"/>
                  <a:gd name="T9" fmla="*/ 13 h 69"/>
                  <a:gd name="T10" fmla="*/ 42 w 54"/>
                  <a:gd name="T11" fmla="*/ 14 h 69"/>
                  <a:gd name="T12" fmla="*/ 37 w 54"/>
                  <a:gd name="T13" fmla="*/ 14 h 69"/>
                  <a:gd name="T14" fmla="*/ 32 w 54"/>
                  <a:gd name="T15" fmla="*/ 13 h 69"/>
                  <a:gd name="T16" fmla="*/ 32 w 54"/>
                  <a:gd name="T17" fmla="*/ 13 h 69"/>
                  <a:gd name="T18" fmla="*/ 25 w 54"/>
                  <a:gd name="T19" fmla="*/ 14 h 69"/>
                  <a:gd name="T20" fmla="*/ 15 w 54"/>
                  <a:gd name="T21" fmla="*/ 17 h 69"/>
                  <a:gd name="T22" fmla="*/ 6 w 54"/>
                  <a:gd name="T23" fmla="*/ 21 h 69"/>
                  <a:gd name="T24" fmla="*/ 1 w 54"/>
                  <a:gd name="T25" fmla="*/ 23 h 69"/>
                  <a:gd name="T26" fmla="*/ 1 w 54"/>
                  <a:gd name="T27" fmla="*/ 23 h 69"/>
                  <a:gd name="T28" fmla="*/ 0 w 54"/>
                  <a:gd name="T29" fmla="*/ 25 h 69"/>
                  <a:gd name="T30" fmla="*/ 0 w 54"/>
                  <a:gd name="T31" fmla="*/ 26 h 69"/>
                  <a:gd name="T32" fmla="*/ 2 w 54"/>
                  <a:gd name="T33" fmla="*/ 29 h 69"/>
                  <a:gd name="T34" fmla="*/ 5 w 54"/>
                  <a:gd name="T35" fmla="*/ 32 h 69"/>
                  <a:gd name="T36" fmla="*/ 7 w 54"/>
                  <a:gd name="T37" fmla="*/ 37 h 69"/>
                  <a:gd name="T38" fmla="*/ 7 w 54"/>
                  <a:gd name="T39" fmla="*/ 37 h 69"/>
                  <a:gd name="T40" fmla="*/ 7 w 54"/>
                  <a:gd name="T41" fmla="*/ 41 h 69"/>
                  <a:gd name="T42" fmla="*/ 6 w 54"/>
                  <a:gd name="T43" fmla="*/ 46 h 69"/>
                  <a:gd name="T44" fmla="*/ 4 w 54"/>
                  <a:gd name="T45" fmla="*/ 52 h 69"/>
                  <a:gd name="T46" fmla="*/ 4 w 54"/>
                  <a:gd name="T47" fmla="*/ 52 h 69"/>
                  <a:gd name="T48" fmla="*/ 6 w 54"/>
                  <a:gd name="T49" fmla="*/ 53 h 69"/>
                  <a:gd name="T50" fmla="*/ 9 w 54"/>
                  <a:gd name="T51" fmla="*/ 54 h 69"/>
                  <a:gd name="T52" fmla="*/ 13 w 54"/>
                  <a:gd name="T53" fmla="*/ 57 h 69"/>
                  <a:gd name="T54" fmla="*/ 14 w 54"/>
                  <a:gd name="T55" fmla="*/ 58 h 69"/>
                  <a:gd name="T56" fmla="*/ 15 w 54"/>
                  <a:gd name="T57" fmla="*/ 60 h 69"/>
                  <a:gd name="T58" fmla="*/ 15 w 54"/>
                  <a:gd name="T59" fmla="*/ 60 h 69"/>
                  <a:gd name="T60" fmla="*/ 19 w 54"/>
                  <a:gd name="T61" fmla="*/ 64 h 69"/>
                  <a:gd name="T62" fmla="*/ 22 w 54"/>
                  <a:gd name="T63" fmla="*/ 68 h 69"/>
                  <a:gd name="T64" fmla="*/ 26 w 54"/>
                  <a:gd name="T65" fmla="*/ 69 h 69"/>
                  <a:gd name="T66" fmla="*/ 30 w 54"/>
                  <a:gd name="T67" fmla="*/ 69 h 69"/>
                  <a:gd name="T68" fmla="*/ 30 w 54"/>
                  <a:gd name="T69" fmla="*/ 69 h 69"/>
                  <a:gd name="T70" fmla="*/ 32 w 54"/>
                  <a:gd name="T71" fmla="*/ 68 h 69"/>
                  <a:gd name="T72" fmla="*/ 33 w 54"/>
                  <a:gd name="T73" fmla="*/ 66 h 69"/>
                  <a:gd name="T74" fmla="*/ 35 w 54"/>
                  <a:gd name="T75" fmla="*/ 60 h 69"/>
                  <a:gd name="T76" fmla="*/ 37 w 54"/>
                  <a:gd name="T77" fmla="*/ 55 h 69"/>
                  <a:gd name="T78" fmla="*/ 39 w 54"/>
                  <a:gd name="T79" fmla="*/ 52 h 69"/>
                  <a:gd name="T80" fmla="*/ 39 w 54"/>
                  <a:gd name="T81" fmla="*/ 52 h 69"/>
                  <a:gd name="T82" fmla="*/ 40 w 54"/>
                  <a:gd name="T83" fmla="*/ 51 h 69"/>
                  <a:gd name="T84" fmla="*/ 42 w 54"/>
                  <a:gd name="T85" fmla="*/ 51 h 69"/>
                  <a:gd name="T86" fmla="*/ 45 w 54"/>
                  <a:gd name="T87" fmla="*/ 52 h 69"/>
                  <a:gd name="T88" fmla="*/ 49 w 54"/>
                  <a:gd name="T89" fmla="*/ 53 h 69"/>
                  <a:gd name="T90" fmla="*/ 52 w 54"/>
                  <a:gd name="T91" fmla="*/ 52 h 69"/>
                  <a:gd name="T92" fmla="*/ 54 w 54"/>
                  <a:gd name="T93" fmla="*/ 51 h 69"/>
                  <a:gd name="T94" fmla="*/ 54 w 54"/>
                  <a:gd name="T95" fmla="*/ 51 h 69"/>
                  <a:gd name="T96" fmla="*/ 54 w 54"/>
                  <a:gd name="T97" fmla="*/ 51 h 69"/>
                  <a:gd name="T98" fmla="*/ 54 w 54"/>
                  <a:gd name="T99" fmla="*/ 0 h 69"/>
                  <a:gd name="T100" fmla="*/ 54 w 54"/>
                  <a:gd name="T101" fmla="*/ 0 h 69"/>
                  <a:gd name="T102" fmla="*/ 49 w 54"/>
                  <a:gd name="T103" fmla="*/ 3 h 69"/>
                  <a:gd name="T104" fmla="*/ 48 w 54"/>
                  <a:gd name="T105" fmla="*/ 5 h 69"/>
                  <a:gd name="T106" fmla="*/ 47 w 54"/>
                  <a:gd name="T107" fmla="*/ 8 h 69"/>
                  <a:gd name="T108" fmla="*/ 47 w 54"/>
                  <a:gd name="T10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 h="69">
                    <a:moveTo>
                      <a:pt x="47" y="8"/>
                    </a:moveTo>
                    <a:lnTo>
                      <a:pt x="47" y="8"/>
                    </a:lnTo>
                    <a:lnTo>
                      <a:pt x="46" y="10"/>
                    </a:lnTo>
                    <a:lnTo>
                      <a:pt x="45" y="12"/>
                    </a:lnTo>
                    <a:lnTo>
                      <a:pt x="44" y="13"/>
                    </a:lnTo>
                    <a:lnTo>
                      <a:pt x="42" y="14"/>
                    </a:lnTo>
                    <a:lnTo>
                      <a:pt x="37" y="14"/>
                    </a:lnTo>
                    <a:lnTo>
                      <a:pt x="32" y="13"/>
                    </a:lnTo>
                    <a:lnTo>
                      <a:pt x="32" y="13"/>
                    </a:lnTo>
                    <a:lnTo>
                      <a:pt x="25" y="14"/>
                    </a:lnTo>
                    <a:lnTo>
                      <a:pt x="15" y="17"/>
                    </a:lnTo>
                    <a:lnTo>
                      <a:pt x="6" y="21"/>
                    </a:lnTo>
                    <a:lnTo>
                      <a:pt x="1" y="23"/>
                    </a:lnTo>
                    <a:lnTo>
                      <a:pt x="1" y="23"/>
                    </a:lnTo>
                    <a:lnTo>
                      <a:pt x="0" y="25"/>
                    </a:lnTo>
                    <a:lnTo>
                      <a:pt x="0" y="26"/>
                    </a:lnTo>
                    <a:lnTo>
                      <a:pt x="2" y="29"/>
                    </a:lnTo>
                    <a:lnTo>
                      <a:pt x="5" y="32"/>
                    </a:lnTo>
                    <a:lnTo>
                      <a:pt x="7" y="37"/>
                    </a:lnTo>
                    <a:lnTo>
                      <a:pt x="7" y="37"/>
                    </a:lnTo>
                    <a:lnTo>
                      <a:pt x="7" y="41"/>
                    </a:lnTo>
                    <a:lnTo>
                      <a:pt x="6" y="46"/>
                    </a:lnTo>
                    <a:lnTo>
                      <a:pt x="4" y="52"/>
                    </a:lnTo>
                    <a:lnTo>
                      <a:pt x="4" y="52"/>
                    </a:lnTo>
                    <a:lnTo>
                      <a:pt x="6" y="53"/>
                    </a:lnTo>
                    <a:lnTo>
                      <a:pt x="9" y="54"/>
                    </a:lnTo>
                    <a:lnTo>
                      <a:pt x="13" y="57"/>
                    </a:lnTo>
                    <a:lnTo>
                      <a:pt x="14" y="58"/>
                    </a:lnTo>
                    <a:lnTo>
                      <a:pt x="15" y="60"/>
                    </a:lnTo>
                    <a:lnTo>
                      <a:pt x="15" y="60"/>
                    </a:lnTo>
                    <a:lnTo>
                      <a:pt x="19" y="64"/>
                    </a:lnTo>
                    <a:lnTo>
                      <a:pt x="22" y="68"/>
                    </a:lnTo>
                    <a:lnTo>
                      <a:pt x="26" y="69"/>
                    </a:lnTo>
                    <a:lnTo>
                      <a:pt x="30" y="69"/>
                    </a:lnTo>
                    <a:lnTo>
                      <a:pt x="30" y="69"/>
                    </a:lnTo>
                    <a:lnTo>
                      <a:pt x="32" y="68"/>
                    </a:lnTo>
                    <a:lnTo>
                      <a:pt x="33" y="66"/>
                    </a:lnTo>
                    <a:lnTo>
                      <a:pt x="35" y="60"/>
                    </a:lnTo>
                    <a:lnTo>
                      <a:pt x="37" y="55"/>
                    </a:lnTo>
                    <a:lnTo>
                      <a:pt x="39" y="52"/>
                    </a:lnTo>
                    <a:lnTo>
                      <a:pt x="39" y="52"/>
                    </a:lnTo>
                    <a:lnTo>
                      <a:pt x="40" y="51"/>
                    </a:lnTo>
                    <a:lnTo>
                      <a:pt x="42" y="51"/>
                    </a:lnTo>
                    <a:lnTo>
                      <a:pt x="45" y="52"/>
                    </a:lnTo>
                    <a:lnTo>
                      <a:pt x="49" y="53"/>
                    </a:lnTo>
                    <a:lnTo>
                      <a:pt x="52" y="52"/>
                    </a:lnTo>
                    <a:lnTo>
                      <a:pt x="54" y="51"/>
                    </a:lnTo>
                    <a:lnTo>
                      <a:pt x="54" y="51"/>
                    </a:lnTo>
                    <a:lnTo>
                      <a:pt x="54" y="51"/>
                    </a:lnTo>
                    <a:lnTo>
                      <a:pt x="54" y="0"/>
                    </a:lnTo>
                    <a:lnTo>
                      <a:pt x="54" y="0"/>
                    </a:lnTo>
                    <a:lnTo>
                      <a:pt x="49" y="3"/>
                    </a:lnTo>
                    <a:lnTo>
                      <a:pt x="48" y="5"/>
                    </a:lnTo>
                    <a:lnTo>
                      <a:pt x="47" y="8"/>
                    </a:lnTo>
                    <a:lnTo>
                      <a:pt x="47" y="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39" name="フリーフォーム 138">
                <a:extLst>
                  <a:ext uri="{FF2B5EF4-FFF2-40B4-BE49-F238E27FC236}">
                    <a16:creationId xmlns:a16="http://schemas.microsoft.com/office/drawing/2014/main" id="{00000000-0008-0000-0000-0000DD050000}"/>
                  </a:ext>
                </a:extLst>
              </p:cNvPr>
              <p:cNvSpPr>
                <a:spLocks/>
              </p:cNvSpPr>
              <p:nvPr/>
            </p:nvSpPr>
            <p:spPr bwMode="auto">
              <a:xfrm>
                <a:off x="51" y="1000"/>
                <a:ext cx="4" cy="6"/>
              </a:xfrm>
              <a:custGeom>
                <a:avLst/>
                <a:gdLst>
                  <a:gd name="T0" fmla="*/ 26 w 37"/>
                  <a:gd name="T1" fmla="*/ 0 h 53"/>
                  <a:gd name="T2" fmla="*/ 26 w 37"/>
                  <a:gd name="T3" fmla="*/ 0 h 53"/>
                  <a:gd name="T4" fmla="*/ 24 w 37"/>
                  <a:gd name="T5" fmla="*/ 0 h 53"/>
                  <a:gd name="T6" fmla="*/ 22 w 37"/>
                  <a:gd name="T7" fmla="*/ 1 h 53"/>
                  <a:gd name="T8" fmla="*/ 20 w 37"/>
                  <a:gd name="T9" fmla="*/ 4 h 53"/>
                  <a:gd name="T10" fmla="*/ 18 w 37"/>
                  <a:gd name="T11" fmla="*/ 8 h 53"/>
                  <a:gd name="T12" fmla="*/ 17 w 37"/>
                  <a:gd name="T13" fmla="*/ 9 h 53"/>
                  <a:gd name="T14" fmla="*/ 15 w 37"/>
                  <a:gd name="T15" fmla="*/ 10 h 53"/>
                  <a:gd name="T16" fmla="*/ 15 w 37"/>
                  <a:gd name="T17" fmla="*/ 10 h 53"/>
                  <a:gd name="T18" fmla="*/ 14 w 37"/>
                  <a:gd name="T19" fmla="*/ 12 h 53"/>
                  <a:gd name="T20" fmla="*/ 14 w 37"/>
                  <a:gd name="T21" fmla="*/ 15 h 53"/>
                  <a:gd name="T22" fmla="*/ 15 w 37"/>
                  <a:gd name="T23" fmla="*/ 21 h 53"/>
                  <a:gd name="T24" fmla="*/ 19 w 37"/>
                  <a:gd name="T25" fmla="*/ 29 h 53"/>
                  <a:gd name="T26" fmla="*/ 19 w 37"/>
                  <a:gd name="T27" fmla="*/ 29 h 53"/>
                  <a:gd name="T28" fmla="*/ 14 w 37"/>
                  <a:gd name="T29" fmla="*/ 31 h 53"/>
                  <a:gd name="T30" fmla="*/ 11 w 37"/>
                  <a:gd name="T31" fmla="*/ 33 h 53"/>
                  <a:gd name="T32" fmla="*/ 10 w 37"/>
                  <a:gd name="T33" fmla="*/ 34 h 53"/>
                  <a:gd name="T34" fmla="*/ 9 w 37"/>
                  <a:gd name="T35" fmla="*/ 35 h 53"/>
                  <a:gd name="T36" fmla="*/ 9 w 37"/>
                  <a:gd name="T37" fmla="*/ 35 h 53"/>
                  <a:gd name="T38" fmla="*/ 9 w 37"/>
                  <a:gd name="T39" fmla="*/ 37 h 53"/>
                  <a:gd name="T40" fmla="*/ 5 w 37"/>
                  <a:gd name="T41" fmla="*/ 39 h 53"/>
                  <a:gd name="T42" fmla="*/ 2 w 37"/>
                  <a:gd name="T43" fmla="*/ 42 h 53"/>
                  <a:gd name="T44" fmla="*/ 0 w 37"/>
                  <a:gd name="T45" fmla="*/ 46 h 53"/>
                  <a:gd name="T46" fmla="*/ 0 w 37"/>
                  <a:gd name="T47" fmla="*/ 46 h 53"/>
                  <a:gd name="T48" fmla="*/ 0 w 37"/>
                  <a:gd name="T49" fmla="*/ 47 h 53"/>
                  <a:gd name="T50" fmla="*/ 0 w 37"/>
                  <a:gd name="T51" fmla="*/ 49 h 53"/>
                  <a:gd name="T52" fmla="*/ 2 w 37"/>
                  <a:gd name="T53" fmla="*/ 51 h 53"/>
                  <a:gd name="T54" fmla="*/ 7 w 37"/>
                  <a:gd name="T55" fmla="*/ 52 h 53"/>
                  <a:gd name="T56" fmla="*/ 11 w 37"/>
                  <a:gd name="T57" fmla="*/ 53 h 53"/>
                  <a:gd name="T58" fmla="*/ 11 w 37"/>
                  <a:gd name="T59" fmla="*/ 53 h 53"/>
                  <a:gd name="T60" fmla="*/ 18 w 37"/>
                  <a:gd name="T61" fmla="*/ 52 h 53"/>
                  <a:gd name="T62" fmla="*/ 23 w 37"/>
                  <a:gd name="T63" fmla="*/ 51 h 53"/>
                  <a:gd name="T64" fmla="*/ 27 w 37"/>
                  <a:gd name="T65" fmla="*/ 49 h 53"/>
                  <a:gd name="T66" fmla="*/ 31 w 37"/>
                  <a:gd name="T67" fmla="*/ 47 h 53"/>
                  <a:gd name="T68" fmla="*/ 35 w 37"/>
                  <a:gd name="T69" fmla="*/ 44 h 53"/>
                  <a:gd name="T70" fmla="*/ 37 w 37"/>
                  <a:gd name="T71" fmla="*/ 39 h 53"/>
                  <a:gd name="T72" fmla="*/ 37 w 37"/>
                  <a:gd name="T73" fmla="*/ 34 h 53"/>
                  <a:gd name="T74" fmla="*/ 37 w 37"/>
                  <a:gd name="T75" fmla="*/ 34 h 53"/>
                  <a:gd name="T76" fmla="*/ 36 w 37"/>
                  <a:gd name="T77" fmla="*/ 29 h 53"/>
                  <a:gd name="T78" fmla="*/ 35 w 37"/>
                  <a:gd name="T79" fmla="*/ 26 h 53"/>
                  <a:gd name="T80" fmla="*/ 33 w 37"/>
                  <a:gd name="T81" fmla="*/ 23 h 53"/>
                  <a:gd name="T82" fmla="*/ 31 w 37"/>
                  <a:gd name="T83" fmla="*/ 21 h 53"/>
                  <a:gd name="T84" fmla="*/ 28 w 37"/>
                  <a:gd name="T85" fmla="*/ 18 h 53"/>
                  <a:gd name="T86" fmla="*/ 27 w 37"/>
                  <a:gd name="T87" fmla="*/ 16 h 53"/>
                  <a:gd name="T88" fmla="*/ 27 w 37"/>
                  <a:gd name="T89" fmla="*/ 14 h 53"/>
                  <a:gd name="T90" fmla="*/ 27 w 37"/>
                  <a:gd name="T91" fmla="*/ 14 h 53"/>
                  <a:gd name="T92" fmla="*/ 28 w 37"/>
                  <a:gd name="T93" fmla="*/ 8 h 53"/>
                  <a:gd name="T94" fmla="*/ 30 w 37"/>
                  <a:gd name="T95" fmla="*/ 4 h 53"/>
                  <a:gd name="T96" fmla="*/ 30 w 37"/>
                  <a:gd name="T97" fmla="*/ 2 h 53"/>
                  <a:gd name="T98" fmla="*/ 30 w 37"/>
                  <a:gd name="T99" fmla="*/ 1 h 53"/>
                  <a:gd name="T100" fmla="*/ 29 w 37"/>
                  <a:gd name="T101" fmla="*/ 0 h 53"/>
                  <a:gd name="T102" fmla="*/ 26 w 37"/>
                  <a:gd name="T103" fmla="*/ 0 h 53"/>
                  <a:gd name="T104" fmla="*/ 26 w 37"/>
                  <a:gd name="T10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53">
                    <a:moveTo>
                      <a:pt x="26" y="0"/>
                    </a:moveTo>
                    <a:lnTo>
                      <a:pt x="26" y="0"/>
                    </a:lnTo>
                    <a:lnTo>
                      <a:pt x="24" y="0"/>
                    </a:lnTo>
                    <a:lnTo>
                      <a:pt x="22" y="1"/>
                    </a:lnTo>
                    <a:lnTo>
                      <a:pt x="20" y="4"/>
                    </a:lnTo>
                    <a:lnTo>
                      <a:pt x="18" y="8"/>
                    </a:lnTo>
                    <a:lnTo>
                      <a:pt x="17" y="9"/>
                    </a:lnTo>
                    <a:lnTo>
                      <a:pt x="15" y="10"/>
                    </a:lnTo>
                    <a:lnTo>
                      <a:pt x="15" y="10"/>
                    </a:lnTo>
                    <a:lnTo>
                      <a:pt x="14" y="12"/>
                    </a:lnTo>
                    <a:lnTo>
                      <a:pt x="14" y="15"/>
                    </a:lnTo>
                    <a:lnTo>
                      <a:pt x="15" y="21"/>
                    </a:lnTo>
                    <a:lnTo>
                      <a:pt x="19" y="29"/>
                    </a:lnTo>
                    <a:lnTo>
                      <a:pt x="19" y="29"/>
                    </a:lnTo>
                    <a:lnTo>
                      <a:pt x="14" y="31"/>
                    </a:lnTo>
                    <a:lnTo>
                      <a:pt x="11" y="33"/>
                    </a:lnTo>
                    <a:lnTo>
                      <a:pt x="10" y="34"/>
                    </a:lnTo>
                    <a:lnTo>
                      <a:pt x="9" y="35"/>
                    </a:lnTo>
                    <a:lnTo>
                      <a:pt x="9" y="35"/>
                    </a:lnTo>
                    <a:lnTo>
                      <a:pt x="9" y="37"/>
                    </a:lnTo>
                    <a:lnTo>
                      <a:pt x="5" y="39"/>
                    </a:lnTo>
                    <a:lnTo>
                      <a:pt x="2" y="42"/>
                    </a:lnTo>
                    <a:lnTo>
                      <a:pt x="0" y="46"/>
                    </a:lnTo>
                    <a:lnTo>
                      <a:pt x="0" y="46"/>
                    </a:lnTo>
                    <a:lnTo>
                      <a:pt x="0" y="47"/>
                    </a:lnTo>
                    <a:lnTo>
                      <a:pt x="0" y="49"/>
                    </a:lnTo>
                    <a:lnTo>
                      <a:pt x="2" y="51"/>
                    </a:lnTo>
                    <a:lnTo>
                      <a:pt x="7" y="52"/>
                    </a:lnTo>
                    <a:lnTo>
                      <a:pt x="11" y="53"/>
                    </a:lnTo>
                    <a:lnTo>
                      <a:pt x="11" y="53"/>
                    </a:lnTo>
                    <a:lnTo>
                      <a:pt x="18" y="52"/>
                    </a:lnTo>
                    <a:lnTo>
                      <a:pt x="23" y="51"/>
                    </a:lnTo>
                    <a:lnTo>
                      <a:pt x="27" y="49"/>
                    </a:lnTo>
                    <a:lnTo>
                      <a:pt x="31" y="47"/>
                    </a:lnTo>
                    <a:lnTo>
                      <a:pt x="35" y="44"/>
                    </a:lnTo>
                    <a:lnTo>
                      <a:pt x="37" y="39"/>
                    </a:lnTo>
                    <a:lnTo>
                      <a:pt x="37" y="34"/>
                    </a:lnTo>
                    <a:lnTo>
                      <a:pt x="37" y="34"/>
                    </a:lnTo>
                    <a:lnTo>
                      <a:pt x="36" y="29"/>
                    </a:lnTo>
                    <a:lnTo>
                      <a:pt x="35" y="26"/>
                    </a:lnTo>
                    <a:lnTo>
                      <a:pt x="33" y="23"/>
                    </a:lnTo>
                    <a:lnTo>
                      <a:pt x="31" y="21"/>
                    </a:lnTo>
                    <a:lnTo>
                      <a:pt x="28" y="18"/>
                    </a:lnTo>
                    <a:lnTo>
                      <a:pt x="27" y="16"/>
                    </a:lnTo>
                    <a:lnTo>
                      <a:pt x="27" y="14"/>
                    </a:lnTo>
                    <a:lnTo>
                      <a:pt x="27" y="14"/>
                    </a:lnTo>
                    <a:lnTo>
                      <a:pt x="28" y="8"/>
                    </a:lnTo>
                    <a:lnTo>
                      <a:pt x="30" y="4"/>
                    </a:lnTo>
                    <a:lnTo>
                      <a:pt x="30" y="2"/>
                    </a:lnTo>
                    <a:lnTo>
                      <a:pt x="30" y="1"/>
                    </a:lnTo>
                    <a:lnTo>
                      <a:pt x="29" y="0"/>
                    </a:lnTo>
                    <a:lnTo>
                      <a:pt x="26" y="0"/>
                    </a:lnTo>
                    <a:lnTo>
                      <a:pt x="26"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0" name="フリーフォーム 139">
                <a:extLst>
                  <a:ext uri="{FF2B5EF4-FFF2-40B4-BE49-F238E27FC236}">
                    <a16:creationId xmlns:a16="http://schemas.microsoft.com/office/drawing/2014/main" id="{00000000-0008-0000-0000-0000DE050000}"/>
                  </a:ext>
                </a:extLst>
              </p:cNvPr>
              <p:cNvSpPr>
                <a:spLocks/>
              </p:cNvSpPr>
              <p:nvPr/>
            </p:nvSpPr>
            <p:spPr bwMode="auto">
              <a:xfrm>
                <a:off x="31" y="1002"/>
                <a:ext cx="20" cy="16"/>
              </a:xfrm>
              <a:custGeom>
                <a:avLst/>
                <a:gdLst>
                  <a:gd name="T0" fmla="*/ 182 w 183"/>
                  <a:gd name="T1" fmla="*/ 0 h 146"/>
                  <a:gd name="T2" fmla="*/ 166 w 183"/>
                  <a:gd name="T3" fmla="*/ 9 h 146"/>
                  <a:gd name="T4" fmla="*/ 159 w 183"/>
                  <a:gd name="T5" fmla="*/ 9 h 146"/>
                  <a:gd name="T6" fmla="*/ 152 w 183"/>
                  <a:gd name="T7" fmla="*/ 12 h 146"/>
                  <a:gd name="T8" fmla="*/ 144 w 183"/>
                  <a:gd name="T9" fmla="*/ 23 h 146"/>
                  <a:gd name="T10" fmla="*/ 137 w 183"/>
                  <a:gd name="T11" fmla="*/ 27 h 146"/>
                  <a:gd name="T12" fmla="*/ 124 w 183"/>
                  <a:gd name="T13" fmla="*/ 24 h 146"/>
                  <a:gd name="T14" fmla="*/ 120 w 183"/>
                  <a:gd name="T15" fmla="*/ 24 h 146"/>
                  <a:gd name="T16" fmla="*/ 99 w 183"/>
                  <a:gd name="T17" fmla="*/ 36 h 146"/>
                  <a:gd name="T18" fmla="*/ 91 w 183"/>
                  <a:gd name="T19" fmla="*/ 42 h 146"/>
                  <a:gd name="T20" fmla="*/ 84 w 183"/>
                  <a:gd name="T21" fmla="*/ 40 h 146"/>
                  <a:gd name="T22" fmla="*/ 74 w 183"/>
                  <a:gd name="T23" fmla="*/ 43 h 146"/>
                  <a:gd name="T24" fmla="*/ 63 w 183"/>
                  <a:gd name="T25" fmla="*/ 50 h 146"/>
                  <a:gd name="T26" fmla="*/ 34 w 183"/>
                  <a:gd name="T27" fmla="*/ 55 h 146"/>
                  <a:gd name="T28" fmla="*/ 27 w 183"/>
                  <a:gd name="T29" fmla="*/ 60 h 146"/>
                  <a:gd name="T30" fmla="*/ 30 w 183"/>
                  <a:gd name="T31" fmla="*/ 65 h 146"/>
                  <a:gd name="T32" fmla="*/ 47 w 183"/>
                  <a:gd name="T33" fmla="*/ 80 h 146"/>
                  <a:gd name="T34" fmla="*/ 41 w 183"/>
                  <a:gd name="T35" fmla="*/ 78 h 146"/>
                  <a:gd name="T36" fmla="*/ 32 w 183"/>
                  <a:gd name="T37" fmla="*/ 76 h 146"/>
                  <a:gd name="T38" fmla="*/ 28 w 183"/>
                  <a:gd name="T39" fmla="*/ 81 h 146"/>
                  <a:gd name="T40" fmla="*/ 24 w 183"/>
                  <a:gd name="T41" fmla="*/ 82 h 146"/>
                  <a:gd name="T42" fmla="*/ 11 w 183"/>
                  <a:gd name="T43" fmla="*/ 76 h 146"/>
                  <a:gd name="T44" fmla="*/ 1 w 183"/>
                  <a:gd name="T45" fmla="*/ 77 h 146"/>
                  <a:gd name="T46" fmla="*/ 0 w 183"/>
                  <a:gd name="T47" fmla="*/ 80 h 146"/>
                  <a:gd name="T48" fmla="*/ 10 w 183"/>
                  <a:gd name="T49" fmla="*/ 94 h 146"/>
                  <a:gd name="T50" fmla="*/ 21 w 183"/>
                  <a:gd name="T51" fmla="*/ 98 h 146"/>
                  <a:gd name="T52" fmla="*/ 28 w 183"/>
                  <a:gd name="T53" fmla="*/ 99 h 146"/>
                  <a:gd name="T54" fmla="*/ 38 w 183"/>
                  <a:gd name="T55" fmla="*/ 103 h 146"/>
                  <a:gd name="T56" fmla="*/ 45 w 183"/>
                  <a:gd name="T57" fmla="*/ 98 h 146"/>
                  <a:gd name="T58" fmla="*/ 49 w 183"/>
                  <a:gd name="T59" fmla="*/ 97 h 146"/>
                  <a:gd name="T60" fmla="*/ 49 w 183"/>
                  <a:gd name="T61" fmla="*/ 104 h 146"/>
                  <a:gd name="T62" fmla="*/ 47 w 183"/>
                  <a:gd name="T63" fmla="*/ 113 h 146"/>
                  <a:gd name="T64" fmla="*/ 52 w 183"/>
                  <a:gd name="T65" fmla="*/ 117 h 146"/>
                  <a:gd name="T66" fmla="*/ 54 w 183"/>
                  <a:gd name="T67" fmla="*/ 119 h 146"/>
                  <a:gd name="T68" fmla="*/ 53 w 183"/>
                  <a:gd name="T69" fmla="*/ 128 h 146"/>
                  <a:gd name="T70" fmla="*/ 59 w 183"/>
                  <a:gd name="T71" fmla="*/ 136 h 146"/>
                  <a:gd name="T72" fmla="*/ 70 w 183"/>
                  <a:gd name="T73" fmla="*/ 143 h 146"/>
                  <a:gd name="T74" fmla="*/ 78 w 183"/>
                  <a:gd name="T75" fmla="*/ 146 h 146"/>
                  <a:gd name="T76" fmla="*/ 78 w 183"/>
                  <a:gd name="T77" fmla="*/ 141 h 146"/>
                  <a:gd name="T78" fmla="*/ 75 w 183"/>
                  <a:gd name="T79" fmla="*/ 124 h 146"/>
                  <a:gd name="T80" fmla="*/ 79 w 183"/>
                  <a:gd name="T81" fmla="*/ 126 h 146"/>
                  <a:gd name="T82" fmla="*/ 89 w 183"/>
                  <a:gd name="T83" fmla="*/ 132 h 146"/>
                  <a:gd name="T84" fmla="*/ 95 w 183"/>
                  <a:gd name="T85" fmla="*/ 131 h 146"/>
                  <a:gd name="T86" fmla="*/ 101 w 183"/>
                  <a:gd name="T87" fmla="*/ 116 h 146"/>
                  <a:gd name="T88" fmla="*/ 106 w 183"/>
                  <a:gd name="T89" fmla="*/ 113 h 146"/>
                  <a:gd name="T90" fmla="*/ 118 w 183"/>
                  <a:gd name="T91" fmla="*/ 105 h 146"/>
                  <a:gd name="T92" fmla="*/ 114 w 183"/>
                  <a:gd name="T93" fmla="*/ 102 h 146"/>
                  <a:gd name="T94" fmla="*/ 102 w 183"/>
                  <a:gd name="T95" fmla="*/ 95 h 146"/>
                  <a:gd name="T96" fmla="*/ 104 w 183"/>
                  <a:gd name="T97" fmla="*/ 92 h 146"/>
                  <a:gd name="T98" fmla="*/ 116 w 183"/>
                  <a:gd name="T99" fmla="*/ 90 h 146"/>
                  <a:gd name="T100" fmla="*/ 118 w 183"/>
                  <a:gd name="T101" fmla="*/ 83 h 146"/>
                  <a:gd name="T102" fmla="*/ 119 w 183"/>
                  <a:gd name="T103" fmla="*/ 75 h 146"/>
                  <a:gd name="T104" fmla="*/ 123 w 183"/>
                  <a:gd name="T105" fmla="*/ 73 h 146"/>
                  <a:gd name="T106" fmla="*/ 137 w 183"/>
                  <a:gd name="T107" fmla="*/ 76 h 146"/>
                  <a:gd name="T108" fmla="*/ 149 w 183"/>
                  <a:gd name="T109" fmla="*/ 72 h 146"/>
                  <a:gd name="T110" fmla="*/ 155 w 183"/>
                  <a:gd name="T111" fmla="*/ 67 h 146"/>
                  <a:gd name="T112" fmla="*/ 162 w 183"/>
                  <a:gd name="T113" fmla="*/ 53 h 146"/>
                  <a:gd name="T114" fmla="*/ 166 w 183"/>
                  <a:gd name="T115" fmla="*/ 50 h 146"/>
                  <a:gd name="T116" fmla="*/ 178 w 183"/>
                  <a:gd name="T117" fmla="*/ 32 h 146"/>
                  <a:gd name="T118" fmla="*/ 179 w 183"/>
                  <a:gd name="T119" fmla="*/ 27 h 146"/>
                  <a:gd name="T120" fmla="*/ 173 w 183"/>
                  <a:gd name="T121" fmla="*/ 27 h 146"/>
                  <a:gd name="T122" fmla="*/ 173 w 183"/>
                  <a:gd name="T123" fmla="*/ 23 h 146"/>
                  <a:gd name="T124" fmla="*/ 183 w 183"/>
                  <a:gd name="T125" fmla="*/ 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 h="146">
                    <a:moveTo>
                      <a:pt x="183" y="1"/>
                    </a:moveTo>
                    <a:lnTo>
                      <a:pt x="183" y="1"/>
                    </a:lnTo>
                    <a:lnTo>
                      <a:pt x="182" y="0"/>
                    </a:lnTo>
                    <a:lnTo>
                      <a:pt x="180" y="1"/>
                    </a:lnTo>
                    <a:lnTo>
                      <a:pt x="174" y="5"/>
                    </a:lnTo>
                    <a:lnTo>
                      <a:pt x="166" y="9"/>
                    </a:lnTo>
                    <a:lnTo>
                      <a:pt x="162" y="10"/>
                    </a:lnTo>
                    <a:lnTo>
                      <a:pt x="159" y="9"/>
                    </a:lnTo>
                    <a:lnTo>
                      <a:pt x="159" y="9"/>
                    </a:lnTo>
                    <a:lnTo>
                      <a:pt x="156" y="9"/>
                    </a:lnTo>
                    <a:lnTo>
                      <a:pt x="154" y="10"/>
                    </a:lnTo>
                    <a:lnTo>
                      <a:pt x="152" y="12"/>
                    </a:lnTo>
                    <a:lnTo>
                      <a:pt x="150" y="14"/>
                    </a:lnTo>
                    <a:lnTo>
                      <a:pt x="146" y="21"/>
                    </a:lnTo>
                    <a:lnTo>
                      <a:pt x="144" y="23"/>
                    </a:lnTo>
                    <a:lnTo>
                      <a:pt x="140" y="26"/>
                    </a:lnTo>
                    <a:lnTo>
                      <a:pt x="140" y="26"/>
                    </a:lnTo>
                    <a:lnTo>
                      <a:pt x="137" y="27"/>
                    </a:lnTo>
                    <a:lnTo>
                      <a:pt x="134" y="27"/>
                    </a:lnTo>
                    <a:lnTo>
                      <a:pt x="129" y="26"/>
                    </a:lnTo>
                    <a:lnTo>
                      <a:pt x="124" y="24"/>
                    </a:lnTo>
                    <a:lnTo>
                      <a:pt x="122" y="24"/>
                    </a:lnTo>
                    <a:lnTo>
                      <a:pt x="120" y="24"/>
                    </a:lnTo>
                    <a:lnTo>
                      <a:pt x="120" y="24"/>
                    </a:lnTo>
                    <a:lnTo>
                      <a:pt x="109" y="30"/>
                    </a:lnTo>
                    <a:lnTo>
                      <a:pt x="104" y="33"/>
                    </a:lnTo>
                    <a:lnTo>
                      <a:pt x="99" y="36"/>
                    </a:lnTo>
                    <a:lnTo>
                      <a:pt x="99" y="36"/>
                    </a:lnTo>
                    <a:lnTo>
                      <a:pt x="95" y="40"/>
                    </a:lnTo>
                    <a:lnTo>
                      <a:pt x="91" y="42"/>
                    </a:lnTo>
                    <a:lnTo>
                      <a:pt x="88" y="42"/>
                    </a:lnTo>
                    <a:lnTo>
                      <a:pt x="84" y="40"/>
                    </a:lnTo>
                    <a:lnTo>
                      <a:pt x="84" y="40"/>
                    </a:lnTo>
                    <a:lnTo>
                      <a:pt x="81" y="39"/>
                    </a:lnTo>
                    <a:lnTo>
                      <a:pt x="79" y="39"/>
                    </a:lnTo>
                    <a:lnTo>
                      <a:pt x="74" y="43"/>
                    </a:lnTo>
                    <a:lnTo>
                      <a:pt x="68" y="47"/>
                    </a:lnTo>
                    <a:lnTo>
                      <a:pt x="65" y="49"/>
                    </a:lnTo>
                    <a:lnTo>
                      <a:pt x="63" y="50"/>
                    </a:lnTo>
                    <a:lnTo>
                      <a:pt x="63" y="50"/>
                    </a:lnTo>
                    <a:lnTo>
                      <a:pt x="44" y="53"/>
                    </a:lnTo>
                    <a:lnTo>
                      <a:pt x="34" y="55"/>
                    </a:lnTo>
                    <a:lnTo>
                      <a:pt x="30" y="58"/>
                    </a:lnTo>
                    <a:lnTo>
                      <a:pt x="27" y="60"/>
                    </a:lnTo>
                    <a:lnTo>
                      <a:pt x="27" y="60"/>
                    </a:lnTo>
                    <a:lnTo>
                      <a:pt x="26" y="61"/>
                    </a:lnTo>
                    <a:lnTo>
                      <a:pt x="27" y="62"/>
                    </a:lnTo>
                    <a:lnTo>
                      <a:pt x="30" y="65"/>
                    </a:lnTo>
                    <a:lnTo>
                      <a:pt x="38" y="73"/>
                    </a:lnTo>
                    <a:lnTo>
                      <a:pt x="45" y="79"/>
                    </a:lnTo>
                    <a:lnTo>
                      <a:pt x="47" y="80"/>
                    </a:lnTo>
                    <a:lnTo>
                      <a:pt x="46" y="80"/>
                    </a:lnTo>
                    <a:lnTo>
                      <a:pt x="46" y="80"/>
                    </a:lnTo>
                    <a:lnTo>
                      <a:pt x="41" y="78"/>
                    </a:lnTo>
                    <a:lnTo>
                      <a:pt x="38" y="76"/>
                    </a:lnTo>
                    <a:lnTo>
                      <a:pt x="35" y="75"/>
                    </a:lnTo>
                    <a:lnTo>
                      <a:pt x="32" y="76"/>
                    </a:lnTo>
                    <a:lnTo>
                      <a:pt x="32" y="76"/>
                    </a:lnTo>
                    <a:lnTo>
                      <a:pt x="30" y="78"/>
                    </a:lnTo>
                    <a:lnTo>
                      <a:pt x="28" y="81"/>
                    </a:lnTo>
                    <a:lnTo>
                      <a:pt x="26" y="82"/>
                    </a:lnTo>
                    <a:lnTo>
                      <a:pt x="24" y="82"/>
                    </a:lnTo>
                    <a:lnTo>
                      <a:pt x="24" y="82"/>
                    </a:lnTo>
                    <a:lnTo>
                      <a:pt x="17" y="78"/>
                    </a:lnTo>
                    <a:lnTo>
                      <a:pt x="13" y="77"/>
                    </a:lnTo>
                    <a:lnTo>
                      <a:pt x="11" y="76"/>
                    </a:lnTo>
                    <a:lnTo>
                      <a:pt x="11" y="76"/>
                    </a:lnTo>
                    <a:lnTo>
                      <a:pt x="5" y="76"/>
                    </a:lnTo>
                    <a:lnTo>
                      <a:pt x="1" y="77"/>
                    </a:lnTo>
                    <a:lnTo>
                      <a:pt x="0" y="78"/>
                    </a:lnTo>
                    <a:lnTo>
                      <a:pt x="0" y="80"/>
                    </a:lnTo>
                    <a:lnTo>
                      <a:pt x="0" y="80"/>
                    </a:lnTo>
                    <a:lnTo>
                      <a:pt x="2" y="85"/>
                    </a:lnTo>
                    <a:lnTo>
                      <a:pt x="7" y="92"/>
                    </a:lnTo>
                    <a:lnTo>
                      <a:pt x="10" y="94"/>
                    </a:lnTo>
                    <a:lnTo>
                      <a:pt x="13" y="96"/>
                    </a:lnTo>
                    <a:lnTo>
                      <a:pt x="17" y="98"/>
                    </a:lnTo>
                    <a:lnTo>
                      <a:pt x="21" y="98"/>
                    </a:lnTo>
                    <a:lnTo>
                      <a:pt x="21" y="98"/>
                    </a:lnTo>
                    <a:lnTo>
                      <a:pt x="25" y="98"/>
                    </a:lnTo>
                    <a:lnTo>
                      <a:pt x="28" y="99"/>
                    </a:lnTo>
                    <a:lnTo>
                      <a:pt x="33" y="101"/>
                    </a:lnTo>
                    <a:lnTo>
                      <a:pt x="37" y="103"/>
                    </a:lnTo>
                    <a:lnTo>
                      <a:pt x="38" y="103"/>
                    </a:lnTo>
                    <a:lnTo>
                      <a:pt x="40" y="103"/>
                    </a:lnTo>
                    <a:lnTo>
                      <a:pt x="40" y="103"/>
                    </a:lnTo>
                    <a:lnTo>
                      <a:pt x="45" y="98"/>
                    </a:lnTo>
                    <a:lnTo>
                      <a:pt x="47" y="97"/>
                    </a:lnTo>
                    <a:lnTo>
                      <a:pt x="49" y="97"/>
                    </a:lnTo>
                    <a:lnTo>
                      <a:pt x="49" y="97"/>
                    </a:lnTo>
                    <a:lnTo>
                      <a:pt x="50" y="98"/>
                    </a:lnTo>
                    <a:lnTo>
                      <a:pt x="50" y="100"/>
                    </a:lnTo>
                    <a:lnTo>
                      <a:pt x="49" y="104"/>
                    </a:lnTo>
                    <a:lnTo>
                      <a:pt x="47" y="108"/>
                    </a:lnTo>
                    <a:lnTo>
                      <a:pt x="47" y="113"/>
                    </a:lnTo>
                    <a:lnTo>
                      <a:pt x="47" y="113"/>
                    </a:lnTo>
                    <a:lnTo>
                      <a:pt x="48" y="114"/>
                    </a:lnTo>
                    <a:lnTo>
                      <a:pt x="49" y="116"/>
                    </a:lnTo>
                    <a:lnTo>
                      <a:pt x="52" y="117"/>
                    </a:lnTo>
                    <a:lnTo>
                      <a:pt x="54" y="117"/>
                    </a:lnTo>
                    <a:lnTo>
                      <a:pt x="54" y="118"/>
                    </a:lnTo>
                    <a:lnTo>
                      <a:pt x="54" y="119"/>
                    </a:lnTo>
                    <a:lnTo>
                      <a:pt x="54" y="119"/>
                    </a:lnTo>
                    <a:lnTo>
                      <a:pt x="53" y="123"/>
                    </a:lnTo>
                    <a:lnTo>
                      <a:pt x="53" y="128"/>
                    </a:lnTo>
                    <a:lnTo>
                      <a:pt x="56" y="133"/>
                    </a:lnTo>
                    <a:lnTo>
                      <a:pt x="57" y="134"/>
                    </a:lnTo>
                    <a:lnTo>
                      <a:pt x="59" y="136"/>
                    </a:lnTo>
                    <a:lnTo>
                      <a:pt x="59" y="136"/>
                    </a:lnTo>
                    <a:lnTo>
                      <a:pt x="65" y="139"/>
                    </a:lnTo>
                    <a:lnTo>
                      <a:pt x="70" y="143"/>
                    </a:lnTo>
                    <a:lnTo>
                      <a:pt x="75" y="146"/>
                    </a:lnTo>
                    <a:lnTo>
                      <a:pt x="77" y="146"/>
                    </a:lnTo>
                    <a:lnTo>
                      <a:pt x="78" y="146"/>
                    </a:lnTo>
                    <a:lnTo>
                      <a:pt x="78" y="146"/>
                    </a:lnTo>
                    <a:lnTo>
                      <a:pt x="79" y="144"/>
                    </a:lnTo>
                    <a:lnTo>
                      <a:pt x="78" y="141"/>
                    </a:lnTo>
                    <a:lnTo>
                      <a:pt x="77" y="134"/>
                    </a:lnTo>
                    <a:lnTo>
                      <a:pt x="75" y="127"/>
                    </a:lnTo>
                    <a:lnTo>
                      <a:pt x="75" y="124"/>
                    </a:lnTo>
                    <a:lnTo>
                      <a:pt x="75" y="123"/>
                    </a:lnTo>
                    <a:lnTo>
                      <a:pt x="75" y="123"/>
                    </a:lnTo>
                    <a:lnTo>
                      <a:pt x="79" y="126"/>
                    </a:lnTo>
                    <a:lnTo>
                      <a:pt x="84" y="130"/>
                    </a:lnTo>
                    <a:lnTo>
                      <a:pt x="86" y="131"/>
                    </a:lnTo>
                    <a:lnTo>
                      <a:pt x="89" y="132"/>
                    </a:lnTo>
                    <a:lnTo>
                      <a:pt x="92" y="132"/>
                    </a:lnTo>
                    <a:lnTo>
                      <a:pt x="95" y="131"/>
                    </a:lnTo>
                    <a:lnTo>
                      <a:pt x="95" y="131"/>
                    </a:lnTo>
                    <a:lnTo>
                      <a:pt x="98" y="126"/>
                    </a:lnTo>
                    <a:lnTo>
                      <a:pt x="99" y="121"/>
                    </a:lnTo>
                    <a:lnTo>
                      <a:pt x="101" y="116"/>
                    </a:lnTo>
                    <a:lnTo>
                      <a:pt x="103" y="115"/>
                    </a:lnTo>
                    <a:lnTo>
                      <a:pt x="106" y="113"/>
                    </a:lnTo>
                    <a:lnTo>
                      <a:pt x="106" y="113"/>
                    </a:lnTo>
                    <a:lnTo>
                      <a:pt x="115" y="109"/>
                    </a:lnTo>
                    <a:lnTo>
                      <a:pt x="118" y="108"/>
                    </a:lnTo>
                    <a:lnTo>
                      <a:pt x="118" y="105"/>
                    </a:lnTo>
                    <a:lnTo>
                      <a:pt x="118" y="105"/>
                    </a:lnTo>
                    <a:lnTo>
                      <a:pt x="117" y="104"/>
                    </a:lnTo>
                    <a:lnTo>
                      <a:pt x="114" y="102"/>
                    </a:lnTo>
                    <a:lnTo>
                      <a:pt x="107" y="99"/>
                    </a:lnTo>
                    <a:lnTo>
                      <a:pt x="104" y="97"/>
                    </a:lnTo>
                    <a:lnTo>
                      <a:pt x="102" y="95"/>
                    </a:lnTo>
                    <a:lnTo>
                      <a:pt x="102" y="93"/>
                    </a:lnTo>
                    <a:lnTo>
                      <a:pt x="104" y="92"/>
                    </a:lnTo>
                    <a:lnTo>
                      <a:pt x="104" y="92"/>
                    </a:lnTo>
                    <a:lnTo>
                      <a:pt x="110" y="90"/>
                    </a:lnTo>
                    <a:lnTo>
                      <a:pt x="113" y="90"/>
                    </a:lnTo>
                    <a:lnTo>
                      <a:pt x="116" y="90"/>
                    </a:lnTo>
                    <a:lnTo>
                      <a:pt x="117" y="86"/>
                    </a:lnTo>
                    <a:lnTo>
                      <a:pt x="117" y="86"/>
                    </a:lnTo>
                    <a:lnTo>
                      <a:pt x="118" y="83"/>
                    </a:lnTo>
                    <a:lnTo>
                      <a:pt x="118" y="79"/>
                    </a:lnTo>
                    <a:lnTo>
                      <a:pt x="118" y="76"/>
                    </a:lnTo>
                    <a:lnTo>
                      <a:pt x="119" y="75"/>
                    </a:lnTo>
                    <a:lnTo>
                      <a:pt x="120" y="74"/>
                    </a:lnTo>
                    <a:lnTo>
                      <a:pt x="120" y="74"/>
                    </a:lnTo>
                    <a:lnTo>
                      <a:pt x="123" y="73"/>
                    </a:lnTo>
                    <a:lnTo>
                      <a:pt x="126" y="74"/>
                    </a:lnTo>
                    <a:lnTo>
                      <a:pt x="133" y="75"/>
                    </a:lnTo>
                    <a:lnTo>
                      <a:pt x="137" y="76"/>
                    </a:lnTo>
                    <a:lnTo>
                      <a:pt x="141" y="75"/>
                    </a:lnTo>
                    <a:lnTo>
                      <a:pt x="145" y="74"/>
                    </a:lnTo>
                    <a:lnTo>
                      <a:pt x="149" y="72"/>
                    </a:lnTo>
                    <a:lnTo>
                      <a:pt x="149" y="72"/>
                    </a:lnTo>
                    <a:lnTo>
                      <a:pt x="152" y="70"/>
                    </a:lnTo>
                    <a:lnTo>
                      <a:pt x="155" y="67"/>
                    </a:lnTo>
                    <a:lnTo>
                      <a:pt x="157" y="61"/>
                    </a:lnTo>
                    <a:lnTo>
                      <a:pt x="160" y="55"/>
                    </a:lnTo>
                    <a:lnTo>
                      <a:pt x="162" y="53"/>
                    </a:lnTo>
                    <a:lnTo>
                      <a:pt x="164" y="51"/>
                    </a:lnTo>
                    <a:lnTo>
                      <a:pt x="164" y="51"/>
                    </a:lnTo>
                    <a:lnTo>
                      <a:pt x="166" y="50"/>
                    </a:lnTo>
                    <a:lnTo>
                      <a:pt x="169" y="47"/>
                    </a:lnTo>
                    <a:lnTo>
                      <a:pt x="174" y="39"/>
                    </a:lnTo>
                    <a:lnTo>
                      <a:pt x="178" y="32"/>
                    </a:lnTo>
                    <a:lnTo>
                      <a:pt x="180" y="27"/>
                    </a:lnTo>
                    <a:lnTo>
                      <a:pt x="180" y="27"/>
                    </a:lnTo>
                    <a:lnTo>
                      <a:pt x="179" y="27"/>
                    </a:lnTo>
                    <a:lnTo>
                      <a:pt x="178" y="26"/>
                    </a:lnTo>
                    <a:lnTo>
                      <a:pt x="176" y="27"/>
                    </a:lnTo>
                    <a:lnTo>
                      <a:pt x="173" y="27"/>
                    </a:lnTo>
                    <a:lnTo>
                      <a:pt x="172" y="26"/>
                    </a:lnTo>
                    <a:lnTo>
                      <a:pt x="173" y="23"/>
                    </a:lnTo>
                    <a:lnTo>
                      <a:pt x="173" y="23"/>
                    </a:lnTo>
                    <a:lnTo>
                      <a:pt x="179" y="12"/>
                    </a:lnTo>
                    <a:lnTo>
                      <a:pt x="182" y="5"/>
                    </a:lnTo>
                    <a:lnTo>
                      <a:pt x="183" y="1"/>
                    </a:lnTo>
                    <a:lnTo>
                      <a:pt x="183"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1" name="フリーフォーム 140">
                <a:extLst>
                  <a:ext uri="{FF2B5EF4-FFF2-40B4-BE49-F238E27FC236}">
                    <a16:creationId xmlns:a16="http://schemas.microsoft.com/office/drawing/2014/main" id="{00000000-0008-0000-0000-0000DF050000}"/>
                  </a:ext>
                </a:extLst>
              </p:cNvPr>
              <p:cNvSpPr>
                <a:spLocks/>
              </p:cNvSpPr>
              <p:nvPr/>
            </p:nvSpPr>
            <p:spPr bwMode="auto">
              <a:xfrm>
                <a:off x="32" y="1014"/>
                <a:ext cx="6" cy="7"/>
              </a:xfrm>
              <a:custGeom>
                <a:avLst/>
                <a:gdLst>
                  <a:gd name="T0" fmla="*/ 57 w 58"/>
                  <a:gd name="T1" fmla="*/ 44 h 64"/>
                  <a:gd name="T2" fmla="*/ 57 w 58"/>
                  <a:gd name="T3" fmla="*/ 54 h 64"/>
                  <a:gd name="T4" fmla="*/ 55 w 58"/>
                  <a:gd name="T5" fmla="*/ 57 h 64"/>
                  <a:gd name="T6" fmla="*/ 52 w 58"/>
                  <a:gd name="T7" fmla="*/ 57 h 64"/>
                  <a:gd name="T8" fmla="*/ 48 w 58"/>
                  <a:gd name="T9" fmla="*/ 56 h 64"/>
                  <a:gd name="T10" fmla="*/ 39 w 58"/>
                  <a:gd name="T11" fmla="*/ 60 h 64"/>
                  <a:gd name="T12" fmla="*/ 32 w 58"/>
                  <a:gd name="T13" fmla="*/ 64 h 64"/>
                  <a:gd name="T14" fmla="*/ 31 w 58"/>
                  <a:gd name="T15" fmla="*/ 64 h 64"/>
                  <a:gd name="T16" fmla="*/ 31 w 58"/>
                  <a:gd name="T17" fmla="*/ 49 h 64"/>
                  <a:gd name="T18" fmla="*/ 29 w 58"/>
                  <a:gd name="T19" fmla="*/ 43 h 64"/>
                  <a:gd name="T20" fmla="*/ 26 w 58"/>
                  <a:gd name="T21" fmla="*/ 42 h 64"/>
                  <a:gd name="T22" fmla="*/ 19 w 58"/>
                  <a:gd name="T23" fmla="*/ 49 h 64"/>
                  <a:gd name="T24" fmla="*/ 13 w 58"/>
                  <a:gd name="T25" fmla="*/ 53 h 64"/>
                  <a:gd name="T26" fmla="*/ 13 w 58"/>
                  <a:gd name="T27" fmla="*/ 50 h 64"/>
                  <a:gd name="T28" fmla="*/ 13 w 58"/>
                  <a:gd name="T29" fmla="*/ 36 h 64"/>
                  <a:gd name="T30" fmla="*/ 7 w 58"/>
                  <a:gd name="T31" fmla="*/ 25 h 64"/>
                  <a:gd name="T32" fmla="*/ 4 w 58"/>
                  <a:gd name="T33" fmla="*/ 20 h 64"/>
                  <a:gd name="T34" fmla="*/ 0 w 58"/>
                  <a:gd name="T35" fmla="*/ 10 h 64"/>
                  <a:gd name="T36" fmla="*/ 1 w 58"/>
                  <a:gd name="T37" fmla="*/ 5 h 64"/>
                  <a:gd name="T38" fmla="*/ 3 w 58"/>
                  <a:gd name="T39" fmla="*/ 1 h 64"/>
                  <a:gd name="T40" fmla="*/ 10 w 58"/>
                  <a:gd name="T41" fmla="*/ 0 h 64"/>
                  <a:gd name="T42" fmla="*/ 11 w 58"/>
                  <a:gd name="T43" fmla="*/ 1 h 64"/>
                  <a:gd name="T44" fmla="*/ 15 w 58"/>
                  <a:gd name="T45" fmla="*/ 11 h 64"/>
                  <a:gd name="T46" fmla="*/ 22 w 58"/>
                  <a:gd name="T47" fmla="*/ 20 h 64"/>
                  <a:gd name="T48" fmla="*/ 24 w 58"/>
                  <a:gd name="T49" fmla="*/ 22 h 64"/>
                  <a:gd name="T50" fmla="*/ 27 w 58"/>
                  <a:gd name="T51" fmla="*/ 24 h 64"/>
                  <a:gd name="T52" fmla="*/ 28 w 58"/>
                  <a:gd name="T53" fmla="*/ 29 h 64"/>
                  <a:gd name="T54" fmla="*/ 31 w 58"/>
                  <a:gd name="T55" fmla="*/ 31 h 64"/>
                  <a:gd name="T56" fmla="*/ 35 w 58"/>
                  <a:gd name="T57" fmla="*/ 33 h 64"/>
                  <a:gd name="T58" fmla="*/ 43 w 58"/>
                  <a:gd name="T59" fmla="*/ 39 h 64"/>
                  <a:gd name="T60" fmla="*/ 46 w 58"/>
                  <a:gd name="T61" fmla="*/ 41 h 64"/>
                  <a:gd name="T62" fmla="*/ 54 w 58"/>
                  <a:gd name="T63" fmla="*/ 42 h 64"/>
                  <a:gd name="T64" fmla="*/ 57 w 58"/>
                  <a:gd name="T65"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64">
                    <a:moveTo>
                      <a:pt x="57" y="44"/>
                    </a:moveTo>
                    <a:lnTo>
                      <a:pt x="57" y="44"/>
                    </a:lnTo>
                    <a:lnTo>
                      <a:pt x="58" y="49"/>
                    </a:lnTo>
                    <a:lnTo>
                      <a:pt x="57" y="54"/>
                    </a:lnTo>
                    <a:lnTo>
                      <a:pt x="56" y="56"/>
                    </a:lnTo>
                    <a:lnTo>
                      <a:pt x="55" y="57"/>
                    </a:lnTo>
                    <a:lnTo>
                      <a:pt x="54" y="58"/>
                    </a:lnTo>
                    <a:lnTo>
                      <a:pt x="52" y="57"/>
                    </a:lnTo>
                    <a:lnTo>
                      <a:pt x="52" y="57"/>
                    </a:lnTo>
                    <a:lnTo>
                      <a:pt x="48" y="56"/>
                    </a:lnTo>
                    <a:lnTo>
                      <a:pt x="46" y="57"/>
                    </a:lnTo>
                    <a:lnTo>
                      <a:pt x="39" y="60"/>
                    </a:lnTo>
                    <a:lnTo>
                      <a:pt x="33" y="63"/>
                    </a:lnTo>
                    <a:lnTo>
                      <a:pt x="32" y="64"/>
                    </a:lnTo>
                    <a:lnTo>
                      <a:pt x="31" y="64"/>
                    </a:lnTo>
                    <a:lnTo>
                      <a:pt x="31" y="64"/>
                    </a:lnTo>
                    <a:lnTo>
                      <a:pt x="31" y="55"/>
                    </a:lnTo>
                    <a:lnTo>
                      <a:pt x="31" y="49"/>
                    </a:lnTo>
                    <a:lnTo>
                      <a:pt x="30" y="46"/>
                    </a:lnTo>
                    <a:lnTo>
                      <a:pt x="29" y="43"/>
                    </a:lnTo>
                    <a:lnTo>
                      <a:pt x="29" y="43"/>
                    </a:lnTo>
                    <a:lnTo>
                      <a:pt x="26" y="42"/>
                    </a:lnTo>
                    <a:lnTo>
                      <a:pt x="24" y="43"/>
                    </a:lnTo>
                    <a:lnTo>
                      <a:pt x="19" y="49"/>
                    </a:lnTo>
                    <a:lnTo>
                      <a:pt x="14" y="53"/>
                    </a:lnTo>
                    <a:lnTo>
                      <a:pt x="13" y="53"/>
                    </a:lnTo>
                    <a:lnTo>
                      <a:pt x="13" y="50"/>
                    </a:lnTo>
                    <a:lnTo>
                      <a:pt x="13" y="50"/>
                    </a:lnTo>
                    <a:lnTo>
                      <a:pt x="14" y="42"/>
                    </a:lnTo>
                    <a:lnTo>
                      <a:pt x="13" y="36"/>
                    </a:lnTo>
                    <a:lnTo>
                      <a:pt x="10" y="30"/>
                    </a:lnTo>
                    <a:lnTo>
                      <a:pt x="7" y="25"/>
                    </a:lnTo>
                    <a:lnTo>
                      <a:pt x="7" y="25"/>
                    </a:lnTo>
                    <a:lnTo>
                      <a:pt x="4" y="20"/>
                    </a:lnTo>
                    <a:lnTo>
                      <a:pt x="2" y="15"/>
                    </a:lnTo>
                    <a:lnTo>
                      <a:pt x="0" y="10"/>
                    </a:lnTo>
                    <a:lnTo>
                      <a:pt x="1" y="5"/>
                    </a:lnTo>
                    <a:lnTo>
                      <a:pt x="1" y="5"/>
                    </a:lnTo>
                    <a:lnTo>
                      <a:pt x="2" y="3"/>
                    </a:lnTo>
                    <a:lnTo>
                      <a:pt x="3" y="1"/>
                    </a:lnTo>
                    <a:lnTo>
                      <a:pt x="7" y="0"/>
                    </a:lnTo>
                    <a:lnTo>
                      <a:pt x="10" y="0"/>
                    </a:lnTo>
                    <a:lnTo>
                      <a:pt x="11" y="1"/>
                    </a:lnTo>
                    <a:lnTo>
                      <a:pt x="11" y="1"/>
                    </a:lnTo>
                    <a:lnTo>
                      <a:pt x="12" y="5"/>
                    </a:lnTo>
                    <a:lnTo>
                      <a:pt x="15" y="11"/>
                    </a:lnTo>
                    <a:lnTo>
                      <a:pt x="19" y="18"/>
                    </a:lnTo>
                    <a:lnTo>
                      <a:pt x="22" y="20"/>
                    </a:lnTo>
                    <a:lnTo>
                      <a:pt x="24" y="22"/>
                    </a:lnTo>
                    <a:lnTo>
                      <a:pt x="24" y="22"/>
                    </a:lnTo>
                    <a:lnTo>
                      <a:pt x="26" y="23"/>
                    </a:lnTo>
                    <a:lnTo>
                      <a:pt x="27" y="24"/>
                    </a:lnTo>
                    <a:lnTo>
                      <a:pt x="28" y="27"/>
                    </a:lnTo>
                    <a:lnTo>
                      <a:pt x="28" y="29"/>
                    </a:lnTo>
                    <a:lnTo>
                      <a:pt x="29" y="30"/>
                    </a:lnTo>
                    <a:lnTo>
                      <a:pt x="31" y="31"/>
                    </a:lnTo>
                    <a:lnTo>
                      <a:pt x="31" y="31"/>
                    </a:lnTo>
                    <a:lnTo>
                      <a:pt x="35" y="33"/>
                    </a:lnTo>
                    <a:lnTo>
                      <a:pt x="39" y="36"/>
                    </a:lnTo>
                    <a:lnTo>
                      <a:pt x="43" y="39"/>
                    </a:lnTo>
                    <a:lnTo>
                      <a:pt x="46" y="41"/>
                    </a:lnTo>
                    <a:lnTo>
                      <a:pt x="46" y="41"/>
                    </a:lnTo>
                    <a:lnTo>
                      <a:pt x="51" y="42"/>
                    </a:lnTo>
                    <a:lnTo>
                      <a:pt x="54" y="42"/>
                    </a:lnTo>
                    <a:lnTo>
                      <a:pt x="56" y="43"/>
                    </a:lnTo>
                    <a:lnTo>
                      <a:pt x="57" y="44"/>
                    </a:lnTo>
                    <a:lnTo>
                      <a:pt x="57" y="4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2" name="フリーフォーム 141">
                <a:extLst>
                  <a:ext uri="{FF2B5EF4-FFF2-40B4-BE49-F238E27FC236}">
                    <a16:creationId xmlns:a16="http://schemas.microsoft.com/office/drawing/2014/main" id="{00000000-0008-0000-0000-0000E0050000}"/>
                  </a:ext>
                </a:extLst>
              </p:cNvPr>
              <p:cNvSpPr>
                <a:spLocks/>
              </p:cNvSpPr>
              <p:nvPr/>
            </p:nvSpPr>
            <p:spPr bwMode="auto">
              <a:xfrm>
                <a:off x="62" y="1008"/>
                <a:ext cx="6" cy="5"/>
              </a:xfrm>
              <a:custGeom>
                <a:avLst/>
                <a:gdLst>
                  <a:gd name="T0" fmla="*/ 40 w 50"/>
                  <a:gd name="T1" fmla="*/ 2 h 44"/>
                  <a:gd name="T2" fmla="*/ 40 w 50"/>
                  <a:gd name="T3" fmla="*/ 2 h 44"/>
                  <a:gd name="T4" fmla="*/ 43 w 50"/>
                  <a:gd name="T5" fmla="*/ 0 h 44"/>
                  <a:gd name="T6" fmla="*/ 45 w 50"/>
                  <a:gd name="T7" fmla="*/ 2 h 44"/>
                  <a:gd name="T8" fmla="*/ 48 w 50"/>
                  <a:gd name="T9" fmla="*/ 4 h 44"/>
                  <a:gd name="T10" fmla="*/ 49 w 50"/>
                  <a:gd name="T11" fmla="*/ 6 h 44"/>
                  <a:gd name="T12" fmla="*/ 50 w 50"/>
                  <a:gd name="T13" fmla="*/ 9 h 44"/>
                  <a:gd name="T14" fmla="*/ 50 w 50"/>
                  <a:gd name="T15" fmla="*/ 12 h 44"/>
                  <a:gd name="T16" fmla="*/ 49 w 50"/>
                  <a:gd name="T17" fmla="*/ 15 h 44"/>
                  <a:gd name="T18" fmla="*/ 46 w 50"/>
                  <a:gd name="T19" fmla="*/ 17 h 44"/>
                  <a:gd name="T20" fmla="*/ 46 w 50"/>
                  <a:gd name="T21" fmla="*/ 17 h 44"/>
                  <a:gd name="T22" fmla="*/ 43 w 50"/>
                  <a:gd name="T23" fmla="*/ 20 h 44"/>
                  <a:gd name="T24" fmla="*/ 40 w 50"/>
                  <a:gd name="T25" fmla="*/ 24 h 44"/>
                  <a:gd name="T26" fmla="*/ 33 w 50"/>
                  <a:gd name="T27" fmla="*/ 34 h 44"/>
                  <a:gd name="T28" fmla="*/ 30 w 50"/>
                  <a:gd name="T29" fmla="*/ 38 h 44"/>
                  <a:gd name="T30" fmla="*/ 26 w 50"/>
                  <a:gd name="T31" fmla="*/ 42 h 44"/>
                  <a:gd name="T32" fmla="*/ 22 w 50"/>
                  <a:gd name="T33" fmla="*/ 44 h 44"/>
                  <a:gd name="T34" fmla="*/ 21 w 50"/>
                  <a:gd name="T35" fmla="*/ 44 h 44"/>
                  <a:gd name="T36" fmla="*/ 19 w 50"/>
                  <a:gd name="T37" fmla="*/ 43 h 44"/>
                  <a:gd name="T38" fmla="*/ 19 w 50"/>
                  <a:gd name="T39" fmla="*/ 43 h 44"/>
                  <a:gd name="T40" fmla="*/ 10 w 50"/>
                  <a:gd name="T41" fmla="*/ 39 h 44"/>
                  <a:gd name="T42" fmla="*/ 4 w 50"/>
                  <a:gd name="T43" fmla="*/ 34 h 44"/>
                  <a:gd name="T44" fmla="*/ 1 w 50"/>
                  <a:gd name="T45" fmla="*/ 31 h 44"/>
                  <a:gd name="T46" fmla="*/ 0 w 50"/>
                  <a:gd name="T47" fmla="*/ 28 h 44"/>
                  <a:gd name="T48" fmla="*/ 1 w 50"/>
                  <a:gd name="T49" fmla="*/ 26 h 44"/>
                  <a:gd name="T50" fmla="*/ 6 w 50"/>
                  <a:gd name="T51" fmla="*/ 25 h 44"/>
                  <a:gd name="T52" fmla="*/ 6 w 50"/>
                  <a:gd name="T53" fmla="*/ 25 h 44"/>
                  <a:gd name="T54" fmla="*/ 10 w 50"/>
                  <a:gd name="T55" fmla="*/ 23 h 44"/>
                  <a:gd name="T56" fmla="*/ 15 w 50"/>
                  <a:gd name="T57" fmla="*/ 21 h 44"/>
                  <a:gd name="T58" fmla="*/ 24 w 50"/>
                  <a:gd name="T59" fmla="*/ 14 h 44"/>
                  <a:gd name="T60" fmla="*/ 33 w 50"/>
                  <a:gd name="T61" fmla="*/ 7 h 44"/>
                  <a:gd name="T62" fmla="*/ 40 w 50"/>
                  <a:gd name="T63" fmla="*/ 2 h 44"/>
                  <a:gd name="T64" fmla="*/ 40 w 50"/>
                  <a:gd name="T65"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44">
                    <a:moveTo>
                      <a:pt x="40" y="2"/>
                    </a:moveTo>
                    <a:lnTo>
                      <a:pt x="40" y="2"/>
                    </a:lnTo>
                    <a:lnTo>
                      <a:pt x="43" y="0"/>
                    </a:lnTo>
                    <a:lnTo>
                      <a:pt x="45" y="2"/>
                    </a:lnTo>
                    <a:lnTo>
                      <a:pt x="48" y="4"/>
                    </a:lnTo>
                    <a:lnTo>
                      <a:pt x="49" y="6"/>
                    </a:lnTo>
                    <a:lnTo>
                      <a:pt x="50" y="9"/>
                    </a:lnTo>
                    <a:lnTo>
                      <a:pt x="50" y="12"/>
                    </a:lnTo>
                    <a:lnTo>
                      <a:pt x="49" y="15"/>
                    </a:lnTo>
                    <a:lnTo>
                      <a:pt x="46" y="17"/>
                    </a:lnTo>
                    <a:lnTo>
                      <a:pt x="46" y="17"/>
                    </a:lnTo>
                    <a:lnTo>
                      <a:pt x="43" y="20"/>
                    </a:lnTo>
                    <a:lnTo>
                      <a:pt x="40" y="24"/>
                    </a:lnTo>
                    <a:lnTo>
                      <a:pt x="33" y="34"/>
                    </a:lnTo>
                    <a:lnTo>
                      <a:pt x="30" y="38"/>
                    </a:lnTo>
                    <a:lnTo>
                      <a:pt x="26" y="42"/>
                    </a:lnTo>
                    <a:lnTo>
                      <a:pt x="22" y="44"/>
                    </a:lnTo>
                    <a:lnTo>
                      <a:pt x="21" y="44"/>
                    </a:lnTo>
                    <a:lnTo>
                      <a:pt x="19" y="43"/>
                    </a:lnTo>
                    <a:lnTo>
                      <a:pt x="19" y="43"/>
                    </a:lnTo>
                    <a:lnTo>
                      <a:pt x="10" y="39"/>
                    </a:lnTo>
                    <a:lnTo>
                      <a:pt x="4" y="34"/>
                    </a:lnTo>
                    <a:lnTo>
                      <a:pt x="1" y="31"/>
                    </a:lnTo>
                    <a:lnTo>
                      <a:pt x="0" y="28"/>
                    </a:lnTo>
                    <a:lnTo>
                      <a:pt x="1" y="26"/>
                    </a:lnTo>
                    <a:lnTo>
                      <a:pt x="6" y="25"/>
                    </a:lnTo>
                    <a:lnTo>
                      <a:pt x="6" y="25"/>
                    </a:lnTo>
                    <a:lnTo>
                      <a:pt x="10" y="23"/>
                    </a:lnTo>
                    <a:lnTo>
                      <a:pt x="15" y="21"/>
                    </a:lnTo>
                    <a:lnTo>
                      <a:pt x="24" y="14"/>
                    </a:lnTo>
                    <a:lnTo>
                      <a:pt x="33" y="7"/>
                    </a:lnTo>
                    <a:lnTo>
                      <a:pt x="40" y="2"/>
                    </a:lnTo>
                    <a:lnTo>
                      <a:pt x="40"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3" name="フリーフォーム 142">
                <a:extLst>
                  <a:ext uri="{FF2B5EF4-FFF2-40B4-BE49-F238E27FC236}">
                    <a16:creationId xmlns:a16="http://schemas.microsoft.com/office/drawing/2014/main" id="{00000000-0008-0000-0000-0000E1050000}"/>
                  </a:ext>
                </a:extLst>
              </p:cNvPr>
              <p:cNvSpPr>
                <a:spLocks/>
              </p:cNvSpPr>
              <p:nvPr/>
            </p:nvSpPr>
            <p:spPr bwMode="auto">
              <a:xfrm>
                <a:off x="18" y="1027"/>
                <a:ext cx="6" cy="11"/>
              </a:xfrm>
              <a:custGeom>
                <a:avLst/>
                <a:gdLst>
                  <a:gd name="T0" fmla="*/ 34 w 54"/>
                  <a:gd name="T1" fmla="*/ 3 h 97"/>
                  <a:gd name="T2" fmla="*/ 34 w 54"/>
                  <a:gd name="T3" fmla="*/ 3 h 97"/>
                  <a:gd name="T4" fmla="*/ 35 w 54"/>
                  <a:gd name="T5" fmla="*/ 3 h 97"/>
                  <a:gd name="T6" fmla="*/ 36 w 54"/>
                  <a:gd name="T7" fmla="*/ 4 h 97"/>
                  <a:gd name="T8" fmla="*/ 35 w 54"/>
                  <a:gd name="T9" fmla="*/ 6 h 97"/>
                  <a:gd name="T10" fmla="*/ 32 w 54"/>
                  <a:gd name="T11" fmla="*/ 14 h 97"/>
                  <a:gd name="T12" fmla="*/ 30 w 54"/>
                  <a:gd name="T13" fmla="*/ 20 h 97"/>
                  <a:gd name="T14" fmla="*/ 30 w 54"/>
                  <a:gd name="T15" fmla="*/ 25 h 97"/>
                  <a:gd name="T16" fmla="*/ 31 w 54"/>
                  <a:gd name="T17" fmla="*/ 29 h 97"/>
                  <a:gd name="T18" fmla="*/ 32 w 54"/>
                  <a:gd name="T19" fmla="*/ 31 h 97"/>
                  <a:gd name="T20" fmla="*/ 34 w 54"/>
                  <a:gd name="T21" fmla="*/ 33 h 97"/>
                  <a:gd name="T22" fmla="*/ 34 w 54"/>
                  <a:gd name="T23" fmla="*/ 33 h 97"/>
                  <a:gd name="T24" fmla="*/ 42 w 54"/>
                  <a:gd name="T25" fmla="*/ 40 h 97"/>
                  <a:gd name="T26" fmla="*/ 49 w 54"/>
                  <a:gd name="T27" fmla="*/ 47 h 97"/>
                  <a:gd name="T28" fmla="*/ 53 w 54"/>
                  <a:gd name="T29" fmla="*/ 54 h 97"/>
                  <a:gd name="T30" fmla="*/ 54 w 54"/>
                  <a:gd name="T31" fmla="*/ 57 h 97"/>
                  <a:gd name="T32" fmla="*/ 54 w 54"/>
                  <a:gd name="T33" fmla="*/ 57 h 97"/>
                  <a:gd name="T34" fmla="*/ 54 w 54"/>
                  <a:gd name="T35" fmla="*/ 59 h 97"/>
                  <a:gd name="T36" fmla="*/ 53 w 54"/>
                  <a:gd name="T37" fmla="*/ 61 h 97"/>
                  <a:gd name="T38" fmla="*/ 49 w 54"/>
                  <a:gd name="T39" fmla="*/ 66 h 97"/>
                  <a:gd name="T40" fmla="*/ 44 w 54"/>
                  <a:gd name="T41" fmla="*/ 73 h 97"/>
                  <a:gd name="T42" fmla="*/ 40 w 54"/>
                  <a:gd name="T43" fmla="*/ 78 h 97"/>
                  <a:gd name="T44" fmla="*/ 40 w 54"/>
                  <a:gd name="T45" fmla="*/ 78 h 97"/>
                  <a:gd name="T46" fmla="*/ 36 w 54"/>
                  <a:gd name="T47" fmla="*/ 88 h 97"/>
                  <a:gd name="T48" fmla="*/ 34 w 54"/>
                  <a:gd name="T49" fmla="*/ 92 h 97"/>
                  <a:gd name="T50" fmla="*/ 31 w 54"/>
                  <a:gd name="T51" fmla="*/ 94 h 97"/>
                  <a:gd name="T52" fmla="*/ 31 w 54"/>
                  <a:gd name="T53" fmla="*/ 94 h 97"/>
                  <a:gd name="T54" fmla="*/ 27 w 54"/>
                  <a:gd name="T55" fmla="*/ 96 h 97"/>
                  <a:gd name="T56" fmla="*/ 23 w 54"/>
                  <a:gd name="T57" fmla="*/ 97 h 97"/>
                  <a:gd name="T58" fmla="*/ 18 w 54"/>
                  <a:gd name="T59" fmla="*/ 97 h 97"/>
                  <a:gd name="T60" fmla="*/ 16 w 54"/>
                  <a:gd name="T61" fmla="*/ 97 h 97"/>
                  <a:gd name="T62" fmla="*/ 14 w 54"/>
                  <a:gd name="T63" fmla="*/ 95 h 97"/>
                  <a:gd name="T64" fmla="*/ 14 w 54"/>
                  <a:gd name="T65" fmla="*/ 95 h 97"/>
                  <a:gd name="T66" fmla="*/ 9 w 54"/>
                  <a:gd name="T67" fmla="*/ 91 h 97"/>
                  <a:gd name="T68" fmla="*/ 5 w 54"/>
                  <a:gd name="T69" fmla="*/ 86 h 97"/>
                  <a:gd name="T70" fmla="*/ 3 w 54"/>
                  <a:gd name="T71" fmla="*/ 80 h 97"/>
                  <a:gd name="T72" fmla="*/ 1 w 54"/>
                  <a:gd name="T73" fmla="*/ 74 h 97"/>
                  <a:gd name="T74" fmla="*/ 1 w 54"/>
                  <a:gd name="T75" fmla="*/ 74 h 97"/>
                  <a:gd name="T76" fmla="*/ 0 w 54"/>
                  <a:gd name="T77" fmla="*/ 72 h 97"/>
                  <a:gd name="T78" fmla="*/ 1 w 54"/>
                  <a:gd name="T79" fmla="*/ 69 h 97"/>
                  <a:gd name="T80" fmla="*/ 2 w 54"/>
                  <a:gd name="T81" fmla="*/ 65 h 97"/>
                  <a:gd name="T82" fmla="*/ 4 w 54"/>
                  <a:gd name="T83" fmla="*/ 60 h 97"/>
                  <a:gd name="T84" fmla="*/ 4 w 54"/>
                  <a:gd name="T85" fmla="*/ 57 h 97"/>
                  <a:gd name="T86" fmla="*/ 4 w 54"/>
                  <a:gd name="T87" fmla="*/ 54 h 97"/>
                  <a:gd name="T88" fmla="*/ 4 w 54"/>
                  <a:gd name="T89" fmla="*/ 54 h 97"/>
                  <a:gd name="T90" fmla="*/ 3 w 54"/>
                  <a:gd name="T91" fmla="*/ 43 h 97"/>
                  <a:gd name="T92" fmla="*/ 2 w 54"/>
                  <a:gd name="T93" fmla="*/ 26 h 97"/>
                  <a:gd name="T94" fmla="*/ 3 w 54"/>
                  <a:gd name="T95" fmla="*/ 10 h 97"/>
                  <a:gd name="T96" fmla="*/ 5 w 54"/>
                  <a:gd name="T97" fmla="*/ 4 h 97"/>
                  <a:gd name="T98" fmla="*/ 6 w 54"/>
                  <a:gd name="T99" fmla="*/ 1 h 97"/>
                  <a:gd name="T100" fmla="*/ 6 w 54"/>
                  <a:gd name="T101" fmla="*/ 1 h 97"/>
                  <a:gd name="T102" fmla="*/ 9 w 54"/>
                  <a:gd name="T103" fmla="*/ 0 h 97"/>
                  <a:gd name="T104" fmla="*/ 13 w 54"/>
                  <a:gd name="T105" fmla="*/ 0 h 97"/>
                  <a:gd name="T106" fmla="*/ 21 w 54"/>
                  <a:gd name="T107" fmla="*/ 0 h 97"/>
                  <a:gd name="T108" fmla="*/ 34 w 54"/>
                  <a:gd name="T109" fmla="*/ 3 h 97"/>
                  <a:gd name="T110" fmla="*/ 34 w 54"/>
                  <a:gd name="T11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 h="97">
                    <a:moveTo>
                      <a:pt x="34" y="3"/>
                    </a:moveTo>
                    <a:lnTo>
                      <a:pt x="34" y="3"/>
                    </a:lnTo>
                    <a:lnTo>
                      <a:pt x="35" y="3"/>
                    </a:lnTo>
                    <a:lnTo>
                      <a:pt x="36" y="4"/>
                    </a:lnTo>
                    <a:lnTo>
                      <a:pt x="35" y="6"/>
                    </a:lnTo>
                    <a:lnTo>
                      <a:pt x="32" y="14"/>
                    </a:lnTo>
                    <a:lnTo>
                      <a:pt x="30" y="20"/>
                    </a:lnTo>
                    <a:lnTo>
                      <a:pt x="30" y="25"/>
                    </a:lnTo>
                    <a:lnTo>
                      <a:pt x="31" y="29"/>
                    </a:lnTo>
                    <a:lnTo>
                      <a:pt x="32" y="31"/>
                    </a:lnTo>
                    <a:lnTo>
                      <a:pt x="34" y="33"/>
                    </a:lnTo>
                    <a:lnTo>
                      <a:pt x="34" y="33"/>
                    </a:lnTo>
                    <a:lnTo>
                      <a:pt x="42" y="40"/>
                    </a:lnTo>
                    <a:lnTo>
                      <a:pt x="49" y="47"/>
                    </a:lnTo>
                    <a:lnTo>
                      <a:pt x="53" y="54"/>
                    </a:lnTo>
                    <a:lnTo>
                      <a:pt x="54" y="57"/>
                    </a:lnTo>
                    <a:lnTo>
                      <a:pt x="54" y="57"/>
                    </a:lnTo>
                    <a:lnTo>
                      <a:pt x="54" y="59"/>
                    </a:lnTo>
                    <a:lnTo>
                      <a:pt x="53" y="61"/>
                    </a:lnTo>
                    <a:lnTo>
                      <a:pt x="49" y="66"/>
                    </a:lnTo>
                    <a:lnTo>
                      <a:pt x="44" y="73"/>
                    </a:lnTo>
                    <a:lnTo>
                      <a:pt x="40" y="78"/>
                    </a:lnTo>
                    <a:lnTo>
                      <a:pt x="40" y="78"/>
                    </a:lnTo>
                    <a:lnTo>
                      <a:pt x="36" y="88"/>
                    </a:lnTo>
                    <a:lnTo>
                      <a:pt x="34" y="92"/>
                    </a:lnTo>
                    <a:lnTo>
                      <a:pt x="31" y="94"/>
                    </a:lnTo>
                    <a:lnTo>
                      <a:pt x="31" y="94"/>
                    </a:lnTo>
                    <a:lnTo>
                      <a:pt x="27" y="96"/>
                    </a:lnTo>
                    <a:lnTo>
                      <a:pt x="23" y="97"/>
                    </a:lnTo>
                    <a:lnTo>
                      <a:pt x="18" y="97"/>
                    </a:lnTo>
                    <a:lnTo>
                      <a:pt x="16" y="97"/>
                    </a:lnTo>
                    <a:lnTo>
                      <a:pt x="14" y="95"/>
                    </a:lnTo>
                    <a:lnTo>
                      <a:pt x="14" y="95"/>
                    </a:lnTo>
                    <a:lnTo>
                      <a:pt x="9" y="91"/>
                    </a:lnTo>
                    <a:lnTo>
                      <a:pt x="5" y="86"/>
                    </a:lnTo>
                    <a:lnTo>
                      <a:pt x="3" y="80"/>
                    </a:lnTo>
                    <a:lnTo>
                      <a:pt x="1" y="74"/>
                    </a:lnTo>
                    <a:lnTo>
                      <a:pt x="1" y="74"/>
                    </a:lnTo>
                    <a:lnTo>
                      <a:pt x="0" y="72"/>
                    </a:lnTo>
                    <a:lnTo>
                      <a:pt x="1" y="69"/>
                    </a:lnTo>
                    <a:lnTo>
                      <a:pt x="2" y="65"/>
                    </a:lnTo>
                    <a:lnTo>
                      <a:pt x="4" y="60"/>
                    </a:lnTo>
                    <a:lnTo>
                      <a:pt x="4" y="57"/>
                    </a:lnTo>
                    <a:lnTo>
                      <a:pt x="4" y="54"/>
                    </a:lnTo>
                    <a:lnTo>
                      <a:pt x="4" y="54"/>
                    </a:lnTo>
                    <a:lnTo>
                      <a:pt x="3" y="43"/>
                    </a:lnTo>
                    <a:lnTo>
                      <a:pt x="2" y="26"/>
                    </a:lnTo>
                    <a:lnTo>
                      <a:pt x="3" y="10"/>
                    </a:lnTo>
                    <a:lnTo>
                      <a:pt x="5" y="4"/>
                    </a:lnTo>
                    <a:lnTo>
                      <a:pt x="6" y="1"/>
                    </a:lnTo>
                    <a:lnTo>
                      <a:pt x="6" y="1"/>
                    </a:lnTo>
                    <a:lnTo>
                      <a:pt x="9" y="0"/>
                    </a:lnTo>
                    <a:lnTo>
                      <a:pt x="13" y="0"/>
                    </a:lnTo>
                    <a:lnTo>
                      <a:pt x="21" y="0"/>
                    </a:lnTo>
                    <a:lnTo>
                      <a:pt x="34" y="3"/>
                    </a:lnTo>
                    <a:lnTo>
                      <a:pt x="34"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4" name="フリーフォーム 143">
                <a:extLst>
                  <a:ext uri="{FF2B5EF4-FFF2-40B4-BE49-F238E27FC236}">
                    <a16:creationId xmlns:a16="http://schemas.microsoft.com/office/drawing/2014/main" id="{00000000-0008-0000-0000-0000E2050000}"/>
                  </a:ext>
                </a:extLst>
              </p:cNvPr>
              <p:cNvSpPr>
                <a:spLocks/>
              </p:cNvSpPr>
              <p:nvPr/>
            </p:nvSpPr>
            <p:spPr bwMode="auto">
              <a:xfrm>
                <a:off x="2" y="1048"/>
                <a:ext cx="8" cy="5"/>
              </a:xfrm>
              <a:custGeom>
                <a:avLst/>
                <a:gdLst>
                  <a:gd name="T0" fmla="*/ 66 w 67"/>
                  <a:gd name="T1" fmla="*/ 2 h 42"/>
                  <a:gd name="T2" fmla="*/ 66 w 67"/>
                  <a:gd name="T3" fmla="*/ 2 h 42"/>
                  <a:gd name="T4" fmla="*/ 65 w 67"/>
                  <a:gd name="T5" fmla="*/ 4 h 42"/>
                  <a:gd name="T6" fmla="*/ 62 w 67"/>
                  <a:gd name="T7" fmla="*/ 7 h 42"/>
                  <a:gd name="T8" fmla="*/ 53 w 67"/>
                  <a:gd name="T9" fmla="*/ 13 h 42"/>
                  <a:gd name="T10" fmla="*/ 44 w 67"/>
                  <a:gd name="T11" fmla="*/ 19 h 42"/>
                  <a:gd name="T12" fmla="*/ 38 w 67"/>
                  <a:gd name="T13" fmla="*/ 25 h 42"/>
                  <a:gd name="T14" fmla="*/ 38 w 67"/>
                  <a:gd name="T15" fmla="*/ 25 h 42"/>
                  <a:gd name="T16" fmla="*/ 33 w 67"/>
                  <a:gd name="T17" fmla="*/ 31 h 42"/>
                  <a:gd name="T18" fmla="*/ 26 w 67"/>
                  <a:gd name="T19" fmla="*/ 36 h 42"/>
                  <a:gd name="T20" fmla="*/ 22 w 67"/>
                  <a:gd name="T21" fmla="*/ 39 h 42"/>
                  <a:gd name="T22" fmla="*/ 19 w 67"/>
                  <a:gd name="T23" fmla="*/ 41 h 42"/>
                  <a:gd name="T24" fmla="*/ 15 w 67"/>
                  <a:gd name="T25" fmla="*/ 42 h 42"/>
                  <a:gd name="T26" fmla="*/ 12 w 67"/>
                  <a:gd name="T27" fmla="*/ 41 h 42"/>
                  <a:gd name="T28" fmla="*/ 12 w 67"/>
                  <a:gd name="T29" fmla="*/ 41 h 42"/>
                  <a:gd name="T30" fmla="*/ 9 w 67"/>
                  <a:gd name="T31" fmla="*/ 39 h 42"/>
                  <a:gd name="T32" fmla="*/ 6 w 67"/>
                  <a:gd name="T33" fmla="*/ 35 h 42"/>
                  <a:gd name="T34" fmla="*/ 3 w 67"/>
                  <a:gd name="T35" fmla="*/ 30 h 42"/>
                  <a:gd name="T36" fmla="*/ 1 w 67"/>
                  <a:gd name="T37" fmla="*/ 25 h 42"/>
                  <a:gd name="T38" fmla="*/ 0 w 67"/>
                  <a:gd name="T39" fmla="*/ 18 h 42"/>
                  <a:gd name="T40" fmla="*/ 0 w 67"/>
                  <a:gd name="T41" fmla="*/ 14 h 42"/>
                  <a:gd name="T42" fmla="*/ 1 w 67"/>
                  <a:gd name="T43" fmla="*/ 11 h 42"/>
                  <a:gd name="T44" fmla="*/ 2 w 67"/>
                  <a:gd name="T45" fmla="*/ 11 h 42"/>
                  <a:gd name="T46" fmla="*/ 4 w 67"/>
                  <a:gd name="T47" fmla="*/ 11 h 42"/>
                  <a:gd name="T48" fmla="*/ 4 w 67"/>
                  <a:gd name="T49" fmla="*/ 11 h 42"/>
                  <a:gd name="T50" fmla="*/ 14 w 67"/>
                  <a:gd name="T51" fmla="*/ 12 h 42"/>
                  <a:gd name="T52" fmla="*/ 19 w 67"/>
                  <a:gd name="T53" fmla="*/ 12 h 42"/>
                  <a:gd name="T54" fmla="*/ 28 w 67"/>
                  <a:gd name="T55" fmla="*/ 11 h 42"/>
                  <a:gd name="T56" fmla="*/ 28 w 67"/>
                  <a:gd name="T57" fmla="*/ 11 h 42"/>
                  <a:gd name="T58" fmla="*/ 35 w 67"/>
                  <a:gd name="T59" fmla="*/ 9 h 42"/>
                  <a:gd name="T60" fmla="*/ 42 w 67"/>
                  <a:gd name="T61" fmla="*/ 7 h 42"/>
                  <a:gd name="T62" fmla="*/ 54 w 67"/>
                  <a:gd name="T63" fmla="*/ 3 h 42"/>
                  <a:gd name="T64" fmla="*/ 64 w 67"/>
                  <a:gd name="T65" fmla="*/ 0 h 42"/>
                  <a:gd name="T66" fmla="*/ 67 w 67"/>
                  <a:gd name="T67" fmla="*/ 1 h 42"/>
                  <a:gd name="T68" fmla="*/ 67 w 67"/>
                  <a:gd name="T69" fmla="*/ 1 h 42"/>
                  <a:gd name="T70" fmla="*/ 66 w 67"/>
                  <a:gd name="T71" fmla="*/ 2 h 42"/>
                  <a:gd name="T72" fmla="*/ 66 w 67"/>
                  <a:gd name="T73"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42">
                    <a:moveTo>
                      <a:pt x="66" y="2"/>
                    </a:moveTo>
                    <a:lnTo>
                      <a:pt x="66" y="2"/>
                    </a:lnTo>
                    <a:lnTo>
                      <a:pt x="65" y="4"/>
                    </a:lnTo>
                    <a:lnTo>
                      <a:pt x="62" y="7"/>
                    </a:lnTo>
                    <a:lnTo>
                      <a:pt x="53" y="13"/>
                    </a:lnTo>
                    <a:lnTo>
                      <a:pt x="44" y="19"/>
                    </a:lnTo>
                    <a:lnTo>
                      <a:pt x="38" y="25"/>
                    </a:lnTo>
                    <a:lnTo>
                      <a:pt x="38" y="25"/>
                    </a:lnTo>
                    <a:lnTo>
                      <a:pt x="33" y="31"/>
                    </a:lnTo>
                    <a:lnTo>
                      <a:pt x="26" y="36"/>
                    </a:lnTo>
                    <a:lnTo>
                      <a:pt x="22" y="39"/>
                    </a:lnTo>
                    <a:lnTo>
                      <a:pt x="19" y="41"/>
                    </a:lnTo>
                    <a:lnTo>
                      <a:pt x="15" y="42"/>
                    </a:lnTo>
                    <a:lnTo>
                      <a:pt x="12" y="41"/>
                    </a:lnTo>
                    <a:lnTo>
                      <a:pt x="12" y="41"/>
                    </a:lnTo>
                    <a:lnTo>
                      <a:pt x="9" y="39"/>
                    </a:lnTo>
                    <a:lnTo>
                      <a:pt x="6" y="35"/>
                    </a:lnTo>
                    <a:lnTo>
                      <a:pt x="3" y="30"/>
                    </a:lnTo>
                    <a:lnTo>
                      <a:pt x="1" y="25"/>
                    </a:lnTo>
                    <a:lnTo>
                      <a:pt x="0" y="18"/>
                    </a:lnTo>
                    <a:lnTo>
                      <a:pt x="0" y="14"/>
                    </a:lnTo>
                    <a:lnTo>
                      <a:pt x="1" y="11"/>
                    </a:lnTo>
                    <a:lnTo>
                      <a:pt x="2" y="11"/>
                    </a:lnTo>
                    <a:lnTo>
                      <a:pt x="4" y="11"/>
                    </a:lnTo>
                    <a:lnTo>
                      <a:pt x="4" y="11"/>
                    </a:lnTo>
                    <a:lnTo>
                      <a:pt x="14" y="12"/>
                    </a:lnTo>
                    <a:lnTo>
                      <a:pt x="19" y="12"/>
                    </a:lnTo>
                    <a:lnTo>
                      <a:pt x="28" y="11"/>
                    </a:lnTo>
                    <a:lnTo>
                      <a:pt x="28" y="11"/>
                    </a:lnTo>
                    <a:lnTo>
                      <a:pt x="35" y="9"/>
                    </a:lnTo>
                    <a:lnTo>
                      <a:pt x="42" y="7"/>
                    </a:lnTo>
                    <a:lnTo>
                      <a:pt x="54" y="3"/>
                    </a:lnTo>
                    <a:lnTo>
                      <a:pt x="64" y="0"/>
                    </a:lnTo>
                    <a:lnTo>
                      <a:pt x="67" y="1"/>
                    </a:lnTo>
                    <a:lnTo>
                      <a:pt x="67" y="1"/>
                    </a:lnTo>
                    <a:lnTo>
                      <a:pt x="66" y="2"/>
                    </a:lnTo>
                    <a:lnTo>
                      <a:pt x="66" y="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5" name="フリーフォーム 144">
                <a:extLst>
                  <a:ext uri="{FF2B5EF4-FFF2-40B4-BE49-F238E27FC236}">
                    <a16:creationId xmlns:a16="http://schemas.microsoft.com/office/drawing/2014/main" id="{00000000-0008-0000-0000-0000E3050000}"/>
                  </a:ext>
                </a:extLst>
              </p:cNvPr>
              <p:cNvSpPr>
                <a:spLocks/>
              </p:cNvSpPr>
              <p:nvPr/>
            </p:nvSpPr>
            <p:spPr bwMode="auto">
              <a:xfrm>
                <a:off x="32" y="1021"/>
                <a:ext cx="3" cy="2"/>
              </a:xfrm>
              <a:custGeom>
                <a:avLst/>
                <a:gdLst>
                  <a:gd name="T0" fmla="*/ 25 w 25"/>
                  <a:gd name="T1" fmla="*/ 14 h 17"/>
                  <a:gd name="T2" fmla="*/ 25 w 25"/>
                  <a:gd name="T3" fmla="*/ 14 h 17"/>
                  <a:gd name="T4" fmla="*/ 25 w 25"/>
                  <a:gd name="T5" fmla="*/ 16 h 17"/>
                  <a:gd name="T6" fmla="*/ 23 w 25"/>
                  <a:gd name="T7" fmla="*/ 17 h 17"/>
                  <a:gd name="T8" fmla="*/ 21 w 25"/>
                  <a:gd name="T9" fmla="*/ 17 h 17"/>
                  <a:gd name="T10" fmla="*/ 16 w 25"/>
                  <a:gd name="T11" fmla="*/ 15 h 17"/>
                  <a:gd name="T12" fmla="*/ 16 w 25"/>
                  <a:gd name="T13" fmla="*/ 15 h 17"/>
                  <a:gd name="T14" fmla="*/ 13 w 25"/>
                  <a:gd name="T15" fmla="*/ 12 h 17"/>
                  <a:gd name="T16" fmla="*/ 11 w 25"/>
                  <a:gd name="T17" fmla="*/ 12 h 17"/>
                  <a:gd name="T18" fmla="*/ 8 w 25"/>
                  <a:gd name="T19" fmla="*/ 12 h 17"/>
                  <a:gd name="T20" fmla="*/ 5 w 25"/>
                  <a:gd name="T21" fmla="*/ 12 h 17"/>
                  <a:gd name="T22" fmla="*/ 4 w 25"/>
                  <a:gd name="T23" fmla="*/ 12 h 17"/>
                  <a:gd name="T24" fmla="*/ 3 w 25"/>
                  <a:gd name="T25" fmla="*/ 11 h 17"/>
                  <a:gd name="T26" fmla="*/ 3 w 25"/>
                  <a:gd name="T27" fmla="*/ 11 h 17"/>
                  <a:gd name="T28" fmla="*/ 2 w 25"/>
                  <a:gd name="T29" fmla="*/ 7 h 17"/>
                  <a:gd name="T30" fmla="*/ 0 w 25"/>
                  <a:gd name="T31" fmla="*/ 4 h 17"/>
                  <a:gd name="T32" fmla="*/ 0 w 25"/>
                  <a:gd name="T33" fmla="*/ 1 h 17"/>
                  <a:gd name="T34" fmla="*/ 1 w 25"/>
                  <a:gd name="T35" fmla="*/ 0 h 17"/>
                  <a:gd name="T36" fmla="*/ 3 w 25"/>
                  <a:gd name="T37" fmla="*/ 0 h 17"/>
                  <a:gd name="T38" fmla="*/ 3 w 25"/>
                  <a:gd name="T39" fmla="*/ 0 h 17"/>
                  <a:gd name="T40" fmla="*/ 6 w 25"/>
                  <a:gd name="T41" fmla="*/ 0 h 17"/>
                  <a:gd name="T42" fmla="*/ 8 w 25"/>
                  <a:gd name="T43" fmla="*/ 2 h 17"/>
                  <a:gd name="T44" fmla="*/ 11 w 25"/>
                  <a:gd name="T45" fmla="*/ 4 h 17"/>
                  <a:gd name="T46" fmla="*/ 13 w 25"/>
                  <a:gd name="T47" fmla="*/ 5 h 17"/>
                  <a:gd name="T48" fmla="*/ 13 w 25"/>
                  <a:gd name="T49" fmla="*/ 5 h 17"/>
                  <a:gd name="T50" fmla="*/ 18 w 25"/>
                  <a:gd name="T51" fmla="*/ 6 h 17"/>
                  <a:gd name="T52" fmla="*/ 22 w 25"/>
                  <a:gd name="T53" fmla="*/ 8 h 17"/>
                  <a:gd name="T54" fmla="*/ 24 w 25"/>
                  <a:gd name="T55" fmla="*/ 10 h 17"/>
                  <a:gd name="T56" fmla="*/ 25 w 25"/>
                  <a:gd name="T57" fmla="*/ 14 h 17"/>
                  <a:gd name="T58" fmla="*/ 25 w 25"/>
                  <a:gd name="T59"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17">
                    <a:moveTo>
                      <a:pt x="25" y="14"/>
                    </a:moveTo>
                    <a:lnTo>
                      <a:pt x="25" y="14"/>
                    </a:lnTo>
                    <a:lnTo>
                      <a:pt x="25" y="16"/>
                    </a:lnTo>
                    <a:lnTo>
                      <a:pt x="23" y="17"/>
                    </a:lnTo>
                    <a:lnTo>
                      <a:pt x="21" y="17"/>
                    </a:lnTo>
                    <a:lnTo>
                      <a:pt x="16" y="15"/>
                    </a:lnTo>
                    <a:lnTo>
                      <a:pt x="16" y="15"/>
                    </a:lnTo>
                    <a:lnTo>
                      <a:pt x="13" y="12"/>
                    </a:lnTo>
                    <a:lnTo>
                      <a:pt x="11" y="12"/>
                    </a:lnTo>
                    <a:lnTo>
                      <a:pt x="8" y="12"/>
                    </a:lnTo>
                    <a:lnTo>
                      <a:pt x="5" y="12"/>
                    </a:lnTo>
                    <a:lnTo>
                      <a:pt x="4" y="12"/>
                    </a:lnTo>
                    <a:lnTo>
                      <a:pt x="3" y="11"/>
                    </a:lnTo>
                    <a:lnTo>
                      <a:pt x="3" y="11"/>
                    </a:lnTo>
                    <a:lnTo>
                      <a:pt x="2" y="7"/>
                    </a:lnTo>
                    <a:lnTo>
                      <a:pt x="0" y="4"/>
                    </a:lnTo>
                    <a:lnTo>
                      <a:pt x="0" y="1"/>
                    </a:lnTo>
                    <a:lnTo>
                      <a:pt x="1" y="0"/>
                    </a:lnTo>
                    <a:lnTo>
                      <a:pt x="3" y="0"/>
                    </a:lnTo>
                    <a:lnTo>
                      <a:pt x="3" y="0"/>
                    </a:lnTo>
                    <a:lnTo>
                      <a:pt x="6" y="0"/>
                    </a:lnTo>
                    <a:lnTo>
                      <a:pt x="8" y="2"/>
                    </a:lnTo>
                    <a:lnTo>
                      <a:pt x="11" y="4"/>
                    </a:lnTo>
                    <a:lnTo>
                      <a:pt x="13" y="5"/>
                    </a:lnTo>
                    <a:lnTo>
                      <a:pt x="13" y="5"/>
                    </a:lnTo>
                    <a:lnTo>
                      <a:pt x="18" y="6"/>
                    </a:lnTo>
                    <a:lnTo>
                      <a:pt x="22" y="8"/>
                    </a:lnTo>
                    <a:lnTo>
                      <a:pt x="24" y="10"/>
                    </a:lnTo>
                    <a:lnTo>
                      <a:pt x="25" y="14"/>
                    </a:lnTo>
                    <a:lnTo>
                      <a:pt x="25" y="14"/>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6" name="フリーフォーム 145">
                <a:extLst>
                  <a:ext uri="{FF2B5EF4-FFF2-40B4-BE49-F238E27FC236}">
                    <a16:creationId xmlns:a16="http://schemas.microsoft.com/office/drawing/2014/main" id="{00000000-0008-0000-0000-0000E4050000}"/>
                  </a:ext>
                </a:extLst>
              </p:cNvPr>
              <p:cNvSpPr>
                <a:spLocks/>
              </p:cNvSpPr>
              <p:nvPr/>
            </p:nvSpPr>
            <p:spPr bwMode="auto">
              <a:xfrm>
                <a:off x="30" y="1020"/>
                <a:ext cx="1" cy="2"/>
              </a:xfrm>
              <a:custGeom>
                <a:avLst/>
                <a:gdLst>
                  <a:gd name="T0" fmla="*/ 8 w 11"/>
                  <a:gd name="T1" fmla="*/ 0 h 18"/>
                  <a:gd name="T2" fmla="*/ 8 w 11"/>
                  <a:gd name="T3" fmla="*/ 0 h 18"/>
                  <a:gd name="T4" fmla="*/ 7 w 11"/>
                  <a:gd name="T5" fmla="*/ 0 h 18"/>
                  <a:gd name="T6" fmla="*/ 5 w 11"/>
                  <a:gd name="T7" fmla="*/ 2 h 18"/>
                  <a:gd name="T8" fmla="*/ 1 w 11"/>
                  <a:gd name="T9" fmla="*/ 9 h 18"/>
                  <a:gd name="T10" fmla="*/ 0 w 11"/>
                  <a:gd name="T11" fmla="*/ 15 h 18"/>
                  <a:gd name="T12" fmla="*/ 0 w 11"/>
                  <a:gd name="T13" fmla="*/ 18 h 18"/>
                  <a:gd name="T14" fmla="*/ 1 w 11"/>
                  <a:gd name="T15" fmla="*/ 18 h 18"/>
                  <a:gd name="T16" fmla="*/ 1 w 11"/>
                  <a:gd name="T17" fmla="*/ 18 h 18"/>
                  <a:gd name="T18" fmla="*/ 4 w 11"/>
                  <a:gd name="T19" fmla="*/ 18 h 18"/>
                  <a:gd name="T20" fmla="*/ 6 w 11"/>
                  <a:gd name="T21" fmla="*/ 16 h 18"/>
                  <a:gd name="T22" fmla="*/ 9 w 11"/>
                  <a:gd name="T23" fmla="*/ 10 h 18"/>
                  <a:gd name="T24" fmla="*/ 10 w 11"/>
                  <a:gd name="T25" fmla="*/ 7 h 18"/>
                  <a:gd name="T26" fmla="*/ 11 w 11"/>
                  <a:gd name="T27" fmla="*/ 4 h 18"/>
                  <a:gd name="T28" fmla="*/ 10 w 11"/>
                  <a:gd name="T29" fmla="*/ 2 h 18"/>
                  <a:gd name="T30" fmla="*/ 8 w 11"/>
                  <a:gd name="T31" fmla="*/ 0 h 18"/>
                  <a:gd name="T32" fmla="*/ 8 w 11"/>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8">
                    <a:moveTo>
                      <a:pt x="8" y="0"/>
                    </a:moveTo>
                    <a:lnTo>
                      <a:pt x="8" y="0"/>
                    </a:lnTo>
                    <a:lnTo>
                      <a:pt x="7" y="0"/>
                    </a:lnTo>
                    <a:lnTo>
                      <a:pt x="5" y="2"/>
                    </a:lnTo>
                    <a:lnTo>
                      <a:pt x="1" y="9"/>
                    </a:lnTo>
                    <a:lnTo>
                      <a:pt x="0" y="15"/>
                    </a:lnTo>
                    <a:lnTo>
                      <a:pt x="0" y="18"/>
                    </a:lnTo>
                    <a:lnTo>
                      <a:pt x="1" y="18"/>
                    </a:lnTo>
                    <a:lnTo>
                      <a:pt x="1" y="18"/>
                    </a:lnTo>
                    <a:lnTo>
                      <a:pt x="4" y="18"/>
                    </a:lnTo>
                    <a:lnTo>
                      <a:pt x="6" y="16"/>
                    </a:lnTo>
                    <a:lnTo>
                      <a:pt x="9" y="10"/>
                    </a:lnTo>
                    <a:lnTo>
                      <a:pt x="10" y="7"/>
                    </a:lnTo>
                    <a:lnTo>
                      <a:pt x="11" y="4"/>
                    </a:lnTo>
                    <a:lnTo>
                      <a:pt x="10" y="2"/>
                    </a:lnTo>
                    <a:lnTo>
                      <a:pt x="8" y="0"/>
                    </a:lnTo>
                    <a:lnTo>
                      <a:pt x="8"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7" name="フリーフォーム 146">
                <a:extLst>
                  <a:ext uri="{FF2B5EF4-FFF2-40B4-BE49-F238E27FC236}">
                    <a16:creationId xmlns:a16="http://schemas.microsoft.com/office/drawing/2014/main" id="{00000000-0008-0000-0000-0000E5050000}"/>
                  </a:ext>
                </a:extLst>
              </p:cNvPr>
              <p:cNvSpPr>
                <a:spLocks/>
              </p:cNvSpPr>
              <p:nvPr/>
            </p:nvSpPr>
            <p:spPr bwMode="auto">
              <a:xfrm>
                <a:off x="36" y="968"/>
                <a:ext cx="1" cy="1"/>
              </a:xfrm>
              <a:custGeom>
                <a:avLst/>
                <a:gdLst>
                  <a:gd name="T0" fmla="*/ 12 w 14"/>
                  <a:gd name="T1" fmla="*/ 1 h 12"/>
                  <a:gd name="T2" fmla="*/ 12 w 14"/>
                  <a:gd name="T3" fmla="*/ 1 h 12"/>
                  <a:gd name="T4" fmla="*/ 9 w 14"/>
                  <a:gd name="T5" fmla="*/ 0 h 12"/>
                  <a:gd name="T6" fmla="*/ 6 w 14"/>
                  <a:gd name="T7" fmla="*/ 0 h 12"/>
                  <a:gd name="T8" fmla="*/ 1 w 14"/>
                  <a:gd name="T9" fmla="*/ 1 h 12"/>
                  <a:gd name="T10" fmla="*/ 1 w 14"/>
                  <a:gd name="T11" fmla="*/ 1 h 12"/>
                  <a:gd name="T12" fmla="*/ 0 w 14"/>
                  <a:gd name="T13" fmla="*/ 2 h 12"/>
                  <a:gd name="T14" fmla="*/ 1 w 14"/>
                  <a:gd name="T15" fmla="*/ 4 h 12"/>
                  <a:gd name="T16" fmla="*/ 3 w 14"/>
                  <a:gd name="T17" fmla="*/ 7 h 12"/>
                  <a:gd name="T18" fmla="*/ 6 w 14"/>
                  <a:gd name="T19" fmla="*/ 11 h 12"/>
                  <a:gd name="T20" fmla="*/ 8 w 14"/>
                  <a:gd name="T21" fmla="*/ 12 h 12"/>
                  <a:gd name="T22" fmla="*/ 9 w 14"/>
                  <a:gd name="T23" fmla="*/ 12 h 12"/>
                  <a:gd name="T24" fmla="*/ 9 w 14"/>
                  <a:gd name="T25" fmla="*/ 12 h 12"/>
                  <a:gd name="T26" fmla="*/ 11 w 14"/>
                  <a:gd name="T27" fmla="*/ 10 h 12"/>
                  <a:gd name="T28" fmla="*/ 14 w 14"/>
                  <a:gd name="T29" fmla="*/ 7 h 12"/>
                  <a:gd name="T30" fmla="*/ 14 w 14"/>
                  <a:gd name="T31" fmla="*/ 4 h 12"/>
                  <a:gd name="T32" fmla="*/ 14 w 14"/>
                  <a:gd name="T33" fmla="*/ 2 h 12"/>
                  <a:gd name="T34" fmla="*/ 12 w 14"/>
                  <a:gd name="T35" fmla="*/ 1 h 12"/>
                  <a:gd name="T36" fmla="*/ 12 w 14"/>
                  <a:gd name="T3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12" y="1"/>
                    </a:moveTo>
                    <a:lnTo>
                      <a:pt x="12" y="1"/>
                    </a:lnTo>
                    <a:lnTo>
                      <a:pt x="9" y="0"/>
                    </a:lnTo>
                    <a:lnTo>
                      <a:pt x="6" y="0"/>
                    </a:lnTo>
                    <a:lnTo>
                      <a:pt x="1" y="1"/>
                    </a:lnTo>
                    <a:lnTo>
                      <a:pt x="1" y="1"/>
                    </a:lnTo>
                    <a:lnTo>
                      <a:pt x="0" y="2"/>
                    </a:lnTo>
                    <a:lnTo>
                      <a:pt x="1" y="4"/>
                    </a:lnTo>
                    <a:lnTo>
                      <a:pt x="3" y="7"/>
                    </a:lnTo>
                    <a:lnTo>
                      <a:pt x="6" y="11"/>
                    </a:lnTo>
                    <a:lnTo>
                      <a:pt x="8" y="12"/>
                    </a:lnTo>
                    <a:lnTo>
                      <a:pt x="9" y="12"/>
                    </a:lnTo>
                    <a:lnTo>
                      <a:pt x="9" y="12"/>
                    </a:lnTo>
                    <a:lnTo>
                      <a:pt x="11" y="10"/>
                    </a:lnTo>
                    <a:lnTo>
                      <a:pt x="14" y="7"/>
                    </a:lnTo>
                    <a:lnTo>
                      <a:pt x="14" y="4"/>
                    </a:lnTo>
                    <a:lnTo>
                      <a:pt x="14" y="2"/>
                    </a:lnTo>
                    <a:lnTo>
                      <a:pt x="12" y="1"/>
                    </a:lnTo>
                    <a:lnTo>
                      <a:pt x="12"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8" name="フリーフォーム 147">
                <a:extLst>
                  <a:ext uri="{FF2B5EF4-FFF2-40B4-BE49-F238E27FC236}">
                    <a16:creationId xmlns:a16="http://schemas.microsoft.com/office/drawing/2014/main" id="{00000000-0008-0000-0000-0000E6050000}"/>
                  </a:ext>
                </a:extLst>
              </p:cNvPr>
              <p:cNvSpPr>
                <a:spLocks/>
              </p:cNvSpPr>
              <p:nvPr/>
            </p:nvSpPr>
            <p:spPr bwMode="auto">
              <a:xfrm>
                <a:off x="57" y="946"/>
                <a:ext cx="2" cy="3"/>
              </a:xfrm>
              <a:custGeom>
                <a:avLst/>
                <a:gdLst>
                  <a:gd name="T0" fmla="*/ 20 w 21"/>
                  <a:gd name="T1" fmla="*/ 0 h 28"/>
                  <a:gd name="T2" fmla="*/ 20 w 21"/>
                  <a:gd name="T3" fmla="*/ 0 h 28"/>
                  <a:gd name="T4" fmla="*/ 9 w 21"/>
                  <a:gd name="T5" fmla="*/ 2 h 28"/>
                  <a:gd name="T6" fmla="*/ 4 w 21"/>
                  <a:gd name="T7" fmla="*/ 3 h 28"/>
                  <a:gd name="T8" fmla="*/ 2 w 21"/>
                  <a:gd name="T9" fmla="*/ 4 h 28"/>
                  <a:gd name="T10" fmla="*/ 1 w 21"/>
                  <a:gd name="T11" fmla="*/ 5 h 28"/>
                  <a:gd name="T12" fmla="*/ 1 w 21"/>
                  <a:gd name="T13" fmla="*/ 5 h 28"/>
                  <a:gd name="T14" fmla="*/ 0 w 21"/>
                  <a:gd name="T15" fmla="*/ 8 h 28"/>
                  <a:gd name="T16" fmla="*/ 0 w 21"/>
                  <a:gd name="T17" fmla="*/ 11 h 28"/>
                  <a:gd name="T18" fmla="*/ 3 w 21"/>
                  <a:gd name="T19" fmla="*/ 18 h 28"/>
                  <a:gd name="T20" fmla="*/ 6 w 21"/>
                  <a:gd name="T21" fmla="*/ 26 h 28"/>
                  <a:gd name="T22" fmla="*/ 7 w 21"/>
                  <a:gd name="T23" fmla="*/ 28 h 28"/>
                  <a:gd name="T24" fmla="*/ 8 w 21"/>
                  <a:gd name="T25" fmla="*/ 28 h 28"/>
                  <a:gd name="T26" fmla="*/ 8 w 21"/>
                  <a:gd name="T27" fmla="*/ 28 h 28"/>
                  <a:gd name="T28" fmla="*/ 10 w 21"/>
                  <a:gd name="T29" fmla="*/ 27 h 28"/>
                  <a:gd name="T30" fmla="*/ 13 w 21"/>
                  <a:gd name="T31" fmla="*/ 25 h 28"/>
                  <a:gd name="T32" fmla="*/ 15 w 21"/>
                  <a:gd name="T33" fmla="*/ 21 h 28"/>
                  <a:gd name="T34" fmla="*/ 18 w 21"/>
                  <a:gd name="T35" fmla="*/ 18 h 28"/>
                  <a:gd name="T36" fmla="*/ 18 w 21"/>
                  <a:gd name="T37" fmla="*/ 18 h 28"/>
                  <a:gd name="T38" fmla="*/ 21 w 21"/>
                  <a:gd name="T39" fmla="*/ 7 h 28"/>
                  <a:gd name="T40" fmla="*/ 21 w 21"/>
                  <a:gd name="T41" fmla="*/ 2 h 28"/>
                  <a:gd name="T42" fmla="*/ 21 w 21"/>
                  <a:gd name="T43" fmla="*/ 0 h 28"/>
                  <a:gd name="T44" fmla="*/ 20 w 21"/>
                  <a:gd name="T45" fmla="*/ 0 h 28"/>
                  <a:gd name="T46" fmla="*/ 20 w 21"/>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 h="28">
                    <a:moveTo>
                      <a:pt x="20" y="0"/>
                    </a:moveTo>
                    <a:lnTo>
                      <a:pt x="20" y="0"/>
                    </a:lnTo>
                    <a:lnTo>
                      <a:pt x="9" y="2"/>
                    </a:lnTo>
                    <a:lnTo>
                      <a:pt x="4" y="3"/>
                    </a:lnTo>
                    <a:lnTo>
                      <a:pt x="2" y="4"/>
                    </a:lnTo>
                    <a:lnTo>
                      <a:pt x="1" y="5"/>
                    </a:lnTo>
                    <a:lnTo>
                      <a:pt x="1" y="5"/>
                    </a:lnTo>
                    <a:lnTo>
                      <a:pt x="0" y="8"/>
                    </a:lnTo>
                    <a:lnTo>
                      <a:pt x="0" y="11"/>
                    </a:lnTo>
                    <a:lnTo>
                      <a:pt x="3" y="18"/>
                    </a:lnTo>
                    <a:lnTo>
                      <a:pt x="6" y="26"/>
                    </a:lnTo>
                    <a:lnTo>
                      <a:pt x="7" y="28"/>
                    </a:lnTo>
                    <a:lnTo>
                      <a:pt x="8" y="28"/>
                    </a:lnTo>
                    <a:lnTo>
                      <a:pt x="8" y="28"/>
                    </a:lnTo>
                    <a:lnTo>
                      <a:pt x="10" y="27"/>
                    </a:lnTo>
                    <a:lnTo>
                      <a:pt x="13" y="25"/>
                    </a:lnTo>
                    <a:lnTo>
                      <a:pt x="15" y="21"/>
                    </a:lnTo>
                    <a:lnTo>
                      <a:pt x="18" y="18"/>
                    </a:lnTo>
                    <a:lnTo>
                      <a:pt x="18" y="18"/>
                    </a:lnTo>
                    <a:lnTo>
                      <a:pt x="21" y="7"/>
                    </a:lnTo>
                    <a:lnTo>
                      <a:pt x="21" y="2"/>
                    </a:lnTo>
                    <a:lnTo>
                      <a:pt x="21" y="0"/>
                    </a:lnTo>
                    <a:lnTo>
                      <a:pt x="20" y="0"/>
                    </a:lnTo>
                    <a:lnTo>
                      <a:pt x="20"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49" name="フリーフォーム 148">
                <a:extLst>
                  <a:ext uri="{FF2B5EF4-FFF2-40B4-BE49-F238E27FC236}">
                    <a16:creationId xmlns:a16="http://schemas.microsoft.com/office/drawing/2014/main" id="{00000000-0008-0000-0000-0000E7050000}"/>
                  </a:ext>
                </a:extLst>
              </p:cNvPr>
              <p:cNvSpPr>
                <a:spLocks/>
              </p:cNvSpPr>
              <p:nvPr/>
            </p:nvSpPr>
            <p:spPr bwMode="auto">
              <a:xfrm>
                <a:off x="64" y="937"/>
                <a:ext cx="3" cy="3"/>
              </a:xfrm>
              <a:custGeom>
                <a:avLst/>
                <a:gdLst>
                  <a:gd name="T0" fmla="*/ 27 w 28"/>
                  <a:gd name="T1" fmla="*/ 28 h 28"/>
                  <a:gd name="T2" fmla="*/ 27 w 28"/>
                  <a:gd name="T3" fmla="*/ 28 h 28"/>
                  <a:gd name="T4" fmla="*/ 17 w 28"/>
                  <a:gd name="T5" fmla="*/ 26 h 28"/>
                  <a:gd name="T6" fmla="*/ 17 w 28"/>
                  <a:gd name="T7" fmla="*/ 26 h 28"/>
                  <a:gd name="T8" fmla="*/ 16 w 28"/>
                  <a:gd name="T9" fmla="*/ 26 h 28"/>
                  <a:gd name="T10" fmla="*/ 14 w 28"/>
                  <a:gd name="T11" fmla="*/ 27 h 28"/>
                  <a:gd name="T12" fmla="*/ 12 w 28"/>
                  <a:gd name="T13" fmla="*/ 27 h 28"/>
                  <a:gd name="T14" fmla="*/ 10 w 28"/>
                  <a:gd name="T15" fmla="*/ 26 h 28"/>
                  <a:gd name="T16" fmla="*/ 10 w 28"/>
                  <a:gd name="T17" fmla="*/ 26 h 28"/>
                  <a:gd name="T18" fmla="*/ 7 w 28"/>
                  <a:gd name="T19" fmla="*/ 22 h 28"/>
                  <a:gd name="T20" fmla="*/ 4 w 28"/>
                  <a:gd name="T21" fmla="*/ 15 h 28"/>
                  <a:gd name="T22" fmla="*/ 1 w 28"/>
                  <a:gd name="T23" fmla="*/ 7 h 28"/>
                  <a:gd name="T24" fmla="*/ 0 w 28"/>
                  <a:gd name="T25" fmla="*/ 2 h 28"/>
                  <a:gd name="T26" fmla="*/ 0 w 28"/>
                  <a:gd name="T27" fmla="*/ 2 h 28"/>
                  <a:gd name="T28" fmla="*/ 1 w 28"/>
                  <a:gd name="T29" fmla="*/ 1 h 28"/>
                  <a:gd name="T30" fmla="*/ 4 w 28"/>
                  <a:gd name="T31" fmla="*/ 0 h 28"/>
                  <a:gd name="T32" fmla="*/ 10 w 28"/>
                  <a:gd name="T33" fmla="*/ 1 h 28"/>
                  <a:gd name="T34" fmla="*/ 16 w 28"/>
                  <a:gd name="T35" fmla="*/ 3 h 28"/>
                  <a:gd name="T36" fmla="*/ 18 w 28"/>
                  <a:gd name="T37" fmla="*/ 5 h 28"/>
                  <a:gd name="T38" fmla="*/ 20 w 28"/>
                  <a:gd name="T39" fmla="*/ 6 h 28"/>
                  <a:gd name="T40" fmla="*/ 20 w 28"/>
                  <a:gd name="T41" fmla="*/ 6 h 28"/>
                  <a:gd name="T42" fmla="*/ 20 w 28"/>
                  <a:gd name="T43" fmla="*/ 9 h 28"/>
                  <a:gd name="T44" fmla="*/ 20 w 28"/>
                  <a:gd name="T45" fmla="*/ 11 h 28"/>
                  <a:gd name="T46" fmla="*/ 21 w 28"/>
                  <a:gd name="T47" fmla="*/ 13 h 28"/>
                  <a:gd name="T48" fmla="*/ 22 w 28"/>
                  <a:gd name="T49" fmla="*/ 17 h 28"/>
                  <a:gd name="T50" fmla="*/ 22 w 28"/>
                  <a:gd name="T51" fmla="*/ 17 h 28"/>
                  <a:gd name="T52" fmla="*/ 27 w 28"/>
                  <a:gd name="T53" fmla="*/ 24 h 28"/>
                  <a:gd name="T54" fmla="*/ 28 w 28"/>
                  <a:gd name="T55" fmla="*/ 27 h 28"/>
                  <a:gd name="T56" fmla="*/ 27 w 28"/>
                  <a:gd name="T57" fmla="*/ 27 h 28"/>
                  <a:gd name="T58" fmla="*/ 27 w 28"/>
                  <a:gd name="T59" fmla="*/ 28 h 28"/>
                  <a:gd name="T60" fmla="*/ 27 w 28"/>
                  <a:gd name="T6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28">
                    <a:moveTo>
                      <a:pt x="27" y="28"/>
                    </a:moveTo>
                    <a:lnTo>
                      <a:pt x="27" y="28"/>
                    </a:lnTo>
                    <a:lnTo>
                      <a:pt x="17" y="26"/>
                    </a:lnTo>
                    <a:lnTo>
                      <a:pt x="17" y="26"/>
                    </a:lnTo>
                    <a:lnTo>
                      <a:pt x="16" y="26"/>
                    </a:lnTo>
                    <a:lnTo>
                      <a:pt x="14" y="27"/>
                    </a:lnTo>
                    <a:lnTo>
                      <a:pt x="12" y="27"/>
                    </a:lnTo>
                    <a:lnTo>
                      <a:pt x="10" y="26"/>
                    </a:lnTo>
                    <a:lnTo>
                      <a:pt x="10" y="26"/>
                    </a:lnTo>
                    <a:lnTo>
                      <a:pt x="7" y="22"/>
                    </a:lnTo>
                    <a:lnTo>
                      <a:pt x="4" y="15"/>
                    </a:lnTo>
                    <a:lnTo>
                      <a:pt x="1" y="7"/>
                    </a:lnTo>
                    <a:lnTo>
                      <a:pt x="0" y="2"/>
                    </a:lnTo>
                    <a:lnTo>
                      <a:pt x="0" y="2"/>
                    </a:lnTo>
                    <a:lnTo>
                      <a:pt x="1" y="1"/>
                    </a:lnTo>
                    <a:lnTo>
                      <a:pt x="4" y="0"/>
                    </a:lnTo>
                    <a:lnTo>
                      <a:pt x="10" y="1"/>
                    </a:lnTo>
                    <a:lnTo>
                      <a:pt x="16" y="3"/>
                    </a:lnTo>
                    <a:lnTo>
                      <a:pt x="18" y="5"/>
                    </a:lnTo>
                    <a:lnTo>
                      <a:pt x="20" y="6"/>
                    </a:lnTo>
                    <a:lnTo>
                      <a:pt x="20" y="6"/>
                    </a:lnTo>
                    <a:lnTo>
                      <a:pt x="20" y="9"/>
                    </a:lnTo>
                    <a:lnTo>
                      <a:pt x="20" y="11"/>
                    </a:lnTo>
                    <a:lnTo>
                      <a:pt x="21" y="13"/>
                    </a:lnTo>
                    <a:lnTo>
                      <a:pt x="22" y="17"/>
                    </a:lnTo>
                    <a:lnTo>
                      <a:pt x="22" y="17"/>
                    </a:lnTo>
                    <a:lnTo>
                      <a:pt x="27" y="24"/>
                    </a:lnTo>
                    <a:lnTo>
                      <a:pt x="28" y="27"/>
                    </a:lnTo>
                    <a:lnTo>
                      <a:pt x="27" y="27"/>
                    </a:lnTo>
                    <a:lnTo>
                      <a:pt x="27" y="28"/>
                    </a:lnTo>
                    <a:lnTo>
                      <a:pt x="27" y="2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0" name="フリーフォーム 149">
                <a:extLst>
                  <a:ext uri="{FF2B5EF4-FFF2-40B4-BE49-F238E27FC236}">
                    <a16:creationId xmlns:a16="http://schemas.microsoft.com/office/drawing/2014/main" id="{00000000-0008-0000-0000-0000E8050000}"/>
                  </a:ext>
                </a:extLst>
              </p:cNvPr>
              <p:cNvSpPr>
                <a:spLocks/>
              </p:cNvSpPr>
              <p:nvPr/>
            </p:nvSpPr>
            <p:spPr bwMode="auto">
              <a:xfrm>
                <a:off x="67" y="931"/>
                <a:ext cx="2" cy="2"/>
              </a:xfrm>
              <a:custGeom>
                <a:avLst/>
                <a:gdLst>
                  <a:gd name="T0" fmla="*/ 17 w 18"/>
                  <a:gd name="T1" fmla="*/ 12 h 18"/>
                  <a:gd name="T2" fmla="*/ 17 w 18"/>
                  <a:gd name="T3" fmla="*/ 12 h 18"/>
                  <a:gd name="T4" fmla="*/ 17 w 18"/>
                  <a:gd name="T5" fmla="*/ 12 h 18"/>
                  <a:gd name="T6" fmla="*/ 18 w 18"/>
                  <a:gd name="T7" fmla="*/ 13 h 18"/>
                  <a:gd name="T8" fmla="*/ 18 w 18"/>
                  <a:gd name="T9" fmla="*/ 15 h 18"/>
                  <a:gd name="T10" fmla="*/ 16 w 18"/>
                  <a:gd name="T11" fmla="*/ 17 h 18"/>
                  <a:gd name="T12" fmla="*/ 14 w 18"/>
                  <a:gd name="T13" fmla="*/ 18 h 18"/>
                  <a:gd name="T14" fmla="*/ 12 w 18"/>
                  <a:gd name="T15" fmla="*/ 18 h 18"/>
                  <a:gd name="T16" fmla="*/ 12 w 18"/>
                  <a:gd name="T17" fmla="*/ 18 h 18"/>
                  <a:gd name="T18" fmla="*/ 8 w 18"/>
                  <a:gd name="T19" fmla="*/ 17 h 18"/>
                  <a:gd name="T20" fmla="*/ 4 w 18"/>
                  <a:gd name="T21" fmla="*/ 14 h 18"/>
                  <a:gd name="T22" fmla="*/ 2 w 18"/>
                  <a:gd name="T23" fmla="*/ 10 h 18"/>
                  <a:gd name="T24" fmla="*/ 0 w 18"/>
                  <a:gd name="T25" fmla="*/ 7 h 18"/>
                  <a:gd name="T26" fmla="*/ 0 w 18"/>
                  <a:gd name="T27" fmla="*/ 7 h 18"/>
                  <a:gd name="T28" fmla="*/ 1 w 18"/>
                  <a:gd name="T29" fmla="*/ 4 h 18"/>
                  <a:gd name="T30" fmla="*/ 3 w 18"/>
                  <a:gd name="T31" fmla="*/ 1 h 18"/>
                  <a:gd name="T32" fmla="*/ 5 w 18"/>
                  <a:gd name="T33" fmla="*/ 0 h 18"/>
                  <a:gd name="T34" fmla="*/ 6 w 18"/>
                  <a:gd name="T35" fmla="*/ 0 h 18"/>
                  <a:gd name="T36" fmla="*/ 6 w 18"/>
                  <a:gd name="T37" fmla="*/ 1 h 18"/>
                  <a:gd name="T38" fmla="*/ 6 w 18"/>
                  <a:gd name="T39" fmla="*/ 1 h 18"/>
                  <a:gd name="T40" fmla="*/ 11 w 18"/>
                  <a:gd name="T41" fmla="*/ 8 h 18"/>
                  <a:gd name="T42" fmla="*/ 15 w 18"/>
                  <a:gd name="T43" fmla="*/ 11 h 18"/>
                  <a:gd name="T44" fmla="*/ 17 w 18"/>
                  <a:gd name="T45" fmla="*/ 12 h 18"/>
                  <a:gd name="T46" fmla="*/ 17 w 18"/>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7" y="12"/>
                    </a:moveTo>
                    <a:lnTo>
                      <a:pt x="17" y="12"/>
                    </a:lnTo>
                    <a:lnTo>
                      <a:pt x="17" y="12"/>
                    </a:lnTo>
                    <a:lnTo>
                      <a:pt x="18" y="13"/>
                    </a:lnTo>
                    <a:lnTo>
                      <a:pt x="18" y="15"/>
                    </a:lnTo>
                    <a:lnTo>
                      <a:pt x="16" y="17"/>
                    </a:lnTo>
                    <a:lnTo>
                      <a:pt x="14" y="18"/>
                    </a:lnTo>
                    <a:lnTo>
                      <a:pt x="12" y="18"/>
                    </a:lnTo>
                    <a:lnTo>
                      <a:pt x="12" y="18"/>
                    </a:lnTo>
                    <a:lnTo>
                      <a:pt x="8" y="17"/>
                    </a:lnTo>
                    <a:lnTo>
                      <a:pt x="4" y="14"/>
                    </a:lnTo>
                    <a:lnTo>
                      <a:pt x="2" y="10"/>
                    </a:lnTo>
                    <a:lnTo>
                      <a:pt x="0" y="7"/>
                    </a:lnTo>
                    <a:lnTo>
                      <a:pt x="0" y="7"/>
                    </a:lnTo>
                    <a:lnTo>
                      <a:pt x="1" y="4"/>
                    </a:lnTo>
                    <a:lnTo>
                      <a:pt x="3" y="1"/>
                    </a:lnTo>
                    <a:lnTo>
                      <a:pt x="5" y="0"/>
                    </a:lnTo>
                    <a:lnTo>
                      <a:pt x="6" y="0"/>
                    </a:lnTo>
                    <a:lnTo>
                      <a:pt x="6" y="1"/>
                    </a:lnTo>
                    <a:lnTo>
                      <a:pt x="6" y="1"/>
                    </a:lnTo>
                    <a:lnTo>
                      <a:pt x="11" y="8"/>
                    </a:lnTo>
                    <a:lnTo>
                      <a:pt x="15" y="11"/>
                    </a:lnTo>
                    <a:lnTo>
                      <a:pt x="17" y="12"/>
                    </a:lnTo>
                    <a:lnTo>
                      <a:pt x="17" y="12"/>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1" name="フリーフォーム 150">
                <a:extLst>
                  <a:ext uri="{FF2B5EF4-FFF2-40B4-BE49-F238E27FC236}">
                    <a16:creationId xmlns:a16="http://schemas.microsoft.com/office/drawing/2014/main" id="{00000000-0008-0000-0000-0000E9050000}"/>
                  </a:ext>
                </a:extLst>
              </p:cNvPr>
              <p:cNvSpPr>
                <a:spLocks/>
              </p:cNvSpPr>
              <p:nvPr/>
            </p:nvSpPr>
            <p:spPr bwMode="auto">
              <a:xfrm>
                <a:off x="53" y="955"/>
                <a:ext cx="1" cy="1"/>
              </a:xfrm>
              <a:custGeom>
                <a:avLst/>
                <a:gdLst>
                  <a:gd name="T0" fmla="*/ 11 w 11"/>
                  <a:gd name="T1" fmla="*/ 13 h 13"/>
                  <a:gd name="T2" fmla="*/ 11 w 11"/>
                  <a:gd name="T3" fmla="*/ 13 h 13"/>
                  <a:gd name="T4" fmla="*/ 8 w 11"/>
                  <a:gd name="T5" fmla="*/ 13 h 13"/>
                  <a:gd name="T6" fmla="*/ 5 w 11"/>
                  <a:gd name="T7" fmla="*/ 13 h 13"/>
                  <a:gd name="T8" fmla="*/ 3 w 11"/>
                  <a:gd name="T9" fmla="*/ 12 h 13"/>
                  <a:gd name="T10" fmla="*/ 1 w 11"/>
                  <a:gd name="T11" fmla="*/ 10 h 13"/>
                  <a:gd name="T12" fmla="*/ 1 w 11"/>
                  <a:gd name="T13" fmla="*/ 10 h 13"/>
                  <a:gd name="T14" fmla="*/ 0 w 11"/>
                  <a:gd name="T15" fmla="*/ 6 h 13"/>
                  <a:gd name="T16" fmla="*/ 0 w 11"/>
                  <a:gd name="T17" fmla="*/ 3 h 13"/>
                  <a:gd name="T18" fmla="*/ 2 w 11"/>
                  <a:gd name="T19" fmla="*/ 1 h 13"/>
                  <a:gd name="T20" fmla="*/ 3 w 11"/>
                  <a:gd name="T21" fmla="*/ 0 h 13"/>
                  <a:gd name="T22" fmla="*/ 4 w 11"/>
                  <a:gd name="T23" fmla="*/ 1 h 13"/>
                  <a:gd name="T24" fmla="*/ 4 w 11"/>
                  <a:gd name="T25" fmla="*/ 1 h 13"/>
                  <a:gd name="T26" fmla="*/ 7 w 11"/>
                  <a:gd name="T27" fmla="*/ 3 h 13"/>
                  <a:gd name="T28" fmla="*/ 10 w 11"/>
                  <a:gd name="T29" fmla="*/ 8 h 13"/>
                  <a:gd name="T30" fmla="*/ 11 w 11"/>
                  <a:gd name="T31" fmla="*/ 11 h 13"/>
                  <a:gd name="T32" fmla="*/ 11 w 11"/>
                  <a:gd name="T33" fmla="*/ 13 h 13"/>
                  <a:gd name="T34" fmla="*/ 11 w 11"/>
                  <a:gd name="T35" fmla="*/ 13 h 13"/>
                  <a:gd name="T36" fmla="*/ 11 w 11"/>
                  <a:gd name="T3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13">
                    <a:moveTo>
                      <a:pt x="11" y="13"/>
                    </a:moveTo>
                    <a:lnTo>
                      <a:pt x="11" y="13"/>
                    </a:lnTo>
                    <a:lnTo>
                      <a:pt x="8" y="13"/>
                    </a:lnTo>
                    <a:lnTo>
                      <a:pt x="5" y="13"/>
                    </a:lnTo>
                    <a:lnTo>
                      <a:pt x="3" y="12"/>
                    </a:lnTo>
                    <a:lnTo>
                      <a:pt x="1" y="10"/>
                    </a:lnTo>
                    <a:lnTo>
                      <a:pt x="1" y="10"/>
                    </a:lnTo>
                    <a:lnTo>
                      <a:pt x="0" y="6"/>
                    </a:lnTo>
                    <a:lnTo>
                      <a:pt x="0" y="3"/>
                    </a:lnTo>
                    <a:lnTo>
                      <a:pt x="2" y="1"/>
                    </a:lnTo>
                    <a:lnTo>
                      <a:pt x="3" y="0"/>
                    </a:lnTo>
                    <a:lnTo>
                      <a:pt x="4" y="1"/>
                    </a:lnTo>
                    <a:lnTo>
                      <a:pt x="4" y="1"/>
                    </a:lnTo>
                    <a:lnTo>
                      <a:pt x="7" y="3"/>
                    </a:lnTo>
                    <a:lnTo>
                      <a:pt x="10" y="8"/>
                    </a:lnTo>
                    <a:lnTo>
                      <a:pt x="11" y="11"/>
                    </a:lnTo>
                    <a:lnTo>
                      <a:pt x="11" y="13"/>
                    </a:lnTo>
                    <a:lnTo>
                      <a:pt x="11" y="13"/>
                    </a:lnTo>
                    <a:lnTo>
                      <a:pt x="11" y="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2" name="フリーフォーム 151">
                <a:extLst>
                  <a:ext uri="{FF2B5EF4-FFF2-40B4-BE49-F238E27FC236}">
                    <a16:creationId xmlns:a16="http://schemas.microsoft.com/office/drawing/2014/main" id="{00000000-0008-0000-0000-0000EA050000}"/>
                  </a:ext>
                </a:extLst>
              </p:cNvPr>
              <p:cNvSpPr>
                <a:spLocks/>
              </p:cNvSpPr>
              <p:nvPr/>
            </p:nvSpPr>
            <p:spPr bwMode="auto">
              <a:xfrm>
                <a:off x="51" y="944"/>
                <a:ext cx="1" cy="1"/>
              </a:xfrm>
              <a:custGeom>
                <a:avLst/>
                <a:gdLst>
                  <a:gd name="T0" fmla="*/ 2 w 5"/>
                  <a:gd name="T1" fmla="*/ 0 h 9"/>
                  <a:gd name="T2" fmla="*/ 2 w 5"/>
                  <a:gd name="T3" fmla="*/ 0 h 9"/>
                  <a:gd name="T4" fmla="*/ 1 w 5"/>
                  <a:gd name="T5" fmla="*/ 0 h 9"/>
                  <a:gd name="T6" fmla="*/ 0 w 5"/>
                  <a:gd name="T7" fmla="*/ 1 h 9"/>
                  <a:gd name="T8" fmla="*/ 0 w 5"/>
                  <a:gd name="T9" fmla="*/ 4 h 9"/>
                  <a:gd name="T10" fmla="*/ 1 w 5"/>
                  <a:gd name="T11" fmla="*/ 8 h 9"/>
                  <a:gd name="T12" fmla="*/ 2 w 5"/>
                  <a:gd name="T13" fmla="*/ 9 h 9"/>
                  <a:gd name="T14" fmla="*/ 3 w 5"/>
                  <a:gd name="T15" fmla="*/ 9 h 9"/>
                  <a:gd name="T16" fmla="*/ 3 w 5"/>
                  <a:gd name="T17" fmla="*/ 9 h 9"/>
                  <a:gd name="T18" fmla="*/ 4 w 5"/>
                  <a:gd name="T19" fmla="*/ 8 h 9"/>
                  <a:gd name="T20" fmla="*/ 5 w 5"/>
                  <a:gd name="T21" fmla="*/ 7 h 9"/>
                  <a:gd name="T22" fmla="*/ 5 w 5"/>
                  <a:gd name="T23" fmla="*/ 4 h 9"/>
                  <a:gd name="T24" fmla="*/ 4 w 5"/>
                  <a:gd name="T25" fmla="*/ 1 h 9"/>
                  <a:gd name="T26" fmla="*/ 2 w 5"/>
                  <a:gd name="T27" fmla="*/ 0 h 9"/>
                  <a:gd name="T28" fmla="*/ 2 w 5"/>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2" y="0"/>
                    </a:moveTo>
                    <a:lnTo>
                      <a:pt x="2" y="0"/>
                    </a:lnTo>
                    <a:lnTo>
                      <a:pt x="1" y="0"/>
                    </a:lnTo>
                    <a:lnTo>
                      <a:pt x="0" y="1"/>
                    </a:lnTo>
                    <a:lnTo>
                      <a:pt x="0" y="4"/>
                    </a:lnTo>
                    <a:lnTo>
                      <a:pt x="1" y="8"/>
                    </a:lnTo>
                    <a:lnTo>
                      <a:pt x="2" y="9"/>
                    </a:lnTo>
                    <a:lnTo>
                      <a:pt x="3" y="9"/>
                    </a:lnTo>
                    <a:lnTo>
                      <a:pt x="3" y="9"/>
                    </a:lnTo>
                    <a:lnTo>
                      <a:pt x="4" y="8"/>
                    </a:lnTo>
                    <a:lnTo>
                      <a:pt x="5" y="7"/>
                    </a:lnTo>
                    <a:lnTo>
                      <a:pt x="5" y="4"/>
                    </a:lnTo>
                    <a:lnTo>
                      <a:pt x="4" y="1"/>
                    </a:lnTo>
                    <a:lnTo>
                      <a:pt x="2" y="0"/>
                    </a:lnTo>
                    <a:lnTo>
                      <a:pt x="2" y="0"/>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3" name="フリーフォーム 152">
                <a:extLst>
                  <a:ext uri="{FF2B5EF4-FFF2-40B4-BE49-F238E27FC236}">
                    <a16:creationId xmlns:a16="http://schemas.microsoft.com/office/drawing/2014/main" id="{00000000-0008-0000-0000-0000EB050000}"/>
                  </a:ext>
                </a:extLst>
              </p:cNvPr>
              <p:cNvSpPr>
                <a:spLocks/>
              </p:cNvSpPr>
              <p:nvPr/>
            </p:nvSpPr>
            <p:spPr bwMode="auto">
              <a:xfrm>
                <a:off x="52" y="934"/>
                <a:ext cx="1" cy="1"/>
              </a:xfrm>
              <a:custGeom>
                <a:avLst/>
                <a:gdLst>
                  <a:gd name="T0" fmla="*/ 8 w 12"/>
                  <a:gd name="T1" fmla="*/ 8 h 10"/>
                  <a:gd name="T2" fmla="*/ 8 w 12"/>
                  <a:gd name="T3" fmla="*/ 8 h 10"/>
                  <a:gd name="T4" fmla="*/ 7 w 12"/>
                  <a:gd name="T5" fmla="*/ 10 h 10"/>
                  <a:gd name="T6" fmla="*/ 5 w 12"/>
                  <a:gd name="T7" fmla="*/ 8 h 10"/>
                  <a:gd name="T8" fmla="*/ 2 w 12"/>
                  <a:gd name="T9" fmla="*/ 6 h 10"/>
                  <a:gd name="T10" fmla="*/ 0 w 12"/>
                  <a:gd name="T11" fmla="*/ 4 h 10"/>
                  <a:gd name="T12" fmla="*/ 0 w 12"/>
                  <a:gd name="T13" fmla="*/ 3 h 10"/>
                  <a:gd name="T14" fmla="*/ 2 w 12"/>
                  <a:gd name="T15" fmla="*/ 1 h 10"/>
                  <a:gd name="T16" fmla="*/ 3 w 12"/>
                  <a:gd name="T17" fmla="*/ 1 h 10"/>
                  <a:gd name="T18" fmla="*/ 3 w 12"/>
                  <a:gd name="T19" fmla="*/ 1 h 10"/>
                  <a:gd name="T20" fmla="*/ 6 w 12"/>
                  <a:gd name="T21" fmla="*/ 0 h 10"/>
                  <a:gd name="T22" fmla="*/ 8 w 12"/>
                  <a:gd name="T23" fmla="*/ 1 h 10"/>
                  <a:gd name="T24" fmla="*/ 11 w 12"/>
                  <a:gd name="T25" fmla="*/ 2 h 10"/>
                  <a:gd name="T26" fmla="*/ 12 w 12"/>
                  <a:gd name="T27" fmla="*/ 4 h 10"/>
                  <a:gd name="T28" fmla="*/ 11 w 12"/>
                  <a:gd name="T29" fmla="*/ 5 h 10"/>
                  <a:gd name="T30" fmla="*/ 10 w 12"/>
                  <a:gd name="T31" fmla="*/ 7 h 10"/>
                  <a:gd name="T32" fmla="*/ 8 w 12"/>
                  <a:gd name="T33" fmla="*/ 8 h 10"/>
                  <a:gd name="T34" fmla="*/ 8 w 12"/>
                  <a:gd name="T3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8" y="8"/>
                    </a:moveTo>
                    <a:lnTo>
                      <a:pt x="8" y="8"/>
                    </a:lnTo>
                    <a:lnTo>
                      <a:pt x="7" y="10"/>
                    </a:lnTo>
                    <a:lnTo>
                      <a:pt x="5" y="8"/>
                    </a:lnTo>
                    <a:lnTo>
                      <a:pt x="2" y="6"/>
                    </a:lnTo>
                    <a:lnTo>
                      <a:pt x="0" y="4"/>
                    </a:lnTo>
                    <a:lnTo>
                      <a:pt x="0" y="3"/>
                    </a:lnTo>
                    <a:lnTo>
                      <a:pt x="2" y="1"/>
                    </a:lnTo>
                    <a:lnTo>
                      <a:pt x="3" y="1"/>
                    </a:lnTo>
                    <a:lnTo>
                      <a:pt x="3" y="1"/>
                    </a:lnTo>
                    <a:lnTo>
                      <a:pt x="6" y="0"/>
                    </a:lnTo>
                    <a:lnTo>
                      <a:pt x="8" y="1"/>
                    </a:lnTo>
                    <a:lnTo>
                      <a:pt x="11" y="2"/>
                    </a:lnTo>
                    <a:lnTo>
                      <a:pt x="12" y="4"/>
                    </a:lnTo>
                    <a:lnTo>
                      <a:pt x="11" y="5"/>
                    </a:lnTo>
                    <a:lnTo>
                      <a:pt x="10" y="7"/>
                    </a:lnTo>
                    <a:lnTo>
                      <a:pt x="8" y="8"/>
                    </a:lnTo>
                    <a:lnTo>
                      <a:pt x="8" y="8"/>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4" name="フリーフォーム 153">
                <a:extLst>
                  <a:ext uri="{FF2B5EF4-FFF2-40B4-BE49-F238E27FC236}">
                    <a16:creationId xmlns:a16="http://schemas.microsoft.com/office/drawing/2014/main" id="{00000000-0008-0000-0000-0000ED050000}"/>
                  </a:ext>
                </a:extLst>
              </p:cNvPr>
              <p:cNvSpPr>
                <a:spLocks/>
              </p:cNvSpPr>
              <p:nvPr/>
            </p:nvSpPr>
            <p:spPr bwMode="auto">
              <a:xfrm>
                <a:off x="25" y="984"/>
                <a:ext cx="1" cy="1"/>
              </a:xfrm>
              <a:custGeom>
                <a:avLst/>
                <a:gdLst>
                  <a:gd name="T0" fmla="*/ 12 w 12"/>
                  <a:gd name="T1" fmla="*/ 3 h 7"/>
                  <a:gd name="T2" fmla="*/ 12 w 12"/>
                  <a:gd name="T3" fmla="*/ 3 h 7"/>
                  <a:gd name="T4" fmla="*/ 12 w 12"/>
                  <a:gd name="T5" fmla="*/ 4 h 7"/>
                  <a:gd name="T6" fmla="*/ 11 w 12"/>
                  <a:gd name="T7" fmla="*/ 6 h 7"/>
                  <a:gd name="T8" fmla="*/ 9 w 12"/>
                  <a:gd name="T9" fmla="*/ 7 h 7"/>
                  <a:gd name="T10" fmla="*/ 7 w 12"/>
                  <a:gd name="T11" fmla="*/ 7 h 7"/>
                  <a:gd name="T12" fmla="*/ 7 w 12"/>
                  <a:gd name="T13" fmla="*/ 7 h 7"/>
                  <a:gd name="T14" fmla="*/ 2 w 12"/>
                  <a:gd name="T15" fmla="*/ 6 h 7"/>
                  <a:gd name="T16" fmla="*/ 1 w 12"/>
                  <a:gd name="T17" fmla="*/ 5 h 7"/>
                  <a:gd name="T18" fmla="*/ 0 w 12"/>
                  <a:gd name="T19" fmla="*/ 4 h 7"/>
                  <a:gd name="T20" fmla="*/ 1 w 12"/>
                  <a:gd name="T21" fmla="*/ 3 h 7"/>
                  <a:gd name="T22" fmla="*/ 1 w 12"/>
                  <a:gd name="T23" fmla="*/ 3 h 7"/>
                  <a:gd name="T24" fmla="*/ 3 w 12"/>
                  <a:gd name="T25" fmla="*/ 1 h 7"/>
                  <a:gd name="T26" fmla="*/ 7 w 12"/>
                  <a:gd name="T27" fmla="*/ 0 h 7"/>
                  <a:gd name="T28" fmla="*/ 10 w 12"/>
                  <a:gd name="T29" fmla="*/ 1 h 7"/>
                  <a:gd name="T30" fmla="*/ 12 w 12"/>
                  <a:gd name="T31" fmla="*/ 2 h 7"/>
                  <a:gd name="T32" fmla="*/ 12 w 12"/>
                  <a:gd name="T33" fmla="*/ 3 h 7"/>
                  <a:gd name="T34" fmla="*/ 12 w 12"/>
                  <a:gd name="T3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7">
                    <a:moveTo>
                      <a:pt x="12" y="3"/>
                    </a:moveTo>
                    <a:lnTo>
                      <a:pt x="12" y="3"/>
                    </a:lnTo>
                    <a:lnTo>
                      <a:pt x="12" y="4"/>
                    </a:lnTo>
                    <a:lnTo>
                      <a:pt x="11" y="6"/>
                    </a:lnTo>
                    <a:lnTo>
                      <a:pt x="9" y="7"/>
                    </a:lnTo>
                    <a:lnTo>
                      <a:pt x="7" y="7"/>
                    </a:lnTo>
                    <a:lnTo>
                      <a:pt x="7" y="7"/>
                    </a:lnTo>
                    <a:lnTo>
                      <a:pt x="2" y="6"/>
                    </a:lnTo>
                    <a:lnTo>
                      <a:pt x="1" y="5"/>
                    </a:lnTo>
                    <a:lnTo>
                      <a:pt x="0" y="4"/>
                    </a:lnTo>
                    <a:lnTo>
                      <a:pt x="1" y="3"/>
                    </a:lnTo>
                    <a:lnTo>
                      <a:pt x="1" y="3"/>
                    </a:lnTo>
                    <a:lnTo>
                      <a:pt x="3" y="1"/>
                    </a:lnTo>
                    <a:lnTo>
                      <a:pt x="7" y="0"/>
                    </a:lnTo>
                    <a:lnTo>
                      <a:pt x="10" y="1"/>
                    </a:lnTo>
                    <a:lnTo>
                      <a:pt x="12" y="2"/>
                    </a:lnTo>
                    <a:lnTo>
                      <a:pt x="12" y="3"/>
                    </a:lnTo>
                    <a:lnTo>
                      <a:pt x="12" y="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5" name="フリーフォーム 154">
                <a:extLst>
                  <a:ext uri="{FF2B5EF4-FFF2-40B4-BE49-F238E27FC236}">
                    <a16:creationId xmlns:a16="http://schemas.microsoft.com/office/drawing/2014/main" id="{00000000-0008-0000-0000-0000EE050000}"/>
                  </a:ext>
                </a:extLst>
              </p:cNvPr>
              <p:cNvSpPr>
                <a:spLocks/>
              </p:cNvSpPr>
              <p:nvPr/>
            </p:nvSpPr>
            <p:spPr bwMode="auto">
              <a:xfrm>
                <a:off x="40" y="965"/>
                <a:ext cx="1" cy="1"/>
              </a:xfrm>
              <a:custGeom>
                <a:avLst/>
                <a:gdLst>
                  <a:gd name="T0" fmla="*/ 5 w 7"/>
                  <a:gd name="T1" fmla="*/ 5 h 5"/>
                  <a:gd name="T2" fmla="*/ 5 w 7"/>
                  <a:gd name="T3" fmla="*/ 5 h 5"/>
                  <a:gd name="T4" fmla="*/ 3 w 7"/>
                  <a:gd name="T5" fmla="*/ 5 h 5"/>
                  <a:gd name="T6" fmla="*/ 1 w 7"/>
                  <a:gd name="T7" fmla="*/ 4 h 5"/>
                  <a:gd name="T8" fmla="*/ 0 w 7"/>
                  <a:gd name="T9" fmla="*/ 2 h 5"/>
                  <a:gd name="T10" fmla="*/ 0 w 7"/>
                  <a:gd name="T11" fmla="*/ 1 h 5"/>
                  <a:gd name="T12" fmla="*/ 1 w 7"/>
                  <a:gd name="T13" fmla="*/ 1 h 5"/>
                  <a:gd name="T14" fmla="*/ 1 w 7"/>
                  <a:gd name="T15" fmla="*/ 1 h 5"/>
                  <a:gd name="T16" fmla="*/ 3 w 7"/>
                  <a:gd name="T17" fmla="*/ 0 h 5"/>
                  <a:gd name="T18" fmla="*/ 5 w 7"/>
                  <a:gd name="T19" fmla="*/ 1 h 5"/>
                  <a:gd name="T20" fmla="*/ 7 w 7"/>
                  <a:gd name="T21" fmla="*/ 2 h 5"/>
                  <a:gd name="T22" fmla="*/ 5 w 7"/>
                  <a:gd name="T23" fmla="*/ 5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lnTo>
                      <a:pt x="5" y="5"/>
                    </a:lnTo>
                    <a:lnTo>
                      <a:pt x="3" y="5"/>
                    </a:lnTo>
                    <a:lnTo>
                      <a:pt x="1" y="4"/>
                    </a:lnTo>
                    <a:lnTo>
                      <a:pt x="0" y="2"/>
                    </a:lnTo>
                    <a:lnTo>
                      <a:pt x="0" y="1"/>
                    </a:lnTo>
                    <a:lnTo>
                      <a:pt x="1" y="1"/>
                    </a:lnTo>
                    <a:lnTo>
                      <a:pt x="1" y="1"/>
                    </a:lnTo>
                    <a:lnTo>
                      <a:pt x="3" y="0"/>
                    </a:lnTo>
                    <a:lnTo>
                      <a:pt x="5" y="1"/>
                    </a:lnTo>
                    <a:lnTo>
                      <a:pt x="7" y="2"/>
                    </a:lnTo>
                    <a:lnTo>
                      <a:pt x="5" y="5"/>
                    </a:lnTo>
                    <a:lnTo>
                      <a:pt x="5" y="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6" name="フリーフォーム 155">
                <a:extLst>
                  <a:ext uri="{FF2B5EF4-FFF2-40B4-BE49-F238E27FC236}">
                    <a16:creationId xmlns:a16="http://schemas.microsoft.com/office/drawing/2014/main" id="{00000000-0008-0000-0000-0000EF050000}"/>
                  </a:ext>
                </a:extLst>
              </p:cNvPr>
              <p:cNvSpPr>
                <a:spLocks/>
              </p:cNvSpPr>
              <p:nvPr/>
            </p:nvSpPr>
            <p:spPr bwMode="auto">
              <a:xfrm>
                <a:off x="51" y="890"/>
                <a:ext cx="0" cy="0"/>
              </a:xfrm>
              <a:custGeom>
                <a:avLst/>
                <a:gdLst>
                  <a:gd name="T0" fmla="*/ 4 w 5"/>
                  <a:gd name="T1" fmla="*/ 6 h 6"/>
                  <a:gd name="T2" fmla="*/ 4 w 5"/>
                  <a:gd name="T3" fmla="*/ 6 h 6"/>
                  <a:gd name="T4" fmla="*/ 2 w 5"/>
                  <a:gd name="T5" fmla="*/ 5 h 6"/>
                  <a:gd name="T6" fmla="*/ 1 w 5"/>
                  <a:gd name="T7" fmla="*/ 4 h 6"/>
                  <a:gd name="T8" fmla="*/ 0 w 5"/>
                  <a:gd name="T9" fmla="*/ 1 h 6"/>
                  <a:gd name="T10" fmla="*/ 0 w 5"/>
                  <a:gd name="T11" fmla="*/ 1 h 6"/>
                  <a:gd name="T12" fmla="*/ 1 w 5"/>
                  <a:gd name="T13" fmla="*/ 0 h 6"/>
                  <a:gd name="T14" fmla="*/ 1 w 5"/>
                  <a:gd name="T15" fmla="*/ 0 h 6"/>
                  <a:gd name="T16" fmla="*/ 3 w 5"/>
                  <a:gd name="T17" fmla="*/ 0 h 6"/>
                  <a:gd name="T18" fmla="*/ 4 w 5"/>
                  <a:gd name="T19" fmla="*/ 0 h 6"/>
                  <a:gd name="T20" fmla="*/ 5 w 5"/>
                  <a:gd name="T21" fmla="*/ 2 h 6"/>
                  <a:gd name="T22" fmla="*/ 5 w 5"/>
                  <a:gd name="T23" fmla="*/ 4 h 6"/>
                  <a:gd name="T24" fmla="*/ 4 w 5"/>
                  <a:gd name="T25" fmla="*/ 6 h 6"/>
                  <a:gd name="T26" fmla="*/ 4 w 5"/>
                  <a:gd name="T2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6">
                    <a:moveTo>
                      <a:pt x="4" y="6"/>
                    </a:moveTo>
                    <a:lnTo>
                      <a:pt x="4" y="6"/>
                    </a:lnTo>
                    <a:lnTo>
                      <a:pt x="2" y="5"/>
                    </a:lnTo>
                    <a:lnTo>
                      <a:pt x="1" y="4"/>
                    </a:lnTo>
                    <a:lnTo>
                      <a:pt x="0" y="1"/>
                    </a:lnTo>
                    <a:lnTo>
                      <a:pt x="0" y="1"/>
                    </a:lnTo>
                    <a:lnTo>
                      <a:pt x="1" y="0"/>
                    </a:lnTo>
                    <a:lnTo>
                      <a:pt x="1" y="0"/>
                    </a:lnTo>
                    <a:lnTo>
                      <a:pt x="3" y="0"/>
                    </a:lnTo>
                    <a:lnTo>
                      <a:pt x="4" y="0"/>
                    </a:lnTo>
                    <a:lnTo>
                      <a:pt x="5" y="2"/>
                    </a:lnTo>
                    <a:lnTo>
                      <a:pt x="5" y="4"/>
                    </a:lnTo>
                    <a:lnTo>
                      <a:pt x="4" y="6"/>
                    </a:lnTo>
                    <a:lnTo>
                      <a:pt x="4" y="6"/>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7" name="フリーフォーム 156">
                <a:extLst>
                  <a:ext uri="{FF2B5EF4-FFF2-40B4-BE49-F238E27FC236}">
                    <a16:creationId xmlns:a16="http://schemas.microsoft.com/office/drawing/2014/main" id="{00000000-0008-0000-0000-0000F1050000}"/>
                  </a:ext>
                </a:extLst>
              </p:cNvPr>
              <p:cNvSpPr>
                <a:spLocks/>
              </p:cNvSpPr>
              <p:nvPr/>
            </p:nvSpPr>
            <p:spPr bwMode="auto">
              <a:xfrm>
                <a:off x="112" y="576"/>
                <a:ext cx="3" cy="3"/>
              </a:xfrm>
              <a:custGeom>
                <a:avLst/>
                <a:gdLst>
                  <a:gd name="T0" fmla="*/ 26 w 29"/>
                  <a:gd name="T1" fmla="*/ 1 h 30"/>
                  <a:gd name="T2" fmla="*/ 26 w 29"/>
                  <a:gd name="T3" fmla="*/ 1 h 30"/>
                  <a:gd name="T4" fmla="*/ 27 w 29"/>
                  <a:gd name="T5" fmla="*/ 0 h 30"/>
                  <a:gd name="T6" fmla="*/ 28 w 29"/>
                  <a:gd name="T7" fmla="*/ 1 h 30"/>
                  <a:gd name="T8" fmla="*/ 29 w 29"/>
                  <a:gd name="T9" fmla="*/ 4 h 30"/>
                  <a:gd name="T10" fmla="*/ 29 w 29"/>
                  <a:gd name="T11" fmla="*/ 9 h 30"/>
                  <a:gd name="T12" fmla="*/ 28 w 29"/>
                  <a:gd name="T13" fmla="*/ 15 h 30"/>
                  <a:gd name="T14" fmla="*/ 26 w 29"/>
                  <a:gd name="T15" fmla="*/ 20 h 30"/>
                  <a:gd name="T16" fmla="*/ 22 w 29"/>
                  <a:gd name="T17" fmla="*/ 25 h 30"/>
                  <a:gd name="T18" fmla="*/ 19 w 29"/>
                  <a:gd name="T19" fmla="*/ 27 h 30"/>
                  <a:gd name="T20" fmla="*/ 16 w 29"/>
                  <a:gd name="T21" fmla="*/ 28 h 30"/>
                  <a:gd name="T22" fmla="*/ 12 w 29"/>
                  <a:gd name="T23" fmla="*/ 30 h 30"/>
                  <a:gd name="T24" fmla="*/ 8 w 29"/>
                  <a:gd name="T25" fmla="*/ 30 h 30"/>
                  <a:gd name="T26" fmla="*/ 8 w 29"/>
                  <a:gd name="T27" fmla="*/ 30 h 30"/>
                  <a:gd name="T28" fmla="*/ 4 w 29"/>
                  <a:gd name="T29" fmla="*/ 28 h 30"/>
                  <a:gd name="T30" fmla="*/ 1 w 29"/>
                  <a:gd name="T31" fmla="*/ 26 h 30"/>
                  <a:gd name="T32" fmla="*/ 0 w 29"/>
                  <a:gd name="T33" fmla="*/ 25 h 30"/>
                  <a:gd name="T34" fmla="*/ 0 w 29"/>
                  <a:gd name="T35" fmla="*/ 23 h 30"/>
                  <a:gd name="T36" fmla="*/ 0 w 29"/>
                  <a:gd name="T37" fmla="*/ 21 h 30"/>
                  <a:gd name="T38" fmla="*/ 2 w 29"/>
                  <a:gd name="T39" fmla="*/ 19 h 30"/>
                  <a:gd name="T40" fmla="*/ 7 w 29"/>
                  <a:gd name="T41" fmla="*/ 15 h 30"/>
                  <a:gd name="T42" fmla="*/ 18 w 29"/>
                  <a:gd name="T43" fmla="*/ 6 h 30"/>
                  <a:gd name="T44" fmla="*/ 26 w 29"/>
                  <a:gd name="T45" fmla="*/ 1 h 30"/>
                  <a:gd name="T46" fmla="*/ 26 w 29"/>
                  <a:gd name="T4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30">
                    <a:moveTo>
                      <a:pt x="26" y="1"/>
                    </a:moveTo>
                    <a:lnTo>
                      <a:pt x="26" y="1"/>
                    </a:lnTo>
                    <a:lnTo>
                      <a:pt x="27" y="0"/>
                    </a:lnTo>
                    <a:lnTo>
                      <a:pt x="28" y="1"/>
                    </a:lnTo>
                    <a:lnTo>
                      <a:pt x="29" y="4"/>
                    </a:lnTo>
                    <a:lnTo>
                      <a:pt x="29" y="9"/>
                    </a:lnTo>
                    <a:lnTo>
                      <a:pt x="28" y="15"/>
                    </a:lnTo>
                    <a:lnTo>
                      <a:pt x="26" y="20"/>
                    </a:lnTo>
                    <a:lnTo>
                      <a:pt x="22" y="25"/>
                    </a:lnTo>
                    <a:lnTo>
                      <a:pt x="19" y="27"/>
                    </a:lnTo>
                    <a:lnTo>
                      <a:pt x="16" y="28"/>
                    </a:lnTo>
                    <a:lnTo>
                      <a:pt x="12" y="30"/>
                    </a:lnTo>
                    <a:lnTo>
                      <a:pt x="8" y="30"/>
                    </a:lnTo>
                    <a:lnTo>
                      <a:pt x="8" y="30"/>
                    </a:lnTo>
                    <a:lnTo>
                      <a:pt x="4" y="28"/>
                    </a:lnTo>
                    <a:lnTo>
                      <a:pt x="1" y="26"/>
                    </a:lnTo>
                    <a:lnTo>
                      <a:pt x="0" y="25"/>
                    </a:lnTo>
                    <a:lnTo>
                      <a:pt x="0" y="23"/>
                    </a:lnTo>
                    <a:lnTo>
                      <a:pt x="0" y="21"/>
                    </a:lnTo>
                    <a:lnTo>
                      <a:pt x="2" y="19"/>
                    </a:lnTo>
                    <a:lnTo>
                      <a:pt x="7" y="15"/>
                    </a:lnTo>
                    <a:lnTo>
                      <a:pt x="18" y="6"/>
                    </a:lnTo>
                    <a:lnTo>
                      <a:pt x="26" y="1"/>
                    </a:lnTo>
                    <a:lnTo>
                      <a:pt x="26" y="1"/>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8" name="フリーフォーム 157">
                <a:extLst>
                  <a:ext uri="{FF2B5EF4-FFF2-40B4-BE49-F238E27FC236}">
                    <a16:creationId xmlns:a16="http://schemas.microsoft.com/office/drawing/2014/main" id="{00000000-0008-0000-0000-0000F3050000}"/>
                  </a:ext>
                </a:extLst>
              </p:cNvPr>
              <p:cNvSpPr>
                <a:spLocks/>
              </p:cNvSpPr>
              <p:nvPr/>
            </p:nvSpPr>
            <p:spPr bwMode="auto">
              <a:xfrm>
                <a:off x="242" y="667"/>
                <a:ext cx="48" cy="51"/>
              </a:xfrm>
              <a:custGeom>
                <a:avLst/>
                <a:gdLst>
                  <a:gd name="T0" fmla="*/ 420 w 431"/>
                  <a:gd name="T1" fmla="*/ 387 h 452"/>
                  <a:gd name="T2" fmla="*/ 413 w 431"/>
                  <a:gd name="T3" fmla="*/ 354 h 452"/>
                  <a:gd name="T4" fmla="*/ 415 w 431"/>
                  <a:gd name="T5" fmla="*/ 330 h 452"/>
                  <a:gd name="T6" fmla="*/ 426 w 431"/>
                  <a:gd name="T7" fmla="*/ 322 h 452"/>
                  <a:gd name="T8" fmla="*/ 402 w 431"/>
                  <a:gd name="T9" fmla="*/ 316 h 452"/>
                  <a:gd name="T10" fmla="*/ 391 w 431"/>
                  <a:gd name="T11" fmla="*/ 295 h 452"/>
                  <a:gd name="T12" fmla="*/ 388 w 431"/>
                  <a:gd name="T13" fmla="*/ 270 h 452"/>
                  <a:gd name="T14" fmla="*/ 405 w 431"/>
                  <a:gd name="T15" fmla="*/ 258 h 452"/>
                  <a:gd name="T16" fmla="*/ 388 w 431"/>
                  <a:gd name="T17" fmla="*/ 229 h 452"/>
                  <a:gd name="T18" fmla="*/ 351 w 431"/>
                  <a:gd name="T19" fmla="*/ 214 h 452"/>
                  <a:gd name="T20" fmla="*/ 338 w 431"/>
                  <a:gd name="T21" fmla="*/ 204 h 452"/>
                  <a:gd name="T22" fmla="*/ 321 w 431"/>
                  <a:gd name="T23" fmla="*/ 178 h 452"/>
                  <a:gd name="T24" fmla="*/ 288 w 431"/>
                  <a:gd name="T25" fmla="*/ 180 h 452"/>
                  <a:gd name="T26" fmla="*/ 256 w 431"/>
                  <a:gd name="T27" fmla="*/ 162 h 452"/>
                  <a:gd name="T28" fmla="*/ 242 w 431"/>
                  <a:gd name="T29" fmla="*/ 115 h 452"/>
                  <a:gd name="T30" fmla="*/ 265 w 431"/>
                  <a:gd name="T31" fmla="*/ 121 h 452"/>
                  <a:gd name="T32" fmla="*/ 281 w 431"/>
                  <a:gd name="T33" fmla="*/ 81 h 452"/>
                  <a:gd name="T34" fmla="*/ 272 w 431"/>
                  <a:gd name="T35" fmla="*/ 57 h 452"/>
                  <a:gd name="T36" fmla="*/ 239 w 431"/>
                  <a:gd name="T37" fmla="*/ 67 h 452"/>
                  <a:gd name="T38" fmla="*/ 217 w 431"/>
                  <a:gd name="T39" fmla="*/ 33 h 452"/>
                  <a:gd name="T40" fmla="*/ 209 w 431"/>
                  <a:gd name="T41" fmla="*/ 10 h 452"/>
                  <a:gd name="T42" fmla="*/ 191 w 431"/>
                  <a:gd name="T43" fmla="*/ 1 h 452"/>
                  <a:gd name="T44" fmla="*/ 168 w 431"/>
                  <a:gd name="T45" fmla="*/ 1 h 452"/>
                  <a:gd name="T46" fmla="*/ 149 w 431"/>
                  <a:gd name="T47" fmla="*/ 3 h 452"/>
                  <a:gd name="T48" fmla="*/ 145 w 431"/>
                  <a:gd name="T49" fmla="*/ 4 h 452"/>
                  <a:gd name="T50" fmla="*/ 135 w 431"/>
                  <a:gd name="T51" fmla="*/ 9 h 452"/>
                  <a:gd name="T52" fmla="*/ 126 w 431"/>
                  <a:gd name="T53" fmla="*/ 5 h 452"/>
                  <a:gd name="T54" fmla="*/ 109 w 431"/>
                  <a:gd name="T55" fmla="*/ 5 h 452"/>
                  <a:gd name="T56" fmla="*/ 69 w 431"/>
                  <a:gd name="T57" fmla="*/ 14 h 452"/>
                  <a:gd name="T58" fmla="*/ 52 w 431"/>
                  <a:gd name="T59" fmla="*/ 20 h 452"/>
                  <a:gd name="T60" fmla="*/ 58 w 431"/>
                  <a:gd name="T61" fmla="*/ 41 h 452"/>
                  <a:gd name="T62" fmla="*/ 67 w 431"/>
                  <a:gd name="T63" fmla="*/ 71 h 452"/>
                  <a:gd name="T64" fmla="*/ 83 w 431"/>
                  <a:gd name="T65" fmla="*/ 110 h 452"/>
                  <a:gd name="T66" fmla="*/ 92 w 431"/>
                  <a:gd name="T67" fmla="*/ 147 h 452"/>
                  <a:gd name="T68" fmla="*/ 82 w 431"/>
                  <a:gd name="T69" fmla="*/ 180 h 452"/>
                  <a:gd name="T70" fmla="*/ 61 w 431"/>
                  <a:gd name="T71" fmla="*/ 188 h 452"/>
                  <a:gd name="T72" fmla="*/ 60 w 431"/>
                  <a:gd name="T73" fmla="*/ 211 h 452"/>
                  <a:gd name="T74" fmla="*/ 43 w 431"/>
                  <a:gd name="T75" fmla="*/ 227 h 452"/>
                  <a:gd name="T76" fmla="*/ 28 w 431"/>
                  <a:gd name="T77" fmla="*/ 255 h 452"/>
                  <a:gd name="T78" fmla="*/ 14 w 431"/>
                  <a:gd name="T79" fmla="*/ 275 h 452"/>
                  <a:gd name="T80" fmla="*/ 11 w 431"/>
                  <a:gd name="T81" fmla="*/ 304 h 452"/>
                  <a:gd name="T82" fmla="*/ 6 w 431"/>
                  <a:gd name="T83" fmla="*/ 329 h 452"/>
                  <a:gd name="T84" fmla="*/ 1 w 431"/>
                  <a:gd name="T85" fmla="*/ 355 h 452"/>
                  <a:gd name="T86" fmla="*/ 19 w 431"/>
                  <a:gd name="T87" fmla="*/ 372 h 452"/>
                  <a:gd name="T88" fmla="*/ 21 w 431"/>
                  <a:gd name="T89" fmla="*/ 402 h 452"/>
                  <a:gd name="T90" fmla="*/ 35 w 431"/>
                  <a:gd name="T91" fmla="*/ 403 h 452"/>
                  <a:gd name="T92" fmla="*/ 49 w 431"/>
                  <a:gd name="T93" fmla="*/ 400 h 452"/>
                  <a:gd name="T94" fmla="*/ 62 w 431"/>
                  <a:gd name="T95" fmla="*/ 395 h 452"/>
                  <a:gd name="T96" fmla="*/ 73 w 431"/>
                  <a:gd name="T97" fmla="*/ 394 h 452"/>
                  <a:gd name="T98" fmla="*/ 77 w 431"/>
                  <a:gd name="T99" fmla="*/ 391 h 452"/>
                  <a:gd name="T100" fmla="*/ 85 w 431"/>
                  <a:gd name="T101" fmla="*/ 390 h 452"/>
                  <a:gd name="T102" fmla="*/ 102 w 431"/>
                  <a:gd name="T103" fmla="*/ 388 h 452"/>
                  <a:gd name="T104" fmla="*/ 140 w 431"/>
                  <a:gd name="T105" fmla="*/ 384 h 452"/>
                  <a:gd name="T106" fmla="*/ 159 w 431"/>
                  <a:gd name="T107" fmla="*/ 386 h 452"/>
                  <a:gd name="T108" fmla="*/ 201 w 431"/>
                  <a:gd name="T109" fmla="*/ 417 h 452"/>
                  <a:gd name="T110" fmla="*/ 238 w 431"/>
                  <a:gd name="T111" fmla="*/ 431 h 452"/>
                  <a:gd name="T112" fmla="*/ 270 w 431"/>
                  <a:gd name="T113" fmla="*/ 449 h 452"/>
                  <a:gd name="T114" fmla="*/ 313 w 431"/>
                  <a:gd name="T115" fmla="*/ 445 h 452"/>
                  <a:gd name="T116" fmla="*/ 322 w 431"/>
                  <a:gd name="T117" fmla="*/ 443 h 452"/>
                  <a:gd name="T118" fmla="*/ 329 w 431"/>
                  <a:gd name="T119" fmla="*/ 436 h 452"/>
                  <a:gd name="T120" fmla="*/ 385 w 431"/>
                  <a:gd name="T121" fmla="*/ 418 h 452"/>
                  <a:gd name="T122" fmla="*/ 405 w 431"/>
                  <a:gd name="T123" fmla="*/ 42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1" h="452">
                    <a:moveTo>
                      <a:pt x="419" y="413"/>
                    </a:moveTo>
                    <a:lnTo>
                      <a:pt x="419" y="413"/>
                    </a:lnTo>
                    <a:lnTo>
                      <a:pt x="420" y="411"/>
                    </a:lnTo>
                    <a:lnTo>
                      <a:pt x="421" y="408"/>
                    </a:lnTo>
                    <a:lnTo>
                      <a:pt x="421" y="408"/>
                    </a:lnTo>
                    <a:lnTo>
                      <a:pt x="422" y="405"/>
                    </a:lnTo>
                    <a:lnTo>
                      <a:pt x="425" y="405"/>
                    </a:lnTo>
                    <a:lnTo>
                      <a:pt x="425" y="405"/>
                    </a:lnTo>
                    <a:lnTo>
                      <a:pt x="426" y="404"/>
                    </a:lnTo>
                    <a:lnTo>
                      <a:pt x="426" y="401"/>
                    </a:lnTo>
                    <a:lnTo>
                      <a:pt x="424" y="397"/>
                    </a:lnTo>
                    <a:lnTo>
                      <a:pt x="424" y="397"/>
                    </a:lnTo>
                    <a:lnTo>
                      <a:pt x="422" y="393"/>
                    </a:lnTo>
                    <a:lnTo>
                      <a:pt x="421" y="390"/>
                    </a:lnTo>
                    <a:lnTo>
                      <a:pt x="420" y="387"/>
                    </a:lnTo>
                    <a:lnTo>
                      <a:pt x="420" y="387"/>
                    </a:lnTo>
                    <a:lnTo>
                      <a:pt x="420" y="384"/>
                    </a:lnTo>
                    <a:lnTo>
                      <a:pt x="418" y="381"/>
                    </a:lnTo>
                    <a:lnTo>
                      <a:pt x="416" y="377"/>
                    </a:lnTo>
                    <a:lnTo>
                      <a:pt x="413" y="375"/>
                    </a:lnTo>
                    <a:lnTo>
                      <a:pt x="413" y="375"/>
                    </a:lnTo>
                    <a:lnTo>
                      <a:pt x="411" y="374"/>
                    </a:lnTo>
                    <a:lnTo>
                      <a:pt x="410" y="371"/>
                    </a:lnTo>
                    <a:lnTo>
                      <a:pt x="410" y="368"/>
                    </a:lnTo>
                    <a:lnTo>
                      <a:pt x="410" y="368"/>
                    </a:lnTo>
                    <a:lnTo>
                      <a:pt x="412" y="363"/>
                    </a:lnTo>
                    <a:lnTo>
                      <a:pt x="413" y="359"/>
                    </a:lnTo>
                    <a:lnTo>
                      <a:pt x="413" y="359"/>
                    </a:lnTo>
                    <a:lnTo>
                      <a:pt x="412" y="356"/>
                    </a:lnTo>
                    <a:lnTo>
                      <a:pt x="412" y="355"/>
                    </a:lnTo>
                    <a:lnTo>
                      <a:pt x="413" y="354"/>
                    </a:lnTo>
                    <a:lnTo>
                      <a:pt x="413" y="354"/>
                    </a:lnTo>
                    <a:lnTo>
                      <a:pt x="414" y="353"/>
                    </a:lnTo>
                    <a:lnTo>
                      <a:pt x="415" y="351"/>
                    </a:lnTo>
                    <a:lnTo>
                      <a:pt x="416" y="348"/>
                    </a:lnTo>
                    <a:lnTo>
                      <a:pt x="416" y="348"/>
                    </a:lnTo>
                    <a:lnTo>
                      <a:pt x="417" y="345"/>
                    </a:lnTo>
                    <a:lnTo>
                      <a:pt x="419" y="343"/>
                    </a:lnTo>
                    <a:lnTo>
                      <a:pt x="419" y="343"/>
                    </a:lnTo>
                    <a:lnTo>
                      <a:pt x="422" y="339"/>
                    </a:lnTo>
                    <a:lnTo>
                      <a:pt x="423" y="335"/>
                    </a:lnTo>
                    <a:lnTo>
                      <a:pt x="423" y="335"/>
                    </a:lnTo>
                    <a:lnTo>
                      <a:pt x="422" y="335"/>
                    </a:lnTo>
                    <a:lnTo>
                      <a:pt x="421" y="335"/>
                    </a:lnTo>
                    <a:lnTo>
                      <a:pt x="419" y="335"/>
                    </a:lnTo>
                    <a:lnTo>
                      <a:pt x="418" y="334"/>
                    </a:lnTo>
                    <a:lnTo>
                      <a:pt x="418" y="334"/>
                    </a:lnTo>
                    <a:lnTo>
                      <a:pt x="415" y="330"/>
                    </a:lnTo>
                    <a:lnTo>
                      <a:pt x="415" y="330"/>
                    </a:lnTo>
                    <a:lnTo>
                      <a:pt x="415" y="329"/>
                    </a:lnTo>
                    <a:lnTo>
                      <a:pt x="417" y="327"/>
                    </a:lnTo>
                    <a:lnTo>
                      <a:pt x="421" y="325"/>
                    </a:lnTo>
                    <a:lnTo>
                      <a:pt x="421" y="325"/>
                    </a:lnTo>
                    <a:lnTo>
                      <a:pt x="425" y="325"/>
                    </a:lnTo>
                    <a:lnTo>
                      <a:pt x="429" y="325"/>
                    </a:lnTo>
                    <a:lnTo>
                      <a:pt x="429" y="325"/>
                    </a:lnTo>
                    <a:lnTo>
                      <a:pt x="430" y="324"/>
                    </a:lnTo>
                    <a:lnTo>
                      <a:pt x="431" y="323"/>
                    </a:lnTo>
                    <a:lnTo>
                      <a:pt x="431" y="323"/>
                    </a:lnTo>
                    <a:lnTo>
                      <a:pt x="431" y="322"/>
                    </a:lnTo>
                    <a:lnTo>
                      <a:pt x="430" y="322"/>
                    </a:lnTo>
                    <a:lnTo>
                      <a:pt x="428" y="323"/>
                    </a:lnTo>
                    <a:lnTo>
                      <a:pt x="428" y="323"/>
                    </a:lnTo>
                    <a:lnTo>
                      <a:pt x="426" y="322"/>
                    </a:lnTo>
                    <a:lnTo>
                      <a:pt x="424" y="321"/>
                    </a:lnTo>
                    <a:lnTo>
                      <a:pt x="420" y="318"/>
                    </a:lnTo>
                    <a:lnTo>
                      <a:pt x="420" y="318"/>
                    </a:lnTo>
                    <a:lnTo>
                      <a:pt x="418" y="319"/>
                    </a:lnTo>
                    <a:lnTo>
                      <a:pt x="416" y="320"/>
                    </a:lnTo>
                    <a:lnTo>
                      <a:pt x="416" y="320"/>
                    </a:lnTo>
                    <a:lnTo>
                      <a:pt x="415" y="319"/>
                    </a:lnTo>
                    <a:lnTo>
                      <a:pt x="414" y="319"/>
                    </a:lnTo>
                    <a:lnTo>
                      <a:pt x="410" y="315"/>
                    </a:lnTo>
                    <a:lnTo>
                      <a:pt x="410" y="315"/>
                    </a:lnTo>
                    <a:lnTo>
                      <a:pt x="407" y="313"/>
                    </a:lnTo>
                    <a:lnTo>
                      <a:pt x="405" y="313"/>
                    </a:lnTo>
                    <a:lnTo>
                      <a:pt x="403" y="317"/>
                    </a:lnTo>
                    <a:lnTo>
                      <a:pt x="403" y="317"/>
                    </a:lnTo>
                    <a:lnTo>
                      <a:pt x="402" y="317"/>
                    </a:lnTo>
                    <a:lnTo>
                      <a:pt x="402" y="316"/>
                    </a:lnTo>
                    <a:lnTo>
                      <a:pt x="402" y="311"/>
                    </a:lnTo>
                    <a:lnTo>
                      <a:pt x="402" y="311"/>
                    </a:lnTo>
                    <a:lnTo>
                      <a:pt x="401" y="310"/>
                    </a:lnTo>
                    <a:lnTo>
                      <a:pt x="400" y="310"/>
                    </a:lnTo>
                    <a:lnTo>
                      <a:pt x="398" y="311"/>
                    </a:lnTo>
                    <a:lnTo>
                      <a:pt x="398" y="311"/>
                    </a:lnTo>
                    <a:lnTo>
                      <a:pt x="396" y="311"/>
                    </a:lnTo>
                    <a:lnTo>
                      <a:pt x="394" y="310"/>
                    </a:lnTo>
                    <a:lnTo>
                      <a:pt x="391" y="307"/>
                    </a:lnTo>
                    <a:lnTo>
                      <a:pt x="391" y="307"/>
                    </a:lnTo>
                    <a:lnTo>
                      <a:pt x="390" y="304"/>
                    </a:lnTo>
                    <a:lnTo>
                      <a:pt x="390" y="300"/>
                    </a:lnTo>
                    <a:lnTo>
                      <a:pt x="390" y="300"/>
                    </a:lnTo>
                    <a:lnTo>
                      <a:pt x="391" y="298"/>
                    </a:lnTo>
                    <a:lnTo>
                      <a:pt x="391" y="295"/>
                    </a:lnTo>
                    <a:lnTo>
                      <a:pt x="391" y="295"/>
                    </a:lnTo>
                    <a:lnTo>
                      <a:pt x="390" y="291"/>
                    </a:lnTo>
                    <a:lnTo>
                      <a:pt x="391" y="286"/>
                    </a:lnTo>
                    <a:lnTo>
                      <a:pt x="391" y="286"/>
                    </a:lnTo>
                    <a:lnTo>
                      <a:pt x="392" y="283"/>
                    </a:lnTo>
                    <a:lnTo>
                      <a:pt x="391" y="279"/>
                    </a:lnTo>
                    <a:lnTo>
                      <a:pt x="391" y="279"/>
                    </a:lnTo>
                    <a:lnTo>
                      <a:pt x="391" y="278"/>
                    </a:lnTo>
                    <a:lnTo>
                      <a:pt x="390" y="278"/>
                    </a:lnTo>
                    <a:lnTo>
                      <a:pt x="388" y="279"/>
                    </a:lnTo>
                    <a:lnTo>
                      <a:pt x="388" y="279"/>
                    </a:lnTo>
                    <a:lnTo>
                      <a:pt x="387" y="279"/>
                    </a:lnTo>
                    <a:lnTo>
                      <a:pt x="386" y="278"/>
                    </a:lnTo>
                    <a:lnTo>
                      <a:pt x="385" y="275"/>
                    </a:lnTo>
                    <a:lnTo>
                      <a:pt x="385" y="275"/>
                    </a:lnTo>
                    <a:lnTo>
                      <a:pt x="386" y="272"/>
                    </a:lnTo>
                    <a:lnTo>
                      <a:pt x="388" y="270"/>
                    </a:lnTo>
                    <a:lnTo>
                      <a:pt x="388" y="270"/>
                    </a:lnTo>
                    <a:lnTo>
                      <a:pt x="391" y="269"/>
                    </a:lnTo>
                    <a:lnTo>
                      <a:pt x="392" y="269"/>
                    </a:lnTo>
                    <a:lnTo>
                      <a:pt x="393" y="270"/>
                    </a:lnTo>
                    <a:lnTo>
                      <a:pt x="393" y="270"/>
                    </a:lnTo>
                    <a:lnTo>
                      <a:pt x="395" y="270"/>
                    </a:lnTo>
                    <a:lnTo>
                      <a:pt x="395" y="270"/>
                    </a:lnTo>
                    <a:lnTo>
                      <a:pt x="396" y="269"/>
                    </a:lnTo>
                    <a:lnTo>
                      <a:pt x="396" y="269"/>
                    </a:lnTo>
                    <a:lnTo>
                      <a:pt x="396" y="269"/>
                    </a:lnTo>
                    <a:lnTo>
                      <a:pt x="395" y="267"/>
                    </a:lnTo>
                    <a:lnTo>
                      <a:pt x="395" y="267"/>
                    </a:lnTo>
                    <a:lnTo>
                      <a:pt x="397" y="265"/>
                    </a:lnTo>
                    <a:lnTo>
                      <a:pt x="400" y="263"/>
                    </a:lnTo>
                    <a:lnTo>
                      <a:pt x="403" y="260"/>
                    </a:lnTo>
                    <a:lnTo>
                      <a:pt x="405" y="258"/>
                    </a:lnTo>
                    <a:lnTo>
                      <a:pt x="405" y="258"/>
                    </a:lnTo>
                    <a:lnTo>
                      <a:pt x="409" y="253"/>
                    </a:lnTo>
                    <a:lnTo>
                      <a:pt x="409" y="250"/>
                    </a:lnTo>
                    <a:lnTo>
                      <a:pt x="409" y="249"/>
                    </a:lnTo>
                    <a:lnTo>
                      <a:pt x="409" y="249"/>
                    </a:lnTo>
                    <a:lnTo>
                      <a:pt x="406" y="247"/>
                    </a:lnTo>
                    <a:lnTo>
                      <a:pt x="404" y="244"/>
                    </a:lnTo>
                    <a:lnTo>
                      <a:pt x="404" y="244"/>
                    </a:lnTo>
                    <a:lnTo>
                      <a:pt x="404" y="240"/>
                    </a:lnTo>
                    <a:lnTo>
                      <a:pt x="403" y="239"/>
                    </a:lnTo>
                    <a:lnTo>
                      <a:pt x="402" y="237"/>
                    </a:lnTo>
                    <a:lnTo>
                      <a:pt x="402" y="237"/>
                    </a:lnTo>
                    <a:lnTo>
                      <a:pt x="395" y="234"/>
                    </a:lnTo>
                    <a:lnTo>
                      <a:pt x="389" y="231"/>
                    </a:lnTo>
                    <a:lnTo>
                      <a:pt x="389" y="231"/>
                    </a:lnTo>
                    <a:lnTo>
                      <a:pt x="388" y="229"/>
                    </a:lnTo>
                    <a:lnTo>
                      <a:pt x="388" y="227"/>
                    </a:lnTo>
                    <a:lnTo>
                      <a:pt x="388" y="226"/>
                    </a:lnTo>
                    <a:lnTo>
                      <a:pt x="386" y="225"/>
                    </a:lnTo>
                    <a:lnTo>
                      <a:pt x="386" y="225"/>
                    </a:lnTo>
                    <a:lnTo>
                      <a:pt x="374" y="227"/>
                    </a:lnTo>
                    <a:lnTo>
                      <a:pt x="369" y="228"/>
                    </a:lnTo>
                    <a:lnTo>
                      <a:pt x="367" y="227"/>
                    </a:lnTo>
                    <a:lnTo>
                      <a:pt x="367" y="226"/>
                    </a:lnTo>
                    <a:lnTo>
                      <a:pt x="367" y="226"/>
                    </a:lnTo>
                    <a:lnTo>
                      <a:pt x="368" y="223"/>
                    </a:lnTo>
                    <a:lnTo>
                      <a:pt x="368" y="220"/>
                    </a:lnTo>
                    <a:lnTo>
                      <a:pt x="368" y="216"/>
                    </a:lnTo>
                    <a:lnTo>
                      <a:pt x="366" y="215"/>
                    </a:lnTo>
                    <a:lnTo>
                      <a:pt x="366" y="215"/>
                    </a:lnTo>
                    <a:lnTo>
                      <a:pt x="356" y="214"/>
                    </a:lnTo>
                    <a:lnTo>
                      <a:pt x="351" y="214"/>
                    </a:lnTo>
                    <a:lnTo>
                      <a:pt x="349" y="215"/>
                    </a:lnTo>
                    <a:lnTo>
                      <a:pt x="349" y="215"/>
                    </a:lnTo>
                    <a:lnTo>
                      <a:pt x="346" y="217"/>
                    </a:lnTo>
                    <a:lnTo>
                      <a:pt x="343" y="218"/>
                    </a:lnTo>
                    <a:lnTo>
                      <a:pt x="340" y="218"/>
                    </a:lnTo>
                    <a:lnTo>
                      <a:pt x="340" y="218"/>
                    </a:lnTo>
                    <a:lnTo>
                      <a:pt x="338" y="217"/>
                    </a:lnTo>
                    <a:lnTo>
                      <a:pt x="335" y="215"/>
                    </a:lnTo>
                    <a:lnTo>
                      <a:pt x="334" y="213"/>
                    </a:lnTo>
                    <a:lnTo>
                      <a:pt x="334" y="210"/>
                    </a:lnTo>
                    <a:lnTo>
                      <a:pt x="334" y="210"/>
                    </a:lnTo>
                    <a:lnTo>
                      <a:pt x="335" y="208"/>
                    </a:lnTo>
                    <a:lnTo>
                      <a:pt x="337" y="207"/>
                    </a:lnTo>
                    <a:lnTo>
                      <a:pt x="338" y="206"/>
                    </a:lnTo>
                    <a:lnTo>
                      <a:pt x="338" y="204"/>
                    </a:lnTo>
                    <a:lnTo>
                      <a:pt x="338" y="204"/>
                    </a:lnTo>
                    <a:lnTo>
                      <a:pt x="336" y="202"/>
                    </a:lnTo>
                    <a:lnTo>
                      <a:pt x="333" y="201"/>
                    </a:lnTo>
                    <a:lnTo>
                      <a:pt x="331" y="200"/>
                    </a:lnTo>
                    <a:lnTo>
                      <a:pt x="329" y="199"/>
                    </a:lnTo>
                    <a:lnTo>
                      <a:pt x="329" y="199"/>
                    </a:lnTo>
                    <a:lnTo>
                      <a:pt x="324" y="196"/>
                    </a:lnTo>
                    <a:lnTo>
                      <a:pt x="322" y="194"/>
                    </a:lnTo>
                    <a:lnTo>
                      <a:pt x="322" y="193"/>
                    </a:lnTo>
                    <a:lnTo>
                      <a:pt x="322" y="192"/>
                    </a:lnTo>
                    <a:lnTo>
                      <a:pt x="322" y="192"/>
                    </a:lnTo>
                    <a:lnTo>
                      <a:pt x="324" y="190"/>
                    </a:lnTo>
                    <a:lnTo>
                      <a:pt x="326" y="188"/>
                    </a:lnTo>
                    <a:lnTo>
                      <a:pt x="326" y="185"/>
                    </a:lnTo>
                    <a:lnTo>
                      <a:pt x="325" y="183"/>
                    </a:lnTo>
                    <a:lnTo>
                      <a:pt x="325" y="183"/>
                    </a:lnTo>
                    <a:lnTo>
                      <a:pt x="321" y="178"/>
                    </a:lnTo>
                    <a:lnTo>
                      <a:pt x="319" y="176"/>
                    </a:lnTo>
                    <a:lnTo>
                      <a:pt x="316" y="175"/>
                    </a:lnTo>
                    <a:lnTo>
                      <a:pt x="316" y="175"/>
                    </a:lnTo>
                    <a:lnTo>
                      <a:pt x="309" y="177"/>
                    </a:lnTo>
                    <a:lnTo>
                      <a:pt x="306" y="178"/>
                    </a:lnTo>
                    <a:lnTo>
                      <a:pt x="303" y="178"/>
                    </a:lnTo>
                    <a:lnTo>
                      <a:pt x="303" y="178"/>
                    </a:lnTo>
                    <a:lnTo>
                      <a:pt x="300" y="179"/>
                    </a:lnTo>
                    <a:lnTo>
                      <a:pt x="298" y="180"/>
                    </a:lnTo>
                    <a:lnTo>
                      <a:pt x="295" y="184"/>
                    </a:lnTo>
                    <a:lnTo>
                      <a:pt x="295" y="184"/>
                    </a:lnTo>
                    <a:lnTo>
                      <a:pt x="291" y="188"/>
                    </a:lnTo>
                    <a:lnTo>
                      <a:pt x="290" y="188"/>
                    </a:lnTo>
                    <a:lnTo>
                      <a:pt x="289" y="186"/>
                    </a:lnTo>
                    <a:lnTo>
                      <a:pt x="289" y="186"/>
                    </a:lnTo>
                    <a:lnTo>
                      <a:pt x="288" y="180"/>
                    </a:lnTo>
                    <a:lnTo>
                      <a:pt x="287" y="177"/>
                    </a:lnTo>
                    <a:lnTo>
                      <a:pt x="286" y="176"/>
                    </a:lnTo>
                    <a:lnTo>
                      <a:pt x="286" y="176"/>
                    </a:lnTo>
                    <a:lnTo>
                      <a:pt x="281" y="177"/>
                    </a:lnTo>
                    <a:lnTo>
                      <a:pt x="277" y="177"/>
                    </a:lnTo>
                    <a:lnTo>
                      <a:pt x="275" y="176"/>
                    </a:lnTo>
                    <a:lnTo>
                      <a:pt x="275" y="176"/>
                    </a:lnTo>
                    <a:lnTo>
                      <a:pt x="271" y="173"/>
                    </a:lnTo>
                    <a:lnTo>
                      <a:pt x="270" y="172"/>
                    </a:lnTo>
                    <a:lnTo>
                      <a:pt x="269" y="171"/>
                    </a:lnTo>
                    <a:lnTo>
                      <a:pt x="269" y="171"/>
                    </a:lnTo>
                    <a:lnTo>
                      <a:pt x="269" y="167"/>
                    </a:lnTo>
                    <a:lnTo>
                      <a:pt x="268" y="166"/>
                    </a:lnTo>
                    <a:lnTo>
                      <a:pt x="266" y="166"/>
                    </a:lnTo>
                    <a:lnTo>
                      <a:pt x="266" y="166"/>
                    </a:lnTo>
                    <a:lnTo>
                      <a:pt x="256" y="162"/>
                    </a:lnTo>
                    <a:lnTo>
                      <a:pt x="246" y="158"/>
                    </a:lnTo>
                    <a:lnTo>
                      <a:pt x="246" y="158"/>
                    </a:lnTo>
                    <a:lnTo>
                      <a:pt x="241" y="155"/>
                    </a:lnTo>
                    <a:lnTo>
                      <a:pt x="240" y="154"/>
                    </a:lnTo>
                    <a:lnTo>
                      <a:pt x="239" y="152"/>
                    </a:lnTo>
                    <a:lnTo>
                      <a:pt x="239" y="152"/>
                    </a:lnTo>
                    <a:lnTo>
                      <a:pt x="237" y="147"/>
                    </a:lnTo>
                    <a:lnTo>
                      <a:pt x="237" y="143"/>
                    </a:lnTo>
                    <a:lnTo>
                      <a:pt x="237" y="139"/>
                    </a:lnTo>
                    <a:lnTo>
                      <a:pt x="237" y="139"/>
                    </a:lnTo>
                    <a:lnTo>
                      <a:pt x="238" y="135"/>
                    </a:lnTo>
                    <a:lnTo>
                      <a:pt x="238" y="130"/>
                    </a:lnTo>
                    <a:lnTo>
                      <a:pt x="239" y="126"/>
                    </a:lnTo>
                    <a:lnTo>
                      <a:pt x="239" y="122"/>
                    </a:lnTo>
                    <a:lnTo>
                      <a:pt x="239" y="122"/>
                    </a:lnTo>
                    <a:lnTo>
                      <a:pt x="242" y="115"/>
                    </a:lnTo>
                    <a:lnTo>
                      <a:pt x="243" y="112"/>
                    </a:lnTo>
                    <a:lnTo>
                      <a:pt x="244" y="111"/>
                    </a:lnTo>
                    <a:lnTo>
                      <a:pt x="245" y="111"/>
                    </a:lnTo>
                    <a:lnTo>
                      <a:pt x="245" y="111"/>
                    </a:lnTo>
                    <a:lnTo>
                      <a:pt x="251" y="114"/>
                    </a:lnTo>
                    <a:lnTo>
                      <a:pt x="254" y="116"/>
                    </a:lnTo>
                    <a:lnTo>
                      <a:pt x="256" y="117"/>
                    </a:lnTo>
                    <a:lnTo>
                      <a:pt x="256" y="117"/>
                    </a:lnTo>
                    <a:lnTo>
                      <a:pt x="260" y="118"/>
                    </a:lnTo>
                    <a:lnTo>
                      <a:pt x="261" y="118"/>
                    </a:lnTo>
                    <a:lnTo>
                      <a:pt x="262" y="120"/>
                    </a:lnTo>
                    <a:lnTo>
                      <a:pt x="262" y="120"/>
                    </a:lnTo>
                    <a:lnTo>
                      <a:pt x="262" y="121"/>
                    </a:lnTo>
                    <a:lnTo>
                      <a:pt x="263" y="122"/>
                    </a:lnTo>
                    <a:lnTo>
                      <a:pt x="265" y="121"/>
                    </a:lnTo>
                    <a:lnTo>
                      <a:pt x="265" y="121"/>
                    </a:lnTo>
                    <a:lnTo>
                      <a:pt x="270" y="120"/>
                    </a:lnTo>
                    <a:lnTo>
                      <a:pt x="273" y="119"/>
                    </a:lnTo>
                    <a:lnTo>
                      <a:pt x="275" y="117"/>
                    </a:lnTo>
                    <a:lnTo>
                      <a:pt x="275" y="117"/>
                    </a:lnTo>
                    <a:lnTo>
                      <a:pt x="276" y="115"/>
                    </a:lnTo>
                    <a:lnTo>
                      <a:pt x="279" y="114"/>
                    </a:lnTo>
                    <a:lnTo>
                      <a:pt x="283" y="112"/>
                    </a:lnTo>
                    <a:lnTo>
                      <a:pt x="283" y="112"/>
                    </a:lnTo>
                    <a:lnTo>
                      <a:pt x="284" y="111"/>
                    </a:lnTo>
                    <a:lnTo>
                      <a:pt x="284" y="108"/>
                    </a:lnTo>
                    <a:lnTo>
                      <a:pt x="285" y="99"/>
                    </a:lnTo>
                    <a:lnTo>
                      <a:pt x="285" y="99"/>
                    </a:lnTo>
                    <a:lnTo>
                      <a:pt x="284" y="95"/>
                    </a:lnTo>
                    <a:lnTo>
                      <a:pt x="283" y="89"/>
                    </a:lnTo>
                    <a:lnTo>
                      <a:pt x="282" y="85"/>
                    </a:lnTo>
                    <a:lnTo>
                      <a:pt x="281" y="81"/>
                    </a:lnTo>
                    <a:lnTo>
                      <a:pt x="281" y="81"/>
                    </a:lnTo>
                    <a:lnTo>
                      <a:pt x="281" y="77"/>
                    </a:lnTo>
                    <a:lnTo>
                      <a:pt x="281" y="74"/>
                    </a:lnTo>
                    <a:lnTo>
                      <a:pt x="281" y="74"/>
                    </a:lnTo>
                    <a:lnTo>
                      <a:pt x="282" y="72"/>
                    </a:lnTo>
                    <a:lnTo>
                      <a:pt x="283" y="71"/>
                    </a:lnTo>
                    <a:lnTo>
                      <a:pt x="283" y="70"/>
                    </a:lnTo>
                    <a:lnTo>
                      <a:pt x="284" y="68"/>
                    </a:lnTo>
                    <a:lnTo>
                      <a:pt x="284" y="68"/>
                    </a:lnTo>
                    <a:lnTo>
                      <a:pt x="283" y="60"/>
                    </a:lnTo>
                    <a:lnTo>
                      <a:pt x="281" y="57"/>
                    </a:lnTo>
                    <a:lnTo>
                      <a:pt x="281" y="56"/>
                    </a:lnTo>
                    <a:lnTo>
                      <a:pt x="278" y="56"/>
                    </a:lnTo>
                    <a:lnTo>
                      <a:pt x="278" y="56"/>
                    </a:lnTo>
                    <a:lnTo>
                      <a:pt x="274" y="57"/>
                    </a:lnTo>
                    <a:lnTo>
                      <a:pt x="272" y="57"/>
                    </a:lnTo>
                    <a:lnTo>
                      <a:pt x="269" y="57"/>
                    </a:lnTo>
                    <a:lnTo>
                      <a:pt x="269" y="57"/>
                    </a:lnTo>
                    <a:lnTo>
                      <a:pt x="267" y="57"/>
                    </a:lnTo>
                    <a:lnTo>
                      <a:pt x="264" y="58"/>
                    </a:lnTo>
                    <a:lnTo>
                      <a:pt x="260" y="62"/>
                    </a:lnTo>
                    <a:lnTo>
                      <a:pt x="260" y="62"/>
                    </a:lnTo>
                    <a:lnTo>
                      <a:pt x="257" y="66"/>
                    </a:lnTo>
                    <a:lnTo>
                      <a:pt x="255" y="69"/>
                    </a:lnTo>
                    <a:lnTo>
                      <a:pt x="253" y="69"/>
                    </a:lnTo>
                    <a:lnTo>
                      <a:pt x="253" y="69"/>
                    </a:lnTo>
                    <a:lnTo>
                      <a:pt x="250" y="69"/>
                    </a:lnTo>
                    <a:lnTo>
                      <a:pt x="245" y="69"/>
                    </a:lnTo>
                    <a:lnTo>
                      <a:pt x="242" y="69"/>
                    </a:lnTo>
                    <a:lnTo>
                      <a:pt x="240" y="68"/>
                    </a:lnTo>
                    <a:lnTo>
                      <a:pt x="239" y="67"/>
                    </a:lnTo>
                    <a:lnTo>
                      <a:pt x="239" y="67"/>
                    </a:lnTo>
                    <a:lnTo>
                      <a:pt x="238" y="64"/>
                    </a:lnTo>
                    <a:lnTo>
                      <a:pt x="237" y="60"/>
                    </a:lnTo>
                    <a:lnTo>
                      <a:pt x="237" y="60"/>
                    </a:lnTo>
                    <a:lnTo>
                      <a:pt x="237" y="57"/>
                    </a:lnTo>
                    <a:lnTo>
                      <a:pt x="236" y="55"/>
                    </a:lnTo>
                    <a:lnTo>
                      <a:pt x="236" y="55"/>
                    </a:lnTo>
                    <a:lnTo>
                      <a:pt x="227" y="46"/>
                    </a:lnTo>
                    <a:lnTo>
                      <a:pt x="227" y="46"/>
                    </a:lnTo>
                    <a:lnTo>
                      <a:pt x="224" y="44"/>
                    </a:lnTo>
                    <a:lnTo>
                      <a:pt x="220" y="42"/>
                    </a:lnTo>
                    <a:lnTo>
                      <a:pt x="218" y="41"/>
                    </a:lnTo>
                    <a:lnTo>
                      <a:pt x="216" y="39"/>
                    </a:lnTo>
                    <a:lnTo>
                      <a:pt x="216" y="39"/>
                    </a:lnTo>
                    <a:lnTo>
                      <a:pt x="214" y="35"/>
                    </a:lnTo>
                    <a:lnTo>
                      <a:pt x="214" y="34"/>
                    </a:lnTo>
                    <a:lnTo>
                      <a:pt x="217" y="33"/>
                    </a:lnTo>
                    <a:lnTo>
                      <a:pt x="217" y="33"/>
                    </a:lnTo>
                    <a:lnTo>
                      <a:pt x="219" y="31"/>
                    </a:lnTo>
                    <a:lnTo>
                      <a:pt x="220" y="25"/>
                    </a:lnTo>
                    <a:lnTo>
                      <a:pt x="220" y="16"/>
                    </a:lnTo>
                    <a:lnTo>
                      <a:pt x="220" y="16"/>
                    </a:lnTo>
                    <a:lnTo>
                      <a:pt x="221" y="3"/>
                    </a:lnTo>
                    <a:lnTo>
                      <a:pt x="221" y="3"/>
                    </a:lnTo>
                    <a:lnTo>
                      <a:pt x="218" y="2"/>
                    </a:lnTo>
                    <a:lnTo>
                      <a:pt x="218" y="2"/>
                    </a:lnTo>
                    <a:lnTo>
                      <a:pt x="216" y="2"/>
                    </a:lnTo>
                    <a:lnTo>
                      <a:pt x="214" y="3"/>
                    </a:lnTo>
                    <a:lnTo>
                      <a:pt x="213" y="5"/>
                    </a:lnTo>
                    <a:lnTo>
                      <a:pt x="213" y="5"/>
                    </a:lnTo>
                    <a:lnTo>
                      <a:pt x="211" y="7"/>
                    </a:lnTo>
                    <a:lnTo>
                      <a:pt x="210" y="9"/>
                    </a:lnTo>
                    <a:lnTo>
                      <a:pt x="209" y="10"/>
                    </a:lnTo>
                    <a:lnTo>
                      <a:pt x="209" y="10"/>
                    </a:lnTo>
                    <a:lnTo>
                      <a:pt x="208" y="9"/>
                    </a:lnTo>
                    <a:lnTo>
                      <a:pt x="209" y="8"/>
                    </a:lnTo>
                    <a:lnTo>
                      <a:pt x="210" y="6"/>
                    </a:lnTo>
                    <a:lnTo>
                      <a:pt x="210" y="6"/>
                    </a:lnTo>
                    <a:lnTo>
                      <a:pt x="210" y="5"/>
                    </a:lnTo>
                    <a:lnTo>
                      <a:pt x="209" y="5"/>
                    </a:lnTo>
                    <a:lnTo>
                      <a:pt x="205" y="5"/>
                    </a:lnTo>
                    <a:lnTo>
                      <a:pt x="205" y="5"/>
                    </a:lnTo>
                    <a:lnTo>
                      <a:pt x="204" y="5"/>
                    </a:lnTo>
                    <a:lnTo>
                      <a:pt x="202" y="4"/>
                    </a:lnTo>
                    <a:lnTo>
                      <a:pt x="200" y="2"/>
                    </a:lnTo>
                    <a:lnTo>
                      <a:pt x="200" y="2"/>
                    </a:lnTo>
                    <a:lnTo>
                      <a:pt x="196" y="1"/>
                    </a:lnTo>
                    <a:lnTo>
                      <a:pt x="193" y="0"/>
                    </a:lnTo>
                    <a:lnTo>
                      <a:pt x="191" y="1"/>
                    </a:lnTo>
                    <a:lnTo>
                      <a:pt x="191" y="1"/>
                    </a:lnTo>
                    <a:lnTo>
                      <a:pt x="187" y="3"/>
                    </a:lnTo>
                    <a:lnTo>
                      <a:pt x="182" y="3"/>
                    </a:lnTo>
                    <a:lnTo>
                      <a:pt x="182" y="3"/>
                    </a:lnTo>
                    <a:lnTo>
                      <a:pt x="180" y="3"/>
                    </a:lnTo>
                    <a:lnTo>
                      <a:pt x="177" y="1"/>
                    </a:lnTo>
                    <a:lnTo>
                      <a:pt x="177" y="1"/>
                    </a:lnTo>
                    <a:lnTo>
                      <a:pt x="176" y="1"/>
                    </a:lnTo>
                    <a:lnTo>
                      <a:pt x="176" y="1"/>
                    </a:lnTo>
                    <a:lnTo>
                      <a:pt x="174" y="3"/>
                    </a:lnTo>
                    <a:lnTo>
                      <a:pt x="174" y="3"/>
                    </a:lnTo>
                    <a:lnTo>
                      <a:pt x="173" y="3"/>
                    </a:lnTo>
                    <a:lnTo>
                      <a:pt x="172" y="3"/>
                    </a:lnTo>
                    <a:lnTo>
                      <a:pt x="170" y="1"/>
                    </a:lnTo>
                    <a:lnTo>
                      <a:pt x="170" y="1"/>
                    </a:lnTo>
                    <a:lnTo>
                      <a:pt x="168" y="1"/>
                    </a:lnTo>
                    <a:lnTo>
                      <a:pt x="167" y="1"/>
                    </a:lnTo>
                    <a:lnTo>
                      <a:pt x="164" y="2"/>
                    </a:lnTo>
                    <a:lnTo>
                      <a:pt x="164" y="2"/>
                    </a:lnTo>
                    <a:lnTo>
                      <a:pt x="163" y="3"/>
                    </a:lnTo>
                    <a:lnTo>
                      <a:pt x="162" y="4"/>
                    </a:lnTo>
                    <a:lnTo>
                      <a:pt x="162" y="6"/>
                    </a:lnTo>
                    <a:lnTo>
                      <a:pt x="162" y="6"/>
                    </a:lnTo>
                    <a:lnTo>
                      <a:pt x="160" y="6"/>
                    </a:lnTo>
                    <a:lnTo>
                      <a:pt x="159" y="6"/>
                    </a:lnTo>
                    <a:lnTo>
                      <a:pt x="159" y="6"/>
                    </a:lnTo>
                    <a:lnTo>
                      <a:pt x="153" y="6"/>
                    </a:lnTo>
                    <a:lnTo>
                      <a:pt x="153" y="6"/>
                    </a:lnTo>
                    <a:lnTo>
                      <a:pt x="152" y="5"/>
                    </a:lnTo>
                    <a:lnTo>
                      <a:pt x="150" y="4"/>
                    </a:lnTo>
                    <a:lnTo>
                      <a:pt x="149" y="3"/>
                    </a:lnTo>
                    <a:lnTo>
                      <a:pt x="149" y="3"/>
                    </a:lnTo>
                    <a:lnTo>
                      <a:pt x="148" y="3"/>
                    </a:lnTo>
                    <a:lnTo>
                      <a:pt x="147" y="4"/>
                    </a:lnTo>
                    <a:lnTo>
                      <a:pt x="147" y="5"/>
                    </a:lnTo>
                    <a:lnTo>
                      <a:pt x="147" y="5"/>
                    </a:lnTo>
                    <a:lnTo>
                      <a:pt x="146" y="6"/>
                    </a:lnTo>
                    <a:lnTo>
                      <a:pt x="146" y="6"/>
                    </a:lnTo>
                    <a:lnTo>
                      <a:pt x="147" y="8"/>
                    </a:lnTo>
                    <a:lnTo>
                      <a:pt x="147" y="8"/>
                    </a:lnTo>
                    <a:lnTo>
                      <a:pt x="146" y="8"/>
                    </a:lnTo>
                    <a:lnTo>
                      <a:pt x="146" y="7"/>
                    </a:lnTo>
                    <a:lnTo>
                      <a:pt x="146" y="7"/>
                    </a:lnTo>
                    <a:lnTo>
                      <a:pt x="146" y="5"/>
                    </a:lnTo>
                    <a:lnTo>
                      <a:pt x="145" y="4"/>
                    </a:lnTo>
                    <a:lnTo>
                      <a:pt x="145" y="4"/>
                    </a:lnTo>
                    <a:lnTo>
                      <a:pt x="144" y="4"/>
                    </a:lnTo>
                    <a:lnTo>
                      <a:pt x="145" y="4"/>
                    </a:lnTo>
                    <a:lnTo>
                      <a:pt x="147" y="4"/>
                    </a:lnTo>
                    <a:lnTo>
                      <a:pt x="147" y="4"/>
                    </a:lnTo>
                    <a:lnTo>
                      <a:pt x="148" y="3"/>
                    </a:lnTo>
                    <a:lnTo>
                      <a:pt x="149" y="1"/>
                    </a:lnTo>
                    <a:lnTo>
                      <a:pt x="149" y="1"/>
                    </a:lnTo>
                    <a:lnTo>
                      <a:pt x="148" y="1"/>
                    </a:lnTo>
                    <a:lnTo>
                      <a:pt x="146" y="1"/>
                    </a:lnTo>
                    <a:lnTo>
                      <a:pt x="143" y="4"/>
                    </a:lnTo>
                    <a:lnTo>
                      <a:pt x="143" y="4"/>
                    </a:lnTo>
                    <a:lnTo>
                      <a:pt x="142" y="6"/>
                    </a:lnTo>
                    <a:lnTo>
                      <a:pt x="140" y="7"/>
                    </a:lnTo>
                    <a:lnTo>
                      <a:pt x="140" y="7"/>
                    </a:lnTo>
                    <a:lnTo>
                      <a:pt x="138" y="8"/>
                    </a:lnTo>
                    <a:lnTo>
                      <a:pt x="136" y="8"/>
                    </a:lnTo>
                    <a:lnTo>
                      <a:pt x="136" y="8"/>
                    </a:lnTo>
                    <a:lnTo>
                      <a:pt x="135" y="9"/>
                    </a:lnTo>
                    <a:lnTo>
                      <a:pt x="135" y="9"/>
                    </a:lnTo>
                    <a:lnTo>
                      <a:pt x="138" y="10"/>
                    </a:lnTo>
                    <a:lnTo>
                      <a:pt x="138" y="10"/>
                    </a:lnTo>
                    <a:lnTo>
                      <a:pt x="138" y="10"/>
                    </a:lnTo>
                    <a:lnTo>
                      <a:pt x="137" y="11"/>
                    </a:lnTo>
                    <a:lnTo>
                      <a:pt x="134" y="13"/>
                    </a:lnTo>
                    <a:lnTo>
                      <a:pt x="134" y="13"/>
                    </a:lnTo>
                    <a:lnTo>
                      <a:pt x="133" y="13"/>
                    </a:lnTo>
                    <a:lnTo>
                      <a:pt x="132" y="13"/>
                    </a:lnTo>
                    <a:lnTo>
                      <a:pt x="130" y="11"/>
                    </a:lnTo>
                    <a:lnTo>
                      <a:pt x="130" y="11"/>
                    </a:lnTo>
                    <a:lnTo>
                      <a:pt x="130" y="8"/>
                    </a:lnTo>
                    <a:lnTo>
                      <a:pt x="130" y="8"/>
                    </a:lnTo>
                    <a:lnTo>
                      <a:pt x="128" y="6"/>
                    </a:lnTo>
                    <a:lnTo>
                      <a:pt x="126" y="5"/>
                    </a:lnTo>
                    <a:lnTo>
                      <a:pt x="126" y="5"/>
                    </a:lnTo>
                    <a:lnTo>
                      <a:pt x="124" y="4"/>
                    </a:lnTo>
                    <a:lnTo>
                      <a:pt x="123" y="4"/>
                    </a:lnTo>
                    <a:lnTo>
                      <a:pt x="122" y="4"/>
                    </a:lnTo>
                    <a:lnTo>
                      <a:pt x="122" y="4"/>
                    </a:lnTo>
                    <a:lnTo>
                      <a:pt x="121" y="3"/>
                    </a:lnTo>
                    <a:lnTo>
                      <a:pt x="120" y="3"/>
                    </a:lnTo>
                    <a:lnTo>
                      <a:pt x="116" y="4"/>
                    </a:lnTo>
                    <a:lnTo>
                      <a:pt x="116" y="4"/>
                    </a:lnTo>
                    <a:lnTo>
                      <a:pt x="114" y="5"/>
                    </a:lnTo>
                    <a:lnTo>
                      <a:pt x="111" y="7"/>
                    </a:lnTo>
                    <a:lnTo>
                      <a:pt x="111" y="7"/>
                    </a:lnTo>
                    <a:lnTo>
                      <a:pt x="109" y="8"/>
                    </a:lnTo>
                    <a:lnTo>
                      <a:pt x="109" y="7"/>
                    </a:lnTo>
                    <a:lnTo>
                      <a:pt x="109" y="7"/>
                    </a:lnTo>
                    <a:lnTo>
                      <a:pt x="109" y="6"/>
                    </a:lnTo>
                    <a:lnTo>
                      <a:pt x="109" y="5"/>
                    </a:lnTo>
                    <a:lnTo>
                      <a:pt x="109" y="5"/>
                    </a:lnTo>
                    <a:lnTo>
                      <a:pt x="108" y="3"/>
                    </a:lnTo>
                    <a:lnTo>
                      <a:pt x="105" y="1"/>
                    </a:lnTo>
                    <a:lnTo>
                      <a:pt x="105" y="1"/>
                    </a:lnTo>
                    <a:lnTo>
                      <a:pt x="101" y="1"/>
                    </a:lnTo>
                    <a:lnTo>
                      <a:pt x="96" y="2"/>
                    </a:lnTo>
                    <a:lnTo>
                      <a:pt x="96" y="2"/>
                    </a:lnTo>
                    <a:lnTo>
                      <a:pt x="89" y="6"/>
                    </a:lnTo>
                    <a:lnTo>
                      <a:pt x="81" y="11"/>
                    </a:lnTo>
                    <a:lnTo>
                      <a:pt x="81" y="11"/>
                    </a:lnTo>
                    <a:lnTo>
                      <a:pt x="77" y="14"/>
                    </a:lnTo>
                    <a:lnTo>
                      <a:pt x="74" y="16"/>
                    </a:lnTo>
                    <a:lnTo>
                      <a:pt x="74" y="16"/>
                    </a:lnTo>
                    <a:lnTo>
                      <a:pt x="73" y="17"/>
                    </a:lnTo>
                    <a:lnTo>
                      <a:pt x="72" y="16"/>
                    </a:lnTo>
                    <a:lnTo>
                      <a:pt x="69" y="14"/>
                    </a:lnTo>
                    <a:lnTo>
                      <a:pt x="69" y="14"/>
                    </a:lnTo>
                    <a:lnTo>
                      <a:pt x="69" y="14"/>
                    </a:lnTo>
                    <a:lnTo>
                      <a:pt x="68" y="14"/>
                    </a:lnTo>
                    <a:lnTo>
                      <a:pt x="69" y="17"/>
                    </a:lnTo>
                    <a:lnTo>
                      <a:pt x="69" y="17"/>
                    </a:lnTo>
                    <a:lnTo>
                      <a:pt x="68" y="18"/>
                    </a:lnTo>
                    <a:lnTo>
                      <a:pt x="67" y="18"/>
                    </a:lnTo>
                    <a:lnTo>
                      <a:pt x="63" y="18"/>
                    </a:lnTo>
                    <a:lnTo>
                      <a:pt x="63" y="18"/>
                    </a:lnTo>
                    <a:lnTo>
                      <a:pt x="61" y="18"/>
                    </a:lnTo>
                    <a:lnTo>
                      <a:pt x="59" y="20"/>
                    </a:lnTo>
                    <a:lnTo>
                      <a:pt x="59" y="20"/>
                    </a:lnTo>
                    <a:lnTo>
                      <a:pt x="57" y="20"/>
                    </a:lnTo>
                    <a:lnTo>
                      <a:pt x="53" y="20"/>
                    </a:lnTo>
                    <a:lnTo>
                      <a:pt x="53" y="20"/>
                    </a:lnTo>
                    <a:lnTo>
                      <a:pt x="52" y="20"/>
                    </a:lnTo>
                    <a:lnTo>
                      <a:pt x="51" y="21"/>
                    </a:lnTo>
                    <a:lnTo>
                      <a:pt x="50" y="23"/>
                    </a:lnTo>
                    <a:lnTo>
                      <a:pt x="50" y="23"/>
                    </a:lnTo>
                    <a:lnTo>
                      <a:pt x="49" y="24"/>
                    </a:lnTo>
                    <a:lnTo>
                      <a:pt x="48" y="23"/>
                    </a:lnTo>
                    <a:lnTo>
                      <a:pt x="46" y="22"/>
                    </a:lnTo>
                    <a:lnTo>
                      <a:pt x="46" y="22"/>
                    </a:lnTo>
                    <a:lnTo>
                      <a:pt x="45" y="22"/>
                    </a:lnTo>
                    <a:lnTo>
                      <a:pt x="45" y="24"/>
                    </a:lnTo>
                    <a:lnTo>
                      <a:pt x="45" y="24"/>
                    </a:lnTo>
                    <a:lnTo>
                      <a:pt x="52" y="28"/>
                    </a:lnTo>
                    <a:lnTo>
                      <a:pt x="59" y="33"/>
                    </a:lnTo>
                    <a:lnTo>
                      <a:pt x="59" y="33"/>
                    </a:lnTo>
                    <a:lnTo>
                      <a:pt x="60" y="35"/>
                    </a:lnTo>
                    <a:lnTo>
                      <a:pt x="59" y="37"/>
                    </a:lnTo>
                    <a:lnTo>
                      <a:pt x="58" y="41"/>
                    </a:lnTo>
                    <a:lnTo>
                      <a:pt x="58" y="41"/>
                    </a:lnTo>
                    <a:lnTo>
                      <a:pt x="58" y="43"/>
                    </a:lnTo>
                    <a:lnTo>
                      <a:pt x="60" y="44"/>
                    </a:lnTo>
                    <a:lnTo>
                      <a:pt x="62" y="44"/>
                    </a:lnTo>
                    <a:lnTo>
                      <a:pt x="62" y="44"/>
                    </a:lnTo>
                    <a:lnTo>
                      <a:pt x="63" y="45"/>
                    </a:lnTo>
                    <a:lnTo>
                      <a:pt x="64" y="46"/>
                    </a:lnTo>
                    <a:lnTo>
                      <a:pt x="64" y="52"/>
                    </a:lnTo>
                    <a:lnTo>
                      <a:pt x="64" y="52"/>
                    </a:lnTo>
                    <a:lnTo>
                      <a:pt x="64" y="58"/>
                    </a:lnTo>
                    <a:lnTo>
                      <a:pt x="62" y="65"/>
                    </a:lnTo>
                    <a:lnTo>
                      <a:pt x="62" y="65"/>
                    </a:lnTo>
                    <a:lnTo>
                      <a:pt x="62" y="67"/>
                    </a:lnTo>
                    <a:lnTo>
                      <a:pt x="65" y="69"/>
                    </a:lnTo>
                    <a:lnTo>
                      <a:pt x="65" y="69"/>
                    </a:lnTo>
                    <a:lnTo>
                      <a:pt x="67" y="71"/>
                    </a:lnTo>
                    <a:lnTo>
                      <a:pt x="67" y="73"/>
                    </a:lnTo>
                    <a:lnTo>
                      <a:pt x="67" y="75"/>
                    </a:lnTo>
                    <a:lnTo>
                      <a:pt x="68" y="78"/>
                    </a:lnTo>
                    <a:lnTo>
                      <a:pt x="68" y="78"/>
                    </a:lnTo>
                    <a:lnTo>
                      <a:pt x="69" y="81"/>
                    </a:lnTo>
                    <a:lnTo>
                      <a:pt x="69" y="84"/>
                    </a:lnTo>
                    <a:lnTo>
                      <a:pt x="69" y="91"/>
                    </a:lnTo>
                    <a:lnTo>
                      <a:pt x="69" y="91"/>
                    </a:lnTo>
                    <a:lnTo>
                      <a:pt x="70" y="95"/>
                    </a:lnTo>
                    <a:lnTo>
                      <a:pt x="71" y="97"/>
                    </a:lnTo>
                    <a:lnTo>
                      <a:pt x="75" y="101"/>
                    </a:lnTo>
                    <a:lnTo>
                      <a:pt x="75" y="101"/>
                    </a:lnTo>
                    <a:lnTo>
                      <a:pt x="79" y="103"/>
                    </a:lnTo>
                    <a:lnTo>
                      <a:pt x="82" y="106"/>
                    </a:lnTo>
                    <a:lnTo>
                      <a:pt x="82" y="106"/>
                    </a:lnTo>
                    <a:lnTo>
                      <a:pt x="83" y="110"/>
                    </a:lnTo>
                    <a:lnTo>
                      <a:pt x="82" y="114"/>
                    </a:lnTo>
                    <a:lnTo>
                      <a:pt x="81" y="120"/>
                    </a:lnTo>
                    <a:lnTo>
                      <a:pt x="81" y="120"/>
                    </a:lnTo>
                    <a:lnTo>
                      <a:pt x="79" y="123"/>
                    </a:lnTo>
                    <a:lnTo>
                      <a:pt x="79" y="126"/>
                    </a:lnTo>
                    <a:lnTo>
                      <a:pt x="80" y="127"/>
                    </a:lnTo>
                    <a:lnTo>
                      <a:pt x="80" y="127"/>
                    </a:lnTo>
                    <a:lnTo>
                      <a:pt x="81" y="129"/>
                    </a:lnTo>
                    <a:lnTo>
                      <a:pt x="84" y="130"/>
                    </a:lnTo>
                    <a:lnTo>
                      <a:pt x="92" y="133"/>
                    </a:lnTo>
                    <a:lnTo>
                      <a:pt x="92" y="133"/>
                    </a:lnTo>
                    <a:lnTo>
                      <a:pt x="93" y="135"/>
                    </a:lnTo>
                    <a:lnTo>
                      <a:pt x="93" y="138"/>
                    </a:lnTo>
                    <a:lnTo>
                      <a:pt x="92" y="144"/>
                    </a:lnTo>
                    <a:lnTo>
                      <a:pt x="92" y="144"/>
                    </a:lnTo>
                    <a:lnTo>
                      <a:pt x="92" y="147"/>
                    </a:lnTo>
                    <a:lnTo>
                      <a:pt x="92" y="151"/>
                    </a:lnTo>
                    <a:lnTo>
                      <a:pt x="93" y="154"/>
                    </a:lnTo>
                    <a:lnTo>
                      <a:pt x="95" y="157"/>
                    </a:lnTo>
                    <a:lnTo>
                      <a:pt x="95" y="157"/>
                    </a:lnTo>
                    <a:lnTo>
                      <a:pt x="95" y="158"/>
                    </a:lnTo>
                    <a:lnTo>
                      <a:pt x="95" y="159"/>
                    </a:lnTo>
                    <a:lnTo>
                      <a:pt x="94" y="162"/>
                    </a:lnTo>
                    <a:lnTo>
                      <a:pt x="94" y="162"/>
                    </a:lnTo>
                    <a:lnTo>
                      <a:pt x="94" y="166"/>
                    </a:lnTo>
                    <a:lnTo>
                      <a:pt x="94" y="171"/>
                    </a:lnTo>
                    <a:lnTo>
                      <a:pt x="94" y="171"/>
                    </a:lnTo>
                    <a:lnTo>
                      <a:pt x="93" y="172"/>
                    </a:lnTo>
                    <a:lnTo>
                      <a:pt x="91" y="174"/>
                    </a:lnTo>
                    <a:lnTo>
                      <a:pt x="85" y="177"/>
                    </a:lnTo>
                    <a:lnTo>
                      <a:pt x="85" y="177"/>
                    </a:lnTo>
                    <a:lnTo>
                      <a:pt x="82" y="180"/>
                    </a:lnTo>
                    <a:lnTo>
                      <a:pt x="81" y="182"/>
                    </a:lnTo>
                    <a:lnTo>
                      <a:pt x="79" y="183"/>
                    </a:lnTo>
                    <a:lnTo>
                      <a:pt x="79" y="183"/>
                    </a:lnTo>
                    <a:lnTo>
                      <a:pt x="78" y="184"/>
                    </a:lnTo>
                    <a:lnTo>
                      <a:pt x="77" y="185"/>
                    </a:lnTo>
                    <a:lnTo>
                      <a:pt x="77" y="188"/>
                    </a:lnTo>
                    <a:lnTo>
                      <a:pt x="77" y="188"/>
                    </a:lnTo>
                    <a:lnTo>
                      <a:pt x="73" y="189"/>
                    </a:lnTo>
                    <a:lnTo>
                      <a:pt x="72" y="189"/>
                    </a:lnTo>
                    <a:lnTo>
                      <a:pt x="70" y="190"/>
                    </a:lnTo>
                    <a:lnTo>
                      <a:pt x="70" y="190"/>
                    </a:lnTo>
                    <a:lnTo>
                      <a:pt x="70" y="191"/>
                    </a:lnTo>
                    <a:lnTo>
                      <a:pt x="68" y="191"/>
                    </a:lnTo>
                    <a:lnTo>
                      <a:pt x="65" y="189"/>
                    </a:lnTo>
                    <a:lnTo>
                      <a:pt x="65" y="189"/>
                    </a:lnTo>
                    <a:lnTo>
                      <a:pt x="61" y="188"/>
                    </a:lnTo>
                    <a:lnTo>
                      <a:pt x="58" y="186"/>
                    </a:lnTo>
                    <a:lnTo>
                      <a:pt x="58" y="186"/>
                    </a:lnTo>
                    <a:lnTo>
                      <a:pt x="57" y="186"/>
                    </a:lnTo>
                    <a:lnTo>
                      <a:pt x="57" y="186"/>
                    </a:lnTo>
                    <a:lnTo>
                      <a:pt x="57" y="186"/>
                    </a:lnTo>
                    <a:lnTo>
                      <a:pt x="53" y="191"/>
                    </a:lnTo>
                    <a:lnTo>
                      <a:pt x="53" y="191"/>
                    </a:lnTo>
                    <a:lnTo>
                      <a:pt x="51" y="194"/>
                    </a:lnTo>
                    <a:lnTo>
                      <a:pt x="49" y="197"/>
                    </a:lnTo>
                    <a:lnTo>
                      <a:pt x="49" y="197"/>
                    </a:lnTo>
                    <a:lnTo>
                      <a:pt x="49" y="202"/>
                    </a:lnTo>
                    <a:lnTo>
                      <a:pt x="49" y="205"/>
                    </a:lnTo>
                    <a:lnTo>
                      <a:pt x="51" y="206"/>
                    </a:lnTo>
                    <a:lnTo>
                      <a:pt x="51" y="206"/>
                    </a:lnTo>
                    <a:lnTo>
                      <a:pt x="56" y="208"/>
                    </a:lnTo>
                    <a:lnTo>
                      <a:pt x="60" y="211"/>
                    </a:lnTo>
                    <a:lnTo>
                      <a:pt x="60" y="211"/>
                    </a:lnTo>
                    <a:lnTo>
                      <a:pt x="61" y="212"/>
                    </a:lnTo>
                    <a:lnTo>
                      <a:pt x="60" y="213"/>
                    </a:lnTo>
                    <a:lnTo>
                      <a:pt x="59" y="214"/>
                    </a:lnTo>
                    <a:lnTo>
                      <a:pt x="58" y="215"/>
                    </a:lnTo>
                    <a:lnTo>
                      <a:pt x="58" y="215"/>
                    </a:lnTo>
                    <a:lnTo>
                      <a:pt x="60" y="221"/>
                    </a:lnTo>
                    <a:lnTo>
                      <a:pt x="60" y="224"/>
                    </a:lnTo>
                    <a:lnTo>
                      <a:pt x="60" y="225"/>
                    </a:lnTo>
                    <a:lnTo>
                      <a:pt x="60" y="225"/>
                    </a:lnTo>
                    <a:lnTo>
                      <a:pt x="58" y="225"/>
                    </a:lnTo>
                    <a:lnTo>
                      <a:pt x="54" y="224"/>
                    </a:lnTo>
                    <a:lnTo>
                      <a:pt x="54" y="224"/>
                    </a:lnTo>
                    <a:lnTo>
                      <a:pt x="49" y="225"/>
                    </a:lnTo>
                    <a:lnTo>
                      <a:pt x="45" y="226"/>
                    </a:lnTo>
                    <a:lnTo>
                      <a:pt x="43" y="227"/>
                    </a:lnTo>
                    <a:lnTo>
                      <a:pt x="43" y="227"/>
                    </a:lnTo>
                    <a:lnTo>
                      <a:pt x="42" y="229"/>
                    </a:lnTo>
                    <a:lnTo>
                      <a:pt x="42" y="232"/>
                    </a:lnTo>
                    <a:lnTo>
                      <a:pt x="42" y="232"/>
                    </a:lnTo>
                    <a:lnTo>
                      <a:pt x="41" y="236"/>
                    </a:lnTo>
                    <a:lnTo>
                      <a:pt x="40" y="239"/>
                    </a:lnTo>
                    <a:lnTo>
                      <a:pt x="40" y="239"/>
                    </a:lnTo>
                    <a:lnTo>
                      <a:pt x="39" y="241"/>
                    </a:lnTo>
                    <a:lnTo>
                      <a:pt x="39" y="244"/>
                    </a:lnTo>
                    <a:lnTo>
                      <a:pt x="39" y="244"/>
                    </a:lnTo>
                    <a:lnTo>
                      <a:pt x="38" y="247"/>
                    </a:lnTo>
                    <a:lnTo>
                      <a:pt x="36" y="250"/>
                    </a:lnTo>
                    <a:lnTo>
                      <a:pt x="36" y="250"/>
                    </a:lnTo>
                    <a:lnTo>
                      <a:pt x="32" y="253"/>
                    </a:lnTo>
                    <a:lnTo>
                      <a:pt x="29" y="254"/>
                    </a:lnTo>
                    <a:lnTo>
                      <a:pt x="28" y="255"/>
                    </a:lnTo>
                    <a:lnTo>
                      <a:pt x="28" y="255"/>
                    </a:lnTo>
                    <a:lnTo>
                      <a:pt x="28" y="257"/>
                    </a:lnTo>
                    <a:lnTo>
                      <a:pt x="28" y="259"/>
                    </a:lnTo>
                    <a:lnTo>
                      <a:pt x="28" y="259"/>
                    </a:lnTo>
                    <a:lnTo>
                      <a:pt x="26" y="263"/>
                    </a:lnTo>
                    <a:lnTo>
                      <a:pt x="26" y="267"/>
                    </a:lnTo>
                    <a:lnTo>
                      <a:pt x="26" y="267"/>
                    </a:lnTo>
                    <a:lnTo>
                      <a:pt x="26" y="270"/>
                    </a:lnTo>
                    <a:lnTo>
                      <a:pt x="26" y="271"/>
                    </a:lnTo>
                    <a:lnTo>
                      <a:pt x="26" y="271"/>
                    </a:lnTo>
                    <a:lnTo>
                      <a:pt x="26" y="271"/>
                    </a:lnTo>
                    <a:lnTo>
                      <a:pt x="22" y="271"/>
                    </a:lnTo>
                    <a:lnTo>
                      <a:pt x="18" y="272"/>
                    </a:lnTo>
                    <a:lnTo>
                      <a:pt x="18" y="272"/>
                    </a:lnTo>
                    <a:lnTo>
                      <a:pt x="16" y="273"/>
                    </a:lnTo>
                    <a:lnTo>
                      <a:pt x="14" y="275"/>
                    </a:lnTo>
                    <a:lnTo>
                      <a:pt x="14" y="275"/>
                    </a:lnTo>
                    <a:lnTo>
                      <a:pt x="10" y="279"/>
                    </a:lnTo>
                    <a:lnTo>
                      <a:pt x="8" y="283"/>
                    </a:lnTo>
                    <a:lnTo>
                      <a:pt x="8" y="286"/>
                    </a:lnTo>
                    <a:lnTo>
                      <a:pt x="8" y="286"/>
                    </a:lnTo>
                    <a:lnTo>
                      <a:pt x="10" y="288"/>
                    </a:lnTo>
                    <a:lnTo>
                      <a:pt x="12" y="290"/>
                    </a:lnTo>
                    <a:lnTo>
                      <a:pt x="14" y="291"/>
                    </a:lnTo>
                    <a:lnTo>
                      <a:pt x="14" y="292"/>
                    </a:lnTo>
                    <a:lnTo>
                      <a:pt x="14" y="292"/>
                    </a:lnTo>
                    <a:lnTo>
                      <a:pt x="11" y="294"/>
                    </a:lnTo>
                    <a:lnTo>
                      <a:pt x="10" y="296"/>
                    </a:lnTo>
                    <a:lnTo>
                      <a:pt x="10" y="298"/>
                    </a:lnTo>
                    <a:lnTo>
                      <a:pt x="10" y="298"/>
                    </a:lnTo>
                    <a:lnTo>
                      <a:pt x="12" y="302"/>
                    </a:lnTo>
                    <a:lnTo>
                      <a:pt x="11" y="304"/>
                    </a:lnTo>
                    <a:lnTo>
                      <a:pt x="10" y="307"/>
                    </a:lnTo>
                    <a:lnTo>
                      <a:pt x="10" y="307"/>
                    </a:lnTo>
                    <a:lnTo>
                      <a:pt x="5" y="311"/>
                    </a:lnTo>
                    <a:lnTo>
                      <a:pt x="4" y="313"/>
                    </a:lnTo>
                    <a:lnTo>
                      <a:pt x="4" y="316"/>
                    </a:lnTo>
                    <a:lnTo>
                      <a:pt x="4" y="316"/>
                    </a:lnTo>
                    <a:lnTo>
                      <a:pt x="4" y="318"/>
                    </a:lnTo>
                    <a:lnTo>
                      <a:pt x="6" y="318"/>
                    </a:lnTo>
                    <a:lnTo>
                      <a:pt x="7" y="318"/>
                    </a:lnTo>
                    <a:lnTo>
                      <a:pt x="8" y="318"/>
                    </a:lnTo>
                    <a:lnTo>
                      <a:pt x="8" y="318"/>
                    </a:lnTo>
                    <a:lnTo>
                      <a:pt x="8" y="318"/>
                    </a:lnTo>
                    <a:lnTo>
                      <a:pt x="7" y="323"/>
                    </a:lnTo>
                    <a:lnTo>
                      <a:pt x="7" y="326"/>
                    </a:lnTo>
                    <a:lnTo>
                      <a:pt x="6" y="329"/>
                    </a:lnTo>
                    <a:lnTo>
                      <a:pt x="6" y="329"/>
                    </a:lnTo>
                    <a:lnTo>
                      <a:pt x="5" y="331"/>
                    </a:lnTo>
                    <a:lnTo>
                      <a:pt x="4" y="334"/>
                    </a:lnTo>
                    <a:lnTo>
                      <a:pt x="4" y="340"/>
                    </a:lnTo>
                    <a:lnTo>
                      <a:pt x="4" y="340"/>
                    </a:lnTo>
                    <a:lnTo>
                      <a:pt x="5" y="344"/>
                    </a:lnTo>
                    <a:lnTo>
                      <a:pt x="5" y="345"/>
                    </a:lnTo>
                    <a:lnTo>
                      <a:pt x="5" y="345"/>
                    </a:lnTo>
                    <a:lnTo>
                      <a:pt x="5" y="345"/>
                    </a:lnTo>
                    <a:lnTo>
                      <a:pt x="3" y="347"/>
                    </a:lnTo>
                    <a:lnTo>
                      <a:pt x="2" y="347"/>
                    </a:lnTo>
                    <a:lnTo>
                      <a:pt x="2" y="348"/>
                    </a:lnTo>
                    <a:lnTo>
                      <a:pt x="2" y="348"/>
                    </a:lnTo>
                    <a:lnTo>
                      <a:pt x="1" y="352"/>
                    </a:lnTo>
                    <a:lnTo>
                      <a:pt x="0" y="354"/>
                    </a:lnTo>
                    <a:lnTo>
                      <a:pt x="1" y="355"/>
                    </a:lnTo>
                    <a:lnTo>
                      <a:pt x="1" y="355"/>
                    </a:lnTo>
                    <a:lnTo>
                      <a:pt x="4" y="358"/>
                    </a:lnTo>
                    <a:lnTo>
                      <a:pt x="4" y="359"/>
                    </a:lnTo>
                    <a:lnTo>
                      <a:pt x="4" y="360"/>
                    </a:lnTo>
                    <a:lnTo>
                      <a:pt x="4" y="360"/>
                    </a:lnTo>
                    <a:lnTo>
                      <a:pt x="4" y="362"/>
                    </a:lnTo>
                    <a:lnTo>
                      <a:pt x="5" y="363"/>
                    </a:lnTo>
                    <a:lnTo>
                      <a:pt x="6" y="364"/>
                    </a:lnTo>
                    <a:lnTo>
                      <a:pt x="6" y="364"/>
                    </a:lnTo>
                    <a:lnTo>
                      <a:pt x="10" y="364"/>
                    </a:lnTo>
                    <a:lnTo>
                      <a:pt x="12" y="365"/>
                    </a:lnTo>
                    <a:lnTo>
                      <a:pt x="12" y="365"/>
                    </a:lnTo>
                    <a:lnTo>
                      <a:pt x="17" y="369"/>
                    </a:lnTo>
                    <a:lnTo>
                      <a:pt x="17" y="369"/>
                    </a:lnTo>
                    <a:lnTo>
                      <a:pt x="18" y="370"/>
                    </a:lnTo>
                    <a:lnTo>
                      <a:pt x="19" y="372"/>
                    </a:lnTo>
                    <a:lnTo>
                      <a:pt x="19" y="372"/>
                    </a:lnTo>
                    <a:lnTo>
                      <a:pt x="20" y="374"/>
                    </a:lnTo>
                    <a:lnTo>
                      <a:pt x="21" y="374"/>
                    </a:lnTo>
                    <a:lnTo>
                      <a:pt x="21" y="376"/>
                    </a:lnTo>
                    <a:lnTo>
                      <a:pt x="21" y="376"/>
                    </a:lnTo>
                    <a:lnTo>
                      <a:pt x="22" y="385"/>
                    </a:lnTo>
                    <a:lnTo>
                      <a:pt x="22" y="385"/>
                    </a:lnTo>
                    <a:lnTo>
                      <a:pt x="25" y="387"/>
                    </a:lnTo>
                    <a:lnTo>
                      <a:pt x="27" y="389"/>
                    </a:lnTo>
                    <a:lnTo>
                      <a:pt x="27" y="389"/>
                    </a:lnTo>
                    <a:lnTo>
                      <a:pt x="29" y="390"/>
                    </a:lnTo>
                    <a:lnTo>
                      <a:pt x="27" y="391"/>
                    </a:lnTo>
                    <a:lnTo>
                      <a:pt x="27" y="391"/>
                    </a:lnTo>
                    <a:lnTo>
                      <a:pt x="24" y="394"/>
                    </a:lnTo>
                    <a:lnTo>
                      <a:pt x="22" y="398"/>
                    </a:lnTo>
                    <a:lnTo>
                      <a:pt x="22" y="398"/>
                    </a:lnTo>
                    <a:lnTo>
                      <a:pt x="21" y="402"/>
                    </a:lnTo>
                    <a:lnTo>
                      <a:pt x="22" y="403"/>
                    </a:lnTo>
                    <a:lnTo>
                      <a:pt x="22" y="404"/>
                    </a:lnTo>
                    <a:lnTo>
                      <a:pt x="22" y="404"/>
                    </a:lnTo>
                    <a:lnTo>
                      <a:pt x="24" y="404"/>
                    </a:lnTo>
                    <a:lnTo>
                      <a:pt x="24" y="406"/>
                    </a:lnTo>
                    <a:lnTo>
                      <a:pt x="25" y="408"/>
                    </a:lnTo>
                    <a:lnTo>
                      <a:pt x="25" y="408"/>
                    </a:lnTo>
                    <a:lnTo>
                      <a:pt x="26" y="407"/>
                    </a:lnTo>
                    <a:lnTo>
                      <a:pt x="27" y="406"/>
                    </a:lnTo>
                    <a:lnTo>
                      <a:pt x="27" y="406"/>
                    </a:lnTo>
                    <a:lnTo>
                      <a:pt x="28" y="405"/>
                    </a:lnTo>
                    <a:lnTo>
                      <a:pt x="29" y="403"/>
                    </a:lnTo>
                    <a:lnTo>
                      <a:pt x="29" y="403"/>
                    </a:lnTo>
                    <a:lnTo>
                      <a:pt x="30" y="403"/>
                    </a:lnTo>
                    <a:lnTo>
                      <a:pt x="32" y="403"/>
                    </a:lnTo>
                    <a:lnTo>
                      <a:pt x="35" y="403"/>
                    </a:lnTo>
                    <a:lnTo>
                      <a:pt x="35" y="403"/>
                    </a:lnTo>
                    <a:lnTo>
                      <a:pt x="39" y="403"/>
                    </a:lnTo>
                    <a:lnTo>
                      <a:pt x="39" y="398"/>
                    </a:lnTo>
                    <a:lnTo>
                      <a:pt x="42" y="401"/>
                    </a:lnTo>
                    <a:lnTo>
                      <a:pt x="42" y="405"/>
                    </a:lnTo>
                    <a:lnTo>
                      <a:pt x="44" y="405"/>
                    </a:lnTo>
                    <a:lnTo>
                      <a:pt x="44" y="405"/>
                    </a:lnTo>
                    <a:lnTo>
                      <a:pt x="45" y="407"/>
                    </a:lnTo>
                    <a:lnTo>
                      <a:pt x="45" y="407"/>
                    </a:lnTo>
                    <a:lnTo>
                      <a:pt x="46" y="408"/>
                    </a:lnTo>
                    <a:lnTo>
                      <a:pt x="47" y="407"/>
                    </a:lnTo>
                    <a:lnTo>
                      <a:pt x="47" y="406"/>
                    </a:lnTo>
                    <a:lnTo>
                      <a:pt x="47" y="406"/>
                    </a:lnTo>
                    <a:lnTo>
                      <a:pt x="49" y="402"/>
                    </a:lnTo>
                    <a:lnTo>
                      <a:pt x="49" y="402"/>
                    </a:lnTo>
                    <a:lnTo>
                      <a:pt x="49" y="400"/>
                    </a:lnTo>
                    <a:lnTo>
                      <a:pt x="49" y="400"/>
                    </a:lnTo>
                    <a:lnTo>
                      <a:pt x="49" y="402"/>
                    </a:lnTo>
                    <a:lnTo>
                      <a:pt x="49" y="402"/>
                    </a:lnTo>
                    <a:lnTo>
                      <a:pt x="49" y="404"/>
                    </a:lnTo>
                    <a:lnTo>
                      <a:pt x="50" y="407"/>
                    </a:lnTo>
                    <a:lnTo>
                      <a:pt x="50" y="407"/>
                    </a:lnTo>
                    <a:lnTo>
                      <a:pt x="51" y="407"/>
                    </a:lnTo>
                    <a:lnTo>
                      <a:pt x="53" y="407"/>
                    </a:lnTo>
                    <a:lnTo>
                      <a:pt x="56" y="406"/>
                    </a:lnTo>
                    <a:lnTo>
                      <a:pt x="56" y="406"/>
                    </a:lnTo>
                    <a:lnTo>
                      <a:pt x="60" y="403"/>
                    </a:lnTo>
                    <a:lnTo>
                      <a:pt x="63" y="399"/>
                    </a:lnTo>
                    <a:lnTo>
                      <a:pt x="63" y="399"/>
                    </a:lnTo>
                    <a:lnTo>
                      <a:pt x="62" y="396"/>
                    </a:lnTo>
                    <a:lnTo>
                      <a:pt x="62" y="396"/>
                    </a:lnTo>
                    <a:lnTo>
                      <a:pt x="62" y="395"/>
                    </a:lnTo>
                    <a:lnTo>
                      <a:pt x="63" y="393"/>
                    </a:lnTo>
                    <a:lnTo>
                      <a:pt x="63" y="393"/>
                    </a:lnTo>
                    <a:lnTo>
                      <a:pt x="66" y="391"/>
                    </a:lnTo>
                    <a:lnTo>
                      <a:pt x="69" y="390"/>
                    </a:lnTo>
                    <a:lnTo>
                      <a:pt x="69" y="390"/>
                    </a:lnTo>
                    <a:lnTo>
                      <a:pt x="70" y="391"/>
                    </a:lnTo>
                    <a:lnTo>
                      <a:pt x="70" y="392"/>
                    </a:lnTo>
                    <a:lnTo>
                      <a:pt x="70" y="392"/>
                    </a:lnTo>
                    <a:lnTo>
                      <a:pt x="70" y="393"/>
                    </a:lnTo>
                    <a:lnTo>
                      <a:pt x="69" y="394"/>
                    </a:lnTo>
                    <a:lnTo>
                      <a:pt x="69" y="394"/>
                    </a:lnTo>
                    <a:lnTo>
                      <a:pt x="69" y="395"/>
                    </a:lnTo>
                    <a:lnTo>
                      <a:pt x="71" y="396"/>
                    </a:lnTo>
                    <a:lnTo>
                      <a:pt x="71" y="396"/>
                    </a:lnTo>
                    <a:lnTo>
                      <a:pt x="72" y="395"/>
                    </a:lnTo>
                    <a:lnTo>
                      <a:pt x="73" y="394"/>
                    </a:lnTo>
                    <a:lnTo>
                      <a:pt x="74" y="391"/>
                    </a:lnTo>
                    <a:lnTo>
                      <a:pt x="74" y="391"/>
                    </a:lnTo>
                    <a:lnTo>
                      <a:pt x="72" y="389"/>
                    </a:lnTo>
                    <a:lnTo>
                      <a:pt x="72" y="389"/>
                    </a:lnTo>
                    <a:lnTo>
                      <a:pt x="72" y="386"/>
                    </a:lnTo>
                    <a:lnTo>
                      <a:pt x="73" y="383"/>
                    </a:lnTo>
                    <a:lnTo>
                      <a:pt x="74" y="382"/>
                    </a:lnTo>
                    <a:lnTo>
                      <a:pt x="74" y="382"/>
                    </a:lnTo>
                    <a:lnTo>
                      <a:pt x="75" y="381"/>
                    </a:lnTo>
                    <a:lnTo>
                      <a:pt x="75" y="382"/>
                    </a:lnTo>
                    <a:lnTo>
                      <a:pt x="76" y="384"/>
                    </a:lnTo>
                    <a:lnTo>
                      <a:pt x="76" y="384"/>
                    </a:lnTo>
                    <a:lnTo>
                      <a:pt x="76" y="387"/>
                    </a:lnTo>
                    <a:lnTo>
                      <a:pt x="76" y="387"/>
                    </a:lnTo>
                    <a:lnTo>
                      <a:pt x="77" y="391"/>
                    </a:lnTo>
                    <a:lnTo>
                      <a:pt x="77" y="391"/>
                    </a:lnTo>
                    <a:lnTo>
                      <a:pt x="77" y="392"/>
                    </a:lnTo>
                    <a:lnTo>
                      <a:pt x="76" y="394"/>
                    </a:lnTo>
                    <a:lnTo>
                      <a:pt x="76" y="394"/>
                    </a:lnTo>
                    <a:lnTo>
                      <a:pt x="77" y="395"/>
                    </a:lnTo>
                    <a:lnTo>
                      <a:pt x="78" y="396"/>
                    </a:lnTo>
                    <a:lnTo>
                      <a:pt x="78" y="396"/>
                    </a:lnTo>
                    <a:lnTo>
                      <a:pt x="79" y="396"/>
                    </a:lnTo>
                    <a:lnTo>
                      <a:pt x="80" y="395"/>
                    </a:lnTo>
                    <a:lnTo>
                      <a:pt x="81" y="393"/>
                    </a:lnTo>
                    <a:lnTo>
                      <a:pt x="81" y="393"/>
                    </a:lnTo>
                    <a:lnTo>
                      <a:pt x="83" y="392"/>
                    </a:lnTo>
                    <a:lnTo>
                      <a:pt x="83" y="393"/>
                    </a:lnTo>
                    <a:lnTo>
                      <a:pt x="83" y="393"/>
                    </a:lnTo>
                    <a:lnTo>
                      <a:pt x="84" y="392"/>
                    </a:lnTo>
                    <a:lnTo>
                      <a:pt x="85" y="390"/>
                    </a:lnTo>
                    <a:lnTo>
                      <a:pt x="85" y="390"/>
                    </a:lnTo>
                    <a:lnTo>
                      <a:pt x="86" y="390"/>
                    </a:lnTo>
                    <a:lnTo>
                      <a:pt x="89" y="390"/>
                    </a:lnTo>
                    <a:lnTo>
                      <a:pt x="91" y="391"/>
                    </a:lnTo>
                    <a:lnTo>
                      <a:pt x="91" y="391"/>
                    </a:lnTo>
                    <a:lnTo>
                      <a:pt x="92" y="391"/>
                    </a:lnTo>
                    <a:lnTo>
                      <a:pt x="94" y="390"/>
                    </a:lnTo>
                    <a:lnTo>
                      <a:pt x="94" y="390"/>
                    </a:lnTo>
                    <a:lnTo>
                      <a:pt x="96" y="388"/>
                    </a:lnTo>
                    <a:lnTo>
                      <a:pt x="98" y="387"/>
                    </a:lnTo>
                    <a:lnTo>
                      <a:pt x="98" y="387"/>
                    </a:lnTo>
                    <a:lnTo>
                      <a:pt x="100" y="388"/>
                    </a:lnTo>
                    <a:lnTo>
                      <a:pt x="101" y="389"/>
                    </a:lnTo>
                    <a:lnTo>
                      <a:pt x="101" y="389"/>
                    </a:lnTo>
                    <a:lnTo>
                      <a:pt x="101" y="389"/>
                    </a:lnTo>
                    <a:lnTo>
                      <a:pt x="102" y="388"/>
                    </a:lnTo>
                    <a:lnTo>
                      <a:pt x="102" y="388"/>
                    </a:lnTo>
                    <a:lnTo>
                      <a:pt x="105" y="388"/>
                    </a:lnTo>
                    <a:lnTo>
                      <a:pt x="108" y="388"/>
                    </a:lnTo>
                    <a:lnTo>
                      <a:pt x="108" y="393"/>
                    </a:lnTo>
                    <a:lnTo>
                      <a:pt x="111" y="393"/>
                    </a:lnTo>
                    <a:lnTo>
                      <a:pt x="111" y="388"/>
                    </a:lnTo>
                    <a:lnTo>
                      <a:pt x="112" y="388"/>
                    </a:lnTo>
                    <a:lnTo>
                      <a:pt x="112" y="394"/>
                    </a:lnTo>
                    <a:lnTo>
                      <a:pt x="117" y="394"/>
                    </a:lnTo>
                    <a:lnTo>
                      <a:pt x="117" y="389"/>
                    </a:lnTo>
                    <a:lnTo>
                      <a:pt x="127" y="386"/>
                    </a:lnTo>
                    <a:lnTo>
                      <a:pt x="127" y="390"/>
                    </a:lnTo>
                    <a:lnTo>
                      <a:pt x="133" y="388"/>
                    </a:lnTo>
                    <a:lnTo>
                      <a:pt x="133" y="386"/>
                    </a:lnTo>
                    <a:lnTo>
                      <a:pt x="131" y="386"/>
                    </a:lnTo>
                    <a:lnTo>
                      <a:pt x="131" y="384"/>
                    </a:lnTo>
                    <a:lnTo>
                      <a:pt x="140" y="384"/>
                    </a:lnTo>
                    <a:lnTo>
                      <a:pt x="140" y="386"/>
                    </a:lnTo>
                    <a:lnTo>
                      <a:pt x="135" y="386"/>
                    </a:lnTo>
                    <a:lnTo>
                      <a:pt x="135" y="390"/>
                    </a:lnTo>
                    <a:lnTo>
                      <a:pt x="140" y="390"/>
                    </a:lnTo>
                    <a:lnTo>
                      <a:pt x="143" y="384"/>
                    </a:lnTo>
                    <a:lnTo>
                      <a:pt x="143" y="390"/>
                    </a:lnTo>
                    <a:lnTo>
                      <a:pt x="145" y="390"/>
                    </a:lnTo>
                    <a:lnTo>
                      <a:pt x="148" y="385"/>
                    </a:lnTo>
                    <a:lnTo>
                      <a:pt x="150" y="383"/>
                    </a:lnTo>
                    <a:lnTo>
                      <a:pt x="153" y="383"/>
                    </a:lnTo>
                    <a:lnTo>
                      <a:pt x="149" y="386"/>
                    </a:lnTo>
                    <a:lnTo>
                      <a:pt x="149" y="389"/>
                    </a:lnTo>
                    <a:lnTo>
                      <a:pt x="155" y="389"/>
                    </a:lnTo>
                    <a:lnTo>
                      <a:pt x="155" y="393"/>
                    </a:lnTo>
                    <a:lnTo>
                      <a:pt x="159" y="393"/>
                    </a:lnTo>
                    <a:lnTo>
                      <a:pt x="159" y="386"/>
                    </a:lnTo>
                    <a:lnTo>
                      <a:pt x="163" y="386"/>
                    </a:lnTo>
                    <a:lnTo>
                      <a:pt x="169" y="390"/>
                    </a:lnTo>
                    <a:lnTo>
                      <a:pt x="178" y="390"/>
                    </a:lnTo>
                    <a:lnTo>
                      <a:pt x="178" y="398"/>
                    </a:lnTo>
                    <a:lnTo>
                      <a:pt x="180" y="398"/>
                    </a:lnTo>
                    <a:lnTo>
                      <a:pt x="186" y="392"/>
                    </a:lnTo>
                    <a:lnTo>
                      <a:pt x="189" y="392"/>
                    </a:lnTo>
                    <a:lnTo>
                      <a:pt x="189" y="393"/>
                    </a:lnTo>
                    <a:lnTo>
                      <a:pt x="186" y="393"/>
                    </a:lnTo>
                    <a:lnTo>
                      <a:pt x="182" y="399"/>
                    </a:lnTo>
                    <a:lnTo>
                      <a:pt x="192" y="405"/>
                    </a:lnTo>
                    <a:lnTo>
                      <a:pt x="195" y="405"/>
                    </a:lnTo>
                    <a:lnTo>
                      <a:pt x="195" y="398"/>
                    </a:lnTo>
                    <a:lnTo>
                      <a:pt x="196" y="398"/>
                    </a:lnTo>
                    <a:lnTo>
                      <a:pt x="196" y="412"/>
                    </a:lnTo>
                    <a:lnTo>
                      <a:pt x="201" y="417"/>
                    </a:lnTo>
                    <a:lnTo>
                      <a:pt x="208" y="417"/>
                    </a:lnTo>
                    <a:lnTo>
                      <a:pt x="208" y="407"/>
                    </a:lnTo>
                    <a:lnTo>
                      <a:pt x="209" y="407"/>
                    </a:lnTo>
                    <a:lnTo>
                      <a:pt x="209" y="421"/>
                    </a:lnTo>
                    <a:lnTo>
                      <a:pt x="212" y="421"/>
                    </a:lnTo>
                    <a:lnTo>
                      <a:pt x="216" y="417"/>
                    </a:lnTo>
                    <a:lnTo>
                      <a:pt x="216" y="417"/>
                    </a:lnTo>
                    <a:lnTo>
                      <a:pt x="224" y="423"/>
                    </a:lnTo>
                    <a:lnTo>
                      <a:pt x="224" y="423"/>
                    </a:lnTo>
                    <a:lnTo>
                      <a:pt x="230" y="429"/>
                    </a:lnTo>
                    <a:lnTo>
                      <a:pt x="230" y="429"/>
                    </a:lnTo>
                    <a:lnTo>
                      <a:pt x="231" y="430"/>
                    </a:lnTo>
                    <a:lnTo>
                      <a:pt x="233" y="430"/>
                    </a:lnTo>
                    <a:lnTo>
                      <a:pt x="237" y="431"/>
                    </a:lnTo>
                    <a:lnTo>
                      <a:pt x="237" y="431"/>
                    </a:lnTo>
                    <a:lnTo>
                      <a:pt x="238" y="431"/>
                    </a:lnTo>
                    <a:lnTo>
                      <a:pt x="240" y="432"/>
                    </a:lnTo>
                    <a:lnTo>
                      <a:pt x="242" y="435"/>
                    </a:lnTo>
                    <a:lnTo>
                      <a:pt x="242" y="435"/>
                    </a:lnTo>
                    <a:lnTo>
                      <a:pt x="246" y="438"/>
                    </a:lnTo>
                    <a:lnTo>
                      <a:pt x="251" y="442"/>
                    </a:lnTo>
                    <a:lnTo>
                      <a:pt x="251" y="442"/>
                    </a:lnTo>
                    <a:lnTo>
                      <a:pt x="253" y="443"/>
                    </a:lnTo>
                    <a:lnTo>
                      <a:pt x="257" y="443"/>
                    </a:lnTo>
                    <a:lnTo>
                      <a:pt x="257" y="443"/>
                    </a:lnTo>
                    <a:lnTo>
                      <a:pt x="258" y="444"/>
                    </a:lnTo>
                    <a:lnTo>
                      <a:pt x="260" y="444"/>
                    </a:lnTo>
                    <a:lnTo>
                      <a:pt x="263" y="447"/>
                    </a:lnTo>
                    <a:lnTo>
                      <a:pt x="263" y="447"/>
                    </a:lnTo>
                    <a:lnTo>
                      <a:pt x="268" y="449"/>
                    </a:lnTo>
                    <a:lnTo>
                      <a:pt x="270" y="449"/>
                    </a:lnTo>
                    <a:lnTo>
                      <a:pt x="270" y="449"/>
                    </a:lnTo>
                    <a:lnTo>
                      <a:pt x="273" y="451"/>
                    </a:lnTo>
                    <a:lnTo>
                      <a:pt x="278" y="452"/>
                    </a:lnTo>
                    <a:lnTo>
                      <a:pt x="278" y="452"/>
                    </a:lnTo>
                    <a:lnTo>
                      <a:pt x="284" y="452"/>
                    </a:lnTo>
                    <a:lnTo>
                      <a:pt x="289" y="452"/>
                    </a:lnTo>
                    <a:lnTo>
                      <a:pt x="289" y="452"/>
                    </a:lnTo>
                    <a:lnTo>
                      <a:pt x="294" y="451"/>
                    </a:lnTo>
                    <a:lnTo>
                      <a:pt x="300" y="449"/>
                    </a:lnTo>
                    <a:lnTo>
                      <a:pt x="300" y="449"/>
                    </a:lnTo>
                    <a:lnTo>
                      <a:pt x="305" y="447"/>
                    </a:lnTo>
                    <a:lnTo>
                      <a:pt x="307" y="447"/>
                    </a:lnTo>
                    <a:lnTo>
                      <a:pt x="307" y="447"/>
                    </a:lnTo>
                    <a:lnTo>
                      <a:pt x="310" y="447"/>
                    </a:lnTo>
                    <a:lnTo>
                      <a:pt x="310" y="447"/>
                    </a:lnTo>
                    <a:lnTo>
                      <a:pt x="311" y="446"/>
                    </a:lnTo>
                    <a:lnTo>
                      <a:pt x="313" y="445"/>
                    </a:lnTo>
                    <a:lnTo>
                      <a:pt x="313" y="445"/>
                    </a:lnTo>
                    <a:lnTo>
                      <a:pt x="315" y="444"/>
                    </a:lnTo>
                    <a:lnTo>
                      <a:pt x="315" y="444"/>
                    </a:lnTo>
                    <a:lnTo>
                      <a:pt x="318" y="444"/>
                    </a:lnTo>
                    <a:lnTo>
                      <a:pt x="319" y="443"/>
                    </a:lnTo>
                    <a:lnTo>
                      <a:pt x="319" y="442"/>
                    </a:lnTo>
                    <a:lnTo>
                      <a:pt x="319" y="442"/>
                    </a:lnTo>
                    <a:lnTo>
                      <a:pt x="320" y="440"/>
                    </a:lnTo>
                    <a:lnTo>
                      <a:pt x="320" y="442"/>
                    </a:lnTo>
                    <a:lnTo>
                      <a:pt x="320" y="443"/>
                    </a:lnTo>
                    <a:lnTo>
                      <a:pt x="320" y="443"/>
                    </a:lnTo>
                    <a:lnTo>
                      <a:pt x="321" y="444"/>
                    </a:lnTo>
                    <a:lnTo>
                      <a:pt x="322" y="444"/>
                    </a:lnTo>
                    <a:lnTo>
                      <a:pt x="322" y="444"/>
                    </a:lnTo>
                    <a:lnTo>
                      <a:pt x="323" y="443"/>
                    </a:lnTo>
                    <a:lnTo>
                      <a:pt x="322" y="443"/>
                    </a:lnTo>
                    <a:lnTo>
                      <a:pt x="322" y="443"/>
                    </a:lnTo>
                    <a:lnTo>
                      <a:pt x="322" y="442"/>
                    </a:lnTo>
                    <a:lnTo>
                      <a:pt x="322" y="442"/>
                    </a:lnTo>
                    <a:lnTo>
                      <a:pt x="324" y="440"/>
                    </a:lnTo>
                    <a:lnTo>
                      <a:pt x="324" y="440"/>
                    </a:lnTo>
                    <a:lnTo>
                      <a:pt x="326" y="440"/>
                    </a:lnTo>
                    <a:lnTo>
                      <a:pt x="328" y="442"/>
                    </a:lnTo>
                    <a:lnTo>
                      <a:pt x="328" y="442"/>
                    </a:lnTo>
                    <a:lnTo>
                      <a:pt x="329" y="440"/>
                    </a:lnTo>
                    <a:lnTo>
                      <a:pt x="329" y="440"/>
                    </a:lnTo>
                    <a:lnTo>
                      <a:pt x="330" y="438"/>
                    </a:lnTo>
                    <a:lnTo>
                      <a:pt x="330" y="438"/>
                    </a:lnTo>
                    <a:lnTo>
                      <a:pt x="329" y="438"/>
                    </a:lnTo>
                    <a:lnTo>
                      <a:pt x="329" y="437"/>
                    </a:lnTo>
                    <a:lnTo>
                      <a:pt x="329" y="436"/>
                    </a:lnTo>
                    <a:lnTo>
                      <a:pt x="329" y="436"/>
                    </a:lnTo>
                    <a:lnTo>
                      <a:pt x="330" y="435"/>
                    </a:lnTo>
                    <a:lnTo>
                      <a:pt x="331" y="434"/>
                    </a:lnTo>
                    <a:lnTo>
                      <a:pt x="331" y="433"/>
                    </a:lnTo>
                    <a:lnTo>
                      <a:pt x="331" y="433"/>
                    </a:lnTo>
                    <a:lnTo>
                      <a:pt x="330" y="432"/>
                    </a:lnTo>
                    <a:lnTo>
                      <a:pt x="330" y="431"/>
                    </a:lnTo>
                    <a:lnTo>
                      <a:pt x="330" y="431"/>
                    </a:lnTo>
                    <a:lnTo>
                      <a:pt x="338" y="426"/>
                    </a:lnTo>
                    <a:lnTo>
                      <a:pt x="338" y="426"/>
                    </a:lnTo>
                    <a:lnTo>
                      <a:pt x="346" y="421"/>
                    </a:lnTo>
                    <a:lnTo>
                      <a:pt x="346" y="421"/>
                    </a:lnTo>
                    <a:lnTo>
                      <a:pt x="357" y="419"/>
                    </a:lnTo>
                    <a:lnTo>
                      <a:pt x="357" y="419"/>
                    </a:lnTo>
                    <a:lnTo>
                      <a:pt x="378" y="416"/>
                    </a:lnTo>
                    <a:lnTo>
                      <a:pt x="385" y="416"/>
                    </a:lnTo>
                    <a:lnTo>
                      <a:pt x="385" y="418"/>
                    </a:lnTo>
                    <a:lnTo>
                      <a:pt x="387" y="418"/>
                    </a:lnTo>
                    <a:lnTo>
                      <a:pt x="387" y="422"/>
                    </a:lnTo>
                    <a:lnTo>
                      <a:pt x="389" y="424"/>
                    </a:lnTo>
                    <a:lnTo>
                      <a:pt x="401" y="424"/>
                    </a:lnTo>
                    <a:lnTo>
                      <a:pt x="400" y="426"/>
                    </a:lnTo>
                    <a:lnTo>
                      <a:pt x="395" y="427"/>
                    </a:lnTo>
                    <a:lnTo>
                      <a:pt x="395" y="425"/>
                    </a:lnTo>
                    <a:lnTo>
                      <a:pt x="392" y="428"/>
                    </a:lnTo>
                    <a:lnTo>
                      <a:pt x="392" y="429"/>
                    </a:lnTo>
                    <a:lnTo>
                      <a:pt x="401" y="429"/>
                    </a:lnTo>
                    <a:lnTo>
                      <a:pt x="401" y="429"/>
                    </a:lnTo>
                    <a:lnTo>
                      <a:pt x="404" y="425"/>
                    </a:lnTo>
                    <a:lnTo>
                      <a:pt x="404" y="425"/>
                    </a:lnTo>
                    <a:lnTo>
                      <a:pt x="405" y="425"/>
                    </a:lnTo>
                    <a:lnTo>
                      <a:pt x="405" y="425"/>
                    </a:lnTo>
                    <a:lnTo>
                      <a:pt x="405" y="425"/>
                    </a:lnTo>
                    <a:lnTo>
                      <a:pt x="409" y="421"/>
                    </a:lnTo>
                    <a:lnTo>
                      <a:pt x="413" y="417"/>
                    </a:lnTo>
                    <a:lnTo>
                      <a:pt x="419" y="413"/>
                    </a:lnTo>
                    <a:lnTo>
                      <a:pt x="419" y="413"/>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59" name="四角形 364">
                <a:extLst>
                  <a:ext uri="{FF2B5EF4-FFF2-40B4-BE49-F238E27FC236}">
                    <a16:creationId xmlns:a16="http://schemas.microsoft.com/office/drawing/2014/main" id="{00000000-0008-0000-0000-0000F4050000}"/>
                  </a:ext>
                </a:extLst>
              </p:cNvPr>
              <p:cNvSpPr>
                <a:spLocks noChangeArrowheads="1"/>
              </p:cNvSpPr>
              <p:nvPr/>
            </p:nvSpPr>
            <p:spPr bwMode="auto">
              <a:xfrm>
                <a:off x="286" y="697"/>
                <a:ext cx="1" cy="1"/>
              </a:xfrm>
              <a:prstGeom prst="rect">
                <a:avLst/>
              </a:prstGeom>
              <a:solidFill>
                <a:srgbClr val="FFFFFF"/>
              </a:solidFill>
              <a:ln w="0">
                <a:solidFill>
                  <a:srgbClr val="231815"/>
                </a:solidFill>
                <a:prstDash val="solid"/>
                <a:miter lim="800000"/>
                <a:headEnd/>
                <a:tailEnd/>
              </a:ln>
            </p:spPr>
            <p:txBody>
              <a:bodyPr/>
              <a:lstStyle/>
              <a:p>
                <a:endParaRPr lang="ja-JP" altLang="en-US"/>
              </a:p>
            </p:txBody>
          </p:sp>
          <p:sp>
            <p:nvSpPr>
              <p:cNvPr id="160" name="フリーフォーム 159">
                <a:extLst>
                  <a:ext uri="{FF2B5EF4-FFF2-40B4-BE49-F238E27FC236}">
                    <a16:creationId xmlns:a16="http://schemas.microsoft.com/office/drawing/2014/main" id="{00000000-0008-0000-0000-0000F5050000}"/>
                  </a:ext>
                </a:extLst>
              </p:cNvPr>
              <p:cNvSpPr>
                <a:spLocks/>
              </p:cNvSpPr>
              <p:nvPr/>
            </p:nvSpPr>
            <p:spPr bwMode="auto">
              <a:xfrm>
                <a:off x="275" y="697"/>
                <a:ext cx="25" cy="37"/>
              </a:xfrm>
              <a:custGeom>
                <a:avLst/>
                <a:gdLst>
                  <a:gd name="T0" fmla="*/ 215 w 230"/>
                  <a:gd name="T1" fmla="*/ 88 h 335"/>
                  <a:gd name="T2" fmla="*/ 210 w 230"/>
                  <a:gd name="T3" fmla="*/ 67 h 335"/>
                  <a:gd name="T4" fmla="*/ 197 w 230"/>
                  <a:gd name="T5" fmla="*/ 53 h 335"/>
                  <a:gd name="T6" fmla="*/ 185 w 230"/>
                  <a:gd name="T7" fmla="*/ 46 h 335"/>
                  <a:gd name="T8" fmla="*/ 180 w 230"/>
                  <a:gd name="T9" fmla="*/ 35 h 335"/>
                  <a:gd name="T10" fmla="*/ 169 w 230"/>
                  <a:gd name="T11" fmla="*/ 34 h 335"/>
                  <a:gd name="T12" fmla="*/ 166 w 230"/>
                  <a:gd name="T13" fmla="*/ 47 h 335"/>
                  <a:gd name="T14" fmla="*/ 174 w 230"/>
                  <a:gd name="T15" fmla="*/ 55 h 335"/>
                  <a:gd name="T16" fmla="*/ 160 w 230"/>
                  <a:gd name="T17" fmla="*/ 57 h 335"/>
                  <a:gd name="T18" fmla="*/ 150 w 230"/>
                  <a:gd name="T19" fmla="*/ 46 h 335"/>
                  <a:gd name="T20" fmla="*/ 140 w 230"/>
                  <a:gd name="T21" fmla="*/ 34 h 335"/>
                  <a:gd name="T22" fmla="*/ 128 w 230"/>
                  <a:gd name="T23" fmla="*/ 20 h 335"/>
                  <a:gd name="T24" fmla="*/ 113 w 230"/>
                  <a:gd name="T25" fmla="*/ 19 h 335"/>
                  <a:gd name="T26" fmla="*/ 99 w 230"/>
                  <a:gd name="T27" fmla="*/ 0 h 335"/>
                  <a:gd name="T28" fmla="*/ 91 w 230"/>
                  <a:gd name="T29" fmla="*/ 1 h 335"/>
                  <a:gd name="T30" fmla="*/ 93 w 230"/>
                  <a:gd name="T31" fmla="*/ 9 h 335"/>
                  <a:gd name="T32" fmla="*/ 94 w 230"/>
                  <a:gd name="T33" fmla="*/ 26 h 335"/>
                  <a:gd name="T34" fmla="*/ 101 w 230"/>
                  <a:gd name="T35" fmla="*/ 42 h 335"/>
                  <a:gd name="T36" fmla="*/ 106 w 230"/>
                  <a:gd name="T37" fmla="*/ 48 h 335"/>
                  <a:gd name="T38" fmla="*/ 121 w 230"/>
                  <a:gd name="T39" fmla="*/ 50 h 335"/>
                  <a:gd name="T40" fmla="*/ 134 w 230"/>
                  <a:gd name="T41" fmla="*/ 54 h 335"/>
                  <a:gd name="T42" fmla="*/ 118 w 230"/>
                  <a:gd name="T43" fmla="*/ 60 h 335"/>
                  <a:gd name="T44" fmla="*/ 126 w 230"/>
                  <a:gd name="T45" fmla="*/ 66 h 335"/>
                  <a:gd name="T46" fmla="*/ 116 w 230"/>
                  <a:gd name="T47" fmla="*/ 85 h 335"/>
                  <a:gd name="T48" fmla="*/ 113 w 230"/>
                  <a:gd name="T49" fmla="*/ 102 h 335"/>
                  <a:gd name="T50" fmla="*/ 124 w 230"/>
                  <a:gd name="T51" fmla="*/ 121 h 335"/>
                  <a:gd name="T52" fmla="*/ 124 w 230"/>
                  <a:gd name="T53" fmla="*/ 139 h 335"/>
                  <a:gd name="T54" fmla="*/ 108 w 230"/>
                  <a:gd name="T55" fmla="*/ 156 h 335"/>
                  <a:gd name="T56" fmla="*/ 117 w 230"/>
                  <a:gd name="T57" fmla="*/ 168 h 335"/>
                  <a:gd name="T58" fmla="*/ 119 w 230"/>
                  <a:gd name="T59" fmla="*/ 187 h 335"/>
                  <a:gd name="T60" fmla="*/ 119 w 230"/>
                  <a:gd name="T61" fmla="*/ 193 h 335"/>
                  <a:gd name="T62" fmla="*/ 126 w 230"/>
                  <a:gd name="T63" fmla="*/ 205 h 335"/>
                  <a:gd name="T64" fmla="*/ 107 w 230"/>
                  <a:gd name="T65" fmla="*/ 195 h 335"/>
                  <a:gd name="T66" fmla="*/ 108 w 230"/>
                  <a:gd name="T67" fmla="*/ 219 h 335"/>
                  <a:gd name="T68" fmla="*/ 96 w 230"/>
                  <a:gd name="T69" fmla="*/ 248 h 335"/>
                  <a:gd name="T70" fmla="*/ 82 w 230"/>
                  <a:gd name="T71" fmla="*/ 263 h 335"/>
                  <a:gd name="T72" fmla="*/ 70 w 230"/>
                  <a:gd name="T73" fmla="*/ 274 h 335"/>
                  <a:gd name="T74" fmla="*/ 58 w 230"/>
                  <a:gd name="T75" fmla="*/ 288 h 335"/>
                  <a:gd name="T76" fmla="*/ 29 w 230"/>
                  <a:gd name="T77" fmla="*/ 307 h 335"/>
                  <a:gd name="T78" fmla="*/ 19 w 230"/>
                  <a:gd name="T79" fmla="*/ 313 h 335"/>
                  <a:gd name="T80" fmla="*/ 11 w 230"/>
                  <a:gd name="T81" fmla="*/ 311 h 335"/>
                  <a:gd name="T82" fmla="*/ 3 w 230"/>
                  <a:gd name="T83" fmla="*/ 319 h 335"/>
                  <a:gd name="T84" fmla="*/ 4 w 230"/>
                  <a:gd name="T85" fmla="*/ 331 h 335"/>
                  <a:gd name="T86" fmla="*/ 30 w 230"/>
                  <a:gd name="T87" fmla="*/ 331 h 335"/>
                  <a:gd name="T88" fmla="*/ 38 w 230"/>
                  <a:gd name="T89" fmla="*/ 322 h 335"/>
                  <a:gd name="T90" fmla="*/ 51 w 230"/>
                  <a:gd name="T91" fmla="*/ 319 h 335"/>
                  <a:gd name="T92" fmla="*/ 68 w 230"/>
                  <a:gd name="T93" fmla="*/ 315 h 335"/>
                  <a:gd name="T94" fmla="*/ 73 w 230"/>
                  <a:gd name="T95" fmla="*/ 317 h 335"/>
                  <a:gd name="T96" fmla="*/ 92 w 230"/>
                  <a:gd name="T97" fmla="*/ 310 h 335"/>
                  <a:gd name="T98" fmla="*/ 113 w 230"/>
                  <a:gd name="T99" fmla="*/ 305 h 335"/>
                  <a:gd name="T100" fmla="*/ 130 w 230"/>
                  <a:gd name="T101" fmla="*/ 302 h 335"/>
                  <a:gd name="T102" fmla="*/ 144 w 230"/>
                  <a:gd name="T103" fmla="*/ 302 h 335"/>
                  <a:gd name="T104" fmla="*/ 154 w 230"/>
                  <a:gd name="T105" fmla="*/ 301 h 335"/>
                  <a:gd name="T106" fmla="*/ 173 w 230"/>
                  <a:gd name="T107" fmla="*/ 290 h 335"/>
                  <a:gd name="T108" fmla="*/ 197 w 230"/>
                  <a:gd name="T109" fmla="*/ 286 h 335"/>
                  <a:gd name="T110" fmla="*/ 206 w 230"/>
                  <a:gd name="T111" fmla="*/ 277 h 335"/>
                  <a:gd name="T112" fmla="*/ 206 w 230"/>
                  <a:gd name="T113" fmla="*/ 242 h 335"/>
                  <a:gd name="T114" fmla="*/ 202 w 230"/>
                  <a:gd name="T115" fmla="*/ 208 h 335"/>
                  <a:gd name="T116" fmla="*/ 199 w 230"/>
                  <a:gd name="T117" fmla="*/ 191 h 335"/>
                  <a:gd name="T118" fmla="*/ 206 w 230"/>
                  <a:gd name="T119" fmla="*/ 156 h 335"/>
                  <a:gd name="T120" fmla="*/ 214 w 230"/>
                  <a:gd name="T121" fmla="*/ 139 h 335"/>
                  <a:gd name="T122" fmla="*/ 217 w 230"/>
                  <a:gd name="T123" fmla="*/ 119 h 335"/>
                  <a:gd name="T124" fmla="*/ 228 w 230"/>
                  <a:gd name="T125" fmla="*/ 11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 h="335">
                    <a:moveTo>
                      <a:pt x="229" y="105"/>
                    </a:moveTo>
                    <a:lnTo>
                      <a:pt x="229" y="105"/>
                    </a:lnTo>
                    <a:lnTo>
                      <a:pt x="227" y="102"/>
                    </a:lnTo>
                    <a:lnTo>
                      <a:pt x="224" y="98"/>
                    </a:lnTo>
                    <a:lnTo>
                      <a:pt x="221" y="95"/>
                    </a:lnTo>
                    <a:lnTo>
                      <a:pt x="219" y="93"/>
                    </a:lnTo>
                    <a:lnTo>
                      <a:pt x="219" y="93"/>
                    </a:lnTo>
                    <a:lnTo>
                      <a:pt x="217" y="90"/>
                    </a:lnTo>
                    <a:lnTo>
                      <a:pt x="215" y="88"/>
                    </a:lnTo>
                    <a:lnTo>
                      <a:pt x="211" y="86"/>
                    </a:lnTo>
                    <a:lnTo>
                      <a:pt x="211" y="86"/>
                    </a:lnTo>
                    <a:lnTo>
                      <a:pt x="209" y="84"/>
                    </a:lnTo>
                    <a:lnTo>
                      <a:pt x="208" y="81"/>
                    </a:lnTo>
                    <a:lnTo>
                      <a:pt x="206" y="74"/>
                    </a:lnTo>
                    <a:lnTo>
                      <a:pt x="206" y="74"/>
                    </a:lnTo>
                    <a:lnTo>
                      <a:pt x="208" y="71"/>
                    </a:lnTo>
                    <a:lnTo>
                      <a:pt x="209" y="69"/>
                    </a:lnTo>
                    <a:lnTo>
                      <a:pt x="210" y="67"/>
                    </a:lnTo>
                    <a:lnTo>
                      <a:pt x="209" y="65"/>
                    </a:lnTo>
                    <a:lnTo>
                      <a:pt x="209" y="65"/>
                    </a:lnTo>
                    <a:lnTo>
                      <a:pt x="203" y="62"/>
                    </a:lnTo>
                    <a:lnTo>
                      <a:pt x="200" y="60"/>
                    </a:lnTo>
                    <a:lnTo>
                      <a:pt x="200" y="59"/>
                    </a:lnTo>
                    <a:lnTo>
                      <a:pt x="200" y="59"/>
                    </a:lnTo>
                    <a:lnTo>
                      <a:pt x="200" y="56"/>
                    </a:lnTo>
                    <a:lnTo>
                      <a:pt x="199" y="54"/>
                    </a:lnTo>
                    <a:lnTo>
                      <a:pt x="197" y="53"/>
                    </a:lnTo>
                    <a:lnTo>
                      <a:pt x="197" y="53"/>
                    </a:lnTo>
                    <a:lnTo>
                      <a:pt x="193" y="52"/>
                    </a:lnTo>
                    <a:lnTo>
                      <a:pt x="188" y="52"/>
                    </a:lnTo>
                    <a:lnTo>
                      <a:pt x="184" y="51"/>
                    </a:lnTo>
                    <a:lnTo>
                      <a:pt x="182" y="51"/>
                    </a:lnTo>
                    <a:lnTo>
                      <a:pt x="182" y="51"/>
                    </a:lnTo>
                    <a:lnTo>
                      <a:pt x="182" y="50"/>
                    </a:lnTo>
                    <a:lnTo>
                      <a:pt x="184" y="48"/>
                    </a:lnTo>
                    <a:lnTo>
                      <a:pt x="185" y="46"/>
                    </a:lnTo>
                    <a:lnTo>
                      <a:pt x="186" y="43"/>
                    </a:lnTo>
                    <a:lnTo>
                      <a:pt x="186" y="43"/>
                    </a:lnTo>
                    <a:lnTo>
                      <a:pt x="187" y="37"/>
                    </a:lnTo>
                    <a:lnTo>
                      <a:pt x="187" y="34"/>
                    </a:lnTo>
                    <a:lnTo>
                      <a:pt x="186" y="34"/>
                    </a:lnTo>
                    <a:lnTo>
                      <a:pt x="185" y="34"/>
                    </a:lnTo>
                    <a:lnTo>
                      <a:pt x="185" y="34"/>
                    </a:lnTo>
                    <a:lnTo>
                      <a:pt x="181" y="35"/>
                    </a:lnTo>
                    <a:lnTo>
                      <a:pt x="180" y="35"/>
                    </a:lnTo>
                    <a:lnTo>
                      <a:pt x="178" y="35"/>
                    </a:lnTo>
                    <a:lnTo>
                      <a:pt x="178" y="35"/>
                    </a:lnTo>
                    <a:lnTo>
                      <a:pt x="177" y="33"/>
                    </a:lnTo>
                    <a:lnTo>
                      <a:pt x="174" y="32"/>
                    </a:lnTo>
                    <a:lnTo>
                      <a:pt x="174" y="32"/>
                    </a:lnTo>
                    <a:lnTo>
                      <a:pt x="171" y="32"/>
                    </a:lnTo>
                    <a:lnTo>
                      <a:pt x="169" y="33"/>
                    </a:lnTo>
                    <a:lnTo>
                      <a:pt x="169" y="34"/>
                    </a:lnTo>
                    <a:lnTo>
                      <a:pt x="169" y="34"/>
                    </a:lnTo>
                    <a:lnTo>
                      <a:pt x="172" y="38"/>
                    </a:lnTo>
                    <a:lnTo>
                      <a:pt x="173" y="39"/>
                    </a:lnTo>
                    <a:lnTo>
                      <a:pt x="172" y="39"/>
                    </a:lnTo>
                    <a:lnTo>
                      <a:pt x="172" y="39"/>
                    </a:lnTo>
                    <a:lnTo>
                      <a:pt x="168" y="42"/>
                    </a:lnTo>
                    <a:lnTo>
                      <a:pt x="166" y="44"/>
                    </a:lnTo>
                    <a:lnTo>
                      <a:pt x="166" y="46"/>
                    </a:lnTo>
                    <a:lnTo>
                      <a:pt x="166" y="47"/>
                    </a:lnTo>
                    <a:lnTo>
                      <a:pt x="166" y="47"/>
                    </a:lnTo>
                    <a:lnTo>
                      <a:pt x="167" y="48"/>
                    </a:lnTo>
                    <a:lnTo>
                      <a:pt x="168" y="49"/>
                    </a:lnTo>
                    <a:lnTo>
                      <a:pt x="170" y="48"/>
                    </a:lnTo>
                    <a:lnTo>
                      <a:pt x="172" y="48"/>
                    </a:lnTo>
                    <a:lnTo>
                      <a:pt x="173" y="48"/>
                    </a:lnTo>
                    <a:lnTo>
                      <a:pt x="173" y="49"/>
                    </a:lnTo>
                    <a:lnTo>
                      <a:pt x="173" y="49"/>
                    </a:lnTo>
                    <a:lnTo>
                      <a:pt x="174" y="53"/>
                    </a:lnTo>
                    <a:lnTo>
                      <a:pt x="174" y="55"/>
                    </a:lnTo>
                    <a:lnTo>
                      <a:pt x="173" y="56"/>
                    </a:lnTo>
                    <a:lnTo>
                      <a:pt x="173" y="56"/>
                    </a:lnTo>
                    <a:lnTo>
                      <a:pt x="172" y="58"/>
                    </a:lnTo>
                    <a:lnTo>
                      <a:pt x="170" y="58"/>
                    </a:lnTo>
                    <a:lnTo>
                      <a:pt x="169" y="58"/>
                    </a:lnTo>
                    <a:lnTo>
                      <a:pt x="169" y="58"/>
                    </a:lnTo>
                    <a:lnTo>
                      <a:pt x="164" y="58"/>
                    </a:lnTo>
                    <a:lnTo>
                      <a:pt x="161" y="58"/>
                    </a:lnTo>
                    <a:lnTo>
                      <a:pt x="160" y="57"/>
                    </a:lnTo>
                    <a:lnTo>
                      <a:pt x="160" y="57"/>
                    </a:lnTo>
                    <a:lnTo>
                      <a:pt x="158" y="55"/>
                    </a:lnTo>
                    <a:lnTo>
                      <a:pt x="155" y="53"/>
                    </a:lnTo>
                    <a:lnTo>
                      <a:pt x="155" y="53"/>
                    </a:lnTo>
                    <a:lnTo>
                      <a:pt x="153" y="51"/>
                    </a:lnTo>
                    <a:lnTo>
                      <a:pt x="152" y="49"/>
                    </a:lnTo>
                    <a:lnTo>
                      <a:pt x="152" y="49"/>
                    </a:lnTo>
                    <a:lnTo>
                      <a:pt x="151" y="47"/>
                    </a:lnTo>
                    <a:lnTo>
                      <a:pt x="150" y="46"/>
                    </a:lnTo>
                    <a:lnTo>
                      <a:pt x="147" y="46"/>
                    </a:lnTo>
                    <a:lnTo>
                      <a:pt x="147" y="46"/>
                    </a:lnTo>
                    <a:lnTo>
                      <a:pt x="144" y="47"/>
                    </a:lnTo>
                    <a:lnTo>
                      <a:pt x="141" y="47"/>
                    </a:lnTo>
                    <a:lnTo>
                      <a:pt x="140" y="46"/>
                    </a:lnTo>
                    <a:lnTo>
                      <a:pt x="140" y="46"/>
                    </a:lnTo>
                    <a:lnTo>
                      <a:pt x="139" y="42"/>
                    </a:lnTo>
                    <a:lnTo>
                      <a:pt x="139" y="40"/>
                    </a:lnTo>
                    <a:lnTo>
                      <a:pt x="140" y="34"/>
                    </a:lnTo>
                    <a:lnTo>
                      <a:pt x="140" y="34"/>
                    </a:lnTo>
                    <a:lnTo>
                      <a:pt x="141" y="32"/>
                    </a:lnTo>
                    <a:lnTo>
                      <a:pt x="142" y="29"/>
                    </a:lnTo>
                    <a:lnTo>
                      <a:pt x="142" y="27"/>
                    </a:lnTo>
                    <a:lnTo>
                      <a:pt x="142" y="26"/>
                    </a:lnTo>
                    <a:lnTo>
                      <a:pt x="142" y="26"/>
                    </a:lnTo>
                    <a:lnTo>
                      <a:pt x="136" y="23"/>
                    </a:lnTo>
                    <a:lnTo>
                      <a:pt x="128" y="20"/>
                    </a:lnTo>
                    <a:lnTo>
                      <a:pt x="128" y="20"/>
                    </a:lnTo>
                    <a:lnTo>
                      <a:pt x="125" y="19"/>
                    </a:lnTo>
                    <a:lnTo>
                      <a:pt x="123" y="20"/>
                    </a:lnTo>
                    <a:lnTo>
                      <a:pt x="121" y="20"/>
                    </a:lnTo>
                    <a:lnTo>
                      <a:pt x="119" y="20"/>
                    </a:lnTo>
                    <a:lnTo>
                      <a:pt x="119" y="20"/>
                    </a:lnTo>
                    <a:lnTo>
                      <a:pt x="115" y="18"/>
                    </a:lnTo>
                    <a:lnTo>
                      <a:pt x="114" y="17"/>
                    </a:lnTo>
                    <a:lnTo>
                      <a:pt x="114" y="17"/>
                    </a:lnTo>
                    <a:lnTo>
                      <a:pt x="113" y="19"/>
                    </a:lnTo>
                    <a:lnTo>
                      <a:pt x="110" y="20"/>
                    </a:lnTo>
                    <a:lnTo>
                      <a:pt x="108" y="18"/>
                    </a:lnTo>
                    <a:lnTo>
                      <a:pt x="108" y="18"/>
                    </a:lnTo>
                    <a:lnTo>
                      <a:pt x="106" y="15"/>
                    </a:lnTo>
                    <a:lnTo>
                      <a:pt x="105" y="12"/>
                    </a:lnTo>
                    <a:lnTo>
                      <a:pt x="104" y="7"/>
                    </a:lnTo>
                    <a:lnTo>
                      <a:pt x="104" y="7"/>
                    </a:lnTo>
                    <a:lnTo>
                      <a:pt x="102" y="3"/>
                    </a:lnTo>
                    <a:lnTo>
                      <a:pt x="99" y="0"/>
                    </a:lnTo>
                    <a:lnTo>
                      <a:pt x="99" y="0"/>
                    </a:lnTo>
                    <a:lnTo>
                      <a:pt x="99" y="0"/>
                    </a:lnTo>
                    <a:lnTo>
                      <a:pt x="98" y="1"/>
                    </a:lnTo>
                    <a:lnTo>
                      <a:pt x="98" y="1"/>
                    </a:lnTo>
                    <a:lnTo>
                      <a:pt x="96" y="1"/>
                    </a:lnTo>
                    <a:lnTo>
                      <a:pt x="96" y="1"/>
                    </a:lnTo>
                    <a:lnTo>
                      <a:pt x="95" y="0"/>
                    </a:lnTo>
                    <a:lnTo>
                      <a:pt x="94" y="0"/>
                    </a:lnTo>
                    <a:lnTo>
                      <a:pt x="91" y="1"/>
                    </a:lnTo>
                    <a:lnTo>
                      <a:pt x="91" y="1"/>
                    </a:lnTo>
                    <a:lnTo>
                      <a:pt x="89" y="3"/>
                    </a:lnTo>
                    <a:lnTo>
                      <a:pt x="88" y="6"/>
                    </a:lnTo>
                    <a:lnTo>
                      <a:pt x="88" y="6"/>
                    </a:lnTo>
                    <a:lnTo>
                      <a:pt x="89" y="9"/>
                    </a:lnTo>
                    <a:lnTo>
                      <a:pt x="90" y="10"/>
                    </a:lnTo>
                    <a:lnTo>
                      <a:pt x="91" y="10"/>
                    </a:lnTo>
                    <a:lnTo>
                      <a:pt x="91" y="10"/>
                    </a:lnTo>
                    <a:lnTo>
                      <a:pt x="93" y="9"/>
                    </a:lnTo>
                    <a:lnTo>
                      <a:pt x="94" y="9"/>
                    </a:lnTo>
                    <a:lnTo>
                      <a:pt x="94" y="10"/>
                    </a:lnTo>
                    <a:lnTo>
                      <a:pt x="94" y="10"/>
                    </a:lnTo>
                    <a:lnTo>
                      <a:pt x="95" y="14"/>
                    </a:lnTo>
                    <a:lnTo>
                      <a:pt x="94" y="17"/>
                    </a:lnTo>
                    <a:lnTo>
                      <a:pt x="94" y="17"/>
                    </a:lnTo>
                    <a:lnTo>
                      <a:pt x="93" y="22"/>
                    </a:lnTo>
                    <a:lnTo>
                      <a:pt x="94" y="26"/>
                    </a:lnTo>
                    <a:lnTo>
                      <a:pt x="94" y="26"/>
                    </a:lnTo>
                    <a:lnTo>
                      <a:pt x="94" y="29"/>
                    </a:lnTo>
                    <a:lnTo>
                      <a:pt x="93" y="31"/>
                    </a:lnTo>
                    <a:lnTo>
                      <a:pt x="93" y="31"/>
                    </a:lnTo>
                    <a:lnTo>
                      <a:pt x="93" y="35"/>
                    </a:lnTo>
                    <a:lnTo>
                      <a:pt x="94" y="38"/>
                    </a:lnTo>
                    <a:lnTo>
                      <a:pt x="94" y="38"/>
                    </a:lnTo>
                    <a:lnTo>
                      <a:pt x="97" y="41"/>
                    </a:lnTo>
                    <a:lnTo>
                      <a:pt x="99" y="42"/>
                    </a:lnTo>
                    <a:lnTo>
                      <a:pt x="101" y="42"/>
                    </a:lnTo>
                    <a:lnTo>
                      <a:pt x="101" y="42"/>
                    </a:lnTo>
                    <a:lnTo>
                      <a:pt x="103" y="41"/>
                    </a:lnTo>
                    <a:lnTo>
                      <a:pt x="104" y="41"/>
                    </a:lnTo>
                    <a:lnTo>
                      <a:pt x="105" y="42"/>
                    </a:lnTo>
                    <a:lnTo>
                      <a:pt x="105" y="42"/>
                    </a:lnTo>
                    <a:lnTo>
                      <a:pt x="105" y="47"/>
                    </a:lnTo>
                    <a:lnTo>
                      <a:pt x="105" y="48"/>
                    </a:lnTo>
                    <a:lnTo>
                      <a:pt x="106" y="48"/>
                    </a:lnTo>
                    <a:lnTo>
                      <a:pt x="106" y="48"/>
                    </a:lnTo>
                    <a:lnTo>
                      <a:pt x="108" y="44"/>
                    </a:lnTo>
                    <a:lnTo>
                      <a:pt x="110" y="44"/>
                    </a:lnTo>
                    <a:lnTo>
                      <a:pt x="113" y="46"/>
                    </a:lnTo>
                    <a:lnTo>
                      <a:pt x="113" y="46"/>
                    </a:lnTo>
                    <a:lnTo>
                      <a:pt x="117" y="50"/>
                    </a:lnTo>
                    <a:lnTo>
                      <a:pt x="118" y="50"/>
                    </a:lnTo>
                    <a:lnTo>
                      <a:pt x="119" y="51"/>
                    </a:lnTo>
                    <a:lnTo>
                      <a:pt x="119" y="51"/>
                    </a:lnTo>
                    <a:lnTo>
                      <a:pt x="121" y="50"/>
                    </a:lnTo>
                    <a:lnTo>
                      <a:pt x="123" y="49"/>
                    </a:lnTo>
                    <a:lnTo>
                      <a:pt x="123" y="49"/>
                    </a:lnTo>
                    <a:lnTo>
                      <a:pt x="127" y="52"/>
                    </a:lnTo>
                    <a:lnTo>
                      <a:pt x="129" y="53"/>
                    </a:lnTo>
                    <a:lnTo>
                      <a:pt x="131" y="54"/>
                    </a:lnTo>
                    <a:lnTo>
                      <a:pt x="131" y="54"/>
                    </a:lnTo>
                    <a:lnTo>
                      <a:pt x="133" y="53"/>
                    </a:lnTo>
                    <a:lnTo>
                      <a:pt x="134" y="53"/>
                    </a:lnTo>
                    <a:lnTo>
                      <a:pt x="134" y="54"/>
                    </a:lnTo>
                    <a:lnTo>
                      <a:pt x="134" y="54"/>
                    </a:lnTo>
                    <a:lnTo>
                      <a:pt x="133" y="55"/>
                    </a:lnTo>
                    <a:lnTo>
                      <a:pt x="132" y="56"/>
                    </a:lnTo>
                    <a:lnTo>
                      <a:pt x="132" y="56"/>
                    </a:lnTo>
                    <a:lnTo>
                      <a:pt x="128" y="56"/>
                    </a:lnTo>
                    <a:lnTo>
                      <a:pt x="124" y="56"/>
                    </a:lnTo>
                    <a:lnTo>
                      <a:pt x="124" y="56"/>
                    </a:lnTo>
                    <a:lnTo>
                      <a:pt x="120" y="58"/>
                    </a:lnTo>
                    <a:lnTo>
                      <a:pt x="118" y="60"/>
                    </a:lnTo>
                    <a:lnTo>
                      <a:pt x="118" y="61"/>
                    </a:lnTo>
                    <a:lnTo>
                      <a:pt x="118" y="61"/>
                    </a:lnTo>
                    <a:lnTo>
                      <a:pt x="121" y="65"/>
                    </a:lnTo>
                    <a:lnTo>
                      <a:pt x="121" y="65"/>
                    </a:lnTo>
                    <a:lnTo>
                      <a:pt x="122" y="66"/>
                    </a:lnTo>
                    <a:lnTo>
                      <a:pt x="124" y="66"/>
                    </a:lnTo>
                    <a:lnTo>
                      <a:pt x="125" y="66"/>
                    </a:lnTo>
                    <a:lnTo>
                      <a:pt x="126" y="66"/>
                    </a:lnTo>
                    <a:lnTo>
                      <a:pt x="126" y="66"/>
                    </a:lnTo>
                    <a:lnTo>
                      <a:pt x="125" y="70"/>
                    </a:lnTo>
                    <a:lnTo>
                      <a:pt x="122" y="74"/>
                    </a:lnTo>
                    <a:lnTo>
                      <a:pt x="122" y="74"/>
                    </a:lnTo>
                    <a:lnTo>
                      <a:pt x="120" y="76"/>
                    </a:lnTo>
                    <a:lnTo>
                      <a:pt x="119" y="79"/>
                    </a:lnTo>
                    <a:lnTo>
                      <a:pt x="119" y="79"/>
                    </a:lnTo>
                    <a:lnTo>
                      <a:pt x="118" y="82"/>
                    </a:lnTo>
                    <a:lnTo>
                      <a:pt x="117" y="84"/>
                    </a:lnTo>
                    <a:lnTo>
                      <a:pt x="116" y="85"/>
                    </a:lnTo>
                    <a:lnTo>
                      <a:pt x="116" y="85"/>
                    </a:lnTo>
                    <a:lnTo>
                      <a:pt x="115" y="86"/>
                    </a:lnTo>
                    <a:lnTo>
                      <a:pt x="115" y="87"/>
                    </a:lnTo>
                    <a:lnTo>
                      <a:pt x="116" y="90"/>
                    </a:lnTo>
                    <a:lnTo>
                      <a:pt x="116" y="90"/>
                    </a:lnTo>
                    <a:lnTo>
                      <a:pt x="115" y="94"/>
                    </a:lnTo>
                    <a:lnTo>
                      <a:pt x="113" y="99"/>
                    </a:lnTo>
                    <a:lnTo>
                      <a:pt x="113" y="99"/>
                    </a:lnTo>
                    <a:lnTo>
                      <a:pt x="113" y="102"/>
                    </a:lnTo>
                    <a:lnTo>
                      <a:pt x="114" y="105"/>
                    </a:lnTo>
                    <a:lnTo>
                      <a:pt x="116" y="106"/>
                    </a:lnTo>
                    <a:lnTo>
                      <a:pt x="116" y="106"/>
                    </a:lnTo>
                    <a:lnTo>
                      <a:pt x="119" y="108"/>
                    </a:lnTo>
                    <a:lnTo>
                      <a:pt x="121" y="112"/>
                    </a:lnTo>
                    <a:lnTo>
                      <a:pt x="123" y="115"/>
                    </a:lnTo>
                    <a:lnTo>
                      <a:pt x="123" y="118"/>
                    </a:lnTo>
                    <a:lnTo>
                      <a:pt x="123" y="118"/>
                    </a:lnTo>
                    <a:lnTo>
                      <a:pt x="124" y="121"/>
                    </a:lnTo>
                    <a:lnTo>
                      <a:pt x="125" y="124"/>
                    </a:lnTo>
                    <a:lnTo>
                      <a:pt x="127" y="128"/>
                    </a:lnTo>
                    <a:lnTo>
                      <a:pt x="127" y="128"/>
                    </a:lnTo>
                    <a:lnTo>
                      <a:pt x="129" y="132"/>
                    </a:lnTo>
                    <a:lnTo>
                      <a:pt x="129" y="135"/>
                    </a:lnTo>
                    <a:lnTo>
                      <a:pt x="128" y="136"/>
                    </a:lnTo>
                    <a:lnTo>
                      <a:pt x="128" y="136"/>
                    </a:lnTo>
                    <a:lnTo>
                      <a:pt x="125" y="136"/>
                    </a:lnTo>
                    <a:lnTo>
                      <a:pt x="124" y="139"/>
                    </a:lnTo>
                    <a:lnTo>
                      <a:pt x="124" y="139"/>
                    </a:lnTo>
                    <a:lnTo>
                      <a:pt x="123" y="142"/>
                    </a:lnTo>
                    <a:lnTo>
                      <a:pt x="122" y="144"/>
                    </a:lnTo>
                    <a:lnTo>
                      <a:pt x="122" y="144"/>
                    </a:lnTo>
                    <a:lnTo>
                      <a:pt x="116" y="148"/>
                    </a:lnTo>
                    <a:lnTo>
                      <a:pt x="112" y="152"/>
                    </a:lnTo>
                    <a:lnTo>
                      <a:pt x="108" y="156"/>
                    </a:lnTo>
                    <a:lnTo>
                      <a:pt x="108" y="156"/>
                    </a:lnTo>
                    <a:lnTo>
                      <a:pt x="108" y="156"/>
                    </a:lnTo>
                    <a:lnTo>
                      <a:pt x="112" y="157"/>
                    </a:lnTo>
                    <a:lnTo>
                      <a:pt x="112" y="157"/>
                    </a:lnTo>
                    <a:lnTo>
                      <a:pt x="124" y="156"/>
                    </a:lnTo>
                    <a:lnTo>
                      <a:pt x="110" y="161"/>
                    </a:lnTo>
                    <a:lnTo>
                      <a:pt x="110" y="162"/>
                    </a:lnTo>
                    <a:lnTo>
                      <a:pt x="113" y="162"/>
                    </a:lnTo>
                    <a:lnTo>
                      <a:pt x="113" y="171"/>
                    </a:lnTo>
                    <a:lnTo>
                      <a:pt x="114" y="171"/>
                    </a:lnTo>
                    <a:lnTo>
                      <a:pt x="117" y="168"/>
                    </a:lnTo>
                    <a:lnTo>
                      <a:pt x="121" y="173"/>
                    </a:lnTo>
                    <a:lnTo>
                      <a:pt x="121" y="175"/>
                    </a:lnTo>
                    <a:lnTo>
                      <a:pt x="126" y="180"/>
                    </a:lnTo>
                    <a:lnTo>
                      <a:pt x="124" y="181"/>
                    </a:lnTo>
                    <a:lnTo>
                      <a:pt x="124" y="189"/>
                    </a:lnTo>
                    <a:lnTo>
                      <a:pt x="121" y="189"/>
                    </a:lnTo>
                    <a:lnTo>
                      <a:pt x="121" y="184"/>
                    </a:lnTo>
                    <a:lnTo>
                      <a:pt x="119" y="184"/>
                    </a:lnTo>
                    <a:lnTo>
                      <a:pt x="119" y="187"/>
                    </a:lnTo>
                    <a:lnTo>
                      <a:pt x="117" y="187"/>
                    </a:lnTo>
                    <a:lnTo>
                      <a:pt x="117" y="186"/>
                    </a:lnTo>
                    <a:lnTo>
                      <a:pt x="115" y="186"/>
                    </a:lnTo>
                    <a:lnTo>
                      <a:pt x="115" y="190"/>
                    </a:lnTo>
                    <a:lnTo>
                      <a:pt x="121" y="190"/>
                    </a:lnTo>
                    <a:lnTo>
                      <a:pt x="121" y="192"/>
                    </a:lnTo>
                    <a:lnTo>
                      <a:pt x="123" y="192"/>
                    </a:lnTo>
                    <a:lnTo>
                      <a:pt x="123" y="193"/>
                    </a:lnTo>
                    <a:lnTo>
                      <a:pt x="119" y="193"/>
                    </a:lnTo>
                    <a:lnTo>
                      <a:pt x="118" y="192"/>
                    </a:lnTo>
                    <a:lnTo>
                      <a:pt x="115" y="192"/>
                    </a:lnTo>
                    <a:lnTo>
                      <a:pt x="115" y="194"/>
                    </a:lnTo>
                    <a:lnTo>
                      <a:pt x="118" y="197"/>
                    </a:lnTo>
                    <a:lnTo>
                      <a:pt x="126" y="197"/>
                    </a:lnTo>
                    <a:lnTo>
                      <a:pt x="126" y="197"/>
                    </a:lnTo>
                    <a:lnTo>
                      <a:pt x="126" y="201"/>
                    </a:lnTo>
                    <a:lnTo>
                      <a:pt x="126" y="201"/>
                    </a:lnTo>
                    <a:lnTo>
                      <a:pt x="126" y="205"/>
                    </a:lnTo>
                    <a:lnTo>
                      <a:pt x="124" y="207"/>
                    </a:lnTo>
                    <a:lnTo>
                      <a:pt x="123" y="209"/>
                    </a:lnTo>
                    <a:lnTo>
                      <a:pt x="121" y="207"/>
                    </a:lnTo>
                    <a:lnTo>
                      <a:pt x="121" y="201"/>
                    </a:lnTo>
                    <a:lnTo>
                      <a:pt x="117" y="197"/>
                    </a:lnTo>
                    <a:lnTo>
                      <a:pt x="117" y="206"/>
                    </a:lnTo>
                    <a:lnTo>
                      <a:pt x="114" y="206"/>
                    </a:lnTo>
                    <a:lnTo>
                      <a:pt x="113" y="195"/>
                    </a:lnTo>
                    <a:lnTo>
                      <a:pt x="107" y="195"/>
                    </a:lnTo>
                    <a:lnTo>
                      <a:pt x="110" y="210"/>
                    </a:lnTo>
                    <a:lnTo>
                      <a:pt x="122" y="210"/>
                    </a:lnTo>
                    <a:lnTo>
                      <a:pt x="122" y="213"/>
                    </a:lnTo>
                    <a:lnTo>
                      <a:pt x="118" y="213"/>
                    </a:lnTo>
                    <a:lnTo>
                      <a:pt x="114" y="220"/>
                    </a:lnTo>
                    <a:lnTo>
                      <a:pt x="112" y="219"/>
                    </a:lnTo>
                    <a:lnTo>
                      <a:pt x="113" y="216"/>
                    </a:lnTo>
                    <a:lnTo>
                      <a:pt x="110" y="215"/>
                    </a:lnTo>
                    <a:lnTo>
                      <a:pt x="108" y="219"/>
                    </a:lnTo>
                    <a:lnTo>
                      <a:pt x="108" y="224"/>
                    </a:lnTo>
                    <a:lnTo>
                      <a:pt x="114" y="225"/>
                    </a:lnTo>
                    <a:lnTo>
                      <a:pt x="109" y="230"/>
                    </a:lnTo>
                    <a:lnTo>
                      <a:pt x="106" y="229"/>
                    </a:lnTo>
                    <a:lnTo>
                      <a:pt x="103" y="232"/>
                    </a:lnTo>
                    <a:lnTo>
                      <a:pt x="103" y="230"/>
                    </a:lnTo>
                    <a:lnTo>
                      <a:pt x="99" y="232"/>
                    </a:lnTo>
                    <a:lnTo>
                      <a:pt x="97" y="233"/>
                    </a:lnTo>
                    <a:lnTo>
                      <a:pt x="96" y="248"/>
                    </a:lnTo>
                    <a:lnTo>
                      <a:pt x="91" y="252"/>
                    </a:lnTo>
                    <a:lnTo>
                      <a:pt x="93" y="253"/>
                    </a:lnTo>
                    <a:lnTo>
                      <a:pt x="91" y="255"/>
                    </a:lnTo>
                    <a:lnTo>
                      <a:pt x="86" y="252"/>
                    </a:lnTo>
                    <a:lnTo>
                      <a:pt x="83" y="257"/>
                    </a:lnTo>
                    <a:lnTo>
                      <a:pt x="83" y="260"/>
                    </a:lnTo>
                    <a:lnTo>
                      <a:pt x="88" y="260"/>
                    </a:lnTo>
                    <a:lnTo>
                      <a:pt x="83" y="263"/>
                    </a:lnTo>
                    <a:lnTo>
                      <a:pt x="82" y="263"/>
                    </a:lnTo>
                    <a:lnTo>
                      <a:pt x="76" y="268"/>
                    </a:lnTo>
                    <a:lnTo>
                      <a:pt x="80" y="269"/>
                    </a:lnTo>
                    <a:lnTo>
                      <a:pt x="80" y="269"/>
                    </a:lnTo>
                    <a:lnTo>
                      <a:pt x="78" y="270"/>
                    </a:lnTo>
                    <a:lnTo>
                      <a:pt x="78" y="270"/>
                    </a:lnTo>
                    <a:lnTo>
                      <a:pt x="75" y="271"/>
                    </a:lnTo>
                    <a:lnTo>
                      <a:pt x="71" y="273"/>
                    </a:lnTo>
                    <a:lnTo>
                      <a:pt x="71" y="273"/>
                    </a:lnTo>
                    <a:lnTo>
                      <a:pt x="70" y="274"/>
                    </a:lnTo>
                    <a:lnTo>
                      <a:pt x="70" y="275"/>
                    </a:lnTo>
                    <a:lnTo>
                      <a:pt x="70" y="277"/>
                    </a:lnTo>
                    <a:lnTo>
                      <a:pt x="68" y="279"/>
                    </a:lnTo>
                    <a:lnTo>
                      <a:pt x="68" y="279"/>
                    </a:lnTo>
                    <a:lnTo>
                      <a:pt x="65" y="282"/>
                    </a:lnTo>
                    <a:lnTo>
                      <a:pt x="63" y="286"/>
                    </a:lnTo>
                    <a:lnTo>
                      <a:pt x="63" y="286"/>
                    </a:lnTo>
                    <a:lnTo>
                      <a:pt x="60" y="287"/>
                    </a:lnTo>
                    <a:lnTo>
                      <a:pt x="58" y="288"/>
                    </a:lnTo>
                    <a:lnTo>
                      <a:pt x="58" y="288"/>
                    </a:lnTo>
                    <a:lnTo>
                      <a:pt x="44" y="301"/>
                    </a:lnTo>
                    <a:lnTo>
                      <a:pt x="44" y="301"/>
                    </a:lnTo>
                    <a:lnTo>
                      <a:pt x="40" y="303"/>
                    </a:lnTo>
                    <a:lnTo>
                      <a:pt x="37" y="306"/>
                    </a:lnTo>
                    <a:lnTo>
                      <a:pt x="37" y="306"/>
                    </a:lnTo>
                    <a:lnTo>
                      <a:pt x="33" y="308"/>
                    </a:lnTo>
                    <a:lnTo>
                      <a:pt x="31" y="308"/>
                    </a:lnTo>
                    <a:lnTo>
                      <a:pt x="29" y="307"/>
                    </a:lnTo>
                    <a:lnTo>
                      <a:pt x="29" y="307"/>
                    </a:lnTo>
                    <a:lnTo>
                      <a:pt x="27" y="307"/>
                    </a:lnTo>
                    <a:lnTo>
                      <a:pt x="26" y="307"/>
                    </a:lnTo>
                    <a:lnTo>
                      <a:pt x="22" y="309"/>
                    </a:lnTo>
                    <a:lnTo>
                      <a:pt x="22" y="309"/>
                    </a:lnTo>
                    <a:lnTo>
                      <a:pt x="20" y="309"/>
                    </a:lnTo>
                    <a:lnTo>
                      <a:pt x="20" y="311"/>
                    </a:lnTo>
                    <a:lnTo>
                      <a:pt x="20" y="312"/>
                    </a:lnTo>
                    <a:lnTo>
                      <a:pt x="19" y="313"/>
                    </a:lnTo>
                    <a:lnTo>
                      <a:pt x="19" y="313"/>
                    </a:lnTo>
                    <a:lnTo>
                      <a:pt x="18" y="314"/>
                    </a:lnTo>
                    <a:lnTo>
                      <a:pt x="16" y="314"/>
                    </a:lnTo>
                    <a:lnTo>
                      <a:pt x="12" y="313"/>
                    </a:lnTo>
                    <a:lnTo>
                      <a:pt x="12" y="313"/>
                    </a:lnTo>
                    <a:lnTo>
                      <a:pt x="11" y="313"/>
                    </a:lnTo>
                    <a:lnTo>
                      <a:pt x="12" y="311"/>
                    </a:lnTo>
                    <a:lnTo>
                      <a:pt x="12" y="311"/>
                    </a:lnTo>
                    <a:lnTo>
                      <a:pt x="11" y="311"/>
                    </a:lnTo>
                    <a:lnTo>
                      <a:pt x="10" y="311"/>
                    </a:lnTo>
                    <a:lnTo>
                      <a:pt x="7" y="313"/>
                    </a:lnTo>
                    <a:lnTo>
                      <a:pt x="7" y="313"/>
                    </a:lnTo>
                    <a:lnTo>
                      <a:pt x="1" y="316"/>
                    </a:lnTo>
                    <a:lnTo>
                      <a:pt x="1" y="316"/>
                    </a:lnTo>
                    <a:lnTo>
                      <a:pt x="0" y="316"/>
                    </a:lnTo>
                    <a:lnTo>
                      <a:pt x="0" y="316"/>
                    </a:lnTo>
                    <a:lnTo>
                      <a:pt x="0" y="316"/>
                    </a:lnTo>
                    <a:lnTo>
                      <a:pt x="3" y="319"/>
                    </a:lnTo>
                    <a:lnTo>
                      <a:pt x="3" y="319"/>
                    </a:lnTo>
                    <a:lnTo>
                      <a:pt x="3" y="320"/>
                    </a:lnTo>
                    <a:lnTo>
                      <a:pt x="3" y="322"/>
                    </a:lnTo>
                    <a:lnTo>
                      <a:pt x="1" y="325"/>
                    </a:lnTo>
                    <a:lnTo>
                      <a:pt x="1" y="325"/>
                    </a:lnTo>
                    <a:lnTo>
                      <a:pt x="1" y="326"/>
                    </a:lnTo>
                    <a:lnTo>
                      <a:pt x="2" y="327"/>
                    </a:lnTo>
                    <a:lnTo>
                      <a:pt x="4" y="331"/>
                    </a:lnTo>
                    <a:lnTo>
                      <a:pt x="4" y="331"/>
                    </a:lnTo>
                    <a:lnTo>
                      <a:pt x="5" y="333"/>
                    </a:lnTo>
                    <a:lnTo>
                      <a:pt x="7" y="334"/>
                    </a:lnTo>
                    <a:lnTo>
                      <a:pt x="7" y="334"/>
                    </a:lnTo>
                    <a:lnTo>
                      <a:pt x="10" y="335"/>
                    </a:lnTo>
                    <a:lnTo>
                      <a:pt x="14" y="335"/>
                    </a:lnTo>
                    <a:lnTo>
                      <a:pt x="22" y="334"/>
                    </a:lnTo>
                    <a:lnTo>
                      <a:pt x="22" y="334"/>
                    </a:lnTo>
                    <a:lnTo>
                      <a:pt x="26" y="332"/>
                    </a:lnTo>
                    <a:lnTo>
                      <a:pt x="30" y="331"/>
                    </a:lnTo>
                    <a:lnTo>
                      <a:pt x="30" y="331"/>
                    </a:lnTo>
                    <a:lnTo>
                      <a:pt x="34" y="328"/>
                    </a:lnTo>
                    <a:lnTo>
                      <a:pt x="38" y="327"/>
                    </a:lnTo>
                    <a:lnTo>
                      <a:pt x="38" y="327"/>
                    </a:lnTo>
                    <a:lnTo>
                      <a:pt x="38" y="326"/>
                    </a:lnTo>
                    <a:lnTo>
                      <a:pt x="39" y="326"/>
                    </a:lnTo>
                    <a:lnTo>
                      <a:pt x="38" y="324"/>
                    </a:lnTo>
                    <a:lnTo>
                      <a:pt x="38" y="324"/>
                    </a:lnTo>
                    <a:lnTo>
                      <a:pt x="38" y="322"/>
                    </a:lnTo>
                    <a:lnTo>
                      <a:pt x="39" y="321"/>
                    </a:lnTo>
                    <a:lnTo>
                      <a:pt x="41" y="319"/>
                    </a:lnTo>
                    <a:lnTo>
                      <a:pt x="41" y="319"/>
                    </a:lnTo>
                    <a:lnTo>
                      <a:pt x="42" y="319"/>
                    </a:lnTo>
                    <a:lnTo>
                      <a:pt x="43" y="320"/>
                    </a:lnTo>
                    <a:lnTo>
                      <a:pt x="46" y="322"/>
                    </a:lnTo>
                    <a:lnTo>
                      <a:pt x="46" y="322"/>
                    </a:lnTo>
                    <a:lnTo>
                      <a:pt x="49" y="322"/>
                    </a:lnTo>
                    <a:lnTo>
                      <a:pt x="51" y="319"/>
                    </a:lnTo>
                    <a:lnTo>
                      <a:pt x="55" y="315"/>
                    </a:lnTo>
                    <a:lnTo>
                      <a:pt x="55" y="315"/>
                    </a:lnTo>
                    <a:lnTo>
                      <a:pt x="60" y="316"/>
                    </a:lnTo>
                    <a:lnTo>
                      <a:pt x="60" y="316"/>
                    </a:lnTo>
                    <a:lnTo>
                      <a:pt x="61" y="316"/>
                    </a:lnTo>
                    <a:lnTo>
                      <a:pt x="63" y="316"/>
                    </a:lnTo>
                    <a:lnTo>
                      <a:pt x="66" y="315"/>
                    </a:lnTo>
                    <a:lnTo>
                      <a:pt x="66" y="315"/>
                    </a:lnTo>
                    <a:lnTo>
                      <a:pt x="68" y="315"/>
                    </a:lnTo>
                    <a:lnTo>
                      <a:pt x="68" y="317"/>
                    </a:lnTo>
                    <a:lnTo>
                      <a:pt x="68" y="317"/>
                    </a:lnTo>
                    <a:lnTo>
                      <a:pt x="68" y="320"/>
                    </a:lnTo>
                    <a:lnTo>
                      <a:pt x="69" y="321"/>
                    </a:lnTo>
                    <a:lnTo>
                      <a:pt x="70" y="321"/>
                    </a:lnTo>
                    <a:lnTo>
                      <a:pt x="70" y="321"/>
                    </a:lnTo>
                    <a:lnTo>
                      <a:pt x="72" y="321"/>
                    </a:lnTo>
                    <a:lnTo>
                      <a:pt x="72" y="320"/>
                    </a:lnTo>
                    <a:lnTo>
                      <a:pt x="73" y="317"/>
                    </a:lnTo>
                    <a:lnTo>
                      <a:pt x="73" y="317"/>
                    </a:lnTo>
                    <a:lnTo>
                      <a:pt x="77" y="315"/>
                    </a:lnTo>
                    <a:lnTo>
                      <a:pt x="82" y="315"/>
                    </a:lnTo>
                    <a:lnTo>
                      <a:pt x="82" y="315"/>
                    </a:lnTo>
                    <a:lnTo>
                      <a:pt x="85" y="309"/>
                    </a:lnTo>
                    <a:lnTo>
                      <a:pt x="85" y="309"/>
                    </a:lnTo>
                    <a:lnTo>
                      <a:pt x="88" y="309"/>
                    </a:lnTo>
                    <a:lnTo>
                      <a:pt x="92" y="310"/>
                    </a:lnTo>
                    <a:lnTo>
                      <a:pt x="92" y="310"/>
                    </a:lnTo>
                    <a:lnTo>
                      <a:pt x="97" y="310"/>
                    </a:lnTo>
                    <a:lnTo>
                      <a:pt x="103" y="310"/>
                    </a:lnTo>
                    <a:lnTo>
                      <a:pt x="103" y="310"/>
                    </a:lnTo>
                    <a:lnTo>
                      <a:pt x="105" y="309"/>
                    </a:lnTo>
                    <a:lnTo>
                      <a:pt x="107" y="308"/>
                    </a:lnTo>
                    <a:lnTo>
                      <a:pt x="108" y="305"/>
                    </a:lnTo>
                    <a:lnTo>
                      <a:pt x="108" y="305"/>
                    </a:lnTo>
                    <a:lnTo>
                      <a:pt x="110" y="305"/>
                    </a:lnTo>
                    <a:lnTo>
                      <a:pt x="113" y="305"/>
                    </a:lnTo>
                    <a:lnTo>
                      <a:pt x="113" y="305"/>
                    </a:lnTo>
                    <a:lnTo>
                      <a:pt x="114" y="305"/>
                    </a:lnTo>
                    <a:lnTo>
                      <a:pt x="116" y="304"/>
                    </a:lnTo>
                    <a:lnTo>
                      <a:pt x="116" y="304"/>
                    </a:lnTo>
                    <a:lnTo>
                      <a:pt x="119" y="303"/>
                    </a:lnTo>
                    <a:lnTo>
                      <a:pt x="123" y="302"/>
                    </a:lnTo>
                    <a:lnTo>
                      <a:pt x="123" y="302"/>
                    </a:lnTo>
                    <a:lnTo>
                      <a:pt x="130" y="302"/>
                    </a:lnTo>
                    <a:lnTo>
                      <a:pt x="130" y="302"/>
                    </a:lnTo>
                    <a:lnTo>
                      <a:pt x="132" y="301"/>
                    </a:lnTo>
                    <a:lnTo>
                      <a:pt x="134" y="298"/>
                    </a:lnTo>
                    <a:lnTo>
                      <a:pt x="137" y="295"/>
                    </a:lnTo>
                    <a:lnTo>
                      <a:pt x="137" y="295"/>
                    </a:lnTo>
                    <a:lnTo>
                      <a:pt x="138" y="295"/>
                    </a:lnTo>
                    <a:lnTo>
                      <a:pt x="139" y="297"/>
                    </a:lnTo>
                    <a:lnTo>
                      <a:pt x="142" y="301"/>
                    </a:lnTo>
                    <a:lnTo>
                      <a:pt x="142" y="301"/>
                    </a:lnTo>
                    <a:lnTo>
                      <a:pt x="144" y="302"/>
                    </a:lnTo>
                    <a:lnTo>
                      <a:pt x="144" y="304"/>
                    </a:lnTo>
                    <a:lnTo>
                      <a:pt x="144" y="306"/>
                    </a:lnTo>
                    <a:lnTo>
                      <a:pt x="144" y="306"/>
                    </a:lnTo>
                    <a:lnTo>
                      <a:pt x="144" y="308"/>
                    </a:lnTo>
                    <a:lnTo>
                      <a:pt x="146" y="308"/>
                    </a:lnTo>
                    <a:lnTo>
                      <a:pt x="147" y="308"/>
                    </a:lnTo>
                    <a:lnTo>
                      <a:pt x="149" y="307"/>
                    </a:lnTo>
                    <a:lnTo>
                      <a:pt x="149" y="307"/>
                    </a:lnTo>
                    <a:lnTo>
                      <a:pt x="154" y="301"/>
                    </a:lnTo>
                    <a:lnTo>
                      <a:pt x="160" y="296"/>
                    </a:lnTo>
                    <a:lnTo>
                      <a:pt x="160" y="296"/>
                    </a:lnTo>
                    <a:lnTo>
                      <a:pt x="162" y="295"/>
                    </a:lnTo>
                    <a:lnTo>
                      <a:pt x="165" y="294"/>
                    </a:lnTo>
                    <a:lnTo>
                      <a:pt x="165" y="294"/>
                    </a:lnTo>
                    <a:lnTo>
                      <a:pt x="167" y="292"/>
                    </a:lnTo>
                    <a:lnTo>
                      <a:pt x="170" y="290"/>
                    </a:lnTo>
                    <a:lnTo>
                      <a:pt x="170" y="290"/>
                    </a:lnTo>
                    <a:lnTo>
                      <a:pt x="173" y="290"/>
                    </a:lnTo>
                    <a:lnTo>
                      <a:pt x="178" y="290"/>
                    </a:lnTo>
                    <a:lnTo>
                      <a:pt x="178" y="290"/>
                    </a:lnTo>
                    <a:lnTo>
                      <a:pt x="180" y="290"/>
                    </a:lnTo>
                    <a:lnTo>
                      <a:pt x="184" y="288"/>
                    </a:lnTo>
                    <a:lnTo>
                      <a:pt x="184" y="288"/>
                    </a:lnTo>
                    <a:lnTo>
                      <a:pt x="187" y="287"/>
                    </a:lnTo>
                    <a:lnTo>
                      <a:pt x="191" y="287"/>
                    </a:lnTo>
                    <a:lnTo>
                      <a:pt x="191" y="287"/>
                    </a:lnTo>
                    <a:lnTo>
                      <a:pt x="197" y="286"/>
                    </a:lnTo>
                    <a:lnTo>
                      <a:pt x="197" y="286"/>
                    </a:lnTo>
                    <a:lnTo>
                      <a:pt x="197" y="285"/>
                    </a:lnTo>
                    <a:lnTo>
                      <a:pt x="197" y="285"/>
                    </a:lnTo>
                    <a:lnTo>
                      <a:pt x="199" y="283"/>
                    </a:lnTo>
                    <a:lnTo>
                      <a:pt x="203" y="281"/>
                    </a:lnTo>
                    <a:lnTo>
                      <a:pt x="205" y="279"/>
                    </a:lnTo>
                    <a:lnTo>
                      <a:pt x="206" y="278"/>
                    </a:lnTo>
                    <a:lnTo>
                      <a:pt x="206" y="277"/>
                    </a:lnTo>
                    <a:lnTo>
                      <a:pt x="206" y="277"/>
                    </a:lnTo>
                    <a:lnTo>
                      <a:pt x="202" y="273"/>
                    </a:lnTo>
                    <a:lnTo>
                      <a:pt x="201" y="271"/>
                    </a:lnTo>
                    <a:lnTo>
                      <a:pt x="201" y="269"/>
                    </a:lnTo>
                    <a:lnTo>
                      <a:pt x="201" y="269"/>
                    </a:lnTo>
                    <a:lnTo>
                      <a:pt x="204" y="262"/>
                    </a:lnTo>
                    <a:lnTo>
                      <a:pt x="206" y="258"/>
                    </a:lnTo>
                    <a:lnTo>
                      <a:pt x="206" y="254"/>
                    </a:lnTo>
                    <a:lnTo>
                      <a:pt x="206" y="254"/>
                    </a:lnTo>
                    <a:lnTo>
                      <a:pt x="206" y="242"/>
                    </a:lnTo>
                    <a:lnTo>
                      <a:pt x="203" y="227"/>
                    </a:lnTo>
                    <a:lnTo>
                      <a:pt x="203" y="227"/>
                    </a:lnTo>
                    <a:lnTo>
                      <a:pt x="202" y="223"/>
                    </a:lnTo>
                    <a:lnTo>
                      <a:pt x="200" y="220"/>
                    </a:lnTo>
                    <a:lnTo>
                      <a:pt x="198" y="217"/>
                    </a:lnTo>
                    <a:lnTo>
                      <a:pt x="198" y="214"/>
                    </a:lnTo>
                    <a:lnTo>
                      <a:pt x="198" y="214"/>
                    </a:lnTo>
                    <a:lnTo>
                      <a:pt x="199" y="212"/>
                    </a:lnTo>
                    <a:lnTo>
                      <a:pt x="202" y="208"/>
                    </a:lnTo>
                    <a:lnTo>
                      <a:pt x="204" y="205"/>
                    </a:lnTo>
                    <a:lnTo>
                      <a:pt x="205" y="200"/>
                    </a:lnTo>
                    <a:lnTo>
                      <a:pt x="205" y="200"/>
                    </a:lnTo>
                    <a:lnTo>
                      <a:pt x="205" y="196"/>
                    </a:lnTo>
                    <a:lnTo>
                      <a:pt x="204" y="194"/>
                    </a:lnTo>
                    <a:lnTo>
                      <a:pt x="202" y="192"/>
                    </a:lnTo>
                    <a:lnTo>
                      <a:pt x="201" y="192"/>
                    </a:lnTo>
                    <a:lnTo>
                      <a:pt x="201" y="192"/>
                    </a:lnTo>
                    <a:lnTo>
                      <a:pt x="199" y="191"/>
                    </a:lnTo>
                    <a:lnTo>
                      <a:pt x="198" y="190"/>
                    </a:lnTo>
                    <a:lnTo>
                      <a:pt x="198" y="188"/>
                    </a:lnTo>
                    <a:lnTo>
                      <a:pt x="199" y="185"/>
                    </a:lnTo>
                    <a:lnTo>
                      <a:pt x="199" y="185"/>
                    </a:lnTo>
                    <a:lnTo>
                      <a:pt x="203" y="171"/>
                    </a:lnTo>
                    <a:lnTo>
                      <a:pt x="205" y="164"/>
                    </a:lnTo>
                    <a:lnTo>
                      <a:pt x="206" y="159"/>
                    </a:lnTo>
                    <a:lnTo>
                      <a:pt x="206" y="159"/>
                    </a:lnTo>
                    <a:lnTo>
                      <a:pt x="206" y="156"/>
                    </a:lnTo>
                    <a:lnTo>
                      <a:pt x="205" y="154"/>
                    </a:lnTo>
                    <a:lnTo>
                      <a:pt x="204" y="153"/>
                    </a:lnTo>
                    <a:lnTo>
                      <a:pt x="205" y="151"/>
                    </a:lnTo>
                    <a:lnTo>
                      <a:pt x="205" y="151"/>
                    </a:lnTo>
                    <a:lnTo>
                      <a:pt x="208" y="149"/>
                    </a:lnTo>
                    <a:lnTo>
                      <a:pt x="210" y="146"/>
                    </a:lnTo>
                    <a:lnTo>
                      <a:pt x="213" y="143"/>
                    </a:lnTo>
                    <a:lnTo>
                      <a:pt x="214" y="139"/>
                    </a:lnTo>
                    <a:lnTo>
                      <a:pt x="214" y="139"/>
                    </a:lnTo>
                    <a:lnTo>
                      <a:pt x="213" y="131"/>
                    </a:lnTo>
                    <a:lnTo>
                      <a:pt x="213" y="129"/>
                    </a:lnTo>
                    <a:lnTo>
                      <a:pt x="214" y="129"/>
                    </a:lnTo>
                    <a:lnTo>
                      <a:pt x="214" y="129"/>
                    </a:lnTo>
                    <a:lnTo>
                      <a:pt x="216" y="130"/>
                    </a:lnTo>
                    <a:lnTo>
                      <a:pt x="217" y="130"/>
                    </a:lnTo>
                    <a:lnTo>
                      <a:pt x="217" y="127"/>
                    </a:lnTo>
                    <a:lnTo>
                      <a:pt x="217" y="127"/>
                    </a:lnTo>
                    <a:lnTo>
                      <a:pt x="217" y="119"/>
                    </a:lnTo>
                    <a:lnTo>
                      <a:pt x="217" y="116"/>
                    </a:lnTo>
                    <a:lnTo>
                      <a:pt x="218" y="116"/>
                    </a:lnTo>
                    <a:lnTo>
                      <a:pt x="218" y="116"/>
                    </a:lnTo>
                    <a:lnTo>
                      <a:pt x="218" y="116"/>
                    </a:lnTo>
                    <a:lnTo>
                      <a:pt x="220" y="118"/>
                    </a:lnTo>
                    <a:lnTo>
                      <a:pt x="222" y="119"/>
                    </a:lnTo>
                    <a:lnTo>
                      <a:pt x="223" y="118"/>
                    </a:lnTo>
                    <a:lnTo>
                      <a:pt x="223" y="118"/>
                    </a:lnTo>
                    <a:lnTo>
                      <a:pt x="228" y="114"/>
                    </a:lnTo>
                    <a:lnTo>
                      <a:pt x="230" y="110"/>
                    </a:lnTo>
                    <a:lnTo>
                      <a:pt x="230" y="107"/>
                    </a:lnTo>
                    <a:lnTo>
                      <a:pt x="229" y="105"/>
                    </a:lnTo>
                    <a:lnTo>
                      <a:pt x="229" y="105"/>
                    </a:lnTo>
                    <a:close/>
                  </a:path>
                </a:pathLst>
              </a:custGeom>
              <a:solidFill>
                <a:srgbClr val="FFFFFF"/>
              </a:solidFill>
              <a:ln w="0">
                <a:solidFill>
                  <a:srgbClr val="231815"/>
                </a:solidFill>
                <a:prstDash val="solid"/>
                <a:round/>
                <a:headEnd/>
                <a:tailEnd/>
              </a:ln>
            </p:spPr>
            <p:txBody>
              <a:bodyPr/>
              <a:lstStyle/>
              <a:p>
                <a:endParaRPr lang="ja-JP" altLang="en-US"/>
              </a:p>
            </p:txBody>
          </p:sp>
          <p:sp>
            <p:nvSpPr>
              <p:cNvPr id="161" name="フリーフォーム 160">
                <a:extLst>
                  <a:ext uri="{FF2B5EF4-FFF2-40B4-BE49-F238E27FC236}">
                    <a16:creationId xmlns:a16="http://schemas.microsoft.com/office/drawing/2014/main" id="{00000000-0008-0000-0000-0000F6050000}"/>
                  </a:ext>
                </a:extLst>
              </p:cNvPr>
              <p:cNvSpPr>
                <a:spLocks/>
              </p:cNvSpPr>
              <p:nvPr/>
            </p:nvSpPr>
            <p:spPr bwMode="auto">
              <a:xfrm>
                <a:off x="583" y="361"/>
                <a:ext cx="151" cy="149"/>
              </a:xfrm>
              <a:custGeom>
                <a:avLst/>
                <a:gdLst>
                  <a:gd name="T0" fmla="*/ 1360 w 1360"/>
                  <a:gd name="T1" fmla="*/ 1338 h 1338"/>
                  <a:gd name="T2" fmla="*/ 0 w 1360"/>
                  <a:gd name="T3" fmla="*/ 1338 h 1338"/>
                  <a:gd name="T4" fmla="*/ 0 w 1360"/>
                  <a:gd name="T5" fmla="*/ 452 h 1338"/>
                  <a:gd name="T6" fmla="*/ 453 w 1360"/>
                  <a:gd name="T7" fmla="*/ 0 h 1338"/>
                  <a:gd name="T8" fmla="*/ 1360 w 1360"/>
                  <a:gd name="T9" fmla="*/ 0 h 1338"/>
                  <a:gd name="T10" fmla="*/ 1360 w 1360"/>
                  <a:gd name="T11" fmla="*/ 1338 h 1338"/>
                </a:gdLst>
                <a:ahLst/>
                <a:cxnLst>
                  <a:cxn ang="0">
                    <a:pos x="T0" y="T1"/>
                  </a:cxn>
                  <a:cxn ang="0">
                    <a:pos x="T2" y="T3"/>
                  </a:cxn>
                  <a:cxn ang="0">
                    <a:pos x="T4" y="T5"/>
                  </a:cxn>
                  <a:cxn ang="0">
                    <a:pos x="T6" y="T7"/>
                  </a:cxn>
                  <a:cxn ang="0">
                    <a:pos x="T8" y="T9"/>
                  </a:cxn>
                  <a:cxn ang="0">
                    <a:pos x="T10" y="T11"/>
                  </a:cxn>
                </a:cxnLst>
                <a:rect l="0" t="0" r="r" b="b"/>
                <a:pathLst>
                  <a:path w="1360" h="1338">
                    <a:moveTo>
                      <a:pt x="1360" y="1338"/>
                    </a:moveTo>
                    <a:lnTo>
                      <a:pt x="0" y="1338"/>
                    </a:lnTo>
                    <a:lnTo>
                      <a:pt x="0" y="452"/>
                    </a:lnTo>
                    <a:lnTo>
                      <a:pt x="453" y="0"/>
                    </a:lnTo>
                    <a:lnTo>
                      <a:pt x="1360" y="0"/>
                    </a:lnTo>
                    <a:lnTo>
                      <a:pt x="1360" y="1338"/>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2" name="フリーフォーム 161">
                <a:extLst>
                  <a:ext uri="{FF2B5EF4-FFF2-40B4-BE49-F238E27FC236}">
                    <a16:creationId xmlns:a16="http://schemas.microsoft.com/office/drawing/2014/main" id="{00000000-0008-0000-0000-0000F7050000}"/>
                  </a:ext>
                </a:extLst>
              </p:cNvPr>
              <p:cNvSpPr>
                <a:spLocks/>
              </p:cNvSpPr>
              <p:nvPr/>
            </p:nvSpPr>
            <p:spPr bwMode="auto">
              <a:xfrm>
                <a:off x="311" y="700"/>
                <a:ext cx="423" cy="355"/>
              </a:xfrm>
              <a:custGeom>
                <a:avLst/>
                <a:gdLst>
                  <a:gd name="T0" fmla="*/ 0 w 3807"/>
                  <a:gd name="T1" fmla="*/ 3195 h 3195"/>
                  <a:gd name="T2" fmla="*/ 0 w 3807"/>
                  <a:gd name="T3" fmla="*/ 2733 h 3195"/>
                  <a:gd name="T4" fmla="*/ 364 w 3807"/>
                  <a:gd name="T5" fmla="*/ 2370 h 3195"/>
                  <a:gd name="T6" fmla="*/ 829 w 3807"/>
                  <a:gd name="T7" fmla="*/ 2370 h 3195"/>
                  <a:gd name="T8" fmla="*/ 3200 w 3807"/>
                  <a:gd name="T9" fmla="*/ 0 h 3195"/>
                  <a:gd name="T10" fmla="*/ 3807 w 3807"/>
                  <a:gd name="T11" fmla="*/ 0 h 3195"/>
                  <a:gd name="T12" fmla="*/ 3807 w 3807"/>
                  <a:gd name="T13" fmla="*/ 3195 h 3195"/>
                  <a:gd name="T14" fmla="*/ 0 w 3807"/>
                  <a:gd name="T15" fmla="*/ 3195 h 3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7" h="3195">
                    <a:moveTo>
                      <a:pt x="0" y="3195"/>
                    </a:moveTo>
                    <a:lnTo>
                      <a:pt x="0" y="2733"/>
                    </a:lnTo>
                    <a:lnTo>
                      <a:pt x="364" y="2370"/>
                    </a:lnTo>
                    <a:lnTo>
                      <a:pt x="829" y="2370"/>
                    </a:lnTo>
                    <a:lnTo>
                      <a:pt x="3200" y="0"/>
                    </a:lnTo>
                    <a:lnTo>
                      <a:pt x="3807" y="0"/>
                    </a:lnTo>
                    <a:lnTo>
                      <a:pt x="3807" y="3195"/>
                    </a:lnTo>
                    <a:lnTo>
                      <a:pt x="0" y="3195"/>
                    </a:lnTo>
                    <a:close/>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98" name="正方形/長方形 297"/>
            <p:cNvSpPr/>
            <p:nvPr/>
          </p:nvSpPr>
          <p:spPr>
            <a:xfrm>
              <a:off x="2482413" y="1735514"/>
              <a:ext cx="2421020" cy="12498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9" name="正方形/長方形 298"/>
            <p:cNvSpPr/>
            <p:nvPr/>
          </p:nvSpPr>
          <p:spPr>
            <a:xfrm>
              <a:off x="2244525" y="2430932"/>
              <a:ext cx="1775610" cy="180382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0" name="正方形/長方形 299"/>
            <p:cNvSpPr/>
            <p:nvPr/>
          </p:nvSpPr>
          <p:spPr>
            <a:xfrm>
              <a:off x="2235511" y="2461641"/>
              <a:ext cx="950898" cy="248482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95" name="正方形/長方形 594"/>
            <p:cNvSpPr/>
            <p:nvPr/>
          </p:nvSpPr>
          <p:spPr>
            <a:xfrm>
              <a:off x="5143131" y="1676074"/>
              <a:ext cx="950898" cy="71897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4" name="スライド番号プレースホルダー 3"/>
          <p:cNvSpPr>
            <a:spLocks noGrp="1"/>
          </p:cNvSpPr>
          <p:nvPr>
            <p:ph type="sldNum" sz="quarter" idx="12"/>
          </p:nvPr>
        </p:nvSpPr>
        <p:spPr>
          <a:xfrm>
            <a:off x="7010400" y="6552655"/>
            <a:ext cx="2133600" cy="365125"/>
          </a:xfrm>
        </p:spPr>
        <p:txBody>
          <a:bodyPr/>
          <a:lstStyle/>
          <a:p>
            <a:fld id="{E1D027E3-62E2-4B97-AB12-56BECFBE21C1}" type="slidenum">
              <a:rPr kumimoji="1" lang="ja-JP" altLang="en-US" smtClean="0"/>
              <a:pPr/>
              <a:t>39</a:t>
            </a:fld>
            <a:endParaRPr kumimoji="1" lang="ja-JP" altLang="en-US" dirty="0"/>
          </a:p>
        </p:txBody>
      </p:sp>
      <p:sp>
        <p:nvSpPr>
          <p:cNvPr id="5" name="正方形/長方形 4"/>
          <p:cNvSpPr/>
          <p:nvPr/>
        </p:nvSpPr>
        <p:spPr>
          <a:xfrm>
            <a:off x="287893" y="676194"/>
            <a:ext cx="8503417" cy="93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年からコロナ前、</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コロナ前後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の各圏域から大阪府及び東京都への人口移動状況を見たところ、大阪府においては、沖縄県を除く</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中部圏以南の大阪府への転入超過の増加幅はコロナにかかわらず拡大。</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一方、東京都へは</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年にかけて中部圏からの転入超過の増加幅が拡大しているものの、コロナ後は全圏域について転入超過の増加幅が縮小。さらに、首都圏及び沖縄県については、転出超過に転じている。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19019" y="305959"/>
            <a:ext cx="6279027"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大阪府と東京都への人口移動（</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2007</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年の比較）</a:t>
            </a:r>
            <a:endParaRPr lang="ja-JP" b="1"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4" name="角丸四角形 603"/>
          <p:cNvSpPr/>
          <p:nvPr/>
        </p:nvSpPr>
        <p:spPr>
          <a:xfrm>
            <a:off x="6707623" y="1666767"/>
            <a:ext cx="2373731"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5" name="角丸四角形 604"/>
          <p:cNvSpPr/>
          <p:nvPr/>
        </p:nvSpPr>
        <p:spPr>
          <a:xfrm>
            <a:off x="6707624" y="2893257"/>
            <a:ext cx="2373730"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6" name="角丸四角形 605"/>
          <p:cNvSpPr/>
          <p:nvPr/>
        </p:nvSpPr>
        <p:spPr>
          <a:xfrm>
            <a:off x="6715332" y="4119747"/>
            <a:ext cx="2366021"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7" name="角丸四角形 606"/>
          <p:cNvSpPr/>
          <p:nvPr/>
        </p:nvSpPr>
        <p:spPr>
          <a:xfrm>
            <a:off x="6696515" y="5345756"/>
            <a:ext cx="2384837"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8" name="角丸四角形 607"/>
          <p:cNvSpPr/>
          <p:nvPr/>
        </p:nvSpPr>
        <p:spPr>
          <a:xfrm>
            <a:off x="183113" y="1668275"/>
            <a:ext cx="2316214"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9" name="角丸四角形 608"/>
          <p:cNvSpPr/>
          <p:nvPr/>
        </p:nvSpPr>
        <p:spPr>
          <a:xfrm>
            <a:off x="183113" y="2894765"/>
            <a:ext cx="2316214"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0" name="角丸四角形 609"/>
          <p:cNvSpPr/>
          <p:nvPr/>
        </p:nvSpPr>
        <p:spPr>
          <a:xfrm>
            <a:off x="190822" y="4121255"/>
            <a:ext cx="2316214"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1" name="角丸四角形 610"/>
          <p:cNvSpPr/>
          <p:nvPr/>
        </p:nvSpPr>
        <p:spPr>
          <a:xfrm>
            <a:off x="172005" y="5347264"/>
            <a:ext cx="2316214"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2" name="角丸四角形 611"/>
          <p:cNvSpPr/>
          <p:nvPr/>
        </p:nvSpPr>
        <p:spPr>
          <a:xfrm>
            <a:off x="2573613" y="1662797"/>
            <a:ext cx="2397952"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613" name="テキスト ボックス 612"/>
          <p:cNvSpPr txBox="1"/>
          <p:nvPr/>
        </p:nvSpPr>
        <p:spPr>
          <a:xfrm>
            <a:off x="186470" y="1637282"/>
            <a:ext cx="1907216" cy="276999"/>
          </a:xfrm>
          <a:prstGeom prst="rect">
            <a:avLst/>
          </a:prstGeom>
          <a:noFill/>
        </p:spPr>
        <p:txBody>
          <a:bodyPr wrap="square" rtlCol="0">
            <a:spAutoFit/>
          </a:bodyPr>
          <a:lstStyle/>
          <a:p>
            <a:r>
              <a:rPr lang="ja-JP" altLang="en-US" sz="1200" b="1" dirty="0" smtClean="0"/>
              <a:t>北海道</a:t>
            </a:r>
            <a:r>
              <a:rPr lang="ja-JP" altLang="en-US" sz="900" b="1" dirty="0" smtClean="0"/>
              <a:t>から</a:t>
            </a:r>
            <a:endParaRPr kumimoji="1" lang="ja-JP" altLang="en-US" sz="900" b="1" dirty="0"/>
          </a:p>
        </p:txBody>
      </p:sp>
      <p:sp>
        <p:nvSpPr>
          <p:cNvPr id="614" name="テキスト ボックス 613"/>
          <p:cNvSpPr txBox="1"/>
          <p:nvPr/>
        </p:nvSpPr>
        <p:spPr>
          <a:xfrm>
            <a:off x="154326" y="2868168"/>
            <a:ext cx="1907216" cy="276999"/>
          </a:xfrm>
          <a:prstGeom prst="rect">
            <a:avLst/>
          </a:prstGeom>
          <a:noFill/>
        </p:spPr>
        <p:txBody>
          <a:bodyPr wrap="square" rtlCol="0">
            <a:spAutoFit/>
          </a:bodyPr>
          <a:lstStyle/>
          <a:p>
            <a:r>
              <a:rPr kumimoji="1" lang="ja-JP" altLang="en-US" sz="1200" b="1" dirty="0" smtClean="0"/>
              <a:t>北陸圏</a:t>
            </a:r>
            <a:r>
              <a:rPr kumimoji="1" lang="ja-JP" altLang="en-US" sz="900" b="1" dirty="0" smtClean="0"/>
              <a:t>から</a:t>
            </a:r>
            <a:endParaRPr kumimoji="1" lang="ja-JP" altLang="en-US" sz="900" b="1" dirty="0"/>
          </a:p>
        </p:txBody>
      </p:sp>
      <p:sp>
        <p:nvSpPr>
          <p:cNvPr id="615" name="テキスト ボックス 614"/>
          <p:cNvSpPr txBox="1"/>
          <p:nvPr/>
        </p:nvSpPr>
        <p:spPr>
          <a:xfrm>
            <a:off x="172005" y="4081435"/>
            <a:ext cx="1907216" cy="276999"/>
          </a:xfrm>
          <a:prstGeom prst="rect">
            <a:avLst/>
          </a:prstGeom>
          <a:noFill/>
        </p:spPr>
        <p:txBody>
          <a:bodyPr wrap="square" rtlCol="0">
            <a:spAutoFit/>
          </a:bodyPr>
          <a:lstStyle/>
          <a:p>
            <a:r>
              <a:rPr kumimoji="1" lang="ja-JP" altLang="en-US" sz="1200" b="1" dirty="0" smtClean="0"/>
              <a:t>中国圏</a:t>
            </a:r>
            <a:r>
              <a:rPr kumimoji="1" lang="ja-JP" altLang="en-US" sz="900" b="1" dirty="0" smtClean="0"/>
              <a:t>から</a:t>
            </a:r>
            <a:endParaRPr kumimoji="1" lang="ja-JP" altLang="en-US" sz="900" b="1" dirty="0"/>
          </a:p>
        </p:txBody>
      </p:sp>
      <p:sp>
        <p:nvSpPr>
          <p:cNvPr id="616" name="テキスト ボックス 615"/>
          <p:cNvSpPr txBox="1"/>
          <p:nvPr/>
        </p:nvSpPr>
        <p:spPr>
          <a:xfrm>
            <a:off x="174195" y="5308031"/>
            <a:ext cx="1907216" cy="276999"/>
          </a:xfrm>
          <a:prstGeom prst="rect">
            <a:avLst/>
          </a:prstGeom>
          <a:noFill/>
        </p:spPr>
        <p:txBody>
          <a:bodyPr wrap="square" rtlCol="0">
            <a:spAutoFit/>
          </a:bodyPr>
          <a:lstStyle/>
          <a:p>
            <a:r>
              <a:rPr kumimoji="1" lang="ja-JP" altLang="en-US" sz="1200" b="1" dirty="0" smtClean="0"/>
              <a:t>九州圏</a:t>
            </a:r>
            <a:r>
              <a:rPr kumimoji="1" lang="ja-JP" altLang="en-US" sz="900" b="1" dirty="0" smtClean="0"/>
              <a:t>から</a:t>
            </a:r>
            <a:endParaRPr kumimoji="1" lang="ja-JP" altLang="en-US" sz="900" b="1" dirty="0"/>
          </a:p>
        </p:txBody>
      </p:sp>
      <p:sp>
        <p:nvSpPr>
          <p:cNvPr id="617" name="テキスト ボックス 616"/>
          <p:cNvSpPr txBox="1"/>
          <p:nvPr/>
        </p:nvSpPr>
        <p:spPr>
          <a:xfrm>
            <a:off x="2547429" y="1645410"/>
            <a:ext cx="1907216" cy="276999"/>
          </a:xfrm>
          <a:prstGeom prst="rect">
            <a:avLst/>
          </a:prstGeom>
          <a:noFill/>
        </p:spPr>
        <p:txBody>
          <a:bodyPr wrap="square" rtlCol="0">
            <a:spAutoFit/>
          </a:bodyPr>
          <a:lstStyle/>
          <a:p>
            <a:r>
              <a:rPr kumimoji="1" lang="ja-JP" altLang="en-US" sz="1200" b="1" dirty="0" smtClean="0"/>
              <a:t>東北圏</a:t>
            </a:r>
            <a:r>
              <a:rPr lang="ja-JP" altLang="en-US" sz="900" b="1" dirty="0" smtClean="0"/>
              <a:t>から</a:t>
            </a:r>
            <a:endParaRPr lang="ja-JP" altLang="en-US" sz="900" b="1" dirty="0"/>
          </a:p>
        </p:txBody>
      </p:sp>
      <p:sp>
        <p:nvSpPr>
          <p:cNvPr id="618" name="テキスト ボックス 617"/>
          <p:cNvSpPr txBox="1"/>
          <p:nvPr/>
        </p:nvSpPr>
        <p:spPr>
          <a:xfrm>
            <a:off x="6695637" y="1623982"/>
            <a:ext cx="1907216" cy="276999"/>
          </a:xfrm>
          <a:prstGeom prst="rect">
            <a:avLst/>
          </a:prstGeom>
          <a:noFill/>
        </p:spPr>
        <p:txBody>
          <a:bodyPr wrap="square" rtlCol="0">
            <a:spAutoFit/>
          </a:bodyPr>
          <a:lstStyle/>
          <a:p>
            <a:r>
              <a:rPr kumimoji="1" lang="ja-JP" altLang="en-US" sz="1200" b="1" dirty="0" smtClean="0"/>
              <a:t>首都圏</a:t>
            </a:r>
            <a:r>
              <a:rPr kumimoji="1" lang="ja-JP" altLang="en-US" sz="900" b="1" dirty="0" smtClean="0"/>
              <a:t>から</a:t>
            </a:r>
            <a:endParaRPr kumimoji="1" lang="ja-JP" altLang="en-US" sz="900" b="1" dirty="0"/>
          </a:p>
        </p:txBody>
      </p:sp>
      <p:sp>
        <p:nvSpPr>
          <p:cNvPr id="619" name="テキスト ボックス 618"/>
          <p:cNvSpPr txBox="1"/>
          <p:nvPr/>
        </p:nvSpPr>
        <p:spPr>
          <a:xfrm>
            <a:off x="6704966" y="2851008"/>
            <a:ext cx="1907216" cy="276999"/>
          </a:xfrm>
          <a:prstGeom prst="rect">
            <a:avLst/>
          </a:prstGeom>
          <a:noFill/>
        </p:spPr>
        <p:txBody>
          <a:bodyPr wrap="square" rtlCol="0">
            <a:spAutoFit/>
          </a:bodyPr>
          <a:lstStyle/>
          <a:p>
            <a:r>
              <a:rPr kumimoji="1" lang="ja-JP" altLang="en-US" sz="1200" b="1" dirty="0" smtClean="0"/>
              <a:t>中部圏</a:t>
            </a:r>
            <a:r>
              <a:rPr kumimoji="1" lang="ja-JP" altLang="en-US" sz="900" b="1" dirty="0" smtClean="0"/>
              <a:t>から</a:t>
            </a:r>
            <a:endParaRPr kumimoji="1" lang="ja-JP" altLang="en-US" sz="900" b="1" dirty="0"/>
          </a:p>
        </p:txBody>
      </p:sp>
      <p:sp>
        <p:nvSpPr>
          <p:cNvPr id="621" name="テキスト ボックス 620"/>
          <p:cNvSpPr txBox="1"/>
          <p:nvPr/>
        </p:nvSpPr>
        <p:spPr>
          <a:xfrm>
            <a:off x="6715333" y="4099675"/>
            <a:ext cx="1907216" cy="276999"/>
          </a:xfrm>
          <a:prstGeom prst="rect">
            <a:avLst/>
          </a:prstGeom>
          <a:noFill/>
        </p:spPr>
        <p:txBody>
          <a:bodyPr wrap="square" rtlCol="0">
            <a:spAutoFit/>
          </a:bodyPr>
          <a:lstStyle/>
          <a:p>
            <a:r>
              <a:rPr lang="ja-JP" altLang="en-US" sz="1200" b="1" dirty="0" smtClean="0"/>
              <a:t>四国</a:t>
            </a:r>
            <a:r>
              <a:rPr kumimoji="1" lang="ja-JP" altLang="en-US" sz="1200" b="1" dirty="0" smtClean="0"/>
              <a:t>圏</a:t>
            </a:r>
            <a:r>
              <a:rPr kumimoji="1" lang="ja-JP" altLang="en-US" sz="900" b="1" dirty="0" smtClean="0"/>
              <a:t>から</a:t>
            </a:r>
            <a:endParaRPr kumimoji="1" lang="ja-JP" altLang="en-US" sz="900" b="1" dirty="0"/>
          </a:p>
        </p:txBody>
      </p:sp>
      <p:sp>
        <p:nvSpPr>
          <p:cNvPr id="622" name="テキスト ボックス 621"/>
          <p:cNvSpPr txBox="1"/>
          <p:nvPr/>
        </p:nvSpPr>
        <p:spPr>
          <a:xfrm>
            <a:off x="6692551" y="5303653"/>
            <a:ext cx="1907216" cy="276999"/>
          </a:xfrm>
          <a:prstGeom prst="rect">
            <a:avLst/>
          </a:prstGeom>
          <a:noFill/>
        </p:spPr>
        <p:txBody>
          <a:bodyPr wrap="square" rtlCol="0">
            <a:spAutoFit/>
          </a:bodyPr>
          <a:lstStyle/>
          <a:p>
            <a:r>
              <a:rPr kumimoji="1" lang="ja-JP" altLang="en-US" sz="1200" b="1" dirty="0" smtClean="0"/>
              <a:t>沖縄</a:t>
            </a:r>
            <a:r>
              <a:rPr lang="ja-JP" altLang="en-US" sz="1200" b="1" dirty="0" smtClean="0"/>
              <a:t>県</a:t>
            </a:r>
            <a:r>
              <a:rPr lang="ja-JP" altLang="en-US" sz="900" b="1" dirty="0" smtClean="0"/>
              <a:t>から</a:t>
            </a:r>
            <a:endParaRPr kumimoji="1" lang="ja-JP" altLang="en-US" sz="900" b="1" dirty="0"/>
          </a:p>
        </p:txBody>
      </p:sp>
      <p:sp>
        <p:nvSpPr>
          <p:cNvPr id="623" name="角丸四角形 622"/>
          <p:cNvSpPr/>
          <p:nvPr/>
        </p:nvSpPr>
        <p:spPr>
          <a:xfrm>
            <a:off x="2561619" y="2891713"/>
            <a:ext cx="2427399" cy="1152000"/>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4" name="テキスト ボックス 623"/>
          <p:cNvSpPr txBox="1"/>
          <p:nvPr/>
        </p:nvSpPr>
        <p:spPr>
          <a:xfrm>
            <a:off x="2529727" y="2865297"/>
            <a:ext cx="1907216" cy="276999"/>
          </a:xfrm>
          <a:prstGeom prst="rect">
            <a:avLst/>
          </a:prstGeom>
          <a:noFill/>
        </p:spPr>
        <p:txBody>
          <a:bodyPr wrap="square" rtlCol="0">
            <a:spAutoFit/>
          </a:bodyPr>
          <a:lstStyle/>
          <a:p>
            <a:r>
              <a:rPr kumimoji="1" lang="ja-JP" altLang="en-US" sz="1200" b="1" dirty="0" smtClean="0"/>
              <a:t>近畿圏</a:t>
            </a:r>
            <a:r>
              <a:rPr kumimoji="1" lang="ja-JP" altLang="en-US" sz="900" b="1" dirty="0" smtClean="0"/>
              <a:t>から</a:t>
            </a:r>
            <a:endParaRPr kumimoji="1" lang="ja-JP" altLang="en-US" sz="900" b="1" dirty="0"/>
          </a:p>
        </p:txBody>
      </p:sp>
      <p:sp>
        <p:nvSpPr>
          <p:cNvPr id="627" name="テキスト ボックス 626"/>
          <p:cNvSpPr txBox="1"/>
          <p:nvPr/>
        </p:nvSpPr>
        <p:spPr>
          <a:xfrm>
            <a:off x="6674243" y="1949811"/>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636" name="テキスト ボックス 635"/>
          <p:cNvSpPr txBox="1"/>
          <p:nvPr/>
        </p:nvSpPr>
        <p:spPr>
          <a:xfrm>
            <a:off x="7257058" y="1856518"/>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637" name="テキスト ボックス 636"/>
          <p:cNvSpPr txBox="1"/>
          <p:nvPr/>
        </p:nvSpPr>
        <p:spPr>
          <a:xfrm>
            <a:off x="7780562" y="2460904"/>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+12,331</a:t>
            </a:r>
            <a:r>
              <a:rPr lang="ja-JP" altLang="en-US" sz="800" dirty="0" smtClean="0"/>
              <a:t>人</a:t>
            </a:r>
            <a:endParaRPr kumimoji="1" lang="ja-JP" altLang="en-US" sz="800" dirty="0"/>
          </a:p>
        </p:txBody>
      </p:sp>
      <p:sp>
        <p:nvSpPr>
          <p:cNvPr id="638" name="テキスト ボックス 637"/>
          <p:cNvSpPr txBox="1"/>
          <p:nvPr/>
        </p:nvSpPr>
        <p:spPr>
          <a:xfrm>
            <a:off x="6995715" y="2047920"/>
            <a:ext cx="1074047" cy="338554"/>
          </a:xfrm>
          <a:prstGeom prst="rect">
            <a:avLst/>
          </a:prstGeom>
          <a:noFill/>
        </p:spPr>
        <p:txBody>
          <a:bodyPr wrap="square" rtlCol="0">
            <a:spAutoFit/>
          </a:bodyPr>
          <a:lstStyle/>
          <a:p>
            <a:pPr algn="ctr"/>
            <a:r>
              <a:rPr lang="ja-JP" altLang="en-US" sz="800" dirty="0" smtClean="0"/>
              <a:t>転出超過</a:t>
            </a:r>
            <a:endParaRPr lang="en-US" altLang="ja-JP" sz="800" dirty="0" smtClean="0"/>
          </a:p>
          <a:p>
            <a:pPr algn="ctr"/>
            <a:r>
              <a:rPr lang="ja-JP" altLang="en-US" sz="800" dirty="0" smtClean="0"/>
              <a:t>▲</a:t>
            </a:r>
            <a:r>
              <a:rPr lang="en-US" altLang="ja-JP" sz="800" dirty="0" smtClean="0"/>
              <a:t>13,687</a:t>
            </a:r>
            <a:r>
              <a:rPr lang="ja-JP" altLang="en-US" sz="800" dirty="0" smtClean="0"/>
              <a:t>人</a:t>
            </a:r>
            <a:endParaRPr kumimoji="1" lang="ja-JP" altLang="en-US" sz="800" dirty="0"/>
          </a:p>
        </p:txBody>
      </p:sp>
      <p:sp>
        <p:nvSpPr>
          <p:cNvPr id="643" name="テキスト ボックス 642"/>
          <p:cNvSpPr txBox="1"/>
          <p:nvPr/>
        </p:nvSpPr>
        <p:spPr>
          <a:xfrm>
            <a:off x="7628528" y="2056578"/>
            <a:ext cx="1074047" cy="338554"/>
          </a:xfrm>
          <a:prstGeom prst="rect">
            <a:avLst/>
          </a:prstGeom>
          <a:noFill/>
        </p:spPr>
        <p:txBody>
          <a:bodyPr wrap="square" rtlCol="0">
            <a:spAutoFit/>
          </a:bodyPr>
          <a:lstStyle/>
          <a:p>
            <a:pPr algn="ctr"/>
            <a:r>
              <a:rPr lang="ja-JP" altLang="en-US" sz="800" dirty="0" smtClean="0"/>
              <a:t>転出超過</a:t>
            </a:r>
            <a:endParaRPr lang="en-US" altLang="ja-JP" sz="800" dirty="0" smtClean="0"/>
          </a:p>
          <a:p>
            <a:pPr algn="ctr"/>
            <a:r>
              <a:rPr lang="ja-JP" altLang="en-US" sz="800" dirty="0" smtClean="0"/>
              <a:t>▲</a:t>
            </a:r>
            <a:r>
              <a:rPr lang="en-US" altLang="ja-JP" sz="800" dirty="0" smtClean="0"/>
              <a:t>11,335</a:t>
            </a:r>
            <a:r>
              <a:rPr lang="ja-JP" altLang="en-US" sz="800" dirty="0" smtClean="0"/>
              <a:t>人</a:t>
            </a:r>
            <a:endParaRPr kumimoji="1" lang="ja-JP" altLang="en-US" sz="800" dirty="0"/>
          </a:p>
        </p:txBody>
      </p:sp>
      <p:sp>
        <p:nvSpPr>
          <p:cNvPr id="644" name="テキスト ボックス 643"/>
          <p:cNvSpPr txBox="1"/>
          <p:nvPr/>
        </p:nvSpPr>
        <p:spPr>
          <a:xfrm>
            <a:off x="8266780" y="2053633"/>
            <a:ext cx="1074047" cy="338554"/>
          </a:xfrm>
          <a:prstGeom prst="rect">
            <a:avLst/>
          </a:prstGeom>
          <a:noFill/>
        </p:spPr>
        <p:txBody>
          <a:bodyPr wrap="square" rtlCol="0">
            <a:spAutoFit/>
          </a:bodyPr>
          <a:lstStyle/>
          <a:p>
            <a:pPr algn="ctr"/>
            <a:r>
              <a:rPr lang="ja-JP" altLang="en-US" sz="800" dirty="0" smtClean="0"/>
              <a:t>転出超過</a:t>
            </a:r>
            <a:endParaRPr lang="en-US" altLang="ja-JP" sz="800" dirty="0" smtClean="0"/>
          </a:p>
          <a:p>
            <a:pPr algn="ctr"/>
            <a:r>
              <a:rPr lang="ja-JP" altLang="en-US" sz="800" dirty="0" smtClean="0"/>
              <a:t>▲</a:t>
            </a:r>
            <a:r>
              <a:rPr lang="en-US" altLang="ja-JP" sz="800" dirty="0" smtClean="0"/>
              <a:t>8,527</a:t>
            </a:r>
            <a:r>
              <a:rPr lang="ja-JP" altLang="en-US" sz="800" dirty="0" smtClean="0"/>
              <a:t>人</a:t>
            </a:r>
            <a:endParaRPr kumimoji="1" lang="ja-JP" altLang="en-US" sz="800" dirty="0"/>
          </a:p>
        </p:txBody>
      </p:sp>
      <p:sp>
        <p:nvSpPr>
          <p:cNvPr id="645" name="テキスト ボックス 644"/>
          <p:cNvSpPr txBox="1"/>
          <p:nvPr/>
        </p:nvSpPr>
        <p:spPr>
          <a:xfrm>
            <a:off x="7137105" y="2455083"/>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+15,427</a:t>
            </a:r>
            <a:r>
              <a:rPr lang="ja-JP" altLang="en-US" sz="800" dirty="0" smtClean="0"/>
              <a:t>人</a:t>
            </a:r>
            <a:endParaRPr kumimoji="1" lang="ja-JP" altLang="en-US" sz="800" dirty="0"/>
          </a:p>
        </p:txBody>
      </p:sp>
      <p:sp>
        <p:nvSpPr>
          <p:cNvPr id="646" name="テキスト ボックス 645"/>
          <p:cNvSpPr txBox="1"/>
          <p:nvPr/>
        </p:nvSpPr>
        <p:spPr>
          <a:xfrm>
            <a:off x="8254286" y="2457959"/>
            <a:ext cx="1074048" cy="338554"/>
          </a:xfrm>
          <a:prstGeom prst="rect">
            <a:avLst/>
          </a:prstGeom>
          <a:noFill/>
        </p:spPr>
        <p:txBody>
          <a:bodyPr wrap="square" rtlCol="0">
            <a:spAutoFit/>
          </a:bodyPr>
          <a:lstStyle/>
          <a:p>
            <a:pPr algn="ctr"/>
            <a:r>
              <a:rPr lang="ja-JP" altLang="en-US" sz="800" b="1" dirty="0" smtClean="0"/>
              <a:t>転出超過</a:t>
            </a:r>
            <a:endParaRPr lang="en-US" altLang="ja-JP" sz="800" b="1" dirty="0" smtClean="0"/>
          </a:p>
          <a:p>
            <a:pPr algn="ctr"/>
            <a:r>
              <a:rPr lang="ja-JP" altLang="en-US" sz="800" b="1" u="sng" dirty="0" smtClean="0"/>
              <a:t>▲</a:t>
            </a:r>
            <a:r>
              <a:rPr lang="en-US" altLang="ja-JP" sz="800" b="1" u="sng" dirty="0" smtClean="0"/>
              <a:t>18,783</a:t>
            </a:r>
            <a:r>
              <a:rPr lang="ja-JP" altLang="en-US" sz="800" b="1" u="sng" dirty="0" smtClean="0"/>
              <a:t>人</a:t>
            </a:r>
            <a:endParaRPr kumimoji="1" lang="ja-JP" altLang="en-US" sz="800" b="1" u="sng" dirty="0"/>
          </a:p>
        </p:txBody>
      </p:sp>
      <p:sp>
        <p:nvSpPr>
          <p:cNvPr id="691" name="テキスト ボックス 690"/>
          <p:cNvSpPr txBox="1"/>
          <p:nvPr/>
        </p:nvSpPr>
        <p:spPr>
          <a:xfrm>
            <a:off x="6727916" y="4506831"/>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692" name="テキスト ボックス 691"/>
          <p:cNvSpPr txBox="1"/>
          <p:nvPr/>
        </p:nvSpPr>
        <p:spPr>
          <a:xfrm>
            <a:off x="7311930" y="4343482"/>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693" name="テキスト ボックス 692"/>
          <p:cNvSpPr txBox="1"/>
          <p:nvPr/>
        </p:nvSpPr>
        <p:spPr>
          <a:xfrm>
            <a:off x="7835434" y="4947868"/>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+5,236</a:t>
            </a:r>
            <a:r>
              <a:rPr lang="ja-JP" altLang="en-US" sz="800" dirty="0" smtClean="0"/>
              <a:t>人</a:t>
            </a:r>
            <a:endParaRPr kumimoji="1" lang="ja-JP" altLang="en-US" sz="800" dirty="0"/>
          </a:p>
        </p:txBody>
      </p:sp>
      <p:sp>
        <p:nvSpPr>
          <p:cNvPr id="694" name="テキスト ボックス 693"/>
          <p:cNvSpPr txBox="1"/>
          <p:nvPr/>
        </p:nvSpPr>
        <p:spPr>
          <a:xfrm>
            <a:off x="7050587" y="4534884"/>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+2,634</a:t>
            </a:r>
            <a:r>
              <a:rPr lang="ja-JP" altLang="en-US" sz="800" dirty="0" smtClean="0"/>
              <a:t>人</a:t>
            </a:r>
            <a:endParaRPr kumimoji="1" lang="ja-JP" altLang="en-US" sz="800" dirty="0"/>
          </a:p>
        </p:txBody>
      </p:sp>
      <p:sp>
        <p:nvSpPr>
          <p:cNvPr id="699" name="テキスト ボックス 698"/>
          <p:cNvSpPr txBox="1"/>
          <p:nvPr/>
        </p:nvSpPr>
        <p:spPr>
          <a:xfrm>
            <a:off x="7683400" y="4543542"/>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+1,909</a:t>
            </a:r>
            <a:r>
              <a:rPr lang="ja-JP" altLang="en-US" sz="800" dirty="0" smtClean="0"/>
              <a:t>人</a:t>
            </a:r>
            <a:endParaRPr kumimoji="1" lang="ja-JP" altLang="en-US" sz="800" dirty="0"/>
          </a:p>
        </p:txBody>
      </p:sp>
      <p:sp>
        <p:nvSpPr>
          <p:cNvPr id="700" name="テキスト ボックス 699"/>
          <p:cNvSpPr txBox="1"/>
          <p:nvPr/>
        </p:nvSpPr>
        <p:spPr>
          <a:xfrm>
            <a:off x="8280656" y="4527847"/>
            <a:ext cx="1074047" cy="338554"/>
          </a:xfrm>
          <a:prstGeom prst="rect">
            <a:avLst/>
          </a:prstGeom>
          <a:noFill/>
        </p:spPr>
        <p:txBody>
          <a:bodyPr wrap="square" rtlCol="0">
            <a:spAutoFit/>
          </a:bodyPr>
          <a:lstStyle/>
          <a:p>
            <a:pPr algn="ctr"/>
            <a:r>
              <a:rPr lang="ja-JP" altLang="en-US" sz="800" b="1" dirty="0" smtClean="0"/>
              <a:t>転入超過</a:t>
            </a:r>
            <a:endParaRPr lang="en-US" altLang="ja-JP" sz="800" b="1" dirty="0" smtClean="0"/>
          </a:p>
          <a:p>
            <a:pPr algn="ctr"/>
            <a:r>
              <a:rPr lang="en-US" altLang="ja-JP" sz="800" b="1" u="sng" dirty="0" smtClean="0"/>
              <a:t>+2,448</a:t>
            </a:r>
            <a:r>
              <a:rPr lang="ja-JP" altLang="en-US" sz="800" b="1" u="sng" dirty="0" smtClean="0"/>
              <a:t>人</a:t>
            </a:r>
            <a:endParaRPr kumimoji="1" lang="ja-JP" altLang="en-US" sz="800" b="1" u="sng" dirty="0"/>
          </a:p>
        </p:txBody>
      </p:sp>
      <p:sp>
        <p:nvSpPr>
          <p:cNvPr id="701" name="テキスト ボックス 700"/>
          <p:cNvSpPr txBox="1"/>
          <p:nvPr/>
        </p:nvSpPr>
        <p:spPr>
          <a:xfrm>
            <a:off x="7191977" y="4942047"/>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+5,758</a:t>
            </a:r>
            <a:r>
              <a:rPr lang="ja-JP" altLang="en-US" sz="800" dirty="0" smtClean="0"/>
              <a:t>人</a:t>
            </a:r>
            <a:endParaRPr kumimoji="1" lang="ja-JP" altLang="en-US" sz="800" dirty="0"/>
          </a:p>
        </p:txBody>
      </p:sp>
      <p:sp>
        <p:nvSpPr>
          <p:cNvPr id="702" name="テキスト ボックス 701"/>
          <p:cNvSpPr txBox="1"/>
          <p:nvPr/>
        </p:nvSpPr>
        <p:spPr>
          <a:xfrm>
            <a:off x="8280655" y="4932272"/>
            <a:ext cx="1074048"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+3,796</a:t>
            </a:r>
            <a:r>
              <a:rPr lang="ja-JP" altLang="en-US" sz="800" dirty="0" smtClean="0"/>
              <a:t>人</a:t>
            </a:r>
            <a:endParaRPr kumimoji="1" lang="ja-JP" altLang="en-US" sz="800" dirty="0"/>
          </a:p>
        </p:txBody>
      </p:sp>
      <p:sp>
        <p:nvSpPr>
          <p:cNvPr id="704" name="テキスト ボックス 703"/>
          <p:cNvSpPr txBox="1"/>
          <p:nvPr/>
        </p:nvSpPr>
        <p:spPr>
          <a:xfrm>
            <a:off x="6706689" y="5730838"/>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705" name="テキスト ボックス 704"/>
          <p:cNvSpPr txBox="1"/>
          <p:nvPr/>
        </p:nvSpPr>
        <p:spPr>
          <a:xfrm>
            <a:off x="7290703" y="5567489"/>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706" name="テキスト ボックス 705"/>
          <p:cNvSpPr txBox="1"/>
          <p:nvPr/>
        </p:nvSpPr>
        <p:spPr>
          <a:xfrm>
            <a:off x="7814207" y="6171875"/>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+444</a:t>
            </a:r>
            <a:r>
              <a:rPr lang="ja-JP" altLang="en-US" sz="800" dirty="0" smtClean="0"/>
              <a:t>人</a:t>
            </a:r>
            <a:endParaRPr kumimoji="1" lang="ja-JP" altLang="en-US" sz="800" dirty="0"/>
          </a:p>
        </p:txBody>
      </p:sp>
      <p:sp>
        <p:nvSpPr>
          <p:cNvPr id="707" name="テキスト ボックス 706"/>
          <p:cNvSpPr txBox="1"/>
          <p:nvPr/>
        </p:nvSpPr>
        <p:spPr>
          <a:xfrm>
            <a:off x="7029360" y="5758891"/>
            <a:ext cx="1074047" cy="338554"/>
          </a:xfrm>
          <a:prstGeom prst="rect">
            <a:avLst/>
          </a:prstGeom>
          <a:noFill/>
        </p:spPr>
        <p:txBody>
          <a:bodyPr wrap="square" rtlCol="0">
            <a:spAutoFit/>
          </a:bodyPr>
          <a:lstStyle/>
          <a:p>
            <a:pPr algn="ctr"/>
            <a:r>
              <a:rPr lang="ja-JP" altLang="en-US" sz="800" dirty="0" smtClean="0"/>
              <a:t>転出超過</a:t>
            </a:r>
            <a:endParaRPr lang="en-US" altLang="ja-JP" sz="800" dirty="0" smtClean="0"/>
          </a:p>
          <a:p>
            <a:pPr algn="ctr"/>
            <a:r>
              <a:rPr lang="ja-JP" altLang="en-US" sz="800" dirty="0" smtClean="0"/>
              <a:t>▲</a:t>
            </a:r>
            <a:r>
              <a:rPr lang="en-US" altLang="ja-JP" sz="800" dirty="0" smtClean="0"/>
              <a:t>147</a:t>
            </a:r>
            <a:r>
              <a:rPr lang="ja-JP" altLang="en-US" sz="800" dirty="0" smtClean="0"/>
              <a:t>人</a:t>
            </a:r>
            <a:endParaRPr kumimoji="1" lang="ja-JP" altLang="en-US" sz="800" dirty="0"/>
          </a:p>
        </p:txBody>
      </p:sp>
      <p:sp>
        <p:nvSpPr>
          <p:cNvPr id="712" name="テキスト ボックス 711"/>
          <p:cNvSpPr txBox="1"/>
          <p:nvPr/>
        </p:nvSpPr>
        <p:spPr>
          <a:xfrm>
            <a:off x="7662173" y="5767549"/>
            <a:ext cx="1074047" cy="338554"/>
          </a:xfrm>
          <a:prstGeom prst="rect">
            <a:avLst/>
          </a:prstGeom>
          <a:noFill/>
        </p:spPr>
        <p:txBody>
          <a:bodyPr wrap="square" rtlCol="0">
            <a:spAutoFit/>
          </a:bodyPr>
          <a:lstStyle/>
          <a:p>
            <a:pPr algn="ctr"/>
            <a:r>
              <a:rPr lang="ja-JP" altLang="en-US" sz="800" dirty="0" smtClean="0"/>
              <a:t>転出超過</a:t>
            </a:r>
            <a:endParaRPr lang="en-US" altLang="ja-JP" sz="800" dirty="0" smtClean="0"/>
          </a:p>
          <a:p>
            <a:pPr algn="ctr"/>
            <a:r>
              <a:rPr lang="ja-JP" altLang="en-US" sz="800" dirty="0" smtClean="0"/>
              <a:t>▲</a:t>
            </a:r>
            <a:r>
              <a:rPr lang="en-US" altLang="ja-JP" sz="800" dirty="0" smtClean="0"/>
              <a:t>255</a:t>
            </a:r>
            <a:r>
              <a:rPr lang="ja-JP" altLang="en-US" sz="800" dirty="0" smtClean="0"/>
              <a:t>人</a:t>
            </a:r>
            <a:endParaRPr kumimoji="1" lang="ja-JP" altLang="en-US" sz="800" dirty="0"/>
          </a:p>
        </p:txBody>
      </p:sp>
      <p:sp>
        <p:nvSpPr>
          <p:cNvPr id="713" name="テキスト ボックス 712"/>
          <p:cNvSpPr txBox="1"/>
          <p:nvPr/>
        </p:nvSpPr>
        <p:spPr>
          <a:xfrm>
            <a:off x="8259429" y="5751854"/>
            <a:ext cx="1074047" cy="338554"/>
          </a:xfrm>
          <a:prstGeom prst="rect">
            <a:avLst/>
          </a:prstGeom>
          <a:noFill/>
        </p:spPr>
        <p:txBody>
          <a:bodyPr wrap="square" rtlCol="0">
            <a:spAutoFit/>
          </a:bodyPr>
          <a:lstStyle/>
          <a:p>
            <a:pPr algn="ctr"/>
            <a:r>
              <a:rPr lang="ja-JP" altLang="en-US" sz="800" dirty="0" smtClean="0"/>
              <a:t>転出超過</a:t>
            </a:r>
            <a:endParaRPr lang="en-US" altLang="ja-JP" sz="800" dirty="0" smtClean="0"/>
          </a:p>
          <a:p>
            <a:pPr algn="ctr"/>
            <a:r>
              <a:rPr lang="ja-JP" altLang="en-US" sz="800" dirty="0" smtClean="0"/>
              <a:t>▲</a:t>
            </a:r>
            <a:r>
              <a:rPr lang="en-US" altLang="ja-JP" sz="800" dirty="0" smtClean="0"/>
              <a:t>343</a:t>
            </a:r>
            <a:r>
              <a:rPr lang="ja-JP" altLang="en-US" sz="800" dirty="0" smtClean="0"/>
              <a:t>人</a:t>
            </a:r>
            <a:endParaRPr kumimoji="1" lang="ja-JP" altLang="en-US" sz="800" dirty="0"/>
          </a:p>
        </p:txBody>
      </p:sp>
      <p:sp>
        <p:nvSpPr>
          <p:cNvPr id="714" name="テキスト ボックス 713"/>
          <p:cNvSpPr txBox="1"/>
          <p:nvPr/>
        </p:nvSpPr>
        <p:spPr>
          <a:xfrm>
            <a:off x="7170750" y="6166054"/>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+456</a:t>
            </a:r>
            <a:r>
              <a:rPr lang="ja-JP" altLang="en-US" sz="800" dirty="0" smtClean="0"/>
              <a:t>人</a:t>
            </a:r>
            <a:endParaRPr kumimoji="1" lang="ja-JP" altLang="en-US" sz="800" dirty="0"/>
          </a:p>
        </p:txBody>
      </p:sp>
      <p:sp>
        <p:nvSpPr>
          <p:cNvPr id="715" name="テキスト ボックス 714"/>
          <p:cNvSpPr txBox="1"/>
          <p:nvPr/>
        </p:nvSpPr>
        <p:spPr>
          <a:xfrm>
            <a:off x="8259428" y="6156279"/>
            <a:ext cx="1074048" cy="338554"/>
          </a:xfrm>
          <a:prstGeom prst="rect">
            <a:avLst/>
          </a:prstGeom>
          <a:noFill/>
        </p:spPr>
        <p:txBody>
          <a:bodyPr wrap="square" rtlCol="0">
            <a:spAutoFit/>
          </a:bodyPr>
          <a:lstStyle/>
          <a:p>
            <a:pPr algn="ctr"/>
            <a:r>
              <a:rPr lang="ja-JP" altLang="en-US" sz="800" b="1" dirty="0" smtClean="0"/>
              <a:t>転出超過</a:t>
            </a:r>
            <a:endParaRPr lang="en-US" altLang="ja-JP" sz="800" b="1" dirty="0" smtClean="0"/>
          </a:p>
          <a:p>
            <a:pPr algn="ctr"/>
            <a:r>
              <a:rPr lang="ja-JP" altLang="en-US" sz="800" b="1" u="sng" dirty="0" smtClean="0"/>
              <a:t>▲</a:t>
            </a:r>
            <a:r>
              <a:rPr lang="en-US" altLang="ja-JP" sz="800" b="1" u="sng" dirty="0" smtClean="0"/>
              <a:t>475</a:t>
            </a:r>
            <a:r>
              <a:rPr lang="ja-JP" altLang="en-US" sz="800" b="1" u="sng" dirty="0" smtClean="0"/>
              <a:t>人</a:t>
            </a:r>
            <a:endParaRPr kumimoji="1" lang="ja-JP" altLang="en-US" sz="800" b="1" u="sng" dirty="0"/>
          </a:p>
        </p:txBody>
      </p:sp>
      <p:sp>
        <p:nvSpPr>
          <p:cNvPr id="717" name="テキスト ボックス 716"/>
          <p:cNvSpPr txBox="1"/>
          <p:nvPr/>
        </p:nvSpPr>
        <p:spPr>
          <a:xfrm>
            <a:off x="2531841" y="1981485"/>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718" name="テキスト ボックス 717"/>
          <p:cNvSpPr txBox="1"/>
          <p:nvPr/>
        </p:nvSpPr>
        <p:spPr>
          <a:xfrm>
            <a:off x="3115855" y="1818136"/>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719" name="テキスト ボックス 718"/>
          <p:cNvSpPr txBox="1"/>
          <p:nvPr/>
        </p:nvSpPr>
        <p:spPr>
          <a:xfrm>
            <a:off x="3639359" y="2422522"/>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+13,903</a:t>
            </a:r>
            <a:r>
              <a:rPr lang="ja-JP" altLang="en-US" sz="800" dirty="0" smtClean="0"/>
              <a:t>人</a:t>
            </a:r>
            <a:endParaRPr kumimoji="1" lang="ja-JP" altLang="en-US" sz="800" dirty="0"/>
          </a:p>
        </p:txBody>
      </p:sp>
      <p:sp>
        <p:nvSpPr>
          <p:cNvPr id="720" name="テキスト ボックス 719"/>
          <p:cNvSpPr txBox="1"/>
          <p:nvPr/>
        </p:nvSpPr>
        <p:spPr>
          <a:xfrm>
            <a:off x="2854512" y="2009538"/>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+850</a:t>
            </a:r>
            <a:r>
              <a:rPr lang="ja-JP" altLang="en-US" sz="800" dirty="0" smtClean="0"/>
              <a:t>人</a:t>
            </a:r>
            <a:endParaRPr kumimoji="1" lang="ja-JP" altLang="en-US" sz="800" dirty="0"/>
          </a:p>
        </p:txBody>
      </p:sp>
      <p:sp>
        <p:nvSpPr>
          <p:cNvPr id="725" name="テキスト ボックス 724"/>
          <p:cNvSpPr txBox="1"/>
          <p:nvPr/>
        </p:nvSpPr>
        <p:spPr>
          <a:xfrm>
            <a:off x="3487325" y="2018196"/>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+911</a:t>
            </a:r>
            <a:r>
              <a:rPr lang="ja-JP" altLang="en-US" sz="800" dirty="0" smtClean="0"/>
              <a:t>人</a:t>
            </a:r>
            <a:endParaRPr kumimoji="1" lang="ja-JP" altLang="en-US" sz="800" dirty="0"/>
          </a:p>
        </p:txBody>
      </p:sp>
      <p:sp>
        <p:nvSpPr>
          <p:cNvPr id="726" name="テキスト ボックス 725"/>
          <p:cNvSpPr txBox="1"/>
          <p:nvPr/>
        </p:nvSpPr>
        <p:spPr>
          <a:xfrm>
            <a:off x="4084581" y="2002501"/>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+545</a:t>
            </a:r>
            <a:r>
              <a:rPr lang="ja-JP" altLang="en-US" sz="800" dirty="0" smtClean="0"/>
              <a:t>人</a:t>
            </a:r>
            <a:endParaRPr kumimoji="1" lang="ja-JP" altLang="en-US" sz="800" dirty="0"/>
          </a:p>
        </p:txBody>
      </p:sp>
      <p:sp>
        <p:nvSpPr>
          <p:cNvPr id="727" name="テキスト ボックス 726"/>
          <p:cNvSpPr txBox="1"/>
          <p:nvPr/>
        </p:nvSpPr>
        <p:spPr>
          <a:xfrm>
            <a:off x="2995902" y="2416701"/>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+18,955</a:t>
            </a:r>
            <a:r>
              <a:rPr lang="ja-JP" altLang="en-US" sz="800" dirty="0" smtClean="0"/>
              <a:t>人</a:t>
            </a:r>
            <a:endParaRPr kumimoji="1" lang="ja-JP" altLang="en-US" sz="800" dirty="0"/>
          </a:p>
        </p:txBody>
      </p:sp>
      <p:sp>
        <p:nvSpPr>
          <p:cNvPr id="728" name="テキスト ボックス 727"/>
          <p:cNvSpPr txBox="1"/>
          <p:nvPr/>
        </p:nvSpPr>
        <p:spPr>
          <a:xfrm>
            <a:off x="4091910" y="2424472"/>
            <a:ext cx="1074048"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+10,469</a:t>
            </a:r>
            <a:r>
              <a:rPr lang="ja-JP" altLang="en-US" sz="800" dirty="0" smtClean="0"/>
              <a:t>人</a:t>
            </a:r>
            <a:endParaRPr kumimoji="1" lang="ja-JP" altLang="en-US" sz="800" dirty="0"/>
          </a:p>
        </p:txBody>
      </p:sp>
      <p:sp>
        <p:nvSpPr>
          <p:cNvPr id="730" name="テキスト ボックス 729"/>
          <p:cNvSpPr txBox="1"/>
          <p:nvPr/>
        </p:nvSpPr>
        <p:spPr>
          <a:xfrm>
            <a:off x="2525634" y="3197818"/>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731" name="テキスト ボックス 730"/>
          <p:cNvSpPr txBox="1"/>
          <p:nvPr/>
        </p:nvSpPr>
        <p:spPr>
          <a:xfrm>
            <a:off x="3109648" y="3034469"/>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732" name="テキスト ボックス 731"/>
          <p:cNvSpPr txBox="1"/>
          <p:nvPr/>
        </p:nvSpPr>
        <p:spPr>
          <a:xfrm>
            <a:off x="3633152" y="3638855"/>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+17,252</a:t>
            </a:r>
            <a:r>
              <a:rPr lang="ja-JP" altLang="en-US" sz="800" dirty="0" smtClean="0"/>
              <a:t>人</a:t>
            </a:r>
            <a:endParaRPr kumimoji="1" lang="ja-JP" altLang="en-US" sz="800" dirty="0"/>
          </a:p>
        </p:txBody>
      </p:sp>
      <p:sp>
        <p:nvSpPr>
          <p:cNvPr id="733" name="テキスト ボックス 732"/>
          <p:cNvSpPr txBox="1"/>
          <p:nvPr/>
        </p:nvSpPr>
        <p:spPr>
          <a:xfrm>
            <a:off x="2848305" y="3225871"/>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+1,366</a:t>
            </a:r>
            <a:r>
              <a:rPr lang="ja-JP" altLang="en-US" sz="800" dirty="0" smtClean="0"/>
              <a:t>人</a:t>
            </a:r>
            <a:endParaRPr kumimoji="1" lang="ja-JP" altLang="en-US" sz="800" dirty="0"/>
          </a:p>
        </p:txBody>
      </p:sp>
      <p:sp>
        <p:nvSpPr>
          <p:cNvPr id="738" name="テキスト ボックス 737"/>
          <p:cNvSpPr txBox="1"/>
          <p:nvPr/>
        </p:nvSpPr>
        <p:spPr>
          <a:xfrm>
            <a:off x="3481118" y="3234529"/>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+7,650</a:t>
            </a:r>
            <a:r>
              <a:rPr lang="ja-JP" altLang="en-US" sz="800" dirty="0" smtClean="0"/>
              <a:t>人</a:t>
            </a:r>
            <a:endParaRPr kumimoji="1" lang="ja-JP" altLang="en-US" sz="800" dirty="0"/>
          </a:p>
        </p:txBody>
      </p:sp>
      <p:sp>
        <p:nvSpPr>
          <p:cNvPr id="739" name="テキスト ボックス 738"/>
          <p:cNvSpPr txBox="1"/>
          <p:nvPr/>
        </p:nvSpPr>
        <p:spPr>
          <a:xfrm>
            <a:off x="4113931" y="3223047"/>
            <a:ext cx="1074047" cy="338554"/>
          </a:xfrm>
          <a:prstGeom prst="rect">
            <a:avLst/>
          </a:prstGeom>
          <a:noFill/>
        </p:spPr>
        <p:txBody>
          <a:bodyPr wrap="square" rtlCol="0">
            <a:spAutoFit/>
          </a:bodyPr>
          <a:lstStyle/>
          <a:p>
            <a:pPr algn="ctr"/>
            <a:r>
              <a:rPr lang="ja-JP" altLang="en-US" sz="800" b="1" dirty="0" smtClean="0"/>
              <a:t>転入超過</a:t>
            </a:r>
            <a:endParaRPr lang="en-US" altLang="ja-JP" sz="800" b="1" dirty="0" smtClean="0"/>
          </a:p>
          <a:p>
            <a:pPr algn="ctr"/>
            <a:r>
              <a:rPr lang="en-US" altLang="ja-JP" sz="800" b="1" u="sng" dirty="0" smtClean="0"/>
              <a:t>+10,665</a:t>
            </a:r>
            <a:r>
              <a:rPr lang="ja-JP" altLang="en-US" sz="800" b="1" u="sng" dirty="0" smtClean="0"/>
              <a:t>人</a:t>
            </a:r>
            <a:endParaRPr kumimoji="1" lang="ja-JP" altLang="en-US" sz="800" b="1" u="sng" dirty="0"/>
          </a:p>
        </p:txBody>
      </p:sp>
      <p:sp>
        <p:nvSpPr>
          <p:cNvPr id="740" name="テキスト ボックス 739"/>
          <p:cNvSpPr txBox="1"/>
          <p:nvPr/>
        </p:nvSpPr>
        <p:spPr>
          <a:xfrm>
            <a:off x="2989695" y="3633034"/>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+18,401</a:t>
            </a:r>
            <a:r>
              <a:rPr lang="ja-JP" altLang="en-US" sz="800" dirty="0" smtClean="0"/>
              <a:t>人</a:t>
            </a:r>
            <a:endParaRPr kumimoji="1" lang="ja-JP" altLang="en-US" sz="800" dirty="0"/>
          </a:p>
        </p:txBody>
      </p:sp>
      <p:sp>
        <p:nvSpPr>
          <p:cNvPr id="741" name="テキスト ボックス 740"/>
          <p:cNvSpPr txBox="1"/>
          <p:nvPr/>
        </p:nvSpPr>
        <p:spPr>
          <a:xfrm>
            <a:off x="4139682" y="3653886"/>
            <a:ext cx="1074048"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+12,662</a:t>
            </a:r>
            <a:r>
              <a:rPr lang="ja-JP" altLang="en-US" sz="800" dirty="0" smtClean="0"/>
              <a:t>人</a:t>
            </a:r>
            <a:endParaRPr kumimoji="1" lang="ja-JP" altLang="en-US" sz="800" dirty="0"/>
          </a:p>
        </p:txBody>
      </p:sp>
      <p:sp>
        <p:nvSpPr>
          <p:cNvPr id="742" name="テキスト ボックス 741"/>
          <p:cNvSpPr txBox="1"/>
          <p:nvPr/>
        </p:nvSpPr>
        <p:spPr>
          <a:xfrm>
            <a:off x="2602203" y="3374784"/>
            <a:ext cx="529937" cy="276999"/>
          </a:xfrm>
          <a:prstGeom prst="rect">
            <a:avLst/>
          </a:prstGeom>
          <a:noFill/>
        </p:spPr>
        <p:txBody>
          <a:bodyPr wrap="square" rtlCol="0">
            <a:spAutoFit/>
          </a:bodyPr>
          <a:lstStyle/>
          <a:p>
            <a:r>
              <a:rPr lang="ja-JP" altLang="en-US" sz="600" dirty="0" smtClean="0"/>
              <a:t>府内移動</a:t>
            </a:r>
            <a:endParaRPr lang="en-US" altLang="ja-JP" sz="600" dirty="0" smtClean="0"/>
          </a:p>
          <a:p>
            <a:r>
              <a:rPr lang="ja-JP" altLang="en-US" sz="600" dirty="0" smtClean="0"/>
              <a:t>を除く</a:t>
            </a:r>
            <a:endParaRPr kumimoji="1" lang="ja-JP" altLang="en-US" sz="600" dirty="0"/>
          </a:p>
        </p:txBody>
      </p:sp>
      <p:sp>
        <p:nvSpPr>
          <p:cNvPr id="744" name="テキスト ボックス 743"/>
          <p:cNvSpPr txBox="1"/>
          <p:nvPr/>
        </p:nvSpPr>
        <p:spPr>
          <a:xfrm>
            <a:off x="119843" y="1986407"/>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745" name="テキスト ボックス 744"/>
          <p:cNvSpPr txBox="1"/>
          <p:nvPr/>
        </p:nvSpPr>
        <p:spPr>
          <a:xfrm>
            <a:off x="703857" y="1823058"/>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746" name="テキスト ボックス 745"/>
          <p:cNvSpPr txBox="1"/>
          <p:nvPr/>
        </p:nvSpPr>
        <p:spPr>
          <a:xfrm>
            <a:off x="1227361" y="2427444"/>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+4,218</a:t>
            </a:r>
            <a:r>
              <a:rPr lang="ja-JP" altLang="en-US" sz="800" dirty="0" smtClean="0"/>
              <a:t>人</a:t>
            </a:r>
            <a:endParaRPr kumimoji="1" lang="ja-JP" altLang="en-US" sz="800" dirty="0"/>
          </a:p>
        </p:txBody>
      </p:sp>
      <p:sp>
        <p:nvSpPr>
          <p:cNvPr id="747" name="テキスト ボックス 746"/>
          <p:cNvSpPr txBox="1"/>
          <p:nvPr/>
        </p:nvSpPr>
        <p:spPr>
          <a:xfrm>
            <a:off x="442514" y="2014460"/>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+303</a:t>
            </a:r>
            <a:r>
              <a:rPr lang="ja-JP" altLang="en-US" sz="800" dirty="0" smtClean="0"/>
              <a:t>人</a:t>
            </a:r>
            <a:endParaRPr kumimoji="1" lang="ja-JP" altLang="en-US" sz="800" dirty="0"/>
          </a:p>
        </p:txBody>
      </p:sp>
      <p:sp>
        <p:nvSpPr>
          <p:cNvPr id="752" name="テキスト ボックス 751"/>
          <p:cNvSpPr txBox="1"/>
          <p:nvPr/>
        </p:nvSpPr>
        <p:spPr>
          <a:xfrm>
            <a:off x="1075327" y="2023118"/>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+330</a:t>
            </a:r>
            <a:r>
              <a:rPr lang="ja-JP" altLang="en-US" sz="800" dirty="0" smtClean="0"/>
              <a:t>人</a:t>
            </a:r>
            <a:endParaRPr kumimoji="1" lang="ja-JP" altLang="en-US" sz="800" dirty="0"/>
          </a:p>
        </p:txBody>
      </p:sp>
      <p:sp>
        <p:nvSpPr>
          <p:cNvPr id="753" name="テキスト ボックス 752"/>
          <p:cNvSpPr txBox="1"/>
          <p:nvPr/>
        </p:nvSpPr>
        <p:spPr>
          <a:xfrm>
            <a:off x="1672583" y="2007423"/>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+40</a:t>
            </a:r>
            <a:r>
              <a:rPr lang="ja-JP" altLang="en-US" sz="800" dirty="0" smtClean="0"/>
              <a:t>人</a:t>
            </a:r>
            <a:endParaRPr kumimoji="1" lang="ja-JP" altLang="en-US" sz="800" dirty="0"/>
          </a:p>
        </p:txBody>
      </p:sp>
      <p:sp>
        <p:nvSpPr>
          <p:cNvPr id="754" name="テキスト ボックス 753"/>
          <p:cNvSpPr txBox="1"/>
          <p:nvPr/>
        </p:nvSpPr>
        <p:spPr>
          <a:xfrm>
            <a:off x="583904" y="2421623"/>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+6,983</a:t>
            </a:r>
            <a:r>
              <a:rPr lang="ja-JP" altLang="en-US" sz="800" dirty="0" smtClean="0"/>
              <a:t>人</a:t>
            </a:r>
            <a:endParaRPr kumimoji="1" lang="ja-JP" altLang="en-US" sz="800" dirty="0"/>
          </a:p>
        </p:txBody>
      </p:sp>
      <p:sp>
        <p:nvSpPr>
          <p:cNvPr id="755" name="テキスト ボックス 754"/>
          <p:cNvSpPr txBox="1"/>
          <p:nvPr/>
        </p:nvSpPr>
        <p:spPr>
          <a:xfrm>
            <a:off x="1672582" y="2411848"/>
            <a:ext cx="1074048"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+1,917</a:t>
            </a:r>
            <a:r>
              <a:rPr lang="ja-JP" altLang="en-US" sz="800" dirty="0" smtClean="0"/>
              <a:t>人</a:t>
            </a:r>
            <a:endParaRPr kumimoji="1" lang="ja-JP" altLang="en-US" sz="800" dirty="0"/>
          </a:p>
        </p:txBody>
      </p:sp>
      <p:sp>
        <p:nvSpPr>
          <p:cNvPr id="757" name="テキスト ボックス 756"/>
          <p:cNvSpPr txBox="1"/>
          <p:nvPr/>
        </p:nvSpPr>
        <p:spPr>
          <a:xfrm>
            <a:off x="128610" y="3200168"/>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758" name="テキスト ボックス 757"/>
          <p:cNvSpPr txBox="1"/>
          <p:nvPr/>
        </p:nvSpPr>
        <p:spPr>
          <a:xfrm>
            <a:off x="712624" y="3036819"/>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759" name="テキスト ボックス 758"/>
          <p:cNvSpPr txBox="1"/>
          <p:nvPr/>
        </p:nvSpPr>
        <p:spPr>
          <a:xfrm>
            <a:off x="1236128" y="3641205"/>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+2,312</a:t>
            </a:r>
            <a:r>
              <a:rPr lang="ja-JP" altLang="en-US" sz="800" dirty="0" smtClean="0"/>
              <a:t>人</a:t>
            </a:r>
            <a:endParaRPr kumimoji="1" lang="ja-JP" altLang="en-US" sz="800" dirty="0"/>
          </a:p>
        </p:txBody>
      </p:sp>
      <p:sp>
        <p:nvSpPr>
          <p:cNvPr id="760" name="テキスト ボックス 759"/>
          <p:cNvSpPr txBox="1"/>
          <p:nvPr/>
        </p:nvSpPr>
        <p:spPr>
          <a:xfrm>
            <a:off x="451281" y="3228221"/>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+850</a:t>
            </a:r>
            <a:r>
              <a:rPr lang="ja-JP" altLang="en-US" sz="800" dirty="0" smtClean="0"/>
              <a:t>人</a:t>
            </a:r>
            <a:endParaRPr kumimoji="1" lang="ja-JP" altLang="en-US" sz="800" dirty="0"/>
          </a:p>
        </p:txBody>
      </p:sp>
      <p:sp>
        <p:nvSpPr>
          <p:cNvPr id="765" name="テキスト ボックス 764"/>
          <p:cNvSpPr txBox="1"/>
          <p:nvPr/>
        </p:nvSpPr>
        <p:spPr>
          <a:xfrm>
            <a:off x="1084094" y="3236879"/>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+911</a:t>
            </a:r>
            <a:r>
              <a:rPr lang="ja-JP" altLang="en-US" sz="800" dirty="0" smtClean="0"/>
              <a:t>人</a:t>
            </a:r>
            <a:endParaRPr kumimoji="1" lang="ja-JP" altLang="en-US" sz="800" dirty="0"/>
          </a:p>
        </p:txBody>
      </p:sp>
      <p:sp>
        <p:nvSpPr>
          <p:cNvPr id="766" name="テキスト ボックス 765"/>
          <p:cNvSpPr txBox="1"/>
          <p:nvPr/>
        </p:nvSpPr>
        <p:spPr>
          <a:xfrm>
            <a:off x="1681350" y="3221184"/>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+545</a:t>
            </a:r>
            <a:r>
              <a:rPr lang="ja-JP" altLang="en-US" sz="800" dirty="0" smtClean="0"/>
              <a:t>人</a:t>
            </a:r>
            <a:endParaRPr kumimoji="1" lang="ja-JP" altLang="en-US" sz="800" dirty="0"/>
          </a:p>
        </p:txBody>
      </p:sp>
      <p:sp>
        <p:nvSpPr>
          <p:cNvPr id="767" name="テキスト ボックス 766"/>
          <p:cNvSpPr txBox="1"/>
          <p:nvPr/>
        </p:nvSpPr>
        <p:spPr>
          <a:xfrm>
            <a:off x="592671" y="3635384"/>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+2,555</a:t>
            </a:r>
            <a:r>
              <a:rPr lang="ja-JP" altLang="en-US" sz="800" dirty="0" smtClean="0"/>
              <a:t>人</a:t>
            </a:r>
            <a:endParaRPr kumimoji="1" lang="ja-JP" altLang="en-US" sz="800" dirty="0"/>
          </a:p>
        </p:txBody>
      </p:sp>
      <p:sp>
        <p:nvSpPr>
          <p:cNvPr id="768" name="テキスト ボックス 767"/>
          <p:cNvSpPr txBox="1"/>
          <p:nvPr/>
        </p:nvSpPr>
        <p:spPr>
          <a:xfrm>
            <a:off x="1681349" y="3625609"/>
            <a:ext cx="1074048"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+2,062</a:t>
            </a:r>
            <a:r>
              <a:rPr lang="ja-JP" altLang="en-US" sz="800" dirty="0" smtClean="0"/>
              <a:t>人</a:t>
            </a:r>
            <a:endParaRPr kumimoji="1" lang="ja-JP" altLang="en-US" sz="800" dirty="0"/>
          </a:p>
        </p:txBody>
      </p:sp>
      <p:sp>
        <p:nvSpPr>
          <p:cNvPr id="770" name="テキスト ボックス 769"/>
          <p:cNvSpPr txBox="1"/>
          <p:nvPr/>
        </p:nvSpPr>
        <p:spPr>
          <a:xfrm>
            <a:off x="123971" y="4489445"/>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771" name="テキスト ボックス 770"/>
          <p:cNvSpPr txBox="1"/>
          <p:nvPr/>
        </p:nvSpPr>
        <p:spPr>
          <a:xfrm>
            <a:off x="707985" y="4326096"/>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772" name="テキスト ボックス 771"/>
          <p:cNvSpPr txBox="1"/>
          <p:nvPr/>
        </p:nvSpPr>
        <p:spPr>
          <a:xfrm>
            <a:off x="1231489" y="4930482"/>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+5,236</a:t>
            </a:r>
            <a:r>
              <a:rPr lang="ja-JP" altLang="en-US" sz="800" dirty="0" smtClean="0"/>
              <a:t>人</a:t>
            </a:r>
            <a:endParaRPr kumimoji="1" lang="ja-JP" altLang="en-US" sz="800" dirty="0"/>
          </a:p>
        </p:txBody>
      </p:sp>
      <p:sp>
        <p:nvSpPr>
          <p:cNvPr id="773" name="テキスト ボックス 772"/>
          <p:cNvSpPr txBox="1"/>
          <p:nvPr/>
        </p:nvSpPr>
        <p:spPr>
          <a:xfrm>
            <a:off x="446642" y="4517498"/>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+2,640</a:t>
            </a:r>
            <a:r>
              <a:rPr lang="ja-JP" altLang="en-US" sz="800" dirty="0" smtClean="0"/>
              <a:t>人</a:t>
            </a:r>
            <a:endParaRPr kumimoji="1" lang="ja-JP" altLang="en-US" sz="800" dirty="0"/>
          </a:p>
        </p:txBody>
      </p:sp>
      <p:sp>
        <p:nvSpPr>
          <p:cNvPr id="778" name="テキスト ボックス 777"/>
          <p:cNvSpPr txBox="1"/>
          <p:nvPr/>
        </p:nvSpPr>
        <p:spPr>
          <a:xfrm>
            <a:off x="1079455" y="4526156"/>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+2,687</a:t>
            </a:r>
            <a:r>
              <a:rPr lang="ja-JP" altLang="en-US" sz="800" dirty="0" smtClean="0"/>
              <a:t>人</a:t>
            </a:r>
            <a:endParaRPr kumimoji="1" lang="ja-JP" altLang="en-US" sz="800" dirty="0"/>
          </a:p>
        </p:txBody>
      </p:sp>
      <p:sp>
        <p:nvSpPr>
          <p:cNvPr id="779" name="テキスト ボックス 778"/>
          <p:cNvSpPr txBox="1"/>
          <p:nvPr/>
        </p:nvSpPr>
        <p:spPr>
          <a:xfrm>
            <a:off x="1676711" y="4510461"/>
            <a:ext cx="1074047" cy="338554"/>
          </a:xfrm>
          <a:prstGeom prst="rect">
            <a:avLst/>
          </a:prstGeom>
          <a:noFill/>
        </p:spPr>
        <p:txBody>
          <a:bodyPr wrap="square" rtlCol="0">
            <a:spAutoFit/>
          </a:bodyPr>
          <a:lstStyle/>
          <a:p>
            <a:pPr algn="ctr"/>
            <a:r>
              <a:rPr lang="ja-JP" altLang="en-US" sz="800" b="1" dirty="0" smtClean="0"/>
              <a:t>転入超過</a:t>
            </a:r>
            <a:endParaRPr lang="en-US" altLang="ja-JP" sz="800" b="1" dirty="0" smtClean="0"/>
          </a:p>
          <a:p>
            <a:pPr algn="ctr"/>
            <a:r>
              <a:rPr lang="en-US" altLang="ja-JP" sz="800" b="1" u="sng" dirty="0" smtClean="0"/>
              <a:t>+3,002</a:t>
            </a:r>
            <a:r>
              <a:rPr lang="ja-JP" altLang="en-US" sz="800" b="1" u="sng" dirty="0" smtClean="0"/>
              <a:t>人</a:t>
            </a:r>
            <a:endParaRPr kumimoji="1" lang="ja-JP" altLang="en-US" sz="800" b="1" u="sng" dirty="0"/>
          </a:p>
        </p:txBody>
      </p:sp>
      <p:sp>
        <p:nvSpPr>
          <p:cNvPr id="780" name="テキスト ボックス 779"/>
          <p:cNvSpPr txBox="1"/>
          <p:nvPr/>
        </p:nvSpPr>
        <p:spPr>
          <a:xfrm>
            <a:off x="588032" y="4924661"/>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+5,758</a:t>
            </a:r>
            <a:r>
              <a:rPr lang="ja-JP" altLang="en-US" sz="800" dirty="0" smtClean="0"/>
              <a:t>人</a:t>
            </a:r>
            <a:endParaRPr kumimoji="1" lang="ja-JP" altLang="en-US" sz="800" dirty="0"/>
          </a:p>
        </p:txBody>
      </p:sp>
      <p:sp>
        <p:nvSpPr>
          <p:cNvPr id="781" name="テキスト ボックス 780"/>
          <p:cNvSpPr txBox="1"/>
          <p:nvPr/>
        </p:nvSpPr>
        <p:spPr>
          <a:xfrm>
            <a:off x="1676710" y="4914886"/>
            <a:ext cx="1074048"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+3,796</a:t>
            </a:r>
            <a:r>
              <a:rPr lang="ja-JP" altLang="en-US" sz="800" dirty="0" smtClean="0"/>
              <a:t>人</a:t>
            </a:r>
            <a:endParaRPr kumimoji="1" lang="ja-JP" altLang="en-US" sz="800" dirty="0"/>
          </a:p>
        </p:txBody>
      </p:sp>
      <p:sp>
        <p:nvSpPr>
          <p:cNvPr id="783" name="テキスト ボックス 782"/>
          <p:cNvSpPr txBox="1"/>
          <p:nvPr/>
        </p:nvSpPr>
        <p:spPr>
          <a:xfrm>
            <a:off x="143996" y="5728143"/>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784" name="テキスト ボックス 783"/>
          <p:cNvSpPr txBox="1"/>
          <p:nvPr/>
        </p:nvSpPr>
        <p:spPr>
          <a:xfrm>
            <a:off x="728010" y="5564794"/>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785" name="テキスト ボックス 784"/>
          <p:cNvSpPr txBox="1"/>
          <p:nvPr/>
        </p:nvSpPr>
        <p:spPr>
          <a:xfrm>
            <a:off x="1251514" y="6169180"/>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+9,756</a:t>
            </a:r>
            <a:r>
              <a:rPr lang="ja-JP" altLang="en-US" sz="800" dirty="0" smtClean="0"/>
              <a:t>人</a:t>
            </a:r>
            <a:endParaRPr kumimoji="1" lang="ja-JP" altLang="en-US" sz="800" dirty="0"/>
          </a:p>
        </p:txBody>
      </p:sp>
      <p:sp>
        <p:nvSpPr>
          <p:cNvPr id="786" name="テキスト ボックス 785"/>
          <p:cNvSpPr txBox="1"/>
          <p:nvPr/>
        </p:nvSpPr>
        <p:spPr>
          <a:xfrm>
            <a:off x="466667" y="5756196"/>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+1,559</a:t>
            </a:r>
            <a:r>
              <a:rPr lang="ja-JP" altLang="en-US" sz="800" dirty="0" smtClean="0"/>
              <a:t>人</a:t>
            </a:r>
            <a:endParaRPr kumimoji="1" lang="ja-JP" altLang="en-US" sz="800" dirty="0"/>
          </a:p>
        </p:txBody>
      </p:sp>
      <p:sp>
        <p:nvSpPr>
          <p:cNvPr id="791" name="テキスト ボックス 790"/>
          <p:cNvSpPr txBox="1"/>
          <p:nvPr/>
        </p:nvSpPr>
        <p:spPr>
          <a:xfrm>
            <a:off x="1099480" y="5764854"/>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+1,875</a:t>
            </a:r>
            <a:r>
              <a:rPr lang="ja-JP" altLang="en-US" sz="800" dirty="0" smtClean="0"/>
              <a:t>人</a:t>
            </a:r>
            <a:endParaRPr kumimoji="1" lang="ja-JP" altLang="en-US" sz="800" dirty="0"/>
          </a:p>
        </p:txBody>
      </p:sp>
      <p:sp>
        <p:nvSpPr>
          <p:cNvPr id="792" name="テキスト ボックス 791"/>
          <p:cNvSpPr txBox="1"/>
          <p:nvPr/>
        </p:nvSpPr>
        <p:spPr>
          <a:xfrm>
            <a:off x="1696736" y="5749159"/>
            <a:ext cx="1074047" cy="338554"/>
          </a:xfrm>
          <a:prstGeom prst="rect">
            <a:avLst/>
          </a:prstGeom>
          <a:noFill/>
        </p:spPr>
        <p:txBody>
          <a:bodyPr wrap="square" rtlCol="0">
            <a:spAutoFit/>
          </a:bodyPr>
          <a:lstStyle/>
          <a:p>
            <a:pPr algn="ctr"/>
            <a:r>
              <a:rPr lang="ja-JP" altLang="en-US" sz="800" b="1" dirty="0" smtClean="0"/>
              <a:t>転入超過</a:t>
            </a:r>
            <a:endParaRPr lang="en-US" altLang="ja-JP" sz="800" b="1" dirty="0" smtClean="0"/>
          </a:p>
          <a:p>
            <a:pPr algn="ctr"/>
            <a:r>
              <a:rPr lang="en-US" altLang="ja-JP" sz="800" b="1" u="sng" dirty="0" smtClean="0"/>
              <a:t>+1,879</a:t>
            </a:r>
            <a:r>
              <a:rPr lang="ja-JP" altLang="en-US" sz="800" b="1" u="sng" dirty="0" smtClean="0"/>
              <a:t>人</a:t>
            </a:r>
            <a:endParaRPr kumimoji="1" lang="ja-JP" altLang="en-US" sz="800" b="1" u="sng" dirty="0"/>
          </a:p>
        </p:txBody>
      </p:sp>
      <p:sp>
        <p:nvSpPr>
          <p:cNvPr id="793" name="テキスト ボックス 792"/>
          <p:cNvSpPr txBox="1"/>
          <p:nvPr/>
        </p:nvSpPr>
        <p:spPr>
          <a:xfrm>
            <a:off x="608057" y="6163359"/>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+11,955</a:t>
            </a:r>
            <a:r>
              <a:rPr lang="ja-JP" altLang="en-US" sz="800" dirty="0" smtClean="0"/>
              <a:t>人</a:t>
            </a:r>
            <a:endParaRPr kumimoji="1" lang="ja-JP" altLang="en-US" sz="800" dirty="0"/>
          </a:p>
        </p:txBody>
      </p:sp>
      <p:sp>
        <p:nvSpPr>
          <p:cNvPr id="794" name="テキスト ボックス 793"/>
          <p:cNvSpPr txBox="1"/>
          <p:nvPr/>
        </p:nvSpPr>
        <p:spPr>
          <a:xfrm>
            <a:off x="1696735" y="6153584"/>
            <a:ext cx="1074048"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+6,531</a:t>
            </a:r>
            <a:r>
              <a:rPr lang="ja-JP" altLang="en-US" sz="800" dirty="0" smtClean="0"/>
              <a:t>人</a:t>
            </a:r>
            <a:endParaRPr kumimoji="1" lang="ja-JP" altLang="en-US" sz="800" dirty="0"/>
          </a:p>
        </p:txBody>
      </p:sp>
      <p:sp>
        <p:nvSpPr>
          <p:cNvPr id="795" name="テキスト ボックス 794"/>
          <p:cNvSpPr txBox="1"/>
          <p:nvPr/>
        </p:nvSpPr>
        <p:spPr>
          <a:xfrm>
            <a:off x="-57361" y="6608310"/>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：総務省「住民基本台帳人口移動報告」をもとに副首都推進局で作成</a:t>
            </a:r>
            <a:endParaRPr kumimoji="1" lang="ja-JP" altLang="en-US" sz="800" dirty="0">
              <a:latin typeface="Meiryo UI" panose="020B0604030504040204" pitchFamily="50" charset="-128"/>
              <a:ea typeface="Meiryo UI" panose="020B0604030504040204" pitchFamily="50" charset="-128"/>
            </a:endParaRPr>
          </a:p>
        </p:txBody>
      </p:sp>
      <p:sp>
        <p:nvSpPr>
          <p:cNvPr id="796" name="テキスト ボックス 795"/>
          <p:cNvSpPr txBox="1"/>
          <p:nvPr/>
        </p:nvSpPr>
        <p:spPr>
          <a:xfrm>
            <a:off x="2575959" y="3769793"/>
            <a:ext cx="573671" cy="276999"/>
          </a:xfrm>
          <a:prstGeom prst="rect">
            <a:avLst/>
          </a:prstGeom>
          <a:noFill/>
        </p:spPr>
        <p:txBody>
          <a:bodyPr wrap="square" rtlCol="0">
            <a:spAutoFit/>
          </a:bodyPr>
          <a:lstStyle/>
          <a:p>
            <a:r>
              <a:rPr lang="ja-JP" altLang="en-US" sz="600" dirty="0" smtClean="0"/>
              <a:t>府からの</a:t>
            </a:r>
            <a:endParaRPr lang="en-US" altLang="ja-JP" sz="600" dirty="0" smtClean="0"/>
          </a:p>
          <a:p>
            <a:r>
              <a:rPr lang="ja-JP" altLang="en-US" sz="600" dirty="0" smtClean="0"/>
              <a:t>移動者含む</a:t>
            </a:r>
            <a:endParaRPr kumimoji="1" lang="ja-JP" altLang="en-US" sz="600" dirty="0"/>
          </a:p>
        </p:txBody>
      </p:sp>
      <p:sp>
        <p:nvSpPr>
          <p:cNvPr id="797" name="大かっこ 796"/>
          <p:cNvSpPr/>
          <p:nvPr/>
        </p:nvSpPr>
        <p:spPr>
          <a:xfrm>
            <a:off x="2631322" y="3415237"/>
            <a:ext cx="446474" cy="20515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98" name="大かっこ 797"/>
          <p:cNvSpPr/>
          <p:nvPr/>
        </p:nvSpPr>
        <p:spPr>
          <a:xfrm>
            <a:off x="2636384" y="3817898"/>
            <a:ext cx="446474" cy="20515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99" name="正方形/長方形 798"/>
          <p:cNvSpPr/>
          <p:nvPr/>
        </p:nvSpPr>
        <p:spPr>
          <a:xfrm>
            <a:off x="3075558" y="4230358"/>
            <a:ext cx="440911" cy="343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05" name="グループ化 804"/>
          <p:cNvGrpSpPr/>
          <p:nvPr/>
        </p:nvGrpSpPr>
        <p:grpSpPr>
          <a:xfrm>
            <a:off x="6699569" y="2533625"/>
            <a:ext cx="529937" cy="276999"/>
            <a:chOff x="9205527" y="1472433"/>
            <a:chExt cx="529937" cy="276999"/>
          </a:xfrm>
        </p:grpSpPr>
        <p:sp>
          <p:nvSpPr>
            <p:cNvPr id="800" name="テキスト ボックス 799"/>
            <p:cNvSpPr txBox="1"/>
            <p:nvPr/>
          </p:nvSpPr>
          <p:spPr>
            <a:xfrm>
              <a:off x="9205527" y="1472433"/>
              <a:ext cx="529937" cy="276999"/>
            </a:xfrm>
            <a:prstGeom prst="rect">
              <a:avLst/>
            </a:prstGeom>
            <a:noFill/>
          </p:spPr>
          <p:txBody>
            <a:bodyPr wrap="square" rtlCol="0">
              <a:spAutoFit/>
            </a:bodyPr>
            <a:lstStyle/>
            <a:p>
              <a:r>
                <a:rPr lang="ja-JP" altLang="en-US" sz="600" dirty="0" smtClean="0"/>
                <a:t>都内移動</a:t>
              </a:r>
              <a:endParaRPr lang="en-US" altLang="ja-JP" sz="600" dirty="0" smtClean="0"/>
            </a:p>
            <a:p>
              <a:r>
                <a:rPr lang="ja-JP" altLang="en-US" sz="600" dirty="0" smtClean="0"/>
                <a:t>を除く</a:t>
              </a:r>
              <a:endParaRPr kumimoji="1" lang="ja-JP" altLang="en-US" sz="600" dirty="0"/>
            </a:p>
          </p:txBody>
        </p:sp>
        <p:sp>
          <p:nvSpPr>
            <p:cNvPr id="802" name="大かっこ 801"/>
            <p:cNvSpPr/>
            <p:nvPr/>
          </p:nvSpPr>
          <p:spPr>
            <a:xfrm>
              <a:off x="9234646" y="1512886"/>
              <a:ext cx="446474" cy="20515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pSp>
        <p:nvGrpSpPr>
          <p:cNvPr id="804" name="グループ化 803"/>
          <p:cNvGrpSpPr/>
          <p:nvPr/>
        </p:nvGrpSpPr>
        <p:grpSpPr>
          <a:xfrm>
            <a:off x="6673094" y="2119816"/>
            <a:ext cx="573671" cy="276999"/>
            <a:chOff x="9179283" y="1867442"/>
            <a:chExt cx="573671" cy="276999"/>
          </a:xfrm>
        </p:grpSpPr>
        <p:sp>
          <p:nvSpPr>
            <p:cNvPr id="801" name="テキスト ボックス 800"/>
            <p:cNvSpPr txBox="1"/>
            <p:nvPr/>
          </p:nvSpPr>
          <p:spPr>
            <a:xfrm>
              <a:off x="9179283" y="1867442"/>
              <a:ext cx="573671" cy="276999"/>
            </a:xfrm>
            <a:prstGeom prst="rect">
              <a:avLst/>
            </a:prstGeom>
            <a:noFill/>
          </p:spPr>
          <p:txBody>
            <a:bodyPr wrap="square" rtlCol="0">
              <a:spAutoFit/>
            </a:bodyPr>
            <a:lstStyle/>
            <a:p>
              <a:r>
                <a:rPr lang="ja-JP" altLang="en-US" sz="600" dirty="0" smtClean="0"/>
                <a:t>都からの</a:t>
              </a:r>
              <a:endParaRPr lang="en-US" altLang="ja-JP" sz="600" dirty="0" smtClean="0"/>
            </a:p>
            <a:p>
              <a:r>
                <a:rPr lang="ja-JP" altLang="en-US" sz="600" dirty="0" smtClean="0"/>
                <a:t>移動者含む</a:t>
              </a:r>
              <a:endParaRPr kumimoji="1" lang="ja-JP" altLang="en-US" sz="600" dirty="0"/>
            </a:p>
          </p:txBody>
        </p:sp>
        <p:sp>
          <p:nvSpPr>
            <p:cNvPr id="803" name="大かっこ 802"/>
            <p:cNvSpPr/>
            <p:nvPr/>
          </p:nvSpPr>
          <p:spPr>
            <a:xfrm>
              <a:off x="9239708" y="1915547"/>
              <a:ext cx="446474" cy="20515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806" name="正方形/長方形 805"/>
          <p:cNvSpPr/>
          <p:nvPr/>
        </p:nvSpPr>
        <p:spPr>
          <a:xfrm>
            <a:off x="3462404" y="1635428"/>
            <a:ext cx="1564681" cy="276999"/>
          </a:xfrm>
          <a:prstGeom prst="rect">
            <a:avLst/>
          </a:prstGeom>
        </p:spPr>
        <p:txBody>
          <a:bodyPr wrap="square">
            <a:spAutoFit/>
          </a:bodyPr>
          <a:lstStyle/>
          <a:p>
            <a:r>
              <a:rPr lang="zh-TW" altLang="en-US" sz="600" dirty="0" smtClean="0"/>
              <a:t>青森県</a:t>
            </a:r>
            <a:r>
              <a:rPr lang="zh-TW" altLang="en-US" sz="600" dirty="0"/>
              <a:t>、岩手県、宮城県、秋田県</a:t>
            </a:r>
            <a:r>
              <a:rPr lang="zh-TW" altLang="en-US" sz="600" dirty="0" smtClean="0"/>
              <a:t>、</a:t>
            </a:r>
            <a:endParaRPr lang="en-US" altLang="zh-TW" sz="600" dirty="0" smtClean="0"/>
          </a:p>
          <a:p>
            <a:r>
              <a:rPr lang="zh-TW" altLang="en-US" sz="600" dirty="0" smtClean="0"/>
              <a:t>山形県</a:t>
            </a:r>
            <a:r>
              <a:rPr lang="zh-TW" altLang="en-US" sz="600" dirty="0"/>
              <a:t>、福島県、</a:t>
            </a:r>
            <a:r>
              <a:rPr lang="zh-TW" altLang="en-US" sz="600" dirty="0" smtClean="0"/>
              <a:t>新潟県</a:t>
            </a:r>
            <a:endParaRPr lang="ja-JP" altLang="en-US" sz="600" dirty="0"/>
          </a:p>
        </p:txBody>
      </p:sp>
      <p:sp>
        <p:nvSpPr>
          <p:cNvPr id="807" name="テキスト ボックス 806"/>
          <p:cNvSpPr txBox="1"/>
          <p:nvPr/>
        </p:nvSpPr>
        <p:spPr>
          <a:xfrm>
            <a:off x="7593696" y="1631946"/>
            <a:ext cx="1444506" cy="276999"/>
          </a:xfrm>
          <a:prstGeom prst="rect">
            <a:avLst/>
          </a:prstGeom>
          <a:noFill/>
        </p:spPr>
        <p:txBody>
          <a:bodyPr wrap="square" rtlCol="0">
            <a:spAutoFit/>
          </a:bodyPr>
          <a:lstStyle/>
          <a:p>
            <a:r>
              <a:rPr lang="zh-TW" altLang="en-US" sz="600" smtClean="0"/>
              <a:t>茨城県、栃木県、群馬県、埼玉県、</a:t>
            </a:r>
          </a:p>
          <a:p>
            <a:r>
              <a:rPr lang="zh-TW" altLang="en-US" sz="600" smtClean="0"/>
              <a:t>千葉県、東京都、神奈川県、山梨県</a:t>
            </a:r>
            <a:endParaRPr kumimoji="1" lang="ja-JP" altLang="en-US" sz="600" dirty="0"/>
          </a:p>
        </p:txBody>
      </p:sp>
      <p:sp>
        <p:nvSpPr>
          <p:cNvPr id="809" name="テキスト ボックス 808"/>
          <p:cNvSpPr txBox="1"/>
          <p:nvPr/>
        </p:nvSpPr>
        <p:spPr>
          <a:xfrm>
            <a:off x="7593696" y="4131280"/>
            <a:ext cx="1481320" cy="184666"/>
          </a:xfrm>
          <a:prstGeom prst="rect">
            <a:avLst/>
          </a:prstGeom>
          <a:noFill/>
        </p:spPr>
        <p:txBody>
          <a:bodyPr wrap="square" rtlCol="0">
            <a:spAutoFit/>
          </a:bodyPr>
          <a:lstStyle/>
          <a:p>
            <a:r>
              <a:rPr lang="ja-JP" altLang="en-US" sz="600" dirty="0" smtClean="0"/>
              <a:t>（</a:t>
            </a:r>
            <a:r>
              <a:rPr lang="zh-TW" altLang="en-US" sz="600" dirty="0" smtClean="0"/>
              <a:t>徳島県</a:t>
            </a:r>
            <a:r>
              <a:rPr lang="zh-TW" altLang="en-US" sz="600" dirty="0"/>
              <a:t>、</a:t>
            </a:r>
            <a:r>
              <a:rPr lang="zh-TW" altLang="en-US" sz="600" dirty="0" smtClean="0"/>
              <a:t>香川県</a:t>
            </a:r>
            <a:r>
              <a:rPr lang="ja-JP" altLang="en-US" sz="600" dirty="0" err="1"/>
              <a:t>、</a:t>
            </a:r>
            <a:r>
              <a:rPr lang="zh-TW" altLang="en-US" sz="600" dirty="0" smtClean="0"/>
              <a:t>愛媛県</a:t>
            </a:r>
            <a:r>
              <a:rPr lang="zh-TW" altLang="en-US" sz="600" dirty="0"/>
              <a:t>、</a:t>
            </a:r>
            <a:r>
              <a:rPr lang="zh-TW" altLang="en-US" sz="600" dirty="0" smtClean="0"/>
              <a:t>高知県</a:t>
            </a:r>
            <a:r>
              <a:rPr lang="ja-JP" altLang="en-US" sz="600" dirty="0" smtClean="0"/>
              <a:t>）</a:t>
            </a:r>
            <a:endParaRPr kumimoji="1" lang="ja-JP" altLang="en-US" sz="600" dirty="0"/>
          </a:p>
        </p:txBody>
      </p:sp>
      <p:sp>
        <p:nvSpPr>
          <p:cNvPr id="810" name="テキスト ボックス 809"/>
          <p:cNvSpPr txBox="1"/>
          <p:nvPr/>
        </p:nvSpPr>
        <p:spPr>
          <a:xfrm>
            <a:off x="7658574" y="2898350"/>
            <a:ext cx="1444506" cy="276999"/>
          </a:xfrm>
          <a:prstGeom prst="rect">
            <a:avLst/>
          </a:prstGeom>
          <a:noFill/>
        </p:spPr>
        <p:txBody>
          <a:bodyPr wrap="square" rtlCol="0">
            <a:spAutoFit/>
          </a:bodyPr>
          <a:lstStyle/>
          <a:p>
            <a:r>
              <a:rPr lang="zh-TW" altLang="en-US" sz="600" dirty="0"/>
              <a:t>長野県、岐阜県、静岡県、</a:t>
            </a:r>
          </a:p>
          <a:p>
            <a:r>
              <a:rPr lang="zh-TW" altLang="en-US" sz="600" dirty="0"/>
              <a:t>愛知県、三重県</a:t>
            </a:r>
            <a:endParaRPr kumimoji="1" lang="ja-JP" altLang="en-US" sz="600" dirty="0"/>
          </a:p>
        </p:txBody>
      </p:sp>
      <p:sp>
        <p:nvSpPr>
          <p:cNvPr id="811" name="テキスト ボックス 810"/>
          <p:cNvSpPr txBox="1"/>
          <p:nvPr/>
        </p:nvSpPr>
        <p:spPr>
          <a:xfrm>
            <a:off x="956731" y="5333119"/>
            <a:ext cx="1444506" cy="276999"/>
          </a:xfrm>
          <a:prstGeom prst="rect">
            <a:avLst/>
          </a:prstGeom>
          <a:noFill/>
        </p:spPr>
        <p:txBody>
          <a:bodyPr wrap="square" rtlCol="0">
            <a:spAutoFit/>
          </a:bodyPr>
          <a:lstStyle/>
          <a:p>
            <a:r>
              <a:rPr lang="zh-TW" altLang="en-US" sz="600" dirty="0"/>
              <a:t>福岡県、佐賀県、長崎県、熊本県、</a:t>
            </a:r>
          </a:p>
          <a:p>
            <a:r>
              <a:rPr lang="zh-TW" altLang="en-US" sz="600" dirty="0"/>
              <a:t>大分県、宮崎県、鹿児島県</a:t>
            </a:r>
            <a:endParaRPr kumimoji="1" lang="ja-JP" altLang="en-US" sz="600" dirty="0"/>
          </a:p>
        </p:txBody>
      </p:sp>
      <p:sp>
        <p:nvSpPr>
          <p:cNvPr id="812" name="テキスト ボックス 811"/>
          <p:cNvSpPr txBox="1"/>
          <p:nvPr/>
        </p:nvSpPr>
        <p:spPr>
          <a:xfrm>
            <a:off x="1067056" y="4100789"/>
            <a:ext cx="1444506" cy="276999"/>
          </a:xfrm>
          <a:prstGeom prst="rect">
            <a:avLst/>
          </a:prstGeom>
          <a:noFill/>
        </p:spPr>
        <p:txBody>
          <a:bodyPr wrap="square" rtlCol="0">
            <a:spAutoFit/>
          </a:bodyPr>
          <a:lstStyle/>
          <a:p>
            <a:r>
              <a:rPr lang="zh-TW" altLang="en-US" sz="600" dirty="0"/>
              <a:t>鳥取県、島根県、岡山県、</a:t>
            </a:r>
          </a:p>
          <a:p>
            <a:r>
              <a:rPr lang="zh-TW" altLang="en-US" sz="600" dirty="0"/>
              <a:t>広島県、山口県</a:t>
            </a:r>
            <a:endParaRPr kumimoji="1" lang="ja-JP" altLang="en-US" sz="600" dirty="0"/>
          </a:p>
        </p:txBody>
      </p:sp>
      <p:sp>
        <p:nvSpPr>
          <p:cNvPr id="813" name="テキスト ボックス 812"/>
          <p:cNvSpPr txBox="1"/>
          <p:nvPr/>
        </p:nvSpPr>
        <p:spPr>
          <a:xfrm>
            <a:off x="1077893" y="2868168"/>
            <a:ext cx="1444506" cy="184666"/>
          </a:xfrm>
          <a:prstGeom prst="rect">
            <a:avLst/>
          </a:prstGeom>
          <a:noFill/>
        </p:spPr>
        <p:txBody>
          <a:bodyPr wrap="square" rtlCol="0">
            <a:spAutoFit/>
          </a:bodyPr>
          <a:lstStyle/>
          <a:p>
            <a:r>
              <a:rPr lang="ja-JP" altLang="en-US" sz="600" dirty="0" smtClean="0"/>
              <a:t>（</a:t>
            </a:r>
            <a:r>
              <a:rPr lang="zh-TW" altLang="en-US" sz="600" dirty="0" smtClean="0"/>
              <a:t>富山県</a:t>
            </a:r>
            <a:r>
              <a:rPr lang="zh-TW" altLang="en-US" sz="600" dirty="0"/>
              <a:t>、石川県、</a:t>
            </a:r>
            <a:r>
              <a:rPr lang="zh-TW" altLang="en-US" sz="600" dirty="0" smtClean="0"/>
              <a:t>福井県</a:t>
            </a:r>
            <a:r>
              <a:rPr lang="ja-JP" altLang="en-US" sz="600" dirty="0" smtClean="0"/>
              <a:t>）</a:t>
            </a:r>
            <a:endParaRPr kumimoji="1" lang="ja-JP" altLang="en-US" sz="600" dirty="0"/>
          </a:p>
        </p:txBody>
      </p:sp>
      <p:sp>
        <p:nvSpPr>
          <p:cNvPr id="815" name="テキスト ボックス 814"/>
          <p:cNvSpPr txBox="1"/>
          <p:nvPr/>
        </p:nvSpPr>
        <p:spPr>
          <a:xfrm>
            <a:off x="3526236" y="2859583"/>
            <a:ext cx="1444506" cy="276999"/>
          </a:xfrm>
          <a:prstGeom prst="rect">
            <a:avLst/>
          </a:prstGeom>
          <a:noFill/>
        </p:spPr>
        <p:txBody>
          <a:bodyPr wrap="square" rtlCol="0">
            <a:spAutoFit/>
          </a:bodyPr>
          <a:lstStyle/>
          <a:p>
            <a:r>
              <a:rPr lang="zh-TW" altLang="en-US" sz="600" dirty="0"/>
              <a:t>滋賀県、京都府、大阪府、</a:t>
            </a:r>
          </a:p>
          <a:p>
            <a:r>
              <a:rPr lang="zh-TW" altLang="en-US" sz="600" dirty="0"/>
              <a:t>兵庫県、奈良県、和歌山県</a:t>
            </a:r>
            <a:endParaRPr kumimoji="1" lang="ja-JP" altLang="en-US" sz="600" dirty="0"/>
          </a:p>
        </p:txBody>
      </p:sp>
      <p:sp>
        <p:nvSpPr>
          <p:cNvPr id="816" name="大かっこ 815"/>
          <p:cNvSpPr/>
          <p:nvPr/>
        </p:nvSpPr>
        <p:spPr>
          <a:xfrm>
            <a:off x="3474967" y="1706588"/>
            <a:ext cx="1303370" cy="15533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18" name="大かっこ 817"/>
          <p:cNvSpPr/>
          <p:nvPr/>
        </p:nvSpPr>
        <p:spPr>
          <a:xfrm>
            <a:off x="3557126" y="2938518"/>
            <a:ext cx="955871" cy="12737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19" name="大かっこ 818"/>
          <p:cNvSpPr/>
          <p:nvPr/>
        </p:nvSpPr>
        <p:spPr>
          <a:xfrm>
            <a:off x="1054588" y="4170156"/>
            <a:ext cx="955871" cy="12737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20" name="大かっこ 819"/>
          <p:cNvSpPr/>
          <p:nvPr/>
        </p:nvSpPr>
        <p:spPr>
          <a:xfrm>
            <a:off x="7668941" y="2964444"/>
            <a:ext cx="955871" cy="12737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21" name="大かっこ 820"/>
          <p:cNvSpPr/>
          <p:nvPr/>
        </p:nvSpPr>
        <p:spPr>
          <a:xfrm>
            <a:off x="7587967" y="1693349"/>
            <a:ext cx="1303370" cy="15533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22" name="大かっこ 821"/>
          <p:cNvSpPr/>
          <p:nvPr/>
        </p:nvSpPr>
        <p:spPr>
          <a:xfrm>
            <a:off x="955433" y="5381274"/>
            <a:ext cx="1303370" cy="15533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826" name="直線矢印コネクタ 825"/>
          <p:cNvCxnSpPr/>
          <p:nvPr/>
        </p:nvCxnSpPr>
        <p:spPr>
          <a:xfrm>
            <a:off x="1209555" y="2189915"/>
            <a:ext cx="16545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31" name="直線矢印コネクタ 830"/>
          <p:cNvCxnSpPr/>
          <p:nvPr/>
        </p:nvCxnSpPr>
        <p:spPr>
          <a:xfrm flipV="1">
            <a:off x="1849173" y="4618043"/>
            <a:ext cx="141608" cy="13581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32" name="直線矢印コネクタ 831"/>
          <p:cNvCxnSpPr/>
          <p:nvPr/>
        </p:nvCxnSpPr>
        <p:spPr>
          <a:xfrm flipV="1">
            <a:off x="1242384" y="5883706"/>
            <a:ext cx="182160" cy="10955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34" name="直線矢印コネクタ 833"/>
          <p:cNvCxnSpPr/>
          <p:nvPr/>
        </p:nvCxnSpPr>
        <p:spPr>
          <a:xfrm flipV="1">
            <a:off x="8439431" y="4658043"/>
            <a:ext cx="182160" cy="10955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35" name="直線矢印コネクタ 834"/>
          <p:cNvCxnSpPr/>
          <p:nvPr/>
        </p:nvCxnSpPr>
        <p:spPr>
          <a:xfrm>
            <a:off x="7832872" y="4656776"/>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7" name="直線矢印コネクタ 836"/>
          <p:cNvCxnSpPr/>
          <p:nvPr/>
        </p:nvCxnSpPr>
        <p:spPr>
          <a:xfrm>
            <a:off x="7835433" y="5053862"/>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8" name="直線矢印コネクタ 837"/>
          <p:cNvCxnSpPr/>
          <p:nvPr/>
        </p:nvCxnSpPr>
        <p:spPr>
          <a:xfrm>
            <a:off x="8460322" y="5050523"/>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9" name="直線矢印コネクタ 838"/>
          <p:cNvCxnSpPr/>
          <p:nvPr/>
        </p:nvCxnSpPr>
        <p:spPr>
          <a:xfrm>
            <a:off x="7804876" y="5873661"/>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0" name="直線矢印コネクタ 839"/>
          <p:cNvCxnSpPr/>
          <p:nvPr/>
        </p:nvCxnSpPr>
        <p:spPr>
          <a:xfrm>
            <a:off x="8456660" y="5857223"/>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1" name="テキスト ボックス 650"/>
          <p:cNvSpPr txBox="1"/>
          <p:nvPr/>
        </p:nvSpPr>
        <p:spPr>
          <a:xfrm>
            <a:off x="6675963" y="3275078"/>
            <a:ext cx="1024834" cy="707886"/>
          </a:xfrm>
          <a:prstGeom prst="rect">
            <a:avLst/>
          </a:prstGeom>
          <a:noFill/>
        </p:spPr>
        <p:txBody>
          <a:bodyPr wrap="square" rtlCol="0">
            <a:spAutoFit/>
          </a:bodyPr>
          <a:lstStyle/>
          <a:p>
            <a:r>
              <a:rPr kumimoji="1" lang="ja-JP" altLang="en-US" sz="1100" dirty="0" smtClean="0"/>
              <a:t>大阪府</a:t>
            </a:r>
            <a:r>
              <a:rPr kumimoji="1" lang="ja-JP" altLang="en-US" sz="800" dirty="0" smtClean="0"/>
              <a:t>へ</a:t>
            </a:r>
            <a:endParaRPr kumimoji="1" lang="en-US" altLang="ja-JP" sz="1100" dirty="0" smtClean="0"/>
          </a:p>
          <a:p>
            <a:endParaRPr kumimoji="1" lang="en-US" altLang="ja-JP" sz="1100" dirty="0" smtClean="0"/>
          </a:p>
          <a:p>
            <a:endParaRPr kumimoji="1" lang="en-US" altLang="ja-JP" sz="600" dirty="0" smtClean="0"/>
          </a:p>
          <a:p>
            <a:r>
              <a:rPr lang="ja-JP" altLang="en-US" sz="1100" dirty="0" smtClean="0"/>
              <a:t>東京都</a:t>
            </a:r>
            <a:r>
              <a:rPr lang="ja-JP" altLang="en-US" sz="800" dirty="0" smtClean="0"/>
              <a:t>へ</a:t>
            </a:r>
            <a:endParaRPr kumimoji="1" lang="ja-JP" altLang="en-US" sz="1100" dirty="0"/>
          </a:p>
        </p:txBody>
      </p:sp>
      <p:sp>
        <p:nvSpPr>
          <p:cNvPr id="652" name="テキスト ボックス 651"/>
          <p:cNvSpPr txBox="1"/>
          <p:nvPr/>
        </p:nvSpPr>
        <p:spPr>
          <a:xfrm>
            <a:off x="7259977" y="3111729"/>
            <a:ext cx="1714015" cy="246221"/>
          </a:xfrm>
          <a:prstGeom prst="rect">
            <a:avLst/>
          </a:prstGeom>
          <a:noFill/>
        </p:spPr>
        <p:txBody>
          <a:bodyPr wrap="square" rtlCol="0">
            <a:spAutoFit/>
          </a:bodyPr>
          <a:lstStyle/>
          <a:p>
            <a:pPr algn="ctr"/>
            <a:r>
              <a:rPr lang="en-US" altLang="ja-JP" sz="1000" b="1" dirty="0" smtClean="0"/>
              <a:t>2007</a:t>
            </a:r>
            <a:r>
              <a:rPr lang="ja-JP" altLang="en-US" sz="1000" b="1" dirty="0" smtClean="0"/>
              <a:t>　　　</a:t>
            </a:r>
            <a:r>
              <a:rPr lang="en-US" altLang="ja-JP" sz="1000" b="1" dirty="0" smtClean="0"/>
              <a:t>2018</a:t>
            </a:r>
            <a:r>
              <a:rPr lang="ja-JP" altLang="en-US" sz="1000" b="1" dirty="0"/>
              <a:t>　</a:t>
            </a:r>
            <a:r>
              <a:rPr lang="ja-JP" altLang="en-US" sz="1000" b="1" dirty="0" smtClean="0"/>
              <a:t>　</a:t>
            </a:r>
            <a:r>
              <a:rPr lang="en-US" altLang="ja-JP" sz="1000" b="1" dirty="0" smtClean="0"/>
              <a:t>2020</a:t>
            </a:r>
            <a:endParaRPr kumimoji="1" lang="ja-JP" altLang="en-US" sz="1000" b="1" dirty="0"/>
          </a:p>
        </p:txBody>
      </p:sp>
      <p:sp>
        <p:nvSpPr>
          <p:cNvPr id="653" name="テキスト ボックス 652"/>
          <p:cNvSpPr txBox="1"/>
          <p:nvPr/>
        </p:nvSpPr>
        <p:spPr>
          <a:xfrm>
            <a:off x="7783481" y="3716115"/>
            <a:ext cx="778925" cy="338554"/>
          </a:xfrm>
          <a:prstGeom prst="rect">
            <a:avLst/>
          </a:prstGeom>
          <a:noFill/>
        </p:spPr>
        <p:txBody>
          <a:bodyPr wrap="square" rtlCol="0">
            <a:spAutoFit/>
          </a:bodyPr>
          <a:lstStyle/>
          <a:p>
            <a:pPr algn="ctr"/>
            <a:r>
              <a:rPr lang="ja-JP" altLang="en-US" sz="800" b="1" dirty="0" smtClean="0"/>
              <a:t>転入超過</a:t>
            </a:r>
            <a:endParaRPr lang="en-US" altLang="ja-JP" sz="800" b="1" dirty="0" smtClean="0"/>
          </a:p>
          <a:p>
            <a:pPr algn="ctr"/>
            <a:r>
              <a:rPr lang="en-US" altLang="ja-JP" sz="800" b="1" u="sng" dirty="0" smtClean="0"/>
              <a:t>+14,484</a:t>
            </a:r>
            <a:r>
              <a:rPr lang="ja-JP" altLang="en-US" sz="800" b="1" u="sng" dirty="0" smtClean="0"/>
              <a:t>人</a:t>
            </a:r>
            <a:endParaRPr kumimoji="1" lang="ja-JP" altLang="en-US" sz="800" b="1" u="sng" dirty="0"/>
          </a:p>
        </p:txBody>
      </p:sp>
      <p:sp>
        <p:nvSpPr>
          <p:cNvPr id="654" name="テキスト ボックス 653"/>
          <p:cNvSpPr txBox="1"/>
          <p:nvPr/>
        </p:nvSpPr>
        <p:spPr>
          <a:xfrm>
            <a:off x="6998634" y="3303131"/>
            <a:ext cx="1074047" cy="338554"/>
          </a:xfrm>
          <a:prstGeom prst="rect">
            <a:avLst/>
          </a:prstGeom>
          <a:noFill/>
        </p:spPr>
        <p:txBody>
          <a:bodyPr wrap="square" rtlCol="0">
            <a:spAutoFit/>
          </a:bodyPr>
          <a:lstStyle/>
          <a:p>
            <a:pPr algn="ctr"/>
            <a:r>
              <a:rPr lang="ja-JP" altLang="en-US" sz="800" dirty="0" smtClean="0"/>
              <a:t>転出超過</a:t>
            </a:r>
            <a:endParaRPr lang="en-US" altLang="ja-JP" sz="800" dirty="0" smtClean="0"/>
          </a:p>
          <a:p>
            <a:pPr algn="ctr"/>
            <a:r>
              <a:rPr lang="ja-JP" altLang="en-US" sz="800" dirty="0" smtClean="0"/>
              <a:t>▲</a:t>
            </a:r>
            <a:r>
              <a:rPr lang="en-US" altLang="ja-JP" sz="800" dirty="0" smtClean="0"/>
              <a:t>1,215</a:t>
            </a:r>
            <a:r>
              <a:rPr lang="ja-JP" altLang="en-US" sz="800" dirty="0" smtClean="0"/>
              <a:t>人</a:t>
            </a:r>
            <a:endParaRPr kumimoji="1" lang="ja-JP" altLang="en-US" sz="800" dirty="0"/>
          </a:p>
        </p:txBody>
      </p:sp>
      <p:sp>
        <p:nvSpPr>
          <p:cNvPr id="659" name="テキスト ボックス 658"/>
          <p:cNvSpPr txBox="1"/>
          <p:nvPr/>
        </p:nvSpPr>
        <p:spPr>
          <a:xfrm>
            <a:off x="7631447" y="3311789"/>
            <a:ext cx="1074047"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+1,069</a:t>
            </a:r>
            <a:r>
              <a:rPr lang="ja-JP" altLang="en-US" sz="800" dirty="0" smtClean="0"/>
              <a:t>人</a:t>
            </a:r>
            <a:endParaRPr kumimoji="1" lang="ja-JP" altLang="en-US" sz="800" dirty="0"/>
          </a:p>
        </p:txBody>
      </p:sp>
      <p:sp>
        <p:nvSpPr>
          <p:cNvPr id="660" name="テキスト ボックス 659"/>
          <p:cNvSpPr txBox="1"/>
          <p:nvPr/>
        </p:nvSpPr>
        <p:spPr>
          <a:xfrm>
            <a:off x="8228703" y="3296094"/>
            <a:ext cx="1074047" cy="338554"/>
          </a:xfrm>
          <a:prstGeom prst="rect">
            <a:avLst/>
          </a:prstGeom>
          <a:noFill/>
        </p:spPr>
        <p:txBody>
          <a:bodyPr wrap="square" rtlCol="0">
            <a:spAutoFit/>
          </a:bodyPr>
          <a:lstStyle/>
          <a:p>
            <a:pPr algn="ctr"/>
            <a:r>
              <a:rPr lang="ja-JP" altLang="en-US" sz="800" b="1" dirty="0" smtClean="0"/>
              <a:t>転入超過</a:t>
            </a:r>
            <a:endParaRPr lang="en-US" altLang="ja-JP" sz="800" b="1" dirty="0" smtClean="0"/>
          </a:p>
          <a:p>
            <a:pPr algn="ctr"/>
            <a:r>
              <a:rPr lang="en-US" altLang="ja-JP" sz="800" b="1" u="sng" dirty="0" smtClean="0"/>
              <a:t>+2,627</a:t>
            </a:r>
            <a:r>
              <a:rPr lang="ja-JP" altLang="en-US" sz="800" b="1" u="sng" dirty="0" smtClean="0"/>
              <a:t>人</a:t>
            </a:r>
            <a:endParaRPr kumimoji="1" lang="ja-JP" altLang="en-US" sz="800" b="1" u="sng" dirty="0"/>
          </a:p>
        </p:txBody>
      </p:sp>
      <p:sp>
        <p:nvSpPr>
          <p:cNvPr id="661" name="テキスト ボックス 660"/>
          <p:cNvSpPr txBox="1"/>
          <p:nvPr/>
        </p:nvSpPr>
        <p:spPr>
          <a:xfrm>
            <a:off x="7109864" y="3704347"/>
            <a:ext cx="778925"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+10,901</a:t>
            </a:r>
            <a:r>
              <a:rPr lang="ja-JP" altLang="en-US" sz="800" dirty="0" smtClean="0"/>
              <a:t>人</a:t>
            </a:r>
            <a:endParaRPr kumimoji="1" lang="ja-JP" altLang="en-US" sz="800" dirty="0"/>
          </a:p>
        </p:txBody>
      </p:sp>
      <p:sp>
        <p:nvSpPr>
          <p:cNvPr id="662" name="テキスト ボックス 661"/>
          <p:cNvSpPr txBox="1"/>
          <p:nvPr/>
        </p:nvSpPr>
        <p:spPr>
          <a:xfrm>
            <a:off x="8266780" y="3701170"/>
            <a:ext cx="1074048" cy="338554"/>
          </a:xfrm>
          <a:prstGeom prst="rect">
            <a:avLst/>
          </a:prstGeom>
          <a:noFill/>
        </p:spPr>
        <p:txBody>
          <a:bodyPr wrap="square" rtlCol="0">
            <a:spAutoFit/>
          </a:bodyPr>
          <a:lstStyle/>
          <a:p>
            <a:pPr algn="ctr"/>
            <a:r>
              <a:rPr lang="ja-JP" altLang="en-US" sz="800" dirty="0" smtClean="0"/>
              <a:t>転入超過</a:t>
            </a:r>
            <a:endParaRPr lang="en-US" altLang="ja-JP" sz="800" dirty="0" smtClean="0"/>
          </a:p>
          <a:p>
            <a:pPr algn="ctr"/>
            <a:r>
              <a:rPr lang="en-US" altLang="ja-JP" sz="800" dirty="0" smtClean="0"/>
              <a:t>+11,044</a:t>
            </a:r>
            <a:r>
              <a:rPr lang="ja-JP" altLang="en-US" sz="800" dirty="0" smtClean="0"/>
              <a:t>人</a:t>
            </a:r>
            <a:endParaRPr kumimoji="1" lang="ja-JP" altLang="en-US" sz="800" dirty="0"/>
          </a:p>
        </p:txBody>
      </p:sp>
      <p:cxnSp>
        <p:nvCxnSpPr>
          <p:cNvPr id="847" name="直線矢印コネクタ 846"/>
          <p:cNvCxnSpPr/>
          <p:nvPr/>
        </p:nvCxnSpPr>
        <p:spPr>
          <a:xfrm flipV="1">
            <a:off x="8429440" y="3365870"/>
            <a:ext cx="123878" cy="2239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52" name="直線矢印コネクタ 851"/>
          <p:cNvCxnSpPr/>
          <p:nvPr/>
        </p:nvCxnSpPr>
        <p:spPr>
          <a:xfrm flipV="1">
            <a:off x="7793734" y="3769062"/>
            <a:ext cx="123878" cy="2239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60" name="直線矢印コネクタ 859"/>
          <p:cNvCxnSpPr/>
          <p:nvPr/>
        </p:nvCxnSpPr>
        <p:spPr>
          <a:xfrm>
            <a:off x="8393939" y="2510477"/>
            <a:ext cx="120969" cy="2264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62" name="直線矢印コネクタ 861"/>
          <p:cNvCxnSpPr/>
          <p:nvPr/>
        </p:nvCxnSpPr>
        <p:spPr>
          <a:xfrm>
            <a:off x="3617400" y="3756692"/>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4" name="直線矢印コネクタ 863"/>
          <p:cNvCxnSpPr/>
          <p:nvPr/>
        </p:nvCxnSpPr>
        <p:spPr>
          <a:xfrm flipV="1">
            <a:off x="4263660" y="3288873"/>
            <a:ext cx="123878" cy="22396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66" name="直線矢印コネクタ 865"/>
          <p:cNvCxnSpPr/>
          <p:nvPr/>
        </p:nvCxnSpPr>
        <p:spPr>
          <a:xfrm>
            <a:off x="4274415" y="2103514"/>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8" name="直線矢印コネクタ 867"/>
          <p:cNvCxnSpPr/>
          <p:nvPr/>
        </p:nvCxnSpPr>
        <p:spPr>
          <a:xfrm>
            <a:off x="4253478" y="2512413"/>
            <a:ext cx="98003" cy="166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9" name="直線矢印コネクタ 868"/>
          <p:cNvCxnSpPr/>
          <p:nvPr/>
        </p:nvCxnSpPr>
        <p:spPr>
          <a:xfrm>
            <a:off x="1874174" y="2125261"/>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1" name="直線矢印コネクタ 870"/>
          <p:cNvCxnSpPr/>
          <p:nvPr/>
        </p:nvCxnSpPr>
        <p:spPr>
          <a:xfrm>
            <a:off x="1845420" y="2533905"/>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2" name="直線矢印コネクタ 871"/>
          <p:cNvCxnSpPr/>
          <p:nvPr/>
        </p:nvCxnSpPr>
        <p:spPr>
          <a:xfrm>
            <a:off x="1234099" y="2531194"/>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3" name="直線矢印コネクタ 872"/>
          <p:cNvCxnSpPr/>
          <p:nvPr/>
        </p:nvCxnSpPr>
        <p:spPr>
          <a:xfrm>
            <a:off x="1852307" y="3336033"/>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7" name="直線矢印コネクタ 876"/>
          <p:cNvCxnSpPr/>
          <p:nvPr/>
        </p:nvCxnSpPr>
        <p:spPr>
          <a:xfrm>
            <a:off x="1837713" y="5033492"/>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8" name="直線矢印コネクタ 877"/>
          <p:cNvCxnSpPr/>
          <p:nvPr/>
        </p:nvCxnSpPr>
        <p:spPr>
          <a:xfrm>
            <a:off x="1216068" y="5042101"/>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9" name="直線矢印コネクタ 878"/>
          <p:cNvCxnSpPr/>
          <p:nvPr/>
        </p:nvCxnSpPr>
        <p:spPr>
          <a:xfrm>
            <a:off x="1871186" y="6261624"/>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0" name="直線矢印コネクタ 879"/>
          <p:cNvCxnSpPr/>
          <p:nvPr/>
        </p:nvCxnSpPr>
        <p:spPr>
          <a:xfrm>
            <a:off x="1251129" y="6283289"/>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8" name="直線矢印コネクタ 887"/>
          <p:cNvCxnSpPr/>
          <p:nvPr/>
        </p:nvCxnSpPr>
        <p:spPr>
          <a:xfrm>
            <a:off x="3622325" y="2162821"/>
            <a:ext cx="16545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89" name="直線矢印コネクタ 888"/>
          <p:cNvCxnSpPr/>
          <p:nvPr/>
        </p:nvCxnSpPr>
        <p:spPr>
          <a:xfrm>
            <a:off x="3647832" y="2528099"/>
            <a:ext cx="98003" cy="166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0" name="直線矢印コネクタ 889"/>
          <p:cNvCxnSpPr/>
          <p:nvPr/>
        </p:nvCxnSpPr>
        <p:spPr>
          <a:xfrm flipV="1">
            <a:off x="3613971" y="3339086"/>
            <a:ext cx="149624" cy="1176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91" name="直線矢印コネクタ 890"/>
          <p:cNvCxnSpPr/>
          <p:nvPr/>
        </p:nvCxnSpPr>
        <p:spPr>
          <a:xfrm>
            <a:off x="4273771" y="3739135"/>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2" name="直線矢印コネクタ 891"/>
          <p:cNvCxnSpPr/>
          <p:nvPr/>
        </p:nvCxnSpPr>
        <p:spPr>
          <a:xfrm>
            <a:off x="1227361" y="3415237"/>
            <a:ext cx="16545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95" name="直線矢印コネクタ 894"/>
          <p:cNvCxnSpPr/>
          <p:nvPr/>
        </p:nvCxnSpPr>
        <p:spPr>
          <a:xfrm>
            <a:off x="1853633" y="3707570"/>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6" name="直線矢印コネクタ 895"/>
          <p:cNvCxnSpPr/>
          <p:nvPr/>
        </p:nvCxnSpPr>
        <p:spPr>
          <a:xfrm>
            <a:off x="1222170" y="3736304"/>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7" name="直線矢印コネクタ 896"/>
          <p:cNvCxnSpPr/>
          <p:nvPr/>
        </p:nvCxnSpPr>
        <p:spPr>
          <a:xfrm>
            <a:off x="1227361" y="4704161"/>
            <a:ext cx="147646" cy="60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99" name="直線矢印コネクタ 898"/>
          <p:cNvCxnSpPr/>
          <p:nvPr/>
        </p:nvCxnSpPr>
        <p:spPr>
          <a:xfrm>
            <a:off x="1877989" y="5944485"/>
            <a:ext cx="147646" cy="60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00" name="直線矢印コネクタ 899"/>
          <p:cNvCxnSpPr/>
          <p:nvPr/>
        </p:nvCxnSpPr>
        <p:spPr>
          <a:xfrm>
            <a:off x="7770201" y="2535635"/>
            <a:ext cx="98003" cy="166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1" name="直線矢印コネクタ 900"/>
          <p:cNvCxnSpPr/>
          <p:nvPr/>
        </p:nvCxnSpPr>
        <p:spPr>
          <a:xfrm flipV="1">
            <a:off x="7769774" y="2148764"/>
            <a:ext cx="182160" cy="10955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02" name="直線矢印コネクタ 901"/>
          <p:cNvCxnSpPr/>
          <p:nvPr/>
        </p:nvCxnSpPr>
        <p:spPr>
          <a:xfrm flipV="1">
            <a:off x="8421705" y="2156338"/>
            <a:ext cx="182160" cy="10955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03" name="直線矢印コネクタ 902"/>
          <p:cNvCxnSpPr/>
          <p:nvPr/>
        </p:nvCxnSpPr>
        <p:spPr>
          <a:xfrm flipV="1">
            <a:off x="7780562" y="3419667"/>
            <a:ext cx="182160" cy="10955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04" name="直線矢印コネクタ 903"/>
          <p:cNvCxnSpPr/>
          <p:nvPr/>
        </p:nvCxnSpPr>
        <p:spPr>
          <a:xfrm>
            <a:off x="8403744" y="3778689"/>
            <a:ext cx="123878" cy="13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5" name="直線矢印コネクタ 904"/>
          <p:cNvCxnSpPr/>
          <p:nvPr/>
        </p:nvCxnSpPr>
        <p:spPr>
          <a:xfrm flipV="1">
            <a:off x="7778660" y="6337026"/>
            <a:ext cx="177484"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8" name="角丸四角形 907"/>
          <p:cNvSpPr/>
          <p:nvPr/>
        </p:nvSpPr>
        <p:spPr>
          <a:xfrm>
            <a:off x="7888789" y="2454465"/>
            <a:ext cx="1163282" cy="334597"/>
          </a:xfrm>
          <a:prstGeom prst="roundRect">
            <a:avLst/>
          </a:pr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9" name="角丸四角形 908"/>
          <p:cNvSpPr/>
          <p:nvPr/>
        </p:nvSpPr>
        <p:spPr>
          <a:xfrm>
            <a:off x="7985222" y="6194127"/>
            <a:ext cx="1052980" cy="277842"/>
          </a:xfrm>
          <a:prstGeom prst="roundRect">
            <a:avLst/>
          </a:pr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11" name="角丸四角形 910"/>
          <p:cNvSpPr/>
          <p:nvPr/>
        </p:nvSpPr>
        <p:spPr>
          <a:xfrm>
            <a:off x="7246765" y="3723424"/>
            <a:ext cx="1192666" cy="291428"/>
          </a:xfrm>
          <a:prstGeom prst="roundRect">
            <a:avLst/>
          </a:pr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12" name="角丸四角形 911"/>
          <p:cNvSpPr/>
          <p:nvPr/>
        </p:nvSpPr>
        <p:spPr>
          <a:xfrm>
            <a:off x="7862278" y="3339086"/>
            <a:ext cx="1192666" cy="291428"/>
          </a:xfrm>
          <a:prstGeom prst="roundRect">
            <a:avLst/>
          </a:pr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13" name="角丸四角形 912"/>
          <p:cNvSpPr/>
          <p:nvPr/>
        </p:nvSpPr>
        <p:spPr>
          <a:xfrm>
            <a:off x="7968809" y="4565441"/>
            <a:ext cx="1083262" cy="291428"/>
          </a:xfrm>
          <a:prstGeom prst="roundRect">
            <a:avLst/>
          </a:pr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14" name="角丸四角形 913"/>
          <p:cNvSpPr/>
          <p:nvPr/>
        </p:nvSpPr>
        <p:spPr>
          <a:xfrm>
            <a:off x="1367780" y="4543143"/>
            <a:ext cx="1110152" cy="291428"/>
          </a:xfrm>
          <a:prstGeom prst="roundRect">
            <a:avLst/>
          </a:pr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15" name="角丸四角形 914"/>
          <p:cNvSpPr/>
          <p:nvPr/>
        </p:nvSpPr>
        <p:spPr>
          <a:xfrm>
            <a:off x="1364241" y="5769506"/>
            <a:ext cx="1094218" cy="291428"/>
          </a:xfrm>
          <a:prstGeom prst="roundRect">
            <a:avLst/>
          </a:pr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16" name="角丸四角形 915"/>
          <p:cNvSpPr/>
          <p:nvPr/>
        </p:nvSpPr>
        <p:spPr>
          <a:xfrm>
            <a:off x="3785321" y="3241787"/>
            <a:ext cx="1166890" cy="291428"/>
          </a:xfrm>
          <a:prstGeom prst="roundRect">
            <a:avLst/>
          </a:pr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4" name="正方形/長方形 47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cxnSp>
        <p:nvCxnSpPr>
          <p:cNvPr id="475" name="直線矢印コネクタ 474"/>
          <p:cNvCxnSpPr/>
          <p:nvPr/>
        </p:nvCxnSpPr>
        <p:spPr>
          <a:xfrm>
            <a:off x="8441437" y="6215874"/>
            <a:ext cx="120969" cy="2264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1194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400" y="6546211"/>
            <a:ext cx="2133600" cy="365125"/>
          </a:xfrm>
        </p:spPr>
        <p:txBody>
          <a:bodyPr/>
          <a:lstStyle/>
          <a:p>
            <a:fld id="{E1D027E3-62E2-4B97-AB12-56BECFBE21C1}" type="slidenum">
              <a:rPr kumimoji="1" lang="ja-JP" altLang="en-US" smtClean="0"/>
              <a:pPr/>
              <a:t>40</a:t>
            </a:fld>
            <a:endParaRPr kumimoji="1" lang="ja-JP" altLang="en-US" dirty="0"/>
          </a:p>
        </p:txBody>
      </p:sp>
      <p:sp>
        <p:nvSpPr>
          <p:cNvPr id="5" name="正方形/長方形 4"/>
          <p:cNvSpPr/>
          <p:nvPr/>
        </p:nvSpPr>
        <p:spPr>
          <a:xfrm>
            <a:off x="301582" y="83408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比較</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し、大阪府内の市町村間の人口移動状況を分析。</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大きなトレンドとして、北摂周辺地域（豊中市、吹田市、高槻市など）の転入超過の傾向がみられる。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01582" y="392786"/>
            <a:ext cx="6279027"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府内の市町村間の人口移動状況（</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年の比較）</a:t>
            </a:r>
            <a:endPar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127170017"/>
              </p:ext>
            </p:extLst>
          </p:nvPr>
        </p:nvGraphicFramePr>
        <p:xfrm>
          <a:off x="63632" y="1634531"/>
          <a:ext cx="2935138" cy="5003824"/>
        </p:xfrm>
        <a:graphic>
          <a:graphicData uri="http://schemas.openxmlformats.org/drawingml/2006/table">
            <a:tbl>
              <a:tblPr>
                <a:tableStyleId>{5C22544A-7EE6-4342-B048-85BDC9FD1C3A}</a:tableStyleId>
              </a:tblPr>
              <a:tblGrid>
                <a:gridCol w="861008">
                  <a:extLst>
                    <a:ext uri="{9D8B030D-6E8A-4147-A177-3AD203B41FA5}">
                      <a16:colId xmlns:a16="http://schemas.microsoft.com/office/drawing/2014/main" val="1512678159"/>
                    </a:ext>
                  </a:extLst>
                </a:gridCol>
                <a:gridCol w="1037065">
                  <a:extLst>
                    <a:ext uri="{9D8B030D-6E8A-4147-A177-3AD203B41FA5}">
                      <a16:colId xmlns:a16="http://schemas.microsoft.com/office/drawing/2014/main" val="3412342307"/>
                    </a:ext>
                  </a:extLst>
                </a:gridCol>
                <a:gridCol w="1037065">
                  <a:extLst>
                    <a:ext uri="{9D8B030D-6E8A-4147-A177-3AD203B41FA5}">
                      <a16:colId xmlns:a16="http://schemas.microsoft.com/office/drawing/2014/main" val="3784820516"/>
                    </a:ext>
                  </a:extLst>
                </a:gridCol>
              </a:tblGrid>
              <a:tr h="312739">
                <a:tc rowSpan="2">
                  <a:txBody>
                    <a:bodyPr/>
                    <a:lstStyle/>
                    <a:p>
                      <a:pPr algn="ctr" fontAlgn="ctr"/>
                      <a:r>
                        <a:rPr lang="ja-JP" altLang="en-US" sz="1100" u="none" strike="noStrike" dirty="0">
                          <a:effectLst/>
                        </a:rPr>
                        <a:t>市町村名</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gridSpan="2">
                  <a:txBody>
                    <a:bodyPr/>
                    <a:lstStyle/>
                    <a:p>
                      <a:pPr algn="l" fontAlgn="ctr"/>
                      <a:r>
                        <a:rPr lang="ja-JP" altLang="en-US" sz="1100" b="0" i="0" u="none" strike="noStrike" dirty="0" smtClean="0">
                          <a:effectLst/>
                          <a:latin typeface="+mn-ea"/>
                          <a:ea typeface="+mn-ea"/>
                        </a:rPr>
                        <a:t>転出入超過数</a:t>
                      </a:r>
                      <a:endParaRPr lang="ja-JP" altLang="en-US" sz="1100" b="0" i="0" u="none" strike="noStrike" dirty="0">
                        <a:effectLst/>
                        <a:latin typeface="+mn-ea"/>
                        <a:ea typeface="+mn-ea"/>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2642707800"/>
                  </a:ext>
                </a:extLst>
              </a:tr>
              <a:tr h="312739">
                <a:tc vMerge="1">
                  <a:txBody>
                    <a:bodyPr/>
                    <a:lstStyle/>
                    <a:p>
                      <a:endParaRPr kumimoji="1" lang="ja-JP" altLang="en-US"/>
                    </a:p>
                  </a:txBody>
                  <a:tcPr/>
                </a:tc>
                <a:tc>
                  <a:txBody>
                    <a:bodyPr/>
                    <a:lstStyle/>
                    <a:p>
                      <a:pPr algn="ctr" fontAlgn="ctr"/>
                      <a:r>
                        <a:rPr lang="en-US" altLang="ja-JP" sz="1100" u="none" strike="noStrike" dirty="0">
                          <a:effectLst/>
                        </a:rPr>
                        <a:t>2018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dirty="0">
                          <a:effectLst/>
                        </a:rPr>
                        <a:t>2020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44527311"/>
                  </a:ext>
                </a:extLst>
              </a:tr>
              <a:tr h="312739">
                <a:tc>
                  <a:txBody>
                    <a:bodyPr/>
                    <a:lstStyle/>
                    <a:p>
                      <a:pPr algn="ctr" fontAlgn="ctr"/>
                      <a:r>
                        <a:rPr lang="ja-JP" altLang="en-US" sz="1100" u="none" strike="noStrike">
                          <a:effectLst/>
                        </a:rPr>
                        <a:t>大阪市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+3,094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+2,865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80691777"/>
                  </a:ext>
                </a:extLst>
              </a:tr>
              <a:tr h="312739">
                <a:tc>
                  <a:txBody>
                    <a:bodyPr/>
                    <a:lstStyle/>
                    <a:p>
                      <a:pPr algn="ctr" fontAlgn="ctr"/>
                      <a:r>
                        <a:rPr lang="ja-JP" altLang="en-US" sz="1100" u="none" strike="noStrike">
                          <a:effectLst/>
                        </a:rPr>
                        <a:t>堺市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1,195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1,893</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844461657"/>
                  </a:ext>
                </a:extLst>
              </a:tr>
              <a:tr h="312739">
                <a:tc>
                  <a:txBody>
                    <a:bodyPr/>
                    <a:lstStyle/>
                    <a:p>
                      <a:pPr algn="ctr" fontAlgn="ctr"/>
                      <a:r>
                        <a:rPr lang="ja-JP" altLang="en-US" sz="1100" u="none" strike="noStrike">
                          <a:effectLst/>
                        </a:rPr>
                        <a:t>岸和田市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827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86993688"/>
                  </a:ext>
                </a:extLst>
              </a:tr>
              <a:tr h="312739">
                <a:tc>
                  <a:txBody>
                    <a:bodyPr/>
                    <a:lstStyle/>
                    <a:p>
                      <a:pPr algn="ctr" fontAlgn="ctr"/>
                      <a:r>
                        <a:rPr lang="ja-JP" altLang="en-US" sz="1100" u="none" strike="noStrike">
                          <a:effectLst/>
                        </a:rPr>
                        <a:t>豊中市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+862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880416825"/>
                  </a:ext>
                </a:extLst>
              </a:tr>
              <a:tr h="312739">
                <a:tc>
                  <a:txBody>
                    <a:bodyPr/>
                    <a:lstStyle/>
                    <a:p>
                      <a:pPr algn="ctr" fontAlgn="ctr"/>
                      <a:r>
                        <a:rPr lang="ja-JP" altLang="en-US" sz="1100" u="none" strike="noStrike">
                          <a:effectLst/>
                        </a:rPr>
                        <a:t>池田市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046495782"/>
                  </a:ext>
                </a:extLst>
              </a:tr>
              <a:tr h="312739">
                <a:tc>
                  <a:txBody>
                    <a:bodyPr/>
                    <a:lstStyle/>
                    <a:p>
                      <a:pPr algn="ctr" fontAlgn="ctr"/>
                      <a:r>
                        <a:rPr lang="ja-JP" altLang="en-US" sz="1100" u="none" strike="noStrike">
                          <a:effectLst/>
                        </a:rPr>
                        <a:t>吹田市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931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+288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135261557"/>
                  </a:ext>
                </a:extLst>
              </a:tr>
              <a:tr h="312739">
                <a:tc>
                  <a:txBody>
                    <a:bodyPr/>
                    <a:lstStyle/>
                    <a:p>
                      <a:pPr algn="ctr" fontAlgn="ctr"/>
                      <a:r>
                        <a:rPr lang="ja-JP" altLang="en-US" sz="1100" u="none" strike="noStrike">
                          <a:effectLst/>
                        </a:rPr>
                        <a:t>泉大津市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555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684962234"/>
                  </a:ext>
                </a:extLst>
              </a:tr>
              <a:tr h="312739">
                <a:tc>
                  <a:txBody>
                    <a:bodyPr/>
                    <a:lstStyle/>
                    <a:p>
                      <a:pPr algn="ctr" fontAlgn="ctr"/>
                      <a:r>
                        <a:rPr lang="ja-JP" altLang="en-US" sz="1100" u="none" strike="noStrike">
                          <a:effectLst/>
                        </a:rPr>
                        <a:t>高槻市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+224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635385318"/>
                  </a:ext>
                </a:extLst>
              </a:tr>
              <a:tr h="312739">
                <a:tc>
                  <a:txBody>
                    <a:bodyPr/>
                    <a:lstStyle/>
                    <a:p>
                      <a:pPr algn="ctr" fontAlgn="ctr"/>
                      <a:r>
                        <a:rPr lang="ja-JP" altLang="en-US" sz="1100" u="none" strike="noStrike">
                          <a:effectLst/>
                        </a:rPr>
                        <a:t>貝塚市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380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949856048"/>
                  </a:ext>
                </a:extLst>
              </a:tr>
              <a:tr h="312739">
                <a:tc>
                  <a:txBody>
                    <a:bodyPr/>
                    <a:lstStyle/>
                    <a:p>
                      <a:pPr algn="ctr" fontAlgn="ctr"/>
                      <a:r>
                        <a:rPr lang="ja-JP" altLang="en-US" sz="1100" u="none" strike="noStrike">
                          <a:effectLst/>
                        </a:rPr>
                        <a:t>守口市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+623</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021147565"/>
                  </a:ext>
                </a:extLst>
              </a:tr>
              <a:tr h="312739">
                <a:tc>
                  <a:txBody>
                    <a:bodyPr/>
                    <a:lstStyle/>
                    <a:p>
                      <a:pPr algn="ctr" fontAlgn="ctr"/>
                      <a:r>
                        <a:rPr lang="ja-JP" altLang="en-US" sz="1100" u="none" strike="noStrike">
                          <a:effectLst/>
                        </a:rPr>
                        <a:t>枚方市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+127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+264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02122987"/>
                  </a:ext>
                </a:extLst>
              </a:tr>
              <a:tr h="312739">
                <a:tc>
                  <a:txBody>
                    <a:bodyPr/>
                    <a:lstStyle/>
                    <a:p>
                      <a:pPr algn="ctr" fontAlgn="ctr"/>
                      <a:r>
                        <a:rPr lang="ja-JP" altLang="en-US" sz="1100" u="none" strike="noStrike">
                          <a:effectLst/>
                        </a:rPr>
                        <a:t>茨木市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+326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477610964"/>
                  </a:ext>
                </a:extLst>
              </a:tr>
              <a:tr h="312739">
                <a:tc>
                  <a:txBody>
                    <a:bodyPr/>
                    <a:lstStyle/>
                    <a:p>
                      <a:pPr algn="ctr" fontAlgn="ctr"/>
                      <a:r>
                        <a:rPr lang="ja-JP" altLang="en-US" sz="1100" u="none" strike="noStrike">
                          <a:effectLst/>
                        </a:rPr>
                        <a:t>八尾市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+422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+474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458256971"/>
                  </a:ext>
                </a:extLst>
              </a:tr>
              <a:tr h="312739">
                <a:tc>
                  <a:txBody>
                    <a:bodyPr/>
                    <a:lstStyle/>
                    <a:p>
                      <a:pPr algn="ctr" fontAlgn="ctr"/>
                      <a:r>
                        <a:rPr lang="ja-JP" altLang="en-US" sz="1100" u="none" strike="noStrike">
                          <a:effectLst/>
                        </a:rPr>
                        <a:t>泉佐野市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+108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811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74998571"/>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405301922"/>
              </p:ext>
            </p:extLst>
          </p:nvPr>
        </p:nvGraphicFramePr>
        <p:xfrm>
          <a:off x="3065632" y="1643635"/>
          <a:ext cx="2913637" cy="4985616"/>
        </p:xfrm>
        <a:graphic>
          <a:graphicData uri="http://schemas.openxmlformats.org/drawingml/2006/table">
            <a:tbl>
              <a:tblPr>
                <a:tableStyleId>{5C22544A-7EE6-4342-B048-85BDC9FD1C3A}</a:tableStyleId>
              </a:tblPr>
              <a:tblGrid>
                <a:gridCol w="918903">
                  <a:extLst>
                    <a:ext uri="{9D8B030D-6E8A-4147-A177-3AD203B41FA5}">
                      <a16:colId xmlns:a16="http://schemas.microsoft.com/office/drawing/2014/main" val="1638858062"/>
                    </a:ext>
                  </a:extLst>
                </a:gridCol>
                <a:gridCol w="997367">
                  <a:extLst>
                    <a:ext uri="{9D8B030D-6E8A-4147-A177-3AD203B41FA5}">
                      <a16:colId xmlns:a16="http://schemas.microsoft.com/office/drawing/2014/main" val="3191787157"/>
                    </a:ext>
                  </a:extLst>
                </a:gridCol>
                <a:gridCol w="997367">
                  <a:extLst>
                    <a:ext uri="{9D8B030D-6E8A-4147-A177-3AD203B41FA5}">
                      <a16:colId xmlns:a16="http://schemas.microsoft.com/office/drawing/2014/main" val="449164953"/>
                    </a:ext>
                  </a:extLst>
                </a:gridCol>
              </a:tblGrid>
              <a:tr h="311601">
                <a:tc rowSpan="2">
                  <a:txBody>
                    <a:bodyPr/>
                    <a:lstStyle/>
                    <a:p>
                      <a:pPr algn="ctr" fontAlgn="ctr"/>
                      <a:r>
                        <a:rPr lang="ja-JP" altLang="en-US" sz="1100" u="none" strike="noStrike">
                          <a:effectLst/>
                        </a:rPr>
                        <a:t>市町村名</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gridSpan="2">
                  <a:txBody>
                    <a:bodyPr/>
                    <a:lstStyle/>
                    <a:p>
                      <a:pPr algn="l" fontAlgn="ctr"/>
                      <a:r>
                        <a:rPr lang="ja-JP" altLang="en-US" sz="1100" b="0" i="0" u="none" strike="noStrike" dirty="0" smtClean="0">
                          <a:effectLst/>
                          <a:latin typeface="+mn-ea"/>
                          <a:ea typeface="+mn-ea"/>
                        </a:rPr>
                        <a:t>転出入超過数</a:t>
                      </a:r>
                      <a:endParaRPr lang="ja-JP" altLang="en-US" sz="1100" b="0" i="0" u="none" strike="noStrike" dirty="0">
                        <a:effectLst/>
                        <a:latin typeface="+mn-ea"/>
                        <a:ea typeface="+mn-ea"/>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3425078384"/>
                  </a:ext>
                </a:extLst>
              </a:tr>
              <a:tr h="311601">
                <a:tc vMerge="1">
                  <a:txBody>
                    <a:bodyPr/>
                    <a:lstStyle/>
                    <a:p>
                      <a:endParaRPr kumimoji="1" lang="ja-JP" altLang="en-US"/>
                    </a:p>
                  </a:txBody>
                  <a:tcPr/>
                </a:tc>
                <a:tc>
                  <a:txBody>
                    <a:bodyPr/>
                    <a:lstStyle/>
                    <a:p>
                      <a:pPr algn="ctr" fontAlgn="ctr"/>
                      <a:r>
                        <a:rPr lang="en-US" altLang="ja-JP" sz="1100" u="none" strike="noStrike" dirty="0">
                          <a:effectLst/>
                        </a:rPr>
                        <a:t>2018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dirty="0">
                          <a:effectLst/>
                        </a:rPr>
                        <a:t>2020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65646600"/>
                  </a:ext>
                </a:extLst>
              </a:tr>
              <a:tr h="311601">
                <a:tc>
                  <a:txBody>
                    <a:bodyPr/>
                    <a:lstStyle/>
                    <a:p>
                      <a:pPr algn="ctr" fontAlgn="ctr"/>
                      <a:r>
                        <a:rPr lang="ja-JP" altLang="en-US" sz="1100" u="none" strike="noStrike">
                          <a:effectLst/>
                        </a:rPr>
                        <a:t>富田林市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288</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346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964442482"/>
                  </a:ext>
                </a:extLst>
              </a:tr>
              <a:tr h="311601">
                <a:tc>
                  <a:txBody>
                    <a:bodyPr/>
                    <a:lstStyle/>
                    <a:p>
                      <a:pPr algn="ctr" fontAlgn="ctr"/>
                      <a:r>
                        <a:rPr lang="ja-JP" altLang="en-US" sz="1100" u="none" strike="noStrike">
                          <a:effectLst/>
                        </a:rPr>
                        <a:t>寝屋川市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1,125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1,050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630615806"/>
                  </a:ext>
                </a:extLst>
              </a:tr>
              <a:tr h="311601">
                <a:tc>
                  <a:txBody>
                    <a:bodyPr/>
                    <a:lstStyle/>
                    <a:p>
                      <a:pPr algn="ctr" fontAlgn="ctr"/>
                      <a:r>
                        <a:rPr lang="ja-JP" altLang="en-US" sz="1100" u="none" strike="noStrike">
                          <a:effectLst/>
                        </a:rPr>
                        <a:t>河内長野市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380</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471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644170810"/>
                  </a:ext>
                </a:extLst>
              </a:tr>
              <a:tr h="311601">
                <a:tc>
                  <a:txBody>
                    <a:bodyPr/>
                    <a:lstStyle/>
                    <a:p>
                      <a:pPr algn="ctr" fontAlgn="ctr"/>
                      <a:r>
                        <a:rPr lang="ja-JP" altLang="en-US" sz="1100" u="none" strike="noStrike">
                          <a:effectLst/>
                        </a:rPr>
                        <a:t>松原市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+326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+572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389306397"/>
                  </a:ext>
                </a:extLst>
              </a:tr>
              <a:tr h="311601">
                <a:tc>
                  <a:txBody>
                    <a:bodyPr/>
                    <a:lstStyle/>
                    <a:p>
                      <a:pPr algn="ctr" fontAlgn="ctr"/>
                      <a:r>
                        <a:rPr lang="ja-JP" altLang="en-US" sz="1100" u="none" strike="noStrike">
                          <a:effectLst/>
                        </a:rPr>
                        <a:t>大東市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441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110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687842757"/>
                  </a:ext>
                </a:extLst>
              </a:tr>
              <a:tr h="311601">
                <a:tc>
                  <a:txBody>
                    <a:bodyPr/>
                    <a:lstStyle/>
                    <a:p>
                      <a:pPr algn="ctr" fontAlgn="ctr"/>
                      <a:r>
                        <a:rPr lang="ja-JP" altLang="en-US" sz="1100" u="none" strike="noStrike">
                          <a:effectLst/>
                        </a:rPr>
                        <a:t>和泉市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+377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432432840"/>
                  </a:ext>
                </a:extLst>
              </a:tr>
              <a:tr h="311601">
                <a:tc>
                  <a:txBody>
                    <a:bodyPr/>
                    <a:lstStyle/>
                    <a:p>
                      <a:pPr algn="ctr" fontAlgn="ctr"/>
                      <a:r>
                        <a:rPr lang="ja-JP" altLang="en-US" sz="1100" u="none" strike="noStrike">
                          <a:effectLst/>
                        </a:rPr>
                        <a:t>箕面市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+520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+221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210020084"/>
                  </a:ext>
                </a:extLst>
              </a:tr>
              <a:tr h="311601">
                <a:tc>
                  <a:txBody>
                    <a:bodyPr/>
                    <a:lstStyle/>
                    <a:p>
                      <a:pPr algn="ctr" fontAlgn="ctr"/>
                      <a:r>
                        <a:rPr lang="ja-JP" altLang="en-US" sz="1100" u="none" strike="noStrike">
                          <a:effectLst/>
                        </a:rPr>
                        <a:t>柏原市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566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426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932142870"/>
                  </a:ext>
                </a:extLst>
              </a:tr>
              <a:tr h="311601">
                <a:tc>
                  <a:txBody>
                    <a:bodyPr/>
                    <a:lstStyle/>
                    <a:p>
                      <a:pPr algn="ctr" fontAlgn="ctr"/>
                      <a:r>
                        <a:rPr lang="ja-JP" altLang="en-US" sz="1100" u="none" strike="noStrike">
                          <a:effectLst/>
                        </a:rPr>
                        <a:t>羽曳野市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50256652"/>
                  </a:ext>
                </a:extLst>
              </a:tr>
              <a:tr h="311601">
                <a:tc>
                  <a:txBody>
                    <a:bodyPr/>
                    <a:lstStyle/>
                    <a:p>
                      <a:pPr algn="ctr" fontAlgn="ctr"/>
                      <a:r>
                        <a:rPr lang="ja-JP" altLang="en-US" sz="1100" u="none" strike="noStrike" dirty="0">
                          <a:effectLst/>
                        </a:rPr>
                        <a:t>門真市</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407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374449845"/>
                  </a:ext>
                </a:extLst>
              </a:tr>
              <a:tr h="311601">
                <a:tc>
                  <a:txBody>
                    <a:bodyPr/>
                    <a:lstStyle/>
                    <a:p>
                      <a:pPr algn="ctr" fontAlgn="ctr"/>
                      <a:r>
                        <a:rPr lang="ja-JP" altLang="en-US" sz="1100" u="none" strike="noStrike">
                          <a:effectLst/>
                        </a:rPr>
                        <a:t>摂津市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+158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221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194382535"/>
                  </a:ext>
                </a:extLst>
              </a:tr>
              <a:tr h="311601">
                <a:tc>
                  <a:txBody>
                    <a:bodyPr/>
                    <a:lstStyle/>
                    <a:p>
                      <a:pPr algn="ctr" fontAlgn="ctr"/>
                      <a:r>
                        <a:rPr lang="ja-JP" altLang="en-US" sz="1100" u="none" strike="noStrike">
                          <a:effectLst/>
                        </a:rPr>
                        <a:t>高石市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+262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264663348"/>
                  </a:ext>
                </a:extLst>
              </a:tr>
              <a:tr h="311601">
                <a:tc>
                  <a:txBody>
                    <a:bodyPr/>
                    <a:lstStyle/>
                    <a:p>
                      <a:pPr algn="ctr" fontAlgn="ctr"/>
                      <a:r>
                        <a:rPr lang="ja-JP" altLang="en-US" sz="1100" u="none" strike="noStrike">
                          <a:effectLst/>
                        </a:rPr>
                        <a:t>藤井寺市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152</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237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98538732"/>
                  </a:ext>
                </a:extLst>
              </a:tr>
              <a:tr h="311601">
                <a:tc>
                  <a:txBody>
                    <a:bodyPr/>
                    <a:lstStyle/>
                    <a:p>
                      <a:pPr algn="ctr" fontAlgn="ctr"/>
                      <a:r>
                        <a:rPr lang="ja-JP" altLang="en-US" sz="1100" u="none" strike="noStrike">
                          <a:effectLst/>
                        </a:rPr>
                        <a:t>東大阪市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103</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750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276529840"/>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935022577"/>
              </p:ext>
            </p:extLst>
          </p:nvPr>
        </p:nvGraphicFramePr>
        <p:xfrm>
          <a:off x="6067635" y="1634543"/>
          <a:ext cx="2968860" cy="5003814"/>
        </p:xfrm>
        <a:graphic>
          <a:graphicData uri="http://schemas.openxmlformats.org/drawingml/2006/table">
            <a:tbl>
              <a:tblPr>
                <a:tableStyleId>{5C22544A-7EE6-4342-B048-85BDC9FD1C3A}</a:tableStyleId>
              </a:tblPr>
              <a:tblGrid>
                <a:gridCol w="942310">
                  <a:extLst>
                    <a:ext uri="{9D8B030D-6E8A-4147-A177-3AD203B41FA5}">
                      <a16:colId xmlns:a16="http://schemas.microsoft.com/office/drawing/2014/main" val="612690375"/>
                    </a:ext>
                  </a:extLst>
                </a:gridCol>
                <a:gridCol w="1013275">
                  <a:extLst>
                    <a:ext uri="{9D8B030D-6E8A-4147-A177-3AD203B41FA5}">
                      <a16:colId xmlns:a16="http://schemas.microsoft.com/office/drawing/2014/main" val="3730002105"/>
                    </a:ext>
                  </a:extLst>
                </a:gridCol>
                <a:gridCol w="1013275">
                  <a:extLst>
                    <a:ext uri="{9D8B030D-6E8A-4147-A177-3AD203B41FA5}">
                      <a16:colId xmlns:a16="http://schemas.microsoft.com/office/drawing/2014/main" val="1267855128"/>
                    </a:ext>
                  </a:extLst>
                </a:gridCol>
              </a:tblGrid>
              <a:tr h="294342">
                <a:tc rowSpan="2">
                  <a:txBody>
                    <a:bodyPr/>
                    <a:lstStyle/>
                    <a:p>
                      <a:pPr algn="ctr" fontAlgn="ctr"/>
                      <a:r>
                        <a:rPr lang="ja-JP" altLang="en-US" sz="1100" u="none" strike="noStrike">
                          <a:effectLst/>
                        </a:rPr>
                        <a:t>市町村名</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gridSpan="2">
                  <a:txBody>
                    <a:bodyPr/>
                    <a:lstStyle/>
                    <a:p>
                      <a:pPr algn="l" fontAlgn="ctr"/>
                      <a:r>
                        <a:rPr lang="ja-JP" altLang="en-US" sz="1100" b="0" i="0" u="none" strike="noStrike" dirty="0" smtClean="0">
                          <a:effectLst/>
                          <a:latin typeface="+mn-ea"/>
                          <a:ea typeface="+mn-ea"/>
                        </a:rPr>
                        <a:t>転出入超過数</a:t>
                      </a:r>
                      <a:endParaRPr lang="ja-JP" altLang="en-US" sz="1100" b="0" i="0" u="none" strike="noStrike" dirty="0">
                        <a:effectLst/>
                        <a:latin typeface="+mn-ea"/>
                        <a:ea typeface="+mn-ea"/>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672539983"/>
                  </a:ext>
                </a:extLst>
              </a:tr>
              <a:tr h="294342">
                <a:tc vMerge="1">
                  <a:txBody>
                    <a:bodyPr/>
                    <a:lstStyle/>
                    <a:p>
                      <a:endParaRPr kumimoji="1" lang="ja-JP" altLang="en-US"/>
                    </a:p>
                  </a:txBody>
                  <a:tcPr/>
                </a:tc>
                <a:tc>
                  <a:txBody>
                    <a:bodyPr/>
                    <a:lstStyle/>
                    <a:p>
                      <a:pPr algn="ctr" fontAlgn="ctr"/>
                      <a:r>
                        <a:rPr lang="en-US" altLang="ja-JP" sz="1100" u="none" strike="noStrike" dirty="0">
                          <a:effectLst/>
                        </a:rPr>
                        <a:t>2018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a:effectLst/>
                        </a:rPr>
                        <a:t>2020</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263499865"/>
                  </a:ext>
                </a:extLst>
              </a:tr>
              <a:tr h="294342">
                <a:tc>
                  <a:txBody>
                    <a:bodyPr/>
                    <a:lstStyle/>
                    <a:p>
                      <a:pPr algn="ctr" fontAlgn="ctr"/>
                      <a:r>
                        <a:rPr lang="ja-JP" altLang="en-US" sz="1100" u="none" strike="noStrike">
                          <a:effectLst/>
                        </a:rPr>
                        <a:t>泉南市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590</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711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809863080"/>
                  </a:ext>
                </a:extLst>
              </a:tr>
              <a:tr h="294342">
                <a:tc>
                  <a:txBody>
                    <a:bodyPr/>
                    <a:lstStyle/>
                    <a:p>
                      <a:pPr algn="ctr" fontAlgn="ctr"/>
                      <a:r>
                        <a:rPr lang="ja-JP" altLang="en-US" sz="1100" u="none" strike="noStrike">
                          <a:effectLst/>
                        </a:rPr>
                        <a:t>四條畷市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+287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387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748149989"/>
                  </a:ext>
                </a:extLst>
              </a:tr>
              <a:tr h="294342">
                <a:tc>
                  <a:txBody>
                    <a:bodyPr/>
                    <a:lstStyle/>
                    <a:p>
                      <a:pPr algn="ctr" fontAlgn="ctr"/>
                      <a:r>
                        <a:rPr lang="ja-JP" altLang="en-US" sz="1100" u="none" strike="noStrike">
                          <a:effectLst/>
                        </a:rPr>
                        <a:t>交野市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+605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+504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787695971"/>
                  </a:ext>
                </a:extLst>
              </a:tr>
              <a:tr h="294342">
                <a:tc>
                  <a:txBody>
                    <a:bodyPr/>
                    <a:lstStyle/>
                    <a:p>
                      <a:pPr algn="ctr" fontAlgn="ctr"/>
                      <a:r>
                        <a:rPr lang="ja-JP" altLang="en-US" sz="1100" u="none" strike="noStrike">
                          <a:effectLst/>
                        </a:rPr>
                        <a:t>大阪狭山市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+870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+296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285207489"/>
                  </a:ext>
                </a:extLst>
              </a:tr>
              <a:tr h="294342">
                <a:tc>
                  <a:txBody>
                    <a:bodyPr/>
                    <a:lstStyle/>
                    <a:p>
                      <a:pPr algn="ctr" fontAlgn="ctr"/>
                      <a:r>
                        <a:rPr lang="ja-JP" altLang="en-US" sz="1100" u="none" strike="noStrike">
                          <a:effectLst/>
                        </a:rPr>
                        <a:t>阪南市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802896672"/>
                  </a:ext>
                </a:extLst>
              </a:tr>
              <a:tr h="294342">
                <a:tc>
                  <a:txBody>
                    <a:bodyPr/>
                    <a:lstStyle/>
                    <a:p>
                      <a:pPr algn="ctr" fontAlgn="ctr"/>
                      <a:r>
                        <a:rPr lang="ja-JP" altLang="en-US" sz="1100" u="none" strike="noStrike" dirty="0">
                          <a:effectLst/>
                        </a:rPr>
                        <a:t>島本町</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+137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058553064"/>
                  </a:ext>
                </a:extLst>
              </a:tr>
              <a:tr h="294342">
                <a:tc>
                  <a:txBody>
                    <a:bodyPr/>
                    <a:lstStyle/>
                    <a:p>
                      <a:pPr algn="ctr" fontAlgn="ctr"/>
                      <a:r>
                        <a:rPr lang="ja-JP" altLang="en-US" sz="1100" u="none" strike="noStrike" dirty="0" smtClean="0">
                          <a:effectLst/>
                        </a:rPr>
                        <a:t>豊能町</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+102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542227610"/>
                  </a:ext>
                </a:extLst>
              </a:tr>
              <a:tr h="294342">
                <a:tc>
                  <a:txBody>
                    <a:bodyPr/>
                    <a:lstStyle/>
                    <a:p>
                      <a:pPr algn="ctr" fontAlgn="ctr"/>
                      <a:r>
                        <a:rPr lang="ja-JP" altLang="en-US" sz="1100" u="none" strike="noStrike">
                          <a:effectLst/>
                        </a:rPr>
                        <a:t>能勢町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188934802"/>
                  </a:ext>
                </a:extLst>
              </a:tr>
              <a:tr h="294342">
                <a:tc>
                  <a:txBody>
                    <a:bodyPr/>
                    <a:lstStyle/>
                    <a:p>
                      <a:pPr algn="ctr" fontAlgn="ctr"/>
                      <a:r>
                        <a:rPr lang="ja-JP" altLang="en-US" sz="1100" u="none" strike="noStrike">
                          <a:effectLst/>
                        </a:rPr>
                        <a:t>忠岡町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+159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235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172799905"/>
                  </a:ext>
                </a:extLst>
              </a:tr>
              <a:tr h="294342">
                <a:tc>
                  <a:txBody>
                    <a:bodyPr/>
                    <a:lstStyle/>
                    <a:p>
                      <a:pPr algn="ctr" fontAlgn="ctr"/>
                      <a:r>
                        <a:rPr lang="ja-JP" altLang="en-US" sz="1100" u="none" strike="noStrike">
                          <a:effectLst/>
                        </a:rPr>
                        <a:t>熊取町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131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+219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23729270"/>
                  </a:ext>
                </a:extLst>
              </a:tr>
              <a:tr h="294342">
                <a:tc>
                  <a:txBody>
                    <a:bodyPr/>
                    <a:lstStyle/>
                    <a:p>
                      <a:pPr algn="ctr" fontAlgn="ctr"/>
                      <a:r>
                        <a:rPr lang="ja-JP" altLang="en-US" sz="1100" u="none" strike="noStrike">
                          <a:effectLst/>
                        </a:rPr>
                        <a:t>田尻町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+236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+98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655303425"/>
                  </a:ext>
                </a:extLst>
              </a:tr>
              <a:tr h="294342">
                <a:tc>
                  <a:txBody>
                    <a:bodyPr/>
                    <a:lstStyle/>
                    <a:p>
                      <a:pPr algn="ctr" fontAlgn="ctr"/>
                      <a:r>
                        <a:rPr lang="ja-JP" altLang="en-US" sz="1100" u="none" strike="noStrike">
                          <a:effectLst/>
                        </a:rPr>
                        <a:t>岬町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354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195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414922905"/>
                  </a:ext>
                </a:extLst>
              </a:tr>
              <a:tr h="294342">
                <a:tc>
                  <a:txBody>
                    <a:bodyPr/>
                    <a:lstStyle/>
                    <a:p>
                      <a:pPr algn="ctr" fontAlgn="ctr"/>
                      <a:r>
                        <a:rPr lang="ja-JP" altLang="en-US" sz="1100" u="none" strike="noStrike">
                          <a:effectLst/>
                        </a:rPr>
                        <a:t>太子町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+111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658969128"/>
                  </a:ext>
                </a:extLst>
              </a:tr>
              <a:tr h="294342">
                <a:tc>
                  <a:txBody>
                    <a:bodyPr/>
                    <a:lstStyle/>
                    <a:p>
                      <a:pPr algn="ctr" fontAlgn="ctr"/>
                      <a:r>
                        <a:rPr lang="ja-JP" altLang="en-US" sz="1100" u="none" strike="noStrike">
                          <a:effectLst/>
                        </a:rPr>
                        <a:t>河南町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946342452"/>
                  </a:ext>
                </a:extLst>
              </a:tr>
              <a:tr h="294342">
                <a:tc>
                  <a:txBody>
                    <a:bodyPr/>
                    <a:lstStyle/>
                    <a:p>
                      <a:pPr algn="ctr" fontAlgn="ctr"/>
                      <a:r>
                        <a:rPr lang="ja-JP" altLang="en-US" sz="1100" u="none" strike="noStrike">
                          <a:effectLst/>
                        </a:rPr>
                        <a:t>千早赤阪村</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+57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621458498"/>
                  </a:ext>
                </a:extLst>
              </a:tr>
            </a:tbl>
          </a:graphicData>
        </a:graphic>
      </p:graphicFrame>
      <p:sp>
        <p:nvSpPr>
          <p:cNvPr id="10" name="テキスト ボックス 9"/>
          <p:cNvSpPr txBox="1"/>
          <p:nvPr/>
        </p:nvSpPr>
        <p:spPr>
          <a:xfrm>
            <a:off x="8208200" y="1382025"/>
            <a:ext cx="1070018" cy="261610"/>
          </a:xfrm>
          <a:prstGeom prst="rect">
            <a:avLst/>
          </a:prstGeom>
          <a:noFill/>
        </p:spPr>
        <p:txBody>
          <a:bodyPr wrap="square" rtlCol="0">
            <a:spAutoFit/>
          </a:bodyPr>
          <a:lstStyle/>
          <a:p>
            <a:r>
              <a:rPr lang="ja-JP" altLang="en-US" sz="1100" dirty="0" smtClean="0"/>
              <a:t>単位：人</a:t>
            </a:r>
            <a:endParaRPr kumimoji="1" lang="ja-JP" altLang="en-US" sz="1100" dirty="0"/>
          </a:p>
        </p:txBody>
      </p:sp>
      <p:sp>
        <p:nvSpPr>
          <p:cNvPr id="11" name="テキスト ボックス 10"/>
          <p:cNvSpPr txBox="1"/>
          <p:nvPr/>
        </p:nvSpPr>
        <p:spPr>
          <a:xfrm>
            <a:off x="313287" y="6609543"/>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出典：総務省「住民基本台帳人口移動報告」</a:t>
            </a:r>
            <a:r>
              <a:rPr lang="ja-JP" altLang="en-US" sz="1100" dirty="0" smtClean="0">
                <a:latin typeface="Meiryo UI" panose="020B0604030504040204" pitchFamily="50" charset="-128"/>
                <a:ea typeface="Meiryo UI" panose="020B0604030504040204" pitchFamily="50" charset="-128"/>
              </a:rPr>
              <a:t>をもとに副首都</a:t>
            </a:r>
            <a:r>
              <a:rPr lang="ja-JP" altLang="en-US" sz="1100" dirty="0">
                <a:latin typeface="Meiryo UI" panose="020B0604030504040204" pitchFamily="50" charset="-128"/>
                <a:ea typeface="Meiryo UI" panose="020B0604030504040204" pitchFamily="50" charset="-128"/>
              </a:rPr>
              <a:t>推進局で作成</a:t>
            </a:r>
            <a:endParaRPr lang="ja-JP" altLang="en-US" sz="800" dirty="0">
              <a:latin typeface="Meiryo UI" panose="020B0604030504040204" pitchFamily="50" charset="-128"/>
              <a:ea typeface="Meiryo UI" panose="020B0604030504040204" pitchFamily="50" charset="-128"/>
            </a:endParaRPr>
          </a:p>
        </p:txBody>
      </p:sp>
      <p:grpSp>
        <p:nvGrpSpPr>
          <p:cNvPr id="14" name="グループ化 13"/>
          <p:cNvGrpSpPr/>
          <p:nvPr/>
        </p:nvGrpSpPr>
        <p:grpSpPr>
          <a:xfrm>
            <a:off x="1979712" y="1604824"/>
            <a:ext cx="864096" cy="369332"/>
            <a:chOff x="1594395" y="1604824"/>
            <a:chExt cx="864096" cy="369332"/>
          </a:xfrm>
        </p:grpSpPr>
        <p:sp>
          <p:nvSpPr>
            <p:cNvPr id="2" name="テキスト ボックス 1"/>
            <p:cNvSpPr txBox="1"/>
            <p:nvPr/>
          </p:nvSpPr>
          <p:spPr>
            <a:xfrm>
              <a:off x="1594395" y="1604824"/>
              <a:ext cx="864096" cy="369332"/>
            </a:xfrm>
            <a:prstGeom prst="rect">
              <a:avLst/>
            </a:prstGeom>
            <a:noFill/>
          </p:spPr>
          <p:txBody>
            <a:bodyPr wrap="square" rtlCol="0">
              <a:spAutoFit/>
            </a:bodyPr>
            <a:lstStyle/>
            <a:p>
              <a:r>
                <a:rPr kumimoji="1" lang="ja-JP" altLang="en-US" sz="900" dirty="0" smtClean="0"/>
                <a:t>＋転入超過</a:t>
              </a:r>
              <a:endParaRPr kumimoji="1" lang="en-US" altLang="ja-JP" sz="900" dirty="0" smtClean="0"/>
            </a:p>
            <a:p>
              <a:r>
                <a:rPr lang="ja-JP" altLang="en-US" sz="900" dirty="0" smtClean="0"/>
                <a:t>▲転出超過</a:t>
              </a:r>
              <a:endParaRPr kumimoji="1" lang="ja-JP" altLang="en-US" sz="900" dirty="0"/>
            </a:p>
          </p:txBody>
        </p:sp>
        <p:sp>
          <p:nvSpPr>
            <p:cNvPr id="9" name="大かっこ 8"/>
            <p:cNvSpPr/>
            <p:nvPr/>
          </p:nvSpPr>
          <p:spPr>
            <a:xfrm>
              <a:off x="1650308" y="1634531"/>
              <a:ext cx="700779" cy="3396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pSp>
        <p:nvGrpSpPr>
          <p:cNvPr id="15" name="グループ化 14"/>
          <p:cNvGrpSpPr/>
          <p:nvPr/>
        </p:nvGrpSpPr>
        <p:grpSpPr>
          <a:xfrm>
            <a:off x="5057288" y="1605522"/>
            <a:ext cx="864096" cy="369332"/>
            <a:chOff x="1594395" y="1604824"/>
            <a:chExt cx="864096" cy="369332"/>
          </a:xfrm>
        </p:grpSpPr>
        <p:sp>
          <p:nvSpPr>
            <p:cNvPr id="16" name="テキスト ボックス 15"/>
            <p:cNvSpPr txBox="1"/>
            <p:nvPr/>
          </p:nvSpPr>
          <p:spPr>
            <a:xfrm>
              <a:off x="1594395" y="1604824"/>
              <a:ext cx="864096" cy="369332"/>
            </a:xfrm>
            <a:prstGeom prst="rect">
              <a:avLst/>
            </a:prstGeom>
            <a:noFill/>
          </p:spPr>
          <p:txBody>
            <a:bodyPr wrap="square" rtlCol="0">
              <a:spAutoFit/>
            </a:bodyPr>
            <a:lstStyle/>
            <a:p>
              <a:r>
                <a:rPr kumimoji="1" lang="ja-JP" altLang="en-US" sz="900" dirty="0" smtClean="0"/>
                <a:t>＋転入超過</a:t>
              </a:r>
              <a:endParaRPr kumimoji="1" lang="en-US" altLang="ja-JP" sz="900" dirty="0" smtClean="0"/>
            </a:p>
            <a:p>
              <a:r>
                <a:rPr lang="ja-JP" altLang="en-US" sz="900" dirty="0" smtClean="0"/>
                <a:t>▲転出超過</a:t>
              </a:r>
              <a:endParaRPr kumimoji="1" lang="ja-JP" altLang="en-US" sz="900" dirty="0"/>
            </a:p>
          </p:txBody>
        </p:sp>
        <p:sp>
          <p:nvSpPr>
            <p:cNvPr id="17" name="大かっこ 16"/>
            <p:cNvSpPr/>
            <p:nvPr/>
          </p:nvSpPr>
          <p:spPr>
            <a:xfrm>
              <a:off x="1650308" y="1634531"/>
              <a:ext cx="700779" cy="3396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pSp>
        <p:nvGrpSpPr>
          <p:cNvPr id="18" name="グループ化 17"/>
          <p:cNvGrpSpPr/>
          <p:nvPr/>
        </p:nvGrpSpPr>
        <p:grpSpPr>
          <a:xfrm>
            <a:off x="8078445" y="1600083"/>
            <a:ext cx="864096" cy="369332"/>
            <a:chOff x="1594395" y="1604824"/>
            <a:chExt cx="864096" cy="369332"/>
          </a:xfrm>
        </p:grpSpPr>
        <p:sp>
          <p:nvSpPr>
            <p:cNvPr id="19" name="テキスト ボックス 18"/>
            <p:cNvSpPr txBox="1"/>
            <p:nvPr/>
          </p:nvSpPr>
          <p:spPr>
            <a:xfrm>
              <a:off x="1594395" y="1604824"/>
              <a:ext cx="864096" cy="369332"/>
            </a:xfrm>
            <a:prstGeom prst="rect">
              <a:avLst/>
            </a:prstGeom>
            <a:noFill/>
          </p:spPr>
          <p:txBody>
            <a:bodyPr wrap="square" rtlCol="0">
              <a:spAutoFit/>
            </a:bodyPr>
            <a:lstStyle/>
            <a:p>
              <a:r>
                <a:rPr kumimoji="1" lang="ja-JP" altLang="en-US" sz="900" dirty="0" smtClean="0"/>
                <a:t>＋転入超過</a:t>
              </a:r>
              <a:endParaRPr kumimoji="1" lang="en-US" altLang="ja-JP" sz="900" dirty="0" smtClean="0"/>
            </a:p>
            <a:p>
              <a:r>
                <a:rPr lang="ja-JP" altLang="en-US" sz="900" dirty="0" smtClean="0"/>
                <a:t>▲転出超過</a:t>
              </a:r>
              <a:endParaRPr kumimoji="1" lang="ja-JP" altLang="en-US" sz="900" dirty="0"/>
            </a:p>
          </p:txBody>
        </p:sp>
        <p:sp>
          <p:nvSpPr>
            <p:cNvPr id="20" name="大かっこ 19"/>
            <p:cNvSpPr/>
            <p:nvPr/>
          </p:nvSpPr>
          <p:spPr>
            <a:xfrm>
              <a:off x="1650308" y="1634531"/>
              <a:ext cx="700779" cy="3396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1" name="正方形/長方形 20"/>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2229989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400" y="6546211"/>
            <a:ext cx="2133600" cy="365125"/>
          </a:xfrm>
        </p:spPr>
        <p:txBody>
          <a:bodyPr/>
          <a:lstStyle/>
          <a:p>
            <a:fld id="{E1D027E3-62E2-4B97-AB12-56BECFBE21C1}" type="slidenum">
              <a:rPr kumimoji="1" lang="ja-JP" altLang="en-US" smtClean="0"/>
              <a:pPr/>
              <a:t>41</a:t>
            </a:fld>
            <a:endParaRPr kumimoji="1" lang="ja-JP" altLang="en-US" dirty="0"/>
          </a:p>
        </p:txBody>
      </p:sp>
      <p:sp>
        <p:nvSpPr>
          <p:cNvPr id="5" name="正方形/長方形 4"/>
          <p:cNvSpPr/>
          <p:nvPr/>
        </p:nvSpPr>
        <p:spPr>
          <a:xfrm>
            <a:off x="188086" y="837109"/>
            <a:ext cx="8797305" cy="8381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Ins="36000" rtlCol="0" anchor="ctr"/>
          <a:lstStyle/>
          <a:p>
            <a:pPr marL="285750" indent="-285750">
              <a:buFont typeface="Wingdings" panose="05000000000000000000" pitchFamily="2" charset="2"/>
              <a:buChar char="p"/>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年を比較し、大阪府内の市町村間で大阪市への転入が拡大した主な市町村は、枚方市、四條畷市、東大阪市、大阪狭山市、高石市となっている。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年を比較し、大阪府内の市町村間</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で大阪市</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の転出が拡大した主な市町村は、茨木市、豊中市、吹田市、守口市、河内長野市となっている。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20291" y="396268"/>
            <a:ext cx="6279027"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大阪市における人口移動の主な内訳</a:t>
            </a:r>
            <a:endPar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84452" y="6611458"/>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出典：総務省「住民基本台帳人口移動報告」</a:t>
            </a:r>
            <a:r>
              <a:rPr lang="ja-JP" altLang="en-US" sz="1100" dirty="0" smtClean="0">
                <a:latin typeface="Meiryo UI" panose="020B0604030504040204" pitchFamily="50" charset="-128"/>
                <a:ea typeface="Meiryo UI" panose="020B0604030504040204" pitchFamily="50" charset="-128"/>
              </a:rPr>
              <a:t>をもとに副首都</a:t>
            </a:r>
            <a:r>
              <a:rPr lang="ja-JP" altLang="en-US" sz="1100" dirty="0">
                <a:latin typeface="Meiryo UI" panose="020B0604030504040204" pitchFamily="50" charset="-128"/>
                <a:ea typeface="Meiryo UI" panose="020B0604030504040204" pitchFamily="50" charset="-128"/>
              </a:rPr>
              <a:t>推進局で作成</a:t>
            </a:r>
            <a:endParaRPr lang="ja-JP" altLang="en-US" sz="800" dirty="0">
              <a:latin typeface="Meiryo UI" panose="020B0604030504040204" pitchFamily="50" charset="-128"/>
              <a:ea typeface="Meiryo UI" panose="020B0604030504040204" pitchFamily="50" charset="-128"/>
            </a:endParaRPr>
          </a:p>
        </p:txBody>
      </p:sp>
      <p:sp>
        <p:nvSpPr>
          <p:cNvPr id="11" name="正方形/長方形 10"/>
          <p:cNvSpPr/>
          <p:nvPr/>
        </p:nvSpPr>
        <p:spPr>
          <a:xfrm>
            <a:off x="184452" y="1745735"/>
            <a:ext cx="4284000" cy="28800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と</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年を比較し</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大阪市への転入が拡大</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した主な市町村</a:t>
            </a:r>
            <a:endParaRPr kumimoji="1" lang="ja-JP" altLang="en-US" sz="120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テキスト ボックス 34"/>
          <p:cNvSpPr txBox="1"/>
          <p:nvPr/>
        </p:nvSpPr>
        <p:spPr>
          <a:xfrm>
            <a:off x="2333752" y="2049886"/>
            <a:ext cx="1779862" cy="246221"/>
          </a:xfrm>
          <a:prstGeom prst="rect">
            <a:avLst/>
          </a:prstGeom>
          <a:noFill/>
        </p:spPr>
        <p:txBody>
          <a:bodyPr wrap="square" rtlCol="0">
            <a:spAutoFit/>
          </a:bodyPr>
          <a:lstStyle/>
          <a:p>
            <a:r>
              <a:rPr lang="ja-JP" altLang="en-US" sz="1000" dirty="0" smtClean="0"/>
              <a:t>①</a:t>
            </a:r>
            <a:r>
              <a:rPr lang="ja-JP" altLang="en-US" sz="1000" dirty="0"/>
              <a:t>枚方市</a:t>
            </a:r>
            <a:endParaRPr kumimoji="1" lang="ja-JP" altLang="en-US" sz="1000" dirty="0"/>
          </a:p>
        </p:txBody>
      </p:sp>
      <p:grpSp>
        <p:nvGrpSpPr>
          <p:cNvPr id="13" name="グループ化 12"/>
          <p:cNvGrpSpPr/>
          <p:nvPr/>
        </p:nvGrpSpPr>
        <p:grpSpPr>
          <a:xfrm>
            <a:off x="323702" y="2546044"/>
            <a:ext cx="1800000" cy="2556000"/>
            <a:chOff x="0" y="2055683"/>
            <a:chExt cx="2504106" cy="3635527"/>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6893" t="3801" r="5407" b="5900"/>
            <a:stretch/>
          </p:blipFill>
          <p:spPr>
            <a:xfrm>
              <a:off x="144424" y="2251673"/>
              <a:ext cx="2359682" cy="3439537"/>
            </a:xfrm>
            <a:prstGeom prst="rect">
              <a:avLst/>
            </a:prstGeom>
          </p:spPr>
        </p:pic>
        <p:sp>
          <p:nvSpPr>
            <p:cNvPr id="10" name="正方形/長方形 9"/>
            <p:cNvSpPr/>
            <p:nvPr/>
          </p:nvSpPr>
          <p:spPr>
            <a:xfrm>
              <a:off x="0" y="2055683"/>
              <a:ext cx="1007472" cy="673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p:cNvSpPr txBox="1"/>
          <p:nvPr/>
        </p:nvSpPr>
        <p:spPr>
          <a:xfrm>
            <a:off x="1131300" y="3771593"/>
            <a:ext cx="648000" cy="185743"/>
          </a:xfrm>
          <a:prstGeom prst="rect">
            <a:avLst/>
          </a:prstGeom>
          <a:noFill/>
        </p:spPr>
        <p:txBody>
          <a:bodyPr wrap="square" rtlCol="0">
            <a:spAutoFit/>
          </a:bodyPr>
          <a:lstStyle/>
          <a:p>
            <a:r>
              <a:rPr lang="ja-JP" altLang="en-US" sz="1100" b="1" dirty="0"/>
              <a:t>大阪市</a:t>
            </a:r>
            <a:endParaRPr kumimoji="1" lang="ja-JP" altLang="en-US" sz="1100" b="1" dirty="0"/>
          </a:p>
        </p:txBody>
      </p:sp>
      <p:sp>
        <p:nvSpPr>
          <p:cNvPr id="9" name="テキスト ボックス 8"/>
          <p:cNvSpPr txBox="1"/>
          <p:nvPr/>
        </p:nvSpPr>
        <p:spPr>
          <a:xfrm>
            <a:off x="1772969" y="3247867"/>
            <a:ext cx="224819" cy="307777"/>
          </a:xfrm>
          <a:prstGeom prst="rect">
            <a:avLst/>
          </a:prstGeom>
          <a:noFill/>
        </p:spPr>
        <p:txBody>
          <a:bodyPr wrap="square" rtlCol="0">
            <a:spAutoFit/>
          </a:bodyPr>
          <a:lstStyle/>
          <a:p>
            <a:r>
              <a:rPr kumimoji="1" lang="ja-JP" altLang="en-US" sz="1400" dirty="0" smtClean="0"/>
              <a:t>①</a:t>
            </a:r>
            <a:endParaRPr kumimoji="1" lang="ja-JP" altLang="en-US" sz="1400" dirty="0"/>
          </a:p>
        </p:txBody>
      </p:sp>
      <p:sp>
        <p:nvSpPr>
          <p:cNvPr id="50" name="テキスト ボックス 49"/>
          <p:cNvSpPr txBox="1"/>
          <p:nvPr/>
        </p:nvSpPr>
        <p:spPr>
          <a:xfrm>
            <a:off x="1139089" y="4171542"/>
            <a:ext cx="224819" cy="307777"/>
          </a:xfrm>
          <a:prstGeom prst="rect">
            <a:avLst/>
          </a:prstGeom>
          <a:noFill/>
        </p:spPr>
        <p:txBody>
          <a:bodyPr wrap="square" rtlCol="0">
            <a:spAutoFit/>
          </a:bodyPr>
          <a:lstStyle/>
          <a:p>
            <a:r>
              <a:rPr lang="ja-JP" altLang="en-US" sz="1400" dirty="0"/>
              <a:t>⑤</a:t>
            </a:r>
            <a:endParaRPr kumimoji="1" lang="en-US" altLang="ja-JP" sz="1400" dirty="0" smtClean="0"/>
          </a:p>
        </p:txBody>
      </p:sp>
      <p:sp>
        <p:nvSpPr>
          <p:cNvPr id="51" name="テキスト ボックス 50"/>
          <p:cNvSpPr txBox="1"/>
          <p:nvPr/>
        </p:nvSpPr>
        <p:spPr>
          <a:xfrm>
            <a:off x="1413605" y="4251196"/>
            <a:ext cx="224819" cy="307777"/>
          </a:xfrm>
          <a:prstGeom prst="rect">
            <a:avLst/>
          </a:prstGeom>
          <a:noFill/>
        </p:spPr>
        <p:txBody>
          <a:bodyPr wrap="square" rtlCol="0">
            <a:spAutoFit/>
          </a:bodyPr>
          <a:lstStyle/>
          <a:p>
            <a:r>
              <a:rPr kumimoji="1" lang="ja-JP" altLang="en-US" sz="1400" dirty="0" smtClean="0"/>
              <a:t>④</a:t>
            </a:r>
            <a:endParaRPr kumimoji="1" lang="en-US" altLang="ja-JP" sz="1400" dirty="0" smtClean="0"/>
          </a:p>
        </p:txBody>
      </p:sp>
      <p:sp>
        <p:nvSpPr>
          <p:cNvPr id="59" name="正方形/長方形 58"/>
          <p:cNvSpPr/>
          <p:nvPr/>
        </p:nvSpPr>
        <p:spPr>
          <a:xfrm>
            <a:off x="4697565" y="1736186"/>
            <a:ext cx="4284000" cy="28800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と</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年を比較し</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大阪市から転出が拡大</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した主な市町村</a:t>
            </a:r>
            <a:endParaRPr kumimoji="1" lang="ja-JP" altLang="en-US" sz="120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テキスト ボックス 59"/>
          <p:cNvSpPr txBox="1"/>
          <p:nvPr/>
        </p:nvSpPr>
        <p:spPr>
          <a:xfrm>
            <a:off x="2518672" y="2408299"/>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62" name="テキスト ボックス 61"/>
          <p:cNvSpPr txBox="1"/>
          <p:nvPr/>
        </p:nvSpPr>
        <p:spPr>
          <a:xfrm>
            <a:off x="2425489" y="2614626"/>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+355</a:t>
            </a:r>
            <a:r>
              <a:rPr lang="ja-JP" altLang="en-US" sz="1000" dirty="0" smtClean="0"/>
              <a:t>人</a:t>
            </a:r>
            <a:endParaRPr kumimoji="1" lang="ja-JP" altLang="en-US" sz="1000" dirty="0"/>
          </a:p>
        </p:txBody>
      </p:sp>
      <p:sp>
        <p:nvSpPr>
          <p:cNvPr id="63" name="テキスト ボックス 62"/>
          <p:cNvSpPr txBox="1"/>
          <p:nvPr/>
        </p:nvSpPr>
        <p:spPr>
          <a:xfrm>
            <a:off x="3355293" y="2601910"/>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+506</a:t>
            </a:r>
            <a:r>
              <a:rPr lang="ja-JP" altLang="en-US" sz="1000" dirty="0" smtClean="0"/>
              <a:t>人</a:t>
            </a:r>
            <a:endParaRPr kumimoji="1" lang="ja-JP" altLang="en-US" sz="1000" dirty="0"/>
          </a:p>
        </p:txBody>
      </p:sp>
      <p:sp>
        <p:nvSpPr>
          <p:cNvPr id="67" name="角丸四角形 66"/>
          <p:cNvSpPr/>
          <p:nvPr/>
        </p:nvSpPr>
        <p:spPr>
          <a:xfrm>
            <a:off x="2471176" y="2266923"/>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p:cNvSpPr txBox="1"/>
          <p:nvPr/>
        </p:nvSpPr>
        <p:spPr>
          <a:xfrm>
            <a:off x="2339081" y="3184470"/>
            <a:ext cx="1779862" cy="246221"/>
          </a:xfrm>
          <a:prstGeom prst="rect">
            <a:avLst/>
          </a:prstGeom>
          <a:noFill/>
        </p:spPr>
        <p:txBody>
          <a:bodyPr wrap="square" rtlCol="0">
            <a:spAutoFit/>
          </a:bodyPr>
          <a:lstStyle/>
          <a:p>
            <a:r>
              <a:rPr lang="ja-JP" altLang="en-US" sz="1000" dirty="0"/>
              <a:t>②</a:t>
            </a:r>
            <a:r>
              <a:rPr lang="ja-JP" altLang="en-US" sz="1000" dirty="0" smtClean="0"/>
              <a:t>四條畷市</a:t>
            </a:r>
            <a:endParaRPr kumimoji="1" lang="ja-JP" altLang="en-US" sz="1000" dirty="0"/>
          </a:p>
        </p:txBody>
      </p:sp>
      <p:sp>
        <p:nvSpPr>
          <p:cNvPr id="69" name="テキスト ボックス 68"/>
          <p:cNvSpPr txBox="1"/>
          <p:nvPr/>
        </p:nvSpPr>
        <p:spPr>
          <a:xfrm>
            <a:off x="2533992" y="3538379"/>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70" name="テキスト ボックス 69"/>
          <p:cNvSpPr txBox="1"/>
          <p:nvPr/>
        </p:nvSpPr>
        <p:spPr>
          <a:xfrm>
            <a:off x="2440809" y="3744706"/>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a:t>▲</a:t>
            </a:r>
            <a:r>
              <a:rPr lang="en-US" altLang="ja-JP" sz="1000" dirty="0" smtClean="0"/>
              <a:t>300</a:t>
            </a:r>
            <a:r>
              <a:rPr lang="ja-JP" altLang="en-US" sz="1000" dirty="0" smtClean="0"/>
              <a:t>人</a:t>
            </a:r>
            <a:endParaRPr kumimoji="1" lang="ja-JP" altLang="en-US" sz="1000" dirty="0"/>
          </a:p>
        </p:txBody>
      </p:sp>
      <p:sp>
        <p:nvSpPr>
          <p:cNvPr id="71" name="テキスト ボックス 70"/>
          <p:cNvSpPr txBox="1"/>
          <p:nvPr/>
        </p:nvSpPr>
        <p:spPr>
          <a:xfrm>
            <a:off x="3370613" y="3731990"/>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a:t>
            </a:r>
            <a:r>
              <a:rPr lang="en-US" altLang="ja-JP" sz="1000" dirty="0"/>
              <a:t>347</a:t>
            </a:r>
            <a:r>
              <a:rPr lang="ja-JP" altLang="en-US" sz="1000" dirty="0" smtClean="0"/>
              <a:t>人</a:t>
            </a:r>
            <a:endParaRPr kumimoji="1" lang="ja-JP" altLang="en-US" sz="1000" dirty="0"/>
          </a:p>
        </p:txBody>
      </p:sp>
      <p:sp>
        <p:nvSpPr>
          <p:cNvPr id="73" name="右矢印 72"/>
          <p:cNvSpPr/>
          <p:nvPr/>
        </p:nvSpPr>
        <p:spPr>
          <a:xfrm>
            <a:off x="3186400" y="3625689"/>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角丸四角形 73"/>
          <p:cNvSpPr/>
          <p:nvPr/>
        </p:nvSpPr>
        <p:spPr>
          <a:xfrm>
            <a:off x="2476505" y="340150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2332773" y="4332501"/>
            <a:ext cx="1779862" cy="246221"/>
          </a:xfrm>
          <a:prstGeom prst="rect">
            <a:avLst/>
          </a:prstGeom>
          <a:noFill/>
        </p:spPr>
        <p:txBody>
          <a:bodyPr wrap="square" rtlCol="0">
            <a:spAutoFit/>
          </a:bodyPr>
          <a:lstStyle/>
          <a:p>
            <a:r>
              <a:rPr lang="ja-JP" altLang="en-US" sz="1000" dirty="0" smtClean="0"/>
              <a:t>③東大阪市</a:t>
            </a:r>
            <a:endParaRPr kumimoji="1" lang="ja-JP" altLang="en-US" sz="1000" dirty="0"/>
          </a:p>
        </p:txBody>
      </p:sp>
      <p:sp>
        <p:nvSpPr>
          <p:cNvPr id="76" name="テキスト ボックス 75"/>
          <p:cNvSpPr txBox="1"/>
          <p:nvPr/>
        </p:nvSpPr>
        <p:spPr>
          <a:xfrm>
            <a:off x="2518672" y="4695662"/>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77" name="テキスト ボックス 76"/>
          <p:cNvSpPr txBox="1"/>
          <p:nvPr/>
        </p:nvSpPr>
        <p:spPr>
          <a:xfrm>
            <a:off x="2425489" y="4901989"/>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+302</a:t>
            </a:r>
            <a:r>
              <a:rPr lang="ja-JP" altLang="en-US" sz="1000" dirty="0" smtClean="0"/>
              <a:t>人</a:t>
            </a:r>
            <a:endParaRPr kumimoji="1" lang="ja-JP" altLang="en-US" sz="1000" dirty="0"/>
          </a:p>
        </p:txBody>
      </p:sp>
      <p:sp>
        <p:nvSpPr>
          <p:cNvPr id="78" name="テキスト ボックス 77"/>
          <p:cNvSpPr txBox="1"/>
          <p:nvPr/>
        </p:nvSpPr>
        <p:spPr>
          <a:xfrm>
            <a:off x="3355293" y="4889273"/>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+518</a:t>
            </a:r>
            <a:r>
              <a:rPr lang="ja-JP" altLang="en-US" sz="1000" dirty="0" smtClean="0"/>
              <a:t>人</a:t>
            </a:r>
            <a:endParaRPr kumimoji="1" lang="ja-JP" altLang="en-US" sz="1000" dirty="0"/>
          </a:p>
        </p:txBody>
      </p:sp>
      <p:sp>
        <p:nvSpPr>
          <p:cNvPr id="81" name="角丸四角形 80"/>
          <p:cNvSpPr/>
          <p:nvPr/>
        </p:nvSpPr>
        <p:spPr>
          <a:xfrm>
            <a:off x="2470197" y="4549538"/>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403012" y="5504347"/>
            <a:ext cx="1779862" cy="246221"/>
          </a:xfrm>
          <a:prstGeom prst="rect">
            <a:avLst/>
          </a:prstGeom>
          <a:noFill/>
        </p:spPr>
        <p:txBody>
          <a:bodyPr wrap="square" rtlCol="0">
            <a:spAutoFit/>
          </a:bodyPr>
          <a:lstStyle/>
          <a:p>
            <a:r>
              <a:rPr lang="ja-JP" altLang="en-US" sz="1000" dirty="0" smtClean="0"/>
              <a:t>⑤高石市</a:t>
            </a:r>
            <a:endParaRPr kumimoji="1" lang="ja-JP" altLang="en-US" sz="1000" dirty="0"/>
          </a:p>
        </p:txBody>
      </p:sp>
      <p:sp>
        <p:nvSpPr>
          <p:cNvPr id="83" name="テキスト ボックス 82"/>
          <p:cNvSpPr txBox="1"/>
          <p:nvPr/>
        </p:nvSpPr>
        <p:spPr>
          <a:xfrm>
            <a:off x="620440" y="5867964"/>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84" name="テキスト ボックス 83"/>
          <p:cNvSpPr txBox="1"/>
          <p:nvPr/>
        </p:nvSpPr>
        <p:spPr>
          <a:xfrm>
            <a:off x="527915" y="6082444"/>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276</a:t>
            </a:r>
            <a:r>
              <a:rPr lang="ja-JP" altLang="en-US" sz="1000" dirty="0" smtClean="0"/>
              <a:t>人</a:t>
            </a:r>
            <a:endParaRPr kumimoji="1" lang="ja-JP" altLang="en-US" sz="1000" dirty="0"/>
          </a:p>
        </p:txBody>
      </p:sp>
      <p:sp>
        <p:nvSpPr>
          <p:cNvPr id="85" name="テキスト ボックス 84"/>
          <p:cNvSpPr txBox="1"/>
          <p:nvPr/>
        </p:nvSpPr>
        <p:spPr>
          <a:xfrm>
            <a:off x="1457719" y="6069728"/>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a:t>
            </a:r>
            <a:r>
              <a:rPr lang="en-US" altLang="ja-JP" sz="1000" dirty="0"/>
              <a:t>15</a:t>
            </a:r>
            <a:r>
              <a:rPr lang="ja-JP" altLang="en-US" sz="1000" dirty="0" smtClean="0"/>
              <a:t>人</a:t>
            </a:r>
            <a:endParaRPr kumimoji="1" lang="ja-JP" altLang="en-US" sz="1000" dirty="0"/>
          </a:p>
        </p:txBody>
      </p:sp>
      <p:sp>
        <p:nvSpPr>
          <p:cNvPr id="88" name="角丸四角形 87"/>
          <p:cNvSpPr/>
          <p:nvPr/>
        </p:nvSpPr>
        <p:spPr>
          <a:xfrm>
            <a:off x="540436" y="5721384"/>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2333753" y="5509600"/>
            <a:ext cx="1779862" cy="246221"/>
          </a:xfrm>
          <a:prstGeom prst="rect">
            <a:avLst/>
          </a:prstGeom>
          <a:noFill/>
        </p:spPr>
        <p:txBody>
          <a:bodyPr wrap="square" rtlCol="0">
            <a:spAutoFit/>
          </a:bodyPr>
          <a:lstStyle/>
          <a:p>
            <a:r>
              <a:rPr lang="ja-JP" altLang="en-US" sz="1000" dirty="0" smtClean="0"/>
              <a:t>④大阪狭山市</a:t>
            </a:r>
            <a:endParaRPr kumimoji="1" lang="ja-JP" altLang="en-US" sz="1000" dirty="0"/>
          </a:p>
        </p:txBody>
      </p:sp>
      <p:sp>
        <p:nvSpPr>
          <p:cNvPr id="90" name="テキスト ボックス 89"/>
          <p:cNvSpPr txBox="1"/>
          <p:nvPr/>
        </p:nvSpPr>
        <p:spPr>
          <a:xfrm>
            <a:off x="2551839" y="5881370"/>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91" name="テキスト ボックス 90"/>
          <p:cNvSpPr txBox="1"/>
          <p:nvPr/>
        </p:nvSpPr>
        <p:spPr>
          <a:xfrm>
            <a:off x="2458656" y="6087697"/>
            <a:ext cx="778925" cy="400110"/>
          </a:xfrm>
          <a:prstGeom prst="rect">
            <a:avLst/>
          </a:prstGeom>
          <a:noFill/>
        </p:spPr>
        <p:txBody>
          <a:bodyPr wrap="square" rtlCol="0">
            <a:spAutoFit/>
          </a:bodyPr>
          <a:lstStyle/>
          <a:p>
            <a:pPr algn="ctr"/>
            <a:r>
              <a:rPr lang="ja-JP" altLang="en-US" sz="1000" dirty="0" smtClean="0"/>
              <a:t>転出超過▲</a:t>
            </a:r>
            <a:r>
              <a:rPr lang="en-US" altLang="ja-JP" sz="1000" dirty="0" smtClean="0"/>
              <a:t>2</a:t>
            </a:r>
            <a:r>
              <a:rPr lang="ja-JP" altLang="en-US" sz="1000" dirty="0" smtClean="0"/>
              <a:t>人</a:t>
            </a:r>
            <a:endParaRPr kumimoji="1" lang="ja-JP" altLang="en-US" sz="1000" dirty="0"/>
          </a:p>
        </p:txBody>
      </p:sp>
      <p:sp>
        <p:nvSpPr>
          <p:cNvPr id="92" name="テキスト ボックス 91"/>
          <p:cNvSpPr txBox="1"/>
          <p:nvPr/>
        </p:nvSpPr>
        <p:spPr>
          <a:xfrm>
            <a:off x="3388460" y="6074981"/>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+320</a:t>
            </a:r>
            <a:r>
              <a:rPr lang="ja-JP" altLang="en-US" sz="1000" dirty="0" smtClean="0"/>
              <a:t>人</a:t>
            </a:r>
            <a:endParaRPr kumimoji="1" lang="ja-JP" altLang="en-US" sz="1000" dirty="0"/>
          </a:p>
        </p:txBody>
      </p:sp>
      <p:sp>
        <p:nvSpPr>
          <p:cNvPr id="95" name="角丸四角形 94"/>
          <p:cNvSpPr/>
          <p:nvPr/>
        </p:nvSpPr>
        <p:spPr>
          <a:xfrm>
            <a:off x="2471177" y="572663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p:cNvSpPr txBox="1"/>
          <p:nvPr/>
        </p:nvSpPr>
        <p:spPr>
          <a:xfrm>
            <a:off x="1729418" y="3523865"/>
            <a:ext cx="308735" cy="307777"/>
          </a:xfrm>
          <a:prstGeom prst="rect">
            <a:avLst/>
          </a:prstGeom>
          <a:noFill/>
        </p:spPr>
        <p:txBody>
          <a:bodyPr wrap="square" rtlCol="0">
            <a:spAutoFit/>
          </a:bodyPr>
          <a:lstStyle/>
          <a:p>
            <a:r>
              <a:rPr kumimoji="1" lang="ja-JP" altLang="en-US" sz="1400" dirty="0" smtClean="0"/>
              <a:t>②</a:t>
            </a:r>
            <a:endParaRPr kumimoji="1" lang="ja-JP" altLang="en-US" sz="1400" dirty="0"/>
          </a:p>
        </p:txBody>
      </p:sp>
      <p:sp>
        <p:nvSpPr>
          <p:cNvPr id="97" name="テキスト ボックス 96"/>
          <p:cNvSpPr txBox="1"/>
          <p:nvPr/>
        </p:nvSpPr>
        <p:spPr>
          <a:xfrm>
            <a:off x="1599991" y="3726232"/>
            <a:ext cx="308735" cy="307777"/>
          </a:xfrm>
          <a:prstGeom prst="rect">
            <a:avLst/>
          </a:prstGeom>
          <a:noFill/>
        </p:spPr>
        <p:txBody>
          <a:bodyPr wrap="square" rtlCol="0">
            <a:spAutoFit/>
          </a:bodyPr>
          <a:lstStyle/>
          <a:p>
            <a:r>
              <a:rPr lang="ja-JP" altLang="en-US" sz="1400" dirty="0"/>
              <a:t>③</a:t>
            </a:r>
            <a:endParaRPr kumimoji="1" lang="ja-JP" altLang="en-US" sz="1400" dirty="0"/>
          </a:p>
        </p:txBody>
      </p:sp>
      <p:cxnSp>
        <p:nvCxnSpPr>
          <p:cNvPr id="99" name="直線矢印コネクタ 98"/>
          <p:cNvCxnSpPr/>
          <p:nvPr/>
        </p:nvCxnSpPr>
        <p:spPr>
          <a:xfrm flipH="1">
            <a:off x="1651936" y="3474863"/>
            <a:ext cx="180000" cy="144000"/>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flipH="1">
            <a:off x="1680328" y="3693306"/>
            <a:ext cx="123215" cy="17737"/>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flipH="1">
            <a:off x="1608328" y="3872719"/>
            <a:ext cx="108000" cy="5183"/>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V="1">
            <a:off x="1367027" y="4102772"/>
            <a:ext cx="55438" cy="159526"/>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flipV="1">
            <a:off x="1583106" y="4102772"/>
            <a:ext cx="120" cy="216000"/>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grpSp>
        <p:nvGrpSpPr>
          <p:cNvPr id="98" name="グループ化 97"/>
          <p:cNvGrpSpPr/>
          <p:nvPr/>
        </p:nvGrpSpPr>
        <p:grpSpPr>
          <a:xfrm>
            <a:off x="4746956" y="2613396"/>
            <a:ext cx="1800000" cy="2556000"/>
            <a:chOff x="0" y="2055683"/>
            <a:chExt cx="2504106" cy="3635527"/>
          </a:xfrm>
        </p:grpSpPr>
        <p:pic>
          <p:nvPicPr>
            <p:cNvPr id="100" name="図 99"/>
            <p:cNvPicPr>
              <a:picLocks noChangeAspect="1"/>
            </p:cNvPicPr>
            <p:nvPr/>
          </p:nvPicPr>
          <p:blipFill rotWithShape="1">
            <a:blip r:embed="rId2" cstate="print">
              <a:extLst>
                <a:ext uri="{28A0092B-C50C-407E-A947-70E740481C1C}">
                  <a14:useLocalDpi xmlns:a14="http://schemas.microsoft.com/office/drawing/2010/main" val="0"/>
                </a:ext>
              </a:extLst>
            </a:blip>
            <a:srcRect l="6893" t="3801" r="5407" b="5900"/>
            <a:stretch/>
          </p:blipFill>
          <p:spPr>
            <a:xfrm>
              <a:off x="144424" y="2251673"/>
              <a:ext cx="2359682" cy="3439537"/>
            </a:xfrm>
            <a:prstGeom prst="rect">
              <a:avLst/>
            </a:prstGeom>
          </p:spPr>
        </p:pic>
        <p:sp>
          <p:nvSpPr>
            <p:cNvPr id="101" name="正方形/長方形 100"/>
            <p:cNvSpPr/>
            <p:nvPr/>
          </p:nvSpPr>
          <p:spPr>
            <a:xfrm>
              <a:off x="0" y="2055683"/>
              <a:ext cx="1007472" cy="673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2" name="テキスト ボックス 101"/>
          <p:cNvSpPr txBox="1"/>
          <p:nvPr/>
        </p:nvSpPr>
        <p:spPr>
          <a:xfrm>
            <a:off x="5554554" y="3838945"/>
            <a:ext cx="648000" cy="185743"/>
          </a:xfrm>
          <a:prstGeom prst="rect">
            <a:avLst/>
          </a:prstGeom>
          <a:noFill/>
        </p:spPr>
        <p:txBody>
          <a:bodyPr wrap="square" rtlCol="0">
            <a:spAutoFit/>
          </a:bodyPr>
          <a:lstStyle/>
          <a:p>
            <a:r>
              <a:rPr lang="ja-JP" altLang="en-US" sz="1100" b="1" dirty="0"/>
              <a:t>大阪市</a:t>
            </a:r>
            <a:endParaRPr kumimoji="1" lang="ja-JP" altLang="en-US" sz="1100" b="1" dirty="0"/>
          </a:p>
        </p:txBody>
      </p:sp>
      <p:sp>
        <p:nvSpPr>
          <p:cNvPr id="104" name="テキスト ボックス 103"/>
          <p:cNvSpPr txBox="1"/>
          <p:nvPr/>
        </p:nvSpPr>
        <p:spPr>
          <a:xfrm>
            <a:off x="5872639" y="3286334"/>
            <a:ext cx="224819" cy="307777"/>
          </a:xfrm>
          <a:prstGeom prst="rect">
            <a:avLst/>
          </a:prstGeom>
          <a:noFill/>
        </p:spPr>
        <p:txBody>
          <a:bodyPr wrap="square" rtlCol="0">
            <a:spAutoFit/>
          </a:bodyPr>
          <a:lstStyle/>
          <a:p>
            <a:r>
              <a:rPr kumimoji="1" lang="ja-JP" altLang="en-US" sz="1400" dirty="0" smtClean="0"/>
              <a:t>①</a:t>
            </a:r>
            <a:endParaRPr kumimoji="1" lang="ja-JP" altLang="en-US" sz="1400" dirty="0"/>
          </a:p>
        </p:txBody>
      </p:sp>
      <p:sp>
        <p:nvSpPr>
          <p:cNvPr id="106" name="テキスト ボックス 105"/>
          <p:cNvSpPr txBox="1"/>
          <p:nvPr/>
        </p:nvSpPr>
        <p:spPr>
          <a:xfrm>
            <a:off x="5901055" y="4542405"/>
            <a:ext cx="224819" cy="307777"/>
          </a:xfrm>
          <a:prstGeom prst="rect">
            <a:avLst/>
          </a:prstGeom>
          <a:noFill/>
        </p:spPr>
        <p:txBody>
          <a:bodyPr wrap="square" rtlCol="0">
            <a:spAutoFit/>
          </a:bodyPr>
          <a:lstStyle/>
          <a:p>
            <a:r>
              <a:rPr lang="ja-JP" altLang="en-US" sz="1400" dirty="0"/>
              <a:t>⑤</a:t>
            </a:r>
            <a:endParaRPr kumimoji="1" lang="en-US" altLang="ja-JP" sz="1400" dirty="0" smtClean="0"/>
          </a:p>
        </p:txBody>
      </p:sp>
      <p:sp>
        <p:nvSpPr>
          <p:cNvPr id="108" name="テキスト ボックス 107"/>
          <p:cNvSpPr txBox="1"/>
          <p:nvPr/>
        </p:nvSpPr>
        <p:spPr>
          <a:xfrm>
            <a:off x="5955017" y="3544822"/>
            <a:ext cx="224819" cy="307777"/>
          </a:xfrm>
          <a:prstGeom prst="rect">
            <a:avLst/>
          </a:prstGeom>
          <a:noFill/>
        </p:spPr>
        <p:txBody>
          <a:bodyPr wrap="square" rtlCol="0">
            <a:spAutoFit/>
          </a:bodyPr>
          <a:lstStyle/>
          <a:p>
            <a:r>
              <a:rPr kumimoji="1" lang="ja-JP" altLang="en-US" sz="1400" dirty="0" smtClean="0"/>
              <a:t>④</a:t>
            </a:r>
            <a:endParaRPr kumimoji="1" lang="en-US" altLang="ja-JP" sz="1400" dirty="0" smtClean="0"/>
          </a:p>
        </p:txBody>
      </p:sp>
      <p:sp>
        <p:nvSpPr>
          <p:cNvPr id="109" name="テキスト ボックス 108"/>
          <p:cNvSpPr txBox="1"/>
          <p:nvPr/>
        </p:nvSpPr>
        <p:spPr>
          <a:xfrm>
            <a:off x="5605036" y="3425640"/>
            <a:ext cx="308735" cy="307777"/>
          </a:xfrm>
          <a:prstGeom prst="rect">
            <a:avLst/>
          </a:prstGeom>
          <a:noFill/>
        </p:spPr>
        <p:txBody>
          <a:bodyPr wrap="square" rtlCol="0">
            <a:spAutoFit/>
          </a:bodyPr>
          <a:lstStyle/>
          <a:p>
            <a:r>
              <a:rPr kumimoji="1" lang="ja-JP" altLang="en-US" sz="1400" dirty="0" smtClean="0"/>
              <a:t>②</a:t>
            </a:r>
            <a:endParaRPr kumimoji="1" lang="ja-JP" altLang="en-US" sz="1400" dirty="0"/>
          </a:p>
        </p:txBody>
      </p:sp>
      <p:sp>
        <p:nvSpPr>
          <p:cNvPr id="111" name="テキスト ボックス 110"/>
          <p:cNvSpPr txBox="1"/>
          <p:nvPr/>
        </p:nvSpPr>
        <p:spPr>
          <a:xfrm>
            <a:off x="5767100" y="3421526"/>
            <a:ext cx="308735" cy="307777"/>
          </a:xfrm>
          <a:prstGeom prst="rect">
            <a:avLst/>
          </a:prstGeom>
          <a:noFill/>
        </p:spPr>
        <p:txBody>
          <a:bodyPr wrap="square" rtlCol="0">
            <a:spAutoFit/>
          </a:bodyPr>
          <a:lstStyle/>
          <a:p>
            <a:r>
              <a:rPr lang="ja-JP" altLang="en-US" sz="1400" dirty="0"/>
              <a:t>③</a:t>
            </a:r>
            <a:endParaRPr kumimoji="1" lang="ja-JP" altLang="en-US" sz="1400" dirty="0"/>
          </a:p>
        </p:txBody>
      </p:sp>
      <p:cxnSp>
        <p:nvCxnSpPr>
          <p:cNvPr id="112" name="直線矢印コネクタ 111"/>
          <p:cNvCxnSpPr/>
          <p:nvPr/>
        </p:nvCxnSpPr>
        <p:spPr>
          <a:xfrm flipV="1">
            <a:off x="5894720" y="3655024"/>
            <a:ext cx="30052" cy="81679"/>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V="1">
            <a:off x="5980552" y="3736703"/>
            <a:ext cx="88333" cy="48304"/>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a:off x="5980552" y="4162481"/>
            <a:ext cx="82154" cy="417116"/>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flipH="1" flipV="1">
            <a:off x="5814662" y="3656666"/>
            <a:ext cx="8929" cy="123542"/>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flipV="1">
            <a:off x="6033217" y="3515524"/>
            <a:ext cx="47637" cy="177782"/>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sp>
        <p:nvSpPr>
          <p:cNvPr id="117" name="テキスト ボックス 116"/>
          <p:cNvSpPr txBox="1"/>
          <p:nvPr/>
        </p:nvSpPr>
        <p:spPr>
          <a:xfrm>
            <a:off x="6954549" y="2049886"/>
            <a:ext cx="1779862" cy="246221"/>
          </a:xfrm>
          <a:prstGeom prst="rect">
            <a:avLst/>
          </a:prstGeom>
          <a:noFill/>
        </p:spPr>
        <p:txBody>
          <a:bodyPr wrap="square" rtlCol="0">
            <a:spAutoFit/>
          </a:bodyPr>
          <a:lstStyle/>
          <a:p>
            <a:r>
              <a:rPr lang="ja-JP" altLang="en-US" sz="1000" dirty="0" smtClean="0"/>
              <a:t>①茨木市</a:t>
            </a:r>
            <a:endParaRPr kumimoji="1" lang="ja-JP" altLang="en-US" sz="1000" dirty="0"/>
          </a:p>
        </p:txBody>
      </p:sp>
      <p:sp>
        <p:nvSpPr>
          <p:cNvPr id="118" name="テキスト ボックス 117"/>
          <p:cNvSpPr txBox="1"/>
          <p:nvPr/>
        </p:nvSpPr>
        <p:spPr>
          <a:xfrm>
            <a:off x="7145777" y="2405773"/>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19" name="テキスト ボックス 118"/>
          <p:cNvSpPr txBox="1"/>
          <p:nvPr/>
        </p:nvSpPr>
        <p:spPr>
          <a:xfrm>
            <a:off x="7052594" y="2612100"/>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a:t>
            </a:r>
            <a:r>
              <a:rPr lang="en-US" altLang="ja-JP" sz="1000" dirty="0"/>
              <a:t>134</a:t>
            </a:r>
            <a:r>
              <a:rPr lang="ja-JP" altLang="en-US" sz="1000" dirty="0" smtClean="0"/>
              <a:t>人</a:t>
            </a:r>
            <a:endParaRPr kumimoji="1" lang="ja-JP" altLang="en-US" sz="1000" dirty="0"/>
          </a:p>
        </p:txBody>
      </p:sp>
      <p:sp>
        <p:nvSpPr>
          <p:cNvPr id="120" name="テキスト ボックス 119"/>
          <p:cNvSpPr txBox="1"/>
          <p:nvPr/>
        </p:nvSpPr>
        <p:spPr>
          <a:xfrm>
            <a:off x="7982398" y="2599384"/>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18</a:t>
            </a:r>
            <a:r>
              <a:rPr lang="ja-JP" altLang="en-US" sz="1000" dirty="0" smtClean="0"/>
              <a:t>人</a:t>
            </a:r>
            <a:endParaRPr kumimoji="1" lang="ja-JP" altLang="en-US" sz="1000" dirty="0"/>
          </a:p>
        </p:txBody>
      </p:sp>
      <p:sp>
        <p:nvSpPr>
          <p:cNvPr id="123" name="角丸四角形 122"/>
          <p:cNvSpPr/>
          <p:nvPr/>
        </p:nvSpPr>
        <p:spPr>
          <a:xfrm>
            <a:off x="7091973" y="2266923"/>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p:cNvSpPr txBox="1"/>
          <p:nvPr/>
        </p:nvSpPr>
        <p:spPr>
          <a:xfrm>
            <a:off x="6959878" y="3184470"/>
            <a:ext cx="1779862" cy="246221"/>
          </a:xfrm>
          <a:prstGeom prst="rect">
            <a:avLst/>
          </a:prstGeom>
          <a:noFill/>
        </p:spPr>
        <p:txBody>
          <a:bodyPr wrap="square" rtlCol="0">
            <a:spAutoFit/>
          </a:bodyPr>
          <a:lstStyle/>
          <a:p>
            <a:r>
              <a:rPr lang="ja-JP" altLang="en-US" sz="1000" dirty="0" smtClean="0"/>
              <a:t>②豊中市</a:t>
            </a:r>
            <a:endParaRPr kumimoji="1" lang="ja-JP" altLang="en-US" sz="1000" dirty="0"/>
          </a:p>
        </p:txBody>
      </p:sp>
      <p:sp>
        <p:nvSpPr>
          <p:cNvPr id="125" name="テキスト ボックス 124"/>
          <p:cNvSpPr txBox="1"/>
          <p:nvPr/>
        </p:nvSpPr>
        <p:spPr>
          <a:xfrm>
            <a:off x="7163313" y="3538144"/>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26" name="テキスト ボックス 125"/>
          <p:cNvSpPr txBox="1"/>
          <p:nvPr/>
        </p:nvSpPr>
        <p:spPr>
          <a:xfrm>
            <a:off x="7070130" y="3744471"/>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357</a:t>
            </a:r>
            <a:r>
              <a:rPr lang="ja-JP" altLang="en-US" sz="1000" dirty="0" smtClean="0"/>
              <a:t>人</a:t>
            </a:r>
            <a:endParaRPr kumimoji="1" lang="ja-JP" altLang="en-US" sz="1000" dirty="0"/>
          </a:p>
        </p:txBody>
      </p:sp>
      <p:sp>
        <p:nvSpPr>
          <p:cNvPr id="127" name="テキスト ボックス 126"/>
          <p:cNvSpPr txBox="1"/>
          <p:nvPr/>
        </p:nvSpPr>
        <p:spPr>
          <a:xfrm>
            <a:off x="7999934" y="3731755"/>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780</a:t>
            </a:r>
            <a:r>
              <a:rPr lang="ja-JP" altLang="en-US" sz="1000" dirty="0" smtClean="0"/>
              <a:t>人</a:t>
            </a:r>
            <a:endParaRPr kumimoji="1" lang="ja-JP" altLang="en-US" sz="1000" dirty="0"/>
          </a:p>
        </p:txBody>
      </p:sp>
      <p:sp>
        <p:nvSpPr>
          <p:cNvPr id="130" name="角丸四角形 129"/>
          <p:cNvSpPr/>
          <p:nvPr/>
        </p:nvSpPr>
        <p:spPr>
          <a:xfrm>
            <a:off x="7097302" y="340150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テキスト ボックス 130"/>
          <p:cNvSpPr txBox="1"/>
          <p:nvPr/>
        </p:nvSpPr>
        <p:spPr>
          <a:xfrm>
            <a:off x="6953570" y="4332501"/>
            <a:ext cx="1779862" cy="246221"/>
          </a:xfrm>
          <a:prstGeom prst="rect">
            <a:avLst/>
          </a:prstGeom>
          <a:noFill/>
        </p:spPr>
        <p:txBody>
          <a:bodyPr wrap="square" rtlCol="0">
            <a:spAutoFit/>
          </a:bodyPr>
          <a:lstStyle/>
          <a:p>
            <a:r>
              <a:rPr lang="ja-JP" altLang="en-US" sz="1000" dirty="0" smtClean="0"/>
              <a:t>③吹田市</a:t>
            </a:r>
            <a:endParaRPr kumimoji="1" lang="ja-JP" altLang="en-US" sz="1000" dirty="0"/>
          </a:p>
        </p:txBody>
      </p:sp>
      <p:sp>
        <p:nvSpPr>
          <p:cNvPr id="132" name="テキスト ボックス 131"/>
          <p:cNvSpPr txBox="1"/>
          <p:nvPr/>
        </p:nvSpPr>
        <p:spPr>
          <a:xfrm>
            <a:off x="7140449" y="4717433"/>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33" name="テキスト ボックス 132"/>
          <p:cNvSpPr txBox="1"/>
          <p:nvPr/>
        </p:nvSpPr>
        <p:spPr>
          <a:xfrm>
            <a:off x="7047266" y="4923760"/>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+101</a:t>
            </a:r>
            <a:r>
              <a:rPr lang="ja-JP" altLang="en-US" sz="1000" dirty="0" smtClean="0"/>
              <a:t>人</a:t>
            </a:r>
            <a:endParaRPr kumimoji="1" lang="ja-JP" altLang="en-US" sz="1000" dirty="0"/>
          </a:p>
        </p:txBody>
      </p:sp>
      <p:sp>
        <p:nvSpPr>
          <p:cNvPr id="134" name="テキスト ボックス 133"/>
          <p:cNvSpPr txBox="1"/>
          <p:nvPr/>
        </p:nvSpPr>
        <p:spPr>
          <a:xfrm>
            <a:off x="7977070" y="4911044"/>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335</a:t>
            </a:r>
            <a:r>
              <a:rPr lang="ja-JP" altLang="en-US" sz="1000" dirty="0" smtClean="0"/>
              <a:t>人</a:t>
            </a:r>
            <a:endParaRPr kumimoji="1" lang="ja-JP" altLang="en-US" sz="1000" dirty="0"/>
          </a:p>
        </p:txBody>
      </p:sp>
      <p:sp>
        <p:nvSpPr>
          <p:cNvPr id="137" name="角丸四角形 136"/>
          <p:cNvSpPr/>
          <p:nvPr/>
        </p:nvSpPr>
        <p:spPr>
          <a:xfrm>
            <a:off x="7090994" y="4549538"/>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テキスト ボックス 137"/>
          <p:cNvSpPr txBox="1"/>
          <p:nvPr/>
        </p:nvSpPr>
        <p:spPr>
          <a:xfrm>
            <a:off x="6954550" y="5509600"/>
            <a:ext cx="1779862" cy="246221"/>
          </a:xfrm>
          <a:prstGeom prst="rect">
            <a:avLst/>
          </a:prstGeom>
          <a:noFill/>
        </p:spPr>
        <p:txBody>
          <a:bodyPr wrap="square" rtlCol="0">
            <a:spAutoFit/>
          </a:bodyPr>
          <a:lstStyle/>
          <a:p>
            <a:r>
              <a:rPr lang="ja-JP" altLang="en-US" sz="1000" dirty="0" smtClean="0"/>
              <a:t>④守口市</a:t>
            </a:r>
            <a:endParaRPr kumimoji="1" lang="ja-JP" altLang="en-US" sz="1000" dirty="0"/>
          </a:p>
        </p:txBody>
      </p:sp>
      <p:sp>
        <p:nvSpPr>
          <p:cNvPr id="139" name="テキスト ボックス 138"/>
          <p:cNvSpPr txBox="1"/>
          <p:nvPr/>
        </p:nvSpPr>
        <p:spPr>
          <a:xfrm>
            <a:off x="7149924" y="5872961"/>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40" name="テキスト ボックス 139"/>
          <p:cNvSpPr txBox="1"/>
          <p:nvPr/>
        </p:nvSpPr>
        <p:spPr>
          <a:xfrm>
            <a:off x="7056741" y="6079288"/>
            <a:ext cx="778925" cy="400110"/>
          </a:xfrm>
          <a:prstGeom prst="rect">
            <a:avLst/>
          </a:prstGeom>
          <a:noFill/>
        </p:spPr>
        <p:txBody>
          <a:bodyPr wrap="square" rtlCol="0">
            <a:spAutoFit/>
          </a:bodyPr>
          <a:lstStyle/>
          <a:p>
            <a:pPr algn="ctr"/>
            <a:r>
              <a:rPr lang="ja-JP" altLang="en-US" sz="1000" dirty="0" smtClean="0"/>
              <a:t>転入超過</a:t>
            </a:r>
            <a:r>
              <a:rPr lang="en-US" altLang="ja-JP" sz="1000" dirty="0" smtClean="0"/>
              <a:t>69</a:t>
            </a:r>
            <a:r>
              <a:rPr lang="ja-JP" altLang="en-US" sz="1000" dirty="0" smtClean="0"/>
              <a:t>人</a:t>
            </a:r>
            <a:endParaRPr kumimoji="1" lang="ja-JP" altLang="en-US" sz="1000" dirty="0"/>
          </a:p>
        </p:txBody>
      </p:sp>
      <p:sp>
        <p:nvSpPr>
          <p:cNvPr id="141" name="テキスト ボックス 140"/>
          <p:cNvSpPr txBox="1"/>
          <p:nvPr/>
        </p:nvSpPr>
        <p:spPr>
          <a:xfrm>
            <a:off x="7986545" y="6066572"/>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265</a:t>
            </a:r>
            <a:r>
              <a:rPr lang="ja-JP" altLang="en-US" sz="1000" dirty="0" smtClean="0"/>
              <a:t>人</a:t>
            </a:r>
            <a:endParaRPr kumimoji="1" lang="ja-JP" altLang="en-US" sz="1000" dirty="0"/>
          </a:p>
        </p:txBody>
      </p:sp>
      <p:sp>
        <p:nvSpPr>
          <p:cNvPr id="144" name="角丸四角形 143"/>
          <p:cNvSpPr/>
          <p:nvPr/>
        </p:nvSpPr>
        <p:spPr>
          <a:xfrm>
            <a:off x="7091974" y="572663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p:cNvSpPr txBox="1"/>
          <p:nvPr/>
        </p:nvSpPr>
        <p:spPr>
          <a:xfrm>
            <a:off x="4975079" y="5504347"/>
            <a:ext cx="1779862" cy="246221"/>
          </a:xfrm>
          <a:prstGeom prst="rect">
            <a:avLst/>
          </a:prstGeom>
          <a:noFill/>
        </p:spPr>
        <p:txBody>
          <a:bodyPr wrap="square" rtlCol="0">
            <a:spAutoFit/>
          </a:bodyPr>
          <a:lstStyle/>
          <a:p>
            <a:r>
              <a:rPr lang="ja-JP" altLang="en-US" sz="1000" dirty="0" smtClean="0"/>
              <a:t>⑤河内長野市</a:t>
            </a:r>
            <a:endParaRPr kumimoji="1" lang="ja-JP" altLang="en-US" sz="1000" dirty="0"/>
          </a:p>
        </p:txBody>
      </p:sp>
      <p:sp>
        <p:nvSpPr>
          <p:cNvPr id="146" name="テキスト ボックス 145"/>
          <p:cNvSpPr txBox="1"/>
          <p:nvPr/>
        </p:nvSpPr>
        <p:spPr>
          <a:xfrm>
            <a:off x="5169795" y="5859555"/>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47" name="テキスト ボックス 146"/>
          <p:cNvSpPr txBox="1"/>
          <p:nvPr/>
        </p:nvSpPr>
        <p:spPr>
          <a:xfrm>
            <a:off x="5077270" y="6074035"/>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a:t>153</a:t>
            </a:r>
            <a:r>
              <a:rPr lang="ja-JP" altLang="en-US" sz="1000" dirty="0" smtClean="0"/>
              <a:t>人</a:t>
            </a:r>
            <a:endParaRPr kumimoji="1" lang="ja-JP" altLang="en-US" sz="1000" dirty="0"/>
          </a:p>
        </p:txBody>
      </p:sp>
      <p:sp>
        <p:nvSpPr>
          <p:cNvPr id="148" name="テキスト ボックス 147"/>
          <p:cNvSpPr txBox="1"/>
          <p:nvPr/>
        </p:nvSpPr>
        <p:spPr>
          <a:xfrm>
            <a:off x="6007074" y="6061319"/>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310</a:t>
            </a:r>
            <a:r>
              <a:rPr lang="ja-JP" altLang="en-US" sz="1000" dirty="0" smtClean="0"/>
              <a:t>人</a:t>
            </a:r>
            <a:endParaRPr kumimoji="1" lang="ja-JP" altLang="en-US" sz="1000" dirty="0"/>
          </a:p>
        </p:txBody>
      </p:sp>
      <p:sp>
        <p:nvSpPr>
          <p:cNvPr id="151" name="角丸四角形 150"/>
          <p:cNvSpPr/>
          <p:nvPr/>
        </p:nvSpPr>
        <p:spPr>
          <a:xfrm>
            <a:off x="5112503" y="5721384"/>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右矢印 151"/>
          <p:cNvSpPr/>
          <p:nvPr/>
        </p:nvSpPr>
        <p:spPr>
          <a:xfrm>
            <a:off x="3148691" y="4797545"/>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右矢印 152"/>
          <p:cNvSpPr/>
          <p:nvPr/>
        </p:nvSpPr>
        <p:spPr>
          <a:xfrm>
            <a:off x="3188194" y="5974817"/>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右矢印 153"/>
          <p:cNvSpPr/>
          <p:nvPr/>
        </p:nvSpPr>
        <p:spPr>
          <a:xfrm>
            <a:off x="7771626" y="2495900"/>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右矢印 154"/>
          <p:cNvSpPr/>
          <p:nvPr/>
        </p:nvSpPr>
        <p:spPr>
          <a:xfrm>
            <a:off x="7783833" y="3630006"/>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右矢印 155"/>
          <p:cNvSpPr/>
          <p:nvPr/>
        </p:nvSpPr>
        <p:spPr>
          <a:xfrm>
            <a:off x="7767277" y="4831396"/>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右矢印 156"/>
          <p:cNvSpPr/>
          <p:nvPr/>
        </p:nvSpPr>
        <p:spPr>
          <a:xfrm>
            <a:off x="7775772" y="5964823"/>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右矢印 157"/>
          <p:cNvSpPr/>
          <p:nvPr/>
        </p:nvSpPr>
        <p:spPr>
          <a:xfrm>
            <a:off x="5793730" y="5943538"/>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右矢印 158"/>
          <p:cNvSpPr/>
          <p:nvPr/>
        </p:nvSpPr>
        <p:spPr>
          <a:xfrm>
            <a:off x="1241733" y="5951948"/>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右矢印 159"/>
          <p:cNvSpPr/>
          <p:nvPr/>
        </p:nvSpPr>
        <p:spPr>
          <a:xfrm>
            <a:off x="3148720" y="2528934"/>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1489301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グループ化 151"/>
          <p:cNvGrpSpPr/>
          <p:nvPr/>
        </p:nvGrpSpPr>
        <p:grpSpPr>
          <a:xfrm>
            <a:off x="4844222" y="2368664"/>
            <a:ext cx="1800000" cy="2556000"/>
            <a:chOff x="-396552" y="2479084"/>
            <a:chExt cx="1872208" cy="2390076"/>
          </a:xfrm>
        </p:grpSpPr>
        <p:pic>
          <p:nvPicPr>
            <p:cNvPr id="153" name="図 152"/>
            <p:cNvPicPr>
              <a:picLocks noChangeAspect="1"/>
            </p:cNvPicPr>
            <p:nvPr/>
          </p:nvPicPr>
          <p:blipFill rotWithShape="1">
            <a:blip r:embed="rId2" cstate="print">
              <a:extLst>
                <a:ext uri="{28A0092B-C50C-407E-A947-70E740481C1C}">
                  <a14:useLocalDpi xmlns:a14="http://schemas.microsoft.com/office/drawing/2010/main" val="0"/>
                </a:ext>
              </a:extLst>
            </a:blip>
            <a:srcRect l="4972" t="13543" r="3068" b="6509"/>
            <a:stretch/>
          </p:blipFill>
          <p:spPr>
            <a:xfrm>
              <a:off x="-396552" y="2564904"/>
              <a:ext cx="1872208" cy="2304256"/>
            </a:xfrm>
            <a:prstGeom prst="rect">
              <a:avLst/>
            </a:prstGeom>
          </p:spPr>
        </p:pic>
        <p:sp>
          <p:nvSpPr>
            <p:cNvPr id="154" name="正方形/長方形 153"/>
            <p:cNvSpPr/>
            <p:nvPr/>
          </p:nvSpPr>
          <p:spPr>
            <a:xfrm>
              <a:off x="-396552" y="2479084"/>
              <a:ext cx="686274" cy="153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スライド番号プレースホルダー 3"/>
          <p:cNvSpPr>
            <a:spLocks noGrp="1"/>
          </p:cNvSpPr>
          <p:nvPr>
            <p:ph type="sldNum" sz="quarter" idx="12"/>
          </p:nvPr>
        </p:nvSpPr>
        <p:spPr>
          <a:xfrm>
            <a:off x="7010400" y="6546211"/>
            <a:ext cx="2133600" cy="365125"/>
          </a:xfrm>
        </p:spPr>
        <p:txBody>
          <a:bodyPr/>
          <a:lstStyle/>
          <a:p>
            <a:fld id="{E1D027E3-62E2-4B97-AB12-56BECFBE21C1}" type="slidenum">
              <a:rPr kumimoji="1" lang="ja-JP" altLang="en-US" smtClean="0"/>
              <a:pPr/>
              <a:t>42</a:t>
            </a:fld>
            <a:endParaRPr kumimoji="1" lang="ja-JP" altLang="en-US" dirty="0"/>
          </a:p>
        </p:txBody>
      </p:sp>
      <p:sp>
        <p:nvSpPr>
          <p:cNvPr id="5" name="正方形/長方形 4"/>
          <p:cNvSpPr/>
          <p:nvPr/>
        </p:nvSpPr>
        <p:spPr>
          <a:xfrm>
            <a:off x="337224" y="785873"/>
            <a:ext cx="8503417" cy="7956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年を比較し、大阪府内の市町村間で堺市</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の転入が拡大した主な市町村は</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、高石市、富田林市、河内長野市、</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貝塚市、岬町となっている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年を比較し、大阪府内の市町村間で堺市から転出が拡大した主な市町村は</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、豊中市、大阪市、八尾市、松原市、泉大津市となって</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20291" y="396268"/>
            <a:ext cx="6279027"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堺</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市における人口移動の主な内訳</a:t>
            </a:r>
            <a:endPar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84452" y="6611458"/>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出典：総務省「住民基本台帳人口移動報告」</a:t>
            </a:r>
            <a:r>
              <a:rPr lang="ja-JP" altLang="en-US" sz="1100" dirty="0" smtClean="0">
                <a:latin typeface="Meiryo UI" panose="020B0604030504040204" pitchFamily="50" charset="-128"/>
                <a:ea typeface="Meiryo UI" panose="020B0604030504040204" pitchFamily="50" charset="-128"/>
              </a:rPr>
              <a:t>をもとに副首都</a:t>
            </a:r>
            <a:r>
              <a:rPr lang="ja-JP" altLang="en-US" sz="1100" dirty="0">
                <a:latin typeface="Meiryo UI" panose="020B0604030504040204" pitchFamily="50" charset="-128"/>
                <a:ea typeface="Meiryo UI" panose="020B0604030504040204" pitchFamily="50" charset="-128"/>
              </a:rPr>
              <a:t>推進局で作成</a:t>
            </a:r>
            <a:endParaRPr lang="ja-JP" altLang="en-US" sz="800" dirty="0">
              <a:latin typeface="Meiryo UI" panose="020B0604030504040204" pitchFamily="50" charset="-128"/>
              <a:ea typeface="Meiryo UI" panose="020B0604030504040204" pitchFamily="50" charset="-128"/>
            </a:endParaRPr>
          </a:p>
        </p:txBody>
      </p:sp>
      <p:sp>
        <p:nvSpPr>
          <p:cNvPr id="11" name="正方形/長方形 10"/>
          <p:cNvSpPr/>
          <p:nvPr/>
        </p:nvSpPr>
        <p:spPr>
          <a:xfrm>
            <a:off x="184452" y="1670427"/>
            <a:ext cx="4284000" cy="28800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と</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年を比較し</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堺市への転入が拡大</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した主な市町村</a:t>
            </a:r>
            <a:endParaRPr kumimoji="1" lang="ja-JP" altLang="en-US" sz="120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テキスト ボックス 34"/>
          <p:cNvSpPr txBox="1"/>
          <p:nvPr/>
        </p:nvSpPr>
        <p:spPr>
          <a:xfrm>
            <a:off x="2298982" y="2030319"/>
            <a:ext cx="1779862" cy="246221"/>
          </a:xfrm>
          <a:prstGeom prst="rect">
            <a:avLst/>
          </a:prstGeom>
          <a:noFill/>
        </p:spPr>
        <p:txBody>
          <a:bodyPr wrap="square" rtlCol="0">
            <a:spAutoFit/>
          </a:bodyPr>
          <a:lstStyle/>
          <a:p>
            <a:r>
              <a:rPr lang="ja-JP" altLang="en-US" sz="1000" dirty="0" smtClean="0"/>
              <a:t>①高石市</a:t>
            </a:r>
            <a:endParaRPr kumimoji="1" lang="ja-JP" altLang="en-US" sz="1000" dirty="0"/>
          </a:p>
        </p:txBody>
      </p:sp>
      <p:sp>
        <p:nvSpPr>
          <p:cNvPr id="59" name="正方形/長方形 58"/>
          <p:cNvSpPr/>
          <p:nvPr/>
        </p:nvSpPr>
        <p:spPr>
          <a:xfrm>
            <a:off x="4697565" y="1660878"/>
            <a:ext cx="4284000" cy="28800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と</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年を比較し</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堺</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市から転出が拡大</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した主な市町村</a:t>
            </a:r>
            <a:endParaRPr kumimoji="1" lang="ja-JP" altLang="en-US" sz="120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テキスト ボックス 59"/>
          <p:cNvSpPr txBox="1"/>
          <p:nvPr/>
        </p:nvSpPr>
        <p:spPr>
          <a:xfrm>
            <a:off x="2496295" y="2404361"/>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62" name="テキスト ボックス 61"/>
          <p:cNvSpPr txBox="1"/>
          <p:nvPr/>
        </p:nvSpPr>
        <p:spPr>
          <a:xfrm>
            <a:off x="2398752" y="2650584"/>
            <a:ext cx="778925" cy="353943"/>
          </a:xfrm>
          <a:prstGeom prst="rect">
            <a:avLst/>
          </a:prstGeom>
          <a:noFill/>
        </p:spPr>
        <p:txBody>
          <a:bodyPr wrap="square" rtlCol="0">
            <a:spAutoFit/>
          </a:bodyPr>
          <a:lstStyle/>
          <a:p>
            <a:pPr algn="ctr"/>
            <a:r>
              <a:rPr lang="ja-JP" altLang="en-US" sz="700" dirty="0" smtClean="0"/>
              <a:t>転出入超過なし</a:t>
            </a:r>
            <a:endParaRPr lang="en-US" altLang="ja-JP" sz="700" dirty="0" smtClean="0"/>
          </a:p>
          <a:p>
            <a:pPr algn="ctr"/>
            <a:r>
              <a:rPr lang="en-US" altLang="ja-JP" sz="1000" dirty="0" smtClean="0"/>
              <a:t>±0</a:t>
            </a:r>
            <a:r>
              <a:rPr lang="ja-JP" altLang="en-US" sz="1000" dirty="0" smtClean="0"/>
              <a:t>人</a:t>
            </a:r>
            <a:endParaRPr kumimoji="1" lang="ja-JP" altLang="en-US" sz="1000" dirty="0"/>
          </a:p>
        </p:txBody>
      </p:sp>
      <p:sp>
        <p:nvSpPr>
          <p:cNvPr id="63" name="テキスト ボックス 62"/>
          <p:cNvSpPr txBox="1"/>
          <p:nvPr/>
        </p:nvSpPr>
        <p:spPr>
          <a:xfrm>
            <a:off x="3332916" y="2597972"/>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+53</a:t>
            </a:r>
            <a:r>
              <a:rPr lang="ja-JP" altLang="en-US" sz="1000" dirty="0" smtClean="0"/>
              <a:t>人</a:t>
            </a:r>
            <a:endParaRPr kumimoji="1" lang="ja-JP" altLang="en-US" sz="1000" dirty="0"/>
          </a:p>
        </p:txBody>
      </p:sp>
      <p:sp>
        <p:nvSpPr>
          <p:cNvPr id="67" name="角丸四角形 66"/>
          <p:cNvSpPr/>
          <p:nvPr/>
        </p:nvSpPr>
        <p:spPr>
          <a:xfrm>
            <a:off x="2436406" y="2247356"/>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p:cNvSpPr txBox="1"/>
          <p:nvPr/>
        </p:nvSpPr>
        <p:spPr>
          <a:xfrm>
            <a:off x="2304311" y="3164903"/>
            <a:ext cx="1779862" cy="246221"/>
          </a:xfrm>
          <a:prstGeom prst="rect">
            <a:avLst/>
          </a:prstGeom>
          <a:noFill/>
        </p:spPr>
        <p:txBody>
          <a:bodyPr wrap="square" rtlCol="0">
            <a:spAutoFit/>
          </a:bodyPr>
          <a:lstStyle/>
          <a:p>
            <a:r>
              <a:rPr lang="ja-JP" altLang="en-US" sz="1000" dirty="0" smtClean="0"/>
              <a:t>②富田林市</a:t>
            </a:r>
            <a:endParaRPr kumimoji="1" lang="ja-JP" altLang="en-US" sz="1000" dirty="0"/>
          </a:p>
        </p:txBody>
      </p:sp>
      <p:sp>
        <p:nvSpPr>
          <p:cNvPr id="69" name="テキスト ボックス 68"/>
          <p:cNvSpPr txBox="1"/>
          <p:nvPr/>
        </p:nvSpPr>
        <p:spPr>
          <a:xfrm>
            <a:off x="2490745" y="3547965"/>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70" name="テキスト ボックス 69"/>
          <p:cNvSpPr txBox="1"/>
          <p:nvPr/>
        </p:nvSpPr>
        <p:spPr>
          <a:xfrm>
            <a:off x="2397562" y="3754292"/>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a:t>4</a:t>
            </a:r>
            <a:r>
              <a:rPr lang="ja-JP" altLang="en-US" sz="1000" dirty="0" smtClean="0"/>
              <a:t>人</a:t>
            </a:r>
            <a:endParaRPr kumimoji="1" lang="ja-JP" altLang="en-US" sz="1000" dirty="0"/>
          </a:p>
        </p:txBody>
      </p:sp>
      <p:sp>
        <p:nvSpPr>
          <p:cNvPr id="71" name="テキスト ボックス 70"/>
          <p:cNvSpPr txBox="1"/>
          <p:nvPr/>
        </p:nvSpPr>
        <p:spPr>
          <a:xfrm>
            <a:off x="3327366" y="3741576"/>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+92</a:t>
            </a:r>
            <a:r>
              <a:rPr lang="ja-JP" altLang="en-US" sz="1000" dirty="0" smtClean="0"/>
              <a:t>人</a:t>
            </a:r>
            <a:endParaRPr kumimoji="1" lang="ja-JP" altLang="en-US" sz="1000" dirty="0"/>
          </a:p>
        </p:txBody>
      </p:sp>
      <p:sp>
        <p:nvSpPr>
          <p:cNvPr id="74" name="角丸四角形 73"/>
          <p:cNvSpPr/>
          <p:nvPr/>
        </p:nvSpPr>
        <p:spPr>
          <a:xfrm>
            <a:off x="2441735" y="3381940"/>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2298003" y="4312934"/>
            <a:ext cx="1779862" cy="246221"/>
          </a:xfrm>
          <a:prstGeom prst="rect">
            <a:avLst/>
          </a:prstGeom>
          <a:noFill/>
        </p:spPr>
        <p:txBody>
          <a:bodyPr wrap="square" rtlCol="0">
            <a:spAutoFit/>
          </a:bodyPr>
          <a:lstStyle/>
          <a:p>
            <a:r>
              <a:rPr lang="ja-JP" altLang="en-US" sz="1000" dirty="0" smtClean="0"/>
              <a:t>③河内長野市</a:t>
            </a:r>
            <a:endParaRPr kumimoji="1" lang="ja-JP" altLang="en-US" sz="1000" dirty="0"/>
          </a:p>
        </p:txBody>
      </p:sp>
      <p:sp>
        <p:nvSpPr>
          <p:cNvPr id="76" name="テキスト ボックス 75"/>
          <p:cNvSpPr txBox="1"/>
          <p:nvPr/>
        </p:nvSpPr>
        <p:spPr>
          <a:xfrm>
            <a:off x="2551028" y="4694926"/>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77" name="テキスト ボックス 76"/>
          <p:cNvSpPr txBox="1"/>
          <p:nvPr/>
        </p:nvSpPr>
        <p:spPr>
          <a:xfrm>
            <a:off x="2457845" y="4920260"/>
            <a:ext cx="778925" cy="353943"/>
          </a:xfrm>
          <a:prstGeom prst="rect">
            <a:avLst/>
          </a:prstGeom>
          <a:noFill/>
        </p:spPr>
        <p:txBody>
          <a:bodyPr wrap="square" rtlCol="0">
            <a:spAutoFit/>
          </a:bodyPr>
          <a:lstStyle/>
          <a:p>
            <a:pPr algn="ctr"/>
            <a:r>
              <a:rPr lang="ja-JP" altLang="en-US" sz="700" dirty="0"/>
              <a:t>転出入超過</a:t>
            </a:r>
            <a:r>
              <a:rPr lang="ja-JP" altLang="en-US" sz="700" dirty="0" smtClean="0"/>
              <a:t>なし</a:t>
            </a:r>
            <a:endParaRPr lang="en-US" altLang="ja-JP" sz="900" dirty="0" smtClean="0"/>
          </a:p>
          <a:p>
            <a:pPr algn="ctr"/>
            <a:r>
              <a:rPr lang="en-US" altLang="ja-JP" sz="1000" dirty="0" smtClean="0"/>
              <a:t>±0</a:t>
            </a:r>
            <a:r>
              <a:rPr lang="ja-JP" altLang="en-US" sz="1000" dirty="0" smtClean="0"/>
              <a:t>人</a:t>
            </a:r>
            <a:endParaRPr kumimoji="1" lang="ja-JP" altLang="en-US" sz="1000" dirty="0"/>
          </a:p>
        </p:txBody>
      </p:sp>
      <p:sp>
        <p:nvSpPr>
          <p:cNvPr id="78" name="テキスト ボックス 77"/>
          <p:cNvSpPr txBox="1"/>
          <p:nvPr/>
        </p:nvSpPr>
        <p:spPr>
          <a:xfrm>
            <a:off x="3387649" y="4888537"/>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+479</a:t>
            </a:r>
            <a:r>
              <a:rPr lang="ja-JP" altLang="en-US" sz="1000" dirty="0" smtClean="0"/>
              <a:t>人</a:t>
            </a:r>
            <a:endParaRPr kumimoji="1" lang="ja-JP" altLang="en-US" sz="1000" dirty="0"/>
          </a:p>
        </p:txBody>
      </p:sp>
      <p:sp>
        <p:nvSpPr>
          <p:cNvPr id="81" name="角丸四角形 80"/>
          <p:cNvSpPr/>
          <p:nvPr/>
        </p:nvSpPr>
        <p:spPr>
          <a:xfrm>
            <a:off x="2435427" y="4529971"/>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368242" y="5484780"/>
            <a:ext cx="1779862" cy="246221"/>
          </a:xfrm>
          <a:prstGeom prst="rect">
            <a:avLst/>
          </a:prstGeom>
          <a:noFill/>
        </p:spPr>
        <p:txBody>
          <a:bodyPr wrap="square" rtlCol="0">
            <a:spAutoFit/>
          </a:bodyPr>
          <a:lstStyle/>
          <a:p>
            <a:r>
              <a:rPr lang="ja-JP" altLang="en-US" sz="1000" dirty="0" smtClean="0"/>
              <a:t>⑤岬町</a:t>
            </a:r>
            <a:endParaRPr kumimoji="1" lang="ja-JP" altLang="en-US" sz="1000" dirty="0"/>
          </a:p>
        </p:txBody>
      </p:sp>
      <p:sp>
        <p:nvSpPr>
          <p:cNvPr id="83" name="テキスト ボックス 82"/>
          <p:cNvSpPr txBox="1"/>
          <p:nvPr/>
        </p:nvSpPr>
        <p:spPr>
          <a:xfrm>
            <a:off x="559346" y="5841060"/>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84" name="テキスト ボックス 83"/>
          <p:cNvSpPr txBox="1"/>
          <p:nvPr/>
        </p:nvSpPr>
        <p:spPr>
          <a:xfrm>
            <a:off x="466821" y="6055540"/>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+28</a:t>
            </a:r>
            <a:r>
              <a:rPr lang="ja-JP" altLang="en-US" sz="1000" dirty="0" smtClean="0"/>
              <a:t>人</a:t>
            </a:r>
            <a:endParaRPr kumimoji="1" lang="ja-JP" altLang="en-US" sz="1000" dirty="0"/>
          </a:p>
        </p:txBody>
      </p:sp>
      <p:sp>
        <p:nvSpPr>
          <p:cNvPr id="85" name="テキスト ボックス 84"/>
          <p:cNvSpPr txBox="1"/>
          <p:nvPr/>
        </p:nvSpPr>
        <p:spPr>
          <a:xfrm>
            <a:off x="1396625" y="6042824"/>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+68</a:t>
            </a:r>
            <a:r>
              <a:rPr lang="ja-JP" altLang="en-US" sz="1000" dirty="0" smtClean="0"/>
              <a:t>人</a:t>
            </a:r>
            <a:endParaRPr kumimoji="1" lang="ja-JP" altLang="en-US" sz="1000" dirty="0"/>
          </a:p>
        </p:txBody>
      </p:sp>
      <p:sp>
        <p:nvSpPr>
          <p:cNvPr id="88" name="角丸四角形 87"/>
          <p:cNvSpPr/>
          <p:nvPr/>
        </p:nvSpPr>
        <p:spPr>
          <a:xfrm>
            <a:off x="505666" y="570181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2298983" y="5490033"/>
            <a:ext cx="1779862" cy="246221"/>
          </a:xfrm>
          <a:prstGeom prst="rect">
            <a:avLst/>
          </a:prstGeom>
          <a:noFill/>
        </p:spPr>
        <p:txBody>
          <a:bodyPr wrap="square" rtlCol="0">
            <a:spAutoFit/>
          </a:bodyPr>
          <a:lstStyle/>
          <a:p>
            <a:r>
              <a:rPr lang="ja-JP" altLang="en-US" sz="1000" dirty="0" smtClean="0"/>
              <a:t>④貝塚市</a:t>
            </a:r>
            <a:endParaRPr kumimoji="1" lang="ja-JP" altLang="en-US" sz="1000" dirty="0"/>
          </a:p>
        </p:txBody>
      </p:sp>
      <p:sp>
        <p:nvSpPr>
          <p:cNvPr id="90" name="テキスト ボックス 89"/>
          <p:cNvSpPr txBox="1"/>
          <p:nvPr/>
        </p:nvSpPr>
        <p:spPr>
          <a:xfrm>
            <a:off x="2490745" y="5854466"/>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91" name="テキスト ボックス 90"/>
          <p:cNvSpPr txBox="1"/>
          <p:nvPr/>
        </p:nvSpPr>
        <p:spPr>
          <a:xfrm>
            <a:off x="2397562" y="6060793"/>
            <a:ext cx="778925" cy="400110"/>
          </a:xfrm>
          <a:prstGeom prst="rect">
            <a:avLst/>
          </a:prstGeom>
          <a:noFill/>
        </p:spPr>
        <p:txBody>
          <a:bodyPr wrap="square" rtlCol="0">
            <a:spAutoFit/>
          </a:bodyPr>
          <a:lstStyle/>
          <a:p>
            <a:pPr algn="ctr"/>
            <a:r>
              <a:rPr lang="ja-JP" altLang="en-US" sz="1000" dirty="0" smtClean="0"/>
              <a:t>転入超過</a:t>
            </a:r>
            <a:r>
              <a:rPr lang="en-US" altLang="ja-JP" sz="1000" dirty="0" smtClean="0"/>
              <a:t>+165</a:t>
            </a:r>
            <a:r>
              <a:rPr lang="ja-JP" altLang="en-US" sz="1000" dirty="0" smtClean="0"/>
              <a:t>人</a:t>
            </a:r>
            <a:endParaRPr kumimoji="1" lang="ja-JP" altLang="en-US" sz="1000" dirty="0"/>
          </a:p>
        </p:txBody>
      </p:sp>
      <p:sp>
        <p:nvSpPr>
          <p:cNvPr id="92" name="テキスト ボックス 91"/>
          <p:cNvSpPr txBox="1"/>
          <p:nvPr/>
        </p:nvSpPr>
        <p:spPr>
          <a:xfrm>
            <a:off x="3327366" y="6048077"/>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+233</a:t>
            </a:r>
            <a:r>
              <a:rPr lang="ja-JP" altLang="en-US" sz="1000" dirty="0" smtClean="0"/>
              <a:t>人</a:t>
            </a:r>
            <a:endParaRPr kumimoji="1" lang="ja-JP" altLang="en-US" sz="1000" dirty="0"/>
          </a:p>
        </p:txBody>
      </p:sp>
      <p:sp>
        <p:nvSpPr>
          <p:cNvPr id="95" name="角丸四角形 94"/>
          <p:cNvSpPr/>
          <p:nvPr/>
        </p:nvSpPr>
        <p:spPr>
          <a:xfrm>
            <a:off x="2436407" y="5707070"/>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p:nvPr/>
        </p:nvSpPr>
        <p:spPr>
          <a:xfrm>
            <a:off x="5731156" y="3852306"/>
            <a:ext cx="648000" cy="261610"/>
          </a:xfrm>
          <a:prstGeom prst="rect">
            <a:avLst/>
          </a:prstGeom>
          <a:noFill/>
        </p:spPr>
        <p:txBody>
          <a:bodyPr wrap="square" rtlCol="0">
            <a:spAutoFit/>
          </a:bodyPr>
          <a:lstStyle/>
          <a:p>
            <a:r>
              <a:rPr lang="ja-JP" altLang="en-US" sz="1100" b="1" dirty="0"/>
              <a:t>堺</a:t>
            </a:r>
            <a:r>
              <a:rPr lang="ja-JP" altLang="en-US" sz="1100" b="1" dirty="0" smtClean="0"/>
              <a:t>市</a:t>
            </a:r>
            <a:endParaRPr kumimoji="1" lang="ja-JP" altLang="en-US" sz="1100" b="1" dirty="0"/>
          </a:p>
        </p:txBody>
      </p:sp>
      <p:sp>
        <p:nvSpPr>
          <p:cNvPr id="117" name="テキスト ボックス 116"/>
          <p:cNvSpPr txBox="1"/>
          <p:nvPr/>
        </p:nvSpPr>
        <p:spPr>
          <a:xfrm>
            <a:off x="6919779" y="2030319"/>
            <a:ext cx="1779862" cy="246221"/>
          </a:xfrm>
          <a:prstGeom prst="rect">
            <a:avLst/>
          </a:prstGeom>
          <a:noFill/>
        </p:spPr>
        <p:txBody>
          <a:bodyPr wrap="square" rtlCol="0">
            <a:spAutoFit/>
          </a:bodyPr>
          <a:lstStyle/>
          <a:p>
            <a:r>
              <a:rPr lang="ja-JP" altLang="en-US" sz="1000" dirty="0" smtClean="0"/>
              <a:t>①豊中市</a:t>
            </a:r>
            <a:endParaRPr kumimoji="1" lang="ja-JP" altLang="en-US" sz="1000" dirty="0"/>
          </a:p>
        </p:txBody>
      </p:sp>
      <p:sp>
        <p:nvSpPr>
          <p:cNvPr id="118" name="テキスト ボックス 117"/>
          <p:cNvSpPr txBox="1"/>
          <p:nvPr/>
        </p:nvSpPr>
        <p:spPr>
          <a:xfrm>
            <a:off x="7117092" y="2404361"/>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19" name="テキスト ボックス 118"/>
          <p:cNvSpPr txBox="1"/>
          <p:nvPr/>
        </p:nvSpPr>
        <p:spPr>
          <a:xfrm>
            <a:off x="7023909" y="2610688"/>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a:t>
            </a:r>
            <a:r>
              <a:rPr lang="en-US" altLang="ja-JP" sz="1000" dirty="0"/>
              <a:t>244</a:t>
            </a:r>
            <a:r>
              <a:rPr lang="ja-JP" altLang="en-US" sz="1000" dirty="0" smtClean="0"/>
              <a:t>人</a:t>
            </a:r>
            <a:endParaRPr kumimoji="1" lang="ja-JP" altLang="en-US" sz="1000" dirty="0"/>
          </a:p>
        </p:txBody>
      </p:sp>
      <p:sp>
        <p:nvSpPr>
          <p:cNvPr id="120" name="テキスト ボックス 119"/>
          <p:cNvSpPr txBox="1"/>
          <p:nvPr/>
        </p:nvSpPr>
        <p:spPr>
          <a:xfrm>
            <a:off x="7953713" y="2597972"/>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a:t>295</a:t>
            </a:r>
            <a:r>
              <a:rPr lang="ja-JP" altLang="en-US" sz="1000" dirty="0" smtClean="0"/>
              <a:t>人</a:t>
            </a:r>
            <a:endParaRPr kumimoji="1" lang="ja-JP" altLang="en-US" sz="1000" dirty="0"/>
          </a:p>
        </p:txBody>
      </p:sp>
      <p:sp>
        <p:nvSpPr>
          <p:cNvPr id="123" name="角丸四角形 122"/>
          <p:cNvSpPr/>
          <p:nvPr/>
        </p:nvSpPr>
        <p:spPr>
          <a:xfrm>
            <a:off x="7057203" y="2247356"/>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p:cNvSpPr txBox="1"/>
          <p:nvPr/>
        </p:nvSpPr>
        <p:spPr>
          <a:xfrm>
            <a:off x="6925108" y="3164903"/>
            <a:ext cx="1779862" cy="246221"/>
          </a:xfrm>
          <a:prstGeom prst="rect">
            <a:avLst/>
          </a:prstGeom>
          <a:noFill/>
        </p:spPr>
        <p:txBody>
          <a:bodyPr wrap="square" rtlCol="0">
            <a:spAutoFit/>
          </a:bodyPr>
          <a:lstStyle/>
          <a:p>
            <a:r>
              <a:rPr lang="ja-JP" altLang="en-US" sz="1000" dirty="0" smtClean="0"/>
              <a:t>②大阪市</a:t>
            </a:r>
            <a:endParaRPr kumimoji="1" lang="ja-JP" altLang="en-US" sz="1000" dirty="0"/>
          </a:p>
        </p:txBody>
      </p:sp>
      <p:sp>
        <p:nvSpPr>
          <p:cNvPr id="125" name="テキスト ボックス 124"/>
          <p:cNvSpPr txBox="1"/>
          <p:nvPr/>
        </p:nvSpPr>
        <p:spPr>
          <a:xfrm>
            <a:off x="7111041" y="3550070"/>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26" name="テキスト ボックス 125"/>
          <p:cNvSpPr txBox="1"/>
          <p:nvPr/>
        </p:nvSpPr>
        <p:spPr>
          <a:xfrm>
            <a:off x="7017858" y="3756397"/>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709</a:t>
            </a:r>
            <a:r>
              <a:rPr lang="ja-JP" altLang="en-US" sz="1000" dirty="0" smtClean="0"/>
              <a:t>人</a:t>
            </a:r>
            <a:endParaRPr kumimoji="1" lang="ja-JP" altLang="en-US" sz="1000" dirty="0"/>
          </a:p>
        </p:txBody>
      </p:sp>
      <p:sp>
        <p:nvSpPr>
          <p:cNvPr id="127" name="テキスト ボックス 126"/>
          <p:cNvSpPr txBox="1"/>
          <p:nvPr/>
        </p:nvSpPr>
        <p:spPr>
          <a:xfrm>
            <a:off x="7947662" y="3743681"/>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781</a:t>
            </a:r>
            <a:r>
              <a:rPr lang="ja-JP" altLang="en-US" sz="1000" dirty="0" smtClean="0"/>
              <a:t>人</a:t>
            </a:r>
            <a:endParaRPr kumimoji="1" lang="ja-JP" altLang="en-US" sz="1000" dirty="0"/>
          </a:p>
        </p:txBody>
      </p:sp>
      <p:sp>
        <p:nvSpPr>
          <p:cNvPr id="130" name="角丸四角形 129"/>
          <p:cNvSpPr/>
          <p:nvPr/>
        </p:nvSpPr>
        <p:spPr>
          <a:xfrm>
            <a:off x="7062532" y="3381940"/>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テキスト ボックス 130"/>
          <p:cNvSpPr txBox="1"/>
          <p:nvPr/>
        </p:nvSpPr>
        <p:spPr>
          <a:xfrm>
            <a:off x="6918800" y="4312934"/>
            <a:ext cx="1779862" cy="246221"/>
          </a:xfrm>
          <a:prstGeom prst="rect">
            <a:avLst/>
          </a:prstGeom>
          <a:noFill/>
        </p:spPr>
        <p:txBody>
          <a:bodyPr wrap="square" rtlCol="0">
            <a:spAutoFit/>
          </a:bodyPr>
          <a:lstStyle/>
          <a:p>
            <a:r>
              <a:rPr lang="ja-JP" altLang="en-US" sz="1000" dirty="0" smtClean="0"/>
              <a:t>③八尾市</a:t>
            </a:r>
            <a:endParaRPr kumimoji="1" lang="ja-JP" altLang="en-US" sz="1000" dirty="0"/>
          </a:p>
        </p:txBody>
      </p:sp>
      <p:sp>
        <p:nvSpPr>
          <p:cNvPr id="132" name="テキスト ボックス 131"/>
          <p:cNvSpPr txBox="1"/>
          <p:nvPr/>
        </p:nvSpPr>
        <p:spPr>
          <a:xfrm>
            <a:off x="7171825" y="4694926"/>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33" name="テキスト ボックス 132"/>
          <p:cNvSpPr txBox="1"/>
          <p:nvPr/>
        </p:nvSpPr>
        <p:spPr>
          <a:xfrm>
            <a:off x="7078642" y="4901253"/>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ja-JP" altLang="en-US" sz="1000" dirty="0" smtClean="0"/>
              <a:t>▲</a:t>
            </a:r>
            <a:r>
              <a:rPr lang="en-US" altLang="ja-JP" sz="1000" dirty="0" smtClean="0"/>
              <a:t>25</a:t>
            </a:r>
            <a:r>
              <a:rPr lang="ja-JP" altLang="en-US" sz="1000" dirty="0" smtClean="0"/>
              <a:t>人</a:t>
            </a:r>
            <a:endParaRPr kumimoji="1" lang="ja-JP" altLang="en-US" sz="1000" dirty="0"/>
          </a:p>
        </p:txBody>
      </p:sp>
      <p:sp>
        <p:nvSpPr>
          <p:cNvPr id="134" name="テキスト ボックス 133"/>
          <p:cNvSpPr txBox="1"/>
          <p:nvPr/>
        </p:nvSpPr>
        <p:spPr>
          <a:xfrm>
            <a:off x="8008446" y="4888537"/>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227</a:t>
            </a:r>
            <a:r>
              <a:rPr lang="ja-JP" altLang="en-US" sz="1000" dirty="0" smtClean="0"/>
              <a:t>人</a:t>
            </a:r>
            <a:endParaRPr kumimoji="1" lang="ja-JP" altLang="en-US" sz="1000" dirty="0"/>
          </a:p>
        </p:txBody>
      </p:sp>
      <p:sp>
        <p:nvSpPr>
          <p:cNvPr id="137" name="角丸四角形 136"/>
          <p:cNvSpPr/>
          <p:nvPr/>
        </p:nvSpPr>
        <p:spPr>
          <a:xfrm>
            <a:off x="7056224" y="4529971"/>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テキスト ボックス 137"/>
          <p:cNvSpPr txBox="1"/>
          <p:nvPr/>
        </p:nvSpPr>
        <p:spPr>
          <a:xfrm>
            <a:off x="6919780" y="5490033"/>
            <a:ext cx="1779862" cy="246221"/>
          </a:xfrm>
          <a:prstGeom prst="rect">
            <a:avLst/>
          </a:prstGeom>
          <a:noFill/>
        </p:spPr>
        <p:txBody>
          <a:bodyPr wrap="square" rtlCol="0">
            <a:spAutoFit/>
          </a:bodyPr>
          <a:lstStyle/>
          <a:p>
            <a:r>
              <a:rPr lang="ja-JP" altLang="en-US" sz="1000" dirty="0" smtClean="0"/>
              <a:t>④松原市</a:t>
            </a:r>
            <a:endParaRPr kumimoji="1" lang="ja-JP" altLang="en-US" sz="1000" dirty="0"/>
          </a:p>
        </p:txBody>
      </p:sp>
      <p:sp>
        <p:nvSpPr>
          <p:cNvPr id="139" name="テキスト ボックス 138"/>
          <p:cNvSpPr txBox="1"/>
          <p:nvPr/>
        </p:nvSpPr>
        <p:spPr>
          <a:xfrm>
            <a:off x="7111542" y="5854466"/>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40" name="テキスト ボックス 139"/>
          <p:cNvSpPr txBox="1"/>
          <p:nvPr/>
        </p:nvSpPr>
        <p:spPr>
          <a:xfrm>
            <a:off x="7018359" y="6060793"/>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144</a:t>
            </a:r>
            <a:r>
              <a:rPr lang="ja-JP" altLang="en-US" sz="1000" dirty="0" smtClean="0"/>
              <a:t>人</a:t>
            </a:r>
            <a:endParaRPr kumimoji="1" lang="ja-JP" altLang="en-US" sz="1000" dirty="0"/>
          </a:p>
        </p:txBody>
      </p:sp>
      <p:sp>
        <p:nvSpPr>
          <p:cNvPr id="141" name="テキスト ボックス 140"/>
          <p:cNvSpPr txBox="1"/>
          <p:nvPr/>
        </p:nvSpPr>
        <p:spPr>
          <a:xfrm>
            <a:off x="7948163" y="6048077"/>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561</a:t>
            </a:r>
            <a:r>
              <a:rPr lang="ja-JP" altLang="en-US" sz="1000" dirty="0" smtClean="0"/>
              <a:t>人</a:t>
            </a:r>
            <a:endParaRPr kumimoji="1" lang="ja-JP" altLang="en-US" sz="1000" dirty="0"/>
          </a:p>
        </p:txBody>
      </p:sp>
      <p:sp>
        <p:nvSpPr>
          <p:cNvPr id="144" name="角丸四角形 143"/>
          <p:cNvSpPr/>
          <p:nvPr/>
        </p:nvSpPr>
        <p:spPr>
          <a:xfrm>
            <a:off x="7057204" y="5707070"/>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p:cNvSpPr txBox="1"/>
          <p:nvPr/>
        </p:nvSpPr>
        <p:spPr>
          <a:xfrm>
            <a:off x="4940309" y="5484780"/>
            <a:ext cx="1779862" cy="246221"/>
          </a:xfrm>
          <a:prstGeom prst="rect">
            <a:avLst/>
          </a:prstGeom>
          <a:noFill/>
        </p:spPr>
        <p:txBody>
          <a:bodyPr wrap="square" rtlCol="0">
            <a:spAutoFit/>
          </a:bodyPr>
          <a:lstStyle/>
          <a:p>
            <a:r>
              <a:rPr lang="ja-JP" altLang="en-US" sz="1000" dirty="0" smtClean="0"/>
              <a:t>⑤泉大津市</a:t>
            </a:r>
            <a:endParaRPr kumimoji="1" lang="ja-JP" altLang="en-US" sz="1000" dirty="0"/>
          </a:p>
        </p:txBody>
      </p:sp>
      <p:sp>
        <p:nvSpPr>
          <p:cNvPr id="146" name="テキスト ボックス 145"/>
          <p:cNvSpPr txBox="1"/>
          <p:nvPr/>
        </p:nvSpPr>
        <p:spPr>
          <a:xfrm>
            <a:off x="5131413" y="5841060"/>
            <a:ext cx="1714015" cy="246221"/>
          </a:xfrm>
          <a:prstGeom prst="rect">
            <a:avLst/>
          </a:prstGeom>
          <a:noFill/>
        </p:spPr>
        <p:txBody>
          <a:bodyPr wrap="square" rtlCol="0">
            <a:spAutoFit/>
          </a:bodyPr>
          <a:lstStyle/>
          <a:p>
            <a:r>
              <a:rPr lang="en-US" altLang="ja-JP" sz="1000" b="1" dirty="0" smtClean="0"/>
              <a:t>2018</a:t>
            </a:r>
            <a:r>
              <a:rPr lang="ja-JP" altLang="en-US" sz="1000" b="1" dirty="0" smtClean="0"/>
              <a:t>年　　　　　</a:t>
            </a:r>
            <a:r>
              <a:rPr lang="en-US" altLang="ja-JP" sz="1000" b="1" dirty="0" smtClean="0"/>
              <a:t>2020</a:t>
            </a:r>
            <a:r>
              <a:rPr lang="ja-JP" altLang="en-US" sz="1000" b="1" dirty="0" smtClean="0"/>
              <a:t>年</a:t>
            </a:r>
            <a:endParaRPr kumimoji="1" lang="ja-JP" altLang="en-US" sz="1000" b="1" dirty="0"/>
          </a:p>
        </p:txBody>
      </p:sp>
      <p:sp>
        <p:nvSpPr>
          <p:cNvPr id="147" name="テキスト ボックス 146"/>
          <p:cNvSpPr txBox="1"/>
          <p:nvPr/>
        </p:nvSpPr>
        <p:spPr>
          <a:xfrm>
            <a:off x="5038888" y="6055540"/>
            <a:ext cx="778925" cy="400110"/>
          </a:xfrm>
          <a:prstGeom prst="rect">
            <a:avLst/>
          </a:prstGeom>
          <a:noFill/>
        </p:spPr>
        <p:txBody>
          <a:bodyPr wrap="square" rtlCol="0">
            <a:spAutoFit/>
          </a:bodyPr>
          <a:lstStyle/>
          <a:p>
            <a:pPr algn="ctr"/>
            <a:r>
              <a:rPr lang="ja-JP" altLang="en-US" sz="1000" dirty="0" smtClean="0"/>
              <a:t>転入超過</a:t>
            </a:r>
            <a:endParaRPr lang="en-US" altLang="ja-JP" sz="1000" dirty="0" smtClean="0"/>
          </a:p>
          <a:p>
            <a:pPr algn="ctr"/>
            <a:r>
              <a:rPr lang="en-US" altLang="ja-JP" sz="1000" dirty="0" smtClean="0"/>
              <a:t>+351</a:t>
            </a:r>
            <a:r>
              <a:rPr lang="ja-JP" altLang="en-US" sz="1000" dirty="0" smtClean="0"/>
              <a:t>人</a:t>
            </a:r>
            <a:endParaRPr kumimoji="1" lang="ja-JP" altLang="en-US" sz="1000" dirty="0"/>
          </a:p>
        </p:txBody>
      </p:sp>
      <p:sp>
        <p:nvSpPr>
          <p:cNvPr id="148" name="テキスト ボックス 147"/>
          <p:cNvSpPr txBox="1"/>
          <p:nvPr/>
        </p:nvSpPr>
        <p:spPr>
          <a:xfrm>
            <a:off x="5968692" y="6042824"/>
            <a:ext cx="778925" cy="400110"/>
          </a:xfrm>
          <a:prstGeom prst="rect">
            <a:avLst/>
          </a:prstGeom>
          <a:noFill/>
        </p:spPr>
        <p:txBody>
          <a:bodyPr wrap="square" rtlCol="0">
            <a:spAutoFit/>
          </a:bodyPr>
          <a:lstStyle/>
          <a:p>
            <a:pPr algn="ctr"/>
            <a:r>
              <a:rPr lang="ja-JP" altLang="en-US" sz="1000" dirty="0" smtClean="0"/>
              <a:t>転出超過</a:t>
            </a:r>
            <a:endParaRPr lang="en-US" altLang="ja-JP" sz="1000" dirty="0" smtClean="0"/>
          </a:p>
          <a:p>
            <a:pPr algn="ctr"/>
            <a:r>
              <a:rPr lang="ja-JP" altLang="en-US" sz="1000" dirty="0" smtClean="0"/>
              <a:t>▲</a:t>
            </a:r>
            <a:r>
              <a:rPr lang="en-US" altLang="ja-JP" sz="1000" dirty="0" smtClean="0"/>
              <a:t>282</a:t>
            </a:r>
            <a:r>
              <a:rPr lang="ja-JP" altLang="en-US" sz="1000" dirty="0" smtClean="0"/>
              <a:t>人</a:t>
            </a:r>
            <a:endParaRPr kumimoji="1" lang="ja-JP" altLang="en-US" sz="1000" dirty="0"/>
          </a:p>
        </p:txBody>
      </p:sp>
      <p:sp>
        <p:nvSpPr>
          <p:cNvPr id="151" name="角丸四角形 150"/>
          <p:cNvSpPr/>
          <p:nvPr/>
        </p:nvSpPr>
        <p:spPr>
          <a:xfrm>
            <a:off x="5077733" y="570181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271900" y="2383433"/>
            <a:ext cx="1800000" cy="2556000"/>
            <a:chOff x="-396552" y="2479084"/>
            <a:chExt cx="1872208" cy="2390076"/>
          </a:xfrm>
        </p:grpSpPr>
        <p:pic>
          <p:nvPicPr>
            <p:cNvPr id="12" name="図 11"/>
            <p:cNvPicPr>
              <a:picLocks noChangeAspect="1"/>
            </p:cNvPicPr>
            <p:nvPr/>
          </p:nvPicPr>
          <p:blipFill rotWithShape="1">
            <a:blip r:embed="rId2" cstate="print">
              <a:extLst>
                <a:ext uri="{28A0092B-C50C-407E-A947-70E740481C1C}">
                  <a14:useLocalDpi xmlns:a14="http://schemas.microsoft.com/office/drawing/2010/main" val="0"/>
                </a:ext>
              </a:extLst>
            </a:blip>
            <a:srcRect l="4972" t="13543" r="3068" b="6509"/>
            <a:stretch/>
          </p:blipFill>
          <p:spPr>
            <a:xfrm>
              <a:off x="-396552" y="2564904"/>
              <a:ext cx="1872208" cy="2304256"/>
            </a:xfrm>
            <a:prstGeom prst="rect">
              <a:avLst/>
            </a:prstGeom>
          </p:spPr>
        </p:pic>
        <p:sp>
          <p:nvSpPr>
            <p:cNvPr id="14" name="正方形/長方形 13"/>
            <p:cNvSpPr/>
            <p:nvPr/>
          </p:nvSpPr>
          <p:spPr>
            <a:xfrm>
              <a:off x="-396552" y="2479084"/>
              <a:ext cx="686274" cy="153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5" name="テキスト ボックス 154"/>
          <p:cNvSpPr txBox="1"/>
          <p:nvPr/>
        </p:nvSpPr>
        <p:spPr>
          <a:xfrm>
            <a:off x="1140864" y="3853830"/>
            <a:ext cx="648000" cy="261610"/>
          </a:xfrm>
          <a:prstGeom prst="rect">
            <a:avLst/>
          </a:prstGeom>
          <a:noFill/>
        </p:spPr>
        <p:txBody>
          <a:bodyPr wrap="square" rtlCol="0">
            <a:spAutoFit/>
          </a:bodyPr>
          <a:lstStyle/>
          <a:p>
            <a:r>
              <a:rPr lang="ja-JP" altLang="en-US" sz="1100" b="1" dirty="0"/>
              <a:t>堺</a:t>
            </a:r>
            <a:r>
              <a:rPr lang="ja-JP" altLang="en-US" sz="1100" b="1" dirty="0" smtClean="0"/>
              <a:t>市</a:t>
            </a:r>
            <a:endParaRPr kumimoji="1" lang="ja-JP" altLang="en-US" sz="1100" b="1" dirty="0"/>
          </a:p>
        </p:txBody>
      </p:sp>
      <p:sp>
        <p:nvSpPr>
          <p:cNvPr id="156" name="テキスト ボックス 155"/>
          <p:cNvSpPr txBox="1"/>
          <p:nvPr/>
        </p:nvSpPr>
        <p:spPr>
          <a:xfrm>
            <a:off x="1042395" y="3961005"/>
            <a:ext cx="206082" cy="307777"/>
          </a:xfrm>
          <a:prstGeom prst="rect">
            <a:avLst/>
          </a:prstGeom>
          <a:noFill/>
        </p:spPr>
        <p:txBody>
          <a:bodyPr wrap="square" rtlCol="0">
            <a:spAutoFit/>
          </a:bodyPr>
          <a:lstStyle/>
          <a:p>
            <a:r>
              <a:rPr kumimoji="1" lang="ja-JP" altLang="en-US" sz="1400" dirty="0" smtClean="0"/>
              <a:t>①</a:t>
            </a:r>
            <a:endParaRPr kumimoji="1" lang="ja-JP" altLang="en-US" sz="1400" dirty="0"/>
          </a:p>
        </p:txBody>
      </p:sp>
      <p:sp>
        <p:nvSpPr>
          <p:cNvPr id="157" name="テキスト ボックス 156"/>
          <p:cNvSpPr txBox="1"/>
          <p:nvPr/>
        </p:nvSpPr>
        <p:spPr>
          <a:xfrm>
            <a:off x="941174" y="4360560"/>
            <a:ext cx="224819" cy="307777"/>
          </a:xfrm>
          <a:prstGeom prst="rect">
            <a:avLst/>
          </a:prstGeom>
          <a:noFill/>
        </p:spPr>
        <p:txBody>
          <a:bodyPr wrap="square" rtlCol="0">
            <a:spAutoFit/>
          </a:bodyPr>
          <a:lstStyle/>
          <a:p>
            <a:r>
              <a:rPr kumimoji="1" lang="ja-JP" altLang="en-US" sz="1400" dirty="0" smtClean="0"/>
              <a:t>④</a:t>
            </a:r>
            <a:endParaRPr kumimoji="1" lang="ja-JP" altLang="en-US" sz="1400" dirty="0"/>
          </a:p>
        </p:txBody>
      </p:sp>
      <p:sp>
        <p:nvSpPr>
          <p:cNvPr id="158" name="テキスト ボックス 157"/>
          <p:cNvSpPr txBox="1"/>
          <p:nvPr/>
        </p:nvSpPr>
        <p:spPr>
          <a:xfrm>
            <a:off x="1443426" y="4033937"/>
            <a:ext cx="224819" cy="307777"/>
          </a:xfrm>
          <a:prstGeom prst="rect">
            <a:avLst/>
          </a:prstGeom>
          <a:noFill/>
        </p:spPr>
        <p:txBody>
          <a:bodyPr wrap="square" rtlCol="0">
            <a:spAutoFit/>
          </a:bodyPr>
          <a:lstStyle/>
          <a:p>
            <a:r>
              <a:rPr kumimoji="1" lang="ja-JP" altLang="en-US" sz="1400" dirty="0" smtClean="0"/>
              <a:t>②</a:t>
            </a:r>
            <a:endParaRPr kumimoji="1" lang="ja-JP" altLang="en-US" sz="1400" dirty="0"/>
          </a:p>
        </p:txBody>
      </p:sp>
      <p:sp>
        <p:nvSpPr>
          <p:cNvPr id="159" name="テキスト ボックス 158"/>
          <p:cNvSpPr txBox="1"/>
          <p:nvPr/>
        </p:nvSpPr>
        <p:spPr>
          <a:xfrm>
            <a:off x="296045" y="4676403"/>
            <a:ext cx="224819" cy="307777"/>
          </a:xfrm>
          <a:prstGeom prst="rect">
            <a:avLst/>
          </a:prstGeom>
          <a:noFill/>
        </p:spPr>
        <p:txBody>
          <a:bodyPr wrap="square" rtlCol="0">
            <a:spAutoFit/>
          </a:bodyPr>
          <a:lstStyle/>
          <a:p>
            <a:r>
              <a:rPr kumimoji="1" lang="ja-JP" altLang="en-US" sz="1400" dirty="0" smtClean="0"/>
              <a:t>⑤</a:t>
            </a:r>
            <a:endParaRPr kumimoji="1" lang="ja-JP" altLang="en-US" sz="1400" dirty="0"/>
          </a:p>
        </p:txBody>
      </p:sp>
      <p:sp>
        <p:nvSpPr>
          <p:cNvPr id="160" name="テキスト ボックス 159"/>
          <p:cNvSpPr txBox="1"/>
          <p:nvPr/>
        </p:nvSpPr>
        <p:spPr>
          <a:xfrm>
            <a:off x="1394443" y="4312934"/>
            <a:ext cx="224819" cy="307777"/>
          </a:xfrm>
          <a:prstGeom prst="rect">
            <a:avLst/>
          </a:prstGeom>
          <a:noFill/>
        </p:spPr>
        <p:txBody>
          <a:bodyPr wrap="square" rtlCol="0">
            <a:spAutoFit/>
          </a:bodyPr>
          <a:lstStyle/>
          <a:p>
            <a:r>
              <a:rPr kumimoji="1" lang="ja-JP" altLang="en-US" sz="1400" dirty="0" smtClean="0"/>
              <a:t>③</a:t>
            </a:r>
            <a:endParaRPr kumimoji="1" lang="ja-JP" altLang="en-US" sz="1400" dirty="0"/>
          </a:p>
        </p:txBody>
      </p:sp>
      <p:sp>
        <p:nvSpPr>
          <p:cNvPr id="161" name="テキスト ボックス 160"/>
          <p:cNvSpPr txBox="1"/>
          <p:nvPr/>
        </p:nvSpPr>
        <p:spPr>
          <a:xfrm>
            <a:off x="5895272" y="3682385"/>
            <a:ext cx="224819" cy="307777"/>
          </a:xfrm>
          <a:prstGeom prst="rect">
            <a:avLst/>
          </a:prstGeom>
          <a:noFill/>
        </p:spPr>
        <p:txBody>
          <a:bodyPr wrap="square" rtlCol="0">
            <a:spAutoFit/>
          </a:bodyPr>
          <a:lstStyle/>
          <a:p>
            <a:r>
              <a:rPr kumimoji="1" lang="ja-JP" altLang="en-US" sz="1400" dirty="0" smtClean="0"/>
              <a:t>④</a:t>
            </a:r>
            <a:endParaRPr kumimoji="1" lang="ja-JP" altLang="en-US" sz="1400" dirty="0"/>
          </a:p>
        </p:txBody>
      </p:sp>
      <p:sp>
        <p:nvSpPr>
          <p:cNvPr id="162" name="テキスト ボックス 161"/>
          <p:cNvSpPr txBox="1"/>
          <p:nvPr/>
        </p:nvSpPr>
        <p:spPr>
          <a:xfrm>
            <a:off x="5807410" y="3420775"/>
            <a:ext cx="224819" cy="307777"/>
          </a:xfrm>
          <a:prstGeom prst="rect">
            <a:avLst/>
          </a:prstGeom>
          <a:noFill/>
        </p:spPr>
        <p:txBody>
          <a:bodyPr wrap="square" rtlCol="0">
            <a:spAutoFit/>
          </a:bodyPr>
          <a:lstStyle/>
          <a:p>
            <a:r>
              <a:rPr kumimoji="1" lang="ja-JP" altLang="en-US" sz="1400" dirty="0" smtClean="0"/>
              <a:t>②</a:t>
            </a:r>
            <a:endParaRPr kumimoji="1" lang="ja-JP" altLang="en-US" sz="1400" dirty="0"/>
          </a:p>
        </p:txBody>
      </p:sp>
      <p:sp>
        <p:nvSpPr>
          <p:cNvPr id="163" name="テキスト ボックス 162"/>
          <p:cNvSpPr txBox="1"/>
          <p:nvPr/>
        </p:nvSpPr>
        <p:spPr>
          <a:xfrm>
            <a:off x="5550035" y="3982401"/>
            <a:ext cx="224819" cy="307777"/>
          </a:xfrm>
          <a:prstGeom prst="rect">
            <a:avLst/>
          </a:prstGeom>
          <a:noFill/>
        </p:spPr>
        <p:txBody>
          <a:bodyPr wrap="square" rtlCol="0">
            <a:spAutoFit/>
          </a:bodyPr>
          <a:lstStyle/>
          <a:p>
            <a:r>
              <a:rPr kumimoji="1" lang="ja-JP" altLang="en-US" sz="1400" dirty="0" smtClean="0"/>
              <a:t>⑤</a:t>
            </a:r>
            <a:endParaRPr kumimoji="1" lang="ja-JP" altLang="en-US" sz="1400" dirty="0"/>
          </a:p>
        </p:txBody>
      </p:sp>
      <p:sp>
        <p:nvSpPr>
          <p:cNvPr id="164" name="テキスト ボックス 163"/>
          <p:cNvSpPr txBox="1"/>
          <p:nvPr/>
        </p:nvSpPr>
        <p:spPr>
          <a:xfrm>
            <a:off x="6070699" y="3553433"/>
            <a:ext cx="224819" cy="307777"/>
          </a:xfrm>
          <a:prstGeom prst="rect">
            <a:avLst/>
          </a:prstGeom>
          <a:noFill/>
        </p:spPr>
        <p:txBody>
          <a:bodyPr wrap="square" rtlCol="0">
            <a:spAutoFit/>
          </a:bodyPr>
          <a:lstStyle/>
          <a:p>
            <a:r>
              <a:rPr kumimoji="1" lang="ja-JP" altLang="en-US" sz="1400" dirty="0" smtClean="0"/>
              <a:t>③</a:t>
            </a:r>
            <a:endParaRPr kumimoji="1" lang="ja-JP" altLang="en-US" sz="1400" dirty="0"/>
          </a:p>
        </p:txBody>
      </p:sp>
      <p:sp>
        <p:nvSpPr>
          <p:cNvPr id="165" name="テキスト ボックス 164"/>
          <p:cNvSpPr txBox="1"/>
          <p:nvPr/>
        </p:nvSpPr>
        <p:spPr>
          <a:xfrm>
            <a:off x="5687757" y="2991210"/>
            <a:ext cx="224819" cy="307777"/>
          </a:xfrm>
          <a:prstGeom prst="rect">
            <a:avLst/>
          </a:prstGeom>
          <a:noFill/>
        </p:spPr>
        <p:txBody>
          <a:bodyPr wrap="square" rtlCol="0">
            <a:spAutoFit/>
          </a:bodyPr>
          <a:lstStyle/>
          <a:p>
            <a:r>
              <a:rPr kumimoji="1" lang="ja-JP" altLang="en-US" sz="1400" dirty="0" smtClean="0"/>
              <a:t>①</a:t>
            </a:r>
            <a:endParaRPr kumimoji="1" lang="ja-JP" altLang="en-US" sz="1400" dirty="0"/>
          </a:p>
        </p:txBody>
      </p:sp>
      <p:cxnSp>
        <p:nvCxnSpPr>
          <p:cNvPr id="166" name="直線矢印コネクタ 165"/>
          <p:cNvCxnSpPr/>
          <p:nvPr/>
        </p:nvCxnSpPr>
        <p:spPr>
          <a:xfrm flipH="1" flipV="1">
            <a:off x="1410490" y="4253129"/>
            <a:ext cx="89989" cy="150732"/>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67" name="直線矢印コネクタ 166"/>
          <p:cNvCxnSpPr>
            <a:endCxn id="155" idx="2"/>
          </p:cNvCxnSpPr>
          <p:nvPr/>
        </p:nvCxnSpPr>
        <p:spPr>
          <a:xfrm flipH="1" flipV="1">
            <a:off x="1464864" y="4115440"/>
            <a:ext cx="80716" cy="32075"/>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68" name="直線矢印コネクタ 167"/>
          <p:cNvCxnSpPr/>
          <p:nvPr/>
        </p:nvCxnSpPr>
        <p:spPr>
          <a:xfrm flipV="1">
            <a:off x="540749" y="4233445"/>
            <a:ext cx="731346" cy="538465"/>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69" name="直線矢印コネクタ 168"/>
          <p:cNvCxnSpPr/>
          <p:nvPr/>
        </p:nvCxnSpPr>
        <p:spPr>
          <a:xfrm flipV="1">
            <a:off x="1204214" y="4296894"/>
            <a:ext cx="165881" cy="152286"/>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70" name="直線矢印コネクタ 169"/>
          <p:cNvCxnSpPr/>
          <p:nvPr/>
        </p:nvCxnSpPr>
        <p:spPr>
          <a:xfrm flipV="1">
            <a:off x="1140864" y="3964556"/>
            <a:ext cx="86512" cy="95380"/>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72" name="直線矢印コネクタ 171"/>
          <p:cNvCxnSpPr/>
          <p:nvPr/>
        </p:nvCxnSpPr>
        <p:spPr>
          <a:xfrm flipV="1">
            <a:off x="5844799" y="3263134"/>
            <a:ext cx="30773" cy="480654"/>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a:xfrm flipV="1">
            <a:off x="5937214" y="3660607"/>
            <a:ext cx="31023" cy="173583"/>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74" name="直線矢印コネクタ 173"/>
          <p:cNvCxnSpPr/>
          <p:nvPr/>
        </p:nvCxnSpPr>
        <p:spPr>
          <a:xfrm flipV="1">
            <a:off x="5944994" y="3855968"/>
            <a:ext cx="82899" cy="39173"/>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a:xfrm flipV="1">
            <a:off x="6114259" y="3795723"/>
            <a:ext cx="124257" cy="216217"/>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76" name="直線矢印コネクタ 175"/>
          <p:cNvCxnSpPr/>
          <p:nvPr/>
        </p:nvCxnSpPr>
        <p:spPr>
          <a:xfrm flipH="1">
            <a:off x="5822621" y="4061724"/>
            <a:ext cx="87223" cy="96782"/>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sp>
        <p:nvSpPr>
          <p:cNvPr id="177" name="右矢印 176"/>
          <p:cNvSpPr/>
          <p:nvPr/>
        </p:nvSpPr>
        <p:spPr>
          <a:xfrm>
            <a:off x="3126343" y="2470372"/>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右矢印 180"/>
          <p:cNvSpPr/>
          <p:nvPr/>
        </p:nvSpPr>
        <p:spPr>
          <a:xfrm>
            <a:off x="7747140" y="2467560"/>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右矢印 181"/>
          <p:cNvSpPr/>
          <p:nvPr/>
        </p:nvSpPr>
        <p:spPr>
          <a:xfrm>
            <a:off x="7735760" y="3649940"/>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右矢印 182"/>
          <p:cNvSpPr/>
          <p:nvPr/>
        </p:nvSpPr>
        <p:spPr>
          <a:xfrm>
            <a:off x="7802852" y="4784215"/>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右矢印 183"/>
          <p:cNvSpPr/>
          <p:nvPr/>
        </p:nvSpPr>
        <p:spPr>
          <a:xfrm>
            <a:off x="7741589" y="5931293"/>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右矢印 184"/>
          <p:cNvSpPr/>
          <p:nvPr/>
        </p:nvSpPr>
        <p:spPr>
          <a:xfrm>
            <a:off x="5763098" y="5935034"/>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右矢印 185"/>
          <p:cNvSpPr/>
          <p:nvPr/>
        </p:nvSpPr>
        <p:spPr>
          <a:xfrm>
            <a:off x="1170705" y="5923631"/>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右矢印 186"/>
          <p:cNvSpPr/>
          <p:nvPr/>
        </p:nvSpPr>
        <p:spPr>
          <a:xfrm>
            <a:off x="3120792" y="5933063"/>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右矢印 187"/>
          <p:cNvSpPr/>
          <p:nvPr/>
        </p:nvSpPr>
        <p:spPr>
          <a:xfrm>
            <a:off x="3182055" y="4750172"/>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右矢印 188"/>
          <p:cNvSpPr/>
          <p:nvPr/>
        </p:nvSpPr>
        <p:spPr>
          <a:xfrm>
            <a:off x="3115464" y="3632121"/>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390609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58024" y="6233405"/>
            <a:ext cx="2133600" cy="365125"/>
          </a:xfrm>
        </p:spPr>
        <p:txBody>
          <a:bodyPr/>
          <a:lstStyle/>
          <a:p>
            <a:fld id="{E1D027E3-62E2-4B97-AB12-56BECFBE21C1}" type="slidenum">
              <a:rPr kumimoji="1" lang="ja-JP" altLang="en-US" smtClean="0"/>
              <a:pPr/>
              <a:t>43</a:t>
            </a:fld>
            <a:endParaRPr kumimoji="1" lang="ja-JP" altLang="en-US" dirty="0"/>
          </a:p>
        </p:txBody>
      </p:sp>
      <p:sp>
        <p:nvSpPr>
          <p:cNvPr id="5" name="正方形/長方形 4"/>
          <p:cNvSpPr/>
          <p:nvPr/>
        </p:nvSpPr>
        <p:spPr>
          <a:xfrm>
            <a:off x="320291" y="105211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市町村間の人口移動で、</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年は転出超過、</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年では転入超過となった主な市町村は、吹田市、豊中市、岸和田市となっている。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20292" y="503542"/>
            <a:ext cx="8823708"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大阪府内の市町村間の人口移動で、 </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年は</a:t>
            </a:r>
            <a:r>
              <a:rPr lang="ja-JP" altLang="en-US"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転出超過</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年では</a:t>
            </a:r>
            <a:r>
              <a:rPr lang="ja-JP" altLang="en-US"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転入超過となった主な市町村</a:t>
            </a:r>
            <a:endParaRPr lang="ja-JP" b="1"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20291" y="6415967"/>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出典：総務省「住民基本台帳人口移動報告」</a:t>
            </a:r>
            <a:r>
              <a:rPr lang="ja-JP" altLang="en-US" sz="1100" dirty="0" smtClean="0">
                <a:latin typeface="Meiryo UI" panose="020B0604030504040204" pitchFamily="50" charset="-128"/>
                <a:ea typeface="Meiryo UI" panose="020B0604030504040204" pitchFamily="50" charset="-128"/>
              </a:rPr>
              <a:t>をもとに副首都</a:t>
            </a:r>
            <a:r>
              <a:rPr lang="ja-JP" altLang="en-US" sz="1100" dirty="0">
                <a:latin typeface="Meiryo UI" panose="020B0604030504040204" pitchFamily="50" charset="-128"/>
                <a:ea typeface="Meiryo UI" panose="020B0604030504040204" pitchFamily="50" charset="-128"/>
              </a:rPr>
              <a:t>推進局で作成</a:t>
            </a:r>
            <a:endParaRPr lang="ja-JP" altLang="en-US" sz="8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683568" y="2088534"/>
            <a:ext cx="2664296" cy="3428698"/>
            <a:chOff x="225930" y="1870076"/>
            <a:chExt cx="2856404" cy="3719164"/>
          </a:xfrm>
        </p:grpSpPr>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l="7331" t="12778" r="3491" b="5502"/>
            <a:stretch/>
          </p:blipFill>
          <p:spPr>
            <a:xfrm>
              <a:off x="251519" y="1916832"/>
              <a:ext cx="2830815" cy="3672408"/>
            </a:xfrm>
            <a:prstGeom prst="rect">
              <a:avLst/>
            </a:prstGeom>
          </p:spPr>
        </p:pic>
        <p:sp>
          <p:nvSpPr>
            <p:cNvPr id="14" name="正方形/長方形 13"/>
            <p:cNvSpPr/>
            <p:nvPr/>
          </p:nvSpPr>
          <p:spPr>
            <a:xfrm>
              <a:off x="225930" y="1870076"/>
              <a:ext cx="108012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p:cNvSpPr txBox="1"/>
          <p:nvPr/>
        </p:nvSpPr>
        <p:spPr>
          <a:xfrm>
            <a:off x="4190514" y="1915122"/>
            <a:ext cx="2467816" cy="275197"/>
          </a:xfrm>
          <a:prstGeom prst="rect">
            <a:avLst/>
          </a:prstGeom>
          <a:noFill/>
        </p:spPr>
        <p:txBody>
          <a:bodyPr wrap="square" rtlCol="0">
            <a:spAutoFit/>
          </a:bodyPr>
          <a:lstStyle/>
          <a:p>
            <a:r>
              <a:rPr lang="ja-JP" altLang="en-US" sz="1200" b="1" dirty="0" smtClean="0"/>
              <a:t>①吹田市</a:t>
            </a:r>
            <a:endParaRPr kumimoji="1" lang="ja-JP" altLang="en-US" sz="1200" b="1" dirty="0"/>
          </a:p>
        </p:txBody>
      </p:sp>
      <p:sp>
        <p:nvSpPr>
          <p:cNvPr id="17" name="テキスト ボックス 16"/>
          <p:cNvSpPr txBox="1"/>
          <p:nvPr/>
        </p:nvSpPr>
        <p:spPr>
          <a:xfrm>
            <a:off x="4418341" y="2364187"/>
            <a:ext cx="2376517" cy="261610"/>
          </a:xfrm>
          <a:prstGeom prst="rect">
            <a:avLst/>
          </a:prstGeom>
          <a:noFill/>
        </p:spPr>
        <p:txBody>
          <a:bodyPr wrap="square" rtlCol="0">
            <a:spAutoFit/>
          </a:bodyPr>
          <a:lstStyle/>
          <a:p>
            <a:r>
              <a:rPr lang="en-US" altLang="ja-JP" sz="1100" b="1" dirty="0" smtClean="0"/>
              <a:t>2018</a:t>
            </a:r>
            <a:r>
              <a:rPr lang="ja-JP" altLang="en-US" sz="1100" b="1" dirty="0" smtClean="0"/>
              <a:t>年　　　　　　　　　</a:t>
            </a:r>
            <a:r>
              <a:rPr lang="en-US" altLang="ja-JP" sz="1100" b="1" dirty="0" smtClean="0"/>
              <a:t>2020</a:t>
            </a:r>
            <a:r>
              <a:rPr lang="ja-JP" altLang="en-US" sz="1100" b="1" dirty="0" smtClean="0"/>
              <a:t>年</a:t>
            </a:r>
            <a:endParaRPr kumimoji="1" lang="ja-JP" altLang="en-US" sz="1100" b="1" dirty="0"/>
          </a:p>
        </p:txBody>
      </p:sp>
      <p:sp>
        <p:nvSpPr>
          <p:cNvPr id="18" name="テキスト ボックス 17"/>
          <p:cNvSpPr txBox="1"/>
          <p:nvPr/>
        </p:nvSpPr>
        <p:spPr>
          <a:xfrm>
            <a:off x="4289141" y="2613686"/>
            <a:ext cx="1079996" cy="430887"/>
          </a:xfrm>
          <a:prstGeom prst="rect">
            <a:avLst/>
          </a:prstGeom>
          <a:noFill/>
        </p:spPr>
        <p:txBody>
          <a:bodyPr wrap="square" rtlCol="0">
            <a:spAutoFit/>
          </a:bodyPr>
          <a:lstStyle/>
          <a:p>
            <a:pPr algn="ctr"/>
            <a:r>
              <a:rPr lang="ja-JP" altLang="en-US" sz="1100" dirty="0" smtClean="0"/>
              <a:t>転出超過</a:t>
            </a:r>
            <a:endParaRPr lang="en-US" altLang="ja-JP" sz="1100" dirty="0" smtClean="0"/>
          </a:p>
          <a:p>
            <a:pPr algn="ctr"/>
            <a:r>
              <a:rPr lang="ja-JP" altLang="en-US" sz="1100" dirty="0" smtClean="0"/>
              <a:t>▲</a:t>
            </a:r>
            <a:r>
              <a:rPr lang="en-US" altLang="ja-JP" sz="1100" dirty="0" smtClean="0"/>
              <a:t>931</a:t>
            </a:r>
            <a:r>
              <a:rPr lang="ja-JP" altLang="en-US" sz="1100" dirty="0" smtClean="0"/>
              <a:t>人</a:t>
            </a:r>
            <a:endParaRPr kumimoji="1" lang="ja-JP" altLang="en-US" sz="1100" dirty="0"/>
          </a:p>
        </p:txBody>
      </p:sp>
      <p:sp>
        <p:nvSpPr>
          <p:cNvPr id="19" name="テキスト ボックス 18"/>
          <p:cNvSpPr txBox="1"/>
          <p:nvPr/>
        </p:nvSpPr>
        <p:spPr>
          <a:xfrm>
            <a:off x="5578334" y="2598308"/>
            <a:ext cx="1079996" cy="430887"/>
          </a:xfrm>
          <a:prstGeom prst="rect">
            <a:avLst/>
          </a:prstGeom>
          <a:noFill/>
        </p:spPr>
        <p:txBody>
          <a:bodyPr wrap="square" rtlCol="0">
            <a:spAutoFit/>
          </a:bodyPr>
          <a:lstStyle/>
          <a:p>
            <a:pPr algn="ctr"/>
            <a:r>
              <a:rPr lang="ja-JP" altLang="en-US" sz="1100" dirty="0" smtClean="0"/>
              <a:t>転入超過</a:t>
            </a:r>
            <a:endParaRPr lang="en-US" altLang="ja-JP" sz="1100" dirty="0" smtClean="0"/>
          </a:p>
          <a:p>
            <a:pPr algn="ctr"/>
            <a:r>
              <a:rPr lang="en-US" altLang="ja-JP" sz="1100" dirty="0"/>
              <a:t>+288</a:t>
            </a:r>
            <a:r>
              <a:rPr lang="ja-JP" altLang="en-US" sz="1100" dirty="0" smtClean="0"/>
              <a:t>人</a:t>
            </a:r>
            <a:endParaRPr kumimoji="1" lang="ja-JP" altLang="en-US" sz="1100" dirty="0"/>
          </a:p>
        </p:txBody>
      </p:sp>
      <p:sp>
        <p:nvSpPr>
          <p:cNvPr id="21" name="右矢印 20"/>
          <p:cNvSpPr/>
          <p:nvPr/>
        </p:nvSpPr>
        <p:spPr>
          <a:xfrm>
            <a:off x="5258173" y="2441090"/>
            <a:ext cx="381232" cy="1040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2" name="角丸四角形 21"/>
          <p:cNvSpPr/>
          <p:nvPr/>
        </p:nvSpPr>
        <p:spPr>
          <a:xfrm>
            <a:off x="4381055" y="2177571"/>
            <a:ext cx="4442653" cy="1053474"/>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3" name="テキスト ボックス 22"/>
          <p:cNvSpPr txBox="1"/>
          <p:nvPr/>
        </p:nvSpPr>
        <p:spPr>
          <a:xfrm>
            <a:off x="4183399" y="3411986"/>
            <a:ext cx="2467816" cy="276999"/>
          </a:xfrm>
          <a:prstGeom prst="rect">
            <a:avLst/>
          </a:prstGeom>
          <a:noFill/>
        </p:spPr>
        <p:txBody>
          <a:bodyPr wrap="square" rtlCol="0">
            <a:spAutoFit/>
          </a:bodyPr>
          <a:lstStyle/>
          <a:p>
            <a:r>
              <a:rPr lang="ja-JP" altLang="en-US" sz="1200" b="1" dirty="0" smtClean="0"/>
              <a:t>②豊中市</a:t>
            </a:r>
            <a:endParaRPr kumimoji="1" lang="ja-JP" altLang="en-US" sz="1200" b="1" dirty="0"/>
          </a:p>
        </p:txBody>
      </p:sp>
      <p:sp>
        <p:nvSpPr>
          <p:cNvPr id="24" name="テキスト ボックス 23"/>
          <p:cNvSpPr txBox="1"/>
          <p:nvPr/>
        </p:nvSpPr>
        <p:spPr>
          <a:xfrm>
            <a:off x="4442796" y="3841208"/>
            <a:ext cx="2376517" cy="261610"/>
          </a:xfrm>
          <a:prstGeom prst="rect">
            <a:avLst/>
          </a:prstGeom>
          <a:noFill/>
        </p:spPr>
        <p:txBody>
          <a:bodyPr wrap="square" rtlCol="0">
            <a:spAutoFit/>
          </a:bodyPr>
          <a:lstStyle/>
          <a:p>
            <a:r>
              <a:rPr lang="en-US" altLang="ja-JP" sz="1100" b="1" dirty="0" smtClean="0"/>
              <a:t>2018</a:t>
            </a:r>
            <a:r>
              <a:rPr lang="ja-JP" altLang="en-US" sz="1100" b="1" dirty="0" smtClean="0"/>
              <a:t>年　　　　　　　　　</a:t>
            </a:r>
            <a:r>
              <a:rPr lang="en-US" altLang="ja-JP" sz="1100" b="1" dirty="0" smtClean="0"/>
              <a:t>2020</a:t>
            </a:r>
            <a:r>
              <a:rPr lang="ja-JP" altLang="en-US" sz="1100" b="1" dirty="0" smtClean="0"/>
              <a:t>年</a:t>
            </a:r>
            <a:endParaRPr kumimoji="1" lang="ja-JP" altLang="en-US" sz="1100" b="1" dirty="0"/>
          </a:p>
        </p:txBody>
      </p:sp>
      <p:sp>
        <p:nvSpPr>
          <p:cNvPr id="25" name="テキスト ボックス 24"/>
          <p:cNvSpPr txBox="1"/>
          <p:nvPr/>
        </p:nvSpPr>
        <p:spPr>
          <a:xfrm>
            <a:off x="4313596" y="4090706"/>
            <a:ext cx="1079996" cy="453266"/>
          </a:xfrm>
          <a:prstGeom prst="rect">
            <a:avLst/>
          </a:prstGeom>
          <a:noFill/>
        </p:spPr>
        <p:txBody>
          <a:bodyPr wrap="square" rtlCol="0">
            <a:spAutoFit/>
          </a:bodyPr>
          <a:lstStyle/>
          <a:p>
            <a:pPr algn="ctr"/>
            <a:r>
              <a:rPr lang="ja-JP" altLang="en-US" sz="1100" dirty="0" smtClean="0"/>
              <a:t>転出超過</a:t>
            </a:r>
            <a:endParaRPr lang="en-US" altLang="ja-JP" sz="1100" dirty="0" smtClean="0"/>
          </a:p>
          <a:p>
            <a:pPr algn="ctr"/>
            <a:r>
              <a:rPr lang="ja-JP" altLang="en-US" sz="1100" dirty="0" smtClean="0"/>
              <a:t>▲</a:t>
            </a:r>
            <a:r>
              <a:rPr lang="en-US" altLang="ja-JP" sz="1100" dirty="0" smtClean="0"/>
              <a:t>49</a:t>
            </a:r>
            <a:r>
              <a:rPr lang="ja-JP" altLang="en-US" sz="1100" dirty="0" smtClean="0"/>
              <a:t>人</a:t>
            </a:r>
            <a:endParaRPr kumimoji="1" lang="ja-JP" altLang="en-US" sz="1100" dirty="0"/>
          </a:p>
        </p:txBody>
      </p:sp>
      <p:sp>
        <p:nvSpPr>
          <p:cNvPr id="26" name="テキスト ボックス 25"/>
          <p:cNvSpPr txBox="1"/>
          <p:nvPr/>
        </p:nvSpPr>
        <p:spPr>
          <a:xfrm>
            <a:off x="5602789" y="4075329"/>
            <a:ext cx="1079996" cy="430887"/>
          </a:xfrm>
          <a:prstGeom prst="rect">
            <a:avLst/>
          </a:prstGeom>
          <a:noFill/>
        </p:spPr>
        <p:txBody>
          <a:bodyPr wrap="square" rtlCol="0">
            <a:spAutoFit/>
          </a:bodyPr>
          <a:lstStyle/>
          <a:p>
            <a:pPr algn="ctr"/>
            <a:r>
              <a:rPr lang="ja-JP" altLang="en-US" sz="1100" dirty="0" smtClean="0"/>
              <a:t>転入超過</a:t>
            </a:r>
            <a:endParaRPr lang="en-US" altLang="ja-JP" sz="1100" dirty="0" smtClean="0"/>
          </a:p>
          <a:p>
            <a:pPr algn="ctr"/>
            <a:r>
              <a:rPr lang="en-US" altLang="ja-JP" sz="1100" dirty="0" smtClean="0"/>
              <a:t>+862</a:t>
            </a:r>
            <a:r>
              <a:rPr lang="ja-JP" altLang="en-US" sz="1100" dirty="0" smtClean="0"/>
              <a:t>人</a:t>
            </a:r>
            <a:endParaRPr kumimoji="1" lang="ja-JP" altLang="en-US" sz="1100" dirty="0"/>
          </a:p>
        </p:txBody>
      </p:sp>
      <p:sp>
        <p:nvSpPr>
          <p:cNvPr id="29" name="角丸四角形 28"/>
          <p:cNvSpPr/>
          <p:nvPr/>
        </p:nvSpPr>
        <p:spPr>
          <a:xfrm>
            <a:off x="4373939" y="3674436"/>
            <a:ext cx="4449769" cy="1053474"/>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0" name="テキスト ボックス 29"/>
          <p:cNvSpPr txBox="1"/>
          <p:nvPr/>
        </p:nvSpPr>
        <p:spPr>
          <a:xfrm>
            <a:off x="4195154" y="4922332"/>
            <a:ext cx="2467816" cy="276999"/>
          </a:xfrm>
          <a:prstGeom prst="rect">
            <a:avLst/>
          </a:prstGeom>
          <a:noFill/>
        </p:spPr>
        <p:txBody>
          <a:bodyPr wrap="square" rtlCol="0">
            <a:spAutoFit/>
          </a:bodyPr>
          <a:lstStyle/>
          <a:p>
            <a:r>
              <a:rPr lang="ja-JP" altLang="en-US" sz="1200" b="1" dirty="0" smtClean="0"/>
              <a:t>③岸和田市</a:t>
            </a:r>
            <a:endParaRPr kumimoji="1" lang="ja-JP" altLang="en-US" sz="1200" b="1" dirty="0"/>
          </a:p>
        </p:txBody>
      </p:sp>
      <p:sp>
        <p:nvSpPr>
          <p:cNvPr id="31" name="テキスト ボックス 30"/>
          <p:cNvSpPr txBox="1"/>
          <p:nvPr/>
        </p:nvSpPr>
        <p:spPr>
          <a:xfrm>
            <a:off x="4476940" y="5370908"/>
            <a:ext cx="2376517" cy="261610"/>
          </a:xfrm>
          <a:prstGeom prst="rect">
            <a:avLst/>
          </a:prstGeom>
          <a:noFill/>
        </p:spPr>
        <p:txBody>
          <a:bodyPr wrap="square" rtlCol="0">
            <a:spAutoFit/>
          </a:bodyPr>
          <a:lstStyle/>
          <a:p>
            <a:r>
              <a:rPr lang="en-US" altLang="ja-JP" sz="1100" b="1" dirty="0" smtClean="0"/>
              <a:t>2018</a:t>
            </a:r>
            <a:r>
              <a:rPr lang="ja-JP" altLang="en-US" sz="1100" b="1" dirty="0" smtClean="0"/>
              <a:t>年　　　　　　　　　</a:t>
            </a:r>
            <a:r>
              <a:rPr lang="en-US" altLang="ja-JP" sz="1100" b="1" dirty="0" smtClean="0"/>
              <a:t>2020</a:t>
            </a:r>
            <a:r>
              <a:rPr lang="ja-JP" altLang="en-US" sz="1100" b="1" dirty="0" smtClean="0"/>
              <a:t>年</a:t>
            </a:r>
            <a:endParaRPr kumimoji="1" lang="ja-JP" altLang="en-US" sz="1100" b="1" dirty="0"/>
          </a:p>
        </p:txBody>
      </p:sp>
      <p:sp>
        <p:nvSpPr>
          <p:cNvPr id="32" name="テキスト ボックス 31"/>
          <p:cNvSpPr txBox="1"/>
          <p:nvPr/>
        </p:nvSpPr>
        <p:spPr>
          <a:xfrm>
            <a:off x="4347740" y="5620407"/>
            <a:ext cx="1079996" cy="430887"/>
          </a:xfrm>
          <a:prstGeom prst="rect">
            <a:avLst/>
          </a:prstGeom>
          <a:noFill/>
        </p:spPr>
        <p:txBody>
          <a:bodyPr wrap="square" rtlCol="0">
            <a:spAutoFit/>
          </a:bodyPr>
          <a:lstStyle/>
          <a:p>
            <a:pPr algn="ctr"/>
            <a:r>
              <a:rPr lang="ja-JP" altLang="en-US" sz="1100" dirty="0" smtClean="0"/>
              <a:t>転出超過</a:t>
            </a:r>
            <a:endParaRPr lang="en-US" altLang="ja-JP" sz="1100" dirty="0" smtClean="0"/>
          </a:p>
          <a:p>
            <a:pPr algn="ctr"/>
            <a:r>
              <a:rPr lang="ja-JP" altLang="en-US" sz="1100" dirty="0" smtClean="0"/>
              <a:t>▲</a:t>
            </a:r>
            <a:r>
              <a:rPr lang="en-US" altLang="ja-JP" sz="1100" dirty="0"/>
              <a:t>827</a:t>
            </a:r>
            <a:r>
              <a:rPr lang="ja-JP" altLang="en-US" sz="1100" dirty="0" smtClean="0"/>
              <a:t>人</a:t>
            </a:r>
            <a:endParaRPr kumimoji="1" lang="ja-JP" altLang="en-US" sz="1100" dirty="0"/>
          </a:p>
        </p:txBody>
      </p:sp>
      <p:sp>
        <p:nvSpPr>
          <p:cNvPr id="33" name="テキスト ボックス 32"/>
          <p:cNvSpPr txBox="1"/>
          <p:nvPr/>
        </p:nvSpPr>
        <p:spPr>
          <a:xfrm>
            <a:off x="5636932" y="5605030"/>
            <a:ext cx="1079996" cy="430887"/>
          </a:xfrm>
          <a:prstGeom prst="rect">
            <a:avLst/>
          </a:prstGeom>
          <a:noFill/>
        </p:spPr>
        <p:txBody>
          <a:bodyPr wrap="square" rtlCol="0">
            <a:spAutoFit/>
          </a:bodyPr>
          <a:lstStyle/>
          <a:p>
            <a:pPr algn="ctr"/>
            <a:r>
              <a:rPr lang="ja-JP" altLang="en-US" sz="1100" dirty="0" smtClean="0"/>
              <a:t>転入超過</a:t>
            </a:r>
            <a:endParaRPr lang="en-US" altLang="ja-JP" sz="1100" dirty="0" smtClean="0"/>
          </a:p>
          <a:p>
            <a:pPr algn="ctr"/>
            <a:r>
              <a:rPr lang="en-US" altLang="ja-JP" sz="1100" dirty="0" smtClean="0"/>
              <a:t>+40</a:t>
            </a:r>
            <a:r>
              <a:rPr lang="ja-JP" altLang="en-US" sz="1100" dirty="0" smtClean="0"/>
              <a:t>人</a:t>
            </a:r>
            <a:endParaRPr kumimoji="1" lang="ja-JP" altLang="en-US" sz="1100" dirty="0"/>
          </a:p>
        </p:txBody>
      </p:sp>
      <p:sp>
        <p:nvSpPr>
          <p:cNvPr id="36" name="角丸四角形 35"/>
          <p:cNvSpPr/>
          <p:nvPr/>
        </p:nvSpPr>
        <p:spPr>
          <a:xfrm>
            <a:off x="4385696" y="5184781"/>
            <a:ext cx="4438012" cy="1053474"/>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9" name="大かっこ 38"/>
          <p:cNvSpPr/>
          <p:nvPr/>
        </p:nvSpPr>
        <p:spPr>
          <a:xfrm>
            <a:off x="6587921" y="2329268"/>
            <a:ext cx="2077137" cy="71488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0" name="大かっこ 39"/>
          <p:cNvSpPr/>
          <p:nvPr/>
        </p:nvSpPr>
        <p:spPr>
          <a:xfrm>
            <a:off x="6593678" y="3841517"/>
            <a:ext cx="2077137" cy="71488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1" name="大かっこ 40"/>
          <p:cNvSpPr/>
          <p:nvPr/>
        </p:nvSpPr>
        <p:spPr>
          <a:xfrm>
            <a:off x="6598823" y="5351649"/>
            <a:ext cx="2077137" cy="71488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3" name="テキスト ボックス 42"/>
          <p:cNvSpPr txBox="1"/>
          <p:nvPr/>
        </p:nvSpPr>
        <p:spPr>
          <a:xfrm>
            <a:off x="6626706" y="2313504"/>
            <a:ext cx="2067539" cy="261610"/>
          </a:xfrm>
          <a:prstGeom prst="rect">
            <a:avLst/>
          </a:prstGeom>
          <a:noFill/>
        </p:spPr>
        <p:txBody>
          <a:bodyPr wrap="square" rtlCol="0">
            <a:spAutoFit/>
          </a:bodyPr>
          <a:lstStyle/>
          <a:p>
            <a:r>
              <a:rPr lang="en-US" altLang="ja-JP" sz="1100" dirty="0" smtClean="0"/>
              <a:t>2020</a:t>
            </a:r>
            <a:r>
              <a:rPr lang="ja-JP" altLang="en-US" sz="1100" dirty="0" smtClean="0"/>
              <a:t>年の転入者の主な移動元</a:t>
            </a:r>
            <a:endParaRPr kumimoji="1" lang="ja-JP" altLang="en-US" sz="1100" dirty="0"/>
          </a:p>
        </p:txBody>
      </p:sp>
      <p:sp>
        <p:nvSpPr>
          <p:cNvPr id="44" name="テキスト ボックス 43"/>
          <p:cNvSpPr txBox="1"/>
          <p:nvPr/>
        </p:nvSpPr>
        <p:spPr>
          <a:xfrm>
            <a:off x="6902487" y="2539637"/>
            <a:ext cx="1594322" cy="553998"/>
          </a:xfrm>
          <a:prstGeom prst="rect">
            <a:avLst/>
          </a:prstGeom>
          <a:noFill/>
        </p:spPr>
        <p:txBody>
          <a:bodyPr wrap="square" rtlCol="0">
            <a:spAutoFit/>
          </a:bodyPr>
          <a:lstStyle/>
          <a:p>
            <a:r>
              <a:rPr lang="ja-JP" altLang="en-US" sz="1000" dirty="0" smtClean="0"/>
              <a:t>・</a:t>
            </a:r>
            <a:r>
              <a:rPr lang="zh-TW" altLang="en-US" sz="1000" dirty="0" smtClean="0"/>
              <a:t>大阪市</a:t>
            </a:r>
            <a:r>
              <a:rPr lang="ja-JP" altLang="en-US" sz="1000" dirty="0" smtClean="0"/>
              <a:t>　</a:t>
            </a:r>
            <a:r>
              <a:rPr lang="en-US" altLang="ja-JP" sz="1000" dirty="0" smtClean="0"/>
              <a:t>+</a:t>
            </a:r>
            <a:r>
              <a:rPr lang="en-US" altLang="zh-TW" sz="1000" dirty="0" smtClean="0"/>
              <a:t>335</a:t>
            </a:r>
            <a:r>
              <a:rPr lang="ja-JP" altLang="en-US" sz="1000" dirty="0" smtClean="0"/>
              <a:t>人</a:t>
            </a:r>
            <a:endParaRPr lang="en-US" altLang="zh-TW" sz="1000" dirty="0"/>
          </a:p>
          <a:p>
            <a:r>
              <a:rPr lang="ja-JP" altLang="en-US" sz="1000" dirty="0" smtClean="0"/>
              <a:t>・</a:t>
            </a:r>
            <a:r>
              <a:rPr lang="zh-TW" altLang="en-US" sz="1000" dirty="0" smtClean="0"/>
              <a:t>豊中市</a:t>
            </a:r>
            <a:r>
              <a:rPr lang="ja-JP" altLang="en-US" sz="1000" dirty="0" smtClean="0"/>
              <a:t>　</a:t>
            </a:r>
            <a:r>
              <a:rPr lang="en-US" altLang="ja-JP" sz="1000" dirty="0" smtClean="0"/>
              <a:t>+</a:t>
            </a:r>
            <a:r>
              <a:rPr lang="en-US" altLang="zh-TW" sz="1000" dirty="0" smtClean="0"/>
              <a:t>198</a:t>
            </a:r>
            <a:r>
              <a:rPr lang="ja-JP" altLang="en-US" sz="1000" dirty="0" smtClean="0"/>
              <a:t>人</a:t>
            </a:r>
            <a:endParaRPr lang="en-US" altLang="zh-TW" sz="1000" dirty="0"/>
          </a:p>
          <a:p>
            <a:r>
              <a:rPr lang="ja-JP" altLang="en-US" sz="1000" dirty="0" smtClean="0"/>
              <a:t>・</a:t>
            </a:r>
            <a:r>
              <a:rPr lang="zh-TW" altLang="en-US" sz="1000" dirty="0" smtClean="0"/>
              <a:t>東大阪市</a:t>
            </a:r>
            <a:r>
              <a:rPr lang="ja-JP" altLang="en-US" sz="1000" dirty="0" smtClean="0"/>
              <a:t>　</a:t>
            </a:r>
            <a:r>
              <a:rPr lang="en-US" altLang="ja-JP" sz="1000" dirty="0" smtClean="0"/>
              <a:t>+</a:t>
            </a:r>
            <a:r>
              <a:rPr lang="en-US" altLang="zh-TW" sz="1000" dirty="0" smtClean="0"/>
              <a:t>161</a:t>
            </a:r>
            <a:r>
              <a:rPr lang="ja-JP" altLang="en-US" sz="1000" dirty="0" smtClean="0"/>
              <a:t>人</a:t>
            </a:r>
            <a:endParaRPr kumimoji="1" lang="ja-JP" altLang="en-US" sz="1000" dirty="0"/>
          </a:p>
        </p:txBody>
      </p:sp>
      <p:sp>
        <p:nvSpPr>
          <p:cNvPr id="45" name="テキスト ボックス 44"/>
          <p:cNvSpPr txBox="1"/>
          <p:nvPr/>
        </p:nvSpPr>
        <p:spPr>
          <a:xfrm>
            <a:off x="6658330" y="3805208"/>
            <a:ext cx="2006728" cy="261610"/>
          </a:xfrm>
          <a:prstGeom prst="rect">
            <a:avLst/>
          </a:prstGeom>
          <a:noFill/>
        </p:spPr>
        <p:txBody>
          <a:bodyPr wrap="square" rtlCol="0">
            <a:spAutoFit/>
          </a:bodyPr>
          <a:lstStyle/>
          <a:p>
            <a:r>
              <a:rPr lang="en-US" altLang="ja-JP" sz="1100" dirty="0" smtClean="0"/>
              <a:t>2020</a:t>
            </a:r>
            <a:r>
              <a:rPr lang="ja-JP" altLang="en-US" sz="1100" dirty="0" smtClean="0"/>
              <a:t>年の転入者の主な移動元</a:t>
            </a:r>
            <a:endParaRPr kumimoji="1" lang="ja-JP" altLang="en-US" sz="1100" dirty="0"/>
          </a:p>
        </p:txBody>
      </p:sp>
      <p:sp>
        <p:nvSpPr>
          <p:cNvPr id="46" name="テキスト ボックス 45"/>
          <p:cNvSpPr txBox="1"/>
          <p:nvPr/>
        </p:nvSpPr>
        <p:spPr>
          <a:xfrm>
            <a:off x="6887973" y="4018635"/>
            <a:ext cx="1594322" cy="553998"/>
          </a:xfrm>
          <a:prstGeom prst="rect">
            <a:avLst/>
          </a:prstGeom>
          <a:noFill/>
        </p:spPr>
        <p:txBody>
          <a:bodyPr wrap="square" rtlCol="0">
            <a:spAutoFit/>
          </a:bodyPr>
          <a:lstStyle/>
          <a:p>
            <a:r>
              <a:rPr lang="ja-JP" altLang="en-US" sz="1000" dirty="0" smtClean="0"/>
              <a:t>・</a:t>
            </a:r>
            <a:r>
              <a:rPr lang="zh-TW" altLang="en-US" sz="1000" dirty="0" smtClean="0"/>
              <a:t>大阪市</a:t>
            </a:r>
            <a:r>
              <a:rPr lang="ja-JP" altLang="en-US" sz="1000" dirty="0" smtClean="0"/>
              <a:t>　</a:t>
            </a:r>
            <a:r>
              <a:rPr lang="en-US" altLang="ja-JP" sz="1000" dirty="0" smtClean="0"/>
              <a:t>+</a:t>
            </a:r>
            <a:r>
              <a:rPr lang="en-US" altLang="zh-TW" sz="1000" dirty="0" smtClean="0"/>
              <a:t>780</a:t>
            </a:r>
            <a:r>
              <a:rPr lang="ja-JP" altLang="en-US" sz="1000" dirty="0" smtClean="0"/>
              <a:t>人</a:t>
            </a:r>
            <a:endParaRPr lang="en-US" altLang="zh-TW" sz="1000" dirty="0"/>
          </a:p>
          <a:p>
            <a:r>
              <a:rPr lang="ja-JP" altLang="en-US" sz="1000" dirty="0" smtClean="0"/>
              <a:t>・</a:t>
            </a:r>
            <a:r>
              <a:rPr lang="zh-TW" altLang="en-US" sz="1000" dirty="0" smtClean="0"/>
              <a:t>堺市</a:t>
            </a:r>
            <a:r>
              <a:rPr lang="ja-JP" altLang="en-US" sz="1000" dirty="0" smtClean="0"/>
              <a:t>　</a:t>
            </a:r>
            <a:r>
              <a:rPr lang="en-US" altLang="ja-JP" sz="1000" dirty="0" smtClean="0"/>
              <a:t>+</a:t>
            </a:r>
            <a:r>
              <a:rPr lang="en-US" altLang="zh-TW" sz="1000" dirty="0" smtClean="0"/>
              <a:t>295</a:t>
            </a:r>
            <a:r>
              <a:rPr lang="ja-JP" altLang="en-US" sz="1000" dirty="0" smtClean="0"/>
              <a:t>人</a:t>
            </a:r>
            <a:endParaRPr lang="en-US" altLang="zh-TW" sz="1000" dirty="0"/>
          </a:p>
          <a:p>
            <a:r>
              <a:rPr lang="ja-JP" altLang="en-US" sz="1000" dirty="0" smtClean="0"/>
              <a:t>・</a:t>
            </a:r>
            <a:r>
              <a:rPr lang="zh-TW" altLang="en-US" sz="1000" dirty="0" smtClean="0"/>
              <a:t>高槻市</a:t>
            </a:r>
            <a:r>
              <a:rPr lang="ja-JP" altLang="en-US" sz="1000" dirty="0" smtClean="0"/>
              <a:t>　</a:t>
            </a:r>
            <a:r>
              <a:rPr lang="en-US" altLang="ja-JP" sz="1000" dirty="0" smtClean="0"/>
              <a:t>+</a:t>
            </a:r>
            <a:r>
              <a:rPr lang="en-US" altLang="zh-TW" sz="1000" dirty="0" smtClean="0"/>
              <a:t>189</a:t>
            </a:r>
            <a:r>
              <a:rPr lang="ja-JP" altLang="en-US" sz="1000" dirty="0" smtClean="0"/>
              <a:t>人</a:t>
            </a:r>
            <a:endParaRPr lang="en-US" altLang="zh-TW" sz="1000" dirty="0"/>
          </a:p>
        </p:txBody>
      </p:sp>
      <p:sp>
        <p:nvSpPr>
          <p:cNvPr id="47" name="テキスト ボックス 46"/>
          <p:cNvSpPr txBox="1"/>
          <p:nvPr/>
        </p:nvSpPr>
        <p:spPr>
          <a:xfrm>
            <a:off x="6688256" y="5330429"/>
            <a:ext cx="2135452" cy="261610"/>
          </a:xfrm>
          <a:prstGeom prst="rect">
            <a:avLst/>
          </a:prstGeom>
          <a:noFill/>
        </p:spPr>
        <p:txBody>
          <a:bodyPr wrap="square" rtlCol="0">
            <a:spAutoFit/>
          </a:bodyPr>
          <a:lstStyle/>
          <a:p>
            <a:r>
              <a:rPr lang="en-US" altLang="ja-JP" sz="1100" dirty="0" smtClean="0"/>
              <a:t>2020</a:t>
            </a:r>
            <a:r>
              <a:rPr lang="ja-JP" altLang="en-US" sz="1100" dirty="0" smtClean="0"/>
              <a:t>年の転入者の主な移動元</a:t>
            </a:r>
            <a:endParaRPr kumimoji="1" lang="ja-JP" altLang="en-US" sz="1100" dirty="0"/>
          </a:p>
        </p:txBody>
      </p:sp>
      <p:sp>
        <p:nvSpPr>
          <p:cNvPr id="48" name="テキスト ボックス 47"/>
          <p:cNvSpPr txBox="1"/>
          <p:nvPr/>
        </p:nvSpPr>
        <p:spPr>
          <a:xfrm>
            <a:off x="6892654" y="5541997"/>
            <a:ext cx="1594322" cy="553998"/>
          </a:xfrm>
          <a:prstGeom prst="rect">
            <a:avLst/>
          </a:prstGeom>
          <a:noFill/>
        </p:spPr>
        <p:txBody>
          <a:bodyPr wrap="square" rtlCol="0">
            <a:spAutoFit/>
          </a:bodyPr>
          <a:lstStyle/>
          <a:p>
            <a:r>
              <a:rPr lang="ja-JP" altLang="en-US" sz="1000" dirty="0" smtClean="0"/>
              <a:t>・</a:t>
            </a:r>
            <a:r>
              <a:rPr lang="zh-TW" altLang="en-US" sz="1000" dirty="0" smtClean="0"/>
              <a:t>泉佐野市</a:t>
            </a:r>
            <a:r>
              <a:rPr lang="ja-JP" altLang="en-US" sz="1000" dirty="0" smtClean="0"/>
              <a:t>　</a:t>
            </a:r>
            <a:r>
              <a:rPr lang="en-US" altLang="ja-JP" sz="1000" dirty="0" smtClean="0"/>
              <a:t>+</a:t>
            </a:r>
            <a:r>
              <a:rPr lang="en-US" altLang="zh-TW" sz="1000" dirty="0" smtClean="0"/>
              <a:t>253</a:t>
            </a:r>
            <a:r>
              <a:rPr lang="ja-JP" altLang="en-US" sz="1000" dirty="0" smtClean="0"/>
              <a:t>人</a:t>
            </a:r>
            <a:endParaRPr lang="en-US" altLang="zh-TW" sz="1000" dirty="0"/>
          </a:p>
          <a:p>
            <a:r>
              <a:rPr lang="ja-JP" altLang="en-US" sz="1000" dirty="0" smtClean="0"/>
              <a:t>・</a:t>
            </a:r>
            <a:r>
              <a:rPr lang="zh-TW" altLang="en-US" sz="1000" dirty="0" smtClean="0"/>
              <a:t>忠岡町</a:t>
            </a:r>
            <a:r>
              <a:rPr lang="ja-JP" altLang="en-US" sz="1000" dirty="0" smtClean="0"/>
              <a:t>　</a:t>
            </a:r>
            <a:r>
              <a:rPr lang="en-US" altLang="ja-JP" sz="1000" dirty="0" smtClean="0"/>
              <a:t>+</a:t>
            </a:r>
            <a:r>
              <a:rPr lang="en-US" altLang="zh-TW" sz="1000" dirty="0" smtClean="0"/>
              <a:t>183</a:t>
            </a:r>
            <a:r>
              <a:rPr lang="ja-JP" altLang="en-US" sz="1000" dirty="0" smtClean="0"/>
              <a:t>人</a:t>
            </a:r>
            <a:endParaRPr lang="en-US" altLang="zh-TW" sz="1000" dirty="0"/>
          </a:p>
          <a:p>
            <a:r>
              <a:rPr lang="ja-JP" altLang="en-US" sz="1000" dirty="0" smtClean="0"/>
              <a:t>・</a:t>
            </a:r>
            <a:r>
              <a:rPr lang="zh-TW" altLang="en-US" sz="1000" dirty="0" smtClean="0"/>
              <a:t>阪南市</a:t>
            </a:r>
            <a:r>
              <a:rPr lang="ja-JP" altLang="en-US" sz="1000" dirty="0" smtClean="0"/>
              <a:t>　</a:t>
            </a:r>
            <a:r>
              <a:rPr lang="en-US" altLang="ja-JP" sz="1000" dirty="0" smtClean="0"/>
              <a:t>+</a:t>
            </a:r>
            <a:r>
              <a:rPr lang="en-US" altLang="zh-TW" sz="1000" dirty="0" smtClean="0"/>
              <a:t>90</a:t>
            </a:r>
            <a:r>
              <a:rPr lang="ja-JP" altLang="en-US" sz="1000" dirty="0" smtClean="0"/>
              <a:t>人</a:t>
            </a:r>
            <a:endParaRPr kumimoji="1" lang="ja-JP" altLang="en-US" sz="1000" dirty="0"/>
          </a:p>
        </p:txBody>
      </p:sp>
      <p:sp>
        <p:nvSpPr>
          <p:cNvPr id="49" name="テキスト ボックス 48"/>
          <p:cNvSpPr txBox="1"/>
          <p:nvPr/>
        </p:nvSpPr>
        <p:spPr>
          <a:xfrm>
            <a:off x="2222712" y="2880692"/>
            <a:ext cx="224819" cy="307777"/>
          </a:xfrm>
          <a:prstGeom prst="rect">
            <a:avLst/>
          </a:prstGeom>
          <a:noFill/>
        </p:spPr>
        <p:txBody>
          <a:bodyPr wrap="square" rtlCol="0">
            <a:spAutoFit/>
          </a:bodyPr>
          <a:lstStyle/>
          <a:p>
            <a:r>
              <a:rPr kumimoji="1" lang="ja-JP" altLang="en-US" sz="1400" dirty="0" smtClean="0"/>
              <a:t>①</a:t>
            </a:r>
            <a:endParaRPr kumimoji="1" lang="ja-JP" altLang="en-US" sz="1400" dirty="0"/>
          </a:p>
        </p:txBody>
      </p:sp>
      <p:sp>
        <p:nvSpPr>
          <p:cNvPr id="50" name="テキスト ボックス 49"/>
          <p:cNvSpPr txBox="1"/>
          <p:nvPr/>
        </p:nvSpPr>
        <p:spPr>
          <a:xfrm>
            <a:off x="2010805" y="2916773"/>
            <a:ext cx="224819" cy="307777"/>
          </a:xfrm>
          <a:prstGeom prst="rect">
            <a:avLst/>
          </a:prstGeom>
          <a:noFill/>
        </p:spPr>
        <p:txBody>
          <a:bodyPr wrap="square" rtlCol="0">
            <a:spAutoFit/>
          </a:bodyPr>
          <a:lstStyle/>
          <a:p>
            <a:r>
              <a:rPr kumimoji="1" lang="ja-JP" altLang="en-US" sz="1400" dirty="0" smtClean="0"/>
              <a:t>②</a:t>
            </a:r>
            <a:endParaRPr kumimoji="1" lang="ja-JP" altLang="en-US" sz="1400" dirty="0"/>
          </a:p>
        </p:txBody>
      </p:sp>
      <p:sp>
        <p:nvSpPr>
          <p:cNvPr id="51" name="テキスト ボックス 50"/>
          <p:cNvSpPr txBox="1"/>
          <p:nvPr/>
        </p:nvSpPr>
        <p:spPr>
          <a:xfrm>
            <a:off x="1785986" y="4491082"/>
            <a:ext cx="224819" cy="307777"/>
          </a:xfrm>
          <a:prstGeom prst="rect">
            <a:avLst/>
          </a:prstGeom>
          <a:noFill/>
        </p:spPr>
        <p:txBody>
          <a:bodyPr wrap="square" rtlCol="0">
            <a:spAutoFit/>
          </a:bodyPr>
          <a:lstStyle/>
          <a:p>
            <a:r>
              <a:rPr kumimoji="1" lang="ja-JP" altLang="en-US" sz="1400" dirty="0" smtClean="0"/>
              <a:t>③</a:t>
            </a:r>
            <a:endParaRPr kumimoji="1" lang="ja-JP" altLang="en-US" sz="1400" dirty="0"/>
          </a:p>
        </p:txBody>
      </p:sp>
      <p:cxnSp>
        <p:nvCxnSpPr>
          <p:cNvPr id="52" name="直線矢印コネクタ 51"/>
          <p:cNvCxnSpPr/>
          <p:nvPr/>
        </p:nvCxnSpPr>
        <p:spPr>
          <a:xfrm flipV="1">
            <a:off x="1767026" y="4757558"/>
            <a:ext cx="207351" cy="329547"/>
          </a:xfrm>
          <a:prstGeom prst="straightConnector1">
            <a:avLst/>
          </a:prstGeom>
          <a:ln w="15875">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1331640" y="4695002"/>
            <a:ext cx="538186" cy="435207"/>
          </a:xfrm>
          <a:prstGeom prst="straightConnector1">
            <a:avLst/>
          </a:prstGeom>
          <a:ln w="15875">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1861385" y="4447928"/>
            <a:ext cx="74020" cy="85402"/>
          </a:xfrm>
          <a:prstGeom prst="straightConnector1">
            <a:avLst/>
          </a:prstGeom>
          <a:ln w="15875">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flipV="1">
            <a:off x="2244779" y="3188469"/>
            <a:ext cx="62144" cy="352737"/>
          </a:xfrm>
          <a:prstGeom prst="straightConnector1">
            <a:avLst/>
          </a:prstGeom>
          <a:ln w="15875">
            <a:prstDash val="sysDot"/>
            <a:tailEnd type="arrow" w="sm" len="sm"/>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V="1">
            <a:off x="2335121" y="3145828"/>
            <a:ext cx="103101" cy="395378"/>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2257003" y="3145827"/>
            <a:ext cx="119791" cy="3194"/>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flipV="1">
            <a:off x="2509521" y="3128437"/>
            <a:ext cx="293999" cy="412769"/>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H="1" flipV="1">
            <a:off x="2161131" y="3205464"/>
            <a:ext cx="21581" cy="917821"/>
          </a:xfrm>
          <a:prstGeom prst="straightConnector1">
            <a:avLst/>
          </a:prstGeom>
          <a:ln w="15875">
            <a:prstDash val="sysDot"/>
            <a:tailEnd type="arrow" w="sm" len="sm"/>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flipH="1">
            <a:off x="2234183" y="2573244"/>
            <a:ext cx="503688" cy="379832"/>
          </a:xfrm>
          <a:prstGeom prst="straightConnector1">
            <a:avLst/>
          </a:prstGeom>
          <a:ln w="15875">
            <a:prstDash val="sysDot"/>
            <a:tailEnd type="arrow" w="sm" len="sm"/>
          </a:ln>
        </p:spPr>
        <p:style>
          <a:lnRef idx="1">
            <a:schemeClr val="accent1"/>
          </a:lnRef>
          <a:fillRef idx="0">
            <a:schemeClr val="accent1"/>
          </a:fillRef>
          <a:effectRef idx="0">
            <a:schemeClr val="accent1"/>
          </a:effectRef>
          <a:fontRef idx="minor">
            <a:schemeClr val="tx1"/>
          </a:fontRef>
        </p:style>
      </p:cxnSp>
      <p:sp>
        <p:nvSpPr>
          <p:cNvPr id="79" name="右矢印 78"/>
          <p:cNvSpPr/>
          <p:nvPr/>
        </p:nvSpPr>
        <p:spPr>
          <a:xfrm>
            <a:off x="5312131" y="5431172"/>
            <a:ext cx="381232" cy="1040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0" name="右矢印 79"/>
          <p:cNvSpPr/>
          <p:nvPr/>
        </p:nvSpPr>
        <p:spPr>
          <a:xfrm>
            <a:off x="5289742" y="3928993"/>
            <a:ext cx="381232" cy="1040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3" name="正方形/長方形 5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050320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58024" y="6233405"/>
            <a:ext cx="2133600" cy="365125"/>
          </a:xfrm>
        </p:spPr>
        <p:txBody>
          <a:bodyPr/>
          <a:lstStyle/>
          <a:p>
            <a:fld id="{E1D027E3-62E2-4B97-AB12-56BECFBE21C1}" type="slidenum">
              <a:rPr kumimoji="1" lang="ja-JP" altLang="en-US" smtClean="0"/>
              <a:pPr/>
              <a:t>44</a:t>
            </a:fld>
            <a:endParaRPr kumimoji="1" lang="ja-JP" altLang="en-US" dirty="0"/>
          </a:p>
        </p:txBody>
      </p:sp>
      <p:sp>
        <p:nvSpPr>
          <p:cNvPr id="5" name="正方形/長方形 4"/>
          <p:cNvSpPr/>
          <p:nvPr/>
        </p:nvSpPr>
        <p:spPr>
          <a:xfrm>
            <a:off x="320291" y="105211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大阪府内の市町村間の人口移動で、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年は転入超過、</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年では転出超過となった主な市町村は、門真市、四條畷市、泉佐野市となっている。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20292" y="503542"/>
            <a:ext cx="8503416"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大阪府内の市町村間の人口移動で、 </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年は</a:t>
            </a:r>
            <a:r>
              <a:rPr lang="ja-JP" altLang="en-US"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転入超過</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年では</a:t>
            </a:r>
            <a:r>
              <a:rPr lang="ja-JP" altLang="en-US" sz="1400" b="1" kern="1200"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転出超過となった主な市町村</a:t>
            </a:r>
            <a:endParaRPr lang="ja-JP" b="1"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20291" y="6415967"/>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出典：総務省「住民基本台帳人口移動報告」</a:t>
            </a:r>
            <a:r>
              <a:rPr lang="ja-JP" altLang="en-US" sz="1100" dirty="0" smtClean="0">
                <a:latin typeface="Meiryo UI" panose="020B0604030504040204" pitchFamily="50" charset="-128"/>
                <a:ea typeface="Meiryo UI" panose="020B0604030504040204" pitchFamily="50" charset="-128"/>
              </a:rPr>
              <a:t>をもとに副首都</a:t>
            </a:r>
            <a:r>
              <a:rPr lang="ja-JP" altLang="en-US" sz="1100" dirty="0">
                <a:latin typeface="Meiryo UI" panose="020B0604030504040204" pitchFamily="50" charset="-128"/>
                <a:ea typeface="Meiryo UI" panose="020B0604030504040204" pitchFamily="50" charset="-128"/>
              </a:rPr>
              <a:t>推進局で作成</a:t>
            </a:r>
            <a:endParaRPr lang="ja-JP" altLang="en-US" sz="8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683568" y="2088534"/>
            <a:ext cx="2664296" cy="3428698"/>
            <a:chOff x="225930" y="1870076"/>
            <a:chExt cx="2856404" cy="3719164"/>
          </a:xfrm>
        </p:grpSpPr>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l="7331" t="12778" r="3491" b="5502"/>
            <a:stretch/>
          </p:blipFill>
          <p:spPr>
            <a:xfrm>
              <a:off x="251519" y="1916832"/>
              <a:ext cx="2830815" cy="3672408"/>
            </a:xfrm>
            <a:prstGeom prst="rect">
              <a:avLst/>
            </a:prstGeom>
          </p:spPr>
        </p:pic>
        <p:sp>
          <p:nvSpPr>
            <p:cNvPr id="14" name="正方形/長方形 13"/>
            <p:cNvSpPr/>
            <p:nvPr/>
          </p:nvSpPr>
          <p:spPr>
            <a:xfrm>
              <a:off x="225930" y="1870076"/>
              <a:ext cx="108012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p:cNvSpPr txBox="1"/>
          <p:nvPr/>
        </p:nvSpPr>
        <p:spPr>
          <a:xfrm>
            <a:off x="4190514" y="1915122"/>
            <a:ext cx="2467816" cy="275197"/>
          </a:xfrm>
          <a:prstGeom prst="rect">
            <a:avLst/>
          </a:prstGeom>
          <a:noFill/>
        </p:spPr>
        <p:txBody>
          <a:bodyPr wrap="square" rtlCol="0">
            <a:spAutoFit/>
          </a:bodyPr>
          <a:lstStyle/>
          <a:p>
            <a:r>
              <a:rPr lang="ja-JP" altLang="en-US" sz="1200" b="1" dirty="0" smtClean="0"/>
              <a:t>①門真市</a:t>
            </a:r>
            <a:endParaRPr kumimoji="1" lang="ja-JP" altLang="en-US" sz="1200" b="1" dirty="0"/>
          </a:p>
        </p:txBody>
      </p:sp>
      <p:sp>
        <p:nvSpPr>
          <p:cNvPr id="17" name="テキスト ボックス 16"/>
          <p:cNvSpPr txBox="1"/>
          <p:nvPr/>
        </p:nvSpPr>
        <p:spPr>
          <a:xfrm>
            <a:off x="4433522" y="2380743"/>
            <a:ext cx="2376517" cy="261610"/>
          </a:xfrm>
          <a:prstGeom prst="rect">
            <a:avLst/>
          </a:prstGeom>
          <a:noFill/>
        </p:spPr>
        <p:txBody>
          <a:bodyPr wrap="square" rtlCol="0">
            <a:spAutoFit/>
          </a:bodyPr>
          <a:lstStyle/>
          <a:p>
            <a:r>
              <a:rPr lang="en-US" altLang="ja-JP" sz="1100" b="1" dirty="0" smtClean="0"/>
              <a:t>2018</a:t>
            </a:r>
            <a:r>
              <a:rPr lang="ja-JP" altLang="en-US" sz="1100" b="1" dirty="0" smtClean="0"/>
              <a:t>年　　　　　　　　　</a:t>
            </a:r>
            <a:r>
              <a:rPr lang="en-US" altLang="ja-JP" sz="1100" b="1" dirty="0" smtClean="0"/>
              <a:t>2020</a:t>
            </a:r>
            <a:r>
              <a:rPr lang="ja-JP" altLang="en-US" sz="1100" b="1" dirty="0" smtClean="0"/>
              <a:t>年</a:t>
            </a:r>
            <a:endParaRPr kumimoji="1" lang="ja-JP" altLang="en-US" sz="1100" b="1" dirty="0"/>
          </a:p>
        </p:txBody>
      </p:sp>
      <p:sp>
        <p:nvSpPr>
          <p:cNvPr id="18" name="テキスト ボックス 17"/>
          <p:cNvSpPr txBox="1"/>
          <p:nvPr/>
        </p:nvSpPr>
        <p:spPr>
          <a:xfrm>
            <a:off x="4304322" y="2630242"/>
            <a:ext cx="1079996" cy="430887"/>
          </a:xfrm>
          <a:prstGeom prst="rect">
            <a:avLst/>
          </a:prstGeom>
          <a:noFill/>
        </p:spPr>
        <p:txBody>
          <a:bodyPr wrap="square" rtlCol="0">
            <a:spAutoFit/>
          </a:bodyPr>
          <a:lstStyle/>
          <a:p>
            <a:pPr algn="ctr"/>
            <a:r>
              <a:rPr lang="ja-JP" altLang="en-US" sz="1100" dirty="0" smtClean="0"/>
              <a:t>転入超過</a:t>
            </a:r>
            <a:endParaRPr lang="en-US" altLang="ja-JP" sz="1100" dirty="0" smtClean="0"/>
          </a:p>
          <a:p>
            <a:pPr algn="ctr"/>
            <a:r>
              <a:rPr lang="en-US" altLang="ja-JP" sz="1100" dirty="0" smtClean="0"/>
              <a:t>+108</a:t>
            </a:r>
            <a:r>
              <a:rPr lang="ja-JP" altLang="en-US" sz="1100" dirty="0" smtClean="0"/>
              <a:t>人</a:t>
            </a:r>
            <a:endParaRPr kumimoji="1" lang="ja-JP" altLang="en-US" sz="1100" dirty="0"/>
          </a:p>
        </p:txBody>
      </p:sp>
      <p:sp>
        <p:nvSpPr>
          <p:cNvPr id="19" name="テキスト ボックス 18"/>
          <p:cNvSpPr txBox="1"/>
          <p:nvPr/>
        </p:nvSpPr>
        <p:spPr>
          <a:xfrm>
            <a:off x="5593515" y="2614864"/>
            <a:ext cx="1079996" cy="430887"/>
          </a:xfrm>
          <a:prstGeom prst="rect">
            <a:avLst/>
          </a:prstGeom>
          <a:noFill/>
        </p:spPr>
        <p:txBody>
          <a:bodyPr wrap="square" rtlCol="0">
            <a:spAutoFit/>
          </a:bodyPr>
          <a:lstStyle/>
          <a:p>
            <a:pPr algn="ctr"/>
            <a:r>
              <a:rPr lang="ja-JP" altLang="en-US" sz="1100" dirty="0" smtClean="0"/>
              <a:t>転出超過</a:t>
            </a:r>
            <a:endParaRPr lang="en-US" altLang="ja-JP" sz="1100" dirty="0" smtClean="0"/>
          </a:p>
          <a:p>
            <a:pPr algn="ctr"/>
            <a:r>
              <a:rPr lang="ja-JP" altLang="en-US" sz="1100" dirty="0" smtClean="0"/>
              <a:t>▲</a:t>
            </a:r>
            <a:r>
              <a:rPr lang="en-US" altLang="ja-JP" sz="1100" dirty="0" smtClean="0"/>
              <a:t>811</a:t>
            </a:r>
            <a:r>
              <a:rPr lang="ja-JP" altLang="en-US" sz="1100" dirty="0" smtClean="0"/>
              <a:t>人</a:t>
            </a:r>
            <a:endParaRPr kumimoji="1" lang="ja-JP" altLang="en-US" sz="1100" dirty="0"/>
          </a:p>
        </p:txBody>
      </p:sp>
      <p:sp>
        <p:nvSpPr>
          <p:cNvPr id="22" name="角丸四角形 21"/>
          <p:cNvSpPr/>
          <p:nvPr/>
        </p:nvSpPr>
        <p:spPr>
          <a:xfrm>
            <a:off x="4381055" y="2177571"/>
            <a:ext cx="4442653" cy="1053474"/>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3" name="テキスト ボックス 22"/>
          <p:cNvSpPr txBox="1"/>
          <p:nvPr/>
        </p:nvSpPr>
        <p:spPr>
          <a:xfrm>
            <a:off x="4183399" y="3411986"/>
            <a:ext cx="2467816" cy="276999"/>
          </a:xfrm>
          <a:prstGeom prst="rect">
            <a:avLst/>
          </a:prstGeom>
          <a:noFill/>
        </p:spPr>
        <p:txBody>
          <a:bodyPr wrap="square" rtlCol="0">
            <a:spAutoFit/>
          </a:bodyPr>
          <a:lstStyle/>
          <a:p>
            <a:r>
              <a:rPr lang="ja-JP" altLang="en-US" sz="1200" b="1" dirty="0" smtClean="0"/>
              <a:t>②四條畷市</a:t>
            </a:r>
            <a:endParaRPr kumimoji="1" lang="ja-JP" altLang="en-US" sz="1200" b="1" dirty="0"/>
          </a:p>
        </p:txBody>
      </p:sp>
      <p:sp>
        <p:nvSpPr>
          <p:cNvPr id="24" name="テキスト ボックス 23"/>
          <p:cNvSpPr txBox="1"/>
          <p:nvPr/>
        </p:nvSpPr>
        <p:spPr>
          <a:xfrm>
            <a:off x="4452906" y="3869006"/>
            <a:ext cx="2376517" cy="261610"/>
          </a:xfrm>
          <a:prstGeom prst="rect">
            <a:avLst/>
          </a:prstGeom>
          <a:noFill/>
        </p:spPr>
        <p:txBody>
          <a:bodyPr wrap="square" rtlCol="0">
            <a:spAutoFit/>
          </a:bodyPr>
          <a:lstStyle/>
          <a:p>
            <a:r>
              <a:rPr lang="en-US" altLang="ja-JP" sz="1100" b="1" dirty="0" smtClean="0"/>
              <a:t>2018</a:t>
            </a:r>
            <a:r>
              <a:rPr lang="ja-JP" altLang="en-US" sz="1100" b="1" dirty="0" smtClean="0"/>
              <a:t>年　　　　　　　　　</a:t>
            </a:r>
            <a:r>
              <a:rPr lang="en-US" altLang="ja-JP" sz="1100" b="1" dirty="0" smtClean="0"/>
              <a:t>2020</a:t>
            </a:r>
            <a:r>
              <a:rPr lang="ja-JP" altLang="en-US" sz="1100" b="1" dirty="0" smtClean="0"/>
              <a:t>年</a:t>
            </a:r>
            <a:endParaRPr kumimoji="1" lang="ja-JP" altLang="en-US" sz="1100" b="1" dirty="0"/>
          </a:p>
        </p:txBody>
      </p:sp>
      <p:sp>
        <p:nvSpPr>
          <p:cNvPr id="25" name="テキスト ボックス 24"/>
          <p:cNvSpPr txBox="1"/>
          <p:nvPr/>
        </p:nvSpPr>
        <p:spPr>
          <a:xfrm>
            <a:off x="4323706" y="4118504"/>
            <a:ext cx="1079996" cy="430887"/>
          </a:xfrm>
          <a:prstGeom prst="rect">
            <a:avLst/>
          </a:prstGeom>
          <a:noFill/>
        </p:spPr>
        <p:txBody>
          <a:bodyPr wrap="square" rtlCol="0">
            <a:spAutoFit/>
          </a:bodyPr>
          <a:lstStyle/>
          <a:p>
            <a:pPr algn="ctr"/>
            <a:r>
              <a:rPr lang="ja-JP" altLang="en-US" sz="1100" dirty="0" smtClean="0"/>
              <a:t>転入超過</a:t>
            </a:r>
            <a:endParaRPr lang="en-US" altLang="ja-JP" sz="1100" dirty="0" smtClean="0"/>
          </a:p>
          <a:p>
            <a:pPr algn="ctr"/>
            <a:r>
              <a:rPr lang="en-US" altLang="ja-JP" sz="1100" dirty="0"/>
              <a:t>+112</a:t>
            </a:r>
            <a:r>
              <a:rPr lang="ja-JP" altLang="en-US" sz="1100" dirty="0" smtClean="0"/>
              <a:t>人</a:t>
            </a:r>
            <a:endParaRPr kumimoji="1" lang="ja-JP" altLang="en-US" sz="1100" dirty="0"/>
          </a:p>
        </p:txBody>
      </p:sp>
      <p:sp>
        <p:nvSpPr>
          <p:cNvPr id="26" name="テキスト ボックス 25"/>
          <p:cNvSpPr txBox="1"/>
          <p:nvPr/>
        </p:nvSpPr>
        <p:spPr>
          <a:xfrm>
            <a:off x="5612899" y="4103127"/>
            <a:ext cx="1079996" cy="430887"/>
          </a:xfrm>
          <a:prstGeom prst="rect">
            <a:avLst/>
          </a:prstGeom>
          <a:noFill/>
        </p:spPr>
        <p:txBody>
          <a:bodyPr wrap="square" rtlCol="0">
            <a:spAutoFit/>
          </a:bodyPr>
          <a:lstStyle/>
          <a:p>
            <a:pPr algn="ctr"/>
            <a:r>
              <a:rPr lang="ja-JP" altLang="en-US" sz="1100" dirty="0" smtClean="0"/>
              <a:t>転出超過</a:t>
            </a:r>
            <a:endParaRPr lang="en-US" altLang="ja-JP" sz="1100" dirty="0" smtClean="0"/>
          </a:p>
          <a:p>
            <a:pPr algn="ctr"/>
            <a:r>
              <a:rPr lang="ja-JP" altLang="en-US" sz="1100" dirty="0" smtClean="0"/>
              <a:t>▲</a:t>
            </a:r>
            <a:r>
              <a:rPr lang="en-US" altLang="ja-JP" sz="1100" dirty="0" smtClean="0"/>
              <a:t>407</a:t>
            </a:r>
            <a:r>
              <a:rPr lang="ja-JP" altLang="en-US" sz="1100" dirty="0" smtClean="0"/>
              <a:t>人</a:t>
            </a:r>
            <a:endParaRPr kumimoji="1" lang="ja-JP" altLang="en-US" sz="1100" dirty="0"/>
          </a:p>
        </p:txBody>
      </p:sp>
      <p:sp>
        <p:nvSpPr>
          <p:cNvPr id="29" name="角丸四角形 28"/>
          <p:cNvSpPr/>
          <p:nvPr/>
        </p:nvSpPr>
        <p:spPr>
          <a:xfrm>
            <a:off x="4373939" y="3674436"/>
            <a:ext cx="4449769" cy="1053474"/>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0" name="テキスト ボックス 29"/>
          <p:cNvSpPr txBox="1"/>
          <p:nvPr/>
        </p:nvSpPr>
        <p:spPr>
          <a:xfrm>
            <a:off x="4195154" y="4922332"/>
            <a:ext cx="2467816" cy="276999"/>
          </a:xfrm>
          <a:prstGeom prst="rect">
            <a:avLst/>
          </a:prstGeom>
          <a:noFill/>
        </p:spPr>
        <p:txBody>
          <a:bodyPr wrap="square" rtlCol="0">
            <a:spAutoFit/>
          </a:bodyPr>
          <a:lstStyle/>
          <a:p>
            <a:r>
              <a:rPr lang="ja-JP" altLang="en-US" sz="1200" b="1" dirty="0" smtClean="0"/>
              <a:t>③泉佐野市</a:t>
            </a:r>
            <a:endParaRPr kumimoji="1" lang="ja-JP" altLang="en-US" sz="1200" b="1" dirty="0"/>
          </a:p>
        </p:txBody>
      </p:sp>
      <p:sp>
        <p:nvSpPr>
          <p:cNvPr id="31" name="テキスト ボックス 30"/>
          <p:cNvSpPr txBox="1"/>
          <p:nvPr/>
        </p:nvSpPr>
        <p:spPr>
          <a:xfrm>
            <a:off x="4452907" y="5379747"/>
            <a:ext cx="2376517" cy="261610"/>
          </a:xfrm>
          <a:prstGeom prst="rect">
            <a:avLst/>
          </a:prstGeom>
          <a:noFill/>
        </p:spPr>
        <p:txBody>
          <a:bodyPr wrap="square" rtlCol="0">
            <a:spAutoFit/>
          </a:bodyPr>
          <a:lstStyle/>
          <a:p>
            <a:r>
              <a:rPr lang="en-US" altLang="ja-JP" sz="1100" b="1" dirty="0" smtClean="0"/>
              <a:t>2018</a:t>
            </a:r>
            <a:r>
              <a:rPr lang="ja-JP" altLang="en-US" sz="1100" b="1" dirty="0" smtClean="0"/>
              <a:t>年　　　　　　　　　</a:t>
            </a:r>
            <a:r>
              <a:rPr lang="en-US" altLang="ja-JP" sz="1100" b="1" dirty="0" smtClean="0"/>
              <a:t>2020</a:t>
            </a:r>
            <a:r>
              <a:rPr lang="ja-JP" altLang="en-US" sz="1100" b="1" dirty="0" smtClean="0"/>
              <a:t>年</a:t>
            </a:r>
            <a:endParaRPr kumimoji="1" lang="ja-JP" altLang="en-US" sz="1100" b="1" dirty="0"/>
          </a:p>
        </p:txBody>
      </p:sp>
      <p:sp>
        <p:nvSpPr>
          <p:cNvPr id="32" name="テキスト ボックス 31"/>
          <p:cNvSpPr txBox="1"/>
          <p:nvPr/>
        </p:nvSpPr>
        <p:spPr>
          <a:xfrm>
            <a:off x="4323707" y="5629246"/>
            <a:ext cx="1079996" cy="430887"/>
          </a:xfrm>
          <a:prstGeom prst="rect">
            <a:avLst/>
          </a:prstGeom>
          <a:noFill/>
        </p:spPr>
        <p:txBody>
          <a:bodyPr wrap="square" rtlCol="0">
            <a:spAutoFit/>
          </a:bodyPr>
          <a:lstStyle/>
          <a:p>
            <a:pPr algn="ctr"/>
            <a:r>
              <a:rPr lang="ja-JP" altLang="en-US" sz="1100" dirty="0" smtClean="0"/>
              <a:t>転入超過</a:t>
            </a:r>
            <a:endParaRPr lang="en-US" altLang="ja-JP" sz="1100" dirty="0" smtClean="0"/>
          </a:p>
          <a:p>
            <a:pPr algn="ctr"/>
            <a:r>
              <a:rPr lang="en-US" altLang="ja-JP" sz="1100" dirty="0" smtClean="0"/>
              <a:t>+287</a:t>
            </a:r>
            <a:r>
              <a:rPr lang="ja-JP" altLang="en-US" sz="1100" dirty="0" smtClean="0"/>
              <a:t>人</a:t>
            </a:r>
            <a:endParaRPr kumimoji="1" lang="ja-JP" altLang="en-US" sz="1100" dirty="0"/>
          </a:p>
        </p:txBody>
      </p:sp>
      <p:sp>
        <p:nvSpPr>
          <p:cNvPr id="33" name="テキスト ボックス 32"/>
          <p:cNvSpPr txBox="1"/>
          <p:nvPr/>
        </p:nvSpPr>
        <p:spPr>
          <a:xfrm>
            <a:off x="5612899" y="5613869"/>
            <a:ext cx="1079996" cy="430887"/>
          </a:xfrm>
          <a:prstGeom prst="rect">
            <a:avLst/>
          </a:prstGeom>
          <a:noFill/>
        </p:spPr>
        <p:txBody>
          <a:bodyPr wrap="square" rtlCol="0">
            <a:spAutoFit/>
          </a:bodyPr>
          <a:lstStyle/>
          <a:p>
            <a:pPr algn="ctr"/>
            <a:r>
              <a:rPr lang="ja-JP" altLang="en-US" sz="1100" dirty="0" smtClean="0"/>
              <a:t>転出超過</a:t>
            </a:r>
            <a:endParaRPr lang="en-US" altLang="ja-JP" sz="1100" dirty="0" smtClean="0"/>
          </a:p>
          <a:p>
            <a:pPr algn="ctr"/>
            <a:r>
              <a:rPr lang="ja-JP" altLang="en-US" sz="1100" dirty="0" smtClean="0"/>
              <a:t>▲</a:t>
            </a:r>
            <a:r>
              <a:rPr lang="en-US" altLang="ja-JP" sz="1100" dirty="0" smtClean="0"/>
              <a:t>387</a:t>
            </a:r>
            <a:r>
              <a:rPr lang="ja-JP" altLang="en-US" sz="1100" dirty="0" smtClean="0"/>
              <a:t>人</a:t>
            </a:r>
            <a:endParaRPr kumimoji="1" lang="ja-JP" altLang="en-US" sz="1100" dirty="0"/>
          </a:p>
        </p:txBody>
      </p:sp>
      <p:sp>
        <p:nvSpPr>
          <p:cNvPr id="36" name="角丸四角形 35"/>
          <p:cNvSpPr/>
          <p:nvPr/>
        </p:nvSpPr>
        <p:spPr>
          <a:xfrm>
            <a:off x="4385696" y="5184781"/>
            <a:ext cx="4438012" cy="1053474"/>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9" name="大かっこ 38"/>
          <p:cNvSpPr/>
          <p:nvPr/>
        </p:nvSpPr>
        <p:spPr>
          <a:xfrm>
            <a:off x="6587921" y="2329268"/>
            <a:ext cx="2077137" cy="71488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0" name="大かっこ 39"/>
          <p:cNvSpPr/>
          <p:nvPr/>
        </p:nvSpPr>
        <p:spPr>
          <a:xfrm>
            <a:off x="6593678" y="3841517"/>
            <a:ext cx="2077137" cy="71488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1" name="大かっこ 40"/>
          <p:cNvSpPr/>
          <p:nvPr/>
        </p:nvSpPr>
        <p:spPr>
          <a:xfrm>
            <a:off x="6598823" y="5351649"/>
            <a:ext cx="2077137" cy="71488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3" name="テキスト ボックス 42"/>
          <p:cNvSpPr txBox="1"/>
          <p:nvPr/>
        </p:nvSpPr>
        <p:spPr>
          <a:xfrm>
            <a:off x="6626706" y="2313504"/>
            <a:ext cx="2067539" cy="261610"/>
          </a:xfrm>
          <a:prstGeom prst="rect">
            <a:avLst/>
          </a:prstGeom>
          <a:noFill/>
        </p:spPr>
        <p:txBody>
          <a:bodyPr wrap="square" rtlCol="0">
            <a:spAutoFit/>
          </a:bodyPr>
          <a:lstStyle/>
          <a:p>
            <a:r>
              <a:rPr lang="en-US" altLang="ja-JP" sz="1100" dirty="0" smtClean="0"/>
              <a:t>2020</a:t>
            </a:r>
            <a:r>
              <a:rPr lang="ja-JP" altLang="en-US" sz="1100" dirty="0" smtClean="0"/>
              <a:t>年の転出者の主な移動先</a:t>
            </a:r>
            <a:endParaRPr kumimoji="1" lang="ja-JP" altLang="en-US" sz="1100" dirty="0"/>
          </a:p>
        </p:txBody>
      </p:sp>
      <p:sp>
        <p:nvSpPr>
          <p:cNvPr id="44" name="テキスト ボックス 43"/>
          <p:cNvSpPr txBox="1"/>
          <p:nvPr/>
        </p:nvSpPr>
        <p:spPr>
          <a:xfrm>
            <a:off x="6902487" y="2539637"/>
            <a:ext cx="1594322" cy="553998"/>
          </a:xfrm>
          <a:prstGeom prst="rect">
            <a:avLst/>
          </a:prstGeom>
          <a:noFill/>
        </p:spPr>
        <p:txBody>
          <a:bodyPr wrap="square" rtlCol="0">
            <a:spAutoFit/>
          </a:bodyPr>
          <a:lstStyle/>
          <a:p>
            <a:r>
              <a:rPr lang="ja-JP" altLang="en-US" sz="1000" dirty="0" smtClean="0"/>
              <a:t>・</a:t>
            </a:r>
            <a:r>
              <a:rPr lang="zh-CN" altLang="en-US" sz="1000" dirty="0" smtClean="0"/>
              <a:t>寝屋川市</a:t>
            </a:r>
            <a:r>
              <a:rPr lang="ja-JP" altLang="en-US" sz="1000" dirty="0" smtClean="0"/>
              <a:t>　</a:t>
            </a:r>
            <a:r>
              <a:rPr lang="zh-CN" altLang="en-US" sz="1000" dirty="0" smtClean="0"/>
              <a:t>▲ </a:t>
            </a:r>
            <a:r>
              <a:rPr lang="en-US" altLang="zh-CN" sz="1000" dirty="0" smtClean="0"/>
              <a:t>120</a:t>
            </a:r>
            <a:r>
              <a:rPr lang="ja-JP" altLang="en-US" sz="1000" dirty="0" smtClean="0"/>
              <a:t>人</a:t>
            </a:r>
            <a:endParaRPr lang="en-US" altLang="zh-CN" sz="1000" dirty="0"/>
          </a:p>
          <a:p>
            <a:r>
              <a:rPr lang="ja-JP" altLang="en-US" sz="1000" dirty="0" smtClean="0"/>
              <a:t>・</a:t>
            </a:r>
            <a:r>
              <a:rPr lang="zh-CN" altLang="en-US" sz="1000" dirty="0" smtClean="0"/>
              <a:t>茨木市</a:t>
            </a:r>
            <a:r>
              <a:rPr lang="ja-JP" altLang="en-US" sz="1000" dirty="0" smtClean="0"/>
              <a:t>　</a:t>
            </a:r>
            <a:r>
              <a:rPr lang="zh-CN" altLang="en-US" sz="1000" dirty="0" smtClean="0"/>
              <a:t>▲ </a:t>
            </a:r>
            <a:r>
              <a:rPr lang="en-US" altLang="zh-CN" sz="1000" dirty="0" smtClean="0"/>
              <a:t>79</a:t>
            </a:r>
            <a:r>
              <a:rPr lang="ja-JP" altLang="en-US" sz="1000" dirty="0" smtClean="0"/>
              <a:t>人</a:t>
            </a:r>
            <a:endParaRPr lang="en-US" altLang="zh-CN" sz="1000" dirty="0"/>
          </a:p>
          <a:p>
            <a:r>
              <a:rPr lang="ja-JP" altLang="en-US" sz="1000" dirty="0" smtClean="0"/>
              <a:t>・</a:t>
            </a:r>
            <a:r>
              <a:rPr lang="zh-CN" altLang="en-US" sz="1000" dirty="0" smtClean="0"/>
              <a:t>交野市</a:t>
            </a:r>
            <a:r>
              <a:rPr lang="ja-JP" altLang="en-US" sz="1000" dirty="0" smtClean="0"/>
              <a:t>　</a:t>
            </a:r>
            <a:r>
              <a:rPr lang="zh-CN" altLang="en-US" sz="1000" dirty="0" smtClean="0"/>
              <a:t>▲ </a:t>
            </a:r>
            <a:r>
              <a:rPr lang="en-US" altLang="zh-CN" sz="1000" dirty="0" smtClean="0"/>
              <a:t>78</a:t>
            </a:r>
            <a:r>
              <a:rPr lang="ja-JP" altLang="en-US" sz="1000" dirty="0" smtClean="0"/>
              <a:t>人</a:t>
            </a:r>
            <a:endParaRPr lang="en-US" altLang="zh-CN" sz="1000" dirty="0"/>
          </a:p>
        </p:txBody>
      </p:sp>
      <p:sp>
        <p:nvSpPr>
          <p:cNvPr id="45" name="テキスト ボックス 44"/>
          <p:cNvSpPr txBox="1"/>
          <p:nvPr/>
        </p:nvSpPr>
        <p:spPr>
          <a:xfrm>
            <a:off x="6658330" y="3805208"/>
            <a:ext cx="2006728" cy="261610"/>
          </a:xfrm>
          <a:prstGeom prst="rect">
            <a:avLst/>
          </a:prstGeom>
          <a:noFill/>
        </p:spPr>
        <p:txBody>
          <a:bodyPr wrap="square" rtlCol="0">
            <a:spAutoFit/>
          </a:bodyPr>
          <a:lstStyle/>
          <a:p>
            <a:r>
              <a:rPr lang="en-US" altLang="ja-JP" sz="1100" dirty="0" smtClean="0"/>
              <a:t>2020</a:t>
            </a:r>
            <a:r>
              <a:rPr lang="ja-JP" altLang="en-US" sz="1100" dirty="0" smtClean="0"/>
              <a:t>年の転出者の主な移動先</a:t>
            </a:r>
            <a:endParaRPr kumimoji="1" lang="ja-JP" altLang="en-US" sz="1100" dirty="0"/>
          </a:p>
        </p:txBody>
      </p:sp>
      <p:sp>
        <p:nvSpPr>
          <p:cNvPr id="46" name="テキスト ボックス 45"/>
          <p:cNvSpPr txBox="1"/>
          <p:nvPr/>
        </p:nvSpPr>
        <p:spPr>
          <a:xfrm>
            <a:off x="6887973" y="4018635"/>
            <a:ext cx="1594322" cy="553998"/>
          </a:xfrm>
          <a:prstGeom prst="rect">
            <a:avLst/>
          </a:prstGeom>
          <a:noFill/>
        </p:spPr>
        <p:txBody>
          <a:bodyPr wrap="square" rtlCol="0">
            <a:spAutoFit/>
          </a:bodyPr>
          <a:lstStyle/>
          <a:p>
            <a:r>
              <a:rPr lang="ja-JP" altLang="en-US" sz="1000" dirty="0" smtClean="0"/>
              <a:t>・大阪市　▲ </a:t>
            </a:r>
            <a:r>
              <a:rPr lang="en-US" altLang="ja-JP" sz="1000" dirty="0" smtClean="0"/>
              <a:t>347</a:t>
            </a:r>
            <a:r>
              <a:rPr lang="ja-JP" altLang="en-US" sz="1000" dirty="0" smtClean="0"/>
              <a:t>人</a:t>
            </a:r>
            <a:endParaRPr lang="en-US" altLang="ja-JP" sz="1000" dirty="0"/>
          </a:p>
          <a:p>
            <a:r>
              <a:rPr lang="ja-JP" altLang="en-US" sz="1000" dirty="0" smtClean="0"/>
              <a:t>・交野市　▲ </a:t>
            </a:r>
            <a:r>
              <a:rPr lang="en-US" altLang="ja-JP" sz="1000" dirty="0" smtClean="0"/>
              <a:t>79</a:t>
            </a:r>
            <a:r>
              <a:rPr lang="ja-JP" altLang="en-US" sz="1000" dirty="0" smtClean="0"/>
              <a:t>人</a:t>
            </a:r>
            <a:endParaRPr lang="en-US" altLang="ja-JP" sz="1000" dirty="0"/>
          </a:p>
          <a:p>
            <a:r>
              <a:rPr lang="ja-JP" altLang="en-US" sz="1000" dirty="0" smtClean="0"/>
              <a:t>・守口市　▲ </a:t>
            </a:r>
            <a:r>
              <a:rPr lang="en-US" altLang="ja-JP" sz="1000" dirty="0" smtClean="0"/>
              <a:t>34</a:t>
            </a:r>
            <a:r>
              <a:rPr lang="ja-JP" altLang="en-US" sz="1000" dirty="0" smtClean="0"/>
              <a:t>人</a:t>
            </a:r>
            <a:endParaRPr lang="en-US" altLang="ja-JP" sz="1000" dirty="0"/>
          </a:p>
        </p:txBody>
      </p:sp>
      <p:sp>
        <p:nvSpPr>
          <p:cNvPr id="47" name="テキスト ボックス 46"/>
          <p:cNvSpPr txBox="1"/>
          <p:nvPr/>
        </p:nvSpPr>
        <p:spPr>
          <a:xfrm>
            <a:off x="6688256" y="5330429"/>
            <a:ext cx="2135452" cy="261610"/>
          </a:xfrm>
          <a:prstGeom prst="rect">
            <a:avLst/>
          </a:prstGeom>
          <a:noFill/>
        </p:spPr>
        <p:txBody>
          <a:bodyPr wrap="square" rtlCol="0">
            <a:spAutoFit/>
          </a:bodyPr>
          <a:lstStyle/>
          <a:p>
            <a:r>
              <a:rPr lang="en-US" altLang="ja-JP" sz="1100" dirty="0" smtClean="0"/>
              <a:t>2020</a:t>
            </a:r>
            <a:r>
              <a:rPr lang="ja-JP" altLang="en-US" sz="1100" dirty="0" smtClean="0"/>
              <a:t>年の転出者の主な移動先</a:t>
            </a:r>
            <a:endParaRPr kumimoji="1" lang="ja-JP" altLang="en-US" sz="1100" dirty="0"/>
          </a:p>
        </p:txBody>
      </p:sp>
      <p:sp>
        <p:nvSpPr>
          <p:cNvPr id="48" name="テキスト ボックス 47"/>
          <p:cNvSpPr txBox="1"/>
          <p:nvPr/>
        </p:nvSpPr>
        <p:spPr>
          <a:xfrm>
            <a:off x="6892654" y="5541997"/>
            <a:ext cx="1594322" cy="553998"/>
          </a:xfrm>
          <a:prstGeom prst="rect">
            <a:avLst/>
          </a:prstGeom>
          <a:noFill/>
        </p:spPr>
        <p:txBody>
          <a:bodyPr wrap="square" rtlCol="0">
            <a:spAutoFit/>
          </a:bodyPr>
          <a:lstStyle/>
          <a:p>
            <a:r>
              <a:rPr lang="ja-JP" altLang="en-US" sz="1000" dirty="0"/>
              <a:t>・</a:t>
            </a:r>
            <a:r>
              <a:rPr lang="zh-TW" altLang="en-US" sz="1000" dirty="0" smtClean="0"/>
              <a:t>岸和田市</a:t>
            </a:r>
            <a:r>
              <a:rPr lang="ja-JP" altLang="en-US" sz="1000" dirty="0" smtClean="0"/>
              <a:t>　</a:t>
            </a:r>
            <a:r>
              <a:rPr lang="zh-TW" altLang="en-US" sz="1000" dirty="0" smtClean="0"/>
              <a:t>▲ </a:t>
            </a:r>
            <a:r>
              <a:rPr lang="en-US" altLang="zh-TW" sz="1000" dirty="0" smtClean="0"/>
              <a:t>253</a:t>
            </a:r>
            <a:r>
              <a:rPr lang="ja-JP" altLang="en-US" sz="1000" dirty="0" smtClean="0"/>
              <a:t>人</a:t>
            </a:r>
            <a:endParaRPr lang="en-US" altLang="zh-TW" sz="1000" dirty="0"/>
          </a:p>
          <a:p>
            <a:r>
              <a:rPr lang="ja-JP" altLang="en-US" sz="1000" dirty="0" smtClean="0"/>
              <a:t>・</a:t>
            </a:r>
            <a:r>
              <a:rPr lang="zh-TW" altLang="en-US" sz="1000" dirty="0" smtClean="0"/>
              <a:t>大阪市</a:t>
            </a:r>
            <a:r>
              <a:rPr lang="ja-JP" altLang="en-US" sz="1000" dirty="0" smtClean="0"/>
              <a:t>　</a:t>
            </a:r>
            <a:r>
              <a:rPr lang="zh-TW" altLang="en-US" sz="1000" dirty="0" smtClean="0"/>
              <a:t>▲ </a:t>
            </a:r>
            <a:r>
              <a:rPr lang="en-US" altLang="zh-TW" sz="1000" dirty="0" smtClean="0"/>
              <a:t>226</a:t>
            </a:r>
            <a:r>
              <a:rPr lang="ja-JP" altLang="en-US" sz="1000" dirty="0" smtClean="0"/>
              <a:t>人</a:t>
            </a:r>
            <a:endParaRPr lang="en-US" altLang="zh-TW" sz="1000" dirty="0"/>
          </a:p>
          <a:p>
            <a:r>
              <a:rPr lang="ja-JP" altLang="en-US" sz="1000" dirty="0" smtClean="0"/>
              <a:t>・</a:t>
            </a:r>
            <a:r>
              <a:rPr lang="zh-TW" altLang="en-US" sz="1000" dirty="0" smtClean="0"/>
              <a:t>熊取町</a:t>
            </a:r>
            <a:r>
              <a:rPr lang="ja-JP" altLang="en-US" sz="1000" dirty="0" smtClean="0"/>
              <a:t>　</a:t>
            </a:r>
            <a:r>
              <a:rPr lang="zh-TW" altLang="en-US" sz="1000" dirty="0" smtClean="0"/>
              <a:t>▲ </a:t>
            </a:r>
            <a:r>
              <a:rPr lang="en-US" altLang="zh-TW" sz="1000" dirty="0" smtClean="0"/>
              <a:t>225</a:t>
            </a:r>
            <a:r>
              <a:rPr lang="ja-JP" altLang="en-US" sz="1000" dirty="0" smtClean="0"/>
              <a:t>人</a:t>
            </a:r>
            <a:endParaRPr lang="ja-JP" altLang="en-US" sz="1000" dirty="0"/>
          </a:p>
        </p:txBody>
      </p:sp>
      <p:sp>
        <p:nvSpPr>
          <p:cNvPr id="49" name="テキスト ボックス 48"/>
          <p:cNvSpPr txBox="1"/>
          <p:nvPr/>
        </p:nvSpPr>
        <p:spPr>
          <a:xfrm>
            <a:off x="2491752" y="3161067"/>
            <a:ext cx="224819" cy="307777"/>
          </a:xfrm>
          <a:prstGeom prst="rect">
            <a:avLst/>
          </a:prstGeom>
          <a:noFill/>
        </p:spPr>
        <p:txBody>
          <a:bodyPr wrap="square" rtlCol="0">
            <a:spAutoFit/>
          </a:bodyPr>
          <a:lstStyle/>
          <a:p>
            <a:r>
              <a:rPr kumimoji="1" lang="ja-JP" altLang="en-US" sz="1400" dirty="0" smtClean="0"/>
              <a:t>①</a:t>
            </a:r>
            <a:endParaRPr kumimoji="1" lang="ja-JP" altLang="en-US" sz="1400" dirty="0"/>
          </a:p>
        </p:txBody>
      </p:sp>
      <p:sp>
        <p:nvSpPr>
          <p:cNvPr id="50" name="テキスト ボックス 49"/>
          <p:cNvSpPr txBox="1"/>
          <p:nvPr/>
        </p:nvSpPr>
        <p:spPr>
          <a:xfrm>
            <a:off x="2761970" y="3145826"/>
            <a:ext cx="224819" cy="307777"/>
          </a:xfrm>
          <a:prstGeom prst="rect">
            <a:avLst/>
          </a:prstGeom>
          <a:noFill/>
        </p:spPr>
        <p:txBody>
          <a:bodyPr wrap="square" rtlCol="0">
            <a:spAutoFit/>
          </a:bodyPr>
          <a:lstStyle/>
          <a:p>
            <a:r>
              <a:rPr kumimoji="1" lang="ja-JP" altLang="en-US" sz="1400" dirty="0" smtClean="0"/>
              <a:t>②</a:t>
            </a:r>
            <a:endParaRPr kumimoji="1" lang="ja-JP" altLang="en-US" sz="1400" dirty="0"/>
          </a:p>
        </p:txBody>
      </p:sp>
      <p:sp>
        <p:nvSpPr>
          <p:cNvPr id="51" name="テキスト ボックス 50"/>
          <p:cNvSpPr txBox="1"/>
          <p:nvPr/>
        </p:nvSpPr>
        <p:spPr>
          <a:xfrm>
            <a:off x="1490137" y="4877004"/>
            <a:ext cx="224819" cy="307777"/>
          </a:xfrm>
          <a:prstGeom prst="rect">
            <a:avLst/>
          </a:prstGeom>
          <a:noFill/>
        </p:spPr>
        <p:txBody>
          <a:bodyPr wrap="square" rtlCol="0">
            <a:spAutoFit/>
          </a:bodyPr>
          <a:lstStyle/>
          <a:p>
            <a:r>
              <a:rPr kumimoji="1" lang="ja-JP" altLang="en-US" sz="1400" dirty="0" smtClean="0"/>
              <a:t>③</a:t>
            </a:r>
            <a:endParaRPr kumimoji="1" lang="ja-JP" altLang="en-US" sz="1400" dirty="0"/>
          </a:p>
        </p:txBody>
      </p:sp>
      <p:cxnSp>
        <p:nvCxnSpPr>
          <p:cNvPr id="52" name="直線矢印コネクタ 51"/>
          <p:cNvCxnSpPr/>
          <p:nvPr/>
        </p:nvCxnSpPr>
        <p:spPr>
          <a:xfrm flipV="1">
            <a:off x="2709936" y="3079800"/>
            <a:ext cx="75396" cy="132051"/>
          </a:xfrm>
          <a:prstGeom prst="straightConnector1">
            <a:avLst/>
          </a:prstGeom>
          <a:ln w="15875">
            <a:prstDash val="sysDot"/>
            <a:tailEnd type="arrow" w="sm" len="sm"/>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V="1">
            <a:off x="2766593" y="3093635"/>
            <a:ext cx="220196" cy="168262"/>
          </a:xfrm>
          <a:prstGeom prst="straightConnector1">
            <a:avLst/>
          </a:prstGeom>
          <a:ln w="15875">
            <a:prstDash val="sysDot"/>
            <a:tailEnd type="arrow" w="sm" len="sm"/>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H="1" flipV="1">
            <a:off x="2564718" y="2816636"/>
            <a:ext cx="77204" cy="411750"/>
          </a:xfrm>
          <a:prstGeom prst="straightConnector1">
            <a:avLst/>
          </a:prstGeom>
          <a:ln w="15875">
            <a:prstDash val="sysDot"/>
            <a:tailEnd type="arrow" w="sm" len="sm"/>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2465501" y="3378105"/>
            <a:ext cx="414310" cy="283047"/>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2991202" y="3111740"/>
            <a:ext cx="75396" cy="132051"/>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1759861" y="4941886"/>
            <a:ext cx="274555" cy="83571"/>
          </a:xfrm>
          <a:prstGeom prst="straightConnector1">
            <a:avLst/>
          </a:prstGeom>
          <a:ln w="15875">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V="1">
            <a:off x="1742794" y="4918789"/>
            <a:ext cx="74318" cy="64882"/>
          </a:xfrm>
          <a:prstGeom prst="straightConnector1">
            <a:avLst/>
          </a:prstGeom>
          <a:ln w="15875">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V="1">
            <a:off x="1687870" y="3837134"/>
            <a:ext cx="543767" cy="1081655"/>
          </a:xfrm>
          <a:prstGeom prst="straightConnector1">
            <a:avLst/>
          </a:prstGeom>
          <a:ln w="15875">
            <a:prstDash val="dash"/>
            <a:tailEnd type="arrow" w="sm" len="sm"/>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flipH="1" flipV="1">
            <a:off x="2676251" y="3211851"/>
            <a:ext cx="196378" cy="39954"/>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sp>
        <p:nvSpPr>
          <p:cNvPr id="72" name="右矢印 71"/>
          <p:cNvSpPr/>
          <p:nvPr/>
        </p:nvSpPr>
        <p:spPr>
          <a:xfrm>
            <a:off x="5255292" y="5457776"/>
            <a:ext cx="381232" cy="1040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3" name="右矢印 72"/>
          <p:cNvSpPr/>
          <p:nvPr/>
        </p:nvSpPr>
        <p:spPr>
          <a:xfrm>
            <a:off x="5240548" y="2459395"/>
            <a:ext cx="381232" cy="1040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4" name="右矢印 73"/>
          <p:cNvSpPr/>
          <p:nvPr/>
        </p:nvSpPr>
        <p:spPr>
          <a:xfrm>
            <a:off x="5267046" y="3951936"/>
            <a:ext cx="381232" cy="1040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9" name="正方形/長方形 58"/>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２．大阪経済の動き（２）新型コロナウイルス感染症拡大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前後</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a:t>
            </a:r>
            <a:r>
              <a:rPr kumimoji="0" lang="ja-JP" altLang="en-US" sz="2000" kern="0" dirty="0" smtClean="0">
                <a:solidFill>
                  <a:srgbClr val="000000"/>
                </a:solidFill>
                <a:ea typeface="Meiryo UI" pitchFamily="50" charset="-128"/>
                <a:cs typeface="Meiryo UI" pitchFamily="50" charset="-128"/>
              </a:rPr>
              <a:t>経済等</a:t>
            </a:r>
            <a:endParaRPr kumimoji="0" lang="ja-JP" altLang="en-US" sz="2000" kern="0" dirty="0">
              <a:solidFill>
                <a:srgbClr val="000000"/>
              </a:solidFill>
              <a:ea typeface="Meiryo UI" pitchFamily="50" charset="-128"/>
              <a:cs typeface="Meiryo UI" pitchFamily="50" charset="-128"/>
            </a:endParaRPr>
          </a:p>
        </p:txBody>
      </p:sp>
    </p:spTree>
    <p:extLst>
      <p:ext uri="{BB962C8B-B14F-4D97-AF65-F5344CB8AC3E}">
        <p14:creationId xmlns:p14="http://schemas.microsoft.com/office/powerpoint/2010/main" val="3241158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D027E3-62E2-4B97-AB12-56BECFBE21C1}" type="slidenum">
              <a:rPr kumimoji="1" lang="ja-JP" altLang="en-US" smtClean="0"/>
              <a:pPr/>
              <a:t>45</a:t>
            </a:fld>
            <a:endParaRPr kumimoji="1" lang="ja-JP" altLang="en-US" dirty="0"/>
          </a:p>
        </p:txBody>
      </p:sp>
    </p:spTree>
    <p:extLst>
      <p:ext uri="{BB962C8B-B14F-4D97-AF65-F5344CB8AC3E}">
        <p14:creationId xmlns:p14="http://schemas.microsoft.com/office/powerpoint/2010/main" val="3617251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DC1BA3F-1AE2-47E1-8004-18BBF3B026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290AE-011E-403C-A3C9-B3B44B5CA60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タイトル 1">
            <a:extLst>
              <a:ext uri="{FF2B5EF4-FFF2-40B4-BE49-F238E27FC236}">
                <a16:creationId xmlns:a16="http://schemas.microsoft.com/office/drawing/2014/main" id="{DE182360-8E57-4CFB-9AED-F7A852E0EBA9}"/>
              </a:ext>
            </a:extLst>
          </p:cNvPr>
          <p:cNvSpPr txBox="1">
            <a:spLocks/>
          </p:cNvSpPr>
          <p:nvPr/>
        </p:nvSpPr>
        <p:spPr>
          <a:xfrm>
            <a:off x="457200" y="548680"/>
            <a:ext cx="8229600" cy="55247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tab pos="2782888" algn="l"/>
                <a:tab pos="7531100" algn="l"/>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３</a:t>
            </a:r>
            <a:r>
              <a:rPr kumimoji="1" lang="en-US" altLang="ja-JP"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分野</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別主要データ</a:t>
            </a:r>
          </a:p>
          <a:p>
            <a:pPr marL="0" marR="0" lvl="0" indent="0" algn="ctr" defTabSz="914400" rtl="0" eaLnBrk="1" fontAlgn="auto" latinLnBrk="0" hangingPunct="1">
              <a:lnSpc>
                <a:spcPct val="150000"/>
              </a:lnSpc>
              <a:spcBef>
                <a:spcPct val="0"/>
              </a:spcBef>
              <a:spcAft>
                <a:spcPts val="0"/>
              </a:spcAft>
              <a:buClrTx/>
              <a:buSzTx/>
              <a:buFontTx/>
              <a:buNone/>
              <a:tabLst>
                <a:tab pos="2782888" algn="l"/>
                <a:tab pos="7531100" algn="l"/>
              </a:tabLst>
              <a:defRPr/>
            </a:pP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産業</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Tree>
    <p:extLst>
      <p:ext uri="{BB962C8B-B14F-4D97-AF65-F5344CB8AC3E}">
        <p14:creationId xmlns:p14="http://schemas.microsoft.com/office/powerpoint/2010/main" val="37185681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432284" y="404664"/>
            <a:ext cx="8254516" cy="5909310"/>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721600" algn="l"/>
              </a:tabLst>
            </a:pPr>
            <a:r>
              <a:rPr lang="ja-JP" altLang="en-US" dirty="0"/>
              <a:t>産業構造の</a:t>
            </a:r>
            <a:r>
              <a:rPr lang="ja-JP" altLang="en-US" dirty="0" smtClean="0"/>
              <a:t>比較 ・</a:t>
            </a:r>
            <a:r>
              <a:rPr lang="ja-JP" altLang="en-US" dirty="0"/>
              <a:t>・・・・・・・・・・・・・・・・・・・・・・・・・・・</a:t>
            </a:r>
            <a:r>
              <a:rPr lang="ja-JP" altLang="en-US" dirty="0" smtClean="0"/>
              <a:t>・</a:t>
            </a:r>
            <a:r>
              <a:rPr lang="ja-JP" altLang="en-US" dirty="0"/>
              <a:t>・・・・・・・・・・・・・・・・・・・・・</a:t>
            </a:r>
            <a:r>
              <a:rPr lang="ja-JP" altLang="en-US" dirty="0" smtClean="0"/>
              <a:t> </a:t>
            </a:r>
            <a:r>
              <a:rPr lang="en-US" altLang="ja-JP" dirty="0" smtClean="0"/>
              <a:t>49</a:t>
            </a:r>
            <a:endParaRPr lang="ja-JP" altLang="en-US" dirty="0"/>
          </a:p>
          <a:p>
            <a:pPr marL="285750" indent="-285750">
              <a:lnSpc>
                <a:spcPct val="150000"/>
              </a:lnSpc>
              <a:buFont typeface="Arial" panose="020B0604020202020204" pitchFamily="34" charset="0"/>
              <a:buChar char="•"/>
              <a:tabLst>
                <a:tab pos="7721600" algn="l"/>
              </a:tabLst>
            </a:pPr>
            <a:r>
              <a:rPr lang="ja-JP" altLang="en-US" dirty="0"/>
              <a:t>近隣府県との経済の</a:t>
            </a:r>
            <a:r>
              <a:rPr lang="ja-JP" altLang="en-US" dirty="0" smtClean="0"/>
              <a:t>結びつき ・</a:t>
            </a:r>
            <a:r>
              <a:rPr lang="ja-JP" altLang="en-US" dirty="0"/>
              <a:t>・・・・・・・・・・・・・・・・・・・・・・・・・・・・・・・・・・・・・・</a:t>
            </a:r>
            <a:r>
              <a:rPr lang="ja-JP" altLang="en-US" dirty="0" smtClean="0"/>
              <a:t>・・</a:t>
            </a:r>
            <a:r>
              <a:rPr lang="en-US" altLang="ja-JP" dirty="0" smtClean="0"/>
              <a:t>50</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産業別にみた府内総生産と就業者数の</a:t>
            </a:r>
            <a:r>
              <a:rPr lang="ja-JP" altLang="en-US" dirty="0" smtClean="0"/>
              <a:t>関係 ・・・・</a:t>
            </a:r>
            <a:r>
              <a:rPr lang="ja-JP" altLang="en-US" dirty="0"/>
              <a:t>・・・・・・・・・・・・・・・・・・・・・・</a:t>
            </a:r>
            <a:r>
              <a:rPr lang="ja-JP" altLang="en-US" dirty="0" smtClean="0"/>
              <a:t>・・ </a:t>
            </a:r>
            <a:r>
              <a:rPr lang="en-US" altLang="ja-JP" dirty="0" smtClean="0"/>
              <a:t>51</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医薬品産業の</a:t>
            </a:r>
            <a:r>
              <a:rPr lang="ja-JP" altLang="en-US" dirty="0" smtClean="0"/>
              <a:t>ポテンシャル ・・・・</a:t>
            </a:r>
            <a:r>
              <a:rPr lang="ja-JP" altLang="en-US" dirty="0"/>
              <a:t>・</a:t>
            </a:r>
            <a:r>
              <a:rPr lang="ja-JP" altLang="en-US" dirty="0" smtClean="0"/>
              <a:t>・・・・</a:t>
            </a:r>
            <a:r>
              <a:rPr lang="ja-JP" altLang="en-US" dirty="0"/>
              <a:t>・</a:t>
            </a:r>
            <a:r>
              <a:rPr lang="ja-JP" altLang="en-US" dirty="0" smtClean="0"/>
              <a:t>・・</a:t>
            </a:r>
            <a:r>
              <a:rPr lang="ja-JP" altLang="en-US" dirty="0"/>
              <a:t>・</a:t>
            </a:r>
            <a:r>
              <a:rPr lang="ja-JP" altLang="en-US" dirty="0" smtClean="0"/>
              <a:t>・・</a:t>
            </a:r>
            <a:r>
              <a:rPr lang="ja-JP" altLang="en-US" dirty="0"/>
              <a:t>・・・・・・・・・・・・・・・・・・・・・・・・・・・・ </a:t>
            </a:r>
            <a:r>
              <a:rPr lang="en-US" altLang="ja-JP" dirty="0" smtClean="0"/>
              <a:t>52</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医療機器の</a:t>
            </a:r>
            <a:r>
              <a:rPr lang="ja-JP" altLang="en-US" dirty="0" smtClean="0"/>
              <a:t>ポテンシャル ・・・・・・・・・・・・・・・・・・・・・・・・・・・・・・・・・・・・・・・・・・・・・ </a:t>
            </a:r>
            <a:r>
              <a:rPr lang="en-US" altLang="ja-JP" dirty="0" smtClean="0"/>
              <a:t>53</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グリーン・イノベーション分野の</a:t>
            </a:r>
            <a:r>
              <a:rPr lang="ja-JP" altLang="en-US" dirty="0" smtClean="0"/>
              <a:t>ポテンシャル ・・・・・・・・・・・・・・・・・・・・・・・・・・・・・・・・ </a:t>
            </a:r>
            <a:r>
              <a:rPr lang="en-US" altLang="ja-JP" dirty="0" smtClean="0"/>
              <a:t>54</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リチウムイオン電池の</a:t>
            </a:r>
            <a:r>
              <a:rPr lang="ja-JP" altLang="en-US" dirty="0" smtClean="0"/>
              <a:t>ポテンシャル  ・・・・・・・・・・・・・・・・・・・・・・・・・・・・・・・・・・・・・・ </a:t>
            </a:r>
            <a:r>
              <a:rPr lang="en-US" altLang="ja-JP" dirty="0" smtClean="0"/>
              <a:t>55</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スタートアップの</a:t>
            </a:r>
            <a:r>
              <a:rPr lang="ja-JP" altLang="en-US" dirty="0" smtClean="0"/>
              <a:t>動き  ・・・・・・・・・・・・・・・・・・・・・・・・・・・・・・・・・・・・・・・・・・・・・・・・ </a:t>
            </a:r>
            <a:r>
              <a:rPr lang="en-US" altLang="ja-JP" dirty="0" smtClean="0"/>
              <a:t>56</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開業率・</a:t>
            </a:r>
            <a:r>
              <a:rPr lang="ja-JP" altLang="en-US" dirty="0" smtClean="0"/>
              <a:t>廃業率</a:t>
            </a:r>
            <a:r>
              <a:rPr lang="ja-JP" altLang="en-US" dirty="0"/>
              <a:t> </a:t>
            </a:r>
            <a:r>
              <a:rPr lang="ja-JP" altLang="en-US" dirty="0" smtClean="0"/>
              <a:t>・</a:t>
            </a:r>
            <a:r>
              <a:rPr lang="ja-JP" altLang="en-US" dirty="0"/>
              <a:t>・・・・・・・・・・・・・・・・・・・・・・・・・・・・・・・・・・・・・・</a:t>
            </a:r>
            <a:r>
              <a:rPr lang="ja-JP" altLang="en-US" dirty="0" smtClean="0"/>
              <a:t>・・・・・・・</a:t>
            </a:r>
            <a:r>
              <a:rPr lang="ja-JP" altLang="en-US" dirty="0"/>
              <a:t>・・・</a:t>
            </a:r>
            <a:r>
              <a:rPr lang="ja-JP" altLang="en-US" dirty="0" smtClean="0"/>
              <a:t>・・ </a:t>
            </a:r>
            <a:r>
              <a:rPr lang="en-US" altLang="ja-JP" dirty="0" smtClean="0"/>
              <a:t>57</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ベンチャー</a:t>
            </a:r>
            <a:r>
              <a:rPr lang="ja-JP" altLang="en-US" dirty="0" smtClean="0"/>
              <a:t>企業 ・</a:t>
            </a:r>
            <a:r>
              <a:rPr lang="ja-JP" altLang="en-US" dirty="0"/>
              <a:t>・・・・・・・・・・・・・・・・・・・・・・・・・・・・・・・・・・・・・・</a:t>
            </a:r>
            <a:r>
              <a:rPr lang="ja-JP" altLang="en-US" dirty="0" smtClean="0"/>
              <a:t>・・・・・・・・・・・・・・</a:t>
            </a:r>
            <a:r>
              <a:rPr lang="en-US" altLang="ja-JP" dirty="0" smtClean="0"/>
              <a:t>58</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大学の</a:t>
            </a:r>
            <a:r>
              <a:rPr lang="ja-JP" altLang="en-US" dirty="0" smtClean="0"/>
              <a:t>集積 ・・</a:t>
            </a:r>
            <a:r>
              <a:rPr lang="ja-JP" altLang="en-US" dirty="0"/>
              <a:t>・・・・・・・・・・・・・・・・・・・・・・・・・・・・・・・・・・・・・</a:t>
            </a:r>
            <a:r>
              <a:rPr lang="ja-JP" altLang="en-US" dirty="0" smtClean="0"/>
              <a:t>・・・・・・・・・・・・・・・・</a:t>
            </a:r>
            <a:r>
              <a:rPr lang="en-US" altLang="ja-JP" dirty="0" smtClean="0"/>
              <a:t>59</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研究機関の</a:t>
            </a:r>
            <a:r>
              <a:rPr lang="ja-JP" altLang="en-US" dirty="0" smtClean="0"/>
              <a:t>ポテンシャル ・・</a:t>
            </a:r>
            <a:r>
              <a:rPr lang="ja-JP" altLang="en-US" dirty="0"/>
              <a:t>・・・・・・・・・・・・・・・・・・・・・・・・・・・・・・・・・・・・</a:t>
            </a:r>
            <a:r>
              <a:rPr lang="ja-JP" altLang="en-US" dirty="0" smtClean="0"/>
              <a:t>・・・・・・・ </a:t>
            </a:r>
            <a:r>
              <a:rPr lang="en-US" altLang="ja-JP" dirty="0" smtClean="0"/>
              <a:t>60</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国際金融センター都市</a:t>
            </a:r>
            <a:r>
              <a:rPr lang="ja-JP" altLang="en-US" dirty="0" smtClean="0"/>
              <a:t>ランキング ・</a:t>
            </a:r>
            <a:r>
              <a:rPr lang="ja-JP" altLang="en-US" dirty="0"/>
              <a:t>・・・・・・・・・・・・・・・・・・・・・・・・・・・・・・・・・・・・</a:t>
            </a:r>
            <a:r>
              <a:rPr lang="ja-JP" altLang="en-US" dirty="0" smtClean="0"/>
              <a:t>・・</a:t>
            </a:r>
            <a:r>
              <a:rPr lang="en-US" altLang="ja-JP" dirty="0" smtClean="0"/>
              <a:t>61</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ベンチャーキャピタル投資の国際</a:t>
            </a:r>
            <a:r>
              <a:rPr lang="ja-JP" altLang="en-US" dirty="0" smtClean="0"/>
              <a:t>比較 ・</a:t>
            </a:r>
            <a:r>
              <a:rPr lang="ja-JP" altLang="en-US" dirty="0"/>
              <a:t>・・・・・・・・・・・・・・・・・・・・・・・・・・・・・・・・</a:t>
            </a:r>
            <a:r>
              <a:rPr lang="ja-JP" altLang="en-US" dirty="0" smtClean="0"/>
              <a:t>・・・</a:t>
            </a:r>
            <a:r>
              <a:rPr lang="en-US" altLang="ja-JP" dirty="0" smtClean="0"/>
              <a:t>62</a:t>
            </a:r>
            <a:endParaRPr lang="ja-JP" altLang="en-US" dirty="0"/>
          </a:p>
        </p:txBody>
      </p:sp>
    </p:spTree>
    <p:extLst>
      <p:ext uri="{BB962C8B-B14F-4D97-AF65-F5344CB8AC3E}">
        <p14:creationId xmlns:p14="http://schemas.microsoft.com/office/powerpoint/2010/main" val="35929702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432284" y="620688"/>
            <a:ext cx="8254516" cy="5493812"/>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721600" algn="l"/>
              </a:tabLst>
            </a:pPr>
            <a:r>
              <a:rPr lang="en-US" altLang="ja-JP" dirty="0" smtClean="0"/>
              <a:t>ESG</a:t>
            </a:r>
            <a:r>
              <a:rPr lang="ja-JP" altLang="en-US" dirty="0"/>
              <a:t>投資の拡大</a:t>
            </a:r>
            <a:r>
              <a:rPr lang="ja-JP" altLang="en-US" dirty="0" smtClean="0"/>
              <a:t>①</a:t>
            </a:r>
            <a:r>
              <a:rPr lang="ja-JP" altLang="en-US" dirty="0"/>
              <a:t> ・・・・・・・・・・・・・・・・・・・・・・・・・・・・・・・・・・・・・・・・・・・・</a:t>
            </a:r>
            <a:r>
              <a:rPr lang="ja-JP" altLang="en-US" dirty="0" smtClean="0"/>
              <a:t>・</a:t>
            </a:r>
            <a:r>
              <a:rPr lang="ja-JP" altLang="en-US" dirty="0"/>
              <a:t>・</a:t>
            </a:r>
            <a:r>
              <a:rPr lang="ja-JP" altLang="en-US" dirty="0" smtClean="0"/>
              <a:t>・・・</a:t>
            </a:r>
            <a:r>
              <a:rPr lang="en-US" altLang="ja-JP" dirty="0" smtClean="0"/>
              <a:t>63</a:t>
            </a:r>
          </a:p>
          <a:p>
            <a:pPr marL="285750" indent="-285750">
              <a:lnSpc>
                <a:spcPct val="150000"/>
              </a:lnSpc>
              <a:buFont typeface="Arial" panose="020B0604020202020204" pitchFamily="34" charset="0"/>
              <a:buChar char="•"/>
              <a:tabLst>
                <a:tab pos="7721600" algn="l"/>
              </a:tabLst>
            </a:pPr>
            <a:r>
              <a:rPr lang="en-US" altLang="ja-JP" dirty="0" smtClean="0"/>
              <a:t>ESG</a:t>
            </a:r>
            <a:r>
              <a:rPr lang="ja-JP" altLang="en-US" dirty="0"/>
              <a:t>投資の拡大</a:t>
            </a:r>
            <a:r>
              <a:rPr lang="ja-JP" altLang="en-US" dirty="0" smtClean="0"/>
              <a:t>② ・</a:t>
            </a:r>
            <a:r>
              <a:rPr lang="ja-JP" altLang="en-US" dirty="0"/>
              <a:t>・・・・・・・・・・・・・・・・・・・・・・・・</a:t>
            </a:r>
            <a:r>
              <a:rPr lang="ja-JP" altLang="en-US" dirty="0" smtClean="0"/>
              <a:t>・・・・・・・・・・・・・・・・・・・・</a:t>
            </a:r>
            <a:r>
              <a:rPr lang="ja-JP" altLang="en-US" dirty="0"/>
              <a:t>・・</a:t>
            </a:r>
            <a:r>
              <a:rPr lang="ja-JP" altLang="en-US" dirty="0" smtClean="0"/>
              <a:t>・・</a:t>
            </a:r>
            <a:r>
              <a:rPr lang="en-US" altLang="ja-JP" dirty="0" smtClean="0"/>
              <a:t>64</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フィンテック</a:t>
            </a:r>
            <a:r>
              <a:rPr lang="ja-JP" altLang="en-US" dirty="0" smtClean="0"/>
              <a:t>投資 ・</a:t>
            </a:r>
            <a:r>
              <a:rPr lang="ja-JP" altLang="en-US" dirty="0"/>
              <a:t>・・・・・・・・・・・・・・・・・・・・・・・・・・・</a:t>
            </a:r>
            <a:r>
              <a:rPr lang="ja-JP" altLang="en-US" dirty="0" smtClean="0"/>
              <a:t>・・・・・・・・・・・・・・・・・・・・・・・・ </a:t>
            </a:r>
            <a:r>
              <a:rPr lang="en-US" altLang="ja-JP" dirty="0" smtClean="0"/>
              <a:t>65</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家計の金融</a:t>
            </a:r>
            <a:r>
              <a:rPr lang="ja-JP" altLang="en-US" dirty="0" smtClean="0"/>
              <a:t>資産 ・</a:t>
            </a:r>
            <a:r>
              <a:rPr lang="ja-JP" altLang="en-US" dirty="0"/>
              <a:t>・・・・・・・・・・・・・・・・・・・・・・・・・・・・</a:t>
            </a:r>
            <a:r>
              <a:rPr lang="ja-JP" altLang="en-US" dirty="0" smtClean="0"/>
              <a:t>・・・・・・・・・・・・・・・・・・・・・・</a:t>
            </a:r>
            <a:r>
              <a:rPr lang="en-US" altLang="ja-JP" dirty="0" smtClean="0"/>
              <a:t>66</a:t>
            </a:r>
            <a:endParaRPr lang="ja-JP" altLang="en-US" dirty="0"/>
          </a:p>
          <a:p>
            <a:pPr marL="285750" indent="-285750">
              <a:lnSpc>
                <a:spcPct val="150000"/>
              </a:lnSpc>
              <a:buFont typeface="Arial" panose="020B0604020202020204" pitchFamily="34" charset="0"/>
              <a:buChar char="•"/>
              <a:tabLst>
                <a:tab pos="7721600" algn="l"/>
              </a:tabLst>
            </a:pPr>
            <a:r>
              <a:rPr lang="ja-JP" altLang="en-US" dirty="0"/>
              <a:t>インバウンドの</a:t>
            </a:r>
            <a:r>
              <a:rPr lang="ja-JP" altLang="en-US" dirty="0" smtClean="0"/>
              <a:t>状況 ・</a:t>
            </a:r>
            <a:r>
              <a:rPr lang="ja-JP" altLang="en-US" dirty="0"/>
              <a:t>・・・・・・・・・・・・・・・・・・・・・・・・・・・・</a:t>
            </a:r>
            <a:r>
              <a:rPr lang="ja-JP" altLang="en-US" dirty="0" smtClean="0"/>
              <a:t>・・・・・・・・・・・・・・・・・・・・・</a:t>
            </a:r>
            <a:r>
              <a:rPr lang="en-US" altLang="ja-JP" dirty="0" smtClean="0"/>
              <a:t>67</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外国人</a:t>
            </a:r>
            <a:r>
              <a:rPr lang="ja-JP" altLang="en-US" dirty="0" smtClean="0"/>
              <a:t>延べ宿泊者数 ・</a:t>
            </a:r>
            <a:r>
              <a:rPr lang="ja-JP" altLang="en-US" dirty="0"/>
              <a:t>・・・・・・・・・・・・・・・・・・・・・・・・・・・・</a:t>
            </a:r>
            <a:r>
              <a:rPr lang="ja-JP" altLang="en-US" dirty="0" smtClean="0"/>
              <a:t>・・・・・・・・・・・・・・・・・・</a:t>
            </a:r>
            <a:r>
              <a:rPr lang="en-US" altLang="ja-JP" dirty="0" smtClean="0"/>
              <a:t>68</a:t>
            </a:r>
            <a:endParaRPr lang="ja-JP" altLang="en-US" dirty="0"/>
          </a:p>
          <a:p>
            <a:pPr marL="285750" indent="-285750">
              <a:lnSpc>
                <a:spcPct val="150000"/>
              </a:lnSpc>
              <a:buFont typeface="Arial" panose="020B0604020202020204" pitchFamily="34" charset="0"/>
              <a:buChar char="•"/>
              <a:tabLst>
                <a:tab pos="7721600" algn="l"/>
              </a:tabLst>
            </a:pPr>
            <a:r>
              <a:rPr lang="ja-JP" altLang="en-US" dirty="0"/>
              <a:t>観光関連産業の誘発</a:t>
            </a:r>
            <a:r>
              <a:rPr lang="ja-JP" altLang="en-US" dirty="0" smtClean="0"/>
              <a:t>効果 ・</a:t>
            </a:r>
            <a:r>
              <a:rPr lang="ja-JP" altLang="en-US" dirty="0"/>
              <a:t>・・・・・・・・・・・・・・・・・・・・・・・・・・・・</a:t>
            </a:r>
            <a:r>
              <a:rPr lang="ja-JP" altLang="en-US" dirty="0" smtClean="0"/>
              <a:t>・・・・・・・・・・・・・・</a:t>
            </a:r>
            <a:r>
              <a:rPr lang="en-US" altLang="ja-JP" dirty="0" smtClean="0"/>
              <a:t>69</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関西の認知度及び訪問</a:t>
            </a:r>
            <a:r>
              <a:rPr lang="ja-JP" altLang="en-US" dirty="0" smtClean="0"/>
              <a:t>意欲・・・</a:t>
            </a:r>
            <a:r>
              <a:rPr lang="ja-JP" altLang="en-US" dirty="0"/>
              <a:t>・・・・・・・・・・・・・</a:t>
            </a:r>
            <a:r>
              <a:rPr lang="ja-JP" altLang="en-US" dirty="0" smtClean="0"/>
              <a:t>・・</a:t>
            </a:r>
            <a:r>
              <a:rPr lang="ja-JP" altLang="en-US" dirty="0"/>
              <a:t>・・・・・・・・・・・</a:t>
            </a:r>
            <a:r>
              <a:rPr lang="ja-JP" altLang="en-US" dirty="0" smtClean="0"/>
              <a:t>・・・・・・・・・・・・・</a:t>
            </a:r>
            <a:r>
              <a:rPr lang="en-US" altLang="ja-JP" dirty="0" smtClean="0"/>
              <a:t>70</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関西の文化</a:t>
            </a:r>
            <a:r>
              <a:rPr lang="ja-JP" altLang="en-US" dirty="0" smtClean="0"/>
              <a:t>資源 ・</a:t>
            </a:r>
            <a:r>
              <a:rPr lang="ja-JP" altLang="en-US" dirty="0"/>
              <a:t>・・・・・・・・・・・・・・・・・・・・・・・・・・・</a:t>
            </a:r>
            <a:r>
              <a:rPr lang="ja-JP" altLang="en-US" dirty="0" smtClean="0"/>
              <a:t>・・・・・・・・・・・・・・・・・・・・・・・</a:t>
            </a:r>
            <a:r>
              <a:rPr lang="en-US" altLang="ja-JP" dirty="0" smtClean="0"/>
              <a:t>71</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労働生産性の国際</a:t>
            </a:r>
            <a:r>
              <a:rPr lang="ja-JP" altLang="en-US" dirty="0" smtClean="0"/>
              <a:t>比較 ・</a:t>
            </a:r>
            <a:r>
              <a:rPr lang="ja-JP" altLang="en-US" dirty="0"/>
              <a:t>・・・・・・・・・・・・・・・・・・・・・・・・・・</a:t>
            </a:r>
            <a:r>
              <a:rPr lang="ja-JP" altLang="en-US" dirty="0" smtClean="0"/>
              <a:t>・・・・・・・・・・・・・・・・・・</a:t>
            </a:r>
            <a:r>
              <a:rPr lang="en-US" altLang="ja-JP" dirty="0" smtClean="0"/>
              <a:t>72</a:t>
            </a:r>
          </a:p>
          <a:p>
            <a:pPr marL="285750" indent="-285750">
              <a:lnSpc>
                <a:spcPct val="150000"/>
              </a:lnSpc>
              <a:buFont typeface="Arial" panose="020B0604020202020204" pitchFamily="34" charset="0"/>
              <a:buChar char="•"/>
              <a:tabLst>
                <a:tab pos="7721600" algn="l"/>
              </a:tabLst>
            </a:pPr>
            <a:r>
              <a:rPr lang="ja-JP" altLang="en-US" dirty="0" smtClean="0"/>
              <a:t>産業</a:t>
            </a:r>
            <a:r>
              <a:rPr lang="ja-JP" altLang="en-US" dirty="0"/>
              <a:t>別労働生産性の国際比較</a:t>
            </a:r>
            <a:r>
              <a:rPr lang="ja-JP" altLang="en-US" dirty="0" smtClean="0"/>
              <a:t>① ・</a:t>
            </a:r>
            <a:r>
              <a:rPr lang="ja-JP" altLang="en-US" dirty="0"/>
              <a:t>・・・・・・・・・・・・・・・・・・・・・・・・・・・</a:t>
            </a:r>
            <a:r>
              <a:rPr lang="ja-JP" altLang="en-US" dirty="0" smtClean="0"/>
              <a:t>・・・・・・・・・</a:t>
            </a:r>
            <a:r>
              <a:rPr lang="en-US" altLang="ja-JP" dirty="0" smtClean="0"/>
              <a:t>73</a:t>
            </a:r>
            <a:endParaRPr lang="ja-JP" altLang="en-US" dirty="0"/>
          </a:p>
          <a:p>
            <a:pPr marL="285750" indent="-285750">
              <a:lnSpc>
                <a:spcPct val="150000"/>
              </a:lnSpc>
              <a:buFont typeface="Arial" panose="020B0604020202020204" pitchFamily="34" charset="0"/>
              <a:buChar char="•"/>
              <a:tabLst>
                <a:tab pos="7721600" algn="l"/>
              </a:tabLst>
            </a:pPr>
            <a:r>
              <a:rPr lang="ja-JP" altLang="en-US" dirty="0"/>
              <a:t>産業別労働生産性の国際比較</a:t>
            </a:r>
            <a:r>
              <a:rPr lang="ja-JP" altLang="en-US" dirty="0" smtClean="0"/>
              <a:t>② ・</a:t>
            </a:r>
            <a:r>
              <a:rPr lang="ja-JP" altLang="en-US" dirty="0"/>
              <a:t>・・・・・・・・・・・・・・・・・</a:t>
            </a:r>
            <a:r>
              <a:rPr lang="ja-JP" altLang="en-US" dirty="0" smtClean="0"/>
              <a:t>・・・・・・・・・・</a:t>
            </a:r>
            <a:r>
              <a:rPr lang="ja-JP" altLang="en-US" dirty="0"/>
              <a:t>・・・・・・・・</a:t>
            </a:r>
            <a:r>
              <a:rPr lang="ja-JP" altLang="en-US" dirty="0" smtClean="0"/>
              <a:t>・</a:t>
            </a:r>
            <a:r>
              <a:rPr lang="en-US" altLang="ja-JP" dirty="0" smtClean="0"/>
              <a:t>74</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都道府県ごとの労働生産性の</a:t>
            </a:r>
            <a:r>
              <a:rPr lang="ja-JP" altLang="en-US" dirty="0" smtClean="0"/>
              <a:t>変化 ・</a:t>
            </a:r>
            <a:r>
              <a:rPr lang="ja-JP" altLang="en-US" dirty="0"/>
              <a:t>・・・・・・・・・・・・・・・・・・・・・・・・・</a:t>
            </a:r>
            <a:r>
              <a:rPr lang="ja-JP" altLang="en-US" dirty="0" smtClean="0"/>
              <a:t>・・・・・・・・・・ </a:t>
            </a:r>
            <a:r>
              <a:rPr lang="en-US" altLang="ja-JP" dirty="0" smtClean="0"/>
              <a:t>75</a:t>
            </a:r>
            <a:endParaRPr lang="ja-JP" altLang="en-US" dirty="0"/>
          </a:p>
        </p:txBody>
      </p:sp>
    </p:spTree>
    <p:extLst>
      <p:ext uri="{BB962C8B-B14F-4D97-AF65-F5344CB8AC3E}">
        <p14:creationId xmlns:p14="http://schemas.microsoft.com/office/powerpoint/2010/main" val="3699838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DC1BA3F-1AE2-47E1-8004-18BBF3B02693}"/>
              </a:ext>
            </a:extLst>
          </p:cNvPr>
          <p:cNvSpPr>
            <a:spLocks noGrp="1"/>
          </p:cNvSpPr>
          <p:nvPr>
            <p:ph type="sldNum" sz="quarter" idx="12"/>
          </p:nvPr>
        </p:nvSpPr>
        <p:spPr/>
        <p:txBody>
          <a:bodyPr/>
          <a:lstStyle/>
          <a:p>
            <a:fld id="{893290AE-011E-403C-A3C9-B3B44B5CA60C}" type="slidenum">
              <a:rPr kumimoji="1" lang="ja-JP" altLang="en-US" smtClean="0"/>
              <a:t>4</a:t>
            </a:fld>
            <a:endParaRPr kumimoji="1" lang="ja-JP" altLang="en-US"/>
          </a:p>
        </p:txBody>
      </p:sp>
      <p:sp>
        <p:nvSpPr>
          <p:cNvPr id="5" name="タイトル 1">
            <a:extLst>
              <a:ext uri="{FF2B5EF4-FFF2-40B4-BE49-F238E27FC236}">
                <a16:creationId xmlns:a16="http://schemas.microsoft.com/office/drawing/2014/main" id="{DE182360-8E57-4CFB-9AED-F7A852E0EBA9}"/>
              </a:ext>
            </a:extLst>
          </p:cNvPr>
          <p:cNvSpPr txBox="1">
            <a:spLocks/>
          </p:cNvSpPr>
          <p:nvPr/>
        </p:nvSpPr>
        <p:spPr>
          <a:xfrm>
            <a:off x="457200" y="548680"/>
            <a:ext cx="8229600" cy="55247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50000"/>
              </a:lnSpc>
              <a:tabLst>
                <a:tab pos="2782888" algn="l"/>
                <a:tab pos="7531100" algn="l"/>
              </a:tabLst>
            </a:pPr>
            <a:r>
              <a:rPr lang="ja-JP" altLang="en-US" sz="3200" b="1" dirty="0" smtClean="0">
                <a:latin typeface="Meiryo UI" panose="020B0604030504040204" pitchFamily="50" charset="-128"/>
                <a:ea typeface="Meiryo UI" panose="020B0604030504040204" pitchFamily="50" charset="-128"/>
              </a:rPr>
              <a:t>２</a:t>
            </a:r>
            <a:r>
              <a:rPr lang="en-US" altLang="ja-JP" sz="3200" b="1" dirty="0" smtClean="0">
                <a:latin typeface="Meiryo UI" panose="020B0604030504040204" pitchFamily="50" charset="-128"/>
                <a:ea typeface="Meiryo UI" panose="020B0604030504040204" pitchFamily="50" charset="-128"/>
              </a:rPr>
              <a:t>.</a:t>
            </a:r>
            <a:r>
              <a:rPr lang="ja-JP" altLang="en-US" sz="3200" b="1" dirty="0" smtClean="0">
                <a:latin typeface="Meiryo UI" panose="020B0604030504040204" pitchFamily="50" charset="-128"/>
                <a:ea typeface="Meiryo UI" panose="020B0604030504040204" pitchFamily="50" charset="-128"/>
              </a:rPr>
              <a:t>大阪経済の動き</a:t>
            </a:r>
            <a:endParaRPr lang="ja-JP" altLang="en-US" sz="3200" b="1" dirty="0">
              <a:latin typeface="Meiryo UI" panose="020B0604030504040204" pitchFamily="50" charset="-128"/>
              <a:ea typeface="Meiryo UI" panose="020B0604030504040204" pitchFamily="50" charset="-128"/>
            </a:endParaRPr>
          </a:p>
          <a:p>
            <a:pPr>
              <a:lnSpc>
                <a:spcPct val="150000"/>
              </a:lnSpc>
              <a:tabLst>
                <a:tab pos="2782888" algn="l"/>
                <a:tab pos="7531100" algn="l"/>
              </a:tabLst>
            </a:pPr>
            <a:r>
              <a:rPr lang="ja-JP" altLang="en-US" sz="2400" b="1" dirty="0">
                <a:latin typeface="Meiryo UI" panose="020B0604030504040204" pitchFamily="50" charset="-128"/>
                <a:ea typeface="Meiryo UI" panose="020B0604030504040204" pitchFamily="50" charset="-128"/>
              </a:rPr>
              <a:t>（１）新型コロナウイルス感染症拡大</a:t>
            </a:r>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以前</a:t>
            </a:r>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の大阪</a:t>
            </a:r>
            <a:r>
              <a:rPr lang="ja-JP" altLang="en-US" sz="2400" b="1" dirty="0" smtClean="0">
                <a:latin typeface="Meiryo UI" panose="020B0604030504040204" pitchFamily="50" charset="-128"/>
                <a:ea typeface="Meiryo UI" panose="020B0604030504040204" pitchFamily="50" charset="-128"/>
              </a:rPr>
              <a:t>経済</a:t>
            </a:r>
            <a:endParaRPr lang="en-US" altLang="ja-JP" sz="2400" b="1" dirty="0" smtClean="0">
              <a:latin typeface="Meiryo UI" panose="020B0604030504040204" pitchFamily="50" charset="-128"/>
              <a:ea typeface="Meiryo UI" panose="020B0604030504040204" pitchFamily="50" charset="-128"/>
            </a:endParaRPr>
          </a:p>
          <a:p>
            <a:pPr>
              <a:lnSpc>
                <a:spcPct val="150000"/>
              </a:lnSpc>
              <a:tabLst>
                <a:tab pos="2782888" algn="l"/>
                <a:tab pos="7531100" algn="l"/>
              </a:tabLst>
            </a:pP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2007</a:t>
            </a:r>
            <a:r>
              <a:rPr lang="ja-JP" altLang="en-US" sz="1600" dirty="0">
                <a:latin typeface="Meiryo UI" panose="020B0604030504040204" pitchFamily="50" charset="-128"/>
                <a:ea typeface="Meiryo UI" panose="020B0604030504040204" pitchFamily="50" charset="-128"/>
              </a:rPr>
              <a:t>年 </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リーマンショック前</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rPr>
              <a:t>年 </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新型コロナ以前</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の動き</a:t>
            </a:r>
            <a:r>
              <a:rPr lang="ja-JP" altLang="en-US" sz="1600" dirty="0" smtClean="0">
                <a:latin typeface="Meiryo UI" panose="020B0604030504040204" pitchFamily="50" charset="-128"/>
                <a:ea typeface="Meiryo UI" panose="020B0604030504040204" pitchFamily="50" charset="-128"/>
              </a:rPr>
              <a:t>）</a:t>
            </a:r>
            <a:endParaRPr lang="en-US" altLang="ja-JP" sz="3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52451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別主要</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データ（１）産業</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72617"/>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の産業構造は、全国平均とほぼ同じバランスとなっており、</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卸売</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・小売業の比率</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がやや高い。東京との比較では、製造業の比率が高く、情報通信業の比率が低い。</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大かっこ 2"/>
          <p:cNvSpPr/>
          <p:nvPr/>
        </p:nvSpPr>
        <p:spPr>
          <a:xfrm>
            <a:off x="539552" y="6218538"/>
            <a:ext cx="4608512" cy="228540"/>
          </a:xfrm>
          <a:prstGeom prst="bracketPair">
            <a:avLst/>
          </a:prstGeom>
          <a:ln>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dirty="0" smtClean="0">
                <a:solidFill>
                  <a:prstClr val="black"/>
                </a:solidFill>
                <a:latin typeface="Meiryo UI" panose="020B0604030504040204" pitchFamily="50" charset="-128"/>
                <a:ea typeface="Meiryo UI" panose="020B0604030504040204" pitchFamily="50" charset="-128"/>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内閣府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「県民経済計算」</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100" dirty="0">
                <a:solidFill>
                  <a:prstClr val="black"/>
                </a:solidFill>
                <a:latin typeface="Meiryo UI" panose="020B0604030504040204" pitchFamily="50" charset="-128"/>
                <a:ea typeface="Meiryo UI" panose="020B0604030504040204" pitchFamily="50" charset="-128"/>
              </a:rPr>
              <a:t>2018</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lang="ja-JP" altLang="en-US" sz="1100" dirty="0" smtClean="0">
                <a:solidFill>
                  <a:prstClr val="black"/>
                </a:solidFill>
                <a:latin typeface="Meiryo UI" panose="020B0604030504040204" pitchFamily="50" charset="-128"/>
                <a:ea typeface="Meiryo UI" panose="020B0604030504040204" pitchFamily="50" charset="-128"/>
              </a:rPr>
              <a:t>をもとに副首都推進局で作成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コンテンツ プレースホルダー 1"/>
          <p:cNvSpPr txBox="1">
            <a:spLocks/>
          </p:cNvSpPr>
          <p:nvPr/>
        </p:nvSpPr>
        <p:spPr>
          <a:xfrm>
            <a:off x="755576" y="1588150"/>
            <a:ext cx="3981450" cy="184666"/>
          </a:xfrm>
          <a:prstGeom prst="rect">
            <a:avLst/>
          </a:prstGeom>
          <a:ln>
            <a:noFill/>
          </a:ln>
        </p:spPr>
        <p:txBody>
          <a:bodyPr vert="horz"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○産業</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別構成比</a:t>
            </a:r>
            <a:r>
              <a:rPr kumimoji="1" lang="ja-JP" altLang="en-US" sz="12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（県内総生産</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・名目ベース</a:t>
            </a:r>
            <a:r>
              <a:rPr kumimoji="1" lang="ja-JP" altLang="en-US" sz="12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産業構造の比較</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2"/>
          <a:stretch>
            <a:fillRect/>
          </a:stretch>
        </p:blipFill>
        <p:spPr>
          <a:xfrm>
            <a:off x="91050" y="1588150"/>
            <a:ext cx="8961897" cy="4371211"/>
          </a:xfrm>
          <a:prstGeom prst="rect">
            <a:avLst/>
          </a:prstGeom>
        </p:spPr>
      </p:pic>
    </p:spTree>
    <p:extLst>
      <p:ext uri="{BB962C8B-B14F-4D97-AF65-F5344CB8AC3E}">
        <p14:creationId xmlns:p14="http://schemas.microsoft.com/office/powerpoint/2010/main" val="40333810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723568" y="6093296"/>
            <a:ext cx="76032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72617"/>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大阪府は、関西の各府県と経済面で強く結びつき、お互いに補完しあうことによって関西の経済を支えている。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正方形/長方形 9"/>
          <p:cNvSpPr/>
          <p:nvPr/>
        </p:nvSpPr>
        <p:spPr>
          <a:xfrm>
            <a:off x="1093377" y="6274463"/>
            <a:ext cx="7160839" cy="43627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（一般</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財団法人アジア太平洋</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研究所「</a:t>
            </a:r>
            <a:r>
              <a:rPr kumimoji="1" 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2011</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年関西地域間産業連関表の作成について</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2019</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8</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月公表</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rotWithShape="1">
          <a:blip r:embed="rId2" cstate="print">
            <a:extLst>
              <a:ext uri="{28A0092B-C50C-407E-A947-70E740481C1C}">
                <a14:useLocalDpi xmlns:a14="http://schemas.microsoft.com/office/drawing/2010/main" val="0"/>
              </a:ext>
            </a:extLst>
          </a:blip>
          <a:srcRect r="10875" b="4204"/>
          <a:stretch/>
        </p:blipFill>
        <p:spPr bwMode="auto">
          <a:xfrm>
            <a:off x="1083568" y="1629666"/>
            <a:ext cx="7160839" cy="4227059"/>
          </a:xfrm>
          <a:prstGeom prst="rect">
            <a:avLst/>
          </a:prstGeom>
          <a:noFill/>
          <a:ln>
            <a:noFill/>
          </a:ln>
          <a:extLst>
            <a:ext uri="{53640926-AAD7-44D8-BBD7-CCE9431645EC}">
              <a14:shadowObscured xmlns:a14="http://schemas.microsoft.com/office/drawing/2010/main"/>
            </a:ext>
          </a:extLst>
        </p:spPr>
      </p:pic>
      <p:sp>
        <p:nvSpPr>
          <p:cNvPr id="13" name="正方形/長方形 12"/>
          <p:cNvSpPr/>
          <p:nvPr/>
        </p:nvSpPr>
        <p:spPr>
          <a:xfrm>
            <a:off x="539552" y="1392310"/>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からみた各地域に対する域際収支</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近隣府県との経済の結びつき</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812195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793329" y="6243042"/>
            <a:ext cx="71102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36712"/>
            <a:ext cx="8503417" cy="7636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における府内総生産（</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名目）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と就業者について業種ごとに</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年から</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年の間</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の成長率をみると、製造業</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は生産額、就業者数ともに減少している業種が多く、とくに電子部品・デバイスの分野で</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生産額</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低下が顕著</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。保健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衛生・社会事業は就業者数、府内生産額ともに大幅に伸びている。</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大かっこ 2"/>
          <p:cNvSpPr/>
          <p:nvPr/>
        </p:nvSpPr>
        <p:spPr>
          <a:xfrm>
            <a:off x="1115616" y="6403155"/>
            <a:ext cx="1907549" cy="338213"/>
          </a:xfrm>
          <a:prstGeom prst="bracketPair">
            <a:avLst/>
          </a:prstGeom>
          <a:ln>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（大阪府「府民経済</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計算</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p:cNvSpPr txBox="1"/>
          <p:nvPr/>
        </p:nvSpPr>
        <p:spPr>
          <a:xfrm>
            <a:off x="6156176" y="1738164"/>
            <a:ext cx="110799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就業者数増減率</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2006</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163131" y="4304534"/>
            <a:ext cx="11079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府内総生産増減率</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2006</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75784" y="404664"/>
            <a:ext cx="3960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産業別にみた府内総生産と就業者数の関係</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2"/>
          <a:stretch>
            <a:fillRect/>
          </a:stretch>
        </p:blipFill>
        <p:spPr>
          <a:xfrm>
            <a:off x="163131" y="1725666"/>
            <a:ext cx="8711939" cy="4505334"/>
          </a:xfrm>
          <a:prstGeom prst="rect">
            <a:avLst/>
          </a:prstGeom>
        </p:spPr>
      </p:pic>
    </p:spTree>
    <p:extLst>
      <p:ext uri="{BB962C8B-B14F-4D97-AF65-F5344CB8AC3E}">
        <p14:creationId xmlns:p14="http://schemas.microsoft.com/office/powerpoint/2010/main" val="30388135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109149" y="5648872"/>
            <a:ext cx="4593330" cy="430887"/>
          </a:xfrm>
          <a:prstGeom prst="rect">
            <a:avLst/>
          </a:prstGeom>
          <a:noFill/>
        </p:spPr>
        <p:txBody>
          <a:bodyPr wrap="square" rtlCol="0" anchor="ctr">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経済</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産業省</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工業</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統計調査　</a:t>
            </a:r>
            <a:r>
              <a:rPr lang="en-US"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2019</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年確報　地域</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別統計表</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a:solidFill>
                  <a:prstClr val="black"/>
                </a:solidFill>
                <a:latin typeface="Meiryo UI" panose="020B0604030504040204" pitchFamily="50" charset="-128"/>
                <a:ea typeface="Meiryo UI" panose="020B0604030504040204" pitchFamily="50" charset="-128"/>
              </a:rPr>
              <a:t>をもと</a:t>
            </a:r>
            <a:r>
              <a:rPr lang="ja-JP" altLang="en-US" sz="1100" dirty="0" smtClean="0">
                <a:solidFill>
                  <a:prstClr val="black"/>
                </a:solidFill>
                <a:latin typeface="Meiryo UI" panose="020B0604030504040204" pitchFamily="50" charset="-128"/>
                <a:ea typeface="Meiryo UI" panose="020B0604030504040204" pitchFamily="50" charset="-128"/>
              </a:rPr>
              <a:t>に</a:t>
            </a:r>
            <a:endParaRPr lang="en-US" altLang="ja-JP" sz="1100" dirty="0" smtClean="0">
              <a:solidFill>
                <a:prstClr val="black"/>
              </a:solidFill>
              <a:latin typeface="Meiryo UI" panose="020B0604030504040204" pitchFamily="50" charset="-128"/>
              <a:ea typeface="Meiryo UI" panose="020B0604030504040204" pitchFamily="50" charset="-128"/>
            </a:endParaRPr>
          </a:p>
          <a:p>
            <a:pPr lvl="0">
              <a:defRPr/>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副首都推進局で作成</a:t>
            </a:r>
            <a:endParaRPr lang="en-US"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p:cNvSpPr/>
          <p:nvPr/>
        </p:nvSpPr>
        <p:spPr>
          <a:xfrm>
            <a:off x="320291" y="800783"/>
            <a:ext cx="8503417" cy="956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ライフサイエンス分野である医薬品製造業は付加価値が高く、大阪府における製造業（細分類別）の従業員</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人あたり付加価値額</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番目に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高い産業となっている。</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buFont typeface="Wingdings" panose="05000000000000000000" pitchFamily="2" charset="2"/>
              <a:buChar char="p"/>
              <a:defRPr/>
            </a:pP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年の医薬品</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製造販売業者数をみると、大阪府は</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124</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か所と</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、東京都に次ぐ</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番目の集積状況となっている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148213" y="1895849"/>
            <a:ext cx="5318270" cy="45251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○製造業</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細分類別　従業員１人</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あたり付加</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価値額の上位</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業種</a:t>
            </a:r>
            <a:endPar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2018</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医薬品産業のポテンシャル</a:t>
            </a:r>
            <a:endParaRPr kumimoji="1" lang="en-US" altLang="ja-JP"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5442954" y="1893018"/>
            <a:ext cx="338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医薬品</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製造販売業者数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20"/>
          <p:cNvGraphicFramePr>
            <a:graphicFrameLocks noGrp="1"/>
          </p:cNvGraphicFramePr>
          <p:nvPr>
            <p:extLst/>
          </p:nvPr>
        </p:nvGraphicFramePr>
        <p:xfrm>
          <a:off x="5516692" y="2348363"/>
          <a:ext cx="3348863" cy="3255285"/>
        </p:xfrm>
        <a:graphic>
          <a:graphicData uri="http://schemas.openxmlformats.org/drawingml/2006/table">
            <a:tbl>
              <a:tblPr>
                <a:tableStyleId>{616DA210-FB5B-4158-B5E0-FEB733F419BA}</a:tableStyleId>
              </a:tblPr>
              <a:tblGrid>
                <a:gridCol w="648863">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512000">
                  <a:extLst>
                    <a:ext uri="{9D8B030D-6E8A-4147-A177-3AD203B41FA5}">
                      <a16:colId xmlns:a16="http://schemas.microsoft.com/office/drawing/2014/main" val="20002"/>
                    </a:ext>
                  </a:extLst>
                </a:gridCol>
              </a:tblGrid>
              <a:tr h="288000">
                <a:tc>
                  <a:txBody>
                    <a:bodyPr/>
                    <a:lstStyle/>
                    <a:p>
                      <a:pPr algn="l" fontAlgn="ctr"/>
                      <a:r>
                        <a:rPr lang="ja-JP" altLang="en-US" sz="1200" u="none" strike="noStrike" dirty="0">
                          <a:effectLst/>
                        </a:rPr>
                        <a:t>　</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60000"/>
                        <a:lumOff val="40000"/>
                      </a:schemeClr>
                    </a:solidFill>
                  </a:tcPr>
                </a:tc>
                <a:tc>
                  <a:txBody>
                    <a:bodyPr/>
                    <a:lstStyle/>
                    <a:p>
                      <a:pPr algn="ctr" fontAlgn="ctr"/>
                      <a:r>
                        <a:rPr lang="ja-JP" altLang="en-US" sz="1200" u="none" strike="noStrike" dirty="0">
                          <a:effectLst/>
                        </a:rPr>
                        <a:t>都道府県</a:t>
                      </a:r>
                      <a:endParaRPr lang="ja-JP" altLang="en-US" sz="12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u="none" strike="noStrike" dirty="0" smtClean="0">
                          <a:effectLst/>
                        </a:rPr>
                        <a:t>製造販売業者数</a:t>
                      </a:r>
                      <a:endParaRPr lang="en-US" altLang="ja-JP" sz="1200" u="none" strike="noStrike" dirty="0" smtClean="0">
                        <a:effectLs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u="none" strike="noStrike" dirty="0" smtClean="0">
                          <a:effectLst/>
                        </a:rPr>
                        <a:t>（か所）</a:t>
                      </a:r>
                      <a:endParaRPr lang="ja-JP" altLang="en-US" sz="1200" b="0" i="0" u="none" strike="noStrike" dirty="0" smtClean="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10000"/>
                  </a:ext>
                </a:extLst>
              </a:tr>
              <a:tr h="288000">
                <a:tc>
                  <a:txBody>
                    <a:bodyPr/>
                    <a:lstStyle/>
                    <a:p>
                      <a:pPr algn="ctr" fontAlgn="ctr"/>
                      <a:r>
                        <a:rPr lang="en-US" altLang="ja-JP" sz="1200" u="none" strike="noStrike" dirty="0">
                          <a:effectLst/>
                        </a:rPr>
                        <a:t>1</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rPr>
                        <a:t>東京都</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316</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1"/>
                  </a:ext>
                </a:extLst>
              </a:tr>
              <a:tr h="288000">
                <a:tc>
                  <a:txBody>
                    <a:bodyPr/>
                    <a:lstStyle/>
                    <a:p>
                      <a:pPr algn="ctr" fontAlgn="ctr"/>
                      <a:r>
                        <a:rPr lang="en-US" altLang="ja-JP" sz="1200" u="none" strike="noStrike" dirty="0">
                          <a:effectLst/>
                        </a:rPr>
                        <a:t>2</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solidFill>
                      <a:srgbClr val="FFC000"/>
                    </a:solidFill>
                  </a:tcPr>
                </a:tc>
                <a:tc>
                  <a:txBody>
                    <a:bodyPr/>
                    <a:lstStyle/>
                    <a:p>
                      <a:pPr algn="ctr" fontAlgn="ctr"/>
                      <a:r>
                        <a:rPr lang="ja-JP" altLang="en-US" sz="1200" u="none" strike="noStrike" dirty="0" smtClean="0">
                          <a:effectLst/>
                        </a:rPr>
                        <a:t>大阪府</a:t>
                      </a:r>
                      <a:endParaRPr lang="ja-JP" altLang="en-US" sz="1200" b="0" i="0" u="none" strike="noStrike" dirty="0">
                        <a:solidFill>
                          <a:srgbClr val="000000"/>
                        </a:solidFill>
                        <a:effectLst/>
                        <a:latin typeface="+mn-ea"/>
                        <a:ea typeface="+mn-ea"/>
                      </a:endParaRPr>
                    </a:p>
                  </a:txBody>
                  <a:tcPr marL="9525" marR="9525" marT="9525" marB="0" anchor="ctr">
                    <a:solidFill>
                      <a:srgbClr val="FFC000"/>
                    </a:solidFill>
                  </a:tcPr>
                </a:tc>
                <a:tc>
                  <a:txBody>
                    <a:bodyPr/>
                    <a:lstStyle/>
                    <a:p>
                      <a:pPr algn="r" fontAlgn="ctr"/>
                      <a:r>
                        <a:rPr lang="en-US" altLang="ja-JP" sz="1200" u="none" strike="noStrike" dirty="0">
                          <a:effectLst/>
                        </a:rPr>
                        <a:t>124</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solidFill>
                      <a:srgbClr val="FFC000"/>
                    </a:solidFill>
                  </a:tcPr>
                </a:tc>
                <a:extLst>
                  <a:ext uri="{0D108BD9-81ED-4DB2-BD59-A6C34878D82A}">
                    <a16:rowId xmlns:a16="http://schemas.microsoft.com/office/drawing/2014/main" val="10002"/>
                  </a:ext>
                </a:extLst>
              </a:tr>
              <a:tr h="288000">
                <a:tc>
                  <a:txBody>
                    <a:bodyPr/>
                    <a:lstStyle/>
                    <a:p>
                      <a:pPr algn="ctr" fontAlgn="ctr"/>
                      <a:r>
                        <a:rPr lang="en-US" altLang="ja-JP" sz="1200" u="none" strike="noStrike" dirty="0">
                          <a:effectLst/>
                        </a:rPr>
                        <a:t>3</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rPr>
                        <a:t>富山県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56</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3"/>
                  </a:ext>
                </a:extLst>
              </a:tr>
              <a:tr h="288000">
                <a:tc>
                  <a:txBody>
                    <a:bodyPr/>
                    <a:lstStyle/>
                    <a:p>
                      <a:pPr algn="ctr" fontAlgn="ctr"/>
                      <a:r>
                        <a:rPr lang="en-US" altLang="ja-JP" sz="1200" u="none" strike="noStrike" dirty="0" smtClean="0">
                          <a:effectLst/>
                        </a:rPr>
                        <a:t>4</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rPr>
                        <a:t>奈良県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52</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4"/>
                  </a:ext>
                </a:extLst>
              </a:tr>
              <a:tr h="288000">
                <a:tc>
                  <a:txBody>
                    <a:bodyPr/>
                    <a:lstStyle/>
                    <a:p>
                      <a:pPr algn="ctr" fontAlgn="ctr"/>
                      <a:r>
                        <a:rPr lang="en-US" altLang="ja-JP" sz="1200" u="none" strike="noStrike" dirty="0">
                          <a:effectLst/>
                        </a:rPr>
                        <a:t>5</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rPr>
                        <a:t>愛知県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40</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5"/>
                  </a:ext>
                </a:extLst>
              </a:tr>
              <a:tr h="288000">
                <a:tc>
                  <a:txBody>
                    <a:bodyPr/>
                    <a:lstStyle/>
                    <a:p>
                      <a:pPr algn="ctr" fontAlgn="ctr"/>
                      <a:r>
                        <a:rPr lang="en-US" altLang="ja-JP" sz="1200" u="none" strike="noStrike" dirty="0">
                          <a:effectLst/>
                        </a:rPr>
                        <a:t>6</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rPr>
                        <a:t>兵庫県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35</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6"/>
                  </a:ext>
                </a:extLst>
              </a:tr>
              <a:tr h="288000">
                <a:tc>
                  <a:txBody>
                    <a:bodyPr/>
                    <a:lstStyle/>
                    <a:p>
                      <a:pPr algn="ctr" fontAlgn="ctr"/>
                      <a:r>
                        <a:rPr lang="en-US" altLang="ja-JP" sz="1200" u="none" strike="noStrike" dirty="0">
                          <a:effectLst/>
                        </a:rPr>
                        <a:t>7</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rPr>
                        <a:t>埼玉県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26</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7"/>
                  </a:ext>
                </a:extLst>
              </a:tr>
              <a:tr h="288000">
                <a:tc>
                  <a:txBody>
                    <a:bodyPr/>
                    <a:lstStyle/>
                    <a:p>
                      <a:pPr algn="ctr" fontAlgn="ctr"/>
                      <a:r>
                        <a:rPr lang="en-US" altLang="ja-JP" sz="1200" b="0" i="0" u="none" strike="noStrike" dirty="0">
                          <a:effectLst/>
                          <a:latin typeface="+mn-lt"/>
                          <a:ea typeface="+mn-ea"/>
                          <a:cs typeface="+mn-cs"/>
                        </a:rPr>
                        <a:t>7</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rPr>
                        <a:t>神奈川県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26</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8"/>
                  </a:ext>
                </a:extLst>
              </a:tr>
              <a:tr h="288000">
                <a:tc>
                  <a:txBody>
                    <a:bodyPr/>
                    <a:lstStyle/>
                    <a:p>
                      <a:pPr algn="ctr" fontAlgn="ctr"/>
                      <a:r>
                        <a:rPr lang="en-US" altLang="ja-JP" sz="1200" u="none" strike="noStrike" dirty="0">
                          <a:effectLst/>
                        </a:rPr>
                        <a:t>9</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rPr>
                        <a:t>滋賀県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23</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09"/>
                  </a:ext>
                </a:extLst>
              </a:tr>
              <a:tr h="288000">
                <a:tc>
                  <a:txBody>
                    <a:bodyPr/>
                    <a:lstStyle/>
                    <a:p>
                      <a:pPr algn="ctr" fontAlgn="ctr"/>
                      <a:r>
                        <a:rPr lang="en-US" altLang="ja-JP" sz="1200" u="none" strike="noStrike" dirty="0">
                          <a:effectLst/>
                        </a:rPr>
                        <a:t>10</a:t>
                      </a:r>
                      <a:endParaRPr lang="en-US" altLang="ja-JP" sz="1200" b="0" i="0" u="none" strike="noStrike" dirty="0">
                        <a:effectLst/>
                        <a:latin typeface="+mj-lt"/>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effectLst/>
                        </a:rPr>
                        <a:t>千葉県</a:t>
                      </a:r>
                      <a:endParaRPr lang="ja-JP" altLang="en-US" sz="1200" b="0" i="0" u="none" strike="noStrike" dirty="0">
                        <a:solidFill>
                          <a:srgbClr val="000000"/>
                        </a:solidFill>
                        <a:effectLst/>
                        <a:latin typeface="+mn-ea"/>
                        <a:ea typeface="+mn-ea"/>
                      </a:endParaRPr>
                    </a:p>
                  </a:txBody>
                  <a:tcPr marL="9525" marR="9525" marT="9525" marB="0" anchor="ctr"/>
                </a:tc>
                <a:tc>
                  <a:txBody>
                    <a:bodyPr/>
                    <a:lstStyle/>
                    <a:p>
                      <a:pPr algn="r" fontAlgn="ctr"/>
                      <a:r>
                        <a:rPr lang="en-US" altLang="ja-JP" sz="1200" u="none" strike="noStrike" dirty="0">
                          <a:effectLst/>
                        </a:rPr>
                        <a:t>20</a:t>
                      </a:r>
                      <a:endParaRPr lang="en-US" altLang="ja-JP" sz="1200" b="0" i="0" u="none" strike="noStrike" dirty="0">
                        <a:solidFill>
                          <a:srgbClr val="000000"/>
                        </a:solidFill>
                        <a:effectLst/>
                        <a:latin typeface="+mj-lt"/>
                        <a:ea typeface="ＭＳ 明朝" panose="02020609040205080304" pitchFamily="17" charset="-128"/>
                      </a:endParaRPr>
                    </a:p>
                  </a:txBody>
                  <a:tcPr marL="9525" marR="36000" marT="9525" marB="0" anchor="ctr"/>
                </a:tc>
                <a:extLst>
                  <a:ext uri="{0D108BD9-81ED-4DB2-BD59-A6C34878D82A}">
                    <a16:rowId xmlns:a16="http://schemas.microsoft.com/office/drawing/2014/main" val="10010"/>
                  </a:ext>
                </a:extLst>
              </a:tr>
            </a:tbl>
          </a:graphicData>
        </a:graphic>
      </p:graphicFrame>
      <p:sp>
        <p:nvSpPr>
          <p:cNvPr id="20" name="テキスト ボックス 19"/>
          <p:cNvSpPr txBox="1"/>
          <p:nvPr/>
        </p:nvSpPr>
        <p:spPr>
          <a:xfrm>
            <a:off x="5520262" y="5597234"/>
            <a:ext cx="3636000" cy="267082"/>
          </a:xfrm>
          <a:prstGeom prst="rect">
            <a:avLst/>
          </a:prstGeom>
          <a:noFill/>
        </p:spPr>
        <p:txBody>
          <a:bodyPr wrap="square" rtlCol="0">
            <a:spAutoFit/>
          </a:bodyPr>
          <a:lstStyle/>
          <a:p>
            <a:pPr marL="177800" lvl="0" indent="-17780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厚生労働省「薬事工業生産動態統計調査</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nvPr>
        </p:nvGraphicFramePr>
        <p:xfrm>
          <a:off x="177506" y="2348363"/>
          <a:ext cx="5114825" cy="3240000"/>
        </p:xfrm>
        <a:graphic>
          <a:graphicData uri="http://schemas.openxmlformats.org/drawingml/2006/table">
            <a:tbl>
              <a:tblPr/>
              <a:tblGrid>
                <a:gridCol w="2484000">
                  <a:extLst>
                    <a:ext uri="{9D8B030D-6E8A-4147-A177-3AD203B41FA5}">
                      <a16:colId xmlns:a16="http://schemas.microsoft.com/office/drawing/2014/main" val="750275341"/>
                    </a:ext>
                  </a:extLst>
                </a:gridCol>
                <a:gridCol w="1044000">
                  <a:extLst>
                    <a:ext uri="{9D8B030D-6E8A-4147-A177-3AD203B41FA5}">
                      <a16:colId xmlns:a16="http://schemas.microsoft.com/office/drawing/2014/main" val="1734273651"/>
                    </a:ext>
                  </a:extLst>
                </a:gridCol>
                <a:gridCol w="581432">
                  <a:extLst>
                    <a:ext uri="{9D8B030D-6E8A-4147-A177-3AD203B41FA5}">
                      <a16:colId xmlns:a16="http://schemas.microsoft.com/office/drawing/2014/main" val="3821057393"/>
                    </a:ext>
                  </a:extLst>
                </a:gridCol>
                <a:gridCol w="1005393">
                  <a:extLst>
                    <a:ext uri="{9D8B030D-6E8A-4147-A177-3AD203B41FA5}">
                      <a16:colId xmlns:a16="http://schemas.microsoft.com/office/drawing/2014/main" val="332267030"/>
                    </a:ext>
                  </a:extLst>
                </a:gridCol>
              </a:tblGrid>
              <a:tr h="540000">
                <a:tc>
                  <a:txBody>
                    <a:bodyPr/>
                    <a:lstStyle/>
                    <a:p>
                      <a:pPr algn="l" fontAlgn="b"/>
                      <a:r>
                        <a:rPr lang="ja-JP" altLang="en-US" sz="1050" b="0" i="0" u="none" strike="noStrike" dirty="0">
                          <a:effectLst/>
                          <a:latin typeface="Meiryo UI" panose="020B0604030504040204" pitchFamily="50" charset="-128"/>
                          <a:ea typeface="Meiryo UI" panose="020B0604030504040204" pitchFamily="50" charset="-128"/>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50" b="0" i="0" u="none" strike="noStrike" dirty="0">
                          <a:effectLst/>
                          <a:latin typeface="Meiryo UI" panose="020B0604030504040204" pitchFamily="50" charset="-128"/>
                          <a:ea typeface="Meiryo UI" panose="020B0604030504040204" pitchFamily="50" charset="-128"/>
                        </a:rPr>
                        <a:t>付加価値額</a:t>
                      </a:r>
                      <a:br>
                        <a:rPr lang="zh-TW" altLang="en-US" sz="1050" b="0" i="0" u="none" strike="noStrike" dirty="0">
                          <a:effectLst/>
                          <a:latin typeface="Meiryo UI" panose="020B0604030504040204" pitchFamily="50" charset="-128"/>
                          <a:ea typeface="Meiryo UI" panose="020B0604030504040204" pitchFamily="50" charset="-128"/>
                        </a:rPr>
                      </a:br>
                      <a:r>
                        <a:rPr lang="zh-TW" altLang="en-US" sz="1050" b="0" i="0" u="none" strike="noStrike" dirty="0">
                          <a:effectLst/>
                          <a:latin typeface="Meiryo UI" panose="020B0604030504040204" pitchFamily="50" charset="-128"/>
                          <a:ea typeface="Meiryo UI" panose="020B0604030504040204" pitchFamily="50" charset="-128"/>
                        </a:rPr>
                        <a:t>（万円）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50" b="0" i="0" u="none" strike="noStrike" dirty="0">
                          <a:effectLst/>
                          <a:latin typeface="Meiryo UI" panose="020B0604030504040204" pitchFamily="50" charset="-128"/>
                          <a:ea typeface="Meiryo UI" panose="020B0604030504040204" pitchFamily="50" charset="-128"/>
                        </a:rPr>
                        <a:t>従業員数</a:t>
                      </a:r>
                      <a:br>
                        <a:rPr lang="zh-TW" altLang="en-US" sz="1050" b="0" i="0" u="none" strike="noStrike" dirty="0">
                          <a:effectLst/>
                          <a:latin typeface="Meiryo UI" panose="020B0604030504040204" pitchFamily="50" charset="-128"/>
                          <a:ea typeface="Meiryo UI" panose="020B0604030504040204" pitchFamily="50" charset="-128"/>
                        </a:rPr>
                      </a:br>
                      <a:r>
                        <a:rPr lang="zh-TW" altLang="en-US" sz="1050" b="0" i="0" u="none" strike="noStrike" dirty="0">
                          <a:effectLst/>
                          <a:latin typeface="Meiryo UI" panose="020B0604030504040204" pitchFamily="50" charset="-128"/>
                          <a:ea typeface="Meiryo UI" panose="020B0604030504040204" pitchFamily="50" charset="-128"/>
                        </a:rPr>
                        <a:t>（人）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a:effectLst/>
                          <a:latin typeface="Meiryo UI" panose="020B0604030504040204" pitchFamily="50" charset="-128"/>
                          <a:ea typeface="Meiryo UI" panose="020B0604030504040204" pitchFamily="50" charset="-128"/>
                        </a:rPr>
                        <a:t>従業員</a:t>
                      </a:r>
                      <a:r>
                        <a:rPr lang="en-US" altLang="ja-JP" sz="1050" b="0" i="0" u="none" strike="noStrike" dirty="0">
                          <a:effectLst/>
                          <a:latin typeface="Meiryo UI" panose="020B0604030504040204" pitchFamily="50" charset="-128"/>
                          <a:ea typeface="Meiryo UI" panose="020B0604030504040204" pitchFamily="50" charset="-128"/>
                        </a:rPr>
                        <a:t>1</a:t>
                      </a:r>
                      <a:r>
                        <a:rPr lang="ja-JP" altLang="en-US" sz="1050" b="0" i="0" u="none" strike="noStrike" dirty="0">
                          <a:effectLst/>
                          <a:latin typeface="Meiryo UI" panose="020B0604030504040204" pitchFamily="50" charset="-128"/>
                          <a:ea typeface="Meiryo UI" panose="020B0604030504040204" pitchFamily="50" charset="-128"/>
                        </a:rPr>
                        <a:t>人あたり</a:t>
                      </a:r>
                      <a:br>
                        <a:rPr lang="ja-JP" altLang="en-US" sz="1050" b="0" i="0" u="none" strike="noStrike" dirty="0">
                          <a:effectLst/>
                          <a:latin typeface="Meiryo UI" panose="020B0604030504040204" pitchFamily="50" charset="-128"/>
                          <a:ea typeface="Meiryo UI" panose="020B0604030504040204" pitchFamily="50" charset="-128"/>
                        </a:rPr>
                      </a:br>
                      <a:r>
                        <a:rPr lang="ja-JP" altLang="en-US" sz="1050" b="0" i="0" u="none" strike="noStrike" dirty="0">
                          <a:effectLst/>
                          <a:latin typeface="Meiryo UI" panose="020B0604030504040204" pitchFamily="50" charset="-128"/>
                          <a:ea typeface="Meiryo UI" panose="020B0604030504040204" pitchFamily="50" charset="-128"/>
                        </a:rPr>
                        <a:t>付加価値額</a:t>
                      </a:r>
                      <a:br>
                        <a:rPr lang="ja-JP" altLang="en-US" sz="1050" b="0" i="0" u="none" strike="noStrike" dirty="0">
                          <a:effectLst/>
                          <a:latin typeface="Meiryo UI" panose="020B0604030504040204" pitchFamily="50" charset="-128"/>
                          <a:ea typeface="Meiryo UI" panose="020B0604030504040204" pitchFamily="50" charset="-128"/>
                        </a:rPr>
                      </a:br>
                      <a:r>
                        <a:rPr lang="ja-JP" altLang="en-US" sz="1050" b="0" i="0" u="none" strike="noStrike" dirty="0">
                          <a:effectLst/>
                          <a:latin typeface="Meiryo UI" panose="020B0604030504040204" pitchFamily="50" charset="-128"/>
                          <a:ea typeface="Meiryo UI" panose="020B0604030504040204" pitchFamily="50" charset="-128"/>
                        </a:rPr>
                        <a:t>（万円／人）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814988"/>
                  </a:ext>
                </a:extLst>
              </a:tr>
              <a:tr h="270000">
                <a:tc>
                  <a:txBody>
                    <a:bodyPr/>
                    <a:lstStyle/>
                    <a:p>
                      <a:pPr algn="l" fontAlgn="b"/>
                      <a:r>
                        <a:rPr lang="ja-JP" altLang="en-US" sz="1050" b="0" i="0" u="none" strike="noStrike" dirty="0">
                          <a:effectLst/>
                          <a:latin typeface="Meiryo UI" panose="020B0604030504040204" pitchFamily="50" charset="-128"/>
                          <a:ea typeface="Meiryo UI" panose="020B0604030504040204" pitchFamily="50" charset="-128"/>
                        </a:rPr>
                        <a:t>石油精製業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9,011,507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1,026</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effectLst/>
                          <a:latin typeface="Meiryo UI" panose="020B0604030504040204" pitchFamily="50" charset="-128"/>
                          <a:ea typeface="Meiryo UI" panose="020B0604030504040204" pitchFamily="50" charset="-128"/>
                        </a:rPr>
                        <a:t>8,783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391814"/>
                  </a:ext>
                </a:extLst>
              </a:tr>
              <a:tr h="270000">
                <a:tc>
                  <a:txBody>
                    <a:bodyPr/>
                    <a:lstStyle/>
                    <a:p>
                      <a:pPr algn="l" fontAlgn="b"/>
                      <a:r>
                        <a:rPr lang="zh-TW" altLang="en-US" sz="1050" b="0" i="0" u="none" strike="noStrike" dirty="0">
                          <a:effectLst/>
                          <a:latin typeface="Meiryo UI" panose="020B0604030504040204" pitchFamily="50" charset="-128"/>
                          <a:ea typeface="Meiryo UI" panose="020B0604030504040204" pitchFamily="50" charset="-128"/>
                        </a:rPr>
                        <a:t>医薬品製剤製造業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25,611,035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3,860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6,635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312599238"/>
                  </a:ext>
                </a:extLst>
              </a:tr>
              <a:tr h="270000">
                <a:tc>
                  <a:txBody>
                    <a:bodyPr/>
                    <a:lstStyle/>
                    <a:p>
                      <a:pPr algn="l" fontAlgn="b"/>
                      <a:r>
                        <a:rPr lang="ja-JP" altLang="en-US" sz="1050" b="0" i="0" u="none" strike="noStrike" dirty="0">
                          <a:effectLst/>
                          <a:latin typeface="Meiryo UI" panose="020B0604030504040204" pitchFamily="50" charset="-128"/>
                          <a:ea typeface="Meiryo UI" panose="020B0604030504040204" pitchFamily="50" charset="-128"/>
                        </a:rPr>
                        <a:t>その他の化粧品・歯磨・化粧用調整品製造業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3,891,946</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709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5,489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58025"/>
                  </a:ext>
                </a:extLst>
              </a:tr>
              <a:tr h="270000">
                <a:tc>
                  <a:txBody>
                    <a:bodyPr/>
                    <a:lstStyle/>
                    <a:p>
                      <a:pPr algn="l" fontAlgn="b"/>
                      <a:r>
                        <a:rPr lang="zh-TW" altLang="en-US" sz="1050" b="0" i="0" u="none" strike="noStrike" dirty="0">
                          <a:effectLst/>
                          <a:latin typeface="Meiryo UI" panose="020B0604030504040204" pitchFamily="50" charset="-128"/>
                          <a:ea typeface="Meiryo UI" panose="020B0604030504040204" pitchFamily="50" charset="-128"/>
                        </a:rPr>
                        <a:t>一次電池（乾電池、湿電池）製造業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3,127,213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774</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4,040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989914"/>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乳製品製造業（処理牛乳、乳飲料を除く）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2,647,663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749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3,535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291499"/>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圧縮ガス・液化ガス製造業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1,505,957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427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3,527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626080"/>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石こう（膏）製品製造業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effectLst/>
                          <a:latin typeface="Meiryo UI" panose="020B0604030504040204" pitchFamily="50" charset="-128"/>
                          <a:ea typeface="Meiryo UI" panose="020B0604030504040204" pitchFamily="50" charset="-128"/>
                        </a:rPr>
                        <a:t>392,389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115</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3,412</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0211469"/>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砂糖精製業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effectLst/>
                          <a:latin typeface="Meiryo UI" panose="020B0604030504040204" pitchFamily="50" charset="-128"/>
                          <a:ea typeface="Meiryo UI" panose="020B0604030504040204" pitchFamily="50" charset="-128"/>
                        </a:rPr>
                        <a:t>553,120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174</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3,179</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758180"/>
                  </a:ext>
                </a:extLst>
              </a:tr>
              <a:tr h="270000">
                <a:tc>
                  <a:txBody>
                    <a:bodyPr/>
                    <a:lstStyle/>
                    <a:p>
                      <a:pPr algn="l" fontAlgn="b"/>
                      <a:r>
                        <a:rPr lang="ja-JP" altLang="en-US" sz="1050" b="0" i="0" u="none" strike="noStrike">
                          <a:effectLst/>
                          <a:latin typeface="Meiryo UI" panose="020B0604030504040204" pitchFamily="50" charset="-128"/>
                          <a:ea typeface="Meiryo UI" panose="020B0604030504040204" pitchFamily="50" charset="-128"/>
                        </a:rPr>
                        <a:t>板紙製造業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a:effectLst/>
                          <a:latin typeface="Meiryo UI" panose="020B0604030504040204" pitchFamily="50" charset="-128"/>
                          <a:ea typeface="Meiryo UI" panose="020B0604030504040204" pitchFamily="50" charset="-128"/>
                        </a:rPr>
                        <a:t>1,518,163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480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3,163</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106534"/>
                  </a:ext>
                </a:extLst>
              </a:tr>
              <a:tr h="270000">
                <a:tc>
                  <a:txBody>
                    <a:bodyPr/>
                    <a:lstStyle/>
                    <a:p>
                      <a:pPr algn="l" fontAlgn="b"/>
                      <a:r>
                        <a:rPr lang="ja-JP" altLang="en-US" sz="1050" b="0" i="0" u="none" strike="noStrike" dirty="0">
                          <a:effectLst/>
                          <a:latin typeface="Meiryo UI" panose="020B0604030504040204" pitchFamily="50" charset="-128"/>
                          <a:ea typeface="Meiryo UI" panose="020B0604030504040204" pitchFamily="50" charset="-128"/>
                        </a:rPr>
                        <a:t>石けん・合成洗剤製造業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6,192,037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2,017</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050" b="0" i="0" u="none" strike="noStrike" dirty="0">
                          <a:effectLst/>
                          <a:latin typeface="Meiryo UI" panose="020B0604030504040204" pitchFamily="50" charset="-128"/>
                          <a:ea typeface="Meiryo UI" panose="020B0604030504040204" pitchFamily="50" charset="-128"/>
                        </a:rPr>
                        <a:t>3,070</a:t>
                      </a:r>
                    </a:p>
                  </a:txBody>
                  <a:tcPr marL="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215173"/>
                  </a:ext>
                </a:extLst>
              </a:tr>
            </a:tbl>
          </a:graphicData>
        </a:graphic>
      </p:graphicFrame>
    </p:spTree>
    <p:extLst>
      <p:ext uri="{BB962C8B-B14F-4D97-AF65-F5344CB8AC3E}">
        <p14:creationId xmlns:p14="http://schemas.microsoft.com/office/powerpoint/2010/main" val="24778861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20291" y="5733256"/>
            <a:ext cx="48277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出典：内閣府「令和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08768"/>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医療機器の国内市場規模は拡大傾向にある。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大阪府の従業員</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人以上の医療用機器・医療用品製造業の事業所数は</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か所と</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番目となっている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大かっこ 2"/>
          <p:cNvSpPr/>
          <p:nvPr/>
        </p:nvSpPr>
        <p:spPr>
          <a:xfrm>
            <a:off x="755577" y="6021288"/>
            <a:ext cx="4185467" cy="384891"/>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正方形/長方形 9"/>
          <p:cNvSpPr/>
          <p:nvPr/>
        </p:nvSpPr>
        <p:spPr>
          <a:xfrm>
            <a:off x="755577" y="6001305"/>
            <a:ext cx="4392487" cy="44009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厚生労働省「薬事工業生産動態統計年報」</a:t>
            </a:r>
            <a:endParaRPr kumimoji="1" lang="en-US" altLang="ja-JP"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（注）国内市場規模＝生産金額＋輸入品国内出荷金額</a:t>
            </a:r>
            <a:r>
              <a:rPr kumimoji="1" lang="ja-JP" altLang="en-US" sz="1100" b="0" i="0" u="none" strike="noStrike" kern="100" cap="none" spc="0" normalizeH="0" baseline="0" noProof="0" dirty="0" err="1"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ー</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輸出金額</a:t>
            </a:r>
            <a:endParaRPr kumimoji="1" lang="en-US" altLang="ja-JP"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テキスト ボックス 4"/>
          <p:cNvSpPr txBox="1"/>
          <p:nvPr/>
        </p:nvSpPr>
        <p:spPr>
          <a:xfrm>
            <a:off x="419378" y="1969623"/>
            <a:ext cx="10801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百万円）</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医療</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機器</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のポテンシャル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302703" y="1634650"/>
            <a:ext cx="426180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○医療機器の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国内市場規模の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推移</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358778" y="4172948"/>
            <a:ext cx="3636000" cy="1015663"/>
          </a:xfrm>
          <a:prstGeom prst="rect">
            <a:avLst/>
          </a:prstGeom>
        </p:spPr>
        <p:txBody>
          <a:bodyPr wrap="square">
            <a:spAutoFit/>
          </a:bodyPr>
          <a:lstStyle/>
          <a:p>
            <a:pPr lvl="0">
              <a:defRPr/>
            </a:pP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「薬事工業生産動態統計調査」では医療機器製造所数は</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公表</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されて</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いないため</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産業省「工業統計表」をもとに</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副首都推</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進局</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で作成</a:t>
            </a:r>
          </a:p>
          <a:p>
            <a:pPr lvl="0">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医療用機械器具製造業」「医療用計測器製造業」「</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医療用電</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子応用</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装置製造業</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医療用品製造業」「医療・衛生用</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ゴム製</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品製造業</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」の事業所数を合算。</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168889" y="1630996"/>
            <a:ext cx="4644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医療用</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機器・医療用品製造業の事業所数</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（従業員</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人以上）</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表 15"/>
          <p:cNvGraphicFramePr>
            <a:graphicFrameLocks noGrp="1"/>
          </p:cNvGraphicFramePr>
          <p:nvPr>
            <p:extLst/>
          </p:nvPr>
        </p:nvGraphicFramePr>
        <p:xfrm>
          <a:off x="5432470" y="2292874"/>
          <a:ext cx="3456384" cy="1728000"/>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88000">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40000"/>
                        <a:lumOff val="60000"/>
                      </a:schemeClr>
                    </a:solidFill>
                  </a:tcPr>
                </a:tc>
                <a:tc>
                  <a:txBody>
                    <a:bodyPr/>
                    <a:lstStyle/>
                    <a:p>
                      <a:pPr algn="ctr" fontAlgn="b"/>
                      <a:r>
                        <a:rPr lang="ja-JP" altLang="en-US" sz="1100" u="none" strike="noStrike" dirty="0">
                          <a:effectLst/>
                        </a:rPr>
                        <a:t>都道府県</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tx2">
                        <a:lumMod val="40000"/>
                        <a:lumOff val="60000"/>
                      </a:schemeClr>
                    </a:solidFill>
                  </a:tcPr>
                </a:tc>
                <a:tc>
                  <a:txBody>
                    <a:bodyPr/>
                    <a:lstStyle/>
                    <a:p>
                      <a:pPr algn="ctr" fontAlgn="b"/>
                      <a:r>
                        <a:rPr lang="ja-JP" altLang="en-US" sz="1100" u="none" strike="noStrike" dirty="0" smtClean="0">
                          <a:effectLst/>
                        </a:rPr>
                        <a:t>事業所数（か所）</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tx2">
                        <a:lumMod val="40000"/>
                        <a:lumOff val="60000"/>
                      </a:schemeClr>
                    </a:solidFill>
                  </a:tcPr>
                </a:tc>
                <a:extLst>
                  <a:ext uri="{0D108BD9-81ED-4DB2-BD59-A6C34878D82A}">
                    <a16:rowId xmlns:a16="http://schemas.microsoft.com/office/drawing/2014/main" val="10000"/>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ja-JP" altLang="en-US" sz="1200" u="none" strike="noStrike" dirty="0">
                          <a:effectLst/>
                        </a:rPr>
                        <a:t>東京都</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r" fontAlgn="b"/>
                      <a:r>
                        <a:rPr lang="en-US" altLang="ja-JP" sz="1200" u="none" strike="noStrike" dirty="0">
                          <a:effectLst/>
                        </a:rPr>
                        <a:t>139</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tc>
                <a:extLst>
                  <a:ext uri="{0D108BD9-81ED-4DB2-BD59-A6C34878D82A}">
                    <a16:rowId xmlns:a16="http://schemas.microsoft.com/office/drawing/2014/main" val="10001"/>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ja-JP" altLang="en-US" sz="1200" u="none" strike="noStrike" dirty="0">
                          <a:effectLst/>
                        </a:rPr>
                        <a:t>埼玉県</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r" fontAlgn="b"/>
                      <a:r>
                        <a:rPr lang="en-US" altLang="ja-JP" sz="1200" u="none" strike="noStrike" dirty="0">
                          <a:effectLst/>
                        </a:rPr>
                        <a:t>118</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tc>
                <a:extLst>
                  <a:ext uri="{0D108BD9-81ED-4DB2-BD59-A6C34878D82A}">
                    <a16:rowId xmlns:a16="http://schemas.microsoft.com/office/drawing/2014/main" val="10002"/>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b"/>
                      <a:r>
                        <a:rPr lang="ja-JP" altLang="en-US" sz="1200" u="none" strike="noStrike">
                          <a:effectLst/>
                        </a:rPr>
                        <a:t>長野県</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noFill/>
                  </a:tcPr>
                </a:tc>
                <a:tc>
                  <a:txBody>
                    <a:bodyPr/>
                    <a:lstStyle/>
                    <a:p>
                      <a:pPr algn="r" fontAlgn="b"/>
                      <a:r>
                        <a:rPr lang="en-US" altLang="ja-JP" sz="1200" u="none" strike="noStrike" dirty="0">
                          <a:effectLst/>
                        </a:rPr>
                        <a:t>66</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noFill/>
                  </a:tcPr>
                </a:tc>
                <a:extLst>
                  <a:ext uri="{0D108BD9-81ED-4DB2-BD59-A6C34878D82A}">
                    <a16:rowId xmlns:a16="http://schemas.microsoft.com/office/drawing/2014/main" val="10003"/>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b"/>
                      <a:r>
                        <a:rPr lang="ja-JP" altLang="en-US" sz="1200" u="none" strike="noStrike">
                          <a:effectLst/>
                        </a:rPr>
                        <a:t>大阪府</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rgbClr val="F68222"/>
                    </a:solidFill>
                  </a:tcPr>
                </a:tc>
                <a:tc>
                  <a:txBody>
                    <a:bodyPr/>
                    <a:lstStyle/>
                    <a:p>
                      <a:pPr algn="r" fontAlgn="b"/>
                      <a:r>
                        <a:rPr lang="en-US" altLang="ja-JP" sz="1200" u="none" strike="noStrike" dirty="0">
                          <a:effectLst/>
                        </a:rPr>
                        <a:t>63</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solidFill>
                      <a:srgbClr val="F68222"/>
                    </a:solidFill>
                  </a:tcPr>
                </a:tc>
                <a:extLst>
                  <a:ext uri="{0D108BD9-81ED-4DB2-BD59-A6C34878D82A}">
                    <a16:rowId xmlns:a16="http://schemas.microsoft.com/office/drawing/2014/main" val="10004"/>
                  </a:ext>
                </a:extLst>
              </a:tr>
              <a:tr h="288000">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r>
                        <a:rPr lang="ja-JP" altLang="en-US" sz="1200" u="none" strike="noStrike">
                          <a:effectLst/>
                        </a:rPr>
                        <a:t>茨城県</a:t>
                      </a:r>
                      <a:endParaRPr lang="ja-JP" altLang="en-US" sz="12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r" fontAlgn="b"/>
                      <a:r>
                        <a:rPr lang="en-US" altLang="ja-JP" sz="1200" u="none" strike="noStrike" dirty="0">
                          <a:effectLst/>
                        </a:rPr>
                        <a:t>51</a:t>
                      </a:r>
                      <a:endParaRPr lang="en-US" altLang="ja-JP" sz="1200" b="0" i="0" u="none" strike="noStrike" dirty="0">
                        <a:effectLst/>
                        <a:latin typeface="ＭＳ Ｐゴシック" panose="020B0600070205080204" pitchFamily="50" charset="-128"/>
                        <a:ea typeface="ＭＳ Ｐゴシック" panose="020B0600070205080204" pitchFamily="50" charset="-128"/>
                      </a:endParaRPr>
                    </a:p>
                  </a:txBody>
                  <a:tcPr marL="0" marR="36000" marT="0" marB="0" anchor="ctr"/>
                </a:tc>
                <a:extLst>
                  <a:ext uri="{0D108BD9-81ED-4DB2-BD59-A6C34878D82A}">
                    <a16:rowId xmlns:a16="http://schemas.microsoft.com/office/drawing/2014/main" val="10005"/>
                  </a:ext>
                </a:extLst>
              </a:tr>
            </a:tbl>
          </a:graphicData>
        </a:graphic>
      </p:graphicFrame>
      <p:pic>
        <p:nvPicPr>
          <p:cNvPr id="6" name="図 5"/>
          <p:cNvPicPr>
            <a:picLocks noChangeAspect="1"/>
          </p:cNvPicPr>
          <p:nvPr/>
        </p:nvPicPr>
        <p:blipFill>
          <a:blip r:embed="rId2"/>
          <a:stretch>
            <a:fillRect/>
          </a:stretch>
        </p:blipFill>
        <p:spPr>
          <a:xfrm>
            <a:off x="320291" y="1944280"/>
            <a:ext cx="4688230" cy="3773751"/>
          </a:xfrm>
          <a:prstGeom prst="rect">
            <a:avLst/>
          </a:prstGeom>
        </p:spPr>
      </p:pic>
    </p:spTree>
    <p:extLst>
      <p:ext uri="{BB962C8B-B14F-4D97-AF65-F5344CB8AC3E}">
        <p14:creationId xmlns:p14="http://schemas.microsoft.com/office/powerpoint/2010/main" val="24080123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09328"/>
            <a:ext cx="8503417"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buFont typeface="Wingdings" panose="05000000000000000000" pitchFamily="2" charset="2"/>
              <a:buChar char="p"/>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大阪・関西にはリチウムイオン電池・燃料電池、その関連部材・装置メーカーが集積している。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buFont typeface="Wingdings" panose="05000000000000000000" pitchFamily="2" charset="2"/>
              <a:buChar char="p"/>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リチウムイオン二次電池</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の世界市場は</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倍、燃料電池システムの世界市場は</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年度には</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15.1</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倍になると予測されている。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283011" y="6440125"/>
            <a:ext cx="4342344" cy="44773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（近畿経済産業局「</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INVEST</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JAPAN</a:t>
            </a:r>
            <a:r>
              <a:rPr kumimoji="1" lang="ja-JP" altLang="en-US" sz="1100" b="0" i="0" u="none" strike="noStrike" kern="1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INVEST</a:t>
            </a: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KANSAI</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180000" y="1614118"/>
            <a:ext cx="428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200" dirty="0" smtClean="0">
                <a:solidFill>
                  <a:prstClr val="black"/>
                </a:solidFill>
                <a:latin typeface="Meiryo UI" panose="020B0604030504040204" pitchFamily="50" charset="-128"/>
                <a:ea typeface="Meiryo UI" panose="020B0604030504040204" pitchFamily="50" charset="-128"/>
              </a:rPr>
              <a:t>リチウムイオン電池関連企業の集積</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p:cNvSpPr txBox="1"/>
          <p:nvPr/>
        </p:nvSpPr>
        <p:spPr>
          <a:xfrm>
            <a:off x="251520" y="6309320"/>
            <a:ext cx="3024336"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a:solidFill>
                  <a:prstClr val="black"/>
                </a:solidFill>
                <a:latin typeface="Meiryo UI" panose="020B0604030504040204" pitchFamily="50" charset="-128"/>
                <a:ea typeface="Meiryo UI" panose="020B0604030504040204" pitchFamily="50" charset="-128"/>
              </a:rPr>
              <a:t>：関西</a:t>
            </a:r>
            <a:r>
              <a:rPr lang="ja-JP" altLang="en-US" sz="1100" dirty="0" smtClean="0">
                <a:solidFill>
                  <a:prstClr val="black"/>
                </a:solidFill>
                <a:latin typeface="Meiryo UI" panose="020B0604030504040204" pitchFamily="50" charset="-128"/>
                <a:ea typeface="Meiryo UI" panose="020B0604030504040204" pitchFamily="50" charset="-128"/>
              </a:rPr>
              <a:t>電力</a:t>
            </a:r>
            <a:r>
              <a:rPr lang="ja-JP" altLang="en-US" sz="1100" dirty="0">
                <a:solidFill>
                  <a:prstClr val="black"/>
                </a:solidFill>
                <a:latin typeface="Meiryo UI" panose="020B0604030504040204" pitchFamily="50" charset="-128"/>
                <a:ea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rPr>
              <a:t>企業</a:t>
            </a:r>
            <a:r>
              <a:rPr lang="ja-JP" altLang="en-US" sz="1100" dirty="0">
                <a:solidFill>
                  <a:prstClr val="black"/>
                </a:solidFill>
                <a:latin typeface="Meiryo UI" panose="020B0604030504040204" pitchFamily="50" charset="-128"/>
                <a:ea typeface="Meiryo UI" panose="020B0604030504040204" pitchFamily="50" charset="-128"/>
              </a:rPr>
              <a:t>立地</a:t>
            </a:r>
            <a:r>
              <a:rPr lang="ja-JP" altLang="en-US" sz="1100" dirty="0" smtClean="0">
                <a:solidFill>
                  <a:prstClr val="black"/>
                </a:solidFill>
                <a:latin typeface="Meiryo UI" panose="020B0604030504040204" pitchFamily="50" charset="-128"/>
                <a:ea typeface="Meiryo UI" panose="020B0604030504040204" pitchFamily="50" charset="-128"/>
              </a:rPr>
              <a:t>サポート」</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75784" y="404664"/>
            <a:ext cx="3852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グリーン・イノベーション分野のポテンシャル</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rotWithShape="1">
          <a:blip r:embed="rId2"/>
          <a:srcRect l="6441" t="33257" r="51679" b="18396"/>
          <a:stretch/>
        </p:blipFill>
        <p:spPr>
          <a:xfrm>
            <a:off x="440678" y="4545320"/>
            <a:ext cx="3366107" cy="1764000"/>
          </a:xfrm>
          <a:prstGeom prst="rect">
            <a:avLst/>
          </a:prstGeom>
        </p:spPr>
      </p:pic>
      <p:pic>
        <p:nvPicPr>
          <p:cNvPr id="8" name="図 7"/>
          <p:cNvPicPr>
            <a:picLocks noChangeAspect="1"/>
          </p:cNvPicPr>
          <p:nvPr/>
        </p:nvPicPr>
        <p:blipFill rotWithShape="1">
          <a:blip r:embed="rId3"/>
          <a:srcRect l="3946" t="12719" r="13208" b="10860"/>
          <a:stretch/>
        </p:blipFill>
        <p:spPr>
          <a:xfrm>
            <a:off x="645529" y="1933932"/>
            <a:ext cx="3136591" cy="2340000"/>
          </a:xfrm>
          <a:prstGeom prst="rect">
            <a:avLst/>
          </a:prstGeom>
        </p:spPr>
      </p:pic>
      <p:sp>
        <p:nvSpPr>
          <p:cNvPr id="21" name="テキスト ボックス 20"/>
          <p:cNvSpPr txBox="1"/>
          <p:nvPr/>
        </p:nvSpPr>
        <p:spPr>
          <a:xfrm>
            <a:off x="180000" y="4246413"/>
            <a:ext cx="428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black"/>
                </a:solidFill>
                <a:latin typeface="Meiryo UI" panose="020B0604030504040204" pitchFamily="50" charset="-128"/>
                <a:ea typeface="Meiryo UI" panose="020B0604030504040204" pitchFamily="50" charset="-128"/>
              </a:rPr>
              <a:t>○主な関西の燃料電池関連企業</a:t>
            </a:r>
          </a:p>
        </p:txBody>
      </p:sp>
      <p:sp>
        <p:nvSpPr>
          <p:cNvPr id="12" name="テキスト ボックス 11"/>
          <p:cNvSpPr txBox="1"/>
          <p:nvPr/>
        </p:nvSpPr>
        <p:spPr>
          <a:xfrm>
            <a:off x="4211960" y="1592210"/>
            <a:ext cx="428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200" dirty="0" smtClean="0">
                <a:solidFill>
                  <a:prstClr val="black"/>
                </a:solidFill>
                <a:latin typeface="Meiryo UI" panose="020B0604030504040204" pitchFamily="50" charset="-128"/>
                <a:ea typeface="Meiryo UI" panose="020B0604030504040204" pitchFamily="50" charset="-128"/>
              </a:rPr>
              <a:t>リチウムイオン</a:t>
            </a:r>
            <a:r>
              <a:rPr lang="ja-JP" altLang="en-US" sz="1200" dirty="0">
                <a:solidFill>
                  <a:prstClr val="black"/>
                </a:solidFill>
                <a:latin typeface="Meiryo UI" panose="020B0604030504040204" pitchFamily="50" charset="-128"/>
                <a:ea typeface="Meiryo UI" panose="020B0604030504040204" pitchFamily="50" charset="-128"/>
              </a:rPr>
              <a:t>二次</a:t>
            </a:r>
            <a:r>
              <a:rPr lang="ja-JP" altLang="en-US" sz="1200" dirty="0" smtClean="0">
                <a:solidFill>
                  <a:prstClr val="black"/>
                </a:solidFill>
                <a:latin typeface="Meiryo UI" panose="020B0604030504040204" pitchFamily="50" charset="-128"/>
                <a:ea typeface="Meiryo UI" panose="020B0604030504040204" pitchFamily="50" charset="-128"/>
              </a:rPr>
              <a:t>電池（</a:t>
            </a:r>
            <a:r>
              <a:rPr lang="en-US" altLang="ja-JP" sz="1200" dirty="0" smtClean="0">
                <a:solidFill>
                  <a:prstClr val="black"/>
                </a:solidFill>
                <a:latin typeface="Meiryo UI" panose="020B0604030504040204" pitchFamily="50" charset="-128"/>
                <a:ea typeface="Meiryo UI" panose="020B0604030504040204" pitchFamily="50" charset="-128"/>
              </a:rPr>
              <a:t>LIB</a:t>
            </a:r>
            <a:r>
              <a:rPr lang="ja-JP" altLang="en-US" sz="1200" dirty="0" smtClean="0">
                <a:solidFill>
                  <a:prstClr val="black"/>
                </a:solidFill>
                <a:latin typeface="Meiryo UI" panose="020B0604030504040204" pitchFamily="50" charset="-128"/>
                <a:ea typeface="Meiryo UI" panose="020B0604030504040204" pitchFamily="50" charset="-128"/>
              </a:rPr>
              <a:t>）の世界市場</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4211960" y="4592161"/>
            <a:ext cx="24125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black"/>
                </a:solidFill>
                <a:latin typeface="Meiryo UI" panose="020B0604030504040204" pitchFamily="50" charset="-128"/>
                <a:ea typeface="Meiryo UI" panose="020B0604030504040204" pitchFamily="50" charset="-128"/>
              </a:rPr>
              <a:t>○燃料電池システムの世界市場</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楕円 2"/>
          <p:cNvSpPr/>
          <p:nvPr/>
        </p:nvSpPr>
        <p:spPr>
          <a:xfrm>
            <a:off x="5394290" y="5598825"/>
            <a:ext cx="252000" cy="252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楕円 14"/>
          <p:cNvSpPr/>
          <p:nvPr/>
        </p:nvSpPr>
        <p:spPr>
          <a:xfrm>
            <a:off x="7149923" y="5094688"/>
            <a:ext cx="1512000" cy="1512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1000" dirty="0" smtClean="0">
                <a:solidFill>
                  <a:schemeClr val="tx1"/>
                </a:solidFill>
                <a:latin typeface="+mj-lt"/>
              </a:rPr>
              <a:t>4</a:t>
            </a:r>
            <a:r>
              <a:rPr lang="ja-JP" altLang="en-US" sz="1000" dirty="0" smtClean="0">
                <a:solidFill>
                  <a:schemeClr val="tx1"/>
                </a:solidFill>
                <a:latin typeface="+mj-lt"/>
              </a:rPr>
              <a:t>兆</a:t>
            </a:r>
            <a:r>
              <a:rPr lang="en-US" altLang="ja-JP" sz="1000" dirty="0" smtClean="0">
                <a:solidFill>
                  <a:schemeClr val="tx1"/>
                </a:solidFill>
                <a:latin typeface="+mj-lt"/>
              </a:rPr>
              <a:t>9,581</a:t>
            </a:r>
            <a:r>
              <a:rPr lang="ja-JP" altLang="en-US" sz="1000" dirty="0" smtClean="0">
                <a:solidFill>
                  <a:schemeClr val="tx1"/>
                </a:solidFill>
                <a:latin typeface="+mj-lt"/>
              </a:rPr>
              <a:t>億円</a:t>
            </a:r>
            <a:endParaRPr kumimoji="1" lang="ja-JP" altLang="en-US" sz="1000" dirty="0">
              <a:solidFill>
                <a:schemeClr val="tx1"/>
              </a:solidFill>
              <a:latin typeface="+mj-lt"/>
            </a:endParaRPr>
          </a:p>
        </p:txBody>
      </p:sp>
      <p:sp>
        <p:nvSpPr>
          <p:cNvPr id="24" name="右矢印 23"/>
          <p:cNvSpPr/>
          <p:nvPr/>
        </p:nvSpPr>
        <p:spPr>
          <a:xfrm>
            <a:off x="6120256" y="5494508"/>
            <a:ext cx="756000" cy="492653"/>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altLang="ja-JP" sz="1050" dirty="0" smtClean="0">
                <a:latin typeface="+mj-lt"/>
              </a:rPr>
              <a:t>15.1</a:t>
            </a:r>
            <a:r>
              <a:rPr kumimoji="1" lang="ja-JP" altLang="en-US" sz="1050" dirty="0" smtClean="0">
                <a:latin typeface="+mj-lt"/>
              </a:rPr>
              <a:t>倍</a:t>
            </a:r>
            <a:endParaRPr kumimoji="1" lang="ja-JP" altLang="en-US" sz="1050" dirty="0">
              <a:latin typeface="+mj-lt"/>
            </a:endParaRPr>
          </a:p>
        </p:txBody>
      </p:sp>
      <p:sp>
        <p:nvSpPr>
          <p:cNvPr id="14" name="テキスト ボックス 13"/>
          <p:cNvSpPr txBox="1"/>
          <p:nvPr/>
        </p:nvSpPr>
        <p:spPr>
          <a:xfrm>
            <a:off x="4788024" y="4972580"/>
            <a:ext cx="1440160" cy="246221"/>
          </a:xfrm>
          <a:prstGeom prst="rect">
            <a:avLst/>
          </a:prstGeom>
          <a:noFill/>
        </p:spPr>
        <p:txBody>
          <a:bodyPr wrap="square" rtlCol="0">
            <a:spAutoFit/>
          </a:bodyPr>
          <a:lstStyle/>
          <a:p>
            <a:pPr algn="ctr"/>
            <a:r>
              <a:rPr lang="en-US" altLang="ja-JP" sz="1000" dirty="0"/>
              <a:t>【</a:t>
            </a:r>
            <a:r>
              <a:rPr lang="en-US" altLang="ja-JP" sz="1000" dirty="0" smtClean="0"/>
              <a:t>2020</a:t>
            </a:r>
            <a:r>
              <a:rPr lang="ja-JP" altLang="en-US" sz="1000" dirty="0" smtClean="0"/>
              <a:t>年度見込み</a:t>
            </a:r>
            <a:r>
              <a:rPr lang="en-US" altLang="ja-JP" sz="1000" dirty="0" smtClean="0"/>
              <a:t>】</a:t>
            </a:r>
            <a:endParaRPr lang="ja-JP" altLang="en-US" sz="1000" dirty="0"/>
          </a:p>
        </p:txBody>
      </p:sp>
      <p:sp>
        <p:nvSpPr>
          <p:cNvPr id="25" name="テキスト ボックス 24"/>
          <p:cNvSpPr txBox="1"/>
          <p:nvPr/>
        </p:nvSpPr>
        <p:spPr>
          <a:xfrm>
            <a:off x="7184478" y="4779373"/>
            <a:ext cx="1440160" cy="246221"/>
          </a:xfrm>
          <a:prstGeom prst="rect">
            <a:avLst/>
          </a:prstGeom>
          <a:noFill/>
        </p:spPr>
        <p:txBody>
          <a:bodyPr wrap="square" rtlCol="0">
            <a:spAutoFit/>
          </a:bodyPr>
          <a:lstStyle/>
          <a:p>
            <a:pPr algn="ctr"/>
            <a:r>
              <a:rPr lang="en-US" altLang="ja-JP" sz="1000" dirty="0"/>
              <a:t>【</a:t>
            </a:r>
            <a:r>
              <a:rPr lang="en-US" altLang="ja-JP" sz="1000" dirty="0" smtClean="0"/>
              <a:t>2030</a:t>
            </a:r>
            <a:r>
              <a:rPr lang="ja-JP" altLang="en-US" sz="1000" dirty="0" smtClean="0"/>
              <a:t>度予測</a:t>
            </a:r>
            <a:r>
              <a:rPr lang="en-US" altLang="ja-JP" sz="1000" dirty="0" smtClean="0"/>
              <a:t>】</a:t>
            </a:r>
            <a:endParaRPr lang="ja-JP" altLang="en-US" sz="1000" dirty="0"/>
          </a:p>
        </p:txBody>
      </p:sp>
      <p:sp>
        <p:nvSpPr>
          <p:cNvPr id="26" name="テキスト ボックス 25"/>
          <p:cNvSpPr txBox="1"/>
          <p:nvPr/>
        </p:nvSpPr>
        <p:spPr>
          <a:xfrm>
            <a:off x="4698171" y="1988840"/>
            <a:ext cx="1440160" cy="246221"/>
          </a:xfrm>
          <a:prstGeom prst="rect">
            <a:avLst/>
          </a:prstGeom>
          <a:noFill/>
        </p:spPr>
        <p:txBody>
          <a:bodyPr wrap="square" rtlCol="0">
            <a:spAutoFit/>
          </a:bodyPr>
          <a:lstStyle/>
          <a:p>
            <a:pPr algn="ctr"/>
            <a:r>
              <a:rPr lang="en-US" altLang="ja-JP" sz="1000" dirty="0"/>
              <a:t>【2020</a:t>
            </a:r>
            <a:r>
              <a:rPr lang="ja-JP" altLang="en-US" sz="1000" dirty="0"/>
              <a:t>年見込み</a:t>
            </a:r>
            <a:r>
              <a:rPr lang="en-US" altLang="ja-JP" sz="1000" dirty="0" smtClean="0"/>
              <a:t>】</a:t>
            </a:r>
            <a:endParaRPr lang="ja-JP" altLang="en-US" sz="1000" dirty="0"/>
          </a:p>
        </p:txBody>
      </p:sp>
      <p:sp>
        <p:nvSpPr>
          <p:cNvPr id="27" name="テキスト ボックス 26"/>
          <p:cNvSpPr txBox="1"/>
          <p:nvPr/>
        </p:nvSpPr>
        <p:spPr>
          <a:xfrm>
            <a:off x="7101095" y="1883982"/>
            <a:ext cx="1440160" cy="246221"/>
          </a:xfrm>
          <a:prstGeom prst="rect">
            <a:avLst/>
          </a:prstGeom>
          <a:noFill/>
        </p:spPr>
        <p:txBody>
          <a:bodyPr wrap="square" rtlCol="0">
            <a:spAutoFit/>
          </a:bodyPr>
          <a:lstStyle/>
          <a:p>
            <a:pPr algn="ctr"/>
            <a:r>
              <a:rPr lang="en-US" altLang="ja-JP" sz="1000" dirty="0"/>
              <a:t>【</a:t>
            </a:r>
            <a:r>
              <a:rPr lang="en-US" altLang="ja-JP" sz="1000" dirty="0" smtClean="0"/>
              <a:t>2024</a:t>
            </a:r>
            <a:r>
              <a:rPr lang="ja-JP" altLang="en-US" sz="1000" dirty="0" smtClean="0"/>
              <a:t>年予測</a:t>
            </a:r>
            <a:r>
              <a:rPr lang="en-US" altLang="ja-JP" sz="1000" dirty="0" smtClean="0"/>
              <a:t>】</a:t>
            </a:r>
            <a:endParaRPr lang="ja-JP" altLang="en-US" sz="1000" dirty="0"/>
          </a:p>
        </p:txBody>
      </p:sp>
      <p:sp>
        <p:nvSpPr>
          <p:cNvPr id="28" name="テキスト ボックス 27"/>
          <p:cNvSpPr txBox="1"/>
          <p:nvPr/>
        </p:nvSpPr>
        <p:spPr>
          <a:xfrm>
            <a:off x="4211960" y="3754632"/>
            <a:ext cx="2761456" cy="592470"/>
          </a:xfrm>
          <a:prstGeom prst="rect">
            <a:avLst/>
          </a:prstGeom>
          <a:noFill/>
        </p:spPr>
        <p:txBody>
          <a:bodyPr wrap="square" rtlCol="0">
            <a:spAutoFit/>
          </a:bodyPr>
          <a:lstStyle/>
          <a:p>
            <a:r>
              <a:rPr kumimoji="1" lang="en-US" altLang="ja-JP" sz="650" dirty="0" smtClean="0">
                <a:latin typeface="+mj-lt"/>
              </a:rPr>
              <a:t>※</a:t>
            </a:r>
            <a:r>
              <a:rPr lang="ja-JP" altLang="en-US" sz="650" dirty="0" smtClean="0">
                <a:latin typeface="+mj-lt"/>
              </a:rPr>
              <a:t>ｘＥＶ用：ＥＶ、ＰＨＶ、ＨＶの駆動用電池として用いられるＬＩＢ</a:t>
            </a:r>
            <a:endParaRPr lang="en-US" altLang="ja-JP" sz="650" dirty="0" smtClean="0">
              <a:latin typeface="+mj-lt"/>
            </a:endParaRPr>
          </a:p>
          <a:p>
            <a:r>
              <a:rPr lang="ja-JP" altLang="en-US" sz="650" dirty="0" smtClean="0">
                <a:latin typeface="+mj-lt"/>
              </a:rPr>
              <a:t>　 小型民生用：ノートブックＰＣやスマートフォン、タブレット端末などコン</a:t>
            </a:r>
            <a:endParaRPr lang="en-US" altLang="ja-JP" sz="650" dirty="0" smtClean="0">
              <a:latin typeface="+mj-lt"/>
            </a:endParaRPr>
          </a:p>
          <a:p>
            <a:r>
              <a:rPr lang="ja-JP" altLang="en-US" sz="650" dirty="0">
                <a:latin typeface="+mj-lt"/>
              </a:rPr>
              <a:t>　</a:t>
            </a:r>
            <a:r>
              <a:rPr lang="ja-JP" altLang="en-US" sz="650" dirty="0" smtClean="0">
                <a:latin typeface="+mj-lt"/>
              </a:rPr>
              <a:t>　　　　　　　　　 シューマ・エレクトロニクス</a:t>
            </a:r>
            <a:r>
              <a:rPr lang="ja-JP" altLang="en-US" sz="650" dirty="0">
                <a:latin typeface="+mj-lt"/>
              </a:rPr>
              <a:t>製品</a:t>
            </a:r>
            <a:r>
              <a:rPr lang="ja-JP" altLang="en-US" sz="650" dirty="0" smtClean="0">
                <a:latin typeface="+mj-lt"/>
              </a:rPr>
              <a:t>向けに用いられるＬＩＢ</a:t>
            </a:r>
            <a:endParaRPr lang="en-US" altLang="ja-JP" sz="650" dirty="0" smtClean="0">
              <a:latin typeface="+mj-lt"/>
            </a:endParaRPr>
          </a:p>
          <a:p>
            <a:r>
              <a:rPr lang="en-US" altLang="ja-JP" sz="650" dirty="0" smtClean="0">
                <a:latin typeface="+mj-lt"/>
              </a:rPr>
              <a:t> </a:t>
            </a:r>
            <a:r>
              <a:rPr lang="ja-JP" altLang="en-US" sz="650" dirty="0" smtClean="0">
                <a:latin typeface="+mj-lt"/>
              </a:rPr>
              <a:t>　ＥＳＳ／ＵＰＳ／ＢＴＳ用：電力貯蔵システム、無停電電源装置、</a:t>
            </a:r>
            <a:endParaRPr lang="en-US" altLang="ja-JP" sz="650" dirty="0" smtClean="0">
              <a:latin typeface="+mj-lt"/>
            </a:endParaRPr>
          </a:p>
          <a:p>
            <a:r>
              <a:rPr lang="en-US" altLang="ja-JP" sz="650" dirty="0">
                <a:latin typeface="+mj-lt"/>
              </a:rPr>
              <a:t> </a:t>
            </a:r>
            <a:r>
              <a:rPr lang="en-US" altLang="ja-JP" sz="650" dirty="0" smtClean="0">
                <a:latin typeface="+mj-lt"/>
              </a:rPr>
              <a:t>                                        </a:t>
            </a:r>
            <a:r>
              <a:rPr lang="ja-JP" altLang="en-US" sz="650" dirty="0" smtClean="0">
                <a:latin typeface="+mj-lt"/>
              </a:rPr>
              <a:t>携帯電話基地局に用いられるＬＩＢ</a:t>
            </a:r>
            <a:endParaRPr lang="en-US" altLang="ja-JP" sz="650" dirty="0" smtClean="0">
              <a:latin typeface="+mj-lt"/>
            </a:endParaRPr>
          </a:p>
        </p:txBody>
      </p:sp>
      <p:sp>
        <p:nvSpPr>
          <p:cNvPr id="29" name="テキスト ボックス 28"/>
          <p:cNvSpPr txBox="1"/>
          <p:nvPr/>
        </p:nvSpPr>
        <p:spPr>
          <a:xfrm>
            <a:off x="5098627" y="5919083"/>
            <a:ext cx="818954" cy="246221"/>
          </a:xfrm>
          <a:prstGeom prst="rect">
            <a:avLst/>
          </a:prstGeom>
          <a:noFill/>
        </p:spPr>
        <p:txBody>
          <a:bodyPr wrap="square" rtlCol="0">
            <a:spAutoFit/>
          </a:bodyPr>
          <a:lstStyle/>
          <a:p>
            <a:r>
              <a:rPr kumimoji="1" lang="en-US" altLang="ja-JP" sz="1000" dirty="0" smtClean="0"/>
              <a:t>3,278</a:t>
            </a:r>
            <a:r>
              <a:rPr kumimoji="1" lang="ja-JP" altLang="en-US" sz="1000" dirty="0" smtClean="0"/>
              <a:t>億円</a:t>
            </a:r>
            <a:endParaRPr kumimoji="1" lang="ja-JP" altLang="en-US" sz="1000" dirty="0"/>
          </a:p>
        </p:txBody>
      </p:sp>
      <p:sp>
        <p:nvSpPr>
          <p:cNvPr id="30" name="テキスト ボックス 29"/>
          <p:cNvSpPr txBox="1"/>
          <p:nvPr/>
        </p:nvSpPr>
        <p:spPr>
          <a:xfrm>
            <a:off x="4425711" y="6509219"/>
            <a:ext cx="3024336"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smtClean="0">
                <a:solidFill>
                  <a:prstClr val="black"/>
                </a:solidFill>
                <a:latin typeface="Meiryo UI" panose="020B0604030504040204" pitchFamily="50" charset="-128"/>
                <a:ea typeface="Meiryo UI" panose="020B0604030504040204" pitchFamily="50" charset="-128"/>
              </a:rPr>
              <a:t>株式会社富士経済</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スライド番号プレースホルダー 1"/>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2" name="図 1"/>
          <p:cNvPicPr>
            <a:picLocks noChangeAspect="1"/>
          </p:cNvPicPr>
          <p:nvPr/>
        </p:nvPicPr>
        <p:blipFill>
          <a:blip r:embed="rId4"/>
          <a:stretch>
            <a:fillRect/>
          </a:stretch>
        </p:blipFill>
        <p:spPr>
          <a:xfrm>
            <a:off x="4187177" y="2218840"/>
            <a:ext cx="2414225" cy="1621677"/>
          </a:xfrm>
          <a:prstGeom prst="rect">
            <a:avLst/>
          </a:prstGeom>
        </p:spPr>
      </p:pic>
      <p:sp>
        <p:nvSpPr>
          <p:cNvPr id="5" name="右矢印 4"/>
          <p:cNvSpPr/>
          <p:nvPr/>
        </p:nvSpPr>
        <p:spPr>
          <a:xfrm>
            <a:off x="6161395" y="2957619"/>
            <a:ext cx="606628" cy="492653"/>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r>
              <a:rPr kumimoji="1" lang="en-US" altLang="ja-JP" sz="1050" dirty="0" smtClean="0">
                <a:latin typeface="+mj-lt"/>
              </a:rPr>
              <a:t>2</a:t>
            </a:r>
            <a:r>
              <a:rPr kumimoji="1" lang="ja-JP" altLang="en-US" sz="1050" dirty="0" smtClean="0">
                <a:latin typeface="+mj-lt"/>
              </a:rPr>
              <a:t>倍</a:t>
            </a:r>
            <a:endParaRPr kumimoji="1" lang="ja-JP" altLang="en-US" sz="1050" dirty="0">
              <a:latin typeface="+mj-lt"/>
            </a:endParaRPr>
          </a:p>
        </p:txBody>
      </p:sp>
      <p:sp>
        <p:nvSpPr>
          <p:cNvPr id="9" name="テキスト ボックス 8"/>
          <p:cNvSpPr txBox="1"/>
          <p:nvPr/>
        </p:nvSpPr>
        <p:spPr>
          <a:xfrm>
            <a:off x="5004000" y="2841210"/>
            <a:ext cx="792064" cy="307777"/>
          </a:xfrm>
          <a:prstGeom prst="rect">
            <a:avLst/>
          </a:prstGeom>
          <a:noFill/>
        </p:spPr>
        <p:txBody>
          <a:bodyPr wrap="square" rtlCol="0">
            <a:spAutoFit/>
          </a:bodyPr>
          <a:lstStyle/>
          <a:p>
            <a:pPr algn="ctr"/>
            <a:r>
              <a:rPr lang="ja-JP" altLang="en-US" sz="700" dirty="0" smtClean="0">
                <a:latin typeface="+mj-lt"/>
              </a:rPr>
              <a:t>合計</a:t>
            </a:r>
            <a:endParaRPr lang="en-US" altLang="ja-JP" sz="700" dirty="0" smtClean="0">
              <a:latin typeface="+mj-lt"/>
            </a:endParaRPr>
          </a:p>
          <a:p>
            <a:pPr algn="ctr"/>
            <a:r>
              <a:rPr kumimoji="1" lang="en-US" altLang="ja-JP" sz="700" dirty="0">
                <a:latin typeface="+mj-lt"/>
              </a:rPr>
              <a:t>4</a:t>
            </a:r>
            <a:r>
              <a:rPr kumimoji="1" lang="ja-JP" altLang="en-US" sz="700" dirty="0" smtClean="0">
                <a:latin typeface="+mj-lt"/>
              </a:rPr>
              <a:t>兆</a:t>
            </a:r>
            <a:r>
              <a:rPr kumimoji="1" lang="en-US" altLang="ja-JP" sz="700" dirty="0" smtClean="0">
                <a:latin typeface="+mj-lt"/>
              </a:rPr>
              <a:t>7,410</a:t>
            </a:r>
            <a:r>
              <a:rPr kumimoji="1" lang="ja-JP" altLang="en-US" sz="700" dirty="0" smtClean="0">
                <a:latin typeface="+mj-lt"/>
              </a:rPr>
              <a:t>億円</a:t>
            </a:r>
            <a:endParaRPr kumimoji="1" lang="ja-JP" altLang="en-US" sz="700" dirty="0">
              <a:latin typeface="+mj-lt"/>
            </a:endParaRPr>
          </a:p>
        </p:txBody>
      </p:sp>
      <p:pic>
        <p:nvPicPr>
          <p:cNvPr id="17" name="図 16"/>
          <p:cNvPicPr>
            <a:picLocks noChangeAspect="1"/>
          </p:cNvPicPr>
          <p:nvPr/>
        </p:nvPicPr>
        <p:blipFill>
          <a:blip r:embed="rId5"/>
          <a:stretch>
            <a:fillRect/>
          </a:stretch>
        </p:blipFill>
        <p:spPr>
          <a:xfrm>
            <a:off x="6184257" y="2053791"/>
            <a:ext cx="3273836" cy="2377646"/>
          </a:xfrm>
          <a:prstGeom prst="rect">
            <a:avLst/>
          </a:prstGeom>
        </p:spPr>
      </p:pic>
    </p:spTree>
    <p:extLst>
      <p:ext uri="{BB962C8B-B14F-4D97-AF65-F5344CB8AC3E}">
        <p14:creationId xmlns:p14="http://schemas.microsoft.com/office/powerpoint/2010/main" val="20085128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72800"/>
            <a:ext cx="8503417"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リチウムイオン電池の輸出における関西（</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県）の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シェアは、金額ベースで</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70.1</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％、個数ベースで</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88.8</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％を占めている。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正方形/長方形 9"/>
          <p:cNvSpPr/>
          <p:nvPr/>
        </p:nvSpPr>
        <p:spPr>
          <a:xfrm>
            <a:off x="199205" y="6267215"/>
            <a:ext cx="2934496" cy="33013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（財務省</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貿易統計</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より作成）</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342628" y="1768138"/>
            <a:ext cx="56240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関西のリチウムイオン電池 全国</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輸出</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シェア</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17" name="図 16"/>
          <p:cNvPicPr>
            <a:picLocks noChangeAspect="1"/>
          </p:cNvPicPr>
          <p:nvPr/>
        </p:nvPicPr>
        <p:blipFill rotWithShape="1">
          <a:blip r:embed="rId2"/>
          <a:srcRect l="24036" t="3947" r="24075" b="1983"/>
          <a:stretch/>
        </p:blipFill>
        <p:spPr>
          <a:xfrm>
            <a:off x="955360" y="2121048"/>
            <a:ext cx="3343702" cy="3515804"/>
          </a:xfrm>
          <a:prstGeom prst="rect">
            <a:avLst/>
          </a:prstGeom>
        </p:spPr>
      </p:pic>
      <p:pic>
        <p:nvPicPr>
          <p:cNvPr id="18" name="図 17"/>
          <p:cNvPicPr>
            <a:picLocks noChangeAspect="1"/>
          </p:cNvPicPr>
          <p:nvPr/>
        </p:nvPicPr>
        <p:blipFill rotWithShape="1">
          <a:blip r:embed="rId3"/>
          <a:srcRect l="24791" t="2353" r="24944" b="3138"/>
          <a:stretch/>
        </p:blipFill>
        <p:spPr>
          <a:xfrm>
            <a:off x="5236560" y="2062513"/>
            <a:ext cx="3271072" cy="3567096"/>
          </a:xfrm>
          <a:prstGeom prst="rect">
            <a:avLst/>
          </a:prstGeom>
        </p:spPr>
      </p:pic>
      <p:sp>
        <p:nvSpPr>
          <p:cNvPr id="19" name="正方形/長方形 18"/>
          <p:cNvSpPr/>
          <p:nvPr/>
        </p:nvSpPr>
        <p:spPr>
          <a:xfrm>
            <a:off x="539552" y="5699564"/>
            <a:ext cx="5807446" cy="220573"/>
          </a:xfrm>
          <a:prstGeom prst="rect">
            <a:avLst/>
          </a:prstGeom>
        </p:spPr>
        <p:txBody>
          <a:bodyPr wrap="square">
            <a:spAutoFit/>
          </a:bodyPr>
          <a:lstStyle/>
          <a:p>
            <a:pPr marL="664845" marR="142875" lvl="0" indent="-381000" algn="just" defTabSz="914400" rtl="0" eaLnBrk="1" fontAlgn="auto" latinLnBrk="0" hangingPunct="1">
              <a:lnSpc>
                <a:spcPts val="1000"/>
              </a:lnSpc>
              <a:spcBef>
                <a:spcPts val="0"/>
              </a:spcBef>
              <a:spcAft>
                <a:spcPts val="0"/>
              </a:spcAft>
              <a:buClrTx/>
              <a:buSzTx/>
              <a:buFontTx/>
              <a:buNone/>
              <a:tabLst/>
              <a:defRPr/>
            </a:pP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上記グラフにおける、「関西」は、近畿</a:t>
            </a: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府</a:t>
            </a: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4</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県</a:t>
            </a: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滋賀県、京都府、大阪府、兵庫県、奈良県、和歌山県</a:t>
            </a:r>
            <a:r>
              <a:rPr kumimoji="1" lang="en-US"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の合計。</a:t>
            </a:r>
            <a:endParaRPr kumimoji="1" lang="ja-JP"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149061" y="6039983"/>
            <a:ext cx="5658578" cy="267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大阪市「万博のインパクトを</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活かした大阪</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の将来に向けたビジョン」</a:t>
            </a: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リチウムイオン</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電池</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のポテンシャル</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8496347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5220072" y="5524897"/>
            <a:ext cx="39239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noProof="0" dirty="0" smtClean="0">
                <a:solidFill>
                  <a:prstClr val="black"/>
                </a:solidFill>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72617"/>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東京との乖離はあるが、大阪のスタートアップ投資は増加傾向であり、資金調達をしているスタートアップの数も増えている。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大かっこ 2"/>
          <p:cNvSpPr/>
          <p:nvPr/>
        </p:nvSpPr>
        <p:spPr>
          <a:xfrm>
            <a:off x="5655355" y="6018234"/>
            <a:ext cx="3309133" cy="35079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正方形/長方形 9"/>
          <p:cNvSpPr/>
          <p:nvPr/>
        </p:nvSpPr>
        <p:spPr>
          <a:xfrm>
            <a:off x="5671763" y="5900866"/>
            <a:ext cx="3472237" cy="57455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株式会社</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INITIAL</a:t>
            </a:r>
            <a:r>
              <a:rPr kumimoji="1" lang="ja-JP"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JAPAN STARTUP FINANCE REPORT 2018</a:t>
            </a:r>
            <a:r>
              <a:rPr kumimoji="1" lang="ja-JP"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INITIAL 2019</a:t>
            </a:r>
            <a:r>
              <a:rPr kumimoji="1" lang="ja-JP"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年２月</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日現在</a:t>
            </a:r>
            <a:r>
              <a:rPr kumimoji="1" lang="ja-JP"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正方形/長方形 12"/>
          <p:cNvSpPr/>
          <p:nvPr/>
        </p:nvSpPr>
        <p:spPr>
          <a:xfrm>
            <a:off x="539552" y="1392310"/>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○地域別のスタートアップへの資金調達額</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3"/>
          <p:cNvSpPr txBox="1"/>
          <p:nvPr/>
        </p:nvSpPr>
        <p:spPr>
          <a:xfrm>
            <a:off x="539552" y="5119300"/>
            <a:ext cx="1638590" cy="253916"/>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東京都のみ右軸を参照</a:t>
            </a:r>
            <a:endParaRPr kumimoji="1"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3"/>
          <p:cNvSpPr txBox="1"/>
          <p:nvPr/>
        </p:nvSpPr>
        <p:spPr>
          <a:xfrm>
            <a:off x="5220072" y="5052227"/>
            <a:ext cx="2081019" cy="41549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関西３府県と東京都のみを比較</a:t>
            </a:r>
            <a:endParaRPr kumimoji="1"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東京都のみ右軸を参照</a:t>
            </a:r>
            <a:endParaRPr kumimoji="1"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5078849" y="1362808"/>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地域別のスタートアップの企業数</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スタートアップの動き</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テキスト ボックス 18"/>
          <p:cNvSpPr txBox="1"/>
          <p:nvPr/>
        </p:nvSpPr>
        <p:spPr>
          <a:xfrm>
            <a:off x="539552" y="5518393"/>
            <a:ext cx="4032000" cy="430887"/>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smtClean="0">
                <a:solidFill>
                  <a:prstClr val="black"/>
                </a:solidFill>
                <a:latin typeface="Meiryo UI" panose="020B0604030504040204" pitchFamily="50" charset="-128"/>
                <a:ea typeface="Meiryo UI" panose="020B0604030504040204" pitchFamily="50" charset="-128"/>
              </a:rPr>
              <a:t>：株式</a:t>
            </a:r>
            <a:r>
              <a:rPr lang="ja-JP" altLang="en-US" sz="1100" dirty="0">
                <a:solidFill>
                  <a:prstClr val="black"/>
                </a:solidFill>
                <a:latin typeface="Meiryo UI" panose="020B0604030504040204" pitchFamily="50" charset="-128"/>
                <a:ea typeface="Meiryo UI" panose="020B0604030504040204" pitchFamily="50" charset="-128"/>
              </a:rPr>
              <a:t>会社</a:t>
            </a:r>
            <a:r>
              <a:rPr lang="ja-JP" altLang="en-US" sz="1100" dirty="0" smtClean="0">
                <a:solidFill>
                  <a:prstClr val="black"/>
                </a:solidFill>
                <a:latin typeface="Meiryo UI" panose="020B0604030504040204" pitchFamily="50" charset="-128"/>
                <a:ea typeface="Meiryo UI" panose="020B0604030504040204" pitchFamily="50" charset="-128"/>
              </a:rPr>
              <a:t>ユーザベース</a:t>
            </a:r>
            <a:r>
              <a:rPr lang="en-US" altLang="ja-JP" sz="1100" dirty="0" smtClean="0">
                <a:solidFill>
                  <a:prstClr val="black"/>
                </a:solidFill>
                <a:latin typeface="Meiryo UI" panose="020B0604030504040204" pitchFamily="50" charset="-128"/>
                <a:ea typeface="Meiryo UI" panose="020B0604030504040204" pitchFamily="50" charset="-128"/>
              </a:rPr>
              <a:t> </a:t>
            </a:r>
            <a:r>
              <a:rPr lang="ja-JP" altLang="en-US" sz="1100" dirty="0">
                <a:solidFill>
                  <a:prstClr val="black"/>
                </a:solidFill>
                <a:latin typeface="Meiryo UI" panose="020B0604030504040204" pitchFamily="50" charset="-128"/>
                <a:ea typeface="Meiryo UI" panose="020B0604030504040204" pitchFamily="50" charset="-128"/>
              </a:rPr>
              <a:t>「</a:t>
            </a:r>
            <a:r>
              <a:rPr lang="en-US" altLang="ja-JP" sz="1100" dirty="0">
                <a:solidFill>
                  <a:prstClr val="black"/>
                </a:solidFill>
                <a:latin typeface="Meiryo UI" panose="020B0604030504040204" pitchFamily="50" charset="-128"/>
                <a:ea typeface="Meiryo UI" panose="020B0604030504040204" pitchFamily="50" charset="-128"/>
              </a:rPr>
              <a:t>2020</a:t>
            </a:r>
            <a:r>
              <a:rPr lang="ja-JP" altLang="en-US" sz="1100" dirty="0">
                <a:solidFill>
                  <a:prstClr val="black"/>
                </a:solidFill>
                <a:latin typeface="Meiryo UI" panose="020B0604030504040204" pitchFamily="50" charset="-128"/>
                <a:ea typeface="Meiryo UI" panose="020B0604030504040204" pitchFamily="50" charset="-128"/>
              </a:rPr>
              <a:t>年 </a:t>
            </a:r>
            <a:r>
              <a:rPr lang="en-US" altLang="ja-JP" sz="1100" dirty="0">
                <a:solidFill>
                  <a:prstClr val="black"/>
                </a:solidFill>
                <a:latin typeface="Meiryo UI" panose="020B0604030504040204" pitchFamily="50" charset="-128"/>
                <a:ea typeface="Meiryo UI" panose="020B0604030504040204" pitchFamily="50" charset="-128"/>
              </a:rPr>
              <a:t>Japan Startup Finance </a:t>
            </a:r>
            <a:endParaRPr lang="en-US" altLang="ja-JP" sz="1100" dirty="0" smtClean="0">
              <a:solidFill>
                <a:prstClr val="black"/>
              </a:solidFill>
              <a:latin typeface="Meiryo UI" panose="020B0604030504040204" pitchFamily="50" charset="-128"/>
              <a:ea typeface="Meiryo UI" panose="020B0604030504040204" pitchFamily="50" charset="-128"/>
            </a:endParaRPr>
          </a:p>
          <a:p>
            <a:pPr>
              <a:defRPr/>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a:t>
            </a:r>
            <a:r>
              <a:rPr lang="en-US" altLang="ja-JP"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国内スタートアップ資金調達動向決定版</a:t>
            </a:r>
            <a:r>
              <a:rPr lang="en-US" altLang="ja-JP" sz="1100" dirty="0">
                <a:solidFill>
                  <a:prstClr val="black"/>
                </a:solidFill>
                <a:latin typeface="Meiryo UI" panose="020B0604030504040204" pitchFamily="50" charset="-128"/>
                <a:ea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95536" y="1874913"/>
            <a:ext cx="612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lang="ja-JP" altLang="en-US" sz="800" dirty="0">
                <a:solidFill>
                  <a:prstClr val="black"/>
                </a:solidFill>
                <a:latin typeface="Meiryo UI"/>
                <a:ea typeface="Meiryo UI"/>
              </a:rPr>
              <a:t>億円</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テキスト ボックス 20"/>
          <p:cNvSpPr txBox="1"/>
          <p:nvPr/>
        </p:nvSpPr>
        <p:spPr>
          <a:xfrm>
            <a:off x="3996703" y="1875039"/>
            <a:ext cx="612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lang="ja-JP" altLang="en-US" sz="800" dirty="0">
                <a:solidFill>
                  <a:prstClr val="black"/>
                </a:solidFill>
                <a:latin typeface="Meiryo UI"/>
                <a:ea typeface="Meiryo UI"/>
              </a:rPr>
              <a:t>億円</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テキスト ボックス 21"/>
          <p:cNvSpPr txBox="1"/>
          <p:nvPr/>
        </p:nvSpPr>
        <p:spPr>
          <a:xfrm>
            <a:off x="5022529" y="1874913"/>
            <a:ext cx="612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lang="ja-JP" altLang="en-US" sz="800" noProof="0" dirty="0">
                <a:solidFill>
                  <a:prstClr val="black"/>
                </a:solidFill>
                <a:latin typeface="Meiryo UI"/>
                <a:ea typeface="Meiryo UI"/>
              </a:rPr>
              <a:t>社</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p:cNvSpPr txBox="1"/>
          <p:nvPr/>
        </p:nvSpPr>
        <p:spPr>
          <a:xfrm>
            <a:off x="8568512" y="1916832"/>
            <a:ext cx="612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lang="ja-JP" altLang="en-US" sz="800" noProof="0" dirty="0">
                <a:solidFill>
                  <a:prstClr val="black"/>
                </a:solidFill>
                <a:latin typeface="Meiryo UI"/>
                <a:ea typeface="Meiryo UI"/>
              </a:rPr>
              <a:t>社</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 name="図 4"/>
          <p:cNvPicPr>
            <a:picLocks noChangeAspect="1"/>
          </p:cNvPicPr>
          <p:nvPr/>
        </p:nvPicPr>
        <p:blipFill>
          <a:blip r:embed="rId2"/>
          <a:stretch>
            <a:fillRect/>
          </a:stretch>
        </p:blipFill>
        <p:spPr>
          <a:xfrm>
            <a:off x="494141" y="2129994"/>
            <a:ext cx="4023709" cy="3048264"/>
          </a:xfrm>
          <a:prstGeom prst="rect">
            <a:avLst/>
          </a:prstGeom>
        </p:spPr>
      </p:pic>
      <p:pic>
        <p:nvPicPr>
          <p:cNvPr id="6" name="図 5"/>
          <p:cNvPicPr>
            <a:picLocks noChangeAspect="1"/>
          </p:cNvPicPr>
          <p:nvPr/>
        </p:nvPicPr>
        <p:blipFill>
          <a:blip r:embed="rId3"/>
          <a:stretch>
            <a:fillRect/>
          </a:stretch>
        </p:blipFill>
        <p:spPr>
          <a:xfrm>
            <a:off x="5042334" y="1982635"/>
            <a:ext cx="3871296" cy="3176291"/>
          </a:xfrm>
          <a:prstGeom prst="rect">
            <a:avLst/>
          </a:prstGeom>
        </p:spPr>
      </p:pic>
    </p:spTree>
    <p:extLst>
      <p:ext uri="{BB962C8B-B14F-4D97-AF65-F5344CB8AC3E}">
        <p14:creationId xmlns:p14="http://schemas.microsoft.com/office/powerpoint/2010/main" val="37019319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82037" y="6227029"/>
            <a:ext cx="6979193" cy="430887"/>
          </a:xfrm>
          <a:prstGeom prst="rect">
            <a:avLst/>
          </a:prstGeom>
          <a:noFill/>
        </p:spPr>
        <p:txBody>
          <a:bodyPr wrap="square" rtlCol="0">
            <a:spAutoFit/>
          </a:bodyPr>
          <a:lstStyle/>
          <a:p>
            <a:r>
              <a:rPr lang="ja-JP" altLang="en-US" sz="1100" dirty="0" smtClean="0"/>
              <a:t>出典</a:t>
            </a:r>
            <a:r>
              <a:rPr lang="ja-JP" altLang="en-US" sz="1100" dirty="0"/>
              <a:t>：大阪府商工労働部（大阪産業経済リサーチ</a:t>
            </a:r>
            <a:r>
              <a:rPr lang="ja-JP" altLang="en-US" sz="1100" dirty="0" smtClean="0"/>
              <a:t>＆デザインセンター</a:t>
            </a:r>
            <a:r>
              <a:rPr lang="ja-JP" altLang="en-US" sz="1100" dirty="0"/>
              <a:t>）「</a:t>
            </a:r>
            <a:r>
              <a:rPr lang="en-US" altLang="ja-JP" sz="1100" dirty="0"/>
              <a:t>2020</a:t>
            </a:r>
            <a:r>
              <a:rPr lang="ja-JP" altLang="en-US" sz="1100" dirty="0"/>
              <a:t>年度版　なにわの</a:t>
            </a:r>
            <a:r>
              <a:rPr lang="ja-JP" altLang="en-US" sz="1100" dirty="0" smtClean="0"/>
              <a:t>経済データ</a:t>
            </a:r>
            <a:r>
              <a:rPr lang="ja-JP" altLang="en-US" sz="1100" dirty="0"/>
              <a:t>」</a:t>
            </a:r>
            <a:endParaRPr lang="en-US" altLang="ja-JP" sz="1100" dirty="0"/>
          </a:p>
          <a:p>
            <a:r>
              <a:rPr lang="en-US" altLang="ja-JP" sz="1100" dirty="0"/>
              <a:t>        </a:t>
            </a:r>
            <a:r>
              <a:rPr lang="ja-JP" altLang="en-US" sz="1100" dirty="0"/>
              <a:t>（</a:t>
            </a:r>
            <a:r>
              <a:rPr lang="ja-JP" altLang="ja-JP" sz="1100" dirty="0"/>
              <a:t>総務省「経済センサス」平成</a:t>
            </a:r>
            <a:r>
              <a:rPr lang="en-US" altLang="ja-JP" sz="1100" dirty="0"/>
              <a:t>26</a:t>
            </a:r>
            <a:r>
              <a:rPr lang="ja-JP" altLang="ja-JP" sz="1100" dirty="0"/>
              <a:t>年、</a:t>
            </a:r>
            <a:r>
              <a:rPr lang="en-US" altLang="ja-JP" sz="1100" dirty="0"/>
              <a:t>28</a:t>
            </a:r>
            <a:r>
              <a:rPr lang="ja-JP" altLang="ja-JP" sz="1100" dirty="0"/>
              <a:t>年</a:t>
            </a:r>
            <a:r>
              <a:rPr lang="ja-JP" altLang="en-US" sz="1100" dirty="0"/>
              <a:t>）</a:t>
            </a:r>
            <a:endParaRPr lang="ja-JP" altLang="ja-JP" sz="1100" dirty="0"/>
          </a:p>
        </p:txBody>
      </p:sp>
      <p:sp>
        <p:nvSpPr>
          <p:cNvPr id="7" name="正方形/長方形 6"/>
          <p:cNvSpPr/>
          <p:nvPr/>
        </p:nvSpPr>
        <p:spPr>
          <a:xfrm>
            <a:off x="320292" y="764704"/>
            <a:ext cx="8503417" cy="99180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buFont typeface="Wingdings" panose="05000000000000000000" pitchFamily="2" charset="2"/>
              <a:buChar char="p"/>
              <a:defRPr/>
            </a:pP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年にかけて</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の府内の開業率は、非一次産業全体で年平均</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5.2</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％と、全国の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上回った。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しかし、廃業率も同</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8.6</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％と全国の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7.6</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％を上回って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lvl="0" indent="-285750">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府内の産業別にみると、製造業の開業率が他の産業と比べて際立って低いこと、また小売業では開業率、廃業率ともに他の産業に比べ高い水準にあること</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が特徴的。</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0" name="テキスト ボックス 2"/>
          <p:cNvSpPr txBox="1">
            <a:spLocks noChangeArrowheads="1"/>
          </p:cNvSpPr>
          <p:nvPr/>
        </p:nvSpPr>
        <p:spPr bwMode="auto">
          <a:xfrm>
            <a:off x="5051337" y="4182179"/>
            <a:ext cx="4017581" cy="8309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88900" indent="-88900" algn="just">
              <a:defRPr/>
            </a:pPr>
            <a:r>
              <a:rPr lang="ja-JP" altLang="ja-JP" sz="800" dirty="0"/>
              <a:t>開業率（廃業率）は、「新設事業所数（廃業事業所数）を年平均にならした数」の「期首において既に</a:t>
            </a:r>
            <a:r>
              <a:rPr lang="ja-JP" altLang="ja-JP" sz="800" dirty="0" smtClean="0"/>
              <a:t>存</a:t>
            </a:r>
            <a:r>
              <a:rPr lang="ja-JP" altLang="ja-JP" sz="800" dirty="0"/>
              <a:t>在している事業所」に対する割合として計算したもの。</a:t>
            </a:r>
          </a:p>
          <a:p>
            <a:pPr marL="88900" indent="-88900" algn="just">
              <a:defRPr/>
            </a:pPr>
            <a:r>
              <a:rPr lang="ja-JP" altLang="ja-JP" sz="800" dirty="0" smtClean="0"/>
              <a:t>※</a:t>
            </a:r>
            <a:r>
              <a:rPr lang="ja-JP" altLang="ja-JP" sz="800" dirty="0"/>
              <a:t>開業率＝（新設</a:t>
            </a:r>
            <a:r>
              <a:rPr lang="ja-JP" altLang="ja-JP" sz="800" dirty="0" smtClean="0"/>
              <a:t>事業所数</a:t>
            </a:r>
            <a:r>
              <a:rPr lang="en-US" altLang="ja-JP" sz="800" dirty="0" smtClean="0"/>
              <a:t>÷</a:t>
            </a:r>
            <a:r>
              <a:rPr lang="ja-JP" altLang="en-US" sz="800" dirty="0" smtClean="0"/>
              <a:t>調査間隔年（月数</a:t>
            </a:r>
            <a:r>
              <a:rPr lang="en-US" altLang="ja-JP" sz="800" dirty="0" smtClean="0"/>
              <a:t>/12</a:t>
            </a:r>
            <a:r>
              <a:rPr lang="ja-JP" altLang="en-US" sz="800" dirty="0" smtClean="0"/>
              <a:t>ヶ月））</a:t>
            </a:r>
            <a:r>
              <a:rPr lang="en-US" altLang="ja-JP" sz="800" dirty="0" smtClean="0"/>
              <a:t>÷</a:t>
            </a:r>
            <a:r>
              <a:rPr lang="ja-JP" altLang="en-US" sz="800" dirty="0" smtClean="0"/>
              <a:t>期首の事業所数</a:t>
            </a:r>
            <a:r>
              <a:rPr lang="en-US" altLang="ja-JP" sz="800" dirty="0" smtClean="0"/>
              <a:t>×100</a:t>
            </a:r>
          </a:p>
          <a:p>
            <a:pPr marL="88900" indent="-88900" algn="just">
              <a:defRPr/>
            </a:pPr>
            <a:r>
              <a:rPr lang="ja-JP" altLang="en-US" sz="800" dirty="0" smtClean="0"/>
              <a:t>　　　　　　＝</a:t>
            </a:r>
            <a:r>
              <a:rPr lang="ja-JP" altLang="ja-JP" sz="800" dirty="0" smtClean="0"/>
              <a:t>（</a:t>
            </a:r>
            <a:r>
              <a:rPr lang="ja-JP" altLang="ja-JP" sz="800" dirty="0"/>
              <a:t>新設事業所数</a:t>
            </a:r>
            <a:r>
              <a:rPr lang="en-US" altLang="ja-JP" sz="800" dirty="0" smtClean="0"/>
              <a:t>÷23/12</a:t>
            </a:r>
            <a:r>
              <a:rPr lang="ja-JP" altLang="en-US" sz="800" dirty="0" smtClean="0"/>
              <a:t>）</a:t>
            </a:r>
            <a:r>
              <a:rPr lang="en-US" altLang="ja-JP" sz="800" dirty="0" smtClean="0"/>
              <a:t>÷</a:t>
            </a:r>
            <a:r>
              <a:rPr lang="ja-JP" altLang="en-US" sz="800" dirty="0" smtClean="0"/>
              <a:t>（「平成</a:t>
            </a:r>
            <a:r>
              <a:rPr lang="en-US" altLang="ja-JP" sz="800" dirty="0" smtClean="0"/>
              <a:t>26</a:t>
            </a:r>
            <a:r>
              <a:rPr lang="ja-JP" altLang="en-US" sz="800" dirty="0" smtClean="0"/>
              <a:t>年経済センサス」の事業所数）</a:t>
            </a:r>
            <a:r>
              <a:rPr lang="en-US" altLang="ja-JP" sz="800" dirty="0" smtClean="0"/>
              <a:t>×100</a:t>
            </a:r>
            <a:endParaRPr lang="ja-JP" altLang="ja-JP" sz="800" dirty="0"/>
          </a:p>
          <a:p>
            <a:pPr marL="88900" indent="-88900" algn="just">
              <a:defRPr/>
            </a:pPr>
            <a:r>
              <a:rPr lang="en-US" altLang="ja-JP" sz="800" dirty="0"/>
              <a:t>※</a:t>
            </a:r>
            <a:r>
              <a:rPr lang="ja-JP" altLang="ja-JP" sz="800" dirty="0" smtClean="0"/>
              <a:t>廃業率＝（</a:t>
            </a:r>
            <a:r>
              <a:rPr lang="ja-JP" altLang="en-US" sz="800" dirty="0" smtClean="0"/>
              <a:t>廃業</a:t>
            </a:r>
            <a:r>
              <a:rPr lang="ja-JP" altLang="ja-JP" sz="800" dirty="0" smtClean="0"/>
              <a:t>事業所数</a:t>
            </a:r>
            <a:r>
              <a:rPr lang="en-US" altLang="ja-JP" sz="800" dirty="0"/>
              <a:t>÷</a:t>
            </a:r>
            <a:r>
              <a:rPr lang="ja-JP" altLang="en-US" sz="800" dirty="0"/>
              <a:t>調査間隔年（月数</a:t>
            </a:r>
            <a:r>
              <a:rPr lang="en-US" altLang="ja-JP" sz="800" dirty="0"/>
              <a:t>/12</a:t>
            </a:r>
            <a:r>
              <a:rPr lang="ja-JP" altLang="en-US" sz="800" dirty="0"/>
              <a:t>ヶ月））</a:t>
            </a:r>
            <a:r>
              <a:rPr lang="en-US" altLang="ja-JP" sz="800" dirty="0" smtClean="0"/>
              <a:t>÷</a:t>
            </a:r>
            <a:r>
              <a:rPr lang="ja-JP" altLang="en-US" sz="800" dirty="0"/>
              <a:t>期首</a:t>
            </a:r>
            <a:r>
              <a:rPr lang="ja-JP" altLang="en-US" sz="800" dirty="0" smtClean="0"/>
              <a:t>の</a:t>
            </a:r>
            <a:r>
              <a:rPr lang="ja-JP" altLang="en-US" sz="800" dirty="0"/>
              <a:t>事業所数</a:t>
            </a:r>
            <a:r>
              <a:rPr lang="en-US" altLang="ja-JP" sz="800" dirty="0"/>
              <a:t>×100</a:t>
            </a:r>
            <a:endParaRPr lang="ja-JP" altLang="ja-JP" sz="800" dirty="0"/>
          </a:p>
          <a:p>
            <a:pPr marL="88900" indent="-88900" algn="just">
              <a:defRPr/>
            </a:pPr>
            <a:r>
              <a:rPr lang="ja-JP" altLang="en-US" sz="800" dirty="0" smtClean="0"/>
              <a:t>　　　　　　＝</a:t>
            </a:r>
            <a:r>
              <a:rPr lang="ja-JP" altLang="ja-JP" sz="800" dirty="0" smtClean="0"/>
              <a:t>（</a:t>
            </a:r>
            <a:r>
              <a:rPr lang="ja-JP" altLang="en-US" sz="800" dirty="0" smtClean="0"/>
              <a:t>廃業</a:t>
            </a:r>
            <a:r>
              <a:rPr lang="ja-JP" altLang="ja-JP" sz="800" dirty="0" smtClean="0"/>
              <a:t>事業所数</a:t>
            </a:r>
            <a:r>
              <a:rPr lang="en-US" altLang="ja-JP" sz="800" dirty="0"/>
              <a:t>÷23/12</a:t>
            </a:r>
            <a:r>
              <a:rPr lang="ja-JP" altLang="en-US" sz="800" dirty="0"/>
              <a:t>）</a:t>
            </a:r>
            <a:r>
              <a:rPr lang="en-US" altLang="ja-JP" sz="800" dirty="0"/>
              <a:t>÷</a:t>
            </a:r>
            <a:r>
              <a:rPr lang="ja-JP" altLang="en-US" sz="800" dirty="0"/>
              <a:t>（「平成</a:t>
            </a:r>
            <a:r>
              <a:rPr lang="en-US" altLang="ja-JP" sz="800" dirty="0"/>
              <a:t>26</a:t>
            </a:r>
            <a:r>
              <a:rPr lang="ja-JP" altLang="en-US" sz="800" dirty="0"/>
              <a:t>年経済センサス」の事業所数）</a:t>
            </a:r>
            <a:r>
              <a:rPr lang="en-US" altLang="ja-JP" sz="800" dirty="0"/>
              <a:t>×</a:t>
            </a:r>
            <a:r>
              <a:rPr lang="en-US" altLang="ja-JP" sz="800" dirty="0" smtClean="0"/>
              <a:t>100</a:t>
            </a:r>
            <a:endParaRPr kumimoji="1" lang="ja-JP" altLang="en-US" sz="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正方形/長方形 18"/>
          <p:cNvSpPr/>
          <p:nvPr/>
        </p:nvSpPr>
        <p:spPr>
          <a:xfrm>
            <a:off x="75784" y="332656"/>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開業率・廃業率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Rectangle 30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324" name="Rectangle 77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932" name="図 931"/>
          <p:cNvPicPr>
            <a:picLocks noChangeAspect="1"/>
          </p:cNvPicPr>
          <p:nvPr/>
        </p:nvPicPr>
        <p:blipFill>
          <a:blip r:embed="rId2"/>
          <a:stretch>
            <a:fillRect/>
          </a:stretch>
        </p:blipFill>
        <p:spPr>
          <a:xfrm>
            <a:off x="339175" y="1963419"/>
            <a:ext cx="5112568" cy="1825621"/>
          </a:xfrm>
          <a:prstGeom prst="rect">
            <a:avLst/>
          </a:prstGeom>
        </p:spPr>
      </p:pic>
      <p:sp>
        <p:nvSpPr>
          <p:cNvPr id="933" name="テキスト ボックス 932"/>
          <p:cNvSpPr txBox="1"/>
          <p:nvPr/>
        </p:nvSpPr>
        <p:spPr>
          <a:xfrm>
            <a:off x="5451743" y="2158864"/>
            <a:ext cx="3617175" cy="1107996"/>
          </a:xfrm>
          <a:prstGeom prst="rect">
            <a:avLst/>
          </a:prstGeom>
          <a:noFill/>
        </p:spPr>
        <p:txBody>
          <a:bodyPr wrap="square" lIns="36000" rIns="36000" rtlCol="0">
            <a:spAutoFit/>
          </a:bodyPr>
          <a:lstStyle/>
          <a:p>
            <a:r>
              <a:rPr lang="ja-JP" altLang="en-US" sz="1100" dirty="0" smtClean="0"/>
              <a:t>（注）</a:t>
            </a:r>
            <a:endParaRPr lang="en-US" altLang="ja-JP" sz="1100" dirty="0" smtClean="0"/>
          </a:p>
          <a:p>
            <a:r>
              <a:rPr lang="ja-JP" altLang="ja-JP" sz="1100" dirty="0" smtClean="0"/>
              <a:t>１</a:t>
            </a:r>
            <a:r>
              <a:rPr lang="ja-JP" altLang="ja-JP" sz="1100" dirty="0"/>
              <a:t>．「サービス業」は、日本標準産業分類の「</a:t>
            </a:r>
            <a:r>
              <a:rPr lang="ja-JP" altLang="ja-JP" sz="1100" dirty="0" smtClean="0"/>
              <a:t>Ｒサービス業</a:t>
            </a:r>
            <a:r>
              <a:rPr lang="ja-JP" altLang="ja-JP" sz="1100" dirty="0"/>
              <a:t>（</a:t>
            </a:r>
            <a:r>
              <a:rPr lang="ja-JP" altLang="ja-JP" sz="1100" dirty="0" smtClean="0"/>
              <a:t>他</a:t>
            </a:r>
            <a:endParaRPr lang="en-US" altLang="ja-JP" sz="1100" dirty="0" smtClean="0"/>
          </a:p>
          <a:p>
            <a:r>
              <a:rPr lang="ja-JP" altLang="en-US" sz="1100" dirty="0"/>
              <a:t>　</a:t>
            </a:r>
            <a:r>
              <a:rPr lang="ja-JP" altLang="en-US" sz="1100" dirty="0" smtClean="0"/>
              <a:t>　　</a:t>
            </a:r>
            <a:r>
              <a:rPr lang="ja-JP" altLang="ja-JP" sz="1100" dirty="0" smtClean="0"/>
              <a:t>に</a:t>
            </a:r>
            <a:r>
              <a:rPr lang="ja-JP" altLang="ja-JP" sz="1100" dirty="0"/>
              <a:t>分類されないもの）」</a:t>
            </a:r>
            <a:r>
              <a:rPr lang="ja-JP" altLang="ja-JP" sz="1100" dirty="0" smtClean="0"/>
              <a:t>と</a:t>
            </a:r>
            <a:r>
              <a:rPr lang="ja-JP" altLang="ja-JP" sz="1100" dirty="0"/>
              <a:t>した</a:t>
            </a:r>
            <a:r>
              <a:rPr lang="ja-JP" altLang="ja-JP" sz="1100" dirty="0" smtClean="0"/>
              <a:t>。</a:t>
            </a:r>
            <a:endParaRPr lang="en-US" altLang="ja-JP" sz="1100" dirty="0" smtClean="0"/>
          </a:p>
          <a:p>
            <a:r>
              <a:rPr lang="ja-JP" altLang="ja-JP" sz="1100" dirty="0"/>
              <a:t>２．事業所を対象としており、支所や工場の開設・</a:t>
            </a:r>
            <a:r>
              <a:rPr lang="ja-JP" altLang="ja-JP" sz="1100" dirty="0" smtClean="0"/>
              <a:t>閉鎖、移転</a:t>
            </a:r>
            <a:endParaRPr lang="en-US" altLang="ja-JP" sz="1100" dirty="0" smtClean="0"/>
          </a:p>
          <a:p>
            <a:r>
              <a:rPr lang="ja-JP" altLang="en-US" sz="1100" dirty="0"/>
              <a:t>　</a:t>
            </a:r>
            <a:r>
              <a:rPr lang="ja-JP" altLang="en-US" sz="1100" dirty="0" smtClean="0"/>
              <a:t>　　</a:t>
            </a:r>
            <a:r>
              <a:rPr lang="ja-JP" altLang="ja-JP" sz="1100" dirty="0" smtClean="0"/>
              <a:t>に</a:t>
            </a:r>
            <a:r>
              <a:rPr lang="ja-JP" altLang="ja-JP" sz="1100" dirty="0"/>
              <a:t>よる開設・閉鎖も含む</a:t>
            </a:r>
            <a:r>
              <a:rPr lang="ja-JP" altLang="ja-JP" sz="1100" dirty="0" smtClean="0"/>
              <a:t>。</a:t>
            </a:r>
            <a:endParaRPr lang="en-US" altLang="ja-JP" sz="1100" dirty="0" smtClean="0"/>
          </a:p>
          <a:p>
            <a:endParaRPr lang="en-US" altLang="ja-JP" sz="1100" dirty="0"/>
          </a:p>
        </p:txBody>
      </p:sp>
      <p:pic>
        <p:nvPicPr>
          <p:cNvPr id="934" name="図 933"/>
          <p:cNvPicPr>
            <a:picLocks noChangeAspect="1"/>
          </p:cNvPicPr>
          <p:nvPr/>
        </p:nvPicPr>
        <p:blipFill rotWithShape="1">
          <a:blip r:embed="rId3"/>
          <a:srcRect r="49935"/>
          <a:stretch/>
        </p:blipFill>
        <p:spPr>
          <a:xfrm>
            <a:off x="256101" y="4149304"/>
            <a:ext cx="2295973" cy="1980000"/>
          </a:xfrm>
          <a:prstGeom prst="rect">
            <a:avLst/>
          </a:prstGeom>
        </p:spPr>
      </p:pic>
      <p:pic>
        <p:nvPicPr>
          <p:cNvPr id="935" name="図 934"/>
          <p:cNvPicPr>
            <a:picLocks noChangeAspect="1"/>
          </p:cNvPicPr>
          <p:nvPr/>
        </p:nvPicPr>
        <p:blipFill rotWithShape="1">
          <a:blip r:embed="rId3"/>
          <a:srcRect l="49955"/>
          <a:stretch/>
        </p:blipFill>
        <p:spPr>
          <a:xfrm>
            <a:off x="2703247" y="4149304"/>
            <a:ext cx="2336771" cy="2016000"/>
          </a:xfrm>
          <a:prstGeom prst="rect">
            <a:avLst/>
          </a:prstGeom>
        </p:spPr>
      </p:pic>
      <p:sp>
        <p:nvSpPr>
          <p:cNvPr id="936" name="正方形/長方形 935"/>
          <p:cNvSpPr/>
          <p:nvPr/>
        </p:nvSpPr>
        <p:spPr>
          <a:xfrm>
            <a:off x="224313" y="3746375"/>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開業率</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37" name="正方形/長方形 936"/>
          <p:cNvSpPr/>
          <p:nvPr/>
        </p:nvSpPr>
        <p:spPr>
          <a:xfrm>
            <a:off x="2677862" y="3728865"/>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○廃業率</a:t>
            </a:r>
          </a:p>
        </p:txBody>
      </p:sp>
      <p:sp>
        <p:nvSpPr>
          <p:cNvPr id="938" name="テキスト ボックス 937"/>
          <p:cNvSpPr txBox="1"/>
          <p:nvPr/>
        </p:nvSpPr>
        <p:spPr>
          <a:xfrm>
            <a:off x="277191" y="1808746"/>
            <a:ext cx="4284000" cy="324000"/>
          </a:xfrm>
          <a:prstGeom prst="rect">
            <a:avLst/>
          </a:prstGeom>
          <a:noFill/>
        </p:spPr>
        <p:txBody>
          <a:bodyPr wrap="square" rtlCol="0">
            <a:spAutoFit/>
          </a:bodyPr>
          <a:lstStyle/>
          <a:p>
            <a:r>
              <a:rPr lang="ja-JP" altLang="en-US" sz="1200" dirty="0"/>
              <a:t>○</a:t>
            </a:r>
            <a:r>
              <a:rPr lang="ja-JP" altLang="ja-JP" sz="1200" dirty="0" smtClean="0"/>
              <a:t>年</a:t>
            </a:r>
            <a:r>
              <a:rPr lang="ja-JP" altLang="ja-JP" sz="1200" dirty="0"/>
              <a:t>平均事業所開業率・廃業率（民営）</a:t>
            </a:r>
            <a:r>
              <a:rPr lang="ja-JP" altLang="ja-JP" sz="1200" dirty="0" smtClean="0"/>
              <a:t>（</a:t>
            </a:r>
            <a:r>
              <a:rPr lang="en-US" altLang="ja-JP" sz="1200" dirty="0" smtClean="0"/>
              <a:t>2014</a:t>
            </a:r>
            <a:r>
              <a:rPr lang="ja-JP" altLang="ja-JP" sz="1200" dirty="0" smtClean="0"/>
              <a:t>～</a:t>
            </a:r>
            <a:r>
              <a:rPr lang="en-US" altLang="ja-JP" sz="1200" dirty="0" smtClean="0"/>
              <a:t>2016</a:t>
            </a:r>
            <a:r>
              <a:rPr lang="ja-JP" altLang="ja-JP" sz="1200" dirty="0" smtClean="0"/>
              <a:t>年）</a:t>
            </a:r>
            <a:endParaRPr lang="ja-JP" altLang="ja-JP" sz="1200" dirty="0"/>
          </a:p>
        </p:txBody>
      </p:sp>
    </p:spTree>
    <p:extLst>
      <p:ext uri="{BB962C8B-B14F-4D97-AF65-F5344CB8AC3E}">
        <p14:creationId xmlns:p14="http://schemas.microsoft.com/office/powerpoint/2010/main" val="42348463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95536" y="5653229"/>
            <a:ext cx="7917409"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a:solidFill>
                  <a:prstClr val="black"/>
                </a:solidFill>
                <a:latin typeface="Meiryo UI" panose="020B0604030504040204" pitchFamily="50" charset="-128"/>
                <a:ea typeface="Meiryo UI" panose="020B0604030504040204" pitchFamily="50" charset="-128"/>
              </a:rPr>
              <a:t>：経済産業省「</a:t>
            </a:r>
            <a:r>
              <a:rPr lang="en-US" altLang="ja-JP" sz="1100" dirty="0">
                <a:solidFill>
                  <a:prstClr val="black"/>
                </a:solidFill>
                <a:latin typeface="Meiryo UI" panose="020B0604030504040204" pitchFamily="50" charset="-128"/>
                <a:ea typeface="Meiryo UI" panose="020B0604030504040204" pitchFamily="50" charset="-128"/>
              </a:rPr>
              <a:t>2020</a:t>
            </a:r>
            <a:r>
              <a:rPr lang="ja-JP" altLang="en-US" sz="1100" dirty="0">
                <a:solidFill>
                  <a:prstClr val="black"/>
                </a:solidFill>
                <a:latin typeface="Meiryo UI" panose="020B0604030504040204" pitchFamily="50" charset="-128"/>
                <a:ea typeface="Meiryo UI" panose="020B0604030504040204" pitchFamily="50" charset="-128"/>
              </a:rPr>
              <a:t>年度大学発ベンチャー実態等調査</a:t>
            </a: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rPr>
              <a:t>経済</a:t>
            </a:r>
            <a:r>
              <a:rPr lang="ja-JP" altLang="en-US" sz="1100" dirty="0">
                <a:solidFill>
                  <a:prstClr val="black"/>
                </a:solidFill>
                <a:latin typeface="Meiryo UI" panose="020B0604030504040204" pitchFamily="50" charset="-128"/>
                <a:ea typeface="Meiryo UI" panose="020B0604030504040204" pitchFamily="50" charset="-128"/>
              </a:rPr>
              <a:t>産業省「大学発ベンチャーデータベース」をもとに副首都推進局で作成</a:t>
            </a:r>
          </a:p>
        </p:txBody>
      </p:sp>
      <p:sp>
        <p:nvSpPr>
          <p:cNvPr id="7" name="正方形/長方形 6"/>
          <p:cNvSpPr/>
          <p:nvPr/>
        </p:nvSpPr>
        <p:spPr>
          <a:xfrm>
            <a:off x="320291" y="944800"/>
            <a:ext cx="8503417" cy="68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大学発ベンチャー企業数は、東京都が圧倒的に多い</a:t>
            </a:r>
            <a:r>
              <a:rPr lang="ja-JP" altLang="en-US" sz="140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製品・サービス分野で分類すると、ライフサイエンス、グリーン分野のベンチャー企業が約半数を占めている。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589632" y="1748948"/>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○大学発</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ベンチャー企業数（地域別</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2020</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p:txBody>
      </p:sp>
      <p:sp>
        <p:nvSpPr>
          <p:cNvPr id="29" name="正方形/長方形 28"/>
          <p:cNvSpPr/>
          <p:nvPr/>
        </p:nvSpPr>
        <p:spPr>
          <a:xfrm>
            <a:off x="4859962" y="1739575"/>
            <a:ext cx="4284037" cy="55353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大阪府</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に</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所在する大学発ベンチャー企業の内訳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経済産業省のデータベースに掲載されて</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いる</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60</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社</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を分析</a:t>
            </a: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ベンチャー企業</a:t>
            </a:r>
            <a:endParaRPr kumimoji="1" lang="en-US" altLang="ja-JP"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46014" y="2293106"/>
            <a:ext cx="612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r>
              <a:rPr lang="ja-JP" altLang="en-US" sz="800" noProof="0" dirty="0">
                <a:solidFill>
                  <a:prstClr val="black"/>
                </a:solidFill>
                <a:latin typeface="Meiryo UI"/>
                <a:ea typeface="Meiryo UI"/>
              </a:rPr>
              <a:t>社</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 name="図 2"/>
          <p:cNvPicPr>
            <a:picLocks noChangeAspect="1"/>
          </p:cNvPicPr>
          <p:nvPr/>
        </p:nvPicPr>
        <p:blipFill>
          <a:blip r:embed="rId2"/>
          <a:stretch>
            <a:fillRect/>
          </a:stretch>
        </p:blipFill>
        <p:spPr>
          <a:xfrm>
            <a:off x="799964" y="2165866"/>
            <a:ext cx="3554276" cy="2670279"/>
          </a:xfrm>
          <a:prstGeom prst="rect">
            <a:avLst/>
          </a:prstGeom>
        </p:spPr>
      </p:pic>
      <p:pic>
        <p:nvPicPr>
          <p:cNvPr id="5" name="図 4"/>
          <p:cNvPicPr>
            <a:picLocks noChangeAspect="1"/>
          </p:cNvPicPr>
          <p:nvPr/>
        </p:nvPicPr>
        <p:blipFill>
          <a:blip r:embed="rId3"/>
          <a:stretch>
            <a:fillRect/>
          </a:stretch>
        </p:blipFill>
        <p:spPr>
          <a:xfrm>
            <a:off x="4121894" y="2009867"/>
            <a:ext cx="4901609" cy="3535986"/>
          </a:xfrm>
          <a:prstGeom prst="rect">
            <a:avLst/>
          </a:prstGeom>
        </p:spPr>
      </p:pic>
    </p:spTree>
    <p:extLst>
      <p:ext uri="{BB962C8B-B14F-4D97-AF65-F5344CB8AC3E}">
        <p14:creationId xmlns:p14="http://schemas.microsoft.com/office/powerpoint/2010/main" val="21238995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32284" y="273537"/>
            <a:ext cx="8254516" cy="6266716"/>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718425" algn="l"/>
              </a:tabLst>
            </a:pPr>
            <a:r>
              <a:rPr lang="ja-JP" altLang="en-US" dirty="0" smtClean="0"/>
              <a:t>府内</a:t>
            </a:r>
            <a:r>
              <a:rPr lang="ja-JP" altLang="en-US" dirty="0"/>
              <a:t>総生産の</a:t>
            </a:r>
            <a:r>
              <a:rPr lang="ja-JP" altLang="en-US" dirty="0" smtClean="0"/>
              <a:t>推移 ・・・・・・・・・・・・・・・・・・・・・・・・・・・・・・・・・・・・・・・・・・・・・・・・</a:t>
            </a:r>
            <a:r>
              <a:rPr lang="en-US" altLang="ja-JP" dirty="0" smtClean="0"/>
              <a:t>	6</a:t>
            </a:r>
            <a:endParaRPr lang="ja-JP" altLang="en-US" dirty="0"/>
          </a:p>
          <a:p>
            <a:pPr marL="285750" indent="-285750">
              <a:lnSpc>
                <a:spcPct val="150000"/>
              </a:lnSpc>
              <a:buFont typeface="Arial" panose="020B0604020202020204" pitchFamily="34" charset="0"/>
              <a:buChar char="•"/>
              <a:tabLst>
                <a:tab pos="7718425" algn="l"/>
              </a:tabLst>
            </a:pPr>
            <a:r>
              <a:rPr lang="ja-JP" altLang="en-US" dirty="0" smtClean="0"/>
              <a:t>府内</a:t>
            </a:r>
            <a:r>
              <a:rPr lang="ja-JP" altLang="en-US" dirty="0"/>
              <a:t>総生産の推移と全国シェア</a:t>
            </a:r>
            <a:r>
              <a:rPr lang="ja-JP" altLang="en-US" dirty="0" smtClean="0"/>
              <a:t>① ・・・・・・・・・・・・・・・・・・・・・・・・・・・・・・・・・・・・・</a:t>
            </a:r>
            <a:r>
              <a:rPr lang="en-US" altLang="ja-JP" dirty="0" smtClean="0"/>
              <a:t>	7</a:t>
            </a:r>
            <a:endParaRPr lang="ja-JP" altLang="en-US" dirty="0"/>
          </a:p>
          <a:p>
            <a:pPr marL="285750" indent="-285750">
              <a:lnSpc>
                <a:spcPct val="150000"/>
              </a:lnSpc>
              <a:buFont typeface="Arial" panose="020B0604020202020204" pitchFamily="34" charset="0"/>
              <a:buChar char="•"/>
              <a:tabLst>
                <a:tab pos="7718425" algn="l"/>
              </a:tabLst>
            </a:pPr>
            <a:r>
              <a:rPr lang="ja-JP" altLang="en-US" dirty="0" smtClean="0"/>
              <a:t>府内</a:t>
            </a:r>
            <a:r>
              <a:rPr lang="ja-JP" altLang="en-US" dirty="0"/>
              <a:t>総生産の推移と全国シェア</a:t>
            </a:r>
            <a:r>
              <a:rPr lang="ja-JP" altLang="en-US" dirty="0" smtClean="0"/>
              <a:t>② </a:t>
            </a:r>
            <a:r>
              <a:rPr lang="ja-JP" altLang="en-US" dirty="0"/>
              <a:t>・・・・・・・・・・・・・・・・・・・・・・・・・・・</a:t>
            </a:r>
            <a:r>
              <a:rPr lang="ja-JP" altLang="en-US" dirty="0" smtClean="0"/>
              <a:t>・・・・・・・・・・</a:t>
            </a:r>
            <a:r>
              <a:rPr lang="en-US" altLang="ja-JP" dirty="0" smtClean="0"/>
              <a:t>	8</a:t>
            </a:r>
            <a:endParaRPr lang="ja-JP" altLang="en-US" dirty="0"/>
          </a:p>
          <a:p>
            <a:pPr marL="285750" indent="-285750">
              <a:lnSpc>
                <a:spcPct val="150000"/>
              </a:lnSpc>
              <a:buFont typeface="Arial" panose="020B0604020202020204" pitchFamily="34" charset="0"/>
              <a:buChar char="•"/>
              <a:tabLst>
                <a:tab pos="7718425" algn="l"/>
              </a:tabLst>
            </a:pPr>
            <a:r>
              <a:rPr lang="en-US" altLang="ja-JP" dirty="0" smtClean="0"/>
              <a:t>GDP</a:t>
            </a:r>
            <a:r>
              <a:rPr lang="ja-JP" altLang="en-US" dirty="0"/>
              <a:t>の国際</a:t>
            </a:r>
            <a:r>
              <a:rPr lang="ja-JP" altLang="en-US" dirty="0" smtClean="0"/>
              <a:t>比較 </a:t>
            </a:r>
            <a:r>
              <a:rPr lang="ja-JP" altLang="en-US" dirty="0"/>
              <a:t>・・・・・・・・・・・・・・・・・・・・・・・・・・・</a:t>
            </a:r>
            <a:r>
              <a:rPr lang="ja-JP" altLang="en-US" dirty="0" smtClean="0"/>
              <a:t>・・・・・・・・・・</a:t>
            </a:r>
            <a:r>
              <a:rPr lang="ja-JP" altLang="en-US" dirty="0"/>
              <a:t>・・・・・・・・・・・・</a:t>
            </a:r>
            <a:r>
              <a:rPr lang="ja-JP" altLang="en-US" dirty="0" smtClean="0"/>
              <a:t>・</a:t>
            </a:r>
            <a:r>
              <a:rPr lang="en-US" altLang="ja-JP" dirty="0" smtClean="0"/>
              <a:t>	9</a:t>
            </a:r>
            <a:endParaRPr lang="ja-JP" altLang="en-US" dirty="0"/>
          </a:p>
          <a:p>
            <a:pPr marL="285750" indent="-285750">
              <a:lnSpc>
                <a:spcPct val="150000"/>
              </a:lnSpc>
              <a:buFont typeface="Arial" panose="020B0604020202020204" pitchFamily="34" charset="0"/>
              <a:buChar char="•"/>
              <a:tabLst>
                <a:tab pos="7718425" algn="l"/>
              </a:tabLst>
            </a:pPr>
            <a:r>
              <a:rPr lang="ja-JP" altLang="en-US" dirty="0" smtClean="0"/>
              <a:t>産業</a:t>
            </a:r>
            <a:r>
              <a:rPr lang="ja-JP" altLang="en-US" dirty="0"/>
              <a:t>大分類別の府内</a:t>
            </a:r>
            <a:r>
              <a:rPr lang="ja-JP" altLang="en-US" dirty="0" smtClean="0"/>
              <a:t>総生産（規模</a:t>
            </a:r>
            <a:r>
              <a:rPr lang="ja-JP" altLang="en-US" dirty="0"/>
              <a:t>が大きい順</a:t>
            </a:r>
            <a:r>
              <a:rPr lang="ja-JP" altLang="en-US" dirty="0" smtClean="0"/>
              <a:t>）・・・・・・・・・・・・・・・・・・・・・・・・</a:t>
            </a:r>
            <a:r>
              <a:rPr lang="en-US" altLang="ja-JP" dirty="0" smtClean="0"/>
              <a:t>	10</a:t>
            </a:r>
            <a:endParaRPr lang="ja-JP" altLang="en-US" dirty="0"/>
          </a:p>
          <a:p>
            <a:pPr marL="285750" indent="-285750">
              <a:lnSpc>
                <a:spcPct val="150000"/>
              </a:lnSpc>
              <a:buFont typeface="Arial" panose="020B0604020202020204" pitchFamily="34" charset="0"/>
              <a:buChar char="•"/>
              <a:tabLst>
                <a:tab pos="7718425" algn="l"/>
              </a:tabLst>
            </a:pPr>
            <a:r>
              <a:rPr lang="ja-JP" altLang="en-US" dirty="0" smtClean="0"/>
              <a:t>実質</a:t>
            </a:r>
            <a:r>
              <a:rPr lang="ja-JP" altLang="en-US" dirty="0"/>
              <a:t>経済成長率に対する産業大分類別の</a:t>
            </a:r>
            <a:r>
              <a:rPr lang="ja-JP" altLang="en-US" dirty="0" smtClean="0"/>
              <a:t>寄与度 </a:t>
            </a:r>
            <a:r>
              <a:rPr lang="ja-JP" altLang="en-US" dirty="0"/>
              <a:t>・・・・・・・・・・・・・・・・・・・・・</a:t>
            </a:r>
            <a:r>
              <a:rPr lang="ja-JP" altLang="en-US" dirty="0" smtClean="0"/>
              <a:t>・・</a:t>
            </a:r>
            <a:r>
              <a:rPr lang="en-US" altLang="ja-JP" dirty="0" smtClean="0"/>
              <a:t>	11</a:t>
            </a:r>
          </a:p>
          <a:p>
            <a:pPr>
              <a:lnSpc>
                <a:spcPct val="150000"/>
              </a:lnSpc>
              <a:tabLst>
                <a:tab pos="7718425" algn="l"/>
              </a:tabLst>
            </a:pPr>
            <a:r>
              <a:rPr lang="ja-JP" altLang="en-US" dirty="0" smtClean="0"/>
              <a:t>　　（</a:t>
            </a:r>
            <a:r>
              <a:rPr lang="en-US" altLang="ja-JP" dirty="0"/>
              <a:t>2018</a:t>
            </a:r>
            <a:r>
              <a:rPr lang="ja-JP" altLang="en-US" dirty="0"/>
              <a:t>年、「</a:t>
            </a:r>
            <a:r>
              <a:rPr lang="en-US" altLang="ja-JP" dirty="0"/>
              <a:t>0.1</a:t>
            </a:r>
            <a:r>
              <a:rPr lang="ja-JP" altLang="en-US" dirty="0"/>
              <a:t>％増」への寄与）</a:t>
            </a:r>
          </a:p>
          <a:p>
            <a:pPr marL="285750" indent="-285750">
              <a:lnSpc>
                <a:spcPct val="150000"/>
              </a:lnSpc>
              <a:buFont typeface="Arial" panose="020B0604020202020204" pitchFamily="34" charset="0"/>
              <a:buChar char="•"/>
              <a:tabLst>
                <a:tab pos="7718425" algn="l"/>
              </a:tabLst>
            </a:pPr>
            <a:r>
              <a:rPr lang="ja-JP" altLang="en-US" dirty="0" smtClean="0"/>
              <a:t>完全</a:t>
            </a:r>
            <a:r>
              <a:rPr lang="ja-JP" altLang="en-US" dirty="0"/>
              <a:t>失業率・有効求人倍率の</a:t>
            </a:r>
            <a:r>
              <a:rPr lang="ja-JP" altLang="en-US" dirty="0" smtClean="0"/>
              <a:t>推移 </a:t>
            </a:r>
            <a:r>
              <a:rPr lang="ja-JP" altLang="en-US" dirty="0"/>
              <a:t>・・・・・・・・・・・・・・・・・・・・・・・</a:t>
            </a:r>
            <a:r>
              <a:rPr lang="ja-JP" altLang="en-US" dirty="0" smtClean="0"/>
              <a:t>・・</a:t>
            </a:r>
            <a:r>
              <a:rPr lang="ja-JP" altLang="en-US" dirty="0"/>
              <a:t>・・・・・・・・・</a:t>
            </a:r>
            <a:r>
              <a:rPr lang="ja-JP" altLang="en-US" dirty="0" smtClean="0"/>
              <a:t>・</a:t>
            </a:r>
            <a:r>
              <a:rPr lang="en-US" altLang="ja-JP" dirty="0" smtClean="0"/>
              <a:t>	12</a:t>
            </a:r>
            <a:endParaRPr lang="ja-JP" altLang="en-US" dirty="0"/>
          </a:p>
          <a:p>
            <a:pPr marL="285750" indent="-285750">
              <a:lnSpc>
                <a:spcPct val="150000"/>
              </a:lnSpc>
              <a:buFont typeface="Arial" panose="020B0604020202020204" pitchFamily="34" charset="0"/>
              <a:buChar char="•"/>
              <a:tabLst>
                <a:tab pos="7718425" algn="l"/>
              </a:tabLst>
            </a:pPr>
            <a:r>
              <a:rPr lang="ja-JP" altLang="en-US" dirty="0" smtClean="0"/>
              <a:t>産業</a:t>
            </a:r>
            <a:r>
              <a:rPr lang="ja-JP" altLang="en-US" dirty="0"/>
              <a:t>大分類の府民雇用者数（規模が大きい順</a:t>
            </a:r>
            <a:r>
              <a:rPr lang="ja-JP" altLang="en-US" dirty="0" smtClean="0"/>
              <a:t>） </a:t>
            </a:r>
            <a:r>
              <a:rPr lang="ja-JP" altLang="en-US" dirty="0"/>
              <a:t>・・・・・・・・・・・・・・・・・・・・・・</a:t>
            </a:r>
            <a:r>
              <a:rPr lang="ja-JP" altLang="en-US" dirty="0" smtClean="0"/>
              <a:t>・</a:t>
            </a:r>
            <a:r>
              <a:rPr lang="en-US" altLang="ja-JP" dirty="0" smtClean="0"/>
              <a:t>	13</a:t>
            </a:r>
            <a:endParaRPr lang="ja-JP" altLang="en-US" dirty="0"/>
          </a:p>
          <a:p>
            <a:pPr marL="285750" indent="-285750">
              <a:lnSpc>
                <a:spcPct val="150000"/>
              </a:lnSpc>
              <a:buFont typeface="Arial" panose="020B0604020202020204" pitchFamily="34" charset="0"/>
              <a:buChar char="•"/>
              <a:tabLst>
                <a:tab pos="7718425" algn="l"/>
              </a:tabLst>
            </a:pPr>
            <a:r>
              <a:rPr lang="ja-JP" altLang="en-US" dirty="0" smtClean="0"/>
              <a:t>産業</a:t>
            </a:r>
            <a:r>
              <a:rPr lang="ja-JP" altLang="en-US" dirty="0"/>
              <a:t>小分類別にみた正規・非正規の社員（職員）</a:t>
            </a:r>
            <a:r>
              <a:rPr lang="ja-JP" altLang="en-US" dirty="0" smtClean="0"/>
              <a:t>数 </a:t>
            </a:r>
            <a:r>
              <a:rPr lang="ja-JP" altLang="en-US" dirty="0"/>
              <a:t>・・・・・・・・・・・・・・・・・・・</a:t>
            </a:r>
            <a:r>
              <a:rPr lang="ja-JP" altLang="en-US" dirty="0" smtClean="0"/>
              <a:t>・</a:t>
            </a:r>
            <a:r>
              <a:rPr lang="en-US" altLang="ja-JP" dirty="0" smtClean="0"/>
              <a:t>	14</a:t>
            </a:r>
          </a:p>
          <a:p>
            <a:pPr>
              <a:lnSpc>
                <a:spcPct val="150000"/>
              </a:lnSpc>
              <a:tabLst>
                <a:tab pos="7718425" algn="l"/>
              </a:tabLst>
            </a:pPr>
            <a:r>
              <a:rPr lang="ja-JP" altLang="en-US" dirty="0"/>
              <a:t>　</a:t>
            </a:r>
            <a:r>
              <a:rPr lang="ja-JP" altLang="en-US" dirty="0" smtClean="0"/>
              <a:t>　（</a:t>
            </a:r>
            <a:r>
              <a:rPr lang="ja-JP" altLang="en-US" dirty="0"/>
              <a:t>規模の大きい順トップ５）</a:t>
            </a:r>
          </a:p>
          <a:p>
            <a:pPr marL="285750" indent="-285750">
              <a:lnSpc>
                <a:spcPct val="150000"/>
              </a:lnSpc>
              <a:buFont typeface="Arial" panose="020B0604020202020204" pitchFamily="34" charset="0"/>
              <a:buChar char="•"/>
              <a:tabLst>
                <a:tab pos="7718425" algn="l"/>
              </a:tabLst>
            </a:pPr>
            <a:r>
              <a:rPr lang="ja-JP" altLang="en-US" dirty="0" smtClean="0"/>
              <a:t>産業</a:t>
            </a:r>
            <a:r>
              <a:rPr lang="ja-JP" altLang="en-US" dirty="0"/>
              <a:t>小分類別に</a:t>
            </a:r>
            <a:r>
              <a:rPr lang="ja-JP" altLang="en-US" dirty="0" smtClean="0"/>
              <a:t>みた正規社</a:t>
            </a:r>
            <a:r>
              <a:rPr lang="ja-JP" altLang="en-US" dirty="0"/>
              <a:t>（職）員数の</a:t>
            </a:r>
            <a:r>
              <a:rPr lang="ja-JP" altLang="en-US" dirty="0" smtClean="0"/>
              <a:t>増減 </a:t>
            </a:r>
            <a:r>
              <a:rPr lang="ja-JP" altLang="en-US" dirty="0"/>
              <a:t>・・・・・・</a:t>
            </a:r>
            <a:r>
              <a:rPr lang="ja-JP" altLang="en-US" dirty="0" smtClean="0"/>
              <a:t>・・</a:t>
            </a:r>
            <a:r>
              <a:rPr lang="ja-JP" altLang="en-US" dirty="0"/>
              <a:t>・・・・・・・・・・・・・・・</a:t>
            </a:r>
            <a:r>
              <a:rPr lang="ja-JP" altLang="en-US" dirty="0" smtClean="0"/>
              <a:t>・</a:t>
            </a:r>
            <a:r>
              <a:rPr lang="en-US" altLang="ja-JP" dirty="0" smtClean="0"/>
              <a:t>	15</a:t>
            </a:r>
          </a:p>
          <a:p>
            <a:pPr>
              <a:lnSpc>
                <a:spcPct val="150000"/>
              </a:lnSpc>
              <a:tabLst>
                <a:tab pos="7718425" algn="l"/>
              </a:tabLst>
            </a:pPr>
            <a:r>
              <a:rPr lang="ja-JP" altLang="en-US" dirty="0"/>
              <a:t>　</a:t>
            </a:r>
            <a:r>
              <a:rPr lang="ja-JP" altLang="en-US" dirty="0" smtClean="0"/>
              <a:t>　（</a:t>
            </a:r>
            <a:r>
              <a:rPr lang="en-US" altLang="ja-JP" dirty="0"/>
              <a:t>2012</a:t>
            </a:r>
            <a:r>
              <a:rPr lang="ja-JP" altLang="en-US" dirty="0"/>
              <a:t>年と</a:t>
            </a:r>
            <a:r>
              <a:rPr lang="en-US" altLang="ja-JP" dirty="0"/>
              <a:t>2016</a:t>
            </a:r>
            <a:r>
              <a:rPr lang="ja-JP" altLang="en-US" dirty="0"/>
              <a:t>年を比較した規模の大きい順トップ５）</a:t>
            </a:r>
          </a:p>
          <a:p>
            <a:pPr marL="285750" indent="-285750">
              <a:lnSpc>
                <a:spcPct val="150000"/>
              </a:lnSpc>
              <a:buFont typeface="Arial" panose="020B0604020202020204" pitchFamily="34" charset="0"/>
              <a:buChar char="•"/>
              <a:tabLst>
                <a:tab pos="7718425" algn="l"/>
              </a:tabLst>
            </a:pPr>
            <a:r>
              <a:rPr lang="ja-JP" altLang="en-US" dirty="0" smtClean="0"/>
              <a:t>産業</a:t>
            </a:r>
            <a:r>
              <a:rPr lang="ja-JP" altLang="en-US" dirty="0"/>
              <a:t>小分類別に</a:t>
            </a:r>
            <a:r>
              <a:rPr lang="ja-JP" altLang="en-US" dirty="0" smtClean="0"/>
              <a:t>みた非正規社</a:t>
            </a:r>
            <a:r>
              <a:rPr lang="ja-JP" altLang="en-US" dirty="0"/>
              <a:t>（職）員数の</a:t>
            </a:r>
            <a:r>
              <a:rPr lang="ja-JP" altLang="en-US" dirty="0" smtClean="0"/>
              <a:t>増減 </a:t>
            </a:r>
            <a:r>
              <a:rPr lang="ja-JP" altLang="en-US" dirty="0"/>
              <a:t>・・・・・・・・・・・・・・・・・・・・・</a:t>
            </a:r>
            <a:r>
              <a:rPr lang="ja-JP" altLang="en-US" dirty="0" smtClean="0"/>
              <a:t>・</a:t>
            </a:r>
            <a:r>
              <a:rPr lang="en-US" altLang="ja-JP" dirty="0" smtClean="0"/>
              <a:t>	16</a:t>
            </a:r>
          </a:p>
          <a:p>
            <a:pPr>
              <a:lnSpc>
                <a:spcPct val="150000"/>
              </a:lnSpc>
            </a:pPr>
            <a:r>
              <a:rPr lang="ja-JP" altLang="en-US" dirty="0"/>
              <a:t>　</a:t>
            </a:r>
            <a:r>
              <a:rPr lang="ja-JP" altLang="en-US" dirty="0" smtClean="0"/>
              <a:t>　（</a:t>
            </a:r>
            <a:r>
              <a:rPr lang="en-US" altLang="ja-JP" dirty="0"/>
              <a:t>2012</a:t>
            </a:r>
            <a:r>
              <a:rPr lang="ja-JP" altLang="en-US" dirty="0"/>
              <a:t>年と</a:t>
            </a:r>
            <a:r>
              <a:rPr lang="en-US" altLang="ja-JP" dirty="0"/>
              <a:t>2016</a:t>
            </a:r>
            <a:r>
              <a:rPr lang="ja-JP" altLang="en-US" dirty="0"/>
              <a:t>年を比較した規模の大きい順トップ５）</a:t>
            </a:r>
            <a:endParaRPr kumimoji="1" lang="ja-JP" altLang="en-US" dirty="0"/>
          </a:p>
        </p:txBody>
      </p:sp>
      <p:sp>
        <p:nvSpPr>
          <p:cNvPr id="5" name="スライド番号プレースホルダー 4"/>
          <p:cNvSpPr>
            <a:spLocks noGrp="1"/>
          </p:cNvSpPr>
          <p:nvPr>
            <p:ph type="sldNum" sz="quarter" idx="12"/>
          </p:nvPr>
        </p:nvSpPr>
        <p:spPr/>
        <p:txBody>
          <a:bodyPr/>
          <a:lstStyle/>
          <a:p>
            <a:fld id="{4AFB2BD9-75B0-4367-96C2-269A9ADE290D}" type="slidenum">
              <a:rPr kumimoji="1" lang="ja-JP" altLang="en-US" smtClean="0"/>
              <a:t>5</a:t>
            </a:fld>
            <a:endParaRPr kumimoji="1" lang="ja-JP" altLang="en-US"/>
          </a:p>
        </p:txBody>
      </p:sp>
    </p:spTree>
    <p:extLst>
      <p:ext uri="{BB962C8B-B14F-4D97-AF65-F5344CB8AC3E}">
        <p14:creationId xmlns:p14="http://schemas.microsoft.com/office/powerpoint/2010/main" val="27593640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a:t>
            </a:r>
            <a:r>
              <a:rPr kumimoji="0" lang="ja-JP" altLang="en-US" sz="2000" kern="0" dirty="0">
                <a:solidFill>
                  <a:srgbClr val="000000"/>
                </a:solidFill>
                <a:latin typeface="ＭＳ Ｐゴシック" pitchFamily="50" charset="-128"/>
                <a:ea typeface="Meiryo UI" pitchFamily="50" charset="-128"/>
                <a:cs typeface="Meiryo UI" pitchFamily="50" charset="-128"/>
              </a:rPr>
              <a:t>データ（１）産業</a:t>
            </a:r>
            <a:endParaRPr kumimoji="0" lang="en-US" altLang="ja-JP" sz="2000" b="1" kern="0" dirty="0">
              <a:solidFill>
                <a:srgbClr val="000000"/>
              </a:solidFill>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36776"/>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大阪府内には数多くの大学機関が集積（東京に次いで２番目（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校））しているが、工場等立地制限法の影響等により、郊外へ大学の移転が続き、大阪市は大学数や学生数が他都市に比べて極めて少ない。</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grpSp>
        <p:nvGrpSpPr>
          <p:cNvPr id="21" name="グループ化 20"/>
          <p:cNvGrpSpPr/>
          <p:nvPr/>
        </p:nvGrpSpPr>
        <p:grpSpPr>
          <a:xfrm>
            <a:off x="1131065" y="1487622"/>
            <a:ext cx="6388777" cy="5397690"/>
            <a:chOff x="459115" y="990587"/>
            <a:chExt cx="6946428" cy="5736608"/>
          </a:xfrm>
        </p:grpSpPr>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990587"/>
              <a:ext cx="5736608" cy="5736608"/>
            </a:xfrm>
            <a:prstGeom prst="rect">
              <a:avLst/>
            </a:prstGeom>
          </p:spPr>
        </p:pic>
        <p:sp>
          <p:nvSpPr>
            <p:cNvPr id="23" name="円/楕円 270"/>
            <p:cNvSpPr/>
            <p:nvPr/>
          </p:nvSpPr>
          <p:spPr>
            <a:xfrm>
              <a:off x="4909986" y="26306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4" name="直線コネクタ 23"/>
            <p:cNvCxnSpPr/>
            <p:nvPr/>
          </p:nvCxnSpPr>
          <p:spPr>
            <a:xfrm flipH="1">
              <a:off x="4957912" y="1541862"/>
              <a:ext cx="21506" cy="10887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789745" y="1393336"/>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70"/>
            <p:cNvSpPr/>
            <p:nvPr/>
          </p:nvSpPr>
          <p:spPr>
            <a:xfrm>
              <a:off x="4823683" y="424080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7" name="直線コネクタ 26"/>
            <p:cNvCxnSpPr/>
            <p:nvPr/>
          </p:nvCxnSpPr>
          <p:spPr>
            <a:xfrm>
              <a:off x="3965402" y="4076544"/>
              <a:ext cx="858281" cy="19470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3157195" y="3977871"/>
              <a:ext cx="90574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大阪市立大学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円/楕円 270"/>
            <p:cNvSpPr/>
            <p:nvPr/>
          </p:nvSpPr>
          <p:spPr>
            <a:xfrm>
              <a:off x="4823682" y="461594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0" name="直線コネクタ 29"/>
            <p:cNvCxnSpPr/>
            <p:nvPr/>
          </p:nvCxnSpPr>
          <p:spPr>
            <a:xfrm>
              <a:off x="3895078" y="4445255"/>
              <a:ext cx="928604" cy="20020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3066920" y="4379893"/>
              <a:ext cx="91471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大阪府立大学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円/楕円 270"/>
            <p:cNvSpPr/>
            <p:nvPr/>
          </p:nvSpPr>
          <p:spPr>
            <a:xfrm>
              <a:off x="5515095" y="2363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3" name="直線コネクタ 32"/>
            <p:cNvCxnSpPr/>
            <p:nvPr/>
          </p:nvCxnSpPr>
          <p:spPr>
            <a:xfrm flipH="1">
              <a:off x="5574163" y="1947414"/>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090494" y="1834331"/>
              <a:ext cx="92383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大阪医科大学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円/楕円 270"/>
            <p:cNvSpPr/>
            <p:nvPr/>
          </p:nvSpPr>
          <p:spPr>
            <a:xfrm>
              <a:off x="5040375" y="325570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6" name="直線コネクタ 35"/>
            <p:cNvCxnSpPr>
              <a:stCxn id="37" idx="3"/>
            </p:cNvCxnSpPr>
            <p:nvPr/>
          </p:nvCxnSpPr>
          <p:spPr>
            <a:xfrm>
              <a:off x="4070967" y="3224295"/>
              <a:ext cx="969408" cy="5655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3224581" y="3139656"/>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大阪工業大学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270"/>
            <p:cNvSpPr/>
            <p:nvPr/>
          </p:nvSpPr>
          <p:spPr>
            <a:xfrm>
              <a:off x="5657384" y="341657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9" name="直線コネクタ 38"/>
            <p:cNvCxnSpPr/>
            <p:nvPr/>
          </p:nvCxnSpPr>
          <p:spPr>
            <a:xfrm flipH="1" flipV="1">
              <a:off x="5743411" y="3445934"/>
              <a:ext cx="436955" cy="606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6193605" y="3443410"/>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270"/>
            <p:cNvSpPr/>
            <p:nvPr/>
          </p:nvSpPr>
          <p:spPr>
            <a:xfrm>
              <a:off x="5558108" y="303299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2" name="直線コネクタ 41"/>
            <p:cNvCxnSpPr>
              <a:stCxn id="43" idx="1"/>
            </p:cNvCxnSpPr>
            <p:nvPr/>
          </p:nvCxnSpPr>
          <p:spPr>
            <a:xfrm flipH="1" flipV="1">
              <a:off x="5647665" y="3092114"/>
              <a:ext cx="557364" cy="13972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6205029" y="3147204"/>
              <a:ext cx="1128514"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大阪電気通信大学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円/楕円 270"/>
            <p:cNvSpPr/>
            <p:nvPr/>
          </p:nvSpPr>
          <p:spPr>
            <a:xfrm>
              <a:off x="4866266" y="2952776"/>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5" name="直線コネクタ 44"/>
            <p:cNvCxnSpPr/>
            <p:nvPr/>
          </p:nvCxnSpPr>
          <p:spPr>
            <a:xfrm>
              <a:off x="4203762" y="2981426"/>
              <a:ext cx="662504" cy="1436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3690801" y="2902764"/>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270"/>
            <p:cNvSpPr/>
            <p:nvPr/>
          </p:nvSpPr>
          <p:spPr>
            <a:xfrm>
              <a:off x="5671507" y="2651973"/>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8" name="直線コネクタ 47"/>
            <p:cNvCxnSpPr/>
            <p:nvPr/>
          </p:nvCxnSpPr>
          <p:spPr>
            <a:xfrm flipH="1" flipV="1">
              <a:off x="5752058" y="2706987"/>
              <a:ext cx="647974" cy="12221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6433028" y="2754081"/>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関西医科大学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円/楕円 270"/>
            <p:cNvSpPr/>
            <p:nvPr/>
          </p:nvSpPr>
          <p:spPr>
            <a:xfrm>
              <a:off x="5285340" y="382516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1" name="直線コネクタ 50"/>
            <p:cNvCxnSpPr/>
            <p:nvPr/>
          </p:nvCxnSpPr>
          <p:spPr>
            <a:xfrm flipH="1" flipV="1">
              <a:off x="5371367" y="3858298"/>
              <a:ext cx="587725" cy="988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5997902" y="3773816"/>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近畿大学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円/楕円 270"/>
            <p:cNvSpPr/>
            <p:nvPr/>
          </p:nvSpPr>
          <p:spPr>
            <a:xfrm>
              <a:off x="5429068" y="293293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4" name="直線コネクタ 53"/>
            <p:cNvCxnSpPr/>
            <p:nvPr/>
          </p:nvCxnSpPr>
          <p:spPr>
            <a:xfrm flipH="1" flipV="1">
              <a:off x="5498676" y="2965710"/>
              <a:ext cx="833657" cy="675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6332333" y="2949748"/>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摂南</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円/楕円 270"/>
            <p:cNvSpPr/>
            <p:nvPr/>
          </p:nvSpPr>
          <p:spPr>
            <a:xfrm>
              <a:off x="5671506" y="449269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57" name="直線コネクタ 56"/>
            <p:cNvCxnSpPr/>
            <p:nvPr/>
          </p:nvCxnSpPr>
          <p:spPr>
            <a:xfrm flipH="1">
              <a:off x="5743411" y="4524014"/>
              <a:ext cx="289962" cy="6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6033373" y="4453597"/>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大阪教育大学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円/楕円 270"/>
            <p:cNvSpPr/>
            <p:nvPr/>
          </p:nvSpPr>
          <p:spPr>
            <a:xfrm>
              <a:off x="5571357" y="489084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0" name="直線コネクタ 59"/>
            <p:cNvCxnSpPr/>
            <p:nvPr/>
          </p:nvCxnSpPr>
          <p:spPr>
            <a:xfrm flipH="1" flipV="1">
              <a:off x="5632856" y="4934427"/>
              <a:ext cx="365046" cy="515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5983861" y="4918031"/>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大阪芸術大学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円/楕円 270"/>
            <p:cNvSpPr/>
            <p:nvPr/>
          </p:nvSpPr>
          <p:spPr>
            <a:xfrm>
              <a:off x="5772365" y="254231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3" name="直線コネクタ 62"/>
            <p:cNvCxnSpPr/>
            <p:nvPr/>
          </p:nvCxnSpPr>
          <p:spPr>
            <a:xfrm flipH="1" flipV="1">
              <a:off x="5844251" y="2592623"/>
              <a:ext cx="555781" cy="4382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6418093" y="2557306"/>
              <a:ext cx="987450"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関西外国語大学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円/楕円 270"/>
            <p:cNvSpPr/>
            <p:nvPr/>
          </p:nvSpPr>
          <p:spPr>
            <a:xfrm>
              <a:off x="5817426" y="2448925"/>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6" name="直線コネクタ 65"/>
            <p:cNvCxnSpPr/>
            <p:nvPr/>
          </p:nvCxnSpPr>
          <p:spPr>
            <a:xfrm flipH="1">
              <a:off x="5903567" y="2457181"/>
              <a:ext cx="455204" cy="212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7" name="テキスト ボックス 66"/>
            <p:cNvSpPr txBox="1"/>
            <p:nvPr/>
          </p:nvSpPr>
          <p:spPr>
            <a:xfrm>
              <a:off x="6376832" y="2349375"/>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大阪歯科大学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円/楕円 270"/>
            <p:cNvSpPr/>
            <p:nvPr/>
          </p:nvSpPr>
          <p:spPr>
            <a:xfrm>
              <a:off x="4016487" y="5792337"/>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69" name="直線コネクタ 68"/>
            <p:cNvCxnSpPr/>
            <p:nvPr/>
          </p:nvCxnSpPr>
          <p:spPr>
            <a:xfrm flipH="1" flipV="1">
              <a:off x="4081573" y="5845232"/>
              <a:ext cx="446739" cy="32131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4438961" y="6169768"/>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大阪体育大学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円/楕円 270"/>
            <p:cNvSpPr/>
            <p:nvPr/>
          </p:nvSpPr>
          <p:spPr>
            <a:xfrm>
              <a:off x="3879375" y="5691922"/>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2" name="直線コネクタ 71"/>
            <p:cNvCxnSpPr/>
            <p:nvPr/>
          </p:nvCxnSpPr>
          <p:spPr>
            <a:xfrm flipH="1" flipV="1">
              <a:off x="3494655" y="5264090"/>
              <a:ext cx="400424" cy="4390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3001139" y="5111836"/>
              <a:ext cx="8463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大阪観光大学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円/楕円 270"/>
            <p:cNvSpPr/>
            <p:nvPr/>
          </p:nvSpPr>
          <p:spPr>
            <a:xfrm>
              <a:off x="4996013" y="4301710"/>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5" name="直線コネクタ 74"/>
            <p:cNvCxnSpPr/>
            <p:nvPr/>
          </p:nvCxnSpPr>
          <p:spPr>
            <a:xfrm flipH="1">
              <a:off x="5072330" y="4162212"/>
              <a:ext cx="850488" cy="14659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5923886" y="4076544"/>
              <a:ext cx="56425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阪南</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円/楕円 270"/>
            <p:cNvSpPr/>
            <p:nvPr/>
          </p:nvSpPr>
          <p:spPr>
            <a:xfrm>
              <a:off x="5265774" y="2242214"/>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8" name="直線コネクタ 77"/>
            <p:cNvCxnSpPr/>
            <p:nvPr/>
          </p:nvCxnSpPr>
          <p:spPr>
            <a:xfrm flipH="1">
              <a:off x="5322221" y="1820585"/>
              <a:ext cx="498271" cy="42516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5754762" y="1673847"/>
              <a:ext cx="99854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大阪薬科大学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p:cNvSpPr/>
            <p:nvPr/>
          </p:nvSpPr>
          <p:spPr>
            <a:xfrm>
              <a:off x="4109777" y="3231842"/>
              <a:ext cx="1175563" cy="1087237"/>
            </a:xfrm>
            <a:prstGeom prst="rect">
              <a:avLst/>
            </a:prstGeom>
            <a:no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81" name="直線コネクタ 80"/>
            <p:cNvCxnSpPr/>
            <p:nvPr/>
          </p:nvCxnSpPr>
          <p:spPr>
            <a:xfrm>
              <a:off x="2878732" y="3317382"/>
              <a:ext cx="1211962" cy="3351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459115" y="1942015"/>
              <a:ext cx="2410970" cy="35817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大阪市内には、サテライトキャンパスは多数あるものの、</a:t>
              </a:r>
              <a:endParaRPr kumimoji="1" lang="en-US" altLang="ja-JP"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大学の本キャンパスは少ない。</a:t>
              </a:r>
              <a:endParaRPr kumimoji="1" lang="en-US" altLang="ja-JP" sz="12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■サテライトキャンパス</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～大阪市内～</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・高知工科大学大学院</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・関西学院大学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・立命館大学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・奈良女子大学大学院</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・同志社大学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・名古屋商科大学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・徳島大学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・香川大学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・神戸大学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・上智大学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・龍谷大学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・神戸芸術工科大学</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・京都造形芸術大学　　など</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84" name="テキスト ボックス 83"/>
          <p:cNvSpPr txBox="1"/>
          <p:nvPr/>
        </p:nvSpPr>
        <p:spPr>
          <a:xfrm>
            <a:off x="711047" y="1609041"/>
            <a:ext cx="32387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○大阪府内大学所在地（一部</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85" name="円/楕円 270"/>
          <p:cNvSpPr/>
          <p:nvPr/>
        </p:nvSpPr>
        <p:spPr>
          <a:xfrm>
            <a:off x="4426507" y="4073898"/>
            <a:ext cx="86027" cy="860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86" name="直線コネクタ 85"/>
          <p:cNvCxnSpPr/>
          <p:nvPr/>
        </p:nvCxnSpPr>
        <p:spPr>
          <a:xfrm>
            <a:off x="4082731" y="3995665"/>
            <a:ext cx="338426" cy="10898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3159040" y="3895684"/>
            <a:ext cx="101382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森ノ宮医療大学</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p:cNvSpPr txBox="1"/>
          <p:nvPr/>
        </p:nvSpPr>
        <p:spPr>
          <a:xfrm>
            <a:off x="108668" y="6015966"/>
            <a:ext cx="32398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大阪市「万博のインパクトを</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活かした</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大阪</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の将来に向けたビジョン」</a:t>
            </a:r>
          </a:p>
        </p:txBody>
      </p:sp>
      <p:sp>
        <p:nvSpPr>
          <p:cNvPr id="89" name="正方形/長方形 88"/>
          <p:cNvSpPr/>
          <p:nvPr/>
        </p:nvSpPr>
        <p:spPr>
          <a:xfrm>
            <a:off x="6146545" y="1535798"/>
            <a:ext cx="2906411"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大阪府内の大学数は</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55</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校</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年度学校基本調査。大学本部の</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ある</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学</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校数。）</a:t>
            </a:r>
          </a:p>
        </p:txBody>
      </p:sp>
      <p:sp>
        <p:nvSpPr>
          <p:cNvPr id="90" name="テキスト ボックス 89"/>
          <p:cNvSpPr txBox="1"/>
          <p:nvPr/>
        </p:nvSpPr>
        <p:spPr>
          <a:xfrm>
            <a:off x="2040380" y="6461997"/>
            <a:ext cx="838200" cy="51895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 name="正方形/長方形 8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大学の</a:t>
            </a:r>
            <a:r>
              <a:rPr lang="ja-JP" altLang="en-US" sz="14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集積</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8791595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95536" y="5653229"/>
            <a:ext cx="8672679"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100" dirty="0" err="1">
                <a:solidFill>
                  <a:prstClr val="black"/>
                </a:solidFill>
                <a:latin typeface="Meiryo UI" panose="020B0604030504040204" pitchFamily="50" charset="-128"/>
                <a:ea typeface="Meiryo UI" panose="020B0604030504040204" pitchFamily="50" charset="-128"/>
              </a:rPr>
              <a:t>Clarivate</a:t>
            </a:r>
            <a:r>
              <a:rPr lang="en-US" altLang="ja-JP" sz="1100" dirty="0">
                <a:solidFill>
                  <a:prstClr val="black"/>
                </a:solidFill>
                <a:latin typeface="Meiryo UI" panose="020B0604030504040204" pitchFamily="50" charset="-128"/>
                <a:ea typeface="Meiryo UI" panose="020B0604030504040204" pitchFamily="50" charset="-128"/>
              </a:rPr>
              <a:t> Analytics</a:t>
            </a:r>
            <a:r>
              <a:rPr lang="ja-JP" altLang="en-US" sz="1100" dirty="0">
                <a:solidFill>
                  <a:prstClr val="black"/>
                </a:solidFill>
                <a:latin typeface="Meiryo UI" panose="020B0604030504040204" pitchFamily="50" charset="-128"/>
                <a:ea typeface="Meiryo UI" panose="020B0604030504040204" pitchFamily="50" charset="-128"/>
              </a:rPr>
              <a:t>プレスリリース「インパクトの高い論文数分析による日本の研究機関ランキング</a:t>
            </a:r>
            <a:r>
              <a:rPr lang="en-US" altLang="ja-JP" sz="1100" dirty="0">
                <a:solidFill>
                  <a:prstClr val="black"/>
                </a:solidFill>
                <a:latin typeface="Meiryo UI" panose="020B0604030504040204" pitchFamily="50" charset="-128"/>
                <a:ea typeface="Meiryo UI" panose="020B0604030504040204" pitchFamily="50" charset="-128"/>
              </a:rPr>
              <a:t>2021</a:t>
            </a:r>
            <a:r>
              <a:rPr lang="ja-JP" altLang="en-US" sz="1100" dirty="0">
                <a:solidFill>
                  <a:prstClr val="black"/>
                </a:solidFill>
                <a:latin typeface="Meiryo UI" panose="020B0604030504040204" pitchFamily="50" charset="-128"/>
                <a:ea typeface="Meiryo UI" panose="020B0604030504040204" pitchFamily="50" charset="-128"/>
              </a:rPr>
              <a:t>年版」（</a:t>
            </a:r>
            <a:r>
              <a:rPr lang="en-US" altLang="ja-JP" sz="1100" dirty="0" smtClean="0">
                <a:solidFill>
                  <a:prstClr val="black"/>
                </a:solidFill>
                <a:latin typeface="Meiryo UI" panose="020B0604030504040204" pitchFamily="50" charset="-128"/>
                <a:ea typeface="Meiryo UI" panose="020B0604030504040204" pitchFamily="50" charset="-128"/>
              </a:rPr>
              <a:t>2021</a:t>
            </a:r>
            <a:r>
              <a:rPr lang="ja-JP" altLang="en-US" sz="1100" dirty="0" smtClean="0">
                <a:solidFill>
                  <a:prstClr val="black"/>
                </a:solidFill>
                <a:latin typeface="Meiryo UI" panose="020B0604030504040204" pitchFamily="50" charset="-128"/>
                <a:ea typeface="Meiryo UI" panose="020B0604030504040204" pitchFamily="50" charset="-128"/>
              </a:rPr>
              <a:t>年</a:t>
            </a:r>
            <a:r>
              <a:rPr lang="ja-JP" altLang="en-US" sz="1100" dirty="0">
                <a:solidFill>
                  <a:prstClr val="black"/>
                </a:solidFill>
                <a:latin typeface="Meiryo UI" panose="020B0604030504040204" pitchFamily="50" charset="-128"/>
                <a:ea typeface="Meiryo UI" panose="020B0604030504040204" pitchFamily="50" charset="-128"/>
              </a:rPr>
              <a:t>４月</a:t>
            </a:r>
            <a:r>
              <a:rPr lang="en-US" altLang="ja-JP" sz="1100" dirty="0" smtClean="0">
                <a:solidFill>
                  <a:prstClr val="black"/>
                </a:solidFill>
                <a:latin typeface="Meiryo UI" panose="020B0604030504040204" pitchFamily="50" charset="-128"/>
                <a:ea typeface="Meiryo UI" panose="020B0604030504040204" pitchFamily="50" charset="-128"/>
              </a:rPr>
              <a:t>19</a:t>
            </a:r>
            <a:r>
              <a:rPr lang="ja-JP" altLang="en-US" sz="1100" dirty="0" smtClean="0">
                <a:solidFill>
                  <a:prstClr val="black"/>
                </a:solidFill>
                <a:latin typeface="Meiryo UI" panose="020B0604030504040204" pitchFamily="50" charset="-128"/>
                <a:ea typeface="Meiryo UI" panose="020B0604030504040204" pitchFamily="50" charset="-128"/>
              </a:rPr>
              <a:t>日）</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0291" y="836712"/>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大阪・関西には大学や公的研究機関が多く設置されている。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179512" y="1462072"/>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○国内</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研究機関の総合分野トップ</a:t>
            </a:r>
            <a:r>
              <a:rPr kumimoji="1" lang="en-US" altLang="ja-JP"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機関</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28"/>
          <p:cNvSpPr/>
          <p:nvPr/>
        </p:nvSpPr>
        <p:spPr>
          <a:xfrm>
            <a:off x="3362129" y="1469496"/>
            <a:ext cx="4284037" cy="40949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国内</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研究機関の分野別のトップ５機関</a:t>
            </a:r>
          </a:p>
        </p:txBody>
      </p:sp>
      <p:sp>
        <p:nvSpPr>
          <p:cNvPr id="5" name="テキスト ボックス 4"/>
          <p:cNvSpPr txBox="1"/>
          <p:nvPr/>
        </p:nvSpPr>
        <p:spPr>
          <a:xfrm>
            <a:off x="3297824" y="2053964"/>
            <a:ext cx="720000" cy="252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化学</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p:cNvSpPr txBox="1"/>
          <p:nvPr/>
        </p:nvSpPr>
        <p:spPr>
          <a:xfrm>
            <a:off x="6144549" y="2032011"/>
            <a:ext cx="1440000" cy="216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生物学・生化学</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p:cNvSpPr txBox="1"/>
          <p:nvPr/>
        </p:nvSpPr>
        <p:spPr>
          <a:xfrm>
            <a:off x="6193200" y="3631647"/>
            <a:ext cx="7200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物理学</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テキスト ボックス 20"/>
          <p:cNvSpPr txBox="1"/>
          <p:nvPr/>
        </p:nvSpPr>
        <p:spPr>
          <a:xfrm>
            <a:off x="3305623" y="3636296"/>
            <a:ext cx="7200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免疫学</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正方形/長方形 1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zh-TW"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zh-TW"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研究機関</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のポテンシャル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3" name="表 2"/>
          <p:cNvGraphicFramePr>
            <a:graphicFrameLocks noGrp="1"/>
          </p:cNvGraphicFramePr>
          <p:nvPr>
            <p:extLst/>
          </p:nvPr>
        </p:nvGraphicFramePr>
        <p:xfrm>
          <a:off x="345824" y="1825900"/>
          <a:ext cx="2681770" cy="3564000"/>
        </p:xfrm>
        <a:graphic>
          <a:graphicData uri="http://schemas.openxmlformats.org/drawingml/2006/table">
            <a:tbl>
              <a:tblPr/>
              <a:tblGrid>
                <a:gridCol w="288000">
                  <a:extLst>
                    <a:ext uri="{9D8B030D-6E8A-4147-A177-3AD203B41FA5}">
                      <a16:colId xmlns:a16="http://schemas.microsoft.com/office/drawing/2014/main" val="4083866332"/>
                    </a:ext>
                  </a:extLst>
                </a:gridCol>
                <a:gridCol w="1349770">
                  <a:extLst>
                    <a:ext uri="{9D8B030D-6E8A-4147-A177-3AD203B41FA5}">
                      <a16:colId xmlns:a16="http://schemas.microsoft.com/office/drawing/2014/main" val="2309613702"/>
                    </a:ext>
                  </a:extLst>
                </a:gridCol>
                <a:gridCol w="468000">
                  <a:extLst>
                    <a:ext uri="{9D8B030D-6E8A-4147-A177-3AD203B41FA5}">
                      <a16:colId xmlns:a16="http://schemas.microsoft.com/office/drawing/2014/main" val="2354619219"/>
                    </a:ext>
                  </a:extLst>
                </a:gridCol>
                <a:gridCol w="576000">
                  <a:extLst>
                    <a:ext uri="{9D8B030D-6E8A-4147-A177-3AD203B41FA5}">
                      <a16:colId xmlns:a16="http://schemas.microsoft.com/office/drawing/2014/main" val="209118757"/>
                    </a:ext>
                  </a:extLst>
                </a:gridCol>
              </a:tblGrid>
              <a:tr h="324000">
                <a:tc>
                  <a:txBody>
                    <a:bodyPr/>
                    <a:lstStyle/>
                    <a:p>
                      <a:pPr algn="ctr" fontAlgn="ct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国内</a:t>
                      </a:r>
                      <a:endParaRPr lang="en-US" altLang="ja-JP" sz="8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順位</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機関名</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a:t>
                      </a: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引用</a:t>
                      </a:r>
                      <a:endParaRPr lang="en-US" altLang="ja-JP" sz="8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論文</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の割合</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39379"/>
                  </a:ext>
                </a:extLst>
              </a:tr>
              <a:tr h="162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1601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303576"/>
                  </a:ext>
                </a:extLst>
              </a:tr>
              <a:tr h="162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966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15540689"/>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effectLst/>
                          <a:latin typeface="Meiryo UI" panose="020B0604030504040204" pitchFamily="50" charset="-128"/>
                          <a:ea typeface="Meiryo UI" panose="020B0604030504040204" pitchFamily="50" charset="-128"/>
                        </a:rPr>
                        <a:t>理化学研究所</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737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552699"/>
                  </a:ext>
                </a:extLst>
              </a:tr>
              <a:tr h="162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608</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8784113"/>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東北大学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560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348041"/>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名古屋大学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479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1233818"/>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物質・材料研究機構</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442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838020"/>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九州大学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396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275633"/>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北海道大学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344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634282"/>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東京工業大学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6001892"/>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筑波大学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305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37192"/>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産業技術総合研究所</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289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250334"/>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国立がんセンター</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272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015969"/>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慶應義塾大学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247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579102"/>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神戸大学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234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64248594"/>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広島大学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229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5110601"/>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岡山大学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227</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40079"/>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18</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自然科学研究機構</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203</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8731879"/>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早稲田大学</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199</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940070"/>
                  </a:ext>
                </a:extLst>
              </a:tr>
              <a:tr h="162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20</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高エネルギー加速器研究機構</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174</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a:t>
                      </a:r>
                    </a:p>
                  </a:txBody>
                  <a:tcPr marL="7503" marR="7503" marT="7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712032"/>
                  </a:ext>
                </a:extLst>
              </a:tr>
            </a:tbl>
          </a:graphicData>
        </a:graphic>
      </p:graphicFrame>
      <p:graphicFrame>
        <p:nvGraphicFramePr>
          <p:cNvPr id="6" name="表 5"/>
          <p:cNvGraphicFramePr>
            <a:graphicFrameLocks noGrp="1"/>
          </p:cNvGraphicFramePr>
          <p:nvPr>
            <p:extLst/>
          </p:nvPr>
        </p:nvGraphicFramePr>
        <p:xfrm>
          <a:off x="3366928" y="2317942"/>
          <a:ext cx="2682000" cy="1224000"/>
        </p:xfrm>
        <a:graphic>
          <a:graphicData uri="http://schemas.openxmlformats.org/drawingml/2006/table">
            <a:tbl>
              <a:tblPr/>
              <a:tblGrid>
                <a:gridCol w="288000">
                  <a:extLst>
                    <a:ext uri="{9D8B030D-6E8A-4147-A177-3AD203B41FA5}">
                      <a16:colId xmlns:a16="http://schemas.microsoft.com/office/drawing/2014/main" val="2026172359"/>
                    </a:ext>
                  </a:extLst>
                </a:gridCol>
                <a:gridCol w="1350000">
                  <a:extLst>
                    <a:ext uri="{9D8B030D-6E8A-4147-A177-3AD203B41FA5}">
                      <a16:colId xmlns:a16="http://schemas.microsoft.com/office/drawing/2014/main" val="3777344081"/>
                    </a:ext>
                  </a:extLst>
                </a:gridCol>
                <a:gridCol w="468000">
                  <a:extLst>
                    <a:ext uri="{9D8B030D-6E8A-4147-A177-3AD203B41FA5}">
                      <a16:colId xmlns:a16="http://schemas.microsoft.com/office/drawing/2014/main" val="1919273628"/>
                    </a:ext>
                  </a:extLst>
                </a:gridCol>
                <a:gridCol w="576000">
                  <a:extLst>
                    <a:ext uri="{9D8B030D-6E8A-4147-A177-3AD203B41FA5}">
                      <a16:colId xmlns:a16="http://schemas.microsoft.com/office/drawing/2014/main" val="1875004561"/>
                    </a:ext>
                  </a:extLst>
                </a:gridCol>
              </a:tblGrid>
              <a:tr h="324000">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機関名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a:t>
                      </a: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引用</a:t>
                      </a:r>
                      <a:endParaRPr lang="en-US" altLang="ja-JP" sz="8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論文</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の割合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6028849"/>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912418"/>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82216851"/>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物質・材料研究機構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722746"/>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産業技術総合研究所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825073"/>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277669019"/>
                  </a:ext>
                </a:extLst>
              </a:tr>
            </a:tbl>
          </a:graphicData>
        </a:graphic>
      </p:graphicFrame>
      <p:graphicFrame>
        <p:nvGraphicFramePr>
          <p:cNvPr id="8" name="表 7"/>
          <p:cNvGraphicFramePr>
            <a:graphicFrameLocks noGrp="1"/>
          </p:cNvGraphicFramePr>
          <p:nvPr>
            <p:extLst/>
          </p:nvPr>
        </p:nvGraphicFramePr>
        <p:xfrm>
          <a:off x="6279000" y="2313850"/>
          <a:ext cx="2682000" cy="1224000"/>
        </p:xfrm>
        <a:graphic>
          <a:graphicData uri="http://schemas.openxmlformats.org/drawingml/2006/table">
            <a:tbl>
              <a:tblPr/>
              <a:tblGrid>
                <a:gridCol w="288000">
                  <a:extLst>
                    <a:ext uri="{9D8B030D-6E8A-4147-A177-3AD203B41FA5}">
                      <a16:colId xmlns:a16="http://schemas.microsoft.com/office/drawing/2014/main" val="3782478564"/>
                    </a:ext>
                  </a:extLst>
                </a:gridCol>
                <a:gridCol w="1350000">
                  <a:extLst>
                    <a:ext uri="{9D8B030D-6E8A-4147-A177-3AD203B41FA5}">
                      <a16:colId xmlns:a16="http://schemas.microsoft.com/office/drawing/2014/main" val="3087393431"/>
                    </a:ext>
                  </a:extLst>
                </a:gridCol>
                <a:gridCol w="468000">
                  <a:extLst>
                    <a:ext uri="{9D8B030D-6E8A-4147-A177-3AD203B41FA5}">
                      <a16:colId xmlns:a16="http://schemas.microsoft.com/office/drawing/2014/main" val="1331046278"/>
                    </a:ext>
                  </a:extLst>
                </a:gridCol>
                <a:gridCol w="576000">
                  <a:extLst>
                    <a:ext uri="{9D8B030D-6E8A-4147-A177-3AD203B41FA5}">
                      <a16:colId xmlns:a16="http://schemas.microsoft.com/office/drawing/2014/main" val="991730467"/>
                    </a:ext>
                  </a:extLst>
                </a:gridCol>
              </a:tblGrid>
              <a:tr h="324000">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機関名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a:t>
                      </a: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引用</a:t>
                      </a:r>
                      <a:endParaRPr lang="en-US" altLang="ja-JP" sz="8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論文</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の割合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872814"/>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84822979"/>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606901"/>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effectLst/>
                          <a:latin typeface="Meiryo UI" panose="020B0604030504040204" pitchFamily="50" charset="-128"/>
                          <a:ea typeface="Meiryo UI" panose="020B0604030504040204" pitchFamily="50" charset="-128"/>
                        </a:rPr>
                        <a:t>理化学研究所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795412"/>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234078646"/>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東北大学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000945"/>
                  </a:ext>
                </a:extLst>
              </a:tr>
            </a:tbl>
          </a:graphicData>
        </a:graphic>
      </p:graphicFrame>
      <p:graphicFrame>
        <p:nvGraphicFramePr>
          <p:cNvPr id="9" name="表 8"/>
          <p:cNvGraphicFramePr>
            <a:graphicFrameLocks noGrp="1"/>
          </p:cNvGraphicFramePr>
          <p:nvPr>
            <p:extLst/>
          </p:nvPr>
        </p:nvGraphicFramePr>
        <p:xfrm>
          <a:off x="3390875" y="3900010"/>
          <a:ext cx="2682000" cy="1224000"/>
        </p:xfrm>
        <a:graphic>
          <a:graphicData uri="http://schemas.openxmlformats.org/drawingml/2006/table">
            <a:tbl>
              <a:tblPr/>
              <a:tblGrid>
                <a:gridCol w="288000">
                  <a:extLst>
                    <a:ext uri="{9D8B030D-6E8A-4147-A177-3AD203B41FA5}">
                      <a16:colId xmlns:a16="http://schemas.microsoft.com/office/drawing/2014/main" val="1546100133"/>
                    </a:ext>
                  </a:extLst>
                </a:gridCol>
                <a:gridCol w="1350000">
                  <a:extLst>
                    <a:ext uri="{9D8B030D-6E8A-4147-A177-3AD203B41FA5}">
                      <a16:colId xmlns:a16="http://schemas.microsoft.com/office/drawing/2014/main" val="2245050332"/>
                    </a:ext>
                  </a:extLst>
                </a:gridCol>
                <a:gridCol w="468000">
                  <a:extLst>
                    <a:ext uri="{9D8B030D-6E8A-4147-A177-3AD203B41FA5}">
                      <a16:colId xmlns:a16="http://schemas.microsoft.com/office/drawing/2014/main" val="2510532586"/>
                    </a:ext>
                  </a:extLst>
                </a:gridCol>
                <a:gridCol w="576000">
                  <a:extLst>
                    <a:ext uri="{9D8B030D-6E8A-4147-A177-3AD203B41FA5}">
                      <a16:colId xmlns:a16="http://schemas.microsoft.com/office/drawing/2014/main" val="795960953"/>
                    </a:ext>
                  </a:extLst>
                </a:gridCol>
              </a:tblGrid>
              <a:tr h="324000">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機関名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a:t>
                      </a: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引用</a:t>
                      </a:r>
                      <a:endParaRPr lang="en-US" altLang="ja-JP" sz="8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論文</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の割合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860835"/>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83885958"/>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effectLst/>
                          <a:latin typeface="Meiryo UI" panose="020B0604030504040204" pitchFamily="50" charset="-128"/>
                          <a:ea typeface="Meiryo UI" panose="020B0604030504040204" pitchFamily="50" charset="-128"/>
                        </a:rPr>
                        <a:t>理化学研究所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994191"/>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08719418"/>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5498830"/>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Meiryo UI" panose="020B0604030504040204" pitchFamily="50" charset="-128"/>
                          <a:ea typeface="Meiryo UI" panose="020B0604030504040204" pitchFamily="50" charset="-128"/>
                        </a:rPr>
                        <a:t>慶應義塾大学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05410"/>
                  </a:ext>
                </a:extLst>
              </a:tr>
            </a:tbl>
          </a:graphicData>
        </a:graphic>
      </p:graphicFrame>
      <p:graphicFrame>
        <p:nvGraphicFramePr>
          <p:cNvPr id="10" name="表 9"/>
          <p:cNvGraphicFramePr>
            <a:graphicFrameLocks noGrp="1"/>
          </p:cNvGraphicFramePr>
          <p:nvPr>
            <p:extLst/>
          </p:nvPr>
        </p:nvGraphicFramePr>
        <p:xfrm>
          <a:off x="6305166" y="3910883"/>
          <a:ext cx="2682000" cy="1224000"/>
        </p:xfrm>
        <a:graphic>
          <a:graphicData uri="http://schemas.openxmlformats.org/drawingml/2006/table">
            <a:tbl>
              <a:tblPr/>
              <a:tblGrid>
                <a:gridCol w="288000">
                  <a:extLst>
                    <a:ext uri="{9D8B030D-6E8A-4147-A177-3AD203B41FA5}">
                      <a16:colId xmlns:a16="http://schemas.microsoft.com/office/drawing/2014/main" val="2264427177"/>
                    </a:ext>
                  </a:extLst>
                </a:gridCol>
                <a:gridCol w="1350000">
                  <a:extLst>
                    <a:ext uri="{9D8B030D-6E8A-4147-A177-3AD203B41FA5}">
                      <a16:colId xmlns:a16="http://schemas.microsoft.com/office/drawing/2014/main" val="167257757"/>
                    </a:ext>
                  </a:extLst>
                </a:gridCol>
                <a:gridCol w="468000">
                  <a:extLst>
                    <a:ext uri="{9D8B030D-6E8A-4147-A177-3AD203B41FA5}">
                      <a16:colId xmlns:a16="http://schemas.microsoft.com/office/drawing/2014/main" val="2750748478"/>
                    </a:ext>
                  </a:extLst>
                </a:gridCol>
                <a:gridCol w="576000">
                  <a:extLst>
                    <a:ext uri="{9D8B030D-6E8A-4147-A177-3AD203B41FA5}">
                      <a16:colId xmlns:a16="http://schemas.microsoft.com/office/drawing/2014/main" val="1470681038"/>
                    </a:ext>
                  </a:extLst>
                </a:gridCol>
              </a:tblGrid>
              <a:tr h="324000">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国内順位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機関名</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高被引用論文数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高被</a:t>
                      </a: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引用</a:t>
                      </a:r>
                      <a:endParaRPr lang="en-US" altLang="ja-JP" sz="8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smtClean="0">
                          <a:solidFill>
                            <a:srgbClr val="000000"/>
                          </a:solidFill>
                          <a:effectLst/>
                          <a:latin typeface="Meiryo UI" panose="020B0604030504040204" pitchFamily="50" charset="-128"/>
                          <a:ea typeface="Meiryo UI" panose="020B0604030504040204" pitchFamily="50" charset="-128"/>
                        </a:rPr>
                        <a:t>論文</a:t>
                      </a: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の割合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234378"/>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東京大学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626570"/>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effectLst/>
                          <a:latin typeface="Meiryo UI" panose="020B0604030504040204" pitchFamily="50" charset="-128"/>
                          <a:ea typeface="Meiryo UI" panose="020B0604030504040204" pitchFamily="50" charset="-128"/>
                        </a:rPr>
                        <a:t>理化学研究所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445186"/>
                  </a:ext>
                </a:extLst>
              </a:tr>
              <a:tr h="180000">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京都大学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719767884"/>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大阪大学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556277803"/>
                  </a:ext>
                </a:extLst>
              </a:tr>
              <a:tr h="180000">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物質・材料研究機構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391969"/>
                  </a:ext>
                </a:extLst>
              </a:tr>
            </a:tbl>
          </a:graphicData>
        </a:graphic>
      </p:graphicFrame>
    </p:spTree>
    <p:extLst>
      <p:ext uri="{BB962C8B-B14F-4D97-AF65-F5344CB8AC3E}">
        <p14:creationId xmlns:p14="http://schemas.microsoft.com/office/powerpoint/2010/main" val="11332410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36712"/>
            <a:ext cx="8503417"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月の国際金融センター都市ランキングでは、東京は７位、大阪は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32</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位</a:t>
            </a:r>
            <a:r>
              <a:rPr lang="ja-JP" altLang="en-US" sz="1400" dirty="0">
                <a:solidFill>
                  <a:prstClr val="black"/>
                </a:solidFill>
                <a:latin typeface="Meiryo UI" panose="020B0604030504040204" pitchFamily="50" charset="-128"/>
                <a:ea typeface="Meiryo UI" panose="020B0604030504040204" pitchFamily="50" charset="-128"/>
              </a:rPr>
              <a:t>となって</a:t>
            </a:r>
            <a:r>
              <a:rPr lang="ja-JP" altLang="en-US" sz="1400" dirty="0" smtClean="0">
                <a:solidFill>
                  <a:prstClr val="black"/>
                </a:solidFill>
                <a:latin typeface="Meiryo UI" panose="020B0604030504040204" pitchFamily="50" charset="-128"/>
                <a:ea typeface="Meiryo UI" panose="020B0604030504040204" pitchFamily="50" charset="-128"/>
              </a:rPr>
              <a:t>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p:cNvSpPr txBox="1"/>
          <p:nvPr/>
        </p:nvSpPr>
        <p:spPr>
          <a:xfrm>
            <a:off x="205328" y="5985726"/>
            <a:ext cx="5364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国際金融</a:t>
            </a:r>
            <a:r>
              <a:rPr kumimoji="1" lang="zh-TW"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都市</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zh-TW"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推進</a:t>
            </a:r>
            <a:r>
              <a:rPr kumimoji="1" lang="zh-TW"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委員会</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「国際金融都市</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戦略骨子」</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35496" y="476672"/>
            <a:ext cx="309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国際金融センター都市ランキング</a:t>
            </a:r>
            <a:endPar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56" name="スライド番号プレースホルダー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7" name="正方形/長方形 56"/>
          <p:cNvSpPr/>
          <p:nvPr/>
        </p:nvSpPr>
        <p:spPr>
          <a:xfrm>
            <a:off x="539552" y="6237312"/>
            <a:ext cx="2400016"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（英</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シンクタンク</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Z/Yen</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調査より</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作成）</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58" name="表 57"/>
          <p:cNvGraphicFramePr>
            <a:graphicFrameLocks noGrp="1"/>
          </p:cNvGraphicFramePr>
          <p:nvPr>
            <p:extLst/>
          </p:nvPr>
        </p:nvGraphicFramePr>
        <p:xfrm>
          <a:off x="180176" y="1916832"/>
          <a:ext cx="5688000" cy="3857994"/>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3328768580"/>
                    </a:ext>
                  </a:extLst>
                </a:gridCol>
                <a:gridCol w="1296000">
                  <a:extLst>
                    <a:ext uri="{9D8B030D-6E8A-4147-A177-3AD203B41FA5}">
                      <a16:colId xmlns:a16="http://schemas.microsoft.com/office/drawing/2014/main" val="438710236"/>
                    </a:ext>
                  </a:extLst>
                </a:gridCol>
                <a:gridCol w="1296000">
                  <a:extLst>
                    <a:ext uri="{9D8B030D-6E8A-4147-A177-3AD203B41FA5}">
                      <a16:colId xmlns:a16="http://schemas.microsoft.com/office/drawing/2014/main" val="2807464932"/>
                    </a:ext>
                  </a:extLst>
                </a:gridCol>
                <a:gridCol w="1296000">
                  <a:extLst>
                    <a:ext uri="{9D8B030D-6E8A-4147-A177-3AD203B41FA5}">
                      <a16:colId xmlns:a16="http://schemas.microsoft.com/office/drawing/2014/main" val="2141303298"/>
                    </a:ext>
                  </a:extLst>
                </a:gridCol>
                <a:gridCol w="1296000">
                  <a:extLst>
                    <a:ext uri="{9D8B030D-6E8A-4147-A177-3AD203B41FA5}">
                      <a16:colId xmlns:a16="http://schemas.microsoft.com/office/drawing/2014/main" val="1683974059"/>
                    </a:ext>
                  </a:extLst>
                </a:gridCol>
              </a:tblGrid>
              <a:tr h="188127">
                <a:tc>
                  <a:txBody>
                    <a:bodyPr/>
                    <a:lstStyle/>
                    <a:p>
                      <a:pPr algn="ctr"/>
                      <a:endParaRPr lang="ja-JP" sz="1200" b="1" kern="100" dirty="0">
                        <a:effectLst/>
                        <a:latin typeface="Meiryo UI" panose="020B0604030504040204" pitchFamily="50" charset="-128"/>
                        <a:ea typeface="Meiryo UI" panose="020B0604030504040204" pitchFamily="50" charset="-128"/>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200" b="1" kern="1200" dirty="0">
                          <a:effectLst/>
                          <a:latin typeface="Meiryo UI" panose="020B0604030504040204" pitchFamily="50" charset="-128"/>
                          <a:ea typeface="Meiryo UI" panose="020B0604030504040204" pitchFamily="50" charset="-128"/>
                        </a:rPr>
                        <a:t>2019</a:t>
                      </a:r>
                      <a:r>
                        <a:rPr lang="ja-JP" sz="1200" b="1" kern="1200" dirty="0">
                          <a:effectLst/>
                          <a:latin typeface="Meiryo UI" panose="020B0604030504040204" pitchFamily="50" charset="-128"/>
                          <a:ea typeface="Meiryo UI" panose="020B0604030504040204" pitchFamily="50" charset="-128"/>
                        </a:rPr>
                        <a:t>年</a:t>
                      </a:r>
                      <a:r>
                        <a:rPr lang="en-US" sz="1200" b="1" kern="1200" dirty="0">
                          <a:effectLst/>
                          <a:latin typeface="Meiryo UI" panose="020B0604030504040204" pitchFamily="50" charset="-128"/>
                          <a:ea typeface="Meiryo UI" panose="020B0604030504040204" pitchFamily="50" charset="-128"/>
                        </a:rPr>
                        <a:t>9</a:t>
                      </a:r>
                      <a:r>
                        <a:rPr lang="ja-JP" sz="1200" b="1" kern="1200" dirty="0">
                          <a:effectLst/>
                          <a:latin typeface="Meiryo UI" panose="020B0604030504040204" pitchFamily="50" charset="-128"/>
                          <a:ea typeface="Meiryo UI" panose="020B0604030504040204" pitchFamily="50" charset="-128"/>
                        </a:rPr>
                        <a:t>月</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200" b="1" kern="1200" dirty="0">
                          <a:effectLst/>
                          <a:latin typeface="Meiryo UI" panose="020B0604030504040204" pitchFamily="50" charset="-128"/>
                          <a:ea typeface="Meiryo UI" panose="020B0604030504040204" pitchFamily="50" charset="-128"/>
                        </a:rPr>
                        <a:t>2020</a:t>
                      </a:r>
                      <a:r>
                        <a:rPr lang="ja-JP" sz="1200" b="1" kern="1200" dirty="0">
                          <a:effectLst/>
                          <a:latin typeface="Meiryo UI" panose="020B0604030504040204" pitchFamily="50" charset="-128"/>
                          <a:ea typeface="Meiryo UI" panose="020B0604030504040204" pitchFamily="50" charset="-128"/>
                        </a:rPr>
                        <a:t>年</a:t>
                      </a:r>
                      <a:r>
                        <a:rPr lang="en-US" sz="1200" b="1" kern="1200" dirty="0">
                          <a:effectLst/>
                          <a:latin typeface="Meiryo UI" panose="020B0604030504040204" pitchFamily="50" charset="-128"/>
                          <a:ea typeface="Meiryo UI" panose="020B0604030504040204" pitchFamily="50" charset="-128"/>
                        </a:rPr>
                        <a:t>3</a:t>
                      </a:r>
                      <a:r>
                        <a:rPr lang="ja-JP" sz="1200" b="1" kern="1200" dirty="0">
                          <a:effectLst/>
                          <a:latin typeface="Meiryo UI" panose="020B0604030504040204" pitchFamily="50" charset="-128"/>
                          <a:ea typeface="Meiryo UI" panose="020B0604030504040204" pitchFamily="50" charset="-128"/>
                        </a:rPr>
                        <a:t>月</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200" b="1" kern="1200" dirty="0">
                          <a:effectLst/>
                          <a:latin typeface="Meiryo UI" panose="020B0604030504040204" pitchFamily="50" charset="-128"/>
                          <a:ea typeface="Meiryo UI" panose="020B0604030504040204" pitchFamily="50" charset="-128"/>
                        </a:rPr>
                        <a:t>2020</a:t>
                      </a:r>
                      <a:r>
                        <a:rPr lang="ja-JP" sz="1200" b="1" kern="1200" dirty="0">
                          <a:effectLst/>
                          <a:latin typeface="Meiryo UI" panose="020B0604030504040204" pitchFamily="50" charset="-128"/>
                          <a:ea typeface="Meiryo UI" panose="020B0604030504040204" pitchFamily="50" charset="-128"/>
                        </a:rPr>
                        <a:t>年</a:t>
                      </a:r>
                      <a:r>
                        <a:rPr lang="en-US" sz="1200" b="1" kern="1200" dirty="0">
                          <a:effectLst/>
                          <a:latin typeface="Meiryo UI" panose="020B0604030504040204" pitchFamily="50" charset="-128"/>
                          <a:ea typeface="Meiryo UI" panose="020B0604030504040204" pitchFamily="50" charset="-128"/>
                        </a:rPr>
                        <a:t>9</a:t>
                      </a:r>
                      <a:r>
                        <a:rPr lang="ja-JP" sz="1200" b="1" kern="1200" dirty="0">
                          <a:effectLst/>
                          <a:latin typeface="Meiryo UI" panose="020B0604030504040204" pitchFamily="50" charset="-128"/>
                          <a:ea typeface="Meiryo UI" panose="020B0604030504040204" pitchFamily="50" charset="-128"/>
                        </a:rPr>
                        <a:t>月</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tc>
                  <a:txBody>
                    <a:bodyPr/>
                    <a:lstStyle/>
                    <a:p>
                      <a:pPr algn="ctr">
                        <a:lnSpc>
                          <a:spcPts val="1500"/>
                        </a:lnSpc>
                        <a:spcAft>
                          <a:spcPts val="0"/>
                        </a:spcAft>
                      </a:pPr>
                      <a:r>
                        <a:rPr lang="en-US" sz="1200" b="1" kern="1200" dirty="0" smtClean="0">
                          <a:effectLst/>
                          <a:latin typeface="Meiryo UI" panose="020B0604030504040204" pitchFamily="50" charset="-128"/>
                          <a:ea typeface="Meiryo UI" panose="020B0604030504040204" pitchFamily="50" charset="-128"/>
                        </a:rPr>
                        <a:t>2021</a:t>
                      </a:r>
                      <a:r>
                        <a:rPr lang="ja-JP" sz="1200" b="1" kern="1200" dirty="0" smtClean="0">
                          <a:effectLst/>
                          <a:latin typeface="Meiryo UI" panose="020B0604030504040204" pitchFamily="50" charset="-128"/>
                          <a:ea typeface="Meiryo UI" panose="020B0604030504040204" pitchFamily="50" charset="-128"/>
                        </a:rPr>
                        <a:t>年</a:t>
                      </a:r>
                      <a:r>
                        <a:rPr lang="en-US" altLang="ja-JP" sz="1200" b="1" kern="1200" dirty="0" smtClean="0">
                          <a:effectLst/>
                          <a:latin typeface="Meiryo UI" panose="020B0604030504040204" pitchFamily="50" charset="-128"/>
                          <a:ea typeface="Meiryo UI" panose="020B0604030504040204" pitchFamily="50" charset="-128"/>
                        </a:rPr>
                        <a:t>3</a:t>
                      </a:r>
                      <a:r>
                        <a:rPr lang="ja-JP" sz="1200" b="1" kern="1200" dirty="0" smtClean="0">
                          <a:effectLst/>
                          <a:latin typeface="Meiryo UI" panose="020B0604030504040204" pitchFamily="50" charset="-128"/>
                          <a:ea typeface="Meiryo UI" panose="020B0604030504040204" pitchFamily="50" charset="-128"/>
                        </a:rPr>
                        <a:t>月</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2619274455"/>
                  </a:ext>
                </a:extLst>
              </a:tr>
              <a:tr h="215666">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１位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smtClean="0">
                          <a:effectLst/>
                          <a:latin typeface="Meiryo UI" panose="020B0604030504040204" pitchFamily="50" charset="-128"/>
                          <a:ea typeface="Meiryo UI" panose="020B0604030504040204" pitchFamily="50" charset="-128"/>
                        </a:rPr>
                        <a:t>ニューヨーク</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smtClean="0">
                          <a:effectLst/>
                          <a:latin typeface="Meiryo UI" panose="020B0604030504040204" pitchFamily="50" charset="-128"/>
                          <a:ea typeface="Meiryo UI" panose="020B0604030504040204" pitchFamily="50" charset="-128"/>
                        </a:rPr>
                        <a:t>ニューヨーク</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smtClean="0">
                          <a:effectLst/>
                          <a:latin typeface="Meiryo UI" panose="020B0604030504040204" pitchFamily="50" charset="-128"/>
                          <a:ea typeface="Meiryo UI" panose="020B0604030504040204" pitchFamily="50" charset="-128"/>
                        </a:rPr>
                        <a:t>ニューヨーク</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200" b="1" kern="1200" dirty="0" smtClean="0">
                          <a:effectLst/>
                          <a:latin typeface="Meiryo UI" panose="020B0604030504040204" pitchFamily="50" charset="-128"/>
                          <a:ea typeface="Meiryo UI" panose="020B0604030504040204" pitchFamily="50" charset="-128"/>
                        </a:rPr>
                        <a:t>ニューヨーク</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144483914"/>
                  </a:ext>
                </a:extLst>
              </a:tr>
              <a:tr h="215666">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２位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smtClean="0">
                          <a:effectLst/>
                          <a:latin typeface="Meiryo UI" panose="020B0604030504040204" pitchFamily="50" charset="-128"/>
                          <a:ea typeface="Meiryo UI" panose="020B0604030504040204" pitchFamily="50" charset="-128"/>
                        </a:rPr>
                        <a:t>ロンドン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smtClean="0">
                          <a:effectLst/>
                          <a:latin typeface="Meiryo UI" panose="020B0604030504040204" pitchFamily="50" charset="-128"/>
                          <a:ea typeface="Meiryo UI" panose="020B0604030504040204" pitchFamily="50" charset="-128"/>
                        </a:rPr>
                        <a:t>ロンドン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smtClean="0">
                          <a:effectLst/>
                          <a:latin typeface="Meiryo UI" panose="020B0604030504040204" pitchFamily="50" charset="-128"/>
                          <a:ea typeface="Meiryo UI" panose="020B0604030504040204" pitchFamily="50" charset="-128"/>
                        </a:rPr>
                        <a:t>ロンドン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200" b="1" kern="1200" dirty="0" smtClean="0">
                          <a:effectLst/>
                          <a:latin typeface="Meiryo UI" panose="020B0604030504040204" pitchFamily="50" charset="-128"/>
                          <a:ea typeface="Meiryo UI" panose="020B0604030504040204" pitchFamily="50" charset="-128"/>
                        </a:rPr>
                        <a:t>ロンドン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4062349156"/>
                  </a:ext>
                </a:extLst>
              </a:tr>
              <a:tr h="215666">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３位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香港</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東京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rgbClr val="92D050"/>
                    </a:solidFill>
                  </a:tcP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上海</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上海</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662262433"/>
                  </a:ext>
                </a:extLst>
              </a:tr>
              <a:tr h="215666">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４位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シンガポール</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上海</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東京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tc>
                  <a:txBody>
                    <a:bodyPr/>
                    <a:lstStyle/>
                    <a:p>
                      <a:pPr algn="ctr">
                        <a:lnSpc>
                          <a:spcPts val="1500"/>
                        </a:lnSpc>
                        <a:spcAft>
                          <a:spcPts val="0"/>
                        </a:spcAft>
                      </a:pPr>
                      <a:r>
                        <a:rPr lang="ja-JP" altLang="en-US" sz="1200" b="1" kern="1200" dirty="0" smtClean="0">
                          <a:effectLst/>
                          <a:latin typeface="Meiryo UI" panose="020B0604030504040204" pitchFamily="50" charset="-128"/>
                          <a:ea typeface="Meiryo UI" panose="020B0604030504040204" pitchFamily="50" charset="-128"/>
                          <a:cs typeface="+mn-cs"/>
                        </a:rPr>
                        <a:t>香港</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805550542"/>
                  </a:ext>
                </a:extLst>
              </a:tr>
              <a:tr h="215666">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５位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上海</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シンガポール</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香港</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200" b="1" kern="1200" dirty="0" smtClean="0">
                          <a:effectLst/>
                          <a:latin typeface="Meiryo UI" panose="020B0604030504040204" pitchFamily="50" charset="-128"/>
                          <a:ea typeface="Meiryo UI" panose="020B0604030504040204" pitchFamily="50" charset="-128"/>
                          <a:cs typeface="+mn-cs"/>
                        </a:rPr>
                        <a:t>シンガポール</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981283209"/>
                  </a:ext>
                </a:extLst>
              </a:tr>
              <a:tr h="215666">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６位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東京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rgbClr val="92D050"/>
                    </a:solidFill>
                  </a:tcP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香港</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sz="1200" b="1" kern="1200" dirty="0">
                          <a:effectLst/>
                          <a:latin typeface="Meiryo UI" panose="020B0604030504040204" pitchFamily="50" charset="-128"/>
                          <a:ea typeface="Meiryo UI" panose="020B0604030504040204" pitchFamily="50" charset="-128"/>
                        </a:rPr>
                        <a:t>シンガポール</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200" b="1" kern="1200" dirty="0" smtClean="0">
                          <a:effectLst/>
                          <a:latin typeface="Meiryo UI" panose="020B0604030504040204" pitchFamily="50" charset="-128"/>
                          <a:ea typeface="Meiryo UI" panose="020B0604030504040204" pitchFamily="50" charset="-128"/>
                          <a:cs typeface="+mn-cs"/>
                        </a:rPr>
                        <a:t>北京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751463587"/>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東京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3535750441"/>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8</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ドバイ</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343373762"/>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9</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ジュネーブ</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919482248"/>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10</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シドニー</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1549256531"/>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11</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トロント</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バンクーバー</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527373426"/>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ドバイ</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ルクセンブルク</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サンフランシスコ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16282001"/>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13</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エジンバラ</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ロサンゼルス</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3833277352"/>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チューリッヒ</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ジュネーブ</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ワシントン</a:t>
                      </a:r>
                      <a:r>
                        <a:rPr lang="en-US" alt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DC</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165514578"/>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15</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0" kern="100" dirty="0" smtClean="0">
                          <a:effectLst/>
                          <a:latin typeface="Meiryo UI" panose="020B0604030504040204" pitchFamily="50" charset="-128"/>
                          <a:ea typeface="Meiryo UI" panose="020B0604030504040204" pitchFamily="50" charset="-128"/>
                          <a:cs typeface="Times New Roman" panose="02020603050405020304" pitchFamily="18" charset="0"/>
                        </a:rPr>
                        <a:t>パリ</a:t>
                      </a:r>
                      <a:endParaRPr lang="ja-JP" sz="12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ボストン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noFill/>
                  </a:tcPr>
                </a:tc>
                <a:extLst>
                  <a:ext uri="{0D108BD9-81ED-4DB2-BD59-A6C34878D82A}">
                    <a16:rowId xmlns:a16="http://schemas.microsoft.com/office/drawing/2014/main" val="2095183079"/>
                  </a:ext>
                </a:extLst>
              </a:tr>
              <a:tr h="215666">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16</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シカゴ</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tc>
                  <a:txBody>
                    <a:bodyPr/>
                    <a:lstStyle/>
                    <a:p>
                      <a:pPr algn="ctr">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フランクフルト</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tc>
                <a:extLst>
                  <a:ext uri="{0D108BD9-81ED-4DB2-BD59-A6C34878D82A}">
                    <a16:rowId xmlns:a16="http://schemas.microsoft.com/office/drawing/2014/main" val="3798203750"/>
                  </a:ext>
                </a:extLst>
              </a:tr>
              <a:tr h="215666">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sz="1200" b="1" kern="1200" dirty="0">
                          <a:solidFill>
                            <a:schemeClr val="bg1"/>
                          </a:solidFill>
                          <a:effectLst/>
                          <a:latin typeface="Meiryo UI" panose="020B0604030504040204" pitchFamily="50" charset="-128"/>
                          <a:ea typeface="Meiryo UI" panose="020B0604030504040204" pitchFamily="50" charset="-128"/>
                        </a:rPr>
                        <a:t>大阪（</a:t>
                      </a:r>
                      <a:r>
                        <a:rPr lang="en-US" sz="1200" b="1" kern="1200" dirty="0">
                          <a:solidFill>
                            <a:schemeClr val="bg1"/>
                          </a:solidFill>
                          <a:effectLst/>
                          <a:latin typeface="Meiryo UI" panose="020B0604030504040204" pitchFamily="50" charset="-128"/>
                          <a:ea typeface="Meiryo UI" panose="020B0604030504040204" pitchFamily="50" charset="-128"/>
                        </a:rPr>
                        <a:t>27</a:t>
                      </a:r>
                      <a:r>
                        <a:rPr lang="ja-JP" sz="1200" b="1" kern="1200" dirty="0">
                          <a:solidFill>
                            <a:schemeClr val="bg1"/>
                          </a:solidFill>
                          <a:effectLst/>
                          <a:latin typeface="Meiryo UI" panose="020B0604030504040204" pitchFamily="50" charset="-128"/>
                          <a:ea typeface="Meiryo UI" panose="020B0604030504040204" pitchFamily="50" charset="-128"/>
                        </a:rPr>
                        <a:t>位）</a:t>
                      </a:r>
                      <a:endParaRPr lang="ja-JP" sz="12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tx2"/>
                    </a:solidFill>
                  </a:tcPr>
                </a:tc>
                <a:tc>
                  <a:txBody>
                    <a:bodyPr/>
                    <a:lstStyle/>
                    <a:p>
                      <a:pPr algn="ctr">
                        <a:lnSpc>
                          <a:spcPts val="1500"/>
                        </a:lnSpc>
                        <a:spcAft>
                          <a:spcPts val="0"/>
                        </a:spcAft>
                      </a:pPr>
                      <a:r>
                        <a:rPr lang="ja-JP" sz="1200" b="1" kern="1200" dirty="0">
                          <a:solidFill>
                            <a:schemeClr val="bg1"/>
                          </a:solidFill>
                          <a:effectLst/>
                          <a:latin typeface="Meiryo UI" panose="020B0604030504040204" pitchFamily="50" charset="-128"/>
                          <a:ea typeface="Meiryo UI" panose="020B0604030504040204" pitchFamily="50" charset="-128"/>
                        </a:rPr>
                        <a:t>大阪（</a:t>
                      </a:r>
                      <a:r>
                        <a:rPr lang="en-US" sz="1200" b="1" kern="1200" dirty="0">
                          <a:solidFill>
                            <a:schemeClr val="bg1"/>
                          </a:solidFill>
                          <a:effectLst/>
                          <a:latin typeface="Meiryo UI" panose="020B0604030504040204" pitchFamily="50" charset="-128"/>
                          <a:ea typeface="Meiryo UI" panose="020B0604030504040204" pitchFamily="50" charset="-128"/>
                        </a:rPr>
                        <a:t>59</a:t>
                      </a:r>
                      <a:r>
                        <a:rPr lang="ja-JP" sz="1200" b="1" kern="1200" dirty="0">
                          <a:solidFill>
                            <a:schemeClr val="bg1"/>
                          </a:solidFill>
                          <a:effectLst/>
                          <a:latin typeface="Meiryo UI" panose="020B0604030504040204" pitchFamily="50" charset="-128"/>
                          <a:ea typeface="Meiryo UI" panose="020B0604030504040204" pitchFamily="50" charset="-128"/>
                        </a:rPr>
                        <a:t>位）</a:t>
                      </a:r>
                      <a:endParaRPr lang="ja-JP" sz="12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tx2"/>
                    </a:solidFill>
                  </a:tcPr>
                </a:tc>
                <a:tc>
                  <a:txBody>
                    <a:bodyPr/>
                    <a:lstStyle/>
                    <a:p>
                      <a:pPr algn="ctr">
                        <a:lnSpc>
                          <a:spcPts val="1500"/>
                        </a:lnSpc>
                        <a:spcAft>
                          <a:spcPts val="0"/>
                        </a:spcAft>
                      </a:pPr>
                      <a:r>
                        <a:rPr lang="ja-JP" sz="1200" b="1" kern="1200" dirty="0">
                          <a:solidFill>
                            <a:schemeClr val="bg1"/>
                          </a:solidFill>
                          <a:effectLst/>
                          <a:latin typeface="Meiryo UI" panose="020B0604030504040204" pitchFamily="50" charset="-128"/>
                          <a:ea typeface="Meiryo UI" panose="020B0604030504040204" pitchFamily="50" charset="-128"/>
                        </a:rPr>
                        <a:t>大阪（</a:t>
                      </a:r>
                      <a:r>
                        <a:rPr lang="en-US" sz="1200" b="1" kern="1200" dirty="0">
                          <a:solidFill>
                            <a:schemeClr val="bg1"/>
                          </a:solidFill>
                          <a:effectLst/>
                          <a:latin typeface="Meiryo UI" panose="020B0604030504040204" pitchFamily="50" charset="-128"/>
                          <a:ea typeface="Meiryo UI" panose="020B0604030504040204" pitchFamily="50" charset="-128"/>
                        </a:rPr>
                        <a:t>39</a:t>
                      </a:r>
                      <a:r>
                        <a:rPr lang="ja-JP" sz="1200" b="1" kern="1200" dirty="0">
                          <a:solidFill>
                            <a:schemeClr val="bg1"/>
                          </a:solidFill>
                          <a:effectLst/>
                          <a:latin typeface="Meiryo UI" panose="020B0604030504040204" pitchFamily="50" charset="-128"/>
                          <a:ea typeface="Meiryo UI" panose="020B0604030504040204" pitchFamily="50" charset="-128"/>
                        </a:rPr>
                        <a:t>位）</a:t>
                      </a:r>
                      <a:endParaRPr lang="ja-JP" sz="12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tc>
                  <a:txBody>
                    <a:bodyPr/>
                    <a:lstStyle/>
                    <a:p>
                      <a:pPr algn="ctr">
                        <a:lnSpc>
                          <a:spcPts val="1500"/>
                        </a:lnSpc>
                        <a:spcAft>
                          <a:spcPts val="0"/>
                        </a:spcAft>
                      </a:pPr>
                      <a:r>
                        <a:rPr lang="ja-JP" sz="1200" b="1" kern="1200" dirty="0">
                          <a:solidFill>
                            <a:schemeClr val="bg1"/>
                          </a:solidFill>
                          <a:effectLst/>
                          <a:latin typeface="Meiryo UI" panose="020B0604030504040204" pitchFamily="50" charset="-128"/>
                          <a:ea typeface="Meiryo UI" panose="020B0604030504040204" pitchFamily="50" charset="-128"/>
                        </a:rPr>
                        <a:t>大阪（</a:t>
                      </a:r>
                      <a:r>
                        <a:rPr lang="en-US" sz="1200" b="1" kern="1200" dirty="0" smtClean="0">
                          <a:solidFill>
                            <a:schemeClr val="bg1"/>
                          </a:solidFill>
                          <a:effectLst/>
                          <a:latin typeface="Meiryo UI" panose="020B0604030504040204" pitchFamily="50" charset="-128"/>
                          <a:ea typeface="Meiryo UI" panose="020B0604030504040204" pitchFamily="50" charset="-128"/>
                        </a:rPr>
                        <a:t>32</a:t>
                      </a:r>
                      <a:r>
                        <a:rPr lang="ja-JP" sz="1200" b="1" kern="1200" dirty="0" smtClean="0">
                          <a:solidFill>
                            <a:schemeClr val="bg1"/>
                          </a:solidFill>
                          <a:effectLst/>
                          <a:latin typeface="Meiryo UI" panose="020B0604030504040204" pitchFamily="50" charset="-128"/>
                          <a:ea typeface="Meiryo UI" panose="020B0604030504040204" pitchFamily="50" charset="-128"/>
                        </a:rPr>
                        <a:t>位</a:t>
                      </a:r>
                      <a:r>
                        <a:rPr lang="ja-JP" sz="1200" b="1" kern="1200" dirty="0">
                          <a:solidFill>
                            <a:schemeClr val="bg1"/>
                          </a:solidFill>
                          <a:effectLst/>
                          <a:latin typeface="Meiryo UI" panose="020B0604030504040204" pitchFamily="50" charset="-128"/>
                          <a:ea typeface="Meiryo UI" panose="020B0604030504040204" pitchFamily="50" charset="-128"/>
                        </a:rPr>
                        <a:t>）</a:t>
                      </a:r>
                      <a:endParaRPr lang="ja-JP" sz="1200" b="1" kern="100" dirty="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solidFill>
                      <a:schemeClr val="tx2"/>
                    </a:solidFill>
                  </a:tcPr>
                </a:tc>
                <a:extLst>
                  <a:ext uri="{0D108BD9-81ED-4DB2-BD59-A6C34878D82A}">
                    <a16:rowId xmlns:a16="http://schemas.microsoft.com/office/drawing/2014/main" val="4156494486"/>
                  </a:ext>
                </a:extLst>
              </a:tr>
            </a:tbl>
          </a:graphicData>
        </a:graphic>
      </p:graphicFrame>
      <p:graphicFrame>
        <p:nvGraphicFramePr>
          <p:cNvPr id="59" name="表 58"/>
          <p:cNvGraphicFramePr>
            <a:graphicFrameLocks noGrp="1" noChangeAspect="1"/>
          </p:cNvGraphicFramePr>
          <p:nvPr>
            <p:extLst/>
          </p:nvPr>
        </p:nvGraphicFramePr>
        <p:xfrm>
          <a:off x="6361889" y="2323217"/>
          <a:ext cx="2348103" cy="3390915"/>
        </p:xfrm>
        <a:graphic>
          <a:graphicData uri="http://schemas.openxmlformats.org/drawingml/2006/table">
            <a:tbl>
              <a:tblPr firstRow="1" bandRow="1">
                <a:tableStyleId>{5940675A-B579-460E-94D1-54222C63F5DA}</a:tableStyleId>
              </a:tblPr>
              <a:tblGrid>
                <a:gridCol w="764103">
                  <a:extLst>
                    <a:ext uri="{9D8B030D-6E8A-4147-A177-3AD203B41FA5}">
                      <a16:colId xmlns:a16="http://schemas.microsoft.com/office/drawing/2014/main" val="3585933520"/>
                    </a:ext>
                  </a:extLst>
                </a:gridCol>
                <a:gridCol w="1584000">
                  <a:extLst>
                    <a:ext uri="{9D8B030D-6E8A-4147-A177-3AD203B41FA5}">
                      <a16:colId xmlns:a16="http://schemas.microsoft.com/office/drawing/2014/main" val="357345686"/>
                    </a:ext>
                  </a:extLst>
                </a:gridCol>
              </a:tblGrid>
              <a:tr h="277816">
                <a:tc>
                  <a:txBody>
                    <a:bodyPr/>
                    <a:lstStyle/>
                    <a:p>
                      <a:pPr algn="ctr"/>
                      <a:endParaRPr lang="ja-JP" sz="1200" b="1" kern="100" dirty="0">
                        <a:effectLst/>
                        <a:latin typeface="Meiryo UI" panose="020B0604030504040204" pitchFamily="50" charset="-128"/>
                        <a:ea typeface="Meiryo UI" panose="020B0604030504040204" pitchFamily="50" charset="-128"/>
                      </a:endParaRPr>
                    </a:p>
                  </a:txBody>
                  <a:tcPr marL="33411" marR="33411" marT="8792" marB="0" anchor="ctr">
                    <a:solidFill>
                      <a:schemeClr val="bg1">
                        <a:lumMod val="85000"/>
                      </a:schemeClr>
                    </a:solidFill>
                  </a:tcPr>
                </a:tc>
                <a:tc>
                  <a:txBody>
                    <a:bodyPr/>
                    <a:lstStyle/>
                    <a:p>
                      <a:pPr algn="ctr">
                        <a:lnSpc>
                          <a:spcPts val="1500"/>
                        </a:lnSpc>
                        <a:spcAft>
                          <a:spcPts val="0"/>
                        </a:spcAft>
                      </a:pPr>
                      <a:r>
                        <a:rPr lang="en-US" sz="1200" b="1" kern="1200" dirty="0" smtClean="0">
                          <a:effectLst/>
                          <a:latin typeface="Meiryo UI" panose="020B0604030504040204" pitchFamily="50" charset="-128"/>
                          <a:ea typeface="Meiryo UI" panose="020B0604030504040204" pitchFamily="50" charset="-128"/>
                        </a:rPr>
                        <a:t>20</a:t>
                      </a:r>
                      <a:r>
                        <a:rPr lang="en-US" altLang="ja-JP" sz="1200" b="1" kern="1200" dirty="0" smtClean="0">
                          <a:effectLst/>
                          <a:latin typeface="Meiryo UI" panose="020B0604030504040204" pitchFamily="50" charset="-128"/>
                          <a:ea typeface="Meiryo UI" panose="020B0604030504040204" pitchFamily="50" charset="-128"/>
                        </a:rPr>
                        <a:t>21</a:t>
                      </a:r>
                      <a:r>
                        <a:rPr lang="ja-JP" sz="1200" b="1" kern="1200" dirty="0" smtClean="0">
                          <a:effectLst/>
                          <a:latin typeface="Meiryo UI" panose="020B0604030504040204" pitchFamily="50" charset="-128"/>
                          <a:ea typeface="Meiryo UI" panose="020B0604030504040204" pitchFamily="50" charset="-128"/>
                        </a:rPr>
                        <a:t>年</a:t>
                      </a:r>
                      <a:r>
                        <a:rPr lang="ja-JP" altLang="en-US" sz="1200" b="1" kern="1200" dirty="0" smtClean="0">
                          <a:effectLst/>
                          <a:latin typeface="Meiryo UI" panose="020B0604030504040204" pitchFamily="50" charset="-128"/>
                          <a:ea typeface="Meiryo UI" panose="020B0604030504040204" pitchFamily="50" charset="-128"/>
                        </a:rPr>
                        <a:t>３</a:t>
                      </a:r>
                      <a:r>
                        <a:rPr lang="ja-JP" sz="1200" b="1" kern="1200" dirty="0" smtClean="0">
                          <a:effectLst/>
                          <a:latin typeface="Meiryo UI" panose="020B0604030504040204" pitchFamily="50" charset="-128"/>
                          <a:ea typeface="Meiryo UI" panose="020B0604030504040204" pitchFamily="50" charset="-128"/>
                        </a:rPr>
                        <a:t>月</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solidFill>
                      <a:schemeClr val="bg1">
                        <a:lumMod val="85000"/>
                      </a:schemeClr>
                    </a:solidFill>
                  </a:tcPr>
                </a:tc>
                <a:extLst>
                  <a:ext uri="{0D108BD9-81ED-4DB2-BD59-A6C34878D82A}">
                    <a16:rowId xmlns:a16="http://schemas.microsoft.com/office/drawing/2014/main" val="1180166551"/>
                  </a:ext>
                </a:extLst>
              </a:tr>
              <a:tr h="283009">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１位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上海</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extLst>
                  <a:ext uri="{0D108BD9-81ED-4DB2-BD59-A6C34878D82A}">
                    <a16:rowId xmlns:a16="http://schemas.microsoft.com/office/drawing/2014/main" val="3165490033"/>
                  </a:ext>
                </a:extLst>
              </a:tr>
              <a:tr h="283009">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２位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香港</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extLst>
                  <a:ext uri="{0D108BD9-81ED-4DB2-BD59-A6C34878D82A}">
                    <a16:rowId xmlns:a16="http://schemas.microsoft.com/office/drawing/2014/main" val="1636150534"/>
                  </a:ext>
                </a:extLst>
              </a:tr>
              <a:tr h="283009">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３位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シンガポール</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extLst>
                  <a:ext uri="{0D108BD9-81ED-4DB2-BD59-A6C34878D82A}">
                    <a16:rowId xmlns:a16="http://schemas.microsoft.com/office/drawing/2014/main" val="1601952103"/>
                  </a:ext>
                </a:extLst>
              </a:tr>
              <a:tr h="283009">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４位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北京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extLst>
                  <a:ext uri="{0D108BD9-81ED-4DB2-BD59-A6C34878D82A}">
                    <a16:rowId xmlns:a16="http://schemas.microsoft.com/office/drawing/2014/main" val="3785572694"/>
                  </a:ext>
                </a:extLst>
              </a:tr>
              <a:tr h="283009">
                <a:tc>
                  <a:txBody>
                    <a:bodyPr/>
                    <a:lstStyle/>
                    <a:p>
                      <a:pPr algn="ctr">
                        <a:lnSpc>
                          <a:spcPts val="1500"/>
                        </a:lnSpc>
                        <a:spcAft>
                          <a:spcPts val="0"/>
                        </a:spcAft>
                      </a:pPr>
                      <a:r>
                        <a:rPr lang="ja-JP" sz="1200" kern="1200" dirty="0">
                          <a:effectLst/>
                          <a:latin typeface="Meiryo UI" panose="020B0604030504040204" pitchFamily="50" charset="-128"/>
                          <a:ea typeface="Meiryo UI" panose="020B0604030504040204" pitchFamily="50" charset="-128"/>
                        </a:rPr>
                        <a:t>５位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東京</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extLst>
                  <a:ext uri="{0D108BD9-81ED-4DB2-BD59-A6C34878D82A}">
                    <a16:rowId xmlns:a16="http://schemas.microsoft.com/office/drawing/2014/main" val="2660459181"/>
                  </a:ext>
                </a:extLst>
              </a:tr>
              <a:tr h="283009">
                <a:tc>
                  <a:txBody>
                    <a:bodyPr/>
                    <a:lstStyle/>
                    <a:p>
                      <a:pPr algn="ctr">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６位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深圳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extLst>
                  <a:ext uri="{0D108BD9-81ED-4DB2-BD59-A6C34878D82A}">
                    <a16:rowId xmlns:a16="http://schemas.microsoft.com/office/drawing/2014/main" val="4163021923"/>
                  </a:ext>
                </a:extLst>
              </a:tr>
              <a:tr h="283009">
                <a:tc>
                  <a:txBody>
                    <a:bodyPr/>
                    <a:lstStyle/>
                    <a:p>
                      <a:pPr algn="ctr">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７位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ソウル</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extLst>
                  <a:ext uri="{0D108BD9-81ED-4DB2-BD59-A6C34878D82A}">
                    <a16:rowId xmlns:a16="http://schemas.microsoft.com/office/drawing/2014/main" val="2785088683"/>
                  </a:ext>
                </a:extLst>
              </a:tr>
              <a:tr h="283009">
                <a:tc>
                  <a:txBody>
                    <a:bodyPr/>
                    <a:lstStyle/>
                    <a:p>
                      <a:pPr algn="ctr">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８位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シドニー</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extLst>
                  <a:ext uri="{0D108BD9-81ED-4DB2-BD59-A6C34878D82A}">
                    <a16:rowId xmlns:a16="http://schemas.microsoft.com/office/drawing/2014/main" val="3015156945"/>
                  </a:ext>
                </a:extLst>
              </a:tr>
              <a:tr h="283009">
                <a:tc>
                  <a:txBody>
                    <a:bodyPr/>
                    <a:lstStyle/>
                    <a:p>
                      <a:pPr algn="ctr">
                        <a:lnSpc>
                          <a:spcPts val="1500"/>
                        </a:lnSpc>
                        <a:spcAft>
                          <a:spcPts val="0"/>
                        </a:spcAft>
                      </a:pP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９位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広州</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extLst>
                  <a:ext uri="{0D108BD9-81ED-4DB2-BD59-A6C34878D82A}">
                    <a16:rowId xmlns:a16="http://schemas.microsoft.com/office/drawing/2014/main" val="3506634597"/>
                  </a:ext>
                </a:extLst>
              </a:tr>
              <a:tr h="283009">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10</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メルボルン</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extLst>
                  <a:ext uri="{0D108BD9-81ED-4DB2-BD59-A6C34878D82A}">
                    <a16:rowId xmlns:a16="http://schemas.microsoft.com/office/drawing/2014/main" val="2220802824"/>
                  </a:ext>
                </a:extLst>
              </a:tr>
              <a:tr h="283009">
                <a:tc>
                  <a:txBody>
                    <a:bodyPr/>
                    <a:lstStyle/>
                    <a:p>
                      <a:pPr algn="ctr">
                        <a:lnSpc>
                          <a:spcPts val="15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11</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位</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tc>
                <a:tc>
                  <a:txBody>
                    <a:bodyPr/>
                    <a:lstStyle/>
                    <a:p>
                      <a:pPr algn="ctr">
                        <a:lnSpc>
                          <a:spcPts val="1500"/>
                        </a:lnSpc>
                        <a:spcAft>
                          <a:spcPts val="0"/>
                        </a:spcAft>
                      </a:pPr>
                      <a:r>
                        <a:rPr lang="ja-JP" altLang="en-US"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大阪</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33411" marR="33411" marT="8792" marB="0" anchor="ctr">
                    <a:noFill/>
                  </a:tcPr>
                </a:tc>
                <a:extLst>
                  <a:ext uri="{0D108BD9-81ED-4DB2-BD59-A6C34878D82A}">
                    <a16:rowId xmlns:a16="http://schemas.microsoft.com/office/drawing/2014/main" val="2554569614"/>
                  </a:ext>
                </a:extLst>
              </a:tr>
            </a:tbl>
          </a:graphicData>
        </a:graphic>
      </p:graphicFrame>
      <p:sp>
        <p:nvSpPr>
          <p:cNvPr id="60" name="テキスト ボックス 59"/>
          <p:cNvSpPr txBox="1"/>
          <p:nvPr/>
        </p:nvSpPr>
        <p:spPr>
          <a:xfrm>
            <a:off x="6160835" y="1967310"/>
            <a:ext cx="27334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＜アジア・パシフィック地域</a:t>
            </a:r>
            <a:r>
              <a:rPr kumimoji="1" lang="ja-JP" altLang="en-US" sz="1200" b="1" i="0" u="none" strike="noStrike" kern="1200" cap="none" spc="0" normalizeH="0" baseline="0" noProof="0" dirty="0" smtClean="0">
                <a:ln>
                  <a:noFill/>
                </a:ln>
                <a:solidFill>
                  <a:prstClr val="black"/>
                </a:solidFill>
                <a:effectLst/>
                <a:uLnTx/>
                <a:uFillTx/>
                <a:latin typeface="Meiryo UI"/>
                <a:ea typeface="Meiryo UI"/>
                <a:cs typeface="+mn-cs"/>
              </a:rPr>
              <a:t>のランキング＞</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1" name="正方形/長方形 60"/>
          <p:cNvSpPr/>
          <p:nvPr/>
        </p:nvSpPr>
        <p:spPr>
          <a:xfrm>
            <a:off x="6372200" y="5428002"/>
            <a:ext cx="2340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2754959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72776"/>
            <a:ext cx="8503417" cy="5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日本のベンチャーキャピタル投資額の対</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比</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0.03</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諸国の中ではイタリアに次いで低い。</a:t>
            </a:r>
          </a:p>
        </p:txBody>
      </p:sp>
      <p:sp>
        <p:nvSpPr>
          <p:cNvPr id="10" name="テキスト ボックス 9"/>
          <p:cNvSpPr txBox="1"/>
          <p:nvPr/>
        </p:nvSpPr>
        <p:spPr>
          <a:xfrm>
            <a:off x="566055" y="5861045"/>
            <a:ext cx="5760000"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金融都市</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委員会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総会（</a:t>
            </a:r>
            <a:r>
              <a:rPr lang="en-US" altLang="ja-JP" sz="1100" dirty="0" smtClean="0">
                <a:solidFill>
                  <a:prstClr val="black"/>
                </a:solidFill>
                <a:latin typeface="Meiryo UI" panose="020B0604030504040204" pitchFamily="50" charset="-128"/>
                <a:ea typeface="Meiryo UI" panose="020B0604030504040204" pitchFamily="50" charset="-128"/>
              </a:rPr>
              <a:t>2021.9.9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）参考資料</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35496" y="476672"/>
            <a:ext cx="3348000" cy="324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ベンチャーキャピタル投資の</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国際比較</a:t>
            </a:r>
            <a:endPar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56" name="スライド番号プレースホルダー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0" name="正方形/長方形 19"/>
          <p:cNvSpPr/>
          <p:nvPr/>
        </p:nvSpPr>
        <p:spPr>
          <a:xfrm>
            <a:off x="251520" y="1520285"/>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○ベンチャーキャピタル投資の国際比較（対</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比）</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1" name="図 20"/>
          <p:cNvPicPr>
            <a:picLocks noChangeAspect="1"/>
          </p:cNvPicPr>
          <p:nvPr/>
        </p:nvPicPr>
        <p:blipFill rotWithShape="1">
          <a:blip r:embed="rId2"/>
          <a:srcRect t="18630"/>
          <a:stretch/>
        </p:blipFill>
        <p:spPr>
          <a:xfrm>
            <a:off x="647499" y="1955187"/>
            <a:ext cx="7849003" cy="3706061"/>
          </a:xfrm>
          <a:prstGeom prst="rect">
            <a:avLst/>
          </a:prstGeom>
        </p:spPr>
      </p:pic>
      <p:sp>
        <p:nvSpPr>
          <p:cNvPr id="22" name="正方形/長方形 21">
            <a:extLst>
              <a:ext uri="{FF2B5EF4-FFF2-40B4-BE49-F238E27FC236}">
                <a16:creationId xmlns:a16="http://schemas.microsoft.com/office/drawing/2014/main" id="{924D99DC-8F2A-4B8C-9C15-9527F599BE9E}"/>
              </a:ext>
            </a:extLst>
          </p:cNvPr>
          <p:cNvSpPr/>
          <p:nvPr/>
        </p:nvSpPr>
        <p:spPr>
          <a:xfrm>
            <a:off x="900280" y="6093296"/>
            <a:ext cx="6192000" cy="259751"/>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
                <a:prstClr val="black"/>
              </a:buClr>
              <a:buSzTx/>
              <a:buFontTx/>
              <a:buNone/>
              <a:tabLst>
                <a:tab pos="920282" algn="l"/>
              </a:tabLst>
              <a:defRPr/>
            </a:pPr>
            <a:r>
              <a:rPr kumimoji="1" lang="ja-JP" altLang="en-US" sz="1088" b="0" i="0" u="none" strike="noStrike" kern="1200" cap="none" spc="0" normalizeH="0" baseline="0" noProof="0" dirty="0" smtClean="0">
                <a:ln>
                  <a:noFill/>
                </a:ln>
                <a:solidFill>
                  <a:prstClr val="black"/>
                </a:solidFill>
                <a:effectLst/>
                <a:uLnTx/>
                <a:uFillTx/>
                <a:latin typeface="Meiryo UI"/>
                <a:ea typeface="Meiryo UI"/>
                <a:cs typeface="メイリオ" panose="020B0604030504040204" pitchFamily="50" charset="-128"/>
              </a:rPr>
              <a:t>（内閣官房 成長戦略会議事務局 経済産業省 経済産業政策局 「基礎資料」（</a:t>
            </a:r>
            <a:r>
              <a:rPr kumimoji="1" lang="en-US" altLang="ja-JP" sz="1088" b="0" i="0" u="none" strike="noStrike" kern="1200" cap="none" spc="0" normalizeH="0" baseline="0" noProof="0" dirty="0">
                <a:ln>
                  <a:noFill/>
                </a:ln>
                <a:solidFill>
                  <a:prstClr val="black"/>
                </a:solidFill>
                <a:effectLst/>
                <a:uLnTx/>
                <a:uFillTx/>
                <a:latin typeface="Meiryo UI"/>
                <a:ea typeface="Meiryo UI"/>
                <a:cs typeface="メイリオ" panose="020B0604030504040204" pitchFamily="50" charset="-128"/>
              </a:rPr>
              <a:t>2021</a:t>
            </a:r>
            <a:r>
              <a:rPr kumimoji="1" lang="ja-JP" altLang="en-US" sz="1088" b="0" i="0" u="none" strike="noStrike" kern="1200" cap="none" spc="0" normalizeH="0" baseline="0" noProof="0" dirty="0" smtClean="0">
                <a:ln>
                  <a:noFill/>
                </a:ln>
                <a:solidFill>
                  <a:prstClr val="black"/>
                </a:solidFill>
                <a:effectLst/>
                <a:uLnTx/>
                <a:uFillTx/>
                <a:latin typeface="Meiryo UI"/>
                <a:ea typeface="Meiryo UI"/>
                <a:cs typeface="メイリオ" panose="020B0604030504040204" pitchFamily="50" charset="-128"/>
              </a:rPr>
              <a:t>年</a:t>
            </a:r>
            <a:r>
              <a:rPr kumimoji="1" lang="en-US" altLang="ja-JP" sz="1088" b="0" i="0" u="none" strike="noStrike" kern="1200" cap="none" spc="0" normalizeH="0" baseline="0" noProof="0" dirty="0" smtClean="0">
                <a:ln>
                  <a:noFill/>
                </a:ln>
                <a:solidFill>
                  <a:prstClr val="black"/>
                </a:solidFill>
                <a:effectLst/>
                <a:uLnTx/>
                <a:uFillTx/>
                <a:latin typeface="Meiryo UI"/>
                <a:ea typeface="Meiryo UI"/>
                <a:cs typeface="メイリオ" panose="020B0604030504040204" pitchFamily="50" charset="-128"/>
              </a:rPr>
              <a:t>3</a:t>
            </a:r>
            <a:r>
              <a:rPr kumimoji="1" lang="ja-JP" altLang="en-US" sz="1088" b="0" i="0" u="none" strike="noStrike" kern="1200" cap="none" spc="0" normalizeH="0" baseline="0" noProof="0" dirty="0" smtClean="0">
                <a:ln>
                  <a:noFill/>
                </a:ln>
                <a:solidFill>
                  <a:prstClr val="black"/>
                </a:solidFill>
                <a:effectLst/>
                <a:uLnTx/>
                <a:uFillTx/>
                <a:latin typeface="Meiryo UI"/>
                <a:ea typeface="Meiryo UI"/>
                <a:cs typeface="メイリオ" panose="020B0604030504040204" pitchFamily="50" charset="-128"/>
              </a:rPr>
              <a:t>月））</a:t>
            </a:r>
            <a:endParaRPr kumimoji="1" lang="en-US" altLang="ja-JP" sz="1088" b="1" i="0" u="none" strike="noStrike" kern="1200" cap="none" spc="0" normalizeH="0" baseline="0" noProof="0" dirty="0">
              <a:ln>
                <a:noFill/>
              </a:ln>
              <a:solidFill>
                <a:srgbClr val="000099"/>
              </a:solidFill>
              <a:effectLst/>
              <a:uLnTx/>
              <a:uFillTx/>
              <a:latin typeface="Meiryo UI"/>
              <a:ea typeface="Meiryo UI"/>
              <a:cs typeface="+mn-cs"/>
            </a:endParaRPr>
          </a:p>
        </p:txBody>
      </p:sp>
      <p:sp>
        <p:nvSpPr>
          <p:cNvPr id="3" name="正方形/長方形 2"/>
          <p:cNvSpPr/>
          <p:nvPr/>
        </p:nvSpPr>
        <p:spPr>
          <a:xfrm>
            <a:off x="2483768" y="2010381"/>
            <a:ext cx="4608512" cy="432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40197403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944800"/>
            <a:ext cx="8503417" cy="61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ESG</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市場は、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年にかけて</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倍、日本では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倍と拡大。</a:t>
            </a:r>
          </a:p>
        </p:txBody>
      </p:sp>
      <p:sp>
        <p:nvSpPr>
          <p:cNvPr id="12" name="テキスト ボックス 11"/>
          <p:cNvSpPr txBox="1"/>
          <p:nvPr/>
        </p:nvSpPr>
        <p:spPr>
          <a:xfrm>
            <a:off x="35496" y="476672"/>
            <a:ext cx="309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rPr>
              <a:t>ESG</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投資の拡大①</a:t>
            </a:r>
            <a:endPar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56" name="スライド番号プレースホルダー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7" name="正方形/長方形 56"/>
          <p:cNvSpPr/>
          <p:nvPr/>
        </p:nvSpPr>
        <p:spPr>
          <a:xfrm>
            <a:off x="991063" y="5706834"/>
            <a:ext cx="418095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GLOBAL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SUSTAINABLE  INVESTMENT  REVIEW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467544" y="1917718"/>
            <a:ext cx="4428000"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○世界のサステイナブル投資資産のスナップショット（</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億米ドル）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8" name="図 17"/>
          <p:cNvPicPr>
            <a:picLocks noChangeAspect="1"/>
          </p:cNvPicPr>
          <p:nvPr/>
        </p:nvPicPr>
        <p:blipFill rotWithShape="1">
          <a:blip r:embed="rId2"/>
          <a:srcRect t="9580"/>
          <a:stretch/>
        </p:blipFill>
        <p:spPr>
          <a:xfrm>
            <a:off x="827584" y="2420888"/>
            <a:ext cx="7355682" cy="2820270"/>
          </a:xfrm>
          <a:prstGeom prst="rect">
            <a:avLst/>
          </a:prstGeom>
        </p:spPr>
      </p:pic>
      <p:sp>
        <p:nvSpPr>
          <p:cNvPr id="21" name="正方形/長方形 20"/>
          <p:cNvSpPr/>
          <p:nvPr/>
        </p:nvSpPr>
        <p:spPr>
          <a:xfrm>
            <a:off x="1038012" y="2555360"/>
            <a:ext cx="2232000" cy="307777"/>
          </a:xfrm>
          <a:prstGeom prst="rect">
            <a:avLst/>
          </a:prstGeom>
          <a:solidFill>
            <a:schemeClr val="bg1"/>
          </a:solid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地域</a:t>
            </a:r>
            <a:endParaRPr kumimoji="1" lang="ja-JP" altLang="en-US" sz="14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2" name="正方形/長方形 21"/>
          <p:cNvSpPr/>
          <p:nvPr/>
        </p:nvSpPr>
        <p:spPr>
          <a:xfrm>
            <a:off x="1023219" y="2913898"/>
            <a:ext cx="2232000" cy="307777"/>
          </a:xfrm>
          <a:prstGeom prst="rect">
            <a:avLst/>
          </a:prstGeom>
          <a:solidFill>
            <a:schemeClr val="bg1"/>
          </a:solid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欧州</a:t>
            </a:r>
            <a:endPar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3" name="正方形/長方形 22"/>
          <p:cNvSpPr/>
          <p:nvPr/>
        </p:nvSpPr>
        <p:spPr>
          <a:xfrm>
            <a:off x="1018015" y="3318642"/>
            <a:ext cx="2232000" cy="307777"/>
          </a:xfrm>
          <a:prstGeom prst="rect">
            <a:avLst/>
          </a:prstGeom>
          <a:solidFill>
            <a:schemeClr val="bg1"/>
          </a:solid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米国</a:t>
            </a:r>
          </a:p>
        </p:txBody>
      </p:sp>
      <p:sp>
        <p:nvSpPr>
          <p:cNvPr id="24" name="正方形/長方形 23"/>
          <p:cNvSpPr/>
          <p:nvPr/>
        </p:nvSpPr>
        <p:spPr>
          <a:xfrm>
            <a:off x="1023507" y="3674003"/>
            <a:ext cx="2232000" cy="307777"/>
          </a:xfrm>
          <a:prstGeom prst="rect">
            <a:avLst/>
          </a:prstGeom>
          <a:solidFill>
            <a:schemeClr val="bg1"/>
          </a:solid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カナダ</a:t>
            </a:r>
          </a:p>
        </p:txBody>
      </p:sp>
      <p:sp>
        <p:nvSpPr>
          <p:cNvPr id="25" name="正方形/長方形 24"/>
          <p:cNvSpPr/>
          <p:nvPr/>
        </p:nvSpPr>
        <p:spPr>
          <a:xfrm>
            <a:off x="1018015" y="4072380"/>
            <a:ext cx="2232000" cy="307777"/>
          </a:xfrm>
          <a:prstGeom prst="rect">
            <a:avLst/>
          </a:prstGeom>
          <a:solidFill>
            <a:schemeClr val="bg1"/>
          </a:solid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オーストラリア</a:t>
            </a:r>
            <a:endPar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6" name="正方形/長方形 25"/>
          <p:cNvSpPr/>
          <p:nvPr/>
        </p:nvSpPr>
        <p:spPr>
          <a:xfrm>
            <a:off x="1043856" y="4456217"/>
            <a:ext cx="2232000" cy="307777"/>
          </a:xfrm>
          <a:prstGeom prst="rect">
            <a:avLst/>
          </a:prstGeom>
          <a:solidFill>
            <a:schemeClr val="bg1"/>
          </a:solid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日本</a:t>
            </a:r>
          </a:p>
        </p:txBody>
      </p:sp>
      <p:sp>
        <p:nvSpPr>
          <p:cNvPr id="28" name="角丸四角形 27"/>
          <p:cNvSpPr/>
          <p:nvPr/>
        </p:nvSpPr>
        <p:spPr>
          <a:xfrm>
            <a:off x="991063" y="4437112"/>
            <a:ext cx="7109329" cy="32400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9" name="角丸四角形 28"/>
          <p:cNvSpPr/>
          <p:nvPr/>
        </p:nvSpPr>
        <p:spPr>
          <a:xfrm>
            <a:off x="971599" y="4797152"/>
            <a:ext cx="7128000" cy="360000"/>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0" name="正方形/長方形 29"/>
          <p:cNvSpPr/>
          <p:nvPr/>
        </p:nvSpPr>
        <p:spPr>
          <a:xfrm>
            <a:off x="1043856" y="4830275"/>
            <a:ext cx="2232000" cy="307777"/>
          </a:xfrm>
          <a:prstGeom prst="rect">
            <a:avLst/>
          </a:prstGeom>
          <a:solidFill>
            <a:schemeClr val="bg1"/>
          </a:solid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合計 （単位：</a:t>
            </a:r>
            <a:r>
              <a:rPr kumimoji="1" lang="en-US" altLang="ja-JP"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億米ドル）</a:t>
            </a:r>
            <a:endPar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9" name="テキスト ボックス 18"/>
          <p:cNvSpPr txBox="1"/>
          <p:nvPr/>
        </p:nvSpPr>
        <p:spPr>
          <a:xfrm>
            <a:off x="612200" y="5517232"/>
            <a:ext cx="5760000"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金融都市</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委員会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総会（</a:t>
            </a:r>
            <a:r>
              <a:rPr lang="en-US" altLang="ja-JP" sz="1100" dirty="0" smtClean="0">
                <a:solidFill>
                  <a:prstClr val="black"/>
                </a:solidFill>
                <a:latin typeface="Meiryo UI" panose="020B0604030504040204" pitchFamily="50" charset="-128"/>
                <a:ea typeface="Meiryo UI" panose="020B0604030504040204" pitchFamily="50" charset="-128"/>
              </a:rPr>
              <a:t>2021.9.9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）参考資料</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2781548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36712"/>
            <a:ext cx="8503417"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全体</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a:t>
            </a:r>
            <a:r>
              <a:rPr lang="ja-JP" altLang="en-US" sz="1400" dirty="0" err="1">
                <a:solidFill>
                  <a:prstClr val="black"/>
                </a:solidFill>
                <a:latin typeface="Meiryo UI" panose="020B0604030504040204" pitchFamily="50" charset="-128"/>
                <a:ea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ソーシャルボンド</a:t>
            </a:r>
            <a:r>
              <a:rPr lang="ja-JP" altLang="en-US" sz="1400" dirty="0">
                <a:solidFill>
                  <a:prstClr val="black"/>
                </a:solidFill>
                <a:latin typeface="Meiryo UI" panose="020B0604030504040204" pitchFamily="50" charset="-128"/>
                <a:ea typeface="Meiryo UI" panose="020B0604030504040204" pitchFamily="50" charset="-128"/>
              </a:rPr>
              <a:t>や</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サステナビリティボンド</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発行が増加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ESG</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関連の投資では、株式</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や債券</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など手法</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も多様化。</a:t>
            </a:r>
          </a:p>
        </p:txBody>
      </p:sp>
      <p:sp>
        <p:nvSpPr>
          <p:cNvPr id="12" name="テキスト ボックス 11"/>
          <p:cNvSpPr txBox="1"/>
          <p:nvPr/>
        </p:nvSpPr>
        <p:spPr>
          <a:xfrm>
            <a:off x="35496" y="476672"/>
            <a:ext cx="309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rPr>
              <a:t>ESG</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投資の拡大②</a:t>
            </a:r>
            <a:endPar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56" name="スライド番号プレースホルダー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7" name="正方形/長方形 56"/>
          <p:cNvSpPr/>
          <p:nvPr/>
        </p:nvSpPr>
        <p:spPr>
          <a:xfrm>
            <a:off x="913808" y="6150190"/>
            <a:ext cx="229774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左図</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Climate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Bonds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右図：</a:t>
            </a:r>
            <a:r>
              <a:rPr kumimoji="1" lang="ja-JP" altLang="en-US" sz="1100" b="0" i="0" u="none" strike="noStrike" kern="1200" cap="none" spc="-73"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ファイナンス</a:t>
            </a:r>
            <a:r>
              <a:rPr kumimoji="1" lang="en-US" altLang="ja-JP" sz="1100" b="0" i="0" u="none" strike="noStrike" kern="1200" cap="none" spc="-73"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2020.1</a:t>
            </a:r>
            <a:r>
              <a:rPr kumimoji="1" lang="ja-JP" altLang="en-US" sz="1100" b="0" i="0" u="none" strike="noStrike" kern="1200" cap="none" spc="-73"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月号</a:t>
            </a:r>
            <a:r>
              <a:rPr kumimoji="1" lang="en-US" altLang="ja-JP" sz="1100" b="0" i="0" u="none" strike="noStrike" kern="1200" cap="none" spc="-73"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P39-40</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正方形/長方形 13"/>
          <p:cNvSpPr/>
          <p:nvPr/>
        </p:nvSpPr>
        <p:spPr>
          <a:xfrm>
            <a:off x="5022734" y="1628800"/>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ESG</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資産世界合計の種類別内訳</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a:extLst>
              <a:ext uri="{FF2B5EF4-FFF2-40B4-BE49-F238E27FC236}">
                <a16:creationId xmlns:a16="http://schemas.microsoft.com/office/drawing/2014/main" id="{8659CB45-3587-4936-A1F2-06EB11CB2BED}"/>
              </a:ext>
            </a:extLst>
          </p:cNvPr>
          <p:cNvSpPr/>
          <p:nvPr/>
        </p:nvSpPr>
        <p:spPr>
          <a:xfrm>
            <a:off x="926049" y="5421853"/>
            <a:ext cx="3855198" cy="390620"/>
          </a:xfrm>
          <a:prstGeom prst="rect">
            <a:avLst/>
          </a:prstGeom>
        </p:spPr>
        <p:txBody>
          <a:bodyPr wrap="squar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資金使途が、環境改善（グリーン）や社会課題解決（ソーシャル）、</a:t>
            </a:r>
            <a:endPar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その双方（サステナビリティ）に資するプロジェクトに限定されている債券。</a:t>
            </a:r>
          </a:p>
        </p:txBody>
      </p:sp>
      <p:pic>
        <p:nvPicPr>
          <p:cNvPr id="16" name="図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781" y="2082861"/>
            <a:ext cx="4680000" cy="3338992"/>
          </a:xfrm>
          <a:prstGeom prst="rect">
            <a:avLst/>
          </a:prstGeom>
          <a:noFill/>
          <a:ln>
            <a:noFill/>
          </a:ln>
        </p:spPr>
      </p:pic>
      <p:pic>
        <p:nvPicPr>
          <p:cNvPr id="17" name="図 16"/>
          <p:cNvPicPr>
            <a:picLocks noChangeAspect="1"/>
          </p:cNvPicPr>
          <p:nvPr/>
        </p:nvPicPr>
        <p:blipFill>
          <a:blip r:embed="rId3"/>
          <a:stretch>
            <a:fillRect/>
          </a:stretch>
        </p:blipFill>
        <p:spPr>
          <a:xfrm>
            <a:off x="5076056" y="2101715"/>
            <a:ext cx="3990080" cy="2967242"/>
          </a:xfrm>
          <a:prstGeom prst="rect">
            <a:avLst/>
          </a:prstGeom>
        </p:spPr>
      </p:pic>
      <p:sp>
        <p:nvSpPr>
          <p:cNvPr id="20" name="正方形/長方形 19"/>
          <p:cNvSpPr/>
          <p:nvPr/>
        </p:nvSpPr>
        <p:spPr>
          <a:xfrm>
            <a:off x="251520" y="1628800"/>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○サステイナブル</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債券</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の発行額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大かっこ 1"/>
          <p:cNvSpPr/>
          <p:nvPr/>
        </p:nvSpPr>
        <p:spPr>
          <a:xfrm>
            <a:off x="874417" y="6165304"/>
            <a:ext cx="2376000" cy="432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8" name="テキスト ボックス 17"/>
          <p:cNvSpPr txBox="1"/>
          <p:nvPr/>
        </p:nvSpPr>
        <p:spPr>
          <a:xfrm>
            <a:off x="396176" y="5861045"/>
            <a:ext cx="5760000"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金融都市</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委員会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総会（</a:t>
            </a:r>
            <a:r>
              <a:rPr lang="en-US" altLang="ja-JP" sz="1100" dirty="0" smtClean="0">
                <a:solidFill>
                  <a:prstClr val="black"/>
                </a:solidFill>
                <a:latin typeface="Meiryo UI" panose="020B0604030504040204" pitchFamily="50" charset="-128"/>
                <a:ea typeface="Meiryo UI" panose="020B0604030504040204" pitchFamily="50" charset="-128"/>
              </a:rPr>
              <a:t>2021.9.9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）参考資料</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5684889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36712"/>
            <a:ext cx="8503417" cy="68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フィンテック投資は、案件数・投資額ともに増加傾向。特</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にアジア</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・パシフィック地域で急速に加速している</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107504" y="476672"/>
            <a:ext cx="309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フィンテック投資</a:t>
            </a:r>
            <a:endPar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56" name="スライド番号プレースホルダー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7" name="正方形/長方形 56"/>
          <p:cNvSpPr/>
          <p:nvPr/>
        </p:nvSpPr>
        <p:spPr>
          <a:xfrm>
            <a:off x="910377" y="6207953"/>
            <a:ext cx="3504486"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（アクセンチュア</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による</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CB Insights</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データの</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分析）</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9" name="図 18"/>
          <p:cNvPicPr>
            <a:picLocks noChangeAspect="1"/>
          </p:cNvPicPr>
          <p:nvPr/>
        </p:nvPicPr>
        <p:blipFill rotWithShape="1">
          <a:blip r:embed="rId2"/>
          <a:srcRect l="14749" t="29911" r="16200" b="7763"/>
          <a:stretch/>
        </p:blipFill>
        <p:spPr>
          <a:xfrm>
            <a:off x="546411" y="1790596"/>
            <a:ext cx="7953158" cy="4172376"/>
          </a:xfrm>
          <a:prstGeom prst="rect">
            <a:avLst/>
          </a:prstGeom>
        </p:spPr>
      </p:pic>
      <p:sp>
        <p:nvSpPr>
          <p:cNvPr id="9" name="テキスト ボックス 8"/>
          <p:cNvSpPr txBox="1"/>
          <p:nvPr/>
        </p:nvSpPr>
        <p:spPr>
          <a:xfrm>
            <a:off x="546411" y="5946343"/>
            <a:ext cx="5760000"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金融都市</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委員会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総会（</a:t>
            </a:r>
            <a:r>
              <a:rPr lang="en-US" altLang="ja-JP" sz="1100" dirty="0" smtClean="0">
                <a:solidFill>
                  <a:prstClr val="black"/>
                </a:solidFill>
                <a:latin typeface="Meiryo UI" panose="020B0604030504040204" pitchFamily="50" charset="-128"/>
                <a:ea typeface="Meiryo UI" panose="020B0604030504040204" pitchFamily="50" charset="-128"/>
              </a:rPr>
              <a:t>2021.9.9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）参考資料</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8786128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36712"/>
            <a:ext cx="8503417"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我が</a:t>
            </a:r>
            <a:r>
              <a:rPr lang="ja-JP" altLang="en-US" sz="1400" dirty="0" smtClean="0">
                <a:solidFill>
                  <a:prstClr val="black"/>
                </a:solidFill>
                <a:latin typeface="Meiryo UI" panose="020B0604030504040204" pitchFamily="50" charset="-128"/>
                <a:ea typeface="Meiryo UI" panose="020B0604030504040204" pitchFamily="50" charset="-128"/>
              </a:rPr>
              <a:t>国</a:t>
            </a:r>
            <a:r>
              <a:rPr lang="ja-JP" altLang="en-US" sz="1400" dirty="0">
                <a:solidFill>
                  <a:prstClr val="black"/>
                </a:solidFill>
                <a:latin typeface="Meiryo UI" panose="020B0604030504040204" pitchFamily="50" charset="-128"/>
                <a:ea typeface="Meiryo UI" panose="020B0604030504040204" pitchFamily="50" charset="-128"/>
              </a:rPr>
              <a:t>の</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家計</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が保有する「現金・預金」残高は、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年前に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比べ</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5.5</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増の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1,056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兆円（</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月末時点）。</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現金・預金」の個人金融資産全体に対する割合は</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近では、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54.3%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（現金・預金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1,056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兆円、</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全体</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1,946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兆円</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、ここ</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年以上大きな変化はない。</a:t>
            </a:r>
          </a:p>
        </p:txBody>
      </p:sp>
      <p:sp>
        <p:nvSpPr>
          <p:cNvPr id="12" name="テキスト ボックス 11"/>
          <p:cNvSpPr txBox="1"/>
          <p:nvPr/>
        </p:nvSpPr>
        <p:spPr>
          <a:xfrm>
            <a:off x="35496" y="476672"/>
            <a:ext cx="309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家計の金融資産</a:t>
            </a:r>
            <a:endPar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56" name="スライド番号プレースホルダー 4"/>
          <p:cNvSpPr>
            <a:spLocks noGrp="1"/>
          </p:cNvSpPr>
          <p:nvPr>
            <p:ph type="sldNum" sz="quarter" idx="12"/>
          </p:nvPr>
        </p:nvSpPr>
        <p:spPr>
          <a:xfrm>
            <a:off x="6553200"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7" name="正方形/長方形 56"/>
          <p:cNvSpPr/>
          <p:nvPr/>
        </p:nvSpPr>
        <p:spPr>
          <a:xfrm>
            <a:off x="910377" y="6207953"/>
            <a:ext cx="4152099"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a:ea typeface="メイリオ" panose="020B0604030504040204" pitchFamily="50" charset="-128"/>
                <a:cs typeface="+mn-cs"/>
              </a:rPr>
              <a:t>（</a:t>
            </a:r>
            <a:r>
              <a:rPr kumimoji="1" lang="zh-TW" altLang="en-US" sz="11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日本銀行「資金循環統計（速報）」（</a:t>
            </a:r>
            <a:r>
              <a:rPr kumimoji="1" lang="en-US" altLang="zh-TW" sz="11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2021</a:t>
            </a:r>
            <a:r>
              <a:rPr kumimoji="1" lang="zh-TW" altLang="en-US" sz="11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年第</a:t>
            </a:r>
            <a:r>
              <a:rPr kumimoji="1" lang="en-US" altLang="zh-TW" sz="11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1</a:t>
            </a:r>
            <a:r>
              <a:rPr kumimoji="1" lang="zh-TW" altLang="en-US" sz="11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rPr>
              <a:t>四半期）</a:t>
            </a:r>
            <a:r>
              <a:rPr kumimoji="1" lang="ja-JP" altLang="en-US" sz="1100" b="0" i="0" u="none" strike="noStrike" kern="1200" cap="none" spc="0" normalizeH="0" baseline="0" noProof="0" dirty="0" smtClean="0">
                <a:ln>
                  <a:noFill/>
                </a:ln>
                <a:solidFill>
                  <a:prstClr val="black"/>
                </a:solidFill>
                <a:effectLst/>
                <a:uLnTx/>
                <a:uFillTx/>
                <a:latin typeface="Meiryo UI"/>
                <a:ea typeface="メイリオ" panose="020B0604030504040204"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Meiryo UI"/>
              <a:ea typeface="メイリオ" panose="020B0604030504040204" pitchFamily="50" charset="-128"/>
              <a:cs typeface="+mn-cs"/>
            </a:endParaRPr>
          </a:p>
        </p:txBody>
      </p:sp>
      <p:pic>
        <p:nvPicPr>
          <p:cNvPr id="11" name="図 10"/>
          <p:cNvPicPr>
            <a:picLocks noChangeAspect="1"/>
          </p:cNvPicPr>
          <p:nvPr/>
        </p:nvPicPr>
        <p:blipFill rotWithShape="1">
          <a:blip r:embed="rId2"/>
          <a:srcRect l="8602" t="25594" r="11575" b="6965"/>
          <a:stretch/>
        </p:blipFill>
        <p:spPr>
          <a:xfrm>
            <a:off x="896215" y="2371522"/>
            <a:ext cx="7351570" cy="3492000"/>
          </a:xfrm>
          <a:prstGeom prst="rect">
            <a:avLst/>
          </a:prstGeom>
        </p:spPr>
      </p:pic>
      <p:sp>
        <p:nvSpPr>
          <p:cNvPr id="16" name="正方形/長方形 15"/>
          <p:cNvSpPr/>
          <p:nvPr/>
        </p:nvSpPr>
        <p:spPr>
          <a:xfrm>
            <a:off x="300281" y="1849360"/>
            <a:ext cx="3727012" cy="39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○家計の金融資産　残高推移</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p:cNvSpPr txBox="1"/>
          <p:nvPr/>
        </p:nvSpPr>
        <p:spPr>
          <a:xfrm>
            <a:off x="612200" y="5903694"/>
            <a:ext cx="5760000"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：国際</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金融都市</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委員会　</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総会（</a:t>
            </a:r>
            <a:r>
              <a:rPr lang="en-US" altLang="ja-JP" sz="1100" dirty="0" smtClean="0">
                <a:solidFill>
                  <a:prstClr val="black"/>
                </a:solidFill>
                <a:latin typeface="Meiryo UI" panose="020B0604030504040204" pitchFamily="50" charset="-128"/>
                <a:ea typeface="Meiryo UI" panose="020B0604030504040204" pitchFamily="50" charset="-128"/>
              </a:rPr>
              <a:t>2021.9.9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）参考資料</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p:cNvSpPr txBox="1"/>
          <p:nvPr/>
        </p:nvSpPr>
        <p:spPr>
          <a:xfrm>
            <a:off x="755576" y="2186738"/>
            <a:ext cx="936104" cy="246221"/>
          </a:xfrm>
          <a:prstGeom prst="rect">
            <a:avLst/>
          </a:prstGeom>
          <a:noFill/>
        </p:spPr>
        <p:txBody>
          <a:bodyPr wrap="square" rtlCol="0">
            <a:spAutoFit/>
          </a:bodyPr>
          <a:lstStyle/>
          <a:p>
            <a:r>
              <a:rPr kumimoji="1" lang="ja-JP" altLang="en-US" sz="1000" dirty="0" smtClean="0"/>
              <a:t>（兆円）</a:t>
            </a:r>
            <a:endParaRPr kumimoji="1" lang="ja-JP" altLang="en-US" sz="1000" dirty="0"/>
          </a:p>
        </p:txBody>
      </p:sp>
      <p:sp>
        <p:nvSpPr>
          <p:cNvPr id="15" name="テキスト ボックス 14"/>
          <p:cNvSpPr txBox="1"/>
          <p:nvPr/>
        </p:nvSpPr>
        <p:spPr>
          <a:xfrm>
            <a:off x="7720661" y="2142533"/>
            <a:ext cx="936104" cy="246221"/>
          </a:xfrm>
          <a:prstGeom prst="rect">
            <a:avLst/>
          </a:prstGeom>
          <a:noFill/>
        </p:spPr>
        <p:txBody>
          <a:bodyPr wrap="square" rtlCol="0">
            <a:spAutoFit/>
          </a:bodyPr>
          <a:lstStyle/>
          <a:p>
            <a:r>
              <a:rPr kumimoji="1" lang="ja-JP" altLang="en-US" sz="1000" dirty="0" smtClean="0"/>
              <a:t>（兆円）</a:t>
            </a:r>
            <a:endParaRPr kumimoji="1" lang="ja-JP" altLang="en-US" sz="1000" dirty="0"/>
          </a:p>
        </p:txBody>
      </p:sp>
    </p:spTree>
    <p:extLst>
      <p:ext uri="{BB962C8B-B14F-4D97-AF65-F5344CB8AC3E}">
        <p14:creationId xmlns:p14="http://schemas.microsoft.com/office/powerpoint/2010/main" val="13828457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1" name="テキスト ボックス 10"/>
          <p:cNvSpPr txBox="1"/>
          <p:nvPr/>
        </p:nvSpPr>
        <p:spPr>
          <a:xfrm>
            <a:off x="2013461" y="5883945"/>
            <a:ext cx="66279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：大阪府・大阪市「大阪</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の再生・成長に向けた</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新戦略」データ集</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①（コロナによる影響や新たな潮流）</a:t>
            </a:r>
          </a:p>
        </p:txBody>
      </p:sp>
      <p:pic>
        <p:nvPicPr>
          <p:cNvPr id="14" name="図 13"/>
          <p:cNvPicPr>
            <a:picLocks/>
          </p:cNvPicPr>
          <p:nvPr/>
        </p:nvPicPr>
        <p:blipFill>
          <a:blip r:embed="rId3"/>
          <a:stretch>
            <a:fillRect/>
          </a:stretch>
        </p:blipFill>
        <p:spPr>
          <a:xfrm>
            <a:off x="82368" y="2147269"/>
            <a:ext cx="4201600" cy="3802011"/>
          </a:xfrm>
          <a:prstGeom prst="rect">
            <a:avLst/>
          </a:prstGeom>
        </p:spPr>
      </p:pic>
      <p:sp>
        <p:nvSpPr>
          <p:cNvPr id="15" name="テキスト ボックス 14"/>
          <p:cNvSpPr txBox="1"/>
          <p:nvPr/>
        </p:nvSpPr>
        <p:spPr>
          <a:xfrm>
            <a:off x="0" y="2046040"/>
            <a:ext cx="109588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（万人）</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正方形/長方形 15"/>
          <p:cNvSpPr/>
          <p:nvPr/>
        </p:nvSpPr>
        <p:spPr>
          <a:xfrm>
            <a:off x="317272" y="872800"/>
            <a:ext cx="8503200"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インバウンドについては、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年を境に飛躍的に増加。</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また、</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年には過去最高の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1,231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万人となり、</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年以降、約５倍に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増加</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がコロナにより蒸発。</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訪日外客数は、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月以降、対前年度比▲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のまま推移</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大かっこ 17"/>
          <p:cNvSpPr/>
          <p:nvPr/>
        </p:nvSpPr>
        <p:spPr>
          <a:xfrm>
            <a:off x="2438399" y="6191726"/>
            <a:ext cx="5888847" cy="26161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日本政府観光局（</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JNTO</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）「訪日外客統計」及び観光庁「訪日外国人消費動向調査」</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をもとに推計</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p:cNvSpPr/>
          <p:nvPr/>
        </p:nvSpPr>
        <p:spPr>
          <a:xfrm>
            <a:off x="82368" y="1783849"/>
            <a:ext cx="364576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n-cs"/>
              </a:rPr>
              <a:t>○来</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阪外国人旅行者数</a:t>
            </a: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n-cs"/>
              </a:rPr>
              <a:t>の推移</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4272582" y="1758971"/>
            <a:ext cx="154080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n-cs"/>
              </a:rPr>
              <a:t>○訪日外客数</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の推移</a:t>
            </a:r>
          </a:p>
        </p:txBody>
      </p:sp>
      <p:sp>
        <p:nvSpPr>
          <p:cNvPr id="12" name="正方形/長方形 11"/>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インバウンドの状況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4"/>
          <a:stretch>
            <a:fillRect/>
          </a:stretch>
        </p:blipFill>
        <p:spPr>
          <a:xfrm>
            <a:off x="4272582" y="1871895"/>
            <a:ext cx="4791871" cy="3968840"/>
          </a:xfrm>
          <a:prstGeom prst="rect">
            <a:avLst/>
          </a:prstGeom>
        </p:spPr>
      </p:pic>
    </p:spTree>
    <p:extLst>
      <p:ext uri="{BB962C8B-B14F-4D97-AF65-F5344CB8AC3E}">
        <p14:creationId xmlns:p14="http://schemas.microsoft.com/office/powerpoint/2010/main" val="34376231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20291" y="1974725"/>
            <a:ext cx="3676207" cy="3670110"/>
          </a:xfrm>
          <a:prstGeom prst="rect">
            <a:avLst/>
          </a:prstGeom>
        </p:spPr>
      </p:pic>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409458" y="5942861"/>
            <a:ext cx="5530694" cy="261610"/>
          </a:xfrm>
          <a:prstGeom prst="rect">
            <a:avLst/>
          </a:prstGeom>
          <a:noFill/>
        </p:spPr>
        <p:txBody>
          <a:bodyPr wrap="square" rtlCol="0">
            <a:spAutoFit/>
          </a:bodyPr>
          <a:lstStyle/>
          <a:p>
            <a:pPr>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観光庁「宿泊旅行統計調査</a:t>
            </a:r>
            <a:r>
              <a:rPr lang="ja-JP" altLang="en-US" sz="1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をもとに副首都推進局で</a:t>
            </a:r>
            <a:r>
              <a:rPr lang="ja-JP" altLang="en-US" sz="1100" dirty="0" smtClean="0">
                <a:solidFill>
                  <a:prstClr val="black"/>
                </a:solidFill>
                <a:latin typeface="Meiryo UI" panose="020B0604030504040204" pitchFamily="50" charset="-128"/>
                <a:ea typeface="Meiryo UI" panose="020B0604030504040204" pitchFamily="50" charset="-128"/>
              </a:rPr>
              <a:t>作成</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0291" y="836776"/>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コロナ前</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までは、訪日外国人旅行者数が急増していた。</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国籍</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別にみると、アジア（中国、台湾、香港、韓国）からの旅行者の比率が高い。</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正方形/長方形 12"/>
          <p:cNvSpPr/>
          <p:nvPr/>
        </p:nvSpPr>
        <p:spPr>
          <a:xfrm>
            <a:off x="265596" y="1466925"/>
            <a:ext cx="3478312" cy="41691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○外国人延べ宿泊者数の推移</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28"/>
          <p:cNvSpPr/>
          <p:nvPr/>
        </p:nvSpPr>
        <p:spPr>
          <a:xfrm>
            <a:off x="4064178" y="1442963"/>
            <a:ext cx="4284037" cy="39761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○都道府県</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別・国籍別外国人延べ宿泊者数</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構成比（</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2020</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外国人延べ宿泊者数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29592" y="1772816"/>
            <a:ext cx="10958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万人泊）</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4545681" y="5209385"/>
            <a:ext cx="3204000" cy="246221"/>
          </a:xfrm>
          <a:prstGeom prst="rect">
            <a:avLst/>
          </a:prstGeom>
        </p:spPr>
        <p:txBody>
          <a:bodyPr>
            <a:spAutoFit/>
          </a:bodyPr>
          <a:lstStyle/>
          <a:p>
            <a:pPr>
              <a:defRPr/>
            </a:pPr>
            <a:r>
              <a:rPr lang="en-US" altLang="ja-JP" sz="1000" dirty="0"/>
              <a:t>※</a:t>
            </a:r>
            <a:r>
              <a:rPr lang="ja-JP" altLang="en-US" sz="1000" dirty="0"/>
              <a:t>欧州：イギリス、ドイツ、フランス、ロシア、イタリア、スペイン</a:t>
            </a:r>
          </a:p>
        </p:txBody>
      </p:sp>
      <p:sp>
        <p:nvSpPr>
          <p:cNvPr id="21" name="テキスト ボックス 20"/>
          <p:cNvSpPr txBox="1"/>
          <p:nvPr/>
        </p:nvSpPr>
        <p:spPr>
          <a:xfrm>
            <a:off x="3419872" y="1772816"/>
            <a:ext cx="720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万人泊）</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テキスト ボックス 3"/>
          <p:cNvSpPr txBox="1"/>
          <p:nvPr/>
        </p:nvSpPr>
        <p:spPr>
          <a:xfrm>
            <a:off x="573511" y="5582641"/>
            <a:ext cx="1503938" cy="253916"/>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noProof="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全国</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のみ右軸</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を参照</a:t>
            </a:r>
            <a:endParaRPr kumimoji="1"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3"/>
          <p:cNvSpPr txBox="1"/>
          <p:nvPr/>
        </p:nvSpPr>
        <p:spPr>
          <a:xfrm>
            <a:off x="2339848" y="3514505"/>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dirty="0">
                <a:latin typeface="Meiryo UI" panose="020B0604030504040204" pitchFamily="50" charset="-128"/>
                <a:ea typeface="Meiryo UI" panose="020B0604030504040204" pitchFamily="50" charset="-128"/>
              </a:rPr>
              <a:t>東京都</a:t>
            </a:r>
          </a:p>
        </p:txBody>
      </p:sp>
      <p:sp>
        <p:nvSpPr>
          <p:cNvPr id="24" name="テキスト ボックス 4"/>
          <p:cNvSpPr txBox="1"/>
          <p:nvPr/>
        </p:nvSpPr>
        <p:spPr>
          <a:xfrm>
            <a:off x="2302697" y="4194763"/>
            <a:ext cx="864000" cy="30563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dirty="0">
                <a:latin typeface="Meiryo UI" panose="020B0604030504040204" pitchFamily="50" charset="-128"/>
                <a:ea typeface="Meiryo UI" panose="020B0604030504040204" pitchFamily="50" charset="-128"/>
              </a:rPr>
              <a:t>大阪府</a:t>
            </a:r>
          </a:p>
        </p:txBody>
      </p:sp>
      <p:sp>
        <p:nvSpPr>
          <p:cNvPr id="25" name="テキスト ボックス 5"/>
          <p:cNvSpPr txBox="1"/>
          <p:nvPr/>
        </p:nvSpPr>
        <p:spPr>
          <a:xfrm>
            <a:off x="2627784" y="2403156"/>
            <a:ext cx="864000" cy="2952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dirty="0">
                <a:latin typeface="Meiryo UI" panose="020B0604030504040204" pitchFamily="50" charset="-128"/>
                <a:ea typeface="Meiryo UI" panose="020B0604030504040204" pitchFamily="50" charset="-128"/>
              </a:rPr>
              <a:t>全国</a:t>
            </a:r>
          </a:p>
        </p:txBody>
      </p:sp>
      <p:sp>
        <p:nvSpPr>
          <p:cNvPr id="26" name="テキスト ボックス 6"/>
          <p:cNvSpPr txBox="1"/>
          <p:nvPr/>
        </p:nvSpPr>
        <p:spPr>
          <a:xfrm>
            <a:off x="2457306" y="4810383"/>
            <a:ext cx="864000" cy="2996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dirty="0">
                <a:latin typeface="Meiryo UI" panose="020B0604030504040204" pitchFamily="50" charset="-128"/>
                <a:ea typeface="Meiryo UI" panose="020B0604030504040204" pitchFamily="50" charset="-128"/>
              </a:rPr>
              <a:t>愛知県</a:t>
            </a:r>
          </a:p>
        </p:txBody>
      </p:sp>
      <p:pic>
        <p:nvPicPr>
          <p:cNvPr id="6" name="図 5"/>
          <p:cNvPicPr>
            <a:picLocks noChangeAspect="1"/>
          </p:cNvPicPr>
          <p:nvPr/>
        </p:nvPicPr>
        <p:blipFill>
          <a:blip r:embed="rId3"/>
          <a:stretch>
            <a:fillRect/>
          </a:stretch>
        </p:blipFill>
        <p:spPr>
          <a:xfrm>
            <a:off x="3971718" y="2086162"/>
            <a:ext cx="5041829" cy="3231160"/>
          </a:xfrm>
          <a:prstGeom prst="rect">
            <a:avLst/>
          </a:prstGeom>
        </p:spPr>
      </p:pic>
    </p:spTree>
    <p:extLst>
      <p:ext uri="{BB962C8B-B14F-4D97-AF65-F5344CB8AC3E}">
        <p14:creationId xmlns:p14="http://schemas.microsoft.com/office/powerpoint/2010/main" val="1596672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84268" y="6505654"/>
            <a:ext cx="2133600" cy="365125"/>
          </a:xfrm>
        </p:spPr>
        <p:txBody>
          <a:bodyPr/>
          <a:lstStyle/>
          <a:p>
            <a:fld id="{4AFB2BD9-75B0-4367-96C2-269A9ADE290D}" type="slidenum">
              <a:rPr kumimoji="1" lang="ja-JP" altLang="en-US" smtClean="0"/>
              <a:t>6</a:t>
            </a:fld>
            <a:endParaRPr kumimoji="1" lang="ja-JP" altLang="en-US"/>
          </a:p>
        </p:txBody>
      </p:sp>
      <p:sp>
        <p:nvSpPr>
          <p:cNvPr id="9" name="正方形/長方形 8"/>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smtClean="0">
                <a:solidFill>
                  <a:srgbClr val="000000"/>
                </a:solidFill>
                <a:latin typeface="+mj-lt"/>
                <a:ea typeface="Meiryo UI" pitchFamily="50" charset="-128"/>
                <a:cs typeface="Meiryo UI" pitchFamily="50" charset="-128"/>
              </a:rPr>
              <a:t>２．大阪経済の動き（１</a:t>
            </a:r>
            <a:r>
              <a:rPr kumimoji="0" lang="ja-JP" altLang="en-US" sz="2000" kern="0" dirty="0">
                <a:solidFill>
                  <a:srgbClr val="000000"/>
                </a:solidFill>
                <a:latin typeface="+mj-lt"/>
                <a:ea typeface="Meiryo UI" pitchFamily="50" charset="-128"/>
                <a:cs typeface="Meiryo UI" pitchFamily="50" charset="-128"/>
              </a:rPr>
              <a:t>）新型コロナウイルス感染症拡大</a:t>
            </a:r>
            <a:r>
              <a:rPr kumimoji="0" lang="en-US" altLang="ja-JP" sz="2000" kern="0" dirty="0">
                <a:solidFill>
                  <a:srgbClr val="000000"/>
                </a:solidFill>
                <a:latin typeface="+mj-lt"/>
                <a:ea typeface="Meiryo UI" pitchFamily="50" charset="-128"/>
                <a:cs typeface="Meiryo UI" pitchFamily="50" charset="-128"/>
              </a:rPr>
              <a:t>【</a:t>
            </a:r>
            <a:r>
              <a:rPr kumimoji="0" lang="ja-JP" altLang="en-US" sz="2000" kern="0" dirty="0">
                <a:solidFill>
                  <a:srgbClr val="000000"/>
                </a:solidFill>
                <a:latin typeface="+mj-lt"/>
                <a:ea typeface="Meiryo UI" pitchFamily="50" charset="-128"/>
                <a:cs typeface="Meiryo UI" pitchFamily="50" charset="-128"/>
              </a:rPr>
              <a:t>以前</a:t>
            </a:r>
            <a:r>
              <a:rPr kumimoji="0" lang="en-US" altLang="ja-JP" sz="2000" kern="0" dirty="0">
                <a:solidFill>
                  <a:srgbClr val="000000"/>
                </a:solidFill>
                <a:latin typeface="+mj-lt"/>
                <a:ea typeface="Meiryo UI" pitchFamily="50" charset="-128"/>
                <a:cs typeface="Meiryo UI" pitchFamily="50" charset="-128"/>
              </a:rPr>
              <a:t>】</a:t>
            </a:r>
            <a:r>
              <a:rPr kumimoji="0" lang="ja-JP" altLang="en-US" sz="2000" kern="0" dirty="0">
                <a:solidFill>
                  <a:srgbClr val="000000"/>
                </a:solidFill>
                <a:latin typeface="+mj-lt"/>
                <a:ea typeface="Meiryo UI" pitchFamily="50" charset="-128"/>
                <a:cs typeface="Meiryo UI" pitchFamily="50" charset="-128"/>
              </a:rPr>
              <a:t>の大阪経済</a:t>
            </a:r>
            <a:endParaRPr kumimoji="0" lang="en-US" altLang="ja-JP" sz="2000" kern="0" dirty="0">
              <a:solidFill>
                <a:srgbClr val="000000"/>
              </a:solidFill>
              <a:latin typeface="+mj-lt"/>
              <a:ea typeface="Meiryo UI" pitchFamily="50" charset="-128"/>
              <a:cs typeface="Meiryo UI" pitchFamily="50" charset="-128"/>
            </a:endParaRPr>
          </a:p>
        </p:txBody>
      </p:sp>
      <p:sp>
        <p:nvSpPr>
          <p:cNvPr id="4" name="テキスト ボックス 3"/>
          <p:cNvSpPr txBox="1"/>
          <p:nvPr/>
        </p:nvSpPr>
        <p:spPr>
          <a:xfrm>
            <a:off x="4999295" y="2900214"/>
            <a:ext cx="1539748" cy="307777"/>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400" b="1" dirty="0" smtClean="0"/>
              <a:t>景気動向指数</a:t>
            </a:r>
            <a:endParaRPr kumimoji="1" lang="ja-JP" altLang="en-US" sz="1400" b="1" dirty="0"/>
          </a:p>
        </p:txBody>
      </p:sp>
      <p:sp>
        <p:nvSpPr>
          <p:cNvPr id="17" name="テキスト ボックス 16"/>
          <p:cNvSpPr txBox="1"/>
          <p:nvPr/>
        </p:nvSpPr>
        <p:spPr>
          <a:xfrm>
            <a:off x="218356" y="6381328"/>
            <a:ext cx="6153844" cy="400110"/>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：大阪府「府民経済計算」、</a:t>
            </a:r>
            <a:endParaRPr lang="en-US" altLang="ja-JP" sz="1000" dirty="0" smtClean="0">
              <a:latin typeface="Meiryo UI" panose="020B0604030504040204" pitchFamily="50" charset="-128"/>
              <a:ea typeface="Meiryo UI" panose="020B0604030504040204" pitchFamily="50" charset="-128"/>
            </a:endParaRPr>
          </a:p>
          <a:p>
            <a:pPr lvl="0">
              <a:defRPr/>
            </a:pPr>
            <a:r>
              <a:rPr kumimoji="1" lang="ja-JP" altLang="en-US"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大阪府商工労働部大阪</a:t>
            </a:r>
            <a:r>
              <a:rPr lang="ja-JP" altLang="en-US" sz="1000" dirty="0">
                <a:latin typeface="Meiryo UI" panose="020B0604030504040204" pitchFamily="50" charset="-128"/>
                <a:ea typeface="Meiryo UI" panose="020B0604030504040204" pitchFamily="50" charset="-128"/>
              </a:rPr>
              <a:t>産業経済リサーチ＆</a:t>
            </a:r>
            <a:r>
              <a:rPr lang="ja-JP" altLang="en-US" sz="1000" dirty="0" smtClean="0">
                <a:latin typeface="Meiryo UI" panose="020B0604030504040204" pitchFamily="50" charset="-128"/>
                <a:ea typeface="Meiryo UI" panose="020B0604030504040204" pitchFamily="50" charset="-128"/>
              </a:rPr>
              <a:t>デザインセンター</a:t>
            </a:r>
            <a:r>
              <a:rPr lang="en-US" altLang="ja-JP" sz="1000" dirty="0" smtClean="0">
                <a:latin typeface="Meiryo UI" panose="020B0604030504040204" pitchFamily="50" charset="-128"/>
                <a:ea typeface="Meiryo UI" panose="020B0604030504040204" pitchFamily="50" charset="-128"/>
              </a:rPr>
              <a:t>HP</a:t>
            </a:r>
            <a:r>
              <a:rPr lang="ja-JP" altLang="en-US" sz="10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6" name="テキスト ボックス 5"/>
          <p:cNvSpPr txBox="1"/>
          <p:nvPr/>
        </p:nvSpPr>
        <p:spPr>
          <a:xfrm>
            <a:off x="145783" y="1788674"/>
            <a:ext cx="3600400" cy="276999"/>
          </a:xfrm>
          <a:prstGeom prst="rect">
            <a:avLst/>
          </a:prstGeom>
          <a:noFill/>
        </p:spPr>
        <p:txBody>
          <a:bodyPr wrap="square" rtlCol="0">
            <a:spAutoFit/>
          </a:bodyPr>
          <a:lstStyle/>
          <a:p>
            <a:r>
              <a:rPr lang="ja-JP" altLang="en-US" sz="1200" dirty="0"/>
              <a:t>○府内総生産（名目）と景気動向指数の</a:t>
            </a:r>
            <a:r>
              <a:rPr lang="ja-JP" altLang="en-US" sz="1200" dirty="0" smtClean="0"/>
              <a:t>推移</a:t>
            </a:r>
            <a:endParaRPr lang="ja-JP" altLang="en-US" sz="1200" dirty="0"/>
          </a:p>
        </p:txBody>
      </p:sp>
      <p:sp>
        <p:nvSpPr>
          <p:cNvPr id="7" name="テキスト ボックス 6"/>
          <p:cNvSpPr txBox="1"/>
          <p:nvPr/>
        </p:nvSpPr>
        <p:spPr>
          <a:xfrm>
            <a:off x="325623" y="470095"/>
            <a:ext cx="5040560" cy="307777"/>
          </a:xfrm>
          <a:prstGeom prst="rect">
            <a:avLst/>
          </a:prstGeom>
          <a:noFill/>
        </p:spPr>
        <p:txBody>
          <a:bodyPr wrap="square" rtlCol="0">
            <a:spAutoFit/>
          </a:bodyPr>
          <a:lstStyle/>
          <a:p>
            <a:r>
              <a:rPr kumimoji="1" lang="ja-JP" altLang="en-US" sz="1400" b="1" dirty="0" smtClean="0"/>
              <a:t>■　府内総生産の推移</a:t>
            </a:r>
            <a:endParaRPr kumimoji="1" lang="ja-JP" altLang="en-US" sz="1400" b="1" dirty="0"/>
          </a:p>
        </p:txBody>
      </p:sp>
      <p:sp>
        <p:nvSpPr>
          <p:cNvPr id="20" name="正方形/長方形 19"/>
          <p:cNvSpPr/>
          <p:nvPr/>
        </p:nvSpPr>
        <p:spPr>
          <a:xfrm>
            <a:off x="214074" y="795244"/>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大阪の府内総生産は、リーマンショック前と比較して、新型コロナ感染症拡大前までは微増で推移。</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景気動向指数は、リーマンショックで大きく落ち込んだが、その後上昇。府内総生産とも一定の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連動</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が見られる。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5269697" y="3997543"/>
            <a:ext cx="1800200" cy="795564"/>
            <a:chOff x="2704376" y="4036249"/>
            <a:chExt cx="1800200" cy="795564"/>
          </a:xfrm>
        </p:grpSpPr>
        <p:cxnSp>
          <p:nvCxnSpPr>
            <p:cNvPr id="5" name="直線コネクタ 4"/>
            <p:cNvCxnSpPr/>
            <p:nvPr/>
          </p:nvCxnSpPr>
          <p:spPr>
            <a:xfrm>
              <a:off x="3098400" y="4036249"/>
              <a:ext cx="288032" cy="615534"/>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2704376" y="4524036"/>
              <a:ext cx="1800200" cy="307777"/>
            </a:xfrm>
            <a:prstGeom prst="rect">
              <a:avLst/>
            </a:prstGeom>
            <a:solidFill>
              <a:schemeClr val="bg1"/>
            </a:solidFill>
            <a:ln w="3175">
              <a:solidFill>
                <a:schemeClr val="tx1"/>
              </a:solidFill>
            </a:ln>
          </p:spPr>
          <p:txBody>
            <a:bodyPr wrap="square" rtlCol="0">
              <a:spAutoFit/>
            </a:bodyPr>
            <a:lstStyle/>
            <a:p>
              <a:r>
                <a:rPr kumimoji="1" lang="ja-JP" altLang="en-US" sz="1400" b="1" dirty="0" smtClean="0"/>
                <a:t>府内総生産（名目）</a:t>
              </a:r>
              <a:endParaRPr kumimoji="1" lang="ja-JP" altLang="en-US" sz="1400" b="1" dirty="0"/>
            </a:p>
          </p:txBody>
        </p:sp>
      </p:grpSp>
      <p:cxnSp>
        <p:nvCxnSpPr>
          <p:cNvPr id="30" name="直線コネクタ 29"/>
          <p:cNvCxnSpPr/>
          <p:nvPr/>
        </p:nvCxnSpPr>
        <p:spPr>
          <a:xfrm>
            <a:off x="2520000" y="2243442"/>
            <a:ext cx="0" cy="3777846"/>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a:off x="3779912" y="2284465"/>
            <a:ext cx="0" cy="3777846"/>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4171772" y="2284465"/>
            <a:ext cx="0" cy="3777846"/>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a:off x="6192000" y="2276872"/>
            <a:ext cx="0" cy="3777846"/>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35" name="直線コネクタ 34"/>
          <p:cNvCxnSpPr/>
          <p:nvPr/>
        </p:nvCxnSpPr>
        <p:spPr>
          <a:xfrm>
            <a:off x="6804248" y="2283828"/>
            <a:ext cx="0" cy="3777846"/>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sp>
        <p:nvSpPr>
          <p:cNvPr id="23" name="テキスト ボックス 22"/>
          <p:cNvSpPr txBox="1"/>
          <p:nvPr/>
        </p:nvSpPr>
        <p:spPr>
          <a:xfrm>
            <a:off x="1945983" y="2123067"/>
            <a:ext cx="836853" cy="2308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リーマンショック</a:t>
            </a:r>
            <a:endParaRPr kumimoji="1" lang="ja-JP" altLang="en-US" sz="900" dirty="0"/>
          </a:p>
        </p:txBody>
      </p:sp>
      <p:sp>
        <p:nvSpPr>
          <p:cNvPr id="24" name="テキスト ボックス 23"/>
          <p:cNvSpPr txBox="1"/>
          <p:nvPr/>
        </p:nvSpPr>
        <p:spPr>
          <a:xfrm>
            <a:off x="3995936" y="2049911"/>
            <a:ext cx="836853"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府市統合</a:t>
            </a:r>
            <a:endParaRPr kumimoji="1" lang="en-US" altLang="ja-JP" sz="900" dirty="0" smtClean="0"/>
          </a:p>
          <a:p>
            <a:pPr algn="ctr"/>
            <a:r>
              <a:rPr kumimoji="1" lang="ja-JP" altLang="en-US" sz="900" dirty="0" smtClean="0"/>
              <a:t>本部設置</a:t>
            </a:r>
            <a:endParaRPr kumimoji="1" lang="ja-JP" altLang="en-US" sz="900" dirty="0"/>
          </a:p>
        </p:txBody>
      </p:sp>
      <p:sp>
        <p:nvSpPr>
          <p:cNvPr id="25" name="テキスト ボックス 24"/>
          <p:cNvSpPr txBox="1"/>
          <p:nvPr/>
        </p:nvSpPr>
        <p:spPr>
          <a:xfrm>
            <a:off x="3059832" y="2049911"/>
            <a:ext cx="873302"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東日本大震災発災</a:t>
            </a:r>
            <a:endParaRPr kumimoji="1" lang="ja-JP" altLang="en-US" sz="900" dirty="0"/>
          </a:p>
        </p:txBody>
      </p:sp>
      <p:sp>
        <p:nvSpPr>
          <p:cNvPr id="26" name="テキスト ボックス 25"/>
          <p:cNvSpPr txBox="1"/>
          <p:nvPr/>
        </p:nvSpPr>
        <p:spPr>
          <a:xfrm>
            <a:off x="6667343" y="2048502"/>
            <a:ext cx="836853"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a:t>
            </a:r>
            <a:endParaRPr kumimoji="1" lang="en-US" altLang="ja-JP" sz="900" dirty="0" smtClean="0"/>
          </a:p>
          <a:p>
            <a:pPr algn="ctr"/>
            <a:r>
              <a:rPr kumimoji="1" lang="ja-JP" altLang="en-US" sz="900" dirty="0" smtClean="0"/>
              <a:t>ビジョン策定</a:t>
            </a:r>
            <a:endParaRPr kumimoji="1" lang="ja-JP" altLang="en-US" sz="900" dirty="0"/>
          </a:p>
        </p:txBody>
      </p:sp>
      <p:sp>
        <p:nvSpPr>
          <p:cNvPr id="27" name="テキスト ボックス 26"/>
          <p:cNvSpPr txBox="1"/>
          <p:nvPr/>
        </p:nvSpPr>
        <p:spPr>
          <a:xfrm>
            <a:off x="5751371" y="2048502"/>
            <a:ext cx="836853"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副首都推進</a:t>
            </a:r>
            <a:endParaRPr kumimoji="1" lang="en-US" altLang="ja-JP" sz="900" dirty="0" smtClean="0"/>
          </a:p>
          <a:p>
            <a:pPr algn="ctr"/>
            <a:r>
              <a:rPr kumimoji="1" lang="ja-JP" altLang="en-US" sz="900" dirty="0" smtClean="0"/>
              <a:t>本部設置</a:t>
            </a:r>
            <a:endParaRPr kumimoji="1" lang="ja-JP" altLang="en-US" sz="900" dirty="0"/>
          </a:p>
        </p:txBody>
      </p:sp>
      <p:sp>
        <p:nvSpPr>
          <p:cNvPr id="28" name="テキスト ボックス 1"/>
          <p:cNvSpPr txBox="1"/>
          <p:nvPr/>
        </p:nvSpPr>
        <p:spPr>
          <a:xfrm>
            <a:off x="7707623" y="2117752"/>
            <a:ext cx="1152128" cy="2308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smtClean="0"/>
              <a:t>景気動向指数</a:t>
            </a:r>
            <a:endParaRPr lang="ja-JP" altLang="en-US" sz="1100" dirty="0"/>
          </a:p>
        </p:txBody>
      </p:sp>
      <p:pic>
        <p:nvPicPr>
          <p:cNvPr id="10" name="図 9"/>
          <p:cNvPicPr>
            <a:picLocks noChangeAspect="1"/>
          </p:cNvPicPr>
          <p:nvPr/>
        </p:nvPicPr>
        <p:blipFill>
          <a:blip r:embed="rId3"/>
          <a:stretch>
            <a:fillRect/>
          </a:stretch>
        </p:blipFill>
        <p:spPr>
          <a:xfrm>
            <a:off x="327600" y="2073600"/>
            <a:ext cx="8498561" cy="4456562"/>
          </a:xfrm>
          <a:prstGeom prst="rect">
            <a:avLst/>
          </a:prstGeom>
        </p:spPr>
      </p:pic>
      <p:cxnSp>
        <p:nvCxnSpPr>
          <p:cNvPr id="11" name="直線コネクタ 10"/>
          <p:cNvCxnSpPr/>
          <p:nvPr/>
        </p:nvCxnSpPr>
        <p:spPr>
          <a:xfrm flipH="1">
            <a:off x="5269697" y="3207991"/>
            <a:ext cx="96486" cy="36502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46082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89" y="692696"/>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産業部門別に生産や粗付加価値、雇用への誘発係数をみると、全体として観光産業の付加価値や雇用への誘発効果が高い。</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3" name="テキスト ボックス 12"/>
          <p:cNvSpPr txBox="1"/>
          <p:nvPr/>
        </p:nvSpPr>
        <p:spPr>
          <a:xfrm>
            <a:off x="6804248" y="5887404"/>
            <a:ext cx="2616709" cy="530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一般社団</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法人アジア太平洋研究所</a:t>
            </a:r>
            <a:endParaRPr kumimoji="1" lang="en-US" altLang="ja-JP"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「アジア太平洋と関西　関西経済白書</a:t>
            </a:r>
            <a:endParaRPr kumimoji="1" lang="en-US" altLang="ja-JP"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2021</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4" name="表 13"/>
          <p:cNvGraphicFramePr>
            <a:graphicFrameLocks noGrp="1"/>
          </p:cNvGraphicFramePr>
          <p:nvPr>
            <p:extLst/>
          </p:nvPr>
        </p:nvGraphicFramePr>
        <p:xfrm>
          <a:off x="244091" y="1440000"/>
          <a:ext cx="6588000" cy="5398008"/>
        </p:xfrm>
        <a:graphic>
          <a:graphicData uri="http://schemas.openxmlformats.org/drawingml/2006/table">
            <a:tbl>
              <a:tblPr/>
              <a:tblGrid>
                <a:gridCol w="180000">
                  <a:extLst>
                    <a:ext uri="{9D8B030D-6E8A-4147-A177-3AD203B41FA5}">
                      <a16:colId xmlns:a16="http://schemas.microsoft.com/office/drawing/2014/main" val="917745012"/>
                    </a:ext>
                  </a:extLst>
                </a:gridCol>
                <a:gridCol w="1440000">
                  <a:extLst>
                    <a:ext uri="{9D8B030D-6E8A-4147-A177-3AD203B41FA5}">
                      <a16:colId xmlns:a16="http://schemas.microsoft.com/office/drawing/2014/main" val="3952097697"/>
                    </a:ext>
                  </a:extLst>
                </a:gridCol>
                <a:gridCol w="576000">
                  <a:extLst>
                    <a:ext uri="{9D8B030D-6E8A-4147-A177-3AD203B41FA5}">
                      <a16:colId xmlns:a16="http://schemas.microsoft.com/office/drawing/2014/main" val="1058986791"/>
                    </a:ext>
                  </a:extLst>
                </a:gridCol>
                <a:gridCol w="144000">
                  <a:extLst>
                    <a:ext uri="{9D8B030D-6E8A-4147-A177-3AD203B41FA5}">
                      <a16:colId xmlns:a16="http://schemas.microsoft.com/office/drawing/2014/main" val="450783030"/>
                    </a:ext>
                  </a:extLst>
                </a:gridCol>
                <a:gridCol w="1440000">
                  <a:extLst>
                    <a:ext uri="{9D8B030D-6E8A-4147-A177-3AD203B41FA5}">
                      <a16:colId xmlns:a16="http://schemas.microsoft.com/office/drawing/2014/main" val="416989138"/>
                    </a:ext>
                  </a:extLst>
                </a:gridCol>
                <a:gridCol w="684000">
                  <a:extLst>
                    <a:ext uri="{9D8B030D-6E8A-4147-A177-3AD203B41FA5}">
                      <a16:colId xmlns:a16="http://schemas.microsoft.com/office/drawing/2014/main" val="3898939773"/>
                    </a:ext>
                  </a:extLst>
                </a:gridCol>
                <a:gridCol w="144000">
                  <a:extLst>
                    <a:ext uri="{9D8B030D-6E8A-4147-A177-3AD203B41FA5}">
                      <a16:colId xmlns:a16="http://schemas.microsoft.com/office/drawing/2014/main" val="3471728047"/>
                    </a:ext>
                  </a:extLst>
                </a:gridCol>
                <a:gridCol w="1404000">
                  <a:extLst>
                    <a:ext uri="{9D8B030D-6E8A-4147-A177-3AD203B41FA5}">
                      <a16:colId xmlns:a16="http://schemas.microsoft.com/office/drawing/2014/main" val="3364356731"/>
                    </a:ext>
                  </a:extLst>
                </a:gridCol>
                <a:gridCol w="576000">
                  <a:extLst>
                    <a:ext uri="{9D8B030D-6E8A-4147-A177-3AD203B41FA5}">
                      <a16:colId xmlns:a16="http://schemas.microsoft.com/office/drawing/2014/main" val="448171216"/>
                    </a:ext>
                  </a:extLst>
                </a:gridCol>
              </a:tblGrid>
              <a:tr h="94594">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70" b="0" i="0" u="none" strike="noStrike" dirty="0" smtClean="0">
                          <a:solidFill>
                            <a:srgbClr val="000000"/>
                          </a:solidFill>
                          <a:effectLst/>
                          <a:latin typeface="ＭＳ ゴシック" panose="020B0609070205080204" pitchFamily="49" charset="-128"/>
                          <a:ea typeface="ＭＳ ゴシック" panose="020B0609070205080204" pitchFamily="49" charset="-128"/>
                        </a:rPr>
                        <a:t>　</a:t>
                      </a: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生産</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粗付加価値</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雇用</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497714"/>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輸送機械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2.45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不動産</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農林水産業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0.38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9516620"/>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鉄鋼</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2.43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TW"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観光：貸自動車</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TW"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観光：飲食店</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0.25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1160283789"/>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パルプ・紙・木製品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1.98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金融・保険</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0.96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対個人サービス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0.21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68196671"/>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4</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飲食料品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1.95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観光：スポーツ施設等</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繊維製品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64683453"/>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5</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金属製品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1.95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商業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その他の非営利団体サービス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26781714"/>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6</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プラスチック・ゴム</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1.93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教育・研究</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観光：スポーツ施設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0.16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3161718505"/>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7</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はん用機械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1.92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観光：商業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観光：宿泊</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1680616257"/>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8</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zh-TW"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観光：飲食店</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1.91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観光：運賃</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飲食料品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92410562"/>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9</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化学製品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1.91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情報通信</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観光：食品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1358549031"/>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10</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電気機械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1.90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対事業所サービス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医療・福祉</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37495225"/>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11</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情報・通信機器</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1.87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廃棄物処理</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観光：商業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2983949775"/>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12</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生産用機械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1.85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運輸・郵便</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商業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604048718"/>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13</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電子部品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1.85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公務</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観光：運賃</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1377920491"/>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14</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水道</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1.82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その他の非営利団体サービス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対事業所サービス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9002080"/>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15</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観光：食品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1.82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観光：情報サービス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建設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8126123"/>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16</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業務用機械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1.80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水道</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その他の製造工業製品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45723639"/>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17</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建設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1.79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医療・福祉</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廃棄物処理</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29649173"/>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18</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その他の製造工業製品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1.77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観光：旅行・旅客輸送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パルプ・紙・木製品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63411825"/>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19</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観光：非食品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1.77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対個人サービス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金属製品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16387696"/>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20</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情報通信</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1.76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観光：宿泊</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0.90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教育・研究</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88198372"/>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21</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農林水産業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1.75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建設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観光：旅行・旅客輸送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436998287"/>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22</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非鉄金属</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1.74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鉱業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観光：情報サービス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1177101762"/>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23</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観光：宿泊</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1.73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TW"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観光：飲食店</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プラスチック・ゴム</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98015053"/>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24</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観光：情報サービス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1.70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その他の製造工業製品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観光：非食品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0.10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3235231572"/>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25</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対個人サービス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1.69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観光：食品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公務</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0.09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67275189"/>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26</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鉱業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1.67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農林水産業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0.86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運輸・郵便</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0.09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64053980"/>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27</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公務</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1.66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生産用機械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0.86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窯業・土石製品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0.09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75259783"/>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28</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窯業・土石製品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1.65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金属製品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生産用機械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0.09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32808266"/>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29</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繊維製品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1.64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はん用機械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情報通信</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4576678"/>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30</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観光：旅行・旅客輸送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1.59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飲食料品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金融・保険</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51432571"/>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31</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対事業所サービス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1.58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窯業・土石製品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鉱業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718362219"/>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32</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その他の非営利団体サービス</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1.56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パルプ・紙・木製品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はん用機械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760074386"/>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33</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医療・福祉</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1.53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プラスチック・ゴム</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業務用機械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28426170"/>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34</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運輸・郵便</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1.52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観光：非食品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電子部品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21839593"/>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35</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電力・ガス・熱供給</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1.51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業務用機械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0.80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電気機械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0.08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50513404"/>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36</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廃棄物処理</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1.50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電気機械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0.77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情報・通信機器</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24740492"/>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37</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金融・保険</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1.49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輸送機械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0.77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輸送機械</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39959497"/>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38</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観光：商業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1.47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電子部品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0.76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水道</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18222971"/>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39</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教育・研究</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1.45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鉄鋼</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0.75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TW"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観光：貸自動車</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extLst>
                  <a:ext uri="{0D108BD9-81ED-4DB2-BD59-A6C34878D82A}">
                    <a16:rowId xmlns:a16="http://schemas.microsoft.com/office/drawing/2014/main" val="1867058710"/>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40</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商業</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1.44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化学製品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0.75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化学製品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46010064"/>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41</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zh-TW"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観光：貸自動車</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1.37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繊維製品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0.74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非鉄金属</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00538507"/>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42</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観光：運賃</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1.37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情報・通信機器</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0.74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鉄鋼</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7617667"/>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43</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観光：スポーツ施設等</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1.36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FC000"/>
                    </a:solidFill>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電力・ガス・熱供給</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0.64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電力・ガス・熱供給</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0.04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84544459"/>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44</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不動産</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1.23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非鉄金属</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0.55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不動産</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36739120"/>
                  </a:ext>
                </a:extLst>
              </a:tr>
              <a:tr h="94594">
                <a:tc>
                  <a:txBody>
                    <a:bodyPr/>
                    <a:lstStyle/>
                    <a:p>
                      <a:pPr algn="ct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45</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石油・石炭製品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1.17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rPr>
                        <a:t>石油・石炭製品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0.42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77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770" b="0" i="0" u="none" strike="noStrike" dirty="0">
                          <a:solidFill>
                            <a:srgbClr val="000000"/>
                          </a:solidFill>
                          <a:effectLst/>
                          <a:latin typeface="ＭＳ ゴシック" panose="020B0609070205080204" pitchFamily="49" charset="-128"/>
                          <a:ea typeface="ＭＳ ゴシック" panose="020B0609070205080204" pitchFamily="49" charset="-128"/>
                        </a:rPr>
                        <a:t>石油・石炭製品</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770" b="0" i="0" u="none" strike="noStrike" dirty="0">
                          <a:solidFill>
                            <a:srgbClr val="000000"/>
                          </a:solidFill>
                          <a:effectLst/>
                          <a:latin typeface="ＭＳ ゴシック" panose="020B0609070205080204" pitchFamily="49" charset="-128"/>
                          <a:ea typeface="ＭＳ ゴシック" panose="020B0609070205080204" pitchFamily="49" charset="-128"/>
                        </a:rPr>
                        <a:t>0.01 </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4010203"/>
                  </a:ext>
                </a:extLst>
              </a:tr>
            </a:tbl>
          </a:graphicData>
        </a:graphic>
      </p:graphicFrame>
      <p:sp>
        <p:nvSpPr>
          <p:cNvPr id="3" name="テキスト ボックス 2"/>
          <p:cNvSpPr txBox="1"/>
          <p:nvPr/>
        </p:nvSpPr>
        <p:spPr>
          <a:xfrm>
            <a:off x="107503" y="1166764"/>
            <a:ext cx="4176000" cy="288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n-cs"/>
              </a:rPr>
              <a:t>○産業</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部門別による生産、粗付加価値、雇用への誘発係数</a:t>
            </a:r>
          </a:p>
        </p:txBody>
      </p:sp>
      <p:sp>
        <p:nvSpPr>
          <p:cNvPr id="8" name="正方形/長方形 7"/>
          <p:cNvSpPr/>
          <p:nvPr/>
        </p:nvSpPr>
        <p:spPr>
          <a:xfrm>
            <a:off x="75784" y="404664"/>
            <a:ext cx="3128064" cy="288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観光関連産業の誘発効果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5758164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09337" y="6180038"/>
            <a:ext cx="720403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0" y="872800"/>
            <a:ext cx="8532000"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全体</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で比較すると、</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アジア８地域</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、欧米</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豪４地域</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のいずれにおいても大阪、京都は認知度及び訪問意欲共に上位に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位置付けられて</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いる。</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一方</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で欧米豪４地域においては、東京や富士山に比べると大阪、京都の認知度と訪問意欲は水をあけられている</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正方形/長方形 9"/>
          <p:cNvSpPr/>
          <p:nvPr/>
        </p:nvSpPr>
        <p:spPr>
          <a:xfrm>
            <a:off x="648814" y="6309320"/>
            <a:ext cx="6408000" cy="44009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（日本政策投資銀行「関西のインバウンド観光動向（アンケート調査）</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2019</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月公表）</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」より抜粋）</a:t>
            </a:r>
            <a:endPar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正方形/長方形 12"/>
          <p:cNvSpPr/>
          <p:nvPr/>
        </p:nvSpPr>
        <p:spPr>
          <a:xfrm>
            <a:off x="179512" y="1636820"/>
            <a:ext cx="3636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アジア</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地域における各地への認知度及び訪問意欲</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2"/>
          <a:stretch>
            <a:fillRect/>
          </a:stretch>
        </p:blipFill>
        <p:spPr>
          <a:xfrm>
            <a:off x="71992" y="2119553"/>
            <a:ext cx="4428000" cy="2632639"/>
          </a:xfrm>
          <a:prstGeom prst="rect">
            <a:avLst/>
          </a:prstGeom>
        </p:spPr>
      </p:pic>
      <p:pic>
        <p:nvPicPr>
          <p:cNvPr id="6" name="図 5"/>
          <p:cNvPicPr>
            <a:picLocks noChangeAspect="1"/>
          </p:cNvPicPr>
          <p:nvPr/>
        </p:nvPicPr>
        <p:blipFill>
          <a:blip r:embed="rId3"/>
          <a:stretch>
            <a:fillRect/>
          </a:stretch>
        </p:blipFill>
        <p:spPr>
          <a:xfrm>
            <a:off x="4499992" y="2111533"/>
            <a:ext cx="4428000" cy="2632639"/>
          </a:xfrm>
          <a:prstGeom prst="rect">
            <a:avLst/>
          </a:prstGeom>
        </p:spPr>
      </p:pic>
      <p:sp>
        <p:nvSpPr>
          <p:cNvPr id="12" name="テキスト ボックス 11"/>
          <p:cNvSpPr txBox="1"/>
          <p:nvPr/>
        </p:nvSpPr>
        <p:spPr>
          <a:xfrm>
            <a:off x="442028" y="4951773"/>
            <a:ext cx="771296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アジア</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地域：韓国、中国、台湾、香港、タイ、シンガポール、マレーシア、インドネシア</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欧米豪</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地域：アメリカ、オーストラリア、イギリス、フランス</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上記地域</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在住の海外旅行経験がある</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59</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歳の男女に対し</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61</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ケ所の観光地の中から知っている観光地と実際に行ってみたい観光地を調査（複数回答）</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「関西」：京都、奈良、大阪、神戸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4518990" y="1628800"/>
            <a:ext cx="3636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欧米豪</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4</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地域における各地への認知度及び訪問意欲</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の認知度及び訪問</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意欲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3340165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09337" y="6407750"/>
            <a:ext cx="720403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89" y="728752"/>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重要</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無形文化財の各個認定者（通称：人間国宝）、選定保存技術保持者が、京都をはじめ関西圏に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多い</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など</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大阪・関西には多くの文化資源</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がある。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正方形/長方形 9"/>
          <p:cNvSpPr/>
          <p:nvPr/>
        </p:nvSpPr>
        <p:spPr>
          <a:xfrm>
            <a:off x="648815" y="6517294"/>
            <a:ext cx="5795393" cy="44009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（文化庁資料をもとに作成（</a:t>
            </a:r>
            <a:r>
              <a:rPr kumimoji="1" lang="en-US" altLang="ja-JP"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2019.6.1</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現在））</a:t>
            </a:r>
            <a:endPar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801003" y="6035348"/>
            <a:ext cx="7541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重要無形文化財：無形</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文化財のうち重要なものを重要無形文化財に指定し，同時に，これらのわざを高度に体現しているものを保持者または保持団体に</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認定</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選定保存</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技術：文化財保存のために欠くことのできない伝統的な技術又は技能で保存の措置を講ずる必要があるものを選定保存技術として選定し，その技</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を保持</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している</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個人</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又</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は技の保存事業を行う団体を保持者又は保存団体として認定。</a:t>
            </a:r>
          </a:p>
        </p:txBody>
      </p:sp>
      <p:graphicFrame>
        <p:nvGraphicFramePr>
          <p:cNvPr id="9" name="表 8"/>
          <p:cNvGraphicFramePr>
            <a:graphicFrameLocks noGrp="1"/>
          </p:cNvGraphicFramePr>
          <p:nvPr>
            <p:extLst/>
          </p:nvPr>
        </p:nvGraphicFramePr>
        <p:xfrm>
          <a:off x="1047798" y="1268760"/>
          <a:ext cx="3258728" cy="4731340"/>
        </p:xfrm>
        <a:graphic>
          <a:graphicData uri="http://schemas.openxmlformats.org/drawingml/2006/table">
            <a:tbl>
              <a:tblPr firstRow="1" bandRow="1">
                <a:tableStyleId>{5C22544A-7EE6-4342-B048-85BDC9FD1C3A}</a:tableStyleId>
              </a:tblPr>
              <a:tblGrid>
                <a:gridCol w="814682">
                  <a:extLst>
                    <a:ext uri="{9D8B030D-6E8A-4147-A177-3AD203B41FA5}">
                      <a16:colId xmlns:a16="http://schemas.microsoft.com/office/drawing/2014/main" val="20000"/>
                    </a:ext>
                  </a:extLst>
                </a:gridCol>
                <a:gridCol w="814682">
                  <a:extLst>
                    <a:ext uri="{9D8B030D-6E8A-4147-A177-3AD203B41FA5}">
                      <a16:colId xmlns:a16="http://schemas.microsoft.com/office/drawing/2014/main" val="20001"/>
                    </a:ext>
                  </a:extLst>
                </a:gridCol>
                <a:gridCol w="814682">
                  <a:extLst>
                    <a:ext uri="{9D8B030D-6E8A-4147-A177-3AD203B41FA5}">
                      <a16:colId xmlns:a16="http://schemas.microsoft.com/office/drawing/2014/main" val="20002"/>
                    </a:ext>
                  </a:extLst>
                </a:gridCol>
                <a:gridCol w="814682">
                  <a:extLst>
                    <a:ext uri="{9D8B030D-6E8A-4147-A177-3AD203B41FA5}">
                      <a16:colId xmlns:a16="http://schemas.microsoft.com/office/drawing/2014/main" val="20003"/>
                    </a:ext>
                  </a:extLst>
                </a:gridCol>
              </a:tblGrid>
              <a:tr h="195666">
                <a:tc gridSpan="4">
                  <a:txBody>
                    <a:bodyPr/>
                    <a:lstStyle/>
                    <a:p>
                      <a:pPr algn="ctr" fontAlgn="ctr"/>
                      <a:r>
                        <a:rPr lang="zh-TW" altLang="en-US" sz="1000" u="none" strike="noStrike" dirty="0">
                          <a:effectLst/>
                          <a:latin typeface="Meiryo UI" panose="020B0604030504040204" pitchFamily="50" charset="-128"/>
                          <a:ea typeface="Meiryo UI" panose="020B0604030504040204" pitchFamily="50" charset="-128"/>
                        </a:rPr>
                        <a:t>重要無形文化財</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74449">
                <a:tc rowSpan="2">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rPr>
                        <a:t>　</a:t>
                      </a:r>
                      <a:r>
                        <a:rPr lang="ja-JP" altLang="en-US" sz="1000" u="none" strike="noStrike" dirty="0" smtClean="0">
                          <a:effectLst/>
                          <a:latin typeface="Meiryo UI" panose="020B0604030504040204" pitchFamily="50" charset="-128"/>
                          <a:ea typeface="Meiryo UI" panose="020B0604030504040204" pitchFamily="50" charset="-128"/>
                        </a:rPr>
                        <a:t>都道府県名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gridSpan="2">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保持者（人）</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hMerge="1">
                  <a:txBody>
                    <a:bodyPr/>
                    <a:lstStyle/>
                    <a:p>
                      <a:pPr algn="ctr" fontAlgn="ctr"/>
                      <a:endParaRPr lang="ja-JP" altLang="en-US" sz="1000" b="0" i="0" u="none" strike="noStrike" dirty="0">
                        <a:solidFill>
                          <a:srgbClr val="000000"/>
                        </a:solidFill>
                        <a:effectLst/>
                        <a:latin typeface="ＭＳ ゴシック"/>
                      </a:endParaRPr>
                    </a:p>
                  </a:txBody>
                  <a:tcPr marL="9345" marR="9345" marT="9345" marB="0" anchor="ctr"/>
                </a:tc>
                <a:tc rowSpan="2">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計</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01"/>
                  </a:ext>
                </a:extLst>
              </a:tr>
              <a:tr h="174449">
                <a:tc vMerge="1">
                  <a:txBody>
                    <a:bodyPr/>
                    <a:lstStyle/>
                    <a:p>
                      <a:pPr algn="l" fontAlgn="ctr"/>
                      <a:endParaRPr lang="ja-JP" altLang="en-US" sz="1000" b="0" i="0" u="none" strike="noStrike" dirty="0">
                        <a:solidFill>
                          <a:srgbClr val="000000"/>
                        </a:solidFill>
                        <a:effectLst/>
                        <a:latin typeface="ＭＳ ゴシック"/>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芸能</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工芸技術</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vMerge="1">
                  <a:txBody>
                    <a:bodyPr/>
                    <a:lstStyle/>
                    <a:p>
                      <a:pPr algn="ctr" fontAlgn="ctr"/>
                      <a:endParaRPr lang="ja-JP" altLang="en-US" sz="1000" b="0" i="0" u="none" strike="noStrike" dirty="0">
                        <a:solidFill>
                          <a:srgbClr val="000000"/>
                        </a:solidFill>
                        <a:effectLst/>
                        <a:latin typeface="ＭＳ ゴシック"/>
                      </a:endParaRPr>
                    </a:p>
                  </a:txBody>
                  <a:tcPr marL="9345" marR="9345" marT="9345" marB="0" anchor="ctr"/>
                </a:tc>
                <a:extLst>
                  <a:ext uri="{0D108BD9-81ED-4DB2-BD59-A6C34878D82A}">
                    <a16:rowId xmlns:a16="http://schemas.microsoft.com/office/drawing/2014/main" val="10002"/>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東　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38</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9</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a:effectLst/>
                          <a:latin typeface="Meiryo UI" panose="020B0604030504040204" pitchFamily="50" charset="-128"/>
                          <a:ea typeface="Meiryo UI" panose="020B0604030504040204" pitchFamily="50" charset="-128"/>
                        </a:rPr>
                        <a:t>47</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03"/>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京　都</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extLst>
                  <a:ext uri="{0D108BD9-81ED-4DB2-BD59-A6C34878D82A}">
                    <a16:rowId xmlns:a16="http://schemas.microsoft.com/office/drawing/2014/main" val="10004"/>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石　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9</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a:effectLst/>
                          <a:latin typeface="Meiryo UI" panose="020B0604030504040204" pitchFamily="50" charset="-128"/>
                          <a:ea typeface="Meiryo UI" panose="020B0604030504040204" pitchFamily="50" charset="-128"/>
                        </a:rPr>
                        <a:t>9</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05"/>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沖　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5</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a:effectLst/>
                          <a:latin typeface="Meiryo UI" panose="020B0604030504040204" pitchFamily="50" charset="-128"/>
                          <a:ea typeface="Meiryo UI" panose="020B0604030504040204" pitchFamily="50" charset="-128"/>
                        </a:rPr>
                        <a:t>8</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06"/>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大　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4</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extLst>
                  <a:ext uri="{0D108BD9-81ED-4DB2-BD59-A6C34878D82A}">
                    <a16:rowId xmlns:a16="http://schemas.microsoft.com/office/drawing/2014/main" val="10007"/>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岐　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a:effectLst/>
                          <a:latin typeface="Meiryo UI" panose="020B0604030504040204" pitchFamily="50" charset="-128"/>
                          <a:ea typeface="Meiryo UI" panose="020B0604030504040204" pitchFamily="50" charset="-128"/>
                        </a:rPr>
                        <a:t>3</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a:effectLst/>
                          <a:latin typeface="Meiryo UI" panose="020B0604030504040204" pitchFamily="50" charset="-128"/>
                          <a:ea typeface="Meiryo UI" panose="020B0604030504040204" pitchFamily="50" charset="-128"/>
                        </a:rPr>
                        <a:t>3</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08"/>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兵　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extLst>
                  <a:ext uri="{0D108BD9-81ED-4DB2-BD59-A6C34878D82A}">
                    <a16:rowId xmlns:a16="http://schemas.microsoft.com/office/drawing/2014/main" val="10009"/>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香　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a:effectLst/>
                          <a:latin typeface="Meiryo UI" panose="020B0604030504040204" pitchFamily="50" charset="-128"/>
                          <a:ea typeface="Meiryo UI" panose="020B0604030504040204" pitchFamily="50" charset="-128"/>
                        </a:rPr>
                        <a:t>3</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0"/>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佐　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a:effectLst/>
                          <a:latin typeface="Meiryo UI" panose="020B0604030504040204" pitchFamily="50" charset="-128"/>
                          <a:ea typeface="Meiryo UI" panose="020B0604030504040204" pitchFamily="50" charset="-128"/>
                        </a:rPr>
                        <a:t>3</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1"/>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茨　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2"/>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栃　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a:effectLst/>
                          <a:latin typeface="Meiryo UI" panose="020B0604030504040204" pitchFamily="50" charset="-128"/>
                          <a:ea typeface="Meiryo UI" panose="020B0604030504040204" pitchFamily="50" charset="-128"/>
                        </a:rPr>
                        <a:t>2</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3"/>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埼　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4"/>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新　潟</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5"/>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福　岡</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6"/>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宮　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7"/>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群　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8"/>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19"/>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富　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20"/>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福　井</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21"/>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奈　良</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extLst>
                  <a:ext uri="{0D108BD9-81ED-4DB2-BD59-A6C34878D82A}">
                    <a16:rowId xmlns:a16="http://schemas.microsoft.com/office/drawing/2014/main" val="10022"/>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鳥　取</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a:effectLst/>
                          <a:latin typeface="Meiryo UI" panose="020B0604030504040204" pitchFamily="50" charset="-128"/>
                          <a:ea typeface="Meiryo UI" panose="020B0604030504040204" pitchFamily="50" charset="-128"/>
                        </a:rPr>
                        <a:t>1</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solidFill>
                      <a:schemeClr val="tx2">
                        <a:lumMod val="60000"/>
                        <a:lumOff val="40000"/>
                      </a:schemeClr>
                    </a:solidFill>
                  </a:tcPr>
                </a:tc>
                <a:extLst>
                  <a:ext uri="{0D108BD9-81ED-4DB2-BD59-A6C34878D82A}">
                    <a16:rowId xmlns:a16="http://schemas.microsoft.com/office/drawing/2014/main" val="10023"/>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岡　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24"/>
                  </a:ext>
                </a:extLst>
              </a:tr>
              <a:tr h="174449">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山　口</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　</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25"/>
                  </a:ext>
                </a:extLst>
              </a:tr>
              <a:tr h="174449">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計</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51</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59</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110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345" marR="9345" marT="9345" marB="0" anchor="ctr"/>
                </a:tc>
                <a:extLst>
                  <a:ext uri="{0D108BD9-81ED-4DB2-BD59-A6C34878D82A}">
                    <a16:rowId xmlns:a16="http://schemas.microsoft.com/office/drawing/2014/main" val="10026"/>
                  </a:ext>
                </a:extLst>
              </a:tr>
            </a:tbl>
          </a:graphicData>
        </a:graphic>
      </p:graphicFrame>
      <p:graphicFrame>
        <p:nvGraphicFramePr>
          <p:cNvPr id="11" name="表 10"/>
          <p:cNvGraphicFramePr>
            <a:graphicFrameLocks noGrp="1"/>
          </p:cNvGraphicFramePr>
          <p:nvPr>
            <p:extLst/>
          </p:nvPr>
        </p:nvGraphicFramePr>
        <p:xfrm>
          <a:off x="4851159" y="1268760"/>
          <a:ext cx="3384376" cy="4731331"/>
        </p:xfrm>
        <a:graphic>
          <a:graphicData uri="http://schemas.openxmlformats.org/drawingml/2006/table">
            <a:tbl>
              <a:tblPr firstRow="1" bandRow="1">
                <a:tableStyleId>{5C22544A-7EE6-4342-B048-85BDC9FD1C3A}</a:tableStyleId>
              </a:tblPr>
              <a:tblGrid>
                <a:gridCol w="846094">
                  <a:extLst>
                    <a:ext uri="{9D8B030D-6E8A-4147-A177-3AD203B41FA5}">
                      <a16:colId xmlns:a16="http://schemas.microsoft.com/office/drawing/2014/main" val="20000"/>
                    </a:ext>
                  </a:extLst>
                </a:gridCol>
                <a:gridCol w="846094">
                  <a:extLst>
                    <a:ext uri="{9D8B030D-6E8A-4147-A177-3AD203B41FA5}">
                      <a16:colId xmlns:a16="http://schemas.microsoft.com/office/drawing/2014/main" val="20001"/>
                    </a:ext>
                  </a:extLst>
                </a:gridCol>
                <a:gridCol w="846094">
                  <a:extLst>
                    <a:ext uri="{9D8B030D-6E8A-4147-A177-3AD203B41FA5}">
                      <a16:colId xmlns:a16="http://schemas.microsoft.com/office/drawing/2014/main" val="20002"/>
                    </a:ext>
                  </a:extLst>
                </a:gridCol>
                <a:gridCol w="846094">
                  <a:extLst>
                    <a:ext uri="{9D8B030D-6E8A-4147-A177-3AD203B41FA5}">
                      <a16:colId xmlns:a16="http://schemas.microsoft.com/office/drawing/2014/main" val="20003"/>
                    </a:ext>
                  </a:extLst>
                </a:gridCol>
              </a:tblGrid>
              <a:tr h="190954">
                <a:tc gridSpan="4">
                  <a:txBody>
                    <a:bodyPr/>
                    <a:lstStyle/>
                    <a:p>
                      <a:pPr algn="ctr" fontAlgn="ctr"/>
                      <a:r>
                        <a:rPr lang="zh-TW" altLang="en-US" sz="1000" b="1" i="0" u="none" strike="noStrike" dirty="0">
                          <a:solidFill>
                            <a:schemeClr val="bg1"/>
                          </a:solidFill>
                          <a:effectLst/>
                          <a:latin typeface="Meiryo UI" panose="020B0604030504040204" pitchFamily="50" charset="-128"/>
                          <a:ea typeface="Meiryo UI" panose="020B0604030504040204" pitchFamily="50" charset="-128"/>
                        </a:rPr>
                        <a:t>選定保存</a:t>
                      </a:r>
                      <a:r>
                        <a:rPr lang="zh-TW" altLang="en-US" sz="1000" b="1" i="0" u="none" strike="noStrike" dirty="0" smtClean="0">
                          <a:solidFill>
                            <a:schemeClr val="bg1"/>
                          </a:solidFill>
                          <a:effectLst/>
                          <a:latin typeface="Meiryo UI" panose="020B0604030504040204" pitchFamily="50" charset="-128"/>
                          <a:ea typeface="Meiryo UI" panose="020B0604030504040204" pitchFamily="50" charset="-128"/>
                        </a:rPr>
                        <a:t>技術</a:t>
                      </a:r>
                      <a:r>
                        <a:rPr lang="ja-JP" altLang="en-US" sz="1000" b="0" i="0" u="none" strike="noStrike" dirty="0">
                          <a:solidFill>
                            <a:schemeClr val="bg1"/>
                          </a:solidFill>
                          <a:effectLst/>
                          <a:latin typeface="Meiryo UI" panose="020B0604030504040204" pitchFamily="50" charset="-128"/>
                          <a:ea typeface="Meiryo UI" panose="020B0604030504040204" pitchFamily="50" charset="-128"/>
                        </a:rPr>
                        <a:t>　</a:t>
                      </a:r>
                    </a:p>
                  </a:txBody>
                  <a:tcPr marL="9525" marR="9525" marT="9525" marB="0" anchor="ctr"/>
                </a:tc>
                <a:tc hMerge="1">
                  <a:txBody>
                    <a:bodyPr/>
                    <a:lstStyle/>
                    <a:p>
                      <a:pPr algn="ctr" fontAlgn="ctr"/>
                      <a:endParaRPr lang="zh-TW" altLang="en-US" sz="1000" b="0" i="0" u="none" strike="noStrike" dirty="0">
                        <a:solidFill>
                          <a:schemeClr val="bg1"/>
                        </a:solidFill>
                        <a:effectLst/>
                        <a:latin typeface="ＭＳ ゴシック"/>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000" b="0" i="0" u="none" strike="noStrike" dirty="0">
                        <a:solidFill>
                          <a:schemeClr val="bg1"/>
                        </a:solidFill>
                        <a:effectLst/>
                        <a:latin typeface="ＭＳ ゴシック"/>
                      </a:endParaRPr>
                    </a:p>
                  </a:txBody>
                  <a:tcPr marL="9525" marR="9525" marT="9525" marB="0" anchor="ctr"/>
                </a:tc>
                <a:extLst>
                  <a:ext uri="{0D108BD9-81ED-4DB2-BD59-A6C34878D82A}">
                    <a16:rowId xmlns:a16="http://schemas.microsoft.com/office/drawing/2014/main" val="10000"/>
                  </a:ext>
                </a:extLst>
              </a:tr>
              <a:tr h="168402">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都道府県名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保持者（</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人）</a:t>
                      </a:r>
                    </a:p>
                  </a:txBody>
                  <a:tcPr marL="9525" marR="9525" marT="9525"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保存団体</a:t>
                      </a:r>
                    </a:p>
                  </a:txBody>
                  <a:tcPr marL="9525" marR="9525" marT="9525" marB="0" anchor="ct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計</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京　都</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18</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12</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30 </a:t>
                      </a:r>
                    </a:p>
                  </a:txBody>
                  <a:tcPr marL="9525" marR="9525" marT="9525" marB="0" anchor="ctr">
                    <a:solidFill>
                      <a:schemeClr val="tx2">
                        <a:lumMod val="60000"/>
                        <a:lumOff val="40000"/>
                      </a:schemeClr>
                    </a:solidFill>
                  </a:tcPr>
                </a:tc>
                <a:extLst>
                  <a:ext uri="{0D108BD9-81ED-4DB2-BD59-A6C34878D82A}">
                    <a16:rowId xmlns:a16="http://schemas.microsoft.com/office/drawing/2014/main" val="10002"/>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東　京</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9</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 </a:t>
                      </a:r>
                    </a:p>
                  </a:txBody>
                  <a:tcPr marL="9525" marR="9525" marT="9525" marB="0" anchor="ctr"/>
                </a:tc>
                <a:extLst>
                  <a:ext uri="{0D108BD9-81ED-4DB2-BD59-A6C34878D82A}">
                    <a16:rowId xmlns:a16="http://schemas.microsoft.com/office/drawing/2014/main" val="10003"/>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奈　良</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 </a:t>
                      </a:r>
                    </a:p>
                  </a:txBody>
                  <a:tcPr marL="9525" marR="9525" marT="9525" marB="0" anchor="ctr">
                    <a:solidFill>
                      <a:schemeClr val="tx2">
                        <a:lumMod val="60000"/>
                        <a:lumOff val="40000"/>
                      </a:schemeClr>
                    </a:solidFill>
                  </a:tcPr>
                </a:tc>
                <a:extLst>
                  <a:ext uri="{0D108BD9-81ED-4DB2-BD59-A6C34878D82A}">
                    <a16:rowId xmlns:a16="http://schemas.microsoft.com/office/drawing/2014/main" val="10004"/>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滋　賀</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 </a:t>
                      </a:r>
                    </a:p>
                  </a:txBody>
                  <a:tcPr marL="9525" marR="9525" marT="9525" marB="0" anchor="ctr">
                    <a:solidFill>
                      <a:schemeClr val="tx2">
                        <a:lumMod val="60000"/>
                        <a:lumOff val="40000"/>
                      </a:schemeClr>
                    </a:solidFill>
                  </a:tcPr>
                </a:tc>
                <a:extLst>
                  <a:ext uri="{0D108BD9-81ED-4DB2-BD59-A6C34878D82A}">
                    <a16:rowId xmlns:a16="http://schemas.microsoft.com/office/drawing/2014/main" val="10005"/>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沖　縄</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 </a:t>
                      </a:r>
                    </a:p>
                  </a:txBody>
                  <a:tcPr marL="9525" marR="9525" marT="9525" marB="0" anchor="ctr"/>
                </a:tc>
                <a:extLst>
                  <a:ext uri="{0D108BD9-81ED-4DB2-BD59-A6C34878D82A}">
                    <a16:rowId xmlns:a16="http://schemas.microsoft.com/office/drawing/2014/main" val="10006"/>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埼　玉</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a:t>
                      </a:r>
                    </a:p>
                  </a:txBody>
                  <a:tcPr marL="9525" marR="9525" marT="9525"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 </a:t>
                      </a:r>
                    </a:p>
                  </a:txBody>
                  <a:tcPr marL="9525" marR="9525" marT="9525" marB="0" anchor="ctr"/>
                </a:tc>
                <a:extLst>
                  <a:ext uri="{0D108BD9-81ED-4DB2-BD59-A6C34878D82A}">
                    <a16:rowId xmlns:a16="http://schemas.microsoft.com/office/drawing/2014/main" val="10007"/>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愛　知</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 </a:t>
                      </a:r>
                    </a:p>
                  </a:txBody>
                  <a:tcPr marL="9525" marR="9525" marT="9525" marB="0" anchor="ctr"/>
                </a:tc>
                <a:extLst>
                  <a:ext uri="{0D108BD9-81ED-4DB2-BD59-A6C34878D82A}">
                    <a16:rowId xmlns:a16="http://schemas.microsoft.com/office/drawing/2014/main" val="10008"/>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兵　庫</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 </a:t>
                      </a:r>
                    </a:p>
                  </a:txBody>
                  <a:tcPr marL="9525" marR="9525" marT="9525" marB="0" anchor="ctr">
                    <a:solidFill>
                      <a:schemeClr val="tx2">
                        <a:lumMod val="60000"/>
                        <a:lumOff val="40000"/>
                      </a:schemeClr>
                    </a:solidFill>
                  </a:tcPr>
                </a:tc>
                <a:extLst>
                  <a:ext uri="{0D108BD9-81ED-4DB2-BD59-A6C34878D82A}">
                    <a16:rowId xmlns:a16="http://schemas.microsoft.com/office/drawing/2014/main" val="10009"/>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栃　木</a:t>
                      </a:r>
                    </a:p>
                  </a:txBody>
                  <a:tcPr marL="9525" marR="9525" marT="9525" marB="0" anchor="ct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 </a:t>
                      </a:r>
                    </a:p>
                  </a:txBody>
                  <a:tcPr marL="9525" marR="9525" marT="9525" marB="0" anchor="ctr"/>
                </a:tc>
                <a:extLst>
                  <a:ext uri="{0D108BD9-81ED-4DB2-BD59-A6C34878D82A}">
                    <a16:rowId xmlns:a16="http://schemas.microsoft.com/office/drawing/2014/main" val="10010"/>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島　根</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 </a:t>
                      </a:r>
                    </a:p>
                  </a:txBody>
                  <a:tcPr marL="9525" marR="9525" marT="9525" marB="0" anchor="ctr"/>
                </a:tc>
                <a:extLst>
                  <a:ext uri="{0D108BD9-81ED-4DB2-BD59-A6C34878D82A}">
                    <a16:rowId xmlns:a16="http://schemas.microsoft.com/office/drawing/2014/main" val="10011"/>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高　知</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 </a:t>
                      </a:r>
                    </a:p>
                  </a:txBody>
                  <a:tcPr marL="9525" marR="9525" marT="9525" marB="0" anchor="ctr"/>
                </a:tc>
                <a:extLst>
                  <a:ext uri="{0D108BD9-81ED-4DB2-BD59-A6C34878D82A}">
                    <a16:rowId xmlns:a16="http://schemas.microsoft.com/office/drawing/2014/main" val="10012"/>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青　森</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13"/>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岩　手</a:t>
                      </a:r>
                    </a:p>
                  </a:txBody>
                  <a:tcPr marL="9525" marR="9525" marT="9525" marB="0" anchor="ct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14"/>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宮　城</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15"/>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福　島</a:t>
                      </a:r>
                    </a:p>
                  </a:txBody>
                  <a:tcPr marL="9525" marR="9525" marT="9525" marB="0" anchor="ct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16"/>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茨　城</a:t>
                      </a:r>
                    </a:p>
                  </a:txBody>
                  <a:tcPr marL="9525" marR="9525" marT="9525" marB="0" anchor="ct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17"/>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千　葉</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18"/>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石　川</a:t>
                      </a:r>
                    </a:p>
                  </a:txBody>
                  <a:tcPr marL="9525" marR="9525" marT="9525" marB="0" anchor="ct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19"/>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長　野</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20"/>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静　岡</a:t>
                      </a:r>
                    </a:p>
                  </a:txBody>
                  <a:tcPr marL="9525" marR="9525" marT="9525" marB="0" anchor="ct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21"/>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大　阪</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solidFill>
                      <a:schemeClr val="tx2">
                        <a:lumMod val="60000"/>
                        <a:lumOff val="40000"/>
                      </a:schemeClr>
                    </a:solid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solidFill>
                      <a:schemeClr val="tx2">
                        <a:lumMod val="60000"/>
                        <a:lumOff val="40000"/>
                      </a:schemeClr>
                    </a:solidFill>
                  </a:tcPr>
                </a:tc>
                <a:extLst>
                  <a:ext uri="{0D108BD9-81ED-4DB2-BD59-A6C34878D82A}">
                    <a16:rowId xmlns:a16="http://schemas.microsoft.com/office/drawing/2014/main" val="10022"/>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岡　山</a:t>
                      </a:r>
                    </a:p>
                  </a:txBody>
                  <a:tcPr marL="9525" marR="9525" marT="9525" marB="0" anchor="ct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23"/>
                  </a:ext>
                </a:extLst>
              </a:tr>
              <a:tr h="149626">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広　島</a:t>
                      </a:r>
                    </a:p>
                  </a:txBody>
                  <a:tcPr marL="9525" marR="9525" marT="9525" marB="0" anchor="ct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24"/>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山　口</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tc>
                <a:extLst>
                  <a:ext uri="{0D108BD9-81ED-4DB2-BD59-A6C34878D82A}">
                    <a16:rowId xmlns:a16="http://schemas.microsoft.com/office/drawing/2014/main" val="10025"/>
                  </a:ext>
                </a:extLst>
              </a:tr>
              <a:tr h="149626">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徳　島</a:t>
                      </a:r>
                    </a:p>
                  </a:txBody>
                  <a:tcPr marL="9525" marR="9525" marT="9525" marB="0" anchor="ctr">
                    <a:solidFill>
                      <a:schemeClr val="tx2">
                        <a:lumMod val="60000"/>
                        <a:lumOff val="40000"/>
                      </a:schemeClr>
                    </a:solid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9525" marR="9525" marT="9525" marB="0" anchor="ctr">
                    <a:solidFill>
                      <a:schemeClr val="tx2">
                        <a:lumMod val="60000"/>
                        <a:lumOff val="40000"/>
                      </a:schemeClr>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 </a:t>
                      </a:r>
                    </a:p>
                  </a:txBody>
                  <a:tcPr marL="9525" marR="9525" marT="9525" marB="0" anchor="ctr">
                    <a:solidFill>
                      <a:schemeClr val="tx2">
                        <a:lumMod val="60000"/>
                        <a:lumOff val="40000"/>
                      </a:schemeClr>
                    </a:solidFill>
                  </a:tcPr>
                </a:tc>
                <a:extLst>
                  <a:ext uri="{0D108BD9-81ED-4DB2-BD59-A6C34878D82A}">
                    <a16:rowId xmlns:a16="http://schemas.microsoft.com/office/drawing/2014/main" val="10026"/>
                  </a:ext>
                </a:extLst>
              </a:tr>
              <a:tr h="149626">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佐　賀</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1</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27"/>
                  </a:ext>
                </a:extLst>
              </a:tr>
              <a:tr h="149626">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計</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56</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39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tc>
                <a:tc>
                  <a:txBody>
                    <a:bodyPr/>
                    <a:lstStyle/>
                    <a:p>
                      <a:pPr algn="ctr" fontAlgn="ct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95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028"/>
                  </a:ext>
                </a:extLst>
              </a:tr>
            </a:tbl>
          </a:graphicData>
        </a:graphic>
      </p:graphicFrame>
      <p:sp>
        <p:nvSpPr>
          <p:cNvPr id="13" name="正方形/長方形 12"/>
          <p:cNvSpPr/>
          <p:nvPr/>
        </p:nvSpPr>
        <p:spPr>
          <a:xfrm>
            <a:off x="75784" y="404664"/>
            <a:ext cx="3128064" cy="324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関西の文化資源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8957882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848749"/>
            <a:ext cx="8503417" cy="7080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nSpc>
                <a:spcPct val="120000"/>
              </a:lnSpc>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rPr>
              <a:t>就業者</a:t>
            </a:r>
            <a:r>
              <a:rPr lang="en-US" altLang="ja-JP" sz="1400" dirty="0" smtClean="0">
                <a:solidFill>
                  <a:prstClr val="black"/>
                </a:solidFill>
                <a:latin typeface="Meiryo UI" panose="020B0604030504040204" pitchFamily="50" charset="-128"/>
                <a:ea typeface="Meiryo UI" panose="020B0604030504040204" pitchFamily="50" charset="-128"/>
              </a:rPr>
              <a:t>1</a:t>
            </a:r>
            <a:r>
              <a:rPr lang="ja-JP" altLang="en-US" sz="1400" dirty="0" smtClean="0">
                <a:solidFill>
                  <a:prstClr val="black"/>
                </a:solidFill>
                <a:latin typeface="Meiryo UI" panose="020B0604030504040204" pitchFamily="50" charset="-128"/>
                <a:ea typeface="Meiryo UI" panose="020B0604030504040204" pitchFamily="50" charset="-128"/>
              </a:rPr>
              <a:t>人あたり労働生産性を国際比較</a:t>
            </a:r>
            <a:r>
              <a:rPr lang="ja-JP" altLang="en-US" sz="1400" dirty="0">
                <a:solidFill>
                  <a:prstClr val="black"/>
                </a:solidFill>
                <a:latin typeface="Meiryo UI" panose="020B0604030504040204" pitchFamily="50" charset="-128"/>
                <a:ea typeface="Meiryo UI" panose="020B0604030504040204" pitchFamily="50" charset="-128"/>
              </a:rPr>
              <a:t>すると、</a:t>
            </a:r>
            <a:r>
              <a:rPr lang="ja-JP" altLang="en-US" sz="1400" dirty="0" smtClean="0">
                <a:solidFill>
                  <a:prstClr val="black"/>
                </a:solidFill>
                <a:latin typeface="Meiryo UI" panose="020B0604030504040204" pitchFamily="50" charset="-128"/>
                <a:ea typeface="Meiryo UI" panose="020B0604030504040204" pitchFamily="50" charset="-128"/>
              </a:rPr>
              <a:t>日本は</a:t>
            </a:r>
            <a:r>
              <a:rPr lang="en-US" altLang="ja-JP" sz="1400" dirty="0" smtClean="0">
                <a:solidFill>
                  <a:prstClr val="black"/>
                </a:solidFill>
                <a:latin typeface="Meiryo UI" panose="020B0604030504040204" pitchFamily="50" charset="-128"/>
                <a:ea typeface="Meiryo UI" panose="020B0604030504040204" pitchFamily="50" charset="-128"/>
              </a:rPr>
              <a:t>OECD</a:t>
            </a:r>
            <a:r>
              <a:rPr lang="ja-JP" altLang="en-US" sz="1400" dirty="0">
                <a:solidFill>
                  <a:prstClr val="black"/>
                </a:solidFill>
                <a:latin typeface="Meiryo UI" panose="020B0604030504040204" pitchFamily="50" charset="-128"/>
                <a:ea typeface="Meiryo UI" panose="020B0604030504040204" pitchFamily="50" charset="-128"/>
              </a:rPr>
              <a:t>加盟</a:t>
            </a:r>
            <a:r>
              <a:rPr lang="ja-JP" altLang="en-US" sz="1400" dirty="0" smtClean="0">
                <a:solidFill>
                  <a:prstClr val="black"/>
                </a:solidFill>
                <a:latin typeface="Meiryo UI" panose="020B0604030504040204" pitchFamily="50" charset="-128"/>
                <a:ea typeface="Meiryo UI" panose="020B0604030504040204" pitchFamily="50" charset="-128"/>
              </a:rPr>
              <a:t>諸国の中でも低位。</a:t>
            </a:r>
            <a:endParaRPr lang="en-US" altLang="ja-JP" sz="1400" dirty="0" smtClean="0">
              <a:solidFill>
                <a:prstClr val="black"/>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72</a:t>
            </a:fld>
            <a:endParaRPr kumimoji="1" lang="ja-JP" altLang="en-US" dirty="0"/>
          </a:p>
        </p:txBody>
      </p:sp>
      <p:sp>
        <p:nvSpPr>
          <p:cNvPr id="11" name="大かっこ 10"/>
          <p:cNvSpPr/>
          <p:nvPr/>
        </p:nvSpPr>
        <p:spPr>
          <a:xfrm>
            <a:off x="1115617" y="5949280"/>
            <a:ext cx="2448272" cy="590975"/>
          </a:xfrm>
          <a:prstGeom prst="bracketPair">
            <a:avLst>
              <a:gd name="adj" fmla="val 13821"/>
            </a:avLst>
          </a:prstGeom>
        </p:spPr>
        <p:style>
          <a:lnRef idx="1">
            <a:schemeClr val="dk1"/>
          </a:lnRef>
          <a:fillRef idx="0">
            <a:schemeClr val="dk1"/>
          </a:fillRef>
          <a:effectRef idx="0">
            <a:schemeClr val="dk1"/>
          </a:effectRef>
          <a:fontRef idx="minor">
            <a:schemeClr val="tx1"/>
          </a:fontRef>
        </p:style>
        <p:txBody>
          <a:bodyPr rtlCol="0" anchor="ctr"/>
          <a:lstStyle/>
          <a:p>
            <a:r>
              <a:rPr lang="en-US" altLang="ja-JP" sz="1100" dirty="0" err="1" smtClean="0">
                <a:latin typeface="Meiryo UI" panose="020B0604030504040204" pitchFamily="50" charset="-128"/>
                <a:ea typeface="Meiryo UI" panose="020B0604030504040204" pitchFamily="50" charset="-128"/>
              </a:rPr>
              <a:t>OECD.Stat</a:t>
            </a:r>
            <a:r>
              <a:rPr lang="ja-JP" altLang="en-US" sz="1100" dirty="0" smtClean="0">
                <a:latin typeface="Meiryo UI" panose="020B0604030504040204" pitchFamily="50" charset="-128"/>
                <a:ea typeface="Meiryo UI" panose="020B0604030504040204" pitchFamily="50" charset="-128"/>
              </a:rPr>
              <a:t>データベースをもとに作成</a:t>
            </a:r>
            <a:endParaRPr lang="en-US" altLang="ja-JP" sz="1100" dirty="0">
              <a:latin typeface="Meiryo UI" panose="020B0604030504040204" pitchFamily="50" charset="-128"/>
              <a:ea typeface="Meiryo UI" panose="020B0604030504040204" pitchFamily="50" charset="-128"/>
            </a:endParaRPr>
          </a:p>
          <a:p>
            <a:r>
              <a:rPr lang="en-US" altLang="ja-JP" sz="1100" dirty="0" smtClean="0">
                <a:latin typeface="Meiryo UI" panose="020B0604030504040204" pitchFamily="50" charset="-128"/>
                <a:ea typeface="Meiryo UI" panose="020B0604030504040204" pitchFamily="50" charset="-128"/>
              </a:rPr>
              <a:t>1990</a:t>
            </a:r>
            <a:r>
              <a:rPr lang="ja-JP" altLang="en-US" sz="1100" dirty="0" smtClean="0">
                <a:latin typeface="Meiryo UI" panose="020B0604030504040204" pitchFamily="50" charset="-128"/>
                <a:ea typeface="Meiryo UI" panose="020B0604030504040204" pitchFamily="50" charset="-128"/>
              </a:rPr>
              <a:t>年以前のドイツは西ドイツ。</a:t>
            </a:r>
            <a:endParaRPr lang="en-US" altLang="ja-JP" sz="1100" dirty="0" smtClean="0">
              <a:latin typeface="Meiryo UI" panose="020B0604030504040204" pitchFamily="50" charset="-128"/>
              <a:ea typeface="Meiryo UI" panose="020B0604030504040204" pitchFamily="50" charset="-128"/>
            </a:endParaRPr>
          </a:p>
        </p:txBody>
      </p:sp>
      <p:sp>
        <p:nvSpPr>
          <p:cNvPr id="15" name="正方形/長方形 14"/>
          <p:cNvSpPr/>
          <p:nvPr/>
        </p:nvSpPr>
        <p:spPr>
          <a:xfrm>
            <a:off x="590428" y="1700808"/>
            <a:ext cx="3780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○就業者</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人あたり労働生産性　上位</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ヵ国の</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変遷</a:t>
            </a:r>
            <a:endPar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20291" y="491196"/>
            <a:ext cx="5612105" cy="307777"/>
          </a:xfrm>
          <a:prstGeom prst="rect">
            <a:avLst/>
          </a:prstGeom>
          <a:noFill/>
        </p:spPr>
        <p:txBody>
          <a:bodyPr wrap="square" rtlCol="0">
            <a:spAutoFit/>
          </a:bodyPr>
          <a:lstStyle/>
          <a:p>
            <a:r>
              <a:rPr lang="ja-JP" altLang="en-US" sz="1400" b="1" dirty="0" smtClean="0"/>
              <a:t>■</a:t>
            </a:r>
            <a:r>
              <a:rPr lang="ja-JP" altLang="en-US" sz="1400" b="1" dirty="0"/>
              <a:t>　</a:t>
            </a:r>
            <a:r>
              <a:rPr lang="ja-JP" altLang="en-US" sz="1400" b="1" dirty="0" smtClean="0"/>
              <a:t>労働生産性の国際比較</a:t>
            </a:r>
            <a:endParaRPr lang="ja-JP" altLang="en-US" sz="1400" b="1" dirty="0"/>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pic>
        <p:nvPicPr>
          <p:cNvPr id="3" name="図 2"/>
          <p:cNvPicPr>
            <a:picLocks noChangeAspect="1"/>
          </p:cNvPicPr>
          <p:nvPr/>
        </p:nvPicPr>
        <p:blipFill rotWithShape="1">
          <a:blip r:embed="rId2"/>
          <a:srcRect t="9632" b="8419"/>
          <a:stretch/>
        </p:blipFill>
        <p:spPr>
          <a:xfrm>
            <a:off x="709006" y="2255719"/>
            <a:ext cx="7725989" cy="3112999"/>
          </a:xfrm>
          <a:prstGeom prst="rect">
            <a:avLst/>
          </a:prstGeom>
        </p:spPr>
      </p:pic>
      <p:sp>
        <p:nvSpPr>
          <p:cNvPr id="17" name="テキスト ボックス 16"/>
          <p:cNvSpPr txBox="1"/>
          <p:nvPr/>
        </p:nvSpPr>
        <p:spPr>
          <a:xfrm>
            <a:off x="683568" y="5589240"/>
            <a:ext cx="4320000" cy="28800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：公益財団法人日本生産性本部「労働生産性の国際比較</a:t>
            </a:r>
            <a:r>
              <a:rPr lang="en-US" altLang="ja-JP" sz="1100" dirty="0" smtClean="0">
                <a:latin typeface="Meiryo UI" panose="020B0604030504040204" pitchFamily="50" charset="-128"/>
                <a:ea typeface="Meiryo UI" panose="020B0604030504040204" pitchFamily="50" charset="-128"/>
              </a:rPr>
              <a:t>2021</a:t>
            </a:r>
            <a:r>
              <a:rPr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32523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764704"/>
            <a:ext cx="8503417" cy="83191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nSpc>
                <a:spcPct val="120000"/>
              </a:lnSpc>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rPr>
              <a:t>産業別に</a:t>
            </a:r>
            <a:r>
              <a:rPr lang="ja-JP" altLang="en-US" sz="1400" dirty="0">
                <a:solidFill>
                  <a:prstClr val="black"/>
                </a:solidFill>
                <a:latin typeface="Meiryo UI" panose="020B0604030504040204" pitchFamily="50" charset="-128"/>
                <a:ea typeface="Meiryo UI" panose="020B0604030504040204" pitchFamily="50" charset="-128"/>
              </a:rPr>
              <a:t>労働</a:t>
            </a:r>
            <a:r>
              <a:rPr lang="ja-JP" altLang="en-US" sz="1400" dirty="0" smtClean="0">
                <a:solidFill>
                  <a:prstClr val="black"/>
                </a:solidFill>
                <a:latin typeface="Meiryo UI" panose="020B0604030504040204" pitchFamily="50" charset="-128"/>
                <a:ea typeface="Meiryo UI" panose="020B0604030504040204" pitchFamily="50" charset="-128"/>
              </a:rPr>
              <a:t>生産性を国際比較すると、特に製造業、情報通信業において労働生産性が他国よりも低い。</a:t>
            </a:r>
            <a:endParaRPr lang="en-US" altLang="ja-JP" sz="1400" dirty="0" smtClean="0">
              <a:solidFill>
                <a:prstClr val="black"/>
              </a:solidFill>
              <a:latin typeface="Meiryo UI" panose="020B0604030504040204" pitchFamily="50" charset="-128"/>
              <a:ea typeface="Meiryo UI" panose="020B0604030504040204" pitchFamily="50" charset="-128"/>
            </a:endParaRPr>
          </a:p>
          <a:p>
            <a:pPr marL="285750" lvl="0" indent="-285750">
              <a:lnSpc>
                <a:spcPct val="120000"/>
              </a:lnSpc>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rPr>
              <a:t>建設業は、</a:t>
            </a:r>
            <a:r>
              <a:rPr lang="en-US" altLang="ja-JP" sz="1400" dirty="0">
                <a:solidFill>
                  <a:prstClr val="black"/>
                </a:solidFill>
                <a:latin typeface="Meiryo UI" panose="020B0604030504040204" pitchFamily="50" charset="-128"/>
                <a:ea typeface="Meiryo UI" panose="020B0604030504040204" pitchFamily="50" charset="-128"/>
              </a:rPr>
              <a:t>2013</a:t>
            </a:r>
            <a:r>
              <a:rPr lang="ja-JP" altLang="en-US" sz="1400" dirty="0">
                <a:solidFill>
                  <a:prstClr val="black"/>
                </a:solidFill>
                <a:latin typeface="Meiryo UI" panose="020B0604030504040204" pitchFamily="50" charset="-128"/>
                <a:ea typeface="Meiryo UI" panose="020B0604030504040204" pitchFamily="50" charset="-128"/>
              </a:rPr>
              <a:t>年</a:t>
            </a:r>
            <a:r>
              <a:rPr lang="ja-JP" altLang="en-US" sz="1400" dirty="0" smtClean="0">
                <a:solidFill>
                  <a:prstClr val="black"/>
                </a:solidFill>
                <a:latin typeface="Meiryo UI" panose="020B0604030504040204" pitchFamily="50" charset="-128"/>
                <a:ea typeface="Meiryo UI" panose="020B0604030504040204" pitchFamily="50" charset="-128"/>
              </a:rPr>
              <a:t>以降、東日本</a:t>
            </a:r>
            <a:r>
              <a:rPr lang="ja-JP" altLang="en-US" sz="1400" dirty="0">
                <a:solidFill>
                  <a:prstClr val="black"/>
                </a:solidFill>
                <a:latin typeface="Meiryo UI" panose="020B0604030504040204" pitchFamily="50" charset="-128"/>
                <a:ea typeface="Meiryo UI" panose="020B0604030504040204" pitchFamily="50" charset="-128"/>
              </a:rPr>
              <a:t>大震災復興事業や東京オリンピック</a:t>
            </a:r>
            <a:r>
              <a:rPr lang="ja-JP" altLang="en-US" sz="1400" dirty="0" smtClean="0">
                <a:solidFill>
                  <a:prstClr val="black"/>
                </a:solidFill>
                <a:latin typeface="Meiryo UI" panose="020B0604030504040204" pitchFamily="50" charset="-128"/>
                <a:ea typeface="Meiryo UI" panose="020B0604030504040204" pitchFamily="50" charset="-128"/>
              </a:rPr>
              <a:t>・パラリンピック</a:t>
            </a:r>
            <a:r>
              <a:rPr lang="ja-JP" altLang="en-US" sz="1400" dirty="0">
                <a:solidFill>
                  <a:prstClr val="black"/>
                </a:solidFill>
                <a:latin typeface="Meiryo UI" panose="020B0604030504040204" pitchFamily="50" charset="-128"/>
                <a:ea typeface="Meiryo UI" panose="020B0604030504040204" pitchFamily="50" charset="-128"/>
              </a:rPr>
              <a:t>に向けた建設</a:t>
            </a:r>
            <a:r>
              <a:rPr lang="ja-JP" altLang="en-US" sz="1400" dirty="0" smtClean="0">
                <a:solidFill>
                  <a:prstClr val="black"/>
                </a:solidFill>
                <a:latin typeface="Meiryo UI" panose="020B0604030504040204" pitchFamily="50" charset="-128"/>
                <a:ea typeface="Meiryo UI" panose="020B0604030504040204" pitchFamily="50" charset="-128"/>
              </a:rPr>
              <a:t>需要</a:t>
            </a:r>
            <a:r>
              <a:rPr lang="ja-JP" altLang="en-US" sz="1400" dirty="0">
                <a:solidFill>
                  <a:prstClr val="black"/>
                </a:solidFill>
                <a:latin typeface="Meiryo UI" panose="020B0604030504040204" pitchFamily="50" charset="-128"/>
                <a:ea typeface="Meiryo UI" panose="020B0604030504040204" pitchFamily="50" charset="-128"/>
              </a:rPr>
              <a:t>など</a:t>
            </a:r>
            <a:r>
              <a:rPr lang="ja-JP" altLang="en-US" sz="1400" dirty="0" smtClean="0">
                <a:solidFill>
                  <a:prstClr val="black"/>
                </a:solidFill>
                <a:latin typeface="Meiryo UI" panose="020B0604030504040204" pitchFamily="50" charset="-128"/>
                <a:ea typeface="Meiryo UI" panose="020B0604030504040204" pitchFamily="50" charset="-128"/>
              </a:rPr>
              <a:t>で需給がひっ迫する状況にあり、労働生産性も回復基調となっている。</a:t>
            </a:r>
            <a:endParaRPr lang="en-US" altLang="ja-JP" sz="1400" dirty="0" smtClean="0">
              <a:solidFill>
                <a:prstClr val="black"/>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732240" y="6482869"/>
            <a:ext cx="2133600" cy="365125"/>
          </a:xfrm>
        </p:spPr>
        <p:txBody>
          <a:bodyPr/>
          <a:lstStyle/>
          <a:p>
            <a:fld id="{E1D027E3-62E2-4B97-AB12-56BECFBE21C1}" type="slidenum">
              <a:rPr kumimoji="1" lang="ja-JP" altLang="en-US" smtClean="0"/>
              <a:pPr/>
              <a:t>73</a:t>
            </a:fld>
            <a:endParaRPr kumimoji="1" lang="ja-JP" altLang="en-US" dirty="0"/>
          </a:p>
        </p:txBody>
      </p:sp>
      <p:sp>
        <p:nvSpPr>
          <p:cNvPr id="10" name="テキスト ボックス 9"/>
          <p:cNvSpPr txBox="1"/>
          <p:nvPr/>
        </p:nvSpPr>
        <p:spPr>
          <a:xfrm>
            <a:off x="398478" y="6606144"/>
            <a:ext cx="4320000" cy="28800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：公益財団法人日本生産性本部「労働生産性の国際比較</a:t>
            </a:r>
            <a:r>
              <a:rPr lang="en-US" altLang="ja-JP" sz="1100" dirty="0" smtClean="0">
                <a:latin typeface="Meiryo UI" panose="020B0604030504040204" pitchFamily="50" charset="-128"/>
                <a:ea typeface="Meiryo UI" panose="020B0604030504040204" pitchFamily="50" charset="-128"/>
              </a:rPr>
              <a:t>2021</a:t>
            </a:r>
            <a:r>
              <a:rPr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15" name="正方形/長方形 14"/>
          <p:cNvSpPr/>
          <p:nvPr/>
        </p:nvSpPr>
        <p:spPr>
          <a:xfrm>
            <a:off x="320291" y="1544755"/>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製造業</a:t>
            </a:r>
            <a:endPar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p:cNvSpPr/>
          <p:nvPr/>
        </p:nvSpPr>
        <p:spPr>
          <a:xfrm>
            <a:off x="395536" y="4005064"/>
            <a:ext cx="439002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○建設業</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251520" y="404664"/>
            <a:ext cx="5612105" cy="307777"/>
          </a:xfrm>
          <a:prstGeom prst="rect">
            <a:avLst/>
          </a:prstGeom>
          <a:noFill/>
        </p:spPr>
        <p:txBody>
          <a:bodyPr wrap="square" rtlCol="0">
            <a:spAutoFit/>
          </a:bodyPr>
          <a:lstStyle/>
          <a:p>
            <a:r>
              <a:rPr lang="ja-JP" altLang="en-US" sz="1400" b="1" dirty="0" smtClean="0"/>
              <a:t>■</a:t>
            </a:r>
            <a:r>
              <a:rPr lang="ja-JP" altLang="en-US" sz="1400" b="1" dirty="0"/>
              <a:t>　</a:t>
            </a:r>
            <a:r>
              <a:rPr lang="ja-JP" altLang="en-US" sz="1400" b="1" dirty="0" smtClean="0"/>
              <a:t>産業別労働生産性の国際比較</a:t>
            </a:r>
            <a:r>
              <a:rPr lang="ja-JP" altLang="en-US" sz="1400" b="1" dirty="0"/>
              <a:t>①</a:t>
            </a:r>
            <a:endParaRPr lang="en-US" altLang="ja-JP" sz="1400" b="1" dirty="0" smtClean="0"/>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17" name="正方形/長方形 16"/>
          <p:cNvSpPr/>
          <p:nvPr/>
        </p:nvSpPr>
        <p:spPr>
          <a:xfrm>
            <a:off x="4718478" y="1548000"/>
            <a:ext cx="439002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○卸小売業、飲食・宿泊業</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正方形/長方形 17"/>
          <p:cNvSpPr/>
          <p:nvPr/>
        </p:nvSpPr>
        <p:spPr>
          <a:xfrm>
            <a:off x="4788024" y="4069106"/>
            <a:ext cx="439002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○情報通信業</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4" name="図 3"/>
          <p:cNvPicPr>
            <a:picLocks noChangeAspect="1"/>
          </p:cNvPicPr>
          <p:nvPr/>
        </p:nvPicPr>
        <p:blipFill rotWithShape="1">
          <a:blip r:embed="rId2"/>
          <a:srcRect l="851" t="8048" r="2357" b="4252"/>
          <a:stretch/>
        </p:blipFill>
        <p:spPr>
          <a:xfrm>
            <a:off x="575013" y="1988021"/>
            <a:ext cx="3960000" cy="2069009"/>
          </a:xfrm>
          <a:prstGeom prst="rect">
            <a:avLst/>
          </a:prstGeom>
        </p:spPr>
      </p:pic>
      <p:pic>
        <p:nvPicPr>
          <p:cNvPr id="5" name="図 4"/>
          <p:cNvPicPr>
            <a:picLocks noChangeAspect="1"/>
          </p:cNvPicPr>
          <p:nvPr/>
        </p:nvPicPr>
        <p:blipFill rotWithShape="1">
          <a:blip r:embed="rId3"/>
          <a:srcRect l="1443" t="9271" r="2196" b="2309"/>
          <a:stretch/>
        </p:blipFill>
        <p:spPr>
          <a:xfrm>
            <a:off x="581018" y="4437112"/>
            <a:ext cx="3960000" cy="2107746"/>
          </a:xfrm>
          <a:prstGeom prst="rect">
            <a:avLst/>
          </a:prstGeom>
        </p:spPr>
      </p:pic>
      <p:pic>
        <p:nvPicPr>
          <p:cNvPr id="8" name="図 7"/>
          <p:cNvPicPr>
            <a:picLocks noChangeAspect="1"/>
          </p:cNvPicPr>
          <p:nvPr/>
        </p:nvPicPr>
        <p:blipFill rotWithShape="1">
          <a:blip r:embed="rId4"/>
          <a:srcRect l="870" t="8324" r="870" b="3115"/>
          <a:stretch/>
        </p:blipFill>
        <p:spPr>
          <a:xfrm>
            <a:off x="4920813" y="1997216"/>
            <a:ext cx="3960000" cy="2103751"/>
          </a:xfrm>
          <a:prstGeom prst="rect">
            <a:avLst/>
          </a:prstGeom>
        </p:spPr>
      </p:pic>
      <p:pic>
        <p:nvPicPr>
          <p:cNvPr id="9" name="図 8"/>
          <p:cNvPicPr>
            <a:picLocks noChangeAspect="1"/>
          </p:cNvPicPr>
          <p:nvPr/>
        </p:nvPicPr>
        <p:blipFill rotWithShape="1">
          <a:blip r:embed="rId5"/>
          <a:srcRect l="611" t="8965" r="1618" b="4094"/>
          <a:stretch/>
        </p:blipFill>
        <p:spPr>
          <a:xfrm>
            <a:off x="4903960" y="4457719"/>
            <a:ext cx="3960000" cy="2122886"/>
          </a:xfrm>
          <a:prstGeom prst="rect">
            <a:avLst/>
          </a:prstGeom>
        </p:spPr>
      </p:pic>
      <p:sp>
        <p:nvSpPr>
          <p:cNvPr id="19" name="テキスト ボックス 18"/>
          <p:cNvSpPr txBox="1"/>
          <p:nvPr/>
        </p:nvSpPr>
        <p:spPr>
          <a:xfrm>
            <a:off x="1115616" y="4108332"/>
            <a:ext cx="3669946" cy="369332"/>
          </a:xfrm>
          <a:prstGeom prst="rect">
            <a:avLst/>
          </a:prstGeom>
          <a:noFill/>
        </p:spPr>
        <p:txBody>
          <a:bodyPr wrap="square" rtlCol="0">
            <a:spAutoFit/>
          </a:bodyPr>
          <a:lstStyle/>
          <a:p>
            <a:r>
              <a:rPr lang="en-US" altLang="ja-JP" sz="9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※2013</a:t>
            </a:r>
            <a:r>
              <a:rPr lang="ja-JP" altLang="en-US" sz="9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年以降の回復基調は東日本</a:t>
            </a:r>
            <a:r>
              <a:rPr lang="ja-JP" altLang="en-US" sz="9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大震災復興事業や</a:t>
            </a:r>
            <a:r>
              <a:rPr lang="ja-JP" altLang="en-US" sz="9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東京</a:t>
            </a:r>
            <a:r>
              <a:rPr lang="ja-JP" altLang="en-US" sz="9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オリンピック・</a:t>
            </a:r>
            <a:endParaRPr lang="en-US" altLang="ja-JP" sz="9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9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9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パラリンピックに向けた建設</a:t>
            </a:r>
            <a:r>
              <a:rPr lang="ja-JP" altLang="en-US" sz="9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需要によるもの</a:t>
            </a:r>
            <a:endParaRPr kumimoji="1" lang="ja-JP" altLang="en-US" sz="900" dirty="0"/>
          </a:p>
        </p:txBody>
      </p:sp>
      <p:sp>
        <p:nvSpPr>
          <p:cNvPr id="3" name="テキスト ボックス 2"/>
          <p:cNvSpPr txBox="1"/>
          <p:nvPr/>
        </p:nvSpPr>
        <p:spPr>
          <a:xfrm>
            <a:off x="1981626" y="2022278"/>
            <a:ext cx="1217846" cy="215444"/>
          </a:xfrm>
          <a:prstGeom prst="rect">
            <a:avLst/>
          </a:prstGeom>
          <a:noFill/>
        </p:spPr>
        <p:txBody>
          <a:bodyPr wrap="square" rtlCol="0">
            <a:spAutoFit/>
          </a:bodyPr>
          <a:lstStyle/>
          <a:p>
            <a:pPr algn="ctr"/>
            <a:r>
              <a:rPr kumimoji="1" lang="ja-JP" altLang="en-US" sz="800" dirty="0" smtClean="0"/>
              <a:t>（</a:t>
            </a:r>
            <a:r>
              <a:rPr kumimoji="1" lang="en-US" altLang="ja-JP" sz="800" dirty="0" smtClean="0"/>
              <a:t>2010</a:t>
            </a:r>
            <a:r>
              <a:rPr kumimoji="1" lang="ja-JP" altLang="en-US" sz="800" dirty="0" smtClean="0"/>
              <a:t>年＝１）</a:t>
            </a:r>
            <a:endParaRPr kumimoji="1" lang="ja-JP" altLang="en-US" sz="800" dirty="0"/>
          </a:p>
        </p:txBody>
      </p:sp>
      <p:sp>
        <p:nvSpPr>
          <p:cNvPr id="20" name="テキスト ボックス 19"/>
          <p:cNvSpPr txBox="1"/>
          <p:nvPr/>
        </p:nvSpPr>
        <p:spPr>
          <a:xfrm>
            <a:off x="6374114" y="2045839"/>
            <a:ext cx="1217846" cy="215444"/>
          </a:xfrm>
          <a:prstGeom prst="rect">
            <a:avLst/>
          </a:prstGeom>
          <a:noFill/>
        </p:spPr>
        <p:txBody>
          <a:bodyPr wrap="square" rtlCol="0">
            <a:spAutoFit/>
          </a:bodyPr>
          <a:lstStyle/>
          <a:p>
            <a:pPr algn="ctr"/>
            <a:r>
              <a:rPr kumimoji="1" lang="ja-JP" altLang="en-US" sz="800" dirty="0" smtClean="0"/>
              <a:t>（</a:t>
            </a:r>
            <a:r>
              <a:rPr kumimoji="1" lang="en-US" altLang="ja-JP" sz="800" dirty="0" smtClean="0"/>
              <a:t>2010</a:t>
            </a:r>
            <a:r>
              <a:rPr kumimoji="1" lang="ja-JP" altLang="en-US" sz="800" dirty="0" smtClean="0"/>
              <a:t>年＝１）</a:t>
            </a:r>
            <a:endParaRPr kumimoji="1" lang="ja-JP" altLang="en-US" sz="800" dirty="0"/>
          </a:p>
        </p:txBody>
      </p:sp>
      <p:sp>
        <p:nvSpPr>
          <p:cNvPr id="21" name="テキスト ボックス 20"/>
          <p:cNvSpPr txBox="1"/>
          <p:nvPr/>
        </p:nvSpPr>
        <p:spPr>
          <a:xfrm>
            <a:off x="1959114" y="4482214"/>
            <a:ext cx="1217846" cy="215444"/>
          </a:xfrm>
          <a:prstGeom prst="rect">
            <a:avLst/>
          </a:prstGeom>
          <a:noFill/>
        </p:spPr>
        <p:txBody>
          <a:bodyPr wrap="square" rtlCol="0">
            <a:spAutoFit/>
          </a:bodyPr>
          <a:lstStyle/>
          <a:p>
            <a:pPr algn="ctr"/>
            <a:r>
              <a:rPr kumimoji="1" lang="ja-JP" altLang="en-US" sz="800" dirty="0" smtClean="0"/>
              <a:t>（</a:t>
            </a:r>
            <a:r>
              <a:rPr kumimoji="1" lang="en-US" altLang="ja-JP" sz="800" dirty="0" smtClean="0"/>
              <a:t>2010</a:t>
            </a:r>
            <a:r>
              <a:rPr kumimoji="1" lang="ja-JP" altLang="en-US" sz="800" dirty="0" smtClean="0"/>
              <a:t>年＝１）</a:t>
            </a:r>
            <a:endParaRPr kumimoji="1" lang="ja-JP" altLang="en-US" sz="800" dirty="0"/>
          </a:p>
        </p:txBody>
      </p:sp>
      <p:sp>
        <p:nvSpPr>
          <p:cNvPr id="22" name="テキスト ボックス 21"/>
          <p:cNvSpPr txBox="1"/>
          <p:nvPr/>
        </p:nvSpPr>
        <p:spPr>
          <a:xfrm>
            <a:off x="6304568" y="4494846"/>
            <a:ext cx="1217846" cy="215444"/>
          </a:xfrm>
          <a:prstGeom prst="rect">
            <a:avLst/>
          </a:prstGeom>
          <a:noFill/>
        </p:spPr>
        <p:txBody>
          <a:bodyPr wrap="square" rtlCol="0">
            <a:spAutoFit/>
          </a:bodyPr>
          <a:lstStyle/>
          <a:p>
            <a:pPr algn="ctr"/>
            <a:r>
              <a:rPr kumimoji="1" lang="ja-JP" altLang="en-US" sz="800" dirty="0" smtClean="0"/>
              <a:t>（</a:t>
            </a:r>
            <a:r>
              <a:rPr kumimoji="1" lang="en-US" altLang="ja-JP" sz="800" dirty="0" smtClean="0"/>
              <a:t>2010</a:t>
            </a:r>
            <a:r>
              <a:rPr kumimoji="1" lang="ja-JP" altLang="en-US" sz="800" dirty="0" smtClean="0"/>
              <a:t>年＝１）</a:t>
            </a:r>
            <a:endParaRPr kumimoji="1" lang="ja-JP" altLang="en-US" sz="800" dirty="0"/>
          </a:p>
        </p:txBody>
      </p:sp>
    </p:spTree>
    <p:extLst>
      <p:ext uri="{BB962C8B-B14F-4D97-AF65-F5344CB8AC3E}">
        <p14:creationId xmlns:p14="http://schemas.microsoft.com/office/powerpoint/2010/main" val="25506346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0291" y="764704"/>
            <a:ext cx="8503417" cy="68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120000"/>
              </a:lnSpc>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rPr>
              <a:t>教育・社会福祉サービス業、不動産業、娯楽・対個人サービス業に</a:t>
            </a:r>
            <a:r>
              <a:rPr lang="ja-JP" altLang="en-US" sz="1400" dirty="0">
                <a:solidFill>
                  <a:prstClr val="black"/>
                </a:solidFill>
                <a:latin typeface="Meiryo UI" panose="020B0604030504040204" pitchFamily="50" charset="-128"/>
                <a:ea typeface="Meiryo UI" panose="020B0604030504040204" pitchFamily="50" charset="-128"/>
              </a:rPr>
              <a:t>おいて、労働生産性が他国よりも低い</a:t>
            </a:r>
            <a:r>
              <a:rPr lang="ja-JP" altLang="en-US" sz="1400" dirty="0" smtClean="0">
                <a:solidFill>
                  <a:prstClr val="black"/>
                </a:solidFill>
                <a:latin typeface="Meiryo UI" panose="020B0604030504040204" pitchFamily="50" charset="-128"/>
                <a:ea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732240" y="6482869"/>
            <a:ext cx="2133600" cy="365125"/>
          </a:xfrm>
        </p:spPr>
        <p:txBody>
          <a:bodyPr/>
          <a:lstStyle/>
          <a:p>
            <a:fld id="{E1D027E3-62E2-4B97-AB12-56BECFBE21C1}" type="slidenum">
              <a:rPr kumimoji="1" lang="ja-JP" altLang="en-US" smtClean="0"/>
              <a:pPr/>
              <a:t>74</a:t>
            </a:fld>
            <a:endParaRPr kumimoji="1" lang="ja-JP" altLang="en-US" dirty="0"/>
          </a:p>
        </p:txBody>
      </p:sp>
      <p:sp>
        <p:nvSpPr>
          <p:cNvPr id="10" name="テキスト ボックス 9"/>
          <p:cNvSpPr txBox="1"/>
          <p:nvPr/>
        </p:nvSpPr>
        <p:spPr>
          <a:xfrm>
            <a:off x="398478" y="6525344"/>
            <a:ext cx="4320000" cy="28800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：公益財団法人日本生産性本部「労働生産性の国際比較</a:t>
            </a:r>
            <a:r>
              <a:rPr lang="en-US" altLang="ja-JP" sz="1100" dirty="0" smtClean="0">
                <a:latin typeface="Meiryo UI" panose="020B0604030504040204" pitchFamily="50" charset="-128"/>
                <a:ea typeface="Meiryo UI" panose="020B0604030504040204" pitchFamily="50" charset="-128"/>
              </a:rPr>
              <a:t>2021</a:t>
            </a:r>
            <a:r>
              <a:rPr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51520" y="404664"/>
            <a:ext cx="5612105" cy="307777"/>
          </a:xfrm>
          <a:prstGeom prst="rect">
            <a:avLst/>
          </a:prstGeom>
          <a:noFill/>
        </p:spPr>
        <p:txBody>
          <a:bodyPr wrap="square" rtlCol="0">
            <a:spAutoFit/>
          </a:bodyPr>
          <a:lstStyle/>
          <a:p>
            <a:r>
              <a:rPr lang="ja-JP" altLang="en-US" sz="1400" b="1" dirty="0" smtClean="0"/>
              <a:t>■</a:t>
            </a:r>
            <a:r>
              <a:rPr lang="ja-JP" altLang="en-US" sz="1400" b="1" dirty="0"/>
              <a:t>　</a:t>
            </a:r>
            <a:r>
              <a:rPr lang="ja-JP" altLang="en-US" sz="1400" b="1" dirty="0" smtClean="0"/>
              <a:t>産業別労働生産性の国際比較②</a:t>
            </a:r>
            <a:endParaRPr lang="ja-JP" altLang="en-US" sz="1400" b="1" dirty="0"/>
          </a:p>
        </p:txBody>
      </p:sp>
      <p:sp>
        <p:nvSpPr>
          <p:cNvPr id="13" name="正方形/長方形 12"/>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19" name="正方形/長方形 18"/>
          <p:cNvSpPr/>
          <p:nvPr/>
        </p:nvSpPr>
        <p:spPr>
          <a:xfrm>
            <a:off x="288160" y="1554723"/>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○金融保険</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業</a:t>
            </a:r>
            <a:endPar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正方形/長方形 19"/>
          <p:cNvSpPr/>
          <p:nvPr/>
        </p:nvSpPr>
        <p:spPr>
          <a:xfrm>
            <a:off x="398478" y="4050514"/>
            <a:ext cx="439002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○不動産業</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 name="正方形/長方形 20"/>
          <p:cNvSpPr/>
          <p:nvPr/>
        </p:nvSpPr>
        <p:spPr>
          <a:xfrm>
            <a:off x="4571999" y="1583397"/>
            <a:ext cx="439002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○教育・社会福祉サービス業</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正方形/長方形 21"/>
          <p:cNvSpPr/>
          <p:nvPr/>
        </p:nvSpPr>
        <p:spPr>
          <a:xfrm>
            <a:off x="4588123" y="4037288"/>
            <a:ext cx="4390026"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ja-JP" altLang="en-US" sz="12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○娯楽・対個人サービス業</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rotWithShape="1">
          <a:blip r:embed="rId2"/>
          <a:srcRect l="1425" t="7087" r="941" b="2097"/>
          <a:stretch/>
        </p:blipFill>
        <p:spPr>
          <a:xfrm>
            <a:off x="467544" y="1973425"/>
            <a:ext cx="3960000" cy="2124000"/>
          </a:xfrm>
          <a:prstGeom prst="rect">
            <a:avLst/>
          </a:prstGeom>
        </p:spPr>
      </p:pic>
      <p:pic>
        <p:nvPicPr>
          <p:cNvPr id="11" name="図 10"/>
          <p:cNvPicPr>
            <a:picLocks noChangeAspect="1"/>
          </p:cNvPicPr>
          <p:nvPr/>
        </p:nvPicPr>
        <p:blipFill rotWithShape="1">
          <a:blip r:embed="rId3"/>
          <a:srcRect l="1709" t="8381" r="2551" b="3376"/>
          <a:stretch/>
        </p:blipFill>
        <p:spPr>
          <a:xfrm>
            <a:off x="486300" y="4406487"/>
            <a:ext cx="3960000" cy="2111144"/>
          </a:xfrm>
          <a:prstGeom prst="rect">
            <a:avLst/>
          </a:prstGeom>
        </p:spPr>
      </p:pic>
      <p:pic>
        <p:nvPicPr>
          <p:cNvPr id="14" name="図 13"/>
          <p:cNvPicPr>
            <a:picLocks noChangeAspect="1"/>
          </p:cNvPicPr>
          <p:nvPr/>
        </p:nvPicPr>
        <p:blipFill rotWithShape="1">
          <a:blip r:embed="rId4"/>
          <a:srcRect l="1149" t="9284" r="1088" b="3888"/>
          <a:stretch/>
        </p:blipFill>
        <p:spPr>
          <a:xfrm>
            <a:off x="4752240" y="1995408"/>
            <a:ext cx="3960000" cy="2089134"/>
          </a:xfrm>
          <a:prstGeom prst="rect">
            <a:avLst/>
          </a:prstGeom>
        </p:spPr>
      </p:pic>
      <p:pic>
        <p:nvPicPr>
          <p:cNvPr id="23" name="図 22"/>
          <p:cNvPicPr>
            <a:picLocks noChangeAspect="1"/>
          </p:cNvPicPr>
          <p:nvPr/>
        </p:nvPicPr>
        <p:blipFill rotWithShape="1">
          <a:blip r:embed="rId5"/>
          <a:srcRect l="1013" t="8462" r="2012" b="4502"/>
          <a:stretch/>
        </p:blipFill>
        <p:spPr>
          <a:xfrm>
            <a:off x="4752240" y="4448442"/>
            <a:ext cx="3960000" cy="2069189"/>
          </a:xfrm>
          <a:prstGeom prst="rect">
            <a:avLst/>
          </a:prstGeom>
        </p:spPr>
      </p:pic>
      <p:sp>
        <p:nvSpPr>
          <p:cNvPr id="15" name="テキスト ボックス 14"/>
          <p:cNvSpPr txBox="1"/>
          <p:nvPr/>
        </p:nvSpPr>
        <p:spPr>
          <a:xfrm>
            <a:off x="1981626" y="2022278"/>
            <a:ext cx="1217846" cy="215444"/>
          </a:xfrm>
          <a:prstGeom prst="rect">
            <a:avLst/>
          </a:prstGeom>
          <a:noFill/>
        </p:spPr>
        <p:txBody>
          <a:bodyPr wrap="square" rtlCol="0">
            <a:spAutoFit/>
          </a:bodyPr>
          <a:lstStyle/>
          <a:p>
            <a:pPr algn="ctr"/>
            <a:r>
              <a:rPr kumimoji="1" lang="ja-JP" altLang="en-US" sz="800" dirty="0" smtClean="0"/>
              <a:t>（</a:t>
            </a:r>
            <a:r>
              <a:rPr kumimoji="1" lang="en-US" altLang="ja-JP" sz="800" dirty="0" smtClean="0"/>
              <a:t>2010</a:t>
            </a:r>
            <a:r>
              <a:rPr kumimoji="1" lang="ja-JP" altLang="en-US" sz="800" dirty="0" smtClean="0"/>
              <a:t>年＝１）</a:t>
            </a:r>
            <a:endParaRPr kumimoji="1" lang="ja-JP" altLang="en-US" sz="800" dirty="0"/>
          </a:p>
        </p:txBody>
      </p:sp>
      <p:sp>
        <p:nvSpPr>
          <p:cNvPr id="16" name="テキスト ボックス 15"/>
          <p:cNvSpPr txBox="1"/>
          <p:nvPr/>
        </p:nvSpPr>
        <p:spPr>
          <a:xfrm>
            <a:off x="6174213" y="2022012"/>
            <a:ext cx="1217846" cy="215444"/>
          </a:xfrm>
          <a:prstGeom prst="rect">
            <a:avLst/>
          </a:prstGeom>
          <a:noFill/>
        </p:spPr>
        <p:txBody>
          <a:bodyPr wrap="square" rtlCol="0">
            <a:spAutoFit/>
          </a:bodyPr>
          <a:lstStyle/>
          <a:p>
            <a:pPr algn="ctr"/>
            <a:r>
              <a:rPr kumimoji="1" lang="ja-JP" altLang="en-US" sz="800" dirty="0" smtClean="0"/>
              <a:t>（</a:t>
            </a:r>
            <a:r>
              <a:rPr kumimoji="1" lang="en-US" altLang="ja-JP" sz="800" dirty="0" smtClean="0"/>
              <a:t>2010</a:t>
            </a:r>
            <a:r>
              <a:rPr kumimoji="1" lang="ja-JP" altLang="en-US" sz="800" dirty="0" smtClean="0"/>
              <a:t>年＝１）</a:t>
            </a:r>
            <a:endParaRPr kumimoji="1" lang="ja-JP" altLang="en-US" sz="800" dirty="0"/>
          </a:p>
        </p:txBody>
      </p:sp>
      <p:sp>
        <p:nvSpPr>
          <p:cNvPr id="17" name="テキスト ボックス 16"/>
          <p:cNvSpPr txBox="1"/>
          <p:nvPr/>
        </p:nvSpPr>
        <p:spPr>
          <a:xfrm>
            <a:off x="1839726" y="4463630"/>
            <a:ext cx="1217846" cy="215444"/>
          </a:xfrm>
          <a:prstGeom prst="rect">
            <a:avLst/>
          </a:prstGeom>
          <a:noFill/>
        </p:spPr>
        <p:txBody>
          <a:bodyPr wrap="square" rtlCol="0">
            <a:spAutoFit/>
          </a:bodyPr>
          <a:lstStyle/>
          <a:p>
            <a:pPr algn="ctr"/>
            <a:r>
              <a:rPr kumimoji="1" lang="ja-JP" altLang="en-US" sz="800" dirty="0" smtClean="0"/>
              <a:t>（</a:t>
            </a:r>
            <a:r>
              <a:rPr kumimoji="1" lang="en-US" altLang="ja-JP" sz="800" dirty="0" smtClean="0"/>
              <a:t>2010</a:t>
            </a:r>
            <a:r>
              <a:rPr kumimoji="1" lang="ja-JP" altLang="en-US" sz="800" dirty="0" smtClean="0"/>
              <a:t>年＝１）</a:t>
            </a:r>
            <a:endParaRPr kumimoji="1" lang="ja-JP" altLang="en-US" sz="800" dirty="0"/>
          </a:p>
        </p:txBody>
      </p:sp>
      <p:sp>
        <p:nvSpPr>
          <p:cNvPr id="18" name="テキスト ボックス 17"/>
          <p:cNvSpPr txBox="1"/>
          <p:nvPr/>
        </p:nvSpPr>
        <p:spPr>
          <a:xfrm>
            <a:off x="6158089" y="4496553"/>
            <a:ext cx="1217846" cy="215444"/>
          </a:xfrm>
          <a:prstGeom prst="rect">
            <a:avLst/>
          </a:prstGeom>
          <a:noFill/>
        </p:spPr>
        <p:txBody>
          <a:bodyPr wrap="square" rtlCol="0">
            <a:spAutoFit/>
          </a:bodyPr>
          <a:lstStyle/>
          <a:p>
            <a:pPr algn="ctr"/>
            <a:r>
              <a:rPr kumimoji="1" lang="ja-JP" altLang="en-US" sz="800" dirty="0" smtClean="0"/>
              <a:t>（</a:t>
            </a:r>
            <a:r>
              <a:rPr kumimoji="1" lang="en-US" altLang="ja-JP" sz="800" dirty="0" smtClean="0"/>
              <a:t>2010</a:t>
            </a:r>
            <a:r>
              <a:rPr kumimoji="1" lang="ja-JP" altLang="en-US" sz="800" dirty="0" smtClean="0"/>
              <a:t>年＝１）</a:t>
            </a:r>
            <a:endParaRPr kumimoji="1" lang="ja-JP" altLang="en-US" sz="800" dirty="0"/>
          </a:p>
        </p:txBody>
      </p:sp>
    </p:spTree>
    <p:extLst>
      <p:ext uri="{BB962C8B-B14F-4D97-AF65-F5344CB8AC3E}">
        <p14:creationId xmlns:p14="http://schemas.microsoft.com/office/powerpoint/2010/main" val="773497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570724" y="6615905"/>
            <a:ext cx="7110241"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：内閣府「県民</a:t>
            </a:r>
            <a:r>
              <a:rPr lang="ja-JP" altLang="en-US" sz="1100" dirty="0">
                <a:latin typeface="Meiryo UI" panose="020B0604030504040204" pitchFamily="50" charset="-128"/>
                <a:ea typeface="Meiryo UI" panose="020B0604030504040204" pitchFamily="50" charset="-128"/>
              </a:rPr>
              <a:t>経済</a:t>
            </a:r>
            <a:r>
              <a:rPr lang="ja-JP" altLang="en-US" sz="1100" dirty="0" smtClean="0">
                <a:latin typeface="Meiryo UI" panose="020B0604030504040204" pitchFamily="50" charset="-128"/>
                <a:ea typeface="Meiryo UI" panose="020B0604030504040204" pitchFamily="50" charset="-128"/>
              </a:rPr>
              <a:t>計算」</a:t>
            </a:r>
            <a:r>
              <a:rPr lang="ja-JP" altLang="en-US" sz="1100" dirty="0">
                <a:solidFill>
                  <a:prstClr val="black"/>
                </a:solidFill>
                <a:latin typeface="Meiryo UI" panose="020B0604030504040204" pitchFamily="50" charset="-128"/>
                <a:ea typeface="Meiryo UI" panose="020B0604030504040204" pitchFamily="50" charset="-128"/>
              </a:rPr>
              <a:t>をもとに副首都推進局で</a:t>
            </a:r>
            <a:r>
              <a:rPr lang="ja-JP" altLang="en-US" sz="1100" dirty="0" smtClean="0">
                <a:solidFill>
                  <a:prstClr val="black"/>
                </a:solidFill>
                <a:latin typeface="Meiryo UI" panose="020B0604030504040204" pitchFamily="50" charset="-128"/>
                <a:ea typeface="Meiryo UI" panose="020B0604030504040204" pitchFamily="50" charset="-128"/>
              </a:rPr>
              <a:t>作成</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0290" y="721213"/>
            <a:ext cx="8503417" cy="5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nSpc>
                <a:spcPct val="120000"/>
              </a:lnSpc>
              <a:buFont typeface="Wingdings" panose="05000000000000000000" pitchFamily="2" charset="2"/>
              <a:buChar char="p"/>
            </a:pPr>
            <a:r>
              <a:rPr lang="ja-JP" altLang="en-US" sz="1400" dirty="0" smtClean="0">
                <a:solidFill>
                  <a:prstClr val="black"/>
                </a:solidFill>
                <a:latin typeface="Meiryo UI" panose="020B0604030504040204" pitchFamily="50" charset="-128"/>
                <a:ea typeface="Meiryo UI" panose="020B0604030504040204" pitchFamily="50" charset="-128"/>
              </a:rPr>
              <a:t>都道府県ごとに労働生産性（</a:t>
            </a:r>
            <a:r>
              <a:rPr lang="ja-JP" altLang="en-US" sz="1400" dirty="0">
                <a:solidFill>
                  <a:prstClr val="black"/>
                </a:solidFill>
                <a:latin typeface="Meiryo UI" panose="020B0604030504040204" pitchFamily="50" charset="-128"/>
                <a:ea typeface="Meiryo UI" panose="020B0604030504040204" pitchFamily="50" charset="-128"/>
              </a:rPr>
              <a:t>県内総生産／県内就業者数に</a:t>
            </a:r>
            <a:r>
              <a:rPr lang="ja-JP" altLang="en-US" sz="1400" dirty="0" smtClean="0">
                <a:solidFill>
                  <a:prstClr val="black"/>
                </a:solidFill>
                <a:latin typeface="Meiryo UI" panose="020B0604030504040204" pitchFamily="50" charset="-128"/>
                <a:ea typeface="Meiryo UI" panose="020B0604030504040204" pitchFamily="50" charset="-128"/>
              </a:rPr>
              <a:t>より</a:t>
            </a:r>
            <a:r>
              <a:rPr lang="ja-JP" altLang="en-US" sz="1400" dirty="0">
                <a:solidFill>
                  <a:prstClr val="black"/>
                </a:solidFill>
                <a:latin typeface="Meiryo UI" panose="020B0604030504040204" pitchFamily="50" charset="-128"/>
                <a:ea typeface="Meiryo UI" panose="020B0604030504040204" pitchFamily="50" charset="-128"/>
              </a:rPr>
              <a:t>算出）</a:t>
            </a:r>
            <a:r>
              <a:rPr lang="ja-JP" altLang="en-US" sz="1400" dirty="0" smtClean="0">
                <a:solidFill>
                  <a:prstClr val="black"/>
                </a:solidFill>
                <a:latin typeface="Meiryo UI" panose="020B0604030504040204" pitchFamily="50" charset="-128"/>
                <a:ea typeface="Meiryo UI" panose="020B0604030504040204" pitchFamily="50" charset="-128"/>
              </a:rPr>
              <a:t>を</a:t>
            </a:r>
            <a:r>
              <a:rPr lang="ja-JP" altLang="en-US" sz="1400" dirty="0">
                <a:solidFill>
                  <a:prstClr val="black"/>
                </a:solidFill>
                <a:latin typeface="Meiryo UI" panose="020B0604030504040204" pitchFamily="50" charset="-128"/>
                <a:ea typeface="Meiryo UI" panose="020B0604030504040204" pitchFamily="50" charset="-128"/>
              </a:rPr>
              <a:t>みる</a:t>
            </a:r>
            <a:r>
              <a:rPr lang="ja-JP" altLang="en-US" sz="1400" dirty="0" smtClean="0">
                <a:solidFill>
                  <a:prstClr val="black"/>
                </a:solidFill>
                <a:latin typeface="Meiryo UI" panose="020B0604030504040204" pitchFamily="50" charset="-128"/>
                <a:ea typeface="Meiryo UI" panose="020B0604030504040204" pitchFamily="50" charset="-128"/>
              </a:rPr>
              <a:t>と、東京都や愛知県を下回っている。</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75</a:t>
            </a:fld>
            <a:endParaRPr kumimoji="1" lang="ja-JP" altLang="en-US" dirty="0"/>
          </a:p>
        </p:txBody>
      </p:sp>
      <p:sp>
        <p:nvSpPr>
          <p:cNvPr id="13" name="正方形/長方形 12"/>
          <p:cNvSpPr/>
          <p:nvPr/>
        </p:nvSpPr>
        <p:spPr>
          <a:xfrm>
            <a:off x="6321896" y="4014000"/>
            <a:ext cx="266328"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320291" y="422760"/>
            <a:ext cx="5612105" cy="307777"/>
          </a:xfrm>
          <a:prstGeom prst="rect">
            <a:avLst/>
          </a:prstGeom>
          <a:noFill/>
        </p:spPr>
        <p:txBody>
          <a:bodyPr wrap="square" rtlCol="0">
            <a:spAutoFit/>
          </a:bodyPr>
          <a:lstStyle/>
          <a:p>
            <a:r>
              <a:rPr lang="ja-JP" altLang="en-US" sz="1400" b="1" dirty="0" smtClean="0"/>
              <a:t>■</a:t>
            </a:r>
            <a:r>
              <a:rPr lang="ja-JP" altLang="en-US" sz="1400" b="1" dirty="0"/>
              <a:t>　</a:t>
            </a:r>
            <a:r>
              <a:rPr lang="ja-JP" altLang="en-US" sz="1400" b="1" dirty="0" smtClean="0"/>
              <a:t>都道府県ごとの労働生産性の変化</a:t>
            </a:r>
            <a:endParaRPr lang="ja-JP" altLang="en-US" sz="1400" b="1" dirty="0"/>
          </a:p>
        </p:txBody>
      </p:sp>
      <p:sp>
        <p:nvSpPr>
          <p:cNvPr id="14" name="正方形/長方形 1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３．分野別主要データ（１）産業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4" name="角丸四角形 3"/>
          <p:cNvSpPr/>
          <p:nvPr/>
        </p:nvSpPr>
        <p:spPr>
          <a:xfrm>
            <a:off x="4208555" y="1340768"/>
            <a:ext cx="720000" cy="180000"/>
          </a:xfrm>
          <a:prstGeom prst="roundRect">
            <a:avLst/>
          </a:prstGeom>
          <a:ln w="1905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smtClean="0">
                <a:solidFill>
                  <a:schemeClr val="tx1"/>
                </a:solidFill>
                <a:latin typeface="+mj-lt"/>
              </a:rPr>
              <a:t>2013</a:t>
            </a:r>
            <a:r>
              <a:rPr lang="ja-JP" altLang="en-US" sz="900" dirty="0" smtClean="0">
                <a:solidFill>
                  <a:schemeClr val="tx1"/>
                </a:solidFill>
                <a:latin typeface="+mj-lt"/>
              </a:rPr>
              <a:t>年度</a:t>
            </a:r>
            <a:endParaRPr kumimoji="1" lang="ja-JP" altLang="en-US" sz="900" dirty="0">
              <a:solidFill>
                <a:schemeClr val="tx1"/>
              </a:solidFill>
              <a:latin typeface="+mj-lt"/>
            </a:endParaRPr>
          </a:p>
        </p:txBody>
      </p:sp>
      <p:sp>
        <p:nvSpPr>
          <p:cNvPr id="18" name="角丸四角形 17"/>
          <p:cNvSpPr/>
          <p:nvPr/>
        </p:nvSpPr>
        <p:spPr>
          <a:xfrm>
            <a:off x="1362724" y="1340768"/>
            <a:ext cx="720000" cy="180000"/>
          </a:xfrm>
          <a:prstGeom prst="roundRect">
            <a:avLst/>
          </a:prstGeom>
          <a:ln w="1905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smtClean="0">
                <a:solidFill>
                  <a:schemeClr val="tx1"/>
                </a:solidFill>
                <a:latin typeface="+mj-lt"/>
              </a:rPr>
              <a:t>2008</a:t>
            </a:r>
            <a:r>
              <a:rPr lang="ja-JP" altLang="en-US" sz="900" dirty="0">
                <a:solidFill>
                  <a:schemeClr val="tx1"/>
                </a:solidFill>
                <a:latin typeface="+mj-lt"/>
              </a:rPr>
              <a:t>年度</a:t>
            </a:r>
            <a:endParaRPr kumimoji="1" lang="ja-JP" altLang="en-US" sz="900" dirty="0">
              <a:solidFill>
                <a:schemeClr val="tx1"/>
              </a:solidFill>
              <a:latin typeface="+mj-lt"/>
            </a:endParaRPr>
          </a:p>
        </p:txBody>
      </p:sp>
      <p:sp>
        <p:nvSpPr>
          <p:cNvPr id="19" name="角丸四角形 18"/>
          <p:cNvSpPr/>
          <p:nvPr/>
        </p:nvSpPr>
        <p:spPr>
          <a:xfrm>
            <a:off x="6982386" y="1340768"/>
            <a:ext cx="720000" cy="180000"/>
          </a:xfrm>
          <a:prstGeom prst="roundRect">
            <a:avLst/>
          </a:prstGeom>
          <a:ln w="1905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smtClean="0">
                <a:solidFill>
                  <a:schemeClr val="tx1"/>
                </a:solidFill>
                <a:latin typeface="+mj-lt"/>
              </a:rPr>
              <a:t>2018</a:t>
            </a:r>
            <a:r>
              <a:rPr lang="ja-JP" altLang="en-US" sz="900" dirty="0">
                <a:solidFill>
                  <a:schemeClr val="tx1"/>
                </a:solidFill>
                <a:latin typeface="+mj-lt"/>
              </a:rPr>
              <a:t>年度</a:t>
            </a:r>
            <a:endParaRPr kumimoji="1" lang="ja-JP" altLang="en-US" sz="900" dirty="0">
              <a:solidFill>
                <a:schemeClr val="tx1"/>
              </a:solidFill>
              <a:latin typeface="+mj-lt"/>
            </a:endParaRPr>
          </a:p>
        </p:txBody>
      </p:sp>
      <p:sp>
        <p:nvSpPr>
          <p:cNvPr id="20" name="正方形/長方形 19"/>
          <p:cNvSpPr/>
          <p:nvPr/>
        </p:nvSpPr>
        <p:spPr>
          <a:xfrm>
            <a:off x="3563888" y="2664000"/>
            <a:ext cx="266328"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712971" y="2664000"/>
            <a:ext cx="266328"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1985117" y="6519489"/>
            <a:ext cx="936104" cy="184666"/>
          </a:xfrm>
          <a:prstGeom prst="rect">
            <a:avLst/>
          </a:prstGeom>
          <a:noFill/>
        </p:spPr>
        <p:txBody>
          <a:bodyPr wrap="square" rtlCol="0">
            <a:spAutoFit/>
          </a:bodyPr>
          <a:lstStyle/>
          <a:p>
            <a:r>
              <a:rPr kumimoji="1" lang="ja-JP" altLang="en-US" sz="600" dirty="0" smtClean="0"/>
              <a:t>（</a:t>
            </a:r>
            <a:r>
              <a:rPr kumimoji="1" lang="en-US" altLang="ja-JP" sz="600" dirty="0" smtClean="0"/>
              <a:t>100</a:t>
            </a:r>
            <a:r>
              <a:rPr kumimoji="1" lang="ja-JP" altLang="en-US" sz="600" dirty="0" smtClean="0"/>
              <a:t>万円／人）</a:t>
            </a:r>
            <a:endParaRPr kumimoji="1" lang="ja-JP" altLang="en-US" sz="600" dirty="0"/>
          </a:p>
        </p:txBody>
      </p:sp>
      <p:sp>
        <p:nvSpPr>
          <p:cNvPr id="22" name="テキスト ボックス 21"/>
          <p:cNvSpPr txBox="1"/>
          <p:nvPr/>
        </p:nvSpPr>
        <p:spPr>
          <a:xfrm>
            <a:off x="4861904" y="6530380"/>
            <a:ext cx="936104" cy="184666"/>
          </a:xfrm>
          <a:prstGeom prst="rect">
            <a:avLst/>
          </a:prstGeom>
          <a:noFill/>
        </p:spPr>
        <p:txBody>
          <a:bodyPr wrap="square" rtlCol="0">
            <a:spAutoFit/>
          </a:bodyPr>
          <a:lstStyle/>
          <a:p>
            <a:r>
              <a:rPr kumimoji="1" lang="ja-JP" altLang="en-US" sz="600" dirty="0" smtClean="0"/>
              <a:t>（</a:t>
            </a:r>
            <a:r>
              <a:rPr kumimoji="1" lang="en-US" altLang="ja-JP" sz="600" dirty="0" smtClean="0"/>
              <a:t>100</a:t>
            </a:r>
            <a:r>
              <a:rPr kumimoji="1" lang="ja-JP" altLang="en-US" sz="600" dirty="0" smtClean="0"/>
              <a:t>万円／人）</a:t>
            </a:r>
            <a:endParaRPr kumimoji="1" lang="ja-JP" altLang="en-US" sz="600" dirty="0"/>
          </a:p>
        </p:txBody>
      </p:sp>
      <p:sp>
        <p:nvSpPr>
          <p:cNvPr id="23" name="テキスト ボックス 22"/>
          <p:cNvSpPr txBox="1"/>
          <p:nvPr/>
        </p:nvSpPr>
        <p:spPr>
          <a:xfrm>
            <a:off x="7642383" y="6530380"/>
            <a:ext cx="936104" cy="184666"/>
          </a:xfrm>
          <a:prstGeom prst="rect">
            <a:avLst/>
          </a:prstGeom>
          <a:noFill/>
        </p:spPr>
        <p:txBody>
          <a:bodyPr wrap="square" rtlCol="0">
            <a:spAutoFit/>
          </a:bodyPr>
          <a:lstStyle/>
          <a:p>
            <a:r>
              <a:rPr kumimoji="1" lang="ja-JP" altLang="en-US" sz="600" dirty="0" smtClean="0"/>
              <a:t>（</a:t>
            </a:r>
            <a:r>
              <a:rPr kumimoji="1" lang="en-US" altLang="ja-JP" sz="600" dirty="0" smtClean="0"/>
              <a:t>100</a:t>
            </a:r>
            <a:r>
              <a:rPr kumimoji="1" lang="ja-JP" altLang="en-US" sz="600" dirty="0" smtClean="0"/>
              <a:t>万円／人）</a:t>
            </a:r>
            <a:endParaRPr kumimoji="1" lang="ja-JP" altLang="en-US" sz="600" dirty="0"/>
          </a:p>
        </p:txBody>
      </p:sp>
      <p:pic>
        <p:nvPicPr>
          <p:cNvPr id="5" name="図 4"/>
          <p:cNvPicPr>
            <a:picLocks noChangeAspect="1"/>
          </p:cNvPicPr>
          <p:nvPr/>
        </p:nvPicPr>
        <p:blipFill>
          <a:blip r:embed="rId2"/>
          <a:stretch>
            <a:fillRect/>
          </a:stretch>
        </p:blipFill>
        <p:spPr>
          <a:xfrm>
            <a:off x="570724" y="1379301"/>
            <a:ext cx="2304488" cy="5261304"/>
          </a:xfrm>
          <a:prstGeom prst="rect">
            <a:avLst/>
          </a:prstGeom>
        </p:spPr>
      </p:pic>
      <p:pic>
        <p:nvPicPr>
          <p:cNvPr id="6" name="図 5"/>
          <p:cNvPicPr>
            <a:picLocks noChangeAspect="1"/>
          </p:cNvPicPr>
          <p:nvPr/>
        </p:nvPicPr>
        <p:blipFill>
          <a:blip r:embed="rId3"/>
          <a:stretch>
            <a:fillRect/>
          </a:stretch>
        </p:blipFill>
        <p:spPr>
          <a:xfrm>
            <a:off x="3416745" y="1379301"/>
            <a:ext cx="2292295" cy="5261304"/>
          </a:xfrm>
          <a:prstGeom prst="rect">
            <a:avLst/>
          </a:prstGeom>
        </p:spPr>
      </p:pic>
      <p:pic>
        <p:nvPicPr>
          <p:cNvPr id="8" name="図 7"/>
          <p:cNvPicPr>
            <a:picLocks noChangeAspect="1"/>
          </p:cNvPicPr>
          <p:nvPr/>
        </p:nvPicPr>
        <p:blipFill>
          <a:blip r:embed="rId4"/>
          <a:stretch>
            <a:fillRect/>
          </a:stretch>
        </p:blipFill>
        <p:spPr>
          <a:xfrm>
            <a:off x="6190142" y="1396069"/>
            <a:ext cx="2304488" cy="5261304"/>
          </a:xfrm>
          <a:prstGeom prst="rect">
            <a:avLst/>
          </a:prstGeom>
        </p:spPr>
      </p:pic>
    </p:spTree>
    <p:extLst>
      <p:ext uri="{BB962C8B-B14F-4D97-AF65-F5344CB8AC3E}">
        <p14:creationId xmlns:p14="http://schemas.microsoft.com/office/powerpoint/2010/main" val="25174166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DC1BA3F-1AE2-47E1-8004-18BBF3B026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290AE-011E-403C-A3C9-B3B44B5CA60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タイトル 1">
            <a:extLst>
              <a:ext uri="{FF2B5EF4-FFF2-40B4-BE49-F238E27FC236}">
                <a16:creationId xmlns:a16="http://schemas.microsoft.com/office/drawing/2014/main" id="{DE182360-8E57-4CFB-9AED-F7A852E0EBA9}"/>
              </a:ext>
            </a:extLst>
          </p:cNvPr>
          <p:cNvSpPr txBox="1">
            <a:spLocks/>
          </p:cNvSpPr>
          <p:nvPr/>
        </p:nvSpPr>
        <p:spPr>
          <a:xfrm>
            <a:off x="457200" y="548680"/>
            <a:ext cx="8229600" cy="55247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tab pos="2782888" algn="l"/>
                <a:tab pos="7531100" algn="l"/>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３</a:t>
            </a:r>
            <a:r>
              <a:rPr kumimoji="1" lang="en-US" altLang="ja-JP"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分野</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別主要データ</a:t>
            </a:r>
          </a:p>
          <a:p>
            <a:pPr marL="0" marR="0" lvl="0" indent="0" algn="ctr" defTabSz="914400" rtl="0" eaLnBrk="1" fontAlgn="auto" latinLnBrk="0" hangingPunct="1">
              <a:lnSpc>
                <a:spcPct val="150000"/>
              </a:lnSpc>
              <a:spcBef>
                <a:spcPct val="0"/>
              </a:spcBef>
              <a:spcAft>
                <a:spcPts val="0"/>
              </a:spcAft>
              <a:buClrTx/>
              <a:buSzTx/>
              <a:buFontTx/>
              <a:buNone/>
              <a:tabLst>
                <a:tab pos="2782888" algn="l"/>
                <a:tab pos="7531100" algn="l"/>
              </a:tabLst>
              <a:defRPr/>
            </a:pPr>
            <a:r>
              <a:rPr kumimoji="1" lang="ja-JP" altLang="en-US" sz="3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j-cs"/>
              </a:rPr>
              <a:t>（２）人材</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Tree>
    <p:extLst>
      <p:ext uri="{BB962C8B-B14F-4D97-AF65-F5344CB8AC3E}">
        <p14:creationId xmlns:p14="http://schemas.microsoft.com/office/powerpoint/2010/main" val="9837704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464653" y="1052736"/>
            <a:ext cx="8254516" cy="5078313"/>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721600" algn="l"/>
              </a:tabLst>
            </a:pPr>
            <a:r>
              <a:rPr lang="ja-JP" altLang="en-US" dirty="0"/>
              <a:t>我が国の</a:t>
            </a:r>
            <a:r>
              <a:rPr lang="ja-JP" altLang="en-US" dirty="0" smtClean="0"/>
              <a:t>人口推移 ・・・</a:t>
            </a:r>
            <a:r>
              <a:rPr lang="ja-JP" altLang="en-US" dirty="0"/>
              <a:t>・・・・・・・・・・・・・・・・・・・・・・・・・・・・・・・・・・・・・・・・・・・・・・</a:t>
            </a:r>
            <a:r>
              <a:rPr lang="en-US" altLang="ja-JP" dirty="0" smtClean="0"/>
              <a:t>79</a:t>
            </a:r>
          </a:p>
          <a:p>
            <a:pPr marL="285750" indent="-285750">
              <a:lnSpc>
                <a:spcPct val="150000"/>
              </a:lnSpc>
              <a:buFont typeface="Arial" panose="020B0604020202020204" pitchFamily="34" charset="0"/>
              <a:buChar char="•"/>
              <a:tabLst>
                <a:tab pos="7721600" algn="l"/>
              </a:tabLst>
            </a:pPr>
            <a:r>
              <a:rPr lang="ja-JP" altLang="en-US" dirty="0" smtClean="0"/>
              <a:t>人口減少と高齢化① ・・・・・・・・・・・・・・・・・・・・・・・・・・・・・・・・・・・・・・・・・・・・・・・</a:t>
            </a:r>
            <a:r>
              <a:rPr lang="en-US" altLang="ja-JP" dirty="0" smtClean="0"/>
              <a:t>80</a:t>
            </a:r>
            <a:endParaRPr lang="ja-JP" altLang="en-US" dirty="0" smtClean="0"/>
          </a:p>
          <a:p>
            <a:pPr marL="285750" indent="-285750">
              <a:lnSpc>
                <a:spcPct val="150000"/>
              </a:lnSpc>
              <a:buFont typeface="Arial" panose="020B0604020202020204" pitchFamily="34" charset="0"/>
              <a:buChar char="•"/>
              <a:tabLst>
                <a:tab pos="7721600" algn="l"/>
              </a:tabLst>
            </a:pPr>
            <a:r>
              <a:rPr lang="ja-JP" altLang="en-US" dirty="0" smtClean="0"/>
              <a:t>人口減少と高齢化② ・・・・・・・・・・・・・・・・・・・・・・・・・・・・・・・・・・・・・・・・・・・・・・・</a:t>
            </a:r>
            <a:r>
              <a:rPr lang="en-US" altLang="ja-JP" dirty="0" smtClean="0"/>
              <a:t>81</a:t>
            </a:r>
            <a:endParaRPr lang="ja-JP" altLang="en-US" dirty="0" smtClean="0"/>
          </a:p>
          <a:p>
            <a:pPr marL="285750" indent="-285750">
              <a:lnSpc>
                <a:spcPct val="150000"/>
              </a:lnSpc>
              <a:buFont typeface="Arial" panose="020B0604020202020204" pitchFamily="34" charset="0"/>
              <a:buChar char="•"/>
              <a:tabLst>
                <a:tab pos="7721600" algn="l"/>
              </a:tabLst>
            </a:pPr>
            <a:r>
              <a:rPr lang="ja-JP" altLang="en-US" dirty="0" smtClean="0"/>
              <a:t>世界</a:t>
            </a:r>
            <a:r>
              <a:rPr lang="ja-JP" altLang="en-US" dirty="0"/>
              <a:t>の高齢化率の</a:t>
            </a:r>
            <a:r>
              <a:rPr lang="ja-JP" altLang="en-US" dirty="0" smtClean="0"/>
              <a:t>推移 ・</a:t>
            </a:r>
            <a:r>
              <a:rPr lang="ja-JP" altLang="en-US" dirty="0"/>
              <a:t>・・・・・・・・</a:t>
            </a:r>
            <a:r>
              <a:rPr lang="ja-JP" altLang="en-US" dirty="0" smtClean="0"/>
              <a:t>・・・・・・・・・・・・・・・・・</a:t>
            </a:r>
            <a:r>
              <a:rPr lang="ja-JP" altLang="en-US" dirty="0"/>
              <a:t>・・・・・・・・・・・・・・・・・・</a:t>
            </a:r>
            <a:r>
              <a:rPr lang="ja-JP" altLang="en-US" dirty="0" smtClean="0"/>
              <a:t>・</a:t>
            </a:r>
            <a:r>
              <a:rPr lang="en-US" altLang="ja-JP" dirty="0" smtClean="0"/>
              <a:t>82</a:t>
            </a:r>
            <a:endParaRPr lang="ja-JP" altLang="en-US" dirty="0"/>
          </a:p>
          <a:p>
            <a:pPr marL="285750" indent="-285750">
              <a:lnSpc>
                <a:spcPct val="150000"/>
              </a:lnSpc>
              <a:buFont typeface="Arial" panose="020B0604020202020204" pitchFamily="34" charset="0"/>
              <a:buChar char="•"/>
              <a:tabLst>
                <a:tab pos="7721600" algn="l"/>
              </a:tabLst>
            </a:pPr>
            <a:r>
              <a:rPr lang="ja-JP" altLang="en-US" dirty="0"/>
              <a:t>主要国における</a:t>
            </a:r>
            <a:r>
              <a:rPr lang="ja-JP" altLang="en-US" dirty="0" smtClean="0"/>
              <a:t>高齢化 ・</a:t>
            </a:r>
            <a:r>
              <a:rPr lang="ja-JP" altLang="en-US" dirty="0"/>
              <a:t>・・・・・・・・・</a:t>
            </a:r>
            <a:r>
              <a:rPr lang="ja-JP" altLang="en-US" dirty="0" smtClean="0"/>
              <a:t>・・・・・・・・・・・・・・・・・・</a:t>
            </a:r>
            <a:r>
              <a:rPr lang="ja-JP" altLang="en-US" dirty="0"/>
              <a:t>・・・・・・・・・・・・・・・・</a:t>
            </a:r>
            <a:r>
              <a:rPr lang="ja-JP" altLang="en-US" dirty="0" smtClean="0"/>
              <a:t>・・</a:t>
            </a:r>
            <a:r>
              <a:rPr lang="en-US" altLang="ja-JP" dirty="0" smtClean="0"/>
              <a:t>83</a:t>
            </a:r>
            <a:endParaRPr lang="ja-JP" altLang="en-US" dirty="0"/>
          </a:p>
          <a:p>
            <a:pPr marL="285750" indent="-285750">
              <a:lnSpc>
                <a:spcPct val="150000"/>
              </a:lnSpc>
              <a:buFont typeface="Arial" panose="020B0604020202020204" pitchFamily="34" charset="0"/>
              <a:buChar char="•"/>
              <a:tabLst>
                <a:tab pos="7721600" algn="l"/>
              </a:tabLst>
            </a:pPr>
            <a:r>
              <a:rPr lang="ja-JP" altLang="en-US" dirty="0"/>
              <a:t>都道府県別高齢化率の</a:t>
            </a:r>
            <a:r>
              <a:rPr lang="ja-JP" altLang="en-US" dirty="0" smtClean="0"/>
              <a:t>推移 ・</a:t>
            </a:r>
            <a:r>
              <a:rPr lang="ja-JP" altLang="en-US" dirty="0"/>
              <a:t>・・・・</a:t>
            </a:r>
            <a:r>
              <a:rPr lang="ja-JP" altLang="en-US" dirty="0" smtClean="0"/>
              <a:t>・・・・・・・・・・・・・</a:t>
            </a:r>
            <a:r>
              <a:rPr lang="ja-JP" altLang="en-US" dirty="0"/>
              <a:t>・・・・・・・・・・・・・・・・・・・・・・</a:t>
            </a:r>
            <a:r>
              <a:rPr lang="ja-JP" altLang="en-US" dirty="0" smtClean="0"/>
              <a:t>・</a:t>
            </a:r>
            <a:r>
              <a:rPr lang="en-US" altLang="ja-JP" dirty="0" smtClean="0"/>
              <a:t>84</a:t>
            </a:r>
            <a:r>
              <a:rPr lang="ja-JP" altLang="en-US" dirty="0" smtClean="0"/>
              <a:t> </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労働力人口の</a:t>
            </a:r>
            <a:r>
              <a:rPr lang="ja-JP" altLang="en-US" dirty="0" smtClean="0"/>
              <a:t>推移 ・</a:t>
            </a:r>
            <a:r>
              <a:rPr lang="ja-JP" altLang="en-US" dirty="0"/>
              <a:t>・・・・・・・・・・・</a:t>
            </a:r>
            <a:r>
              <a:rPr lang="ja-JP" altLang="en-US" dirty="0" smtClean="0"/>
              <a:t>・・・・・・・・・・・・・・・・・・・・・・</a:t>
            </a:r>
            <a:r>
              <a:rPr lang="ja-JP" altLang="en-US" dirty="0"/>
              <a:t>・・・・・・・・・・・・・・</a:t>
            </a:r>
            <a:r>
              <a:rPr lang="ja-JP" altLang="en-US" dirty="0" smtClean="0"/>
              <a:t>・</a:t>
            </a:r>
            <a:r>
              <a:rPr lang="en-US" altLang="ja-JP" dirty="0" smtClean="0"/>
              <a:t>85</a:t>
            </a:r>
            <a:r>
              <a:rPr lang="ja-JP" altLang="en-US" dirty="0" smtClean="0"/>
              <a:t> </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大学進学率・</a:t>
            </a:r>
            <a:r>
              <a:rPr lang="ja-JP" altLang="en-US" dirty="0" smtClean="0"/>
              <a:t>大学数 ・</a:t>
            </a:r>
            <a:r>
              <a:rPr lang="ja-JP" altLang="en-US" dirty="0"/>
              <a:t>・・・・・・・・・・・・・・・・・・・・・・・・・・・・</a:t>
            </a:r>
            <a:r>
              <a:rPr lang="ja-JP" altLang="en-US" dirty="0" smtClean="0"/>
              <a:t>・・・・・・・・・・・・・・・・・・ </a:t>
            </a:r>
            <a:r>
              <a:rPr lang="en-US" altLang="ja-JP" dirty="0" smtClean="0"/>
              <a:t>86</a:t>
            </a:r>
          </a:p>
          <a:p>
            <a:pPr marL="285750" indent="-285750">
              <a:lnSpc>
                <a:spcPct val="150000"/>
              </a:lnSpc>
              <a:buFont typeface="Arial" panose="020B0604020202020204" pitchFamily="34" charset="0"/>
              <a:buChar char="•"/>
              <a:tabLst>
                <a:tab pos="7721600" algn="l"/>
              </a:tabLst>
            </a:pPr>
            <a:r>
              <a:rPr lang="ja-JP" altLang="en-US" dirty="0" smtClean="0"/>
              <a:t>大学数</a:t>
            </a:r>
            <a:r>
              <a:rPr lang="ja-JP" altLang="en-US" dirty="0"/>
              <a:t>と地元</a:t>
            </a:r>
            <a:r>
              <a:rPr lang="ja-JP" altLang="en-US" dirty="0" smtClean="0"/>
              <a:t>進学率 ・</a:t>
            </a:r>
            <a:r>
              <a:rPr lang="ja-JP" altLang="en-US" dirty="0"/>
              <a:t>・・・・・・・・・・・・・・・・・・・・・</a:t>
            </a:r>
            <a:r>
              <a:rPr lang="ja-JP" altLang="en-US" dirty="0" smtClean="0"/>
              <a:t>・</a:t>
            </a:r>
            <a:r>
              <a:rPr lang="ja-JP" altLang="en-US" dirty="0"/>
              <a:t>・・・・・・・・・・・・・・・・・・</a:t>
            </a:r>
            <a:r>
              <a:rPr lang="ja-JP" altLang="en-US" dirty="0" smtClean="0"/>
              <a:t>・</a:t>
            </a:r>
            <a:r>
              <a:rPr lang="ja-JP" altLang="en-US" dirty="0"/>
              <a:t>・・・</a:t>
            </a:r>
            <a:r>
              <a:rPr lang="ja-JP" altLang="en-US" dirty="0" smtClean="0"/>
              <a:t>・・ </a:t>
            </a:r>
            <a:r>
              <a:rPr lang="en-US" altLang="ja-JP" dirty="0" smtClean="0"/>
              <a:t>87</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大卒就職者地元</a:t>
            </a:r>
            <a:r>
              <a:rPr lang="ja-JP" altLang="en-US" dirty="0" smtClean="0"/>
              <a:t>残留率 ・</a:t>
            </a:r>
            <a:r>
              <a:rPr lang="ja-JP" altLang="en-US" dirty="0"/>
              <a:t>・・・・・・・・・・・・・・・・・・・・・・・・・・・</a:t>
            </a:r>
            <a:r>
              <a:rPr lang="ja-JP" altLang="en-US" dirty="0" smtClean="0"/>
              <a:t>・・・・・・・・・・・・・・・・ </a:t>
            </a:r>
            <a:r>
              <a:rPr lang="en-US" altLang="ja-JP" dirty="0" smtClean="0"/>
              <a:t>88</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女性の</a:t>
            </a:r>
            <a:r>
              <a:rPr lang="ja-JP" altLang="en-US" dirty="0" smtClean="0"/>
              <a:t>就業率 ・</a:t>
            </a:r>
            <a:r>
              <a:rPr lang="ja-JP" altLang="en-US" dirty="0"/>
              <a:t>・・・・・・・・・・・・・・・・・・・・</a:t>
            </a:r>
            <a:r>
              <a:rPr lang="ja-JP" altLang="en-US" dirty="0" smtClean="0"/>
              <a:t>・・・・・・・・・・・・・・・・・・・・・・・・・</a:t>
            </a:r>
            <a:r>
              <a:rPr lang="ja-JP" altLang="en-US" dirty="0"/>
              <a:t>・・・・・・</a:t>
            </a:r>
            <a:r>
              <a:rPr lang="ja-JP" altLang="en-US" dirty="0" smtClean="0"/>
              <a:t>・</a:t>
            </a:r>
            <a:r>
              <a:rPr lang="en-US" altLang="ja-JP" dirty="0" smtClean="0"/>
              <a:t>89</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女性の大学・短大等</a:t>
            </a:r>
            <a:r>
              <a:rPr lang="ja-JP" altLang="en-US" dirty="0" smtClean="0"/>
              <a:t>進学率 ・</a:t>
            </a:r>
            <a:r>
              <a:rPr lang="ja-JP" altLang="en-US" dirty="0"/>
              <a:t>・・・・・・・・・・・・・・・・・・・・・・・・・・・・</a:t>
            </a:r>
            <a:r>
              <a:rPr lang="ja-JP" altLang="en-US" dirty="0" smtClean="0"/>
              <a:t>・・・・・・・・・・・・・</a:t>
            </a:r>
            <a:r>
              <a:rPr lang="en-US" altLang="ja-JP" dirty="0" smtClean="0"/>
              <a:t>90</a:t>
            </a:r>
            <a:r>
              <a:rPr lang="ja-JP" altLang="en-US" dirty="0" smtClean="0"/>
              <a:t> </a:t>
            </a:r>
            <a:endParaRPr lang="ja-JP" altLang="en-US" dirty="0"/>
          </a:p>
        </p:txBody>
      </p:sp>
    </p:spTree>
    <p:extLst>
      <p:ext uri="{BB962C8B-B14F-4D97-AF65-F5344CB8AC3E}">
        <p14:creationId xmlns:p14="http://schemas.microsoft.com/office/powerpoint/2010/main" val="29254868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B2BD9-75B0-4367-96C2-269A9ADE290D}"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432284" y="1268760"/>
            <a:ext cx="8254516"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tabLst>
                <a:tab pos="7721600" algn="l"/>
              </a:tabLst>
            </a:pPr>
            <a:r>
              <a:rPr lang="ja-JP" altLang="en-US" dirty="0"/>
              <a:t>夫の家事・育児負担率 ・・・・・・・・・・・・・・・・・・・・・・・・・・・・・・・・・・・・・・・・・・・・・</a:t>
            </a:r>
            <a:r>
              <a:rPr lang="ja-JP" altLang="en-US" dirty="0" smtClean="0"/>
              <a:t>・</a:t>
            </a:r>
            <a:r>
              <a:rPr lang="en-US" altLang="ja-JP" dirty="0" smtClean="0"/>
              <a:t>91</a:t>
            </a:r>
          </a:p>
          <a:p>
            <a:pPr marL="285750" indent="-285750">
              <a:lnSpc>
                <a:spcPct val="150000"/>
              </a:lnSpc>
              <a:buFont typeface="Arial" panose="020B0604020202020204" pitchFamily="34" charset="0"/>
              <a:buChar char="•"/>
              <a:tabLst>
                <a:tab pos="7721600" algn="l"/>
              </a:tabLst>
            </a:pPr>
            <a:r>
              <a:rPr lang="en-US" altLang="ja-JP" dirty="0" smtClean="0"/>
              <a:t>65</a:t>
            </a:r>
            <a:r>
              <a:rPr lang="ja-JP" altLang="en-US" dirty="0"/>
              <a:t>歳以上の有業者の</a:t>
            </a:r>
            <a:r>
              <a:rPr lang="ja-JP" altLang="en-US" dirty="0" smtClean="0"/>
              <a:t>割合 ・</a:t>
            </a:r>
            <a:r>
              <a:rPr lang="ja-JP" altLang="en-US" dirty="0"/>
              <a:t>・・・・・・・・・・・・・・・・・・</a:t>
            </a:r>
            <a:r>
              <a:rPr lang="ja-JP" altLang="en-US" dirty="0" smtClean="0"/>
              <a:t>・・・・・・・・・・・・・・・・</a:t>
            </a:r>
            <a:r>
              <a:rPr lang="ja-JP" altLang="en-US" dirty="0"/>
              <a:t>・・・・・・・</a:t>
            </a:r>
            <a:r>
              <a:rPr lang="ja-JP" altLang="en-US" dirty="0" smtClean="0"/>
              <a:t>・</a:t>
            </a:r>
            <a:r>
              <a:rPr lang="en-US" altLang="ja-JP" dirty="0" smtClean="0"/>
              <a:t>92</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在留外国人数（在留資格別</a:t>
            </a:r>
            <a:r>
              <a:rPr lang="ja-JP" altLang="en-US" dirty="0" smtClean="0"/>
              <a:t>） ・</a:t>
            </a:r>
            <a:r>
              <a:rPr lang="ja-JP" altLang="en-US" dirty="0"/>
              <a:t>・・・・・・・・・・・・・・・・・・・・・・・・・・・</a:t>
            </a:r>
            <a:r>
              <a:rPr lang="ja-JP" altLang="en-US" dirty="0" smtClean="0"/>
              <a:t>・・・・・・・・・・ </a:t>
            </a:r>
            <a:r>
              <a:rPr lang="en-US" altLang="ja-JP" dirty="0" smtClean="0"/>
              <a:t>93</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外国人留学生受入</a:t>
            </a:r>
            <a:r>
              <a:rPr lang="ja-JP" altLang="en-US" dirty="0" smtClean="0"/>
              <a:t>規模 ・</a:t>
            </a:r>
            <a:r>
              <a:rPr lang="ja-JP" altLang="en-US" dirty="0"/>
              <a:t>・・・・・・・・・・・・・・・・・・・・・・・・・・・・</a:t>
            </a:r>
            <a:r>
              <a:rPr lang="ja-JP" altLang="en-US" dirty="0" smtClean="0"/>
              <a:t>・・・・・・・・・・・・・・・ </a:t>
            </a:r>
            <a:r>
              <a:rPr lang="en-US" altLang="ja-JP" dirty="0" smtClean="0"/>
              <a:t>94</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外国人留学生の</a:t>
            </a:r>
            <a:r>
              <a:rPr lang="ja-JP" altLang="en-US" dirty="0" smtClean="0"/>
              <a:t>国籍 ・</a:t>
            </a:r>
            <a:r>
              <a:rPr lang="ja-JP" altLang="en-US" dirty="0"/>
              <a:t>・・・・・・・・・・・・・・・・・・・・・・・・・・・</a:t>
            </a:r>
            <a:r>
              <a:rPr lang="ja-JP" altLang="en-US" dirty="0" smtClean="0"/>
              <a:t>・・・・・・・・・・・・・・・・・・・</a:t>
            </a:r>
            <a:r>
              <a:rPr lang="en-US" altLang="ja-JP" dirty="0" smtClean="0"/>
              <a:t>95</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外国人労働者数の</a:t>
            </a:r>
            <a:r>
              <a:rPr lang="ja-JP" altLang="en-US" dirty="0" smtClean="0"/>
              <a:t>推移 ・</a:t>
            </a:r>
            <a:r>
              <a:rPr lang="ja-JP" altLang="en-US" dirty="0"/>
              <a:t>・・・・・・・・・・・・・・・・・・・・・・・</a:t>
            </a:r>
            <a:r>
              <a:rPr lang="ja-JP" altLang="en-US" dirty="0" smtClean="0"/>
              <a:t>・・・・・・・・・・・・・・・・・・</a:t>
            </a:r>
            <a:r>
              <a:rPr lang="ja-JP" altLang="en-US" dirty="0"/>
              <a:t>・・</a:t>
            </a:r>
            <a:r>
              <a:rPr lang="ja-JP" altLang="en-US" dirty="0" smtClean="0"/>
              <a:t>・</a:t>
            </a:r>
            <a:r>
              <a:rPr lang="en-US" altLang="ja-JP" dirty="0" smtClean="0"/>
              <a:t>96</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外国人労働者</a:t>
            </a:r>
            <a:r>
              <a:rPr lang="ja-JP" altLang="en-US" dirty="0" smtClean="0"/>
              <a:t>受入数 ・</a:t>
            </a:r>
            <a:r>
              <a:rPr lang="ja-JP" altLang="en-US" dirty="0"/>
              <a:t>・・・・・・・・・・・・・・・・・・・・・・・</a:t>
            </a:r>
            <a:r>
              <a:rPr lang="ja-JP" altLang="en-US" dirty="0" smtClean="0"/>
              <a:t>・・・・・・・・・・・・・・・・・・・</a:t>
            </a:r>
            <a:r>
              <a:rPr lang="ja-JP" altLang="en-US" dirty="0"/>
              <a:t>・・</a:t>
            </a:r>
            <a:r>
              <a:rPr lang="ja-JP" altLang="en-US" dirty="0" smtClean="0"/>
              <a:t>・ </a:t>
            </a:r>
            <a:r>
              <a:rPr lang="en-US" altLang="ja-JP" dirty="0" smtClean="0"/>
              <a:t>97</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在留資格別外国人労働者</a:t>
            </a:r>
            <a:r>
              <a:rPr lang="ja-JP" altLang="en-US" dirty="0" smtClean="0"/>
              <a:t>比率 ・</a:t>
            </a:r>
            <a:r>
              <a:rPr lang="ja-JP" altLang="en-US" dirty="0"/>
              <a:t>・・・・・・・・・・・・・・・・・・・・・・・・・・・</a:t>
            </a:r>
            <a:r>
              <a:rPr lang="ja-JP" altLang="en-US" dirty="0" smtClean="0"/>
              <a:t>・・・・・・・・・・ </a:t>
            </a:r>
            <a:r>
              <a:rPr lang="en-US" altLang="ja-JP" dirty="0" smtClean="0"/>
              <a:t>98</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外国人雇用</a:t>
            </a:r>
            <a:r>
              <a:rPr lang="ja-JP" altLang="en-US" dirty="0" smtClean="0"/>
              <a:t>事業所 ・</a:t>
            </a:r>
            <a:r>
              <a:rPr lang="ja-JP" altLang="en-US" dirty="0"/>
              <a:t>・・・・・・・・・・・・・・・・・・・・・・・・・・・</a:t>
            </a:r>
            <a:r>
              <a:rPr lang="ja-JP" altLang="en-US" dirty="0" smtClean="0"/>
              <a:t>・・・・・・・・・・・・・・・・・・・・ </a:t>
            </a:r>
            <a:r>
              <a:rPr lang="en-US" altLang="ja-JP" dirty="0" smtClean="0"/>
              <a:t>99</a:t>
            </a:r>
            <a:endParaRPr lang="ja-JP" altLang="en-US" dirty="0"/>
          </a:p>
          <a:p>
            <a:pPr marL="285750" indent="-285750">
              <a:lnSpc>
                <a:spcPct val="150000"/>
              </a:lnSpc>
              <a:buFont typeface="Arial" panose="020B0604020202020204" pitchFamily="34" charset="0"/>
              <a:buChar char="•"/>
              <a:tabLst>
                <a:tab pos="7721600" algn="l"/>
              </a:tabLst>
            </a:pPr>
            <a:r>
              <a:rPr lang="ja-JP" altLang="en-US" dirty="0"/>
              <a:t>外国人雇用事業所数、外国人</a:t>
            </a:r>
            <a:r>
              <a:rPr lang="ja-JP" altLang="en-US" dirty="0" smtClean="0"/>
              <a:t>労働者数 ・</a:t>
            </a:r>
            <a:r>
              <a:rPr lang="ja-JP" altLang="en-US" dirty="0"/>
              <a:t>・・・・・・・・・・・・・・・</a:t>
            </a:r>
            <a:r>
              <a:rPr lang="ja-JP" altLang="en-US" dirty="0" smtClean="0"/>
              <a:t>・・</a:t>
            </a:r>
            <a:r>
              <a:rPr lang="ja-JP" altLang="en-US" dirty="0"/>
              <a:t>・・・・・・・・</a:t>
            </a:r>
            <a:r>
              <a:rPr lang="ja-JP" altLang="en-US" dirty="0" smtClean="0"/>
              <a:t>・・・　</a:t>
            </a:r>
            <a:r>
              <a:rPr lang="en-US" altLang="ja-JP" dirty="0" smtClean="0"/>
              <a:t>100</a:t>
            </a:r>
            <a:endParaRPr lang="ja-JP" altLang="en-US" dirty="0"/>
          </a:p>
        </p:txBody>
      </p:sp>
    </p:spTree>
    <p:extLst>
      <p:ext uri="{BB962C8B-B14F-4D97-AF65-F5344CB8AC3E}">
        <p14:creationId xmlns:p14="http://schemas.microsoft.com/office/powerpoint/2010/main" val="2424755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33200" y="1846800"/>
            <a:ext cx="4517528" cy="4743099"/>
          </a:xfrm>
          <a:prstGeom prst="rect">
            <a:avLst/>
          </a:prstGeom>
        </p:spPr>
      </p:pic>
      <p:pic>
        <p:nvPicPr>
          <p:cNvPr id="10" name="図 9"/>
          <p:cNvPicPr>
            <a:picLocks noChangeAspect="1"/>
          </p:cNvPicPr>
          <p:nvPr/>
        </p:nvPicPr>
        <p:blipFill>
          <a:blip r:embed="rId3"/>
          <a:stretch>
            <a:fillRect/>
          </a:stretch>
        </p:blipFill>
        <p:spPr>
          <a:xfrm>
            <a:off x="4719600" y="1620000"/>
            <a:ext cx="4285859" cy="5047926"/>
          </a:xfrm>
          <a:prstGeom prst="rect">
            <a:avLst/>
          </a:prstGeom>
        </p:spPr>
      </p:pic>
      <p:sp>
        <p:nvSpPr>
          <p:cNvPr id="2" name="スライド番号プレースホルダー 1"/>
          <p:cNvSpPr>
            <a:spLocks noGrp="1"/>
          </p:cNvSpPr>
          <p:nvPr>
            <p:ph type="sldNum" sz="quarter" idx="12"/>
          </p:nvPr>
        </p:nvSpPr>
        <p:spPr>
          <a:xfrm>
            <a:off x="7034681" y="6479428"/>
            <a:ext cx="2133600" cy="365125"/>
          </a:xfrm>
        </p:spPr>
        <p:txBody>
          <a:bodyPr/>
          <a:lstStyle/>
          <a:p>
            <a:fld id="{4AFB2BD9-75B0-4367-96C2-269A9ADE290D}" type="slidenum">
              <a:rPr kumimoji="1" lang="ja-JP" altLang="en-US" smtClean="0"/>
              <a:t>7</a:t>
            </a:fld>
            <a:endParaRPr kumimoji="1" lang="ja-JP" altLang="en-US"/>
          </a:p>
        </p:txBody>
      </p:sp>
      <p:sp>
        <p:nvSpPr>
          <p:cNvPr id="9" name="正方形/長方形 8"/>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smtClean="0">
                <a:solidFill>
                  <a:srgbClr val="000000"/>
                </a:solidFill>
                <a:latin typeface="+mj-lt"/>
                <a:ea typeface="Meiryo UI" pitchFamily="50" charset="-128"/>
                <a:cs typeface="Meiryo UI" pitchFamily="50" charset="-128"/>
              </a:rPr>
              <a:t>２．大阪経済の動き（１</a:t>
            </a:r>
            <a:r>
              <a:rPr kumimoji="0" lang="ja-JP" altLang="en-US" sz="2000" kern="0" dirty="0">
                <a:solidFill>
                  <a:srgbClr val="000000"/>
                </a:solidFill>
                <a:latin typeface="+mj-lt"/>
                <a:ea typeface="Meiryo UI" pitchFamily="50" charset="-128"/>
                <a:cs typeface="Meiryo UI" pitchFamily="50" charset="-128"/>
              </a:rPr>
              <a:t>）新型コロナウイルス感染症拡大</a:t>
            </a:r>
            <a:r>
              <a:rPr kumimoji="0" lang="en-US" altLang="ja-JP" sz="2000" kern="0" dirty="0">
                <a:solidFill>
                  <a:srgbClr val="000000"/>
                </a:solidFill>
                <a:latin typeface="+mj-lt"/>
                <a:ea typeface="Meiryo UI" pitchFamily="50" charset="-128"/>
                <a:cs typeface="Meiryo UI" pitchFamily="50" charset="-128"/>
              </a:rPr>
              <a:t>【</a:t>
            </a:r>
            <a:r>
              <a:rPr kumimoji="0" lang="ja-JP" altLang="en-US" sz="2000" kern="0" dirty="0">
                <a:solidFill>
                  <a:srgbClr val="000000"/>
                </a:solidFill>
                <a:latin typeface="+mj-lt"/>
                <a:ea typeface="Meiryo UI" pitchFamily="50" charset="-128"/>
                <a:cs typeface="Meiryo UI" pitchFamily="50" charset="-128"/>
              </a:rPr>
              <a:t>以前</a:t>
            </a:r>
            <a:r>
              <a:rPr kumimoji="0" lang="en-US" altLang="ja-JP" sz="2000" kern="0" dirty="0">
                <a:solidFill>
                  <a:srgbClr val="000000"/>
                </a:solidFill>
                <a:latin typeface="+mj-lt"/>
                <a:ea typeface="Meiryo UI" pitchFamily="50" charset="-128"/>
                <a:cs typeface="Meiryo UI" pitchFamily="50" charset="-128"/>
              </a:rPr>
              <a:t>】</a:t>
            </a:r>
            <a:r>
              <a:rPr kumimoji="0" lang="ja-JP" altLang="en-US" sz="2000" kern="0" dirty="0">
                <a:solidFill>
                  <a:srgbClr val="000000"/>
                </a:solidFill>
                <a:latin typeface="+mj-lt"/>
                <a:ea typeface="Meiryo UI" pitchFamily="50" charset="-128"/>
                <a:cs typeface="Meiryo UI" pitchFamily="50" charset="-128"/>
              </a:rPr>
              <a:t>の大阪経済</a:t>
            </a:r>
            <a:endParaRPr kumimoji="0" lang="en-US" altLang="ja-JP" sz="2000" kern="0" dirty="0">
              <a:solidFill>
                <a:srgbClr val="000000"/>
              </a:solidFill>
              <a:latin typeface="+mj-lt"/>
              <a:ea typeface="Meiryo UI" pitchFamily="50" charset="-128"/>
              <a:cs typeface="Meiryo UI" pitchFamily="50" charset="-128"/>
            </a:endParaRPr>
          </a:p>
        </p:txBody>
      </p:sp>
      <p:sp>
        <p:nvSpPr>
          <p:cNvPr id="14" name="テキスト ボックス 13"/>
          <p:cNvSpPr txBox="1"/>
          <p:nvPr/>
        </p:nvSpPr>
        <p:spPr>
          <a:xfrm>
            <a:off x="5848064" y="3108842"/>
            <a:ext cx="1800200" cy="307777"/>
          </a:xfrm>
          <a:prstGeom prst="rect">
            <a:avLst/>
          </a:prstGeom>
          <a:noFill/>
        </p:spPr>
        <p:txBody>
          <a:bodyPr wrap="square" rtlCol="0">
            <a:spAutoFit/>
          </a:bodyPr>
          <a:lstStyle/>
          <a:p>
            <a:r>
              <a:rPr kumimoji="1" lang="ja-JP" altLang="en-US" sz="1400" b="1" dirty="0" smtClean="0"/>
              <a:t>東京都</a:t>
            </a:r>
            <a:endParaRPr kumimoji="1" lang="ja-JP" altLang="en-US" sz="1400" b="1" dirty="0"/>
          </a:p>
        </p:txBody>
      </p:sp>
      <p:sp>
        <p:nvSpPr>
          <p:cNvPr id="15" name="テキスト ボックス 14"/>
          <p:cNvSpPr txBox="1"/>
          <p:nvPr/>
        </p:nvSpPr>
        <p:spPr>
          <a:xfrm>
            <a:off x="5923971" y="5307875"/>
            <a:ext cx="1800200" cy="307777"/>
          </a:xfrm>
          <a:prstGeom prst="rect">
            <a:avLst/>
          </a:prstGeom>
          <a:noFill/>
        </p:spPr>
        <p:txBody>
          <a:bodyPr wrap="square" rtlCol="0">
            <a:spAutoFit/>
          </a:bodyPr>
          <a:lstStyle/>
          <a:p>
            <a:r>
              <a:rPr kumimoji="1" lang="ja-JP" altLang="en-US" sz="1400" b="1" dirty="0" smtClean="0"/>
              <a:t>大阪府</a:t>
            </a:r>
            <a:endParaRPr kumimoji="1" lang="ja-JP" altLang="en-US" sz="1400" b="1" dirty="0"/>
          </a:p>
        </p:txBody>
      </p:sp>
      <p:sp>
        <p:nvSpPr>
          <p:cNvPr id="18" name="テキスト ボックス 17"/>
          <p:cNvSpPr txBox="1"/>
          <p:nvPr/>
        </p:nvSpPr>
        <p:spPr>
          <a:xfrm>
            <a:off x="214074" y="6591853"/>
            <a:ext cx="8131532" cy="246221"/>
          </a:xfrm>
          <a:prstGeom prst="rect">
            <a:avLst/>
          </a:prstGeom>
          <a:noFill/>
        </p:spPr>
        <p:txBody>
          <a:bodyPr wrap="square" rtlCol="0">
            <a:spAutoFit/>
          </a:bodyPr>
          <a:lstStyle/>
          <a:p>
            <a:pPr lvl="0">
              <a:defRPr/>
            </a:pPr>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rPr>
              <a:t>：大阪府「府民経済計算」、東京都「都民経済計算」、愛知県「県民経済計算」</a:t>
            </a:r>
            <a:r>
              <a:rPr lang="ja-JP" altLang="en-US" sz="10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6" name="テキスト ボックス 5"/>
          <p:cNvSpPr txBox="1"/>
          <p:nvPr/>
        </p:nvSpPr>
        <p:spPr>
          <a:xfrm>
            <a:off x="214074" y="1681324"/>
            <a:ext cx="3600400" cy="276999"/>
          </a:xfrm>
          <a:prstGeom prst="rect">
            <a:avLst/>
          </a:prstGeom>
          <a:noFill/>
        </p:spPr>
        <p:txBody>
          <a:bodyPr wrap="square" rtlCol="0">
            <a:spAutoFit/>
          </a:bodyPr>
          <a:lstStyle/>
          <a:p>
            <a:r>
              <a:rPr lang="ja-JP" altLang="en-US" sz="1200" dirty="0"/>
              <a:t>○府内総生産（名目</a:t>
            </a:r>
            <a:r>
              <a:rPr lang="ja-JP" altLang="en-US" sz="1200" dirty="0" smtClean="0"/>
              <a:t>）の推移</a:t>
            </a:r>
            <a:endParaRPr lang="ja-JP" altLang="en-US" sz="1200" dirty="0"/>
          </a:p>
        </p:txBody>
      </p:sp>
      <p:sp>
        <p:nvSpPr>
          <p:cNvPr id="19" name="テキスト ボックス 18"/>
          <p:cNvSpPr txBox="1"/>
          <p:nvPr/>
        </p:nvSpPr>
        <p:spPr>
          <a:xfrm>
            <a:off x="4829879" y="1681325"/>
            <a:ext cx="2880320" cy="276999"/>
          </a:xfrm>
          <a:prstGeom prst="rect">
            <a:avLst/>
          </a:prstGeom>
          <a:noFill/>
        </p:spPr>
        <p:txBody>
          <a:bodyPr wrap="square" rtlCol="0">
            <a:spAutoFit/>
          </a:bodyPr>
          <a:lstStyle/>
          <a:p>
            <a:r>
              <a:rPr lang="ja-JP" altLang="en-US" sz="1200" dirty="0" smtClean="0"/>
              <a:t>○府内</a:t>
            </a:r>
            <a:r>
              <a:rPr lang="ja-JP" altLang="en-US" sz="1200" dirty="0"/>
              <a:t>総生産の全国シェア</a:t>
            </a:r>
          </a:p>
        </p:txBody>
      </p:sp>
      <p:sp>
        <p:nvSpPr>
          <p:cNvPr id="7" name="テキスト ボックス 6"/>
          <p:cNvSpPr txBox="1"/>
          <p:nvPr/>
        </p:nvSpPr>
        <p:spPr>
          <a:xfrm>
            <a:off x="325623" y="470095"/>
            <a:ext cx="5040560" cy="307777"/>
          </a:xfrm>
          <a:prstGeom prst="rect">
            <a:avLst/>
          </a:prstGeom>
          <a:noFill/>
        </p:spPr>
        <p:txBody>
          <a:bodyPr wrap="square" rtlCol="0">
            <a:spAutoFit/>
          </a:bodyPr>
          <a:lstStyle/>
          <a:p>
            <a:r>
              <a:rPr kumimoji="1" lang="ja-JP" altLang="en-US" sz="1400" b="1" dirty="0" smtClean="0"/>
              <a:t>■　府内総生産の推移と全国シェア①</a:t>
            </a:r>
            <a:endParaRPr kumimoji="1" lang="ja-JP" altLang="en-US" sz="1400" b="1" dirty="0"/>
          </a:p>
        </p:txBody>
      </p:sp>
      <p:sp>
        <p:nvSpPr>
          <p:cNvPr id="20" name="正方形/長方形 19"/>
          <p:cNvSpPr/>
          <p:nvPr/>
        </p:nvSpPr>
        <p:spPr>
          <a:xfrm>
            <a:off x="214074" y="795244"/>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大阪の府内総生産の推移を東京、愛知と比較したところ３都市ともに微増。また、同様に全国シェアの推移については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都市ともに横ばいとなって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、それぞれ、傾向として大きな差異は見られなかった。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923971" y="5941052"/>
            <a:ext cx="1800200" cy="307777"/>
          </a:xfrm>
          <a:prstGeom prst="rect">
            <a:avLst/>
          </a:prstGeom>
          <a:noFill/>
        </p:spPr>
        <p:txBody>
          <a:bodyPr wrap="square" rtlCol="0">
            <a:spAutoFit/>
          </a:bodyPr>
          <a:lstStyle/>
          <a:p>
            <a:r>
              <a:rPr kumimoji="1" lang="ja-JP" altLang="en-US" sz="1400" b="1" dirty="0" smtClean="0"/>
              <a:t>愛知県</a:t>
            </a:r>
            <a:endParaRPr kumimoji="1" lang="ja-JP" altLang="en-US" sz="1400" b="1" dirty="0"/>
          </a:p>
        </p:txBody>
      </p:sp>
      <p:sp>
        <p:nvSpPr>
          <p:cNvPr id="25" name="テキスト ボックス 24"/>
          <p:cNvSpPr txBox="1"/>
          <p:nvPr/>
        </p:nvSpPr>
        <p:spPr>
          <a:xfrm>
            <a:off x="1774354" y="3255425"/>
            <a:ext cx="1800200" cy="307777"/>
          </a:xfrm>
          <a:prstGeom prst="rect">
            <a:avLst/>
          </a:prstGeom>
          <a:noFill/>
        </p:spPr>
        <p:txBody>
          <a:bodyPr wrap="square" rtlCol="0">
            <a:spAutoFit/>
          </a:bodyPr>
          <a:lstStyle/>
          <a:p>
            <a:r>
              <a:rPr kumimoji="1" lang="ja-JP" altLang="en-US" sz="1400" b="1" dirty="0" smtClean="0"/>
              <a:t>東京都</a:t>
            </a:r>
            <a:endParaRPr kumimoji="1" lang="ja-JP" altLang="en-US" sz="1400" b="1" dirty="0"/>
          </a:p>
        </p:txBody>
      </p:sp>
      <p:sp>
        <p:nvSpPr>
          <p:cNvPr id="26" name="テキスト ボックス 25"/>
          <p:cNvSpPr txBox="1"/>
          <p:nvPr/>
        </p:nvSpPr>
        <p:spPr>
          <a:xfrm>
            <a:off x="1774354" y="5143694"/>
            <a:ext cx="1800200" cy="307777"/>
          </a:xfrm>
          <a:prstGeom prst="rect">
            <a:avLst/>
          </a:prstGeom>
          <a:noFill/>
        </p:spPr>
        <p:txBody>
          <a:bodyPr wrap="square" rtlCol="0">
            <a:spAutoFit/>
          </a:bodyPr>
          <a:lstStyle/>
          <a:p>
            <a:r>
              <a:rPr kumimoji="1" lang="ja-JP" altLang="en-US" sz="1400" b="1" dirty="0" smtClean="0"/>
              <a:t>大阪府</a:t>
            </a:r>
            <a:endParaRPr kumimoji="1" lang="ja-JP" altLang="en-US" sz="1400" b="1" dirty="0"/>
          </a:p>
        </p:txBody>
      </p:sp>
      <p:sp>
        <p:nvSpPr>
          <p:cNvPr id="27" name="テキスト ボックス 26"/>
          <p:cNvSpPr txBox="1"/>
          <p:nvPr/>
        </p:nvSpPr>
        <p:spPr>
          <a:xfrm>
            <a:off x="1774354" y="5767075"/>
            <a:ext cx="1800200" cy="307777"/>
          </a:xfrm>
          <a:prstGeom prst="rect">
            <a:avLst/>
          </a:prstGeom>
          <a:noFill/>
        </p:spPr>
        <p:txBody>
          <a:bodyPr wrap="square" rtlCol="0">
            <a:spAutoFit/>
          </a:bodyPr>
          <a:lstStyle/>
          <a:p>
            <a:r>
              <a:rPr kumimoji="1" lang="ja-JP" altLang="en-US" sz="1400" b="1" dirty="0" smtClean="0"/>
              <a:t>愛知県</a:t>
            </a:r>
            <a:endParaRPr kumimoji="1" lang="ja-JP" altLang="en-US" sz="1400" b="1" dirty="0"/>
          </a:p>
        </p:txBody>
      </p:sp>
      <p:sp>
        <p:nvSpPr>
          <p:cNvPr id="3" name="テキスト ボックス 2"/>
          <p:cNvSpPr txBox="1"/>
          <p:nvPr/>
        </p:nvSpPr>
        <p:spPr>
          <a:xfrm>
            <a:off x="899592" y="4871558"/>
            <a:ext cx="836853" cy="230832"/>
          </a:xfrm>
          <a:prstGeom prst="rect">
            <a:avLst/>
          </a:prstGeom>
          <a:noFill/>
        </p:spPr>
        <p:txBody>
          <a:bodyPr wrap="square" rtlCol="0">
            <a:spAutoFit/>
          </a:bodyPr>
          <a:lstStyle/>
          <a:p>
            <a:r>
              <a:rPr kumimoji="1" lang="en-US" altLang="ja-JP" sz="900" dirty="0" smtClean="0"/>
              <a:t>(</a:t>
            </a:r>
            <a:r>
              <a:rPr kumimoji="1" lang="ja-JP" altLang="en-US" sz="900" dirty="0" smtClean="0"/>
              <a:t>愛知県</a:t>
            </a:r>
            <a:r>
              <a:rPr kumimoji="1" lang="en-US" altLang="ja-JP" sz="900" dirty="0" smtClean="0"/>
              <a:t>)</a:t>
            </a:r>
            <a:endParaRPr kumimoji="1" lang="ja-JP" altLang="en-US" sz="900" dirty="0"/>
          </a:p>
        </p:txBody>
      </p:sp>
      <p:sp>
        <p:nvSpPr>
          <p:cNvPr id="28" name="テキスト ボックス 27"/>
          <p:cNvSpPr txBox="1"/>
          <p:nvPr/>
        </p:nvSpPr>
        <p:spPr>
          <a:xfrm>
            <a:off x="3574554" y="4916158"/>
            <a:ext cx="836853" cy="230832"/>
          </a:xfrm>
          <a:prstGeom prst="rect">
            <a:avLst/>
          </a:prstGeom>
          <a:noFill/>
        </p:spPr>
        <p:txBody>
          <a:bodyPr wrap="square" rtlCol="0">
            <a:spAutoFit/>
          </a:bodyPr>
          <a:lstStyle/>
          <a:p>
            <a:r>
              <a:rPr kumimoji="1" lang="en-US" altLang="ja-JP" sz="900" dirty="0" smtClean="0"/>
              <a:t>(</a:t>
            </a:r>
            <a:r>
              <a:rPr kumimoji="1" lang="ja-JP" altLang="en-US" sz="900" dirty="0" smtClean="0"/>
              <a:t>愛知県</a:t>
            </a:r>
            <a:r>
              <a:rPr kumimoji="1" lang="en-US" altLang="ja-JP" sz="900" dirty="0" smtClean="0"/>
              <a:t>)</a:t>
            </a:r>
            <a:endParaRPr kumimoji="1" lang="ja-JP" altLang="en-US" sz="900" dirty="0"/>
          </a:p>
        </p:txBody>
      </p:sp>
      <p:sp>
        <p:nvSpPr>
          <p:cNvPr id="29" name="テキスト ボックス 28"/>
          <p:cNvSpPr txBox="1"/>
          <p:nvPr/>
        </p:nvSpPr>
        <p:spPr>
          <a:xfrm>
            <a:off x="899591" y="5920964"/>
            <a:ext cx="836853" cy="230832"/>
          </a:xfrm>
          <a:prstGeom prst="rect">
            <a:avLst/>
          </a:prstGeom>
          <a:noFill/>
        </p:spPr>
        <p:txBody>
          <a:bodyPr wrap="square" rtlCol="0">
            <a:spAutoFit/>
          </a:bodyPr>
          <a:lstStyle/>
          <a:p>
            <a:r>
              <a:rPr kumimoji="1" lang="en-US" altLang="ja-JP" sz="900" dirty="0" smtClean="0"/>
              <a:t>(</a:t>
            </a:r>
            <a:r>
              <a:rPr kumimoji="1" lang="ja-JP" altLang="en-US" sz="900" dirty="0" smtClean="0"/>
              <a:t>大阪府</a:t>
            </a:r>
            <a:r>
              <a:rPr kumimoji="1" lang="en-US" altLang="ja-JP" sz="900" dirty="0" smtClean="0"/>
              <a:t>)</a:t>
            </a:r>
            <a:endParaRPr kumimoji="1" lang="ja-JP" altLang="en-US" sz="900" dirty="0"/>
          </a:p>
        </p:txBody>
      </p:sp>
      <p:sp>
        <p:nvSpPr>
          <p:cNvPr id="30" name="テキスト ボックス 29"/>
          <p:cNvSpPr txBox="1"/>
          <p:nvPr/>
        </p:nvSpPr>
        <p:spPr>
          <a:xfrm>
            <a:off x="3884055" y="5751915"/>
            <a:ext cx="836853" cy="230832"/>
          </a:xfrm>
          <a:prstGeom prst="rect">
            <a:avLst/>
          </a:prstGeom>
          <a:noFill/>
        </p:spPr>
        <p:txBody>
          <a:bodyPr wrap="square" rtlCol="0">
            <a:spAutoFit/>
          </a:bodyPr>
          <a:lstStyle/>
          <a:p>
            <a:r>
              <a:rPr kumimoji="1" lang="en-US" altLang="ja-JP" sz="900" dirty="0" smtClean="0"/>
              <a:t>(</a:t>
            </a:r>
            <a:r>
              <a:rPr kumimoji="1" lang="ja-JP" altLang="en-US" sz="900" dirty="0" smtClean="0"/>
              <a:t>大阪府</a:t>
            </a:r>
            <a:r>
              <a:rPr kumimoji="1" lang="en-US" altLang="ja-JP" sz="900" dirty="0" smtClean="0"/>
              <a:t>)</a:t>
            </a:r>
            <a:endParaRPr kumimoji="1" lang="ja-JP" altLang="en-US" sz="900" dirty="0"/>
          </a:p>
        </p:txBody>
      </p:sp>
      <p:sp>
        <p:nvSpPr>
          <p:cNvPr id="31" name="テキスト ボックス 30"/>
          <p:cNvSpPr txBox="1"/>
          <p:nvPr/>
        </p:nvSpPr>
        <p:spPr>
          <a:xfrm>
            <a:off x="5011211" y="5941052"/>
            <a:ext cx="836853" cy="230832"/>
          </a:xfrm>
          <a:prstGeom prst="rect">
            <a:avLst/>
          </a:prstGeom>
          <a:noFill/>
        </p:spPr>
        <p:txBody>
          <a:bodyPr wrap="square" rtlCol="0">
            <a:spAutoFit/>
          </a:bodyPr>
          <a:lstStyle/>
          <a:p>
            <a:r>
              <a:rPr kumimoji="1" lang="en-US" altLang="ja-JP" sz="900" dirty="0" smtClean="0"/>
              <a:t>(</a:t>
            </a:r>
            <a:r>
              <a:rPr kumimoji="1" lang="ja-JP" altLang="en-US" sz="900" dirty="0" smtClean="0"/>
              <a:t>大阪府</a:t>
            </a:r>
            <a:r>
              <a:rPr kumimoji="1" lang="en-US" altLang="ja-JP" sz="900" dirty="0" smtClean="0"/>
              <a:t>)</a:t>
            </a:r>
            <a:endParaRPr kumimoji="1" lang="ja-JP" altLang="en-US" sz="900" dirty="0"/>
          </a:p>
        </p:txBody>
      </p:sp>
      <p:sp>
        <p:nvSpPr>
          <p:cNvPr id="32" name="テキスト ボックス 31"/>
          <p:cNvSpPr txBox="1"/>
          <p:nvPr/>
        </p:nvSpPr>
        <p:spPr>
          <a:xfrm>
            <a:off x="5019988" y="5243197"/>
            <a:ext cx="836853" cy="230832"/>
          </a:xfrm>
          <a:prstGeom prst="rect">
            <a:avLst/>
          </a:prstGeom>
          <a:noFill/>
        </p:spPr>
        <p:txBody>
          <a:bodyPr wrap="square" rtlCol="0">
            <a:spAutoFit/>
          </a:bodyPr>
          <a:lstStyle/>
          <a:p>
            <a:r>
              <a:rPr kumimoji="1" lang="en-US" altLang="ja-JP" sz="900" dirty="0" smtClean="0"/>
              <a:t>(</a:t>
            </a:r>
            <a:r>
              <a:rPr kumimoji="1" lang="ja-JP" altLang="en-US" sz="900" dirty="0" smtClean="0"/>
              <a:t>愛知県</a:t>
            </a:r>
            <a:r>
              <a:rPr kumimoji="1" lang="en-US" altLang="ja-JP" sz="900" dirty="0" smtClean="0"/>
              <a:t>)</a:t>
            </a:r>
            <a:endParaRPr kumimoji="1" lang="ja-JP" altLang="en-US" sz="900" dirty="0"/>
          </a:p>
        </p:txBody>
      </p:sp>
      <p:sp>
        <p:nvSpPr>
          <p:cNvPr id="33" name="テキスト ボックス 32"/>
          <p:cNvSpPr txBox="1"/>
          <p:nvPr/>
        </p:nvSpPr>
        <p:spPr>
          <a:xfrm>
            <a:off x="8458621" y="5989715"/>
            <a:ext cx="836853" cy="230832"/>
          </a:xfrm>
          <a:prstGeom prst="rect">
            <a:avLst/>
          </a:prstGeom>
          <a:noFill/>
        </p:spPr>
        <p:txBody>
          <a:bodyPr wrap="square" rtlCol="0">
            <a:spAutoFit/>
          </a:bodyPr>
          <a:lstStyle/>
          <a:p>
            <a:r>
              <a:rPr kumimoji="1" lang="en-US" altLang="ja-JP" sz="900" dirty="0" smtClean="0"/>
              <a:t>(</a:t>
            </a:r>
            <a:r>
              <a:rPr kumimoji="1" lang="ja-JP" altLang="en-US" sz="900" dirty="0" smtClean="0"/>
              <a:t>大阪府</a:t>
            </a:r>
            <a:r>
              <a:rPr kumimoji="1" lang="en-US" altLang="ja-JP" sz="900" dirty="0" smtClean="0"/>
              <a:t>)</a:t>
            </a:r>
            <a:endParaRPr kumimoji="1" lang="ja-JP" altLang="en-US" sz="900" dirty="0"/>
          </a:p>
        </p:txBody>
      </p:sp>
      <p:sp>
        <p:nvSpPr>
          <p:cNvPr id="34" name="テキスト ボックス 33"/>
          <p:cNvSpPr txBox="1"/>
          <p:nvPr/>
        </p:nvSpPr>
        <p:spPr>
          <a:xfrm>
            <a:off x="8374381" y="5273838"/>
            <a:ext cx="836853" cy="230832"/>
          </a:xfrm>
          <a:prstGeom prst="rect">
            <a:avLst/>
          </a:prstGeom>
          <a:noFill/>
        </p:spPr>
        <p:txBody>
          <a:bodyPr wrap="square" rtlCol="0">
            <a:spAutoFit/>
          </a:bodyPr>
          <a:lstStyle/>
          <a:p>
            <a:r>
              <a:rPr kumimoji="1" lang="en-US" altLang="ja-JP" sz="900" dirty="0" smtClean="0"/>
              <a:t>(</a:t>
            </a:r>
            <a:r>
              <a:rPr kumimoji="1" lang="ja-JP" altLang="en-US" sz="900" dirty="0" smtClean="0"/>
              <a:t>愛知県</a:t>
            </a:r>
            <a:r>
              <a:rPr kumimoji="1" lang="en-US" altLang="ja-JP" sz="900" dirty="0" smtClean="0"/>
              <a:t>)</a:t>
            </a:r>
            <a:endParaRPr kumimoji="1" lang="ja-JP" altLang="en-US" sz="900" dirty="0"/>
          </a:p>
        </p:txBody>
      </p:sp>
      <p:cxnSp>
        <p:nvCxnSpPr>
          <p:cNvPr id="58" name="直線コネクタ 57"/>
          <p:cNvCxnSpPr/>
          <p:nvPr/>
        </p:nvCxnSpPr>
        <p:spPr>
          <a:xfrm>
            <a:off x="1617381" y="2424999"/>
            <a:ext cx="0" cy="3823830"/>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59" name="直線コネクタ 58"/>
          <p:cNvCxnSpPr/>
          <p:nvPr/>
        </p:nvCxnSpPr>
        <p:spPr>
          <a:xfrm>
            <a:off x="2356194" y="2322069"/>
            <a:ext cx="28132" cy="3926760"/>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a:xfrm>
            <a:off x="2576331" y="2818951"/>
            <a:ext cx="1054" cy="3429878"/>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flipH="1">
            <a:off x="4392000" y="2468543"/>
            <a:ext cx="8909" cy="3780286"/>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62" name="直線コネクタ 61"/>
          <p:cNvCxnSpPr/>
          <p:nvPr/>
        </p:nvCxnSpPr>
        <p:spPr>
          <a:xfrm flipH="1">
            <a:off x="3744000" y="2109128"/>
            <a:ext cx="4023" cy="4139701"/>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sp>
        <p:nvSpPr>
          <p:cNvPr id="63" name="テキスト ボックス 62"/>
          <p:cNvSpPr txBox="1"/>
          <p:nvPr/>
        </p:nvSpPr>
        <p:spPr>
          <a:xfrm>
            <a:off x="1172734" y="2084142"/>
            <a:ext cx="590954"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リーマン</a:t>
            </a:r>
            <a:endParaRPr kumimoji="1" lang="en-US" altLang="ja-JP" sz="900" dirty="0" smtClean="0"/>
          </a:p>
          <a:p>
            <a:pPr algn="ctr"/>
            <a:r>
              <a:rPr kumimoji="1" lang="ja-JP" altLang="en-US" sz="900" dirty="0" smtClean="0"/>
              <a:t>ショック</a:t>
            </a:r>
            <a:endParaRPr kumimoji="1" lang="ja-JP" altLang="en-US" sz="900" dirty="0"/>
          </a:p>
        </p:txBody>
      </p:sp>
      <p:sp>
        <p:nvSpPr>
          <p:cNvPr id="64" name="テキスト ボックス 63"/>
          <p:cNvSpPr txBox="1"/>
          <p:nvPr/>
        </p:nvSpPr>
        <p:spPr>
          <a:xfrm>
            <a:off x="2411760" y="2496344"/>
            <a:ext cx="685006"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府市統合</a:t>
            </a:r>
            <a:endParaRPr kumimoji="1" lang="en-US" altLang="ja-JP" sz="900" dirty="0" smtClean="0"/>
          </a:p>
          <a:p>
            <a:pPr algn="ctr"/>
            <a:r>
              <a:rPr kumimoji="1" lang="ja-JP" altLang="en-US" sz="900" dirty="0" smtClean="0"/>
              <a:t>本部設置</a:t>
            </a:r>
            <a:endParaRPr kumimoji="1" lang="ja-JP" altLang="en-US" sz="900" dirty="0"/>
          </a:p>
        </p:txBody>
      </p:sp>
      <p:sp>
        <p:nvSpPr>
          <p:cNvPr id="65" name="テキスト ボックス 64"/>
          <p:cNvSpPr txBox="1"/>
          <p:nvPr/>
        </p:nvSpPr>
        <p:spPr>
          <a:xfrm>
            <a:off x="1835696" y="2084142"/>
            <a:ext cx="807749"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東日本</a:t>
            </a:r>
            <a:endParaRPr kumimoji="1" lang="en-US" altLang="ja-JP" sz="900" dirty="0" smtClean="0"/>
          </a:p>
          <a:p>
            <a:pPr algn="ctr"/>
            <a:r>
              <a:rPr kumimoji="1" lang="ja-JP" altLang="en-US" sz="900" dirty="0" smtClean="0"/>
              <a:t>大震災発災</a:t>
            </a:r>
            <a:endParaRPr kumimoji="1" lang="ja-JP" altLang="en-US" sz="900" dirty="0"/>
          </a:p>
        </p:txBody>
      </p:sp>
      <p:sp>
        <p:nvSpPr>
          <p:cNvPr id="66" name="テキスト ボックス 65"/>
          <p:cNvSpPr txBox="1"/>
          <p:nvPr/>
        </p:nvSpPr>
        <p:spPr>
          <a:xfrm>
            <a:off x="3923928" y="2075307"/>
            <a:ext cx="756000"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a:t>
            </a:r>
            <a:endParaRPr kumimoji="1" lang="en-US" altLang="ja-JP" sz="900" dirty="0" smtClean="0"/>
          </a:p>
          <a:p>
            <a:pPr algn="ctr"/>
            <a:r>
              <a:rPr kumimoji="1" lang="ja-JP" altLang="en-US" sz="900" dirty="0" smtClean="0"/>
              <a:t>ビジョン策定</a:t>
            </a:r>
            <a:endParaRPr kumimoji="1" lang="ja-JP" altLang="en-US" sz="900" dirty="0"/>
          </a:p>
        </p:txBody>
      </p:sp>
      <p:sp>
        <p:nvSpPr>
          <p:cNvPr id="67" name="テキスト ボックス 66"/>
          <p:cNvSpPr txBox="1"/>
          <p:nvPr/>
        </p:nvSpPr>
        <p:spPr>
          <a:xfrm>
            <a:off x="3087075" y="2077306"/>
            <a:ext cx="792000"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副首都推進</a:t>
            </a:r>
            <a:endParaRPr kumimoji="1" lang="en-US" altLang="ja-JP" sz="900" dirty="0" smtClean="0"/>
          </a:p>
          <a:p>
            <a:pPr algn="ctr"/>
            <a:r>
              <a:rPr kumimoji="1" lang="ja-JP" altLang="en-US" sz="900" dirty="0" smtClean="0"/>
              <a:t>本部設置</a:t>
            </a:r>
            <a:endParaRPr kumimoji="1" lang="ja-JP" altLang="en-US" sz="900" dirty="0"/>
          </a:p>
        </p:txBody>
      </p:sp>
      <p:cxnSp>
        <p:nvCxnSpPr>
          <p:cNvPr id="75" name="直線コネクタ 74"/>
          <p:cNvCxnSpPr/>
          <p:nvPr/>
        </p:nvCxnSpPr>
        <p:spPr>
          <a:xfrm>
            <a:off x="5724129" y="2382211"/>
            <a:ext cx="1385" cy="3866618"/>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a:xfrm>
            <a:off x="6394173" y="2398381"/>
            <a:ext cx="30583" cy="3852105"/>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77" name="直線コネクタ 76"/>
          <p:cNvCxnSpPr/>
          <p:nvPr/>
        </p:nvCxnSpPr>
        <p:spPr>
          <a:xfrm>
            <a:off x="6731332" y="2794413"/>
            <a:ext cx="0" cy="3454416"/>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78" name="直線コネクタ 77"/>
          <p:cNvCxnSpPr/>
          <p:nvPr/>
        </p:nvCxnSpPr>
        <p:spPr>
          <a:xfrm>
            <a:off x="8626057" y="2216497"/>
            <a:ext cx="23752" cy="4032332"/>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79" name="直線コネクタ 78"/>
          <p:cNvCxnSpPr/>
          <p:nvPr/>
        </p:nvCxnSpPr>
        <p:spPr>
          <a:xfrm>
            <a:off x="7955985" y="2216497"/>
            <a:ext cx="7230" cy="4033989"/>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5261486" y="2012879"/>
            <a:ext cx="590954"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リーマン</a:t>
            </a:r>
            <a:endParaRPr kumimoji="1" lang="en-US" altLang="ja-JP" sz="900" dirty="0" smtClean="0"/>
          </a:p>
          <a:p>
            <a:pPr algn="ctr"/>
            <a:r>
              <a:rPr kumimoji="1" lang="ja-JP" altLang="en-US" sz="900" dirty="0" smtClean="0"/>
              <a:t>ショック</a:t>
            </a:r>
            <a:endParaRPr kumimoji="1" lang="ja-JP" altLang="en-US" sz="900" dirty="0"/>
          </a:p>
        </p:txBody>
      </p:sp>
      <p:sp>
        <p:nvSpPr>
          <p:cNvPr id="81" name="テキスト ボックス 80"/>
          <p:cNvSpPr txBox="1"/>
          <p:nvPr/>
        </p:nvSpPr>
        <p:spPr>
          <a:xfrm>
            <a:off x="6510268" y="2425081"/>
            <a:ext cx="685006"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府市統合</a:t>
            </a:r>
            <a:endParaRPr kumimoji="1" lang="en-US" altLang="ja-JP" sz="900" dirty="0" smtClean="0"/>
          </a:p>
          <a:p>
            <a:pPr algn="ctr"/>
            <a:r>
              <a:rPr kumimoji="1" lang="ja-JP" altLang="en-US" sz="900" dirty="0" smtClean="0"/>
              <a:t>本部設置</a:t>
            </a:r>
            <a:endParaRPr kumimoji="1" lang="ja-JP" altLang="en-US" sz="900" dirty="0"/>
          </a:p>
        </p:txBody>
      </p:sp>
      <p:sp>
        <p:nvSpPr>
          <p:cNvPr id="82" name="テキスト ボックス 81"/>
          <p:cNvSpPr txBox="1"/>
          <p:nvPr/>
        </p:nvSpPr>
        <p:spPr>
          <a:xfrm>
            <a:off x="5868144" y="2012879"/>
            <a:ext cx="807749"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東日本</a:t>
            </a:r>
            <a:endParaRPr kumimoji="1" lang="en-US" altLang="ja-JP" sz="900" dirty="0" smtClean="0"/>
          </a:p>
          <a:p>
            <a:pPr algn="ctr"/>
            <a:r>
              <a:rPr kumimoji="1" lang="ja-JP" altLang="en-US" sz="900" dirty="0" smtClean="0"/>
              <a:t>大震災発災</a:t>
            </a:r>
            <a:endParaRPr kumimoji="1" lang="ja-JP" altLang="en-US" sz="900" dirty="0"/>
          </a:p>
        </p:txBody>
      </p:sp>
      <p:sp>
        <p:nvSpPr>
          <p:cNvPr id="83" name="テキスト ボックス 82"/>
          <p:cNvSpPr txBox="1"/>
          <p:nvPr/>
        </p:nvSpPr>
        <p:spPr>
          <a:xfrm>
            <a:off x="8208488" y="2004044"/>
            <a:ext cx="756000"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a:t>
            </a:r>
            <a:endParaRPr kumimoji="1" lang="en-US" altLang="ja-JP" sz="900" dirty="0" smtClean="0"/>
          </a:p>
          <a:p>
            <a:pPr algn="ctr"/>
            <a:r>
              <a:rPr kumimoji="1" lang="ja-JP" altLang="en-US" sz="900" dirty="0" smtClean="0"/>
              <a:t>ビジョン策定</a:t>
            </a:r>
            <a:endParaRPr kumimoji="1" lang="ja-JP" altLang="en-US" sz="900" dirty="0"/>
          </a:p>
        </p:txBody>
      </p:sp>
      <p:sp>
        <p:nvSpPr>
          <p:cNvPr id="84" name="テキスト ボックス 83"/>
          <p:cNvSpPr txBox="1"/>
          <p:nvPr/>
        </p:nvSpPr>
        <p:spPr>
          <a:xfrm>
            <a:off x="7335547" y="2006043"/>
            <a:ext cx="792000" cy="369332"/>
          </a:xfrm>
          <a:prstGeom prst="rect">
            <a:avLst/>
          </a:prstGeom>
          <a:solidFill>
            <a:schemeClr val="bg1"/>
          </a:solidFill>
          <a:ln w="3175">
            <a:solidFill>
              <a:schemeClr val="tx1"/>
            </a:solidFill>
          </a:ln>
        </p:spPr>
        <p:txBody>
          <a:bodyPr wrap="square" rtlCol="0">
            <a:spAutoFit/>
          </a:bodyPr>
          <a:lstStyle/>
          <a:p>
            <a:pPr algn="ctr"/>
            <a:r>
              <a:rPr kumimoji="1" lang="ja-JP" altLang="en-US" sz="900" dirty="0" smtClean="0"/>
              <a:t>副首都推進</a:t>
            </a:r>
            <a:endParaRPr kumimoji="1" lang="en-US" altLang="ja-JP" sz="900" dirty="0" smtClean="0"/>
          </a:p>
          <a:p>
            <a:pPr algn="ctr"/>
            <a:r>
              <a:rPr kumimoji="1" lang="ja-JP" altLang="en-US" sz="900" dirty="0" smtClean="0"/>
              <a:t>本部設置</a:t>
            </a:r>
            <a:endParaRPr kumimoji="1" lang="ja-JP" altLang="en-US" sz="900" dirty="0"/>
          </a:p>
        </p:txBody>
      </p:sp>
      <p:sp>
        <p:nvSpPr>
          <p:cNvPr id="4" name="テキスト ボックス 3"/>
          <p:cNvSpPr txBox="1"/>
          <p:nvPr/>
        </p:nvSpPr>
        <p:spPr>
          <a:xfrm>
            <a:off x="4213265" y="6453916"/>
            <a:ext cx="504000" cy="215444"/>
          </a:xfrm>
          <a:prstGeom prst="rect">
            <a:avLst/>
          </a:prstGeom>
          <a:noFill/>
        </p:spPr>
        <p:txBody>
          <a:bodyPr wrap="square" lIns="36000" rIns="36000" rtlCol="0">
            <a:spAutoFit/>
          </a:bodyPr>
          <a:lstStyle/>
          <a:p>
            <a:r>
              <a:rPr kumimoji="1" lang="ja-JP" altLang="en-US" sz="800" dirty="0" smtClean="0">
                <a:solidFill>
                  <a:schemeClr val="tx1">
                    <a:lumMod val="65000"/>
                    <a:lumOff val="35000"/>
                  </a:schemeClr>
                </a:solidFill>
              </a:rPr>
              <a:t>（</a:t>
            </a:r>
            <a:r>
              <a:rPr lang="ja-JP" altLang="en-US" sz="800" dirty="0" smtClean="0">
                <a:solidFill>
                  <a:schemeClr val="tx1">
                    <a:lumMod val="65000"/>
                    <a:lumOff val="35000"/>
                  </a:schemeClr>
                </a:solidFill>
              </a:rPr>
              <a:t>年度）</a:t>
            </a:r>
            <a:endParaRPr kumimoji="1" lang="ja-JP" altLang="en-US" sz="800" dirty="0">
              <a:solidFill>
                <a:schemeClr val="tx1">
                  <a:lumMod val="65000"/>
                  <a:lumOff val="35000"/>
                </a:schemeClr>
              </a:solidFill>
            </a:endParaRPr>
          </a:p>
        </p:txBody>
      </p:sp>
      <p:sp>
        <p:nvSpPr>
          <p:cNvPr id="46" name="テキスト ボックス 45"/>
          <p:cNvSpPr txBox="1"/>
          <p:nvPr/>
        </p:nvSpPr>
        <p:spPr>
          <a:xfrm>
            <a:off x="8504943" y="6453916"/>
            <a:ext cx="504000" cy="215444"/>
          </a:xfrm>
          <a:prstGeom prst="rect">
            <a:avLst/>
          </a:prstGeom>
          <a:noFill/>
        </p:spPr>
        <p:txBody>
          <a:bodyPr wrap="square" lIns="36000" rIns="36000" rtlCol="0">
            <a:spAutoFit/>
          </a:bodyPr>
          <a:lstStyle/>
          <a:p>
            <a:r>
              <a:rPr kumimoji="1" lang="ja-JP" altLang="en-US" sz="800" dirty="0" smtClean="0">
                <a:solidFill>
                  <a:schemeClr val="tx1">
                    <a:lumMod val="65000"/>
                    <a:lumOff val="35000"/>
                  </a:schemeClr>
                </a:solidFill>
              </a:rPr>
              <a:t>（</a:t>
            </a:r>
            <a:r>
              <a:rPr lang="ja-JP" altLang="en-US" sz="800" dirty="0" smtClean="0">
                <a:solidFill>
                  <a:schemeClr val="tx1">
                    <a:lumMod val="65000"/>
                    <a:lumOff val="35000"/>
                  </a:schemeClr>
                </a:solidFill>
              </a:rPr>
              <a:t>年度）</a:t>
            </a:r>
            <a:endParaRPr kumimoji="1" lang="ja-JP" altLang="en-US" sz="800" dirty="0">
              <a:solidFill>
                <a:schemeClr val="tx1">
                  <a:lumMod val="65000"/>
                  <a:lumOff val="35000"/>
                </a:schemeClr>
              </a:solidFill>
            </a:endParaRPr>
          </a:p>
        </p:txBody>
      </p:sp>
    </p:spTree>
    <p:extLst>
      <p:ext uri="{BB962C8B-B14F-4D97-AF65-F5344CB8AC3E}">
        <p14:creationId xmlns:p14="http://schemas.microsoft.com/office/powerpoint/2010/main" val="40556143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a:t>
            </a:r>
            <a:r>
              <a:rPr kumimoji="0" lang="ja-JP" altLang="en-US" sz="2000" kern="0" dirty="0">
                <a:solidFill>
                  <a:srgbClr val="000000"/>
                </a:solidFill>
                <a:latin typeface="ＭＳ Ｐゴシック" pitchFamily="50" charset="-128"/>
                <a:ea typeface="Meiryo UI" pitchFamily="50" charset="-128"/>
                <a:cs typeface="Meiryo UI" pitchFamily="50" charset="-128"/>
              </a:rPr>
              <a:t>（２）人材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847963" y="5733256"/>
            <a:ext cx="5705237" cy="261610"/>
          </a:xfrm>
          <a:prstGeom prst="rect">
            <a:avLst/>
          </a:prstGeom>
          <a:noFill/>
        </p:spPr>
        <p:txBody>
          <a:bodyPr wrap="square" rtlCol="0">
            <a:spAutoFit/>
          </a:bodyPr>
          <a:lstStyle/>
          <a:p>
            <a:pPr>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smtClean="0">
                <a:solidFill>
                  <a:prstClr val="black"/>
                </a:solidFill>
                <a:latin typeface="Meiryo UI" panose="020B0604030504040204" pitchFamily="50" charset="-128"/>
                <a:ea typeface="Meiryo UI" panose="020B0604030504040204" pitchFamily="50" charset="-128"/>
              </a:rPr>
              <a:t>：国土審</a:t>
            </a:r>
            <a:r>
              <a:rPr lang="ja-JP" altLang="en-US" sz="1100" dirty="0">
                <a:solidFill>
                  <a:prstClr val="black"/>
                </a:solidFill>
                <a:latin typeface="Meiryo UI" panose="020B0604030504040204" pitchFamily="50" charset="-128"/>
                <a:ea typeface="Meiryo UI" panose="020B0604030504040204" pitchFamily="50" charset="-128"/>
              </a:rPr>
              <a:t>議会第１回計画</a:t>
            </a:r>
            <a:r>
              <a:rPr lang="ja-JP" altLang="en-US" sz="1100" dirty="0" smtClean="0">
                <a:solidFill>
                  <a:prstClr val="black"/>
                </a:solidFill>
                <a:latin typeface="Meiryo UI" panose="020B0604030504040204" pitchFamily="50" charset="-128"/>
                <a:ea typeface="Meiryo UI" panose="020B0604030504040204" pitchFamily="50" charset="-128"/>
              </a:rPr>
              <a:t>部会</a:t>
            </a:r>
            <a:r>
              <a:rPr lang="ja-JP" altLang="en-US" sz="1100" dirty="0">
                <a:solidFill>
                  <a:prstClr val="black"/>
                </a:solidFill>
                <a:latin typeface="Meiryo UI" panose="020B0604030504040204" pitchFamily="50" charset="-128"/>
                <a:ea typeface="Meiryo UI" panose="020B0604030504040204" pitchFamily="50" charset="-128"/>
              </a:rPr>
              <a:t>（</a:t>
            </a:r>
            <a:r>
              <a:rPr lang="en-US" altLang="ja-JP" sz="1100" dirty="0">
                <a:solidFill>
                  <a:prstClr val="black"/>
                </a:solidFill>
                <a:latin typeface="Meiryo UI" panose="020B0604030504040204" pitchFamily="50" charset="-128"/>
                <a:ea typeface="Meiryo UI" panose="020B0604030504040204" pitchFamily="50" charset="-128"/>
              </a:rPr>
              <a:t>2021.9.28</a:t>
            </a:r>
            <a:r>
              <a:rPr lang="ja-JP" altLang="en-US" sz="1100" dirty="0" smtClean="0">
                <a:solidFill>
                  <a:prstClr val="black"/>
                </a:solidFill>
                <a:latin typeface="Meiryo UI" panose="020B0604030504040204" pitchFamily="50" charset="-128"/>
                <a:ea typeface="Meiryo UI" panose="020B0604030504040204" pitchFamily="50" charset="-128"/>
              </a:rPr>
              <a:t>）配布資料</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0291" y="836816"/>
            <a:ext cx="8503417"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buFont typeface="Wingdings" panose="05000000000000000000" pitchFamily="2" charset="2"/>
              <a:buChar char="p"/>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日本の総人口は、</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2008</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年をピークに減少傾向にあり、</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2050</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億人にまで減少する見込み。人生</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年時代と言われるなか、現在の生徒・学生が高齢者となる</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2100</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年には中位推計で</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2008</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年の半分以下となることが予想されている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8" name="正方形/長方形 7"/>
          <p:cNvSpPr/>
          <p:nvPr/>
        </p:nvSpPr>
        <p:spPr>
          <a:xfrm>
            <a:off x="75784" y="404664"/>
            <a:ext cx="3240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defRPr/>
            </a:pPr>
            <a:r>
              <a:rPr lang="ja-JP" altLang="en-US" sz="1400" b="1"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我が国</a:t>
            </a:r>
            <a:r>
              <a:rPr lang="ja-JP" altLang="en-US" sz="14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の人口推移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9" name="図 8">
            <a:extLst>
              <a:ext uri="{FF2B5EF4-FFF2-40B4-BE49-F238E27FC236}">
                <a16:creationId xmlns:a16="http://schemas.microsoft.com/office/drawing/2014/main" id="{A48BC654-F6B4-4BF2-A156-60FBFA8DA0AA}"/>
              </a:ext>
            </a:extLst>
          </p:cNvPr>
          <p:cNvPicPr>
            <a:picLocks noChangeAspect="1"/>
          </p:cNvPicPr>
          <p:nvPr/>
        </p:nvPicPr>
        <p:blipFill>
          <a:blip r:embed="rId2"/>
          <a:stretch>
            <a:fillRect/>
          </a:stretch>
        </p:blipFill>
        <p:spPr>
          <a:xfrm>
            <a:off x="828000" y="1676947"/>
            <a:ext cx="7488000" cy="4042601"/>
          </a:xfrm>
          <a:prstGeom prst="rect">
            <a:avLst/>
          </a:prstGeom>
        </p:spPr>
      </p:pic>
      <p:sp>
        <p:nvSpPr>
          <p:cNvPr id="5" name="テキスト ボックス 4"/>
          <p:cNvSpPr txBox="1"/>
          <p:nvPr/>
        </p:nvSpPr>
        <p:spPr>
          <a:xfrm>
            <a:off x="1331640" y="6011852"/>
            <a:ext cx="6925035" cy="738664"/>
          </a:xfrm>
          <a:prstGeom prst="rect">
            <a:avLst/>
          </a:prstGeom>
          <a:noFill/>
        </p:spPr>
        <p:txBody>
          <a:bodyPr wrap="square" rtlCol="0">
            <a:spAutoFit/>
          </a:bodyPr>
          <a:lstStyle/>
          <a:p>
            <a:r>
              <a:rPr lang="en-US" altLang="ja-JP" sz="1050" dirty="0" smtClean="0"/>
              <a:t>1920</a:t>
            </a:r>
            <a:r>
              <a:rPr lang="ja-JP" altLang="en-US" sz="1050" dirty="0"/>
              <a:t>年までは、国土庁「日本列島における人口分布の長期時系列分析」（</a:t>
            </a:r>
            <a:r>
              <a:rPr lang="en-US" altLang="ja-JP" sz="1050" dirty="0"/>
              <a:t>1974</a:t>
            </a:r>
            <a:r>
              <a:rPr lang="ja-JP" altLang="en-US" sz="1050" dirty="0"/>
              <a:t>年）、</a:t>
            </a:r>
            <a:r>
              <a:rPr lang="en-US" altLang="ja-JP" sz="1050" dirty="0"/>
              <a:t>1920</a:t>
            </a:r>
            <a:r>
              <a:rPr lang="ja-JP" altLang="en-US" sz="1050" dirty="0"/>
              <a:t>年からは総務省「国勢調査」。なお、総人口のピーク（</a:t>
            </a:r>
            <a:r>
              <a:rPr lang="en-US" altLang="ja-JP" sz="1050" dirty="0"/>
              <a:t>2008</a:t>
            </a:r>
            <a:r>
              <a:rPr lang="ja-JP" altLang="en-US" sz="1050" dirty="0"/>
              <a:t>年）に係る</a:t>
            </a:r>
            <a:r>
              <a:rPr lang="ja-JP" altLang="en-US" sz="1050" dirty="0" smtClean="0"/>
              <a:t>確認</a:t>
            </a:r>
            <a:r>
              <a:rPr lang="ja-JP" altLang="en-US" sz="1050" dirty="0"/>
              <a:t>には、総務省「人口推計年報」及び「平成</a:t>
            </a:r>
            <a:r>
              <a:rPr lang="en-US" altLang="ja-JP" sz="1050" dirty="0"/>
              <a:t>17</a:t>
            </a:r>
            <a:r>
              <a:rPr lang="ja-JP" altLang="en-US" sz="1050" dirty="0"/>
              <a:t>年及び</a:t>
            </a:r>
            <a:r>
              <a:rPr lang="en-US" altLang="ja-JP" sz="1050" dirty="0"/>
              <a:t>22</a:t>
            </a:r>
            <a:r>
              <a:rPr lang="ja-JP" altLang="en-US" sz="1050" dirty="0"/>
              <a:t>年国勢調査結果による補間補正人口」を用いた。</a:t>
            </a:r>
            <a:r>
              <a:rPr lang="en-US" altLang="ja-JP" sz="1050" dirty="0"/>
              <a:t>2020</a:t>
            </a:r>
            <a:r>
              <a:rPr lang="ja-JP" altLang="en-US" sz="1050" dirty="0"/>
              <a:t>年からは国立社会保障・人口問題研究所「</a:t>
            </a:r>
            <a:r>
              <a:rPr lang="ja-JP" altLang="en-US" sz="1050" dirty="0" smtClean="0"/>
              <a:t>日本の</a:t>
            </a:r>
            <a:r>
              <a:rPr lang="ja-JP" altLang="en-US" sz="1050" dirty="0"/>
              <a:t>将来推計人口（平成</a:t>
            </a:r>
            <a:r>
              <a:rPr lang="en-US" altLang="ja-JP" sz="1050" dirty="0"/>
              <a:t>29</a:t>
            </a:r>
            <a:r>
              <a:rPr lang="ja-JP" altLang="en-US" sz="1050" dirty="0"/>
              <a:t>年推計）」を基に作成。</a:t>
            </a:r>
            <a:endParaRPr kumimoji="1" lang="ja-JP" altLang="en-US" sz="1050" dirty="0"/>
          </a:p>
        </p:txBody>
      </p:sp>
      <p:sp>
        <p:nvSpPr>
          <p:cNvPr id="13" name="大かっこ 12"/>
          <p:cNvSpPr/>
          <p:nvPr/>
        </p:nvSpPr>
        <p:spPr>
          <a:xfrm>
            <a:off x="1319374" y="5994866"/>
            <a:ext cx="6925034" cy="755650"/>
          </a:xfrm>
          <a:prstGeom prst="bracketPair">
            <a:avLst>
              <a:gd name="adj" fmla="val 13614"/>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4428673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a:t>
            </a:r>
            <a:r>
              <a:rPr kumimoji="0" lang="ja-JP" altLang="en-US" sz="2000" kern="0" dirty="0">
                <a:solidFill>
                  <a:srgbClr val="000000"/>
                </a:solidFill>
                <a:latin typeface="ＭＳ Ｐゴシック" pitchFamily="50" charset="-128"/>
                <a:ea typeface="Meiryo UI" pitchFamily="50" charset="-128"/>
                <a:cs typeface="Meiryo UI" pitchFamily="50" charset="-128"/>
              </a:rPr>
              <a:t>（２）人材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563455" y="6551766"/>
            <a:ext cx="3312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：内閣府「令和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36816"/>
            <a:ext cx="8503417" cy="75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日本の総人口が減少する中で</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歳以上の者が増加することにより高齢化率は上昇を続け、</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2065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年には日本の総人口に占める</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歳以上人口の割合は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38.4</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人に</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人が</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歳以上）に達すると推計されている。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t="5673" b="26834"/>
          <a:stretch/>
        </p:blipFill>
        <p:spPr>
          <a:xfrm>
            <a:off x="936000" y="1988840"/>
            <a:ext cx="7272000" cy="4551643"/>
          </a:xfrm>
          <a:prstGeom prst="rect">
            <a:avLst/>
          </a:prstGeom>
        </p:spPr>
      </p:pic>
      <p:sp>
        <p:nvSpPr>
          <p:cNvPr id="8" name="正方形/長方形 7"/>
          <p:cNvSpPr/>
          <p:nvPr/>
        </p:nvSpPr>
        <p:spPr>
          <a:xfrm>
            <a:off x="75784" y="404664"/>
            <a:ext cx="3240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人口減少</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と高齢化①</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テキスト ボックス 9"/>
          <p:cNvSpPr txBox="1"/>
          <p:nvPr/>
        </p:nvSpPr>
        <p:spPr>
          <a:xfrm>
            <a:off x="320291" y="1639833"/>
            <a:ext cx="54726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年齢階級</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別人口の推移（全国）</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7849034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a:t>
            </a:r>
            <a:r>
              <a:rPr kumimoji="0" lang="ja-JP" altLang="en-US" sz="2000" kern="0" dirty="0">
                <a:solidFill>
                  <a:srgbClr val="000000"/>
                </a:solidFill>
                <a:latin typeface="ＭＳ Ｐゴシック" pitchFamily="50" charset="-128"/>
                <a:ea typeface="Meiryo UI" pitchFamily="50" charset="-128"/>
                <a:cs typeface="Meiryo UI" pitchFamily="50" charset="-128"/>
              </a:rPr>
              <a:t>（２）人材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36816"/>
            <a:ext cx="8503417" cy="68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大阪府においても全国と同じく人口減少と高齢化が進んでおり、</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2065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年には大阪府の総人口に占める</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歳以上人口の割合は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37.7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％に達すると推計されている。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8" name="正方形/長方形 7"/>
          <p:cNvSpPr/>
          <p:nvPr/>
        </p:nvSpPr>
        <p:spPr>
          <a:xfrm>
            <a:off x="75784" y="404664"/>
            <a:ext cx="3240000"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人口減少と高齢化②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0" name="図 9"/>
          <p:cNvPicPr>
            <a:picLocks noChangeAspect="1"/>
          </p:cNvPicPr>
          <p:nvPr/>
        </p:nvPicPr>
        <p:blipFill rotWithShape="1">
          <a:blip r:embed="rId2"/>
          <a:srcRect l="48753" t="31250" b="11057"/>
          <a:stretch/>
        </p:blipFill>
        <p:spPr>
          <a:xfrm>
            <a:off x="480142" y="1911312"/>
            <a:ext cx="5941640" cy="4627600"/>
          </a:xfrm>
          <a:prstGeom prst="rect">
            <a:avLst/>
          </a:prstGeom>
        </p:spPr>
      </p:pic>
      <p:sp>
        <p:nvSpPr>
          <p:cNvPr id="11" name="テキスト ボックス 10"/>
          <p:cNvSpPr txBox="1"/>
          <p:nvPr/>
        </p:nvSpPr>
        <p:spPr>
          <a:xfrm>
            <a:off x="320291" y="1603955"/>
            <a:ext cx="54726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年齢階級</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別人口の推移（大阪府）</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6265168" y="4437112"/>
            <a:ext cx="2878832" cy="430887"/>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：第</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回新しいまちづくりのグランドデザイン</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defRPr/>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推進</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本部</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会議（</a:t>
            </a:r>
            <a:r>
              <a:rPr lang="en-US" altLang="ja-JP" sz="1100" dirty="0" smtClean="0">
                <a:solidFill>
                  <a:prstClr val="black"/>
                </a:solidFill>
                <a:latin typeface="Meiryo UI" panose="020B0604030504040204" pitchFamily="50" charset="-128"/>
                <a:ea typeface="Meiryo UI" panose="020B0604030504040204" pitchFamily="50" charset="-128"/>
              </a:rPr>
              <a:t>2021.12.24</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）資料</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p:cNvSpPr txBox="1"/>
          <p:nvPr/>
        </p:nvSpPr>
        <p:spPr>
          <a:xfrm>
            <a:off x="6732240" y="4867999"/>
            <a:ext cx="230400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年までは総務省「国勢調査」</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年以降の人口推計は</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「大阪府の将来推計人口について（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月）」における大阪府の人口推計（ケース２）に基づく大阪府政策企画部推計。</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大かっこ 12"/>
          <p:cNvSpPr/>
          <p:nvPr/>
        </p:nvSpPr>
        <p:spPr>
          <a:xfrm>
            <a:off x="6708582" y="4840986"/>
            <a:ext cx="2304000" cy="115328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10984433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a:t>
            </a:r>
            <a:r>
              <a:rPr kumimoji="0" lang="ja-JP" altLang="en-US" sz="2000" kern="0" dirty="0">
                <a:solidFill>
                  <a:srgbClr val="000000"/>
                </a:solidFill>
                <a:latin typeface="ＭＳ Ｐゴシック" pitchFamily="50" charset="-128"/>
                <a:ea typeface="Meiryo UI" pitchFamily="50" charset="-128"/>
                <a:cs typeface="Meiryo UI" pitchFamily="50" charset="-128"/>
              </a:rPr>
              <a:t>（２）人材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563455" y="6047710"/>
            <a:ext cx="808016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：内閣府「令和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36776"/>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先進諸国の高齢化率を</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比較</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と、日本は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1980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年代までは下位、</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年代にはほぼ中位であったが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には最も高い水準となり、今後も高水準を維持していくことが見込まれて</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t="8029" b="10333"/>
          <a:stretch/>
        </p:blipFill>
        <p:spPr>
          <a:xfrm>
            <a:off x="845839" y="1578715"/>
            <a:ext cx="7452320" cy="4392488"/>
          </a:xfrm>
          <a:prstGeom prst="rect">
            <a:avLst/>
          </a:prstGeom>
        </p:spPr>
      </p:pic>
      <p:sp>
        <p:nvSpPr>
          <p:cNvPr id="8" name="正方形/長方形 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世界</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の高齢化率の</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推移</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8025098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a:t>
            </a:r>
            <a:r>
              <a:rPr kumimoji="0" lang="ja-JP" altLang="en-US" sz="2000" kern="0" dirty="0">
                <a:solidFill>
                  <a:srgbClr val="000000"/>
                </a:solidFill>
                <a:latin typeface="ＭＳ Ｐゴシック" pitchFamily="50" charset="-128"/>
                <a:ea typeface="Meiryo UI" pitchFamily="50" charset="-128"/>
                <a:cs typeface="Meiryo UI" pitchFamily="50" charset="-128"/>
              </a:rPr>
              <a:t>（２）人材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36357" y="5108720"/>
            <a:ext cx="3227532" cy="264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：内閣府「令和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08792"/>
            <a:ext cx="8503417" cy="64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日本は、欧米諸国に比べると急速に高齢化が進んだ。</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今後、アジア諸国において、日本を上回るスピードで高齢化が進むことが見込まれている。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2750" t="10317" r="1963" b="20669"/>
          <a:stretch/>
        </p:blipFill>
        <p:spPr>
          <a:xfrm>
            <a:off x="336356" y="2140742"/>
            <a:ext cx="8471285" cy="2800426"/>
          </a:xfrm>
          <a:prstGeom prst="rect">
            <a:avLst/>
          </a:prstGeom>
        </p:spPr>
      </p:pic>
      <p:sp>
        <p:nvSpPr>
          <p:cNvPr id="6" name="テキスト ボックス 5"/>
          <p:cNvSpPr txBox="1"/>
          <p:nvPr/>
        </p:nvSpPr>
        <p:spPr>
          <a:xfrm>
            <a:off x="251520" y="1700808"/>
            <a:ext cx="54726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主要国に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おける高齢化率が７％から</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％へ要した期間</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主要</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国における</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高齢化</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8318013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a:t>
            </a:r>
            <a:r>
              <a:rPr kumimoji="0" lang="ja-JP" altLang="en-US" sz="2000" kern="0" dirty="0">
                <a:solidFill>
                  <a:srgbClr val="000000"/>
                </a:solidFill>
                <a:latin typeface="ＭＳ Ｐゴシック" pitchFamily="50" charset="-128"/>
                <a:ea typeface="Meiryo UI" pitchFamily="50" charset="-128"/>
                <a:cs typeface="Meiryo UI" pitchFamily="50" charset="-128"/>
              </a:rPr>
              <a:t>データ（２）</a:t>
            </a:r>
            <a:r>
              <a:rPr kumimoji="0" lang="ja-JP" altLang="en-US" sz="2000" kern="0" dirty="0" smtClean="0">
                <a:solidFill>
                  <a:srgbClr val="000000"/>
                </a:solidFill>
                <a:latin typeface="ＭＳ Ｐゴシック" pitchFamily="50" charset="-128"/>
                <a:ea typeface="Meiryo UI" pitchFamily="50" charset="-128"/>
                <a:cs typeface="Meiryo UI" pitchFamily="50" charset="-128"/>
              </a:rPr>
              <a:t>人材</a:t>
            </a:r>
            <a:endParaRPr kumimoji="0" lang="en-US" altLang="ja-JP" sz="2000" b="1" kern="0" dirty="0">
              <a:solidFill>
                <a:srgbClr val="000000"/>
              </a:solidFill>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4716996" y="6551766"/>
            <a:ext cx="367240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：内閣府「令和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17055" y="764704"/>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今後、高齢化率はすべての都道府県で上昇する見込みであり、大都市圏を含めて全国的に高齢化が広がりをみることになる。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6553200" y="645333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graphicFrame>
        <p:nvGraphicFramePr>
          <p:cNvPr id="8" name="表 7"/>
          <p:cNvGraphicFramePr>
            <a:graphicFrameLocks noGrp="1"/>
          </p:cNvGraphicFramePr>
          <p:nvPr>
            <p:extLst/>
          </p:nvPr>
        </p:nvGraphicFramePr>
        <p:xfrm>
          <a:off x="539552" y="1337732"/>
          <a:ext cx="3840345" cy="5403636"/>
        </p:xfrm>
        <a:graphic>
          <a:graphicData uri="http://schemas.openxmlformats.org/drawingml/2006/table">
            <a:tbl>
              <a:tblPr/>
              <a:tblGrid>
                <a:gridCol w="624069">
                  <a:extLst>
                    <a:ext uri="{9D8B030D-6E8A-4147-A177-3AD203B41FA5}">
                      <a16:colId xmlns:a16="http://schemas.microsoft.com/office/drawing/2014/main" val="1650310704"/>
                    </a:ext>
                  </a:extLst>
                </a:gridCol>
                <a:gridCol w="624069">
                  <a:extLst>
                    <a:ext uri="{9D8B030D-6E8A-4147-A177-3AD203B41FA5}">
                      <a16:colId xmlns:a16="http://schemas.microsoft.com/office/drawing/2014/main" val="28120196"/>
                    </a:ext>
                  </a:extLst>
                </a:gridCol>
                <a:gridCol w="624069">
                  <a:extLst>
                    <a:ext uri="{9D8B030D-6E8A-4147-A177-3AD203B41FA5}">
                      <a16:colId xmlns:a16="http://schemas.microsoft.com/office/drawing/2014/main" val="3612131483"/>
                    </a:ext>
                  </a:extLst>
                </a:gridCol>
                <a:gridCol w="624069">
                  <a:extLst>
                    <a:ext uri="{9D8B030D-6E8A-4147-A177-3AD203B41FA5}">
                      <a16:colId xmlns:a16="http://schemas.microsoft.com/office/drawing/2014/main" val="4073256905"/>
                    </a:ext>
                  </a:extLst>
                </a:gridCol>
                <a:gridCol w="624069">
                  <a:extLst>
                    <a:ext uri="{9D8B030D-6E8A-4147-A177-3AD203B41FA5}">
                      <a16:colId xmlns:a16="http://schemas.microsoft.com/office/drawing/2014/main" val="1685967734"/>
                    </a:ext>
                  </a:extLst>
                </a:gridCol>
                <a:gridCol w="720000">
                  <a:extLst>
                    <a:ext uri="{9D8B030D-6E8A-4147-A177-3AD203B41FA5}">
                      <a16:colId xmlns:a16="http://schemas.microsoft.com/office/drawing/2014/main" val="483335624"/>
                    </a:ext>
                  </a:extLst>
                </a:gridCol>
              </a:tblGrid>
              <a:tr h="190780">
                <a:tc row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gridSpan="3">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2045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高齢化率の伸び</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（ポイント）</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618976492"/>
                  </a:ext>
                </a:extLst>
              </a:tr>
              <a:tr h="376004">
                <a:tc vMerge="1">
                  <a:txBody>
                    <a:bodyPr/>
                    <a:lstStyle/>
                    <a:p>
                      <a:endParaRPr kumimoji="1" lang="ja-JP" altLang="en-US"/>
                    </a:p>
                  </a:txBody>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総人口（千人）</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歳以上</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人口</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千人）</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高齢化率（％）</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高齢化率（％） </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kumimoji="1" lang="ja-JP" altLang="en-US"/>
                    </a:p>
                  </a:txBody>
                  <a:tcPr/>
                </a:tc>
                <a:extLst>
                  <a:ext uri="{0D108BD9-81ED-4DB2-BD59-A6C34878D82A}">
                    <a16:rowId xmlns:a16="http://schemas.microsoft.com/office/drawing/2014/main" val="445243284"/>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北海道</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5,250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1,673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31.9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42.8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10.9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4251250"/>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青森県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1,246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415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33.3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46.8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13.5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663751"/>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岩手県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1,227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406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33.1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43.2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10.1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692775"/>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宮城県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2,306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652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28.3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40.3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12.0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995202"/>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秋田県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966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359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37.2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50.1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12.9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4844"/>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山形県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1,078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360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33.4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43.0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9.6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66839"/>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福島県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1,846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582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31.5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44.2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12.7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211880"/>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茨城県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2,860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843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29.5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40.0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10.5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037666"/>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栃木県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1,934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554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28.6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37.3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8.7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534141"/>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群馬県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1,942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580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29.8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39.4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9.6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449733"/>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埼玉県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7,350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1,961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26.7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35.8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9.1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2612080"/>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千葉県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6,259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1,743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27.9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36.4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9818046"/>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東京都</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13,921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3,209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23.1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30.7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7.6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357868"/>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神奈川県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9,198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2,329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25.3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35.2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9.9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296796"/>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新潟県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2,223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720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32.4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40.9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793569"/>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富山県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1,044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337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32.3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40.3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1753609"/>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石川県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1,138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337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29.6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37.2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7.6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2472251"/>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福井県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768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235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30.6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38.5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7.9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6039735"/>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山梨県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811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250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30.8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43.0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12.2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0457629"/>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長野県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2,049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653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31.9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41.7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9.8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676589"/>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岐阜県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1,987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599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30.1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38.7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0828473"/>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静岡県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3,644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1,089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29.9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38.9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9.0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6319147"/>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愛知県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7,552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1,892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25.1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33.1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1886645"/>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三重県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1,781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530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29.7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38.3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4778425"/>
                  </a:ext>
                </a:extLst>
              </a:tr>
            </a:tbl>
          </a:graphicData>
        </a:graphic>
      </p:graphicFrame>
      <p:graphicFrame>
        <p:nvGraphicFramePr>
          <p:cNvPr id="10" name="表 9"/>
          <p:cNvGraphicFramePr>
            <a:graphicFrameLocks noGrp="1"/>
          </p:cNvGraphicFramePr>
          <p:nvPr>
            <p:extLst/>
          </p:nvPr>
        </p:nvGraphicFramePr>
        <p:xfrm>
          <a:off x="4753001" y="1340768"/>
          <a:ext cx="3719995" cy="5205600"/>
        </p:xfrm>
        <a:graphic>
          <a:graphicData uri="http://schemas.openxmlformats.org/drawingml/2006/table">
            <a:tbl>
              <a:tblPr/>
              <a:tblGrid>
                <a:gridCol w="598383">
                  <a:extLst>
                    <a:ext uri="{9D8B030D-6E8A-4147-A177-3AD203B41FA5}">
                      <a16:colId xmlns:a16="http://schemas.microsoft.com/office/drawing/2014/main" val="1650310704"/>
                    </a:ext>
                  </a:extLst>
                </a:gridCol>
                <a:gridCol w="600403">
                  <a:extLst>
                    <a:ext uri="{9D8B030D-6E8A-4147-A177-3AD203B41FA5}">
                      <a16:colId xmlns:a16="http://schemas.microsoft.com/office/drawing/2014/main" val="28120196"/>
                    </a:ext>
                  </a:extLst>
                </a:gridCol>
                <a:gridCol w="600403">
                  <a:extLst>
                    <a:ext uri="{9D8B030D-6E8A-4147-A177-3AD203B41FA5}">
                      <a16:colId xmlns:a16="http://schemas.microsoft.com/office/drawing/2014/main" val="3612131483"/>
                    </a:ext>
                  </a:extLst>
                </a:gridCol>
                <a:gridCol w="600403">
                  <a:extLst>
                    <a:ext uri="{9D8B030D-6E8A-4147-A177-3AD203B41FA5}">
                      <a16:colId xmlns:a16="http://schemas.microsoft.com/office/drawing/2014/main" val="4073256905"/>
                    </a:ext>
                  </a:extLst>
                </a:gridCol>
                <a:gridCol w="600403">
                  <a:extLst>
                    <a:ext uri="{9D8B030D-6E8A-4147-A177-3AD203B41FA5}">
                      <a16:colId xmlns:a16="http://schemas.microsoft.com/office/drawing/2014/main" val="1685967734"/>
                    </a:ext>
                  </a:extLst>
                </a:gridCol>
                <a:gridCol w="720000">
                  <a:extLst>
                    <a:ext uri="{9D8B030D-6E8A-4147-A177-3AD203B41FA5}">
                      <a16:colId xmlns:a16="http://schemas.microsoft.com/office/drawing/2014/main" val="483335624"/>
                    </a:ext>
                  </a:extLst>
                </a:gridCol>
              </a:tblGrid>
              <a:tr h="190800">
                <a:tc row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gridSpan="3">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2019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年</a:t>
                      </a:r>
                    </a:p>
                  </a:txBody>
                  <a:tcPr marL="0" marR="365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2045</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年</a:t>
                      </a:r>
                    </a:p>
                  </a:txBody>
                  <a:tcPr marL="0" marR="365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高齢化率の伸び</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（ポイント）</a:t>
                      </a:r>
                    </a:p>
                  </a:txBody>
                  <a:tcPr marL="0" marR="365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618976492"/>
                  </a:ext>
                </a:extLst>
              </a:tr>
              <a:tr h="460800">
                <a:tc vMerge="1">
                  <a:txBody>
                    <a:bodyPr/>
                    <a:lstStyle/>
                    <a:p>
                      <a:endParaRPr kumimoji="1" lang="ja-JP" altLang="en-US"/>
                    </a:p>
                  </a:txBody>
                  <a:tcPr/>
                </a:tc>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総人口</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千人）</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65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歳以上</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人口</a:t>
                      </a:r>
                      <a:endPar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endParaRPr>
                    </a:p>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千人）</a:t>
                      </a:r>
                    </a:p>
                  </a:txBody>
                  <a:tcPr marL="0" marR="365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高齢化率（％）</a:t>
                      </a:r>
                    </a:p>
                  </a:txBody>
                  <a:tcPr marL="0" marR="365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高齢化率（％） </a:t>
                      </a:r>
                    </a:p>
                  </a:txBody>
                  <a:tcPr marL="0" marR="365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kumimoji="1" lang="ja-JP" altLang="en-US"/>
                    </a:p>
                  </a:txBody>
                  <a:tcPr/>
                </a:tc>
                <a:extLst>
                  <a:ext uri="{0D108BD9-81ED-4DB2-BD59-A6C34878D82A}">
                    <a16:rowId xmlns:a16="http://schemas.microsoft.com/office/drawing/2014/main" val="445243284"/>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滋賀県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1,414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368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26.0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34.3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868675"/>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京都府</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2,583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753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29.1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37.8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8.7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751022"/>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大阪府</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8,809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2,434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27.6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36.2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619276"/>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兵庫県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5,466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1,591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29.1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38.9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9.8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6985562"/>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奈良県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1,330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417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31.3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41.1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9.8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958443"/>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和歌山県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925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306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33.1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39.8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6.7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289336"/>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鳥取県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556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178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32.1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38.7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6.6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388587"/>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島根県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674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231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34.3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39.5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5.2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9991331"/>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岡山県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1,890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573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30.3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36.0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5.7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104367"/>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広島県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2,804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823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29.3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35.2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5.9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332444"/>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山口県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1,358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466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34.3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39.7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5.4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329348"/>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徳島県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728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245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33.6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41.5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7.9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315539"/>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香川県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956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305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31.8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38.3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6.5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552096"/>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愛媛県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1,339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442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33.0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41.5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520095"/>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高知県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698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246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35.2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42.7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7.5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7569014"/>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福岡県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5,104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1,425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27.9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35.2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7.3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851460"/>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佐賀県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815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246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30.3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37.0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6.7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72298"/>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長崎県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1,327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433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32.7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40.6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7.9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0981100"/>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熊本県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1,748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543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31.1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37.1</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6.0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367997"/>
                  </a:ext>
                </a:extLst>
              </a:tr>
              <a:tr h="198000">
                <a:tc>
                  <a:txBody>
                    <a:bodyPr/>
                    <a:lstStyle/>
                    <a:p>
                      <a:pPr algn="ctr" fontAlgn="ctr"/>
                      <a:r>
                        <a:rPr lang="ja-JP" altLang="en-US" sz="1000" b="0" i="0" u="none" strike="noStrike">
                          <a:solidFill>
                            <a:srgbClr val="333333"/>
                          </a:solidFill>
                          <a:effectLst/>
                          <a:latin typeface="Meiryo UI" panose="020B0604030504040204" pitchFamily="50" charset="-128"/>
                          <a:ea typeface="Meiryo UI" panose="020B0604030504040204" pitchFamily="50" charset="-128"/>
                        </a:rPr>
                        <a:t>大分県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1,135</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373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32.9</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39.3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6.4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8359084"/>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宮崎県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1,073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346</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32.3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40.0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7.7</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711839"/>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鹿児島県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a:solidFill>
                            <a:srgbClr val="333333"/>
                          </a:solidFill>
                          <a:effectLst/>
                          <a:latin typeface="Meiryo UI" panose="020B0604030504040204" pitchFamily="50" charset="-128"/>
                          <a:ea typeface="Meiryo UI" panose="020B0604030504040204" pitchFamily="50" charset="-128"/>
                        </a:rPr>
                        <a:t>1,602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512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32.0</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40.8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8.8</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2356300"/>
                  </a:ext>
                </a:extLst>
              </a:tr>
              <a:tr h="198000">
                <a:tc>
                  <a:txBody>
                    <a:bodyPr/>
                    <a:lstStyle/>
                    <a:p>
                      <a:pPr algn="ctr" fontAlgn="ctr"/>
                      <a:r>
                        <a:rPr lang="ja-JP" altLang="en-US" sz="1000" b="0" i="0" u="none" strike="noStrike" dirty="0">
                          <a:solidFill>
                            <a:srgbClr val="333333"/>
                          </a:solidFill>
                          <a:effectLst/>
                          <a:latin typeface="Meiryo UI" panose="020B0604030504040204" pitchFamily="50" charset="-128"/>
                          <a:ea typeface="Meiryo UI" panose="020B0604030504040204" pitchFamily="50" charset="-128"/>
                        </a:rPr>
                        <a:t>沖縄県</a:t>
                      </a:r>
                    </a:p>
                  </a:txBody>
                  <a:tcPr marL="3656" marR="3656"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1,453</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322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22.2</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31.4</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333333"/>
                          </a:solidFill>
                          <a:effectLst/>
                          <a:latin typeface="Meiryo UI" panose="020B0604030504040204" pitchFamily="50" charset="-128"/>
                          <a:ea typeface="Meiryo UI" panose="020B0604030504040204" pitchFamily="50" charset="-128"/>
                        </a:rPr>
                        <a:t>9.2 </a:t>
                      </a:r>
                    </a:p>
                  </a:txBody>
                  <a:tcPr marL="3656" marR="36000" marT="36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1088045"/>
                  </a:ext>
                </a:extLst>
              </a:tr>
            </a:tbl>
          </a:graphicData>
        </a:graphic>
      </p:graphicFrame>
      <p:sp>
        <p:nvSpPr>
          <p:cNvPr id="9" name="正方形/長方形 8"/>
          <p:cNvSpPr/>
          <p:nvPr/>
        </p:nvSpPr>
        <p:spPr>
          <a:xfrm>
            <a:off x="75784" y="440704"/>
            <a:ext cx="3276000" cy="324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都道府県</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別高齢化率の</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推移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0021056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1043608" y="6364611"/>
            <a:ext cx="32275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：内閣府「令和</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年版高齢社会白書」</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14868"/>
            <a:ext cx="8503417" cy="39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日本の労働力人口に占める</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歳以上の割合は上昇傾向が続いている。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t="6300" b="8651"/>
          <a:stretch/>
        </p:blipFill>
        <p:spPr>
          <a:xfrm>
            <a:off x="1159144" y="1305312"/>
            <a:ext cx="6825712" cy="4932000"/>
          </a:xfrm>
          <a:prstGeom prst="rect">
            <a:avLst/>
          </a:prstGeom>
        </p:spPr>
      </p:pic>
      <p:sp>
        <p:nvSpPr>
          <p:cNvPr id="8" name="正方形/長方形 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労働力</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人口の</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推移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42104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３．分野別主要データ（</a:t>
            </a: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２）人材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683568" y="6048008"/>
            <a:ext cx="83529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62271"/>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への</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進学率・大学数（</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年）ともに、</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全国では東京都が</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突出して高い。</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大阪府は大学数では全国</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校）であるが、大学進学率は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台にとどまっている。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5" name="テキスト ボックス 14"/>
          <p:cNvSpPr txBox="1"/>
          <p:nvPr/>
        </p:nvSpPr>
        <p:spPr>
          <a:xfrm>
            <a:off x="1155890" y="6310481"/>
            <a:ext cx="60486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中央教育審議会大学分科会・将来構想部会（第</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回）合同会議配布資料（平成</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28</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年度資料）</a:t>
            </a:r>
            <a:endPar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文部科学省「学校基本調査（平成</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28</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大かっこ 15"/>
          <p:cNvSpPr/>
          <p:nvPr/>
        </p:nvSpPr>
        <p:spPr>
          <a:xfrm>
            <a:off x="1152048" y="6347729"/>
            <a:ext cx="5832000" cy="39363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 name="図 4"/>
          <p:cNvPicPr>
            <a:picLocks noChangeAspect="1"/>
          </p:cNvPicPr>
          <p:nvPr/>
        </p:nvPicPr>
        <p:blipFill>
          <a:blip r:embed="rId2"/>
          <a:stretch>
            <a:fillRect/>
          </a:stretch>
        </p:blipFill>
        <p:spPr>
          <a:xfrm>
            <a:off x="435506" y="1553812"/>
            <a:ext cx="8272989" cy="4401693"/>
          </a:xfrm>
          <a:prstGeom prst="rect">
            <a:avLst/>
          </a:prstGeom>
        </p:spPr>
      </p:pic>
      <p:sp>
        <p:nvSpPr>
          <p:cNvPr id="9" name="正方形/長方形 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大学</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進学率・</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大学数</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テキスト ボックス 2"/>
          <p:cNvSpPr txBox="1"/>
          <p:nvPr/>
        </p:nvSpPr>
        <p:spPr>
          <a:xfrm>
            <a:off x="539552" y="1630412"/>
            <a:ext cx="396000" cy="215444"/>
          </a:xfrm>
          <a:prstGeom prst="rect">
            <a:avLst/>
          </a:prstGeom>
          <a:solidFill>
            <a:schemeClr val="bg1"/>
          </a:solidFill>
        </p:spPr>
        <p:txBody>
          <a:bodyPr wrap="square" lIns="36000" rIns="36000" rtlCol="0">
            <a:spAutoFit/>
          </a:bodyPr>
          <a:lstStyle/>
          <a:p>
            <a:r>
              <a:rPr kumimoji="1" lang="ja-JP" altLang="en-US" sz="800" dirty="0" smtClean="0"/>
              <a:t>（校）</a:t>
            </a:r>
            <a:endParaRPr kumimoji="1" lang="ja-JP" altLang="en-US" sz="800" dirty="0"/>
          </a:p>
        </p:txBody>
      </p:sp>
      <p:sp>
        <p:nvSpPr>
          <p:cNvPr id="11" name="テキスト ボックス 10"/>
          <p:cNvSpPr txBox="1"/>
          <p:nvPr/>
        </p:nvSpPr>
        <p:spPr>
          <a:xfrm>
            <a:off x="8172400" y="1630412"/>
            <a:ext cx="396000" cy="215444"/>
          </a:xfrm>
          <a:prstGeom prst="rect">
            <a:avLst/>
          </a:prstGeom>
          <a:solidFill>
            <a:schemeClr val="bg1"/>
          </a:solidFill>
        </p:spPr>
        <p:txBody>
          <a:bodyPr wrap="square" lIns="36000" rIns="36000" rtlCol="0">
            <a:spAutoFit/>
          </a:bodyPr>
          <a:lstStyle/>
          <a:p>
            <a:r>
              <a:rPr kumimoji="1" lang="ja-JP" altLang="en-US" sz="800" dirty="0" smtClean="0"/>
              <a:t>（％）</a:t>
            </a:r>
            <a:endParaRPr kumimoji="1" lang="ja-JP" altLang="en-US" sz="800" dirty="0"/>
          </a:p>
        </p:txBody>
      </p:sp>
    </p:spTree>
    <p:extLst>
      <p:ext uri="{BB962C8B-B14F-4D97-AF65-F5344CB8AC3E}">
        <p14:creationId xmlns:p14="http://schemas.microsoft.com/office/powerpoint/2010/main" val="31782680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683568" y="5986385"/>
            <a:ext cx="83529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800768"/>
            <a:ext cx="8503417" cy="5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大学数が多い地域は、地元進学率も高い傾向にある。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地元進学率について、大阪府は全国の中でも上位である。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 name="テキスト ボックス 4"/>
          <p:cNvSpPr txBox="1"/>
          <p:nvPr/>
        </p:nvSpPr>
        <p:spPr>
          <a:xfrm>
            <a:off x="1155890" y="6248858"/>
            <a:ext cx="60486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中央教育審議会大学分科会・将来構想部会（第</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回）合同会議配布資料（平成</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28</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年度資料）</a:t>
            </a:r>
            <a:endPar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文部科学省「学校基本調査（平成</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28</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大かっこ 11"/>
          <p:cNvSpPr/>
          <p:nvPr/>
        </p:nvSpPr>
        <p:spPr>
          <a:xfrm>
            <a:off x="1152048" y="6275721"/>
            <a:ext cx="5832000" cy="39363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 name="図 2"/>
          <p:cNvPicPr>
            <a:picLocks noChangeAspect="1"/>
          </p:cNvPicPr>
          <p:nvPr/>
        </p:nvPicPr>
        <p:blipFill>
          <a:blip r:embed="rId2"/>
          <a:stretch>
            <a:fillRect/>
          </a:stretch>
        </p:blipFill>
        <p:spPr>
          <a:xfrm>
            <a:off x="469037" y="1428839"/>
            <a:ext cx="8205927" cy="4669941"/>
          </a:xfrm>
          <a:prstGeom prst="rect">
            <a:avLst/>
          </a:prstGeom>
        </p:spPr>
      </p:pic>
      <p:sp>
        <p:nvSpPr>
          <p:cNvPr id="9" name="正方形/長方形 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大学数と地元進学率</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1043608" y="1445692"/>
            <a:ext cx="26642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n-cs"/>
              </a:rPr>
              <a:t>○大学数と地元進学率との関係</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 name="正方形/長方形 7"/>
          <p:cNvSpPr/>
          <p:nvPr/>
        </p:nvSpPr>
        <p:spPr>
          <a:xfrm>
            <a:off x="3491880" y="1445692"/>
            <a:ext cx="2448272" cy="399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2383193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36202" y="5866992"/>
            <a:ext cx="71161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44776"/>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大学生の就職先の分布を都道府県別に見ると、大阪府では、地元に就職する学生の割合は半数</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も満</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たない</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テキスト ボックス 8"/>
          <p:cNvSpPr txBox="1"/>
          <p:nvPr/>
        </p:nvSpPr>
        <p:spPr>
          <a:xfrm>
            <a:off x="799984" y="6144916"/>
            <a:ext cx="55012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リクルートキャリア　就職みらい研究所「大学生の地域間移動に関するレポート</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大かっこ 2"/>
          <p:cNvSpPr/>
          <p:nvPr/>
        </p:nvSpPr>
        <p:spPr>
          <a:xfrm>
            <a:off x="799984" y="6159530"/>
            <a:ext cx="4852136" cy="29556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819" y="1564905"/>
            <a:ext cx="9000000" cy="4204660"/>
          </a:xfrm>
          <a:prstGeom prst="rect">
            <a:avLst/>
          </a:prstGeom>
          <a:noFill/>
          <a:ln>
            <a:noFill/>
          </a:ln>
        </p:spPr>
      </p:pic>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大卒</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就職者地元</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残留率</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650809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ja-JP" altLang="en-US" sz="2000" kern="0" dirty="0">
                <a:solidFill>
                  <a:srgbClr val="000000"/>
                </a:solidFill>
                <a:ea typeface="Meiryo UI" pitchFamily="50" charset="-128"/>
                <a:cs typeface="Meiryo UI" pitchFamily="50" charset="-128"/>
              </a:rPr>
              <a:t>２．大阪経済の動き（１）新型コロナウイルス感染症拡大</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以前</a:t>
            </a:r>
            <a:r>
              <a:rPr kumimoji="0" lang="en-US" altLang="ja-JP" sz="2000" kern="0" dirty="0">
                <a:solidFill>
                  <a:srgbClr val="000000"/>
                </a:solidFill>
                <a:ea typeface="Meiryo UI" pitchFamily="50" charset="-128"/>
                <a:cs typeface="Meiryo UI" pitchFamily="50" charset="-128"/>
              </a:rPr>
              <a:t>】</a:t>
            </a:r>
            <a:r>
              <a:rPr kumimoji="0" lang="ja-JP" altLang="en-US" sz="2000" kern="0" dirty="0">
                <a:solidFill>
                  <a:srgbClr val="000000"/>
                </a:solidFill>
                <a:ea typeface="Meiryo UI" pitchFamily="50" charset="-128"/>
                <a:cs typeface="Meiryo UI" pitchFamily="50" charset="-128"/>
              </a:rPr>
              <a:t>の大阪経済</a:t>
            </a:r>
            <a:endParaRPr kumimoji="0" lang="en-US" altLang="ja-JP" sz="2000" kern="0" dirty="0">
              <a:solidFill>
                <a:srgbClr val="000000"/>
              </a:solidFill>
              <a:ea typeface="Meiryo UI" pitchFamily="50" charset="-128"/>
              <a:cs typeface="Meiryo UI" pitchFamily="50" charset="-128"/>
            </a:endParaRPr>
          </a:p>
        </p:txBody>
      </p:sp>
      <p:sp>
        <p:nvSpPr>
          <p:cNvPr id="31" name="テキスト ボックス 30"/>
          <p:cNvSpPr txBox="1"/>
          <p:nvPr/>
        </p:nvSpPr>
        <p:spPr>
          <a:xfrm>
            <a:off x="463189" y="5960613"/>
            <a:ext cx="6845115"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出典：第１回「副首都ビジョン」のバージョンアップに向けた意見</a:t>
            </a:r>
            <a:r>
              <a:rPr lang="ja-JP" altLang="en-US" sz="1100" dirty="0" smtClean="0">
                <a:latin typeface="Meiryo UI" panose="020B0604030504040204" pitchFamily="50" charset="-128"/>
                <a:ea typeface="Meiryo UI" panose="020B0604030504040204" pitchFamily="50" charset="-128"/>
              </a:rPr>
              <a:t>交換会メンバー（有識者）提出資料</a:t>
            </a:r>
            <a:endParaRPr kumimoji="1" lang="ja-JP" altLang="en-US" sz="1100" dirty="0">
              <a:latin typeface="Meiryo UI" panose="020B0604030504040204" pitchFamily="50" charset="-128"/>
              <a:ea typeface="Meiryo UI" panose="020B0604030504040204" pitchFamily="50" charset="-128"/>
            </a:endParaRPr>
          </a:p>
        </p:txBody>
      </p:sp>
      <p:sp>
        <p:nvSpPr>
          <p:cNvPr id="7" name="正方形/長方形 6"/>
          <p:cNvSpPr/>
          <p:nvPr/>
        </p:nvSpPr>
        <p:spPr>
          <a:xfrm>
            <a:off x="312303" y="829122"/>
            <a:ext cx="8503417" cy="82452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経済全体の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GRP</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（域内総生産）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シェアの推移をより長期に見ると、</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1970</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年をピーク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に低下基調</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続いて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また、関西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人あたり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県民所得はバブル崩壊以降低迷。関東や中部との差が広がっている。</a:t>
            </a:r>
          </a:p>
        </p:txBody>
      </p:sp>
      <p:sp>
        <p:nvSpPr>
          <p:cNvPr id="2" name="スライド番号プレースホルダー 1"/>
          <p:cNvSpPr>
            <a:spLocks noGrp="1"/>
          </p:cNvSpPr>
          <p:nvPr>
            <p:ph type="sldNum" sz="quarter" idx="12"/>
          </p:nvPr>
        </p:nvSpPr>
        <p:spPr/>
        <p:txBody>
          <a:bodyPr/>
          <a:lstStyle/>
          <a:p>
            <a:fld id="{E1D027E3-62E2-4B97-AB12-56BECFBE21C1}" type="slidenum">
              <a:rPr kumimoji="1" lang="ja-JP" altLang="en-US" smtClean="0"/>
              <a:pPr/>
              <a:t>8</a:t>
            </a:fld>
            <a:endParaRPr kumimoji="1" lang="ja-JP" altLang="en-US" dirty="0"/>
          </a:p>
        </p:txBody>
      </p:sp>
      <p:sp>
        <p:nvSpPr>
          <p:cNvPr id="3" name="大かっこ 2"/>
          <p:cNvSpPr/>
          <p:nvPr/>
        </p:nvSpPr>
        <p:spPr>
          <a:xfrm>
            <a:off x="796605" y="6286398"/>
            <a:ext cx="5752240" cy="435077"/>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r>
              <a:rPr lang="ja-JP" altLang="en-US" sz="1100" dirty="0" smtClean="0">
                <a:latin typeface="Meiryo UI" panose="020B0604030504040204" pitchFamily="50" charset="-128"/>
                <a:ea typeface="Meiryo UI" panose="020B0604030504040204" pitchFamily="50" charset="-128"/>
              </a:rPr>
              <a:t>内閣府「</a:t>
            </a:r>
            <a:r>
              <a:rPr lang="ja-JP" altLang="en-US" sz="1100" dirty="0">
                <a:latin typeface="Meiryo UI" panose="020B0604030504040204" pitchFamily="50" charset="-128"/>
                <a:ea typeface="Meiryo UI" panose="020B0604030504040204" pitchFamily="50" charset="-128"/>
              </a:rPr>
              <a:t>県民</a:t>
            </a:r>
            <a:r>
              <a:rPr lang="ja-JP" altLang="en-US" sz="1100" dirty="0" smtClean="0">
                <a:latin typeface="Meiryo UI" panose="020B0604030504040204" pitchFamily="50" charset="-128"/>
                <a:ea typeface="Meiryo UI" panose="020B0604030504040204" pitchFamily="50" charset="-128"/>
              </a:rPr>
              <a:t>経済</a:t>
            </a:r>
            <a:r>
              <a:rPr lang="ja-JP" altLang="en-US" sz="1100" dirty="0">
                <a:latin typeface="Meiryo UI" panose="020B0604030504040204" pitchFamily="50" charset="-128"/>
                <a:ea typeface="Meiryo UI" panose="020B0604030504040204" pitchFamily="50" charset="-128"/>
              </a:rPr>
              <a:t>計算」</a:t>
            </a:r>
          </a:p>
          <a:p>
            <a:r>
              <a:rPr lang="ja-JP" altLang="en-US" sz="1100" dirty="0">
                <a:latin typeface="Meiryo UI" panose="020B0604030504040204" pitchFamily="50" charset="-128"/>
                <a:ea typeface="Meiryo UI" panose="020B0604030504040204" pitchFamily="50" charset="-128"/>
              </a:rPr>
              <a:t>（注</a:t>
            </a:r>
            <a:r>
              <a:rPr lang="ja-JP" altLang="en-US" sz="1100" dirty="0" smtClean="0">
                <a:latin typeface="Meiryo UI" panose="020B0604030504040204" pitchFamily="50" charset="-128"/>
                <a:ea typeface="Meiryo UI" panose="020B0604030504040204" pitchFamily="50" charset="-128"/>
              </a:rPr>
              <a:t>）県民所得＝雇用者報酬＋財産所得（利子等）＋企業所得（利益）</a:t>
            </a:r>
            <a:endParaRPr lang="ja-JP" altLang="en-US" sz="11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25623" y="470095"/>
            <a:ext cx="5040560" cy="307777"/>
          </a:xfrm>
          <a:prstGeom prst="rect">
            <a:avLst/>
          </a:prstGeom>
          <a:noFill/>
        </p:spPr>
        <p:txBody>
          <a:bodyPr wrap="square" rtlCol="0">
            <a:spAutoFit/>
          </a:bodyPr>
          <a:lstStyle/>
          <a:p>
            <a:r>
              <a:rPr kumimoji="1" lang="ja-JP" altLang="en-US" sz="1400" b="1" dirty="0" smtClean="0"/>
              <a:t>■　府内総生産の推移と全国シェア</a:t>
            </a:r>
            <a:r>
              <a:rPr lang="ja-JP" altLang="en-US" sz="1400" b="1" dirty="0"/>
              <a:t>②</a:t>
            </a:r>
            <a:endParaRPr kumimoji="1" lang="ja-JP" altLang="en-US" sz="1400" b="1" dirty="0"/>
          </a:p>
        </p:txBody>
      </p:sp>
      <p:pic>
        <p:nvPicPr>
          <p:cNvPr id="5" name="図 4"/>
          <p:cNvPicPr>
            <a:picLocks noChangeAspect="1"/>
          </p:cNvPicPr>
          <p:nvPr/>
        </p:nvPicPr>
        <p:blipFill>
          <a:blip r:embed="rId2"/>
          <a:stretch>
            <a:fillRect/>
          </a:stretch>
        </p:blipFill>
        <p:spPr>
          <a:xfrm>
            <a:off x="325623" y="2063925"/>
            <a:ext cx="8026997" cy="3536647"/>
          </a:xfrm>
          <a:prstGeom prst="rect">
            <a:avLst/>
          </a:prstGeom>
        </p:spPr>
      </p:pic>
      <p:sp>
        <p:nvSpPr>
          <p:cNvPr id="14" name="テキスト ボックス 13"/>
          <p:cNvSpPr txBox="1"/>
          <p:nvPr/>
        </p:nvSpPr>
        <p:spPr>
          <a:xfrm>
            <a:off x="145783" y="1788674"/>
            <a:ext cx="3600400" cy="276999"/>
          </a:xfrm>
          <a:prstGeom prst="rect">
            <a:avLst/>
          </a:prstGeom>
          <a:noFill/>
        </p:spPr>
        <p:txBody>
          <a:bodyPr wrap="square" rtlCol="0">
            <a:spAutoFit/>
          </a:bodyPr>
          <a:lstStyle/>
          <a:p>
            <a:r>
              <a:rPr lang="ja-JP" altLang="en-US" sz="1200" dirty="0" smtClean="0"/>
              <a:t>○関東・関西・中部の</a:t>
            </a:r>
            <a:r>
              <a:rPr lang="en-US" altLang="ja-JP" sz="1200" dirty="0" smtClean="0"/>
              <a:t>GRP</a:t>
            </a:r>
            <a:r>
              <a:rPr lang="ja-JP" altLang="en-US" sz="1200" dirty="0" smtClean="0"/>
              <a:t>シェア</a:t>
            </a:r>
            <a:endParaRPr lang="ja-JP" altLang="en-US" sz="1200" dirty="0"/>
          </a:p>
        </p:txBody>
      </p:sp>
      <p:sp>
        <p:nvSpPr>
          <p:cNvPr id="17" name="テキスト ボックス 16"/>
          <p:cNvSpPr txBox="1"/>
          <p:nvPr/>
        </p:nvSpPr>
        <p:spPr>
          <a:xfrm>
            <a:off x="4749745" y="1788674"/>
            <a:ext cx="2880320" cy="276999"/>
          </a:xfrm>
          <a:prstGeom prst="rect">
            <a:avLst/>
          </a:prstGeom>
          <a:noFill/>
        </p:spPr>
        <p:txBody>
          <a:bodyPr wrap="square" rtlCol="0">
            <a:spAutoFit/>
          </a:bodyPr>
          <a:lstStyle/>
          <a:p>
            <a:r>
              <a:rPr lang="ja-JP" altLang="en-US" sz="1200" dirty="0" smtClean="0"/>
              <a:t>○一人あたり県民所得（名目）</a:t>
            </a:r>
            <a:endParaRPr lang="ja-JP" altLang="en-US" sz="1200" dirty="0"/>
          </a:p>
        </p:txBody>
      </p:sp>
    </p:spTree>
    <p:extLst>
      <p:ext uri="{BB962C8B-B14F-4D97-AF65-F5344CB8AC3E}">
        <p14:creationId xmlns:p14="http://schemas.microsoft.com/office/powerpoint/2010/main" val="10804340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a:xfrm>
            <a:off x="6717553" y="639523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8" name="正方形/長方形 27"/>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女性の就業率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正方形/長方形 26"/>
          <p:cNvSpPr/>
          <p:nvPr/>
        </p:nvSpPr>
        <p:spPr>
          <a:xfrm>
            <a:off x="320290" y="908800"/>
            <a:ext cx="8496000" cy="97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buFont typeface="Wingdings" panose="05000000000000000000" pitchFamily="2" charset="2"/>
              <a:buChar char="p"/>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女性</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の年代別の</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就業率について、大阪では「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字カーブ」の谷は改善されつつあるもの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の、全国平均・東京と</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比べ低い状況となっている。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時系列で見ると女性の就業率は近年上昇傾向にはあるものの、全国平均や東京との差は依然として</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埋められて</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いない。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294166" y="6309320"/>
            <a:ext cx="7806225"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zh-TW" altLang="en-US" sz="1100" dirty="0">
                <a:solidFill>
                  <a:prstClr val="black"/>
                </a:solidFill>
                <a:latin typeface="Meiryo UI" panose="020B0604030504040204" pitchFamily="50" charset="-128"/>
                <a:ea typeface="Meiryo UI" panose="020B0604030504040204" pitchFamily="50" charset="-128"/>
              </a:rPr>
              <a:t>総務省「労働力</a:t>
            </a:r>
            <a:r>
              <a:rPr lang="zh-TW" altLang="en-US" sz="1100" dirty="0" smtClean="0">
                <a:solidFill>
                  <a:prstClr val="black"/>
                </a:solidFill>
                <a:latin typeface="Meiryo UI" panose="020B0604030504040204" pitchFamily="50" charset="-128"/>
                <a:ea typeface="Meiryo UI" panose="020B0604030504040204" pitchFamily="50" charset="-128"/>
              </a:rPr>
              <a:t>調査</a:t>
            </a:r>
            <a:r>
              <a:rPr lang="ja-JP" altLang="en-US" sz="1100" dirty="0" smtClean="0">
                <a:solidFill>
                  <a:prstClr val="black"/>
                </a:solidFill>
                <a:latin typeface="Meiryo UI" panose="020B0604030504040204" pitchFamily="50" charset="-128"/>
                <a:ea typeface="Meiryo UI" panose="020B0604030504040204" pitchFamily="50" charset="-128"/>
              </a:rPr>
              <a:t>」、東京都「東京</a:t>
            </a:r>
            <a:r>
              <a:rPr lang="ja-JP" altLang="en-US" sz="1100" dirty="0">
                <a:solidFill>
                  <a:prstClr val="black"/>
                </a:solidFill>
                <a:latin typeface="Meiryo UI" panose="020B0604030504040204" pitchFamily="50" charset="-128"/>
                <a:ea typeface="Meiryo UI" panose="020B0604030504040204" pitchFamily="50" charset="-128"/>
              </a:rPr>
              <a:t>の労働力（労働力調査結果</a:t>
            </a:r>
            <a:r>
              <a:rPr lang="ja-JP" altLang="en-US" sz="1100" dirty="0" smtClean="0">
                <a:solidFill>
                  <a:prstClr val="black"/>
                </a:solidFill>
                <a:latin typeface="Meiryo UI" panose="020B0604030504040204" pitchFamily="50" charset="-128"/>
                <a:ea typeface="Meiryo UI" panose="020B0604030504040204" pitchFamily="50" charset="-128"/>
              </a:rPr>
              <a:t>）」、大阪府「</a:t>
            </a:r>
            <a:r>
              <a:rPr lang="zh-TW" altLang="en-US" sz="1100" dirty="0">
                <a:solidFill>
                  <a:prstClr val="black"/>
                </a:solidFill>
                <a:latin typeface="Meiryo UI" panose="020B0604030504040204" pitchFamily="50" charset="-128"/>
                <a:ea typeface="Meiryo UI" panose="020B0604030504040204" pitchFamily="50" charset="-128"/>
              </a:rPr>
              <a:t>労働力調査地方集計結果（年平均）</a:t>
            </a:r>
            <a:r>
              <a:rPr lang="ja-JP" altLang="en-US" sz="1100" dirty="0" smtClean="0">
                <a:solidFill>
                  <a:prstClr val="black"/>
                </a:solidFill>
                <a:latin typeface="Meiryo UI" panose="020B0604030504040204" pitchFamily="50" charset="-128"/>
                <a:ea typeface="Meiryo UI" panose="020B0604030504040204" pitchFamily="50" charset="-128"/>
              </a:rPr>
              <a:t>」</a:t>
            </a:r>
            <a:endParaRPr lang="en-US" altLang="zh-TW" sz="1100" dirty="0" smtClean="0">
              <a:solidFill>
                <a:prstClr val="black"/>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99935" y="1944193"/>
            <a:ext cx="2815831" cy="33267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女性</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の就業率（</a:t>
            </a:r>
            <a:r>
              <a:rPr kumimoji="1" 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2020</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正方形/長方形 31"/>
          <p:cNvSpPr/>
          <p:nvPr/>
        </p:nvSpPr>
        <p:spPr>
          <a:xfrm>
            <a:off x="4545997" y="1944192"/>
            <a:ext cx="4080357" cy="332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○女性</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の就業率推移（</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全年齢）（全国、東京都、大阪府）</a:t>
            </a:r>
            <a:endParaRPr kumimoji="1" lang="ja-JP" altLang="en-US" sz="1600" b="0"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テキスト ボックス 2"/>
          <p:cNvSpPr txBox="1"/>
          <p:nvPr/>
        </p:nvSpPr>
        <p:spPr>
          <a:xfrm>
            <a:off x="4568290" y="2228074"/>
            <a:ext cx="792088" cy="215444"/>
          </a:xfrm>
          <a:prstGeom prst="rect">
            <a:avLst/>
          </a:prstGeom>
          <a:noFill/>
        </p:spPr>
        <p:txBody>
          <a:bodyPr wrap="square" rtlCol="0">
            <a:spAutoFit/>
          </a:bodyPr>
          <a:lstStyle/>
          <a:p>
            <a:r>
              <a:rPr kumimoji="1" lang="ja-JP" altLang="en-US" sz="800" dirty="0" smtClean="0"/>
              <a:t>（％）</a:t>
            </a:r>
            <a:endParaRPr kumimoji="1" lang="ja-JP" altLang="en-US" sz="800" dirty="0"/>
          </a:p>
        </p:txBody>
      </p:sp>
      <p:sp>
        <p:nvSpPr>
          <p:cNvPr id="12" name="テキスト ボックス 11"/>
          <p:cNvSpPr txBox="1"/>
          <p:nvPr/>
        </p:nvSpPr>
        <p:spPr>
          <a:xfrm>
            <a:off x="388116" y="2205444"/>
            <a:ext cx="792088" cy="215444"/>
          </a:xfrm>
          <a:prstGeom prst="rect">
            <a:avLst/>
          </a:prstGeom>
          <a:noFill/>
        </p:spPr>
        <p:txBody>
          <a:bodyPr wrap="square" rtlCol="0">
            <a:spAutoFit/>
          </a:bodyPr>
          <a:lstStyle/>
          <a:p>
            <a:r>
              <a:rPr kumimoji="1" lang="ja-JP" altLang="en-US" sz="800" dirty="0" smtClean="0"/>
              <a:t>（％）</a:t>
            </a:r>
            <a:endParaRPr kumimoji="1" lang="ja-JP" altLang="en-US" sz="800" dirty="0"/>
          </a:p>
        </p:txBody>
      </p:sp>
      <p:pic>
        <p:nvPicPr>
          <p:cNvPr id="5" name="図 4"/>
          <p:cNvPicPr>
            <a:picLocks noChangeAspect="1"/>
          </p:cNvPicPr>
          <p:nvPr/>
        </p:nvPicPr>
        <p:blipFill>
          <a:blip r:embed="rId2"/>
          <a:stretch>
            <a:fillRect/>
          </a:stretch>
        </p:blipFill>
        <p:spPr>
          <a:xfrm>
            <a:off x="481532" y="2387957"/>
            <a:ext cx="3895682" cy="3981033"/>
          </a:xfrm>
          <a:prstGeom prst="rect">
            <a:avLst/>
          </a:prstGeom>
        </p:spPr>
      </p:pic>
      <p:pic>
        <p:nvPicPr>
          <p:cNvPr id="6" name="図 5"/>
          <p:cNvPicPr>
            <a:picLocks noChangeAspect="1"/>
          </p:cNvPicPr>
          <p:nvPr/>
        </p:nvPicPr>
        <p:blipFill>
          <a:blip r:embed="rId3"/>
          <a:stretch>
            <a:fillRect/>
          </a:stretch>
        </p:blipFill>
        <p:spPr>
          <a:xfrm>
            <a:off x="4650462" y="2341146"/>
            <a:ext cx="4176122" cy="3932261"/>
          </a:xfrm>
          <a:prstGeom prst="rect">
            <a:avLst/>
          </a:prstGeom>
        </p:spPr>
      </p:pic>
    </p:spTree>
    <p:extLst>
      <p:ext uri="{BB962C8B-B14F-4D97-AF65-F5344CB8AC3E}">
        <p14:creationId xmlns:p14="http://schemas.microsoft.com/office/powerpoint/2010/main" val="23124474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332483" y="5660599"/>
            <a:ext cx="73513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44784"/>
            <a:ext cx="8503417" cy="5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大阪府では女性の大学・短期大学等への進学率が全国平均を上回っている。</a:t>
            </a:r>
            <a:endPar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テキスト ボックス 8"/>
          <p:cNvSpPr txBox="1"/>
          <p:nvPr/>
        </p:nvSpPr>
        <p:spPr>
          <a:xfrm>
            <a:off x="843094" y="5922118"/>
            <a:ext cx="697196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関西広域連合「関西女性活躍推進フォーラム第</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回会議資料」</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一般財団</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法人アジア太平洋研究所「関西における女性就業率の拡大に向けた提言」研究会報告書（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年度）概要</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大かっこ 2"/>
          <p:cNvSpPr/>
          <p:nvPr/>
        </p:nvSpPr>
        <p:spPr>
          <a:xfrm>
            <a:off x="814091" y="5971726"/>
            <a:ext cx="7000967" cy="43079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 name="図 5"/>
          <p:cNvPicPr>
            <a:picLocks noChangeAspect="1"/>
          </p:cNvPicPr>
          <p:nvPr/>
        </p:nvPicPr>
        <p:blipFill>
          <a:blip r:embed="rId2"/>
          <a:stretch>
            <a:fillRect/>
          </a:stretch>
        </p:blipFill>
        <p:spPr>
          <a:xfrm>
            <a:off x="183375" y="2210596"/>
            <a:ext cx="8777251" cy="3182749"/>
          </a:xfrm>
          <a:prstGeom prst="rect">
            <a:avLst/>
          </a:prstGeom>
        </p:spPr>
      </p:pic>
      <p:sp>
        <p:nvSpPr>
          <p:cNvPr id="12" name="テキスト ボックス 11"/>
          <p:cNvSpPr txBox="1"/>
          <p:nvPr/>
        </p:nvSpPr>
        <p:spPr>
          <a:xfrm>
            <a:off x="169853" y="1645487"/>
            <a:ext cx="42527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○女性の大学・短大進学率（</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女性</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の大学・短大等進学率</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183375" y="2019087"/>
            <a:ext cx="792088" cy="215444"/>
          </a:xfrm>
          <a:prstGeom prst="rect">
            <a:avLst/>
          </a:prstGeom>
          <a:noFill/>
        </p:spPr>
        <p:txBody>
          <a:bodyPr wrap="square" rtlCol="0">
            <a:spAutoFit/>
          </a:bodyPr>
          <a:lstStyle/>
          <a:p>
            <a:r>
              <a:rPr kumimoji="1" lang="ja-JP" altLang="en-US" sz="800" dirty="0" smtClean="0"/>
              <a:t>（％）</a:t>
            </a:r>
            <a:endParaRPr kumimoji="1" lang="ja-JP" altLang="en-US" sz="800" dirty="0"/>
          </a:p>
        </p:txBody>
      </p:sp>
    </p:spTree>
    <p:extLst>
      <p:ext uri="{BB962C8B-B14F-4D97-AF65-F5344CB8AC3E}">
        <p14:creationId xmlns:p14="http://schemas.microsoft.com/office/powerpoint/2010/main" val="7243046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36712"/>
            <a:ext cx="8503417" cy="57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共</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働き夫婦で</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歳未満の子どもの世帯における夫の家事・育児負担率をみると</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、育児では大阪府は全国平均を上回っているが、東京都に比べると低く、家事では全国平均・東京都を下回っている。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6717553" y="639523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2" name="テキスト ボックス 11"/>
          <p:cNvSpPr txBox="1"/>
          <p:nvPr/>
        </p:nvSpPr>
        <p:spPr>
          <a:xfrm>
            <a:off x="5095284" y="4984431"/>
            <a:ext cx="38884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テキスト ボックス 28"/>
          <p:cNvSpPr txBox="1"/>
          <p:nvPr/>
        </p:nvSpPr>
        <p:spPr>
          <a:xfrm>
            <a:off x="5580112" y="5517232"/>
            <a:ext cx="2628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近畿</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経済</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産業局中小企業政策調査課</a:t>
            </a:r>
            <a:endPar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関西企業フロントライン　第</a:t>
            </a:r>
            <a:r>
              <a:rPr kumimoji="1" lang="en-US"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回」</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 name="大かっこ 29"/>
          <p:cNvSpPr/>
          <p:nvPr/>
        </p:nvSpPr>
        <p:spPr>
          <a:xfrm>
            <a:off x="5521470" y="5501960"/>
            <a:ext cx="2520000" cy="462387"/>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9" name="図 8"/>
          <p:cNvPicPr>
            <a:picLocks noChangeAspect="1"/>
          </p:cNvPicPr>
          <p:nvPr/>
        </p:nvPicPr>
        <p:blipFill rotWithShape="1">
          <a:blip r:embed="rId2"/>
          <a:srcRect l="43167" t="31171" r="27382" b="16685"/>
          <a:stretch/>
        </p:blipFill>
        <p:spPr>
          <a:xfrm>
            <a:off x="736445" y="1581315"/>
            <a:ext cx="4365595" cy="4176111"/>
          </a:xfrm>
          <a:prstGeom prst="rect">
            <a:avLst/>
          </a:prstGeom>
        </p:spPr>
      </p:pic>
      <p:sp>
        <p:nvSpPr>
          <p:cNvPr id="10" name="テキスト ボックス 9"/>
          <p:cNvSpPr txBox="1"/>
          <p:nvPr/>
        </p:nvSpPr>
        <p:spPr>
          <a:xfrm>
            <a:off x="719351" y="5831886"/>
            <a:ext cx="459240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夫の家事負担率＝夫の家事時間</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（夫の家事時間</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妻の家事時間）</a:t>
            </a: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家事時間は、週全体の総平均時間</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夫</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の家事・育児</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負担率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9235492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683568" y="5878433"/>
            <a:ext cx="83529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スライド番号プレースホルダー 3"/>
          <p:cNvSpPr txBox="1">
            <a:spLocks/>
          </p:cNvSpPr>
          <p:nvPr/>
        </p:nvSpPr>
        <p:spPr>
          <a:xfrm>
            <a:off x="7204562" y="12705152"/>
            <a:ext cx="1969477" cy="337038"/>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704986-EAFB-4803-9212-E5F17E3F2655}"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 name="正方形/長方形 6"/>
          <p:cNvSpPr/>
          <p:nvPr/>
        </p:nvSpPr>
        <p:spPr>
          <a:xfrm>
            <a:off x="320291" y="944776"/>
            <a:ext cx="8503417" cy="46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高齢者の就業率につ</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いて、大阪では全国</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平均を下回っている。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grpSp>
        <p:nvGrpSpPr>
          <p:cNvPr id="8" name="グループ化 7"/>
          <p:cNvGrpSpPr>
            <a:grpSpLocks noChangeAspect="1"/>
          </p:cNvGrpSpPr>
          <p:nvPr/>
        </p:nvGrpSpPr>
        <p:grpSpPr>
          <a:xfrm>
            <a:off x="162611" y="1388831"/>
            <a:ext cx="8767153" cy="4352143"/>
            <a:chOff x="266465" y="-81871"/>
            <a:chExt cx="6475871" cy="2890695"/>
          </a:xfrm>
        </p:grpSpPr>
        <p:sp>
          <p:nvSpPr>
            <p:cNvPr id="9" name="正方形/長方形 8"/>
            <p:cNvSpPr/>
            <p:nvPr/>
          </p:nvSpPr>
          <p:spPr>
            <a:xfrm>
              <a:off x="266465" y="-81871"/>
              <a:ext cx="3494754" cy="35242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65</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歳以上の有業者の割合（有業者数</a:t>
              </a:r>
              <a:r>
                <a:rPr kumimoji="1" 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総数）（</a:t>
              </a:r>
              <a:r>
                <a:rPr kumimoji="1" 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2017</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正方形/長方形 10"/>
            <p:cNvSpPr/>
            <p:nvPr/>
          </p:nvSpPr>
          <p:spPr>
            <a:xfrm>
              <a:off x="3188903" y="125797"/>
              <a:ext cx="3553433" cy="41252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05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有業者：普段収入を得ることを目的として仕事しており、調査日以降もしていくことになっている者及び仕事は持っているが現在は休んでいる者（概ね１年間に</a:t>
              </a:r>
              <a:r>
                <a:rPr kumimoji="1" lang="en-US" sz="105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30</a:t>
              </a:r>
              <a:r>
                <a:rPr kumimoji="1" lang="ja-JP" altLang="en-US" sz="105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日以上仕事をしている場合を有業者とする。）</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675" y="390526"/>
              <a:ext cx="6222401" cy="2418298"/>
            </a:xfrm>
            <a:prstGeom prst="rect">
              <a:avLst/>
            </a:prstGeom>
            <a:noFill/>
            <a:ln>
              <a:noFill/>
            </a:ln>
          </p:spPr>
        </p:pic>
      </p:grpSp>
      <p:sp>
        <p:nvSpPr>
          <p:cNvPr id="5" name="テキスト ボックス 4"/>
          <p:cNvSpPr txBox="1"/>
          <p:nvPr/>
        </p:nvSpPr>
        <p:spPr>
          <a:xfrm>
            <a:off x="971600" y="6139542"/>
            <a:ext cx="399399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総務省</a:t>
            </a:r>
            <a:r>
              <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「平成</a:t>
            </a:r>
            <a:r>
              <a:rPr kumimoji="1" lang="en-US"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29</a:t>
            </a:r>
            <a:r>
              <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年就業構造基本調査</a:t>
            </a:r>
            <a:r>
              <a:rPr kumimoji="1" lang="ja-JP"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65</a:t>
            </a:r>
            <a:r>
              <a:rPr kumimoji="1" lang="ja-JP"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歳以上の有業者の</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割合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5463279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7" name="スライド番号プレースホルダー 3"/>
          <p:cNvSpPr txBox="1">
            <a:spLocks/>
          </p:cNvSpPr>
          <p:nvPr/>
        </p:nvSpPr>
        <p:spPr>
          <a:xfrm>
            <a:off x="7204562" y="12705152"/>
            <a:ext cx="1969477" cy="337038"/>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704986-EAFB-4803-9212-E5F17E3F2655}"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 name="正方形/長方形 6"/>
          <p:cNvSpPr/>
          <p:nvPr/>
        </p:nvSpPr>
        <p:spPr>
          <a:xfrm>
            <a:off x="320290" y="800784"/>
            <a:ext cx="8532000" cy="684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における在留外国人の状況に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ついて、在留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資格別では特別永住者・永住者の２つの在留資格で全体の</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を占めている（全国</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2" name="正方形/長方形 11"/>
          <p:cNvSpPr/>
          <p:nvPr/>
        </p:nvSpPr>
        <p:spPr>
          <a:xfrm>
            <a:off x="320291" y="1569788"/>
            <a:ext cx="5029200" cy="36195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defRPr/>
            </a:pP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在留</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外国人数（在留資格別）</a:t>
            </a:r>
            <a:r>
              <a:rPr kumimoji="1" lang="en-US" altLang="ja-JP"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全国</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1" lang="en-US" altLang="ja-JP"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lang="zh-TW"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6</a:t>
            </a:r>
            <a:r>
              <a:rPr lang="zh-TW"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月末</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現在</a:t>
            </a:r>
            <a:r>
              <a:rPr lang="zh-TW"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テキスト ボックス 20"/>
          <p:cNvSpPr txBox="1"/>
          <p:nvPr/>
        </p:nvSpPr>
        <p:spPr>
          <a:xfrm>
            <a:off x="5135879" y="1600782"/>
            <a:ext cx="4038160"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a:t>
            </a:r>
            <a:r>
              <a:rPr kumimoji="1" lang="ja-JP"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特別永住者：第</a:t>
            </a:r>
            <a:r>
              <a:rPr kumimoji="1" 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2</a:t>
            </a:r>
            <a:r>
              <a:rPr kumimoji="1" lang="ja-JP"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次世界大戦終戦前から引き続き居住して</a:t>
            </a:r>
            <a:r>
              <a:rPr kumimoji="1" lang="ja-JP" altLang="en-US"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いる</a:t>
            </a:r>
            <a:endParaRPr kumimoji="1" lang="en-US" altLang="ja-JP"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　</a:t>
            </a:r>
            <a:r>
              <a:rPr kumimoji="1" lang="ja-JP" altLang="en-US"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　　　　　　　　　 在日</a:t>
            </a:r>
            <a:r>
              <a:rPr kumimoji="1" lang="ja-JP"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韓国人</a:t>
            </a:r>
            <a:r>
              <a:rPr kumimoji="1" lang="ja-JP" altLang="en-US"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・朝鮮人</a:t>
            </a:r>
            <a:r>
              <a:rPr kumimoji="1" lang="ja-JP"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eiryo UI" panose="020B0604030504040204" pitchFamily="50" charset="-128"/>
                <a:cs typeface="Times New Roman" panose="02020603050405020304" pitchFamily="18" charset="0"/>
              </a:rPr>
              <a:t>・台湾人及びその子孫の在留資格</a:t>
            </a:r>
            <a:endParaRPr kumimoji="1" lang="ja-JP" altLang="en-US" sz="1000" b="0" i="0" u="none" strike="noStrike" kern="100" cap="none" spc="0" normalizeH="0" baseline="0" noProof="0" dirty="0">
              <a:ln>
                <a:noFill/>
              </a:ln>
              <a:solidFill>
                <a:prstClr val="black"/>
              </a:solidFill>
              <a:effectLst/>
              <a:uLnTx/>
              <a:uFillTx/>
              <a:latin typeface="Times New Roman" panose="02020603050405020304" pitchFamily="18" charset="0"/>
              <a:ea typeface="游明朝" panose="02020400000000000000" pitchFamily="18" charset="-128"/>
              <a:cs typeface="+mn-cs"/>
            </a:endParaRPr>
          </a:p>
        </p:txBody>
      </p:sp>
      <p:sp>
        <p:nvSpPr>
          <p:cNvPr id="14" name="テキスト ボックス 13"/>
          <p:cNvSpPr txBox="1"/>
          <p:nvPr/>
        </p:nvSpPr>
        <p:spPr>
          <a:xfrm>
            <a:off x="755576" y="6316467"/>
            <a:ext cx="3993992" cy="261610"/>
          </a:xfrm>
          <a:prstGeom prst="rect">
            <a:avLst/>
          </a:prstGeom>
          <a:noFill/>
        </p:spPr>
        <p:txBody>
          <a:bodyPr wrap="square" rtlCol="0">
            <a:spAutoFit/>
          </a:bodyPr>
          <a:lstStyle/>
          <a:p>
            <a:pPr lvl="0">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出典</a:t>
            </a:r>
            <a:r>
              <a:rPr kumimoji="1" lang="ja-JP" altLang="en-US"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：法務</a:t>
            </a:r>
            <a:r>
              <a:rPr kumimoji="1" lang="ja-JP" altLang="ja-JP" sz="11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省「</a:t>
            </a:r>
            <a:r>
              <a:rPr lang="zh-TW" altLang="en-US" sz="1100" kern="100" dirty="0" smtClean="0">
                <a:solidFill>
                  <a:prstClr val="black"/>
                </a:solidFill>
                <a:latin typeface="Meiryo UI" panose="020B0604030504040204" pitchFamily="50" charset="-128"/>
                <a:ea typeface="Meiryo UI" panose="020B0604030504040204" pitchFamily="50" charset="-128"/>
                <a:cs typeface="Times New Roman" panose="02020603050405020304" pitchFamily="18" charset="0"/>
              </a:rPr>
              <a:t>在留</a:t>
            </a:r>
            <a:r>
              <a:rPr lang="zh-TW"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外国人統計</a:t>
            </a:r>
            <a:r>
              <a:rPr lang="zh-TW" altLang="en-US" sz="1100" kern="100" dirty="0" smtClean="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smtClean="0">
                <a:solidFill>
                  <a:prstClr val="black"/>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smtClean="0">
                <a:solidFill>
                  <a:prstClr val="black"/>
                </a:solidFill>
                <a:latin typeface="Meiryo UI" panose="020B0604030504040204" pitchFamily="50" charset="-128"/>
                <a:ea typeface="Meiryo UI" panose="020B0604030504040204" pitchFamily="50" charset="-128"/>
                <a:cs typeface="Times New Roman" panose="02020603050405020304" pitchFamily="18" charset="0"/>
              </a:rPr>
              <a:t>6</a:t>
            </a:r>
            <a:r>
              <a:rPr lang="zh-TW" altLang="en-US" sz="1100" kern="100" dirty="0" smtClean="0">
                <a:solidFill>
                  <a:prstClr val="black"/>
                </a:solidFill>
                <a:latin typeface="Meiryo UI" panose="020B0604030504040204" pitchFamily="50" charset="-128"/>
                <a:ea typeface="Meiryo UI" panose="020B0604030504040204" pitchFamily="50" charset="-128"/>
                <a:cs typeface="Times New Roman" panose="02020603050405020304" pitchFamily="18" charset="0"/>
              </a:rPr>
              <a:t>月</a:t>
            </a:r>
            <a:r>
              <a:rPr lang="zh-TW" altLang="en-US" sz="11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末</a:t>
            </a:r>
            <a:r>
              <a:rPr lang="zh-TW" altLang="en-US" sz="1100" kern="100" dirty="0" smtClean="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ja-JP"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正方形/長方形 15"/>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在留外国人数（在留資格別）</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テキスト ボックス 2"/>
          <p:cNvSpPr txBox="1"/>
          <p:nvPr/>
        </p:nvSpPr>
        <p:spPr>
          <a:xfrm>
            <a:off x="1565520" y="2158799"/>
            <a:ext cx="1852065" cy="276999"/>
          </a:xfrm>
          <a:prstGeom prst="rect">
            <a:avLst/>
          </a:prstGeom>
          <a:solidFill>
            <a:schemeClr val="tx2"/>
          </a:solidFill>
        </p:spPr>
        <p:txBody>
          <a:bodyPr wrap="square" rtlCol="0">
            <a:spAutoFit/>
          </a:bodyPr>
          <a:lstStyle/>
          <a:p>
            <a:pPr algn="ctr"/>
            <a:r>
              <a:rPr lang="ja-JP" altLang="en-US" sz="1200" b="1" dirty="0">
                <a:solidFill>
                  <a:schemeClr val="bg1"/>
                </a:solidFill>
              </a:rPr>
              <a:t>全国（</a:t>
            </a:r>
            <a:r>
              <a:rPr lang="en-US" altLang="ja-JP" sz="1200" b="1" dirty="0">
                <a:solidFill>
                  <a:schemeClr val="bg1"/>
                </a:solidFill>
              </a:rPr>
              <a:t>2,823,565</a:t>
            </a:r>
            <a:r>
              <a:rPr lang="ja-JP" altLang="en-US" sz="1200" b="1" dirty="0">
                <a:solidFill>
                  <a:schemeClr val="bg1"/>
                </a:solidFill>
              </a:rPr>
              <a:t>人</a:t>
            </a:r>
            <a:r>
              <a:rPr lang="ja-JP" altLang="en-US" sz="1200" b="1" dirty="0" smtClean="0">
                <a:solidFill>
                  <a:schemeClr val="bg1"/>
                </a:solidFill>
              </a:rPr>
              <a:t>）</a:t>
            </a:r>
            <a:endParaRPr lang="ja-JP" altLang="ja-JP" sz="1200" b="1" dirty="0">
              <a:solidFill>
                <a:schemeClr val="bg1"/>
              </a:solidFill>
            </a:endParaRPr>
          </a:p>
        </p:txBody>
      </p:sp>
      <p:sp>
        <p:nvSpPr>
          <p:cNvPr id="19" name="テキスト ボックス 18"/>
          <p:cNvSpPr txBox="1"/>
          <p:nvPr/>
        </p:nvSpPr>
        <p:spPr>
          <a:xfrm>
            <a:off x="5688734" y="2139527"/>
            <a:ext cx="1852065" cy="276999"/>
          </a:xfrm>
          <a:prstGeom prst="rect">
            <a:avLst/>
          </a:prstGeom>
          <a:solidFill>
            <a:schemeClr val="tx2"/>
          </a:solidFill>
        </p:spPr>
        <p:txBody>
          <a:bodyPr wrap="square" rtlCol="0">
            <a:spAutoFit/>
          </a:bodyPr>
          <a:lstStyle/>
          <a:p>
            <a:pPr algn="ctr"/>
            <a:r>
              <a:rPr lang="ja-JP" altLang="en-US" sz="1200" b="1" dirty="0">
                <a:solidFill>
                  <a:schemeClr val="bg1"/>
                </a:solidFill>
              </a:rPr>
              <a:t>大阪府</a:t>
            </a:r>
            <a:r>
              <a:rPr lang="ja-JP" altLang="en-US" sz="1200" b="1" dirty="0" smtClean="0">
                <a:solidFill>
                  <a:schemeClr val="bg1"/>
                </a:solidFill>
              </a:rPr>
              <a:t>（</a:t>
            </a:r>
            <a:r>
              <a:rPr lang="en-US" altLang="ja-JP" sz="1200" b="1" dirty="0" smtClean="0">
                <a:solidFill>
                  <a:schemeClr val="bg1"/>
                </a:solidFill>
              </a:rPr>
              <a:t>250,071</a:t>
            </a:r>
            <a:r>
              <a:rPr lang="ja-JP" altLang="en-US" sz="1200" b="1" dirty="0">
                <a:solidFill>
                  <a:schemeClr val="bg1"/>
                </a:solidFill>
              </a:rPr>
              <a:t>人）</a:t>
            </a:r>
            <a:endParaRPr lang="ja-JP" altLang="ja-JP" sz="1200" b="1" dirty="0">
              <a:solidFill>
                <a:schemeClr val="bg1"/>
              </a:solidFill>
            </a:endParaRPr>
          </a:p>
        </p:txBody>
      </p:sp>
      <p:pic>
        <p:nvPicPr>
          <p:cNvPr id="5" name="図 4"/>
          <p:cNvPicPr>
            <a:picLocks noChangeAspect="1"/>
          </p:cNvPicPr>
          <p:nvPr/>
        </p:nvPicPr>
        <p:blipFill>
          <a:blip r:embed="rId2"/>
          <a:stretch>
            <a:fillRect/>
          </a:stretch>
        </p:blipFill>
        <p:spPr>
          <a:xfrm>
            <a:off x="97885" y="2504086"/>
            <a:ext cx="4828450" cy="3590855"/>
          </a:xfrm>
          <a:prstGeom prst="rect">
            <a:avLst/>
          </a:prstGeom>
        </p:spPr>
      </p:pic>
      <p:pic>
        <p:nvPicPr>
          <p:cNvPr id="6" name="図 5"/>
          <p:cNvPicPr>
            <a:picLocks noChangeAspect="1"/>
          </p:cNvPicPr>
          <p:nvPr/>
        </p:nvPicPr>
        <p:blipFill>
          <a:blip r:embed="rId3"/>
          <a:stretch>
            <a:fillRect/>
          </a:stretch>
        </p:blipFill>
        <p:spPr>
          <a:xfrm>
            <a:off x="4067944" y="2116890"/>
            <a:ext cx="5590517" cy="4151736"/>
          </a:xfrm>
          <a:prstGeom prst="rect">
            <a:avLst/>
          </a:prstGeom>
        </p:spPr>
      </p:pic>
    </p:spTree>
    <p:extLst>
      <p:ext uri="{BB962C8B-B14F-4D97-AF65-F5344CB8AC3E}">
        <p14:creationId xmlns:p14="http://schemas.microsoft.com/office/powerpoint/2010/main" val="13991108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420312" y="6054020"/>
            <a:ext cx="75524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の地方分権改革に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向けて</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おける分権型</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社会に向けた検討報告書</a:t>
            </a: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08768"/>
            <a:ext cx="8503417" cy="432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外国人留学生の受入数は、東京圏が全国の</a:t>
            </a:r>
            <a:r>
              <a:rPr lang="en-US" altLang="ja-JP" sz="140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40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就職先では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0</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を占める一方、関西圏は、受入数は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％、就職先では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にとどまる。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大かっこ 2"/>
          <p:cNvSpPr/>
          <p:nvPr/>
        </p:nvSpPr>
        <p:spPr>
          <a:xfrm>
            <a:off x="536350" y="6379946"/>
            <a:ext cx="5547818" cy="34153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 name="正方形/長方形 7"/>
          <p:cNvSpPr/>
          <p:nvPr/>
        </p:nvSpPr>
        <p:spPr>
          <a:xfrm>
            <a:off x="715571" y="1393499"/>
            <a:ext cx="24765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留学生受入数の推移</a:t>
            </a:r>
            <a:endParaRPr kumimoji="1" lang="ja-JP" altLang="en-US" sz="1400" b="0"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正方形/長方形 8"/>
          <p:cNvSpPr/>
          <p:nvPr/>
        </p:nvSpPr>
        <p:spPr>
          <a:xfrm>
            <a:off x="4574455" y="1317299"/>
            <a:ext cx="3019425" cy="4191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○就職先</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企業等の所在地別許可人員の推移</a:t>
            </a:r>
            <a:endParaRPr kumimoji="1"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0" name="図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758" y="1718284"/>
            <a:ext cx="2990153" cy="2341849"/>
          </a:xfrm>
          <a:prstGeom prst="rect">
            <a:avLst/>
          </a:prstGeom>
          <a:noFill/>
          <a:ln>
            <a:noFill/>
          </a:ln>
        </p:spPr>
      </p:pic>
      <p:pic>
        <p:nvPicPr>
          <p:cNvPr id="11" name="図 10"/>
          <p:cNvPicPr/>
          <p:nvPr/>
        </p:nvPicPr>
        <p:blipFill>
          <a:blip r:embed="rId3">
            <a:extLst>
              <a:ext uri="{28A0092B-C50C-407E-A947-70E740481C1C}">
                <a14:useLocalDpi xmlns:a14="http://schemas.microsoft.com/office/drawing/2010/main" val="0"/>
              </a:ext>
            </a:extLst>
          </a:blip>
          <a:srcRect/>
          <a:stretch>
            <a:fillRect/>
          </a:stretch>
        </p:blipFill>
        <p:spPr bwMode="auto">
          <a:xfrm>
            <a:off x="4682867" y="1601413"/>
            <a:ext cx="3201502" cy="2501202"/>
          </a:xfrm>
          <a:prstGeom prst="rect">
            <a:avLst/>
          </a:prstGeom>
          <a:noFill/>
          <a:ln>
            <a:noFill/>
          </a:ln>
        </p:spPr>
      </p:pic>
      <p:sp>
        <p:nvSpPr>
          <p:cNvPr id="12" name="正方形/長方形 11"/>
          <p:cNvSpPr/>
          <p:nvPr/>
        </p:nvSpPr>
        <p:spPr>
          <a:xfrm>
            <a:off x="570865" y="6315630"/>
            <a:ext cx="5369287" cy="52727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左</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図　日本</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学生支援機構「外国人留学生在籍状況調査</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結果（</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毎年５月１日現在</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en-US" altLang="ja-JP"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右図  </a:t>
            </a:r>
            <a:r>
              <a:rPr kumimoji="1" lang="ja-JP"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法務省</a:t>
            </a:r>
            <a:r>
              <a:rPr kumimoji="1" lang="ja-JP"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入国管理局「平成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1" lang="ja-JP"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1" lang="ja-JP"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おける留学生</a:t>
            </a:r>
            <a:r>
              <a:rPr kumimoji="1" lang="ja-JP"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の日本企業等への就職状況について</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3" name="図 12"/>
          <p:cNvPicPr/>
          <p:nvPr/>
        </p:nvPicPr>
        <p:blipFill>
          <a:blip r:embed="rId4">
            <a:extLst>
              <a:ext uri="{28A0092B-C50C-407E-A947-70E740481C1C}">
                <a14:useLocalDpi xmlns:a14="http://schemas.microsoft.com/office/drawing/2010/main" val="0"/>
              </a:ext>
            </a:extLst>
          </a:blip>
          <a:srcRect/>
          <a:stretch>
            <a:fillRect/>
          </a:stretch>
        </p:blipFill>
        <p:spPr bwMode="auto">
          <a:xfrm>
            <a:off x="958776" y="4079220"/>
            <a:ext cx="2614295" cy="1543050"/>
          </a:xfrm>
          <a:prstGeom prst="rect">
            <a:avLst/>
          </a:prstGeom>
          <a:noFill/>
          <a:ln>
            <a:noFill/>
          </a:ln>
        </p:spPr>
      </p:pic>
      <p:pic>
        <p:nvPicPr>
          <p:cNvPr id="14" name="図 13"/>
          <p:cNvPicPr/>
          <p:nvPr/>
        </p:nvPicPr>
        <p:blipFill>
          <a:blip r:embed="rId5">
            <a:extLst>
              <a:ext uri="{28A0092B-C50C-407E-A947-70E740481C1C}">
                <a14:useLocalDpi xmlns:a14="http://schemas.microsoft.com/office/drawing/2010/main" val="0"/>
              </a:ext>
            </a:extLst>
          </a:blip>
          <a:srcRect/>
          <a:stretch>
            <a:fillRect/>
          </a:stretch>
        </p:blipFill>
        <p:spPr bwMode="auto">
          <a:xfrm>
            <a:off x="5054659" y="4166930"/>
            <a:ext cx="2499995" cy="1496060"/>
          </a:xfrm>
          <a:prstGeom prst="rect">
            <a:avLst/>
          </a:prstGeom>
          <a:noFill/>
          <a:ln>
            <a:noFill/>
          </a:ln>
        </p:spPr>
      </p:pic>
      <p:sp>
        <p:nvSpPr>
          <p:cNvPr id="16" name="正方形/長方形 15"/>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外国人留学生受入規模</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249213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7" name="スライド番号プレースホルダー 3"/>
          <p:cNvSpPr txBox="1">
            <a:spLocks/>
          </p:cNvSpPr>
          <p:nvPr/>
        </p:nvSpPr>
        <p:spPr>
          <a:xfrm>
            <a:off x="7204562" y="12705152"/>
            <a:ext cx="1969477" cy="337038"/>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704986-EAFB-4803-9212-E5F17E3F2655}"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 name="正方形/長方形 6"/>
          <p:cNvSpPr/>
          <p:nvPr/>
        </p:nvSpPr>
        <p:spPr>
          <a:xfrm>
            <a:off x="320291" y="872760"/>
            <a:ext cx="8503417" cy="396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大阪では、</a:t>
            </a: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年以降、ベトナムからの留学生を中心に増加傾向に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ある。</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6" name="正方形/長方形 15"/>
          <p:cNvSpPr/>
          <p:nvPr/>
        </p:nvSpPr>
        <p:spPr>
          <a:xfrm>
            <a:off x="320291" y="1444938"/>
            <a:ext cx="4716270" cy="461665"/>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・地域別</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の大阪府内高等教育機関受入留学生数</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nvPr>
        </p:nvGraphicFramePr>
        <p:xfrm>
          <a:off x="474261" y="1651458"/>
          <a:ext cx="8195478" cy="4273354"/>
        </p:xfrm>
        <a:graphic>
          <a:graphicData uri="http://schemas.openxmlformats.org/drawingml/2006/table">
            <a:tbl>
              <a:tblPr firstRow="1" firstCol="1" bandRow="1"/>
              <a:tblGrid>
                <a:gridCol w="211666">
                  <a:extLst>
                    <a:ext uri="{9D8B030D-6E8A-4147-A177-3AD203B41FA5}">
                      <a16:colId xmlns:a16="http://schemas.microsoft.com/office/drawing/2014/main" val="20000"/>
                    </a:ext>
                  </a:extLst>
                </a:gridCol>
                <a:gridCol w="657812">
                  <a:extLst>
                    <a:ext uri="{9D8B030D-6E8A-4147-A177-3AD203B41FA5}">
                      <a16:colId xmlns:a16="http://schemas.microsoft.com/office/drawing/2014/main" val="20001"/>
                    </a:ext>
                  </a:extLst>
                </a:gridCol>
                <a:gridCol w="666000">
                  <a:extLst>
                    <a:ext uri="{9D8B030D-6E8A-4147-A177-3AD203B41FA5}">
                      <a16:colId xmlns:a16="http://schemas.microsoft.com/office/drawing/2014/main" val="20002"/>
                    </a:ext>
                  </a:extLst>
                </a:gridCol>
                <a:gridCol w="666000">
                  <a:extLst>
                    <a:ext uri="{9D8B030D-6E8A-4147-A177-3AD203B41FA5}">
                      <a16:colId xmlns:a16="http://schemas.microsoft.com/office/drawing/2014/main" val="20003"/>
                    </a:ext>
                  </a:extLst>
                </a:gridCol>
                <a:gridCol w="666000">
                  <a:extLst>
                    <a:ext uri="{9D8B030D-6E8A-4147-A177-3AD203B41FA5}">
                      <a16:colId xmlns:a16="http://schemas.microsoft.com/office/drawing/2014/main" val="20004"/>
                    </a:ext>
                  </a:extLst>
                </a:gridCol>
                <a:gridCol w="666000">
                  <a:extLst>
                    <a:ext uri="{9D8B030D-6E8A-4147-A177-3AD203B41FA5}">
                      <a16:colId xmlns:a16="http://schemas.microsoft.com/office/drawing/2014/main" val="20005"/>
                    </a:ext>
                  </a:extLst>
                </a:gridCol>
                <a:gridCol w="666000">
                  <a:extLst>
                    <a:ext uri="{9D8B030D-6E8A-4147-A177-3AD203B41FA5}">
                      <a16:colId xmlns:a16="http://schemas.microsoft.com/office/drawing/2014/main" val="20006"/>
                    </a:ext>
                  </a:extLst>
                </a:gridCol>
                <a:gridCol w="666000">
                  <a:extLst>
                    <a:ext uri="{9D8B030D-6E8A-4147-A177-3AD203B41FA5}">
                      <a16:colId xmlns:a16="http://schemas.microsoft.com/office/drawing/2014/main" val="20007"/>
                    </a:ext>
                  </a:extLst>
                </a:gridCol>
                <a:gridCol w="666000">
                  <a:extLst>
                    <a:ext uri="{9D8B030D-6E8A-4147-A177-3AD203B41FA5}">
                      <a16:colId xmlns:a16="http://schemas.microsoft.com/office/drawing/2014/main" val="20008"/>
                    </a:ext>
                  </a:extLst>
                </a:gridCol>
                <a:gridCol w="666000">
                  <a:extLst>
                    <a:ext uri="{9D8B030D-6E8A-4147-A177-3AD203B41FA5}">
                      <a16:colId xmlns:a16="http://schemas.microsoft.com/office/drawing/2014/main" val="1106900514"/>
                    </a:ext>
                  </a:extLst>
                </a:gridCol>
                <a:gridCol w="666000">
                  <a:extLst>
                    <a:ext uri="{9D8B030D-6E8A-4147-A177-3AD203B41FA5}">
                      <a16:colId xmlns:a16="http://schemas.microsoft.com/office/drawing/2014/main" val="997767326"/>
                    </a:ext>
                  </a:extLst>
                </a:gridCol>
                <a:gridCol w="666000">
                  <a:extLst>
                    <a:ext uri="{9D8B030D-6E8A-4147-A177-3AD203B41FA5}">
                      <a16:colId xmlns:a16="http://schemas.microsoft.com/office/drawing/2014/main" val="25478245"/>
                    </a:ext>
                  </a:extLst>
                </a:gridCol>
                <a:gridCol w="666000">
                  <a:extLst>
                    <a:ext uri="{9D8B030D-6E8A-4147-A177-3AD203B41FA5}">
                      <a16:colId xmlns:a16="http://schemas.microsoft.com/office/drawing/2014/main" val="1117240911"/>
                    </a:ext>
                  </a:extLst>
                </a:gridCol>
              </a:tblGrid>
              <a:tr h="193110">
                <a:tc gridSpan="8">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ja-JP"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ja-JP"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ja-JP"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p>
                  </a:txBody>
                  <a:tcPr marL="76786" marR="76786"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4000">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2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 </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000">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9,683</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9,422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9,487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9,704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10,695</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12,135</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14,398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23,387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24,905</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23,183</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05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76786" marR="76786"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7,000</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6,688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6,704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6,414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7,271</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9,519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9,869 </a:t>
                      </a:r>
                      <a:endParaRPr lang="en-US" altLang="ja-JP" sz="1050" b="0" i="0" u="none" strike="noStrike" dirty="0">
                        <a:effectLst/>
                        <a:latin typeface="Meiryo UI" panose="020B0604030504040204" pitchFamily="50" charset="-128"/>
                        <a:ea typeface="Meiryo UI" panose="020B0604030504040204" pitchFamily="50" charset="-128"/>
                      </a:endParaRP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9,843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05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76786" marR="76786"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1,755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1,919 </a:t>
                      </a:r>
                      <a:endParaRPr lang="en-US" altLang="ja-JP" sz="1050" b="0" i="0" u="none" strike="noStrike" dirty="0">
                        <a:effectLst/>
                        <a:latin typeface="Meiryo UI" panose="020B0604030504040204" pitchFamily="50" charset="-128"/>
                        <a:ea typeface="Meiryo UI" panose="020B0604030504040204" pitchFamily="50" charset="-128"/>
                      </a:endParaRP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1,571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051">
                <a:tc>
                  <a:txBody>
                    <a:bodyPr/>
                    <a:lstStyle/>
                    <a:p>
                      <a:pPr algn="just">
                        <a:lnSpc>
                          <a:spcPct val="100000"/>
                        </a:lnSpc>
                        <a:spcAft>
                          <a:spcPts val="0"/>
                        </a:spcAft>
                      </a:pPr>
                      <a:endParaRPr lang="ja-JP" sz="1100" kern="100" dirty="0">
                        <a:solidFill>
                          <a:schemeClr val="tx1"/>
                        </a:solidFill>
                        <a:effectLst/>
                        <a:latin typeface="HGPｺﾞｼｯｸE" pitchFamily="50" charset="-128"/>
                        <a:ea typeface="HGPｺﾞｼｯｸE" pitchFamily="50" charset="-128"/>
                        <a:cs typeface="Times New Roman"/>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76786" marR="76786"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851</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1,688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1,592 </a:t>
                      </a:r>
                      <a:endParaRPr lang="en-US" altLang="ja-JP" sz="1050" b="0" i="0" u="none" strike="noStrike" dirty="0">
                        <a:effectLst/>
                        <a:latin typeface="Meiryo UI" panose="020B0604030504040204" pitchFamily="50" charset="-128"/>
                        <a:ea typeface="Meiryo UI" panose="020B0604030504040204" pitchFamily="50" charset="-128"/>
                      </a:endParaRP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1,076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05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altLang="en-US"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629</a:t>
                      </a:r>
                      <a:endParaRPr lang="ja-JP"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1,374</a:t>
                      </a:r>
                      <a:endParaRPr lang="ja-JP"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2,108</a:t>
                      </a:r>
                      <a:endParaRPr lang="ja-JP"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3,368</a:t>
                      </a:r>
                      <a:endParaRPr lang="ja-JP"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7,802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8,397 </a:t>
                      </a:r>
                      <a:endParaRPr lang="en-US" altLang="ja-JP" sz="1050" b="0" i="0" u="none" strike="noStrike" dirty="0">
                        <a:effectLst/>
                        <a:latin typeface="Meiryo UI" panose="020B0604030504040204" pitchFamily="50" charset="-128"/>
                        <a:ea typeface="Meiryo UI" panose="020B0604030504040204" pitchFamily="50" charset="-128"/>
                      </a:endParaRP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7,811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84802">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ヨーロッパ</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658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4802">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中近東</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a:effectLst/>
                          <a:latin typeface="Meiryo UI" panose="020B0604030504040204" pitchFamily="50" charset="-128"/>
                          <a:ea typeface="Meiryo UI" panose="020B0604030504040204" pitchFamily="50" charset="-128"/>
                        </a:rPr>
                        <a:t>95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81 </a:t>
                      </a:r>
                    </a:p>
                  </a:txBody>
                  <a:tcPr marL="75600" marR="75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84802">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アフリカ</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a:effectLst/>
                          <a:latin typeface="Meiryo UI" panose="020B0604030504040204" pitchFamily="50" charset="-128"/>
                          <a:ea typeface="Meiryo UI" panose="020B0604030504040204" pitchFamily="50" charset="-128"/>
                        </a:rPr>
                        <a:t>85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106 </a:t>
                      </a:r>
                    </a:p>
                  </a:txBody>
                  <a:tcPr marL="75600" marR="75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84802">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オセアニア</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a:effectLst/>
                          <a:latin typeface="Meiryo UI" panose="020B0604030504040204" pitchFamily="50" charset="-128"/>
                          <a:ea typeface="Meiryo UI" panose="020B0604030504040204" pitchFamily="50" charset="-128"/>
                        </a:rPr>
                        <a:t>56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28 </a:t>
                      </a:r>
                    </a:p>
                  </a:txBody>
                  <a:tcPr marL="75600" marR="75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84802">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250</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a:effectLst/>
                          <a:latin typeface="Meiryo UI" panose="020B0604030504040204" pitchFamily="50" charset="-128"/>
                          <a:ea typeface="Meiryo UI" panose="020B0604030504040204" pitchFamily="50" charset="-128"/>
                        </a:rPr>
                        <a:t>344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324</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298 </a:t>
                      </a:r>
                    </a:p>
                  </a:txBody>
                  <a:tcPr marL="75600" marR="75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4802">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中南米</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126 </a:t>
                      </a:r>
                    </a:p>
                  </a:txBody>
                  <a:tcPr marL="75600" marR="756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131 </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a:effectLst/>
                          <a:latin typeface="Meiryo UI" panose="020B0604030504040204" pitchFamily="50" charset="-128"/>
                          <a:ea typeface="Meiryo UI" panose="020B0604030504040204" pitchFamily="50" charset="-128"/>
                        </a:rPr>
                        <a:t>120 </a:t>
                      </a:r>
                    </a:p>
                  </a:txBody>
                  <a:tcPr marL="75600" marR="75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84802">
                <a:tc gridSpan="2">
                  <a:txBody>
                    <a:bodyPr/>
                    <a:lstStyle/>
                    <a:p>
                      <a:pPr algn="l">
                        <a:lnSpc>
                          <a:spcPct val="100000"/>
                        </a:lnSpc>
                        <a:spcAft>
                          <a:spcPts val="0"/>
                        </a:spcAft>
                      </a:pPr>
                      <a:r>
                        <a:rPr lang="ja-JP" altLang="en-US" sz="105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105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105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4426">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ja-JP" sz="11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a:t>
                      </a: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a:txBody>
                    <a:bodyPr/>
                    <a:lstStyle/>
                    <a:p>
                      <a:pPr algn="r">
                        <a:lnSpc>
                          <a:spcPct val="100000"/>
                        </a:lnSpc>
                        <a:spcAft>
                          <a:spcPts val="0"/>
                        </a:spcAft>
                      </a:pPr>
                      <a:r>
                        <a:rPr lang="en-US" altLang="ja-JP"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10,791</a:t>
                      </a:r>
                      <a:endParaRPr 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10,325</a:t>
                      </a:r>
                      <a:endParaRPr 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10,521</a:t>
                      </a:r>
                      <a:endParaRPr 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a:lnSpc>
                          <a:spcPct val="100000"/>
                        </a:lnSpc>
                        <a:spcAft>
                          <a:spcPts val="0"/>
                        </a:spcAft>
                      </a:pPr>
                      <a:r>
                        <a:rPr lang="en-US" altLang="ja-JP" sz="105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10,533</a:t>
                      </a:r>
                      <a:endParaRPr lang="ja-JP" sz="105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786" marR="767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105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10,853</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11,916</a:t>
                      </a:r>
                      <a:endParaRPr lang="en-US" altLang="ja-JP" sz="105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a:t>
                      </a:r>
                      <a:endParaRPr lang="en-US" altLang="ja-JP" sz="105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15,600</a:t>
                      </a:r>
                      <a:endParaRPr lang="en-US" altLang="ja-JP" sz="105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24,751</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26,257</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105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24,361</a:t>
                      </a:r>
                    </a:p>
                  </a:txBody>
                  <a:tcPr marL="76582" marR="765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4"/>
                  </a:ext>
                </a:extLst>
              </a:tr>
            </a:tbl>
          </a:graphicData>
        </a:graphic>
      </p:graphicFrame>
      <p:sp>
        <p:nvSpPr>
          <p:cNvPr id="22" name="テキスト ボックス 21"/>
          <p:cNvSpPr txBox="1"/>
          <p:nvPr/>
        </p:nvSpPr>
        <p:spPr>
          <a:xfrm>
            <a:off x="539552" y="6009776"/>
            <a:ext cx="7564077"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a:solidFill>
                  <a:prstClr val="black"/>
                </a:solidFill>
                <a:latin typeface="Meiryo UI" panose="020B0604030504040204" pitchFamily="50" charset="-128"/>
                <a:ea typeface="Meiryo UI" panose="020B0604030504040204" pitchFamily="50" charset="-128"/>
              </a:rPr>
              <a:t>：大阪府府民文化部（資料提供：日本学生支援機構）（</a:t>
            </a:r>
            <a:r>
              <a:rPr lang="en-US" altLang="ja-JP" sz="1100" dirty="0">
                <a:solidFill>
                  <a:prstClr val="black"/>
                </a:solidFill>
                <a:latin typeface="Meiryo UI" panose="020B0604030504040204" pitchFamily="50" charset="-128"/>
                <a:ea typeface="Meiryo UI" panose="020B0604030504040204" pitchFamily="50" charset="-128"/>
              </a:rPr>
              <a:t>5</a:t>
            </a:r>
            <a:r>
              <a:rPr lang="ja-JP" altLang="en-US" sz="1100" dirty="0">
                <a:solidFill>
                  <a:prstClr val="black"/>
                </a:solidFill>
                <a:latin typeface="Meiryo UI" panose="020B0604030504040204" pitchFamily="50" charset="-128"/>
                <a:ea typeface="Meiryo UI" panose="020B0604030504040204" pitchFamily="50" charset="-128"/>
              </a:rPr>
              <a:t>月</a:t>
            </a:r>
            <a:r>
              <a:rPr lang="en-US" altLang="ja-JP" sz="1100" dirty="0">
                <a:solidFill>
                  <a:prstClr val="black"/>
                </a:solidFill>
                <a:latin typeface="Meiryo UI" panose="020B0604030504040204" pitchFamily="50" charset="-128"/>
                <a:ea typeface="Meiryo UI" panose="020B0604030504040204" pitchFamily="50" charset="-128"/>
              </a:rPr>
              <a:t>1</a:t>
            </a:r>
            <a:r>
              <a:rPr lang="ja-JP" altLang="en-US" sz="1100" dirty="0">
                <a:solidFill>
                  <a:prstClr val="black"/>
                </a:solidFill>
                <a:latin typeface="Meiryo UI" panose="020B0604030504040204" pitchFamily="50" charset="-128"/>
                <a:ea typeface="Meiryo UI" panose="020B0604030504040204" pitchFamily="50" charset="-128"/>
              </a:rPr>
              <a:t>日現在、高等教育機関に在籍する</a:t>
            </a:r>
            <a:r>
              <a:rPr lang="ja-JP" altLang="en-US" sz="1100" dirty="0" smtClean="0">
                <a:solidFill>
                  <a:prstClr val="black"/>
                </a:solidFill>
                <a:latin typeface="Meiryo UI" panose="020B0604030504040204" pitchFamily="50" charset="-128"/>
                <a:ea typeface="Meiryo UI" panose="020B0604030504040204" pitchFamily="50" charset="-128"/>
              </a:rPr>
              <a:t>留学生数）</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外国人留学生の国籍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6891709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7" name="正方形/長方形 6"/>
          <p:cNvSpPr/>
          <p:nvPr/>
        </p:nvSpPr>
        <p:spPr>
          <a:xfrm>
            <a:off x="320291" y="879177"/>
            <a:ext cx="8503417" cy="46159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年の大阪府内の外国人</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労働者数は</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105,379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人で、前年同期比＋</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15,307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17.0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増加となった。</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0" name="テキスト ボックス 9"/>
          <p:cNvSpPr txBox="1"/>
          <p:nvPr/>
        </p:nvSpPr>
        <p:spPr>
          <a:xfrm>
            <a:off x="345291" y="6017378"/>
            <a:ext cx="563266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大阪市「万博のインパクトを活かした大阪の将来に向けたビジョン」</a:t>
            </a:r>
          </a:p>
        </p:txBody>
      </p:sp>
      <p:pic>
        <p:nvPicPr>
          <p:cNvPr id="3" name="図 2"/>
          <p:cNvPicPr>
            <a:picLocks noChangeAspect="1"/>
          </p:cNvPicPr>
          <p:nvPr/>
        </p:nvPicPr>
        <p:blipFill>
          <a:blip r:embed="rId2"/>
          <a:stretch>
            <a:fillRect/>
          </a:stretch>
        </p:blipFill>
        <p:spPr>
          <a:xfrm>
            <a:off x="6120155" y="1688631"/>
            <a:ext cx="2566645" cy="4116633"/>
          </a:xfrm>
          <a:prstGeom prst="rect">
            <a:avLst/>
          </a:prstGeom>
        </p:spPr>
      </p:pic>
      <p:pic>
        <p:nvPicPr>
          <p:cNvPr id="6" name="図 5"/>
          <p:cNvPicPr>
            <a:picLocks noChangeAspect="1"/>
          </p:cNvPicPr>
          <p:nvPr/>
        </p:nvPicPr>
        <p:blipFill>
          <a:blip r:embed="rId3"/>
          <a:stretch>
            <a:fillRect/>
          </a:stretch>
        </p:blipFill>
        <p:spPr>
          <a:xfrm>
            <a:off x="314067" y="1603822"/>
            <a:ext cx="5879105" cy="4752528"/>
          </a:xfrm>
          <a:prstGeom prst="rect">
            <a:avLst/>
          </a:prstGeom>
        </p:spPr>
      </p:pic>
      <p:sp>
        <p:nvSpPr>
          <p:cNvPr id="38" name="テキスト ボックス 1"/>
          <p:cNvSpPr txBox="1"/>
          <p:nvPr/>
        </p:nvSpPr>
        <p:spPr>
          <a:xfrm>
            <a:off x="739010" y="6282262"/>
            <a:ext cx="6444000" cy="37446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（厚生</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労働省「外国人雇用状況</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」、大阪府統計課「</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大阪の就業状況</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をもとに大阪府政策企画部作成</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9" name="正方形/長方形 8"/>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外国人労働者数の推移</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2123728" y="1902691"/>
            <a:ext cx="2232248" cy="230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正方形/長方形 10"/>
          <p:cNvSpPr/>
          <p:nvPr/>
        </p:nvSpPr>
        <p:spPr>
          <a:xfrm>
            <a:off x="314067" y="1430263"/>
            <a:ext cx="24765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a:t>
            </a:r>
            <a:r>
              <a:rPr kumimoji="1" lang="ja-JP" altLang="en-US" sz="11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労働者数</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の推移</a:t>
            </a:r>
            <a:r>
              <a:rPr kumimoji="1" lang="en-US" altLang="ja-JP"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大阪府</a:t>
            </a:r>
            <a:r>
              <a:rPr kumimoji="1" lang="en-US" altLang="ja-JP" sz="11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p:txBody>
      </p:sp>
      <p:sp>
        <p:nvSpPr>
          <p:cNvPr id="8" name="テキスト ボックス 7"/>
          <p:cNvSpPr txBox="1"/>
          <p:nvPr/>
        </p:nvSpPr>
        <p:spPr>
          <a:xfrm>
            <a:off x="378970" y="1647214"/>
            <a:ext cx="720080" cy="215444"/>
          </a:xfrm>
          <a:prstGeom prst="rect">
            <a:avLst/>
          </a:prstGeom>
          <a:noFill/>
        </p:spPr>
        <p:txBody>
          <a:bodyPr wrap="square" rtlCol="0">
            <a:spAutoFit/>
          </a:bodyPr>
          <a:lstStyle/>
          <a:p>
            <a:r>
              <a:rPr kumimoji="1" lang="ja-JP" altLang="en-US" sz="800" dirty="0" smtClean="0"/>
              <a:t>（人）</a:t>
            </a:r>
            <a:endParaRPr kumimoji="1" lang="ja-JP" altLang="en-US" sz="800" dirty="0"/>
          </a:p>
        </p:txBody>
      </p:sp>
    </p:spTree>
    <p:extLst>
      <p:ext uri="{BB962C8B-B14F-4D97-AF65-F5344CB8AC3E}">
        <p14:creationId xmlns:p14="http://schemas.microsoft.com/office/powerpoint/2010/main" val="16671532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899592" y="6062133"/>
            <a:ext cx="7344816"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厚生労働省「</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外国人雇用状況</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の届出状況まとめ」（</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月末現在） </a:t>
            </a:r>
            <a:r>
              <a:rPr lang="ja-JP" altLang="en-US" sz="1100" dirty="0" smtClean="0">
                <a:solidFill>
                  <a:prstClr val="black"/>
                </a:solidFill>
                <a:latin typeface="Meiryo UI" panose="020B0604030504040204" pitchFamily="50" charset="-128"/>
                <a:ea typeface="Meiryo UI" panose="020B0604030504040204" pitchFamily="50" charset="-128"/>
              </a:rPr>
              <a:t>をもとに副首都推進局で作成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320291" y="991244"/>
            <a:ext cx="8503417" cy="56554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大阪府の外国人労働者受入数は約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lang="ja-JP" altLang="en-US" sz="1400"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。東京都</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は、大阪府の約５倍</a:t>
            </a:r>
            <a:r>
              <a:rPr lang="ja-JP" altLang="en-US" sz="1400" noProof="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8" name="正方形/長方形 7"/>
          <p:cNvSpPr/>
          <p:nvPr/>
        </p:nvSpPr>
        <p:spPr>
          <a:xfrm>
            <a:off x="600204" y="1709740"/>
            <a:ext cx="4968000" cy="27622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〇</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外国人</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労働者受入数</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（東京都・大阪府）（</a:t>
            </a:r>
            <a:r>
              <a:rPr kumimoji="1" 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a:t>
            </a:r>
            <a:r>
              <a:rPr kumimoji="1" lang="en-US" altLang="ja-JP"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a:t>
            </a:r>
            <a:r>
              <a:rPr kumimoji="1" lang="ja-JP" altLang="en-US" sz="1200" b="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月末現在）</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正方形/長方形 9"/>
          <p:cNvSpPr/>
          <p:nvPr/>
        </p:nvSpPr>
        <p:spPr>
          <a:xfrm>
            <a:off x="75784" y="404664"/>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外国人労働者受入数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3"/>
          <p:cNvSpPr txBox="1"/>
          <p:nvPr/>
        </p:nvSpPr>
        <p:spPr>
          <a:xfrm>
            <a:off x="2604594" y="2925125"/>
            <a:ext cx="1198508" cy="284997"/>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117,596</a:t>
            </a:r>
            <a:r>
              <a:rPr kumimoji="1" lang="ja-JP" altLang="en-US" sz="10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人</a:t>
            </a:r>
          </a:p>
        </p:txBody>
      </p:sp>
      <p:sp>
        <p:nvSpPr>
          <p:cNvPr id="17" name="テキスト ボックス 4"/>
          <p:cNvSpPr txBox="1"/>
          <p:nvPr/>
        </p:nvSpPr>
        <p:spPr>
          <a:xfrm>
            <a:off x="6586017" y="4581128"/>
            <a:ext cx="1033983" cy="36004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496,954</a:t>
            </a:r>
            <a:r>
              <a:rPr kumimoji="1" lang="ja-JP" altLang="en-US" sz="10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人</a:t>
            </a:r>
          </a:p>
        </p:txBody>
      </p:sp>
      <p:sp>
        <p:nvSpPr>
          <p:cNvPr id="3" name="テキスト ボックス 2"/>
          <p:cNvSpPr txBox="1"/>
          <p:nvPr/>
        </p:nvSpPr>
        <p:spPr>
          <a:xfrm>
            <a:off x="7740352" y="5547844"/>
            <a:ext cx="792088" cy="246221"/>
          </a:xfrm>
          <a:prstGeom prst="rect">
            <a:avLst/>
          </a:prstGeom>
          <a:noFill/>
        </p:spPr>
        <p:txBody>
          <a:bodyPr wrap="square" rtlCol="0">
            <a:spAutoFit/>
          </a:bodyPr>
          <a:lstStyle/>
          <a:p>
            <a:r>
              <a:rPr lang="ja-JP" altLang="en-US" sz="1000" dirty="0" smtClean="0"/>
              <a:t>（人）</a:t>
            </a:r>
            <a:endParaRPr kumimoji="1" lang="ja-JP" altLang="en-US" sz="1000" dirty="0"/>
          </a:p>
        </p:txBody>
      </p:sp>
      <p:pic>
        <p:nvPicPr>
          <p:cNvPr id="5" name="図 4"/>
          <p:cNvPicPr>
            <a:picLocks noChangeAspect="1"/>
          </p:cNvPicPr>
          <p:nvPr/>
        </p:nvPicPr>
        <p:blipFill>
          <a:blip r:embed="rId2"/>
          <a:stretch>
            <a:fillRect/>
          </a:stretch>
        </p:blipFill>
        <p:spPr>
          <a:xfrm>
            <a:off x="752524" y="2119077"/>
            <a:ext cx="7638950" cy="3749365"/>
          </a:xfrm>
          <a:prstGeom prst="rect">
            <a:avLst/>
          </a:prstGeom>
        </p:spPr>
      </p:pic>
    </p:spTree>
    <p:extLst>
      <p:ext uri="{BB962C8B-B14F-4D97-AF65-F5344CB8AC3E}">
        <p14:creationId xmlns:p14="http://schemas.microsoft.com/office/powerpoint/2010/main" val="42790796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418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srgbClr val="000000"/>
                </a:solidFill>
                <a:effectLst/>
                <a:uLnTx/>
                <a:uFillTx/>
                <a:latin typeface="ＭＳ Ｐゴシック" pitchFamily="50" charset="-128"/>
                <a:ea typeface="Meiryo UI" pitchFamily="50" charset="-128"/>
                <a:cs typeface="Meiryo UI" pitchFamily="50" charset="-128"/>
              </a:rPr>
              <a:t>３．分野別主要データ（２）人材</a:t>
            </a:r>
            <a:r>
              <a:rPr kumimoji="0" lang="ja-JP" altLang="en-US" sz="2000" b="0"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rPr>
              <a:t>　</a:t>
            </a:r>
            <a:endParaRPr kumimoji="0" lang="en-US" altLang="ja-JP" sz="2000" b="1" i="0" u="none" strike="noStrike" kern="0" cap="none" spc="0" normalizeH="0" baseline="0" noProof="0" dirty="0">
              <a:ln>
                <a:noFill/>
              </a:ln>
              <a:solidFill>
                <a:srgbClr val="000000"/>
              </a:solidFill>
              <a:effectLst/>
              <a:uLnTx/>
              <a:uFillTx/>
              <a:latin typeface="ＭＳ Ｐゴシック" pitchFamily="50" charset="-128"/>
              <a:ea typeface="Meiryo UI" pitchFamily="50" charset="-128"/>
              <a:cs typeface="Meiryo UI" pitchFamily="50" charset="-128"/>
            </a:endParaRPr>
          </a:p>
        </p:txBody>
      </p:sp>
      <p:sp>
        <p:nvSpPr>
          <p:cNvPr id="31" name="テキスト ボックス 30"/>
          <p:cNvSpPr txBox="1"/>
          <p:nvPr/>
        </p:nvSpPr>
        <p:spPr>
          <a:xfrm>
            <a:off x="971600" y="5763266"/>
            <a:ext cx="7852108" cy="261610"/>
          </a:xfrm>
          <a:prstGeom prst="rect">
            <a:avLst/>
          </a:prstGeom>
          <a:noFill/>
        </p:spPr>
        <p:txBody>
          <a:bodyPr wrap="square" rtlCol="0">
            <a:spAutoFit/>
          </a:bodyPr>
          <a:lstStyle/>
          <a:p>
            <a:pPr lvl="0">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厚生労働省「</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外国人雇用状況</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の届出状況まとめ」（</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月末現在</a:t>
            </a:r>
            <a:r>
              <a:rPr lang="ja-JP" altLang="en-US" sz="11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a:solidFill>
                  <a:prstClr val="black"/>
                </a:solidFill>
                <a:latin typeface="Meiryo UI" panose="020B0604030504040204" pitchFamily="50" charset="-128"/>
                <a:ea typeface="Meiryo UI" panose="020B0604030504040204" pitchFamily="50" charset="-128"/>
              </a:rPr>
              <a:t>をもとに副首都推進局で作成</a:t>
            </a:r>
          </a:p>
        </p:txBody>
      </p:sp>
      <p:sp>
        <p:nvSpPr>
          <p:cNvPr id="7" name="正方形/長方形 6"/>
          <p:cNvSpPr/>
          <p:nvPr/>
        </p:nvSpPr>
        <p:spPr>
          <a:xfrm>
            <a:off x="320291" y="980800"/>
            <a:ext cx="8503417" cy="64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在留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資格別の比率では、大阪府では資格外活動（短期滞在、留学、家族滞在等のうち資格外活動の許可を受け、一定の範囲で就労を認められたもの）が最も多い</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1" name="正方形/長方形 10"/>
          <p:cNvSpPr/>
          <p:nvPr/>
        </p:nvSpPr>
        <p:spPr>
          <a:xfrm>
            <a:off x="75784" y="434007"/>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zh-TW"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在留</a:t>
            </a:r>
            <a:r>
              <a:rPr kumimoji="1" lang="zh-TW" altLang="en-US" sz="1400" b="1"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資格別外国人労働者</a:t>
            </a:r>
            <a:r>
              <a:rPr kumimoji="1" lang="zh-TW"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比率</a:t>
            </a:r>
            <a:r>
              <a:rPr kumimoji="1" lang="ja-JP" altLang="en-US" sz="1400" b="1"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2"/>
          <a:stretch>
            <a:fillRect/>
          </a:stretch>
        </p:blipFill>
        <p:spPr>
          <a:xfrm>
            <a:off x="539552" y="1960274"/>
            <a:ext cx="7852329" cy="3566469"/>
          </a:xfrm>
          <a:prstGeom prst="rect">
            <a:avLst/>
          </a:prstGeom>
        </p:spPr>
      </p:pic>
    </p:spTree>
    <p:extLst>
      <p:ext uri="{BB962C8B-B14F-4D97-AF65-F5344CB8AC3E}">
        <p14:creationId xmlns:p14="http://schemas.microsoft.com/office/powerpoint/2010/main" val="2490032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Props1.xml><?xml version="1.0" encoding="utf-8"?>
<ds:datastoreItem xmlns:ds="http://schemas.openxmlformats.org/officeDocument/2006/customXml" ds:itemID="{11795B7F-AFA8-4865-AE4D-E591EC382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e2acaf-88a6-4029-b366-c28176c79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5F9C4E-ECBE-4B0F-BF89-C578D2866915}">
  <ds:schemaRefs>
    <ds:schemaRef ds:uri="http://schemas.microsoft.com/sharepoint/v3/contenttype/forms"/>
  </ds:schemaRefs>
</ds:datastoreItem>
</file>

<file path=customXml/itemProps3.xml><?xml version="1.0" encoding="utf-8"?>
<ds:datastoreItem xmlns:ds="http://schemas.openxmlformats.org/officeDocument/2006/customXml" ds:itemID="{8E557A5E-4379-4D47-B2AF-408AE9A578E0}">
  <ds:schemaRefs>
    <ds:schemaRef ds:uri="http://purl.org/dc/dcmitype/"/>
    <ds:schemaRef ds:uri="http://schemas.microsoft.com/office/infopath/2007/PartnerControls"/>
    <ds:schemaRef ds:uri="http://purl.org/dc/elements/1.1/"/>
    <ds:schemaRef ds:uri="http://schemas.microsoft.com/office/2006/metadata/properties"/>
    <ds:schemaRef ds:uri="2be2acaf-88a6-4029-b366-c28176c79890"/>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30338</Words>
  <Application>Microsoft Office PowerPoint</Application>
  <PresentationFormat>画面に合わせる (4:3)</PresentationFormat>
  <Paragraphs>4157</Paragraphs>
  <Slides>143</Slides>
  <Notes>7</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143</vt:i4>
      </vt:variant>
    </vt:vector>
  </HeadingPairs>
  <TitlesOfParts>
    <vt:vector size="159" baseType="lpstr">
      <vt:lpstr>HGPｺﾞｼｯｸE</vt:lpstr>
      <vt:lpstr>Meiryo UI</vt:lpstr>
      <vt:lpstr>ＭＳ Ｐゴシック</vt:lpstr>
      <vt:lpstr>ＭＳ Ｐ明朝</vt:lpstr>
      <vt:lpstr>ＭＳ ゴシック</vt:lpstr>
      <vt:lpstr>ＭＳ 明朝</vt:lpstr>
      <vt:lpstr>UD デジタル 教科書体 NK-R</vt:lpstr>
      <vt:lpstr>メイリオ</vt:lpstr>
      <vt:lpstr>游ゴシック</vt:lpstr>
      <vt:lpstr>游明朝</vt:lpstr>
      <vt:lpstr>Arial</vt:lpstr>
      <vt:lpstr>Calibri</vt:lpstr>
      <vt:lpstr>Segoe UI Symbol</vt:lpstr>
      <vt:lpstr>Times New Roman</vt:lpstr>
      <vt:lpstr>Wingdings</vt:lpstr>
      <vt:lpstr>Office ​​テーマ</vt:lpstr>
      <vt:lpstr>大阪の経済からみた主な分析</vt:lpstr>
      <vt:lpstr>目　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2021-12-15T07:09:02Z</dcterms:created>
  <dcterms:modified xsi:type="dcterms:W3CDTF">2022-01-19T06:37:52Z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